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63"/>
  </p:notesMasterIdLst>
  <p:sldIdLst>
    <p:sldId id="256" r:id="rId3"/>
    <p:sldId id="257" r:id="rId4"/>
    <p:sldId id="258" r:id="rId5"/>
    <p:sldId id="317" r:id="rId6"/>
    <p:sldId id="296" r:id="rId7"/>
    <p:sldId id="297" r:id="rId8"/>
    <p:sldId id="299" r:id="rId9"/>
    <p:sldId id="303" r:id="rId10"/>
    <p:sldId id="318" r:id="rId11"/>
    <p:sldId id="315" r:id="rId12"/>
    <p:sldId id="322" r:id="rId13"/>
    <p:sldId id="298" r:id="rId14"/>
    <p:sldId id="304" r:id="rId15"/>
    <p:sldId id="302" r:id="rId16"/>
    <p:sldId id="325" r:id="rId17"/>
    <p:sldId id="357" r:id="rId18"/>
    <p:sldId id="313" r:id="rId19"/>
    <p:sldId id="326" r:id="rId20"/>
    <p:sldId id="327" r:id="rId21"/>
    <p:sldId id="324" r:id="rId22"/>
    <p:sldId id="328" r:id="rId23"/>
    <p:sldId id="329" r:id="rId24"/>
    <p:sldId id="300" r:id="rId25"/>
    <p:sldId id="301" r:id="rId26"/>
    <p:sldId id="305" r:id="rId27"/>
    <p:sldId id="311" r:id="rId28"/>
    <p:sldId id="316" r:id="rId29"/>
    <p:sldId id="319" r:id="rId30"/>
    <p:sldId id="320" r:id="rId31"/>
    <p:sldId id="321" r:id="rId32"/>
    <p:sldId id="306" r:id="rId33"/>
    <p:sldId id="312" r:id="rId34"/>
    <p:sldId id="330" r:id="rId35"/>
    <p:sldId id="333" r:id="rId36"/>
    <p:sldId id="361" r:id="rId37"/>
    <p:sldId id="337" r:id="rId38"/>
    <p:sldId id="348" r:id="rId39"/>
    <p:sldId id="358" r:id="rId40"/>
    <p:sldId id="362" r:id="rId41"/>
    <p:sldId id="339" r:id="rId42"/>
    <p:sldId id="334" r:id="rId43"/>
    <p:sldId id="331" r:id="rId44"/>
    <p:sldId id="335" r:id="rId45"/>
    <p:sldId id="307" r:id="rId46"/>
    <p:sldId id="359" r:id="rId47"/>
    <p:sldId id="360" r:id="rId48"/>
    <p:sldId id="340" r:id="rId49"/>
    <p:sldId id="341" r:id="rId50"/>
    <p:sldId id="342" r:id="rId51"/>
    <p:sldId id="343" r:id="rId52"/>
    <p:sldId id="345" r:id="rId53"/>
    <p:sldId id="349" r:id="rId54"/>
    <p:sldId id="350" r:id="rId55"/>
    <p:sldId id="351" r:id="rId56"/>
    <p:sldId id="352" r:id="rId57"/>
    <p:sldId id="353" r:id="rId58"/>
    <p:sldId id="346" r:id="rId59"/>
    <p:sldId id="355" r:id="rId60"/>
    <p:sldId id="344" r:id="rId61"/>
    <p:sldId id="347" r:id="rId6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E4D1401-8B41-4EC9-A404-244805D9134F}">
  <a:tblStyle styleId="{5E4D1401-8B41-4EC9-A404-244805D9134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 xmlns:p14="http://schemas.microsoft.com/office/powerpoint/2010/main" val="1720939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20122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021459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94211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914400" y="2130480"/>
            <a:ext cx="10362720" cy="14695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4"/>
          <p:cNvSpPr txBox="1">
            <a:spLocks noGrp="1"/>
          </p:cNvSpPr>
          <p:nvPr>
            <p:ph type="subTitle" idx="1"/>
          </p:nvPr>
        </p:nvSpPr>
        <p:spPr>
          <a:xfrm>
            <a:off x="609600" y="1604520"/>
            <a:ext cx="10972320" cy="3977280"/>
          </a:xfrm>
          <a:prstGeom prst="rect">
            <a:avLst/>
          </a:prstGeom>
          <a:noFill/>
          <a:ln>
            <a:noFill/>
          </a:ln>
        </p:spPr>
        <p:txBody>
          <a:bodyPr spcFirstLastPara="1" wrap="square" lIns="91425" tIns="45700" rIns="91425" bIns="4570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rot="5400000">
            <a:off x="3920332" y="-1256506"/>
            <a:ext cx="4351337"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 name="Google Shape;3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politico.com/news/2020/03/10/coronavirus-testing-lab-materials-shortage-125212" TargetMode="External"/><Relationship Id="rId4" Type="http://schemas.openxmlformats.org/officeDocument/2006/relationships/hyperlink" Target="https://www.npr.org/sections/health-shots/2020/03/11/814460233/coronavirus-1-000-cases-now-in-u-s-and-it-s-going-to-get-worse-fauci-say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dive.sc.gov.br/index.php/d-a/item/covid1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coronavirus/2019-ncov/php/risk-assessment.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ive.sc.gov.br/index.php/d-a/item/covid19"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www.uptodate.com/external-redirect.do?target_url=http://www.who.int/emergencies/diseases/novel-coronavirus-2019/technical-guidance&amp;token=6mXYIWRNeGuRBDztc0ikcxTRmOZf6vaC+7VbZ0M64QnAE2iAKHxABVITeYAp49YPWxivxqOyzdN0tRoDv84uEsQmxEv6xV6995TcaXBeiAA=&amp;TOPIC_ID=12698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apps.apple.com/br/app/coronav%C3%ADrus-sus/id1408008382" TargetMode="Externa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uptodate.com/contents/coronavirus-disease-2019-covid-19/abstract/23,62,63"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lataforma.saude.gov.br/novocoronavir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5"/>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588914" cy="4465637"/>
          </a:xfrm>
          <a:prstGeom prst="rect">
            <a:avLst/>
          </a:prstGeom>
          <a:noFill/>
          <a:ln>
            <a:noFill/>
          </a:ln>
        </p:spPr>
        <p:txBody>
          <a:bodyPr spcFirstLastPara="1" wrap="square" lIns="91425" tIns="45700" rIns="91425" bIns="45700" anchor="t" anchorCtr="0">
            <a:noAutofit/>
          </a:bodyPr>
          <a:lstStyle/>
          <a:p>
            <a:pPr algn="ctr">
              <a:buNone/>
            </a:pPr>
            <a:r>
              <a:rPr lang="pt-PT" dirty="0" smtClean="0"/>
              <a:t>	</a:t>
            </a:r>
          </a:p>
          <a:p>
            <a:pPr>
              <a:buNone/>
            </a:pPr>
            <a:endParaRPr lang="pt-BR" dirty="0" smtClean="0"/>
          </a:p>
          <a:p>
            <a:pPr lvl="0">
              <a:buNone/>
            </a:pPr>
            <a:r>
              <a:rPr lang="pt-PT" sz="2400" dirty="0" smtClean="0"/>
              <a:t>                                        Atenção Primária à Saúde</a:t>
            </a:r>
            <a:endParaRPr lang="pt-PT" sz="2400" b="1" dirty="0" smtClean="0"/>
          </a:p>
          <a:p>
            <a:pPr lvl="0">
              <a:buNone/>
            </a:pPr>
            <a:r>
              <a:rPr lang="pt-PT" sz="2400" b="1" dirty="0" smtClean="0"/>
              <a:t>                                              </a:t>
            </a:r>
          </a:p>
          <a:p>
            <a:pPr lvl="0">
              <a:buNone/>
            </a:pPr>
            <a:endParaRPr lang="pt-PT" sz="2400" b="1" dirty="0" smtClean="0"/>
          </a:p>
          <a:p>
            <a:pPr lvl="0">
              <a:buNone/>
            </a:pPr>
            <a:endParaRPr lang="pt-PT" sz="2400" b="1"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6" name="Elipse 5"/>
          <p:cNvSpPr/>
          <p:nvPr/>
        </p:nvSpPr>
        <p:spPr>
          <a:xfrm>
            <a:off x="4982820" y="2358886"/>
            <a:ext cx="3352800" cy="82163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9570" name="Picture 2"/>
          <p:cNvPicPr>
            <a:picLocks noChangeAspect="1" noChangeArrowheads="1"/>
          </p:cNvPicPr>
          <p:nvPr/>
        </p:nvPicPr>
        <p:blipFill>
          <a:blip r:embed="rId4"/>
          <a:srcRect l="19046" t="29891" r="19435" b="10145"/>
          <a:stretch>
            <a:fillRect/>
          </a:stretch>
        </p:blipFill>
        <p:spPr bwMode="auto">
          <a:xfrm>
            <a:off x="3233531" y="2279375"/>
            <a:ext cx="8004313" cy="4578626"/>
          </a:xfrm>
          <a:prstGeom prst="rect">
            <a:avLst/>
          </a:prstGeom>
          <a:noFill/>
          <a:ln w="9525">
            <a:noFill/>
            <a:miter lim="800000"/>
            <a:headEnd/>
            <a:tailEnd/>
          </a:ln>
        </p:spPr>
      </p:pic>
      <p:cxnSp>
        <p:nvCxnSpPr>
          <p:cNvPr id="8" name="Conector de seta reta 7"/>
          <p:cNvCxnSpPr/>
          <p:nvPr/>
        </p:nvCxnSpPr>
        <p:spPr>
          <a:xfrm>
            <a:off x="4386470" y="3988905"/>
            <a:ext cx="6732104" cy="13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10429461" y="3525078"/>
            <a:ext cx="1073426" cy="424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Sistema de</a:t>
            </a:r>
          </a:p>
          <a:p>
            <a:pPr algn="ctr"/>
            <a:r>
              <a:rPr lang="pt-BR" dirty="0" smtClean="0"/>
              <a:t>Saúde</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266123"/>
            <a:ext cx="9588914" cy="4591878"/>
          </a:xfrm>
          <a:prstGeom prst="rect">
            <a:avLst/>
          </a:prstGeom>
          <a:noFill/>
          <a:ln>
            <a:noFill/>
          </a:ln>
        </p:spPr>
        <p:txBody>
          <a:bodyPr spcFirstLastPara="1" wrap="square" lIns="91425" tIns="45700" rIns="91425" bIns="45700" anchor="t" anchorCtr="0">
            <a:noAutofit/>
          </a:bodyPr>
          <a:lstStyle/>
          <a:p>
            <a:pPr lvl="0">
              <a:buNone/>
            </a:pPr>
            <a:endParaRPr lang="pt-BR" sz="2400"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438400" y="2357303"/>
            <a:ext cx="9409044" cy="3857466"/>
          </a:xfrm>
          <a:prstGeom prst="rect">
            <a:avLst/>
          </a:prstGeom>
        </p:spPr>
        <p:txBody>
          <a:bodyPr wrap="square">
            <a:spAutoFit/>
          </a:bodyPr>
          <a:lstStyle/>
          <a:p>
            <a:pPr>
              <a:lnSpc>
                <a:spcPts val="1800"/>
              </a:lnSpc>
              <a:spcAft>
                <a:spcPts val="750"/>
              </a:spcAft>
            </a:pPr>
            <a:r>
              <a:rPr lang="pt-BR" sz="1600" dirty="0" smtClean="0">
                <a:latin typeface="Calibri" pitchFamily="34" charset="0"/>
                <a:ea typeface="Times New Roman"/>
                <a:cs typeface="Times New Roman"/>
              </a:rPr>
              <a:t>As autoridades de saúde pública e os profissionais de saúde têm</a:t>
            </a:r>
            <a:r>
              <a:rPr lang="pt-BR" sz="1600" b="1" dirty="0" smtClean="0">
                <a:latin typeface="Calibri" pitchFamily="34" charset="0"/>
                <a:ea typeface="Times New Roman"/>
                <a:cs typeface="Times New Roman"/>
              </a:rPr>
              <a:t> </a:t>
            </a:r>
            <a:r>
              <a:rPr lang="pt-BR" sz="1600" b="1" dirty="0" smtClean="0">
                <a:solidFill>
                  <a:srgbClr val="005689"/>
                </a:solidFill>
                <a:latin typeface="Calibri" pitchFamily="34" charset="0"/>
                <a:ea typeface="Times New Roman"/>
                <a:cs typeface="Times New Roman"/>
                <a:hlinkClick r:id="rId4"/>
              </a:rPr>
              <a:t>defendido esforços rápidos e decisivos</a:t>
            </a:r>
            <a:r>
              <a:rPr lang="pt-BR" sz="1600" b="1" dirty="0" smtClean="0">
                <a:latin typeface="Calibri" pitchFamily="34" charset="0"/>
                <a:ea typeface="Times New Roman"/>
                <a:cs typeface="Times New Roman"/>
              </a:rPr>
              <a:t> para reduzir </a:t>
            </a:r>
            <a:r>
              <a:rPr lang="pt-BR" sz="1600" dirty="0" smtClean="0">
                <a:latin typeface="Calibri" pitchFamily="34" charset="0"/>
                <a:ea typeface="Times New Roman"/>
                <a:cs typeface="Times New Roman"/>
              </a:rPr>
              <a:t>a transmissão do </a:t>
            </a:r>
            <a:r>
              <a:rPr lang="pt-BR" sz="1600" dirty="0" err="1" smtClean="0">
                <a:latin typeface="Calibri" pitchFamily="34" charset="0"/>
                <a:ea typeface="Times New Roman"/>
                <a:cs typeface="Times New Roman"/>
              </a:rPr>
              <a:t>SARS-CoV</a:t>
            </a:r>
            <a:r>
              <a:rPr lang="pt-BR" sz="1600" dirty="0" smtClean="0">
                <a:latin typeface="Calibri" pitchFamily="34" charset="0"/>
                <a:ea typeface="Times New Roman"/>
                <a:cs typeface="Times New Roman"/>
              </a:rPr>
              <a:t>-2 o mais cedo possível.</a:t>
            </a:r>
          </a:p>
          <a:p>
            <a:pPr>
              <a:lnSpc>
                <a:spcPts val="1800"/>
              </a:lnSpc>
              <a:spcAft>
                <a:spcPts val="750"/>
              </a:spcAft>
            </a:pPr>
            <a:endParaRPr lang="pt-BR" sz="1600" dirty="0" smtClean="0">
              <a:latin typeface="Calibri" pitchFamily="34" charset="0"/>
              <a:ea typeface="Calibri"/>
              <a:cs typeface="Times New Roman"/>
            </a:endParaRPr>
          </a:p>
          <a:p>
            <a:pPr>
              <a:lnSpc>
                <a:spcPts val="1800"/>
              </a:lnSpc>
              <a:spcAft>
                <a:spcPts val="750"/>
              </a:spcAft>
            </a:pPr>
            <a:r>
              <a:rPr lang="pt-BR" sz="1600" dirty="0" smtClean="0">
                <a:latin typeface="Calibri" pitchFamily="34" charset="0"/>
              </a:rPr>
              <a:t>O objetivo é 'achatar a curva'. Em vez de deixar o vírus invadir rapidamente a população e se esgotar rapidamente, a </a:t>
            </a:r>
            <a:r>
              <a:rPr lang="pt-BR" sz="1600" dirty="0" err="1" smtClean="0">
                <a:latin typeface="Calibri" pitchFamily="34" charset="0"/>
              </a:rPr>
              <a:t>idéia</a:t>
            </a:r>
            <a:r>
              <a:rPr lang="pt-BR" sz="1600" dirty="0" smtClean="0">
                <a:latin typeface="Calibri" pitchFamily="34" charset="0"/>
              </a:rPr>
              <a:t> é espalhar todas essas infecções por um longo período de tempo.</a:t>
            </a:r>
          </a:p>
          <a:p>
            <a:pPr>
              <a:lnSpc>
                <a:spcPts val="1800"/>
              </a:lnSpc>
              <a:spcAft>
                <a:spcPts val="750"/>
              </a:spcAft>
            </a:pPr>
            <a:endParaRPr lang="pt-BR" sz="1600" dirty="0" smtClean="0">
              <a:latin typeface="Calibri" pitchFamily="34" charset="0"/>
            </a:endParaRPr>
          </a:p>
          <a:p>
            <a:r>
              <a:rPr lang="pt-BR" sz="1600" dirty="0" smtClean="0">
                <a:latin typeface="Calibri" pitchFamily="34" charset="0"/>
              </a:rPr>
              <a:t>“Achatar a curva" oferece uma oportunidade para reduzir significativamente as mortes por COVID-19.</a:t>
            </a:r>
          </a:p>
          <a:p>
            <a:endParaRPr lang="pt-BR" sz="1600" dirty="0" smtClean="0">
              <a:latin typeface="Calibri" pitchFamily="34" charset="0"/>
            </a:endParaRPr>
          </a:p>
          <a:p>
            <a:r>
              <a:rPr lang="pt-BR" sz="1600" dirty="0" smtClean="0">
                <a:latin typeface="Calibri" pitchFamily="34" charset="0"/>
              </a:rPr>
              <a:t>No aumento acentuado da curva epidêmica, especialmente </a:t>
            </a:r>
            <a:r>
              <a:rPr lang="pt-BR" sz="1600" dirty="0" smtClean="0">
                <a:latin typeface="Calibri" pitchFamily="34" charset="0"/>
                <a:hlinkClick r:id="rId5"/>
              </a:rPr>
              <a:t>quando falta capacidade de teste</a:t>
            </a:r>
            <a:r>
              <a:rPr lang="pt-BR" sz="1600" dirty="0" smtClean="0">
                <a:latin typeface="Calibri" pitchFamily="34" charset="0"/>
              </a:rPr>
              <a:t> , há um tremendo fardo para os prestadores de cuidados de saúde - muitos dos quais adoecem e são forçados a se </a:t>
            </a:r>
            <a:r>
              <a:rPr lang="pt-BR" sz="1600" dirty="0" err="1" smtClean="0">
                <a:latin typeface="Calibri" pitchFamily="34" charset="0"/>
              </a:rPr>
              <a:t>auto-isolar</a:t>
            </a:r>
            <a:r>
              <a:rPr lang="pt-BR" sz="1600" dirty="0" smtClean="0">
                <a:latin typeface="Calibri" pitchFamily="34" charset="0"/>
              </a:rPr>
              <a:t>, tornando-se incapazes de prestar assistência aos necessitados .</a:t>
            </a:r>
            <a:endParaRPr lang="pt-PT" sz="1600" dirty="0" smtClean="0">
              <a:latin typeface="Calibri" pitchFamily="34" charset="0"/>
            </a:endParaRPr>
          </a:p>
          <a:p>
            <a:endParaRPr lang="pt-PT" sz="1600" dirty="0" smtClean="0">
              <a:latin typeface="Calibri" pitchFamily="34" charset="0"/>
            </a:endParaRPr>
          </a:p>
          <a:p>
            <a:r>
              <a:rPr lang="pt-PT" sz="1600" dirty="0" smtClean="0">
                <a:latin typeface="Calibri" pitchFamily="34" charset="0"/>
              </a:rPr>
              <a:t>As medidas não farmacológicas, ou seja, aquelas que visam reduzir a possibilidade de transmissão do vírus sem o uso de medicamentos específicos, foram ampliadas pelo Ministério da Saúde</a:t>
            </a:r>
            <a:endParaRPr lang="pt-BR" sz="1600"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266123"/>
            <a:ext cx="9588914" cy="4591878"/>
          </a:xfrm>
          <a:prstGeom prst="rect">
            <a:avLst/>
          </a:prstGeom>
          <a:noFill/>
          <a:ln>
            <a:noFill/>
          </a:ln>
        </p:spPr>
        <p:txBody>
          <a:bodyPr spcFirstLastPara="1" wrap="square" lIns="91425" tIns="45700" rIns="91425" bIns="45700" anchor="t" anchorCtr="0">
            <a:noAutofit/>
          </a:bodyPr>
          <a:lstStyle/>
          <a:p>
            <a:pPr lvl="0">
              <a:buNone/>
            </a:pPr>
            <a:endParaRPr lang="pt-BR" sz="2400"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pic>
        <p:nvPicPr>
          <p:cNvPr id="3074" name="Picture 2" descr="E:\covid\brasil (1).png"/>
          <p:cNvPicPr>
            <a:picLocks noChangeAspect="1" noChangeArrowheads="1"/>
          </p:cNvPicPr>
          <p:nvPr/>
        </p:nvPicPr>
        <p:blipFill>
          <a:blip r:embed="rId4"/>
          <a:srcRect/>
          <a:stretch>
            <a:fillRect/>
          </a:stretch>
        </p:blipFill>
        <p:spPr bwMode="auto">
          <a:xfrm>
            <a:off x="4575312" y="2332383"/>
            <a:ext cx="3810000" cy="3810000"/>
          </a:xfrm>
          <a:prstGeom prst="rect">
            <a:avLst/>
          </a:prstGeom>
          <a:noFill/>
        </p:spPr>
      </p:pic>
      <p:pic>
        <p:nvPicPr>
          <p:cNvPr id="3075" name="Picture 3"/>
          <p:cNvPicPr>
            <a:picLocks noChangeAspect="1" noChangeArrowheads="1"/>
          </p:cNvPicPr>
          <p:nvPr/>
        </p:nvPicPr>
        <p:blipFill>
          <a:blip r:embed="rId5"/>
          <a:srcRect l="18232" t="37138" r="18925" b="54529"/>
          <a:stretch>
            <a:fillRect/>
          </a:stretch>
        </p:blipFill>
        <p:spPr bwMode="auto">
          <a:xfrm>
            <a:off x="2690192" y="6056244"/>
            <a:ext cx="8176591" cy="609600"/>
          </a:xfrm>
          <a:prstGeom prst="rect">
            <a:avLst/>
          </a:prstGeom>
          <a:noFill/>
          <a:ln w="9525">
            <a:noFill/>
            <a:miter lim="800000"/>
            <a:headEnd/>
            <a:tailEnd/>
          </a:ln>
        </p:spPr>
      </p:pic>
      <p:sp>
        <p:nvSpPr>
          <p:cNvPr id="3076" name="Rectangle 4"/>
          <p:cNvSpPr>
            <a:spLocks noChangeArrowheads="1"/>
          </p:cNvSpPr>
          <p:nvPr/>
        </p:nvSpPr>
        <p:spPr bwMode="auto">
          <a:xfrm>
            <a:off x="9024730" y="2722496"/>
            <a:ext cx="2659534" cy="754053"/>
          </a:xfrm>
          <a:prstGeom prst="rect">
            <a:avLst/>
          </a:prstGeom>
          <a:solidFill>
            <a:srgbClr val="FFFFFF"/>
          </a:solidFill>
          <a:ln w="9525">
            <a:noFill/>
            <a:miter lim="800000"/>
            <a:headEnd/>
            <a:tailEnd/>
          </a:ln>
          <a:effectLst/>
        </p:spPr>
        <p:txBody>
          <a:bodyPr vert="horz" wrap="square" lIns="91440" tIns="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6C757D"/>
                </a:solidFill>
                <a:effectLst/>
                <a:latin typeface="Roboto"/>
                <a:cs typeface="Arial" pitchFamily="34" charset="0"/>
              </a:rPr>
              <a:t>Dados atualizados em 15/03/2020 às 19:15</a:t>
            </a:r>
            <a:endParaRPr kumimoji="0" lang="pt-BR" sz="1100" b="0" i="0" u="none" strike="noStrike" cap="none" normalizeH="0" baseline="0" dirty="0" smtClean="0">
              <a:ln>
                <a:noFill/>
              </a:ln>
              <a:solidFill>
                <a:srgbClr val="212529"/>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286875" cy="4465637"/>
          </a:xfrm>
          <a:prstGeom prst="rect">
            <a:avLst/>
          </a:prstGeom>
          <a:noFill/>
          <a:ln>
            <a:noFill/>
          </a:ln>
        </p:spPr>
        <p:txBody>
          <a:bodyPr spcFirstLastPara="1" wrap="square" lIns="91425" tIns="45700" rIns="91425" bIns="45700" anchor="t" anchorCtr="0">
            <a:noAutofit/>
          </a:bodyPr>
          <a:lstStyle/>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r>
              <a:rPr lang="pt-PT" sz="2400" i="1" dirty="0" smtClean="0"/>
              <a:t> </a:t>
            </a: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5" name="Retângulo 4"/>
          <p:cNvSpPr/>
          <p:nvPr/>
        </p:nvSpPr>
        <p:spPr>
          <a:xfrm>
            <a:off x="2428114" y="2729949"/>
            <a:ext cx="9387506" cy="2339102"/>
          </a:xfrm>
          <a:prstGeom prst="rect">
            <a:avLst/>
          </a:prstGeom>
        </p:spPr>
        <p:txBody>
          <a:bodyPr wrap="square">
            <a:spAutoFit/>
          </a:bodyPr>
          <a:lstStyle/>
          <a:p>
            <a:pPr algn="just"/>
            <a:r>
              <a:rPr lang="pt-PT" b="1" dirty="0" smtClean="0"/>
              <a:t>Assim como no Brasil há estados com modos de transmissão distintos, também no estado de Santa</a:t>
            </a:r>
          </a:p>
          <a:p>
            <a:pPr algn="just"/>
            <a:r>
              <a:rPr lang="pt-PT" b="1" dirty="0" smtClean="0"/>
              <a:t>Catarina haverá modos distintos de transmissão em tempos diferentes para cada município e região</a:t>
            </a:r>
          </a:p>
          <a:p>
            <a:pPr algn="just"/>
            <a:endParaRPr lang="pt-PT" b="1" dirty="0" smtClean="0"/>
          </a:p>
          <a:p>
            <a:pPr algn="just"/>
            <a:endParaRPr lang="pt-PT" b="1" dirty="0" smtClean="0"/>
          </a:p>
          <a:p>
            <a:pPr algn="just"/>
            <a:r>
              <a:rPr lang="pt-PT" b="1" dirty="0" smtClean="0"/>
              <a:t>É importante que todos os gestores e profissionais de saúde acessem o Plano de Contingência para Resposta às Emergências em Saúde Pública – Doença pelo SARS-COV-2 e COVID-19:</a:t>
            </a:r>
          </a:p>
          <a:p>
            <a:pPr algn="just"/>
            <a:endParaRPr lang="pt-PT" b="1" dirty="0" smtClean="0"/>
          </a:p>
          <a:p>
            <a:pPr algn="just"/>
            <a:endParaRPr lang="pt-PT" sz="2400" b="1" dirty="0" smtClean="0"/>
          </a:p>
          <a:p>
            <a:pPr algn="just"/>
            <a:r>
              <a:rPr lang="pt-BR" sz="2400" dirty="0" smtClean="0">
                <a:hlinkClick r:id="rId4"/>
              </a:rPr>
              <a:t>http://www.dive.sc.gov.br/index.</a:t>
            </a:r>
            <a:r>
              <a:rPr lang="pt-BR" sz="2400" dirty="0" err="1" smtClean="0">
                <a:hlinkClick r:id="rId4"/>
              </a:rPr>
              <a:t>php</a:t>
            </a:r>
            <a:r>
              <a:rPr lang="pt-BR" sz="2400" dirty="0" smtClean="0">
                <a:hlinkClick r:id="rId4"/>
              </a:rPr>
              <a:t>/d-a/item/covid19</a:t>
            </a:r>
            <a:endParaRPr lang="pt-B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266123"/>
            <a:ext cx="9588914" cy="4591878"/>
          </a:xfrm>
          <a:prstGeom prst="rect">
            <a:avLst/>
          </a:prstGeom>
          <a:noFill/>
          <a:ln>
            <a:noFill/>
          </a:ln>
        </p:spPr>
        <p:txBody>
          <a:bodyPr spcFirstLastPara="1" wrap="square" lIns="91425" tIns="45700" rIns="91425" bIns="45700" anchor="t" anchorCtr="0">
            <a:noAutofit/>
          </a:bodyPr>
          <a:lstStyle/>
          <a:p>
            <a:pPr lvl="0">
              <a:buNone/>
            </a:pPr>
            <a:endParaRPr lang="pt-BR" sz="2400"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3076" name="Rectangle 4"/>
          <p:cNvSpPr>
            <a:spLocks noChangeArrowheads="1"/>
          </p:cNvSpPr>
          <p:nvPr/>
        </p:nvSpPr>
        <p:spPr bwMode="auto">
          <a:xfrm>
            <a:off x="9819860" y="6027915"/>
            <a:ext cx="2199862" cy="754053"/>
          </a:xfrm>
          <a:prstGeom prst="rect">
            <a:avLst/>
          </a:prstGeom>
          <a:solidFill>
            <a:srgbClr val="FFFFFF"/>
          </a:solidFill>
          <a:ln w="9525">
            <a:noFill/>
            <a:miter lim="800000"/>
            <a:headEnd/>
            <a:tailEnd/>
          </a:ln>
          <a:effectLst/>
        </p:spPr>
        <p:txBody>
          <a:bodyPr vert="horz" wrap="square" lIns="91440" tIns="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6C757D"/>
                </a:solidFill>
                <a:effectLst/>
                <a:latin typeface="Roboto"/>
                <a:cs typeface="Arial" pitchFamily="34" charset="0"/>
              </a:rPr>
              <a:t>Dados atualizados em 15/03/2020 às 19:15</a:t>
            </a:r>
            <a:endParaRPr kumimoji="0" lang="pt-BR" sz="1100" b="0" i="0" u="none" strike="noStrike" cap="none" normalizeH="0" baseline="0" dirty="0" smtClean="0">
              <a:ln>
                <a:noFill/>
              </a:ln>
              <a:solidFill>
                <a:srgbClr val="212529"/>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5474" name="Picture 2"/>
          <p:cNvPicPr>
            <a:picLocks noChangeAspect="1" noChangeArrowheads="1"/>
          </p:cNvPicPr>
          <p:nvPr/>
        </p:nvPicPr>
        <p:blipFill>
          <a:blip r:embed="rId4"/>
          <a:srcRect l="1731" t="13225" r="21777" b="15217"/>
          <a:stretch>
            <a:fillRect/>
          </a:stretch>
        </p:blipFill>
        <p:spPr bwMode="auto">
          <a:xfrm>
            <a:off x="2596822" y="2716696"/>
            <a:ext cx="7081749" cy="36178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266123"/>
            <a:ext cx="9588914" cy="4591878"/>
          </a:xfrm>
          <a:prstGeom prst="rect">
            <a:avLst/>
          </a:prstGeom>
          <a:noFill/>
          <a:ln>
            <a:noFill/>
          </a:ln>
        </p:spPr>
        <p:txBody>
          <a:bodyPr spcFirstLastPara="1" wrap="square" lIns="91425" tIns="45700" rIns="91425" bIns="45700" anchor="t" anchorCtr="0">
            <a:noAutofit/>
          </a:bodyPr>
          <a:lstStyle/>
          <a:p>
            <a:pPr lvl="0">
              <a:buNone/>
            </a:pPr>
            <a:endParaRPr lang="pt-BR" sz="2400"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438400" y="2357303"/>
            <a:ext cx="9409044" cy="3708708"/>
          </a:xfrm>
          <a:prstGeom prst="rect">
            <a:avLst/>
          </a:prstGeom>
        </p:spPr>
        <p:txBody>
          <a:bodyPr wrap="square">
            <a:spAutoFit/>
          </a:bodyPr>
          <a:lstStyle/>
          <a:p>
            <a:pPr>
              <a:lnSpc>
                <a:spcPts val="1800"/>
              </a:lnSpc>
              <a:spcAft>
                <a:spcPts val="750"/>
              </a:spcAft>
            </a:pPr>
            <a:r>
              <a:rPr lang="pt-PT" dirty="0" smtClean="0"/>
              <a:t>Entre as intervenções adotadas em Wuhan destaca-se: o estabelecimento de um cordão sanitário na cidade de Wuhan, suspensão dos transportes públicos e táxi por aplicativos, restrição do tráfego nas áreas urbanas, proibição de viagens na região interna da cidade, fechamento de espaços públicos, cancelamento de eventos, uso obrigatório de máscaras cirúrgicas em público, quarentena domiciliar para toda população</a:t>
            </a:r>
          </a:p>
          <a:p>
            <a:pPr>
              <a:lnSpc>
                <a:spcPts val="1800"/>
              </a:lnSpc>
              <a:spcAft>
                <a:spcPts val="750"/>
              </a:spcAft>
            </a:pPr>
            <a:endParaRPr lang="pt-PT" dirty="0" smtClean="0">
              <a:latin typeface="Calibri" pitchFamily="34" charset="0"/>
            </a:endParaRPr>
          </a:p>
          <a:p>
            <a:pPr>
              <a:lnSpc>
                <a:spcPts val="1800"/>
              </a:lnSpc>
              <a:spcAft>
                <a:spcPts val="750"/>
              </a:spcAft>
            </a:pPr>
            <a:r>
              <a:rPr lang="pt-PT" dirty="0" smtClean="0"/>
              <a:t>As medidas não farmacológicas atrasam o pico da epidemia e reduzem a altura do pico, permitindo, dessa forma, uma melhor distribuição dos casos ao longo do tempo e evita o esgotamento dos serviços de saúde</a:t>
            </a:r>
          </a:p>
          <a:p>
            <a:pPr>
              <a:lnSpc>
                <a:spcPts val="1800"/>
              </a:lnSpc>
              <a:spcAft>
                <a:spcPts val="750"/>
              </a:spcAft>
            </a:pPr>
            <a:endParaRPr lang="pt-PT" dirty="0" smtClean="0">
              <a:latin typeface="Calibri" pitchFamily="34" charset="0"/>
            </a:endParaRPr>
          </a:p>
          <a:p>
            <a:pPr>
              <a:lnSpc>
                <a:spcPts val="1800"/>
              </a:lnSpc>
              <a:spcAft>
                <a:spcPts val="750"/>
              </a:spcAft>
            </a:pPr>
            <a:r>
              <a:rPr lang="pt-PT" dirty="0" smtClean="0"/>
              <a:t>As sugestões de medidas não farmacológicas são somativas entre os diferentes momentos e poderão ser adotadas parcialmente por estados e municípios a depender do seu cenário epidemiológico e da sua capacidade de resposta frente a emergência de saúde pública pelo COVID19.</a:t>
            </a:r>
          </a:p>
          <a:p>
            <a:pPr>
              <a:lnSpc>
                <a:spcPts val="1800"/>
              </a:lnSpc>
              <a:spcAft>
                <a:spcPts val="750"/>
              </a:spcAft>
            </a:pPr>
            <a:r>
              <a:rPr lang="pt-PT" dirty="0" smtClean="0"/>
              <a:t> </a:t>
            </a:r>
            <a:endParaRPr lang="pt-BR" dirty="0" smtClean="0"/>
          </a:p>
          <a:p>
            <a:pPr>
              <a:lnSpc>
                <a:spcPts val="1800"/>
              </a:lnSpc>
              <a:spcAft>
                <a:spcPts val="750"/>
              </a:spcAft>
            </a:pPr>
            <a:endParaRPr lang="pt-BR"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266123"/>
            <a:ext cx="9588914" cy="4591878"/>
          </a:xfrm>
          <a:prstGeom prst="rect">
            <a:avLst/>
          </a:prstGeom>
          <a:noFill/>
          <a:ln>
            <a:noFill/>
          </a:ln>
        </p:spPr>
        <p:txBody>
          <a:bodyPr spcFirstLastPara="1" wrap="square" lIns="91425" tIns="45700" rIns="91425" bIns="45700" anchor="t" anchorCtr="0">
            <a:noAutofit/>
          </a:bodyPr>
          <a:lstStyle/>
          <a:p>
            <a:pPr lvl="0">
              <a:buNone/>
            </a:pPr>
            <a:endParaRPr lang="pt-BR" sz="2400"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199861" y="0"/>
            <a:ext cx="9634330" cy="1879624"/>
          </a:xfrm>
          <a:prstGeom prst="rect">
            <a:avLst/>
          </a:prstGeom>
          <a:noFill/>
          <a:ln w="9525">
            <a:noFill/>
            <a:miter lim="800000"/>
            <a:headEnd/>
            <a:tailEnd/>
          </a:ln>
        </p:spPr>
      </p:pic>
      <p:sp>
        <p:nvSpPr>
          <p:cNvPr id="7" name="Retângulo 6"/>
          <p:cNvSpPr/>
          <p:nvPr/>
        </p:nvSpPr>
        <p:spPr>
          <a:xfrm>
            <a:off x="2438400" y="2357303"/>
            <a:ext cx="9409044" cy="3708708"/>
          </a:xfrm>
          <a:prstGeom prst="rect">
            <a:avLst/>
          </a:prstGeom>
        </p:spPr>
        <p:txBody>
          <a:bodyPr wrap="square">
            <a:spAutoFit/>
          </a:bodyPr>
          <a:lstStyle/>
          <a:p>
            <a:pPr>
              <a:lnSpc>
                <a:spcPts val="1800"/>
              </a:lnSpc>
              <a:spcAft>
                <a:spcPts val="750"/>
              </a:spcAft>
            </a:pPr>
            <a:r>
              <a:rPr lang="pt-PT" dirty="0" smtClean="0"/>
              <a:t>Entre as intervenções adotadas em Wuhan destaca-se: o estabelecimento de um cordão sanitário na cidade de Wuhan, suspensão dos transportes públicos e táxi por aplicativos, restrição do tráfego nas áreas urbanas, proibição de viagens na região interna da cidade, fechamento de espaços públicos, cancelamento de eventos, uso obrigatório de máscaras cirúrgicas em público, quarentena domiciliar para toda população</a:t>
            </a:r>
          </a:p>
          <a:p>
            <a:pPr>
              <a:lnSpc>
                <a:spcPts val="1800"/>
              </a:lnSpc>
              <a:spcAft>
                <a:spcPts val="750"/>
              </a:spcAft>
            </a:pPr>
            <a:endParaRPr lang="pt-PT" dirty="0" smtClean="0">
              <a:latin typeface="Calibri" pitchFamily="34" charset="0"/>
            </a:endParaRPr>
          </a:p>
          <a:p>
            <a:pPr>
              <a:lnSpc>
                <a:spcPts val="1800"/>
              </a:lnSpc>
              <a:spcAft>
                <a:spcPts val="750"/>
              </a:spcAft>
            </a:pPr>
            <a:r>
              <a:rPr lang="pt-PT" dirty="0" smtClean="0"/>
              <a:t>As medidas não farmacológicas atrasam o pico da epidemia e reduzem a altura do pico, permitindo, dessa forma, uma melhor distribuição dos casos ao longo do tempo e o esgotamento dos serviços de saúde</a:t>
            </a:r>
          </a:p>
          <a:p>
            <a:pPr>
              <a:lnSpc>
                <a:spcPts val="1800"/>
              </a:lnSpc>
              <a:spcAft>
                <a:spcPts val="750"/>
              </a:spcAft>
            </a:pPr>
            <a:endParaRPr lang="pt-PT" dirty="0" smtClean="0">
              <a:latin typeface="Calibri" pitchFamily="34" charset="0"/>
            </a:endParaRPr>
          </a:p>
          <a:p>
            <a:pPr>
              <a:lnSpc>
                <a:spcPts val="1800"/>
              </a:lnSpc>
              <a:spcAft>
                <a:spcPts val="750"/>
              </a:spcAft>
            </a:pPr>
            <a:r>
              <a:rPr lang="pt-PT" dirty="0" smtClean="0"/>
              <a:t>As sugestões de medidas não farmacológicas são somativas entre os diferentes momentos e poderão ser adotadas parcialmente por estados e municípios a depender do seu cenário epidemiológico e da sua capacidade de resposta frente a emergência de saúde pública pelo COVID19.</a:t>
            </a:r>
          </a:p>
          <a:p>
            <a:pPr>
              <a:lnSpc>
                <a:spcPts val="1800"/>
              </a:lnSpc>
              <a:spcAft>
                <a:spcPts val="750"/>
              </a:spcAft>
            </a:pPr>
            <a:r>
              <a:rPr lang="pt-PT" dirty="0" smtClean="0"/>
              <a:t> </a:t>
            </a:r>
            <a:endParaRPr lang="pt-BR" dirty="0" smtClean="0"/>
          </a:p>
          <a:p>
            <a:pPr>
              <a:lnSpc>
                <a:spcPts val="1800"/>
              </a:lnSpc>
              <a:spcAft>
                <a:spcPts val="750"/>
              </a:spcAft>
            </a:pPr>
            <a:endParaRPr lang="pt-BR" dirty="0">
              <a:latin typeface="Calibri" pitchFamily="34" charset="0"/>
            </a:endParaRPr>
          </a:p>
        </p:txBody>
      </p:sp>
      <p:pic>
        <p:nvPicPr>
          <p:cNvPr id="190466" name="Picture 2" descr="E:\covid\historic.png"/>
          <p:cNvPicPr>
            <a:picLocks noChangeAspect="1" noChangeArrowheads="1"/>
          </p:cNvPicPr>
          <p:nvPr/>
        </p:nvPicPr>
        <p:blipFill>
          <a:blip r:embed="rId4"/>
          <a:srcRect/>
          <a:stretch>
            <a:fillRect/>
          </a:stretch>
        </p:blipFill>
        <p:spPr bwMode="auto">
          <a:xfrm>
            <a:off x="2146851" y="1776004"/>
            <a:ext cx="9860859" cy="492297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srcRect l="35037" t="31159" r="29722" b="34783"/>
          <a:stretch>
            <a:fillRect/>
          </a:stretch>
        </p:blipFill>
        <p:spPr bwMode="auto">
          <a:xfrm>
            <a:off x="2522143" y="757519"/>
            <a:ext cx="9126518" cy="4958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266123"/>
            <a:ext cx="9588914" cy="4591878"/>
          </a:xfrm>
          <a:prstGeom prst="rect">
            <a:avLst/>
          </a:prstGeom>
          <a:noFill/>
          <a:ln>
            <a:noFill/>
          </a:ln>
        </p:spPr>
        <p:txBody>
          <a:bodyPr spcFirstLastPara="1" wrap="square" lIns="91425" tIns="45700" rIns="91425" bIns="45700" anchor="t" anchorCtr="0">
            <a:noAutofit/>
          </a:bodyPr>
          <a:lstStyle/>
          <a:p>
            <a:pPr lvl="0">
              <a:buNone/>
            </a:pPr>
            <a:endParaRPr lang="pt-BR" sz="2400"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52869" y="0"/>
            <a:ext cx="9634330" cy="1879624"/>
          </a:xfrm>
          <a:prstGeom prst="rect">
            <a:avLst/>
          </a:prstGeom>
          <a:noFill/>
          <a:ln w="9525">
            <a:noFill/>
            <a:miter lim="800000"/>
            <a:headEnd/>
            <a:tailEnd/>
          </a:ln>
        </p:spPr>
      </p:pic>
      <p:sp>
        <p:nvSpPr>
          <p:cNvPr id="7" name="Retângulo 6"/>
          <p:cNvSpPr/>
          <p:nvPr/>
        </p:nvSpPr>
        <p:spPr>
          <a:xfrm>
            <a:off x="2199861" y="1906729"/>
            <a:ext cx="9819861" cy="5514330"/>
          </a:xfrm>
          <a:prstGeom prst="rect">
            <a:avLst/>
          </a:prstGeom>
        </p:spPr>
        <p:txBody>
          <a:bodyPr wrap="square">
            <a:spAutoFit/>
          </a:bodyPr>
          <a:lstStyle/>
          <a:p>
            <a:pPr>
              <a:lnSpc>
                <a:spcPts val="1800"/>
              </a:lnSpc>
              <a:spcAft>
                <a:spcPts val="750"/>
              </a:spcAft>
            </a:pPr>
            <a:r>
              <a:rPr lang="pt-PT" dirty="0" smtClean="0"/>
              <a:t> </a:t>
            </a:r>
            <a:r>
              <a:rPr lang="pt-PT" b="1" dirty="0" smtClean="0"/>
              <a:t>MEDIDAS NÃO FARMACOLÓGICAS – MNFs – RECOMENDADAS PELO MS (TODOS OS ESTADOS) </a:t>
            </a:r>
            <a:endParaRPr lang="pt-BR" dirty="0" smtClean="0"/>
          </a:p>
          <a:p>
            <a:pPr lvl="1"/>
            <a:r>
              <a:rPr lang="pt-PT" b="1" dirty="0" smtClean="0"/>
              <a:t>Etiqueta respiratória: </a:t>
            </a:r>
            <a:r>
              <a:rPr lang="pt-PT" dirty="0" smtClean="0"/>
              <a:t>reforço das orientações individuais de prevenção</a:t>
            </a:r>
            <a:endParaRPr lang="pt-BR" dirty="0" smtClean="0"/>
          </a:p>
          <a:p>
            <a:pPr lvl="1"/>
            <a:r>
              <a:rPr lang="pt-PT" b="1" dirty="0" smtClean="0"/>
              <a:t>Isolamento de sintomático: </a:t>
            </a:r>
            <a:r>
              <a:rPr lang="pt-PT" dirty="0" smtClean="0"/>
              <a:t>domiciliar ou hospitalar dos casos suspeitos por até 14 dias.</a:t>
            </a:r>
            <a:endParaRPr lang="pt-BR" dirty="0" smtClean="0"/>
          </a:p>
          <a:p>
            <a:pPr lvl="1"/>
            <a:r>
              <a:rPr lang="pt-PT" b="1" dirty="0" smtClean="0"/>
              <a:t>Triagem em serviço de saúde: </a:t>
            </a:r>
            <a:r>
              <a:rPr lang="pt-PT" dirty="0" smtClean="0"/>
              <a:t>Recomendar que os pacientes com a forma leve da doença não procure atendimento nas UPAs e serviços terciários e utilize a infraestrutura de suporte disponibilizada pela APS/ESF que trabalhará com fast-track próprio.</a:t>
            </a:r>
            <a:endParaRPr lang="pt-BR" dirty="0" smtClean="0"/>
          </a:p>
          <a:p>
            <a:pPr lvl="1"/>
            <a:r>
              <a:rPr lang="pt-PT" b="1" dirty="0" smtClean="0"/>
              <a:t>Equipamento de Proteção Individual: </a:t>
            </a:r>
            <a:r>
              <a:rPr lang="pt-PT" dirty="0" smtClean="0"/>
              <a:t>recomendações de uso de EPI para doentes, contatos domiciliares e profissionais de saúde.</a:t>
            </a:r>
            <a:endParaRPr lang="pt-BR" dirty="0" smtClean="0"/>
          </a:p>
          <a:p>
            <a:pPr lvl="1"/>
            <a:r>
              <a:rPr lang="pt-PT" b="1" dirty="0" smtClean="0"/>
              <a:t>Isolamento voluntário: </a:t>
            </a:r>
            <a:r>
              <a:rPr lang="pt-PT" dirty="0" smtClean="0"/>
              <a:t>viajante internacional, propõe-se o isolamento domiciliar por uma semana (sete dias), a partir da data de desembarque, orientando que procure a unidade de saúde se apresentar febre </a:t>
            </a:r>
            <a:r>
              <a:rPr lang="pt-PT" b="1" dirty="0" smtClean="0"/>
              <a:t>E </a:t>
            </a:r>
            <a:r>
              <a:rPr lang="pt-PT" dirty="0" smtClean="0"/>
              <a:t>tosse </a:t>
            </a:r>
            <a:r>
              <a:rPr lang="pt-PT" b="1" dirty="0" smtClean="0"/>
              <a:t>OU </a:t>
            </a:r>
            <a:r>
              <a:rPr lang="pt-PT" dirty="0" smtClean="0"/>
              <a:t>dispneia. Caso apresente outros sintomas, ligue para 136.</a:t>
            </a:r>
            <a:endParaRPr lang="pt-BR" dirty="0" smtClean="0"/>
          </a:p>
          <a:p>
            <a:pPr lvl="1"/>
            <a:r>
              <a:rPr lang="pt-PT" b="1" dirty="0" smtClean="0"/>
              <a:t>Contato próximo: </a:t>
            </a:r>
            <a:r>
              <a:rPr lang="pt-PT" dirty="0" smtClean="0"/>
              <a:t>realizar o monitoramento dos contatos próximos e domiciliares</a:t>
            </a:r>
            <a:endParaRPr lang="pt-BR" dirty="0" smtClean="0"/>
          </a:p>
          <a:p>
            <a:pPr lvl="1"/>
            <a:r>
              <a:rPr lang="pt-PT" b="1" dirty="0" smtClean="0"/>
              <a:t>Notificação: </a:t>
            </a:r>
            <a:r>
              <a:rPr lang="pt-PT" dirty="0" smtClean="0"/>
              <a:t>divulgação ampliada das definições de caso atualizadas e sensibilização da rede de saúde pública e privada para identificação.</a:t>
            </a:r>
            <a:endParaRPr lang="pt-BR" dirty="0" smtClean="0"/>
          </a:p>
          <a:p>
            <a:pPr lvl="1"/>
            <a:r>
              <a:rPr lang="pt-PT" b="1" dirty="0" smtClean="0"/>
              <a:t>Comunicação: </a:t>
            </a:r>
            <a:r>
              <a:rPr lang="pt-PT" dirty="0" smtClean="0"/>
              <a:t>realização Campanhas de mídia para sensibilização da população sobre etiqueta respiratório e auto isolamento na presença de sintomas</a:t>
            </a:r>
            <a:endParaRPr lang="pt-BR" dirty="0" smtClean="0"/>
          </a:p>
          <a:p>
            <a:pPr lvl="1"/>
            <a:r>
              <a:rPr lang="pt-PT" b="1" dirty="0" smtClean="0"/>
              <a:t>Medicamentos de uso contínuo</a:t>
            </a:r>
            <a:r>
              <a:rPr lang="pt-PT" dirty="0" smtClean="0"/>
              <a:t>: estimular a prescrição com validade ampliada no período do outono-inverno, para reduzir o trânsito desnecessário nas unidades de saúde e farmácias.</a:t>
            </a:r>
            <a:endParaRPr lang="pt-BR" dirty="0" smtClean="0"/>
          </a:p>
          <a:p>
            <a:pPr lvl="1"/>
            <a:r>
              <a:rPr lang="pt-PT" b="1" dirty="0" smtClean="0"/>
              <a:t>Eventos de massa - governamentais, esportivos, artísticos, culturais, políticos, científicos, comerciais e religiosos e outros com concentração próxima de pessoas : </a:t>
            </a:r>
            <a:r>
              <a:rPr lang="pt-PT" dirty="0" smtClean="0"/>
              <a:t>os organizadores ou responsáveis devem cancelar ou adiar, se houver tempo hábil. Não sendo possível, recomenda-se que o evento ocorra sem público. Não sendo possível, devem cumprir os requisitos previstos na Portaria Nº 1.139, de 10 de junho de 2013;</a:t>
            </a:r>
            <a:endParaRPr lang="pt-BR" dirty="0" smtClean="0"/>
          </a:p>
          <a:p>
            <a:pPr>
              <a:lnSpc>
                <a:spcPts val="1800"/>
              </a:lnSpc>
              <a:spcAft>
                <a:spcPts val="750"/>
              </a:spcAft>
            </a:pPr>
            <a:r>
              <a:rPr lang="pt-PT" dirty="0" smtClean="0"/>
              <a:t> </a:t>
            </a:r>
            <a:endParaRPr lang="pt-BR" dirty="0" smtClean="0"/>
          </a:p>
          <a:p>
            <a:pPr>
              <a:lnSpc>
                <a:spcPts val="1800"/>
              </a:lnSpc>
              <a:spcAft>
                <a:spcPts val="750"/>
              </a:spcAft>
            </a:pPr>
            <a:endParaRPr lang="pt-BR"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339673" y="2166424"/>
            <a:ext cx="9620250" cy="4348142"/>
          </a:xfrm>
          <a:prstGeom prst="rect">
            <a:avLst/>
          </a:prstGeom>
          <a:noFill/>
          <a:ln>
            <a:noFill/>
          </a:ln>
        </p:spPr>
        <p:txBody>
          <a:bodyPr spcFirstLastPara="1" wrap="square" lIns="91425" tIns="45700" rIns="91425" bIns="45700" anchor="ctr" anchorCtr="0">
            <a:noAutofit/>
          </a:bodyPr>
          <a:lstStyle/>
          <a:p>
            <a:r>
              <a:rPr lang="pt-BR" sz="1600" dirty="0" smtClean="0">
                <a:hlinkClick r:id="rId3"/>
              </a:rPr>
              <a:t>Distanciamento social</a:t>
            </a:r>
            <a:r>
              <a:rPr lang="pt-BR" sz="1600" dirty="0" smtClean="0"/>
              <a:t>: Significa ficar fora de contato próximo em locais públicos lotados, evitando reuniões de massa e mantendo espaço - aproximadamente um metro e oitenta - entre você e os outros quando possível.</a:t>
            </a:r>
            <a:br>
              <a:rPr lang="pt-BR" sz="1600" dirty="0" smtClean="0"/>
            </a:br>
            <a:r>
              <a:rPr lang="pt-BR" sz="1600" dirty="0" smtClean="0"/>
              <a:t/>
            </a:r>
            <a:br>
              <a:rPr lang="pt-BR" sz="1600" dirty="0" smtClean="0"/>
            </a:br>
            <a:r>
              <a:rPr lang="pt-BR" sz="1600" dirty="0" smtClean="0"/>
              <a:t>O distanciamento social requer mudanças na maneira como as pessoas trabalham, vivem e interagem umas com as outras. </a:t>
            </a:r>
            <a:br>
              <a:rPr lang="pt-BR" sz="1600" dirty="0" smtClean="0"/>
            </a:br>
            <a:r>
              <a:rPr lang="pt-BR" sz="1600" dirty="0" smtClean="0"/>
              <a:t/>
            </a:r>
            <a:br>
              <a:rPr lang="pt-BR" sz="1600" dirty="0" smtClean="0"/>
            </a:br>
            <a:r>
              <a:rPr lang="pt-BR" sz="1600" dirty="0" smtClean="0"/>
              <a:t>Pode ser necessário cancelar ou evitar grandes eventos, limitando viagens não essenciais e reprogramando conferências.</a:t>
            </a:r>
            <a:br>
              <a:rPr lang="pt-BR" sz="1600" dirty="0" smtClean="0"/>
            </a:br>
            <a:r>
              <a:rPr lang="pt-BR" sz="1600" dirty="0" smtClean="0"/>
              <a:t/>
            </a:r>
            <a:br>
              <a:rPr lang="pt-BR" sz="1600" dirty="0" smtClean="0"/>
            </a:br>
            <a:r>
              <a:rPr lang="pt-BR" sz="1600" dirty="0" smtClean="0"/>
              <a:t>O ensino tradicional em sala de aula pode ter que passar para a entrega on-line - já está acontecendo em algumas faculdades e universidades, embora menos fácil de fazer nas escolas de ensino fundamental e médio.</a:t>
            </a:r>
            <a:br>
              <a:rPr lang="pt-BR" sz="1600" dirty="0" smtClean="0"/>
            </a:br>
            <a:r>
              <a:rPr lang="pt-BR" sz="1600" dirty="0" smtClean="0"/>
              <a:t/>
            </a:r>
            <a:br>
              <a:rPr lang="pt-BR" sz="1600" dirty="0" smtClean="0"/>
            </a:br>
            <a:r>
              <a:rPr lang="pt-BR" sz="1600" dirty="0" smtClean="0"/>
              <a:t>Para ser claro, o distanciamento social tem um custo econômico substancial, pois as pessoas não estarão envolvidas nas mesmas atividades profissionais e de vida que alimentam a economia</a:t>
            </a:r>
            <a:br>
              <a:rPr lang="pt-BR" sz="1600" dirty="0" smtClean="0"/>
            </a:br>
            <a:r>
              <a:rPr lang="pt-BR" sz="1600" dirty="0" smtClean="0"/>
              <a:t/>
            </a:r>
            <a:br>
              <a:rPr lang="pt-BR" sz="1600" dirty="0" smtClean="0"/>
            </a:br>
            <a:r>
              <a:rPr lang="pt-BR" sz="1600" dirty="0" smtClean="0"/>
              <a:t>A pandemia do H1N1 de 2009 enfatizou que o planejamento pré-pandêmico eficaz requer o envolvimento da saúde pública e líderes locais, empregadores, organizações e partes interessadas e é essencial para garantir o uso oportuno e eficaz das </a:t>
            </a:r>
            <a:r>
              <a:rPr lang="pt-BR" sz="1600" dirty="0" err="1" smtClean="0"/>
              <a:t>MNFs</a:t>
            </a:r>
            <a:r>
              <a:rPr lang="pt-BR" sz="1600" dirty="0" smtClean="0"/>
              <a:t> para limitar a propagação de doenças durante uma pandemia.</a:t>
            </a:r>
            <a:br>
              <a:rPr lang="pt-BR" sz="1600" dirty="0" smtClean="0"/>
            </a:br>
            <a:r>
              <a:rPr lang="pt-BR" sz="1600" dirty="0" smtClean="0"/>
              <a:t/>
            </a:r>
            <a:br>
              <a:rPr lang="pt-BR" sz="1600" dirty="0" smtClean="0"/>
            </a:br>
            <a:r>
              <a:rPr lang="pt-BR" sz="1600" dirty="0" smtClean="0"/>
              <a:t> O uso efetivo das </a:t>
            </a:r>
            <a:r>
              <a:rPr lang="pt-BR" sz="1600" dirty="0" err="1" smtClean="0"/>
              <a:t>MNFs</a:t>
            </a:r>
            <a:r>
              <a:rPr lang="pt-BR" sz="1600" dirty="0" smtClean="0"/>
              <a:t> depende da aceitação e participação de pessoas que implementam medidas de proteção pessoal e de comunidades que implementam medidas em toda a comunidade, como fechamento temporário de escolas. </a:t>
            </a:r>
            <a:endParaRPr sz="1600" dirty="0"/>
          </a:p>
        </p:txBody>
      </p:sp>
      <p:pic>
        <p:nvPicPr>
          <p:cNvPr id="14" name="Picture 6"/>
          <p:cNvPicPr>
            <a:picLocks noChangeAspect="1" noChangeArrowheads="1"/>
          </p:cNvPicPr>
          <p:nvPr/>
        </p:nvPicPr>
        <p:blipFill>
          <a:blip r:embed="rId4"/>
          <a:srcRect t="27595" r="1857" b="39891"/>
          <a:stretch>
            <a:fillRect/>
          </a:stretch>
        </p:blipFill>
        <p:spPr bwMode="auto">
          <a:xfrm>
            <a:off x="2252869" y="0"/>
            <a:ext cx="9634330" cy="1879624"/>
          </a:xfrm>
          <a:prstGeom prst="rect">
            <a:avLst/>
          </a:prstGeom>
          <a:noFill/>
          <a:ln w="9525">
            <a:noFill/>
            <a:miter lim="800000"/>
            <a:headEnd/>
            <a:tailEnd/>
          </a:ln>
        </p:spPr>
      </p:pic>
      <p:sp>
        <p:nvSpPr>
          <p:cNvPr id="7" name="Retângulo 6"/>
          <p:cNvSpPr/>
          <p:nvPr/>
        </p:nvSpPr>
        <p:spPr>
          <a:xfrm>
            <a:off x="2199861" y="1906729"/>
            <a:ext cx="9819861" cy="656590"/>
          </a:xfrm>
          <a:prstGeom prst="rect">
            <a:avLst/>
          </a:prstGeom>
        </p:spPr>
        <p:txBody>
          <a:bodyPr wrap="square">
            <a:spAutoFit/>
          </a:bodyPr>
          <a:lstStyle/>
          <a:p>
            <a:pPr>
              <a:lnSpc>
                <a:spcPts val="1800"/>
              </a:lnSpc>
              <a:spcAft>
                <a:spcPts val="750"/>
              </a:spcAft>
            </a:pPr>
            <a:r>
              <a:rPr lang="pt-PT" dirty="0" smtClean="0"/>
              <a:t> </a:t>
            </a:r>
            <a:endParaRPr lang="pt-BR" dirty="0" smtClean="0"/>
          </a:p>
          <a:p>
            <a:pPr>
              <a:lnSpc>
                <a:spcPts val="1800"/>
              </a:lnSpc>
              <a:spcAft>
                <a:spcPts val="750"/>
              </a:spcAft>
            </a:pPr>
            <a:endParaRPr lang="pt-BR"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6"/>
          <p:cNvSpPr txBox="1"/>
          <p:nvPr/>
        </p:nvSpPr>
        <p:spPr>
          <a:xfrm>
            <a:off x="4000500" y="5929312"/>
            <a:ext cx="51435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                  </a:t>
            </a:r>
            <a:endParaRPr dirty="0"/>
          </a:p>
        </p:txBody>
      </p:sp>
      <p:grpSp>
        <p:nvGrpSpPr>
          <p:cNvPr id="1026" name="Group 2"/>
          <p:cNvGrpSpPr>
            <a:grpSpLocks/>
          </p:cNvGrpSpPr>
          <p:nvPr/>
        </p:nvGrpSpPr>
        <p:grpSpPr bwMode="auto">
          <a:xfrm>
            <a:off x="4479235" y="980661"/>
            <a:ext cx="4810539" cy="8117093"/>
            <a:chOff x="0" y="0"/>
            <a:chExt cx="11906" cy="16428"/>
          </a:xfrm>
        </p:grpSpPr>
        <p:sp>
          <p:nvSpPr>
            <p:cNvPr id="1027" name="Freeform 3"/>
            <p:cNvSpPr>
              <a:spLocks/>
            </p:cNvSpPr>
            <p:nvPr/>
          </p:nvSpPr>
          <p:spPr bwMode="auto">
            <a:xfrm>
              <a:off x="11090" y="16103"/>
              <a:ext cx="471" cy="307"/>
            </a:xfrm>
            <a:custGeom>
              <a:avLst/>
              <a:gdLst/>
              <a:ahLst/>
              <a:cxnLst>
                <a:cxn ang="0">
                  <a:pos x="0" y="0"/>
                </a:cxn>
                <a:cxn ang="0">
                  <a:pos x="136" y="0"/>
                </a:cxn>
                <a:cxn ang="0">
                  <a:pos x="214" y="0"/>
                </a:cxn>
                <a:cxn ang="0">
                  <a:pos x="265" y="0"/>
                </a:cxn>
                <a:cxn ang="0">
                  <a:pos x="317" y="0"/>
                </a:cxn>
                <a:cxn ang="0">
                  <a:pos x="377" y="12"/>
                </a:cxn>
                <a:cxn ang="0">
                  <a:pos x="425" y="45"/>
                </a:cxn>
                <a:cxn ang="0">
                  <a:pos x="458" y="94"/>
                </a:cxn>
                <a:cxn ang="0">
                  <a:pos x="470" y="153"/>
                </a:cxn>
                <a:cxn ang="0">
                  <a:pos x="458" y="212"/>
                </a:cxn>
                <a:cxn ang="0">
                  <a:pos x="425" y="261"/>
                </a:cxn>
                <a:cxn ang="0">
                  <a:pos x="377" y="293"/>
                </a:cxn>
                <a:cxn ang="0">
                  <a:pos x="317" y="305"/>
                </a:cxn>
                <a:cxn ang="0">
                  <a:pos x="232" y="306"/>
                </a:cxn>
                <a:cxn ang="0">
                  <a:pos x="127" y="306"/>
                </a:cxn>
                <a:cxn ang="0">
                  <a:pos x="37" y="306"/>
                </a:cxn>
                <a:cxn ang="0">
                  <a:pos x="0" y="307"/>
                </a:cxn>
              </a:cxnLst>
              <a:rect l="0" t="0" r="r" b="b"/>
              <a:pathLst>
                <a:path w="471" h="307">
                  <a:moveTo>
                    <a:pt x="0" y="0"/>
                  </a:moveTo>
                  <a:lnTo>
                    <a:pt x="136" y="0"/>
                  </a:lnTo>
                  <a:lnTo>
                    <a:pt x="214" y="0"/>
                  </a:lnTo>
                  <a:lnTo>
                    <a:pt x="265" y="0"/>
                  </a:lnTo>
                  <a:lnTo>
                    <a:pt x="317" y="0"/>
                  </a:lnTo>
                  <a:lnTo>
                    <a:pt x="377" y="12"/>
                  </a:lnTo>
                  <a:lnTo>
                    <a:pt x="425" y="45"/>
                  </a:lnTo>
                  <a:lnTo>
                    <a:pt x="458" y="94"/>
                  </a:lnTo>
                  <a:lnTo>
                    <a:pt x="470" y="153"/>
                  </a:lnTo>
                  <a:lnTo>
                    <a:pt x="458" y="212"/>
                  </a:lnTo>
                  <a:lnTo>
                    <a:pt x="425" y="261"/>
                  </a:lnTo>
                  <a:lnTo>
                    <a:pt x="377" y="293"/>
                  </a:lnTo>
                  <a:lnTo>
                    <a:pt x="317" y="305"/>
                  </a:lnTo>
                  <a:lnTo>
                    <a:pt x="232" y="306"/>
                  </a:lnTo>
                  <a:lnTo>
                    <a:pt x="127" y="306"/>
                  </a:lnTo>
                  <a:lnTo>
                    <a:pt x="37" y="306"/>
                  </a:lnTo>
                  <a:lnTo>
                    <a:pt x="0" y="307"/>
                  </a:lnTo>
                </a:path>
              </a:pathLst>
            </a:custGeom>
            <a:noFill/>
            <a:ln w="25400">
              <a:solidFill>
                <a:srgbClr val="BED266"/>
              </a:solid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pic>
          <p:nvPicPr>
            <p:cNvPr id="1028" name="Picture 4"/>
            <p:cNvPicPr>
              <a:picLocks noChangeAspect="1" noChangeArrowheads="1"/>
            </p:cNvPicPr>
            <p:nvPr/>
          </p:nvPicPr>
          <p:blipFill>
            <a:blip r:embed="rId3"/>
            <a:srcRect/>
            <a:stretch>
              <a:fillRect/>
            </a:stretch>
          </p:blipFill>
          <p:spPr bwMode="auto">
            <a:xfrm>
              <a:off x="10918" y="16083"/>
              <a:ext cx="193" cy="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9" name="Line 5"/>
            <p:cNvSpPr>
              <a:spLocks noChangeShapeType="1"/>
            </p:cNvSpPr>
            <p:nvPr/>
          </p:nvSpPr>
          <p:spPr bwMode="auto">
            <a:xfrm>
              <a:off x="11577" y="16257"/>
              <a:ext cx="329" cy="0"/>
            </a:xfrm>
            <a:prstGeom prst="line">
              <a:avLst/>
            </a:prstGeom>
            <a:noFill/>
            <a:ln w="25438">
              <a:solidFill>
                <a:srgbClr val="BED266"/>
              </a:solidFill>
              <a:round/>
              <a:headEnd/>
              <a:tailEnd/>
            </a:ln>
          </p:spPr>
          <p:txBody>
            <a:bodyPr vert="horz" wrap="square" lIns="91440" tIns="45720" rIns="91440" bIns="45720" numCol="1" anchor="t" anchorCtr="0" compatLnSpc="1">
              <a:prstTxWarp prst="textNoShape">
                <a:avLst/>
              </a:prstTxWarp>
            </a:bodyPr>
            <a:lstStyle/>
            <a:p>
              <a:endParaRPr lang="pt-BR"/>
            </a:p>
          </p:txBody>
        </p:sp>
        <p:pic>
          <p:nvPicPr>
            <p:cNvPr id="1030" name="Picture 6"/>
            <p:cNvPicPr>
              <a:picLocks noChangeAspect="1" noChangeArrowheads="1"/>
            </p:cNvPicPr>
            <p:nvPr/>
          </p:nvPicPr>
          <p:blipFill>
            <a:blip r:embed="rId4"/>
            <a:srcRect b="41064"/>
            <a:stretch>
              <a:fillRect/>
            </a:stretch>
          </p:blipFill>
          <p:spPr bwMode="auto">
            <a:xfrm>
              <a:off x="0" y="0"/>
              <a:ext cx="11906" cy="99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266123"/>
            <a:ext cx="9588914" cy="4591878"/>
          </a:xfrm>
          <a:prstGeom prst="rect">
            <a:avLst/>
          </a:prstGeom>
          <a:noFill/>
          <a:ln>
            <a:noFill/>
          </a:ln>
        </p:spPr>
        <p:txBody>
          <a:bodyPr spcFirstLastPara="1" wrap="square" lIns="91425" tIns="45700" rIns="91425" bIns="45700" anchor="t" anchorCtr="0">
            <a:noAutofit/>
          </a:bodyPr>
          <a:lstStyle/>
          <a:p>
            <a:pPr lvl="0">
              <a:buNone/>
            </a:pPr>
            <a:endParaRPr lang="pt-BR" sz="2400"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451652" y="2794625"/>
            <a:ext cx="9409044" cy="2246769"/>
          </a:xfrm>
          <a:prstGeom prst="rect">
            <a:avLst/>
          </a:prstGeom>
        </p:spPr>
        <p:txBody>
          <a:bodyPr wrap="square">
            <a:spAutoFit/>
          </a:bodyPr>
          <a:lstStyle/>
          <a:p>
            <a:pPr lvl="0"/>
            <a:r>
              <a:rPr lang="pt-PT" b="1" u="sng" dirty="0" smtClean="0"/>
              <a:t>Medidas Não Farmacológicas para proteção para todos os serviços públicos e privados:</a:t>
            </a:r>
          </a:p>
          <a:p>
            <a:pPr lvl="0"/>
            <a:endParaRPr lang="pt-BR" b="1" dirty="0" smtClean="0"/>
          </a:p>
          <a:p>
            <a:pPr lvl="1"/>
            <a:r>
              <a:rPr lang="pt-PT" dirty="0" smtClean="0"/>
              <a:t>Seja disponibilizado locais para lavar as mãos com frequência,</a:t>
            </a:r>
          </a:p>
          <a:p>
            <a:pPr lvl="1"/>
            <a:endParaRPr lang="pt-BR" dirty="0" smtClean="0"/>
          </a:p>
          <a:p>
            <a:pPr lvl="1"/>
            <a:r>
              <a:rPr lang="pt-PT" dirty="0" smtClean="0"/>
              <a:t>Dispenser com álcool em gel na concentração de 70%,</a:t>
            </a:r>
          </a:p>
          <a:p>
            <a:pPr lvl="1"/>
            <a:endParaRPr lang="pt-BR" dirty="0" smtClean="0"/>
          </a:p>
          <a:p>
            <a:pPr lvl="1"/>
            <a:r>
              <a:rPr lang="pt-PT" dirty="0" smtClean="0"/>
              <a:t>Toalhas de papel descartável</a:t>
            </a:r>
          </a:p>
          <a:p>
            <a:pPr lvl="1"/>
            <a:endParaRPr lang="pt-BR" dirty="0" smtClean="0"/>
          </a:p>
          <a:p>
            <a:pPr lvl="1"/>
            <a:r>
              <a:rPr lang="pt-PT" dirty="0" smtClean="0"/>
              <a:t>Ampliação da frequência de limpeza de piso, corrimão, maçaneta e banheiros com álcool 70% ou solução de água sanitária</a:t>
            </a:r>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266123"/>
            <a:ext cx="9588914" cy="4591878"/>
          </a:xfrm>
          <a:prstGeom prst="rect">
            <a:avLst/>
          </a:prstGeom>
          <a:noFill/>
          <a:ln>
            <a:noFill/>
          </a:ln>
        </p:spPr>
        <p:txBody>
          <a:bodyPr spcFirstLastPara="1" wrap="square" lIns="91425" tIns="45700" rIns="91425" bIns="45700" anchor="t" anchorCtr="0">
            <a:noAutofit/>
          </a:bodyPr>
          <a:lstStyle/>
          <a:p>
            <a:pPr lvl="0">
              <a:buNone/>
            </a:pPr>
            <a:endParaRPr lang="pt-BR" sz="2400"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372139" y="2357303"/>
            <a:ext cx="9409044" cy="3970318"/>
          </a:xfrm>
          <a:prstGeom prst="rect">
            <a:avLst/>
          </a:prstGeom>
        </p:spPr>
        <p:txBody>
          <a:bodyPr wrap="square">
            <a:spAutoFit/>
          </a:bodyPr>
          <a:lstStyle/>
          <a:p>
            <a:pPr lvl="0"/>
            <a:r>
              <a:rPr lang="pt-PT" b="1" dirty="0" smtClean="0"/>
              <a:t>ÁREA COM TRANSMISSÃO LOCAL</a:t>
            </a:r>
            <a:endParaRPr lang="pt-BR" b="1" dirty="0" smtClean="0"/>
          </a:p>
          <a:p>
            <a:r>
              <a:rPr lang="pt-PT" b="1" dirty="0" smtClean="0"/>
              <a:t> </a:t>
            </a:r>
            <a:endParaRPr lang="pt-BR" dirty="0" smtClean="0"/>
          </a:p>
          <a:p>
            <a:pPr lvl="1"/>
            <a:r>
              <a:rPr lang="pt-PT" b="1" dirty="0" smtClean="0"/>
              <a:t>Idosos e doentes crônicos: </a:t>
            </a:r>
            <a:r>
              <a:rPr lang="pt-PT" dirty="0" smtClean="0"/>
              <a:t>recomendar restrição de contato social (viagens, cinema, shoppings, shows e locais com aglomeração) nas cidades com transmissão local ou comunitária e vacinar-se contra influenza.</a:t>
            </a:r>
          </a:p>
          <a:p>
            <a:pPr lvl="1"/>
            <a:endParaRPr lang="pt-BR" dirty="0" smtClean="0"/>
          </a:p>
          <a:p>
            <a:pPr lvl="0"/>
            <a:r>
              <a:rPr lang="pt-PT" b="1" dirty="0" smtClean="0"/>
              <a:t>Unidade Básica ou consultórios : </a:t>
            </a:r>
            <a:r>
              <a:rPr lang="pt-PT" dirty="0" smtClean="0"/>
              <a:t>pacientes identificados com Síndrome Respiratória Aguda Grave, devem ser encaminhados ao serviços de urgência/emergência ou hospitalares de referência na Unidade Federada, conforme plano de contingência local.</a:t>
            </a:r>
          </a:p>
          <a:p>
            <a:pPr lvl="0"/>
            <a:endParaRPr lang="pt-BR" dirty="0" smtClean="0"/>
          </a:p>
          <a:p>
            <a:pPr lvl="0"/>
            <a:r>
              <a:rPr lang="pt-PT" b="1" dirty="0" smtClean="0"/>
              <a:t>Serviços de Saúde: </a:t>
            </a:r>
            <a:r>
              <a:rPr lang="pt-PT" dirty="0" smtClean="0"/>
              <a:t>serviços de APS/ESF, Serviços de urgência/emergência ou hospitalares, públicos e privados, farão uso de Fast-Track específico no primeiro contato do paciente</a:t>
            </a:r>
          </a:p>
          <a:p>
            <a:pPr lvl="0"/>
            <a:endParaRPr lang="pt-BR" dirty="0" smtClean="0"/>
          </a:p>
          <a:p>
            <a:pPr lvl="0"/>
            <a:r>
              <a:rPr lang="pt-PT" b="1" dirty="0" smtClean="0"/>
              <a:t>Eventos e atividades em locais fechados com aglomeração de pessoas - governamentais, esportivos, artísticos, culturais, políticos, científicos, comerciais, religiosos e outros: </a:t>
            </a:r>
            <a:r>
              <a:rPr lang="pt-PT" dirty="0" smtClean="0"/>
              <a:t>os organizadores ou responsáveis devem cancelar ou adiar, se houver tempo hábil. Não sendo possível, recomenda-se que o evento ocorra sem público.</a:t>
            </a:r>
          </a:p>
          <a:p>
            <a:pPr lvl="0"/>
            <a:endParaRPr lang="pt-PT" dirty="0" smtClean="0"/>
          </a:p>
          <a:p>
            <a:pPr lvl="0"/>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266123"/>
            <a:ext cx="9588914" cy="4591878"/>
          </a:xfrm>
          <a:prstGeom prst="rect">
            <a:avLst/>
          </a:prstGeom>
          <a:noFill/>
          <a:ln>
            <a:noFill/>
          </a:ln>
        </p:spPr>
        <p:txBody>
          <a:bodyPr spcFirstLastPara="1" wrap="square" lIns="91425" tIns="45700" rIns="91425" bIns="45700" anchor="t" anchorCtr="0">
            <a:noAutofit/>
          </a:bodyPr>
          <a:lstStyle/>
          <a:p>
            <a:pPr lvl="0">
              <a:buNone/>
            </a:pPr>
            <a:endParaRPr lang="pt-BR" sz="2400"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437584" y="2456795"/>
            <a:ext cx="9409044" cy="4401205"/>
          </a:xfrm>
          <a:prstGeom prst="rect">
            <a:avLst/>
          </a:prstGeom>
        </p:spPr>
        <p:txBody>
          <a:bodyPr wrap="square">
            <a:spAutoFit/>
          </a:bodyPr>
          <a:lstStyle/>
          <a:p>
            <a:pPr lvl="0"/>
            <a:r>
              <a:rPr lang="pt-PT" b="1" dirty="0" smtClean="0"/>
              <a:t>ÁREA COM TRANSMISSÃO COMUNITÁRIA</a:t>
            </a:r>
            <a:endParaRPr lang="pt-BR" b="1" dirty="0" smtClean="0"/>
          </a:p>
          <a:p>
            <a:r>
              <a:rPr lang="pt-PT" b="1" dirty="0" smtClean="0"/>
              <a:t> </a:t>
            </a:r>
            <a:endParaRPr lang="pt-BR" dirty="0" smtClean="0"/>
          </a:p>
          <a:p>
            <a:pPr lvl="1"/>
            <a:r>
              <a:rPr lang="pt-PT" b="1" dirty="0" smtClean="0"/>
              <a:t>Reduzir o deslocamento laboral</a:t>
            </a:r>
            <a:r>
              <a:rPr lang="pt-PT" dirty="0" smtClean="0"/>
              <a:t>: incentivar a realização de reuniões virtuais, cancelar viagens não essenciais, trabalho remoto (home office).</a:t>
            </a:r>
          </a:p>
          <a:p>
            <a:pPr lvl="1"/>
            <a:endParaRPr lang="pt-BR" dirty="0" smtClean="0"/>
          </a:p>
          <a:p>
            <a:pPr lvl="1"/>
            <a:r>
              <a:rPr lang="pt-PT" b="1" dirty="0" smtClean="0"/>
              <a:t>Reduzir o fluxo urbano: </a:t>
            </a:r>
            <a:r>
              <a:rPr lang="pt-PT" dirty="0" smtClean="0"/>
              <a:t>estimular a adoção de horários alternativos dos trabalhadores para redução em horários de pico, escalas diferenciadas quando possível.</a:t>
            </a:r>
          </a:p>
          <a:p>
            <a:pPr lvl="1"/>
            <a:endParaRPr lang="pt-BR" dirty="0" smtClean="0"/>
          </a:p>
          <a:p>
            <a:pPr lvl="1"/>
            <a:r>
              <a:rPr lang="pt-PT" b="1" dirty="0" smtClean="0"/>
              <a:t>Regime de trabalho: </a:t>
            </a:r>
            <a:r>
              <a:rPr lang="pt-PT" dirty="0" smtClean="0"/>
              <a:t>estimular o trabalho de setores administrativos ou similares, para que ocorram em horários alternativos ou escala. reuniões virtuais e home office, quando possível</a:t>
            </a:r>
          </a:p>
          <a:p>
            <a:pPr lvl="1"/>
            <a:endParaRPr lang="pt-BR" dirty="0" smtClean="0"/>
          </a:p>
          <a:p>
            <a:pPr lvl="1"/>
            <a:r>
              <a:rPr lang="pt-PT" b="1" dirty="0" smtClean="0"/>
              <a:t>Instituições de ensino: </a:t>
            </a:r>
            <a:r>
              <a:rPr lang="pt-PT" dirty="0" smtClean="0"/>
              <a:t>planejar a antecipação de férias, visando reduzir o prejuízo do calendário escolar ou uso de ferramentas de ensino a distância</a:t>
            </a:r>
          </a:p>
          <a:p>
            <a:pPr lvl="1"/>
            <a:endParaRPr lang="pt-BR" dirty="0" smtClean="0"/>
          </a:p>
          <a:p>
            <a:pPr lvl="1"/>
            <a:r>
              <a:rPr lang="pt-PT" b="1" dirty="0" smtClean="0"/>
              <a:t>Fluxo em Unidades de Terapia Intensiva: </a:t>
            </a:r>
            <a:r>
              <a:rPr lang="pt-PT" dirty="0" smtClean="0"/>
              <a:t>monitoramento diário do número de admissões e altas relacionadas ao COVID-19</a:t>
            </a:r>
          </a:p>
          <a:p>
            <a:pPr lvl="1"/>
            <a:endParaRPr lang="pt-PT" dirty="0" smtClean="0"/>
          </a:p>
          <a:p>
            <a:pPr lvl="1"/>
            <a:r>
              <a:rPr lang="pt-PT" b="1" dirty="0" smtClean="0"/>
              <a:t>Declaração de Quarentena: </a:t>
            </a:r>
            <a:r>
              <a:rPr lang="pt-PT" dirty="0" smtClean="0"/>
              <a:t>ao atingir 80% da ocupação dos leitos de UTI, disponíveis para  a resposta ao COVID-19, definida pelo gestor local segundo portaria 356 de 11 de março de 2020.</a:t>
            </a:r>
            <a:endParaRPr lang="pt-BR" dirty="0" smtClean="0"/>
          </a:p>
          <a:p>
            <a:pPr lvl="1"/>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286875" cy="4465637"/>
          </a:xfrm>
          <a:prstGeom prst="rect">
            <a:avLst/>
          </a:prstGeom>
          <a:noFill/>
          <a:ln>
            <a:noFill/>
          </a:ln>
        </p:spPr>
        <p:txBody>
          <a:bodyPr spcFirstLastPara="1" wrap="square" lIns="91425" tIns="45700" rIns="91425" bIns="45700" anchor="t" anchorCtr="0">
            <a:noAutofit/>
          </a:bodyPr>
          <a:lstStyle/>
          <a:p>
            <a:pPr lvl="0">
              <a:buNone/>
            </a:pPr>
            <a:r>
              <a:rPr lang="pt-PT" sz="2400" b="1" dirty="0" smtClean="0"/>
              <a:t>ORGANIZAÇÃO DA RESPOSTA ÀS EMERGÊNCIAS EM SAÚDE PÚBLICA SEGUNDO NÍVEL DE ATIVAÇÃO</a:t>
            </a:r>
          </a:p>
          <a:p>
            <a:pPr lvl="0">
              <a:buNone/>
            </a:pPr>
            <a:endParaRPr lang="pt-PT" sz="2400" b="1" dirty="0" smtClean="0"/>
          </a:p>
          <a:p>
            <a:pPr lvl="0">
              <a:buNone/>
            </a:pPr>
            <a:r>
              <a:rPr lang="pt-PT" sz="2400" b="1" dirty="0" smtClean="0"/>
              <a:t>Para cada nível de ativação, existem ações/atividades previstas para cada setor da área da saúde, assim dividida:</a:t>
            </a:r>
          </a:p>
          <a:p>
            <a:pPr lvl="0">
              <a:buNone/>
            </a:pPr>
            <a:r>
              <a:rPr lang="pt-PT" sz="2400" b="1" dirty="0" smtClean="0"/>
              <a:t>                                               1- Vigilância</a:t>
            </a:r>
          </a:p>
          <a:p>
            <a:pPr lvl="0">
              <a:buNone/>
            </a:pPr>
            <a:r>
              <a:rPr lang="pt-PT" sz="2400" b="1" dirty="0" smtClean="0"/>
              <a:t>                                               2- Assistência</a:t>
            </a:r>
          </a:p>
          <a:p>
            <a:pPr lvl="0">
              <a:buNone/>
            </a:pPr>
            <a:r>
              <a:rPr lang="pt-PT" sz="2400" b="1" dirty="0" smtClean="0"/>
              <a:t>                                               3- Gestão</a:t>
            </a:r>
          </a:p>
          <a:p>
            <a:pPr lvl="0">
              <a:buNone/>
            </a:pPr>
            <a:endParaRPr lang="pt-PT" sz="2400" b="1" dirty="0" smtClean="0"/>
          </a:p>
          <a:p>
            <a:pPr lvl="0">
              <a:buNone/>
            </a:pPr>
            <a:endParaRPr lang="pt-PT" sz="2400" b="1"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286875" cy="4465637"/>
          </a:xfrm>
          <a:prstGeom prst="rect">
            <a:avLst/>
          </a:prstGeom>
          <a:noFill/>
          <a:ln>
            <a:noFill/>
          </a:ln>
        </p:spPr>
        <p:txBody>
          <a:bodyPr spcFirstLastPara="1" wrap="square" lIns="91425" tIns="45700" rIns="91425" bIns="45700" anchor="t" anchorCtr="0">
            <a:noAutofit/>
          </a:bodyPr>
          <a:lstStyle/>
          <a:p>
            <a:pPr lvl="0">
              <a:buNone/>
            </a:pPr>
            <a:r>
              <a:rPr lang="pt-PT" sz="2400" b="1" dirty="0" smtClean="0"/>
              <a:t>ORGANIZAÇÃO DA RESPOSTA ÀS EMERGÊNCIAS EM SAÚDE PÚBLICA SEGUNDO NÍVEL DE ATIVAÇÃO</a:t>
            </a:r>
          </a:p>
          <a:p>
            <a:pPr lvl="0">
              <a:buNone/>
            </a:pPr>
            <a:endParaRPr lang="pt-PT" sz="2400" b="1" dirty="0" smtClean="0"/>
          </a:p>
          <a:p>
            <a:pPr lvl="0">
              <a:buNone/>
            </a:pPr>
            <a:r>
              <a:rPr lang="pt-PT" sz="2400" b="1" dirty="0" smtClean="0"/>
              <a:t>Para cada nível de ativação, existem ações/atividades previstas para cada setor da área da saúde, assim dividida:</a:t>
            </a:r>
          </a:p>
          <a:p>
            <a:pPr lvl="0">
              <a:buNone/>
            </a:pPr>
            <a:r>
              <a:rPr lang="pt-PT" sz="2400" b="1" dirty="0" smtClean="0"/>
              <a:t>                                               1- Vigilância</a:t>
            </a:r>
          </a:p>
          <a:p>
            <a:pPr lvl="0">
              <a:buNone/>
            </a:pPr>
            <a:r>
              <a:rPr lang="pt-PT" sz="2400" b="1" dirty="0" smtClean="0"/>
              <a:t>                                               2- Assistência</a:t>
            </a:r>
          </a:p>
          <a:p>
            <a:pPr lvl="0">
              <a:buNone/>
            </a:pPr>
            <a:r>
              <a:rPr lang="pt-PT" sz="2400" b="1" dirty="0" smtClean="0"/>
              <a:t>                                               3- Gestão</a:t>
            </a:r>
          </a:p>
          <a:p>
            <a:pPr lvl="0">
              <a:buNone/>
            </a:pPr>
            <a:endParaRPr lang="pt-PT" sz="2400" b="1" dirty="0" smtClean="0"/>
          </a:p>
          <a:p>
            <a:pPr lvl="0">
              <a:buNone/>
            </a:pPr>
            <a:endParaRPr lang="pt-PT" sz="2400" b="1"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5" name="Elipse 4"/>
          <p:cNvSpPr/>
          <p:nvPr/>
        </p:nvSpPr>
        <p:spPr>
          <a:xfrm>
            <a:off x="5499652" y="4956313"/>
            <a:ext cx="2093844" cy="49033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286875" cy="4465637"/>
          </a:xfrm>
          <a:prstGeom prst="rect">
            <a:avLst/>
          </a:prstGeom>
          <a:noFill/>
          <a:ln>
            <a:noFill/>
          </a:ln>
        </p:spPr>
        <p:txBody>
          <a:bodyPr spcFirstLastPara="1" wrap="square" lIns="91425" tIns="45700" rIns="91425" bIns="45700" anchor="t" anchorCtr="0">
            <a:noAutofit/>
          </a:bodyPr>
          <a:lstStyle/>
          <a:p>
            <a:pPr lvl="0" algn="ctr">
              <a:buNone/>
            </a:pPr>
            <a:r>
              <a:rPr lang="pt-PT" sz="2400" b="1" dirty="0" smtClean="0"/>
              <a:t>Da Assistência: </a:t>
            </a:r>
          </a:p>
          <a:p>
            <a:pPr lvl="2" algn="ctr">
              <a:buNone/>
            </a:pPr>
            <a:r>
              <a:rPr lang="pt-PT" dirty="0" smtClean="0"/>
              <a:t>Atenção Primária à Saúde	</a:t>
            </a:r>
            <a:endParaRPr lang="pt-BR" dirty="0" smtClean="0"/>
          </a:p>
          <a:p>
            <a:pPr lvl="2" algn="ctr">
              <a:buNone/>
            </a:pPr>
            <a:r>
              <a:rPr lang="pt-PT" dirty="0" smtClean="0"/>
              <a:t>Urgência e Emergência	</a:t>
            </a:r>
            <a:endParaRPr lang="pt-BR" dirty="0" smtClean="0"/>
          </a:p>
          <a:p>
            <a:pPr lvl="2" algn="ctr">
              <a:buNone/>
            </a:pPr>
            <a:r>
              <a:rPr lang="pt-PT" dirty="0" smtClean="0"/>
              <a:t>Assistência Hospitalar	</a:t>
            </a:r>
            <a:endParaRPr lang="pt-BR" dirty="0" smtClean="0"/>
          </a:p>
          <a:p>
            <a:pPr lvl="2" algn="ctr">
              <a:buNone/>
            </a:pPr>
            <a:r>
              <a:rPr lang="pt-PT" dirty="0" smtClean="0"/>
              <a:t>Regulação	</a:t>
            </a:r>
            <a:endParaRPr lang="pt-BR" dirty="0" smtClean="0"/>
          </a:p>
          <a:p>
            <a:pPr lvl="2" algn="ctr">
              <a:buNone/>
            </a:pPr>
            <a:r>
              <a:rPr lang="pt-PT" dirty="0" smtClean="0"/>
              <a:t>Assistência Farmacêutica	</a:t>
            </a:r>
          </a:p>
          <a:p>
            <a:pPr lvl="2">
              <a:buNone/>
            </a:pPr>
            <a:endParaRPr lang="pt-PT" dirty="0" smtClean="0"/>
          </a:p>
          <a:p>
            <a:pPr lvl="2">
              <a:buNone/>
            </a:pPr>
            <a:endParaRPr lang="pt-PT" dirty="0" smtClean="0"/>
          </a:p>
          <a:p>
            <a:pPr lvl="2" algn="ctr">
              <a:buNone/>
            </a:pPr>
            <a:r>
              <a:rPr lang="pt-PT" dirty="0" smtClean="0"/>
              <a:t>Veja em detalhes, o que cada setor deve responsabilizar-se a cada nível de ativação, em:</a:t>
            </a:r>
          </a:p>
          <a:p>
            <a:pPr lvl="2" algn="ctr">
              <a:buNone/>
            </a:pPr>
            <a:r>
              <a:rPr lang="pt-BR" dirty="0" smtClean="0">
                <a:hlinkClick r:id="rId3"/>
              </a:rPr>
              <a:t>http://www.dive.sc.gov.br/index.</a:t>
            </a:r>
            <a:r>
              <a:rPr lang="pt-BR" dirty="0" err="1" smtClean="0">
                <a:hlinkClick r:id="rId3"/>
              </a:rPr>
              <a:t>php</a:t>
            </a:r>
            <a:r>
              <a:rPr lang="pt-BR" dirty="0" smtClean="0">
                <a:hlinkClick r:id="rId3"/>
              </a:rPr>
              <a:t>/d-a/item/covid19</a:t>
            </a:r>
            <a:endParaRPr lang="pt-BR" dirty="0" smtClean="0"/>
          </a:p>
          <a:p>
            <a:pPr lvl="2">
              <a:buNone/>
            </a:pPr>
            <a:endParaRPr lang="pt-BR" dirty="0" smtClean="0"/>
          </a:p>
          <a:p>
            <a:pPr lvl="0">
              <a:buNone/>
            </a:pPr>
            <a:endParaRPr lang="pt-PT" sz="2400" b="1" dirty="0" smtClean="0"/>
          </a:p>
          <a:p>
            <a:pPr lvl="0">
              <a:buNone/>
            </a:pPr>
            <a:r>
              <a:rPr lang="pt-PT" sz="2400" b="1" dirty="0" smtClean="0"/>
              <a:t>                                              </a:t>
            </a:r>
          </a:p>
          <a:p>
            <a:pPr lvl="0">
              <a:buNone/>
            </a:pPr>
            <a:endParaRPr lang="pt-PT" sz="2400" b="1" dirty="0" smtClean="0"/>
          </a:p>
          <a:p>
            <a:pPr lvl="0">
              <a:buNone/>
            </a:pPr>
            <a:endParaRPr lang="pt-PT" sz="2400" b="1"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4"/>
          <a:srcRect t="27595" r="1857" b="39891"/>
          <a:stretch>
            <a:fillRect/>
          </a:stretch>
        </p:blipFill>
        <p:spPr bwMode="auto">
          <a:xfrm>
            <a:off x="2213113" y="384313"/>
            <a:ext cx="9634330" cy="1879624"/>
          </a:xfrm>
          <a:prstGeom prst="rect">
            <a:avLst/>
          </a:prstGeom>
          <a:noFill/>
          <a:ln w="9525">
            <a:noFill/>
            <a:miter lim="800000"/>
            <a:headEnd/>
            <a:tailEnd/>
          </a:ln>
        </p:spPr>
      </p:pic>
      <p:sp>
        <p:nvSpPr>
          <p:cNvPr id="6" name="Elipse 5"/>
          <p:cNvSpPr/>
          <p:nvPr/>
        </p:nvSpPr>
        <p:spPr>
          <a:xfrm>
            <a:off x="5473148" y="2902226"/>
            <a:ext cx="2928730" cy="37106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3405808" y="5194852"/>
            <a:ext cx="8017565" cy="11595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588914" cy="4465637"/>
          </a:xfrm>
          <a:prstGeom prst="rect">
            <a:avLst/>
          </a:prstGeom>
          <a:noFill/>
          <a:ln>
            <a:noFill/>
          </a:ln>
        </p:spPr>
        <p:txBody>
          <a:bodyPr spcFirstLastPara="1" wrap="square" lIns="91425" tIns="45700" rIns="91425" bIns="45700" anchor="t" anchorCtr="0">
            <a:noAutofit/>
          </a:bodyPr>
          <a:lstStyle/>
          <a:p>
            <a:pPr algn="ctr">
              <a:buNone/>
            </a:pPr>
            <a:r>
              <a:rPr lang="pt-PT" dirty="0" smtClean="0"/>
              <a:t>	</a:t>
            </a:r>
          </a:p>
          <a:p>
            <a:pPr>
              <a:buNone/>
            </a:pPr>
            <a:endParaRPr lang="pt-BR" dirty="0" smtClean="0"/>
          </a:p>
          <a:p>
            <a:pPr lvl="0">
              <a:buNone/>
            </a:pPr>
            <a:r>
              <a:rPr lang="pt-PT" sz="2400" dirty="0" smtClean="0"/>
              <a:t>                                        Atenção Primária à Saúde</a:t>
            </a:r>
            <a:endParaRPr lang="pt-PT" sz="2400" b="1" dirty="0" smtClean="0"/>
          </a:p>
          <a:p>
            <a:pPr lvl="0">
              <a:buNone/>
            </a:pPr>
            <a:r>
              <a:rPr lang="pt-PT" sz="2400" b="1" dirty="0" smtClean="0"/>
              <a:t>                                              </a:t>
            </a:r>
          </a:p>
          <a:p>
            <a:pPr lvl="0">
              <a:buNone/>
            </a:pPr>
            <a:endParaRPr lang="pt-PT" sz="2400" b="1" dirty="0" smtClean="0"/>
          </a:p>
          <a:p>
            <a:pPr lvl="0">
              <a:buNone/>
            </a:pPr>
            <a:endParaRPr lang="pt-PT" sz="2400" b="1"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6" name="Elipse 5"/>
          <p:cNvSpPr/>
          <p:nvPr/>
        </p:nvSpPr>
        <p:spPr>
          <a:xfrm>
            <a:off x="5088837" y="3339547"/>
            <a:ext cx="3352800" cy="82163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588914" cy="4465637"/>
          </a:xfrm>
          <a:prstGeom prst="rect">
            <a:avLst/>
          </a:prstGeom>
          <a:noFill/>
          <a:ln>
            <a:noFill/>
          </a:ln>
        </p:spPr>
        <p:txBody>
          <a:bodyPr spcFirstLastPara="1" wrap="square" lIns="91425" tIns="45700" rIns="91425" bIns="45700" anchor="t" anchorCtr="0">
            <a:noAutofit/>
          </a:bodyPr>
          <a:lstStyle/>
          <a:p>
            <a:pPr algn="ctr">
              <a:buNone/>
            </a:pPr>
            <a:r>
              <a:rPr lang="pt-PT" dirty="0" smtClean="0"/>
              <a:t>	</a:t>
            </a:r>
            <a:r>
              <a:rPr lang="pt-PT" sz="2400" b="1" dirty="0" smtClean="0"/>
              <a:t>                                        </a:t>
            </a:r>
          </a:p>
          <a:p>
            <a:pPr lvl="0">
              <a:buNone/>
            </a:pPr>
            <a:endParaRPr lang="pt-PT" sz="2400" b="1" dirty="0" smtClean="0"/>
          </a:p>
          <a:p>
            <a:pPr lvl="0">
              <a:buNone/>
            </a:pPr>
            <a:endParaRPr lang="pt-PT" sz="2400" b="1"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279373" y="2930172"/>
            <a:ext cx="9554817" cy="3293209"/>
          </a:xfrm>
          <a:prstGeom prst="rect">
            <a:avLst/>
          </a:prstGeom>
        </p:spPr>
        <p:txBody>
          <a:bodyPr wrap="square">
            <a:spAutoFit/>
          </a:bodyPr>
          <a:lstStyle/>
          <a:p>
            <a:r>
              <a:rPr lang="pt-PT" sz="1600" dirty="0" smtClean="0">
                <a:latin typeface="Calibri" pitchFamily="34" charset="0"/>
              </a:rPr>
              <a:t>Nos meses de outono (20/03-20/06) e inverno (21/06-20/09), há uma circulação importante dos vírus respiratórios (à exemplo do influenza), esses vírus causam pneumonias, otites, sinusites e meningites. </a:t>
            </a:r>
          </a:p>
          <a:p>
            <a:endParaRPr lang="pt-PT" sz="1600" dirty="0" smtClean="0">
              <a:latin typeface="Calibri" pitchFamily="34" charset="0"/>
            </a:endParaRPr>
          </a:p>
          <a:p>
            <a:endParaRPr lang="pt-PT" sz="1600" dirty="0" smtClean="0">
              <a:latin typeface="Calibri" pitchFamily="34" charset="0"/>
            </a:endParaRPr>
          </a:p>
          <a:p>
            <a:endParaRPr lang="pt-PT" sz="1600" dirty="0" smtClean="0">
              <a:latin typeface="Calibri" pitchFamily="34" charset="0"/>
            </a:endParaRPr>
          </a:p>
          <a:p>
            <a:r>
              <a:rPr lang="pt-PT" sz="1600" dirty="0" smtClean="0">
                <a:latin typeface="Calibri" pitchFamily="34" charset="0"/>
              </a:rPr>
              <a:t>Apesar de ocorrer em todas as estações do ano, é nesse período que há maior frequência dessas doenças, quando as pessoas ficam mais concentradas  nos  espaços  e  com  menor ventilação. </a:t>
            </a:r>
          </a:p>
          <a:p>
            <a:endParaRPr lang="pt-PT" sz="1600" dirty="0" smtClean="0">
              <a:latin typeface="Calibri" pitchFamily="34" charset="0"/>
            </a:endParaRPr>
          </a:p>
          <a:p>
            <a:endParaRPr lang="pt-PT" sz="1600" dirty="0" smtClean="0">
              <a:latin typeface="Calibri" pitchFamily="34" charset="0"/>
            </a:endParaRPr>
          </a:p>
          <a:p>
            <a:endParaRPr lang="pt-PT" sz="1600" dirty="0" smtClean="0">
              <a:latin typeface="Calibri" pitchFamily="34" charset="0"/>
            </a:endParaRPr>
          </a:p>
          <a:p>
            <a:r>
              <a:rPr lang="pt-PT" sz="1600" dirty="0" smtClean="0">
                <a:latin typeface="Calibri" pitchFamily="34" charset="0"/>
              </a:rPr>
              <a:t>A doença pelo coronavírus não é diferente, ela também é uma doença respiratória e todos devem se prevenir. Os gestores devem adotar medidas oportunas que favoreçam a prevenção e preservem a capacidade do serviço de saúde.</a:t>
            </a:r>
            <a:endParaRPr lang="pt-BR" sz="1600" dirty="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588914" cy="4465637"/>
          </a:xfrm>
          <a:prstGeom prst="rect">
            <a:avLst/>
          </a:prstGeom>
          <a:noFill/>
          <a:ln>
            <a:noFill/>
          </a:ln>
        </p:spPr>
        <p:txBody>
          <a:bodyPr spcFirstLastPara="1" wrap="square" lIns="91425" tIns="45700" rIns="91425" bIns="45700" anchor="t" anchorCtr="0">
            <a:noAutofit/>
          </a:bodyPr>
          <a:lstStyle/>
          <a:p>
            <a:pPr algn="ctr">
              <a:buNone/>
            </a:pPr>
            <a:r>
              <a:rPr lang="pt-PT" dirty="0" smtClean="0"/>
              <a:t>	</a:t>
            </a:r>
            <a:r>
              <a:rPr lang="pt-PT" sz="2400" b="1" dirty="0" smtClean="0"/>
              <a:t>                                        </a:t>
            </a:r>
          </a:p>
          <a:p>
            <a:pPr lvl="0">
              <a:buNone/>
            </a:pPr>
            <a:endParaRPr lang="pt-PT" sz="2400" b="1" dirty="0" smtClean="0"/>
          </a:p>
          <a:p>
            <a:pPr lvl="0">
              <a:buNone/>
            </a:pPr>
            <a:endParaRPr lang="pt-PT" sz="2400" b="1"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279373" y="2425148"/>
            <a:ext cx="9554817" cy="3785652"/>
          </a:xfrm>
          <a:prstGeom prst="rect">
            <a:avLst/>
          </a:prstGeom>
        </p:spPr>
        <p:txBody>
          <a:bodyPr wrap="square">
            <a:spAutoFit/>
          </a:bodyPr>
          <a:lstStyle/>
          <a:p>
            <a:r>
              <a:rPr lang="pt-PT" sz="1600" dirty="0" smtClean="0">
                <a:latin typeface="Calibri" pitchFamily="34" charset="0"/>
              </a:rPr>
              <a:t>Nesse período, com o aumento do número de pacientes com sintomas respiratórios é importante que os casos mais leves sejam atendidos nas Unidades Básicas de Saúde (posto de saúde).</a:t>
            </a:r>
          </a:p>
          <a:p>
            <a:endParaRPr lang="pt-PT" sz="1600" dirty="0" smtClean="0">
              <a:latin typeface="Calibri" pitchFamily="34" charset="0"/>
            </a:endParaRPr>
          </a:p>
          <a:p>
            <a:endParaRPr lang="pt-PT" sz="1600" dirty="0" smtClean="0">
              <a:latin typeface="Calibri" pitchFamily="34" charset="0"/>
            </a:endParaRPr>
          </a:p>
          <a:p>
            <a:r>
              <a:rPr lang="pt-PT" sz="1600" dirty="0" smtClean="0">
                <a:latin typeface="Calibri" pitchFamily="34" charset="0"/>
              </a:rPr>
              <a:t>Medida que irá prevenir o contato de casos entre pessoas em um ambiente hospitalar. </a:t>
            </a:r>
            <a:r>
              <a:rPr lang="pt-BR" sz="1600" dirty="0" smtClean="0"/>
              <a:t>Em um relatório de 138 pacientes com COVID-19 na China, foi estimado que 43% adquiriram infecção no ambiente hospitalar </a:t>
            </a:r>
            <a:r>
              <a:rPr lang="pt-PT" sz="1600" dirty="0" smtClean="0">
                <a:latin typeface="Calibri" pitchFamily="34" charset="0"/>
              </a:rPr>
              <a:t> </a:t>
            </a:r>
          </a:p>
          <a:p>
            <a:endParaRPr lang="pt-PT" sz="1600" dirty="0" smtClean="0">
              <a:latin typeface="Calibri" pitchFamily="34" charset="0"/>
            </a:endParaRPr>
          </a:p>
          <a:p>
            <a:endParaRPr lang="pt-PT" sz="1600" dirty="0" smtClean="0">
              <a:latin typeface="Calibri" pitchFamily="34" charset="0"/>
            </a:endParaRPr>
          </a:p>
          <a:p>
            <a:r>
              <a:rPr lang="pt-PT" sz="1600" dirty="0" smtClean="0">
                <a:latin typeface="Calibri" pitchFamily="34" charset="0"/>
              </a:rPr>
              <a:t>É fundamental que os gestores promovam uma ampla comunicação com a sociedade orientando onde procurar a unidade de saúde em cada bairro ou município. </a:t>
            </a:r>
          </a:p>
          <a:p>
            <a:endParaRPr lang="pt-PT" sz="1600" dirty="0" smtClean="0">
              <a:latin typeface="Calibri" pitchFamily="34" charset="0"/>
            </a:endParaRPr>
          </a:p>
          <a:p>
            <a:endParaRPr lang="pt-PT" sz="1600" dirty="0" smtClean="0">
              <a:latin typeface="Calibri" pitchFamily="34" charset="0"/>
            </a:endParaRPr>
          </a:p>
          <a:p>
            <a:pPr algn="ctr"/>
            <a:r>
              <a:rPr lang="pt-PT" sz="1600" b="1" dirty="0" smtClean="0">
                <a:latin typeface="Calibri" pitchFamily="34" charset="0"/>
              </a:rPr>
              <a:t>É possível também a orientação a distância por meio de telefone da equipe, whatsapp, telefone de apoio do Ministérios da Saúde – 136 e uso de aplicativo do ministério da Saúde</a:t>
            </a:r>
            <a:endParaRPr lang="pt-BR" sz="1600" b="1" dirty="0" smtClean="0">
              <a:latin typeface="Calibri" pitchFamily="34" charset="0"/>
            </a:endParaRPr>
          </a:p>
          <a:p>
            <a:endParaRPr lang="pt-BR" sz="1600" dirty="0">
              <a:latin typeface="Calibri" pitchFamily="34" charset="0"/>
            </a:endParaRPr>
          </a:p>
        </p:txBody>
      </p:sp>
      <p:sp>
        <p:nvSpPr>
          <p:cNvPr id="6" name="Retângulo 5"/>
          <p:cNvSpPr/>
          <p:nvPr/>
        </p:nvSpPr>
        <p:spPr>
          <a:xfrm>
            <a:off x="2332383" y="5115339"/>
            <a:ext cx="9329530" cy="821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588914" cy="4465637"/>
          </a:xfrm>
          <a:prstGeom prst="rect">
            <a:avLst/>
          </a:prstGeom>
          <a:noFill/>
          <a:ln>
            <a:noFill/>
          </a:ln>
        </p:spPr>
        <p:txBody>
          <a:bodyPr spcFirstLastPara="1" wrap="square" lIns="91425" tIns="45700" rIns="91425" bIns="45700" anchor="t" anchorCtr="0">
            <a:noAutofit/>
          </a:bodyPr>
          <a:lstStyle/>
          <a:p>
            <a:pPr algn="ctr">
              <a:buNone/>
            </a:pPr>
            <a:r>
              <a:rPr lang="pt-PT" dirty="0" smtClean="0"/>
              <a:t>	</a:t>
            </a:r>
            <a:r>
              <a:rPr lang="pt-PT" sz="2400" b="1" dirty="0" smtClean="0"/>
              <a:t>                                        </a:t>
            </a:r>
          </a:p>
          <a:p>
            <a:pPr lvl="0">
              <a:buNone/>
            </a:pPr>
            <a:endParaRPr lang="pt-PT" sz="2400" b="1" dirty="0" smtClean="0"/>
          </a:p>
          <a:p>
            <a:pPr lvl="0">
              <a:buNone/>
            </a:pPr>
            <a:endParaRPr lang="pt-PT" sz="2400" b="1"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279373" y="2425148"/>
            <a:ext cx="9554817" cy="1323439"/>
          </a:xfrm>
          <a:prstGeom prst="rect">
            <a:avLst/>
          </a:prstGeom>
        </p:spPr>
        <p:txBody>
          <a:bodyPr wrap="square">
            <a:spAutoFit/>
          </a:bodyPr>
          <a:lstStyle/>
          <a:p>
            <a:endParaRPr lang="pt-PT" sz="1600" dirty="0" smtClean="0">
              <a:latin typeface="Calibri" pitchFamily="34" charset="0"/>
            </a:endParaRPr>
          </a:p>
          <a:p>
            <a:endParaRPr lang="pt-PT" sz="1600" dirty="0" smtClean="0">
              <a:latin typeface="Calibri" pitchFamily="34" charset="0"/>
            </a:endParaRPr>
          </a:p>
          <a:p>
            <a:pPr algn="ctr"/>
            <a:r>
              <a:rPr lang="pt-PT" sz="1600" b="1" dirty="0" smtClean="0">
                <a:latin typeface="Calibri" pitchFamily="34" charset="0"/>
              </a:rPr>
              <a:t>É possível também a orientação a distância por meio de telefone da equipe, whatsapp, telefone de apoio do Ministérios da Saúde – 136 e uso de aplicativo do ministério da Saúde</a:t>
            </a:r>
            <a:endParaRPr lang="pt-BR" sz="1600" b="1" dirty="0" smtClean="0">
              <a:latin typeface="Calibri" pitchFamily="34" charset="0"/>
            </a:endParaRPr>
          </a:p>
          <a:p>
            <a:endParaRPr lang="pt-BR" sz="1600" dirty="0">
              <a:latin typeface="Calibri" pitchFamily="34" charset="0"/>
            </a:endParaRPr>
          </a:p>
        </p:txBody>
      </p:sp>
      <p:sp>
        <p:nvSpPr>
          <p:cNvPr id="6" name="Retângulo 5"/>
          <p:cNvSpPr/>
          <p:nvPr/>
        </p:nvSpPr>
        <p:spPr>
          <a:xfrm>
            <a:off x="2451653" y="2743200"/>
            <a:ext cx="9329530" cy="821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3286540" y="3983912"/>
            <a:ext cx="3246782" cy="2031325"/>
          </a:xfrm>
          <a:prstGeom prst="rect">
            <a:avLst/>
          </a:prstGeom>
        </p:spPr>
        <p:txBody>
          <a:bodyPr wrap="square">
            <a:spAutoFit/>
          </a:bodyPr>
          <a:lstStyle/>
          <a:p>
            <a:pPr algn="just"/>
            <a:r>
              <a:rPr lang="pt-BR" dirty="0" smtClean="0"/>
              <a:t>O Disque Saúde 136 funciona 24 horas; de segunda-feira a sexta-feira, das 8h às 20h, e aos sábados, das 8h às 18h, o cidadão pode falar diretamente com o teleatendente. Fora desses horários, as informações são disponibilizadas pela Unidade de Resposta Audível (URA), com informações gravadas.</a:t>
            </a:r>
            <a:endParaRPr lang="pt-BR" dirty="0"/>
          </a:p>
        </p:txBody>
      </p:sp>
      <p:pic>
        <p:nvPicPr>
          <p:cNvPr id="111618" name="Picture 2"/>
          <p:cNvPicPr>
            <a:picLocks noChangeAspect="1" noChangeArrowheads="1"/>
          </p:cNvPicPr>
          <p:nvPr/>
        </p:nvPicPr>
        <p:blipFill>
          <a:blip r:embed="rId4"/>
          <a:srcRect l="50111" t="69203" r="37157" b="11232"/>
          <a:stretch>
            <a:fillRect/>
          </a:stretch>
        </p:blipFill>
        <p:spPr bwMode="auto">
          <a:xfrm>
            <a:off x="8242853" y="4187687"/>
            <a:ext cx="1656521" cy="14312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18773" y="2193581"/>
            <a:ext cx="9694931" cy="4664419"/>
          </a:xfrm>
          <a:prstGeom prst="rect">
            <a:avLst/>
          </a:prstGeom>
          <a:noFill/>
          <a:ln>
            <a:noFill/>
          </a:ln>
        </p:spPr>
        <p:txBody>
          <a:bodyPr spcFirstLastPara="1" wrap="square" lIns="91425" tIns="45700" rIns="91425" bIns="45700" anchor="t" anchorCtr="0">
            <a:noAutofit/>
          </a:bodyPr>
          <a:lstStyle/>
          <a:p>
            <a:pPr lvl="0">
              <a:buNone/>
            </a:pPr>
            <a:r>
              <a:rPr lang="pt-BR" sz="2400" i="0" u="none" dirty="0" smtClean="0">
                <a:solidFill>
                  <a:schemeClr val="dk1"/>
                </a:solidFill>
                <a:latin typeface="Calibri"/>
                <a:ea typeface="Calibri"/>
                <a:cs typeface="Calibri"/>
                <a:sym typeface="Calibri"/>
              </a:rPr>
              <a:t>INTRODUÇÃO</a:t>
            </a:r>
            <a:endParaRPr lang="pt-BR" sz="2400" dirty="0" smtClean="0"/>
          </a:p>
          <a:p>
            <a:pPr lvl="0">
              <a:buNone/>
            </a:pPr>
            <a:r>
              <a:rPr lang="pt-BR" sz="1800" dirty="0" smtClean="0"/>
              <a:t>Os </a:t>
            </a:r>
            <a:r>
              <a:rPr lang="pt-BR" sz="1800" dirty="0" err="1" smtClean="0"/>
              <a:t>coronavírus</a:t>
            </a:r>
            <a:r>
              <a:rPr lang="pt-BR" sz="1800" dirty="0" smtClean="0"/>
              <a:t> são importantes patógenos humanos e animais. </a:t>
            </a:r>
          </a:p>
          <a:p>
            <a:pPr lvl="0">
              <a:buNone/>
            </a:pPr>
            <a:r>
              <a:rPr lang="pt-BR" sz="1800" dirty="0" smtClean="0"/>
              <a:t>No final de 2019, um novo </a:t>
            </a:r>
            <a:r>
              <a:rPr lang="pt-BR" sz="1800" dirty="0" err="1" smtClean="0"/>
              <a:t>coronavírus</a:t>
            </a:r>
            <a:r>
              <a:rPr lang="pt-BR" sz="1800" dirty="0" smtClean="0"/>
              <a:t> foi identificado como a causa de um conjunto de casos de pneumonia em Wuhan, uma cidade na província de </a:t>
            </a:r>
            <a:r>
              <a:rPr lang="pt-BR" sz="1800" dirty="0" err="1" smtClean="0"/>
              <a:t>Hubei</a:t>
            </a:r>
            <a:r>
              <a:rPr lang="pt-BR" sz="1800" dirty="0" smtClean="0"/>
              <a:t>, na China. </a:t>
            </a:r>
          </a:p>
          <a:p>
            <a:pPr lvl="0">
              <a:buNone/>
            </a:pPr>
            <a:r>
              <a:rPr lang="pt-BR" sz="1800" dirty="0" smtClean="0"/>
              <a:t>Ele se espalhou rapidamente, resultando em uma epidemia em toda a China, seguida por um número crescente de casos em outros países do mundo. </a:t>
            </a:r>
          </a:p>
          <a:p>
            <a:pPr lvl="0">
              <a:buNone/>
            </a:pPr>
            <a:r>
              <a:rPr lang="pt-BR" sz="1800" dirty="0" smtClean="0"/>
              <a:t>Em fevereiro de 2020, a Organização Mundial da Saúde designou a doença COVID-19, que significa doença de </a:t>
            </a:r>
            <a:r>
              <a:rPr lang="pt-BR" sz="1800" dirty="0" err="1" smtClean="0"/>
              <a:t>coronavírus</a:t>
            </a:r>
            <a:r>
              <a:rPr lang="pt-BR" sz="1800" dirty="0" smtClean="0"/>
              <a:t> 2019.</a:t>
            </a:r>
          </a:p>
          <a:p>
            <a:pPr lvl="0">
              <a:buNone/>
            </a:pPr>
            <a:r>
              <a:rPr lang="pt-BR" sz="1800" dirty="0" smtClean="0"/>
              <a:t>O vírus que causa o COVID-19 é designado por </a:t>
            </a:r>
            <a:r>
              <a:rPr lang="pt-BR" sz="1800" dirty="0" err="1" smtClean="0"/>
              <a:t>coronavírus</a:t>
            </a:r>
            <a:r>
              <a:rPr lang="pt-BR" sz="1800" dirty="0" smtClean="0"/>
              <a:t> 2 da síndrome respiratória aguda grave (</a:t>
            </a:r>
            <a:r>
              <a:rPr lang="pt-BR" sz="1800" dirty="0" err="1" smtClean="0"/>
              <a:t>SARS-CoV</a:t>
            </a:r>
            <a:r>
              <a:rPr lang="pt-BR" sz="1800" dirty="0" smtClean="0"/>
              <a:t>-2); anteriormente, era referido como 2019-</a:t>
            </a:r>
            <a:r>
              <a:rPr lang="pt-BR" sz="1800" dirty="0" err="1" smtClean="0"/>
              <a:t>nCoV</a:t>
            </a:r>
            <a:r>
              <a:rPr lang="pt-BR" sz="1800" dirty="0" smtClean="0"/>
              <a:t>.</a:t>
            </a:r>
          </a:p>
          <a:p>
            <a:pPr lvl="0">
              <a:buNone/>
            </a:pPr>
            <a:r>
              <a:rPr lang="pt-PT" sz="1800" dirty="0" smtClean="0"/>
              <a:t>Em 11 de março de 2020, a Organização Mundial da Saúde classificou a Doença pelo Coronavírus 2019 (COVID-19) como uma pandemia</a:t>
            </a:r>
          </a:p>
          <a:p>
            <a:pPr lvl="0">
              <a:buNone/>
            </a:pPr>
            <a:r>
              <a:rPr lang="pt-BR" sz="1800" dirty="0" smtClean="0"/>
              <a:t>A compreensão do COVID-19 está evoluindo. As orientações provisórias foram publicadas pela </a:t>
            </a:r>
            <a:r>
              <a:rPr lang="pt-BR" sz="1800" u="sng" dirty="0" smtClean="0">
                <a:hlinkClick r:id="rId3"/>
              </a:rPr>
              <a:t>Organização Mundial da Saúde</a:t>
            </a:r>
            <a:r>
              <a:rPr lang="pt-BR" sz="1800" u="sng" dirty="0" smtClean="0"/>
              <a:t>, </a:t>
            </a:r>
            <a:r>
              <a:rPr lang="pt-BR" sz="1800" dirty="0" smtClean="0"/>
              <a:t>bem com pelas organizações sanitárias de cada país</a:t>
            </a:r>
            <a:endParaRPr sz="1800" i="0" u="none" dirty="0">
              <a:solidFill>
                <a:schemeClr val="dk1"/>
              </a:solidFill>
              <a:latin typeface="Calibri"/>
              <a:ea typeface="Calibri"/>
              <a:cs typeface="Calibri"/>
              <a:sym typeface="Calibri"/>
            </a:endParaRPr>
          </a:p>
        </p:txBody>
      </p:sp>
      <p:pic>
        <p:nvPicPr>
          <p:cNvPr id="14" name="Picture 6"/>
          <p:cNvPicPr>
            <a:picLocks noChangeAspect="1" noChangeArrowheads="1"/>
          </p:cNvPicPr>
          <p:nvPr/>
        </p:nvPicPr>
        <p:blipFill>
          <a:blip r:embed="rId4"/>
          <a:srcRect t="27595" r="1857" b="39891"/>
          <a:stretch>
            <a:fillRect/>
          </a:stretch>
        </p:blipFill>
        <p:spPr bwMode="auto">
          <a:xfrm>
            <a:off x="2213113" y="384313"/>
            <a:ext cx="9634330" cy="1879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588914" cy="4465637"/>
          </a:xfrm>
          <a:prstGeom prst="rect">
            <a:avLst/>
          </a:prstGeom>
          <a:noFill/>
          <a:ln>
            <a:noFill/>
          </a:ln>
        </p:spPr>
        <p:txBody>
          <a:bodyPr spcFirstLastPara="1" wrap="square" lIns="91425" tIns="45700" rIns="91425" bIns="45700" anchor="t" anchorCtr="0">
            <a:noAutofit/>
          </a:bodyPr>
          <a:lstStyle/>
          <a:p>
            <a:pPr algn="ctr">
              <a:buNone/>
            </a:pPr>
            <a:r>
              <a:rPr lang="pt-PT" dirty="0" smtClean="0"/>
              <a:t>	</a:t>
            </a:r>
            <a:r>
              <a:rPr lang="pt-PT" sz="2400" b="1" dirty="0" smtClean="0"/>
              <a:t>                                        </a:t>
            </a:r>
          </a:p>
          <a:p>
            <a:pPr lvl="0">
              <a:buNone/>
            </a:pPr>
            <a:endParaRPr lang="pt-PT" sz="2400" b="1" dirty="0" smtClean="0"/>
          </a:p>
          <a:p>
            <a:pPr lvl="0">
              <a:buNone/>
            </a:pPr>
            <a:endParaRPr lang="pt-PT" sz="2400" b="1"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332382" y="2054087"/>
            <a:ext cx="9554817" cy="1323439"/>
          </a:xfrm>
          <a:prstGeom prst="rect">
            <a:avLst/>
          </a:prstGeom>
        </p:spPr>
        <p:txBody>
          <a:bodyPr wrap="square">
            <a:spAutoFit/>
          </a:bodyPr>
          <a:lstStyle/>
          <a:p>
            <a:endParaRPr lang="pt-PT" sz="1600" dirty="0" smtClean="0">
              <a:latin typeface="Calibri" pitchFamily="34" charset="0"/>
            </a:endParaRPr>
          </a:p>
          <a:p>
            <a:endParaRPr lang="pt-PT" sz="1600" dirty="0" smtClean="0">
              <a:latin typeface="Calibri" pitchFamily="34" charset="0"/>
            </a:endParaRPr>
          </a:p>
          <a:p>
            <a:pPr algn="ctr"/>
            <a:r>
              <a:rPr lang="pt-PT" sz="1600" b="1" dirty="0" smtClean="0">
                <a:latin typeface="Calibri" pitchFamily="34" charset="0"/>
              </a:rPr>
              <a:t>É possível também a orientação a distância por meio de telefone da equipe, whatsapp, telefone de apoio do Ministérios da Saúde – 136 e uso de aplicativo do ministério da Saúde</a:t>
            </a:r>
            <a:endParaRPr lang="pt-BR" sz="1600" b="1" dirty="0" smtClean="0">
              <a:latin typeface="Calibri" pitchFamily="34" charset="0"/>
            </a:endParaRPr>
          </a:p>
          <a:p>
            <a:endParaRPr lang="pt-BR" sz="1600" dirty="0">
              <a:latin typeface="Calibri" pitchFamily="34" charset="0"/>
            </a:endParaRPr>
          </a:p>
        </p:txBody>
      </p:sp>
      <p:sp>
        <p:nvSpPr>
          <p:cNvPr id="6" name="Retângulo 5"/>
          <p:cNvSpPr/>
          <p:nvPr/>
        </p:nvSpPr>
        <p:spPr>
          <a:xfrm>
            <a:off x="2478158" y="2372139"/>
            <a:ext cx="9329530" cy="821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2642" name="Picture 2"/>
          <p:cNvPicPr>
            <a:picLocks noChangeAspect="1" noChangeArrowheads="1"/>
          </p:cNvPicPr>
          <p:nvPr/>
        </p:nvPicPr>
        <p:blipFill>
          <a:blip r:embed="rId4"/>
          <a:srcRect l="30657" t="16123" r="31963" b="11775"/>
          <a:stretch>
            <a:fillRect/>
          </a:stretch>
        </p:blipFill>
        <p:spPr bwMode="auto">
          <a:xfrm>
            <a:off x="8269358" y="3222285"/>
            <a:ext cx="3352532" cy="3635716"/>
          </a:xfrm>
          <a:prstGeom prst="rect">
            <a:avLst/>
          </a:prstGeom>
          <a:noFill/>
          <a:ln w="9525">
            <a:noFill/>
            <a:miter lim="800000"/>
            <a:headEnd/>
            <a:tailEnd/>
          </a:ln>
        </p:spPr>
      </p:pic>
      <p:sp>
        <p:nvSpPr>
          <p:cNvPr id="10" name="Retângulo 9"/>
          <p:cNvSpPr/>
          <p:nvPr/>
        </p:nvSpPr>
        <p:spPr>
          <a:xfrm>
            <a:off x="2375976" y="4189512"/>
            <a:ext cx="5796780" cy="830997"/>
          </a:xfrm>
          <a:prstGeom prst="rect">
            <a:avLst/>
          </a:prstGeom>
        </p:spPr>
        <p:txBody>
          <a:bodyPr wrap="square">
            <a:spAutoFit/>
          </a:bodyPr>
          <a:lstStyle/>
          <a:p>
            <a:r>
              <a:rPr lang="pt-BR" sz="2400" dirty="0" smtClean="0">
                <a:hlinkClick r:id="rId5"/>
              </a:rPr>
              <a:t>https://apps.apple.com/br/app/coronav%C3%ADrus-sus/id1408008382</a:t>
            </a:r>
            <a:endParaRPr lang="pt-BR"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286875" cy="4465637"/>
          </a:xfrm>
          <a:prstGeom prst="rect">
            <a:avLst/>
          </a:prstGeom>
          <a:noFill/>
          <a:ln>
            <a:noFill/>
          </a:ln>
        </p:spPr>
        <p:txBody>
          <a:bodyPr spcFirstLastPara="1" wrap="square" lIns="91425" tIns="45700" rIns="91425" bIns="45700" anchor="t" anchorCtr="0">
            <a:noAutofit/>
          </a:bodyPr>
          <a:lstStyle/>
          <a:p>
            <a:pPr lvl="0">
              <a:buNone/>
            </a:pPr>
            <a:endParaRPr lang="pt-PT" sz="2400" b="1" dirty="0" smtClean="0"/>
          </a:p>
          <a:p>
            <a:pPr lvl="0">
              <a:buNone/>
            </a:pPr>
            <a:r>
              <a:rPr lang="pt-PT" sz="2400" b="1" dirty="0" smtClean="0"/>
              <a:t>                                              </a:t>
            </a:r>
          </a:p>
          <a:p>
            <a:pPr lvl="0">
              <a:buNone/>
            </a:pPr>
            <a:endParaRPr lang="pt-PT" sz="2400" b="1" dirty="0" smtClean="0"/>
          </a:p>
          <a:p>
            <a:pPr lvl="0">
              <a:buNone/>
            </a:pPr>
            <a:endParaRPr lang="pt-PT" sz="2400" b="1"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279374" y="2346311"/>
            <a:ext cx="9607825" cy="3323987"/>
          </a:xfrm>
          <a:prstGeom prst="rect">
            <a:avLst/>
          </a:prstGeom>
        </p:spPr>
        <p:txBody>
          <a:bodyPr wrap="square">
            <a:spAutoFit/>
          </a:bodyPr>
          <a:lstStyle/>
          <a:p>
            <a:r>
              <a:rPr lang="pt-BR" b="1" dirty="0" smtClean="0"/>
              <a:t>Espectro de gravidade da doença </a:t>
            </a:r>
            <a:endParaRPr lang="pt-BR" dirty="0" smtClean="0"/>
          </a:p>
          <a:p>
            <a:endParaRPr lang="pt-BR" dirty="0" smtClean="0"/>
          </a:p>
          <a:p>
            <a:endParaRPr lang="pt-BR" dirty="0" smtClean="0"/>
          </a:p>
          <a:p>
            <a:pPr algn="just"/>
            <a:r>
              <a:rPr lang="pt-BR" dirty="0" smtClean="0"/>
              <a:t>A maioria das infecções não é grave, embora muitos pacientes com COVID-19 tenham doença crítica. Especificamente, em um relatório do Centro Chinês de Controle e Prevenção de Doenças que incluiu aproximadamente 44.500 infecções confirmadas com uma estimativa da gravidade da doença:</a:t>
            </a:r>
          </a:p>
          <a:p>
            <a:endParaRPr lang="pt-BR" dirty="0" smtClean="0"/>
          </a:p>
          <a:p>
            <a:r>
              <a:rPr lang="pt-BR" dirty="0" smtClean="0"/>
              <a:t>●Leve (pneumonia leve) foi relatada em 81%.</a:t>
            </a:r>
          </a:p>
          <a:p>
            <a:endParaRPr lang="pt-BR" dirty="0" smtClean="0"/>
          </a:p>
          <a:p>
            <a:r>
              <a:rPr lang="pt-BR" dirty="0" smtClean="0"/>
              <a:t>●Doença grave (por exemplo, </a:t>
            </a:r>
            <a:r>
              <a:rPr lang="pt-BR" dirty="0" err="1" smtClean="0"/>
              <a:t>dispnéia</a:t>
            </a:r>
            <a:r>
              <a:rPr lang="pt-BR" dirty="0" smtClean="0"/>
              <a:t>, </a:t>
            </a:r>
            <a:r>
              <a:rPr lang="pt-BR" dirty="0" err="1" smtClean="0"/>
              <a:t>hipóxia</a:t>
            </a:r>
            <a:r>
              <a:rPr lang="pt-BR" dirty="0" smtClean="0"/>
              <a:t> ou envolvimento pulmonar&gt; 50% nas imagens em 24 a 48 horas) foi relatada em 14%.</a:t>
            </a:r>
          </a:p>
          <a:p>
            <a:endParaRPr lang="pt-BR" dirty="0" smtClean="0"/>
          </a:p>
          <a:p>
            <a:r>
              <a:rPr lang="pt-BR" dirty="0" smtClean="0"/>
              <a:t>●Doença crítica (por exemplo, com insuficiência respiratória, choque ou disfunção multiorgânica) foi relatada em 5%</a:t>
            </a:r>
          </a:p>
          <a:p>
            <a:endParaRPr lang="pt-BR" dirty="0" smtClean="0"/>
          </a:p>
          <a:p>
            <a:r>
              <a:rPr lang="pt-BR" dirty="0" smtClean="0"/>
              <a:t>●A taxa geral de mortalidade de casos foi de 2,3%; não foram relatadas mortes entre os casos não críticos.</a:t>
            </a:r>
            <a:endParaRPr lang="pt-B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7"/>
          <p:cNvSpPr txBox="1">
            <a:spLocks noGrp="1"/>
          </p:cNvSpPr>
          <p:nvPr>
            <p:ph type="body" idx="1"/>
          </p:nvPr>
        </p:nvSpPr>
        <p:spPr>
          <a:xfrm>
            <a:off x="2232025" y="2392363"/>
            <a:ext cx="9588914" cy="4465637"/>
          </a:xfrm>
          <a:prstGeom prst="rect">
            <a:avLst/>
          </a:prstGeom>
          <a:noFill/>
          <a:ln>
            <a:noFill/>
          </a:ln>
        </p:spPr>
        <p:txBody>
          <a:bodyPr spcFirstLastPara="1" wrap="square" lIns="91425" tIns="45700" rIns="91425" bIns="45700" anchor="t" anchorCtr="0">
            <a:noAutofit/>
          </a:bodyPr>
          <a:lstStyle/>
          <a:p>
            <a:pPr algn="ctr">
              <a:buNone/>
            </a:pPr>
            <a:r>
              <a:rPr lang="pt-PT" dirty="0" smtClean="0"/>
              <a:t>	</a:t>
            </a:r>
          </a:p>
          <a:p>
            <a:pPr>
              <a:buNone/>
            </a:pPr>
            <a:endParaRPr lang="pt-BR" dirty="0" smtClean="0"/>
          </a:p>
          <a:p>
            <a:pPr lvl="0">
              <a:buNone/>
            </a:pPr>
            <a:r>
              <a:rPr lang="pt-PT" sz="2400" dirty="0" smtClean="0"/>
              <a:t>                                        </a:t>
            </a:r>
            <a:endParaRPr lang="pt-PT" sz="2400" b="1" dirty="0" smtClean="0"/>
          </a:p>
          <a:p>
            <a:pPr lvl="0">
              <a:buNone/>
            </a:pPr>
            <a:r>
              <a:rPr lang="pt-PT" sz="2400" b="1" dirty="0" smtClean="0"/>
              <a:t>                                              </a:t>
            </a:r>
          </a:p>
          <a:p>
            <a:pPr lvl="0">
              <a:buNone/>
            </a:pPr>
            <a:endParaRPr lang="pt-PT" sz="2400" b="1" dirty="0" smtClean="0"/>
          </a:p>
          <a:p>
            <a:pPr lvl="0">
              <a:buNone/>
            </a:pPr>
            <a:endParaRPr lang="pt-PT" sz="2400" b="1"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06499" name="Picture 3"/>
          <p:cNvPicPr>
            <a:picLocks noChangeAspect="1" noChangeArrowheads="1"/>
          </p:cNvPicPr>
          <p:nvPr/>
        </p:nvPicPr>
        <p:blipFill>
          <a:blip r:embed="rId3"/>
          <a:srcRect l="36055" t="30797" r="37259" b="10507"/>
          <a:stretch>
            <a:fillRect/>
          </a:stretch>
        </p:blipFill>
        <p:spPr bwMode="auto">
          <a:xfrm>
            <a:off x="4041913" y="286288"/>
            <a:ext cx="5751444" cy="6260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12" name="Retângulo 11"/>
          <p:cNvSpPr/>
          <p:nvPr/>
        </p:nvSpPr>
        <p:spPr>
          <a:xfrm>
            <a:off x="5300870" y="2372139"/>
            <a:ext cx="3962400" cy="5698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6082748" y="2438400"/>
            <a:ext cx="2250937" cy="307777"/>
          </a:xfrm>
          <a:prstGeom prst="rect">
            <a:avLst/>
          </a:prstGeom>
          <a:noFill/>
        </p:spPr>
        <p:txBody>
          <a:bodyPr wrap="none" rtlCol="0">
            <a:spAutoFit/>
          </a:bodyPr>
          <a:lstStyle/>
          <a:p>
            <a:r>
              <a:rPr lang="pt-BR" dirty="0" smtClean="0"/>
              <a:t>ATENDIMENTO NA APS </a:t>
            </a:r>
            <a:endParaRPr lang="pt-B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4" y="2392363"/>
            <a:ext cx="9959975" cy="4465637"/>
          </a:xfrm>
          <a:prstGeom prst="rect">
            <a:avLst/>
          </a:prstGeom>
          <a:noFill/>
          <a:ln>
            <a:noFill/>
          </a:ln>
        </p:spPr>
        <p:txBody>
          <a:bodyPr spcFirstLastPara="1" wrap="square" lIns="91425" tIns="45700" rIns="91425" bIns="45700" anchor="t" anchorCtr="0">
            <a:noAutofit/>
          </a:bodyPr>
          <a:lstStyle/>
          <a:p>
            <a:pPr>
              <a:buNone/>
            </a:pPr>
            <a:r>
              <a:rPr lang="pt-PT" sz="2400" b="1" dirty="0" smtClean="0"/>
              <a:t>                                              </a:t>
            </a:r>
            <a:r>
              <a:rPr lang="pt-BR" sz="2400" dirty="0" smtClean="0"/>
              <a:t>ATENDIMENTO NA APS </a:t>
            </a:r>
          </a:p>
          <a:p>
            <a:pPr lvl="0">
              <a:buNone/>
            </a:pPr>
            <a:endParaRPr lang="pt-PT" sz="2400" b="1" dirty="0" smtClean="0"/>
          </a:p>
          <a:p>
            <a:pPr lvl="0">
              <a:buNone/>
            </a:pPr>
            <a:endParaRPr lang="pt-PT" sz="2400" b="1" dirty="0" smtClean="0"/>
          </a:p>
          <a:p>
            <a:pPr lvl="0">
              <a:buNone/>
            </a:pPr>
            <a:endParaRPr lang="pt-PT" sz="2400" b="1"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372140" y="3048000"/>
            <a:ext cx="9607825" cy="3323987"/>
          </a:xfrm>
          <a:prstGeom prst="rect">
            <a:avLst/>
          </a:prstGeom>
        </p:spPr>
        <p:txBody>
          <a:bodyPr wrap="square">
            <a:spAutoFit/>
          </a:bodyPr>
          <a:lstStyle/>
          <a:p>
            <a:pPr algn="ctr"/>
            <a:r>
              <a:rPr lang="pt-BR" b="1" dirty="0" smtClean="0">
                <a:solidFill>
                  <a:schemeClr val="tx1"/>
                </a:solidFill>
              </a:rPr>
              <a:t>Atendimento prioritário às pessoas com sintomas respiratórios</a:t>
            </a:r>
          </a:p>
          <a:p>
            <a:pPr algn="ctr"/>
            <a:r>
              <a:rPr lang="pt-BR" b="1" dirty="0" smtClean="0">
                <a:solidFill>
                  <a:schemeClr val="tx1"/>
                </a:solidFill>
              </a:rPr>
              <a:t>( por telefone, </a:t>
            </a:r>
            <a:r>
              <a:rPr lang="pt-BR" b="1" dirty="0" err="1" smtClean="0">
                <a:solidFill>
                  <a:schemeClr val="tx1"/>
                </a:solidFill>
              </a:rPr>
              <a:t>whatsapp</a:t>
            </a:r>
            <a:r>
              <a:rPr lang="pt-BR" b="1" dirty="0" smtClean="0">
                <a:solidFill>
                  <a:schemeClr val="tx1"/>
                </a:solidFill>
              </a:rPr>
              <a:t>, visita do ACS )</a:t>
            </a:r>
          </a:p>
          <a:p>
            <a:pPr algn="ctr"/>
            <a:endParaRPr lang="pt-BR" b="1" dirty="0" smtClean="0">
              <a:solidFill>
                <a:schemeClr val="tx1"/>
              </a:solidFill>
            </a:endParaRPr>
          </a:p>
          <a:p>
            <a:pPr algn="ctr"/>
            <a:endParaRPr lang="pt-BR" b="1" dirty="0" smtClean="0">
              <a:solidFill>
                <a:schemeClr val="tx1"/>
              </a:solidFill>
            </a:endParaRPr>
          </a:p>
          <a:p>
            <a:pPr algn="ctr"/>
            <a:r>
              <a:rPr lang="pt-BR" b="1" dirty="0" smtClean="0">
                <a:solidFill>
                  <a:schemeClr val="tx1"/>
                </a:solidFill>
              </a:rPr>
              <a:t>INCENTIVE AOS USUÁRIOS A TELEFONAR ANTES DO DESLOCAMENTO</a:t>
            </a:r>
          </a:p>
          <a:p>
            <a:endParaRPr lang="pt-BR" b="1" dirty="0" smtClean="0">
              <a:solidFill>
                <a:schemeClr val="tx1"/>
              </a:solidFill>
            </a:endParaRPr>
          </a:p>
          <a:p>
            <a:endParaRPr lang="pt-BR" dirty="0" smtClean="0">
              <a:solidFill>
                <a:srgbClr val="FF0000"/>
              </a:solidFill>
            </a:endParaRPr>
          </a:p>
          <a:p>
            <a:r>
              <a:rPr lang="pt-BR" dirty="0" smtClean="0">
                <a:solidFill>
                  <a:srgbClr val="FF0000"/>
                </a:solidFill>
              </a:rPr>
              <a:t> </a:t>
            </a:r>
          </a:p>
          <a:p>
            <a:endParaRPr lang="pt-BR" dirty="0" smtClean="0">
              <a:solidFill>
                <a:srgbClr val="FF0000"/>
              </a:solidFill>
            </a:endParaRPr>
          </a:p>
          <a:p>
            <a:endParaRPr lang="pt-BR" b="1" dirty="0" smtClean="0">
              <a:solidFill>
                <a:srgbClr val="FF0000"/>
              </a:solidFill>
            </a:endParaRPr>
          </a:p>
          <a:p>
            <a:endParaRPr lang="pt-BR" dirty="0" smtClean="0">
              <a:solidFill>
                <a:srgbClr val="FF0000"/>
              </a:solidFill>
            </a:endParaRPr>
          </a:p>
          <a:p>
            <a:endParaRPr lang="pt-BR" dirty="0" smtClean="0">
              <a:solidFill>
                <a:srgbClr val="FF0000"/>
              </a:solidFill>
            </a:endParaRPr>
          </a:p>
          <a:p>
            <a:endParaRPr lang="pt-BR" dirty="0" smtClean="0">
              <a:solidFill>
                <a:srgbClr val="FF0000"/>
              </a:solidFill>
            </a:endParaRPr>
          </a:p>
          <a:p>
            <a:endParaRPr lang="pt-BR" dirty="0" smtClean="0">
              <a:solidFill>
                <a:srgbClr val="FF0000"/>
              </a:solidFill>
            </a:endParaRPr>
          </a:p>
          <a:p>
            <a:r>
              <a:rPr lang="pt-BR" dirty="0" smtClean="0">
                <a:solidFill>
                  <a:srgbClr val="FF0000"/>
                </a:solidFill>
              </a:rPr>
              <a:t>  </a:t>
            </a:r>
          </a:p>
        </p:txBody>
      </p:sp>
      <p:sp>
        <p:nvSpPr>
          <p:cNvPr id="9" name="CaixaDeTexto 8"/>
          <p:cNvSpPr txBox="1"/>
          <p:nvPr/>
        </p:nvSpPr>
        <p:spPr>
          <a:xfrm>
            <a:off x="3220279" y="4373217"/>
            <a:ext cx="7527235" cy="369332"/>
          </a:xfrm>
          <a:prstGeom prst="rect">
            <a:avLst/>
          </a:prstGeom>
          <a:noFill/>
        </p:spPr>
        <p:txBody>
          <a:bodyPr wrap="square" rtlCol="0">
            <a:spAutoFit/>
          </a:bodyPr>
          <a:lstStyle/>
          <a:p>
            <a:pPr algn="ctr"/>
            <a:r>
              <a:rPr lang="pt-BR" sz="900" dirty="0" smtClean="0"/>
              <a:t>Os pacientes que não precisam de cuidados emergentes devem ser incentivados a telefonar antes de se apresentar para avaliação em um serviço de saúde. Muitos pacientes podem ser avaliados quanto à necessidade de realizar testes por telefone</a:t>
            </a:r>
            <a:endParaRPr lang="pt-BR" sz="900" dirty="0"/>
          </a:p>
        </p:txBody>
      </p:sp>
      <p:sp>
        <p:nvSpPr>
          <p:cNvPr id="10" name="Elipse 9"/>
          <p:cNvSpPr/>
          <p:nvPr/>
        </p:nvSpPr>
        <p:spPr>
          <a:xfrm>
            <a:off x="2782956" y="4293705"/>
            <a:ext cx="8574157" cy="4903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173357" y="5062330"/>
            <a:ext cx="10018643" cy="1484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tângulo de cantos arredondados 11"/>
          <p:cNvSpPr/>
          <p:nvPr/>
        </p:nvSpPr>
        <p:spPr>
          <a:xfrm>
            <a:off x="3008243" y="5499652"/>
            <a:ext cx="1417982" cy="5300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2978279" y="5473148"/>
            <a:ext cx="1463862" cy="523220"/>
          </a:xfrm>
          <a:prstGeom prst="rect">
            <a:avLst/>
          </a:prstGeom>
          <a:noFill/>
          <a:ln>
            <a:noFill/>
          </a:ln>
        </p:spPr>
        <p:txBody>
          <a:bodyPr wrap="none" rtlCol="0">
            <a:spAutoFit/>
          </a:bodyPr>
          <a:lstStyle/>
          <a:p>
            <a:pPr algn="ctr"/>
            <a:r>
              <a:rPr lang="pt-BR" b="1" dirty="0" smtClean="0">
                <a:solidFill>
                  <a:schemeClr val="bg1"/>
                </a:solidFill>
              </a:rPr>
              <a:t>SEM DISPNÉIA</a:t>
            </a:r>
          </a:p>
          <a:p>
            <a:pPr algn="ctr"/>
            <a:r>
              <a:rPr lang="pt-BR" dirty="0" smtClean="0">
                <a:solidFill>
                  <a:schemeClr val="bg1"/>
                </a:solidFill>
              </a:rPr>
              <a:t>COM FEBRE</a:t>
            </a:r>
          </a:p>
        </p:txBody>
      </p:sp>
      <p:sp>
        <p:nvSpPr>
          <p:cNvPr id="16" name="Retângulo de cantos arredondados 15"/>
          <p:cNvSpPr/>
          <p:nvPr/>
        </p:nvSpPr>
        <p:spPr>
          <a:xfrm>
            <a:off x="4797287" y="5141844"/>
            <a:ext cx="2372139" cy="357808"/>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smtClean="0"/>
              <a:t>E SINTOMA RESPIRATORIO</a:t>
            </a:r>
            <a:endParaRPr lang="pt-BR" sz="1000" dirty="0"/>
          </a:p>
        </p:txBody>
      </p:sp>
      <p:sp>
        <p:nvSpPr>
          <p:cNvPr id="17" name="Retângulo de cantos arredondados 16"/>
          <p:cNvSpPr/>
          <p:nvPr/>
        </p:nvSpPr>
        <p:spPr>
          <a:xfrm>
            <a:off x="4817165" y="5625549"/>
            <a:ext cx="2392017" cy="357808"/>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smtClean="0"/>
              <a:t>OU SINTOMA RESPIRATÓRIO</a:t>
            </a:r>
            <a:endParaRPr lang="pt-BR" sz="1000" dirty="0"/>
          </a:p>
        </p:txBody>
      </p:sp>
      <p:sp>
        <p:nvSpPr>
          <p:cNvPr id="18" name="Retângulo de cantos arredondados 17"/>
          <p:cNvSpPr/>
          <p:nvPr/>
        </p:nvSpPr>
        <p:spPr>
          <a:xfrm>
            <a:off x="4823791" y="6149009"/>
            <a:ext cx="2372139" cy="357808"/>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smtClean="0"/>
          </a:p>
          <a:p>
            <a:pPr algn="ctr"/>
            <a:r>
              <a:rPr lang="pt-BR" sz="1000" dirty="0" smtClean="0"/>
              <a:t>OU SINTOMA RESPIRATÓRIO</a:t>
            </a:r>
          </a:p>
          <a:p>
            <a:pPr algn="ctr"/>
            <a:endParaRPr lang="pt-BR" dirty="0"/>
          </a:p>
        </p:txBody>
      </p:sp>
      <p:sp>
        <p:nvSpPr>
          <p:cNvPr id="20" name="Retângulo de cantos arredondados 19"/>
          <p:cNvSpPr/>
          <p:nvPr/>
        </p:nvSpPr>
        <p:spPr>
          <a:xfrm>
            <a:off x="7401338" y="5135217"/>
            <a:ext cx="2372139" cy="357808"/>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smtClean="0"/>
              <a:t>Retorno viagem a área afetada</a:t>
            </a:r>
            <a:endParaRPr lang="pt-BR" sz="1000" dirty="0"/>
          </a:p>
        </p:txBody>
      </p:sp>
      <p:sp>
        <p:nvSpPr>
          <p:cNvPr id="21" name="Retângulo de cantos arredondados 20"/>
          <p:cNvSpPr/>
          <p:nvPr/>
        </p:nvSpPr>
        <p:spPr>
          <a:xfrm>
            <a:off x="7401339" y="5625549"/>
            <a:ext cx="2372139" cy="357808"/>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smtClean="0"/>
              <a:t>Contato próximo de caso suspeito/confirmado</a:t>
            </a:r>
            <a:endParaRPr lang="pt-BR" sz="1000" dirty="0"/>
          </a:p>
        </p:txBody>
      </p:sp>
      <p:sp>
        <p:nvSpPr>
          <p:cNvPr id="22" name="Retângulo de cantos arredondados 21"/>
          <p:cNvSpPr/>
          <p:nvPr/>
        </p:nvSpPr>
        <p:spPr>
          <a:xfrm>
            <a:off x="7414591" y="6142382"/>
            <a:ext cx="2372139" cy="357808"/>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smtClean="0"/>
              <a:t>Contato domiciliar com caso confirmado</a:t>
            </a:r>
            <a:endParaRPr lang="pt-BR" sz="1000" dirty="0"/>
          </a:p>
        </p:txBody>
      </p:sp>
      <p:cxnSp>
        <p:nvCxnSpPr>
          <p:cNvPr id="31" name="Conector de seta reta 30"/>
          <p:cNvCxnSpPr/>
          <p:nvPr/>
        </p:nvCxnSpPr>
        <p:spPr>
          <a:xfrm flipV="1">
            <a:off x="4373217" y="5287617"/>
            <a:ext cx="304800" cy="1987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a:endCxn id="17" idx="1"/>
          </p:cNvCxnSpPr>
          <p:nvPr/>
        </p:nvCxnSpPr>
        <p:spPr>
          <a:xfrm flipV="1">
            <a:off x="4432852" y="5804453"/>
            <a:ext cx="384313" cy="66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a:endCxn id="18" idx="1"/>
          </p:cNvCxnSpPr>
          <p:nvPr/>
        </p:nvCxnSpPr>
        <p:spPr>
          <a:xfrm>
            <a:off x="4293704" y="6069496"/>
            <a:ext cx="530087" cy="2584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ector de seta reta 36"/>
          <p:cNvCxnSpPr>
            <a:endCxn id="20" idx="1"/>
          </p:cNvCxnSpPr>
          <p:nvPr/>
        </p:nvCxnSpPr>
        <p:spPr>
          <a:xfrm flipV="1">
            <a:off x="7136295" y="5314121"/>
            <a:ext cx="265043" cy="596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ector de seta reta 39"/>
          <p:cNvCxnSpPr>
            <a:endCxn id="21" idx="1"/>
          </p:cNvCxnSpPr>
          <p:nvPr/>
        </p:nvCxnSpPr>
        <p:spPr>
          <a:xfrm flipV="1">
            <a:off x="7176051" y="5804453"/>
            <a:ext cx="225288" cy="463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flipV="1">
            <a:off x="7149548" y="6268278"/>
            <a:ext cx="218661" cy="9939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Retângulo de cantos arredondados 43"/>
          <p:cNvSpPr/>
          <p:nvPr/>
        </p:nvSpPr>
        <p:spPr>
          <a:xfrm>
            <a:off x="10124661" y="5340626"/>
            <a:ext cx="1205948" cy="424070"/>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SUSPEITO</a:t>
            </a:r>
            <a:endParaRPr lang="pt-BR" dirty="0"/>
          </a:p>
        </p:txBody>
      </p:sp>
      <p:sp>
        <p:nvSpPr>
          <p:cNvPr id="45" name="Retângulo de cantos arredondados 44"/>
          <p:cNvSpPr/>
          <p:nvPr/>
        </p:nvSpPr>
        <p:spPr>
          <a:xfrm>
            <a:off x="10151166" y="6049617"/>
            <a:ext cx="1258956" cy="424070"/>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PROVAVEL</a:t>
            </a:r>
            <a:endParaRPr lang="pt-BR" dirty="0"/>
          </a:p>
        </p:txBody>
      </p:sp>
      <p:cxnSp>
        <p:nvCxnSpPr>
          <p:cNvPr id="46" name="Conector de seta reta 45"/>
          <p:cNvCxnSpPr/>
          <p:nvPr/>
        </p:nvCxnSpPr>
        <p:spPr>
          <a:xfrm>
            <a:off x="9773478" y="5307497"/>
            <a:ext cx="311426" cy="993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Conector de seta reta 47"/>
          <p:cNvCxnSpPr/>
          <p:nvPr/>
        </p:nvCxnSpPr>
        <p:spPr>
          <a:xfrm flipV="1">
            <a:off x="9780104" y="5764696"/>
            <a:ext cx="331305" cy="927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Conector de seta reta 49"/>
          <p:cNvCxnSpPr/>
          <p:nvPr/>
        </p:nvCxnSpPr>
        <p:spPr>
          <a:xfrm>
            <a:off x="9780104" y="6281532"/>
            <a:ext cx="291548" cy="132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Elipse 51"/>
          <p:cNvSpPr/>
          <p:nvPr/>
        </p:nvSpPr>
        <p:spPr>
          <a:xfrm>
            <a:off x="11489635" y="5194852"/>
            <a:ext cx="516835" cy="1192695"/>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CaixaDeTexto 52"/>
          <p:cNvSpPr txBox="1"/>
          <p:nvPr/>
        </p:nvSpPr>
        <p:spPr>
          <a:xfrm>
            <a:off x="11622156" y="5340626"/>
            <a:ext cx="278296" cy="1015663"/>
          </a:xfrm>
          <a:prstGeom prst="rect">
            <a:avLst/>
          </a:prstGeom>
          <a:noFill/>
        </p:spPr>
        <p:txBody>
          <a:bodyPr wrap="square" rtlCol="0">
            <a:spAutoFit/>
          </a:bodyPr>
          <a:lstStyle/>
          <a:p>
            <a:r>
              <a:rPr lang="pt-BR" sz="1000" dirty="0" smtClean="0">
                <a:solidFill>
                  <a:schemeClr val="bg1"/>
                </a:solidFill>
              </a:rPr>
              <a:t>TESTAR</a:t>
            </a:r>
            <a:endParaRPr lang="pt-BR" sz="1000" dirty="0">
              <a:solidFill>
                <a:schemeClr val="bg1"/>
              </a:solidFill>
            </a:endParaRPr>
          </a:p>
        </p:txBody>
      </p:sp>
      <p:sp>
        <p:nvSpPr>
          <p:cNvPr id="54" name="Retângulo 53"/>
          <p:cNvSpPr/>
          <p:nvPr/>
        </p:nvSpPr>
        <p:spPr>
          <a:xfrm>
            <a:off x="5300870" y="2372139"/>
            <a:ext cx="3962400" cy="5698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4" y="2392363"/>
            <a:ext cx="9959975" cy="4465637"/>
          </a:xfrm>
          <a:prstGeom prst="rect">
            <a:avLst/>
          </a:prstGeom>
          <a:noFill/>
          <a:ln>
            <a:noFill/>
          </a:ln>
        </p:spPr>
        <p:txBody>
          <a:bodyPr spcFirstLastPara="1" wrap="square" lIns="91425" tIns="45700" rIns="91425" bIns="45700" anchor="t" anchorCtr="0">
            <a:noAutofit/>
          </a:bodyPr>
          <a:lstStyle/>
          <a:p>
            <a:pPr>
              <a:buNone/>
            </a:pPr>
            <a:r>
              <a:rPr lang="pt-PT" sz="2400" b="1" dirty="0" smtClean="0"/>
              <a:t>                                              </a:t>
            </a:r>
            <a:r>
              <a:rPr lang="pt-BR" sz="2400" dirty="0" smtClean="0"/>
              <a:t>ATENDIMENTO NA APS </a:t>
            </a:r>
          </a:p>
          <a:p>
            <a:pPr lvl="0">
              <a:buNone/>
            </a:pPr>
            <a:endParaRPr lang="pt-PT" sz="2400" b="1" dirty="0" smtClean="0"/>
          </a:p>
          <a:p>
            <a:pPr lvl="0">
              <a:buNone/>
            </a:pPr>
            <a:endParaRPr lang="pt-PT" sz="2400" b="1" dirty="0" smtClean="0"/>
          </a:p>
          <a:p>
            <a:pPr lvl="0">
              <a:buNone/>
            </a:pPr>
            <a:endParaRPr lang="pt-PT" sz="2400" b="1"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372140" y="3048000"/>
            <a:ext cx="9607825" cy="3323987"/>
          </a:xfrm>
          <a:prstGeom prst="rect">
            <a:avLst/>
          </a:prstGeom>
        </p:spPr>
        <p:txBody>
          <a:bodyPr wrap="square">
            <a:spAutoFit/>
          </a:bodyPr>
          <a:lstStyle/>
          <a:p>
            <a:pPr algn="ctr"/>
            <a:r>
              <a:rPr lang="pt-BR" b="1" dirty="0" smtClean="0">
                <a:solidFill>
                  <a:schemeClr val="tx1"/>
                </a:solidFill>
              </a:rPr>
              <a:t>Atendimento prioritário às pessoas com sintomas respiratórios</a:t>
            </a:r>
          </a:p>
          <a:p>
            <a:pPr algn="ctr"/>
            <a:r>
              <a:rPr lang="pt-BR" b="1" dirty="0" smtClean="0">
                <a:solidFill>
                  <a:schemeClr val="tx1"/>
                </a:solidFill>
              </a:rPr>
              <a:t>( por telefone, </a:t>
            </a:r>
            <a:r>
              <a:rPr lang="pt-BR" b="1" dirty="0" err="1" smtClean="0">
                <a:solidFill>
                  <a:schemeClr val="tx1"/>
                </a:solidFill>
              </a:rPr>
              <a:t>whatsapp</a:t>
            </a:r>
            <a:r>
              <a:rPr lang="pt-BR" b="1" dirty="0" smtClean="0">
                <a:solidFill>
                  <a:schemeClr val="tx1"/>
                </a:solidFill>
              </a:rPr>
              <a:t>, visita do ACS )</a:t>
            </a:r>
          </a:p>
          <a:p>
            <a:pPr algn="ctr"/>
            <a:endParaRPr lang="pt-BR" b="1" dirty="0" smtClean="0">
              <a:solidFill>
                <a:schemeClr val="tx1"/>
              </a:solidFill>
            </a:endParaRPr>
          </a:p>
          <a:p>
            <a:pPr algn="ctr"/>
            <a:endParaRPr lang="pt-BR" b="1" dirty="0" smtClean="0">
              <a:solidFill>
                <a:schemeClr val="tx1"/>
              </a:solidFill>
            </a:endParaRPr>
          </a:p>
          <a:p>
            <a:pPr algn="ctr"/>
            <a:r>
              <a:rPr lang="pt-BR" b="1" dirty="0" smtClean="0">
                <a:solidFill>
                  <a:schemeClr val="tx1"/>
                </a:solidFill>
              </a:rPr>
              <a:t>INCENTIVE AOS USUÁRIOS A TELEFONAR ANTES DO DESLOCAMENTO</a:t>
            </a:r>
          </a:p>
          <a:p>
            <a:endParaRPr lang="pt-BR" b="1" dirty="0" smtClean="0">
              <a:solidFill>
                <a:schemeClr val="tx1"/>
              </a:solidFill>
            </a:endParaRPr>
          </a:p>
          <a:p>
            <a:endParaRPr lang="pt-BR" dirty="0" smtClean="0">
              <a:solidFill>
                <a:srgbClr val="FF0000"/>
              </a:solidFill>
            </a:endParaRPr>
          </a:p>
          <a:p>
            <a:r>
              <a:rPr lang="pt-BR" dirty="0" smtClean="0">
                <a:solidFill>
                  <a:srgbClr val="FF0000"/>
                </a:solidFill>
              </a:rPr>
              <a:t> </a:t>
            </a:r>
          </a:p>
          <a:p>
            <a:endParaRPr lang="pt-BR" dirty="0" smtClean="0">
              <a:solidFill>
                <a:srgbClr val="FF0000"/>
              </a:solidFill>
            </a:endParaRPr>
          </a:p>
          <a:p>
            <a:endParaRPr lang="pt-BR" b="1" dirty="0" smtClean="0">
              <a:solidFill>
                <a:srgbClr val="FF0000"/>
              </a:solidFill>
            </a:endParaRPr>
          </a:p>
          <a:p>
            <a:endParaRPr lang="pt-BR" dirty="0" smtClean="0">
              <a:solidFill>
                <a:srgbClr val="FF0000"/>
              </a:solidFill>
            </a:endParaRPr>
          </a:p>
          <a:p>
            <a:endParaRPr lang="pt-BR" dirty="0" smtClean="0">
              <a:solidFill>
                <a:srgbClr val="FF0000"/>
              </a:solidFill>
            </a:endParaRPr>
          </a:p>
          <a:p>
            <a:endParaRPr lang="pt-BR" dirty="0" smtClean="0">
              <a:solidFill>
                <a:srgbClr val="FF0000"/>
              </a:solidFill>
            </a:endParaRPr>
          </a:p>
          <a:p>
            <a:endParaRPr lang="pt-BR" dirty="0" smtClean="0">
              <a:solidFill>
                <a:srgbClr val="FF0000"/>
              </a:solidFill>
            </a:endParaRPr>
          </a:p>
          <a:p>
            <a:r>
              <a:rPr lang="pt-BR" dirty="0" smtClean="0">
                <a:solidFill>
                  <a:srgbClr val="FF0000"/>
                </a:solidFill>
              </a:rPr>
              <a:t>  </a:t>
            </a:r>
          </a:p>
        </p:txBody>
      </p:sp>
      <p:sp>
        <p:nvSpPr>
          <p:cNvPr id="9" name="CaixaDeTexto 8"/>
          <p:cNvSpPr txBox="1"/>
          <p:nvPr/>
        </p:nvSpPr>
        <p:spPr>
          <a:xfrm>
            <a:off x="3220279" y="4373217"/>
            <a:ext cx="7527235" cy="369332"/>
          </a:xfrm>
          <a:prstGeom prst="rect">
            <a:avLst/>
          </a:prstGeom>
          <a:noFill/>
        </p:spPr>
        <p:txBody>
          <a:bodyPr wrap="square" rtlCol="0">
            <a:spAutoFit/>
          </a:bodyPr>
          <a:lstStyle/>
          <a:p>
            <a:pPr algn="ctr"/>
            <a:r>
              <a:rPr lang="pt-BR" sz="900" dirty="0" smtClean="0"/>
              <a:t>Os pacientes que não precisam de cuidados emergentes devem ser incentivados a telefonar antes de se apresentar para avaliação em um serviço de saúde. Muitos pacientes podem ser avaliados quanto à necessidade de realizar testes por telefone</a:t>
            </a:r>
            <a:endParaRPr lang="pt-BR" sz="900" dirty="0"/>
          </a:p>
        </p:txBody>
      </p:sp>
      <p:sp>
        <p:nvSpPr>
          <p:cNvPr id="10" name="Elipse 9"/>
          <p:cNvSpPr/>
          <p:nvPr/>
        </p:nvSpPr>
        <p:spPr>
          <a:xfrm>
            <a:off x="2782956" y="4293705"/>
            <a:ext cx="8574157" cy="4903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173357" y="5062330"/>
            <a:ext cx="10018643" cy="1484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tângulo de cantos arredondados 11"/>
          <p:cNvSpPr/>
          <p:nvPr/>
        </p:nvSpPr>
        <p:spPr>
          <a:xfrm>
            <a:off x="3008243" y="5499652"/>
            <a:ext cx="1417982" cy="5300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2978279" y="5473148"/>
            <a:ext cx="1463862" cy="523220"/>
          </a:xfrm>
          <a:prstGeom prst="rect">
            <a:avLst/>
          </a:prstGeom>
          <a:noFill/>
          <a:ln>
            <a:noFill/>
          </a:ln>
        </p:spPr>
        <p:txBody>
          <a:bodyPr wrap="none" rtlCol="0">
            <a:spAutoFit/>
          </a:bodyPr>
          <a:lstStyle/>
          <a:p>
            <a:pPr algn="ctr"/>
            <a:r>
              <a:rPr lang="pt-BR" b="1" dirty="0" smtClean="0">
                <a:solidFill>
                  <a:schemeClr val="bg1"/>
                </a:solidFill>
              </a:rPr>
              <a:t>SEM DISPNÉIA</a:t>
            </a:r>
          </a:p>
          <a:p>
            <a:pPr algn="ctr"/>
            <a:r>
              <a:rPr lang="pt-BR" dirty="0" smtClean="0">
                <a:solidFill>
                  <a:schemeClr val="bg1"/>
                </a:solidFill>
              </a:rPr>
              <a:t>COM FEBRE</a:t>
            </a:r>
          </a:p>
        </p:txBody>
      </p:sp>
      <p:sp>
        <p:nvSpPr>
          <p:cNvPr id="16" name="Retângulo de cantos arredondados 15"/>
          <p:cNvSpPr/>
          <p:nvPr/>
        </p:nvSpPr>
        <p:spPr>
          <a:xfrm>
            <a:off x="4797287" y="5141844"/>
            <a:ext cx="2372139" cy="357808"/>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smtClean="0"/>
              <a:t>E SINTOMA RESPIRATORIO</a:t>
            </a:r>
            <a:endParaRPr lang="pt-BR" sz="1000" dirty="0"/>
          </a:p>
        </p:txBody>
      </p:sp>
      <p:sp>
        <p:nvSpPr>
          <p:cNvPr id="17" name="Retângulo de cantos arredondados 16"/>
          <p:cNvSpPr/>
          <p:nvPr/>
        </p:nvSpPr>
        <p:spPr>
          <a:xfrm>
            <a:off x="4817165" y="5625549"/>
            <a:ext cx="2392017" cy="357808"/>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smtClean="0"/>
              <a:t>OU SINTOMA RESPIRATÓRIO</a:t>
            </a:r>
            <a:endParaRPr lang="pt-BR" sz="1000" dirty="0"/>
          </a:p>
        </p:txBody>
      </p:sp>
      <p:sp>
        <p:nvSpPr>
          <p:cNvPr id="18" name="Retângulo de cantos arredondados 17"/>
          <p:cNvSpPr/>
          <p:nvPr/>
        </p:nvSpPr>
        <p:spPr>
          <a:xfrm>
            <a:off x="4823791" y="6149009"/>
            <a:ext cx="2372139" cy="357808"/>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smtClean="0"/>
          </a:p>
          <a:p>
            <a:pPr algn="ctr"/>
            <a:r>
              <a:rPr lang="pt-BR" sz="1000" dirty="0" smtClean="0"/>
              <a:t>OU SINTOMA RESPIRATÓRIO</a:t>
            </a:r>
          </a:p>
          <a:p>
            <a:pPr algn="ctr"/>
            <a:endParaRPr lang="pt-BR" dirty="0"/>
          </a:p>
        </p:txBody>
      </p:sp>
      <p:sp>
        <p:nvSpPr>
          <p:cNvPr id="20" name="Retângulo de cantos arredondados 19"/>
          <p:cNvSpPr/>
          <p:nvPr/>
        </p:nvSpPr>
        <p:spPr>
          <a:xfrm>
            <a:off x="7401338" y="5135217"/>
            <a:ext cx="2372139" cy="357808"/>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smtClean="0"/>
              <a:t>Retorno viagem a área afetada</a:t>
            </a:r>
            <a:endParaRPr lang="pt-BR" sz="1000" dirty="0"/>
          </a:p>
        </p:txBody>
      </p:sp>
      <p:sp>
        <p:nvSpPr>
          <p:cNvPr id="21" name="Retângulo de cantos arredondados 20"/>
          <p:cNvSpPr/>
          <p:nvPr/>
        </p:nvSpPr>
        <p:spPr>
          <a:xfrm>
            <a:off x="7401339" y="5625549"/>
            <a:ext cx="2372139" cy="357808"/>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smtClean="0"/>
              <a:t>Contato próximo de caso suspeito/confirmado</a:t>
            </a:r>
            <a:endParaRPr lang="pt-BR" sz="1000" dirty="0"/>
          </a:p>
        </p:txBody>
      </p:sp>
      <p:sp>
        <p:nvSpPr>
          <p:cNvPr id="22" name="Retângulo de cantos arredondados 21"/>
          <p:cNvSpPr/>
          <p:nvPr/>
        </p:nvSpPr>
        <p:spPr>
          <a:xfrm>
            <a:off x="7414591" y="6142382"/>
            <a:ext cx="2372139" cy="357808"/>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smtClean="0"/>
              <a:t>Contato domiciliar com caso confirmado</a:t>
            </a:r>
            <a:endParaRPr lang="pt-BR" sz="1000" dirty="0"/>
          </a:p>
        </p:txBody>
      </p:sp>
      <p:cxnSp>
        <p:nvCxnSpPr>
          <p:cNvPr id="31" name="Conector de seta reta 30"/>
          <p:cNvCxnSpPr/>
          <p:nvPr/>
        </p:nvCxnSpPr>
        <p:spPr>
          <a:xfrm flipV="1">
            <a:off x="4373217" y="5287617"/>
            <a:ext cx="304800" cy="1987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a:endCxn id="17" idx="1"/>
          </p:cNvCxnSpPr>
          <p:nvPr/>
        </p:nvCxnSpPr>
        <p:spPr>
          <a:xfrm flipV="1">
            <a:off x="4432852" y="5804453"/>
            <a:ext cx="384313" cy="66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a:endCxn id="18" idx="1"/>
          </p:cNvCxnSpPr>
          <p:nvPr/>
        </p:nvCxnSpPr>
        <p:spPr>
          <a:xfrm>
            <a:off x="4293704" y="6069496"/>
            <a:ext cx="530087" cy="2584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ector de seta reta 36"/>
          <p:cNvCxnSpPr>
            <a:endCxn id="20" idx="1"/>
          </p:cNvCxnSpPr>
          <p:nvPr/>
        </p:nvCxnSpPr>
        <p:spPr>
          <a:xfrm flipV="1">
            <a:off x="7136295" y="5314121"/>
            <a:ext cx="265043" cy="596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ector de seta reta 39"/>
          <p:cNvCxnSpPr>
            <a:endCxn id="21" idx="1"/>
          </p:cNvCxnSpPr>
          <p:nvPr/>
        </p:nvCxnSpPr>
        <p:spPr>
          <a:xfrm flipV="1">
            <a:off x="7176051" y="5804453"/>
            <a:ext cx="225288" cy="463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flipV="1">
            <a:off x="7149548" y="6268278"/>
            <a:ext cx="218661" cy="9939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Retângulo de cantos arredondados 43"/>
          <p:cNvSpPr/>
          <p:nvPr/>
        </p:nvSpPr>
        <p:spPr>
          <a:xfrm>
            <a:off x="10124661" y="5340626"/>
            <a:ext cx="1205948" cy="424070"/>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SUSPEITO</a:t>
            </a:r>
            <a:endParaRPr lang="pt-BR" dirty="0"/>
          </a:p>
        </p:txBody>
      </p:sp>
      <p:sp>
        <p:nvSpPr>
          <p:cNvPr id="45" name="Retângulo de cantos arredondados 44"/>
          <p:cNvSpPr/>
          <p:nvPr/>
        </p:nvSpPr>
        <p:spPr>
          <a:xfrm>
            <a:off x="10151166" y="6049617"/>
            <a:ext cx="1258956" cy="424070"/>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PROVAVEL</a:t>
            </a:r>
            <a:endParaRPr lang="pt-BR" dirty="0"/>
          </a:p>
        </p:txBody>
      </p:sp>
      <p:cxnSp>
        <p:nvCxnSpPr>
          <p:cNvPr id="46" name="Conector de seta reta 45"/>
          <p:cNvCxnSpPr/>
          <p:nvPr/>
        </p:nvCxnSpPr>
        <p:spPr>
          <a:xfrm>
            <a:off x="9773478" y="5307497"/>
            <a:ext cx="311426" cy="993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Conector de seta reta 47"/>
          <p:cNvCxnSpPr/>
          <p:nvPr/>
        </p:nvCxnSpPr>
        <p:spPr>
          <a:xfrm flipV="1">
            <a:off x="9780104" y="5764696"/>
            <a:ext cx="331305" cy="927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Conector de seta reta 49"/>
          <p:cNvCxnSpPr/>
          <p:nvPr/>
        </p:nvCxnSpPr>
        <p:spPr>
          <a:xfrm>
            <a:off x="9780104" y="6281532"/>
            <a:ext cx="291548" cy="132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Elipse 51"/>
          <p:cNvSpPr/>
          <p:nvPr/>
        </p:nvSpPr>
        <p:spPr>
          <a:xfrm>
            <a:off x="11489635" y="5194852"/>
            <a:ext cx="516835" cy="1192695"/>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CaixaDeTexto 52"/>
          <p:cNvSpPr txBox="1"/>
          <p:nvPr/>
        </p:nvSpPr>
        <p:spPr>
          <a:xfrm>
            <a:off x="11622156" y="5340626"/>
            <a:ext cx="278296" cy="1015663"/>
          </a:xfrm>
          <a:prstGeom prst="rect">
            <a:avLst/>
          </a:prstGeom>
          <a:noFill/>
        </p:spPr>
        <p:txBody>
          <a:bodyPr wrap="square" rtlCol="0">
            <a:spAutoFit/>
          </a:bodyPr>
          <a:lstStyle/>
          <a:p>
            <a:r>
              <a:rPr lang="pt-BR" sz="1000" dirty="0" smtClean="0">
                <a:solidFill>
                  <a:schemeClr val="bg1"/>
                </a:solidFill>
              </a:rPr>
              <a:t>TESTAR</a:t>
            </a:r>
            <a:endParaRPr lang="pt-BR" sz="1000" dirty="0">
              <a:solidFill>
                <a:schemeClr val="bg1"/>
              </a:solidFill>
            </a:endParaRPr>
          </a:p>
        </p:txBody>
      </p:sp>
      <p:sp>
        <p:nvSpPr>
          <p:cNvPr id="54" name="Retângulo 53"/>
          <p:cNvSpPr/>
          <p:nvPr/>
        </p:nvSpPr>
        <p:spPr>
          <a:xfrm>
            <a:off x="5300870" y="2372139"/>
            <a:ext cx="3962400" cy="5698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12" name="Retângulo 11"/>
          <p:cNvSpPr/>
          <p:nvPr/>
        </p:nvSpPr>
        <p:spPr>
          <a:xfrm>
            <a:off x="5300870" y="2372139"/>
            <a:ext cx="3962400" cy="5698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5353878" y="2438400"/>
            <a:ext cx="3885503" cy="461665"/>
          </a:xfrm>
          <a:prstGeom prst="rect">
            <a:avLst/>
          </a:prstGeom>
          <a:noFill/>
        </p:spPr>
        <p:txBody>
          <a:bodyPr wrap="square" rtlCol="0">
            <a:spAutoFit/>
          </a:bodyPr>
          <a:lstStyle/>
          <a:p>
            <a:pPr algn="ctr"/>
            <a:r>
              <a:rPr lang="pt-BR" sz="2400" dirty="0" smtClean="0">
                <a:latin typeface="Calibri" pitchFamily="34" charset="0"/>
              </a:rPr>
              <a:t>ATENDIMENTO NA APS </a:t>
            </a:r>
            <a:endParaRPr lang="pt-BR" sz="2400" dirty="0">
              <a:latin typeface="Calibri" pitchFamily="34" charset="0"/>
            </a:endParaRPr>
          </a:p>
        </p:txBody>
      </p:sp>
      <p:sp>
        <p:nvSpPr>
          <p:cNvPr id="6" name="Retângulo 5"/>
          <p:cNvSpPr/>
          <p:nvPr/>
        </p:nvSpPr>
        <p:spPr>
          <a:xfrm>
            <a:off x="4002156" y="3617963"/>
            <a:ext cx="6096000" cy="523220"/>
          </a:xfrm>
          <a:prstGeom prst="rect">
            <a:avLst/>
          </a:prstGeom>
        </p:spPr>
        <p:txBody>
          <a:bodyPr>
            <a:spAutoFit/>
          </a:bodyPr>
          <a:lstStyle/>
          <a:p>
            <a:pPr algn="ctr"/>
            <a:r>
              <a:rPr lang="pt-BR" b="1" dirty="0" smtClean="0">
                <a:solidFill>
                  <a:schemeClr val="tx1"/>
                </a:solidFill>
              </a:rPr>
              <a:t>Atendimento prioritário às pessoas com sintomas respiratórios</a:t>
            </a:r>
          </a:p>
          <a:p>
            <a:pPr algn="ctr"/>
            <a:r>
              <a:rPr lang="pt-BR" b="1" dirty="0" smtClean="0">
                <a:solidFill>
                  <a:schemeClr val="tx1"/>
                </a:solidFill>
              </a:rPr>
              <a:t>( Atendimento Domiciliar)</a:t>
            </a:r>
          </a:p>
        </p:txBody>
      </p:sp>
      <p:sp>
        <p:nvSpPr>
          <p:cNvPr id="7" name="Retângulo 6"/>
          <p:cNvSpPr/>
          <p:nvPr/>
        </p:nvSpPr>
        <p:spPr>
          <a:xfrm>
            <a:off x="2411896" y="4969566"/>
            <a:ext cx="9501808" cy="874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2398644" y="4966278"/>
            <a:ext cx="9528313" cy="738664"/>
          </a:xfrm>
          <a:prstGeom prst="rect">
            <a:avLst/>
          </a:prstGeom>
        </p:spPr>
        <p:txBody>
          <a:bodyPr wrap="square">
            <a:spAutoFit/>
          </a:bodyPr>
          <a:lstStyle/>
          <a:p>
            <a:pPr algn="ctr"/>
            <a:r>
              <a:rPr lang="pt-BR" b="1" dirty="0" smtClean="0">
                <a:solidFill>
                  <a:srgbClr val="FF0000"/>
                </a:solidFill>
              </a:rPr>
              <a:t>1- Ofertar máscara cirúrgica para a pessoa com sintoma respiratório no domicílio</a:t>
            </a:r>
          </a:p>
          <a:p>
            <a:pPr algn="ctr"/>
            <a:r>
              <a:rPr lang="pt-BR" b="1" dirty="0" smtClean="0">
                <a:solidFill>
                  <a:srgbClr val="FF0000"/>
                </a:solidFill>
              </a:rPr>
              <a:t>2- Profissional de saúde: lavagem das mãos + utilização de EPI</a:t>
            </a:r>
          </a:p>
          <a:p>
            <a:pPr algn="ctr"/>
            <a:r>
              <a:rPr lang="pt-BR" b="1" dirty="0" smtClean="0">
                <a:solidFill>
                  <a:srgbClr val="FF0000"/>
                </a:solidFill>
              </a:rPr>
              <a:t>3- Realizar atendimento em sala arejada com janelas abertas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pic>
        <p:nvPicPr>
          <p:cNvPr id="9" name="image5.jpeg"/>
          <p:cNvPicPr/>
          <p:nvPr/>
        </p:nvPicPr>
        <p:blipFill>
          <a:blip r:embed="rId4" cstate="print"/>
          <a:stretch>
            <a:fillRect/>
          </a:stretch>
        </p:blipFill>
        <p:spPr>
          <a:xfrm>
            <a:off x="2146852" y="-1171575"/>
            <a:ext cx="9780105" cy="920115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a:srcRect l="34528" t="15761" r="35731" b="11594"/>
          <a:stretch>
            <a:fillRect/>
          </a:stretch>
        </p:blipFill>
        <p:spPr bwMode="auto">
          <a:xfrm>
            <a:off x="4200939" y="-120994"/>
            <a:ext cx="5088835" cy="6988434"/>
          </a:xfrm>
          <a:prstGeom prst="rect">
            <a:avLst/>
          </a:prstGeom>
          <a:noFill/>
          <a:ln w="9525">
            <a:noFill/>
            <a:miter lim="800000"/>
            <a:headEnd/>
            <a:tailEnd/>
          </a:ln>
        </p:spPr>
      </p:pic>
      <p:sp>
        <p:nvSpPr>
          <p:cNvPr id="3" name="Retângulo 2"/>
          <p:cNvSpPr/>
          <p:nvPr/>
        </p:nvSpPr>
        <p:spPr>
          <a:xfrm>
            <a:off x="4712677" y="3601329"/>
            <a:ext cx="4093698" cy="520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712677" y="1322363"/>
            <a:ext cx="4093698" cy="2799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Os </a:t>
            </a:r>
            <a:r>
              <a:rPr lang="pt-PT" dirty="0" smtClean="0"/>
              <a:t>profissionais de saúde deverão utilizar máscaras N95, FFP2, ou equivalente, ao realizar procedimentos geradores de aerossóis como por exemplo, intubação ou aspiração traqueal, ventilação não invasiva, ressuscitação cardiopulmonar, ventilação manual antes da intubação, coletas de amostras nasotraqueais e atendimento odontológico em pacientes respiratórios em emergência odontológica</a:t>
            </a:r>
            <a:endParaRPr lang="pt-BR" dirty="0" smtClean="0"/>
          </a:p>
          <a:p>
            <a:pPr algn="ctr"/>
            <a:endParaRPr lang="pt-BR" dirty="0"/>
          </a:p>
        </p:txBody>
      </p:sp>
      <p:sp>
        <p:nvSpPr>
          <p:cNvPr id="4" name="CaixaDeTexto 3"/>
          <p:cNvSpPr txBox="1"/>
          <p:nvPr/>
        </p:nvSpPr>
        <p:spPr>
          <a:xfrm>
            <a:off x="4965895" y="281355"/>
            <a:ext cx="3496470" cy="307777"/>
          </a:xfrm>
          <a:prstGeom prst="rect">
            <a:avLst/>
          </a:prstGeom>
          <a:noFill/>
        </p:spPr>
        <p:txBody>
          <a:bodyPr wrap="none" rtlCol="0">
            <a:spAutoFit/>
          </a:bodyPr>
          <a:lstStyle/>
          <a:p>
            <a:r>
              <a:rPr lang="pt-BR" dirty="0" smtClean="0"/>
              <a:t>Quanto ao tipo de Máscara a ser utilizada</a:t>
            </a:r>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286875" cy="4465637"/>
          </a:xfrm>
          <a:prstGeom prst="rect">
            <a:avLst/>
          </a:prstGeom>
          <a:noFill/>
          <a:ln>
            <a:noFill/>
          </a:ln>
        </p:spPr>
        <p:txBody>
          <a:bodyPr spcFirstLastPara="1" wrap="square" lIns="91425" tIns="45700" rIns="91425" bIns="45700" anchor="t" anchorCtr="0">
            <a:noAutofit/>
          </a:bodyPr>
          <a:lstStyle/>
          <a:p>
            <a:pPr lvl="0" algn="ctr">
              <a:buNone/>
            </a:pPr>
            <a:r>
              <a:rPr lang="pt-PT" sz="2400" b="1" dirty="0" smtClean="0"/>
              <a:t>ORGANIZAÇÃO DA RESPOSTA ÀS EMERGÊNCIAS EM SAÚDE PÚBLICA SEGUNDO NÍVEL DE ATIVAÇÃO:</a:t>
            </a:r>
          </a:p>
          <a:p>
            <a:pPr lvl="0">
              <a:buNone/>
            </a:pPr>
            <a:endParaRPr lang="pt-PT" sz="2400" b="1" dirty="0" smtClean="0"/>
          </a:p>
          <a:p>
            <a:pPr lvl="0">
              <a:buNone/>
            </a:pPr>
            <a:r>
              <a:rPr lang="pt-PT" sz="2400" dirty="0" smtClean="0"/>
              <a:t>NÍVEL DE ATIVAÇÃO I – ALERTA</a:t>
            </a:r>
          </a:p>
          <a:p>
            <a:pPr lvl="0">
              <a:buNone/>
            </a:pPr>
            <a:endParaRPr lang="pt-PT" sz="2400" dirty="0" smtClean="0"/>
          </a:p>
          <a:p>
            <a:pPr lvl="0">
              <a:buNone/>
            </a:pPr>
            <a:r>
              <a:rPr lang="pt-PT" sz="2400" dirty="0" smtClean="0"/>
              <a:t>NÍVEL DE ATIVAÇÃO II – PERIGO IMINENTE</a:t>
            </a:r>
          </a:p>
          <a:p>
            <a:pPr lvl="0">
              <a:buNone/>
            </a:pPr>
            <a:endParaRPr lang="pt-PT" sz="2400" dirty="0" smtClean="0"/>
          </a:p>
          <a:p>
            <a:pPr>
              <a:buNone/>
            </a:pPr>
            <a:r>
              <a:rPr lang="pt-BR" sz="2400" dirty="0" smtClean="0"/>
              <a:t>NÍVEL DE ATIVAÇÃO III: EMERGÊNCIA DE SAÚDE PÚBLICA DE IMPORTÂNCIA ESTADUAL (ESP)</a:t>
            </a:r>
            <a:endParaRPr sz="2400" i="0" u="none" dirty="0">
              <a:solidFill>
                <a:schemeClr val="dk1"/>
              </a:solidFill>
              <a:latin typeface="Calibri"/>
              <a:ea typeface="Calibri"/>
              <a:cs typeface="Calibri"/>
              <a:sym typeface="Calibri"/>
            </a:endParaRPr>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252870" y="2241352"/>
            <a:ext cx="9607825" cy="4493538"/>
          </a:xfrm>
          <a:prstGeom prst="rect">
            <a:avLst/>
          </a:prstGeom>
        </p:spPr>
        <p:txBody>
          <a:bodyPr wrap="square">
            <a:spAutoFit/>
          </a:bodyPr>
          <a:lstStyle/>
          <a:p>
            <a:pPr>
              <a:buNone/>
            </a:pPr>
            <a:endParaRPr lang="pt-PT" b="1" dirty="0" smtClean="0"/>
          </a:p>
          <a:p>
            <a:pPr algn="ctr">
              <a:buNone/>
            </a:pPr>
            <a:r>
              <a:rPr lang="pt-PT" sz="2000" b="1" u="sng" dirty="0" smtClean="0"/>
              <a:t>Prevenção para proﬁssional</a:t>
            </a:r>
          </a:p>
          <a:p>
            <a:pPr>
              <a:buNone/>
            </a:pPr>
            <a:endParaRPr lang="pt-BR" dirty="0" smtClean="0"/>
          </a:p>
          <a:p>
            <a:r>
              <a:rPr lang="pt-BR" dirty="0" smtClean="0"/>
              <a:t>1-lavar as mãos com </a:t>
            </a:r>
            <a:r>
              <a:rPr lang="pt-BR" dirty="0" err="1" smtClean="0"/>
              <a:t>freqüência</a:t>
            </a:r>
            <a:r>
              <a:rPr lang="pt-BR" dirty="0" smtClean="0"/>
              <a:t> com água e sabão </a:t>
            </a:r>
          </a:p>
          <a:p>
            <a:r>
              <a:rPr lang="pt-PT" dirty="0" smtClean="0"/>
              <a:t>2-higiene das mãos com preparação alcoólica (70%)</a:t>
            </a:r>
          </a:p>
          <a:p>
            <a:r>
              <a:rPr lang="pt-PT" dirty="0" smtClean="0"/>
              <a:t>3-gorro</a:t>
            </a:r>
          </a:p>
          <a:p>
            <a:r>
              <a:rPr lang="pt-PT" dirty="0" smtClean="0"/>
              <a:t>4-óculos de proteção ou protetor facial</a:t>
            </a:r>
          </a:p>
          <a:p>
            <a:r>
              <a:rPr lang="pt-PT" dirty="0" smtClean="0"/>
              <a:t>5-máscara cirúrgica</a:t>
            </a:r>
          </a:p>
          <a:p>
            <a:r>
              <a:rPr lang="pt-PT" dirty="0" smtClean="0"/>
              <a:t>6-Avental</a:t>
            </a:r>
          </a:p>
          <a:p>
            <a:r>
              <a:rPr lang="pt-PT" dirty="0" smtClean="0"/>
              <a:t>7-luvas de procedimento</a:t>
            </a:r>
          </a:p>
          <a:p>
            <a:r>
              <a:rPr lang="pt-BR" dirty="0" smtClean="0"/>
              <a:t>8-Limpar e desinfetar objetos e superfícies tocados com frequência com  preparação alcoólica(70%)</a:t>
            </a:r>
          </a:p>
          <a:p>
            <a:r>
              <a:rPr lang="pt-BR" dirty="0" smtClean="0"/>
              <a:t>9-Limitar procedimentos indutores de aerossóis</a:t>
            </a:r>
            <a:endParaRPr lang="pt-PT" dirty="0" smtClean="0"/>
          </a:p>
          <a:p>
            <a:endParaRPr lang="pt-PT" dirty="0" smtClean="0"/>
          </a:p>
          <a:p>
            <a:endParaRPr lang="pt-BR" dirty="0" smtClean="0"/>
          </a:p>
          <a:p>
            <a:r>
              <a:rPr lang="pt-PT" dirty="0" smtClean="0"/>
              <a:t>Observação: os profissionais de saúde deverão utilizar máscaras N95, FFP2, ou equivalente, ao realizar procedimentos geradores de aerossóis como por exemplo, intubação ou aspiração traqueal, ventilação não invasiva, ressuscitação cardiopulmonar, ventilação manual antes da intubação, coletas de amostras nasotraqueais e atendimento odontológico em pacientes respiratórios em emergência odontológica.</a:t>
            </a:r>
          </a:p>
          <a:p>
            <a:endParaRPr lang="pt-PT" dirty="0" smtClean="0"/>
          </a:p>
          <a:p>
            <a:pPr algn="ctr"/>
            <a:endParaRPr lang="pt-BR" b="1" dirty="0" smtClean="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372140" y="3048000"/>
            <a:ext cx="9607825" cy="2646878"/>
          </a:xfrm>
          <a:prstGeom prst="rect">
            <a:avLst/>
          </a:prstGeom>
        </p:spPr>
        <p:txBody>
          <a:bodyPr wrap="square">
            <a:spAutoFit/>
          </a:bodyPr>
          <a:lstStyle/>
          <a:p>
            <a:pPr algn="ctr"/>
            <a:r>
              <a:rPr lang="pt-BR" b="1" dirty="0" smtClean="0">
                <a:solidFill>
                  <a:schemeClr val="tx1"/>
                </a:solidFill>
              </a:rPr>
              <a:t>Priorize o atendimento das pessoas com sintomas respiratórios </a:t>
            </a:r>
          </a:p>
          <a:p>
            <a:pPr algn="ctr"/>
            <a:endParaRPr lang="pt-BR" b="1" dirty="0" smtClean="0">
              <a:solidFill>
                <a:schemeClr val="tx1"/>
              </a:solidFill>
            </a:endParaRPr>
          </a:p>
          <a:p>
            <a:pPr algn="ctr"/>
            <a:r>
              <a:rPr lang="pt-BR" b="1" dirty="0" smtClean="0">
                <a:solidFill>
                  <a:schemeClr val="tx1"/>
                </a:solidFill>
              </a:rPr>
              <a:t>INCENTIVE AOS USUÁRIOS A TELEFONAR ANTES DO DESLOCAMENTO</a:t>
            </a:r>
          </a:p>
          <a:p>
            <a:pPr algn="ctr"/>
            <a:r>
              <a:rPr lang="pt-BR" dirty="0" smtClean="0"/>
              <a:t>Indivíduos com suspeita de infecção na comunidade devem ser aconselhados a usar uma máscara médica para conter suas secreções respiratórias antes de procurar atendimento médico</a:t>
            </a:r>
            <a:r>
              <a:rPr lang="pt-BR" dirty="0" smtClean="0">
                <a:solidFill>
                  <a:srgbClr val="FF0000"/>
                </a:solidFill>
              </a:rPr>
              <a:t> </a:t>
            </a:r>
          </a:p>
          <a:p>
            <a:pPr algn="ctr"/>
            <a:endParaRPr lang="pt-BR" dirty="0" smtClean="0">
              <a:solidFill>
                <a:srgbClr val="FF0000"/>
              </a:solidFill>
            </a:endParaRPr>
          </a:p>
          <a:p>
            <a:r>
              <a:rPr lang="pt-BR" b="1" u="sng" dirty="0" smtClean="0">
                <a:solidFill>
                  <a:srgbClr val="FF0000"/>
                </a:solidFill>
              </a:rPr>
              <a:t>PRESENCIAL NA UBS</a:t>
            </a:r>
            <a:r>
              <a:rPr lang="pt-BR" dirty="0" smtClean="0">
                <a:solidFill>
                  <a:srgbClr val="FF0000"/>
                </a:solidFill>
              </a:rPr>
              <a:t>: Acolhimento presencial especial às pessoas sintomáticas respiratórias </a:t>
            </a:r>
            <a:r>
              <a:rPr lang="pt-BR" sz="2000" b="1" dirty="0" smtClean="0">
                <a:solidFill>
                  <a:srgbClr val="FF0000"/>
                </a:solidFill>
              </a:rPr>
              <a:t>com oferta de máscara </a:t>
            </a:r>
            <a:r>
              <a:rPr lang="pt-BR" dirty="0" smtClean="0">
                <a:solidFill>
                  <a:srgbClr val="FF0000"/>
                </a:solidFill>
              </a:rPr>
              <a:t>e </a:t>
            </a:r>
            <a:r>
              <a:rPr lang="pt-BR" sz="2000" dirty="0" smtClean="0">
                <a:solidFill>
                  <a:srgbClr val="FF0000"/>
                </a:solidFill>
              </a:rPr>
              <a:t>local especial de atendimento</a:t>
            </a:r>
            <a:endParaRPr lang="pt-BR" dirty="0" smtClean="0">
              <a:solidFill>
                <a:srgbClr val="FF0000"/>
              </a:solidFill>
            </a:endParaRPr>
          </a:p>
          <a:p>
            <a:endParaRPr lang="pt-BR" b="1" dirty="0" smtClean="0">
              <a:solidFill>
                <a:srgbClr val="FF0000"/>
              </a:solidFill>
            </a:endParaRPr>
          </a:p>
          <a:p>
            <a:pPr algn="ctr"/>
            <a:r>
              <a:rPr lang="pt-BR" b="1" dirty="0" smtClean="0">
                <a:solidFill>
                  <a:srgbClr val="FF0000"/>
                </a:solidFill>
              </a:rPr>
              <a:t>1- Evite que a pessoa com sintomas respiratórios aguarde atendimento junto a outras pessoas</a:t>
            </a:r>
          </a:p>
          <a:p>
            <a:pPr algn="ctr"/>
            <a:r>
              <a:rPr lang="pt-BR" b="1" dirty="0" smtClean="0">
                <a:solidFill>
                  <a:srgbClr val="FF0000"/>
                </a:solidFill>
              </a:rPr>
              <a:t>2- A equipe deve planejar o uso de uma sala especial para este atendimento (sala arejada com janelas abertas)</a:t>
            </a:r>
          </a:p>
        </p:txBody>
      </p:sp>
      <p:sp>
        <p:nvSpPr>
          <p:cNvPr id="6" name="Retângulo 5"/>
          <p:cNvSpPr/>
          <p:nvPr/>
        </p:nvSpPr>
        <p:spPr>
          <a:xfrm>
            <a:off x="2438400" y="5181601"/>
            <a:ext cx="9501808" cy="5035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5300870" y="2372139"/>
            <a:ext cx="3962400" cy="5698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6082748" y="2438400"/>
            <a:ext cx="2201244" cy="307777"/>
          </a:xfrm>
          <a:prstGeom prst="rect">
            <a:avLst/>
          </a:prstGeom>
          <a:noFill/>
        </p:spPr>
        <p:txBody>
          <a:bodyPr wrap="none" rtlCol="0">
            <a:spAutoFit/>
          </a:bodyPr>
          <a:lstStyle/>
          <a:p>
            <a:r>
              <a:rPr lang="pt-BR" dirty="0" smtClean="0"/>
              <a:t>ATENDIMENTO NA APS</a:t>
            </a:r>
            <a:endParaRPr lang="pt-B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588914" cy="4465637"/>
          </a:xfrm>
          <a:prstGeom prst="rect">
            <a:avLst/>
          </a:prstGeom>
          <a:noFill/>
          <a:ln>
            <a:noFill/>
          </a:ln>
        </p:spPr>
        <p:txBody>
          <a:bodyPr spcFirstLastPara="1" wrap="square" lIns="91425" tIns="45700" rIns="91425" bIns="45700" anchor="t" anchorCtr="0">
            <a:noAutofit/>
          </a:bodyPr>
          <a:lstStyle/>
          <a:p>
            <a:pPr lvl="0">
              <a:buNone/>
            </a:pPr>
            <a:r>
              <a:rPr lang="pt-PT" sz="2400" b="1" dirty="0" smtClean="0"/>
              <a:t>                                                 </a:t>
            </a:r>
            <a:r>
              <a:rPr lang="pt-PT" sz="2400" b="1" u="sng" dirty="0" smtClean="0"/>
              <a:t>Atendimento na APS</a:t>
            </a: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283650" y="3020891"/>
            <a:ext cx="9607825" cy="3231654"/>
          </a:xfrm>
          <a:prstGeom prst="rect">
            <a:avLst/>
          </a:prstGeom>
        </p:spPr>
        <p:txBody>
          <a:bodyPr wrap="square">
            <a:spAutoFit/>
          </a:bodyPr>
          <a:lstStyle/>
          <a:p>
            <a:pPr algn="ctr"/>
            <a:r>
              <a:rPr lang="pt-BR" dirty="0" smtClean="0"/>
              <a:t>MEDIDAS DE CONTROLE NO ATENDIMENTO PRESENCIAL (UBS/DOMICILIO)</a:t>
            </a:r>
          </a:p>
          <a:p>
            <a:pPr algn="ctr"/>
            <a:r>
              <a:rPr lang="pt-BR" dirty="0" smtClean="0"/>
              <a:t>Acolhimento especial</a:t>
            </a:r>
          </a:p>
          <a:p>
            <a:pPr algn="ctr"/>
            <a:endParaRPr lang="pt-BR" dirty="0" smtClean="0"/>
          </a:p>
          <a:p>
            <a:pPr algn="ctr"/>
            <a:r>
              <a:rPr lang="pt-BR" dirty="0" smtClean="0"/>
              <a:t/>
            </a:r>
            <a:br>
              <a:rPr lang="pt-BR" dirty="0" smtClean="0"/>
            </a:br>
            <a:r>
              <a:rPr lang="pt-BR" dirty="0" smtClean="0"/>
              <a:t> Detecção precoce de sintomáticos respiratórios, preferencialmente, antes mesmo de adentrar a UBS,  com oferta de máscara e explicação sobre uso adequado cobrindo nariz e boca </a:t>
            </a:r>
          </a:p>
          <a:p>
            <a:pPr algn="ctr"/>
            <a:r>
              <a:rPr lang="pt-BR" dirty="0" smtClean="0"/>
              <a:t>+</a:t>
            </a:r>
          </a:p>
          <a:p>
            <a:pPr algn="ctr"/>
            <a:r>
              <a:rPr lang="pt-BR" dirty="0" smtClean="0"/>
              <a:t> local especial de atendimento</a:t>
            </a:r>
          </a:p>
          <a:p>
            <a:pPr algn="ctr"/>
            <a:r>
              <a:rPr lang="pt-BR" dirty="0" smtClean="0"/>
              <a:t>(sala arejada com janelas abertas, Áreas de espera separadas para pacientes com sintomas respiratórios devem ser designadas, se possível, a pelo menos um metro e meio de distância das áreas de espera regulares.)</a:t>
            </a:r>
          </a:p>
          <a:p>
            <a:pPr algn="ctr"/>
            <a:endParaRPr lang="pt-BR" dirty="0" smtClean="0"/>
          </a:p>
          <a:p>
            <a:pPr algn="ctr"/>
            <a:endParaRPr lang="pt-BR" dirty="0" smtClean="0"/>
          </a:p>
          <a:p>
            <a:pPr algn="ctr"/>
            <a:r>
              <a:rPr lang="pt-BR" dirty="0" smtClean="0"/>
              <a:t/>
            </a:r>
            <a:br>
              <a:rPr lang="pt-BR" dirty="0" smtClean="0"/>
            </a:br>
            <a:r>
              <a:rPr lang="pt-BR" sz="1100" dirty="0" smtClean="0"/>
              <a:t>(Recomenda-se que cada município defina que profissional acolherá esta demanda e que faça breve simulação sobre como fará a aproximação.</a:t>
            </a:r>
          </a:p>
          <a:p>
            <a:pPr algn="ctr"/>
            <a:r>
              <a:rPr lang="pt-BR" sz="1100" dirty="0" smtClean="0"/>
              <a:t>Sugestão: alguém acha que está com gripe ou resfriado?)</a:t>
            </a:r>
            <a:endParaRPr lang="pt-BR" b="1" dirty="0" smtClean="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252870" y="2241352"/>
            <a:ext cx="9607825" cy="4401205"/>
          </a:xfrm>
          <a:prstGeom prst="rect">
            <a:avLst/>
          </a:prstGeom>
        </p:spPr>
        <p:txBody>
          <a:bodyPr wrap="square">
            <a:spAutoFit/>
          </a:bodyPr>
          <a:lstStyle/>
          <a:p>
            <a:pPr>
              <a:buNone/>
            </a:pPr>
            <a:r>
              <a:rPr lang="pt-PT" b="1" dirty="0" smtClean="0"/>
              <a:t>Prevenção para proﬁssional:</a:t>
            </a:r>
          </a:p>
          <a:p>
            <a:pPr>
              <a:buNone/>
            </a:pPr>
            <a:endParaRPr lang="pt-PT" b="1" dirty="0" smtClean="0"/>
          </a:p>
          <a:p>
            <a:pPr>
              <a:buNone/>
            </a:pPr>
            <a:endParaRPr lang="pt-BR" dirty="0" smtClean="0"/>
          </a:p>
          <a:p>
            <a:r>
              <a:rPr lang="pt-BR" dirty="0" smtClean="0"/>
              <a:t>1-lavar as mãos com </a:t>
            </a:r>
            <a:r>
              <a:rPr lang="pt-BR" dirty="0" err="1" smtClean="0"/>
              <a:t>freqüência</a:t>
            </a:r>
            <a:r>
              <a:rPr lang="pt-BR" dirty="0" smtClean="0"/>
              <a:t> com água e sabão </a:t>
            </a:r>
          </a:p>
          <a:p>
            <a:r>
              <a:rPr lang="pt-PT" dirty="0" smtClean="0"/>
              <a:t>2-higiene das mãos com preparação alcoólica (70%)</a:t>
            </a:r>
          </a:p>
          <a:p>
            <a:r>
              <a:rPr lang="pt-PT" dirty="0" smtClean="0"/>
              <a:t>3-gorro</a:t>
            </a:r>
          </a:p>
          <a:p>
            <a:r>
              <a:rPr lang="pt-PT" dirty="0" smtClean="0"/>
              <a:t>4-óculos de proteção ou protetor facial</a:t>
            </a:r>
          </a:p>
          <a:p>
            <a:r>
              <a:rPr lang="pt-PT" dirty="0" smtClean="0"/>
              <a:t>5-máscara cirúrgica</a:t>
            </a:r>
          </a:p>
          <a:p>
            <a:r>
              <a:rPr lang="pt-PT" dirty="0" smtClean="0"/>
              <a:t>6-Avental</a:t>
            </a:r>
          </a:p>
          <a:p>
            <a:r>
              <a:rPr lang="pt-PT" dirty="0" smtClean="0"/>
              <a:t>7-luvas de procedimento</a:t>
            </a:r>
          </a:p>
          <a:p>
            <a:r>
              <a:rPr lang="pt-BR" dirty="0" smtClean="0"/>
              <a:t>8-Limpar e desinfetar objetos e superfícies tocados com frequência com  preparação alcoólica(70%)</a:t>
            </a:r>
          </a:p>
          <a:p>
            <a:r>
              <a:rPr lang="pt-BR" dirty="0" smtClean="0"/>
              <a:t>9-Limitar procedimentos indutores de aerossóis</a:t>
            </a:r>
            <a:endParaRPr lang="pt-PT" dirty="0" smtClean="0"/>
          </a:p>
          <a:p>
            <a:endParaRPr lang="pt-PT" dirty="0" smtClean="0"/>
          </a:p>
          <a:p>
            <a:endParaRPr lang="pt-BR" dirty="0" smtClean="0"/>
          </a:p>
          <a:p>
            <a:r>
              <a:rPr lang="pt-PT" dirty="0" smtClean="0"/>
              <a:t>Observação: os profissionais de saúde deverão utilizar máscaras N95, FFP2, ou equivalente, ao realizar procedimentos geradores de aerossóis como por exemplo, intubação ou aspiração traqueal, ventilação não invasiva, ressuscitação cardiopulmonar, ventilação manual antes da intubação, coletas de amostras nasotraqueais e atendimento odontológico em pacientes respiratórios em emergência odontológica.</a:t>
            </a:r>
          </a:p>
          <a:p>
            <a:endParaRPr lang="pt-PT" dirty="0" smtClean="0"/>
          </a:p>
          <a:p>
            <a:pPr algn="ctr"/>
            <a:endParaRPr lang="pt-BR" b="1" dirty="0" smtClean="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t="12422" r="2075" b="5102"/>
          <a:stretch>
            <a:fillRect/>
          </a:stretch>
        </p:blipFill>
        <p:spPr bwMode="auto">
          <a:xfrm>
            <a:off x="2633466" y="287151"/>
            <a:ext cx="9369224" cy="61931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2363371" y="225082"/>
            <a:ext cx="9627067" cy="6632917"/>
          </a:xfrm>
        </p:spPr>
        <p:txBody>
          <a:bodyPr/>
          <a:lstStyle/>
          <a:p>
            <a:pPr lvl="0">
              <a:buNone/>
            </a:pPr>
            <a:r>
              <a:rPr lang="pt-PT" sz="1400" b="1" dirty="0" smtClean="0"/>
              <a:t>CASO SUSPEITO DE DOENÇA PELO CORONAVÍRUS 2019 (COVID-19) </a:t>
            </a:r>
          </a:p>
          <a:p>
            <a:pPr>
              <a:buNone/>
            </a:pPr>
            <a:endParaRPr lang="pt-BR" sz="1400" dirty="0" smtClean="0"/>
          </a:p>
          <a:p>
            <a:pPr lvl="1">
              <a:buNone/>
            </a:pPr>
            <a:r>
              <a:rPr lang="pt-PT" sz="1400" b="1" dirty="0" smtClean="0"/>
              <a:t>Situação 1 – VIAJANTE: </a:t>
            </a:r>
            <a:r>
              <a:rPr lang="pt-PT" sz="1400" dirty="0" smtClean="0"/>
              <a:t>pessoa que, </a:t>
            </a:r>
            <a:r>
              <a:rPr lang="pt-PT" sz="1400" b="1" dirty="0" smtClean="0"/>
              <a:t>nos últimos 14 dias</a:t>
            </a:r>
            <a:r>
              <a:rPr lang="pt-PT" sz="1400" dirty="0" smtClean="0"/>
              <a:t>, retornou de viagem internacional de qualquer país </a:t>
            </a:r>
            <a:r>
              <a:rPr lang="pt-PT" sz="1400" b="1" dirty="0" smtClean="0"/>
              <a:t>E </a:t>
            </a:r>
            <a:r>
              <a:rPr lang="pt-PT" sz="1400" dirty="0" smtClean="0"/>
              <a:t>apresente:</a:t>
            </a:r>
            <a:endParaRPr lang="pt-BR" sz="1400" dirty="0" smtClean="0"/>
          </a:p>
          <a:p>
            <a:pPr>
              <a:buNone/>
            </a:pPr>
            <a:endParaRPr lang="pt-BR" sz="1400" dirty="0" smtClean="0"/>
          </a:p>
          <a:p>
            <a:pPr lvl="2"/>
            <a:r>
              <a:rPr lang="pt-PT" sz="1400" dirty="0" smtClean="0"/>
              <a:t>Febre (ver definição pg. 4) </a:t>
            </a:r>
            <a:r>
              <a:rPr lang="pt-PT" sz="1400" b="1" dirty="0" smtClean="0"/>
              <a:t>E</a:t>
            </a:r>
            <a:endParaRPr lang="pt-BR" sz="1400" dirty="0" smtClean="0"/>
          </a:p>
          <a:p>
            <a:pPr>
              <a:buNone/>
            </a:pPr>
            <a:r>
              <a:rPr lang="pt-PT" sz="1400" b="1" dirty="0" smtClean="0"/>
              <a:t> </a:t>
            </a:r>
            <a:endParaRPr lang="pt-BR" sz="1400" dirty="0" smtClean="0"/>
          </a:p>
          <a:p>
            <a:pPr lvl="2"/>
            <a:r>
              <a:rPr lang="pt-PT" sz="1400" dirty="0" smtClean="0"/>
              <a:t>Pelo menos um dos sinais ou sintomas respiratórios (tosse, dificuldade para respirar, produção de escarro, congestão nasal ou conjuntival, dificuldade para deglutir, dor de garganta, coriza, saturação de O2 &lt; 95%, sinais de cianose, batimento de asa de nariz, tiragem intercostal e dispneia) (</a:t>
            </a:r>
            <a:r>
              <a:rPr lang="pt-PT" sz="1400" b="1" dirty="0" smtClean="0"/>
              <a:t>figura 1</a:t>
            </a:r>
            <a:r>
              <a:rPr lang="pt-PT" sz="1400" dirty="0" smtClean="0"/>
              <a:t>); </a:t>
            </a:r>
            <a:r>
              <a:rPr lang="pt-PT" sz="1400" b="1" dirty="0" smtClean="0"/>
              <a:t>OU</a:t>
            </a:r>
          </a:p>
          <a:p>
            <a:pPr lvl="2">
              <a:buNone/>
            </a:pPr>
            <a:endParaRPr lang="pt-BR" sz="1400" dirty="0" smtClean="0"/>
          </a:p>
          <a:p>
            <a:pPr>
              <a:buNone/>
            </a:pPr>
            <a:r>
              <a:rPr lang="pt-PT" sz="1400" b="1" dirty="0" smtClean="0"/>
              <a:t> </a:t>
            </a:r>
            <a:endParaRPr lang="pt-BR" sz="1400" dirty="0" smtClean="0"/>
          </a:p>
          <a:p>
            <a:pPr lvl="1">
              <a:buNone/>
            </a:pPr>
            <a:r>
              <a:rPr lang="pt-PT" sz="1400" b="1" dirty="0" smtClean="0"/>
              <a:t>Situação 2 – CONTATO PRÓXIMO: </a:t>
            </a:r>
            <a:r>
              <a:rPr lang="pt-PT" sz="1400" dirty="0" smtClean="0"/>
              <a:t>pessoa que, </a:t>
            </a:r>
            <a:r>
              <a:rPr lang="pt-PT" sz="1400" b="1" dirty="0" smtClean="0"/>
              <a:t>nos últimos 14 dias</a:t>
            </a:r>
            <a:r>
              <a:rPr lang="pt-PT" sz="1400" dirty="0" smtClean="0"/>
              <a:t>, teve contato próximo de caso suspeito ou confirmado para COVID-19 </a:t>
            </a:r>
            <a:r>
              <a:rPr lang="pt-PT" sz="1400" b="1" dirty="0" smtClean="0"/>
              <a:t>E </a:t>
            </a:r>
            <a:r>
              <a:rPr lang="pt-PT" sz="1400" dirty="0" smtClean="0"/>
              <a:t>apresente:</a:t>
            </a:r>
            <a:endParaRPr lang="pt-BR" sz="1400" dirty="0" smtClean="0"/>
          </a:p>
          <a:p>
            <a:pPr>
              <a:buNone/>
            </a:pPr>
            <a:r>
              <a:rPr lang="pt-PT" sz="1400" dirty="0" smtClean="0"/>
              <a:t> </a:t>
            </a:r>
            <a:endParaRPr lang="pt-BR" sz="1400" dirty="0" smtClean="0"/>
          </a:p>
          <a:p>
            <a:pPr lvl="2"/>
            <a:r>
              <a:rPr lang="pt-PT" sz="1400" dirty="0" smtClean="0"/>
              <a:t>Febre (ver definição pg. 4) </a:t>
            </a:r>
            <a:r>
              <a:rPr lang="pt-PT" sz="1400" b="1" dirty="0" smtClean="0"/>
              <a:t>OU</a:t>
            </a:r>
            <a:endParaRPr lang="pt-BR" sz="1400" dirty="0" smtClean="0"/>
          </a:p>
          <a:p>
            <a:pPr>
              <a:buNone/>
            </a:pPr>
            <a:r>
              <a:rPr lang="pt-PT" sz="1400" b="1" dirty="0" smtClean="0"/>
              <a:t> </a:t>
            </a:r>
            <a:endParaRPr lang="pt-BR" sz="1400" dirty="0" smtClean="0"/>
          </a:p>
          <a:p>
            <a:pPr lvl="2"/>
            <a:r>
              <a:rPr lang="pt-PT" sz="1400" dirty="0" smtClean="0"/>
              <a:t>Pelo menos um sinal ou sintoma respiratório (tosse, dificuldade para respirar, produção de escarro, congestão nasal ou conjuntival, dificuldade para deglutir, dor de garganta, coriza, saturação de O2 &lt; 95%, sinais de cianose, batimento de asa de nariz, tiragem intercostal e dispneia) (</a:t>
            </a:r>
            <a:r>
              <a:rPr lang="pt-PT" sz="1400" b="1" dirty="0" smtClean="0"/>
              <a:t>figura 1</a:t>
            </a:r>
            <a:r>
              <a:rPr lang="pt-PT" sz="1400" dirty="0" smtClean="0"/>
              <a:t>).</a:t>
            </a:r>
          </a:p>
          <a:p>
            <a:pPr lvl="2" algn="just">
              <a:buNone/>
            </a:pPr>
            <a:endParaRPr lang="pt-PT" sz="1400" dirty="0" smtClean="0"/>
          </a:p>
          <a:p>
            <a:pPr lvl="2" algn="just">
              <a:buNone/>
            </a:pPr>
            <a:r>
              <a:rPr lang="pt-BR" sz="1400" dirty="0" smtClean="0"/>
              <a:t>Contato próximo é definido como: estar a aproximadamente 2 metros de uma pessoa com suspeita do novo</a:t>
            </a:r>
          </a:p>
          <a:p>
            <a:pPr lvl="2" algn="just">
              <a:buNone/>
            </a:pPr>
            <a:r>
              <a:rPr lang="pt-BR" sz="1400" dirty="0" err="1" smtClean="0"/>
              <a:t>coronavírus</a:t>
            </a:r>
            <a:r>
              <a:rPr lang="pt-BR" sz="1400" dirty="0" smtClean="0"/>
              <a:t>, dentro da mesma sala ou área de atendimento, por um período prolongado, sem uso de equipamento</a:t>
            </a:r>
          </a:p>
          <a:p>
            <a:pPr lvl="2" algn="just">
              <a:buNone/>
            </a:pPr>
            <a:r>
              <a:rPr lang="pt-BR" sz="1400" dirty="0" smtClean="0"/>
              <a:t>de proteção individual (EPI). O contato próximo pode incluir: cuidar, morar, visitar ou compartilhar uma área ou sala</a:t>
            </a:r>
          </a:p>
          <a:p>
            <a:pPr lvl="2" algn="just">
              <a:buNone/>
            </a:pPr>
            <a:r>
              <a:rPr lang="pt-BR" sz="1400" dirty="0" smtClean="0"/>
              <a:t>de espera de assistência médica ou, ainda, nos casos de contato direto com fluidos corporais, enquanto não estiver</a:t>
            </a:r>
          </a:p>
          <a:p>
            <a:pPr lvl="2" algn="just">
              <a:buNone/>
            </a:pPr>
            <a:r>
              <a:rPr lang="pt-BR" sz="1400" dirty="0" smtClean="0"/>
              <a:t>usando o EPI recomendado. </a:t>
            </a:r>
          </a:p>
          <a:p>
            <a:pPr lvl="2">
              <a:buNone/>
            </a:pPr>
            <a:endParaRPr lang="pt-BR" sz="1400" dirty="0" smtClean="0"/>
          </a:p>
          <a:p>
            <a:pPr>
              <a:buNone/>
            </a:pPr>
            <a:r>
              <a:rPr lang="pt-PT" sz="1400" dirty="0" smtClean="0"/>
              <a:t> </a:t>
            </a:r>
            <a:endParaRPr lang="pt-BR" sz="1400" dirty="0" smtClean="0"/>
          </a:p>
        </p:txBody>
      </p:sp>
      <p:sp>
        <p:nvSpPr>
          <p:cNvPr id="4" name="Retângulo 3"/>
          <p:cNvSpPr/>
          <p:nvPr/>
        </p:nvSpPr>
        <p:spPr>
          <a:xfrm>
            <a:off x="3097161" y="5486400"/>
            <a:ext cx="8819535"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2222694" y="295423"/>
            <a:ext cx="9762980" cy="5881540"/>
          </a:xfrm>
        </p:spPr>
        <p:txBody>
          <a:bodyPr/>
          <a:lstStyle/>
          <a:p>
            <a:pPr lvl="0">
              <a:buNone/>
            </a:pPr>
            <a:r>
              <a:rPr lang="pt-PT" sz="1400" b="1" dirty="0" smtClean="0"/>
              <a:t>CASO PROVÁVEL DE DOENÇA PELO CORONAVÍRUS 2019 (COVID-19)</a:t>
            </a:r>
            <a:endParaRPr lang="pt-BR" sz="1400" b="1" dirty="0" smtClean="0"/>
          </a:p>
          <a:p>
            <a:pPr>
              <a:buNone/>
            </a:pPr>
            <a:endParaRPr lang="pt-BR" sz="1400" dirty="0" smtClean="0"/>
          </a:p>
          <a:p>
            <a:pPr lvl="1">
              <a:buNone/>
            </a:pPr>
            <a:r>
              <a:rPr lang="pt-PT" sz="1400" b="1" dirty="0" smtClean="0"/>
              <a:t>Situação 3 – CONTATO DOMICILIAR: </a:t>
            </a:r>
            <a:r>
              <a:rPr lang="pt-PT" sz="1400" dirty="0" smtClean="0"/>
              <a:t>pessoa que, </a:t>
            </a:r>
            <a:r>
              <a:rPr lang="pt-PT" sz="1400" b="1" dirty="0" smtClean="0"/>
              <a:t>nos últimos 14 dias</a:t>
            </a:r>
            <a:r>
              <a:rPr lang="pt-PT" sz="1400" dirty="0" smtClean="0"/>
              <a:t>, resida ou trabalhe no domicílio de caso suspeito ou confirmado para COVID-19 </a:t>
            </a:r>
            <a:r>
              <a:rPr lang="pt-PT" sz="1400" b="1" dirty="0" smtClean="0"/>
              <a:t>E </a:t>
            </a:r>
            <a:r>
              <a:rPr lang="pt-PT" sz="1400" dirty="0" smtClean="0"/>
              <a:t>apresente:</a:t>
            </a:r>
            <a:endParaRPr lang="pt-BR" sz="1400" dirty="0" smtClean="0"/>
          </a:p>
          <a:p>
            <a:pPr>
              <a:buNone/>
            </a:pPr>
            <a:r>
              <a:rPr lang="pt-PT" sz="1400" dirty="0" smtClean="0"/>
              <a:t> </a:t>
            </a:r>
            <a:endParaRPr lang="pt-BR" sz="1400" dirty="0" smtClean="0"/>
          </a:p>
          <a:p>
            <a:pPr lvl="1"/>
            <a:r>
              <a:rPr lang="pt-PT" sz="1400" dirty="0" smtClean="0"/>
              <a:t>Febre (ver definição pg. 4) </a:t>
            </a:r>
            <a:r>
              <a:rPr lang="pt-PT" sz="1400" b="1" dirty="0" smtClean="0"/>
              <a:t>OU</a:t>
            </a:r>
            <a:endParaRPr lang="pt-BR" sz="1400" dirty="0" smtClean="0"/>
          </a:p>
          <a:p>
            <a:pPr>
              <a:buNone/>
            </a:pPr>
            <a:r>
              <a:rPr lang="pt-PT" sz="1400" b="1" dirty="0" smtClean="0"/>
              <a:t> </a:t>
            </a:r>
            <a:endParaRPr lang="pt-BR" sz="1400" dirty="0" smtClean="0"/>
          </a:p>
          <a:p>
            <a:pPr lvl="1"/>
            <a:r>
              <a:rPr lang="pt-PT" sz="1400" dirty="0" smtClean="0"/>
              <a:t>Pelo menos um sinal ou sintoma respiratório (tosse, dificuldade para respirar, produção de escarro, congestão nasal ou conjuntival, dificuldade para deglutir, dor de garganta, coriza, saturação de O2 &lt; 95%, sinais de cianose, batimento de asa de nariz, tiragem intercostal e dispneia) </a:t>
            </a:r>
            <a:r>
              <a:rPr lang="pt-PT" sz="1400" b="1" dirty="0" smtClean="0"/>
              <a:t>OU</a:t>
            </a:r>
            <a:endParaRPr lang="pt-BR" sz="1400" dirty="0" smtClean="0"/>
          </a:p>
          <a:p>
            <a:pPr>
              <a:buNone/>
            </a:pPr>
            <a:r>
              <a:rPr lang="pt-PT" sz="1400" b="1" dirty="0" smtClean="0"/>
              <a:t> </a:t>
            </a:r>
            <a:endParaRPr lang="pt-BR" sz="1400" dirty="0" smtClean="0"/>
          </a:p>
          <a:p>
            <a:pPr lvl="1"/>
            <a:r>
              <a:rPr lang="pt-PT" sz="1400" dirty="0" smtClean="0"/>
              <a:t>Outros sinais e sintomas inespecíficos como: fadiga, mialgia/artralgia, dor de cabeça, calafrios, gânglios linfáticos aumentados, diarreia, náusea, vômito, desidratação e inapetência (</a:t>
            </a:r>
            <a:r>
              <a:rPr lang="pt-PT" sz="1400" b="1" dirty="0" smtClean="0"/>
              <a:t>figura 1</a:t>
            </a:r>
            <a:r>
              <a:rPr lang="pt-PT" sz="1400" dirty="0" smtClean="0"/>
              <a:t>).</a:t>
            </a:r>
            <a:endParaRPr lang="pt-BR" sz="1400" dirty="0" smtClean="0"/>
          </a:p>
          <a:p>
            <a:endParaRPr lang="pt-BR" dirty="0" smtClean="0"/>
          </a:p>
          <a:p>
            <a:endParaRPr lang="pt-B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252870" y="2241352"/>
            <a:ext cx="9607825" cy="3754874"/>
          </a:xfrm>
          <a:prstGeom prst="rect">
            <a:avLst/>
          </a:prstGeom>
        </p:spPr>
        <p:txBody>
          <a:bodyPr wrap="square">
            <a:spAutoFit/>
          </a:bodyPr>
          <a:lstStyle/>
          <a:p>
            <a:pPr algn="ctr">
              <a:buNone/>
            </a:pPr>
            <a:endParaRPr lang="pt-PT" dirty="0" smtClean="0"/>
          </a:p>
          <a:p>
            <a:pPr algn="ctr">
              <a:buNone/>
            </a:pPr>
            <a:r>
              <a:rPr lang="pt-PT" dirty="0" smtClean="0"/>
              <a:t>Se sim, para situação 1, 2 ou 3</a:t>
            </a:r>
          </a:p>
          <a:p>
            <a:pPr algn="ctr">
              <a:buNone/>
            </a:pPr>
            <a:endParaRPr lang="pt-PT" dirty="0" smtClean="0"/>
          </a:p>
          <a:p>
            <a:pPr algn="ctr">
              <a:buNone/>
            </a:pPr>
            <a:endParaRPr lang="pt-PT" dirty="0" smtClean="0"/>
          </a:p>
          <a:p>
            <a:pPr algn="ctr">
              <a:buNone/>
            </a:pPr>
            <a:r>
              <a:rPr lang="pt-PT" u="sng" dirty="0" smtClean="0"/>
              <a:t>1- Medidas de prevenção populacional </a:t>
            </a:r>
          </a:p>
          <a:p>
            <a:pPr algn="ctr">
              <a:buNone/>
            </a:pPr>
            <a:endParaRPr lang="pt-BR" dirty="0" smtClean="0"/>
          </a:p>
          <a:p>
            <a:pPr algn="ctr">
              <a:buNone/>
            </a:pPr>
            <a:r>
              <a:rPr lang="pt-PT" dirty="0" smtClean="0"/>
              <a:t>• Isolamento respiratório com máscara cirúrgica, do caso suspeito e contatos;</a:t>
            </a:r>
          </a:p>
          <a:p>
            <a:pPr algn="ctr">
              <a:buNone/>
            </a:pPr>
            <a:endParaRPr lang="pt-BR" dirty="0" smtClean="0"/>
          </a:p>
          <a:p>
            <a:pPr algn="ctr">
              <a:buNone/>
            </a:pPr>
            <a:r>
              <a:rPr lang="pt-PT" dirty="0" smtClean="0"/>
              <a:t>• Ao tossir ou espirrar, cobrir o nariz e a boca com lenço e descartar no lixo após o uso;</a:t>
            </a:r>
          </a:p>
          <a:p>
            <a:pPr algn="ctr">
              <a:buNone/>
            </a:pPr>
            <a:r>
              <a:rPr lang="pt-PT" dirty="0" smtClean="0"/>
              <a:t> </a:t>
            </a:r>
            <a:endParaRPr lang="pt-BR" dirty="0" smtClean="0"/>
          </a:p>
          <a:p>
            <a:pPr algn="ctr">
              <a:buNone/>
            </a:pPr>
            <a:r>
              <a:rPr lang="pt-PT" dirty="0" smtClean="0"/>
              <a:t>• Lavar as mãos com água e sabão, ou álcool em gel, após tossir ou espirrar; </a:t>
            </a:r>
          </a:p>
          <a:p>
            <a:pPr algn="ctr">
              <a:buNone/>
            </a:pPr>
            <a:endParaRPr lang="pt-BR" dirty="0" smtClean="0"/>
          </a:p>
          <a:p>
            <a:pPr algn="ctr">
              <a:buNone/>
            </a:pPr>
            <a:r>
              <a:rPr lang="pt-PT" dirty="0" smtClean="0"/>
              <a:t>• Evitar tocar olhos, nariz e boca; </a:t>
            </a:r>
          </a:p>
          <a:p>
            <a:pPr algn="ctr">
              <a:buNone/>
            </a:pPr>
            <a:endParaRPr lang="pt-BR" dirty="0" smtClean="0"/>
          </a:p>
          <a:p>
            <a:pPr algn="ctr">
              <a:buNone/>
            </a:pPr>
            <a:r>
              <a:rPr lang="pt-PT" dirty="0" smtClean="0"/>
              <a:t>• Manter os ambientes ventilados.</a:t>
            </a:r>
            <a:endParaRPr lang="pt-BR" dirty="0" smtClean="0"/>
          </a:p>
          <a:p>
            <a:endParaRPr lang="pt-PT" dirty="0" smtClean="0"/>
          </a:p>
          <a:p>
            <a:pPr algn="ctr"/>
            <a:endParaRPr lang="pt-BR" b="1" dirty="0" smtClean="0">
              <a:solidFill>
                <a:srgbClr val="FF0000"/>
              </a:solidFill>
            </a:endParaRPr>
          </a:p>
        </p:txBody>
      </p:sp>
      <p:sp>
        <p:nvSpPr>
          <p:cNvPr id="5" name="Retângulo 4"/>
          <p:cNvSpPr/>
          <p:nvPr/>
        </p:nvSpPr>
        <p:spPr>
          <a:xfrm>
            <a:off x="5777948" y="2411896"/>
            <a:ext cx="2623930" cy="371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252870" y="2241352"/>
            <a:ext cx="9607825" cy="2246769"/>
          </a:xfrm>
          <a:prstGeom prst="rect">
            <a:avLst/>
          </a:prstGeom>
        </p:spPr>
        <p:txBody>
          <a:bodyPr wrap="square">
            <a:spAutoFit/>
          </a:bodyPr>
          <a:lstStyle/>
          <a:p>
            <a:pPr algn="ctr">
              <a:buNone/>
            </a:pPr>
            <a:endParaRPr lang="pt-PT" dirty="0" smtClean="0"/>
          </a:p>
          <a:p>
            <a:pPr algn="ctr">
              <a:buNone/>
            </a:pPr>
            <a:r>
              <a:rPr lang="pt-PT" dirty="0" smtClean="0"/>
              <a:t>Se sim, para situação 1, 2 ou 3</a:t>
            </a:r>
          </a:p>
          <a:p>
            <a:pPr algn="ctr">
              <a:buNone/>
            </a:pPr>
            <a:endParaRPr lang="pt-PT" dirty="0" smtClean="0"/>
          </a:p>
          <a:p>
            <a:pPr algn="ctr">
              <a:buNone/>
            </a:pPr>
            <a:endParaRPr lang="pt-PT" dirty="0" smtClean="0"/>
          </a:p>
          <a:p>
            <a:pPr algn="ctr">
              <a:buNone/>
            </a:pPr>
            <a:r>
              <a:rPr lang="pt-PT" u="sng" dirty="0" smtClean="0"/>
              <a:t>2-NOTIFICAÇÃO IMEDIATA </a:t>
            </a:r>
            <a:endParaRPr lang="pt-BR" u="sng" dirty="0" smtClean="0"/>
          </a:p>
          <a:p>
            <a:pPr algn="ctr"/>
            <a:r>
              <a:rPr lang="pt-PT" dirty="0" smtClean="0"/>
              <a:t>Comunicar imediatamente o caso suspeito à Secretaria Municipal de Saúde/Vigilância Epidemiológica para orientações e início das ações de controle e investigação </a:t>
            </a:r>
            <a:endParaRPr lang="pt-BR" dirty="0" smtClean="0"/>
          </a:p>
          <a:p>
            <a:pPr algn="ctr">
              <a:buNone/>
            </a:pPr>
            <a:r>
              <a:rPr lang="pt-PT" dirty="0" smtClean="0"/>
              <a:t>.</a:t>
            </a:r>
            <a:endParaRPr lang="pt-BR" dirty="0" smtClean="0"/>
          </a:p>
          <a:p>
            <a:endParaRPr lang="pt-PT" dirty="0" smtClean="0"/>
          </a:p>
          <a:p>
            <a:pPr algn="ctr"/>
            <a:endParaRPr lang="pt-BR" b="1" dirty="0" smtClean="0">
              <a:solidFill>
                <a:srgbClr val="FF0000"/>
              </a:solidFill>
            </a:endParaRPr>
          </a:p>
        </p:txBody>
      </p:sp>
      <p:sp>
        <p:nvSpPr>
          <p:cNvPr id="5" name="Retângulo 4"/>
          <p:cNvSpPr/>
          <p:nvPr/>
        </p:nvSpPr>
        <p:spPr>
          <a:xfrm>
            <a:off x="5777948" y="2411896"/>
            <a:ext cx="2623930" cy="371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baixo 5"/>
          <p:cNvSpPr/>
          <p:nvPr/>
        </p:nvSpPr>
        <p:spPr>
          <a:xfrm>
            <a:off x="6533322" y="3919224"/>
            <a:ext cx="993913" cy="10336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4856281" y="5082209"/>
            <a:ext cx="4386470" cy="523220"/>
          </a:xfrm>
          <a:prstGeom prst="rect">
            <a:avLst/>
          </a:prstGeom>
          <a:noFill/>
        </p:spPr>
        <p:txBody>
          <a:bodyPr wrap="square" rtlCol="0">
            <a:spAutoFit/>
          </a:bodyPr>
          <a:lstStyle/>
          <a:p>
            <a:pPr algn="ctr"/>
            <a:r>
              <a:rPr lang="pt-PT" dirty="0" smtClean="0"/>
              <a:t>A SMS deve notificar imediatamente todos os casos suspeitos ao CIEVS Nacional²</a:t>
            </a:r>
            <a:endParaRPr lang="pt-BR" dirty="0"/>
          </a:p>
        </p:txBody>
      </p:sp>
      <p:sp>
        <p:nvSpPr>
          <p:cNvPr id="9" name="CaixaDeTexto 8"/>
          <p:cNvSpPr txBox="1"/>
          <p:nvPr/>
        </p:nvSpPr>
        <p:spPr>
          <a:xfrm>
            <a:off x="3141406" y="5688449"/>
            <a:ext cx="7905135" cy="1231106"/>
          </a:xfrm>
          <a:prstGeom prst="rect">
            <a:avLst/>
          </a:prstGeom>
          <a:noFill/>
        </p:spPr>
        <p:txBody>
          <a:bodyPr wrap="square" rtlCol="0">
            <a:spAutoFit/>
          </a:bodyPr>
          <a:lstStyle/>
          <a:p>
            <a:r>
              <a:rPr lang="pt-BR" dirty="0" smtClean="0"/>
              <a:t>A notificação ao Centro de Informações Estratégicas em Vigilância em Saúde (CIEVS Nacional) deve ser realizada preferencialmente pela SMS, ou pela equipe de saúde quando não for possível o contato imediato com a gestão, por meio do </a:t>
            </a:r>
            <a:r>
              <a:rPr lang="pt-BR" sz="1800" b="1" dirty="0" smtClean="0"/>
              <a:t>link http://bit-ly/2019-ncov</a:t>
            </a:r>
            <a:r>
              <a:rPr lang="pt-BR" dirty="0" smtClean="0"/>
              <a:t>, do Disque Notifica: 0800-644-6645 ou do e-mail: notifica@saude.gov.br. </a:t>
            </a:r>
          </a:p>
          <a:p>
            <a:endParaRPr lang="pt-BR" dirty="0"/>
          </a:p>
        </p:txBody>
      </p:sp>
      <p:sp>
        <p:nvSpPr>
          <p:cNvPr id="10" name="Retângulo 9"/>
          <p:cNvSpPr/>
          <p:nvPr/>
        </p:nvSpPr>
        <p:spPr>
          <a:xfrm>
            <a:off x="3156155" y="5678129"/>
            <a:ext cx="7890387" cy="10028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252870" y="2241352"/>
            <a:ext cx="9607825" cy="2462213"/>
          </a:xfrm>
          <a:prstGeom prst="rect">
            <a:avLst/>
          </a:prstGeom>
        </p:spPr>
        <p:txBody>
          <a:bodyPr wrap="square">
            <a:spAutoFit/>
          </a:bodyPr>
          <a:lstStyle/>
          <a:p>
            <a:pPr algn="ctr">
              <a:buNone/>
            </a:pPr>
            <a:endParaRPr lang="pt-PT" dirty="0" smtClean="0"/>
          </a:p>
          <a:p>
            <a:pPr algn="ctr">
              <a:buNone/>
            </a:pPr>
            <a:r>
              <a:rPr lang="pt-PT" dirty="0" smtClean="0"/>
              <a:t>Se sim, para situação 1, 2 ou 3</a:t>
            </a:r>
          </a:p>
          <a:p>
            <a:pPr algn="ctr">
              <a:buNone/>
            </a:pPr>
            <a:endParaRPr lang="pt-PT" dirty="0" smtClean="0"/>
          </a:p>
          <a:p>
            <a:pPr algn="ctr">
              <a:buNone/>
            </a:pPr>
            <a:endParaRPr lang="pt-PT" dirty="0" smtClean="0"/>
          </a:p>
          <a:p>
            <a:pPr algn="ctr">
              <a:buNone/>
            </a:pPr>
            <a:r>
              <a:rPr lang="pt-PT" u="sng" dirty="0" smtClean="0"/>
              <a:t>3- Encaminhar a pessoa com suspeita de Síndrome Gripal -SG </a:t>
            </a:r>
          </a:p>
          <a:p>
            <a:pPr algn="ctr">
              <a:buNone/>
            </a:pPr>
            <a:r>
              <a:rPr lang="pt-PT" dirty="0" smtClean="0"/>
              <a:t>(infecção do novo coronavírus/influenza)</a:t>
            </a:r>
          </a:p>
          <a:p>
            <a:pPr algn="ctr">
              <a:buNone/>
            </a:pPr>
            <a:r>
              <a:rPr lang="pt-PT" dirty="0" smtClean="0"/>
              <a:t>    para coleta-PCR (definido em cada município se UBS/Domicilio)</a:t>
            </a:r>
            <a:endParaRPr lang="pt-BR" dirty="0" smtClean="0"/>
          </a:p>
          <a:p>
            <a:pPr algn="ctr">
              <a:buNone/>
            </a:pPr>
            <a:r>
              <a:rPr lang="pt-PT" dirty="0" smtClean="0"/>
              <a:t>    para monitoramento e confirmação do caso</a:t>
            </a:r>
            <a:endParaRPr lang="pt-BR" dirty="0" smtClean="0"/>
          </a:p>
          <a:p>
            <a:pPr algn="ctr">
              <a:buNone/>
            </a:pPr>
            <a:endParaRPr lang="pt-BR" dirty="0" smtClean="0"/>
          </a:p>
          <a:p>
            <a:endParaRPr lang="pt-PT" dirty="0" smtClean="0"/>
          </a:p>
          <a:p>
            <a:pPr algn="ctr"/>
            <a:endParaRPr lang="pt-BR" b="1" dirty="0" smtClean="0">
              <a:solidFill>
                <a:srgbClr val="FF0000"/>
              </a:solidFill>
            </a:endParaRPr>
          </a:p>
        </p:txBody>
      </p:sp>
      <p:sp>
        <p:nvSpPr>
          <p:cNvPr id="5" name="Retângulo 4"/>
          <p:cNvSpPr/>
          <p:nvPr/>
        </p:nvSpPr>
        <p:spPr>
          <a:xfrm>
            <a:off x="5777948" y="2411896"/>
            <a:ext cx="2623930" cy="371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baixo 5"/>
          <p:cNvSpPr/>
          <p:nvPr/>
        </p:nvSpPr>
        <p:spPr>
          <a:xfrm>
            <a:off x="3962400" y="4134678"/>
            <a:ext cx="993913" cy="10336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729948" y="5539409"/>
            <a:ext cx="4386470" cy="523220"/>
          </a:xfrm>
          <a:prstGeom prst="rect">
            <a:avLst/>
          </a:prstGeom>
          <a:noFill/>
        </p:spPr>
        <p:txBody>
          <a:bodyPr wrap="square" rtlCol="0">
            <a:spAutoFit/>
          </a:bodyPr>
          <a:lstStyle/>
          <a:p>
            <a:pPr algn="ctr">
              <a:buNone/>
            </a:pPr>
            <a:r>
              <a:rPr lang="pt-PT" dirty="0" smtClean="0"/>
              <a:t>ldentificar e orientar todas as pessoas que tiveram ou têm contato com o caso suspeito/confirmado³</a:t>
            </a:r>
            <a:endParaRPr lang="pt-PT" dirty="0"/>
          </a:p>
        </p:txBody>
      </p:sp>
      <p:sp>
        <p:nvSpPr>
          <p:cNvPr id="9" name="Seta para baixo 8"/>
          <p:cNvSpPr/>
          <p:nvPr/>
        </p:nvSpPr>
        <p:spPr>
          <a:xfrm>
            <a:off x="9322904" y="4114799"/>
            <a:ext cx="993913" cy="10336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8574156" y="5512903"/>
            <a:ext cx="2809461" cy="523220"/>
          </a:xfrm>
          <a:prstGeom prst="rect">
            <a:avLst/>
          </a:prstGeom>
          <a:noFill/>
        </p:spPr>
        <p:txBody>
          <a:bodyPr wrap="square" rtlCol="0">
            <a:spAutoFit/>
          </a:bodyPr>
          <a:lstStyle/>
          <a:p>
            <a:pPr algn="ctr">
              <a:buNone/>
            </a:pPr>
            <a:r>
              <a:rPr lang="pt-PT" dirty="0" smtClean="0"/>
              <a:t>Apoiar a equipe da vigilância na realização de busca ativa</a:t>
            </a: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286875" cy="4465637"/>
          </a:xfrm>
          <a:prstGeom prst="rect">
            <a:avLst/>
          </a:prstGeom>
          <a:noFill/>
          <a:ln>
            <a:noFill/>
          </a:ln>
        </p:spPr>
        <p:txBody>
          <a:bodyPr spcFirstLastPara="1" wrap="square" lIns="91425" tIns="45700" rIns="91425" bIns="45700" anchor="t" anchorCtr="0">
            <a:noAutofit/>
          </a:bodyPr>
          <a:lstStyle/>
          <a:p>
            <a:pPr lvl="0">
              <a:buNone/>
            </a:pPr>
            <a:r>
              <a:rPr lang="pt-PT" sz="2400" b="1" dirty="0" smtClean="0"/>
              <a:t>ORGANIZAÇÃO DA RESPOSTA ÀS EMERGÊNCIAS EM SAÚDE PÚBLICA SEGUNDO NÍVEL DE ATIVAÇÃO:</a:t>
            </a:r>
          </a:p>
          <a:p>
            <a:pPr>
              <a:buNone/>
            </a:pPr>
            <a:r>
              <a:rPr lang="pt-BR" sz="2400" b="1" dirty="0" smtClean="0"/>
              <a:t>Nível I: Alerta</a:t>
            </a:r>
            <a:endParaRPr lang="pt-BR" sz="2400" dirty="0" smtClean="0"/>
          </a:p>
          <a:p>
            <a:pPr>
              <a:buNone/>
            </a:pPr>
            <a:r>
              <a:rPr lang="pt-PT" sz="2400" dirty="0" smtClean="0"/>
              <a:t>O Nível de resposta de Alerta corresponde a uma situação em que há risco de introdução do vírus SARS-CoV-2 no Estado, com casos suspeitos sob investigação.</a:t>
            </a:r>
          </a:p>
          <a:p>
            <a:pPr>
              <a:buNone/>
            </a:pPr>
            <a:r>
              <a:rPr lang="pt-BR" sz="2400" b="1" dirty="0" smtClean="0"/>
              <a:t>Nível II: Perigo Iminente</a:t>
            </a:r>
            <a:endParaRPr lang="pt-BR" sz="2400" dirty="0" smtClean="0"/>
          </a:p>
          <a:p>
            <a:pPr>
              <a:buNone/>
            </a:pPr>
            <a:r>
              <a:rPr lang="pt-PT" sz="2400" dirty="0" smtClean="0"/>
              <a:t>O Nível de resposta de Perigo Iminente corresponde a uma situação em que há confirmação de caso.</a:t>
            </a:r>
            <a:endParaRPr lang="pt-BR" sz="2400"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
        <p:nvSpPr>
          <p:cNvPr id="7" name="Retângulo 6"/>
          <p:cNvSpPr/>
          <p:nvPr/>
        </p:nvSpPr>
        <p:spPr>
          <a:xfrm>
            <a:off x="2252870" y="2241352"/>
            <a:ext cx="9607825" cy="3108543"/>
          </a:xfrm>
          <a:prstGeom prst="rect">
            <a:avLst/>
          </a:prstGeom>
        </p:spPr>
        <p:txBody>
          <a:bodyPr wrap="square">
            <a:spAutoFit/>
          </a:bodyPr>
          <a:lstStyle/>
          <a:p>
            <a:pPr algn="ctr">
              <a:buNone/>
            </a:pPr>
            <a:endParaRPr lang="pt-PT" dirty="0" smtClean="0"/>
          </a:p>
          <a:p>
            <a:pPr algn="ctr">
              <a:buNone/>
            </a:pPr>
            <a:endParaRPr lang="pt-PT" dirty="0" smtClean="0"/>
          </a:p>
          <a:p>
            <a:pPr algn="ctr">
              <a:buNone/>
            </a:pPr>
            <a:endParaRPr lang="pt-PT" dirty="0" smtClean="0"/>
          </a:p>
          <a:p>
            <a:pPr algn="ctr">
              <a:buNone/>
            </a:pPr>
            <a:r>
              <a:rPr lang="pt-PT" dirty="0" smtClean="0"/>
              <a:t>Se não, para situação 1, 2 ou 3</a:t>
            </a:r>
          </a:p>
          <a:p>
            <a:pPr algn="ctr">
              <a:buNone/>
            </a:pPr>
            <a:endParaRPr lang="pt-PT" dirty="0" smtClean="0"/>
          </a:p>
          <a:p>
            <a:pPr algn="ctr">
              <a:buNone/>
            </a:pPr>
            <a:endParaRPr lang="pt-PT" dirty="0" smtClean="0"/>
          </a:p>
          <a:p>
            <a:pPr algn="ctr">
              <a:buNone/>
            </a:pPr>
            <a:endParaRPr lang="pt-PT" dirty="0" smtClean="0"/>
          </a:p>
          <a:p>
            <a:pPr algn="ctr">
              <a:buNone/>
            </a:pPr>
            <a:endParaRPr lang="pt-PT" dirty="0" smtClean="0"/>
          </a:p>
          <a:p>
            <a:pPr algn="ctr"/>
            <a:r>
              <a:rPr lang="pt-PT" b="1" u="sng" dirty="0" smtClean="0"/>
              <a:t>Considerar os demais diagnósticos diferenciais pertinentes</a:t>
            </a:r>
            <a:r>
              <a:rPr lang="pt-PT" dirty="0" smtClean="0"/>
              <a:t>,</a:t>
            </a:r>
          </a:p>
          <a:p>
            <a:pPr algn="ctr"/>
            <a:r>
              <a:rPr lang="pt-PT" dirty="0" smtClean="0"/>
              <a:t>o adequado manejo clínico e a necessidade de notificação, incluindo a SG por Influenza</a:t>
            </a:r>
            <a:r>
              <a:rPr lang="pt-PT" sz="900" dirty="0" smtClean="0"/>
              <a:t>4</a:t>
            </a:r>
            <a:r>
              <a:rPr lang="pt-PT" dirty="0" smtClean="0"/>
              <a:t> - coletando material e enviando para análise pelo LACEN (que descartará Influenza e testará para Covid19)</a:t>
            </a:r>
            <a:endParaRPr lang="pt-BR" dirty="0" smtClean="0"/>
          </a:p>
          <a:p>
            <a:pPr algn="ctr">
              <a:buNone/>
            </a:pPr>
            <a:r>
              <a:rPr lang="pt-PT" dirty="0" smtClean="0"/>
              <a:t>.</a:t>
            </a:r>
            <a:endParaRPr lang="pt-BR" dirty="0" smtClean="0"/>
          </a:p>
          <a:p>
            <a:endParaRPr lang="pt-PT" dirty="0" smtClean="0"/>
          </a:p>
          <a:p>
            <a:pPr algn="ctr"/>
            <a:endParaRPr lang="pt-BR" b="1" dirty="0" smtClean="0">
              <a:solidFill>
                <a:srgbClr val="FF0000"/>
              </a:solidFill>
            </a:endParaRPr>
          </a:p>
        </p:txBody>
      </p:sp>
      <p:sp>
        <p:nvSpPr>
          <p:cNvPr id="5" name="Retângulo 4"/>
          <p:cNvSpPr/>
          <p:nvPr/>
        </p:nvSpPr>
        <p:spPr>
          <a:xfrm>
            <a:off x="5791200" y="2769705"/>
            <a:ext cx="2623930" cy="371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319131" y="397565"/>
            <a:ext cx="9634330" cy="1879624"/>
          </a:xfrm>
          <a:prstGeom prst="rect">
            <a:avLst/>
          </a:prstGeom>
          <a:noFill/>
          <a:ln w="9525">
            <a:noFill/>
            <a:miter lim="800000"/>
            <a:headEnd/>
            <a:tailEnd/>
          </a:ln>
        </p:spPr>
      </p:pic>
      <p:sp>
        <p:nvSpPr>
          <p:cNvPr id="7" name="Retângulo 6"/>
          <p:cNvSpPr/>
          <p:nvPr/>
        </p:nvSpPr>
        <p:spPr>
          <a:xfrm>
            <a:off x="2252870" y="2241352"/>
            <a:ext cx="9607825" cy="2031325"/>
          </a:xfrm>
          <a:prstGeom prst="rect">
            <a:avLst/>
          </a:prstGeom>
        </p:spPr>
        <p:txBody>
          <a:bodyPr wrap="square">
            <a:spAutoFit/>
          </a:bodyPr>
          <a:lstStyle/>
          <a:p>
            <a:pPr algn="ctr">
              <a:buNone/>
            </a:pPr>
            <a:endParaRPr lang="pt-PT" dirty="0" smtClean="0"/>
          </a:p>
          <a:p>
            <a:pPr algn="ctr">
              <a:buNone/>
            </a:pPr>
            <a:r>
              <a:rPr lang="pt-PT" dirty="0" smtClean="0"/>
              <a:t>PESSOA COM CASO CONFIRMADO DE COVID 19</a:t>
            </a:r>
          </a:p>
          <a:p>
            <a:pPr algn="ctr">
              <a:buNone/>
            </a:pPr>
            <a:r>
              <a:rPr lang="pt-PT" dirty="0" smtClean="0"/>
              <a:t>SEM GRAVIDADE</a:t>
            </a:r>
          </a:p>
          <a:p>
            <a:pPr algn="ctr">
              <a:buNone/>
            </a:pPr>
            <a:endParaRPr lang="pt-PT" dirty="0" smtClean="0"/>
          </a:p>
          <a:p>
            <a:pPr algn="ctr">
              <a:buNone/>
            </a:pPr>
            <a:endParaRPr lang="pt-PT" dirty="0" smtClean="0"/>
          </a:p>
          <a:p>
            <a:pPr algn="ctr">
              <a:buNone/>
            </a:pPr>
            <a:endParaRPr lang="pt-PT" dirty="0" smtClean="0"/>
          </a:p>
          <a:p>
            <a:pPr algn="ctr">
              <a:buNone/>
            </a:pPr>
            <a:endParaRPr lang="pt-PT" dirty="0" smtClean="0"/>
          </a:p>
          <a:p>
            <a:endParaRPr lang="pt-PT" dirty="0" smtClean="0"/>
          </a:p>
          <a:p>
            <a:pPr algn="ctr"/>
            <a:endParaRPr lang="pt-BR" b="1" dirty="0" smtClean="0">
              <a:solidFill>
                <a:srgbClr val="FF0000"/>
              </a:solidFill>
            </a:endParaRPr>
          </a:p>
        </p:txBody>
      </p:sp>
      <p:sp>
        <p:nvSpPr>
          <p:cNvPr id="5" name="Retângulo 4"/>
          <p:cNvSpPr/>
          <p:nvPr/>
        </p:nvSpPr>
        <p:spPr>
          <a:xfrm>
            <a:off x="4253948" y="2358887"/>
            <a:ext cx="5499652" cy="6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58887" y="3043682"/>
            <a:ext cx="9621078" cy="3323987"/>
          </a:xfrm>
          <a:prstGeom prst="rect">
            <a:avLst/>
          </a:prstGeom>
        </p:spPr>
        <p:txBody>
          <a:bodyPr wrap="square">
            <a:spAutoFit/>
          </a:bodyPr>
          <a:lstStyle/>
          <a:p>
            <a:r>
              <a:rPr lang="pt-BR" b="1" u="sng" dirty="0" smtClean="0">
                <a:solidFill>
                  <a:schemeClr val="tx1"/>
                </a:solidFill>
                <a:hlinkClick r:id="rId4"/>
              </a:rPr>
              <a:t>Assistência </a:t>
            </a:r>
            <a:r>
              <a:rPr lang="pt-BR" b="1" u="sng" dirty="0" smtClean="0">
                <a:solidFill>
                  <a:schemeClr val="tx1"/>
                </a:solidFill>
              </a:rPr>
              <a:t>domiciliar</a:t>
            </a:r>
            <a:r>
              <a:rPr lang="pt-BR" b="1" dirty="0" smtClean="0"/>
              <a:t> </a:t>
            </a:r>
            <a:r>
              <a:rPr lang="pt-BR" dirty="0" smtClean="0"/>
              <a:t> :</a:t>
            </a:r>
          </a:p>
          <a:p>
            <a:r>
              <a:rPr lang="pt-BR" dirty="0" smtClean="0"/>
              <a:t>O  </a:t>
            </a:r>
            <a:r>
              <a:rPr lang="pt-BR" b="1" dirty="0" smtClean="0"/>
              <a:t>tratamento</a:t>
            </a:r>
            <a:r>
              <a:rPr lang="pt-BR" dirty="0" smtClean="0"/>
              <a:t> domiciliar é adequado para pacientes com infecção leve que podem ser adequadamente isolados em ambiente ambulatorial.</a:t>
            </a:r>
          </a:p>
          <a:p>
            <a:endParaRPr lang="pt-BR" dirty="0" smtClean="0"/>
          </a:p>
          <a:p>
            <a:r>
              <a:rPr lang="pt-BR" dirty="0" smtClean="0"/>
              <a:t> O manejo desses pacientes deve se concentrar na prevenção da transmissão a outros e no monitoramento da deterioração clínica, o que deve levar à hospitalização.</a:t>
            </a:r>
          </a:p>
          <a:p>
            <a:endParaRPr lang="pt-BR" dirty="0" smtClean="0"/>
          </a:p>
          <a:p>
            <a:r>
              <a:rPr lang="pt-BR" dirty="0" smtClean="0"/>
              <a:t>Os pacientes ambulatoriais com COVID-19 devem ficar em casa e tentar se separar de outras pessoas e animais da casa. </a:t>
            </a:r>
          </a:p>
          <a:p>
            <a:endParaRPr lang="pt-BR" dirty="0" smtClean="0"/>
          </a:p>
          <a:p>
            <a:r>
              <a:rPr lang="pt-BR" dirty="0" smtClean="0"/>
              <a:t>Eles devem usar uma máscara facial na mesma sala (ou veículo) que outras pessoas e quando se apresentarem nos locais de assistência médica. </a:t>
            </a:r>
          </a:p>
          <a:p>
            <a:endParaRPr lang="pt-BR" dirty="0" smtClean="0"/>
          </a:p>
          <a:p>
            <a:r>
              <a:rPr lang="pt-BR" dirty="0" smtClean="0"/>
              <a:t>Recomendações provisórias mais detalhadas sobre o tratamento domiciliar de pacientes com COVID-19 podem ser encontradas nos sites da OMS/MS/SES</a:t>
            </a:r>
            <a:endParaRPr lang="pt-B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319131" y="397565"/>
            <a:ext cx="9634330" cy="1879624"/>
          </a:xfrm>
          <a:prstGeom prst="rect">
            <a:avLst/>
          </a:prstGeom>
          <a:noFill/>
          <a:ln w="9525">
            <a:noFill/>
            <a:miter lim="800000"/>
            <a:headEnd/>
            <a:tailEnd/>
          </a:ln>
        </p:spPr>
      </p:pic>
      <p:sp>
        <p:nvSpPr>
          <p:cNvPr id="7" name="Retângulo 6"/>
          <p:cNvSpPr/>
          <p:nvPr/>
        </p:nvSpPr>
        <p:spPr>
          <a:xfrm>
            <a:off x="2252870" y="2241352"/>
            <a:ext cx="9607825" cy="2031325"/>
          </a:xfrm>
          <a:prstGeom prst="rect">
            <a:avLst/>
          </a:prstGeom>
        </p:spPr>
        <p:txBody>
          <a:bodyPr wrap="square">
            <a:spAutoFit/>
          </a:bodyPr>
          <a:lstStyle/>
          <a:p>
            <a:pPr algn="ctr">
              <a:buNone/>
            </a:pPr>
            <a:endParaRPr lang="pt-PT" dirty="0" smtClean="0"/>
          </a:p>
          <a:p>
            <a:pPr algn="ctr">
              <a:buNone/>
            </a:pPr>
            <a:r>
              <a:rPr lang="pt-PT" dirty="0" smtClean="0"/>
              <a:t>PESSOA COM CASO CONFIRMADO DE COVID 19</a:t>
            </a:r>
          </a:p>
          <a:p>
            <a:pPr algn="ctr">
              <a:buNone/>
            </a:pPr>
            <a:r>
              <a:rPr lang="pt-PT" dirty="0" smtClean="0"/>
              <a:t>SEM GRAVIDADE</a:t>
            </a:r>
          </a:p>
          <a:p>
            <a:pPr algn="ctr">
              <a:buNone/>
            </a:pPr>
            <a:endParaRPr lang="pt-PT" dirty="0" smtClean="0"/>
          </a:p>
          <a:p>
            <a:pPr algn="ctr">
              <a:buNone/>
            </a:pPr>
            <a:endParaRPr lang="pt-PT" dirty="0" smtClean="0"/>
          </a:p>
          <a:p>
            <a:pPr algn="ctr">
              <a:buNone/>
            </a:pPr>
            <a:endParaRPr lang="pt-PT" dirty="0" smtClean="0"/>
          </a:p>
          <a:p>
            <a:pPr algn="ctr">
              <a:buNone/>
            </a:pPr>
            <a:endParaRPr lang="pt-PT" dirty="0" smtClean="0"/>
          </a:p>
          <a:p>
            <a:endParaRPr lang="pt-PT" dirty="0" smtClean="0"/>
          </a:p>
          <a:p>
            <a:pPr algn="ctr"/>
            <a:endParaRPr lang="pt-BR" b="1" dirty="0" smtClean="0">
              <a:solidFill>
                <a:srgbClr val="FF0000"/>
              </a:solidFill>
            </a:endParaRPr>
          </a:p>
        </p:txBody>
      </p:sp>
      <p:sp>
        <p:nvSpPr>
          <p:cNvPr id="5" name="Retângulo 4"/>
          <p:cNvSpPr/>
          <p:nvPr/>
        </p:nvSpPr>
        <p:spPr>
          <a:xfrm>
            <a:off x="4253948" y="2358887"/>
            <a:ext cx="5499652" cy="6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58887" y="3043682"/>
            <a:ext cx="9621078" cy="2246769"/>
          </a:xfrm>
          <a:prstGeom prst="rect">
            <a:avLst/>
          </a:prstGeom>
        </p:spPr>
        <p:txBody>
          <a:bodyPr wrap="square">
            <a:spAutoFit/>
          </a:bodyPr>
          <a:lstStyle/>
          <a:p>
            <a:r>
              <a:rPr lang="pt-PT" dirty="0" smtClean="0"/>
              <a:t>Isolamento domiciliar: instruções para pacientes com Covid-19 e familiares</a:t>
            </a:r>
            <a:endParaRPr lang="pt-BR" dirty="0" smtClean="0"/>
          </a:p>
          <a:p>
            <a:r>
              <a:rPr lang="pt-PT" dirty="0" smtClean="0"/>
              <a:t> </a:t>
            </a:r>
            <a:endParaRPr lang="pt-BR" dirty="0" smtClean="0"/>
          </a:p>
          <a:p>
            <a:r>
              <a:rPr lang="pt-PT" dirty="0" smtClean="0"/>
              <a:t>O QUE É ISOLAMENTO DOMICILIAR?</a:t>
            </a:r>
          </a:p>
          <a:p>
            <a:endParaRPr lang="pt-BR" dirty="0" smtClean="0"/>
          </a:p>
          <a:p>
            <a:r>
              <a:rPr lang="pt-PT" dirty="0" smtClean="0"/>
              <a:t>É uma forma de permanecer em casa tomando alguns cuidados que diminuem o risco de transmitir infecções respiratórias, como a provocada pelo Coronavírus (Covid-19). </a:t>
            </a:r>
          </a:p>
          <a:p>
            <a:endParaRPr lang="pt-PT" dirty="0" smtClean="0"/>
          </a:p>
          <a:p>
            <a:r>
              <a:rPr lang="pt-PT" dirty="0" smtClean="0"/>
              <a:t>Estes cuidados especiais impedem o contato das secreções respiratórias (gotículas expelidas ao espirrar ou tossir) de uma pessoa que pode estar com o Coro- navírus (Covid-19) entrem em contato com outras pessoas.</a:t>
            </a:r>
            <a:endParaRPr lang="pt-BR" dirty="0" smtClean="0"/>
          </a:p>
          <a:p>
            <a:r>
              <a:rPr lang="pt-PT" dirty="0" smtClean="0"/>
              <a:t> </a:t>
            </a:r>
            <a:endParaRPr lang="pt-B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319131" y="397565"/>
            <a:ext cx="9634330" cy="1879624"/>
          </a:xfrm>
          <a:prstGeom prst="rect">
            <a:avLst/>
          </a:prstGeom>
          <a:noFill/>
          <a:ln w="9525">
            <a:noFill/>
            <a:miter lim="800000"/>
            <a:headEnd/>
            <a:tailEnd/>
          </a:ln>
        </p:spPr>
      </p:pic>
      <p:sp>
        <p:nvSpPr>
          <p:cNvPr id="7" name="Retângulo 6"/>
          <p:cNvSpPr/>
          <p:nvPr/>
        </p:nvSpPr>
        <p:spPr>
          <a:xfrm>
            <a:off x="2252870" y="2241352"/>
            <a:ext cx="9607825" cy="2031325"/>
          </a:xfrm>
          <a:prstGeom prst="rect">
            <a:avLst/>
          </a:prstGeom>
        </p:spPr>
        <p:txBody>
          <a:bodyPr wrap="square">
            <a:spAutoFit/>
          </a:bodyPr>
          <a:lstStyle/>
          <a:p>
            <a:pPr algn="ctr">
              <a:buNone/>
            </a:pPr>
            <a:endParaRPr lang="pt-PT" dirty="0" smtClean="0"/>
          </a:p>
          <a:p>
            <a:pPr algn="ctr">
              <a:buNone/>
            </a:pPr>
            <a:r>
              <a:rPr lang="pt-PT" dirty="0" smtClean="0"/>
              <a:t>PESSOA COM CASO CONFIRMADO DE COVID 19</a:t>
            </a:r>
          </a:p>
          <a:p>
            <a:pPr algn="ctr">
              <a:buNone/>
            </a:pPr>
            <a:r>
              <a:rPr lang="pt-PT" dirty="0" smtClean="0"/>
              <a:t>SEM GRAVIDADE</a:t>
            </a:r>
          </a:p>
          <a:p>
            <a:pPr algn="ctr">
              <a:buNone/>
            </a:pPr>
            <a:endParaRPr lang="pt-PT" dirty="0" smtClean="0"/>
          </a:p>
          <a:p>
            <a:pPr algn="ctr">
              <a:buNone/>
            </a:pPr>
            <a:endParaRPr lang="pt-PT" dirty="0" smtClean="0"/>
          </a:p>
          <a:p>
            <a:pPr algn="ctr">
              <a:buNone/>
            </a:pPr>
            <a:endParaRPr lang="pt-PT" dirty="0" smtClean="0"/>
          </a:p>
          <a:p>
            <a:pPr algn="ctr">
              <a:buNone/>
            </a:pPr>
            <a:endParaRPr lang="pt-PT" dirty="0" smtClean="0"/>
          </a:p>
          <a:p>
            <a:endParaRPr lang="pt-PT" dirty="0" smtClean="0"/>
          </a:p>
          <a:p>
            <a:pPr algn="ctr"/>
            <a:endParaRPr lang="pt-BR" b="1" dirty="0" smtClean="0">
              <a:solidFill>
                <a:srgbClr val="FF0000"/>
              </a:solidFill>
            </a:endParaRPr>
          </a:p>
        </p:txBody>
      </p:sp>
      <p:sp>
        <p:nvSpPr>
          <p:cNvPr id="5" name="Retângulo 4"/>
          <p:cNvSpPr/>
          <p:nvPr/>
        </p:nvSpPr>
        <p:spPr>
          <a:xfrm>
            <a:off x="4253948" y="2358887"/>
            <a:ext cx="5499652" cy="6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58887" y="3043682"/>
            <a:ext cx="9621078" cy="3108543"/>
          </a:xfrm>
          <a:prstGeom prst="rect">
            <a:avLst/>
          </a:prstGeom>
        </p:spPr>
        <p:txBody>
          <a:bodyPr wrap="square">
            <a:spAutoFit/>
          </a:bodyPr>
          <a:lstStyle/>
          <a:p>
            <a:r>
              <a:rPr lang="pt-PT" dirty="0" smtClean="0"/>
              <a:t>QUEM DEVE FICAR EM ISOLAMENTO DOMICILIAR?</a:t>
            </a:r>
            <a:endParaRPr lang="pt-BR" dirty="0" smtClean="0"/>
          </a:p>
          <a:p>
            <a:r>
              <a:rPr lang="pt-PT" dirty="0" smtClean="0"/>
              <a:t>Os casos suspeitos de Covid-19 até receber o resultado negativo dos exames. Se o resultado for positivo o paciente deve ficar em isolamento até o desaparecimento dos sintomas respiratórios. A equipe de saúde orien- tará os pacientes e seus familiares sobre quando é necessário fazer esse tipo de isolamento, quem deve ficar isolado e por quanto tempo.</a:t>
            </a:r>
            <a:endParaRPr lang="pt-BR" dirty="0" smtClean="0"/>
          </a:p>
          <a:p>
            <a:r>
              <a:rPr lang="pt-PT" dirty="0" smtClean="0"/>
              <a:t> </a:t>
            </a:r>
            <a:endParaRPr lang="pt-BR" dirty="0" smtClean="0"/>
          </a:p>
          <a:p>
            <a:r>
              <a:rPr lang="pt-PT" dirty="0" smtClean="0"/>
              <a:t>ONDE DEVE FICAR A PESSOA QUE PRECISA DE ISOLAMENTO DOMICILIAR?</a:t>
            </a:r>
            <a:endParaRPr lang="pt-BR" dirty="0" smtClean="0"/>
          </a:p>
          <a:p>
            <a:r>
              <a:rPr lang="pt-PT" dirty="0" smtClean="0"/>
              <a:t>O ideal é que a pessoa fique sozinha em um quarto, ou em um cômodo da casa adaptado como quarto, se possível com um banheiro privativo. As portas do quarto devem ficar fechadas o tempo todo, mas as janelas devem ficar abertas para que o ambiente fique bem ventilado. O paciente só deve sair deste quarto em caso de necessidade (por exemplo, para ir ao banheiro se este for separado, ou para ir ao médico quando preciso). Se o doente precisa fazer algum tratamento com inalação (ou nebulização), deve fazer sempre dentro do quarto. As refeições também devem ser servidas dentro deste quarto.</a:t>
            </a:r>
            <a:endParaRPr lang="pt-BR" dirty="0" smtClean="0"/>
          </a:p>
          <a:p>
            <a:endParaRPr lang="pt-B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319131" y="397565"/>
            <a:ext cx="9634330" cy="1879624"/>
          </a:xfrm>
          <a:prstGeom prst="rect">
            <a:avLst/>
          </a:prstGeom>
          <a:noFill/>
          <a:ln w="9525">
            <a:noFill/>
            <a:miter lim="800000"/>
            <a:headEnd/>
            <a:tailEnd/>
          </a:ln>
        </p:spPr>
      </p:pic>
      <p:sp>
        <p:nvSpPr>
          <p:cNvPr id="7" name="Retângulo 6"/>
          <p:cNvSpPr/>
          <p:nvPr/>
        </p:nvSpPr>
        <p:spPr>
          <a:xfrm>
            <a:off x="2252870" y="2241352"/>
            <a:ext cx="9607825" cy="2031325"/>
          </a:xfrm>
          <a:prstGeom prst="rect">
            <a:avLst/>
          </a:prstGeom>
        </p:spPr>
        <p:txBody>
          <a:bodyPr wrap="square">
            <a:spAutoFit/>
          </a:bodyPr>
          <a:lstStyle/>
          <a:p>
            <a:pPr algn="ctr">
              <a:buNone/>
            </a:pPr>
            <a:endParaRPr lang="pt-PT" dirty="0" smtClean="0"/>
          </a:p>
          <a:p>
            <a:pPr algn="ctr">
              <a:buNone/>
            </a:pPr>
            <a:r>
              <a:rPr lang="pt-PT" dirty="0" smtClean="0"/>
              <a:t>PESSOA COM CASO CONFIRMADO DE COVID 19</a:t>
            </a:r>
          </a:p>
          <a:p>
            <a:pPr algn="ctr">
              <a:buNone/>
            </a:pPr>
            <a:r>
              <a:rPr lang="pt-PT" dirty="0" smtClean="0"/>
              <a:t>SEM GRAVIDADE</a:t>
            </a:r>
          </a:p>
          <a:p>
            <a:pPr algn="ctr">
              <a:buNone/>
            </a:pPr>
            <a:endParaRPr lang="pt-PT" dirty="0" smtClean="0"/>
          </a:p>
          <a:p>
            <a:pPr algn="ctr">
              <a:buNone/>
            </a:pPr>
            <a:endParaRPr lang="pt-PT" dirty="0" smtClean="0"/>
          </a:p>
          <a:p>
            <a:pPr algn="ctr">
              <a:buNone/>
            </a:pPr>
            <a:endParaRPr lang="pt-PT" dirty="0" smtClean="0"/>
          </a:p>
          <a:p>
            <a:pPr algn="ctr">
              <a:buNone/>
            </a:pPr>
            <a:endParaRPr lang="pt-PT" dirty="0" smtClean="0"/>
          </a:p>
          <a:p>
            <a:endParaRPr lang="pt-PT" dirty="0" smtClean="0"/>
          </a:p>
          <a:p>
            <a:pPr algn="ctr"/>
            <a:endParaRPr lang="pt-BR" b="1" dirty="0" smtClean="0">
              <a:solidFill>
                <a:srgbClr val="FF0000"/>
              </a:solidFill>
            </a:endParaRPr>
          </a:p>
        </p:txBody>
      </p:sp>
      <p:sp>
        <p:nvSpPr>
          <p:cNvPr id="5" name="Retângulo 4"/>
          <p:cNvSpPr/>
          <p:nvPr/>
        </p:nvSpPr>
        <p:spPr>
          <a:xfrm>
            <a:off x="4253948" y="2358887"/>
            <a:ext cx="5499652" cy="6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58887" y="3043682"/>
            <a:ext cx="9621078" cy="3108543"/>
          </a:xfrm>
          <a:prstGeom prst="rect">
            <a:avLst/>
          </a:prstGeom>
        </p:spPr>
        <p:txBody>
          <a:bodyPr wrap="square">
            <a:spAutoFit/>
          </a:bodyPr>
          <a:lstStyle/>
          <a:p>
            <a:r>
              <a:rPr lang="pt-PT" dirty="0" smtClean="0"/>
              <a:t>E QUEM CUIDA DO DOENTE?</a:t>
            </a:r>
            <a:endParaRPr lang="pt-BR" dirty="0" smtClean="0"/>
          </a:p>
          <a:p>
            <a:r>
              <a:rPr lang="pt-PT" dirty="0" smtClean="0"/>
              <a:t>Qualquer familiar ou amigo pode cuidar do paciente, mas é preciso evitar que sejam gestantes, idosos ou pessoas com outros problemas de saúde, como outras doenças respiratórias (bronquite, asma, enfisema, etc). Os cuida- dores devem evitar contato com as secreções respiratórias do doente, seguindo as instruções para uso correto de máscaras cirúrgicas, limpeza da casa e dos utensílios usados, além da lavagem das roupas e das mãos.</a:t>
            </a:r>
            <a:endParaRPr lang="pt-BR" dirty="0" smtClean="0"/>
          </a:p>
          <a:p>
            <a:r>
              <a:rPr lang="pt-PT" dirty="0" smtClean="0"/>
              <a:t> </a:t>
            </a:r>
            <a:endParaRPr lang="pt-BR" dirty="0" smtClean="0"/>
          </a:p>
          <a:p>
            <a:r>
              <a:rPr lang="pt-PT" dirty="0" smtClean="0"/>
              <a:t>E AS VISITAS?</a:t>
            </a:r>
            <a:endParaRPr lang="pt-BR" dirty="0" smtClean="0"/>
          </a:p>
          <a:p>
            <a:r>
              <a:rPr lang="pt-PT" dirty="0" smtClean="0"/>
              <a:t>As visitas devem ser proibidas. Só as pessoas que precisam cuidar do paciente (dar comida, remédios e etc.)</a:t>
            </a:r>
            <a:endParaRPr lang="pt-BR" dirty="0" smtClean="0"/>
          </a:p>
          <a:p>
            <a:r>
              <a:rPr lang="pt-PT" dirty="0" smtClean="0"/>
              <a:t>podem entrar no quarto.</a:t>
            </a:r>
            <a:endParaRPr lang="pt-BR" dirty="0" smtClean="0"/>
          </a:p>
          <a:p>
            <a:r>
              <a:rPr lang="pt-PT" dirty="0" smtClean="0"/>
              <a:t> </a:t>
            </a:r>
            <a:endParaRPr lang="pt-BR" dirty="0" smtClean="0"/>
          </a:p>
          <a:p>
            <a:r>
              <a:rPr lang="pt-PT" dirty="0" smtClean="0"/>
              <a:t>O QUE É PRECISO TER EM CASA?</a:t>
            </a:r>
            <a:endParaRPr lang="pt-BR" dirty="0" smtClean="0"/>
          </a:p>
          <a:p>
            <a:r>
              <a:rPr lang="pt-PT" dirty="0" smtClean="0"/>
              <a:t>Os cuidados de isolamento domiciliar não exigem nenhum equipamento especial. Além dos produtos de limpe- za comuns é necessário ter máscaras cirúrgicas e álcool gel que podem ser adquiridos em farmácias.</a:t>
            </a:r>
            <a:endParaRPr lang="pt-BR" dirty="0" smtClean="0"/>
          </a:p>
          <a:p>
            <a:endParaRPr lang="pt-B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319131" y="397565"/>
            <a:ext cx="9634330" cy="1879624"/>
          </a:xfrm>
          <a:prstGeom prst="rect">
            <a:avLst/>
          </a:prstGeom>
          <a:noFill/>
          <a:ln w="9525">
            <a:noFill/>
            <a:miter lim="800000"/>
            <a:headEnd/>
            <a:tailEnd/>
          </a:ln>
        </p:spPr>
      </p:pic>
      <p:sp>
        <p:nvSpPr>
          <p:cNvPr id="7" name="Retângulo 6"/>
          <p:cNvSpPr/>
          <p:nvPr/>
        </p:nvSpPr>
        <p:spPr>
          <a:xfrm>
            <a:off x="2252870" y="2241352"/>
            <a:ext cx="9607825" cy="2031325"/>
          </a:xfrm>
          <a:prstGeom prst="rect">
            <a:avLst/>
          </a:prstGeom>
        </p:spPr>
        <p:txBody>
          <a:bodyPr wrap="square">
            <a:spAutoFit/>
          </a:bodyPr>
          <a:lstStyle/>
          <a:p>
            <a:pPr algn="ctr">
              <a:buNone/>
            </a:pPr>
            <a:endParaRPr lang="pt-PT" dirty="0" smtClean="0"/>
          </a:p>
          <a:p>
            <a:pPr algn="ctr">
              <a:buNone/>
            </a:pPr>
            <a:r>
              <a:rPr lang="pt-PT" dirty="0" smtClean="0"/>
              <a:t>PESSOA COM CASO CONFIRMADO DE COVID 19</a:t>
            </a:r>
          </a:p>
          <a:p>
            <a:pPr algn="ctr">
              <a:buNone/>
            </a:pPr>
            <a:r>
              <a:rPr lang="pt-PT" dirty="0" smtClean="0"/>
              <a:t>SEM GRAVIDADE</a:t>
            </a:r>
          </a:p>
          <a:p>
            <a:pPr algn="ctr">
              <a:buNone/>
            </a:pPr>
            <a:endParaRPr lang="pt-PT" dirty="0" smtClean="0"/>
          </a:p>
          <a:p>
            <a:pPr algn="ctr">
              <a:buNone/>
            </a:pPr>
            <a:endParaRPr lang="pt-PT" dirty="0" smtClean="0"/>
          </a:p>
          <a:p>
            <a:pPr algn="ctr">
              <a:buNone/>
            </a:pPr>
            <a:endParaRPr lang="pt-PT" dirty="0" smtClean="0"/>
          </a:p>
          <a:p>
            <a:pPr algn="ctr">
              <a:buNone/>
            </a:pPr>
            <a:endParaRPr lang="pt-PT" dirty="0" smtClean="0"/>
          </a:p>
          <a:p>
            <a:endParaRPr lang="pt-PT" dirty="0" smtClean="0"/>
          </a:p>
          <a:p>
            <a:pPr algn="ctr"/>
            <a:endParaRPr lang="pt-BR" b="1" dirty="0" smtClean="0">
              <a:solidFill>
                <a:srgbClr val="FF0000"/>
              </a:solidFill>
            </a:endParaRPr>
          </a:p>
        </p:txBody>
      </p:sp>
      <p:sp>
        <p:nvSpPr>
          <p:cNvPr id="5" name="Retângulo 4"/>
          <p:cNvSpPr/>
          <p:nvPr/>
        </p:nvSpPr>
        <p:spPr>
          <a:xfrm>
            <a:off x="4253948" y="2358887"/>
            <a:ext cx="5499652" cy="6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58887" y="3043682"/>
            <a:ext cx="9621078" cy="2462213"/>
          </a:xfrm>
          <a:prstGeom prst="rect">
            <a:avLst/>
          </a:prstGeom>
        </p:spPr>
        <p:txBody>
          <a:bodyPr wrap="square">
            <a:spAutoFit/>
          </a:bodyPr>
          <a:lstStyle/>
          <a:p>
            <a:r>
              <a:rPr lang="pt-PT" dirty="0" smtClean="0"/>
              <a:t>QUEM DEVE USAR MÁSCARA? EM QUE MOMENTOS?</a:t>
            </a:r>
            <a:endParaRPr lang="pt-BR" dirty="0" smtClean="0"/>
          </a:p>
          <a:p>
            <a:r>
              <a:rPr lang="pt-PT" dirty="0" smtClean="0"/>
              <a:t>Os cuidadores do doente devem colocar a máscara antes de entrar no quarto do doente e ficar com ela, tampando boca e nariz, durante todo o tempo em que ficarem lá.</a:t>
            </a:r>
            <a:endParaRPr lang="pt-BR" dirty="0" smtClean="0"/>
          </a:p>
          <a:p>
            <a:r>
              <a:rPr lang="pt-PT" dirty="0" smtClean="0"/>
              <a:t>O doente não precisa ficar de máscara dentro do quarto, mas deve colocar a máscara, tampando boca e nariz sempre que for sair, por qualquer motivo, e permanecer com ela durante todo o tempo em que ficar fora do quarto. Mesmo dentro do quarto, o doente deve cobrir o nariz e a boca com lenços de papel ao tossir ou espirrar.</a:t>
            </a:r>
            <a:endParaRPr lang="pt-BR" dirty="0" smtClean="0"/>
          </a:p>
          <a:p>
            <a:r>
              <a:rPr lang="pt-PT" dirty="0" smtClean="0"/>
              <a:t> </a:t>
            </a:r>
            <a:endParaRPr lang="pt-BR" dirty="0" smtClean="0"/>
          </a:p>
          <a:p>
            <a:r>
              <a:rPr lang="pt-PT" dirty="0" smtClean="0"/>
              <a:t>MÁSCARA PRECISA SER JOGADA FORA A CADA VEZ QUE FOR USADA?</a:t>
            </a:r>
            <a:endParaRPr lang="pt-BR" dirty="0" smtClean="0"/>
          </a:p>
          <a:p>
            <a:r>
              <a:rPr lang="pt-PT" dirty="0" smtClean="0"/>
              <a:t>Sim. As máscaras usadas pelo doente e pelo cuidador devem ser descartadas no lixo após cada uso.</a:t>
            </a:r>
            <a:endParaRPr lang="pt-BR" dirty="0" smtClean="0"/>
          </a:p>
          <a:p>
            <a:r>
              <a:rPr lang="pt-PT" dirty="0" smtClean="0"/>
              <a:t> </a:t>
            </a:r>
            <a:endParaRPr lang="pt-BR" dirty="0" smtClean="0"/>
          </a:p>
          <a:p>
            <a:endParaRPr lang="pt-B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319131" y="397565"/>
            <a:ext cx="9634330" cy="1879624"/>
          </a:xfrm>
          <a:prstGeom prst="rect">
            <a:avLst/>
          </a:prstGeom>
          <a:noFill/>
          <a:ln w="9525">
            <a:noFill/>
            <a:miter lim="800000"/>
            <a:headEnd/>
            <a:tailEnd/>
          </a:ln>
        </p:spPr>
      </p:pic>
      <p:sp>
        <p:nvSpPr>
          <p:cNvPr id="7" name="Retângulo 6"/>
          <p:cNvSpPr/>
          <p:nvPr/>
        </p:nvSpPr>
        <p:spPr>
          <a:xfrm>
            <a:off x="2252870" y="2241352"/>
            <a:ext cx="9607825" cy="2031325"/>
          </a:xfrm>
          <a:prstGeom prst="rect">
            <a:avLst/>
          </a:prstGeom>
        </p:spPr>
        <p:txBody>
          <a:bodyPr wrap="square">
            <a:spAutoFit/>
          </a:bodyPr>
          <a:lstStyle/>
          <a:p>
            <a:pPr algn="ctr">
              <a:buNone/>
            </a:pPr>
            <a:endParaRPr lang="pt-PT" dirty="0" smtClean="0"/>
          </a:p>
          <a:p>
            <a:pPr algn="ctr">
              <a:buNone/>
            </a:pPr>
            <a:r>
              <a:rPr lang="pt-PT" dirty="0" smtClean="0"/>
              <a:t>PESSOA COM CASO CONFIRMADO DE COVID 19</a:t>
            </a:r>
          </a:p>
          <a:p>
            <a:pPr algn="ctr">
              <a:buNone/>
            </a:pPr>
            <a:r>
              <a:rPr lang="pt-PT" dirty="0" smtClean="0"/>
              <a:t>SEM GRAVIDADE</a:t>
            </a:r>
          </a:p>
          <a:p>
            <a:pPr algn="ctr">
              <a:buNone/>
            </a:pPr>
            <a:endParaRPr lang="pt-PT" dirty="0" smtClean="0"/>
          </a:p>
          <a:p>
            <a:pPr algn="ctr">
              <a:buNone/>
            </a:pPr>
            <a:endParaRPr lang="pt-PT" dirty="0" smtClean="0"/>
          </a:p>
          <a:p>
            <a:pPr algn="ctr">
              <a:buNone/>
            </a:pPr>
            <a:endParaRPr lang="pt-PT" dirty="0" smtClean="0"/>
          </a:p>
          <a:p>
            <a:pPr algn="ctr">
              <a:buNone/>
            </a:pPr>
            <a:endParaRPr lang="pt-PT" dirty="0" smtClean="0"/>
          </a:p>
          <a:p>
            <a:endParaRPr lang="pt-PT" dirty="0" smtClean="0"/>
          </a:p>
          <a:p>
            <a:pPr algn="ctr"/>
            <a:endParaRPr lang="pt-BR" b="1" dirty="0" smtClean="0">
              <a:solidFill>
                <a:srgbClr val="FF0000"/>
              </a:solidFill>
            </a:endParaRPr>
          </a:p>
        </p:txBody>
      </p:sp>
      <p:sp>
        <p:nvSpPr>
          <p:cNvPr id="5" name="Retângulo 4"/>
          <p:cNvSpPr/>
          <p:nvPr/>
        </p:nvSpPr>
        <p:spPr>
          <a:xfrm>
            <a:off x="4253948" y="2358887"/>
            <a:ext cx="5499652" cy="6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58887" y="3043682"/>
            <a:ext cx="9621078" cy="3323987"/>
          </a:xfrm>
          <a:prstGeom prst="rect">
            <a:avLst/>
          </a:prstGeom>
        </p:spPr>
        <p:txBody>
          <a:bodyPr wrap="square">
            <a:spAutoFit/>
          </a:bodyPr>
          <a:lstStyle/>
          <a:p>
            <a:r>
              <a:rPr lang="pt-PT" dirty="0" smtClean="0"/>
              <a:t>OS CUIDADORES DEVEM TOMAR ALGUM CUIDADO ESPECIAL?</a:t>
            </a:r>
            <a:endParaRPr lang="pt-BR" dirty="0" smtClean="0"/>
          </a:p>
          <a:p>
            <a:r>
              <a:rPr lang="pt-PT" dirty="0" smtClean="0"/>
              <a:t>É importante lavar as mãos com água e sabão após cada contato com o doente ou com as roupas, toalhas e lençóis que ele tenha usado (após a lavagem das roupas e a troca de roupas, por exemplo), após a lavagem de pratos, copos e talheres do doente, após a limpeza do quarto, do banheiro e dos objetos, e após cada vez que a máscara for retirada. Pode ser usado álcool gel 70% substituindo a lavagem se as mãos não estiverem sujas.</a:t>
            </a:r>
            <a:endParaRPr lang="pt-BR" dirty="0" smtClean="0"/>
          </a:p>
          <a:p>
            <a:r>
              <a:rPr lang="pt-PT" dirty="0" smtClean="0"/>
              <a:t/>
            </a:r>
            <a:br>
              <a:rPr lang="pt-PT" dirty="0" smtClean="0"/>
            </a:br>
            <a:r>
              <a:rPr lang="pt-PT" dirty="0" smtClean="0"/>
              <a:t>COMO LIMPAR O QUARTO E O BANHEIRO?</a:t>
            </a:r>
            <a:endParaRPr lang="pt-BR" dirty="0" smtClean="0"/>
          </a:p>
          <a:p>
            <a:r>
              <a:rPr lang="pt-PT" dirty="0" smtClean="0"/>
              <a:t>O quarto e o banheiro devem ser limpos normalmente todos os dias. As superfícies do banheiro e do quarto devem ser desinfetadas com álcool 70%. O piso do banheiro e o vaso sanitário devem ser desinfetados com hipoclorito (água sanitária), após a limpeza. A tampa do vaso sanitário deve ser mantida fechada durante o acionamento da descarga. Os panos de limpeza devem ser lavados após cada uso e desinfetados com hipoclo- rito (água sanitária). Antes de usar o álcool ou o hipoclorito certifique-se que essas substâncias não danificarão os objetos. O lixo do quarto e do banheiro do doente deve ser descartado em sacos fechados, normalmente, junto com o lixo da casa.</a:t>
            </a:r>
            <a:endParaRPr lang="pt-BR" dirty="0" smtClean="0"/>
          </a:p>
          <a:p>
            <a:r>
              <a:rPr lang="pt-PT" dirty="0" smtClean="0"/>
              <a:t> </a:t>
            </a:r>
            <a:endParaRPr lang="pt-BR" dirty="0" smtClean="0"/>
          </a:p>
          <a:p>
            <a:endParaRPr lang="pt-B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319131" y="397565"/>
            <a:ext cx="9634330" cy="1879624"/>
          </a:xfrm>
          <a:prstGeom prst="rect">
            <a:avLst/>
          </a:prstGeom>
          <a:noFill/>
          <a:ln w="9525">
            <a:noFill/>
            <a:miter lim="800000"/>
            <a:headEnd/>
            <a:tailEnd/>
          </a:ln>
        </p:spPr>
      </p:pic>
      <p:sp>
        <p:nvSpPr>
          <p:cNvPr id="7" name="Retângulo 6"/>
          <p:cNvSpPr/>
          <p:nvPr/>
        </p:nvSpPr>
        <p:spPr>
          <a:xfrm>
            <a:off x="2252870" y="2241352"/>
            <a:ext cx="9607825" cy="2031325"/>
          </a:xfrm>
          <a:prstGeom prst="rect">
            <a:avLst/>
          </a:prstGeom>
        </p:spPr>
        <p:txBody>
          <a:bodyPr wrap="square">
            <a:spAutoFit/>
          </a:bodyPr>
          <a:lstStyle/>
          <a:p>
            <a:pPr algn="ctr">
              <a:buNone/>
            </a:pPr>
            <a:endParaRPr lang="pt-PT" dirty="0" smtClean="0"/>
          </a:p>
          <a:p>
            <a:pPr algn="ctr">
              <a:buNone/>
            </a:pPr>
            <a:r>
              <a:rPr lang="pt-PT" dirty="0" smtClean="0"/>
              <a:t>PESSOA COM CASO CONFIRMADO DE COVID 19</a:t>
            </a:r>
          </a:p>
          <a:p>
            <a:pPr algn="ctr">
              <a:buNone/>
            </a:pPr>
            <a:r>
              <a:rPr lang="pt-PT" dirty="0" smtClean="0"/>
              <a:t>SEM GRAVIDADE</a:t>
            </a:r>
          </a:p>
          <a:p>
            <a:pPr algn="ctr">
              <a:buNone/>
            </a:pPr>
            <a:endParaRPr lang="pt-PT" dirty="0" smtClean="0"/>
          </a:p>
          <a:p>
            <a:pPr algn="ctr">
              <a:buNone/>
            </a:pPr>
            <a:endParaRPr lang="pt-PT" dirty="0" smtClean="0"/>
          </a:p>
          <a:p>
            <a:pPr algn="ctr">
              <a:buNone/>
            </a:pPr>
            <a:endParaRPr lang="pt-PT" dirty="0" smtClean="0"/>
          </a:p>
          <a:p>
            <a:pPr algn="ctr">
              <a:buNone/>
            </a:pPr>
            <a:endParaRPr lang="pt-PT" dirty="0" smtClean="0"/>
          </a:p>
          <a:p>
            <a:endParaRPr lang="pt-PT" dirty="0" smtClean="0"/>
          </a:p>
          <a:p>
            <a:pPr algn="ctr"/>
            <a:endParaRPr lang="pt-BR" b="1" dirty="0" smtClean="0">
              <a:solidFill>
                <a:srgbClr val="FF0000"/>
              </a:solidFill>
            </a:endParaRPr>
          </a:p>
        </p:txBody>
      </p:sp>
      <p:sp>
        <p:nvSpPr>
          <p:cNvPr id="5" name="Retângulo 4"/>
          <p:cNvSpPr/>
          <p:nvPr/>
        </p:nvSpPr>
        <p:spPr>
          <a:xfrm>
            <a:off x="4253948" y="2358887"/>
            <a:ext cx="5499652" cy="6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58887" y="3043682"/>
            <a:ext cx="9621078" cy="2893100"/>
          </a:xfrm>
          <a:prstGeom prst="rect">
            <a:avLst/>
          </a:prstGeom>
        </p:spPr>
        <p:txBody>
          <a:bodyPr wrap="square">
            <a:spAutoFit/>
          </a:bodyPr>
          <a:lstStyle/>
          <a:p>
            <a:r>
              <a:rPr lang="pt-PT" dirty="0" smtClean="0"/>
              <a:t> </a:t>
            </a:r>
            <a:endParaRPr lang="pt-BR" dirty="0" smtClean="0"/>
          </a:p>
          <a:p>
            <a:r>
              <a:rPr lang="pt-PT" dirty="0" smtClean="0"/>
              <a:t>COMO LAVAR ROUPAS, TOALHAS E LENÇÓIS USADOS PELO DOENTE?</a:t>
            </a:r>
            <a:endParaRPr lang="pt-BR" dirty="0" smtClean="0"/>
          </a:p>
          <a:p>
            <a:r>
              <a:rPr lang="pt-PT" dirty="0" smtClean="0"/>
              <a:t>Não é necessário lavar as roupas do paciente em separado, mas outras pessoas só podem usar qualquer peça que teve contato com o doente depois da lavagem. Na hora de recolher e de lavar as roupas elas não devem ser sacudidas.</a:t>
            </a:r>
            <a:endParaRPr lang="pt-BR" dirty="0" smtClean="0"/>
          </a:p>
          <a:p>
            <a:r>
              <a:rPr lang="pt-PT" dirty="0" smtClean="0"/>
              <a:t> </a:t>
            </a:r>
            <a:endParaRPr lang="pt-BR" dirty="0" smtClean="0"/>
          </a:p>
          <a:p>
            <a:r>
              <a:rPr lang="pt-PT" dirty="0" smtClean="0"/>
              <a:t>QUE FAZER COM PRATOS, COPOS, TALHERES E OUTROS OBJETOS USADOS PELO DOENTE?</a:t>
            </a:r>
            <a:endParaRPr lang="pt-BR" dirty="0" smtClean="0"/>
          </a:p>
          <a:p>
            <a:r>
              <a:rPr lang="pt-PT" dirty="0" smtClean="0"/>
              <a:t>A louça utilizada pelo paciente não precisa ser lavada em separado, mas assim como as roupas os copos, pratos e talheres só podem ser usados por outras pessoas depois de lavados. Qualquer outro objeto que o doente usar, como por exemplo aparelho de telefone, livros, computador, jornais e revistas, deve ser limpo e desinfetado com álcool a 70% antes de ser usado por outra pessoa. Antes de usar o álcool certifique-se que essa substância não danificará os objetos.</a:t>
            </a:r>
            <a:endParaRPr lang="pt-BR" dirty="0" smtClean="0"/>
          </a:p>
          <a:p>
            <a:r>
              <a:rPr lang="pt-PT" dirty="0" smtClean="0"/>
              <a:t> </a:t>
            </a:r>
            <a:endParaRPr lang="pt-BR" dirty="0" smtClean="0"/>
          </a:p>
          <a:p>
            <a:endParaRPr lang="pt-B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319131" y="397565"/>
            <a:ext cx="9634330" cy="1879624"/>
          </a:xfrm>
          <a:prstGeom prst="rect">
            <a:avLst/>
          </a:prstGeom>
          <a:noFill/>
          <a:ln w="9525">
            <a:noFill/>
            <a:miter lim="800000"/>
            <a:headEnd/>
            <a:tailEnd/>
          </a:ln>
        </p:spPr>
      </p:pic>
      <p:sp>
        <p:nvSpPr>
          <p:cNvPr id="7" name="Retângulo 6"/>
          <p:cNvSpPr/>
          <p:nvPr/>
        </p:nvSpPr>
        <p:spPr>
          <a:xfrm>
            <a:off x="2252870" y="2241352"/>
            <a:ext cx="9607825" cy="2031325"/>
          </a:xfrm>
          <a:prstGeom prst="rect">
            <a:avLst/>
          </a:prstGeom>
        </p:spPr>
        <p:txBody>
          <a:bodyPr wrap="square">
            <a:spAutoFit/>
          </a:bodyPr>
          <a:lstStyle/>
          <a:p>
            <a:pPr algn="ctr">
              <a:buNone/>
            </a:pPr>
            <a:endParaRPr lang="pt-PT" dirty="0" smtClean="0"/>
          </a:p>
          <a:p>
            <a:pPr algn="ctr">
              <a:buNone/>
            </a:pPr>
            <a:r>
              <a:rPr lang="pt-PT" dirty="0" smtClean="0"/>
              <a:t>PESSOA COM CASO CONFIRMADO DE COVID 19</a:t>
            </a:r>
          </a:p>
          <a:p>
            <a:pPr algn="ctr">
              <a:buNone/>
            </a:pPr>
            <a:r>
              <a:rPr lang="pt-PT" dirty="0" smtClean="0"/>
              <a:t>SEM GRAVIDADE</a:t>
            </a:r>
          </a:p>
          <a:p>
            <a:pPr algn="ctr">
              <a:buNone/>
            </a:pPr>
            <a:endParaRPr lang="pt-PT" dirty="0" smtClean="0"/>
          </a:p>
          <a:p>
            <a:pPr algn="ctr">
              <a:buNone/>
            </a:pPr>
            <a:endParaRPr lang="pt-PT" dirty="0" smtClean="0"/>
          </a:p>
          <a:p>
            <a:pPr algn="ctr">
              <a:buNone/>
            </a:pPr>
            <a:endParaRPr lang="pt-PT" dirty="0" smtClean="0"/>
          </a:p>
          <a:p>
            <a:pPr algn="ctr">
              <a:buNone/>
            </a:pPr>
            <a:endParaRPr lang="pt-PT" dirty="0" smtClean="0"/>
          </a:p>
          <a:p>
            <a:endParaRPr lang="pt-PT" dirty="0" smtClean="0"/>
          </a:p>
          <a:p>
            <a:pPr algn="ctr"/>
            <a:endParaRPr lang="pt-BR" b="1" dirty="0" smtClean="0">
              <a:solidFill>
                <a:srgbClr val="FF0000"/>
              </a:solidFill>
            </a:endParaRPr>
          </a:p>
        </p:txBody>
      </p:sp>
      <p:sp>
        <p:nvSpPr>
          <p:cNvPr id="5" name="Retângulo 4"/>
          <p:cNvSpPr/>
          <p:nvPr/>
        </p:nvSpPr>
        <p:spPr>
          <a:xfrm>
            <a:off x="4253948" y="2358887"/>
            <a:ext cx="5499652" cy="6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58887" y="3043682"/>
            <a:ext cx="9621078" cy="3108543"/>
          </a:xfrm>
          <a:prstGeom prst="rect">
            <a:avLst/>
          </a:prstGeom>
        </p:spPr>
        <p:txBody>
          <a:bodyPr wrap="square">
            <a:spAutoFit/>
          </a:bodyPr>
          <a:lstStyle/>
          <a:p>
            <a:r>
              <a:rPr lang="pt-PT" dirty="0" smtClean="0"/>
              <a:t> QUAIS CUIDADOS O DOENTE PRECISA RECEBER?</a:t>
            </a:r>
            <a:endParaRPr lang="pt-BR" dirty="0" smtClean="0"/>
          </a:p>
          <a:p>
            <a:r>
              <a:rPr lang="pt-PT" dirty="0" smtClean="0"/>
              <a:t>O doente deve ficar em repouso, tomar bastante líquido e receber alimentação leve e balanceada. Podem ser</a:t>
            </a:r>
            <a:endParaRPr lang="pt-BR" dirty="0" smtClean="0"/>
          </a:p>
          <a:p>
            <a:r>
              <a:rPr lang="pt-PT" dirty="0" smtClean="0"/>
              <a:t>usados analgésicos a anti-térmicos comuns para os sintomas.</a:t>
            </a:r>
            <a:endParaRPr lang="pt-BR" dirty="0" smtClean="0"/>
          </a:p>
          <a:p>
            <a:r>
              <a:rPr lang="pt-PT" dirty="0" smtClean="0"/>
              <a:t> </a:t>
            </a:r>
            <a:endParaRPr lang="pt-BR" dirty="0" smtClean="0"/>
          </a:p>
          <a:p>
            <a:r>
              <a:rPr lang="pt-PT" dirty="0" smtClean="0"/>
              <a:t>QUANDO LEVAR O DOENTE PARA O HOSPITAL?</a:t>
            </a:r>
            <a:endParaRPr lang="pt-BR" dirty="0" smtClean="0"/>
          </a:p>
          <a:p>
            <a:r>
              <a:rPr lang="pt-PT" dirty="0" smtClean="0"/>
              <a:t>O doente deve  ser levado para atendimento médico se apresentar piora. Em caso de dor no peito, falta de  ar, extremidades azuladas (unhas e pontas dos dedos), desidratação, vômitos incontroláveis, diminuição da quantidade de urina, vertigens e confusão mental o paciente deve ser conduzido a um hospital imediatamente.</a:t>
            </a:r>
            <a:endParaRPr lang="pt-BR" dirty="0" smtClean="0"/>
          </a:p>
          <a:p>
            <a:r>
              <a:rPr lang="pt-PT" dirty="0" smtClean="0"/>
              <a:t> </a:t>
            </a:r>
            <a:endParaRPr lang="pt-BR" dirty="0" smtClean="0"/>
          </a:p>
          <a:p>
            <a:r>
              <a:rPr lang="pt-PT" dirty="0" smtClean="0"/>
              <a:t>O QUE FAZER SE ALGUÉM DA MESMA CASA TIVER ALGUM SINTOMA DE CORONAVÍRUS?</a:t>
            </a:r>
            <a:endParaRPr lang="pt-BR" dirty="0" smtClean="0"/>
          </a:p>
          <a:p>
            <a:r>
              <a:rPr lang="pt-PT" dirty="0" smtClean="0"/>
              <a:t>Deve procurar atendimento médico em unidade de saúde. Na consulta deve informar que teve contato com caso suspeito e fazer a coleta para exame para diagnóstico.</a:t>
            </a:r>
            <a:endParaRPr lang="pt-BR" dirty="0" smtClean="0"/>
          </a:p>
          <a:p>
            <a:r>
              <a:rPr lang="pt-PT" dirty="0" smtClean="0"/>
              <a:t> </a:t>
            </a:r>
            <a:endParaRPr lang="pt-BR" dirty="0" smtClean="0"/>
          </a:p>
          <a:p>
            <a:endParaRPr lang="pt-B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226365" y="318052"/>
            <a:ext cx="9634330" cy="1879624"/>
          </a:xfrm>
          <a:prstGeom prst="rect">
            <a:avLst/>
          </a:prstGeom>
          <a:noFill/>
          <a:ln w="9525">
            <a:noFill/>
            <a:miter lim="800000"/>
            <a:headEnd/>
            <a:tailEnd/>
          </a:ln>
        </p:spPr>
      </p:pic>
      <p:sp>
        <p:nvSpPr>
          <p:cNvPr id="7" name="Retângulo 6"/>
          <p:cNvSpPr/>
          <p:nvPr/>
        </p:nvSpPr>
        <p:spPr>
          <a:xfrm>
            <a:off x="2252870" y="2213113"/>
            <a:ext cx="9607825" cy="1169551"/>
          </a:xfrm>
          <a:prstGeom prst="rect">
            <a:avLst/>
          </a:prstGeom>
        </p:spPr>
        <p:txBody>
          <a:bodyPr wrap="square">
            <a:spAutoFit/>
          </a:bodyPr>
          <a:lstStyle/>
          <a:p>
            <a:pPr algn="ctr">
              <a:buNone/>
            </a:pPr>
            <a:endParaRPr lang="pt-PT" dirty="0" smtClean="0"/>
          </a:p>
          <a:p>
            <a:pPr algn="ctr">
              <a:buNone/>
            </a:pPr>
            <a:r>
              <a:rPr lang="pt-PT" dirty="0" smtClean="0"/>
              <a:t>AVALIAR A GRAVIDADE</a:t>
            </a:r>
          </a:p>
          <a:p>
            <a:pPr algn="ctr">
              <a:buNone/>
            </a:pPr>
            <a:r>
              <a:rPr lang="pt-PT" dirty="0" smtClean="0"/>
              <a:t>(enfermeiro/médico)</a:t>
            </a:r>
            <a:endParaRPr lang="pt-BR" dirty="0" smtClean="0"/>
          </a:p>
          <a:p>
            <a:endParaRPr lang="pt-PT" dirty="0" smtClean="0"/>
          </a:p>
          <a:p>
            <a:pPr algn="ctr"/>
            <a:endParaRPr lang="pt-BR" b="1" dirty="0" smtClean="0">
              <a:solidFill>
                <a:srgbClr val="FF0000"/>
              </a:solidFill>
            </a:endParaRPr>
          </a:p>
        </p:txBody>
      </p:sp>
      <p:sp>
        <p:nvSpPr>
          <p:cNvPr id="6" name="Retângulo 5"/>
          <p:cNvSpPr/>
          <p:nvPr/>
        </p:nvSpPr>
        <p:spPr>
          <a:xfrm>
            <a:off x="5923722" y="2332382"/>
            <a:ext cx="2319130" cy="6361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baixo 8"/>
          <p:cNvSpPr/>
          <p:nvPr/>
        </p:nvSpPr>
        <p:spPr>
          <a:xfrm>
            <a:off x="6533325" y="3008246"/>
            <a:ext cx="1073426" cy="503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2504660" y="3591339"/>
            <a:ext cx="9488557" cy="1815882"/>
          </a:xfrm>
          <a:prstGeom prst="rect">
            <a:avLst/>
          </a:prstGeom>
          <a:noFill/>
        </p:spPr>
        <p:txBody>
          <a:bodyPr wrap="square" rtlCol="0">
            <a:spAutoFit/>
          </a:bodyPr>
          <a:lstStyle/>
          <a:p>
            <a:r>
              <a:rPr lang="pt-BR" dirty="0" smtClean="0"/>
              <a:t>Indivíduo de qualquer idade, com Síndrome Gripal e que apresente dispneia ou os seguintes sinais de gravidade:</a:t>
            </a:r>
          </a:p>
          <a:p>
            <a:endParaRPr lang="pt-BR" dirty="0" smtClean="0"/>
          </a:p>
          <a:p>
            <a:pPr>
              <a:buFont typeface="Arial" pitchFamily="34" charset="0"/>
              <a:buChar char="•"/>
            </a:pPr>
            <a:r>
              <a:rPr lang="pt-BR" dirty="0" smtClean="0"/>
              <a:t>Saturação de oxigênio menor que 95% em ar ambiente.</a:t>
            </a:r>
          </a:p>
          <a:p>
            <a:pPr>
              <a:buFont typeface="Arial" pitchFamily="34" charset="0"/>
              <a:buChar char="•"/>
            </a:pPr>
            <a:r>
              <a:rPr lang="pt-BR" dirty="0" smtClean="0"/>
              <a:t>Sinais de desconforto respiratório ou aumento da frequência respiratória avaliada de acordo com a idade.</a:t>
            </a:r>
          </a:p>
          <a:p>
            <a:pPr>
              <a:buFont typeface="Arial" pitchFamily="34" charset="0"/>
              <a:buChar char="•"/>
            </a:pPr>
            <a:r>
              <a:rPr lang="pt-BR" dirty="0" smtClean="0"/>
              <a:t>Piora nas condições clínicas de doença de base.</a:t>
            </a:r>
          </a:p>
          <a:p>
            <a:pPr>
              <a:buFont typeface="Arial" pitchFamily="34" charset="0"/>
              <a:buChar char="•"/>
            </a:pPr>
            <a:r>
              <a:rPr lang="pt-BR" dirty="0" smtClean="0"/>
              <a:t>Hipotensão em relação à pressão arterial habitual do paciente.</a:t>
            </a:r>
          </a:p>
          <a:p>
            <a:pPr>
              <a:buFont typeface="Arial" pitchFamily="34" charset="0"/>
              <a:buChar char="•"/>
            </a:pPr>
            <a:r>
              <a:rPr lang="pt-BR" dirty="0" smtClean="0"/>
              <a:t>Em crianças, além dos itens acima, observar: batimentos de asa de nariz, cianose, tiragem intercostal, desidratação e inapetência.</a:t>
            </a:r>
            <a:endParaRPr lang="pt-BR" dirty="0"/>
          </a:p>
        </p:txBody>
      </p:sp>
      <p:sp>
        <p:nvSpPr>
          <p:cNvPr id="12" name="Retângulo 11"/>
          <p:cNvSpPr/>
          <p:nvPr/>
        </p:nvSpPr>
        <p:spPr>
          <a:xfrm>
            <a:off x="2464904" y="3551582"/>
            <a:ext cx="9448800" cy="1842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baixo 12"/>
          <p:cNvSpPr/>
          <p:nvPr/>
        </p:nvSpPr>
        <p:spPr>
          <a:xfrm>
            <a:off x="6725481" y="5519534"/>
            <a:ext cx="1073426" cy="503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3127513" y="6175513"/>
            <a:ext cx="7832035" cy="523220"/>
          </a:xfrm>
          <a:prstGeom prst="rect">
            <a:avLst/>
          </a:prstGeom>
          <a:noFill/>
        </p:spPr>
        <p:txBody>
          <a:bodyPr wrap="square" rtlCol="0">
            <a:spAutoFit/>
          </a:bodyPr>
          <a:lstStyle/>
          <a:p>
            <a:pPr algn="ctr"/>
            <a:r>
              <a:rPr lang="pt-BR" dirty="0" smtClean="0"/>
              <a:t>Síndrome Respiratória Aguda Grave – Manter Estabilidade Clínica (oferta de O2 + fluidos) - Encaminhar para Internação – Regulação SAMU- 192</a:t>
            </a:r>
            <a:endParaRPr lang="pt-BR" dirty="0"/>
          </a:p>
        </p:txBody>
      </p:sp>
      <p:sp>
        <p:nvSpPr>
          <p:cNvPr id="16" name="Retângulo 15"/>
          <p:cNvSpPr/>
          <p:nvPr/>
        </p:nvSpPr>
        <p:spPr>
          <a:xfrm>
            <a:off x="3347884" y="6164826"/>
            <a:ext cx="7447935" cy="5161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286875" cy="4465637"/>
          </a:xfrm>
          <a:prstGeom prst="rect">
            <a:avLst/>
          </a:prstGeom>
          <a:noFill/>
          <a:ln>
            <a:noFill/>
          </a:ln>
        </p:spPr>
        <p:txBody>
          <a:bodyPr spcFirstLastPara="1" wrap="square" lIns="91425" tIns="45700" rIns="91425" bIns="45700" anchor="t" anchorCtr="0">
            <a:noAutofit/>
          </a:bodyPr>
          <a:lstStyle/>
          <a:p>
            <a:pPr lvl="0">
              <a:buNone/>
            </a:pPr>
            <a:r>
              <a:rPr lang="pt-PT" sz="2400" b="1" dirty="0" smtClean="0"/>
              <a:t>ORGANIZAÇÃO DA RESPOSTA ÀS EMERGÊNCIAS EM SAÚDE PÚBLICA SEGUNDO NÍVEL DE ATIVAÇÃO:</a:t>
            </a:r>
          </a:p>
          <a:p>
            <a:pPr lvl="0">
              <a:buNone/>
            </a:pPr>
            <a:endParaRPr lang="pt-PT" sz="2400" b="1" dirty="0" smtClean="0"/>
          </a:p>
          <a:p>
            <a:pPr>
              <a:buNone/>
            </a:pPr>
            <a:r>
              <a:rPr lang="pt-BR" sz="2400" b="1" dirty="0" smtClean="0"/>
              <a:t>Nível III: Emergência de Saúde Pública (ESP)</a:t>
            </a:r>
            <a:endParaRPr lang="pt-BR" sz="2400" dirty="0" smtClean="0"/>
          </a:p>
          <a:p>
            <a:pPr>
              <a:buNone/>
            </a:pPr>
            <a:r>
              <a:rPr lang="pt-PT" sz="2400" dirty="0" smtClean="0"/>
              <a:t>Corresponde a uma situação em que há confirmação de transmissão local* do primeiro caso de COVID-19, no território estadual.</a:t>
            </a:r>
            <a:endParaRPr lang="pt-BR" sz="2400" dirty="0" smtClean="0"/>
          </a:p>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13666" name="Picture 2"/>
          <p:cNvPicPr>
            <a:picLocks noChangeAspect="1" noChangeArrowheads="1"/>
          </p:cNvPicPr>
          <p:nvPr/>
        </p:nvPicPr>
        <p:blipFill>
          <a:blip r:embed="rId3"/>
          <a:srcRect l="29741" t="16667" r="31046" b="9239"/>
          <a:stretch>
            <a:fillRect/>
          </a:stretch>
        </p:blipFill>
        <p:spPr bwMode="auto">
          <a:xfrm>
            <a:off x="3663805" y="-5610"/>
            <a:ext cx="6460856" cy="6863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286875" cy="4465637"/>
          </a:xfrm>
          <a:prstGeom prst="rect">
            <a:avLst/>
          </a:prstGeom>
          <a:noFill/>
          <a:ln>
            <a:noFill/>
          </a:ln>
        </p:spPr>
        <p:txBody>
          <a:bodyPr spcFirstLastPara="1" wrap="square" lIns="91425" tIns="45700" rIns="91425" bIns="45700" anchor="t" anchorCtr="0">
            <a:noAutofit/>
          </a:bodyPr>
          <a:lstStyle/>
          <a:p>
            <a:pPr lvl="0">
              <a:buNone/>
            </a:pPr>
            <a:r>
              <a:rPr lang="pt-PT" sz="2400" b="1" dirty="0" smtClean="0"/>
              <a:t>A  forma de transmissão está sendo monitorado pelas autoridades sanitárias, a nível mundial, nacional e estadual, bem como localmente.</a:t>
            </a:r>
          </a:p>
          <a:p>
            <a:pPr lvl="0">
              <a:buNone/>
            </a:pPr>
            <a:endParaRPr lang="pt-PT" sz="2400" b="1" dirty="0" smtClean="0"/>
          </a:p>
          <a:p>
            <a:pPr lvl="0">
              <a:buNone/>
            </a:pPr>
            <a:r>
              <a:rPr lang="pt-PT" sz="2400" b="1" dirty="0" smtClean="0"/>
              <a:t>É importante atualizar-se diariamente com informações geradas institucionalmente, sugerimos o uso desta plataforma:</a:t>
            </a:r>
          </a:p>
          <a:p>
            <a:pPr lvl="0">
              <a:buNone/>
            </a:pPr>
            <a:endParaRPr lang="pt-PT" sz="2400" b="1" dirty="0" smtClean="0"/>
          </a:p>
          <a:p>
            <a:pPr lvl="0">
              <a:buNone/>
            </a:pPr>
            <a:r>
              <a:rPr lang="pt-BR" sz="2400" dirty="0" smtClean="0">
                <a:hlinkClick r:id="rId3"/>
              </a:rPr>
              <a:t>http://plataforma.saude.gov.br/novocoronavirus/#2019-</a:t>
            </a:r>
            <a:r>
              <a:rPr lang="pt-BR" sz="2400" dirty="0" err="1" smtClean="0">
                <a:hlinkClick r:id="rId3"/>
              </a:rPr>
              <a:t>nCov-world</a:t>
            </a:r>
            <a:endParaRPr lang="pt-PT" sz="2400" b="1" dirty="0" smtClean="0"/>
          </a:p>
          <a:p>
            <a:pPr lvl="0">
              <a:buNone/>
            </a:pPr>
            <a:endParaRPr lang="pt-PT" sz="2400" b="1" dirty="0" smtClean="0"/>
          </a:p>
        </p:txBody>
      </p:sp>
      <p:pic>
        <p:nvPicPr>
          <p:cNvPr id="14" name="Picture 6"/>
          <p:cNvPicPr>
            <a:picLocks noChangeAspect="1" noChangeArrowheads="1"/>
          </p:cNvPicPr>
          <p:nvPr/>
        </p:nvPicPr>
        <p:blipFill>
          <a:blip r:embed="rId4"/>
          <a:srcRect t="27595" r="1857" b="39891"/>
          <a:stretch>
            <a:fillRect/>
          </a:stretch>
        </p:blipFill>
        <p:spPr bwMode="auto">
          <a:xfrm>
            <a:off x="2213113" y="384313"/>
            <a:ext cx="9634330" cy="1879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sp>
        <p:nvSpPr>
          <p:cNvPr id="102" name="Google Shape;102;p17"/>
          <p:cNvSpPr txBox="1">
            <a:spLocks noGrp="1"/>
          </p:cNvSpPr>
          <p:nvPr>
            <p:ph type="body" idx="1"/>
          </p:nvPr>
        </p:nvSpPr>
        <p:spPr>
          <a:xfrm>
            <a:off x="2232025" y="2392363"/>
            <a:ext cx="9286875" cy="4465637"/>
          </a:xfrm>
          <a:prstGeom prst="rect">
            <a:avLst/>
          </a:prstGeom>
          <a:noFill/>
          <a:ln>
            <a:noFill/>
          </a:ln>
        </p:spPr>
        <p:txBody>
          <a:bodyPr spcFirstLastPara="1" wrap="square" lIns="91425" tIns="45700" rIns="91425" bIns="45700" anchor="t" anchorCtr="0">
            <a:noAutofit/>
          </a:bodyPr>
          <a:lstStyle/>
          <a:p>
            <a:pPr>
              <a:buNone/>
            </a:pPr>
            <a:r>
              <a:rPr lang="pt-BR" sz="2400" dirty="0" smtClean="0"/>
              <a:t/>
            </a:r>
            <a:br>
              <a:rPr lang="pt-BR" sz="2400" dirty="0" smtClean="0"/>
            </a:br>
            <a:endParaRPr lang="pt-PT" sz="2400" b="1" dirty="0" smtClean="0"/>
          </a:p>
          <a:p>
            <a:pPr>
              <a:buNone/>
            </a:pPr>
            <a:r>
              <a:rPr lang="pt-BR" sz="2400" dirty="0" smtClean="0"/>
              <a:t/>
            </a:r>
            <a:br>
              <a:rPr lang="pt-BR" sz="2400" dirty="0" smtClean="0"/>
            </a:br>
            <a:r>
              <a:rPr lang="pt-PT" sz="2400" i="1" dirty="0" smtClean="0"/>
              <a:t> Transmissão local é definida como a confirmação laboratorial de transmissão do SARS CoV-2 entre pessoas com vínculo epidemiológico comprovado. </a:t>
            </a:r>
          </a:p>
          <a:p>
            <a:pPr>
              <a:buNone/>
            </a:pPr>
            <a:r>
              <a:rPr lang="pt-PT" sz="2400" i="1" dirty="0" smtClean="0"/>
              <a:t>     Os casos que ocorrerem entre familiares próximos ou profissionais de saúde de forma limitada não serão considerados transmissão local.</a:t>
            </a:r>
            <a:endParaRPr lang="pt-BR" sz="2400" dirty="0" smtClean="0"/>
          </a:p>
          <a:p>
            <a:pPr>
              <a:buNone/>
            </a:pPr>
            <a:r>
              <a:rPr lang="pt-BR" sz="2400" dirty="0" smtClean="0"/>
              <a:t/>
            </a:r>
            <a:br>
              <a:rPr lang="pt-BR" sz="2400" dirty="0" smtClean="0"/>
            </a:br>
            <a:endParaRPr lang="pt-PT" sz="2400" b="1" dirty="0" smtClean="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32025" y="365125"/>
            <a:ext cx="9620250" cy="1855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endParaRPr dirty="0"/>
          </a:p>
        </p:txBody>
      </p:sp>
      <p:pic>
        <p:nvPicPr>
          <p:cNvPr id="14" name="Picture 6"/>
          <p:cNvPicPr>
            <a:picLocks noChangeAspect="1" noChangeArrowheads="1"/>
          </p:cNvPicPr>
          <p:nvPr/>
        </p:nvPicPr>
        <p:blipFill>
          <a:blip r:embed="rId3"/>
          <a:srcRect t="27595" r="1857" b="39891"/>
          <a:stretch>
            <a:fillRect/>
          </a:stretch>
        </p:blipFill>
        <p:spPr bwMode="auto">
          <a:xfrm>
            <a:off x="2213113" y="384313"/>
            <a:ext cx="9634330" cy="1879624"/>
          </a:xfrm>
          <a:prstGeom prst="rect">
            <a:avLst/>
          </a:prstGeom>
          <a:noFill/>
          <a:ln w="9525">
            <a:noFill/>
            <a:miter lim="800000"/>
            <a:headEnd/>
            <a:tailEnd/>
          </a:ln>
        </p:spPr>
      </p:pic>
      <p:pic>
        <p:nvPicPr>
          <p:cNvPr id="110596" name="Picture 4"/>
          <p:cNvPicPr>
            <a:picLocks noChangeAspect="1" noChangeArrowheads="1"/>
          </p:cNvPicPr>
          <p:nvPr/>
        </p:nvPicPr>
        <p:blipFill>
          <a:blip r:embed="rId4"/>
          <a:srcRect l="28611" t="31386" r="23315" b="22237"/>
          <a:stretch>
            <a:fillRect/>
          </a:stretch>
        </p:blipFill>
        <p:spPr bwMode="auto">
          <a:xfrm>
            <a:off x="2332383" y="2405158"/>
            <a:ext cx="9276521" cy="4413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o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TotalTime>
  <Words>2619</Words>
  <Application>Microsoft Office PowerPoint</Application>
  <PresentationFormat>Personalizar</PresentationFormat>
  <Paragraphs>628</Paragraphs>
  <Slides>60</Slides>
  <Notes>54</Notes>
  <HiddenSlides>0</HiddenSlides>
  <MMClips>0</MMClips>
  <ScaleCrop>false</ScaleCrop>
  <HeadingPairs>
    <vt:vector size="4" baseType="variant">
      <vt:variant>
        <vt:lpstr>Tema</vt:lpstr>
      </vt:variant>
      <vt:variant>
        <vt:i4>2</vt:i4>
      </vt:variant>
      <vt:variant>
        <vt:lpstr>Títulos de slides</vt:lpstr>
      </vt:variant>
      <vt:variant>
        <vt:i4>60</vt:i4>
      </vt:variant>
    </vt:vector>
  </HeadingPairs>
  <TitlesOfParts>
    <vt:vector size="62" baseType="lpstr">
      <vt:lpstr>Tema do Office</vt:lpstr>
      <vt:lpstr>1_Tema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Distanciamento social: Significa ficar fora de contato próximo em locais públicos lotados, evitando reuniões de massa e mantendo espaço - aproximadamente um metro e oitenta - entre você e os outros quando possível.  O distanciamento social requer mudanças na maneira como as pessoas trabalham, vivem e interagem umas com as outras.   Pode ser necessário cancelar ou evitar grandes eventos, limitando viagens não essenciais e reprogramando conferências.  O ensino tradicional em sala de aula pode ter que passar para a entrega on-line - já está acontecendo em algumas faculdades e universidades, embora menos fácil de fazer nas escolas de ensino fundamental e médio.  Para ser claro, o distanciamento social tem um custo econômico substancial, pois as pessoas não estarão envolvidas nas mesmas atividades profissionais e de vida que alimentam a economia  A pandemia do H1N1 de 2009 enfatizou que o planejamento pré-pandêmico eficaz requer o envolvimento da saúde pública e líderes locais, empregadores, organizações e partes interessadas e é essencial para garantir o uso oportuno e eficaz das MNFs para limitar a propagação de doenças durante uma pandemia.   O uso efetivo das MNFs depende da aceitação e participação de pessoas que implementam medidas de proteção pessoal e de comunidades que implementam medidas em toda a comunidade, como fechamento temporário de escolas. </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Aparcecida de Cassia Rabetti</dc:creator>
  <cp:lastModifiedBy>Cássia</cp:lastModifiedBy>
  <cp:revision>60</cp:revision>
  <dcterms:modified xsi:type="dcterms:W3CDTF">2020-03-18T11:30:24Z</dcterms:modified>
</cp:coreProperties>
</file>