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43"/>
  </p:notesMasterIdLst>
  <p:handoutMasterIdLst>
    <p:handoutMasterId r:id="rId44"/>
  </p:handoutMasterIdLst>
  <p:sldIdLst>
    <p:sldId id="488" r:id="rId2"/>
    <p:sldId id="468" r:id="rId3"/>
    <p:sldId id="476" r:id="rId4"/>
    <p:sldId id="477" r:id="rId5"/>
    <p:sldId id="489" r:id="rId6"/>
    <p:sldId id="479" r:id="rId7"/>
    <p:sldId id="470" r:id="rId8"/>
    <p:sldId id="490" r:id="rId9"/>
    <p:sldId id="518" r:id="rId10"/>
    <p:sldId id="491" r:id="rId11"/>
    <p:sldId id="492" r:id="rId12"/>
    <p:sldId id="494" r:id="rId13"/>
    <p:sldId id="506" r:id="rId14"/>
    <p:sldId id="507" r:id="rId15"/>
    <p:sldId id="508" r:id="rId16"/>
    <p:sldId id="510" r:id="rId17"/>
    <p:sldId id="509" r:id="rId18"/>
    <p:sldId id="495" r:id="rId19"/>
    <p:sldId id="526" r:id="rId20"/>
    <p:sldId id="496" r:id="rId21"/>
    <p:sldId id="472" r:id="rId22"/>
    <p:sldId id="474" r:id="rId23"/>
    <p:sldId id="500" r:id="rId24"/>
    <p:sldId id="480" r:id="rId25"/>
    <p:sldId id="501" r:id="rId26"/>
    <p:sldId id="481" r:id="rId27"/>
    <p:sldId id="520" r:id="rId28"/>
    <p:sldId id="502" r:id="rId29"/>
    <p:sldId id="527" r:id="rId30"/>
    <p:sldId id="528" r:id="rId31"/>
    <p:sldId id="503" r:id="rId32"/>
    <p:sldId id="504" r:id="rId33"/>
    <p:sldId id="487" r:id="rId34"/>
    <p:sldId id="497" r:id="rId35"/>
    <p:sldId id="499" r:id="rId36"/>
    <p:sldId id="529" r:id="rId37"/>
    <p:sldId id="486" r:id="rId38"/>
    <p:sldId id="512" r:id="rId39"/>
    <p:sldId id="530" r:id="rId40"/>
    <p:sldId id="531" r:id="rId41"/>
    <p:sldId id="532" r:id="rId4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0C0C0"/>
    <a:srgbClr val="C6FEA0"/>
    <a:srgbClr val="EFFF9F"/>
    <a:srgbClr val="02EEE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23" autoAdjust="0"/>
  </p:normalViewPr>
  <p:slideViewPr>
    <p:cSldViewPr>
      <p:cViewPr>
        <p:scale>
          <a:sx n="73" d="100"/>
          <a:sy n="73" d="100"/>
        </p:scale>
        <p:origin x="-10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0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1CBA09-B7BB-47B3-AC98-8C85910147D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156330-D9F8-4E58-A071-D54C7C76E0DE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65035A-E5F0-4B3F-9855-B747FC4E6EF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5427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863" eaLnBrk="1" hangingPunct="1"/>
            <a:fld id="{886C0CE8-854E-4579-B8BF-CDC170BC6BD1}" type="slidenum">
              <a:rPr lang="en-US" smtClean="0">
                <a:latin typeface="Comic Sans MS" pitchFamily="66" charset="0"/>
                <a:cs typeface="Arial" charset="0"/>
              </a:rPr>
              <a:pPr defTabSz="931863" eaLnBrk="1" hangingPunct="1"/>
              <a:t>29</a:t>
            </a:fld>
            <a:endParaRPr lang="en-US" smtClean="0"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55300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eaLnBrk="1" hangingPunct="1"/>
            <a:fld id="{7467E571-5900-450D-9B4F-7978FD1E200B}" type="slidenum">
              <a:rPr lang="en-US" smtClean="0">
                <a:latin typeface="Arial" charset="0"/>
                <a:cs typeface="Arial" charset="0"/>
              </a:rPr>
              <a:pPr eaLnBrk="1" hangingPunct="1"/>
              <a:t>37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65035A-E5F0-4B3F-9855-B747FC4E6EFE}" type="slidenum">
              <a:rPr lang="pt-BR" smtClean="0"/>
              <a:pPr>
                <a:defRPr/>
              </a:pPr>
              <a:t>39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6ACFB-CE51-471B-AF99-8CA2EE3E4AE4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00CD3-7A67-4876-BD66-3DCA718EC6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4F69B-4CBF-4E65-80A7-A471786A9F69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D7086-B60B-4B5C-87A0-860007BDE7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E6A32-D8C6-4C98-BC40-A4200FCF3F48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16233-ECC3-481C-BA2C-68ADA5D6EB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973F5-C544-4D11-BB5A-29590EDE694F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F9601-057D-42EB-B6F5-A8A1B64D956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89E95-6CA7-4552-A75E-E99EEE434BC5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DF320-AC2F-4FF2-9775-1869764BBA2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69DAE-8E4C-48D3-8366-A8C0095BF6CE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C1630-2599-4C33-A27D-5B9CF3BA524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8791E-BDE3-465C-B3EB-D0982DD9A504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D2E80-A358-42E3-A1D9-2197C12904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D707C-1752-4C10-A6E5-4BFD1395E8BE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237CB-18DC-458A-84D7-8417FF868A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834D-7477-42A8-90CD-2B6F8A165EAF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D20C9-9A18-47E5-9A43-A540CF0EEE3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9EDE-EC15-43B6-8374-AA3C1375054F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8EBA9-0193-47FF-A386-AC39D16A0CF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8BC5-4B1D-497B-BEA7-3CFB07A3B624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D8CE7-5C86-4163-BB59-2AFC3B0C0AD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8C4A6-7827-4C7F-92C4-2325D9D65FF8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C6675-10A8-4B3E-94CB-2B8D113B47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9E09A-876A-46A7-B1C2-A044B0CC7EDA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54299-FE22-40B8-BD83-27A7957D775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E5E23-8091-4950-B10B-4CA691CCA609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DEA5F-2BD9-4F5C-BC8E-FBEDF56C618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E1C9800-553F-4B16-BC6C-35AA204FC9B3}" type="datetimeFigureOut">
              <a:rPr lang="pt-BR"/>
              <a:pPr>
                <a:defRPr/>
              </a:pPr>
              <a:t>24/6/2013</a:t>
            </a:fld>
            <a:endParaRPr lang="pt-BR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B745C7-1DF2-4619-81BF-32B473A5AB0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848600" y="117475"/>
          <a:ext cx="1143000" cy="889000"/>
        </p:xfrm>
        <a:graphic>
          <a:graphicData uri="http://schemas.openxmlformats.org/presentationml/2006/ole">
            <p:oleObj spid="_x0000_s1031" name="CorelPhotoPaint.Image.10" r:id="rId17" imgW="1028571" imgH="800000" progId="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p:oleObj spid="_x0000_s1032" name="CorelPhotoPaint.Image.10" r:id="rId18" imgW="1638095" imgH="314286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  <p:sldLayoutId id="2147483745" r:id="rId6"/>
    <p:sldLayoutId id="2147483744" r:id="rId7"/>
    <p:sldLayoutId id="2147483743" r:id="rId8"/>
    <p:sldLayoutId id="2147483742" r:id="rId9"/>
    <p:sldLayoutId id="2147483741" r:id="rId10"/>
    <p:sldLayoutId id="2147483740" r:id="rId11"/>
    <p:sldLayoutId id="2147483739" r:id="rId12"/>
    <p:sldLayoutId id="2147483738" r:id="rId13"/>
    <p:sldLayoutId id="214748373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pse@saude.sc.gov.b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folha.uol.com.br/poder/2013/06/1293113-bolsa-familia-enfraquece-o-coronelismo-e-rompe-cultura-da-resignacao-diz-sociologa.shtml" TargetMode="External"/><Relationship Id="rId3" Type="http://schemas.openxmlformats.org/officeDocument/2006/relationships/image" Target="../media/image14.jpeg"/><Relationship Id="rId7" Type="http://schemas.openxmlformats.org/officeDocument/2006/relationships/hyperlink" Target="http://livraria.folha.com.br/catalogo/1204532/vozes-do-bolsa-familia?tracking_number=141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5.usp.br/28741/pesquisa-da-fsp-aponta-que-as-familias-beneficiadas-pelo-bolsa-familia-gastam-o-beneficio-com-alimentos-saudaveis/" TargetMode="External"/><Relationship Id="rId5" Type="http://schemas.openxmlformats.org/officeDocument/2006/relationships/hyperlink" Target="http://g1.globo.com/bahia/noticia/2013/05/bolsa-familia-reduz-em-17-mortalidade-infantil-aponta-pesquisa.html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cs.br/etc/conferencias/index.php/anpedsul/9anpedsul/paper/viewFile/2913/716" TargetMode="External"/><Relationship Id="rId5" Type="http://schemas.openxmlformats.org/officeDocument/2006/relationships/hyperlink" Target="http://www.pnud.org.br/Noticia.aspx?id=3632" TargetMode="External"/><Relationship Id="rId4" Type="http://schemas.openxmlformats.org/officeDocument/2006/relationships/hyperlink" Target="http://www.metro1.com.br/estudantes-que-recebem-bolsa-familia-repetem-menos-de-ano-revela-pesquisa-3-32084,noticia.html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istemas.cgu.gov.br/relats/uploads/2427_%20relatorio_bolsa_familia_10012013.pdf" TargetMode="External"/><Relationship Id="rId4" Type="http://schemas.openxmlformats.org/officeDocument/2006/relationships/hyperlink" Target="http://oglobo.globo.com/pais/bolsa-familia-reduz-violencia-aponta-estudo-da-puc-rio-522998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smtClean="0">
                <a:ea typeface="ＭＳ Ｐゴシック" pitchFamily="34" charset="-128"/>
              </a:rPr>
              <a:t/>
            </a:r>
            <a:br>
              <a:rPr lang="pt-BR" b="1" smtClean="0">
                <a:ea typeface="ＭＳ Ｐゴシック" pitchFamily="34" charset="-128"/>
              </a:rPr>
            </a:br>
            <a:r>
              <a:rPr lang="pt-BR" b="1" smtClean="0">
                <a:ea typeface="ＭＳ Ｐゴシック" pitchFamily="34" charset="-128"/>
              </a:rPr>
              <a:t>Programa Saúde na Escola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pt-BR" dirty="0" smtClean="0"/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pt-BR" dirty="0" smtClean="0"/>
              <a:t>          </a:t>
            </a:r>
            <a:r>
              <a:rPr lang="pt-BR" sz="2800" b="1" dirty="0" smtClean="0"/>
              <a:t>Oficina  </a:t>
            </a:r>
            <a:r>
              <a:rPr lang="pt-BR" sz="2800" b="1" dirty="0"/>
              <a:t>de  Fortalecimento da  </a:t>
            </a:r>
            <a:r>
              <a:rPr lang="pt-BR" sz="2800" b="1" dirty="0" smtClean="0"/>
              <a:t>    	Vigilância  </a:t>
            </a:r>
            <a:r>
              <a:rPr lang="pt-BR" sz="2800" b="1" dirty="0"/>
              <a:t>Alimentar </a:t>
            </a:r>
            <a:r>
              <a:rPr lang="pt-BR" sz="2800" b="1" dirty="0" smtClean="0"/>
              <a:t>e</a:t>
            </a:r>
            <a:r>
              <a:rPr lang="pt-BR" sz="2800" dirty="0"/>
              <a:t> </a:t>
            </a:r>
            <a:r>
              <a:rPr lang="pt-BR" sz="2800" b="1" dirty="0" smtClean="0"/>
              <a:t>Nutricional</a:t>
            </a:r>
          </a:p>
          <a:p>
            <a:pPr marL="0" indent="0" algn="ctr">
              <a:lnSpc>
                <a:spcPct val="150000"/>
              </a:lnSpc>
              <a:buFontTx/>
              <a:buNone/>
              <a:defRPr/>
            </a:pPr>
            <a:r>
              <a:rPr lang="pt-BR" sz="2800" b="1" dirty="0" smtClean="0"/>
              <a:t>Regiões de Saúde Planalto Norte e Nordeste</a:t>
            </a:r>
            <a:endParaRPr lang="pt-BR" sz="2800" b="1" dirty="0"/>
          </a:p>
        </p:txBody>
      </p:sp>
      <p:pic>
        <p:nvPicPr>
          <p:cNvPr id="2052" name="Picture 4" descr="C:\Users\Vania\Desktop\atencao_basica_reduzi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4724400"/>
            <a:ext cx="20605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" descr="C:\Users\Baltazarmlf\Pictures\SU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>ONDE ADERIR?</a:t>
            </a:r>
            <a:endParaRPr lang="pt-BR" sz="28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pt-BR" sz="2400" b="1" dirty="0" smtClean="0"/>
              <a:t>Atribuir perfil: </a:t>
            </a:r>
            <a:endParaRPr lang="pt-BR" sz="2400" dirty="0" smtClean="0"/>
          </a:p>
          <a:p>
            <a:pPr algn="ctr">
              <a:buNone/>
              <a:defRPr/>
            </a:pPr>
            <a:r>
              <a:rPr lang="pt-BR" sz="2400" b="1" dirty="0" smtClean="0"/>
              <a:t>Representante do setor saúde: </a:t>
            </a:r>
            <a:r>
              <a:rPr lang="pt-BR" sz="2400" dirty="0" smtClean="0"/>
              <a:t>Gestor Municipal – Módulo: </a:t>
            </a:r>
            <a:r>
              <a:rPr lang="pt-BR" sz="2400" u="sng" dirty="0" smtClean="0"/>
              <a:t>PMAQ/PSE </a:t>
            </a:r>
          </a:p>
          <a:p>
            <a:pPr lvl="1">
              <a:defRPr/>
            </a:pPr>
            <a:endParaRPr lang="pt-BR" sz="1200" dirty="0" smtClean="0"/>
          </a:p>
          <a:p>
            <a:pPr>
              <a:defRPr/>
            </a:pPr>
            <a:r>
              <a:rPr lang="pt-BR" sz="2400" b="1" dirty="0" smtClean="0"/>
              <a:t>Representante do setor educação: </a:t>
            </a:r>
            <a:r>
              <a:rPr lang="pt-BR" sz="2400" dirty="0" smtClean="0"/>
              <a:t>Gestor Municipal – Módulo: </a:t>
            </a:r>
            <a:r>
              <a:rPr lang="pt-BR" sz="2400" u="sng" dirty="0" smtClean="0"/>
              <a:t>PSE Educação </a:t>
            </a:r>
          </a:p>
          <a:p>
            <a:pPr>
              <a:defRPr/>
            </a:pPr>
            <a:endParaRPr lang="pt-BR" sz="1200" dirty="0" smtClean="0"/>
          </a:p>
          <a:p>
            <a:pPr>
              <a:defRPr/>
            </a:pPr>
            <a:r>
              <a:rPr lang="pt-BR" sz="2400" b="1" dirty="0" smtClean="0"/>
              <a:t>Obs.: </a:t>
            </a:r>
            <a:r>
              <a:rPr lang="pt-BR" sz="2400" dirty="0" smtClean="0"/>
              <a:t>a pessoa que foi cadastrada receberá no seu e-mail a senha de acesso, assim poderá entrar no sistema com o CPF e senha e proceder à adesão ao Programa. </a:t>
            </a:r>
          </a:p>
          <a:p>
            <a:pPr marL="0" indent="0">
              <a:buFontTx/>
              <a:buNone/>
              <a:defRPr/>
            </a:pPr>
            <a:endParaRPr lang="pt-BR" dirty="0"/>
          </a:p>
        </p:txBody>
      </p:sp>
      <p:pic>
        <p:nvPicPr>
          <p:cNvPr id="12292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>COMO PLANEJAR A ADESÃO? </a:t>
            </a:r>
            <a:endParaRPr lang="pt-BR" sz="28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pt-BR" sz="2400" dirty="0"/>
              <a:t>Está disponibilizada no Portal do Gestor, no menu inicial, com livre acesso, a lista das escolas e das equipes de saúde do município com informações necessárias ao planejamento da adesão.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/>
              <a:t>Além disso: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b="1" dirty="0"/>
              <a:t>Manual para Planejamento da Adesão </a:t>
            </a:r>
            <a:r>
              <a:rPr lang="pt-BR" sz="2400" b="1" dirty="0" smtClean="0"/>
              <a:t>e PASSO-A-PASSO </a:t>
            </a:r>
            <a:r>
              <a:rPr lang="pt-BR" sz="2400" b="1" dirty="0"/>
              <a:t>PARA ADESÃO </a:t>
            </a:r>
            <a:endParaRPr lang="pt-BR" sz="2400" dirty="0"/>
          </a:p>
          <a:p>
            <a:pPr marL="0" indent="0">
              <a:buFontTx/>
              <a:buNone/>
              <a:defRPr/>
            </a:pPr>
            <a:endParaRPr lang="pt-BR" sz="2400" dirty="0" smtClean="0"/>
          </a:p>
          <a:p>
            <a:pPr marL="0" indent="0">
              <a:buFontTx/>
              <a:buNone/>
              <a:defRPr/>
            </a:pPr>
            <a:r>
              <a:rPr lang="pt-BR" sz="2400" dirty="0" smtClean="0"/>
              <a:t>Também </a:t>
            </a:r>
            <a:r>
              <a:rPr lang="pt-BR" sz="2400" dirty="0"/>
              <a:t>estão disponíveis no site do PSE (www.saude.gov.br/</a:t>
            </a:r>
            <a:r>
              <a:rPr lang="pt-BR" sz="2400" dirty="0" err="1"/>
              <a:t>pse</a:t>
            </a:r>
            <a:r>
              <a:rPr lang="pt-BR" sz="2400" dirty="0"/>
              <a:t>) em Materiais de Apoio 2013. </a:t>
            </a:r>
          </a:p>
        </p:txBody>
      </p:sp>
      <p:pic>
        <p:nvPicPr>
          <p:cNvPr id="13316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34925" y="414338"/>
            <a:ext cx="8229600" cy="1143000"/>
          </a:xfrm>
        </p:spPr>
        <p:txBody>
          <a:bodyPr/>
          <a:lstStyle/>
          <a:p>
            <a:r>
              <a:rPr lang="pt-BR" sz="2400" b="1" dirty="0" smtClean="0">
                <a:ea typeface="ＭＳ Ｐゴシック" pitchFamily="34" charset="-128"/>
              </a:rPr>
              <a:t/>
            </a:r>
            <a:br>
              <a:rPr lang="pt-BR" sz="2400" b="1" dirty="0" smtClean="0">
                <a:ea typeface="ＭＳ Ｐゴシック" pitchFamily="34" charset="-128"/>
              </a:rPr>
            </a:br>
            <a:r>
              <a:rPr lang="pt-BR" sz="2400" b="1" dirty="0" smtClean="0">
                <a:ea typeface="ＭＳ Ｐゴシック" pitchFamily="34" charset="-128"/>
              </a:rPr>
              <a:t>QUAIS OS PARÂMETROS DE EDUCANDOS POR EQUIPE DE AB NO PSE? </a:t>
            </a:r>
            <a:r>
              <a:rPr lang="pt-BR" dirty="0" smtClean="0">
                <a:ea typeface="ＭＳ Ｐゴシック" pitchFamily="34" charset="-128"/>
              </a:rPr>
              <a:t/>
            </a:r>
            <a:br>
              <a:rPr lang="pt-BR" dirty="0" smtClean="0">
                <a:ea typeface="ＭＳ Ｐゴシック" pitchFamily="34" charset="-128"/>
              </a:rPr>
            </a:br>
            <a:endParaRPr lang="pt-BR" dirty="0" smtClean="0">
              <a:ea typeface="ＭＳ Ｐゴシック" pitchFamily="34" charset="-128"/>
            </a:endParaRPr>
          </a:p>
        </p:txBody>
      </p:sp>
      <p:sp>
        <p:nvSpPr>
          <p:cNvPr id="1433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50963"/>
            <a:ext cx="82296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dirty="0" smtClean="0">
                <a:ea typeface="ＭＳ Ｐゴシック" pitchFamily="34" charset="-128"/>
              </a:rPr>
              <a:t> </a:t>
            </a:r>
            <a:r>
              <a:rPr lang="pt-BR" sz="2400" dirty="0" smtClean="0">
                <a:ea typeface="ＭＳ Ｐゴシック" pitchFamily="34" charset="-128"/>
              </a:rPr>
              <a:t>Saúde da Família: 1.000 educandos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</a:rPr>
              <a:t>UBS – estabelecimento sem equipe vinculada (Unidade Móvel Fluvial, Posto de Saúde e - Centro de Saúde/ Unidade Básica): 1.000 educandos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</a:rPr>
              <a:t>Caso o município tenha equipe especial, favor contatar o Ministério da Saúde para habilitar a adesão </a:t>
            </a:r>
          </a:p>
          <a:p>
            <a:pPr>
              <a:lnSpc>
                <a:spcPct val="150000"/>
              </a:lnSpc>
            </a:pPr>
            <a:endParaRPr lang="pt-BR" sz="2400" dirty="0" smtClean="0">
              <a:ea typeface="ＭＳ Ｐゴシック" pitchFamily="34" charset="-128"/>
            </a:endParaRPr>
          </a:p>
        </p:txBody>
      </p:sp>
      <p:pic>
        <p:nvPicPr>
          <p:cNvPr id="14340" name="Picture 4" descr="C:\Users\Vania\Desktop\atencao_basica_reduzi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4868863"/>
            <a:ext cx="20605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smtClean="0">
                <a:ea typeface="ＭＳ Ｐゴシック" pitchFamily="34" charset="-128"/>
              </a:rPr>
              <a:t>Registros no sistema </a:t>
            </a:r>
            <a:r>
              <a:rPr lang="pt-BR" sz="2800" b="1" dirty="0" err="1" smtClean="0">
                <a:ea typeface="ＭＳ Ｐゴシック" pitchFamily="34" charset="-128"/>
              </a:rPr>
              <a:t>e-SUS</a:t>
            </a:r>
            <a:endParaRPr lang="pt-BR" sz="2800" b="1" dirty="0" smtClean="0">
              <a:ea typeface="ＭＳ Ｐゴシック" pitchFamily="34" charset="-128"/>
            </a:endParaRPr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</a:rPr>
              <a:t>Visão Geral do </a:t>
            </a:r>
            <a:r>
              <a:rPr lang="pt-BR" sz="2400" dirty="0" err="1" smtClean="0">
                <a:ea typeface="ＭＳ Ｐゴシック" pitchFamily="34" charset="-128"/>
              </a:rPr>
              <a:t>e-SUS</a:t>
            </a:r>
            <a:r>
              <a:rPr lang="pt-BR" sz="2400" dirty="0" smtClean="0">
                <a:ea typeface="ＭＳ Ｐゴシック" pitchFamily="34" charset="-128"/>
              </a:rPr>
              <a:t> Atenção Básica e SISAB </a:t>
            </a:r>
          </a:p>
          <a:p>
            <a:pPr>
              <a:lnSpc>
                <a:spcPct val="150000"/>
              </a:lnSpc>
              <a:buNone/>
            </a:pPr>
            <a:endParaRPr lang="pt-BR" sz="2400" dirty="0" smtClean="0">
              <a:ea typeface="ＭＳ Ｐゴシック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</a:rPr>
              <a:t>“Quais são as principais características da estratégia e do sistema </a:t>
            </a:r>
            <a:r>
              <a:rPr lang="pt-BR" sz="2400" dirty="0" err="1" smtClean="0">
                <a:ea typeface="ＭＳ Ｐゴシック" pitchFamily="34" charset="-128"/>
              </a:rPr>
              <a:t>e-SUS</a:t>
            </a:r>
            <a:r>
              <a:rPr lang="pt-BR" sz="2400" dirty="0" smtClean="0">
                <a:ea typeface="ＭＳ Ｐゴシック" pitchFamily="34" charset="-128"/>
              </a:rPr>
              <a:t> Atenção Básica e como eles atuam no novo sistema de informação da AB?”</a:t>
            </a:r>
          </a:p>
        </p:txBody>
      </p:sp>
      <p:pic>
        <p:nvPicPr>
          <p:cNvPr id="15364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err="1" smtClean="0">
                <a:ea typeface="ＭＳ Ｐゴシック" pitchFamily="34" charset="-128"/>
              </a:rPr>
              <a:t>e-SUS</a:t>
            </a:r>
            <a:endParaRPr lang="pt-BR" sz="2800" b="1" dirty="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dirty="0" smtClean="0"/>
              <a:t>SISAB</a:t>
            </a:r>
            <a:r>
              <a:rPr lang="pt-BR" sz="2400" dirty="0"/>
              <a:t>: Sistema de Informação em Saúde para a AB (</a:t>
            </a:r>
            <a:r>
              <a:rPr lang="pt-BR" sz="2400" b="1" dirty="0"/>
              <a:t>substitui o SIAB</a:t>
            </a:r>
            <a:r>
              <a:rPr lang="pt-BR" sz="2400" dirty="0"/>
              <a:t>) </a:t>
            </a:r>
          </a:p>
          <a:p>
            <a:pPr>
              <a:defRPr/>
            </a:pPr>
            <a:r>
              <a:rPr lang="pt-BR" sz="2400" dirty="0" smtClean="0"/>
              <a:t>e-SUS</a:t>
            </a:r>
            <a:r>
              <a:rPr lang="pt-BR" sz="2400" dirty="0"/>
              <a:t>: Ferramenta de software que alimentará o SISAB. Apresenta-se de 2 formas: </a:t>
            </a:r>
          </a:p>
          <a:p>
            <a:pPr>
              <a:defRPr/>
            </a:pPr>
            <a:r>
              <a:rPr lang="pt-BR" sz="2400" b="1" dirty="0"/>
              <a:t>Coleta de Dados Simplificada (CDS) e Prontuário Eletrônico do Cidadão (PEC) </a:t>
            </a:r>
            <a:endParaRPr lang="pt-BR" sz="2400" dirty="0"/>
          </a:p>
          <a:p>
            <a:pPr>
              <a:defRPr/>
            </a:pPr>
            <a:r>
              <a:rPr lang="pt-BR" sz="2400" dirty="0"/>
              <a:t>Informatização das Unidades. </a:t>
            </a:r>
          </a:p>
          <a:p>
            <a:pPr>
              <a:defRPr/>
            </a:pPr>
            <a:r>
              <a:rPr lang="pt-BR" sz="2400" dirty="0"/>
              <a:t>Oferecer ferramentas para ampliar o cuidado. </a:t>
            </a:r>
          </a:p>
          <a:p>
            <a:pPr>
              <a:defRPr/>
            </a:pPr>
            <a:r>
              <a:rPr lang="pt-BR" sz="2400" dirty="0"/>
              <a:t>Melhora o acompanhamento pela gestão das ações em saúde.</a:t>
            </a:r>
          </a:p>
          <a:p>
            <a:pPr>
              <a:defRPr/>
            </a:pPr>
            <a:endParaRPr lang="pt-BR" dirty="0"/>
          </a:p>
        </p:txBody>
      </p:sp>
      <p:pic>
        <p:nvPicPr>
          <p:cNvPr id="16388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ítulo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5775325" cy="1143000"/>
          </a:xfrm>
        </p:spPr>
        <p:txBody>
          <a:bodyPr/>
          <a:lstStyle/>
          <a:p>
            <a:r>
              <a:rPr lang="pt-BR" sz="2800" b="1" dirty="0" err="1" smtClean="0">
                <a:ea typeface="ＭＳ Ｐゴシック" pitchFamily="34" charset="-128"/>
              </a:rPr>
              <a:t>e-SUS</a:t>
            </a:r>
            <a:endParaRPr lang="pt-BR" sz="2800" b="1" dirty="0" smtClean="0">
              <a:ea typeface="ＭＳ Ｐゴシック" pitchFamily="34" charset="-128"/>
            </a:endParaRPr>
          </a:p>
        </p:txBody>
      </p:sp>
      <p:sp>
        <p:nvSpPr>
          <p:cNvPr id="1741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mtClean="0">
              <a:ea typeface="ＭＳ Ｐゴシック" pitchFamily="34" charset="-128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2F2729"/>
              </a:clrFrom>
              <a:clrTo>
                <a:srgbClr val="2F2729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052048" cy="44958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err="1" smtClean="0">
                <a:ea typeface="ＭＳ Ｐゴシック" pitchFamily="34" charset="-128"/>
              </a:rPr>
              <a:t>e-SUS</a:t>
            </a:r>
            <a:endParaRPr lang="pt-BR" b="1" dirty="0" smtClean="0">
              <a:ea typeface="ＭＳ Ｐゴシック" pitchFamily="34" charset="-128"/>
            </a:endParaRP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mtClean="0">
              <a:ea typeface="ＭＳ Ｐゴシック" pitchFamily="34" charset="-128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787" y="1397124"/>
            <a:ext cx="8297685" cy="4768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pt-BR" sz="2400" b="1" smtClean="0">
                <a:ea typeface="ＭＳ Ｐゴシック" pitchFamily="34" charset="-128"/>
              </a:rPr>
              <a:t>Fichas de Atendimento de Nível Superior </a:t>
            </a:r>
            <a:r>
              <a:rPr lang="pt-BR" sz="2400" smtClean="0">
                <a:ea typeface="ＭＳ Ｐゴシック" pitchFamily="34" charset="-128"/>
              </a:rPr>
              <a:t>	</a:t>
            </a:r>
            <a:br>
              <a:rPr lang="pt-BR" sz="2400" smtClean="0">
                <a:ea typeface="ＭＳ Ｐゴシック" pitchFamily="34" charset="-128"/>
              </a:rPr>
            </a:br>
            <a:r>
              <a:rPr lang="pt-BR" sz="2400" b="1" smtClean="0">
                <a:ea typeface="ＭＳ Ｐゴシック" pitchFamily="34" charset="-128"/>
              </a:rPr>
              <a:t>Ficha de Atendimento de Nível Médio e outros</a:t>
            </a:r>
            <a:endParaRPr lang="pt-BR" sz="24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Char char="ü"/>
              <a:defRPr/>
            </a:pPr>
            <a:r>
              <a:rPr lang="pt-BR" sz="2400" dirty="0" smtClean="0"/>
              <a:t>Ficha de Cadastro do domicilio</a:t>
            </a:r>
            <a:endParaRPr lang="pt-BR" sz="2400" dirty="0"/>
          </a:p>
          <a:p>
            <a:pPr marL="0" indent="0">
              <a:buFont typeface="Wingdings" pitchFamily="2" charset="2"/>
              <a:buChar char="ü"/>
              <a:defRPr/>
            </a:pPr>
            <a:r>
              <a:rPr lang="pt-BR" sz="2400" dirty="0" smtClean="0"/>
              <a:t>Ficha de Cadastro individual</a:t>
            </a:r>
          </a:p>
          <a:p>
            <a:pPr marL="0" indent="0">
              <a:buFont typeface="Wingdings" pitchFamily="2" charset="2"/>
              <a:buChar char="ü"/>
              <a:defRPr/>
            </a:pPr>
            <a:r>
              <a:rPr lang="pt-BR" sz="2400" dirty="0" smtClean="0"/>
              <a:t> Ficha </a:t>
            </a:r>
            <a:r>
              <a:rPr lang="pt-BR" sz="2400" dirty="0"/>
              <a:t>de Atendimento Individual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400" dirty="0"/>
              <a:t>Ficha de Atendimento Odontológico Individual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400" dirty="0"/>
              <a:t>Ficha de Atividade Coletiva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400" dirty="0"/>
              <a:t>Ficha de Procedimentos 	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pt-BR" sz="2400" dirty="0" smtClean="0"/>
              <a:t>Ficha </a:t>
            </a:r>
            <a:r>
              <a:rPr lang="pt-BR" sz="2400" dirty="0"/>
              <a:t>de Visita Domiciliar </a:t>
            </a:r>
            <a:endParaRPr lang="pt-BR" sz="2400" dirty="0" smtClean="0"/>
          </a:p>
          <a:p>
            <a:pPr>
              <a:buFont typeface="Wingdings" pitchFamily="2" charset="2"/>
              <a:buChar char="ü"/>
              <a:defRPr/>
            </a:pPr>
            <a:endParaRPr lang="pt-BR" sz="2400" dirty="0" smtClean="0"/>
          </a:p>
          <a:p>
            <a:pPr marL="0" indent="0">
              <a:buFontTx/>
              <a:buNone/>
              <a:defRPr/>
            </a:pPr>
            <a:r>
              <a:rPr lang="pt-BR" sz="2400" dirty="0"/>
              <a:t>	</a:t>
            </a:r>
            <a:r>
              <a:rPr lang="pt-BR" sz="2400" dirty="0" smtClean="0"/>
              <a:t> </a:t>
            </a:r>
            <a:r>
              <a:rPr lang="pt-BR" sz="2200" b="1" i="1" u="sng" dirty="0" smtClean="0">
                <a:latin typeface="AvantGarde Md BT" pitchFamily="34" charset="0"/>
              </a:rPr>
              <a:t>Já tem vídeos tutoriais sobre as fichas – site do DAB</a:t>
            </a:r>
            <a:endParaRPr lang="pt-BR" sz="2200" b="1" i="1" u="sng" dirty="0">
              <a:latin typeface="AvantGarde Md BT" pitchFamily="34" charset="0"/>
            </a:endParaRPr>
          </a:p>
        </p:txBody>
      </p:sp>
      <p:sp>
        <p:nvSpPr>
          <p:cNvPr id="4" name="Seta para a direita 3"/>
          <p:cNvSpPr/>
          <p:nvPr/>
        </p:nvSpPr>
        <p:spPr bwMode="auto">
          <a:xfrm>
            <a:off x="395536" y="5157192"/>
            <a:ext cx="978408" cy="48463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pt-BR" sz="2400" b="1" dirty="0" smtClean="0">
                <a:ea typeface="ＭＳ Ｐゴシック" pitchFamily="34" charset="-128"/>
              </a:rPr>
              <a:t/>
            </a:r>
            <a:br>
              <a:rPr lang="pt-BR" sz="2400" b="1" dirty="0" smtClean="0">
                <a:ea typeface="ＭＳ Ｐゴシック" pitchFamily="34" charset="-128"/>
              </a:rPr>
            </a:br>
            <a:r>
              <a:rPr lang="pt-BR" sz="2400" b="1" dirty="0" smtClean="0">
                <a:ea typeface="ＭＳ Ｐゴシック" pitchFamily="34" charset="-128"/>
              </a:rPr>
              <a:t>E QUAL SERÁ A FORMA </a:t>
            </a:r>
            <a:r>
              <a:rPr lang="pt-BR" sz="2400" b="1" dirty="0" smtClean="0">
                <a:ea typeface="ＭＳ Ｐゴシック" pitchFamily="34" charset="-128"/>
              </a:rPr>
              <a:t>DE </a:t>
            </a:r>
            <a:r>
              <a:rPr lang="pt-BR" sz="2400" b="1" dirty="0" smtClean="0">
                <a:ea typeface="ＭＳ Ｐゴシック" pitchFamily="34" charset="-128"/>
              </a:rPr>
              <a:t>REPASSE </a:t>
            </a:r>
            <a:br>
              <a:rPr lang="pt-BR" sz="2400" b="1" dirty="0" smtClean="0">
                <a:ea typeface="ＭＳ Ｐゴシック" pitchFamily="34" charset="-128"/>
              </a:rPr>
            </a:br>
            <a:r>
              <a:rPr lang="pt-BR" sz="2400" b="1" dirty="0" smtClean="0">
                <a:ea typeface="ＭＳ Ｐゴシック" pitchFamily="34" charset="-128"/>
              </a:rPr>
              <a:t>DO PSE? </a:t>
            </a:r>
            <a:r>
              <a:rPr lang="pt-BR" dirty="0" smtClean="0">
                <a:ea typeface="ＭＳ Ｐゴシック" pitchFamily="34" charset="-128"/>
              </a:rPr>
              <a:t/>
            </a:r>
            <a:br>
              <a:rPr lang="pt-BR" dirty="0" smtClean="0">
                <a:ea typeface="ＭＳ Ｐゴシック" pitchFamily="34" charset="-128"/>
              </a:rPr>
            </a:br>
            <a:endParaRPr lang="pt-BR" dirty="0" smtClean="0">
              <a:ea typeface="ＭＳ Ｐゴシック" pitchFamily="34" charset="-128"/>
            </a:endParaRPr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dirty="0" smtClean="0">
                <a:ea typeface="ＭＳ Ｐゴシック" pitchFamily="34" charset="-128"/>
              </a:rPr>
              <a:t>No momento da adesão o Município </a:t>
            </a:r>
            <a:r>
              <a:rPr lang="pt-BR" sz="2400" b="1" u="sng" dirty="0" smtClean="0">
                <a:ea typeface="ＭＳ Ｐゴシック" pitchFamily="34" charset="-128"/>
              </a:rPr>
              <a:t>recebe 20% </a:t>
            </a:r>
            <a:r>
              <a:rPr lang="pt-BR" sz="2400" dirty="0" smtClean="0">
                <a:ea typeface="ＭＳ Ｐゴシック" pitchFamily="34" charset="-128"/>
              </a:rPr>
              <a:t>do valor total; </a:t>
            </a:r>
          </a:p>
          <a:p>
            <a:endParaRPr lang="pt-BR" sz="2400" dirty="0" smtClean="0">
              <a:ea typeface="ＭＳ Ｐゴシック" pitchFamily="34" charset="-128"/>
            </a:endParaRPr>
          </a:p>
          <a:p>
            <a:r>
              <a:rPr lang="pt-BR" sz="2400" dirty="0" smtClean="0">
                <a:ea typeface="ＭＳ Ｐゴシック" pitchFamily="34" charset="-128"/>
              </a:rPr>
              <a:t>O repasse de recurso poderá ocorrer </a:t>
            </a:r>
            <a:r>
              <a:rPr lang="pt-BR" sz="2400" b="1" dirty="0" smtClean="0">
                <a:ea typeface="ＭＳ Ｐゴシック" pitchFamily="34" charset="-128"/>
              </a:rPr>
              <a:t>em até 3 vezes</a:t>
            </a:r>
            <a:r>
              <a:rPr lang="pt-BR" sz="2400" dirty="0" smtClean="0">
                <a:ea typeface="ＭＳ Ｐゴシック" pitchFamily="34" charset="-128"/>
              </a:rPr>
              <a:t>, e será feito após verificação de ações registradas nos sistemas de monitoramento aos 6 meses e aos 12 meses; </a:t>
            </a:r>
          </a:p>
          <a:p>
            <a:endParaRPr lang="pt-BR" sz="2400" dirty="0" smtClean="0">
              <a:ea typeface="ＭＳ Ｐゴシック" pitchFamily="34" charset="-128"/>
            </a:endParaRPr>
          </a:p>
          <a:p>
            <a:r>
              <a:rPr lang="pt-BR" sz="2400" dirty="0" smtClean="0">
                <a:ea typeface="ＭＳ Ｐゴシック" pitchFamily="34" charset="-128"/>
              </a:rPr>
              <a:t>A </a:t>
            </a:r>
            <a:r>
              <a:rPr lang="pt-BR" sz="2400" b="1" dirty="0" smtClean="0">
                <a:ea typeface="ＭＳ Ｐゴシック" pitchFamily="34" charset="-128"/>
              </a:rPr>
              <a:t>partir de 50% de alcance de metas </a:t>
            </a:r>
            <a:r>
              <a:rPr lang="pt-BR" sz="2400" dirty="0" smtClean="0">
                <a:ea typeface="ＭＳ Ｐゴシック" pitchFamily="34" charset="-128"/>
              </a:rPr>
              <a:t>pactuadas, passa a receber o valor proporcional ao alcance obtido. </a:t>
            </a:r>
          </a:p>
        </p:txBody>
      </p:sp>
      <p:pic>
        <p:nvPicPr>
          <p:cNvPr id="20484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u="sng" dirty="0" smtClean="0"/>
              <a:t>VALORES</a:t>
            </a:r>
            <a:endParaRPr lang="pt-BR" b="1" u="sng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ea typeface="ＭＳ Ｐゴシック" pitchFamily="34" charset="-128"/>
              </a:rPr>
              <a:t>De 1 a 559 educandos= R$ 3.000,00 reais</a:t>
            </a:r>
          </a:p>
          <a:p>
            <a:endParaRPr lang="pt-BR" dirty="0" smtClean="0">
              <a:ea typeface="ＭＳ Ｐゴシック" pitchFamily="34" charset="-128"/>
            </a:endParaRPr>
          </a:p>
          <a:p>
            <a:r>
              <a:rPr lang="pt-BR" dirty="0" smtClean="0">
                <a:ea typeface="ＭＳ Ｐゴシック" pitchFamily="34" charset="-128"/>
              </a:rPr>
              <a:t>A cada 1 a 199 educandos a mais= acrescenta-se R$ 1.000,00 reais.</a:t>
            </a:r>
          </a:p>
          <a:p>
            <a:endParaRPr lang="pt-BR" dirty="0" smtClean="0">
              <a:ea typeface="ＭＳ Ｐゴシック" pitchFamily="34" charset="-128"/>
            </a:endParaRPr>
          </a:p>
          <a:p>
            <a:r>
              <a:rPr lang="pt-BR" dirty="0" smtClean="0">
                <a:ea typeface="ＭＳ Ｐゴシック" pitchFamily="34" charset="-128"/>
              </a:rPr>
              <a:t>Repasse para o Fundo Municipal de Saúde – PAB variável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smtClean="0">
                <a:latin typeface="Calibri" pitchFamily="34" charset="0"/>
                <a:ea typeface="ＭＳ Ｐゴシック" pitchFamily="34" charset="-128"/>
              </a:rPr>
              <a:t>Programa Saúde na Escola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Font typeface="Arial" charset="0"/>
              <a:buChar char="•"/>
              <a:defRPr/>
            </a:pPr>
            <a:r>
              <a:rPr lang="pt-BR" sz="2400" dirty="0"/>
              <a:t>Política </a:t>
            </a:r>
            <a:r>
              <a:rPr lang="pt-BR" sz="2400" dirty="0" err="1"/>
              <a:t>intersetorial</a:t>
            </a:r>
            <a:r>
              <a:rPr lang="pt-BR" sz="2400" dirty="0"/>
              <a:t> dos Ministérios da Saúde e da Educação, foi </a:t>
            </a:r>
            <a:r>
              <a:rPr lang="pt-BR" sz="2400" dirty="0" smtClean="0"/>
              <a:t>instituído por </a:t>
            </a:r>
            <a:r>
              <a:rPr lang="pt-BR" sz="2000" b="1" dirty="0" smtClean="0">
                <a:solidFill>
                  <a:schemeClr val="tx2"/>
                </a:solidFill>
              </a:rPr>
              <a:t>DECRETO nº 6.286 de 5/12/2007: Portaria Nº. 1861 de 4 de setembro de 2008 </a:t>
            </a:r>
            <a:r>
              <a:rPr lang="pt-BR" sz="2000" dirty="0" smtClean="0"/>
              <a:t>do Ministério da Saúde.</a:t>
            </a:r>
          </a:p>
          <a:p>
            <a:pPr marL="0" indent="0">
              <a:buFontTx/>
              <a:buNone/>
              <a:defRPr/>
            </a:pPr>
            <a:r>
              <a:rPr lang="pt-BR" sz="2400" dirty="0"/>
              <a:t> </a:t>
            </a:r>
            <a:endParaRPr lang="pt-BR" sz="2400" dirty="0" smtClean="0"/>
          </a:p>
          <a:p>
            <a:pPr>
              <a:defRPr/>
            </a:pPr>
            <a:r>
              <a:rPr lang="pt-BR" sz="2400" dirty="0"/>
              <a:t>E</a:t>
            </a:r>
            <a:r>
              <a:rPr lang="pt-BR" sz="2400" dirty="0" smtClean="0"/>
              <a:t>stratégia </a:t>
            </a:r>
            <a:r>
              <a:rPr lang="pt-BR" sz="2400" dirty="0"/>
              <a:t>de integração da saúde e educação para o desenvolvimento da </a:t>
            </a:r>
            <a:r>
              <a:rPr lang="pt-BR" sz="2400" b="1" dirty="0"/>
              <a:t>cidadania e da qualificação </a:t>
            </a:r>
            <a:r>
              <a:rPr lang="pt-BR" sz="2400" dirty="0"/>
              <a:t>das políticas brasileiras</a:t>
            </a:r>
            <a:r>
              <a:rPr lang="pt-BR" sz="2400" dirty="0" smtClean="0"/>
              <a:t>.</a:t>
            </a:r>
          </a:p>
          <a:p>
            <a:pPr marL="0" indent="0">
              <a:buFontTx/>
              <a:buNone/>
              <a:defRPr/>
            </a:pPr>
            <a:r>
              <a:rPr lang="pt-BR" sz="2400" dirty="0" smtClean="0">
                <a:latin typeface="Felix Titling" pitchFamily="82" charset="0"/>
              </a:rPr>
              <a:t>                  </a:t>
            </a:r>
            <a:endParaRPr lang="pt-BR" sz="2400" b="1" dirty="0">
              <a:latin typeface="Felix Titling" pitchFamily="82" charset="0"/>
            </a:endParaRPr>
          </a:p>
        </p:txBody>
      </p:sp>
      <p:pic>
        <p:nvPicPr>
          <p:cNvPr id="3076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4652963"/>
            <a:ext cx="16573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>
          <a:xfrm>
            <a:off x="107950" y="414338"/>
            <a:ext cx="8229600" cy="1143000"/>
          </a:xfrm>
        </p:spPr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/>
            </a:r>
            <a:br>
              <a:rPr lang="pt-BR" sz="2800" b="1" smtClean="0">
                <a:ea typeface="ＭＳ Ｐゴシック" pitchFamily="34" charset="-128"/>
              </a:rPr>
            </a:br>
            <a:r>
              <a:rPr lang="pt-BR" sz="2800" b="1" smtClean="0">
                <a:ea typeface="ＭＳ Ｐゴシック" pitchFamily="34" charset="-128"/>
              </a:rPr>
              <a:t>QUAIS AÇÕES DEVERÃO SER REALIZADAS? </a:t>
            </a:r>
            <a:r>
              <a:rPr lang="pt-BR" smtClean="0">
                <a:ea typeface="ＭＳ Ｐゴシック" pitchFamily="34" charset="-128"/>
              </a:rPr>
              <a:t/>
            </a:r>
            <a:br>
              <a:rPr lang="pt-BR" smtClean="0">
                <a:ea typeface="ＭＳ Ｐゴシック" pitchFamily="34" charset="-128"/>
              </a:rPr>
            </a:br>
            <a:endParaRPr lang="pt-BR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pt-BR" sz="2400" b="1" dirty="0" smtClean="0"/>
              <a:t>     1. Ações </a:t>
            </a:r>
            <a:r>
              <a:rPr lang="pt-BR" sz="2400" b="1" dirty="0"/>
              <a:t>Essenciais </a:t>
            </a:r>
            <a:endParaRPr lang="pt-BR" sz="2400" dirty="0"/>
          </a:p>
          <a:p>
            <a:pPr>
              <a:lnSpc>
                <a:spcPct val="150000"/>
              </a:lnSpc>
              <a:defRPr/>
            </a:pPr>
            <a:r>
              <a:rPr lang="pt-BR" sz="2400" dirty="0" smtClean="0"/>
              <a:t>Estão </a:t>
            </a:r>
            <a:r>
              <a:rPr lang="pt-BR" sz="2400" dirty="0"/>
              <a:t>em sinergia com programas prioritários do Governo Federal, </a:t>
            </a:r>
            <a:r>
              <a:rPr lang="pt-BR" sz="2400" u="sng" dirty="0"/>
              <a:t>de caráter obrigatório. </a:t>
            </a:r>
            <a:r>
              <a:rPr lang="pt-BR" sz="2400" u="sng" dirty="0" smtClean="0"/>
              <a:t> </a:t>
            </a:r>
            <a:r>
              <a:rPr lang="pt-BR" sz="2400" dirty="0" smtClean="0"/>
              <a:t>Contarão p/alcance de metas e repasse de recursos.</a:t>
            </a:r>
            <a:endParaRPr lang="pt-BR" sz="2400" dirty="0"/>
          </a:p>
          <a:p>
            <a:pPr marL="457200" lvl="1" indent="0">
              <a:lnSpc>
                <a:spcPct val="150000"/>
              </a:lnSpc>
              <a:buFontTx/>
              <a:buNone/>
              <a:defRPr/>
            </a:pPr>
            <a:endParaRPr lang="pt-BR" sz="1200" b="1" dirty="0" smtClean="0"/>
          </a:p>
          <a:p>
            <a:pPr marL="457200" lvl="1" indent="0">
              <a:lnSpc>
                <a:spcPct val="150000"/>
              </a:lnSpc>
              <a:buFontTx/>
              <a:buNone/>
              <a:defRPr/>
            </a:pPr>
            <a:r>
              <a:rPr lang="pt-BR" sz="2400" b="1" dirty="0" smtClean="0"/>
              <a:t>2. Ações </a:t>
            </a:r>
            <a:r>
              <a:rPr lang="pt-BR" sz="2400" b="1" dirty="0"/>
              <a:t>Optativas </a:t>
            </a:r>
            <a:endParaRPr lang="pt-BR" sz="2400" dirty="0"/>
          </a:p>
          <a:p>
            <a:pPr>
              <a:lnSpc>
                <a:spcPct val="150000"/>
              </a:lnSpc>
              <a:defRPr/>
            </a:pPr>
            <a:r>
              <a:rPr lang="pt-BR" sz="2400" dirty="0" smtClean="0"/>
              <a:t>Podem </a:t>
            </a:r>
            <a:r>
              <a:rPr lang="pt-BR" sz="2400" dirty="0"/>
              <a:t>ser selecionadas ou não de acordo com a realidade local.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>Componentes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pt-BR" sz="2400" b="1" dirty="0" smtClean="0"/>
              <a:t>Creche e pré-escola</a:t>
            </a:r>
          </a:p>
          <a:p>
            <a:pPr marL="0" indent="0">
              <a:buFontTx/>
              <a:buNone/>
              <a:defRPr/>
            </a:pPr>
            <a:r>
              <a:rPr lang="pt-BR" sz="2400" b="1" dirty="0" smtClean="0"/>
              <a:t>Componente I – Avaliação das condições de saúde</a:t>
            </a:r>
            <a:r>
              <a:rPr lang="pt-BR" sz="2400" dirty="0" smtClean="0"/>
              <a:t> </a:t>
            </a:r>
          </a:p>
          <a:p>
            <a:pPr marL="0" indent="0">
              <a:buFontTx/>
              <a:buNone/>
              <a:defRPr/>
            </a:pPr>
            <a:endParaRPr lang="pt-BR" sz="1200" dirty="0" smtClean="0"/>
          </a:p>
          <a:p>
            <a:pPr marL="0" indent="0">
              <a:buFontTx/>
              <a:buNone/>
              <a:defRPr/>
            </a:pPr>
            <a:r>
              <a:rPr lang="pt-BR" sz="2400" u="sng" dirty="0" smtClean="0"/>
              <a:t>Ações essenciais:</a:t>
            </a:r>
          </a:p>
          <a:p>
            <a:pPr marL="0" indent="0">
              <a:buFontTx/>
              <a:buNone/>
              <a:defRPr/>
            </a:pPr>
            <a:endParaRPr lang="pt-BR" sz="1200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Verificação do teste do olhinho;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Avaliação antropométrica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Saúde bucal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Verificação da situação vacinal</a:t>
            </a:r>
          </a:p>
          <a:p>
            <a:pPr marL="0" indent="0">
              <a:buFontTx/>
              <a:buNone/>
              <a:defRPr/>
            </a:pPr>
            <a:endParaRPr lang="pt-BR" dirty="0"/>
          </a:p>
        </p:txBody>
      </p:sp>
      <p:pic>
        <p:nvPicPr>
          <p:cNvPr id="22532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5446713"/>
            <a:ext cx="9366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solidFill>
                  <a:schemeClr val="tx1"/>
                </a:solidFill>
                <a:ea typeface="ＭＳ Ｐゴシック" pitchFamily="34" charset="-128"/>
              </a:rPr>
              <a:t>Creche e pré-escola</a:t>
            </a:r>
          </a:p>
        </p:txBody>
      </p:sp>
      <p:pic>
        <p:nvPicPr>
          <p:cNvPr id="23555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 smtClean="0"/>
              <a:t>Componente II: Promoção e prevenção</a:t>
            </a:r>
          </a:p>
          <a:p>
            <a:pPr marL="0" indent="0">
              <a:buFontTx/>
              <a:buNone/>
              <a:defRPr/>
            </a:pPr>
            <a:endParaRPr lang="pt-BR" sz="1200" b="1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 </a:t>
            </a:r>
            <a:r>
              <a:rPr lang="pt-BR" sz="2400" u="sng" dirty="0" smtClean="0"/>
              <a:t>Ações essenciais</a:t>
            </a:r>
          </a:p>
          <a:p>
            <a:pPr marL="0" indent="0">
              <a:buFontTx/>
              <a:buNone/>
              <a:defRPr/>
            </a:pPr>
            <a:endParaRPr lang="pt-BR" sz="1200" dirty="0" smtClean="0"/>
          </a:p>
          <a:p>
            <a:pPr>
              <a:defRPr/>
            </a:pPr>
            <a:r>
              <a:rPr lang="pt-BR" sz="2400" dirty="0" smtClean="0"/>
              <a:t>Segurança alimentar e alimentação saudável</a:t>
            </a:r>
          </a:p>
          <a:p>
            <a:pPr>
              <a:defRPr/>
            </a:pPr>
            <a:r>
              <a:rPr lang="pt-BR" sz="2400" dirty="0" smtClean="0"/>
              <a:t>Cultura de paz e direitos humanos</a:t>
            </a:r>
          </a:p>
          <a:p>
            <a:pPr>
              <a:defRPr/>
            </a:pPr>
            <a:r>
              <a:rPr lang="pt-BR" sz="2400" dirty="0" smtClean="0"/>
              <a:t>Promoção de saúde mental no contexto escolar: grupos </a:t>
            </a:r>
            <a:r>
              <a:rPr lang="pt-BR" sz="2400" dirty="0" err="1" smtClean="0"/>
              <a:t>intersetoriais</a:t>
            </a:r>
            <a:r>
              <a:rPr lang="pt-BR" sz="2400" dirty="0" smtClean="0"/>
              <a:t> de discussão de casos em articulação com  </a:t>
            </a:r>
          </a:p>
          <a:p>
            <a:pPr marL="0" indent="0">
              <a:buFontTx/>
              <a:buNone/>
              <a:defRPr/>
            </a:pPr>
            <a:r>
              <a:rPr lang="pt-BR" sz="2400" dirty="0" smtClean="0"/>
              <a:t>     GTI-M.</a:t>
            </a:r>
          </a:p>
          <a:p>
            <a:pPr marL="0" indent="0">
              <a:buFontTx/>
              <a:buNone/>
              <a:defRPr/>
            </a:pPr>
            <a:endParaRPr lang="pt-BR" dirty="0" smtClean="0"/>
          </a:p>
          <a:p>
            <a:pPr marL="0" indent="0">
              <a:buFontTx/>
              <a:buNone/>
              <a:defRPr/>
            </a:pPr>
            <a:endParaRPr lang="pt-BR" dirty="0" smtClean="0"/>
          </a:p>
          <a:p>
            <a:pPr marL="0" indent="0">
              <a:buFontTx/>
              <a:buNone/>
              <a:defRPr/>
            </a:pPr>
            <a:endParaRPr lang="pt-BR" dirty="0"/>
          </a:p>
        </p:txBody>
      </p:sp>
      <p:pic>
        <p:nvPicPr>
          <p:cNvPr id="23557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5302250"/>
            <a:ext cx="1008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solidFill>
                  <a:schemeClr val="tx1"/>
                </a:solidFill>
                <a:ea typeface="ＭＳ Ｐゴシック" pitchFamily="34" charset="-128"/>
              </a:rPr>
              <a:t>Creche e pré-escola</a:t>
            </a:r>
            <a:endParaRPr lang="pt-BR" sz="28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/>
              <a:t>Componente II: Promoção e </a:t>
            </a:r>
            <a:r>
              <a:rPr lang="pt-BR" sz="2400" b="1" dirty="0" smtClean="0"/>
              <a:t>prevenção</a:t>
            </a:r>
            <a:endParaRPr lang="pt-BR" sz="2400" b="1" dirty="0"/>
          </a:p>
          <a:p>
            <a:pPr marL="0" indent="0">
              <a:buFontTx/>
              <a:buNone/>
              <a:defRPr/>
            </a:pPr>
            <a:r>
              <a:rPr lang="pt-BR" sz="2400" u="sng" dirty="0" smtClean="0"/>
              <a:t>Ações optativas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Prevenção de violências e acidentes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Promoção de saúde mental no território escolar: grupos de famílias para troca de experiência com mediação de escola, saúde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Fortificação com micronutrientes</a:t>
            </a:r>
            <a:endParaRPr lang="pt-BR" sz="2400" dirty="0"/>
          </a:p>
          <a:p>
            <a:pPr>
              <a:defRPr/>
            </a:pPr>
            <a:endParaRPr lang="pt-BR" dirty="0"/>
          </a:p>
        </p:txBody>
      </p:sp>
      <p:pic>
        <p:nvPicPr>
          <p:cNvPr id="24580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pt-BR" sz="2800" b="1" dirty="0" smtClean="0">
                <a:solidFill>
                  <a:schemeClr val="tx1"/>
                </a:solidFill>
                <a:ea typeface="ＭＳ Ｐゴシック" pitchFamily="34" charset="-128"/>
              </a:rPr>
              <a:t>Ensino Fundamental e Médio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 smtClean="0"/>
              <a:t>Componente </a:t>
            </a:r>
            <a:r>
              <a:rPr lang="pt-BR" sz="2400" b="1" dirty="0" smtClean="0"/>
              <a:t>I - </a:t>
            </a:r>
            <a:r>
              <a:rPr lang="pt-BR" sz="2400" b="1" dirty="0" smtClean="0"/>
              <a:t>Avaliação das condições de saúde</a:t>
            </a:r>
            <a:endParaRPr lang="pt-BR" sz="2400" b="1" dirty="0" smtClean="0"/>
          </a:p>
          <a:p>
            <a:pPr marL="0" indent="0">
              <a:buFontTx/>
              <a:buNone/>
              <a:defRPr/>
            </a:pPr>
            <a:endParaRPr lang="pt-BR" sz="2400" b="1" dirty="0" smtClean="0"/>
          </a:p>
          <a:p>
            <a:pPr marL="0" indent="0">
              <a:buFontTx/>
              <a:buNone/>
              <a:defRPr/>
            </a:pPr>
            <a:r>
              <a:rPr lang="pt-BR" sz="2400" b="1" u="sng" dirty="0" smtClean="0"/>
              <a:t>Essenciais</a:t>
            </a:r>
            <a:endParaRPr lang="pt-BR" sz="2400" dirty="0" smtClean="0"/>
          </a:p>
          <a:p>
            <a:pPr marL="0" indent="0">
              <a:buFontTx/>
              <a:buNone/>
              <a:defRPr/>
            </a:pPr>
            <a:r>
              <a:rPr lang="pt-BR" sz="2400" dirty="0" smtClean="0"/>
              <a:t>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Acuidade visual – Projeto Olhar Brasil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Avaliação antropométrica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Saúde bucal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Verificação da situação vacinal</a:t>
            </a:r>
          </a:p>
          <a:p>
            <a:pPr>
              <a:defRPr/>
            </a:pPr>
            <a:endParaRPr lang="pt-BR" dirty="0"/>
          </a:p>
        </p:txBody>
      </p:sp>
      <p:pic>
        <p:nvPicPr>
          <p:cNvPr id="25604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5302250"/>
            <a:ext cx="1008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2" descr="http://portal.saude.gov.br/portal/arquivos/jpg/Projeto_Olhar_Brasil_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3573463"/>
            <a:ext cx="18097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solidFill>
                  <a:schemeClr val="tx1"/>
                </a:solidFill>
                <a:ea typeface="ＭＳ Ｐゴシック" pitchFamily="34" charset="-128"/>
              </a:rPr>
              <a:t>Ensino Fundamental e Médio</a:t>
            </a:r>
            <a:endParaRPr lang="pt-BR" sz="28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 smtClean="0"/>
              <a:t>Componente </a:t>
            </a:r>
            <a:r>
              <a:rPr lang="pt-BR" sz="2400" b="1" dirty="0" smtClean="0"/>
              <a:t>I - Avaliação das condições de </a:t>
            </a:r>
            <a:r>
              <a:rPr lang="pt-BR" sz="2400" b="1" dirty="0" smtClean="0"/>
              <a:t>saúde</a:t>
            </a:r>
          </a:p>
          <a:p>
            <a:pPr marL="0" indent="0">
              <a:buFontTx/>
              <a:buNone/>
              <a:defRPr/>
            </a:pPr>
            <a:endParaRPr lang="pt-BR" sz="2400" b="1" dirty="0"/>
          </a:p>
          <a:p>
            <a:pPr>
              <a:buFont typeface="Wingdings" pitchFamily="2" charset="2"/>
              <a:buChar char="§"/>
              <a:defRPr/>
            </a:pPr>
            <a:r>
              <a:rPr lang="pt-BR" sz="2400" u="sng" dirty="0"/>
              <a:t> Ações </a:t>
            </a:r>
            <a:r>
              <a:rPr lang="pt-BR" sz="2400" u="sng" dirty="0" smtClean="0"/>
              <a:t>optativas</a:t>
            </a:r>
            <a:endParaRPr lang="pt-BR" sz="2400" u="sng" dirty="0"/>
          </a:p>
          <a:p>
            <a:pPr>
              <a:lnSpc>
                <a:spcPct val="150000"/>
              </a:lnSpc>
              <a:defRPr/>
            </a:pPr>
            <a:r>
              <a:rPr lang="pt-BR" sz="2400" dirty="0" smtClean="0"/>
              <a:t>Identificar educandos com possíveis sinais de alteração de audição e linguagem oral </a:t>
            </a:r>
          </a:p>
          <a:p>
            <a:pPr>
              <a:lnSpc>
                <a:spcPct val="150000"/>
              </a:lnSpc>
              <a:defRPr/>
            </a:pPr>
            <a:r>
              <a:rPr lang="pt-BR" sz="2400" dirty="0" smtClean="0"/>
              <a:t>Identificar educandos com doenças negligenciadas ou com doenças em eliminação.</a:t>
            </a:r>
          </a:p>
          <a:p>
            <a:pPr>
              <a:lnSpc>
                <a:spcPct val="150000"/>
              </a:lnSpc>
              <a:defRPr/>
            </a:pPr>
            <a:endParaRPr lang="pt-BR" sz="2400" dirty="0"/>
          </a:p>
        </p:txBody>
      </p:sp>
      <p:pic>
        <p:nvPicPr>
          <p:cNvPr id="37892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solidFill>
                  <a:schemeClr val="tx1"/>
                </a:solidFill>
                <a:ea typeface="ＭＳ Ｐゴシック" pitchFamily="34" charset="-128"/>
              </a:rPr>
              <a:t>Ensino Fundamental e Médio</a:t>
            </a:r>
            <a:endParaRPr lang="pt-BR" sz="280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50963"/>
            <a:ext cx="8229600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 smtClean="0"/>
              <a:t>Componente II: Promoção e prevenção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pt-BR" sz="2400" u="sng" dirty="0" smtClean="0"/>
              <a:t>Ações essenciais</a:t>
            </a:r>
          </a:p>
          <a:p>
            <a:pPr>
              <a:defRPr/>
            </a:pPr>
            <a:r>
              <a:rPr lang="pt-BR" sz="2400" dirty="0" smtClean="0"/>
              <a:t>Segurança alimentar e alimentação saudável</a:t>
            </a:r>
          </a:p>
          <a:p>
            <a:pPr>
              <a:defRPr/>
            </a:pPr>
            <a:r>
              <a:rPr lang="pt-BR" sz="2400" dirty="0" smtClean="0"/>
              <a:t>Cultura de paz e direitos humanos</a:t>
            </a:r>
          </a:p>
          <a:p>
            <a:pPr>
              <a:defRPr/>
            </a:pPr>
            <a:r>
              <a:rPr lang="pt-BR" sz="2400" dirty="0" smtClean="0"/>
              <a:t>Promoção de saúde mental no contexto escolar</a:t>
            </a:r>
          </a:p>
          <a:p>
            <a:pPr>
              <a:defRPr/>
            </a:pPr>
            <a:r>
              <a:rPr lang="pt-BR" sz="2400" dirty="0" smtClean="0"/>
              <a:t>Direito a saúde sexual e reprodutiva e prevenção de DST/Aids: </a:t>
            </a:r>
            <a:r>
              <a:rPr lang="pt-BR" sz="2400" b="1" dirty="0" smtClean="0"/>
              <a:t>SPE</a:t>
            </a:r>
          </a:p>
          <a:p>
            <a:pPr>
              <a:defRPr/>
            </a:pPr>
            <a:r>
              <a:rPr lang="pt-BR" sz="2400" dirty="0" smtClean="0"/>
              <a:t>Prevenção ao uso de álcool, tabaco, crack e outras drogas: </a:t>
            </a:r>
            <a:r>
              <a:rPr lang="pt-BR" sz="2400" b="1" dirty="0" smtClean="0"/>
              <a:t>SPE (</a:t>
            </a:r>
            <a:r>
              <a:rPr lang="pt-BR" sz="2400" dirty="0" smtClean="0"/>
              <a:t>Saúde e Prevenção nas Escolas)</a:t>
            </a:r>
            <a:endParaRPr lang="pt-BR" sz="2400" b="1" dirty="0" smtClean="0"/>
          </a:p>
          <a:p>
            <a:pPr marL="0" indent="0">
              <a:buFontTx/>
              <a:buNone/>
              <a:defRPr/>
            </a:pPr>
            <a:endParaRPr lang="pt-BR" dirty="0" smtClean="0"/>
          </a:p>
          <a:p>
            <a:pPr>
              <a:defRPr/>
            </a:pPr>
            <a:endParaRPr lang="pt-BR" dirty="0"/>
          </a:p>
        </p:txBody>
      </p:sp>
      <p:pic>
        <p:nvPicPr>
          <p:cNvPr id="38916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5589588"/>
            <a:ext cx="7207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ítulo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5700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pt-BR" sz="3600" b="1" smtClean="0">
                <a:solidFill>
                  <a:srgbClr val="FF0000"/>
                </a:solidFill>
                <a:ea typeface="ＭＳ Ｐゴシック" pitchFamily="34" charset="-128"/>
              </a:rPr>
              <a:t>Caderneta do Adolescente</a:t>
            </a:r>
            <a:br>
              <a:rPr lang="pt-BR" sz="3600" b="1" smtClean="0">
                <a:solidFill>
                  <a:srgbClr val="FF0000"/>
                </a:solidFill>
                <a:ea typeface="ＭＳ Ｐゴシック" pitchFamily="34" charset="-128"/>
              </a:rPr>
            </a:br>
            <a:r>
              <a:rPr lang="pt-BR" sz="2000" smtClean="0">
                <a:ea typeface="ＭＳ Ｐゴシック" pitchFamily="34" charset="-128"/>
              </a:rPr>
              <a:t>Entrega a 100% dos alunos de 10 a 14 anos de idade</a:t>
            </a:r>
            <a:r>
              <a:rPr lang="pt-BR" sz="3600" b="1" smtClean="0">
                <a:solidFill>
                  <a:srgbClr val="FF0000"/>
                </a:solidFill>
                <a:ea typeface="ＭＳ Ｐゴシック" pitchFamily="34" charset="-128"/>
              </a:rPr>
              <a:t/>
            </a:r>
            <a:br>
              <a:rPr lang="pt-BR" sz="3600" b="1" smtClean="0">
                <a:solidFill>
                  <a:srgbClr val="FF0000"/>
                </a:solidFill>
                <a:ea typeface="ＭＳ Ｐゴシック" pitchFamily="34" charset="-128"/>
              </a:rPr>
            </a:br>
            <a:endParaRPr lang="pt-BR" sz="3600" b="1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34819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smtClean="0">
                <a:ea typeface="ＭＳ Ｐゴシック" pitchFamily="34" charset="-128"/>
              </a:rPr>
              <a:t>Meninos</a:t>
            </a:r>
          </a:p>
        </p:txBody>
      </p:sp>
      <p:sp>
        <p:nvSpPr>
          <p:cNvPr id="34820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t-BR" smtClean="0">
                <a:ea typeface="ＭＳ Ｐゴシック" pitchFamily="34" charset="-128"/>
              </a:rPr>
              <a:t>Meninas</a:t>
            </a:r>
          </a:p>
        </p:txBody>
      </p:sp>
      <p:pic>
        <p:nvPicPr>
          <p:cNvPr id="34821" name="Espaço Reservado para Conteúdo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2205038"/>
            <a:ext cx="3095625" cy="3744912"/>
          </a:xfrm>
        </p:spPr>
      </p:pic>
      <p:pic>
        <p:nvPicPr>
          <p:cNvPr id="34822" name="Espaço Reservado para Conteúdo 7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2133600"/>
            <a:ext cx="2952750" cy="3600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solidFill>
                  <a:schemeClr val="tx1"/>
                </a:solidFill>
                <a:ea typeface="ＭＳ Ｐゴシック" pitchFamily="34" charset="-128"/>
              </a:rPr>
              <a:t>Ensino Fundamental e Médio</a:t>
            </a:r>
            <a:endParaRPr lang="pt-BR" sz="28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974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/>
              <a:t>Componente II: Promoção e prevenção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pt-BR" sz="2400" u="sng" dirty="0"/>
              <a:t>Ações </a:t>
            </a:r>
            <a:r>
              <a:rPr lang="pt-BR" sz="2400" u="sng" dirty="0" smtClean="0"/>
              <a:t>optativas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Atividade física e práticas corporais na escola e lazer nas escolas.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Prevenção de violência e acidentes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Promoção de saúde mental: formar jovens protagonistas para administrar conflitos no ambiente escolar.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pt-BR" sz="2400" dirty="0" smtClean="0"/>
              <a:t>Saúde e prevenção nas escolas: protagonismo juvenil - jovens multiplicadores que atuam que atuam entre pares nas temáticas de saúde sexual e reprodutiva e DST/aids</a:t>
            </a:r>
            <a:endParaRPr lang="pt-BR" sz="2400" dirty="0"/>
          </a:p>
          <a:p>
            <a:pPr>
              <a:defRPr/>
            </a:pPr>
            <a:r>
              <a:rPr lang="pt-BR" dirty="0" smtClean="0"/>
              <a:t>....</a:t>
            </a:r>
            <a:endParaRPr lang="pt-BR" dirty="0"/>
          </a:p>
        </p:txBody>
      </p:sp>
      <p:pic>
        <p:nvPicPr>
          <p:cNvPr id="39940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/>
          <p:cNvSpPr>
            <a:spLocks noGrp="1"/>
          </p:cNvSpPr>
          <p:nvPr>
            <p:ph type="title"/>
          </p:nvPr>
        </p:nvSpPr>
        <p:spPr>
          <a:xfrm>
            <a:off x="1835150" y="188913"/>
            <a:ext cx="6121400" cy="719137"/>
          </a:xfrm>
        </p:spPr>
        <p:txBody>
          <a:bodyPr/>
          <a:lstStyle/>
          <a:p>
            <a:r>
              <a:rPr lang="pt-BR" sz="3600" b="1" smtClean="0">
                <a:solidFill>
                  <a:schemeClr val="hlink"/>
                </a:solidFill>
                <a:ea typeface="ＭＳ Ｐゴシック" pitchFamily="34" charset="-128"/>
              </a:rPr>
              <a:t>Saúde Mental</a:t>
            </a:r>
            <a:endParaRPr lang="en-US" sz="3600" b="1" smtClean="0">
              <a:solidFill>
                <a:schemeClr val="hlink"/>
              </a:solidFill>
              <a:ea typeface="ＭＳ Ｐゴシック" pitchFamily="34" charset="-128"/>
            </a:endParaRPr>
          </a:p>
        </p:txBody>
      </p:sp>
      <p:sp>
        <p:nvSpPr>
          <p:cNvPr id="36867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27088" y="1700213"/>
            <a:ext cx="7632700" cy="4392612"/>
          </a:xfrm>
        </p:spPr>
        <p:txBody>
          <a:bodyPr/>
          <a:lstStyle/>
          <a:p>
            <a:r>
              <a:rPr lang="pt-BR" sz="2400" b="1" smtClean="0">
                <a:solidFill>
                  <a:srgbClr val="0000CC"/>
                </a:solidFill>
                <a:ea typeface="ＭＳ Ｐゴシック" pitchFamily="34" charset="-128"/>
              </a:rPr>
              <a:t>Psicológo dos NASF:</a:t>
            </a:r>
            <a:r>
              <a:rPr lang="pt-BR" sz="2400" smtClean="0">
                <a:ea typeface="ＭＳ Ｐゴシック" pitchFamily="34" charset="-128"/>
              </a:rPr>
              <a:t> apoia equipe mediadora;</a:t>
            </a:r>
          </a:p>
          <a:p>
            <a:r>
              <a:rPr lang="pt-BR" sz="2400" b="1" smtClean="0">
                <a:solidFill>
                  <a:srgbClr val="0000CC"/>
                </a:solidFill>
                <a:ea typeface="ＭＳ Ｐゴシック" pitchFamily="34" charset="-128"/>
              </a:rPr>
              <a:t>Equipe de mediadores</a:t>
            </a:r>
            <a:r>
              <a:rPr lang="pt-BR" sz="2400" smtClean="0">
                <a:ea typeface="ＭＳ Ｐゴシック" pitchFamily="34" charset="-128"/>
              </a:rPr>
              <a:t>: psicólogo, profissional da ESF e da escola e Pediatria;</a:t>
            </a:r>
          </a:p>
          <a:p>
            <a:r>
              <a:rPr lang="pt-BR" sz="2400" smtClean="0">
                <a:ea typeface="ＭＳ Ｐゴシック" pitchFamily="34" charset="-128"/>
              </a:rPr>
              <a:t>Discussão e plano terapêutico singular</a:t>
            </a:r>
          </a:p>
          <a:p>
            <a:r>
              <a:rPr lang="pt-BR" sz="2400" smtClean="0">
                <a:ea typeface="ＭＳ Ｐゴシック" pitchFamily="34" charset="-128"/>
              </a:rPr>
              <a:t>Construção de fluxograma da atenção primária e média complexidade;</a:t>
            </a:r>
          </a:p>
          <a:p>
            <a:r>
              <a:rPr lang="pt-BR" sz="2400" smtClean="0">
                <a:ea typeface="ＭＳ Ｐゴシック" pitchFamily="34" charset="-128"/>
              </a:rPr>
              <a:t>Discussão de casos com os encaminhamentos necessários conforme fluxograma pactuado;</a:t>
            </a:r>
          </a:p>
          <a:p>
            <a:r>
              <a:rPr lang="pt-BR" sz="2400" smtClean="0">
                <a:ea typeface="ＭＳ Ｐゴシック" pitchFamily="34" charset="-128"/>
              </a:rPr>
              <a:t>Capacitação.</a:t>
            </a:r>
            <a:endParaRPr lang="en-US" sz="2400" smtClean="0">
              <a:ea typeface="ＭＳ Ｐゴシック" pitchFamily="34" charset="-128"/>
            </a:endParaRPr>
          </a:p>
          <a:p>
            <a:endParaRPr lang="en-US" sz="2400" smtClean="0">
              <a:ea typeface="ＭＳ Ｐゴシック" pitchFamily="34" charset="-128"/>
            </a:endParaRPr>
          </a:p>
        </p:txBody>
      </p:sp>
      <p:pic>
        <p:nvPicPr>
          <p:cNvPr id="36868" name="Imagem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2016125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smtClean="0">
                <a:ea typeface="ＭＳ Ｐゴシック" pitchFamily="34" charset="-128"/>
              </a:rPr>
              <a:t>Objetivo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pt-BR" sz="2800" dirty="0" smtClean="0"/>
              <a:t>Promoção de </a:t>
            </a:r>
            <a:r>
              <a:rPr lang="pt-BR" sz="2800" dirty="0"/>
              <a:t>políticas de saúde e educação voltadas às crianças, adolescentes, jovens e adultos </a:t>
            </a:r>
            <a:r>
              <a:rPr lang="pt-BR" sz="2800" dirty="0" smtClean="0"/>
              <a:t>da educação </a:t>
            </a:r>
            <a:r>
              <a:rPr lang="pt-BR" sz="2800" dirty="0"/>
              <a:t>pública brasileira </a:t>
            </a:r>
            <a:r>
              <a:rPr lang="pt-BR" sz="2800" dirty="0" smtClean="0"/>
              <a:t>para </a:t>
            </a:r>
            <a:r>
              <a:rPr lang="pt-BR" sz="2800" dirty="0"/>
              <a:t>promover saúde e educação integral</a:t>
            </a:r>
            <a:r>
              <a:rPr lang="pt-BR" sz="2800" dirty="0" smtClean="0"/>
              <a:t>.</a:t>
            </a:r>
          </a:p>
          <a:p>
            <a:pPr marL="0" indent="0" algn="just">
              <a:buFontTx/>
              <a:buNone/>
              <a:defRPr/>
            </a:pPr>
            <a:endParaRPr lang="pt-BR" sz="2800" dirty="0"/>
          </a:p>
          <a:p>
            <a:pPr algn="just">
              <a:buFont typeface="Wingdings" pitchFamily="2" charset="2"/>
              <a:buChar char="Ø"/>
              <a:defRPr/>
            </a:pPr>
            <a:r>
              <a:rPr lang="pt-BR" sz="2800" dirty="0"/>
              <a:t>A</a:t>
            </a:r>
            <a:r>
              <a:rPr lang="pt-BR" sz="2800" dirty="0" smtClean="0"/>
              <a:t>rticulação </a:t>
            </a:r>
            <a:r>
              <a:rPr lang="pt-BR" sz="2800" dirty="0" err="1"/>
              <a:t>intersetorial</a:t>
            </a:r>
            <a:r>
              <a:rPr lang="pt-BR" sz="2800" dirty="0"/>
              <a:t> das redes públicas de saúde e de </a:t>
            </a:r>
            <a:r>
              <a:rPr lang="pt-BR" sz="2800" dirty="0" smtClean="0"/>
              <a:t>educação.</a:t>
            </a:r>
            <a:endParaRPr lang="pt-BR" sz="2800" dirty="0"/>
          </a:p>
        </p:txBody>
      </p:sp>
      <p:pic>
        <p:nvPicPr>
          <p:cNvPr id="4100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5302250"/>
            <a:ext cx="1008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ítulo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143000"/>
          </a:xfrm>
        </p:spPr>
        <p:txBody>
          <a:bodyPr/>
          <a:lstStyle/>
          <a:p>
            <a:r>
              <a:rPr lang="pt-BR" sz="2800" b="1" dirty="0" smtClean="0"/>
              <a:t>Componente III :</a:t>
            </a:r>
            <a:br>
              <a:rPr lang="pt-BR" sz="2800" b="1" dirty="0" smtClean="0"/>
            </a:br>
            <a:r>
              <a:rPr lang="pt-BR" sz="2800" b="1" dirty="0" smtClean="0"/>
              <a:t>Formação - </a:t>
            </a:r>
            <a:r>
              <a:rPr lang="pt-BR" sz="2800" b="1" dirty="0" smtClean="0">
                <a:solidFill>
                  <a:schemeClr val="tx1"/>
                </a:solidFill>
                <a:ea typeface="ＭＳ Ｐゴシック" pitchFamily="34" charset="-128"/>
              </a:rPr>
              <a:t>Educação permanente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398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endParaRPr lang="pt-BR" sz="2400" dirty="0" smtClean="0"/>
          </a:p>
          <a:p>
            <a:pPr>
              <a:defRPr/>
            </a:pPr>
            <a:r>
              <a:rPr lang="pt-BR" sz="2400" dirty="0" smtClean="0"/>
              <a:t>momentos </a:t>
            </a:r>
            <a:r>
              <a:rPr lang="pt-BR" sz="2400" dirty="0"/>
              <a:t>formais como cursos, </a:t>
            </a:r>
            <a:r>
              <a:rPr lang="pt-BR" sz="2400" dirty="0" smtClean="0"/>
              <a:t>oficinas, </a:t>
            </a:r>
            <a:r>
              <a:rPr lang="pt-BR" sz="2400" dirty="0"/>
              <a:t>curso de educação à distância </a:t>
            </a:r>
            <a:r>
              <a:rPr lang="pt-BR" sz="2400" dirty="0" smtClean="0"/>
              <a:t>(ações como a de hoje)</a:t>
            </a:r>
          </a:p>
          <a:p>
            <a:pPr>
              <a:defRPr/>
            </a:pPr>
            <a:endParaRPr lang="pt-BR" sz="2400" dirty="0" smtClean="0"/>
          </a:p>
          <a:p>
            <a:pPr>
              <a:defRPr/>
            </a:pPr>
            <a:r>
              <a:rPr lang="pt-BR" sz="2400" dirty="0" smtClean="0"/>
              <a:t>a </a:t>
            </a:r>
            <a:r>
              <a:rPr lang="pt-BR" sz="2400" dirty="0"/>
              <a:t>formação é um processo permanente e de integração dos Grupos de </a:t>
            </a:r>
            <a:r>
              <a:rPr lang="pt-BR" sz="2400" dirty="0" smtClean="0"/>
              <a:t>Trabalho</a:t>
            </a:r>
            <a:endParaRPr lang="pt-BR" sz="2400" dirty="0"/>
          </a:p>
        </p:txBody>
      </p:sp>
      <p:pic>
        <p:nvPicPr>
          <p:cNvPr id="40964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5302250"/>
            <a:ext cx="10080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smtClean="0"/>
              <a:t>Componente III :</a:t>
            </a:r>
            <a:br>
              <a:rPr lang="pt-BR" sz="2800" b="1" dirty="0" smtClean="0"/>
            </a:br>
            <a:r>
              <a:rPr lang="pt-BR" sz="2800" b="1" dirty="0" smtClean="0"/>
              <a:t>Formação - </a:t>
            </a:r>
            <a:r>
              <a:rPr lang="pt-BR" sz="2800" b="1" dirty="0" smtClean="0">
                <a:solidFill>
                  <a:schemeClr val="tx1"/>
                </a:solidFill>
                <a:ea typeface="ＭＳ Ｐゴシック" pitchFamily="34" charset="-128"/>
              </a:rPr>
              <a:t>Educação Permanente</a:t>
            </a:r>
            <a:endParaRPr lang="pt-BR" sz="2800" dirty="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u="sng" dirty="0" smtClean="0"/>
              <a:t>Essenciais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Vigilância alimentar e nutricional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Alimentação saudável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Direitos sexuais e reprodutivos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Uso de álcool, tabaco, crack e outras drogas</a:t>
            </a:r>
          </a:p>
          <a:p>
            <a:pPr>
              <a:defRPr/>
            </a:pPr>
            <a:endParaRPr lang="pt-BR" dirty="0"/>
          </a:p>
        </p:txBody>
      </p:sp>
      <p:pic>
        <p:nvPicPr>
          <p:cNvPr id="41988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smtClean="0"/>
              <a:t>Componente III :</a:t>
            </a:r>
            <a:br>
              <a:rPr lang="pt-BR" sz="2800" b="1" dirty="0" smtClean="0"/>
            </a:br>
            <a:r>
              <a:rPr lang="pt-BR" sz="2800" b="1" dirty="0" smtClean="0"/>
              <a:t>Formação - </a:t>
            </a:r>
            <a:r>
              <a:rPr lang="pt-BR" sz="2800" b="1" dirty="0" smtClean="0">
                <a:solidFill>
                  <a:schemeClr val="tx1"/>
                </a:solidFill>
                <a:ea typeface="ＭＳ Ｐゴシック" pitchFamily="34" charset="-128"/>
              </a:rPr>
              <a:t>Educação permanente</a:t>
            </a:r>
            <a:endParaRPr lang="pt-BR" sz="2800" dirty="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u="sng" dirty="0" smtClean="0"/>
              <a:t>Optativas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Desenvolvimento infantil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Prevenção de violência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Promoção de saúde nas </a:t>
            </a:r>
            <a:r>
              <a:rPr lang="pt-BR" sz="2400" dirty="0" err="1" smtClean="0"/>
              <a:t>esolas</a:t>
            </a:r>
            <a:endParaRPr lang="pt-BR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Gestão </a:t>
            </a:r>
            <a:r>
              <a:rPr lang="pt-BR" sz="2400" dirty="0" err="1" smtClean="0"/>
              <a:t>intersetorial</a:t>
            </a:r>
            <a:r>
              <a:rPr lang="pt-BR" sz="2400" dirty="0" smtClean="0"/>
              <a:t> do PSE: apoio as ações do PSE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pt-BR" sz="2400" dirty="0" smtClean="0"/>
              <a:t>Fortificação de micronutrientes nas creches</a:t>
            </a:r>
          </a:p>
        </p:txBody>
      </p:sp>
      <p:pic>
        <p:nvPicPr>
          <p:cNvPr id="43012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/>
          </p:nvPr>
        </p:nvSpPr>
        <p:spPr>
          <a:xfrm>
            <a:off x="250825" y="630238"/>
            <a:ext cx="8229600" cy="1143000"/>
          </a:xfrm>
        </p:spPr>
        <p:txBody>
          <a:bodyPr/>
          <a:lstStyle/>
          <a:p>
            <a:r>
              <a:rPr lang="pt-BR" sz="2400" b="1" smtClean="0">
                <a:ea typeface="ＭＳ Ｐゴシック" pitchFamily="34" charset="-128"/>
              </a:rPr>
              <a:t/>
            </a:r>
            <a:br>
              <a:rPr lang="pt-BR" sz="2400" b="1" smtClean="0">
                <a:ea typeface="ＭＳ Ｐゴシック" pitchFamily="34" charset="-128"/>
              </a:rPr>
            </a:br>
            <a:r>
              <a:rPr lang="pt-BR" sz="2400" b="1" smtClean="0">
                <a:ea typeface="ＭＳ Ｐゴシック" pitchFamily="34" charset="-128"/>
              </a:rPr>
              <a:t/>
            </a:r>
            <a:br>
              <a:rPr lang="pt-BR" sz="2400" b="1" smtClean="0">
                <a:ea typeface="ＭＳ Ｐゴシック" pitchFamily="34" charset="-128"/>
              </a:rPr>
            </a:br>
            <a:r>
              <a:rPr lang="pt-BR" sz="2400" b="1" smtClean="0">
                <a:ea typeface="ＭＳ Ｐゴシック" pitchFamily="34" charset="-128"/>
              </a:rPr>
              <a:t>COMO SERÁ O REGISTRO DAS AÇÕES PARA MONITORAMENTO? </a:t>
            </a:r>
            <a:r>
              <a:rPr lang="pt-BR" sz="2400" smtClean="0">
                <a:ea typeface="ＭＳ Ｐゴシック" pitchFamily="34" charset="-128"/>
              </a:rPr>
              <a:t/>
            </a:r>
            <a:br>
              <a:rPr lang="pt-BR" sz="2400" smtClean="0">
                <a:ea typeface="ＭＳ Ｐゴシック" pitchFamily="34" charset="-128"/>
              </a:rPr>
            </a:br>
            <a:endParaRPr lang="pt-BR" sz="2400" smtClean="0">
              <a:ea typeface="ＭＳ Ｐゴシック" pitchFamily="34" charset="-128"/>
            </a:endParaRPr>
          </a:p>
        </p:txBody>
      </p:sp>
      <p:sp>
        <p:nvSpPr>
          <p:cNvPr id="440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z="2400" b="1" smtClean="0">
              <a:ea typeface="ＭＳ Ｐゴシック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b="1" smtClean="0">
                <a:ea typeface="ＭＳ Ｐゴシック" pitchFamily="34" charset="-128"/>
              </a:rPr>
              <a:t>Componente I </a:t>
            </a:r>
            <a:r>
              <a:rPr lang="pt-BR" sz="2400" smtClean="0">
                <a:ea typeface="ＭＳ Ｐゴシック" pitchFamily="34" charset="-128"/>
              </a:rPr>
              <a:t>– avaliação das condições de saúde </a:t>
            </a:r>
            <a:r>
              <a:rPr lang="pt-BR" sz="2400" b="1" smtClean="0">
                <a:ea typeface="ＭＳ Ｐゴシック" pitchFamily="34" charset="-128"/>
              </a:rPr>
              <a:t>– serão registradas no e-SUS </a:t>
            </a:r>
            <a:endParaRPr lang="pt-BR" sz="2400" smtClean="0">
              <a:ea typeface="ＭＳ Ｐゴシック" pitchFamily="34" charset="-128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smtClean="0">
                <a:ea typeface="ＭＳ Ｐゴシック" pitchFamily="34" charset="-128"/>
              </a:rPr>
              <a:t>É preciso baixar a versão do sistema e-SUS Atenção Básica versão Coleta de Dados Simplificada (CDS) no Portal do DAB. Já é possível inserir os dados e enviar.</a:t>
            </a:r>
          </a:p>
        </p:txBody>
      </p:sp>
      <p:pic>
        <p:nvPicPr>
          <p:cNvPr id="44036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ítulo 1"/>
          <p:cNvSpPr>
            <a:spLocks noGrp="1"/>
          </p:cNvSpPr>
          <p:nvPr>
            <p:ph type="title"/>
          </p:nvPr>
        </p:nvSpPr>
        <p:spPr>
          <a:xfrm>
            <a:off x="323850" y="557213"/>
            <a:ext cx="8229600" cy="1143000"/>
          </a:xfrm>
        </p:spPr>
        <p:txBody>
          <a:bodyPr/>
          <a:lstStyle/>
          <a:p>
            <a:r>
              <a:rPr lang="pt-BR" sz="2400" b="1" smtClean="0">
                <a:ea typeface="ＭＳ Ｐゴシック" pitchFamily="34" charset="-128"/>
              </a:rPr>
              <a:t>COMO SERÁ O REGISTRO DAS AÇÕES PARA MONITORAMENTO?</a:t>
            </a:r>
            <a:endParaRPr lang="pt-BR" sz="240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pt-BR" sz="2400" dirty="0" smtClean="0"/>
              <a:t>Para o registro das ações será necessário o cartão SUS do educando: </a:t>
            </a:r>
          </a:p>
          <a:p>
            <a:pPr marL="0" indent="0" algn="just">
              <a:buFontTx/>
              <a:buNone/>
              <a:defRPr/>
            </a:pPr>
            <a:r>
              <a:rPr lang="pt-BR" sz="2400" dirty="0" smtClean="0"/>
              <a:t>    - profissional de saúde poderá verificar se este tem    cartão SUS, bem como poderá cadastrá-lo no portal: https://cadastro.sus.gov.br/cadsusweb </a:t>
            </a:r>
          </a:p>
          <a:p>
            <a:pPr marL="0" indent="0">
              <a:buFontTx/>
              <a:buNone/>
              <a:defRPr/>
            </a:pPr>
            <a:endParaRPr lang="pt-BR" sz="2400" dirty="0" smtClean="0"/>
          </a:p>
          <a:p>
            <a:pPr>
              <a:defRPr/>
            </a:pPr>
            <a:r>
              <a:rPr lang="pt-BR" sz="2400" b="1" dirty="0" smtClean="0"/>
              <a:t>Componente II e III </a:t>
            </a:r>
            <a:r>
              <a:rPr lang="pt-BR" sz="2400" dirty="0" smtClean="0"/>
              <a:t>– ações de promoção, prevenção e formação </a:t>
            </a:r>
            <a:r>
              <a:rPr lang="pt-BR" sz="2400" b="1" dirty="0" smtClean="0"/>
              <a:t>– </a:t>
            </a:r>
            <a:r>
              <a:rPr lang="pt-BR" sz="2400" b="1" u="sng" dirty="0" smtClean="0"/>
              <a:t>serão registradas no SIMEC </a:t>
            </a:r>
            <a:endParaRPr lang="pt-BR" sz="2400" u="sng" dirty="0" smtClean="0"/>
          </a:p>
          <a:p>
            <a:pPr>
              <a:defRPr/>
            </a:pPr>
            <a:endParaRPr lang="pt-BR" dirty="0"/>
          </a:p>
        </p:txBody>
      </p:sp>
      <p:pic>
        <p:nvPicPr>
          <p:cNvPr id="45060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ítulo 1"/>
          <p:cNvSpPr>
            <a:spLocks noGrp="1"/>
          </p:cNvSpPr>
          <p:nvPr>
            <p:ph type="title"/>
          </p:nvPr>
        </p:nvSpPr>
        <p:spPr>
          <a:xfrm>
            <a:off x="179388" y="630238"/>
            <a:ext cx="8229600" cy="1143000"/>
          </a:xfrm>
        </p:spPr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/>
            </a:r>
            <a:br>
              <a:rPr lang="pt-BR" sz="2800" b="1" smtClean="0">
                <a:ea typeface="ＭＳ Ｐゴシック" pitchFamily="34" charset="-128"/>
              </a:rPr>
            </a:br>
            <a:r>
              <a:rPr lang="pt-BR" sz="2800" b="1" smtClean="0">
                <a:ea typeface="ＭＳ Ｐゴシック" pitchFamily="34" charset="-128"/>
              </a:rPr>
              <a:t>ONDE ENCONTRO MAIS INFORMAÇÕES? </a:t>
            </a:r>
            <a:r>
              <a:rPr lang="pt-BR" smtClean="0">
                <a:ea typeface="ＭＳ Ｐゴシック" pitchFamily="34" charset="-128"/>
              </a:rPr>
              <a:t/>
            </a:r>
            <a:br>
              <a:rPr lang="pt-BR" smtClean="0">
                <a:ea typeface="ＭＳ Ｐゴシック" pitchFamily="34" charset="-128"/>
              </a:rPr>
            </a:br>
            <a:endParaRPr lang="pt-BR" smtClean="0">
              <a:ea typeface="ＭＳ Ｐゴシック" pitchFamily="34" charset="-128"/>
            </a:endParaRPr>
          </a:p>
        </p:txBody>
      </p:sp>
      <p:sp>
        <p:nvSpPr>
          <p:cNvPr id="471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</a:rPr>
              <a:t>Outros materiais de apoio, </a:t>
            </a:r>
            <a:r>
              <a:rPr lang="pt-BR" sz="2400" dirty="0" err="1" smtClean="0">
                <a:ea typeface="ＭＳ Ｐゴシック" pitchFamily="34" charset="-128"/>
              </a:rPr>
              <a:t>Passo-a-Passo</a:t>
            </a:r>
            <a:r>
              <a:rPr lang="pt-BR" sz="2400" dirty="0" smtClean="0">
                <a:ea typeface="ＭＳ Ｐゴシック" pitchFamily="34" charset="-128"/>
              </a:rPr>
              <a:t> e outros instrutivos estão disponíveis no site www.saude.gov.br/pse.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  <a:hlinkClick r:id="rId2"/>
              </a:rPr>
              <a:t>pse@saude.sc.gov.br</a:t>
            </a:r>
            <a:r>
              <a:rPr lang="pt-BR" sz="2400" dirty="0" smtClean="0">
                <a:ea typeface="ＭＳ Ｐゴシック" pitchFamily="34" charset="-128"/>
              </a:rPr>
              <a:t>   (Referência Estadual)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400" dirty="0" smtClean="0">
                <a:ea typeface="ＭＳ Ｐゴシック" pitchFamily="34" charset="-128"/>
              </a:rPr>
              <a:t>GTI-E</a:t>
            </a:r>
          </a:p>
        </p:txBody>
      </p:sp>
      <p:pic>
        <p:nvPicPr>
          <p:cNvPr id="47108" name="Picture 4" descr="C:\Users\Vania\Desktop\atencao_basica_reduzid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4508500"/>
            <a:ext cx="20605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8" descr="C:\Users\Baltazarmlf\Pictures\SUS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ítulo 1"/>
          <p:cNvSpPr>
            <a:spLocks noGrp="1"/>
          </p:cNvSpPr>
          <p:nvPr>
            <p:ph type="title"/>
          </p:nvPr>
        </p:nvSpPr>
        <p:spPr>
          <a:xfrm>
            <a:off x="179388" y="630238"/>
            <a:ext cx="8229600" cy="1143000"/>
          </a:xfrm>
        </p:spPr>
        <p:txBody>
          <a:bodyPr/>
          <a:lstStyle/>
          <a:p>
            <a:r>
              <a:rPr lang="pt-BR" sz="2800" b="1" dirty="0" smtClean="0">
                <a:ea typeface="ＭＳ Ｐゴシック" pitchFamily="34" charset="-128"/>
              </a:rPr>
              <a:t/>
            </a:r>
            <a:br>
              <a:rPr lang="pt-BR" sz="2800" b="1" dirty="0" smtClean="0">
                <a:ea typeface="ＭＳ Ｐゴシック" pitchFamily="34" charset="-128"/>
              </a:rPr>
            </a:br>
            <a:r>
              <a:rPr lang="pt-BR" sz="2200" b="1" dirty="0" smtClean="0">
                <a:ea typeface="ＭＳ Ｐゴシック" pitchFamily="34" charset="-128"/>
              </a:rPr>
              <a:t>COMO ESTÁ A ADESÃO DAS REGIÕES PLANALTO NORTE E NORDESTE?</a:t>
            </a:r>
            <a:r>
              <a:rPr lang="pt-BR" dirty="0" smtClean="0">
                <a:ea typeface="ＭＳ Ｐゴシック" pitchFamily="34" charset="-128"/>
              </a:rPr>
              <a:t/>
            </a:r>
            <a:br>
              <a:rPr lang="pt-BR" dirty="0" smtClean="0">
                <a:ea typeface="ＭＳ Ｐゴシック" pitchFamily="34" charset="-128"/>
              </a:rPr>
            </a:br>
            <a:endParaRPr lang="pt-BR" dirty="0" smtClean="0">
              <a:ea typeface="ＭＳ Ｐゴシック" pitchFamily="34" charset="-128"/>
            </a:endParaRPr>
          </a:p>
        </p:txBody>
      </p:sp>
      <p:sp>
        <p:nvSpPr>
          <p:cNvPr id="471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pt-BR" sz="2400" b="1" dirty="0" smtClean="0">
                <a:ea typeface="ＭＳ Ｐゴシック" pitchFamily="34" charset="-128"/>
              </a:rPr>
              <a:t>Já concluíram a adesão</a:t>
            </a:r>
            <a:r>
              <a:rPr lang="pt-BR" sz="2400" dirty="0" smtClean="0">
                <a:ea typeface="ＭＳ Ｐゴシック" pitchFamily="34" charset="-128"/>
              </a:rPr>
              <a:t>: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dirty="0" err="1" smtClean="0">
                <a:ea typeface="ＭＳ Ｐゴシック" pitchFamily="34" charset="-128"/>
              </a:rPr>
              <a:t>Itaiópolis</a:t>
            </a:r>
            <a:r>
              <a:rPr lang="pt-BR" sz="2400" dirty="0" smtClean="0">
                <a:ea typeface="ＭＳ Ｐゴシック" pitchFamily="34" charset="-128"/>
              </a:rPr>
              <a:t>, Joinville, Mafra e Monte Castelo</a:t>
            </a:r>
          </a:p>
          <a:p>
            <a:pPr>
              <a:lnSpc>
                <a:spcPct val="150000"/>
              </a:lnSpc>
              <a:buNone/>
            </a:pPr>
            <a:endParaRPr lang="pt-BR" sz="1200" dirty="0" smtClean="0">
              <a:ea typeface="ＭＳ Ｐゴシック" pitchFamily="34" charset="-128"/>
            </a:endParaRPr>
          </a:p>
          <a:p>
            <a:pPr algn="ctr">
              <a:lnSpc>
                <a:spcPct val="150000"/>
              </a:lnSpc>
              <a:buNone/>
            </a:pPr>
            <a:r>
              <a:rPr lang="pt-BR" sz="2400" dirty="0" smtClean="0">
                <a:ea typeface="ＭＳ Ｐゴシック" pitchFamily="34" charset="-128"/>
              </a:rPr>
              <a:t>  Iniciaram a adesão, </a:t>
            </a:r>
            <a:r>
              <a:rPr lang="pt-BR" sz="2400" b="1" dirty="0" smtClean="0">
                <a:ea typeface="ＭＳ Ｐゴシック" pitchFamily="34" charset="-128"/>
              </a:rPr>
              <a:t>mas não concluíram: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pt-BR" sz="2400" dirty="0" smtClean="0">
                <a:ea typeface="ＭＳ Ｐゴシック" pitchFamily="34" charset="-128"/>
              </a:rPr>
              <a:t>Bela Vista do Toldo, Campo Alegre, </a:t>
            </a:r>
            <a:r>
              <a:rPr lang="pt-BR" sz="2400" dirty="0" err="1" smtClean="0">
                <a:ea typeface="ＭＳ Ｐゴシック" pitchFamily="34" charset="-128"/>
              </a:rPr>
              <a:t>Corupá</a:t>
            </a:r>
            <a:r>
              <a:rPr lang="pt-BR" sz="2400" dirty="0" smtClean="0">
                <a:ea typeface="ＭＳ Ｐゴシック" pitchFamily="34" charset="-128"/>
              </a:rPr>
              <a:t>, </a:t>
            </a:r>
            <a:r>
              <a:rPr lang="pt-BR" sz="2400" dirty="0" err="1" smtClean="0">
                <a:ea typeface="ＭＳ Ｐゴシック" pitchFamily="34" charset="-128"/>
              </a:rPr>
              <a:t>Garuva</a:t>
            </a:r>
            <a:r>
              <a:rPr lang="pt-BR" sz="2400" dirty="0" smtClean="0">
                <a:ea typeface="ＭＳ Ｐゴシック" pitchFamily="34" charset="-128"/>
              </a:rPr>
              <a:t>, </a:t>
            </a:r>
            <a:r>
              <a:rPr lang="pt-BR" sz="2400" dirty="0" err="1" smtClean="0">
                <a:ea typeface="ＭＳ Ｐゴシック" pitchFamily="34" charset="-128"/>
              </a:rPr>
              <a:t>Irineópolis</a:t>
            </a:r>
            <a:r>
              <a:rPr lang="pt-BR" sz="2400" dirty="0" smtClean="0">
                <a:ea typeface="ＭＳ Ｐゴシック" pitchFamily="34" charset="-128"/>
              </a:rPr>
              <a:t>, Itapoá, Jaraguá do Sul, </a:t>
            </a:r>
            <a:r>
              <a:rPr lang="pt-BR" sz="2400" dirty="0" err="1" smtClean="0">
                <a:ea typeface="ＭＳ Ｐゴシック" pitchFamily="34" charset="-128"/>
              </a:rPr>
              <a:t>Papanduva</a:t>
            </a:r>
            <a:r>
              <a:rPr lang="pt-BR" sz="2400" dirty="0" smtClean="0">
                <a:ea typeface="ＭＳ Ｐゴシック" pitchFamily="34" charset="-128"/>
              </a:rPr>
              <a:t>, Porto União, São João do </a:t>
            </a:r>
            <a:r>
              <a:rPr lang="pt-BR" sz="2400" dirty="0" err="1" smtClean="0">
                <a:ea typeface="ＭＳ Ｐゴシック" pitchFamily="34" charset="-128"/>
              </a:rPr>
              <a:t>Itaperiu</a:t>
            </a:r>
            <a:r>
              <a:rPr lang="pt-BR" sz="2400" dirty="0" smtClean="0">
                <a:ea typeface="ＭＳ Ｐゴシック" pitchFamily="34" charset="-128"/>
              </a:rPr>
              <a:t>, </a:t>
            </a:r>
            <a:r>
              <a:rPr lang="pt-BR" sz="2400" dirty="0" err="1" smtClean="0">
                <a:ea typeface="ＭＳ Ｐゴシック" pitchFamily="34" charset="-128"/>
              </a:rPr>
              <a:t>Tres</a:t>
            </a:r>
            <a:r>
              <a:rPr lang="pt-BR" sz="2400" dirty="0" smtClean="0">
                <a:ea typeface="ＭＳ Ｐゴシック" pitchFamily="34" charset="-128"/>
              </a:rPr>
              <a:t> Barras.</a:t>
            </a:r>
          </a:p>
        </p:txBody>
      </p:sp>
      <p:pic>
        <p:nvPicPr>
          <p:cNvPr id="47108" name="Picture 4" descr="C:\Users\Vania\Desktop\atencao_basica_reduzi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3425" y="5000636"/>
            <a:ext cx="20605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8" descr="C:\Users\Baltazarmlf\Pictures\SU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ta para a direita 7"/>
          <p:cNvSpPr/>
          <p:nvPr/>
        </p:nvSpPr>
        <p:spPr bwMode="auto">
          <a:xfrm>
            <a:off x="1785918" y="1714488"/>
            <a:ext cx="978408" cy="48463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Seta para a direita 8"/>
          <p:cNvSpPr/>
          <p:nvPr/>
        </p:nvSpPr>
        <p:spPr bwMode="auto">
          <a:xfrm>
            <a:off x="714348" y="3214686"/>
            <a:ext cx="978408" cy="48463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2"/>
          <p:cNvSpPr>
            <a:spLocks noChangeArrowheads="1"/>
          </p:cNvSpPr>
          <p:nvPr/>
        </p:nvSpPr>
        <p:spPr bwMode="auto">
          <a:xfrm>
            <a:off x="468313" y="549275"/>
            <a:ext cx="4464050" cy="549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/>
              <a:t>“Tudo o que acontece no mundo,</a:t>
            </a:r>
          </a:p>
          <a:p>
            <a:r>
              <a:rPr lang="pt-BR" sz="2800"/>
              <a:t>seja no meu país, na minha cidade</a:t>
            </a:r>
          </a:p>
          <a:p>
            <a:r>
              <a:rPr lang="pt-BR" sz="2800"/>
              <a:t>ou no meu bairro, acontece comigo.</a:t>
            </a:r>
          </a:p>
          <a:p>
            <a:r>
              <a:rPr lang="pt-BR" sz="2800"/>
              <a:t>Então, eu preciso participar</a:t>
            </a:r>
          </a:p>
          <a:p>
            <a:r>
              <a:rPr lang="pt-BR" sz="2800"/>
              <a:t>das decisões que interferem</a:t>
            </a:r>
          </a:p>
          <a:p>
            <a:r>
              <a:rPr lang="pt-BR" sz="2800"/>
              <a:t>na minha vida”.</a:t>
            </a:r>
          </a:p>
          <a:p>
            <a:endParaRPr lang="pt-BR" sz="2800"/>
          </a:p>
          <a:p>
            <a:r>
              <a:rPr lang="pt-BR"/>
              <a:t>Herbert Souza, Betinho</a:t>
            </a:r>
          </a:p>
        </p:txBody>
      </p:sp>
      <p:pic>
        <p:nvPicPr>
          <p:cNvPr id="4915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692150"/>
            <a:ext cx="3195637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3762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sz="4000" b="1" dirty="0" smtClean="0"/>
              <a:t>Programa Saúde na Escola</a:t>
            </a:r>
            <a:br>
              <a:rPr lang="pt-BR" sz="4000" b="1" dirty="0" smtClean="0"/>
            </a:br>
            <a:r>
              <a:rPr lang="pt-BR" sz="4000" b="1" dirty="0" smtClean="0">
                <a:solidFill>
                  <a:schemeClr val="accent3">
                    <a:lumMod val="50000"/>
                  </a:schemeClr>
                </a:solidFill>
                <a:latin typeface="Algerian" pitchFamily="82" charset="0"/>
              </a:rPr>
              <a:t>Obrigada!</a:t>
            </a:r>
            <a:br>
              <a:rPr lang="pt-BR" sz="4000" b="1" dirty="0" smtClean="0">
                <a:solidFill>
                  <a:schemeClr val="accent3">
                    <a:lumMod val="50000"/>
                  </a:schemeClr>
                </a:solidFill>
                <a:latin typeface="Algerian" pitchFamily="82" charset="0"/>
              </a:rPr>
            </a:br>
            <a:endParaRPr lang="pt-BR" sz="4000" b="1" dirty="0">
              <a:solidFill>
                <a:schemeClr val="accent3">
                  <a:lumMod val="50000"/>
                </a:schemeClr>
              </a:solidFill>
              <a:latin typeface="Algerian" pitchFamily="82" charset="0"/>
            </a:endParaRPr>
          </a:p>
        </p:txBody>
      </p:sp>
      <p:pic>
        <p:nvPicPr>
          <p:cNvPr id="50179" name="Picture 2" descr="C:\Users\Jane\Pictures\logo_su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38638" y="3690938"/>
            <a:ext cx="466725" cy="342900"/>
          </a:xfrm>
        </p:spPr>
      </p:pic>
      <p:pic>
        <p:nvPicPr>
          <p:cNvPr id="50180" name="Imagem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350"/>
            <a:ext cx="13763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" descr="http://portal.saude.gov.br/portal/arquivos/gif/pse_nom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276872"/>
            <a:ext cx="493236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555776" y="5589240"/>
            <a:ext cx="4579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Contato:  </a:t>
            </a:r>
            <a:r>
              <a:rPr lang="pt-BR" sz="2400" dirty="0" smtClean="0"/>
              <a:t>pse@saude.sc.gov.br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3042" y="476672"/>
            <a:ext cx="6072230" cy="8091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sz="18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RESULTADOS POSITIVOS DO PROGRAMA BOLSA FAMÍLIA</a:t>
            </a:r>
            <a:endParaRPr lang="pt-BR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0179" name="Picture 2" descr="C:\Users\Jane\Pictures\logo_su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4810" y="142852"/>
            <a:ext cx="466725" cy="342900"/>
          </a:xfrm>
        </p:spPr>
      </p:pic>
      <p:pic>
        <p:nvPicPr>
          <p:cNvPr id="50180" name="Imagem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6350"/>
            <a:ext cx="13763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214282" y="1318022"/>
            <a:ext cx="871543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Bolsa Família reduz em 17% a mortalidade infantil, aponta pesquisa da UFBA</a:t>
            </a:r>
            <a:endParaRPr lang="pt-BR" dirty="0" smtClean="0"/>
          </a:p>
          <a:p>
            <a:r>
              <a:rPr lang="pt-BR" sz="1400" dirty="0" smtClean="0"/>
              <a:t>'efeitos positivos' do programa social. Diarréia e desnutrição têm diminuído após acesso à alimentação e à saúde.</a:t>
            </a:r>
          </a:p>
          <a:p>
            <a:r>
              <a:rPr lang="pt-BR" sz="1200" dirty="0" smtClean="0">
                <a:hlinkClick r:id="rId5"/>
              </a:rPr>
              <a:t>http://g1.globo.com/bahia/noticia/2013/05/bolsa-familia-reduz-em-17-mortalidade-infantil-aponta-pesquisa.html</a:t>
            </a:r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r>
              <a:rPr lang="pt-BR" b="1" dirty="0" smtClean="0"/>
              <a:t>Beneficiado do Bolsa Família gasta mais com alimento saudável, mostra estudo da </a:t>
            </a:r>
            <a:r>
              <a:rPr lang="pt-BR" sz="1600" dirty="0" smtClean="0"/>
              <a:t>Faculdade de Saúde Pública (FSP) da USP -</a:t>
            </a:r>
            <a:r>
              <a:rPr lang="pt-BR" sz="1400" dirty="0" smtClean="0"/>
              <a:t> compram hortaliças e carnes frescas,</a:t>
            </a:r>
          </a:p>
          <a:p>
            <a:r>
              <a:rPr lang="pt-BR" sz="1400" u="sng" dirty="0" smtClean="0">
                <a:hlinkClick r:id="rId6"/>
              </a:rPr>
              <a:t>http://www5.usp.br/28741/pesquisa-da-fsp-aponta-que-as-familias-beneficiadas-pelo-bolsa-familia-gastam-o-beneficio-com-alimentos-saudaveis/</a:t>
            </a:r>
            <a:endParaRPr lang="pt-BR" sz="1400" u="sng" dirty="0" smtClean="0"/>
          </a:p>
          <a:p>
            <a:endParaRPr lang="pt-BR" sz="1200" u="sng" dirty="0" smtClean="0"/>
          </a:p>
          <a:p>
            <a:endParaRPr lang="pt-BR" sz="1200" u="sng" dirty="0" smtClean="0"/>
          </a:p>
          <a:p>
            <a:endParaRPr lang="pt-BR" sz="1200" u="sng" dirty="0" smtClean="0"/>
          </a:p>
          <a:p>
            <a:r>
              <a:rPr lang="pt-BR" b="1" dirty="0" smtClean="0"/>
              <a:t>Bolsa Família enfraquece o coronelismo e rompe cultura da resignação, diz socióloga </a:t>
            </a:r>
          </a:p>
          <a:p>
            <a:r>
              <a:rPr lang="pt-BR" sz="1400" dirty="0" smtClean="0"/>
              <a:t>A conclusão é da socióloga </a:t>
            </a:r>
            <a:r>
              <a:rPr lang="pt-BR" sz="1400" dirty="0" err="1" smtClean="0"/>
              <a:t>Walquiria</a:t>
            </a:r>
            <a:r>
              <a:rPr lang="pt-BR" sz="1400" dirty="0" smtClean="0"/>
              <a:t> Leão Rego, 67, que escreveu, com o filósofo italiano Alessandro </a:t>
            </a:r>
            <a:r>
              <a:rPr lang="pt-BR" sz="1400" dirty="0" err="1" smtClean="0"/>
              <a:t>Pinzani</a:t>
            </a:r>
            <a:r>
              <a:rPr lang="pt-BR" sz="1400" dirty="0" smtClean="0"/>
              <a:t>, </a:t>
            </a:r>
            <a:r>
              <a:rPr lang="pt-BR" sz="1400" dirty="0" smtClean="0">
                <a:hlinkClick r:id="rId7"/>
              </a:rPr>
              <a:t>"Vozes do Bolsa Família“</a:t>
            </a:r>
            <a:endParaRPr lang="pt-BR" sz="1400" dirty="0" smtClean="0"/>
          </a:p>
          <a:p>
            <a:endParaRPr lang="pt-BR" sz="1400" u="sng" dirty="0" smtClean="0"/>
          </a:p>
          <a:p>
            <a:r>
              <a:rPr lang="pt-BR" sz="1400" u="sng" dirty="0" smtClean="0">
                <a:hlinkClick r:id="rId8"/>
              </a:rPr>
              <a:t>http://www1.folha.uol.com.br/poder/2013/06/1293113-bolsa-familia-enfraquece-o-coronelismo-e-rompe-cultura-da-resignacao-diz-sociologa.shtml</a:t>
            </a:r>
            <a:endParaRPr lang="pt-BR" sz="1400" u="sng" dirty="0" smtClean="0"/>
          </a:p>
          <a:p>
            <a:endParaRPr lang="pt-BR" sz="1200" u="sng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smtClean="0">
                <a:solidFill>
                  <a:schemeClr val="tx1"/>
                </a:solidFill>
                <a:ea typeface="ＭＳ Ｐゴシック" pitchFamily="34" charset="-128"/>
              </a:rPr>
              <a:t>PSE em SC</a:t>
            </a:r>
          </a:p>
        </p:txBody>
      </p:sp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mtClean="0">
                <a:ea typeface="ＭＳ Ｐゴシック" pitchFamily="34" charset="-128"/>
              </a:rPr>
              <a:t>2008: 14 municípios</a:t>
            </a:r>
          </a:p>
          <a:p>
            <a:r>
              <a:rPr lang="pt-BR" smtClean="0">
                <a:ea typeface="ＭＳ Ｐゴシック" pitchFamily="34" charset="-128"/>
              </a:rPr>
              <a:t>2012: 81 municípios</a:t>
            </a:r>
          </a:p>
          <a:p>
            <a:r>
              <a:rPr lang="pt-BR" smtClean="0">
                <a:ea typeface="ＭＳ Ｐゴシック" pitchFamily="34" charset="-128"/>
              </a:rPr>
              <a:t>2013: incentivar a adesão de todos os municípios </a:t>
            </a:r>
          </a:p>
        </p:txBody>
      </p:sp>
      <p:pic>
        <p:nvPicPr>
          <p:cNvPr id="6148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581525"/>
            <a:ext cx="1366838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3042" y="476672"/>
            <a:ext cx="6072230" cy="8091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sz="18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RESULTADOS POSITIVOS DO PROGRAMA BOLSA FAMÍLIA</a:t>
            </a:r>
            <a:endParaRPr lang="pt-BR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0179" name="Picture 2" descr="C:\Users\Jane\Pictures\logo_su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4810" y="142852"/>
            <a:ext cx="466725" cy="342900"/>
          </a:xfrm>
        </p:spPr>
      </p:pic>
      <p:pic>
        <p:nvPicPr>
          <p:cNvPr id="50180" name="Imagem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350"/>
            <a:ext cx="13763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142844" y="1071546"/>
            <a:ext cx="871543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200" u="sng" dirty="0" smtClean="0"/>
          </a:p>
          <a:p>
            <a:r>
              <a:rPr lang="pt-BR" b="1" dirty="0" smtClean="0"/>
              <a:t>Estudantes que recebem Bolsa Família repetem menos de ano, </a:t>
            </a:r>
            <a:r>
              <a:rPr lang="pt-BR" sz="1600" b="1" dirty="0" smtClean="0"/>
              <a:t>revela pesquisa  do IPEA </a:t>
            </a:r>
            <a:r>
              <a:rPr lang="pt-BR" sz="1400" dirty="0" smtClean="0"/>
              <a:t> Instituto de Pesquisa Econômica  - alunos cujas famílias recebem Bolsa Família têm 11% menos chance de repetir de ano em relação aos alunos que estão inscritos nos programas sociais do governo, mas não recebem o benefício.</a:t>
            </a:r>
          </a:p>
          <a:p>
            <a:r>
              <a:rPr lang="pt-BR" sz="1200" u="sng" dirty="0" smtClean="0">
                <a:hlinkClick r:id="rId4"/>
              </a:rPr>
              <a:t>http://www.metro1.com.br/estudantes-que-recebem-bolsa-familia-repetem-menos-de-ano-revela-pesquisa-3-32084,noticia.html</a:t>
            </a:r>
            <a:endParaRPr lang="pt-BR" sz="1200" u="sng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r>
              <a:rPr lang="pt-BR" b="1" dirty="0" smtClean="0"/>
              <a:t>PNUD  - </a:t>
            </a:r>
            <a:r>
              <a:rPr lang="pt-BR" dirty="0" smtClean="0"/>
              <a:t>Programa das Nações Unidas para o Desenvolvimento </a:t>
            </a:r>
            <a:r>
              <a:rPr lang="pt-BR" sz="1200" dirty="0" smtClean="0"/>
              <a:t/>
            </a:r>
            <a:br>
              <a:rPr lang="pt-BR" sz="1200" dirty="0" smtClean="0"/>
            </a:br>
            <a:r>
              <a:rPr lang="pt-BR" sz="1400" dirty="0" smtClean="0"/>
              <a:t>A 2ª rodada de avaliação do Programa Bolsa Família mostram, impactos positivos do programa, com destaque para melhorias em itens importantes como educação e saúde. </a:t>
            </a:r>
          </a:p>
          <a:p>
            <a:r>
              <a:rPr lang="pt-BR" sz="1400" u="sng" dirty="0" smtClean="0">
                <a:hlinkClick r:id="rId5"/>
              </a:rPr>
              <a:t>http://www.pnud.org.br/Noticia.</a:t>
            </a:r>
            <a:r>
              <a:rPr lang="pt-BR" sz="1400" u="sng" dirty="0" err="1" smtClean="0">
                <a:hlinkClick r:id="rId5"/>
              </a:rPr>
              <a:t>aspx</a:t>
            </a:r>
            <a:r>
              <a:rPr lang="pt-BR" sz="1400" u="sng" dirty="0" smtClean="0">
                <a:hlinkClick r:id="rId5"/>
              </a:rPr>
              <a:t>?id=3632</a:t>
            </a:r>
            <a:endParaRPr lang="pt-BR" sz="1400" u="sng" dirty="0" smtClean="0"/>
          </a:p>
          <a:p>
            <a:endParaRPr lang="pt-BR" sz="1400" u="sng" dirty="0" smtClean="0"/>
          </a:p>
          <a:p>
            <a:endParaRPr lang="pt-BR" sz="1200" u="sng" dirty="0" smtClean="0"/>
          </a:p>
          <a:p>
            <a:r>
              <a:rPr lang="pt-BR" b="1" dirty="0" smtClean="0"/>
              <a:t>BOLSA FAMÍLIA E DESEMPENHO ESCOLAR: AVALIAÇÃO DE UMA POLÍTICA PÚBLICA  DE INCLUSÃO  SOCIOEDUCACIONAL - </a:t>
            </a:r>
            <a:r>
              <a:rPr lang="pt-BR" dirty="0" smtClean="0"/>
              <a:t>UNOESC </a:t>
            </a:r>
            <a:r>
              <a:rPr lang="pt-BR" sz="1400" dirty="0" smtClean="0"/>
              <a:t>-  O presente artigo apresenta os principais resultados de uma pesquisa que teve como objetivo investigar a efetividade /papel do Programa  Bolsa Família no  desempenho escolar das crianças e dos jovens beneficiados.</a:t>
            </a:r>
          </a:p>
          <a:p>
            <a:r>
              <a:rPr lang="pt-BR" sz="1400" u="sng" dirty="0" smtClean="0">
                <a:hlinkClick r:id="rId6"/>
              </a:rPr>
              <a:t>http://www.ucs.br/etc/conferencias/index.</a:t>
            </a:r>
            <a:r>
              <a:rPr lang="pt-BR" sz="1400" u="sng" dirty="0" err="1" smtClean="0">
                <a:hlinkClick r:id="rId6"/>
              </a:rPr>
              <a:t>php</a:t>
            </a:r>
            <a:r>
              <a:rPr lang="pt-BR" sz="1400" u="sng" dirty="0" smtClean="0">
                <a:hlinkClick r:id="rId6"/>
              </a:rPr>
              <a:t>/</a:t>
            </a:r>
            <a:r>
              <a:rPr lang="pt-BR" sz="1400" u="sng" dirty="0" err="1" smtClean="0">
                <a:hlinkClick r:id="rId6"/>
              </a:rPr>
              <a:t>anpedsul</a:t>
            </a:r>
            <a:r>
              <a:rPr lang="pt-BR" sz="1400" u="sng" dirty="0" smtClean="0">
                <a:hlinkClick r:id="rId6"/>
              </a:rPr>
              <a:t>/9anpedsul/</a:t>
            </a:r>
            <a:r>
              <a:rPr lang="pt-BR" sz="1400" u="sng" dirty="0" err="1" smtClean="0">
                <a:hlinkClick r:id="rId6"/>
              </a:rPr>
              <a:t>paper</a:t>
            </a:r>
            <a:r>
              <a:rPr lang="pt-BR" sz="1400" u="sng" dirty="0" smtClean="0">
                <a:hlinkClick r:id="rId6"/>
              </a:rPr>
              <a:t>/</a:t>
            </a:r>
            <a:r>
              <a:rPr lang="pt-BR" sz="1400" u="sng" dirty="0" err="1" smtClean="0">
                <a:hlinkClick r:id="rId6"/>
              </a:rPr>
              <a:t>viewFile</a:t>
            </a:r>
            <a:r>
              <a:rPr lang="pt-BR" sz="1400" u="sng" dirty="0" smtClean="0">
                <a:hlinkClick r:id="rId6"/>
              </a:rPr>
              <a:t>/2913/716</a:t>
            </a:r>
            <a:endParaRPr lang="pt-BR" sz="14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3042" y="476672"/>
            <a:ext cx="6072230" cy="8091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pt-BR" sz="18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RESULTADOS POSITIVOS DO PROGRAMA BOLSA FAMÍLIA</a:t>
            </a:r>
            <a:endParaRPr lang="pt-BR" sz="1800" b="1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0179" name="Picture 2" descr="C:\Users\Jane\Pictures\logo_su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4810" y="142852"/>
            <a:ext cx="466725" cy="342900"/>
          </a:xfrm>
        </p:spPr>
      </p:pic>
      <p:pic>
        <p:nvPicPr>
          <p:cNvPr id="50180" name="Imagem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350"/>
            <a:ext cx="13763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214282" y="857232"/>
            <a:ext cx="8715436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1200" u="sng" dirty="0" smtClean="0"/>
          </a:p>
          <a:p>
            <a:endParaRPr lang="pt-BR" sz="1600" u="sng" dirty="0" smtClean="0"/>
          </a:p>
          <a:p>
            <a:r>
              <a:rPr lang="pt-BR" b="1" dirty="0" smtClean="0"/>
              <a:t>Bolsa Família reduz violência, aponta estudo da </a:t>
            </a:r>
            <a:r>
              <a:rPr lang="pt-BR" b="1" dirty="0" err="1" smtClean="0"/>
              <a:t>PUC-Rio</a:t>
            </a:r>
            <a:endParaRPr lang="pt-BR" b="1" dirty="0" smtClean="0"/>
          </a:p>
          <a:p>
            <a:r>
              <a:rPr lang="pt-BR" sz="1400" dirty="0" smtClean="0"/>
              <a:t>Levantamento inédito feito na cidade de São Paulo por pesquisadores da </a:t>
            </a:r>
            <a:r>
              <a:rPr lang="pt-BR" sz="1400" dirty="0" err="1" smtClean="0"/>
              <a:t>PUC-Rio</a:t>
            </a:r>
            <a:r>
              <a:rPr lang="pt-BR" sz="1400" dirty="0" smtClean="0"/>
              <a:t> mostra que a expansão do programa na cidade foi responsável pela queda de 21% da criminalidade lá, devido principalmente à diminuição da desigualdade, diz a pesquisa.</a:t>
            </a:r>
          </a:p>
          <a:p>
            <a:r>
              <a:rPr lang="pt-BR" sz="1400" dirty="0" smtClean="0">
                <a:hlinkClick r:id="rId4"/>
              </a:rPr>
              <a:t>http://oglobo.globo.com/pais/bolsa-familia-reduz-violencia-aponta-estudo-da-puc-rio-5229981#ixzz2X5DZuGVP</a:t>
            </a:r>
            <a:endParaRPr lang="pt-BR" sz="14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r>
              <a:rPr lang="pt-BR" b="1" dirty="0" smtClean="0"/>
              <a:t>Nota de Esclarecimento – Programa Bolsa Família – CGU – resposta ao UOL</a:t>
            </a:r>
            <a:endParaRPr lang="pt-BR" dirty="0" smtClean="0"/>
          </a:p>
          <a:p>
            <a:r>
              <a:rPr lang="pt-BR" sz="1400" dirty="0" smtClean="0"/>
              <a:t>o  Bolsa Família possui índices de irregularidades baixos, consideradas a complexidade e a enorme capilaridade do programa, que beneficia 13 milhões de famílias, em todo o território nacional. </a:t>
            </a:r>
          </a:p>
          <a:p>
            <a:r>
              <a:rPr lang="pt-BR" sz="1400" dirty="0" smtClean="0"/>
              <a:t>(....)</a:t>
            </a:r>
          </a:p>
          <a:p>
            <a:r>
              <a:rPr lang="pt-BR" sz="1400" dirty="0" smtClean="0"/>
              <a:t>no que se refere à divulgação de pagamento de benefícios a pessoas mortas, cabe destacar que isso não significa necessariamente irregularidade, uma vez que, pela lei, a família não perde o direito ao benefício, pelo fato da morte de um de seus membros. Isso pode até, a depender do caso, representar um aumento da necessidade pela redução da renda familiar. </a:t>
            </a:r>
            <a:br>
              <a:rPr lang="pt-BR" sz="1400" dirty="0" smtClean="0"/>
            </a:br>
            <a:r>
              <a:rPr lang="pt-BR" sz="1400" dirty="0" smtClean="0"/>
              <a:t>A íntegra do referido Relatório de Avaliação do Programa Bolsa Família está disponível no link: </a:t>
            </a:r>
            <a:r>
              <a:rPr lang="pt-BR" sz="1400" u="sng" dirty="0" smtClean="0">
                <a:hlinkClick r:id="rId5"/>
              </a:rPr>
              <a:t>http://sistemas.cgu.gov.br/relats/uploads/2427_%20relatorio_bolsa_familia_10012013.pdf</a:t>
            </a:r>
            <a:endParaRPr lang="pt-BR" sz="1400" u="sng" dirty="0" smtClean="0"/>
          </a:p>
          <a:p>
            <a:endParaRPr lang="pt-BR" sz="1400" u="sng" dirty="0" smtClean="0"/>
          </a:p>
          <a:p>
            <a:pPr algn="ctr"/>
            <a:r>
              <a:rPr lang="pt-BR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 QUE  NÓS  PROFISSIONAIS  DA  SAÚDE  TEMOS  COM  ISSO  ????</a:t>
            </a: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sz="1200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 smtClean="0">
                <a:ea typeface="ＭＳ Ｐゴシック" pitchFamily="34" charset="-128"/>
              </a:rPr>
              <a:t/>
            </a:r>
            <a:br>
              <a:rPr lang="pt-BR" sz="2800" b="1" dirty="0" smtClean="0">
                <a:ea typeface="ＭＳ Ｐゴシック" pitchFamily="34" charset="-128"/>
              </a:rPr>
            </a:br>
            <a:r>
              <a:rPr lang="pt-BR" sz="2800" b="1" dirty="0" smtClean="0">
                <a:ea typeface="ＭＳ Ｐゴシック" pitchFamily="34" charset="-128"/>
              </a:rPr>
              <a:t/>
            </a:r>
            <a:br>
              <a:rPr lang="pt-BR" sz="2800" b="1" dirty="0" smtClean="0">
                <a:ea typeface="ＭＳ Ｐゴシック" pitchFamily="34" charset="-128"/>
              </a:rPr>
            </a:br>
            <a:r>
              <a:rPr lang="pt-BR" sz="2800" b="1" dirty="0" smtClean="0">
                <a:ea typeface="ＭＳ Ｐゴシック" pitchFamily="34" charset="-128"/>
              </a:rPr>
              <a:t>QUEM PODE ADERIR? </a:t>
            </a:r>
            <a:r>
              <a:rPr lang="pt-BR" dirty="0" smtClean="0">
                <a:ea typeface="ＭＳ Ｐゴシック" pitchFamily="34" charset="-128"/>
              </a:rPr>
              <a:t/>
            </a:r>
            <a:br>
              <a:rPr lang="pt-BR" dirty="0" smtClean="0">
                <a:ea typeface="ＭＳ Ｐゴシック" pitchFamily="34" charset="-128"/>
              </a:rPr>
            </a:br>
            <a:endParaRPr lang="pt-BR" dirty="0" smtClean="0"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t-BR" sz="2400" b="1" dirty="0" smtClean="0"/>
              <a:t>Todos </a:t>
            </a:r>
            <a:r>
              <a:rPr lang="pt-BR" sz="2400" b="1" dirty="0"/>
              <a:t>os municípios brasileiros. </a:t>
            </a:r>
            <a:endParaRPr lang="pt-BR" sz="2400" dirty="0"/>
          </a:p>
          <a:p>
            <a:pPr marL="0" indent="0">
              <a:buFontTx/>
              <a:buNone/>
              <a:defRPr/>
            </a:pPr>
            <a:r>
              <a:rPr lang="pt-BR" sz="2400" b="1" dirty="0" smtClean="0"/>
              <a:t> Inclusive</a:t>
            </a:r>
            <a:r>
              <a:rPr lang="pt-BR" sz="2400" b="1" dirty="0"/>
              <a:t>: </a:t>
            </a:r>
            <a:endParaRPr lang="pt-BR" sz="2400" dirty="0"/>
          </a:p>
          <a:p>
            <a:pPr>
              <a:defRPr/>
            </a:pPr>
            <a:r>
              <a:rPr lang="pt-BR" sz="2400" dirty="0"/>
              <a:t>(a) os que </a:t>
            </a:r>
            <a:r>
              <a:rPr lang="pt-BR" sz="2400" b="1" dirty="0"/>
              <a:t>não atingiram </a:t>
            </a:r>
            <a:r>
              <a:rPr lang="pt-BR" sz="2400" dirty="0"/>
              <a:t>a meta no ano de 2012 </a:t>
            </a:r>
          </a:p>
          <a:p>
            <a:pPr>
              <a:defRPr/>
            </a:pPr>
            <a:r>
              <a:rPr lang="pt-BR" sz="2400" dirty="0"/>
              <a:t>(b) os que </a:t>
            </a:r>
            <a:r>
              <a:rPr lang="pt-BR" sz="2400" b="1" dirty="0"/>
              <a:t>não aderiram </a:t>
            </a:r>
            <a:r>
              <a:rPr lang="pt-BR" sz="2400" dirty="0"/>
              <a:t>a Semana Saúde na Escola em 2013 </a:t>
            </a:r>
          </a:p>
          <a:p>
            <a:pPr marL="0" indent="0">
              <a:buFontTx/>
              <a:buNone/>
              <a:defRPr/>
            </a:pPr>
            <a:r>
              <a:rPr lang="pt-BR" sz="2400" b="1" dirty="0"/>
              <a:t>Municípios que participaram da Semana Saúde na Escola </a:t>
            </a:r>
            <a:r>
              <a:rPr lang="pt-BR" sz="2400" u="sng" dirty="0"/>
              <a:t>precisam</a:t>
            </a:r>
            <a:r>
              <a:rPr lang="pt-BR" sz="2400" dirty="0"/>
              <a:t> aderir ao Programa para receber repasse financeiro (</a:t>
            </a:r>
            <a:r>
              <a:rPr lang="pt-BR" sz="2400" b="1" dirty="0"/>
              <a:t>R$ 594,16 </a:t>
            </a:r>
            <a:r>
              <a:rPr lang="pt-BR" sz="2400" dirty="0"/>
              <a:t>– correspondente </a:t>
            </a:r>
            <a:r>
              <a:rPr lang="pt-BR" sz="2400" dirty="0" smtClean="0"/>
              <a:t>1/12 do </a:t>
            </a:r>
            <a:r>
              <a:rPr lang="pt-BR" sz="2400" dirty="0"/>
              <a:t>repasse mensal de E</a:t>
            </a:r>
            <a:r>
              <a:rPr lang="pt-BR" sz="2400" dirty="0" smtClean="0"/>
              <a:t>SF </a:t>
            </a:r>
            <a:r>
              <a:rPr lang="pt-BR" sz="2400" dirty="0"/>
              <a:t>mod. 2), </a:t>
            </a:r>
            <a:r>
              <a:rPr lang="pt-BR" sz="2400" u="sng" dirty="0"/>
              <a:t>desde que registrem </a:t>
            </a:r>
            <a:r>
              <a:rPr lang="pt-BR" sz="2400" dirty="0"/>
              <a:t>suas ações. </a:t>
            </a:r>
            <a:endParaRPr lang="pt-BR" sz="2400" dirty="0" smtClean="0"/>
          </a:p>
          <a:p>
            <a:pPr marL="0" indent="0">
              <a:buFontTx/>
              <a:buNone/>
              <a:defRPr/>
            </a:pPr>
            <a:endParaRPr lang="pt-BR" sz="2400" dirty="0"/>
          </a:p>
          <a:p>
            <a:pPr marL="0" indent="0" algn="ctr">
              <a:buFontTx/>
              <a:buNone/>
              <a:defRPr/>
            </a:pPr>
            <a:r>
              <a:rPr lang="pt-BR" sz="2400" b="1" dirty="0"/>
              <a:t>Período de adesão: </a:t>
            </a:r>
            <a:r>
              <a:rPr lang="pt-BR" sz="2400" b="1" dirty="0" smtClean="0"/>
              <a:t>14 de maio à 30 de junho </a:t>
            </a:r>
            <a:endParaRPr lang="pt-BR" sz="2400" dirty="0" smtClean="0"/>
          </a:p>
          <a:p>
            <a:pPr marL="0" indent="0">
              <a:buFontTx/>
              <a:buNone/>
              <a:defRPr/>
            </a:pPr>
            <a:endParaRPr lang="pt-BR" sz="2400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smtClean="0">
                <a:solidFill>
                  <a:schemeClr val="tx1"/>
                </a:solidFill>
                <a:ea typeface="ＭＳ Ｐゴシック" pitchFamily="34" charset="-128"/>
              </a:rPr>
              <a:t>Escolas prioritárias</a:t>
            </a:r>
            <a:endParaRPr lang="pt-BR" sz="320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525963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§"/>
              <a:defRPr/>
            </a:pPr>
            <a:r>
              <a:rPr lang="pt-BR" sz="2600" dirty="0" smtClean="0"/>
              <a:t>todas </a:t>
            </a:r>
            <a:r>
              <a:rPr lang="pt-BR" sz="2600" dirty="0"/>
              <a:t>as creches públicas e conveniadas do Município (será exigida a escolha </a:t>
            </a:r>
            <a:r>
              <a:rPr lang="pt-BR" sz="2600" b="1" u="sng" dirty="0"/>
              <a:t>de pelo menos uma creche</a:t>
            </a:r>
            <a:r>
              <a:rPr lang="pt-BR" sz="2600" dirty="0"/>
              <a:t>); </a:t>
            </a:r>
            <a:endParaRPr lang="pt-BR" sz="2600" dirty="0" smtClean="0"/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600" dirty="0" smtClean="0"/>
              <a:t>todas </a:t>
            </a:r>
            <a:r>
              <a:rPr lang="pt-BR" sz="2600" dirty="0"/>
              <a:t>as escolas do campo</a:t>
            </a:r>
            <a:r>
              <a:rPr lang="pt-BR" sz="2600" dirty="0" smtClean="0"/>
              <a:t>;</a:t>
            </a:r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600" dirty="0" smtClean="0"/>
              <a:t> </a:t>
            </a:r>
            <a:r>
              <a:rPr lang="pt-BR" sz="2600" dirty="0"/>
              <a:t>escolas participantes do Programa Saúde na Escola 2012; </a:t>
            </a:r>
            <a:endParaRPr lang="pt-BR" sz="2600" dirty="0" smtClean="0"/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600" dirty="0" smtClean="0"/>
              <a:t>escolas </a:t>
            </a:r>
            <a:r>
              <a:rPr lang="pt-BR" sz="2600" dirty="0"/>
              <a:t>participantes do </a:t>
            </a:r>
            <a:r>
              <a:rPr lang="pt-BR" sz="2600" b="1" dirty="0"/>
              <a:t>Mais Educação </a:t>
            </a:r>
            <a:r>
              <a:rPr lang="pt-BR" sz="2600" dirty="0"/>
              <a:t>em 2012; </a:t>
            </a:r>
            <a:endParaRPr lang="pt-BR" sz="2600" dirty="0" smtClean="0"/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600" dirty="0" smtClean="0"/>
              <a:t>escolas </a:t>
            </a:r>
            <a:r>
              <a:rPr lang="pt-BR" sz="2600" dirty="0"/>
              <a:t>que participam do Sistema Nacional de Atendimento Socioeducativo (SINASE); </a:t>
            </a:r>
            <a:endParaRPr lang="pt-BR" sz="2600" dirty="0" smtClean="0"/>
          </a:p>
          <a:p>
            <a:pPr algn="just">
              <a:buFont typeface="Wingdings" pitchFamily="2" charset="2"/>
              <a:buChar char="§"/>
              <a:defRPr/>
            </a:pPr>
            <a:r>
              <a:rPr lang="pt-BR" sz="2600" dirty="0" smtClean="0"/>
              <a:t>escolas </a:t>
            </a:r>
            <a:r>
              <a:rPr lang="pt-BR" sz="2600" dirty="0"/>
              <a:t>que tenham dentre os alunos matriculados, pelo </a:t>
            </a:r>
            <a:r>
              <a:rPr lang="pt-BR" sz="2600" b="1" dirty="0"/>
              <a:t>menos 50% deles pertencentes </a:t>
            </a:r>
            <a:r>
              <a:rPr lang="pt-BR" sz="2600" dirty="0"/>
              <a:t>a famílias beneficiárias do Programa Bolsa Família</a:t>
            </a:r>
            <a:r>
              <a:rPr lang="pt-BR" sz="2800" dirty="0"/>
              <a:t>. </a:t>
            </a:r>
          </a:p>
          <a:p>
            <a:pPr>
              <a:defRPr/>
            </a:pPr>
            <a:endParaRPr lang="pt-BR" dirty="0"/>
          </a:p>
        </p:txBody>
      </p:sp>
      <p:pic>
        <p:nvPicPr>
          <p:cNvPr id="8196" name="Imagem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5824538"/>
            <a:ext cx="10795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C:\Users\Baltazarmlf\Pictures\SU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smtClean="0">
                <a:ea typeface="ＭＳ Ｐゴシック" pitchFamily="34" charset="-128"/>
              </a:rPr>
              <a:t>PSE 2013</a:t>
            </a:r>
          </a:p>
        </p:txBody>
      </p:sp>
      <p:sp>
        <p:nvSpPr>
          <p:cNvPr id="921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t-BR" sz="2800" dirty="0" smtClean="0">
                <a:ea typeface="ＭＳ Ｐゴシック" pitchFamily="34" charset="-128"/>
              </a:rPr>
              <a:t>Universalização dos níveis de ensino: creches, pré-escolas, ensino fundamental e médio, alunos da Educação de Jovens e Adultos.</a:t>
            </a:r>
          </a:p>
          <a:p>
            <a:pPr>
              <a:buFont typeface="Wingdings" pitchFamily="2" charset="2"/>
              <a:buChar char="Ø"/>
            </a:pPr>
            <a:endParaRPr lang="pt-BR" sz="2800" dirty="0" smtClean="0">
              <a:ea typeface="ＭＳ Ｐゴシック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pt-BR" sz="2800" dirty="0" smtClean="0">
                <a:ea typeface="ＭＳ Ｐゴシック" pitchFamily="34" charset="-128"/>
              </a:rPr>
              <a:t>Todas as Equipes da Atenção Básica podem participar.</a:t>
            </a:r>
          </a:p>
        </p:txBody>
      </p:sp>
      <p:pic>
        <p:nvPicPr>
          <p:cNvPr id="9220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Logomarca 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4652963"/>
            <a:ext cx="16573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/>
            </a:r>
            <a:br>
              <a:rPr lang="pt-BR" sz="2800" b="1" smtClean="0">
                <a:ea typeface="ＭＳ Ｐゴシック" pitchFamily="34" charset="-128"/>
              </a:rPr>
            </a:br>
            <a:r>
              <a:rPr lang="pt-BR" sz="2800" b="1" smtClean="0">
                <a:ea typeface="ＭＳ Ｐゴシック" pitchFamily="34" charset="-128"/>
              </a:rPr>
              <a:t>ONDE ADERIR? </a:t>
            </a:r>
            <a:r>
              <a:rPr lang="pt-BR" smtClean="0">
                <a:ea typeface="ＭＳ Ｐゴシック" pitchFamily="34" charset="-128"/>
              </a:rPr>
              <a:t/>
            </a:r>
            <a:br>
              <a:rPr lang="pt-BR" smtClean="0">
                <a:ea typeface="ＭＳ Ｐゴシック" pitchFamily="34" charset="-128"/>
              </a:rPr>
            </a:br>
            <a:endParaRPr lang="pt-BR" smtClean="0">
              <a:ea typeface="ＭＳ Ｐゴシック" pitchFamily="34" charset="-128"/>
            </a:endParaRPr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pt-BR" sz="2400" b="1" dirty="0" smtClean="0">
                <a:ea typeface="ＭＳ Ｐゴシック" pitchFamily="34" charset="-128"/>
              </a:rPr>
              <a:t>PORTAL DO GESTOR: </a:t>
            </a:r>
            <a:r>
              <a:rPr lang="pt-BR" sz="2400" b="1" dirty="0" err="1" smtClean="0">
                <a:ea typeface="ＭＳ Ｐゴシック" pitchFamily="34" charset="-128"/>
              </a:rPr>
              <a:t>dab</a:t>
            </a:r>
            <a:r>
              <a:rPr lang="pt-BR" sz="2400" b="1" dirty="0" smtClean="0">
                <a:ea typeface="ＭＳ Ｐゴシック" pitchFamily="34" charset="-128"/>
              </a:rPr>
              <a:t>.</a:t>
            </a:r>
            <a:r>
              <a:rPr lang="pt-BR" sz="2400" b="1" dirty="0" err="1" smtClean="0">
                <a:ea typeface="ＭＳ Ｐゴシック" pitchFamily="34" charset="-128"/>
              </a:rPr>
              <a:t>saude</a:t>
            </a:r>
            <a:r>
              <a:rPr lang="pt-BR" sz="2400" b="1" dirty="0" smtClean="0">
                <a:ea typeface="ＭＳ Ｐゴシック" pitchFamily="34" charset="-128"/>
              </a:rPr>
              <a:t>.</a:t>
            </a:r>
            <a:r>
              <a:rPr lang="pt-BR" sz="2400" b="1" dirty="0" err="1" smtClean="0">
                <a:ea typeface="ＭＳ Ｐゴシック" pitchFamily="34" charset="-128"/>
              </a:rPr>
              <a:t>gov.br/sistemas/sgdab</a:t>
            </a:r>
            <a:r>
              <a:rPr lang="pt-BR" sz="2400" b="1" dirty="0" smtClean="0">
                <a:ea typeface="ＭＳ Ｐゴシック" pitchFamily="34" charset="-128"/>
              </a:rPr>
              <a:t> </a:t>
            </a:r>
          </a:p>
          <a:p>
            <a:pPr marL="0" indent="0">
              <a:buFontTx/>
              <a:buNone/>
            </a:pPr>
            <a:endParaRPr lang="pt-BR" sz="2400" b="1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endParaRPr lang="pt-BR" sz="2400" dirty="0" smtClean="0">
              <a:ea typeface="ＭＳ Ｐゴシック" pitchFamily="34" charset="-128"/>
            </a:endParaRPr>
          </a:p>
          <a:p>
            <a:pPr marL="0" indent="0">
              <a:buNone/>
            </a:pPr>
            <a:r>
              <a:rPr lang="pt-BR" sz="2400" b="1" dirty="0" smtClean="0">
                <a:ea typeface="ＭＳ Ｐゴシック" pitchFamily="34" charset="-128"/>
              </a:rPr>
              <a:t>SENHA - </a:t>
            </a:r>
            <a:r>
              <a:rPr lang="pt-BR" sz="2400" dirty="0" smtClean="0">
                <a:ea typeface="ＭＳ Ｐゴシック" pitchFamily="34" charset="-128"/>
              </a:rPr>
              <a:t>Com o CNPJ e senha do FNS;</a:t>
            </a:r>
          </a:p>
          <a:p>
            <a:pPr marL="0" indent="0">
              <a:buNone/>
            </a:pPr>
            <a:endParaRPr lang="pt-BR" sz="2400" dirty="0" smtClean="0">
              <a:ea typeface="ＭＳ Ｐゴシック" pitchFamily="34" charset="-128"/>
            </a:endParaRPr>
          </a:p>
          <a:p>
            <a:pPr marL="0" indent="0">
              <a:buNone/>
            </a:pPr>
            <a:r>
              <a:rPr lang="pt-BR" sz="2400" i="1" dirty="0" smtClean="0">
                <a:ea typeface="ＭＳ Ｐゴシック" pitchFamily="34" charset="-128"/>
              </a:rPr>
              <a:t> - o Gestor Municipal da saúde pode gerenciar usuários e cadastrar os responsáveis pelo PSE na saúde e na educação. </a:t>
            </a:r>
          </a:p>
        </p:txBody>
      </p:sp>
      <p:pic>
        <p:nvPicPr>
          <p:cNvPr id="10244" name="Picture 8" descr="C:\Users\Baltazarmlf\Pictures\SUS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smtClean="0">
                <a:ea typeface="ＭＳ Ｐゴシック" pitchFamily="34" charset="-128"/>
              </a:rPr>
              <a:t>Adesão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63600" y="1600200"/>
            <a:ext cx="7416800" cy="4525963"/>
          </a:xfrm>
          <a:noFill/>
        </p:spPr>
      </p:pic>
      <p:pic>
        <p:nvPicPr>
          <p:cNvPr id="11268" name="Picture 8" descr="C:\Users\Baltazarmlf\Pictures\SU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8"/>
            <a:ext cx="19081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6347</TotalTime>
  <Words>1857</Words>
  <Application>Microsoft Office PowerPoint</Application>
  <PresentationFormat>Apresentação na tela (4:3)</PresentationFormat>
  <Paragraphs>275</Paragraphs>
  <Slides>41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3" baseType="lpstr">
      <vt:lpstr>Design padrão</vt:lpstr>
      <vt:lpstr>CorelPhotoPaint.Image.10</vt:lpstr>
      <vt:lpstr> Programa Saúde na Escola</vt:lpstr>
      <vt:lpstr>Programa Saúde na Escola</vt:lpstr>
      <vt:lpstr>Objetivo</vt:lpstr>
      <vt:lpstr>PSE em SC</vt:lpstr>
      <vt:lpstr>  QUEM PODE ADERIR?  </vt:lpstr>
      <vt:lpstr>Escolas prioritárias</vt:lpstr>
      <vt:lpstr>PSE 2013</vt:lpstr>
      <vt:lpstr> ONDE ADERIR?  </vt:lpstr>
      <vt:lpstr>Adesão</vt:lpstr>
      <vt:lpstr>ONDE ADERIR?</vt:lpstr>
      <vt:lpstr>COMO PLANEJAR A ADESÃO? </vt:lpstr>
      <vt:lpstr> QUAIS OS PARÂMETROS DE EDUCANDOS POR EQUIPE DE AB NO PSE?  </vt:lpstr>
      <vt:lpstr>Registros no sistema e-SUS</vt:lpstr>
      <vt:lpstr>e-SUS</vt:lpstr>
      <vt:lpstr>e-SUS</vt:lpstr>
      <vt:lpstr>e-SUS</vt:lpstr>
      <vt:lpstr>Fichas de Atendimento de Nível Superior   Ficha de Atendimento de Nível Médio e outros</vt:lpstr>
      <vt:lpstr> E QUAL SERÁ A FORMA DE REPASSE  DO PSE?  </vt:lpstr>
      <vt:lpstr>VALORES</vt:lpstr>
      <vt:lpstr> QUAIS AÇÕES DEVERÃO SER REALIZADAS?  </vt:lpstr>
      <vt:lpstr>Componentes</vt:lpstr>
      <vt:lpstr>Creche e pré-escola</vt:lpstr>
      <vt:lpstr>Creche e pré-escola</vt:lpstr>
      <vt:lpstr> Ensino Fundamental e Médio</vt:lpstr>
      <vt:lpstr>Ensino Fundamental e Médio</vt:lpstr>
      <vt:lpstr>Ensino Fundamental e Médio</vt:lpstr>
      <vt:lpstr>Caderneta do Adolescente Entrega a 100% dos alunos de 10 a 14 anos de idade </vt:lpstr>
      <vt:lpstr>Ensino Fundamental e Médio</vt:lpstr>
      <vt:lpstr>Saúde Mental</vt:lpstr>
      <vt:lpstr>Componente III : Formação - Educação permanente</vt:lpstr>
      <vt:lpstr>Componente III : Formação - Educação Permanente</vt:lpstr>
      <vt:lpstr>Componente III : Formação - Educação permanente</vt:lpstr>
      <vt:lpstr>  COMO SERÁ O REGISTRO DAS AÇÕES PARA MONITORAMENTO?  </vt:lpstr>
      <vt:lpstr>COMO SERÁ O REGISTRO DAS AÇÕES PARA MONITORAMENTO?</vt:lpstr>
      <vt:lpstr> ONDE ENCONTRO MAIS INFORMAÇÕES?  </vt:lpstr>
      <vt:lpstr> COMO ESTÁ A ADESÃO DAS REGIÕES PLANALTO NORTE E NORDESTE? </vt:lpstr>
      <vt:lpstr>Slide 37</vt:lpstr>
      <vt:lpstr>Programa Saúde na Escola Obrigada! </vt:lpstr>
      <vt:lpstr>RESULTADOS POSITIVOS DO PROGRAMA BOLSA FAMÍLIA</vt:lpstr>
      <vt:lpstr>RESULTADOS POSITIVOS DO PROGRAMA BOLSA FAMÍLIA</vt:lpstr>
      <vt:lpstr>RESULTADOS POSITIVOS DO PROGRAMA BOLSA FAMÍLIA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Gesau</dc:creator>
  <cp:lastModifiedBy>Janize</cp:lastModifiedBy>
  <cp:revision>407</cp:revision>
  <dcterms:created xsi:type="dcterms:W3CDTF">2010-08-18T15:11:47Z</dcterms:created>
  <dcterms:modified xsi:type="dcterms:W3CDTF">2013-06-25T01:18:09Z</dcterms:modified>
</cp:coreProperties>
</file>