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4"/>
  </p:handoutMasterIdLst>
  <p:sldIdLst>
    <p:sldId id="256" r:id="rId2"/>
    <p:sldId id="258" r:id="rId3"/>
    <p:sldId id="259" r:id="rId4"/>
    <p:sldId id="260" r:id="rId5"/>
    <p:sldId id="262" r:id="rId6"/>
    <p:sldId id="263" r:id="rId7"/>
    <p:sldId id="264" r:id="rId8"/>
    <p:sldId id="265" r:id="rId9"/>
    <p:sldId id="267" r:id="rId10"/>
    <p:sldId id="266" r:id="rId11"/>
    <p:sldId id="261" r:id="rId12"/>
    <p:sldId id="257" r:id="rId13"/>
  </p:sldIdLst>
  <p:sldSz cx="12192000" cy="6858000"/>
  <p:notesSz cx="6797675" cy="9926638"/>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DB2C684D-983E-4797-B2E0-58D098586E99}" type="datetimeFigureOut">
              <a:rPr lang="pt-BR" smtClean="0"/>
              <a:t>23/10/2013</a:t>
            </a:fld>
            <a:endParaRPr lang="pt-BR"/>
          </a:p>
        </p:txBody>
      </p:sp>
      <p:sp>
        <p:nvSpPr>
          <p:cNvPr id="4" name="Espaço Reservado para Rodapé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D0A0C41E-483A-449B-88A8-3E6C593D7862}" type="slidenum">
              <a:rPr lang="pt-BR" smtClean="0"/>
              <a:t>‹nº›</a:t>
            </a:fld>
            <a:endParaRPr lang="pt-BR"/>
          </a:p>
        </p:txBody>
      </p:sp>
    </p:spTree>
    <p:extLst>
      <p:ext uri="{BB962C8B-B14F-4D97-AF65-F5344CB8AC3E}">
        <p14:creationId xmlns:p14="http://schemas.microsoft.com/office/powerpoint/2010/main" val="67694234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pt-BR" smtClean="0"/>
              <a:t>Clique para editar o título mestre</a:t>
            </a:r>
            <a:endParaRPr lang="pt-B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smtClean="0"/>
              <a:t>Clique para editar o estilo do subtítulo mestre</a:t>
            </a:r>
            <a:endParaRPr lang="pt-BR"/>
          </a:p>
        </p:txBody>
      </p:sp>
      <p:sp>
        <p:nvSpPr>
          <p:cNvPr id="4" name="Espaço Reservado para Data 3"/>
          <p:cNvSpPr>
            <a:spLocks noGrp="1"/>
          </p:cNvSpPr>
          <p:nvPr>
            <p:ph type="dt" sz="half" idx="10"/>
          </p:nvPr>
        </p:nvSpPr>
        <p:spPr/>
        <p:txBody>
          <a:bodyPr/>
          <a:lstStyle/>
          <a:p>
            <a:fld id="{F50326D6-43F6-47FB-929A-29655DE524B3}" type="datetimeFigureOut">
              <a:rPr lang="pt-BR" smtClean="0"/>
              <a:t>23/10/2013</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1F770B52-243C-4387-AAEB-A773EDB39DB5}" type="slidenum">
              <a:rPr lang="pt-BR" smtClean="0"/>
              <a:t>‹nº›</a:t>
            </a:fld>
            <a:endParaRPr lang="pt-BR"/>
          </a:p>
        </p:txBody>
      </p:sp>
    </p:spTree>
    <p:extLst>
      <p:ext uri="{BB962C8B-B14F-4D97-AF65-F5344CB8AC3E}">
        <p14:creationId xmlns:p14="http://schemas.microsoft.com/office/powerpoint/2010/main" val="13462902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F50326D6-43F6-47FB-929A-29655DE524B3}" type="datetimeFigureOut">
              <a:rPr lang="pt-BR" smtClean="0"/>
              <a:t>23/10/2013</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1F770B52-243C-4387-AAEB-A773EDB39DB5}" type="slidenum">
              <a:rPr lang="pt-BR" smtClean="0"/>
              <a:t>‹nº›</a:t>
            </a:fld>
            <a:endParaRPr lang="pt-BR"/>
          </a:p>
        </p:txBody>
      </p:sp>
    </p:spTree>
    <p:extLst>
      <p:ext uri="{BB962C8B-B14F-4D97-AF65-F5344CB8AC3E}">
        <p14:creationId xmlns:p14="http://schemas.microsoft.com/office/powerpoint/2010/main" val="13847375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pt-BR" smtClean="0"/>
              <a:t>Clique para editar o título mestre</a:t>
            </a:r>
            <a:endParaRPr lang="pt-BR"/>
          </a:p>
        </p:txBody>
      </p:sp>
      <p:sp>
        <p:nvSpPr>
          <p:cNvPr id="3" name="Espaço Reservado para Texto Vertical 2"/>
          <p:cNvSpPr>
            <a:spLocks noGrp="1"/>
          </p:cNvSpPr>
          <p:nvPr>
            <p:ph type="body" orient="vert" idx="1"/>
          </p:nvPr>
        </p:nvSpPr>
        <p:spPr>
          <a:xfrm>
            <a:off x="838200" y="365125"/>
            <a:ext cx="7734300" cy="5811838"/>
          </a:xfrm>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F50326D6-43F6-47FB-929A-29655DE524B3}" type="datetimeFigureOut">
              <a:rPr lang="pt-BR" smtClean="0"/>
              <a:t>23/10/2013</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1F770B52-243C-4387-AAEB-A773EDB39DB5}" type="slidenum">
              <a:rPr lang="pt-BR" smtClean="0"/>
              <a:t>‹nº›</a:t>
            </a:fld>
            <a:endParaRPr lang="pt-BR"/>
          </a:p>
        </p:txBody>
      </p:sp>
    </p:spTree>
    <p:extLst>
      <p:ext uri="{BB962C8B-B14F-4D97-AF65-F5344CB8AC3E}">
        <p14:creationId xmlns:p14="http://schemas.microsoft.com/office/powerpoint/2010/main" val="5298839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idx="1"/>
          </p:nvPr>
        </p:nvSpPr>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F50326D6-43F6-47FB-929A-29655DE524B3}" type="datetimeFigureOut">
              <a:rPr lang="pt-BR" smtClean="0"/>
              <a:t>23/10/2013</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1F770B52-243C-4387-AAEB-A773EDB39DB5}" type="slidenum">
              <a:rPr lang="pt-BR" smtClean="0"/>
              <a:t>‹nº›</a:t>
            </a:fld>
            <a:endParaRPr lang="pt-BR"/>
          </a:p>
        </p:txBody>
      </p:sp>
    </p:spTree>
    <p:extLst>
      <p:ext uri="{BB962C8B-B14F-4D97-AF65-F5344CB8AC3E}">
        <p14:creationId xmlns:p14="http://schemas.microsoft.com/office/powerpoint/2010/main" val="37499050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pt-BR" smtClean="0"/>
              <a:t>Clique para editar o título mestre</a:t>
            </a:r>
            <a:endParaRPr lang="pt-BR"/>
          </a:p>
        </p:txBody>
      </p:sp>
      <p:sp>
        <p:nvSpPr>
          <p:cNvPr id="3" name="Espaço Reservado para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smtClean="0"/>
              <a:t>Clique para editar o texto mestre</a:t>
            </a:r>
          </a:p>
        </p:txBody>
      </p:sp>
      <p:sp>
        <p:nvSpPr>
          <p:cNvPr id="4" name="Espaço Reservado para Data 3"/>
          <p:cNvSpPr>
            <a:spLocks noGrp="1"/>
          </p:cNvSpPr>
          <p:nvPr>
            <p:ph type="dt" sz="half" idx="10"/>
          </p:nvPr>
        </p:nvSpPr>
        <p:spPr/>
        <p:txBody>
          <a:bodyPr/>
          <a:lstStyle/>
          <a:p>
            <a:fld id="{F50326D6-43F6-47FB-929A-29655DE524B3}" type="datetimeFigureOut">
              <a:rPr lang="pt-BR" smtClean="0"/>
              <a:t>23/10/2013</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1F770B52-243C-4387-AAEB-A773EDB39DB5}" type="slidenum">
              <a:rPr lang="pt-BR" smtClean="0"/>
              <a:t>‹nº›</a:t>
            </a:fld>
            <a:endParaRPr lang="pt-BR"/>
          </a:p>
        </p:txBody>
      </p:sp>
    </p:spTree>
    <p:extLst>
      <p:ext uri="{BB962C8B-B14F-4D97-AF65-F5344CB8AC3E}">
        <p14:creationId xmlns:p14="http://schemas.microsoft.com/office/powerpoint/2010/main" val="7183373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sz="half" idx="1"/>
          </p:nvPr>
        </p:nvSpPr>
        <p:spPr>
          <a:xfrm>
            <a:off x="838200" y="1825625"/>
            <a:ext cx="5181600" cy="435133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6172200" y="1825625"/>
            <a:ext cx="5181600" cy="435133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4"/>
          <p:cNvSpPr>
            <a:spLocks noGrp="1"/>
          </p:cNvSpPr>
          <p:nvPr>
            <p:ph type="dt" sz="half" idx="10"/>
          </p:nvPr>
        </p:nvSpPr>
        <p:spPr/>
        <p:txBody>
          <a:bodyPr/>
          <a:lstStyle/>
          <a:p>
            <a:fld id="{F50326D6-43F6-47FB-929A-29655DE524B3}" type="datetimeFigureOut">
              <a:rPr lang="pt-BR" smtClean="0"/>
              <a:t>23/10/2013</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1F770B52-243C-4387-AAEB-A773EDB39DB5}" type="slidenum">
              <a:rPr lang="pt-BR" smtClean="0"/>
              <a:t>‹nº›</a:t>
            </a:fld>
            <a:endParaRPr lang="pt-BR"/>
          </a:p>
        </p:txBody>
      </p:sp>
    </p:spTree>
    <p:extLst>
      <p:ext uri="{BB962C8B-B14F-4D97-AF65-F5344CB8AC3E}">
        <p14:creationId xmlns:p14="http://schemas.microsoft.com/office/powerpoint/2010/main" val="2221195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pt-BR" smtClean="0"/>
              <a:t>Clique para editar o título mestre</a:t>
            </a:r>
            <a:endParaRPr lang="pt-BR"/>
          </a:p>
        </p:txBody>
      </p:sp>
      <p:sp>
        <p:nvSpPr>
          <p:cNvPr id="3" name="Espaço Reservado para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4" name="Espaço Reservado para Conteúdo 3"/>
          <p:cNvSpPr>
            <a:spLocks noGrp="1"/>
          </p:cNvSpPr>
          <p:nvPr>
            <p:ph sz="half" idx="2"/>
          </p:nvPr>
        </p:nvSpPr>
        <p:spPr>
          <a:xfrm>
            <a:off x="839788" y="2505075"/>
            <a:ext cx="5157787" cy="368458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6" name="Espaço Reservado para Conteúdo 5"/>
          <p:cNvSpPr>
            <a:spLocks noGrp="1"/>
          </p:cNvSpPr>
          <p:nvPr>
            <p:ph sz="quarter" idx="4"/>
          </p:nvPr>
        </p:nvSpPr>
        <p:spPr>
          <a:xfrm>
            <a:off x="6172200" y="2505075"/>
            <a:ext cx="5183188" cy="368458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Espaço Reservado para Data 6"/>
          <p:cNvSpPr>
            <a:spLocks noGrp="1"/>
          </p:cNvSpPr>
          <p:nvPr>
            <p:ph type="dt" sz="half" idx="10"/>
          </p:nvPr>
        </p:nvSpPr>
        <p:spPr/>
        <p:txBody>
          <a:bodyPr/>
          <a:lstStyle/>
          <a:p>
            <a:fld id="{F50326D6-43F6-47FB-929A-29655DE524B3}" type="datetimeFigureOut">
              <a:rPr lang="pt-BR" smtClean="0"/>
              <a:t>23/10/2013</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1F770B52-243C-4387-AAEB-A773EDB39DB5}" type="slidenum">
              <a:rPr lang="pt-BR" smtClean="0"/>
              <a:t>‹nº›</a:t>
            </a:fld>
            <a:endParaRPr lang="pt-BR"/>
          </a:p>
        </p:txBody>
      </p:sp>
    </p:spTree>
    <p:extLst>
      <p:ext uri="{BB962C8B-B14F-4D97-AF65-F5344CB8AC3E}">
        <p14:creationId xmlns:p14="http://schemas.microsoft.com/office/powerpoint/2010/main" val="14252106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Data 2"/>
          <p:cNvSpPr>
            <a:spLocks noGrp="1"/>
          </p:cNvSpPr>
          <p:nvPr>
            <p:ph type="dt" sz="half" idx="10"/>
          </p:nvPr>
        </p:nvSpPr>
        <p:spPr/>
        <p:txBody>
          <a:bodyPr/>
          <a:lstStyle/>
          <a:p>
            <a:fld id="{F50326D6-43F6-47FB-929A-29655DE524B3}" type="datetimeFigureOut">
              <a:rPr lang="pt-BR" smtClean="0"/>
              <a:t>23/10/2013</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1F770B52-243C-4387-AAEB-A773EDB39DB5}" type="slidenum">
              <a:rPr lang="pt-BR" smtClean="0"/>
              <a:t>‹nº›</a:t>
            </a:fld>
            <a:endParaRPr lang="pt-BR"/>
          </a:p>
        </p:txBody>
      </p:sp>
    </p:spTree>
    <p:extLst>
      <p:ext uri="{BB962C8B-B14F-4D97-AF65-F5344CB8AC3E}">
        <p14:creationId xmlns:p14="http://schemas.microsoft.com/office/powerpoint/2010/main" val="2978426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F50326D6-43F6-47FB-929A-29655DE524B3}" type="datetimeFigureOut">
              <a:rPr lang="pt-BR" smtClean="0"/>
              <a:t>23/10/2013</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1F770B52-243C-4387-AAEB-A773EDB39DB5}" type="slidenum">
              <a:rPr lang="pt-BR" smtClean="0"/>
              <a:t>‹nº›</a:t>
            </a:fld>
            <a:endParaRPr lang="pt-BR"/>
          </a:p>
        </p:txBody>
      </p:sp>
    </p:spTree>
    <p:extLst>
      <p:ext uri="{BB962C8B-B14F-4D97-AF65-F5344CB8AC3E}">
        <p14:creationId xmlns:p14="http://schemas.microsoft.com/office/powerpoint/2010/main" val="11944513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smtClean="0"/>
              <a:t>Clique para editar o título mestre</a:t>
            </a:r>
            <a:endParaRPr lang="pt-BR"/>
          </a:p>
        </p:txBody>
      </p:sp>
      <p:sp>
        <p:nvSpPr>
          <p:cNvPr id="3" name="Espaço Reservado para Conteú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Clique para editar o texto mestre</a:t>
            </a:r>
          </a:p>
        </p:txBody>
      </p:sp>
      <p:sp>
        <p:nvSpPr>
          <p:cNvPr id="5" name="Espaço Reservado para Data 4"/>
          <p:cNvSpPr>
            <a:spLocks noGrp="1"/>
          </p:cNvSpPr>
          <p:nvPr>
            <p:ph type="dt" sz="half" idx="10"/>
          </p:nvPr>
        </p:nvSpPr>
        <p:spPr/>
        <p:txBody>
          <a:bodyPr/>
          <a:lstStyle/>
          <a:p>
            <a:fld id="{F50326D6-43F6-47FB-929A-29655DE524B3}" type="datetimeFigureOut">
              <a:rPr lang="pt-BR" smtClean="0"/>
              <a:t>23/10/2013</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1F770B52-243C-4387-AAEB-A773EDB39DB5}" type="slidenum">
              <a:rPr lang="pt-BR" smtClean="0"/>
              <a:t>‹nº›</a:t>
            </a:fld>
            <a:endParaRPr lang="pt-BR"/>
          </a:p>
        </p:txBody>
      </p:sp>
    </p:spTree>
    <p:extLst>
      <p:ext uri="{BB962C8B-B14F-4D97-AF65-F5344CB8AC3E}">
        <p14:creationId xmlns:p14="http://schemas.microsoft.com/office/powerpoint/2010/main" val="9856988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smtClean="0"/>
              <a:t>Clique para editar o título mestre</a:t>
            </a:r>
            <a:endParaRPr lang="pt-BR"/>
          </a:p>
        </p:txBody>
      </p:sp>
      <p:sp>
        <p:nvSpPr>
          <p:cNvPr id="3" name="Espaço Reservado para Imagem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Clique para editar o texto mestre</a:t>
            </a:r>
          </a:p>
        </p:txBody>
      </p:sp>
      <p:sp>
        <p:nvSpPr>
          <p:cNvPr id="5" name="Espaço Reservado para Data 4"/>
          <p:cNvSpPr>
            <a:spLocks noGrp="1"/>
          </p:cNvSpPr>
          <p:nvPr>
            <p:ph type="dt" sz="half" idx="10"/>
          </p:nvPr>
        </p:nvSpPr>
        <p:spPr/>
        <p:txBody>
          <a:bodyPr/>
          <a:lstStyle/>
          <a:p>
            <a:fld id="{F50326D6-43F6-47FB-929A-29655DE524B3}" type="datetimeFigureOut">
              <a:rPr lang="pt-BR" smtClean="0"/>
              <a:t>23/10/2013</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1F770B52-243C-4387-AAEB-A773EDB39DB5}" type="slidenum">
              <a:rPr lang="pt-BR" smtClean="0"/>
              <a:t>‹nº›</a:t>
            </a:fld>
            <a:endParaRPr lang="pt-BR"/>
          </a:p>
        </p:txBody>
      </p:sp>
    </p:spTree>
    <p:extLst>
      <p:ext uri="{BB962C8B-B14F-4D97-AF65-F5344CB8AC3E}">
        <p14:creationId xmlns:p14="http://schemas.microsoft.com/office/powerpoint/2010/main" val="3645966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smtClean="0"/>
              <a:t>Clique para editar o título mestre</a:t>
            </a:r>
            <a:endParaRPr lang="pt-BR"/>
          </a:p>
        </p:txBody>
      </p:sp>
      <p:sp>
        <p:nvSpPr>
          <p:cNvPr id="3" name="Espaço Reservado para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0326D6-43F6-47FB-929A-29655DE524B3}" type="datetimeFigureOut">
              <a:rPr lang="pt-BR" smtClean="0"/>
              <a:t>23/10/2013</a:t>
            </a:fld>
            <a:endParaRPr lang="pt-BR"/>
          </a:p>
        </p:txBody>
      </p:sp>
      <p:sp>
        <p:nvSpPr>
          <p:cNvPr id="5" name="Espaço Reservado para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770B52-243C-4387-AAEB-A773EDB39DB5}" type="slidenum">
              <a:rPr lang="pt-BR" smtClean="0"/>
              <a:t>‹nº›</a:t>
            </a:fld>
            <a:endParaRPr lang="pt-BR"/>
          </a:p>
        </p:txBody>
      </p:sp>
    </p:spTree>
    <p:extLst>
      <p:ext uri="{BB962C8B-B14F-4D97-AF65-F5344CB8AC3E}">
        <p14:creationId xmlns:p14="http://schemas.microsoft.com/office/powerpoint/2010/main" val="39467514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373487" y="386365"/>
            <a:ext cx="11539471" cy="5022761"/>
          </a:xfrm>
        </p:spPr>
        <p:txBody>
          <a:bodyPr>
            <a:noAutofit/>
          </a:bodyPr>
          <a:lstStyle/>
          <a:p>
            <a:r>
              <a:rPr lang="pt-BR" sz="1800" dirty="0" smtClean="0">
                <a:latin typeface="Garamond" panose="02020404030301010803" pitchFamily="18" charset="0"/>
              </a:rPr>
              <a:t>PREFEITURA MUNICIPAL DE XAXIM</a:t>
            </a:r>
            <a:br>
              <a:rPr lang="pt-BR" sz="1800" dirty="0" smtClean="0">
                <a:latin typeface="Garamond" panose="02020404030301010803" pitchFamily="18" charset="0"/>
              </a:rPr>
            </a:br>
            <a:r>
              <a:rPr lang="pt-BR" sz="1800" dirty="0" smtClean="0">
                <a:latin typeface="Garamond" panose="02020404030301010803" pitchFamily="18" charset="0"/>
              </a:rPr>
              <a:t>SECRETARIA MUNICIPAL DE SAÚDE</a:t>
            </a:r>
            <a:br>
              <a:rPr lang="pt-BR" sz="1800" dirty="0" smtClean="0">
                <a:latin typeface="Garamond" panose="02020404030301010803" pitchFamily="18" charset="0"/>
              </a:rPr>
            </a:br>
            <a:r>
              <a:rPr lang="pt-BR" sz="1800" dirty="0" smtClean="0">
                <a:latin typeface="Garamond" panose="02020404030301010803" pitchFamily="18" charset="0"/>
              </a:rPr>
              <a:t>ESTRATÉGIA DE SAÚDE DA FAMÍLIA GUARANY</a:t>
            </a:r>
            <a:r>
              <a:rPr lang="pt-BR" sz="3600" dirty="0" smtClean="0">
                <a:latin typeface="Garamond" panose="02020404030301010803" pitchFamily="18" charset="0"/>
              </a:rPr>
              <a:t/>
            </a:r>
            <a:br>
              <a:rPr lang="pt-BR" sz="3600" dirty="0" smtClean="0">
                <a:latin typeface="Garamond" panose="02020404030301010803" pitchFamily="18" charset="0"/>
              </a:rPr>
            </a:br>
            <a:r>
              <a:rPr lang="pt-BR" sz="3600" dirty="0" smtClean="0">
                <a:latin typeface="Garamond" panose="02020404030301010803" pitchFamily="18" charset="0"/>
              </a:rPr>
              <a:t/>
            </a:r>
            <a:br>
              <a:rPr lang="pt-BR" sz="3600" dirty="0" smtClean="0">
                <a:latin typeface="Garamond" panose="02020404030301010803" pitchFamily="18" charset="0"/>
              </a:rPr>
            </a:br>
            <a:r>
              <a:rPr lang="pt-BR" sz="3600" dirty="0" smtClean="0">
                <a:latin typeface="Garamond" panose="02020404030301010803" pitchFamily="18" charset="0"/>
              </a:rPr>
              <a:t/>
            </a:r>
            <a:br>
              <a:rPr lang="pt-BR" sz="3600" dirty="0" smtClean="0">
                <a:latin typeface="Garamond" panose="02020404030301010803" pitchFamily="18" charset="0"/>
              </a:rPr>
            </a:br>
            <a:r>
              <a:rPr lang="pt-BR" sz="3600" dirty="0">
                <a:latin typeface="Garamond" panose="02020404030301010803" pitchFamily="18" charset="0"/>
              </a:rPr>
              <a:t/>
            </a:r>
            <a:br>
              <a:rPr lang="pt-BR" sz="3600" dirty="0">
                <a:latin typeface="Garamond" panose="02020404030301010803" pitchFamily="18" charset="0"/>
              </a:rPr>
            </a:br>
            <a:r>
              <a:rPr lang="pt-BR" sz="3600" dirty="0" smtClean="0">
                <a:latin typeface="Garamond" panose="02020404030301010803" pitchFamily="18" charset="0"/>
              </a:rPr>
              <a:t/>
            </a:r>
            <a:br>
              <a:rPr lang="pt-BR" sz="3600" dirty="0" smtClean="0">
                <a:latin typeface="Garamond" panose="02020404030301010803" pitchFamily="18" charset="0"/>
              </a:rPr>
            </a:br>
            <a:r>
              <a:rPr lang="pt-BR" sz="3600" dirty="0" smtClean="0">
                <a:latin typeface="Garamond" panose="02020404030301010803" pitchFamily="18" charset="0"/>
              </a:rPr>
              <a:t>Vivências da Estratégia </a:t>
            </a:r>
            <a:r>
              <a:rPr lang="pt-BR" sz="3600" dirty="0">
                <a:latin typeface="Garamond" panose="02020404030301010803" pitchFamily="18" charset="0"/>
              </a:rPr>
              <a:t>S</a:t>
            </a:r>
            <a:r>
              <a:rPr lang="pt-BR" sz="3600" dirty="0" smtClean="0">
                <a:latin typeface="Garamond" panose="02020404030301010803" pitchFamily="18" charset="0"/>
              </a:rPr>
              <a:t>aúde da Família </a:t>
            </a:r>
            <a:r>
              <a:rPr lang="pt-BR" sz="3600" dirty="0">
                <a:latin typeface="Garamond" panose="02020404030301010803" pitchFamily="18" charset="0"/>
              </a:rPr>
              <a:t>G</a:t>
            </a:r>
            <a:r>
              <a:rPr lang="pt-BR" sz="3600" dirty="0" smtClean="0">
                <a:latin typeface="Garamond" panose="02020404030301010803" pitchFamily="18" charset="0"/>
              </a:rPr>
              <a:t>uarany com a comunidade: em consequência, iniciativa para implantação dos conselhos locais de saúde no município.</a:t>
            </a:r>
            <a:endParaRPr lang="pt-BR" sz="3600" dirty="0">
              <a:latin typeface="Garamond" panose="02020404030301010803" pitchFamily="18" charset="0"/>
            </a:endParaRPr>
          </a:p>
        </p:txBody>
      </p:sp>
      <p:pic>
        <p:nvPicPr>
          <p:cNvPr id="4" name="Imagem 3"/>
          <p:cNvPicPr>
            <a:picLocks noChangeAspect="1"/>
          </p:cNvPicPr>
          <p:nvPr/>
        </p:nvPicPr>
        <p:blipFill>
          <a:blip r:embed="rId2"/>
          <a:stretch>
            <a:fillRect/>
          </a:stretch>
        </p:blipFill>
        <p:spPr>
          <a:xfrm>
            <a:off x="9398358" y="239802"/>
            <a:ext cx="2514600" cy="1819275"/>
          </a:xfrm>
          <a:prstGeom prst="rect">
            <a:avLst/>
          </a:prstGeom>
        </p:spPr>
      </p:pic>
      <p:pic>
        <p:nvPicPr>
          <p:cNvPr id="5" name="Imagem 4"/>
          <p:cNvPicPr>
            <a:picLocks noChangeAspect="1"/>
          </p:cNvPicPr>
          <p:nvPr/>
        </p:nvPicPr>
        <p:blipFill>
          <a:blip r:embed="rId3"/>
          <a:stretch>
            <a:fillRect/>
          </a:stretch>
        </p:blipFill>
        <p:spPr>
          <a:xfrm>
            <a:off x="528034" y="328157"/>
            <a:ext cx="1803042" cy="1730920"/>
          </a:xfrm>
          <a:prstGeom prst="rect">
            <a:avLst/>
          </a:prstGeom>
        </p:spPr>
      </p:pic>
    </p:spTree>
    <p:extLst>
      <p:ext uri="{BB962C8B-B14F-4D97-AF65-F5344CB8AC3E}">
        <p14:creationId xmlns:p14="http://schemas.microsoft.com/office/powerpoint/2010/main" val="23106958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3606084" y="365125"/>
            <a:ext cx="7747715" cy="922763"/>
          </a:xfrm>
        </p:spPr>
        <p:txBody>
          <a:bodyPr/>
          <a:lstStyle/>
          <a:p>
            <a:pPr algn="ctr"/>
            <a:r>
              <a:rPr lang="pt-BR" dirty="0" smtClean="0"/>
              <a:t>Consequências:</a:t>
            </a:r>
            <a:endParaRPr lang="pt-BR" dirty="0"/>
          </a:p>
        </p:txBody>
      </p:sp>
      <p:sp>
        <p:nvSpPr>
          <p:cNvPr id="3" name="Espaço Reservado para Conteúdo 2"/>
          <p:cNvSpPr>
            <a:spLocks noGrp="1"/>
          </p:cNvSpPr>
          <p:nvPr>
            <p:ph idx="1"/>
          </p:nvPr>
        </p:nvSpPr>
        <p:spPr>
          <a:xfrm>
            <a:off x="4430332" y="1287888"/>
            <a:ext cx="7611414" cy="5460642"/>
          </a:xfrm>
        </p:spPr>
        <p:txBody>
          <a:bodyPr>
            <a:normAutofit fontScale="92500"/>
          </a:bodyPr>
          <a:lstStyle/>
          <a:p>
            <a:pPr>
              <a:lnSpc>
                <a:spcPct val="150000"/>
              </a:lnSpc>
            </a:pPr>
            <a:r>
              <a:rPr lang="pt-BR" dirty="0" smtClean="0"/>
              <a:t>A partir das explicações à comunidade e da aproximação que se construiu, a população pode conhecer mais sobre o funcionamento e o cronograma da </a:t>
            </a:r>
            <a:r>
              <a:rPr lang="pt-BR" dirty="0" err="1" smtClean="0"/>
              <a:t>ESF</a:t>
            </a:r>
            <a:r>
              <a:rPr lang="pt-BR" dirty="0" smtClean="0"/>
              <a:t> Guarany, compreendendo melhor o processo de organização do trabalho. Percebendo a importância de respeitar algumas regras para que se pudesse efetivar o acolhimento de forma a proporcionar um atendimento com mais qualidade e humanidade.</a:t>
            </a:r>
            <a:endParaRPr lang="pt-BR" dirty="0"/>
          </a:p>
        </p:txBody>
      </p:sp>
      <p:pic>
        <p:nvPicPr>
          <p:cNvPr id="5" name="Imagem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6215" y="1120462"/>
            <a:ext cx="3953576" cy="529321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3862595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4864236" y="683487"/>
            <a:ext cx="6923468" cy="2343047"/>
          </a:xfrm>
        </p:spPr>
        <p:txBody>
          <a:bodyPr>
            <a:normAutofit/>
          </a:bodyPr>
          <a:lstStyle/>
          <a:p>
            <a:pPr algn="ctr"/>
            <a:r>
              <a:rPr lang="pt-BR" dirty="0" smtClean="0"/>
              <a:t>Resultado para o Município das Reuniões nas comunidades</a:t>
            </a:r>
            <a:endParaRPr lang="pt-BR" dirty="0"/>
          </a:p>
        </p:txBody>
      </p:sp>
      <p:sp>
        <p:nvSpPr>
          <p:cNvPr id="3" name="Espaço Reservado para Conteúdo 2"/>
          <p:cNvSpPr>
            <a:spLocks noGrp="1"/>
          </p:cNvSpPr>
          <p:nvPr>
            <p:ph idx="1"/>
          </p:nvPr>
        </p:nvSpPr>
        <p:spPr>
          <a:xfrm>
            <a:off x="389901" y="3425779"/>
            <a:ext cx="11397803" cy="3322749"/>
          </a:xfrm>
        </p:spPr>
        <p:txBody>
          <a:bodyPr>
            <a:normAutofit fontScale="92500" lnSpcReduction="20000"/>
          </a:bodyPr>
          <a:lstStyle/>
          <a:p>
            <a:pPr marL="0" indent="0" algn="ctr">
              <a:lnSpc>
                <a:spcPct val="150000"/>
              </a:lnSpc>
              <a:buNone/>
            </a:pPr>
            <a:r>
              <a:rPr lang="pt-BR" dirty="0" smtClean="0"/>
              <a:t>O trabalho foi tão bem recebido pela Secretaria </a:t>
            </a:r>
            <a:r>
              <a:rPr lang="pt-BR" dirty="0"/>
              <a:t>M</a:t>
            </a:r>
            <a:r>
              <a:rPr lang="pt-BR" dirty="0" smtClean="0"/>
              <a:t>unicipal de Saúde que deu início às conversas de investimento em formação de conselhos locais de saúde em todas as Estratégias de Saúde da Família do município de Xaxim-SC.</a:t>
            </a:r>
          </a:p>
          <a:p>
            <a:pPr marL="0" indent="0" algn="ctr">
              <a:lnSpc>
                <a:spcPct val="150000"/>
              </a:lnSpc>
              <a:buNone/>
            </a:pPr>
            <a:r>
              <a:rPr lang="pt-BR" dirty="0" smtClean="0"/>
              <a:t>Atualmente, o </a:t>
            </a:r>
            <a:r>
              <a:rPr lang="pt-BR" dirty="0"/>
              <a:t>C</a:t>
            </a:r>
            <a:r>
              <a:rPr lang="pt-BR" dirty="0" smtClean="0"/>
              <a:t>onselho Municipal de Saúde e o Núcleo de Apoio a Saúde da Família (</a:t>
            </a:r>
            <a:r>
              <a:rPr lang="pt-BR" dirty="0" err="1" smtClean="0"/>
              <a:t>NASF</a:t>
            </a:r>
            <a:r>
              <a:rPr lang="pt-BR" dirty="0" smtClean="0"/>
              <a:t>) participam ativamente </a:t>
            </a:r>
            <a:r>
              <a:rPr lang="pt-BR" dirty="0"/>
              <a:t>n</a:t>
            </a:r>
            <a:r>
              <a:rPr lang="pt-BR" dirty="0" smtClean="0"/>
              <a:t>o planejamento e execução da criação dos conselhos locais.</a:t>
            </a:r>
            <a:endParaRPr lang="pt-BR" dirty="0"/>
          </a:p>
        </p:txBody>
      </p:sp>
      <p:pic>
        <p:nvPicPr>
          <p:cNvPr id="4" name="Imagem 3"/>
          <p:cNvPicPr>
            <a:picLocks noChangeAspect="1"/>
          </p:cNvPicPr>
          <p:nvPr/>
        </p:nvPicPr>
        <p:blipFill>
          <a:blip r:embed="rId2"/>
          <a:stretch>
            <a:fillRect/>
          </a:stretch>
        </p:blipFill>
        <p:spPr>
          <a:xfrm>
            <a:off x="0" y="-144367"/>
            <a:ext cx="4816257" cy="3670110"/>
          </a:xfrm>
          <a:prstGeom prst="rect">
            <a:avLst/>
          </a:prstGeom>
        </p:spPr>
      </p:pic>
    </p:spTree>
    <p:extLst>
      <p:ext uri="{BB962C8B-B14F-4D97-AF65-F5344CB8AC3E}">
        <p14:creationId xmlns:p14="http://schemas.microsoft.com/office/powerpoint/2010/main" val="38916102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961399"/>
          </a:xfrm>
        </p:spPr>
        <p:txBody>
          <a:bodyPr>
            <a:normAutofit fontScale="90000"/>
          </a:bodyPr>
          <a:lstStyle/>
          <a:p>
            <a:pPr algn="ctr"/>
            <a:r>
              <a:rPr lang="pt-BR" dirty="0" smtClean="0"/>
              <a:t>PARTICIPANTES:</a:t>
            </a:r>
            <a:br>
              <a:rPr lang="pt-BR" dirty="0" smtClean="0"/>
            </a:br>
            <a:endParaRPr lang="pt-BR" dirty="0"/>
          </a:p>
        </p:txBody>
      </p:sp>
      <p:sp>
        <p:nvSpPr>
          <p:cNvPr id="3" name="Espaço Reservado para Conteúdo 2"/>
          <p:cNvSpPr>
            <a:spLocks noGrp="1"/>
          </p:cNvSpPr>
          <p:nvPr>
            <p:ph idx="1"/>
          </p:nvPr>
        </p:nvSpPr>
        <p:spPr>
          <a:xfrm>
            <a:off x="115910" y="974612"/>
            <a:ext cx="10722735" cy="5769734"/>
          </a:xfrm>
        </p:spPr>
        <p:txBody>
          <a:bodyPr>
            <a:normAutofit fontScale="85000" lnSpcReduction="20000"/>
          </a:bodyPr>
          <a:lstStyle/>
          <a:p>
            <a:pPr marL="0" indent="0">
              <a:buNone/>
            </a:pPr>
            <a:r>
              <a:rPr lang="pt-BR" dirty="0" smtClean="0">
                <a:latin typeface="Garamond" panose="02020404030301010803" pitchFamily="18" charset="0"/>
              </a:rPr>
              <a:t>Agentes Comunitárias de Saúde:	</a:t>
            </a:r>
            <a:r>
              <a:rPr lang="pt-BR" dirty="0" err="1" smtClean="0">
                <a:latin typeface="Garamond" panose="02020404030301010803" pitchFamily="18" charset="0"/>
              </a:rPr>
              <a:t>Clecir</a:t>
            </a:r>
            <a:r>
              <a:rPr lang="pt-BR" dirty="0" smtClean="0">
                <a:latin typeface="Garamond" panose="02020404030301010803" pitchFamily="18" charset="0"/>
              </a:rPr>
              <a:t> </a:t>
            </a:r>
            <a:r>
              <a:rPr lang="pt-BR" dirty="0" err="1" smtClean="0">
                <a:latin typeface="Garamond" panose="02020404030301010803" pitchFamily="18" charset="0"/>
              </a:rPr>
              <a:t>Somenzi</a:t>
            </a:r>
            <a:r>
              <a:rPr lang="pt-BR" dirty="0" smtClean="0">
                <a:latin typeface="Garamond" panose="02020404030301010803" pitchFamily="18" charset="0"/>
              </a:rPr>
              <a:t>, </a:t>
            </a:r>
            <a:r>
              <a:rPr lang="pt-BR" dirty="0" err="1" smtClean="0">
                <a:latin typeface="Garamond" panose="02020404030301010803" pitchFamily="18" charset="0"/>
              </a:rPr>
              <a:t>Edinéia</a:t>
            </a:r>
            <a:r>
              <a:rPr lang="pt-BR" dirty="0" smtClean="0">
                <a:latin typeface="Garamond" panose="02020404030301010803" pitchFamily="18" charset="0"/>
              </a:rPr>
              <a:t> </a:t>
            </a:r>
            <a:r>
              <a:rPr lang="pt-BR" dirty="0" err="1" smtClean="0">
                <a:latin typeface="Garamond" panose="02020404030301010803" pitchFamily="18" charset="0"/>
              </a:rPr>
              <a:t>Lucotti</a:t>
            </a:r>
            <a:r>
              <a:rPr lang="pt-BR" dirty="0" smtClean="0">
                <a:latin typeface="Garamond" panose="02020404030301010803" pitchFamily="18" charset="0"/>
              </a:rPr>
              <a:t>, </a:t>
            </a:r>
            <a:r>
              <a:rPr lang="pt-BR" dirty="0" err="1" smtClean="0">
                <a:latin typeface="Garamond" panose="02020404030301010803" pitchFamily="18" charset="0"/>
              </a:rPr>
              <a:t>Elenilce</a:t>
            </a:r>
            <a:r>
              <a:rPr lang="pt-BR" dirty="0" smtClean="0">
                <a:latin typeface="Garamond" panose="02020404030301010803" pitchFamily="18" charset="0"/>
              </a:rPr>
              <a:t>  </a:t>
            </a:r>
            <a:r>
              <a:rPr lang="pt-BR" dirty="0" err="1" smtClean="0">
                <a:latin typeface="Garamond" panose="02020404030301010803" pitchFamily="18" charset="0"/>
              </a:rPr>
              <a:t>Wisoski</a:t>
            </a:r>
            <a:r>
              <a:rPr lang="pt-BR" dirty="0" smtClean="0">
                <a:latin typeface="Garamond" panose="02020404030301010803" pitchFamily="18" charset="0"/>
              </a:rPr>
              <a:t>, </a:t>
            </a:r>
          </a:p>
          <a:p>
            <a:pPr marL="0" indent="0">
              <a:buNone/>
            </a:pPr>
            <a:r>
              <a:rPr lang="pt-BR" dirty="0">
                <a:latin typeface="Garamond" panose="02020404030301010803" pitchFamily="18" charset="0"/>
              </a:rPr>
              <a:t>	</a:t>
            </a:r>
            <a:r>
              <a:rPr lang="pt-BR" dirty="0" smtClean="0">
                <a:latin typeface="Garamond" panose="02020404030301010803" pitchFamily="18" charset="0"/>
              </a:rPr>
              <a:t>				</a:t>
            </a:r>
            <a:r>
              <a:rPr lang="pt-BR" dirty="0" err="1" smtClean="0">
                <a:latin typeface="Garamond" panose="02020404030301010803" pitchFamily="18" charset="0"/>
              </a:rPr>
              <a:t>Ivania</a:t>
            </a:r>
            <a:r>
              <a:rPr lang="pt-BR" dirty="0" smtClean="0">
                <a:latin typeface="Garamond" panose="02020404030301010803" pitchFamily="18" charset="0"/>
              </a:rPr>
              <a:t> Siqueira, </a:t>
            </a:r>
            <a:r>
              <a:rPr lang="pt-BR" dirty="0" err="1" smtClean="0">
                <a:latin typeface="Garamond" panose="02020404030301010803" pitchFamily="18" charset="0"/>
              </a:rPr>
              <a:t>Lorestânia</a:t>
            </a:r>
            <a:r>
              <a:rPr lang="pt-BR" dirty="0" smtClean="0">
                <a:latin typeface="Garamond" panose="02020404030301010803" pitchFamily="18" charset="0"/>
              </a:rPr>
              <a:t> </a:t>
            </a:r>
            <a:r>
              <a:rPr lang="pt-BR" dirty="0" err="1" smtClean="0">
                <a:latin typeface="Garamond" panose="02020404030301010803" pitchFamily="18" charset="0"/>
              </a:rPr>
              <a:t>Lunardi</a:t>
            </a:r>
            <a:r>
              <a:rPr lang="pt-BR" dirty="0" smtClean="0">
                <a:latin typeface="Garamond" panose="02020404030301010803" pitchFamily="18" charset="0"/>
              </a:rPr>
              <a:t>, </a:t>
            </a:r>
            <a:r>
              <a:rPr lang="pt-BR" dirty="0" err="1" smtClean="0">
                <a:latin typeface="Garamond" panose="02020404030301010803" pitchFamily="18" charset="0"/>
              </a:rPr>
              <a:t>Marilete</a:t>
            </a:r>
            <a:r>
              <a:rPr lang="pt-BR" dirty="0" smtClean="0">
                <a:latin typeface="Garamond" panose="02020404030301010803" pitchFamily="18" charset="0"/>
              </a:rPr>
              <a:t> Bonetti, </a:t>
            </a:r>
          </a:p>
          <a:p>
            <a:pPr marL="0" indent="0">
              <a:buNone/>
            </a:pPr>
            <a:r>
              <a:rPr lang="pt-BR" dirty="0">
                <a:latin typeface="Garamond" panose="02020404030301010803" pitchFamily="18" charset="0"/>
              </a:rPr>
              <a:t>	</a:t>
            </a:r>
            <a:r>
              <a:rPr lang="pt-BR" dirty="0" smtClean="0">
                <a:latin typeface="Garamond" panose="02020404030301010803" pitchFamily="18" charset="0"/>
              </a:rPr>
              <a:t>				Rosângela Siqueira, Roselaine </a:t>
            </a:r>
            <a:r>
              <a:rPr lang="pt-BR" dirty="0" err="1" smtClean="0">
                <a:latin typeface="Garamond" panose="02020404030301010803" pitchFamily="18" charset="0"/>
              </a:rPr>
              <a:t>Miotto</a:t>
            </a:r>
            <a:r>
              <a:rPr lang="pt-BR" dirty="0" smtClean="0">
                <a:latin typeface="Garamond" panose="02020404030301010803" pitchFamily="18" charset="0"/>
              </a:rPr>
              <a:t> e Sara Jane </a:t>
            </a:r>
            <a:r>
              <a:rPr lang="pt-BR" dirty="0" err="1" smtClean="0">
                <a:latin typeface="Garamond" panose="02020404030301010803" pitchFamily="18" charset="0"/>
              </a:rPr>
              <a:t>Zardo</a:t>
            </a:r>
            <a:r>
              <a:rPr lang="pt-BR" dirty="0" smtClean="0">
                <a:latin typeface="Garamond" panose="02020404030301010803" pitchFamily="18" charset="0"/>
              </a:rPr>
              <a:t> 					</a:t>
            </a:r>
            <a:r>
              <a:rPr lang="pt-BR" dirty="0" err="1" smtClean="0">
                <a:latin typeface="Garamond" panose="02020404030301010803" pitchFamily="18" charset="0"/>
              </a:rPr>
              <a:t>Michailoff</a:t>
            </a:r>
            <a:r>
              <a:rPr lang="pt-BR" dirty="0">
                <a:latin typeface="Garamond" panose="02020404030301010803" pitchFamily="18" charset="0"/>
              </a:rPr>
              <a:t>.</a:t>
            </a:r>
            <a:endParaRPr lang="pt-BR" dirty="0" smtClean="0">
              <a:latin typeface="Garamond" panose="02020404030301010803" pitchFamily="18" charset="0"/>
            </a:endParaRPr>
          </a:p>
          <a:p>
            <a:pPr marL="0" indent="0">
              <a:buNone/>
            </a:pPr>
            <a:r>
              <a:rPr lang="pt-BR" dirty="0" smtClean="0">
                <a:latin typeface="Garamond" panose="02020404030301010803" pitchFamily="18" charset="0"/>
              </a:rPr>
              <a:t>Auxiliares de Enfermagem: 		Neli </a:t>
            </a:r>
            <a:r>
              <a:rPr lang="pt-BR" dirty="0" err="1" smtClean="0">
                <a:latin typeface="Garamond" panose="02020404030301010803" pitchFamily="18" charset="0"/>
              </a:rPr>
              <a:t>Zin</a:t>
            </a:r>
            <a:r>
              <a:rPr lang="pt-BR" dirty="0" smtClean="0">
                <a:latin typeface="Garamond" panose="02020404030301010803" pitchFamily="18" charset="0"/>
              </a:rPr>
              <a:t>, Zelinda Ribeiro dos Santos e Marli </a:t>
            </a:r>
            <a:r>
              <a:rPr lang="pt-BR" dirty="0" err="1" smtClean="0">
                <a:latin typeface="Garamond" panose="02020404030301010803" pitchFamily="18" charset="0"/>
              </a:rPr>
              <a:t>Boschetti</a:t>
            </a:r>
            <a:endParaRPr lang="pt-BR" dirty="0" smtClean="0">
              <a:latin typeface="Garamond" panose="02020404030301010803" pitchFamily="18" charset="0"/>
            </a:endParaRPr>
          </a:p>
          <a:p>
            <a:pPr marL="0" indent="0">
              <a:buNone/>
            </a:pPr>
            <a:r>
              <a:rPr lang="pt-BR" dirty="0" smtClean="0">
                <a:latin typeface="Garamond" panose="02020404030301010803" pitchFamily="18" charset="0"/>
              </a:rPr>
              <a:t>Dentista: 				Mariana Garbin</a:t>
            </a:r>
          </a:p>
          <a:p>
            <a:pPr marL="0" indent="0">
              <a:buNone/>
            </a:pPr>
            <a:r>
              <a:rPr lang="pt-BR" dirty="0" smtClean="0">
                <a:latin typeface="Garamond" panose="02020404030301010803" pitchFamily="18" charset="0"/>
              </a:rPr>
              <a:t>Auxiliar de Saúde Bucal: 		Adriana Marina</a:t>
            </a:r>
          </a:p>
          <a:p>
            <a:pPr marL="0" indent="0">
              <a:buNone/>
            </a:pPr>
            <a:r>
              <a:rPr lang="pt-BR" dirty="0" smtClean="0">
                <a:latin typeface="Garamond" panose="02020404030301010803" pitchFamily="18" charset="0"/>
              </a:rPr>
              <a:t>Auxiliar Administrativo: 		</a:t>
            </a:r>
            <a:r>
              <a:rPr lang="pt-BR" dirty="0" err="1" smtClean="0">
                <a:latin typeface="Garamond" panose="02020404030301010803" pitchFamily="18" charset="0"/>
              </a:rPr>
              <a:t>Leonice</a:t>
            </a:r>
            <a:r>
              <a:rPr lang="pt-BR" dirty="0" smtClean="0">
                <a:latin typeface="Garamond" panose="02020404030301010803" pitchFamily="18" charset="0"/>
              </a:rPr>
              <a:t> Ferrari</a:t>
            </a:r>
          </a:p>
          <a:p>
            <a:pPr marL="0" indent="0">
              <a:buNone/>
            </a:pPr>
            <a:r>
              <a:rPr lang="pt-BR" dirty="0" smtClean="0">
                <a:latin typeface="Garamond" panose="02020404030301010803" pitchFamily="18" charset="0"/>
              </a:rPr>
              <a:t>Estagiária/Recepcionista: 		Thalita Mendo</a:t>
            </a:r>
          </a:p>
          <a:p>
            <a:pPr marL="0" indent="0">
              <a:buNone/>
            </a:pPr>
            <a:r>
              <a:rPr lang="pt-BR" dirty="0" smtClean="0">
                <a:latin typeface="Garamond" panose="02020404030301010803" pitchFamily="18" charset="0"/>
              </a:rPr>
              <a:t>Médico Clínico Geral: 			Eduardo </a:t>
            </a:r>
            <a:r>
              <a:rPr lang="pt-BR" dirty="0" err="1" smtClean="0">
                <a:latin typeface="Garamond" panose="02020404030301010803" pitchFamily="18" charset="0"/>
              </a:rPr>
              <a:t>Militz</a:t>
            </a:r>
            <a:r>
              <a:rPr lang="pt-BR" dirty="0" smtClean="0">
                <a:latin typeface="Garamond" panose="02020404030301010803" pitchFamily="18" charset="0"/>
              </a:rPr>
              <a:t> da Costa</a:t>
            </a:r>
          </a:p>
          <a:p>
            <a:pPr marL="0" indent="0">
              <a:buNone/>
            </a:pPr>
            <a:r>
              <a:rPr lang="pt-BR" dirty="0" smtClean="0">
                <a:latin typeface="Garamond" panose="02020404030301010803" pitchFamily="18" charset="0"/>
              </a:rPr>
              <a:t>Enfermeira: 				</a:t>
            </a:r>
            <a:r>
              <a:rPr lang="pt-BR" dirty="0" err="1" smtClean="0">
                <a:latin typeface="Garamond" panose="02020404030301010803" pitchFamily="18" charset="0"/>
              </a:rPr>
              <a:t>Deiva</a:t>
            </a:r>
            <a:r>
              <a:rPr lang="pt-BR" dirty="0" smtClean="0">
                <a:latin typeface="Garamond" panose="02020404030301010803" pitchFamily="18" charset="0"/>
              </a:rPr>
              <a:t> </a:t>
            </a:r>
            <a:r>
              <a:rPr lang="pt-BR" dirty="0" err="1" smtClean="0">
                <a:latin typeface="Garamond" panose="02020404030301010803" pitchFamily="18" charset="0"/>
              </a:rPr>
              <a:t>Sidonia</a:t>
            </a:r>
            <a:r>
              <a:rPr lang="pt-BR" dirty="0" smtClean="0">
                <a:latin typeface="Garamond" panose="02020404030301010803" pitchFamily="18" charset="0"/>
              </a:rPr>
              <a:t> </a:t>
            </a:r>
            <a:r>
              <a:rPr lang="pt-BR" dirty="0" err="1" smtClean="0">
                <a:latin typeface="Garamond" panose="02020404030301010803" pitchFamily="18" charset="0"/>
              </a:rPr>
              <a:t>Eberhardt</a:t>
            </a:r>
            <a:endParaRPr lang="pt-BR" dirty="0" smtClean="0">
              <a:latin typeface="Garamond" panose="02020404030301010803" pitchFamily="18" charset="0"/>
            </a:endParaRPr>
          </a:p>
          <a:p>
            <a:pPr marL="0" indent="0">
              <a:buNone/>
            </a:pPr>
            <a:r>
              <a:rPr lang="pt-BR" dirty="0" smtClean="0">
                <a:latin typeface="Garamond" panose="02020404030301010803" pitchFamily="18" charset="0"/>
              </a:rPr>
              <a:t>Psicóloga: 				Cinara Barbieri </a:t>
            </a:r>
            <a:r>
              <a:rPr lang="pt-BR" dirty="0" err="1" smtClean="0">
                <a:latin typeface="Garamond" panose="02020404030301010803" pitchFamily="18" charset="0"/>
              </a:rPr>
              <a:t>Szalanski</a:t>
            </a:r>
            <a:endParaRPr lang="pt-BR" dirty="0" smtClean="0">
              <a:latin typeface="Garamond" panose="02020404030301010803" pitchFamily="18" charset="0"/>
            </a:endParaRPr>
          </a:p>
          <a:p>
            <a:pPr marL="0" indent="0">
              <a:buNone/>
            </a:pPr>
            <a:r>
              <a:rPr lang="pt-BR" dirty="0" smtClean="0">
                <a:latin typeface="Garamond" panose="02020404030301010803" pitchFamily="18" charset="0"/>
              </a:rPr>
              <a:t>Assistente Social: 			</a:t>
            </a:r>
            <a:r>
              <a:rPr lang="pt-BR" dirty="0" err="1" smtClean="0">
                <a:latin typeface="Garamond" panose="02020404030301010803" pitchFamily="18" charset="0"/>
              </a:rPr>
              <a:t>Anhay</a:t>
            </a:r>
            <a:r>
              <a:rPr lang="pt-BR" dirty="0" smtClean="0">
                <a:latin typeface="Garamond" panose="02020404030301010803" pitchFamily="18" charset="0"/>
              </a:rPr>
              <a:t> Machado </a:t>
            </a:r>
            <a:r>
              <a:rPr lang="pt-BR" dirty="0" err="1" smtClean="0">
                <a:latin typeface="Garamond" panose="02020404030301010803" pitchFamily="18" charset="0"/>
              </a:rPr>
              <a:t>Provenci</a:t>
            </a:r>
            <a:endParaRPr lang="pt-BR" dirty="0" smtClean="0">
              <a:latin typeface="Garamond" panose="02020404030301010803" pitchFamily="18" charset="0"/>
            </a:endParaRPr>
          </a:p>
          <a:p>
            <a:endParaRPr lang="pt-BR" dirty="0"/>
          </a:p>
        </p:txBody>
      </p:sp>
      <p:pic>
        <p:nvPicPr>
          <p:cNvPr id="4" name="Image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84901" y="3451538"/>
            <a:ext cx="4207098" cy="340646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7813382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m 6"/>
          <p:cNvPicPr>
            <a:picLocks noChangeAspect="1"/>
          </p:cNvPicPr>
          <p:nvPr/>
        </p:nvPicPr>
        <p:blipFill>
          <a:blip r:embed="rId2">
            <a:lum bright="70000" contrast="-70000"/>
          </a:blip>
          <a:stretch>
            <a:fillRect/>
          </a:stretch>
        </p:blipFill>
        <p:spPr>
          <a:xfrm>
            <a:off x="0" y="-18366"/>
            <a:ext cx="12192000" cy="6612791"/>
          </a:xfrm>
          <a:prstGeom prst="rect">
            <a:avLst/>
          </a:prstGeom>
        </p:spPr>
      </p:pic>
      <p:sp>
        <p:nvSpPr>
          <p:cNvPr id="2" name="Título 1"/>
          <p:cNvSpPr>
            <a:spLocks noGrp="1"/>
          </p:cNvSpPr>
          <p:nvPr>
            <p:ph type="title"/>
          </p:nvPr>
        </p:nvSpPr>
        <p:spPr>
          <a:xfrm>
            <a:off x="838200" y="128790"/>
            <a:ext cx="10515600" cy="1004552"/>
          </a:xfrm>
        </p:spPr>
        <p:txBody>
          <a:bodyPr/>
          <a:lstStyle/>
          <a:p>
            <a:pPr algn="ctr"/>
            <a:r>
              <a:rPr lang="pt-BR" dirty="0" smtClean="0"/>
              <a:t>Contextualização</a:t>
            </a:r>
            <a:endParaRPr lang="pt-BR" dirty="0"/>
          </a:p>
        </p:txBody>
      </p:sp>
      <p:sp>
        <p:nvSpPr>
          <p:cNvPr id="3" name="Espaço Reservado para Conteúdo 2"/>
          <p:cNvSpPr>
            <a:spLocks noGrp="1"/>
          </p:cNvSpPr>
          <p:nvPr>
            <p:ph idx="1"/>
          </p:nvPr>
        </p:nvSpPr>
        <p:spPr>
          <a:xfrm>
            <a:off x="838200" y="1249252"/>
            <a:ext cx="10515600" cy="5512156"/>
          </a:xfrm>
        </p:spPr>
        <p:txBody>
          <a:bodyPr>
            <a:normAutofit fontScale="85000" lnSpcReduction="10000"/>
          </a:bodyPr>
          <a:lstStyle/>
          <a:p>
            <a:pPr marL="0" indent="0">
              <a:lnSpc>
                <a:spcPct val="160000"/>
              </a:lnSpc>
              <a:buNone/>
            </a:pPr>
            <a:r>
              <a:rPr lang="pt-BR" dirty="0" smtClean="0"/>
              <a:t>	A Estratégia Saúde da Família Guarany (ESF Guarany) inaugurou  em setembro de 2010 com área de abrangência que compreende zona rural e urbana e atualmente, atende em torno de 4.000 pessoas.</a:t>
            </a:r>
          </a:p>
          <a:p>
            <a:pPr marL="0" indent="0">
              <a:lnSpc>
                <a:spcPct val="160000"/>
              </a:lnSpc>
              <a:buNone/>
            </a:pPr>
            <a:r>
              <a:rPr lang="pt-BR" dirty="0" smtClean="0"/>
              <a:t>	 Acompanhadas no momento por oito agentes comunitárias de saúde, um clínico geral, uma enfermeira, duas auxiliares de enfermagem, uma dentista, uma auxiliar de saúde bucal, uma auxiliar administrativo (todos 40 horas/semanais). A equipe possui também por semana: 6 horas de pediatra, 4 horas de ginecologista, 20 horas de psicóloga, 15 horas de assistente social, 16 horas de nutricionista, 30 horas de estagiária/recepcionista e 20 horas de auxiliar de serviços gerais.</a:t>
            </a:r>
          </a:p>
          <a:p>
            <a:endParaRPr lang="pt-BR" dirty="0"/>
          </a:p>
        </p:txBody>
      </p:sp>
    </p:spTree>
    <p:extLst>
      <p:ext uri="{BB962C8B-B14F-4D97-AF65-F5344CB8AC3E}">
        <p14:creationId xmlns:p14="http://schemas.microsoft.com/office/powerpoint/2010/main" val="3344247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1128824"/>
          </a:xfrm>
        </p:spPr>
        <p:txBody>
          <a:bodyPr/>
          <a:lstStyle/>
          <a:p>
            <a:pPr algn="ctr"/>
            <a:r>
              <a:rPr lang="pt-BR" dirty="0" smtClean="0"/>
              <a:t>Origem das reuniões nas comunidades</a:t>
            </a:r>
            <a:endParaRPr lang="pt-BR" dirty="0"/>
          </a:p>
        </p:txBody>
      </p:sp>
      <p:sp>
        <p:nvSpPr>
          <p:cNvPr id="3" name="Espaço Reservado para Conteúdo 2"/>
          <p:cNvSpPr>
            <a:spLocks noGrp="1"/>
          </p:cNvSpPr>
          <p:nvPr>
            <p:ph idx="1"/>
          </p:nvPr>
        </p:nvSpPr>
        <p:spPr>
          <a:xfrm>
            <a:off x="838200" y="1825624"/>
            <a:ext cx="10515600" cy="4845631"/>
          </a:xfrm>
        </p:spPr>
        <p:txBody>
          <a:bodyPr>
            <a:normAutofit fontScale="85000" lnSpcReduction="20000"/>
          </a:bodyPr>
          <a:lstStyle/>
          <a:p>
            <a:pPr marL="0" indent="0">
              <a:buNone/>
            </a:pPr>
            <a:r>
              <a:rPr lang="pt-BR" dirty="0" smtClean="0"/>
              <a:t>	</a:t>
            </a:r>
            <a:r>
              <a:rPr lang="pt-BR" u="sng" dirty="0" smtClean="0"/>
              <a:t>Reuniões de equipe: </a:t>
            </a:r>
            <a:r>
              <a:rPr lang="pt-BR" dirty="0" smtClean="0"/>
              <a:t>ocorrem semanalmente e em junho de 2012, discutia-se sobre o aumento da procura por atendimento médico espontâneo e a dificuldade de compreensão da população sobre a agenda de atendimentos oferecidos e fluxograma. </a:t>
            </a:r>
          </a:p>
          <a:p>
            <a:pPr marL="0" indent="0">
              <a:buNone/>
            </a:pPr>
            <a:endParaRPr lang="pt-BR" dirty="0" smtClean="0"/>
          </a:p>
          <a:p>
            <a:pPr marL="0" indent="0">
              <a:buNone/>
            </a:pPr>
            <a:r>
              <a:rPr lang="pt-BR" dirty="0"/>
              <a:t>	</a:t>
            </a:r>
            <a:r>
              <a:rPr lang="pt-BR" dirty="0" smtClean="0"/>
              <a:t>O trabalho desenvolvido com as comunidades originou-se dos anseios da equipe em estar mais próximo da realidade vivenciada em cada local, ouvindo as suas necessidades, dificuldades e sugestões.  </a:t>
            </a:r>
          </a:p>
          <a:p>
            <a:pPr marL="0" indent="0">
              <a:buNone/>
            </a:pPr>
            <a:r>
              <a:rPr lang="pt-BR" dirty="0"/>
              <a:t>	</a:t>
            </a:r>
            <a:r>
              <a:rPr lang="pt-BR" dirty="0" smtClean="0"/>
              <a:t>A partir da atuação dos profissionais na unidade de saúde, foi verificado que havia muitas queixas e insatisfações que distanciavam as pessoas e dificultavam o acolhimento. 	</a:t>
            </a:r>
          </a:p>
          <a:p>
            <a:pPr marL="0" indent="0">
              <a:buNone/>
            </a:pPr>
            <a:endParaRPr lang="pt-BR" dirty="0" smtClean="0"/>
          </a:p>
          <a:p>
            <a:pPr marL="0" indent="0">
              <a:buNone/>
            </a:pPr>
            <a:r>
              <a:rPr lang="pt-BR" dirty="0"/>
              <a:t>	</a:t>
            </a:r>
            <a:r>
              <a:rPr lang="pt-BR" u="sng" dirty="0"/>
              <a:t>T</a:t>
            </a:r>
            <a:r>
              <a:rPr lang="pt-BR" u="sng" dirty="0" smtClean="0"/>
              <a:t>ele consultorias:</a:t>
            </a:r>
            <a:r>
              <a:rPr lang="pt-BR" dirty="0" smtClean="0"/>
              <a:t>  Equipe começou a discutir a questão do aumento na demanda espontânea, foi quando se recebeu a sugestão de manter a agenda de funcionamento atual e a equipe toda investir e participar nas orientações e esclarecimentos a população fora da unidade de saúde. </a:t>
            </a:r>
            <a:endParaRPr lang="pt-BR" dirty="0"/>
          </a:p>
        </p:txBody>
      </p:sp>
      <p:pic>
        <p:nvPicPr>
          <p:cNvPr id="4" name="Imagem 3"/>
          <p:cNvPicPr>
            <a:picLocks noChangeAspect="1"/>
          </p:cNvPicPr>
          <p:nvPr/>
        </p:nvPicPr>
        <p:blipFill>
          <a:blip r:embed="rId2"/>
          <a:stretch>
            <a:fillRect/>
          </a:stretch>
        </p:blipFill>
        <p:spPr>
          <a:xfrm>
            <a:off x="10575105" y="41276"/>
            <a:ext cx="1616895" cy="1195096"/>
          </a:xfrm>
          <a:prstGeom prst="rect">
            <a:avLst/>
          </a:prstGeom>
        </p:spPr>
      </p:pic>
    </p:spTree>
    <p:extLst>
      <p:ext uri="{BB962C8B-B14F-4D97-AF65-F5344CB8AC3E}">
        <p14:creationId xmlns:p14="http://schemas.microsoft.com/office/powerpoint/2010/main" val="12044149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a:picLocks noChangeAspect="1"/>
          </p:cNvPicPr>
          <p:nvPr/>
        </p:nvPicPr>
        <p:blipFill>
          <a:blip r:embed="rId2" cstate="print">
            <a:duotone>
              <a:schemeClr val="accent6">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1" y="0"/>
            <a:ext cx="12192000" cy="6858000"/>
          </a:xfrm>
          <a:prstGeom prst="rect">
            <a:avLst/>
          </a:prstGeom>
        </p:spPr>
      </p:pic>
      <p:sp>
        <p:nvSpPr>
          <p:cNvPr id="2" name="Título 1"/>
          <p:cNvSpPr>
            <a:spLocks noGrp="1"/>
          </p:cNvSpPr>
          <p:nvPr>
            <p:ph type="title"/>
          </p:nvPr>
        </p:nvSpPr>
        <p:spPr>
          <a:xfrm>
            <a:off x="450761" y="365125"/>
            <a:ext cx="11552349" cy="1656858"/>
          </a:xfrm>
        </p:spPr>
        <p:txBody>
          <a:bodyPr>
            <a:normAutofit fontScale="90000"/>
          </a:bodyPr>
          <a:lstStyle/>
          <a:p>
            <a:r>
              <a:rPr lang="pt-BR" sz="3100" u="sng" dirty="0" smtClean="0"/>
              <a:t>OBJETIVO GERAL: </a:t>
            </a:r>
            <a:r>
              <a:rPr lang="pt-BR" sz="3100" dirty="0" smtClean="0"/>
              <a:t/>
            </a:r>
            <a:br>
              <a:rPr lang="pt-BR" sz="3100" dirty="0" smtClean="0"/>
            </a:br>
            <a:r>
              <a:rPr lang="pt-BR" sz="3100" dirty="0" smtClean="0"/>
              <a:t/>
            </a:r>
            <a:br>
              <a:rPr lang="pt-BR" sz="3100" dirty="0" smtClean="0"/>
            </a:br>
            <a:r>
              <a:rPr lang="pt-BR" sz="3100" dirty="0" smtClean="0"/>
              <a:t>Dialogar com a comunidade sobre o SUS e o funcionamento da </a:t>
            </a:r>
            <a:r>
              <a:rPr lang="pt-BR" sz="3100" dirty="0" err="1" smtClean="0"/>
              <a:t>ESF</a:t>
            </a:r>
            <a:r>
              <a:rPr lang="pt-BR" sz="3100" dirty="0" smtClean="0"/>
              <a:t> Guarany.</a:t>
            </a:r>
            <a:endParaRPr lang="pt-BR" dirty="0"/>
          </a:p>
        </p:txBody>
      </p:sp>
      <p:sp>
        <p:nvSpPr>
          <p:cNvPr id="3" name="Espaço Reservado para Conteúdo 2"/>
          <p:cNvSpPr>
            <a:spLocks noGrp="1"/>
          </p:cNvSpPr>
          <p:nvPr>
            <p:ph idx="1"/>
          </p:nvPr>
        </p:nvSpPr>
        <p:spPr>
          <a:xfrm>
            <a:off x="450761" y="2021982"/>
            <a:ext cx="11320529" cy="4700789"/>
          </a:xfrm>
        </p:spPr>
        <p:txBody>
          <a:bodyPr>
            <a:normAutofit fontScale="77500" lnSpcReduction="20000"/>
          </a:bodyPr>
          <a:lstStyle/>
          <a:p>
            <a:endParaRPr lang="pt-BR" dirty="0" smtClean="0"/>
          </a:p>
          <a:p>
            <a:pPr marL="0" indent="0">
              <a:lnSpc>
                <a:spcPct val="160000"/>
              </a:lnSpc>
              <a:buNone/>
            </a:pPr>
            <a:r>
              <a:rPr lang="pt-BR" u="sng" dirty="0" smtClean="0"/>
              <a:t>Objetivos Específicos:</a:t>
            </a:r>
          </a:p>
          <a:p>
            <a:pPr marL="0" indent="0">
              <a:lnSpc>
                <a:spcPct val="160000"/>
              </a:lnSpc>
              <a:buNone/>
            </a:pPr>
            <a:r>
              <a:rPr lang="pt-BR" dirty="0" smtClean="0"/>
              <a:t>•	Criar um vínculo com a população atendida pela </a:t>
            </a:r>
            <a:r>
              <a:rPr lang="pt-BR" dirty="0" err="1" smtClean="0"/>
              <a:t>ESF</a:t>
            </a:r>
            <a:r>
              <a:rPr lang="pt-BR" dirty="0" smtClean="0"/>
              <a:t> nas comunidades de residência das famílias.</a:t>
            </a:r>
          </a:p>
          <a:p>
            <a:pPr marL="0" indent="0">
              <a:lnSpc>
                <a:spcPct val="160000"/>
              </a:lnSpc>
              <a:buNone/>
            </a:pPr>
            <a:r>
              <a:rPr lang="pt-BR" dirty="0" smtClean="0"/>
              <a:t>•	Expor sobre a lei 8080 e o que é preconizado pelo Ministério da Saúde em relação às </a:t>
            </a:r>
            <a:r>
              <a:rPr lang="pt-BR" dirty="0" err="1" smtClean="0"/>
              <a:t>ESFs</a:t>
            </a:r>
            <a:r>
              <a:rPr lang="pt-BR" dirty="0" smtClean="0"/>
              <a:t>.</a:t>
            </a:r>
          </a:p>
          <a:p>
            <a:pPr marL="0" indent="0">
              <a:lnSpc>
                <a:spcPct val="160000"/>
              </a:lnSpc>
              <a:buNone/>
            </a:pPr>
            <a:r>
              <a:rPr lang="pt-BR" dirty="0" smtClean="0"/>
              <a:t>•	Informar sobre o funcionamento da unidade de saúde e a atuação de cada profissional que compõe a equipe.</a:t>
            </a:r>
          </a:p>
          <a:p>
            <a:pPr marL="0" indent="0">
              <a:lnSpc>
                <a:spcPct val="160000"/>
              </a:lnSpc>
              <a:buNone/>
            </a:pPr>
            <a:r>
              <a:rPr lang="pt-BR" dirty="0" smtClean="0"/>
              <a:t>•	Colher sugestões para facilitar o acesso e melhorar a qualidade do atendimento.</a:t>
            </a:r>
          </a:p>
        </p:txBody>
      </p:sp>
    </p:spTree>
    <p:extLst>
      <p:ext uri="{BB962C8B-B14F-4D97-AF65-F5344CB8AC3E}">
        <p14:creationId xmlns:p14="http://schemas.microsoft.com/office/powerpoint/2010/main" val="33298878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1000036"/>
          </a:xfrm>
        </p:spPr>
        <p:txBody>
          <a:bodyPr/>
          <a:lstStyle/>
          <a:p>
            <a:pPr algn="ctr"/>
            <a:r>
              <a:rPr lang="pt-BR" dirty="0" smtClean="0"/>
              <a:t>Desenvolvimento das Atividades</a:t>
            </a:r>
            <a:endParaRPr lang="pt-BR" dirty="0"/>
          </a:p>
        </p:txBody>
      </p:sp>
      <p:sp>
        <p:nvSpPr>
          <p:cNvPr id="3" name="Espaço Reservado para Conteúdo 2"/>
          <p:cNvSpPr>
            <a:spLocks noGrp="1"/>
          </p:cNvSpPr>
          <p:nvPr>
            <p:ph idx="1"/>
          </p:nvPr>
        </p:nvSpPr>
        <p:spPr>
          <a:xfrm>
            <a:off x="540914" y="1365161"/>
            <a:ext cx="8500732" cy="5318974"/>
          </a:xfrm>
        </p:spPr>
        <p:txBody>
          <a:bodyPr>
            <a:normAutofit/>
          </a:bodyPr>
          <a:lstStyle/>
          <a:p>
            <a:r>
              <a:rPr lang="pt-BR" dirty="0" smtClean="0"/>
              <a:t>Cronograma das Reuniões, que ocorreram no período que antes era destinado ao Programa Saúde na Escola.</a:t>
            </a:r>
          </a:p>
          <a:p>
            <a:r>
              <a:rPr lang="pt-BR" dirty="0" smtClean="0"/>
              <a:t>Divulgação e diálogo com os líderes de cada comunidade através das Agentes Comunitárias de Saúde.</a:t>
            </a:r>
          </a:p>
          <a:p>
            <a:r>
              <a:rPr lang="pt-BR" dirty="0" smtClean="0"/>
              <a:t>Solicitação de apoio por parte da Secretaria e divulgação em rádios.</a:t>
            </a:r>
          </a:p>
          <a:p>
            <a:r>
              <a:rPr lang="pt-BR" dirty="0" smtClean="0"/>
              <a:t>Convites especiais a cada família entregue pelas Agentes </a:t>
            </a:r>
            <a:r>
              <a:rPr lang="pt-BR" dirty="0"/>
              <a:t>C</a:t>
            </a:r>
            <a:r>
              <a:rPr lang="pt-BR" dirty="0" smtClean="0"/>
              <a:t>omunitárias de Saúde.</a:t>
            </a:r>
          </a:p>
          <a:p>
            <a:r>
              <a:rPr lang="pt-BR" dirty="0" smtClean="0"/>
              <a:t>Em agosto iniciaram-se as reuniões.</a:t>
            </a:r>
            <a:endParaRPr lang="pt-BR" dirty="0"/>
          </a:p>
        </p:txBody>
      </p:sp>
      <p:pic>
        <p:nvPicPr>
          <p:cNvPr id="4" name="Image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47787" y="1545464"/>
            <a:ext cx="3344214" cy="4477378"/>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Tree>
    <p:extLst>
      <p:ext uri="{BB962C8B-B14F-4D97-AF65-F5344CB8AC3E}">
        <p14:creationId xmlns:p14="http://schemas.microsoft.com/office/powerpoint/2010/main" val="3726385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799564" y="159064"/>
            <a:ext cx="10515600" cy="832610"/>
          </a:xfrm>
        </p:spPr>
        <p:txBody>
          <a:bodyPr/>
          <a:lstStyle/>
          <a:p>
            <a:pPr algn="ctr"/>
            <a:r>
              <a:rPr lang="pt-BR" dirty="0" smtClean="0"/>
              <a:t>Reuniões</a:t>
            </a:r>
            <a:endParaRPr lang="pt-BR" dirty="0"/>
          </a:p>
        </p:txBody>
      </p:sp>
      <p:sp>
        <p:nvSpPr>
          <p:cNvPr id="3" name="Espaço Reservado para Conteúdo 2"/>
          <p:cNvSpPr>
            <a:spLocks noGrp="1"/>
          </p:cNvSpPr>
          <p:nvPr>
            <p:ph idx="1"/>
          </p:nvPr>
        </p:nvSpPr>
        <p:spPr>
          <a:xfrm>
            <a:off x="244699" y="1150738"/>
            <a:ext cx="9003764" cy="5707262"/>
          </a:xfrm>
        </p:spPr>
        <p:txBody>
          <a:bodyPr>
            <a:normAutofit fontScale="85000" lnSpcReduction="20000"/>
          </a:bodyPr>
          <a:lstStyle/>
          <a:p>
            <a:pPr>
              <a:lnSpc>
                <a:spcPct val="150000"/>
              </a:lnSpc>
            </a:pPr>
            <a:r>
              <a:rPr lang="pt-BR" dirty="0" smtClean="0"/>
              <a:t>Linhas Canarinho e </a:t>
            </a:r>
            <a:r>
              <a:rPr lang="pt-BR" dirty="0" err="1" smtClean="0"/>
              <a:t>Uvarana</a:t>
            </a:r>
            <a:r>
              <a:rPr lang="pt-BR" dirty="0" smtClean="0"/>
              <a:t> (na comunidade de </a:t>
            </a:r>
            <a:r>
              <a:rPr lang="pt-BR" dirty="0" err="1" smtClean="0"/>
              <a:t>Uvarana</a:t>
            </a:r>
            <a:r>
              <a:rPr lang="pt-BR" dirty="0" smtClean="0"/>
              <a:t>): 10 participantes.</a:t>
            </a:r>
          </a:p>
          <a:p>
            <a:pPr>
              <a:lnSpc>
                <a:spcPct val="150000"/>
              </a:lnSpc>
            </a:pPr>
            <a:r>
              <a:rPr lang="pt-BR" dirty="0"/>
              <a:t>L</a:t>
            </a:r>
            <a:r>
              <a:rPr lang="pt-BR" dirty="0" smtClean="0"/>
              <a:t>inhas São Valentin e Nova Brasília (na comunidade de Nova Brasília): 21 participantes. </a:t>
            </a:r>
          </a:p>
          <a:p>
            <a:pPr>
              <a:lnSpc>
                <a:spcPct val="150000"/>
              </a:lnSpc>
            </a:pPr>
            <a:r>
              <a:rPr lang="pt-BR" dirty="0" smtClean="0"/>
              <a:t>Vila Tigre e Linha Rodeio Bonito(na comunidade do Tigre): 18 participantes.</a:t>
            </a:r>
          </a:p>
          <a:p>
            <a:pPr>
              <a:lnSpc>
                <a:spcPct val="150000"/>
              </a:lnSpc>
            </a:pPr>
            <a:r>
              <a:rPr lang="pt-BR" dirty="0" smtClean="0"/>
              <a:t>Linha Pilão de Pedra: 23 participantes.</a:t>
            </a:r>
          </a:p>
          <a:p>
            <a:pPr>
              <a:lnSpc>
                <a:spcPct val="150000"/>
              </a:lnSpc>
            </a:pPr>
            <a:r>
              <a:rPr lang="pt-BR" dirty="0" smtClean="0"/>
              <a:t>Linha Colorado e Pedro Guerreiro (na comunidade do Colorado): 16 participantes. </a:t>
            </a:r>
          </a:p>
          <a:p>
            <a:pPr>
              <a:lnSpc>
                <a:spcPct val="150000"/>
              </a:lnSpc>
            </a:pPr>
            <a:r>
              <a:rPr lang="pt-BR" dirty="0" smtClean="0"/>
              <a:t>Bairro Guarany (pavilhão do bairro Guarany): 46 participantes. </a:t>
            </a:r>
            <a:endParaRPr lang="pt-BR" dirty="0"/>
          </a:p>
        </p:txBody>
      </p:sp>
      <p:pic>
        <p:nvPicPr>
          <p:cNvPr id="4" name="Image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48463" y="1369679"/>
            <a:ext cx="2943537" cy="394093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34404587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a:picLocks noChangeAspect="1"/>
          </p:cNvPicPr>
          <p:nvPr/>
        </p:nvPicPr>
        <p:blipFill>
          <a:blip r:embed="rId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1" y="0"/>
            <a:ext cx="12041746" cy="6858000"/>
          </a:xfrm>
          <a:prstGeom prst="rect">
            <a:avLst/>
          </a:prstGeom>
        </p:spPr>
      </p:pic>
      <p:sp>
        <p:nvSpPr>
          <p:cNvPr id="2" name="Título 1"/>
          <p:cNvSpPr>
            <a:spLocks noGrp="1"/>
          </p:cNvSpPr>
          <p:nvPr>
            <p:ph type="title"/>
          </p:nvPr>
        </p:nvSpPr>
        <p:spPr>
          <a:xfrm>
            <a:off x="941231" y="197700"/>
            <a:ext cx="10515600" cy="1325563"/>
          </a:xfrm>
        </p:spPr>
        <p:txBody>
          <a:bodyPr/>
          <a:lstStyle/>
          <a:p>
            <a:pPr algn="ctr"/>
            <a:r>
              <a:rPr lang="pt-BR" dirty="0" smtClean="0"/>
              <a:t>Estrutura das Reuniões</a:t>
            </a:r>
            <a:endParaRPr lang="pt-BR" dirty="0"/>
          </a:p>
        </p:txBody>
      </p:sp>
      <p:sp>
        <p:nvSpPr>
          <p:cNvPr id="3" name="Espaço Reservado para Conteúdo 2"/>
          <p:cNvSpPr>
            <a:spLocks noGrp="1"/>
          </p:cNvSpPr>
          <p:nvPr>
            <p:ph idx="1"/>
          </p:nvPr>
        </p:nvSpPr>
        <p:spPr>
          <a:xfrm>
            <a:off x="463639" y="1365161"/>
            <a:ext cx="11165984" cy="5492839"/>
          </a:xfrm>
        </p:spPr>
        <p:txBody>
          <a:bodyPr>
            <a:normAutofit fontScale="77500" lnSpcReduction="20000"/>
          </a:bodyPr>
          <a:lstStyle/>
          <a:p>
            <a:pPr>
              <a:lnSpc>
                <a:spcPct val="150000"/>
              </a:lnSpc>
            </a:pPr>
            <a:r>
              <a:rPr lang="pt-BR" dirty="0" smtClean="0"/>
              <a:t>Profissionais participantes: o médico, a agente comunitária de saúde da localidade e um ou dois profissionais da equipe. </a:t>
            </a:r>
          </a:p>
          <a:p>
            <a:pPr>
              <a:lnSpc>
                <a:spcPct val="150000"/>
              </a:lnSpc>
            </a:pPr>
            <a:r>
              <a:rPr lang="pt-BR" dirty="0" smtClean="0"/>
              <a:t>Foram levados cartazes confeccionados pelos profissionais, contendo o que o Ministério da Saúde preconiza e o que seria o ideal de números de famílias e indivíduos para cada equipe, a composição mínima de profissionais para a mesma e o número de famílias por agente comunitária de saúde. Foram expostos os números de atendimentos de cada profissional mensal, o cronograma da equipe e os grupos de prevenção em andamento.</a:t>
            </a:r>
          </a:p>
          <a:p>
            <a:pPr>
              <a:lnSpc>
                <a:spcPct val="150000"/>
              </a:lnSpc>
            </a:pPr>
            <a:r>
              <a:rPr lang="pt-BR" dirty="0"/>
              <a:t>E</a:t>
            </a:r>
            <a:r>
              <a:rPr lang="pt-BR" dirty="0" smtClean="0"/>
              <a:t>spaço para questionamentos e esclarecimentos, instigando a sugestões para melhoria que eram registradas para posterior discussão com representantes escolhidos por cada comunidade.</a:t>
            </a:r>
            <a:endParaRPr lang="pt-BR" dirty="0"/>
          </a:p>
        </p:txBody>
      </p:sp>
    </p:spTree>
    <p:extLst>
      <p:ext uri="{BB962C8B-B14F-4D97-AF65-F5344CB8AC3E}">
        <p14:creationId xmlns:p14="http://schemas.microsoft.com/office/powerpoint/2010/main" val="33383206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pt-BR" dirty="0" smtClean="0"/>
              <a:t>Efetivando as propostas:</a:t>
            </a:r>
            <a:endParaRPr lang="pt-BR" dirty="0"/>
          </a:p>
        </p:txBody>
      </p:sp>
      <p:sp>
        <p:nvSpPr>
          <p:cNvPr id="3" name="Espaço Reservado para Conteúdo 2"/>
          <p:cNvSpPr>
            <a:spLocks noGrp="1"/>
          </p:cNvSpPr>
          <p:nvPr>
            <p:ph idx="1"/>
          </p:nvPr>
        </p:nvSpPr>
        <p:spPr>
          <a:xfrm>
            <a:off x="838200" y="1825625"/>
            <a:ext cx="8270631" cy="4351338"/>
          </a:xfrm>
        </p:spPr>
        <p:txBody>
          <a:bodyPr>
            <a:normAutofit lnSpcReduction="10000"/>
          </a:bodyPr>
          <a:lstStyle/>
          <a:p>
            <a:pPr>
              <a:lnSpc>
                <a:spcPct val="150000"/>
              </a:lnSpc>
            </a:pPr>
            <a:r>
              <a:rPr lang="pt-BR" dirty="0" smtClean="0"/>
              <a:t>Ao final dos encontros foi agendada com os representantes uma reunião na unidade de saúde no mês de outubro de 2012, juntamente com alguns membros da equipe da Estratégia Saúde da Família, para exposição das sugestões colhidas nas comunidades e votação das mesmas para envio à Secretária Municipal de Saúde.</a:t>
            </a:r>
            <a:endParaRPr lang="pt-BR" dirty="0"/>
          </a:p>
        </p:txBody>
      </p:sp>
      <p:pic>
        <p:nvPicPr>
          <p:cNvPr id="1026" name="Picture 2" descr="F:\fotos revelar\reunião com representantes das comunidades 0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68154" y="2079103"/>
            <a:ext cx="2877689" cy="385277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09895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425003" y="365125"/>
            <a:ext cx="11320529" cy="1270492"/>
          </a:xfrm>
        </p:spPr>
        <p:txBody>
          <a:bodyPr>
            <a:normAutofit fontScale="90000"/>
          </a:bodyPr>
          <a:lstStyle/>
          <a:p>
            <a:r>
              <a:rPr lang="pt-BR" sz="2800" dirty="0" smtClean="0"/>
              <a:t>Ocorreram as eleições municipais que teve como resultado troca da administração em 2013. Mesmo assim, ambas as administrações receberam o documento, se propondo a estudar as sugestões descritas, que seguem abaixo:</a:t>
            </a:r>
            <a:br>
              <a:rPr lang="pt-BR" sz="2800" dirty="0" smtClean="0"/>
            </a:br>
            <a:endParaRPr lang="pt-BR" sz="2800" dirty="0"/>
          </a:p>
        </p:txBody>
      </p:sp>
      <p:sp>
        <p:nvSpPr>
          <p:cNvPr id="3" name="Espaço Reservado para Conteúdo 2"/>
          <p:cNvSpPr>
            <a:spLocks noGrp="1"/>
          </p:cNvSpPr>
          <p:nvPr>
            <p:ph idx="1"/>
          </p:nvPr>
        </p:nvSpPr>
        <p:spPr>
          <a:xfrm>
            <a:off x="231821" y="1545466"/>
            <a:ext cx="11960180" cy="5286776"/>
          </a:xfrm>
        </p:spPr>
        <p:txBody>
          <a:bodyPr>
            <a:normAutofit fontScale="40000" lnSpcReduction="20000"/>
          </a:bodyPr>
          <a:lstStyle/>
          <a:p>
            <a:endParaRPr lang="pt-BR" dirty="0" smtClean="0"/>
          </a:p>
          <a:p>
            <a:pPr marL="0" indent="0">
              <a:lnSpc>
                <a:spcPct val="170000"/>
              </a:lnSpc>
              <a:buNone/>
            </a:pPr>
            <a:r>
              <a:rPr lang="pt-BR" sz="4500" dirty="0" smtClean="0"/>
              <a:t>1. Farmácia dentro da unidade de saúde ou localizada mais próxima do centro do município.</a:t>
            </a:r>
          </a:p>
          <a:p>
            <a:pPr marL="0" indent="0">
              <a:lnSpc>
                <a:spcPct val="170000"/>
              </a:lnSpc>
              <a:buNone/>
            </a:pPr>
            <a:r>
              <a:rPr lang="pt-BR" sz="4500" dirty="0" smtClean="0"/>
              <a:t>2. Unidade da Vila Tigre – Após o término da nova unidade de saúde, que seja disponibilizado clinico geral para atendimento três vezes na semana (3 períodos), desde que tenha também a entrega de medicação prescrita pelo médico.</a:t>
            </a:r>
          </a:p>
          <a:p>
            <a:pPr marL="0" indent="0">
              <a:lnSpc>
                <a:spcPct val="170000"/>
              </a:lnSpc>
              <a:buNone/>
            </a:pPr>
            <a:r>
              <a:rPr lang="pt-BR" sz="4500" dirty="0" smtClean="0"/>
              <a:t>3. Disponibilização do serviço de coleta de preventivo na unidade nova da Vila Tigre.</a:t>
            </a:r>
          </a:p>
          <a:p>
            <a:pPr marL="0" indent="0">
              <a:lnSpc>
                <a:spcPct val="170000"/>
              </a:lnSpc>
              <a:buNone/>
            </a:pPr>
            <a:r>
              <a:rPr lang="pt-BR" sz="4500" dirty="0" smtClean="0"/>
              <a:t>4. Agendamento de atendimento – consultas, diariamente.</a:t>
            </a:r>
          </a:p>
          <a:p>
            <a:pPr marL="0" indent="0">
              <a:lnSpc>
                <a:spcPct val="170000"/>
              </a:lnSpc>
              <a:buNone/>
            </a:pPr>
            <a:r>
              <a:rPr lang="pt-BR" sz="4500" dirty="0" smtClean="0"/>
              <a:t>5. Continuar o desenvolvimento de grupos de prevenção e grupos de apoio com equipe multiprofissional.</a:t>
            </a:r>
          </a:p>
          <a:p>
            <a:pPr marL="0" indent="0">
              <a:lnSpc>
                <a:spcPct val="170000"/>
              </a:lnSpc>
              <a:buNone/>
            </a:pPr>
            <a:r>
              <a:rPr lang="pt-BR" sz="4500" dirty="0" smtClean="0"/>
              <a:t>6. Colocação de mais bancos na parte externa da unidade e toldo para abrigar-se da chuva.</a:t>
            </a:r>
          </a:p>
          <a:p>
            <a:pPr marL="0" indent="0">
              <a:lnSpc>
                <a:spcPct val="170000"/>
              </a:lnSpc>
              <a:buNone/>
            </a:pPr>
            <a:r>
              <a:rPr lang="pt-BR" sz="4500" dirty="0" smtClean="0"/>
              <a:t>7. Agendamento de consultas por telefone para as pessoas da zona rural e urbana.</a:t>
            </a:r>
          </a:p>
          <a:p>
            <a:endParaRPr lang="pt-BR" dirty="0"/>
          </a:p>
        </p:txBody>
      </p:sp>
    </p:spTree>
    <p:extLst>
      <p:ext uri="{BB962C8B-B14F-4D97-AF65-F5344CB8AC3E}">
        <p14:creationId xmlns:p14="http://schemas.microsoft.com/office/powerpoint/2010/main" val="316599215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171</TotalTime>
  <Words>660</Words>
  <Application>Microsoft Office PowerPoint</Application>
  <PresentationFormat>Widescreen</PresentationFormat>
  <Paragraphs>64</Paragraphs>
  <Slides>12</Slides>
  <Notes>0</Notes>
  <HiddenSlides>0</HiddenSlides>
  <MMClips>0</MMClips>
  <ScaleCrop>false</ScaleCrop>
  <HeadingPairs>
    <vt:vector size="6" baseType="variant">
      <vt:variant>
        <vt:lpstr>Fontes usadas</vt:lpstr>
      </vt:variant>
      <vt:variant>
        <vt:i4>4</vt:i4>
      </vt:variant>
      <vt:variant>
        <vt:lpstr>Tema</vt:lpstr>
      </vt:variant>
      <vt:variant>
        <vt:i4>1</vt:i4>
      </vt:variant>
      <vt:variant>
        <vt:lpstr>Títulos de slides</vt:lpstr>
      </vt:variant>
      <vt:variant>
        <vt:i4>12</vt:i4>
      </vt:variant>
    </vt:vector>
  </HeadingPairs>
  <TitlesOfParts>
    <vt:vector size="17" baseType="lpstr">
      <vt:lpstr>Arial</vt:lpstr>
      <vt:lpstr>Calibri</vt:lpstr>
      <vt:lpstr>Calibri Light</vt:lpstr>
      <vt:lpstr>Garamond</vt:lpstr>
      <vt:lpstr>Tema do Office</vt:lpstr>
      <vt:lpstr>PREFEITURA MUNICIPAL DE XAXIM SECRETARIA MUNICIPAL DE SAÚDE ESTRATÉGIA DE SAÚDE DA FAMÍLIA GUARANY     Vivências da Estratégia Saúde da Família Guarany com a comunidade: em consequência, iniciativa para implantação dos conselhos locais de saúde no município.</vt:lpstr>
      <vt:lpstr>Contextualização</vt:lpstr>
      <vt:lpstr>Origem das reuniões nas comunidades</vt:lpstr>
      <vt:lpstr>OBJETIVO GERAL:   Dialogar com a comunidade sobre o SUS e o funcionamento da ESF Guarany.</vt:lpstr>
      <vt:lpstr>Desenvolvimento das Atividades</vt:lpstr>
      <vt:lpstr>Reuniões</vt:lpstr>
      <vt:lpstr>Estrutura das Reuniões</vt:lpstr>
      <vt:lpstr>Efetivando as propostas:</vt:lpstr>
      <vt:lpstr>Ocorreram as eleições municipais que teve como resultado troca da administração em 2013. Mesmo assim, ambas as administrações receberam o documento, se propondo a estudar as sugestões descritas, que seguem abaixo: </vt:lpstr>
      <vt:lpstr>Consequências:</vt:lpstr>
      <vt:lpstr>Resultado para o Município das Reuniões nas comunidades</vt:lpstr>
      <vt:lpstr>PARTICIPANTES: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PREFEITURA MUNICIPAL DE XAXIM SECRETARIA MUNICIPAL DE SAÚDE ESTRATÉGIA DE SAÚDE DA FAMÍLIA GUARANY  Vivências da Estratégia Saúde da Família Guarany com a comunidade: em consequência, iniciativa para implantação dos conselhos locais de saúde no município.</dc:title>
  <dc:creator>Gabriel e Cinara</dc:creator>
  <cp:lastModifiedBy>Gabriel e Cinara</cp:lastModifiedBy>
  <cp:revision>19</cp:revision>
  <cp:lastPrinted>2013-10-22T18:54:38Z</cp:lastPrinted>
  <dcterms:created xsi:type="dcterms:W3CDTF">2013-10-13T17:46:22Z</dcterms:created>
  <dcterms:modified xsi:type="dcterms:W3CDTF">2013-10-23T10:18:02Z</dcterms:modified>
</cp:coreProperties>
</file>