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60" r:id="rId2"/>
    <p:sldId id="349" r:id="rId3"/>
    <p:sldId id="302" r:id="rId4"/>
    <p:sldId id="267" r:id="rId5"/>
    <p:sldId id="344" r:id="rId6"/>
    <p:sldId id="272" r:id="rId7"/>
    <p:sldId id="270" r:id="rId8"/>
    <p:sldId id="346" r:id="rId9"/>
    <p:sldId id="278" r:id="rId10"/>
    <p:sldId id="271" r:id="rId11"/>
    <p:sldId id="282" r:id="rId12"/>
    <p:sldId id="387" r:id="rId13"/>
    <p:sldId id="388" r:id="rId14"/>
    <p:sldId id="389" r:id="rId15"/>
    <p:sldId id="309" r:id="rId16"/>
    <p:sldId id="350" r:id="rId17"/>
    <p:sldId id="288" r:id="rId18"/>
    <p:sldId id="289" r:id="rId19"/>
    <p:sldId id="290" r:id="rId20"/>
    <p:sldId id="352" r:id="rId21"/>
    <p:sldId id="353" r:id="rId22"/>
    <p:sldId id="354" r:id="rId23"/>
    <p:sldId id="359" r:id="rId24"/>
    <p:sldId id="358" r:id="rId25"/>
    <p:sldId id="355" r:id="rId26"/>
    <p:sldId id="356" r:id="rId27"/>
    <p:sldId id="360" r:id="rId28"/>
    <p:sldId id="357" r:id="rId29"/>
    <p:sldId id="361" r:id="rId30"/>
    <p:sldId id="362" r:id="rId31"/>
    <p:sldId id="343" r:id="rId32"/>
    <p:sldId id="351" r:id="rId33"/>
    <p:sldId id="363" r:id="rId34"/>
    <p:sldId id="304" r:id="rId35"/>
    <p:sldId id="364" r:id="rId36"/>
    <p:sldId id="365" r:id="rId37"/>
    <p:sldId id="366" r:id="rId38"/>
    <p:sldId id="367" r:id="rId39"/>
    <p:sldId id="386" r:id="rId40"/>
    <p:sldId id="371" r:id="rId41"/>
    <p:sldId id="372" r:id="rId42"/>
    <p:sldId id="368" r:id="rId43"/>
    <p:sldId id="370" r:id="rId44"/>
    <p:sldId id="369" r:id="rId45"/>
    <p:sldId id="373" r:id="rId46"/>
    <p:sldId id="374" r:id="rId47"/>
    <p:sldId id="376" r:id="rId48"/>
    <p:sldId id="378" r:id="rId49"/>
    <p:sldId id="377" r:id="rId50"/>
    <p:sldId id="379" r:id="rId51"/>
    <p:sldId id="380" r:id="rId52"/>
    <p:sldId id="383" r:id="rId53"/>
    <p:sldId id="390" r:id="rId54"/>
    <p:sldId id="381" r:id="rId55"/>
    <p:sldId id="384" r:id="rId56"/>
    <p:sldId id="382" r:id="rId57"/>
    <p:sldId id="385" r:id="rId5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669900"/>
    <a:srgbClr val="009900"/>
    <a:srgbClr val="339933"/>
    <a:srgbClr val="CCFF66"/>
    <a:srgbClr val="99FF66"/>
    <a:srgbClr val="00FF00"/>
    <a:srgbClr val="00CC66"/>
    <a:srgbClr val="00CC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8D88DE-5F06-448F-9E90-EE53D7C0D219}" type="doc">
      <dgm:prSet loTypeId="urn:microsoft.com/office/officeart/2011/layout/CircleProcess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FF2AC79-8DFE-4957-83BE-C3F561BDD71B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pt-BR" dirty="0" smtClean="0"/>
            <a:t> </a:t>
          </a:r>
          <a:endParaRPr lang="pt-BR" dirty="0"/>
        </a:p>
      </dgm:t>
    </dgm:pt>
    <dgm:pt modelId="{12D638B7-EE4E-4952-B99B-DF51F1072188}" type="parTrans" cxnId="{D9203D5C-4F31-4FAF-B010-F898FE06C069}">
      <dgm:prSet/>
      <dgm:spPr/>
      <dgm:t>
        <a:bodyPr/>
        <a:lstStyle/>
        <a:p>
          <a:endParaRPr lang="pt-BR"/>
        </a:p>
      </dgm:t>
    </dgm:pt>
    <dgm:pt modelId="{C2B70C8E-D4EA-49D7-A6B0-3EA0B13AEBCC}" type="sibTrans" cxnId="{D9203D5C-4F31-4FAF-B010-F898FE06C069}">
      <dgm:prSet/>
      <dgm:spPr/>
      <dgm:t>
        <a:bodyPr/>
        <a:lstStyle/>
        <a:p>
          <a:endParaRPr lang="pt-BR"/>
        </a:p>
      </dgm:t>
    </dgm:pt>
    <dgm:pt modelId="{CA14E6E6-CC6D-475F-92A2-FD9871ABDE36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pt-BR" dirty="0" smtClean="0"/>
            <a:t> </a:t>
          </a:r>
          <a:endParaRPr lang="pt-BR" dirty="0"/>
        </a:p>
      </dgm:t>
    </dgm:pt>
    <dgm:pt modelId="{2A7BB87B-AE7B-4E91-BA49-AB89A5EF39A8}" type="sibTrans" cxnId="{FE11EAE2-71B5-4229-9DE4-371FBE21498D}">
      <dgm:prSet/>
      <dgm:spPr/>
      <dgm:t>
        <a:bodyPr/>
        <a:lstStyle/>
        <a:p>
          <a:endParaRPr lang="pt-BR"/>
        </a:p>
      </dgm:t>
    </dgm:pt>
    <dgm:pt modelId="{779261F3-C4D0-4C6B-8004-6CFBA7F248B1}" type="parTrans" cxnId="{FE11EAE2-71B5-4229-9DE4-371FBE21498D}">
      <dgm:prSet/>
      <dgm:spPr/>
      <dgm:t>
        <a:bodyPr/>
        <a:lstStyle/>
        <a:p>
          <a:endParaRPr lang="pt-BR"/>
        </a:p>
      </dgm:t>
    </dgm:pt>
    <dgm:pt modelId="{6CE8D1FB-C658-42E4-80D4-F8DD41D53188}" type="pres">
      <dgm:prSet presAssocID="{6F8D88DE-5F06-448F-9E90-EE53D7C0D219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pt-BR"/>
        </a:p>
      </dgm:t>
    </dgm:pt>
    <dgm:pt modelId="{52961416-8D32-4188-B432-3756F5714A83}" type="pres">
      <dgm:prSet presAssocID="{1FF2AC79-8DFE-4957-83BE-C3F561BDD71B}" presName="Accent2" presStyleCnt="0"/>
      <dgm:spPr/>
    </dgm:pt>
    <dgm:pt modelId="{9FEE4EA4-0A07-435B-88AC-F351377E54D0}" type="pres">
      <dgm:prSet presAssocID="{1FF2AC79-8DFE-4957-83BE-C3F561BDD71B}" presName="Accent" presStyleLbl="node1" presStyleIdx="0" presStyleCnt="2"/>
      <dgm:spPr>
        <a:solidFill>
          <a:srgbClr val="FFC000"/>
        </a:solidFill>
      </dgm:spPr>
    </dgm:pt>
    <dgm:pt modelId="{20E1E2AF-7C3F-45A2-851D-F394E5775580}" type="pres">
      <dgm:prSet presAssocID="{1FF2AC79-8DFE-4957-83BE-C3F561BDD71B}" presName="ParentBackground2" presStyleCnt="0"/>
      <dgm:spPr/>
    </dgm:pt>
    <dgm:pt modelId="{080A2E76-9DB5-40ED-83E7-45C2D27D1CC2}" type="pres">
      <dgm:prSet presAssocID="{1FF2AC79-8DFE-4957-83BE-C3F561BDD71B}" presName="ParentBackground" presStyleLbl="fgAcc1" presStyleIdx="0" presStyleCnt="2"/>
      <dgm:spPr/>
      <dgm:t>
        <a:bodyPr/>
        <a:lstStyle/>
        <a:p>
          <a:endParaRPr lang="pt-BR"/>
        </a:p>
      </dgm:t>
    </dgm:pt>
    <dgm:pt modelId="{8E8B2898-BF92-4240-82A5-40DF6FBBC5DD}" type="pres">
      <dgm:prSet presAssocID="{1FF2AC79-8DFE-4957-83BE-C3F561BDD71B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4976F80-5FD4-4EC5-BAEE-9136D283703A}" type="pres">
      <dgm:prSet presAssocID="{CA14E6E6-CC6D-475F-92A2-FD9871ABDE36}" presName="Accent1" presStyleCnt="0"/>
      <dgm:spPr/>
    </dgm:pt>
    <dgm:pt modelId="{FC185ACE-B680-44ED-B53E-C66DCFBE8D9B}" type="pres">
      <dgm:prSet presAssocID="{CA14E6E6-CC6D-475F-92A2-FD9871ABDE36}" presName="Accent" presStyleLbl="node1" presStyleIdx="1" presStyleCnt="2"/>
      <dgm:spPr>
        <a:solidFill>
          <a:srgbClr val="0070C0"/>
        </a:solidFill>
      </dgm:spPr>
    </dgm:pt>
    <dgm:pt modelId="{ED4B7D89-BAB9-4E9F-81DE-755876C4FB6C}" type="pres">
      <dgm:prSet presAssocID="{CA14E6E6-CC6D-475F-92A2-FD9871ABDE36}" presName="ParentBackground1" presStyleCnt="0"/>
      <dgm:spPr/>
    </dgm:pt>
    <dgm:pt modelId="{121B6556-8969-48B4-AC18-3E97B6D488B3}" type="pres">
      <dgm:prSet presAssocID="{CA14E6E6-CC6D-475F-92A2-FD9871ABDE36}" presName="ParentBackground" presStyleLbl="fgAcc1" presStyleIdx="1" presStyleCnt="2"/>
      <dgm:spPr/>
      <dgm:t>
        <a:bodyPr/>
        <a:lstStyle/>
        <a:p>
          <a:endParaRPr lang="pt-BR"/>
        </a:p>
      </dgm:t>
    </dgm:pt>
    <dgm:pt modelId="{08D7224F-6374-40E3-9E69-EC2E14F7134E}" type="pres">
      <dgm:prSet presAssocID="{CA14E6E6-CC6D-475F-92A2-FD9871ABDE3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F2769FB-92D1-4A90-BD94-1D1E0430068D}" type="presOf" srcId="{6F8D88DE-5F06-448F-9E90-EE53D7C0D219}" destId="{6CE8D1FB-C658-42E4-80D4-F8DD41D53188}" srcOrd="0" destOrd="0" presId="urn:microsoft.com/office/officeart/2011/layout/CircleProcess"/>
    <dgm:cxn modelId="{EEC2DC9B-5C50-4CA3-9D0A-FB6848EF1857}" type="presOf" srcId="{1FF2AC79-8DFE-4957-83BE-C3F561BDD71B}" destId="{080A2E76-9DB5-40ED-83E7-45C2D27D1CC2}" srcOrd="0" destOrd="0" presId="urn:microsoft.com/office/officeart/2011/layout/CircleProcess"/>
    <dgm:cxn modelId="{602F015C-F15C-4D1E-ACF0-11EEF062B6FF}" type="presOf" srcId="{1FF2AC79-8DFE-4957-83BE-C3F561BDD71B}" destId="{8E8B2898-BF92-4240-82A5-40DF6FBBC5DD}" srcOrd="1" destOrd="0" presId="urn:microsoft.com/office/officeart/2011/layout/CircleProcess"/>
    <dgm:cxn modelId="{B68ED58B-F965-4348-9A2A-D89BF7803884}" type="presOf" srcId="{CA14E6E6-CC6D-475F-92A2-FD9871ABDE36}" destId="{121B6556-8969-48B4-AC18-3E97B6D488B3}" srcOrd="0" destOrd="0" presId="urn:microsoft.com/office/officeart/2011/layout/CircleProcess"/>
    <dgm:cxn modelId="{FE11EAE2-71B5-4229-9DE4-371FBE21498D}" srcId="{6F8D88DE-5F06-448F-9E90-EE53D7C0D219}" destId="{CA14E6E6-CC6D-475F-92A2-FD9871ABDE36}" srcOrd="0" destOrd="0" parTransId="{779261F3-C4D0-4C6B-8004-6CFBA7F248B1}" sibTransId="{2A7BB87B-AE7B-4E91-BA49-AB89A5EF39A8}"/>
    <dgm:cxn modelId="{68949233-49DA-43AE-9421-221E5BBC0170}" type="presOf" srcId="{CA14E6E6-CC6D-475F-92A2-FD9871ABDE36}" destId="{08D7224F-6374-40E3-9E69-EC2E14F7134E}" srcOrd="1" destOrd="0" presId="urn:microsoft.com/office/officeart/2011/layout/CircleProcess"/>
    <dgm:cxn modelId="{D9203D5C-4F31-4FAF-B010-F898FE06C069}" srcId="{6F8D88DE-5F06-448F-9E90-EE53D7C0D219}" destId="{1FF2AC79-8DFE-4957-83BE-C3F561BDD71B}" srcOrd="1" destOrd="0" parTransId="{12D638B7-EE4E-4952-B99B-DF51F1072188}" sibTransId="{C2B70C8E-D4EA-49D7-A6B0-3EA0B13AEBCC}"/>
    <dgm:cxn modelId="{7A998488-EDE1-4D38-9C3C-7B164F44004D}" type="presParOf" srcId="{6CE8D1FB-C658-42E4-80D4-F8DD41D53188}" destId="{52961416-8D32-4188-B432-3756F5714A83}" srcOrd="0" destOrd="0" presId="urn:microsoft.com/office/officeart/2011/layout/CircleProcess"/>
    <dgm:cxn modelId="{260771A3-74CE-4EB0-81D8-55EE3576D29E}" type="presParOf" srcId="{52961416-8D32-4188-B432-3756F5714A83}" destId="{9FEE4EA4-0A07-435B-88AC-F351377E54D0}" srcOrd="0" destOrd="0" presId="urn:microsoft.com/office/officeart/2011/layout/CircleProcess"/>
    <dgm:cxn modelId="{6DD4F599-E708-4F18-A996-31194986D3D4}" type="presParOf" srcId="{6CE8D1FB-C658-42E4-80D4-F8DD41D53188}" destId="{20E1E2AF-7C3F-45A2-851D-F394E5775580}" srcOrd="1" destOrd="0" presId="urn:microsoft.com/office/officeart/2011/layout/CircleProcess"/>
    <dgm:cxn modelId="{C4375D96-95AA-4A77-956A-25BD6A6B515C}" type="presParOf" srcId="{20E1E2AF-7C3F-45A2-851D-F394E5775580}" destId="{080A2E76-9DB5-40ED-83E7-45C2D27D1CC2}" srcOrd="0" destOrd="0" presId="urn:microsoft.com/office/officeart/2011/layout/CircleProcess"/>
    <dgm:cxn modelId="{446BE2F6-DA5F-412B-A598-004F7316F60D}" type="presParOf" srcId="{6CE8D1FB-C658-42E4-80D4-F8DD41D53188}" destId="{8E8B2898-BF92-4240-82A5-40DF6FBBC5DD}" srcOrd="2" destOrd="0" presId="urn:microsoft.com/office/officeart/2011/layout/CircleProcess"/>
    <dgm:cxn modelId="{EBF6E886-AD0D-4DB2-AE52-428F80A249DA}" type="presParOf" srcId="{6CE8D1FB-C658-42E4-80D4-F8DD41D53188}" destId="{84976F80-5FD4-4EC5-BAEE-9136D283703A}" srcOrd="3" destOrd="0" presId="urn:microsoft.com/office/officeart/2011/layout/CircleProcess"/>
    <dgm:cxn modelId="{A70694EC-EBDC-4F09-AD38-93C1560C54B2}" type="presParOf" srcId="{84976F80-5FD4-4EC5-BAEE-9136D283703A}" destId="{FC185ACE-B680-44ED-B53E-C66DCFBE8D9B}" srcOrd="0" destOrd="0" presId="urn:microsoft.com/office/officeart/2011/layout/CircleProcess"/>
    <dgm:cxn modelId="{1F4721B0-F1DF-40CD-9AF1-D7DC99ECC501}" type="presParOf" srcId="{6CE8D1FB-C658-42E4-80D4-F8DD41D53188}" destId="{ED4B7D89-BAB9-4E9F-81DE-755876C4FB6C}" srcOrd="4" destOrd="0" presId="urn:microsoft.com/office/officeart/2011/layout/CircleProcess"/>
    <dgm:cxn modelId="{CA050191-BB1B-42E1-8FFE-027A8469FA87}" type="presParOf" srcId="{ED4B7D89-BAB9-4E9F-81DE-755876C4FB6C}" destId="{121B6556-8969-48B4-AC18-3E97B6D488B3}" srcOrd="0" destOrd="0" presId="urn:microsoft.com/office/officeart/2011/layout/CircleProcess"/>
    <dgm:cxn modelId="{78CC28A3-5FF5-4333-ACA6-42F2954144A7}" type="presParOf" srcId="{6CE8D1FB-C658-42E4-80D4-F8DD41D53188}" destId="{08D7224F-6374-40E3-9E69-EC2E14F7134E}" srcOrd="5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8267CF-9070-4F2E-830C-3952B78975B7}" type="doc">
      <dgm:prSet loTypeId="urn:microsoft.com/office/officeart/2005/8/layout/radial3" loCatId="cycle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pt-BR"/>
        </a:p>
      </dgm:t>
    </dgm:pt>
    <dgm:pt modelId="{640A920F-B754-463B-909D-221DED934FD6}">
      <dgm:prSet phldrT="[Texto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pt-BR" sz="2800" b="1" dirty="0" smtClean="0">
              <a:solidFill>
                <a:schemeClr val="bg1"/>
              </a:solidFill>
              <a:effectLst/>
            </a:rPr>
            <a:t>Qualificação da Atenção Básica</a:t>
          </a:r>
          <a:endParaRPr lang="pt-BR" sz="2800" b="1" dirty="0">
            <a:solidFill>
              <a:schemeClr val="bg1"/>
            </a:solidFill>
            <a:effectLst/>
          </a:endParaRPr>
        </a:p>
      </dgm:t>
    </dgm:pt>
    <dgm:pt modelId="{E392BA18-A9C4-4F97-A462-D33D10CD86BC}" type="parTrans" cxnId="{42557312-2C56-4DA6-9F12-DADF3760B906}">
      <dgm:prSet/>
      <dgm:spPr/>
      <dgm:t>
        <a:bodyPr/>
        <a:lstStyle/>
        <a:p>
          <a:endParaRPr lang="pt-BR"/>
        </a:p>
      </dgm:t>
    </dgm:pt>
    <dgm:pt modelId="{C12189F9-C875-4D7F-AFDC-DA3624BB11ED}" type="sibTrans" cxnId="{42557312-2C56-4DA6-9F12-DADF3760B906}">
      <dgm:prSet/>
      <dgm:spPr/>
      <dgm:t>
        <a:bodyPr/>
        <a:lstStyle/>
        <a:p>
          <a:endParaRPr lang="pt-BR"/>
        </a:p>
      </dgm:t>
    </dgm:pt>
    <dgm:pt modelId="{9ED4A793-F4B0-425C-A950-56EF79762870}">
      <dgm:prSet phldrT="[Texto]" custT="1"/>
      <dgm:spPr>
        <a:solidFill>
          <a:srgbClr val="339933"/>
        </a:solidFill>
      </dgm:spPr>
      <dgm:t>
        <a:bodyPr/>
        <a:lstStyle/>
        <a:p>
          <a:r>
            <a:rPr lang="pt-BR" sz="1400" dirty="0" smtClean="0">
              <a:solidFill>
                <a:schemeClr val="bg1"/>
              </a:solidFill>
            </a:rPr>
            <a:t>PMAQ</a:t>
          </a:r>
          <a:endParaRPr lang="pt-BR" sz="1400" dirty="0">
            <a:solidFill>
              <a:schemeClr val="bg1"/>
            </a:solidFill>
          </a:endParaRPr>
        </a:p>
      </dgm:t>
    </dgm:pt>
    <dgm:pt modelId="{0B3C3878-B306-4912-B9DC-DB6421D6DE02}" type="parTrans" cxnId="{02A51269-3381-44B5-8D31-F5F6DD206F81}">
      <dgm:prSet/>
      <dgm:spPr/>
      <dgm:t>
        <a:bodyPr/>
        <a:lstStyle/>
        <a:p>
          <a:endParaRPr lang="pt-BR"/>
        </a:p>
      </dgm:t>
    </dgm:pt>
    <dgm:pt modelId="{B956B93E-B4DB-4805-A8DC-01637747ED27}" type="sibTrans" cxnId="{02A51269-3381-44B5-8D31-F5F6DD206F81}">
      <dgm:prSet/>
      <dgm:spPr/>
      <dgm:t>
        <a:bodyPr/>
        <a:lstStyle/>
        <a:p>
          <a:endParaRPr lang="pt-BR"/>
        </a:p>
      </dgm:t>
    </dgm:pt>
    <dgm:pt modelId="{5F347316-ADD3-44AE-9929-B738270CDB54}">
      <dgm:prSet phldrT="[Texto]" custT="1"/>
      <dgm:spPr>
        <a:solidFill>
          <a:srgbClr val="669900"/>
        </a:solidFill>
      </dgm:spPr>
      <dgm:t>
        <a:bodyPr/>
        <a:lstStyle/>
        <a:p>
          <a:r>
            <a:rPr lang="pt-BR" sz="1400" dirty="0" smtClean="0">
              <a:solidFill>
                <a:schemeClr val="bg1"/>
              </a:solidFill>
            </a:rPr>
            <a:t>Requalifica UBS</a:t>
          </a:r>
          <a:endParaRPr lang="pt-BR" sz="1400" dirty="0">
            <a:solidFill>
              <a:schemeClr val="bg1"/>
            </a:solidFill>
          </a:endParaRPr>
        </a:p>
      </dgm:t>
    </dgm:pt>
    <dgm:pt modelId="{C8938AB2-DD25-4BAA-83ED-742A4AC219AA}" type="parTrans" cxnId="{B37A0889-2473-4F5E-A0C3-A13F6C754149}">
      <dgm:prSet/>
      <dgm:spPr/>
      <dgm:t>
        <a:bodyPr/>
        <a:lstStyle/>
        <a:p>
          <a:endParaRPr lang="pt-BR"/>
        </a:p>
      </dgm:t>
    </dgm:pt>
    <dgm:pt modelId="{333C445D-9F5A-471A-B95B-2D647403157E}" type="sibTrans" cxnId="{B37A0889-2473-4F5E-A0C3-A13F6C754149}">
      <dgm:prSet/>
      <dgm:spPr/>
      <dgm:t>
        <a:bodyPr/>
        <a:lstStyle/>
        <a:p>
          <a:endParaRPr lang="pt-BR"/>
        </a:p>
      </dgm:t>
    </dgm:pt>
    <dgm:pt modelId="{D1785035-06F9-4781-9987-ED1B2F1B00C1}">
      <dgm:prSet phldrT="[Texto]" custT="1"/>
      <dgm:spPr>
        <a:solidFill>
          <a:srgbClr val="009900"/>
        </a:solidFill>
      </dgm:spPr>
      <dgm:t>
        <a:bodyPr/>
        <a:lstStyle/>
        <a:p>
          <a:r>
            <a:rPr lang="pt-BR" sz="1400" dirty="0" smtClean="0">
              <a:solidFill>
                <a:schemeClr val="bg1"/>
              </a:solidFill>
            </a:rPr>
            <a:t>Telessaúde Brasil Redes</a:t>
          </a:r>
          <a:endParaRPr lang="pt-BR" sz="1400" dirty="0">
            <a:solidFill>
              <a:schemeClr val="bg1"/>
            </a:solidFill>
          </a:endParaRPr>
        </a:p>
      </dgm:t>
    </dgm:pt>
    <dgm:pt modelId="{5A8A993D-8A77-494A-8B67-8017B55D7091}" type="parTrans" cxnId="{DE0CA340-7476-4E9E-A3CE-D1B2EA458BA4}">
      <dgm:prSet/>
      <dgm:spPr/>
      <dgm:t>
        <a:bodyPr/>
        <a:lstStyle/>
        <a:p>
          <a:endParaRPr lang="pt-BR"/>
        </a:p>
      </dgm:t>
    </dgm:pt>
    <dgm:pt modelId="{62459750-260C-4F5C-9C71-2A332243090D}" type="sibTrans" cxnId="{DE0CA340-7476-4E9E-A3CE-D1B2EA458BA4}">
      <dgm:prSet/>
      <dgm:spPr/>
      <dgm:t>
        <a:bodyPr/>
        <a:lstStyle/>
        <a:p>
          <a:endParaRPr lang="pt-BR"/>
        </a:p>
      </dgm:t>
    </dgm:pt>
    <dgm:pt modelId="{D9D3B636-7376-4FC6-8480-4D50884AA381}">
      <dgm:prSet phldrT="[Texto]" custT="1"/>
      <dgm:spPr>
        <a:solidFill>
          <a:srgbClr val="336600"/>
        </a:solidFill>
      </dgm:spPr>
      <dgm:t>
        <a:bodyPr/>
        <a:lstStyle/>
        <a:p>
          <a:r>
            <a:rPr lang="pt-BR" sz="1200" dirty="0" smtClean="0">
              <a:solidFill>
                <a:schemeClr val="bg1"/>
              </a:solidFill>
            </a:rPr>
            <a:t>Financiamento</a:t>
          </a:r>
          <a:endParaRPr lang="pt-BR" sz="1200" dirty="0">
            <a:solidFill>
              <a:schemeClr val="bg1"/>
            </a:solidFill>
          </a:endParaRPr>
        </a:p>
      </dgm:t>
    </dgm:pt>
    <dgm:pt modelId="{10982924-2A13-48AE-8340-B41808F20746}" type="parTrans" cxnId="{8B856766-96DC-41C9-A310-38FB0A9362F3}">
      <dgm:prSet/>
      <dgm:spPr/>
      <dgm:t>
        <a:bodyPr/>
        <a:lstStyle/>
        <a:p>
          <a:endParaRPr lang="pt-BR"/>
        </a:p>
      </dgm:t>
    </dgm:pt>
    <dgm:pt modelId="{4B26AA96-EE2A-4D83-BEE8-180003AFAAF2}" type="sibTrans" cxnId="{8B856766-96DC-41C9-A310-38FB0A9362F3}">
      <dgm:prSet/>
      <dgm:spPr/>
      <dgm:t>
        <a:bodyPr/>
        <a:lstStyle/>
        <a:p>
          <a:endParaRPr lang="pt-BR"/>
        </a:p>
      </dgm:t>
    </dgm:pt>
    <dgm:pt modelId="{2795C275-8361-46F0-9E45-BED1C3F23B08}">
      <dgm:prSet phldrT="[Texto]"/>
      <dgm:spPr>
        <a:solidFill>
          <a:srgbClr val="006600"/>
        </a:solidFill>
      </dgm:spPr>
      <dgm:t>
        <a:bodyPr/>
        <a:lstStyle/>
        <a:p>
          <a:r>
            <a:rPr lang="pt-BR" dirty="0" smtClean="0">
              <a:solidFill>
                <a:schemeClr val="bg1"/>
              </a:solidFill>
            </a:rPr>
            <a:t>Provimento e Fixação</a:t>
          </a:r>
          <a:endParaRPr lang="pt-BR" dirty="0">
            <a:solidFill>
              <a:schemeClr val="bg1"/>
            </a:solidFill>
          </a:endParaRPr>
        </a:p>
      </dgm:t>
    </dgm:pt>
    <dgm:pt modelId="{00B12A2D-43D4-4865-82D9-97FEFBF8AF16}" type="parTrans" cxnId="{D233A118-0792-4A90-8CEE-25111BC07D5C}">
      <dgm:prSet/>
      <dgm:spPr/>
      <dgm:t>
        <a:bodyPr/>
        <a:lstStyle/>
        <a:p>
          <a:endParaRPr lang="pt-BR"/>
        </a:p>
      </dgm:t>
    </dgm:pt>
    <dgm:pt modelId="{8FFAEADA-4942-4102-A558-9E30C5E97B6B}" type="sibTrans" cxnId="{D233A118-0792-4A90-8CEE-25111BC07D5C}">
      <dgm:prSet/>
      <dgm:spPr/>
      <dgm:t>
        <a:bodyPr/>
        <a:lstStyle/>
        <a:p>
          <a:endParaRPr lang="pt-BR"/>
        </a:p>
      </dgm:t>
    </dgm:pt>
    <dgm:pt modelId="{234DB432-D3AD-45BC-9B56-CED9958FE8A7}">
      <dgm:prSet phldrT="[Texto]" custT="1"/>
      <dgm:spPr>
        <a:solidFill>
          <a:srgbClr val="003300"/>
        </a:solidFill>
      </dgm:spPr>
      <dgm:t>
        <a:bodyPr/>
        <a:lstStyle/>
        <a:p>
          <a:r>
            <a:rPr lang="pt-BR" sz="2000" b="1" dirty="0" err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e-SUS</a:t>
          </a:r>
          <a:r>
            <a: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AB</a:t>
          </a:r>
          <a:endParaRPr lang="pt-BR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1C443F-F495-44D5-802C-0BB94EFFCDEB}" type="parTrans" cxnId="{E193FCCC-958D-49B9-A65F-09814270ED12}">
      <dgm:prSet/>
      <dgm:spPr/>
      <dgm:t>
        <a:bodyPr/>
        <a:lstStyle/>
        <a:p>
          <a:endParaRPr lang="pt-BR"/>
        </a:p>
      </dgm:t>
    </dgm:pt>
    <dgm:pt modelId="{40500B7B-6C80-445E-83F0-D4E4B6A7E354}" type="sibTrans" cxnId="{E193FCCC-958D-49B9-A65F-09814270ED12}">
      <dgm:prSet/>
      <dgm:spPr/>
      <dgm:t>
        <a:bodyPr/>
        <a:lstStyle/>
        <a:p>
          <a:endParaRPr lang="pt-BR"/>
        </a:p>
      </dgm:t>
    </dgm:pt>
    <dgm:pt modelId="{0ACB7227-6EA0-43B9-8E12-B68FF5535A92}">
      <dgm:prSet phldrT="[Texto]" custT="1"/>
      <dgm:spPr>
        <a:solidFill>
          <a:srgbClr val="CCFF66"/>
        </a:solidFill>
      </dgm:spPr>
      <dgm:t>
        <a:bodyPr/>
        <a:lstStyle/>
        <a:p>
          <a:r>
            <a:rPr lang="pt-BR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</a:t>
          </a:r>
          <a:r>
            <a:rPr lang="pt-BR" sz="14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Informati</a:t>
          </a:r>
          <a:r>
            <a:rPr lang="pt-BR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</a:p>
        <a:p>
          <a:r>
            <a:rPr lang="pt-BR" sz="14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zação</a:t>
          </a:r>
          <a:endParaRPr lang="pt-BR" sz="1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66557C-0B60-4E38-843C-190334394319}" type="parTrans" cxnId="{59F7E6EC-5811-46CE-A90B-57AAB13E0EE5}">
      <dgm:prSet/>
      <dgm:spPr/>
      <dgm:t>
        <a:bodyPr/>
        <a:lstStyle/>
        <a:p>
          <a:endParaRPr lang="pt-BR"/>
        </a:p>
      </dgm:t>
    </dgm:pt>
    <dgm:pt modelId="{6E02C3D5-16C2-40C4-B004-ED1268B40D56}" type="sibTrans" cxnId="{59F7E6EC-5811-46CE-A90B-57AAB13E0EE5}">
      <dgm:prSet/>
      <dgm:spPr/>
      <dgm:t>
        <a:bodyPr/>
        <a:lstStyle/>
        <a:p>
          <a:endParaRPr lang="pt-BR"/>
        </a:p>
      </dgm:t>
    </dgm:pt>
    <dgm:pt modelId="{0F921905-0929-46B4-B7A7-5F38BBDCC504}">
      <dgm:prSet phldrT="[Texto]"/>
      <dgm:spPr>
        <a:solidFill>
          <a:srgbClr val="CCFF99"/>
        </a:solidFill>
      </dgm:spPr>
      <dgm:t>
        <a:bodyPr/>
        <a:lstStyle/>
        <a:p>
          <a:r>
            <a:rPr lang="pt-BR" dirty="0" smtClean="0"/>
            <a:t>NASF</a:t>
          </a:r>
          <a:endParaRPr lang="pt-BR" dirty="0"/>
        </a:p>
      </dgm:t>
    </dgm:pt>
    <dgm:pt modelId="{D2C5B66C-C70E-4068-B75B-4CA4FBA70B65}" type="parTrans" cxnId="{CAFE7BBD-5D95-4CF7-8E0E-E216AAAF25BF}">
      <dgm:prSet/>
      <dgm:spPr/>
      <dgm:t>
        <a:bodyPr/>
        <a:lstStyle/>
        <a:p>
          <a:endParaRPr lang="pt-BR"/>
        </a:p>
      </dgm:t>
    </dgm:pt>
    <dgm:pt modelId="{745A3E67-5C48-4409-B265-EA3518B0BE3C}" type="sibTrans" cxnId="{CAFE7BBD-5D95-4CF7-8E0E-E216AAAF25BF}">
      <dgm:prSet/>
      <dgm:spPr/>
      <dgm:t>
        <a:bodyPr/>
        <a:lstStyle/>
        <a:p>
          <a:endParaRPr lang="pt-BR"/>
        </a:p>
      </dgm:t>
    </dgm:pt>
    <dgm:pt modelId="{5C5BE50F-580A-404B-B775-E38A713575FE}">
      <dgm:prSet phldrT="[Texto]"/>
      <dgm:spPr>
        <a:solidFill>
          <a:srgbClr val="99FF66"/>
        </a:solidFill>
      </dgm:spPr>
      <dgm:t>
        <a:bodyPr/>
        <a:lstStyle/>
        <a:p>
          <a:r>
            <a:rPr lang="pt-BR" dirty="0" smtClean="0"/>
            <a:t>Consultório na Rua</a:t>
          </a:r>
          <a:endParaRPr lang="pt-BR" dirty="0"/>
        </a:p>
      </dgm:t>
    </dgm:pt>
    <dgm:pt modelId="{18703073-74DD-4071-B584-11D9B9EF7E4A}" type="parTrans" cxnId="{23021924-6BED-4589-AAC5-B7145DAAFEF9}">
      <dgm:prSet/>
      <dgm:spPr/>
      <dgm:t>
        <a:bodyPr/>
        <a:lstStyle/>
        <a:p>
          <a:endParaRPr lang="pt-BR"/>
        </a:p>
      </dgm:t>
    </dgm:pt>
    <dgm:pt modelId="{C0106397-209B-45CF-9921-D1C1263CC7CC}" type="sibTrans" cxnId="{23021924-6BED-4589-AAC5-B7145DAAFEF9}">
      <dgm:prSet/>
      <dgm:spPr/>
      <dgm:t>
        <a:bodyPr/>
        <a:lstStyle/>
        <a:p>
          <a:endParaRPr lang="pt-BR"/>
        </a:p>
      </dgm:t>
    </dgm:pt>
    <dgm:pt modelId="{6F246269-E2FA-4AB6-92AF-2E36E7BE6F72}">
      <dgm:prSet phldrT="[Texto]"/>
      <dgm:spPr>
        <a:solidFill>
          <a:srgbClr val="00CC66"/>
        </a:solidFill>
      </dgm:spPr>
      <dgm:t>
        <a:bodyPr/>
        <a:lstStyle/>
        <a:p>
          <a:r>
            <a:rPr lang="pt-BR" dirty="0" smtClean="0"/>
            <a:t>Academia da Saúde</a:t>
          </a:r>
          <a:endParaRPr lang="pt-BR" dirty="0"/>
        </a:p>
      </dgm:t>
    </dgm:pt>
    <dgm:pt modelId="{6DA5DE76-1456-4C22-8C6D-01B802A25261}" type="parTrans" cxnId="{733B6D29-875B-480A-8ABD-E8B6355DA5EA}">
      <dgm:prSet/>
      <dgm:spPr/>
      <dgm:t>
        <a:bodyPr/>
        <a:lstStyle/>
        <a:p>
          <a:endParaRPr lang="pt-BR"/>
        </a:p>
      </dgm:t>
    </dgm:pt>
    <dgm:pt modelId="{51B166B9-E24C-44C7-8AEF-2A1A56DFE771}" type="sibTrans" cxnId="{733B6D29-875B-480A-8ABD-E8B6355DA5EA}">
      <dgm:prSet/>
      <dgm:spPr/>
      <dgm:t>
        <a:bodyPr/>
        <a:lstStyle/>
        <a:p>
          <a:endParaRPr lang="pt-BR"/>
        </a:p>
      </dgm:t>
    </dgm:pt>
    <dgm:pt modelId="{5A24B3E5-9FAB-4B5B-ABE1-B704882CAF42}">
      <dgm:prSet phldrT="[Texto]" custT="1"/>
      <dgm:spPr>
        <a:solidFill>
          <a:srgbClr val="00FF00"/>
        </a:solidFill>
      </dgm:spPr>
      <dgm:t>
        <a:bodyPr/>
        <a:lstStyle/>
        <a:p>
          <a:r>
            <a:rPr lang="pt-BR" sz="2000" b="1" dirty="0" smtClean="0">
              <a:solidFill>
                <a:srgbClr val="FF0000"/>
              </a:solidFill>
            </a:rPr>
            <a:t>PSE</a:t>
          </a:r>
          <a:endParaRPr lang="pt-BR" sz="2000" b="1" dirty="0">
            <a:solidFill>
              <a:srgbClr val="FF0000"/>
            </a:solidFill>
          </a:endParaRPr>
        </a:p>
      </dgm:t>
    </dgm:pt>
    <dgm:pt modelId="{D07F4C50-55F5-4CAF-8B76-D6592CC3FF0A}" type="parTrans" cxnId="{123B07B3-0E29-4ABC-B482-E89317730788}">
      <dgm:prSet/>
      <dgm:spPr/>
      <dgm:t>
        <a:bodyPr/>
        <a:lstStyle/>
        <a:p>
          <a:endParaRPr lang="pt-BR"/>
        </a:p>
      </dgm:t>
    </dgm:pt>
    <dgm:pt modelId="{B876EFBE-F3AD-4EB8-9422-16C6BC9A60BE}" type="sibTrans" cxnId="{123B07B3-0E29-4ABC-B482-E89317730788}">
      <dgm:prSet/>
      <dgm:spPr/>
      <dgm:t>
        <a:bodyPr/>
        <a:lstStyle/>
        <a:p>
          <a:endParaRPr lang="pt-BR"/>
        </a:p>
      </dgm:t>
    </dgm:pt>
    <dgm:pt modelId="{B0E34634-9CDA-4778-8C11-61AB746D7B67}">
      <dgm:prSet phldrT="[Texto]" custT="1"/>
      <dgm:spPr>
        <a:solidFill>
          <a:srgbClr val="33CC33"/>
        </a:solidFill>
      </dgm:spPr>
      <dgm:t>
        <a:bodyPr/>
        <a:lstStyle/>
        <a:p>
          <a:r>
            <a:rPr lang="pt-BR" sz="1400" dirty="0" smtClean="0">
              <a:solidFill>
                <a:schemeClr val="tx1"/>
              </a:solidFill>
            </a:rPr>
            <a:t>Saúde Bucal</a:t>
          </a:r>
          <a:endParaRPr lang="pt-BR" sz="1400" dirty="0">
            <a:solidFill>
              <a:schemeClr val="tx1"/>
            </a:solidFill>
          </a:endParaRPr>
        </a:p>
      </dgm:t>
    </dgm:pt>
    <dgm:pt modelId="{92273B8E-D11E-41ED-B718-EA8A770DDFDF}" type="parTrans" cxnId="{2CA6B665-3B85-4D65-A5D7-7B3145518291}">
      <dgm:prSet/>
      <dgm:spPr/>
      <dgm:t>
        <a:bodyPr/>
        <a:lstStyle/>
        <a:p>
          <a:endParaRPr lang="pt-BR"/>
        </a:p>
      </dgm:t>
    </dgm:pt>
    <dgm:pt modelId="{E891FC6F-7DFD-4812-87A1-2171D1E9F9BB}" type="sibTrans" cxnId="{2CA6B665-3B85-4D65-A5D7-7B3145518291}">
      <dgm:prSet/>
      <dgm:spPr/>
      <dgm:t>
        <a:bodyPr/>
        <a:lstStyle/>
        <a:p>
          <a:endParaRPr lang="pt-BR"/>
        </a:p>
      </dgm:t>
    </dgm:pt>
    <dgm:pt modelId="{41A60CFA-F370-4FF0-B44A-D9FC2922BCE1}" type="pres">
      <dgm:prSet presAssocID="{E98267CF-9070-4F2E-830C-3952B78975B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D103C7A-5D76-4227-A795-9D6ADF6F85B7}" type="pres">
      <dgm:prSet presAssocID="{E98267CF-9070-4F2E-830C-3952B78975B7}" presName="radial" presStyleCnt="0">
        <dgm:presLayoutVars>
          <dgm:animLvl val="ctr"/>
        </dgm:presLayoutVars>
      </dgm:prSet>
      <dgm:spPr/>
      <dgm:t>
        <a:bodyPr/>
        <a:lstStyle/>
        <a:p>
          <a:endParaRPr lang="pt-BR"/>
        </a:p>
      </dgm:t>
    </dgm:pt>
    <dgm:pt modelId="{61839F80-0C68-4535-B895-3848E80907BA}" type="pres">
      <dgm:prSet presAssocID="{640A920F-B754-463B-909D-221DED934FD6}" presName="centerShape" presStyleLbl="vennNode1" presStyleIdx="0" presStyleCnt="13" custScaleX="111215"/>
      <dgm:spPr/>
      <dgm:t>
        <a:bodyPr/>
        <a:lstStyle/>
        <a:p>
          <a:endParaRPr lang="pt-BR"/>
        </a:p>
      </dgm:t>
    </dgm:pt>
    <dgm:pt modelId="{AA07E4C8-6624-42DA-8979-4EC3A5CED55F}" type="pres">
      <dgm:prSet presAssocID="{9ED4A793-F4B0-425C-A950-56EF79762870}" presName="node" presStyleLbl="vennNode1" presStyleIdx="1" presStyleCnt="13" custRadScaleRad="96494" custRadScaleInc="228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4EC6919-7A70-4E56-839B-40148D233C15}" type="pres">
      <dgm:prSet presAssocID="{5F347316-ADD3-44AE-9929-B738270CDB54}" presName="node" presStyleLbl="vennNode1" presStyleIdx="2" presStyleCnt="13" custRadScaleRad="95086" custRadScaleInc="11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A9BE8E-FB2B-4F4A-9C8B-BA4C4C7B4313}" type="pres">
      <dgm:prSet presAssocID="{D1785035-06F9-4781-9987-ED1B2F1B00C1}" presName="node" presStyleLbl="vennNode1" presStyleIdx="3" presStyleCnt="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ECEEAD-A380-405D-889D-FC70DA3FA53E}" type="pres">
      <dgm:prSet presAssocID="{D9D3B636-7376-4FC6-8480-4D50884AA381}" presName="node" presStyleLbl="vennNode1" presStyleIdx="4" presStyleCnt="13" custScaleX="10913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34908E-9C71-4216-8A32-56A6FC47040F}" type="pres">
      <dgm:prSet presAssocID="{2795C275-8361-46F0-9E45-BED1C3F23B08}" presName="node" presStyleLbl="vennNode1" presStyleIdx="5" presStyleCnt="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85C04BF-82EB-48B3-86FF-9DFA77739245}" type="pres">
      <dgm:prSet presAssocID="{234DB432-D3AD-45BC-9B56-CED9958FE8A7}" presName="node" presStyleLbl="vennNode1" presStyleIdx="6" presStyleCnt="13" custRadScaleRad="100950" custRadScaleInc="-307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A21C1E4-FB1D-48B3-8A0E-73837353422E}" type="pres">
      <dgm:prSet presAssocID="{0ACB7227-6EA0-43B9-8E12-B68FF5535A92}" presName="node" presStyleLbl="vennNode1" presStyleIdx="7" presStyleCnt="13" custScaleX="103520" custRadScaleRad="96274" custRadScaleInc="-455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A4D33D-77C1-4F61-BEF6-E7DD34E883A8}" type="pres">
      <dgm:prSet presAssocID="{0F921905-0929-46B4-B7A7-5F38BBDCC504}" presName="node" presStyleLbl="vennNode1" presStyleIdx="8" presStyleCnt="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423961-2C9A-41A2-B615-EF5A2A1C8A2D}" type="pres">
      <dgm:prSet presAssocID="{5C5BE50F-580A-404B-B775-E38A713575FE}" presName="node" presStyleLbl="vennNode1" presStyleIdx="9" presStyleCnt="13" custRadScaleRad="97816" custRadScaleInc="263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1584D4-D929-48EE-AAD8-EC77A458819D}" type="pres">
      <dgm:prSet presAssocID="{6F246269-E2FA-4AB6-92AF-2E36E7BE6F72}" presName="node" presStyleLbl="vennNode1" presStyleIdx="10" presStyleCnt="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28897D7-052E-49BD-9FA1-04CB9A0AB966}" type="pres">
      <dgm:prSet presAssocID="{5A24B3E5-9FAB-4B5B-ABE1-B704882CAF42}" presName="node" presStyleLbl="vennNode1" presStyleIdx="11" presStyleCnt="13" custRadScaleRad="102852" custRadScaleInc="33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A16E59-69A1-4BAD-AB17-E452822FC279}" type="pres">
      <dgm:prSet presAssocID="{B0E34634-9CDA-4778-8C11-61AB746D7B67}" presName="node" presStyleLbl="vennNode1" presStyleIdx="12" presStyleCnt="13" custRadScaleRad="97652" custRadScaleInc="-939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695D07B-8A20-4FDA-83D6-749807FB7D0A}" type="presOf" srcId="{234DB432-D3AD-45BC-9B56-CED9958FE8A7}" destId="{285C04BF-82EB-48B3-86FF-9DFA77739245}" srcOrd="0" destOrd="0" presId="urn:microsoft.com/office/officeart/2005/8/layout/radial3"/>
    <dgm:cxn modelId="{8B856766-96DC-41C9-A310-38FB0A9362F3}" srcId="{640A920F-B754-463B-909D-221DED934FD6}" destId="{D9D3B636-7376-4FC6-8480-4D50884AA381}" srcOrd="3" destOrd="0" parTransId="{10982924-2A13-48AE-8340-B41808F20746}" sibTransId="{4B26AA96-EE2A-4D83-BEE8-180003AFAAF2}"/>
    <dgm:cxn modelId="{B8E49E40-F2A7-4E97-82AF-52EBA21E33FB}" type="presOf" srcId="{0F921905-0929-46B4-B7A7-5F38BBDCC504}" destId="{5CA4D33D-77C1-4F61-BEF6-E7DD34E883A8}" srcOrd="0" destOrd="0" presId="urn:microsoft.com/office/officeart/2005/8/layout/radial3"/>
    <dgm:cxn modelId="{7BD1AB17-EDAF-458D-A1AB-050DAB6FAFC2}" type="presOf" srcId="{D1785035-06F9-4781-9987-ED1B2F1B00C1}" destId="{76A9BE8E-FB2B-4F4A-9C8B-BA4C4C7B4313}" srcOrd="0" destOrd="0" presId="urn:microsoft.com/office/officeart/2005/8/layout/radial3"/>
    <dgm:cxn modelId="{2CA6B665-3B85-4D65-A5D7-7B3145518291}" srcId="{640A920F-B754-463B-909D-221DED934FD6}" destId="{B0E34634-9CDA-4778-8C11-61AB746D7B67}" srcOrd="11" destOrd="0" parTransId="{92273B8E-D11E-41ED-B718-EA8A770DDFDF}" sibTransId="{E891FC6F-7DFD-4812-87A1-2171D1E9F9BB}"/>
    <dgm:cxn modelId="{8930C463-CD00-4020-BE82-4321D018DF56}" type="presOf" srcId="{6F246269-E2FA-4AB6-92AF-2E36E7BE6F72}" destId="{561584D4-D929-48EE-AAD8-EC77A458819D}" srcOrd="0" destOrd="0" presId="urn:microsoft.com/office/officeart/2005/8/layout/radial3"/>
    <dgm:cxn modelId="{59F7E6EC-5811-46CE-A90B-57AAB13E0EE5}" srcId="{640A920F-B754-463B-909D-221DED934FD6}" destId="{0ACB7227-6EA0-43B9-8E12-B68FF5535A92}" srcOrd="6" destOrd="0" parTransId="{8366557C-0B60-4E38-843C-190334394319}" sibTransId="{6E02C3D5-16C2-40C4-B004-ED1268B40D56}"/>
    <dgm:cxn modelId="{518E575E-AFA7-4884-AE88-EF8B5BC4CE06}" type="presOf" srcId="{9ED4A793-F4B0-425C-A950-56EF79762870}" destId="{AA07E4C8-6624-42DA-8979-4EC3A5CED55F}" srcOrd="0" destOrd="0" presId="urn:microsoft.com/office/officeart/2005/8/layout/radial3"/>
    <dgm:cxn modelId="{4F4E51C2-E2BA-4B62-B304-98953EEB4FC2}" type="presOf" srcId="{5A24B3E5-9FAB-4B5B-ABE1-B704882CAF42}" destId="{928897D7-052E-49BD-9FA1-04CB9A0AB966}" srcOrd="0" destOrd="0" presId="urn:microsoft.com/office/officeart/2005/8/layout/radial3"/>
    <dgm:cxn modelId="{2FA0611F-684E-421C-AA1F-EDE02EB96294}" type="presOf" srcId="{B0E34634-9CDA-4778-8C11-61AB746D7B67}" destId="{38A16E59-69A1-4BAD-AB17-E452822FC279}" srcOrd="0" destOrd="0" presId="urn:microsoft.com/office/officeart/2005/8/layout/radial3"/>
    <dgm:cxn modelId="{23021924-6BED-4589-AAC5-B7145DAAFEF9}" srcId="{640A920F-B754-463B-909D-221DED934FD6}" destId="{5C5BE50F-580A-404B-B775-E38A713575FE}" srcOrd="8" destOrd="0" parTransId="{18703073-74DD-4071-B584-11D9B9EF7E4A}" sibTransId="{C0106397-209B-45CF-9921-D1C1263CC7CC}"/>
    <dgm:cxn modelId="{A2EA77BC-4B39-42DC-863F-C68FE8AF1F56}" type="presOf" srcId="{0ACB7227-6EA0-43B9-8E12-B68FF5535A92}" destId="{4A21C1E4-FB1D-48B3-8A0E-73837353422E}" srcOrd="0" destOrd="0" presId="urn:microsoft.com/office/officeart/2005/8/layout/radial3"/>
    <dgm:cxn modelId="{A286AEB7-BA61-4F71-84EC-9554A22499C8}" type="presOf" srcId="{5F347316-ADD3-44AE-9929-B738270CDB54}" destId="{C4EC6919-7A70-4E56-839B-40148D233C15}" srcOrd="0" destOrd="0" presId="urn:microsoft.com/office/officeart/2005/8/layout/radial3"/>
    <dgm:cxn modelId="{02A51269-3381-44B5-8D31-F5F6DD206F81}" srcId="{640A920F-B754-463B-909D-221DED934FD6}" destId="{9ED4A793-F4B0-425C-A950-56EF79762870}" srcOrd="0" destOrd="0" parTransId="{0B3C3878-B306-4912-B9DC-DB6421D6DE02}" sibTransId="{B956B93E-B4DB-4805-A8DC-01637747ED27}"/>
    <dgm:cxn modelId="{43E55244-5F10-4A06-AA0E-577C924BAA7C}" type="presOf" srcId="{E98267CF-9070-4F2E-830C-3952B78975B7}" destId="{41A60CFA-F370-4FF0-B44A-D9FC2922BCE1}" srcOrd="0" destOrd="0" presId="urn:microsoft.com/office/officeart/2005/8/layout/radial3"/>
    <dgm:cxn modelId="{5F7AFCCA-FAE4-4837-95B0-888DD0997314}" type="presOf" srcId="{640A920F-B754-463B-909D-221DED934FD6}" destId="{61839F80-0C68-4535-B895-3848E80907BA}" srcOrd="0" destOrd="0" presId="urn:microsoft.com/office/officeart/2005/8/layout/radial3"/>
    <dgm:cxn modelId="{B29696A4-2480-4B1F-8102-BE186F317203}" type="presOf" srcId="{5C5BE50F-580A-404B-B775-E38A713575FE}" destId="{B2423961-2C9A-41A2-B615-EF5A2A1C8A2D}" srcOrd="0" destOrd="0" presId="urn:microsoft.com/office/officeart/2005/8/layout/radial3"/>
    <dgm:cxn modelId="{42557312-2C56-4DA6-9F12-DADF3760B906}" srcId="{E98267CF-9070-4F2E-830C-3952B78975B7}" destId="{640A920F-B754-463B-909D-221DED934FD6}" srcOrd="0" destOrd="0" parTransId="{E392BA18-A9C4-4F97-A462-D33D10CD86BC}" sibTransId="{C12189F9-C875-4D7F-AFDC-DA3624BB11ED}"/>
    <dgm:cxn modelId="{DE0CA340-7476-4E9E-A3CE-D1B2EA458BA4}" srcId="{640A920F-B754-463B-909D-221DED934FD6}" destId="{D1785035-06F9-4781-9987-ED1B2F1B00C1}" srcOrd="2" destOrd="0" parTransId="{5A8A993D-8A77-494A-8B67-8017B55D7091}" sibTransId="{62459750-260C-4F5C-9C71-2A332243090D}"/>
    <dgm:cxn modelId="{CAFE7BBD-5D95-4CF7-8E0E-E216AAAF25BF}" srcId="{640A920F-B754-463B-909D-221DED934FD6}" destId="{0F921905-0929-46B4-B7A7-5F38BBDCC504}" srcOrd="7" destOrd="0" parTransId="{D2C5B66C-C70E-4068-B75B-4CA4FBA70B65}" sibTransId="{745A3E67-5C48-4409-B265-EA3518B0BE3C}"/>
    <dgm:cxn modelId="{D233A118-0792-4A90-8CEE-25111BC07D5C}" srcId="{640A920F-B754-463B-909D-221DED934FD6}" destId="{2795C275-8361-46F0-9E45-BED1C3F23B08}" srcOrd="4" destOrd="0" parTransId="{00B12A2D-43D4-4865-82D9-97FEFBF8AF16}" sibTransId="{8FFAEADA-4942-4102-A558-9E30C5E97B6B}"/>
    <dgm:cxn modelId="{E8973189-6C4D-4A72-A345-74B7011BEDAB}" type="presOf" srcId="{D9D3B636-7376-4FC6-8480-4D50884AA381}" destId="{7DECEEAD-A380-405D-889D-FC70DA3FA53E}" srcOrd="0" destOrd="0" presId="urn:microsoft.com/office/officeart/2005/8/layout/radial3"/>
    <dgm:cxn modelId="{E193FCCC-958D-49B9-A65F-09814270ED12}" srcId="{640A920F-B754-463B-909D-221DED934FD6}" destId="{234DB432-D3AD-45BC-9B56-CED9958FE8A7}" srcOrd="5" destOrd="0" parTransId="{9F1C443F-F495-44D5-802C-0BB94EFFCDEB}" sibTransId="{40500B7B-6C80-445E-83F0-D4E4B6A7E354}"/>
    <dgm:cxn modelId="{A2D55E99-3824-4662-B2BA-012420E21EB5}" type="presOf" srcId="{2795C275-8361-46F0-9E45-BED1C3F23B08}" destId="{5C34908E-9C71-4216-8A32-56A6FC47040F}" srcOrd="0" destOrd="0" presId="urn:microsoft.com/office/officeart/2005/8/layout/radial3"/>
    <dgm:cxn modelId="{B37A0889-2473-4F5E-A0C3-A13F6C754149}" srcId="{640A920F-B754-463B-909D-221DED934FD6}" destId="{5F347316-ADD3-44AE-9929-B738270CDB54}" srcOrd="1" destOrd="0" parTransId="{C8938AB2-DD25-4BAA-83ED-742A4AC219AA}" sibTransId="{333C445D-9F5A-471A-B95B-2D647403157E}"/>
    <dgm:cxn modelId="{123B07B3-0E29-4ABC-B482-E89317730788}" srcId="{640A920F-B754-463B-909D-221DED934FD6}" destId="{5A24B3E5-9FAB-4B5B-ABE1-B704882CAF42}" srcOrd="10" destOrd="0" parTransId="{D07F4C50-55F5-4CAF-8B76-D6592CC3FF0A}" sibTransId="{B876EFBE-F3AD-4EB8-9422-16C6BC9A60BE}"/>
    <dgm:cxn modelId="{733B6D29-875B-480A-8ABD-E8B6355DA5EA}" srcId="{640A920F-B754-463B-909D-221DED934FD6}" destId="{6F246269-E2FA-4AB6-92AF-2E36E7BE6F72}" srcOrd="9" destOrd="0" parTransId="{6DA5DE76-1456-4C22-8C6D-01B802A25261}" sibTransId="{51B166B9-E24C-44C7-8AEF-2A1A56DFE771}"/>
    <dgm:cxn modelId="{9F0A6395-74F2-41DB-876B-2109EEB0ECF1}" type="presParOf" srcId="{41A60CFA-F370-4FF0-B44A-D9FC2922BCE1}" destId="{3D103C7A-5D76-4227-A795-9D6ADF6F85B7}" srcOrd="0" destOrd="0" presId="urn:microsoft.com/office/officeart/2005/8/layout/radial3"/>
    <dgm:cxn modelId="{BDA61F92-6A16-4237-BC35-AA6752CD894B}" type="presParOf" srcId="{3D103C7A-5D76-4227-A795-9D6ADF6F85B7}" destId="{61839F80-0C68-4535-B895-3848E80907BA}" srcOrd="0" destOrd="0" presId="urn:microsoft.com/office/officeart/2005/8/layout/radial3"/>
    <dgm:cxn modelId="{694F56DB-3EC3-4FD2-9C54-2D720A4F22DE}" type="presParOf" srcId="{3D103C7A-5D76-4227-A795-9D6ADF6F85B7}" destId="{AA07E4C8-6624-42DA-8979-4EC3A5CED55F}" srcOrd="1" destOrd="0" presId="urn:microsoft.com/office/officeart/2005/8/layout/radial3"/>
    <dgm:cxn modelId="{5262615E-BB38-4842-99EC-49DB70D43F29}" type="presParOf" srcId="{3D103C7A-5D76-4227-A795-9D6ADF6F85B7}" destId="{C4EC6919-7A70-4E56-839B-40148D233C15}" srcOrd="2" destOrd="0" presId="urn:microsoft.com/office/officeart/2005/8/layout/radial3"/>
    <dgm:cxn modelId="{6A03281A-6D31-4F59-9DD0-4D4756EE4B76}" type="presParOf" srcId="{3D103C7A-5D76-4227-A795-9D6ADF6F85B7}" destId="{76A9BE8E-FB2B-4F4A-9C8B-BA4C4C7B4313}" srcOrd="3" destOrd="0" presId="urn:microsoft.com/office/officeart/2005/8/layout/radial3"/>
    <dgm:cxn modelId="{04E9582E-6D63-45B9-A053-61A3058BA79C}" type="presParOf" srcId="{3D103C7A-5D76-4227-A795-9D6ADF6F85B7}" destId="{7DECEEAD-A380-405D-889D-FC70DA3FA53E}" srcOrd="4" destOrd="0" presId="urn:microsoft.com/office/officeart/2005/8/layout/radial3"/>
    <dgm:cxn modelId="{70C1E0AD-5489-4C8F-B7A5-134AFC6ECDEA}" type="presParOf" srcId="{3D103C7A-5D76-4227-A795-9D6ADF6F85B7}" destId="{5C34908E-9C71-4216-8A32-56A6FC47040F}" srcOrd="5" destOrd="0" presId="urn:microsoft.com/office/officeart/2005/8/layout/radial3"/>
    <dgm:cxn modelId="{44C398A2-359D-431E-956D-E53FDD62C386}" type="presParOf" srcId="{3D103C7A-5D76-4227-A795-9D6ADF6F85B7}" destId="{285C04BF-82EB-48B3-86FF-9DFA77739245}" srcOrd="6" destOrd="0" presId="urn:microsoft.com/office/officeart/2005/8/layout/radial3"/>
    <dgm:cxn modelId="{15B2D3F3-98B2-44EE-8692-AFDFCD564846}" type="presParOf" srcId="{3D103C7A-5D76-4227-A795-9D6ADF6F85B7}" destId="{4A21C1E4-FB1D-48B3-8A0E-73837353422E}" srcOrd="7" destOrd="0" presId="urn:microsoft.com/office/officeart/2005/8/layout/radial3"/>
    <dgm:cxn modelId="{220E60C1-D343-434A-83D3-5A168EC28DC0}" type="presParOf" srcId="{3D103C7A-5D76-4227-A795-9D6ADF6F85B7}" destId="{5CA4D33D-77C1-4F61-BEF6-E7DD34E883A8}" srcOrd="8" destOrd="0" presId="urn:microsoft.com/office/officeart/2005/8/layout/radial3"/>
    <dgm:cxn modelId="{9243D8A9-2822-479E-B511-0FE06DEF1B14}" type="presParOf" srcId="{3D103C7A-5D76-4227-A795-9D6ADF6F85B7}" destId="{B2423961-2C9A-41A2-B615-EF5A2A1C8A2D}" srcOrd="9" destOrd="0" presId="urn:microsoft.com/office/officeart/2005/8/layout/radial3"/>
    <dgm:cxn modelId="{837DC3B3-8336-41CE-849E-907171AA7DA0}" type="presParOf" srcId="{3D103C7A-5D76-4227-A795-9D6ADF6F85B7}" destId="{561584D4-D929-48EE-AAD8-EC77A458819D}" srcOrd="10" destOrd="0" presId="urn:microsoft.com/office/officeart/2005/8/layout/radial3"/>
    <dgm:cxn modelId="{41574E7B-21C7-49CC-AFD2-66616FBC9EFA}" type="presParOf" srcId="{3D103C7A-5D76-4227-A795-9D6ADF6F85B7}" destId="{928897D7-052E-49BD-9FA1-04CB9A0AB966}" srcOrd="11" destOrd="0" presId="urn:microsoft.com/office/officeart/2005/8/layout/radial3"/>
    <dgm:cxn modelId="{3F55E489-423A-44FF-B54B-2F726B8E3531}" type="presParOf" srcId="{3D103C7A-5D76-4227-A795-9D6ADF6F85B7}" destId="{38A16E59-69A1-4BAD-AB17-E452822FC279}" srcOrd="12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611181-F36F-408B-9611-696E35CE96FC}" type="doc">
      <dgm:prSet loTypeId="urn:microsoft.com/office/officeart/2005/8/layout/venn2" loCatId="relationship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pt-BR"/>
        </a:p>
      </dgm:t>
    </dgm:pt>
    <dgm:pt modelId="{6E2FBD4A-24FF-4C52-9ED4-368D645DFD2A}">
      <dgm:prSet phldrT="[Texto]" custT="1"/>
      <dgm:spPr>
        <a:solidFill>
          <a:schemeClr val="accent5">
            <a:lumMod val="50000"/>
          </a:schemeClr>
        </a:solidFill>
        <a:scene3d>
          <a:camera prst="orthographicFront"/>
          <a:lightRig rig="threePt" dir="t"/>
        </a:scene3d>
        <a:sp3d>
          <a:bevelT w="152400" h="50800" prst="softRound"/>
          <a:bevelB w="6350" h="6350"/>
        </a:sp3d>
      </dgm:spPr>
      <dgm:t>
        <a:bodyPr/>
        <a:lstStyle/>
        <a:p>
          <a:r>
            <a:rPr lang="pt-BR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Estratégia </a:t>
          </a:r>
        </a:p>
        <a:p>
          <a:r>
            <a:rPr lang="pt-BR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e-SUS AB</a:t>
          </a:r>
          <a:endParaRPr lang="pt-BR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7035B3-BEDD-4E9F-946D-FCFC44428A07}" type="parTrans" cxnId="{DCE7C91B-ACBF-47A8-A9BB-95D272896458}">
      <dgm:prSet/>
      <dgm:spPr/>
      <dgm:t>
        <a:bodyPr/>
        <a:lstStyle/>
        <a:p>
          <a:endParaRPr lang="pt-BR"/>
        </a:p>
      </dgm:t>
    </dgm:pt>
    <dgm:pt modelId="{1025F058-6DF8-47BA-8EEF-0AB4DE0C407A}" type="sibTrans" cxnId="{DCE7C91B-ACBF-47A8-A9BB-95D272896458}">
      <dgm:prSet/>
      <dgm:spPr/>
      <dgm:t>
        <a:bodyPr/>
        <a:lstStyle/>
        <a:p>
          <a:endParaRPr lang="pt-BR"/>
        </a:p>
      </dgm:t>
    </dgm:pt>
    <dgm:pt modelId="{F14168DB-D5B3-4C97-9910-BDC415C8D5B8}">
      <dgm:prSet phldrT="[Texto]" custT="1"/>
      <dgm:spPr>
        <a:solidFill>
          <a:schemeClr val="accent5">
            <a:lumMod val="75000"/>
          </a:schemeClr>
        </a:solidFill>
        <a:scene3d>
          <a:camera prst="orthographicFront"/>
          <a:lightRig rig="threePt" dir="t"/>
        </a:scene3d>
        <a:sp3d>
          <a:bevelT w="152400" h="50800" prst="softRound"/>
          <a:bevelB w="6350" h="6350"/>
        </a:sp3d>
      </dgm:spPr>
      <dgm:t>
        <a:bodyPr/>
        <a:lstStyle/>
        <a:p>
          <a:r>
            <a:rPr lang="pt-BR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Sistema de Informação em Saúde para Atenção Básica</a:t>
          </a:r>
          <a:endParaRPr lang="pt-BR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E371DB-24D4-485A-9266-5D8AE7545FED}" type="parTrans" cxnId="{D42C5692-9447-429F-98B8-1A578FD3BB35}">
      <dgm:prSet/>
      <dgm:spPr/>
      <dgm:t>
        <a:bodyPr/>
        <a:lstStyle/>
        <a:p>
          <a:endParaRPr lang="pt-BR"/>
        </a:p>
      </dgm:t>
    </dgm:pt>
    <dgm:pt modelId="{72D0287E-6C64-4DF2-8506-E50F1658D193}" type="sibTrans" cxnId="{D42C5692-9447-429F-98B8-1A578FD3BB35}">
      <dgm:prSet/>
      <dgm:spPr/>
      <dgm:t>
        <a:bodyPr/>
        <a:lstStyle/>
        <a:p>
          <a:endParaRPr lang="pt-BR"/>
        </a:p>
      </dgm:t>
    </dgm:pt>
    <dgm:pt modelId="{40455976-1928-4C5E-9734-0741B04BC8E1}">
      <dgm:prSet phldrT="[Texto]" custT="1"/>
      <dgm:spPr>
        <a:solidFill>
          <a:schemeClr val="tx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B h="6350"/>
        </a:sp3d>
      </dgm:spPr>
      <dgm:t>
        <a:bodyPr/>
        <a:lstStyle/>
        <a:p>
          <a:r>
            <a:rPr lang="pt-B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Ferramentas </a:t>
          </a:r>
        </a:p>
        <a:p>
          <a:r>
            <a:rPr lang="pt-B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CDS e PEC</a:t>
          </a:r>
          <a:endParaRPr lang="pt-BR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E468D28-8487-4C4A-8A53-F8D8D1473AE9}" type="parTrans" cxnId="{CBDEEB51-869B-47D3-A65E-72FAC8ACCB8A}">
      <dgm:prSet/>
      <dgm:spPr/>
      <dgm:t>
        <a:bodyPr/>
        <a:lstStyle/>
        <a:p>
          <a:endParaRPr lang="pt-BR"/>
        </a:p>
      </dgm:t>
    </dgm:pt>
    <dgm:pt modelId="{7B5A8648-1C2C-4665-AB74-FA00C7123F81}" type="sibTrans" cxnId="{CBDEEB51-869B-47D3-A65E-72FAC8ACCB8A}">
      <dgm:prSet/>
      <dgm:spPr/>
      <dgm:t>
        <a:bodyPr/>
        <a:lstStyle/>
        <a:p>
          <a:endParaRPr lang="pt-BR"/>
        </a:p>
      </dgm:t>
    </dgm:pt>
    <dgm:pt modelId="{04746880-51B8-4293-A046-43DBABE715D4}" type="pres">
      <dgm:prSet presAssocID="{2A611181-F36F-408B-9611-696E35CE96F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D25CD68-0949-42A6-A34A-6CAC70F509CB}" type="pres">
      <dgm:prSet presAssocID="{2A611181-F36F-408B-9611-696E35CE96FC}" presName="comp1" presStyleCnt="0"/>
      <dgm:spPr/>
    </dgm:pt>
    <dgm:pt modelId="{219BA295-64FE-4003-8B74-E59BF933EA52}" type="pres">
      <dgm:prSet presAssocID="{2A611181-F36F-408B-9611-696E35CE96FC}" presName="circle1" presStyleLbl="node1" presStyleIdx="0" presStyleCnt="3" custLinFactNeighborX="1515"/>
      <dgm:spPr/>
      <dgm:t>
        <a:bodyPr/>
        <a:lstStyle/>
        <a:p>
          <a:endParaRPr lang="pt-BR"/>
        </a:p>
      </dgm:t>
    </dgm:pt>
    <dgm:pt modelId="{234F2CC9-A627-4BC3-B874-BC8C89894081}" type="pres">
      <dgm:prSet presAssocID="{2A611181-F36F-408B-9611-696E35CE96FC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E7175E-A2D0-4A18-A513-AE19340E72B0}" type="pres">
      <dgm:prSet presAssocID="{2A611181-F36F-408B-9611-696E35CE96FC}" presName="comp2" presStyleCnt="0"/>
      <dgm:spPr/>
    </dgm:pt>
    <dgm:pt modelId="{C94B445C-4129-43B9-9E27-DEC8D2D98698}" type="pres">
      <dgm:prSet presAssocID="{2A611181-F36F-408B-9611-696E35CE96FC}" presName="circle2" presStyleLbl="node1" presStyleIdx="1" presStyleCnt="3"/>
      <dgm:spPr/>
      <dgm:t>
        <a:bodyPr/>
        <a:lstStyle/>
        <a:p>
          <a:endParaRPr lang="pt-BR"/>
        </a:p>
      </dgm:t>
    </dgm:pt>
    <dgm:pt modelId="{E857A6FB-68C6-46D7-A7F5-B38920E20E95}" type="pres">
      <dgm:prSet presAssocID="{2A611181-F36F-408B-9611-696E35CE96FC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D438EE-CD5E-4866-8158-7BE95C3702A3}" type="pres">
      <dgm:prSet presAssocID="{2A611181-F36F-408B-9611-696E35CE96FC}" presName="comp3" presStyleCnt="0"/>
      <dgm:spPr/>
    </dgm:pt>
    <dgm:pt modelId="{A0AD25F6-91E1-423B-BFE7-39CAD51BA55F}" type="pres">
      <dgm:prSet presAssocID="{2A611181-F36F-408B-9611-696E35CE96FC}" presName="circle3" presStyleLbl="node1" presStyleIdx="2" presStyleCnt="3"/>
      <dgm:spPr/>
      <dgm:t>
        <a:bodyPr/>
        <a:lstStyle/>
        <a:p>
          <a:endParaRPr lang="pt-BR"/>
        </a:p>
      </dgm:t>
    </dgm:pt>
    <dgm:pt modelId="{432B8E14-049B-43DB-AA43-31AC5B2885CF}" type="pres">
      <dgm:prSet presAssocID="{2A611181-F36F-408B-9611-696E35CE96FC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CD35EAC-C31F-4FCD-9F72-1DAE70BE1CFF}" type="presOf" srcId="{F14168DB-D5B3-4C97-9910-BDC415C8D5B8}" destId="{E857A6FB-68C6-46D7-A7F5-B38920E20E95}" srcOrd="1" destOrd="0" presId="urn:microsoft.com/office/officeart/2005/8/layout/venn2"/>
    <dgm:cxn modelId="{41D2BF5C-6EF3-4F2B-BD4B-720A178DC41B}" type="presOf" srcId="{6E2FBD4A-24FF-4C52-9ED4-368D645DFD2A}" destId="{219BA295-64FE-4003-8B74-E59BF933EA52}" srcOrd="0" destOrd="0" presId="urn:microsoft.com/office/officeart/2005/8/layout/venn2"/>
    <dgm:cxn modelId="{DCE7C91B-ACBF-47A8-A9BB-95D272896458}" srcId="{2A611181-F36F-408B-9611-696E35CE96FC}" destId="{6E2FBD4A-24FF-4C52-9ED4-368D645DFD2A}" srcOrd="0" destOrd="0" parTransId="{387035B3-BEDD-4E9F-946D-FCFC44428A07}" sibTransId="{1025F058-6DF8-47BA-8EEF-0AB4DE0C407A}"/>
    <dgm:cxn modelId="{3AF1CB2C-2E50-4913-93E3-CAEDE8A450C9}" type="presOf" srcId="{40455976-1928-4C5E-9734-0741B04BC8E1}" destId="{432B8E14-049B-43DB-AA43-31AC5B2885CF}" srcOrd="1" destOrd="0" presId="urn:microsoft.com/office/officeart/2005/8/layout/venn2"/>
    <dgm:cxn modelId="{D42C5692-9447-429F-98B8-1A578FD3BB35}" srcId="{2A611181-F36F-408B-9611-696E35CE96FC}" destId="{F14168DB-D5B3-4C97-9910-BDC415C8D5B8}" srcOrd="1" destOrd="0" parTransId="{5EE371DB-24D4-485A-9266-5D8AE7545FED}" sibTransId="{72D0287E-6C64-4DF2-8506-E50F1658D193}"/>
    <dgm:cxn modelId="{03B46DCA-5199-4C5B-8F03-6C2B019EA642}" type="presOf" srcId="{40455976-1928-4C5E-9734-0741B04BC8E1}" destId="{A0AD25F6-91E1-423B-BFE7-39CAD51BA55F}" srcOrd="0" destOrd="0" presId="urn:microsoft.com/office/officeart/2005/8/layout/venn2"/>
    <dgm:cxn modelId="{DB2D1459-7F82-43F0-A602-B2D044372004}" type="presOf" srcId="{F14168DB-D5B3-4C97-9910-BDC415C8D5B8}" destId="{C94B445C-4129-43B9-9E27-DEC8D2D98698}" srcOrd="0" destOrd="0" presId="urn:microsoft.com/office/officeart/2005/8/layout/venn2"/>
    <dgm:cxn modelId="{AACAFECA-CA82-4090-B4F2-F7ACD1AF3426}" type="presOf" srcId="{2A611181-F36F-408B-9611-696E35CE96FC}" destId="{04746880-51B8-4293-A046-43DBABE715D4}" srcOrd="0" destOrd="0" presId="urn:microsoft.com/office/officeart/2005/8/layout/venn2"/>
    <dgm:cxn modelId="{CBDEEB51-869B-47D3-A65E-72FAC8ACCB8A}" srcId="{2A611181-F36F-408B-9611-696E35CE96FC}" destId="{40455976-1928-4C5E-9734-0741B04BC8E1}" srcOrd="2" destOrd="0" parTransId="{BE468D28-8487-4C4A-8A53-F8D8D1473AE9}" sibTransId="{7B5A8648-1C2C-4665-AB74-FA00C7123F81}"/>
    <dgm:cxn modelId="{19C3F825-A57F-432C-A9FD-B7BA2BFC88A4}" type="presOf" srcId="{6E2FBD4A-24FF-4C52-9ED4-368D645DFD2A}" destId="{234F2CC9-A627-4BC3-B874-BC8C89894081}" srcOrd="1" destOrd="0" presId="urn:microsoft.com/office/officeart/2005/8/layout/venn2"/>
    <dgm:cxn modelId="{D5D5877B-13AE-48F3-862F-732BE079DD5F}" type="presParOf" srcId="{04746880-51B8-4293-A046-43DBABE715D4}" destId="{2D25CD68-0949-42A6-A34A-6CAC70F509CB}" srcOrd="0" destOrd="0" presId="urn:microsoft.com/office/officeart/2005/8/layout/venn2"/>
    <dgm:cxn modelId="{C1B25E4C-635A-4A14-95CB-37B74992879C}" type="presParOf" srcId="{2D25CD68-0949-42A6-A34A-6CAC70F509CB}" destId="{219BA295-64FE-4003-8B74-E59BF933EA52}" srcOrd="0" destOrd="0" presId="urn:microsoft.com/office/officeart/2005/8/layout/venn2"/>
    <dgm:cxn modelId="{890F8DC6-7DDA-49D6-9032-42F85229AB11}" type="presParOf" srcId="{2D25CD68-0949-42A6-A34A-6CAC70F509CB}" destId="{234F2CC9-A627-4BC3-B874-BC8C89894081}" srcOrd="1" destOrd="0" presId="urn:microsoft.com/office/officeart/2005/8/layout/venn2"/>
    <dgm:cxn modelId="{BCCE87CB-64AB-4C51-A79D-86AA76ED58B5}" type="presParOf" srcId="{04746880-51B8-4293-A046-43DBABE715D4}" destId="{94E7175E-A2D0-4A18-A513-AE19340E72B0}" srcOrd="1" destOrd="0" presId="urn:microsoft.com/office/officeart/2005/8/layout/venn2"/>
    <dgm:cxn modelId="{59B7C46D-5864-4815-AEB1-E9B4AA1491CC}" type="presParOf" srcId="{94E7175E-A2D0-4A18-A513-AE19340E72B0}" destId="{C94B445C-4129-43B9-9E27-DEC8D2D98698}" srcOrd="0" destOrd="0" presId="urn:microsoft.com/office/officeart/2005/8/layout/venn2"/>
    <dgm:cxn modelId="{2511CC14-C477-427E-ABEC-26DCBFE41DDB}" type="presParOf" srcId="{94E7175E-A2D0-4A18-A513-AE19340E72B0}" destId="{E857A6FB-68C6-46D7-A7F5-B38920E20E95}" srcOrd="1" destOrd="0" presId="urn:microsoft.com/office/officeart/2005/8/layout/venn2"/>
    <dgm:cxn modelId="{AD6A4B76-E3D5-4888-AEE3-FE3FD542D0A3}" type="presParOf" srcId="{04746880-51B8-4293-A046-43DBABE715D4}" destId="{9DD438EE-CD5E-4866-8158-7BE95C3702A3}" srcOrd="2" destOrd="0" presId="urn:microsoft.com/office/officeart/2005/8/layout/venn2"/>
    <dgm:cxn modelId="{EAB5BF15-4370-4A8D-ACE7-08044D799454}" type="presParOf" srcId="{9DD438EE-CD5E-4866-8158-7BE95C3702A3}" destId="{A0AD25F6-91E1-423B-BFE7-39CAD51BA55F}" srcOrd="0" destOrd="0" presId="urn:microsoft.com/office/officeart/2005/8/layout/venn2"/>
    <dgm:cxn modelId="{09206708-98FB-4F74-99AF-D4DEDB4F033F}" type="presParOf" srcId="{9DD438EE-CD5E-4866-8158-7BE95C3702A3}" destId="{432B8E14-049B-43DB-AA43-31AC5B2885C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BC10A4-35C2-4962-839F-A9D78CA69AFF}" type="doc">
      <dgm:prSet loTypeId="urn:microsoft.com/office/officeart/2005/8/layout/default#1" loCatId="list" qsTypeId="urn:microsoft.com/office/officeart/2009/2/quickstyle/3d8" qsCatId="3D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AB014385-15BC-4EF0-A6A4-F2B4205B79C2}">
      <dgm:prSet phldrT="[Texto]"/>
      <dgm:spPr/>
      <dgm:t>
        <a:bodyPr/>
        <a:lstStyle/>
        <a:p>
          <a:r>
            <a:rPr lang="pt-BR" dirty="0" smtClean="0"/>
            <a:t>Reduzir o retrabalho de coleta de dados</a:t>
          </a:r>
          <a:endParaRPr lang="pt-BR" dirty="0"/>
        </a:p>
      </dgm:t>
    </dgm:pt>
    <dgm:pt modelId="{36FC37FA-8853-4508-8430-A16BB94DC3A9}" type="parTrans" cxnId="{6EBB196A-E9EB-42C7-B637-E3407AD0395D}">
      <dgm:prSet/>
      <dgm:spPr/>
      <dgm:t>
        <a:bodyPr/>
        <a:lstStyle/>
        <a:p>
          <a:endParaRPr lang="pt-BR"/>
        </a:p>
      </dgm:t>
    </dgm:pt>
    <dgm:pt modelId="{9CCE407E-BBBE-4F03-8ABA-0CC7AE4D550B}" type="sibTrans" cxnId="{6EBB196A-E9EB-42C7-B637-E3407AD0395D}">
      <dgm:prSet/>
      <dgm:spPr/>
      <dgm:t>
        <a:bodyPr/>
        <a:lstStyle/>
        <a:p>
          <a:endParaRPr lang="pt-BR"/>
        </a:p>
      </dgm:t>
    </dgm:pt>
    <dgm:pt modelId="{5DDCC78E-6BF9-4706-BDD2-CCC635C72D35}">
      <dgm:prSet phldrT="[Texto]"/>
      <dgm:spPr/>
      <dgm:t>
        <a:bodyPr/>
        <a:lstStyle/>
        <a:p>
          <a:r>
            <a:rPr lang="pt-BR" dirty="0" smtClean="0"/>
            <a:t>Individualizar o registro</a:t>
          </a:r>
          <a:endParaRPr lang="pt-BR" dirty="0"/>
        </a:p>
      </dgm:t>
    </dgm:pt>
    <dgm:pt modelId="{242FF0EA-7C1F-442B-85CB-1208AE200E3E}" type="parTrans" cxnId="{EA632E12-53BF-4EF1-8FE3-7A6D5CE46010}">
      <dgm:prSet/>
      <dgm:spPr/>
      <dgm:t>
        <a:bodyPr/>
        <a:lstStyle/>
        <a:p>
          <a:endParaRPr lang="pt-BR"/>
        </a:p>
      </dgm:t>
    </dgm:pt>
    <dgm:pt modelId="{CF2FD8E5-1C4A-40B4-992D-584AB46E7B57}" type="sibTrans" cxnId="{EA632E12-53BF-4EF1-8FE3-7A6D5CE46010}">
      <dgm:prSet/>
      <dgm:spPr/>
      <dgm:t>
        <a:bodyPr/>
        <a:lstStyle/>
        <a:p>
          <a:endParaRPr lang="pt-BR"/>
        </a:p>
      </dgm:t>
    </dgm:pt>
    <dgm:pt modelId="{508AF796-1EA3-4C21-BD13-7343429CCBA4}">
      <dgm:prSet phldrT="[Texto]"/>
      <dgm:spPr/>
      <dgm:t>
        <a:bodyPr/>
        <a:lstStyle/>
        <a:p>
          <a:r>
            <a:rPr lang="pt-BR" dirty="0" smtClean="0"/>
            <a:t>Produzir informação integrada</a:t>
          </a:r>
          <a:endParaRPr lang="pt-BR" dirty="0"/>
        </a:p>
      </dgm:t>
    </dgm:pt>
    <dgm:pt modelId="{7ED97300-D2CA-4966-B185-89D57CA28043}" type="parTrans" cxnId="{5379C8EE-119A-4D64-A91F-78FA09B501EC}">
      <dgm:prSet/>
      <dgm:spPr/>
      <dgm:t>
        <a:bodyPr/>
        <a:lstStyle/>
        <a:p>
          <a:endParaRPr lang="pt-BR"/>
        </a:p>
      </dgm:t>
    </dgm:pt>
    <dgm:pt modelId="{79F86834-95F4-4CF5-A47E-EF23B7EBEEF5}" type="sibTrans" cxnId="{5379C8EE-119A-4D64-A91F-78FA09B501EC}">
      <dgm:prSet/>
      <dgm:spPr/>
      <dgm:t>
        <a:bodyPr/>
        <a:lstStyle/>
        <a:p>
          <a:endParaRPr lang="pt-BR"/>
        </a:p>
      </dgm:t>
    </dgm:pt>
    <dgm:pt modelId="{2C63BB37-C648-4AFA-8CF9-C6B513B163A3}" type="pres">
      <dgm:prSet presAssocID="{F6BC10A4-35C2-4962-839F-A9D78CA69AF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AE4F2BC-8B61-455B-9CAA-0B76CDA12880}" type="pres">
      <dgm:prSet presAssocID="{AB014385-15BC-4EF0-A6A4-F2B4205B79C2}" presName="node" presStyleLbl="node1" presStyleIdx="0" presStyleCnt="3" custLinFactNeighborX="-1506" custLinFactNeighborY="-1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0F97767-9750-414B-B223-7AD89F6618E2}" type="pres">
      <dgm:prSet presAssocID="{9CCE407E-BBBE-4F03-8ABA-0CC7AE4D550B}" presName="sibTrans" presStyleCnt="0"/>
      <dgm:spPr/>
    </dgm:pt>
    <dgm:pt modelId="{E33A5C7F-792D-4DAE-AD8A-912F6BB161F2}" type="pres">
      <dgm:prSet presAssocID="{5DDCC78E-6BF9-4706-BDD2-CCC635C72D3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71FF96-AD04-4571-A1FB-92DE8787BA87}" type="pres">
      <dgm:prSet presAssocID="{CF2FD8E5-1C4A-40B4-992D-584AB46E7B57}" presName="sibTrans" presStyleCnt="0"/>
      <dgm:spPr/>
    </dgm:pt>
    <dgm:pt modelId="{02AB114E-4E80-49BD-91EA-241223F8A8BF}" type="pres">
      <dgm:prSet presAssocID="{508AF796-1EA3-4C21-BD13-7343429CCBA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215826A-53C9-40D5-ADC9-F31E42D5B01C}" type="presOf" srcId="{5DDCC78E-6BF9-4706-BDD2-CCC635C72D35}" destId="{E33A5C7F-792D-4DAE-AD8A-912F6BB161F2}" srcOrd="0" destOrd="0" presId="urn:microsoft.com/office/officeart/2005/8/layout/default#1"/>
    <dgm:cxn modelId="{A742E3D2-3A73-4497-B132-987A4F10D8B3}" type="presOf" srcId="{F6BC10A4-35C2-4962-839F-A9D78CA69AFF}" destId="{2C63BB37-C648-4AFA-8CF9-C6B513B163A3}" srcOrd="0" destOrd="0" presId="urn:microsoft.com/office/officeart/2005/8/layout/default#1"/>
    <dgm:cxn modelId="{007448FA-6120-48CE-BB52-65576F26EFFF}" type="presOf" srcId="{508AF796-1EA3-4C21-BD13-7343429CCBA4}" destId="{02AB114E-4E80-49BD-91EA-241223F8A8BF}" srcOrd="0" destOrd="0" presId="urn:microsoft.com/office/officeart/2005/8/layout/default#1"/>
    <dgm:cxn modelId="{5379C8EE-119A-4D64-A91F-78FA09B501EC}" srcId="{F6BC10A4-35C2-4962-839F-A9D78CA69AFF}" destId="{508AF796-1EA3-4C21-BD13-7343429CCBA4}" srcOrd="2" destOrd="0" parTransId="{7ED97300-D2CA-4966-B185-89D57CA28043}" sibTransId="{79F86834-95F4-4CF5-A47E-EF23B7EBEEF5}"/>
    <dgm:cxn modelId="{6EBB196A-E9EB-42C7-B637-E3407AD0395D}" srcId="{F6BC10A4-35C2-4962-839F-A9D78CA69AFF}" destId="{AB014385-15BC-4EF0-A6A4-F2B4205B79C2}" srcOrd="0" destOrd="0" parTransId="{36FC37FA-8853-4508-8430-A16BB94DC3A9}" sibTransId="{9CCE407E-BBBE-4F03-8ABA-0CC7AE4D550B}"/>
    <dgm:cxn modelId="{EA632E12-53BF-4EF1-8FE3-7A6D5CE46010}" srcId="{F6BC10A4-35C2-4962-839F-A9D78CA69AFF}" destId="{5DDCC78E-6BF9-4706-BDD2-CCC635C72D35}" srcOrd="1" destOrd="0" parTransId="{242FF0EA-7C1F-442B-85CB-1208AE200E3E}" sibTransId="{CF2FD8E5-1C4A-40B4-992D-584AB46E7B57}"/>
    <dgm:cxn modelId="{EB976929-CEBF-449D-9A4D-9434DE9EE2C2}" type="presOf" srcId="{AB014385-15BC-4EF0-A6A4-F2B4205B79C2}" destId="{0AE4F2BC-8B61-455B-9CAA-0B76CDA12880}" srcOrd="0" destOrd="0" presId="urn:microsoft.com/office/officeart/2005/8/layout/default#1"/>
    <dgm:cxn modelId="{A29C5A48-F271-4526-AABC-FEB940361775}" type="presParOf" srcId="{2C63BB37-C648-4AFA-8CF9-C6B513B163A3}" destId="{0AE4F2BC-8B61-455B-9CAA-0B76CDA12880}" srcOrd="0" destOrd="0" presId="urn:microsoft.com/office/officeart/2005/8/layout/default#1"/>
    <dgm:cxn modelId="{A9951A71-3102-48C8-9C55-AD2739A3C4A3}" type="presParOf" srcId="{2C63BB37-C648-4AFA-8CF9-C6B513B163A3}" destId="{E0F97767-9750-414B-B223-7AD89F6618E2}" srcOrd="1" destOrd="0" presId="urn:microsoft.com/office/officeart/2005/8/layout/default#1"/>
    <dgm:cxn modelId="{EFA47D27-7B0A-4721-ACA2-6A6CF01387B4}" type="presParOf" srcId="{2C63BB37-C648-4AFA-8CF9-C6B513B163A3}" destId="{E33A5C7F-792D-4DAE-AD8A-912F6BB161F2}" srcOrd="2" destOrd="0" presId="urn:microsoft.com/office/officeart/2005/8/layout/default#1"/>
    <dgm:cxn modelId="{5F3DA7F2-9993-4F1C-A712-E6342F8AEFD0}" type="presParOf" srcId="{2C63BB37-C648-4AFA-8CF9-C6B513B163A3}" destId="{4971FF96-AD04-4571-A1FB-92DE8787BA87}" srcOrd="3" destOrd="0" presId="urn:microsoft.com/office/officeart/2005/8/layout/default#1"/>
    <dgm:cxn modelId="{DC77C2EE-D9E7-4D2A-A176-28B7751C2C42}" type="presParOf" srcId="{2C63BB37-C648-4AFA-8CF9-C6B513B163A3}" destId="{02AB114E-4E80-49BD-91EA-241223F8A8B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685878-3976-4227-A314-C6BDD7A61E34}" type="doc">
      <dgm:prSet loTypeId="urn:microsoft.com/office/officeart/2009/3/layout/RandomtoResultProcess" loCatId="process" qsTypeId="urn:microsoft.com/office/officeart/2005/8/quickstyle/3d7" qsCatId="3D" csTypeId="urn:microsoft.com/office/officeart/2005/8/colors/colorful1#2" csCatId="colorful" phldr="1"/>
      <dgm:spPr/>
      <dgm:t>
        <a:bodyPr/>
        <a:lstStyle/>
        <a:p>
          <a:endParaRPr lang="pt-BR"/>
        </a:p>
      </dgm:t>
    </dgm:pt>
    <dgm:pt modelId="{4D7A5C28-E36E-492F-AA08-077D42832C19}">
      <dgm:prSet phldrT="[Texto]"/>
      <dgm:spPr/>
      <dgm:t>
        <a:bodyPr/>
        <a:lstStyle/>
        <a:p>
          <a:r>
            <a:rPr lang="pt-BR" dirty="0" smtClean="0"/>
            <a:t>Sistemas de Informação na AB</a:t>
          </a:r>
          <a:endParaRPr lang="pt-BR" dirty="0"/>
        </a:p>
      </dgm:t>
    </dgm:pt>
    <dgm:pt modelId="{1F2940E2-09CC-4446-AEA3-C0FD15EDE8B3}" type="parTrans" cxnId="{18BBE654-3F2C-4881-9E9D-B1E528758AA6}">
      <dgm:prSet/>
      <dgm:spPr/>
      <dgm:t>
        <a:bodyPr/>
        <a:lstStyle/>
        <a:p>
          <a:endParaRPr lang="pt-BR"/>
        </a:p>
      </dgm:t>
    </dgm:pt>
    <dgm:pt modelId="{D800C866-D949-46DF-86B3-BD1F17B61F0F}" type="sibTrans" cxnId="{18BBE654-3F2C-4881-9E9D-B1E528758AA6}">
      <dgm:prSet/>
      <dgm:spPr/>
      <dgm:t>
        <a:bodyPr/>
        <a:lstStyle/>
        <a:p>
          <a:endParaRPr lang="pt-BR"/>
        </a:p>
      </dgm:t>
    </dgm:pt>
    <dgm:pt modelId="{533BC6D3-A92F-4B7C-863C-AE5C4608B901}">
      <dgm:prSet phldrT="[Texto]" custT="1"/>
      <dgm:spPr/>
      <dgm:t>
        <a:bodyPr/>
        <a:lstStyle/>
        <a:p>
          <a:r>
            <a:rPr lang="pt-BR" sz="2000" dirty="0" smtClean="0"/>
            <a:t>Diversas plataformas e entradas de dados</a:t>
          </a:r>
          <a:endParaRPr lang="pt-BR" sz="2000" dirty="0"/>
        </a:p>
      </dgm:t>
    </dgm:pt>
    <dgm:pt modelId="{4A44EB39-76A3-46B7-B60D-CE39EBD1035B}" type="parTrans" cxnId="{20016929-42B7-4813-BA0E-353D61E38CCC}">
      <dgm:prSet/>
      <dgm:spPr/>
      <dgm:t>
        <a:bodyPr/>
        <a:lstStyle/>
        <a:p>
          <a:endParaRPr lang="pt-BR"/>
        </a:p>
      </dgm:t>
    </dgm:pt>
    <dgm:pt modelId="{236E1DE8-4B52-4A00-95F8-0392EA09B0B5}" type="sibTrans" cxnId="{20016929-42B7-4813-BA0E-353D61E38CCC}">
      <dgm:prSet/>
      <dgm:spPr/>
      <dgm:t>
        <a:bodyPr/>
        <a:lstStyle/>
        <a:p>
          <a:endParaRPr lang="pt-BR"/>
        </a:p>
      </dgm:t>
    </dgm:pt>
    <dgm:pt modelId="{CA1291B0-E442-445E-BB77-6AD4E39BC35C}">
      <dgm:prSet phldrT="[Texto]"/>
      <dgm:spPr/>
      <dgm:t>
        <a:bodyPr/>
        <a:lstStyle/>
        <a:p>
          <a:r>
            <a:rPr lang="pt-BR" dirty="0" smtClean="0"/>
            <a:t>Estratégia</a:t>
          </a:r>
        </a:p>
        <a:p>
          <a:r>
            <a:rPr lang="pt-BR" dirty="0" smtClean="0"/>
            <a:t>e-SUS AB</a:t>
          </a:r>
          <a:endParaRPr lang="pt-BR" dirty="0"/>
        </a:p>
      </dgm:t>
    </dgm:pt>
    <dgm:pt modelId="{56F2CD5C-E5B1-4AC1-9F42-B474D4529FF0}" type="parTrans" cxnId="{0203AD98-6175-4DFF-99EB-24E85CCF0333}">
      <dgm:prSet/>
      <dgm:spPr/>
      <dgm:t>
        <a:bodyPr/>
        <a:lstStyle/>
        <a:p>
          <a:endParaRPr lang="pt-BR"/>
        </a:p>
      </dgm:t>
    </dgm:pt>
    <dgm:pt modelId="{CD86B7E6-F545-492B-8EED-4BE1ADF7EC0E}" type="sibTrans" cxnId="{0203AD98-6175-4DFF-99EB-24E85CCF0333}">
      <dgm:prSet/>
      <dgm:spPr/>
      <dgm:t>
        <a:bodyPr/>
        <a:lstStyle/>
        <a:p>
          <a:endParaRPr lang="pt-BR"/>
        </a:p>
      </dgm:t>
    </dgm:pt>
    <dgm:pt modelId="{FFF3B9DD-FE53-497A-B1D5-4372EDCFFC96}">
      <dgm:prSet phldrT="[Texto]"/>
      <dgm:spPr/>
      <dgm:t>
        <a:bodyPr/>
        <a:lstStyle/>
        <a:p>
          <a:r>
            <a:rPr lang="pt-BR" dirty="0" smtClean="0"/>
            <a:t>Plataforma única de entrada de dados na AB</a:t>
          </a:r>
          <a:endParaRPr lang="pt-BR" dirty="0"/>
        </a:p>
      </dgm:t>
    </dgm:pt>
    <dgm:pt modelId="{D300D066-4F8E-4A9B-991F-0FD054428E28}" type="parTrans" cxnId="{6D709E7A-99B3-49B1-BE9C-3FBF7168511C}">
      <dgm:prSet/>
      <dgm:spPr/>
      <dgm:t>
        <a:bodyPr/>
        <a:lstStyle/>
        <a:p>
          <a:endParaRPr lang="pt-BR"/>
        </a:p>
      </dgm:t>
    </dgm:pt>
    <dgm:pt modelId="{736B1FCC-BD24-4DB0-8642-0A1D36D14C52}" type="sibTrans" cxnId="{6D709E7A-99B3-49B1-BE9C-3FBF7168511C}">
      <dgm:prSet/>
      <dgm:spPr/>
      <dgm:t>
        <a:bodyPr/>
        <a:lstStyle/>
        <a:p>
          <a:endParaRPr lang="pt-BR"/>
        </a:p>
      </dgm:t>
    </dgm:pt>
    <dgm:pt modelId="{757F051E-47ED-494D-A40F-CB68B42D727A}" type="pres">
      <dgm:prSet presAssocID="{0C685878-3976-4227-A314-C6BDD7A61E34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43DB7D92-AF81-46DD-9C92-373A0043CF31}" type="pres">
      <dgm:prSet presAssocID="{4D7A5C28-E36E-492F-AA08-077D42832C19}" presName="chaos" presStyleCnt="0"/>
      <dgm:spPr/>
    </dgm:pt>
    <dgm:pt modelId="{7B0FA885-023C-4278-8DBC-4BFBA81F5BDA}" type="pres">
      <dgm:prSet presAssocID="{4D7A5C28-E36E-492F-AA08-077D42832C19}" presName="parTx1" presStyleLbl="revTx" presStyleIdx="0" presStyleCnt="3"/>
      <dgm:spPr/>
      <dgm:t>
        <a:bodyPr/>
        <a:lstStyle/>
        <a:p>
          <a:endParaRPr lang="pt-BR"/>
        </a:p>
      </dgm:t>
    </dgm:pt>
    <dgm:pt modelId="{FA0C67DA-3B71-4FBF-B066-E37B7E0FEC92}" type="pres">
      <dgm:prSet presAssocID="{4D7A5C28-E36E-492F-AA08-077D42832C19}" presName="desTx1" presStyleLbl="revTx" presStyleIdx="1" presStyleCnt="3" custScaleX="12714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B40523-F39D-475A-8226-6EE22DACB498}" type="pres">
      <dgm:prSet presAssocID="{4D7A5C28-E36E-492F-AA08-077D42832C19}" presName="c1" presStyleLbl="node1" presStyleIdx="0" presStyleCnt="19"/>
      <dgm:spPr/>
    </dgm:pt>
    <dgm:pt modelId="{8AE00272-A8DE-47D2-9819-8FD1FDCFDB7A}" type="pres">
      <dgm:prSet presAssocID="{4D7A5C28-E36E-492F-AA08-077D42832C19}" presName="c2" presStyleLbl="node1" presStyleIdx="1" presStyleCnt="19"/>
      <dgm:spPr/>
    </dgm:pt>
    <dgm:pt modelId="{29564A41-06AA-4964-9080-816569FCA520}" type="pres">
      <dgm:prSet presAssocID="{4D7A5C28-E36E-492F-AA08-077D42832C19}" presName="c3" presStyleLbl="node1" presStyleIdx="2" presStyleCnt="19"/>
      <dgm:spPr/>
    </dgm:pt>
    <dgm:pt modelId="{3F4A4539-B6C9-403A-8BC6-20770CEBC31B}" type="pres">
      <dgm:prSet presAssocID="{4D7A5C28-E36E-492F-AA08-077D42832C19}" presName="c4" presStyleLbl="node1" presStyleIdx="3" presStyleCnt="19"/>
      <dgm:spPr/>
    </dgm:pt>
    <dgm:pt modelId="{910847A3-0EF0-488C-8E6E-0FF8E06D82BA}" type="pres">
      <dgm:prSet presAssocID="{4D7A5C28-E36E-492F-AA08-077D42832C19}" presName="c5" presStyleLbl="node1" presStyleIdx="4" presStyleCnt="19"/>
      <dgm:spPr/>
    </dgm:pt>
    <dgm:pt modelId="{FBE923F2-6859-4F03-B369-564F46DE97CB}" type="pres">
      <dgm:prSet presAssocID="{4D7A5C28-E36E-492F-AA08-077D42832C19}" presName="c6" presStyleLbl="node1" presStyleIdx="5" presStyleCnt="19"/>
      <dgm:spPr/>
    </dgm:pt>
    <dgm:pt modelId="{2C1A6F71-A199-4263-A318-99065636DC77}" type="pres">
      <dgm:prSet presAssocID="{4D7A5C28-E36E-492F-AA08-077D42832C19}" presName="c7" presStyleLbl="node1" presStyleIdx="6" presStyleCnt="19"/>
      <dgm:spPr/>
    </dgm:pt>
    <dgm:pt modelId="{CC036AD2-4F50-49C3-9185-28775299D5DA}" type="pres">
      <dgm:prSet presAssocID="{4D7A5C28-E36E-492F-AA08-077D42832C19}" presName="c8" presStyleLbl="node1" presStyleIdx="7" presStyleCnt="19"/>
      <dgm:spPr/>
    </dgm:pt>
    <dgm:pt modelId="{7A24F04D-7765-4585-B992-F837388864C8}" type="pres">
      <dgm:prSet presAssocID="{4D7A5C28-E36E-492F-AA08-077D42832C19}" presName="c9" presStyleLbl="node1" presStyleIdx="8" presStyleCnt="19"/>
      <dgm:spPr/>
    </dgm:pt>
    <dgm:pt modelId="{FADE4E3A-925B-4FD7-A460-63A729F61DF8}" type="pres">
      <dgm:prSet presAssocID="{4D7A5C28-E36E-492F-AA08-077D42832C19}" presName="c10" presStyleLbl="node1" presStyleIdx="9" presStyleCnt="19"/>
      <dgm:spPr/>
    </dgm:pt>
    <dgm:pt modelId="{AACB7C5C-1C92-4B1F-B315-4A5060CF7387}" type="pres">
      <dgm:prSet presAssocID="{4D7A5C28-E36E-492F-AA08-077D42832C19}" presName="c11" presStyleLbl="node1" presStyleIdx="10" presStyleCnt="19"/>
      <dgm:spPr/>
    </dgm:pt>
    <dgm:pt modelId="{62A0F665-DEF7-41B1-A57A-44E6D2ECF80E}" type="pres">
      <dgm:prSet presAssocID="{4D7A5C28-E36E-492F-AA08-077D42832C19}" presName="c12" presStyleLbl="node1" presStyleIdx="11" presStyleCnt="19"/>
      <dgm:spPr/>
    </dgm:pt>
    <dgm:pt modelId="{16BD4A66-8649-4622-ACF1-6C05BB6A5768}" type="pres">
      <dgm:prSet presAssocID="{4D7A5C28-E36E-492F-AA08-077D42832C19}" presName="c13" presStyleLbl="node1" presStyleIdx="12" presStyleCnt="19"/>
      <dgm:spPr/>
    </dgm:pt>
    <dgm:pt modelId="{C34C7DAE-FDA0-4031-ABD2-FEF6635C8209}" type="pres">
      <dgm:prSet presAssocID="{4D7A5C28-E36E-492F-AA08-077D42832C19}" presName="c14" presStyleLbl="node1" presStyleIdx="13" presStyleCnt="19"/>
      <dgm:spPr/>
    </dgm:pt>
    <dgm:pt modelId="{905FDE1D-8FF7-45B2-8F0C-BD85BC154854}" type="pres">
      <dgm:prSet presAssocID="{4D7A5C28-E36E-492F-AA08-077D42832C19}" presName="c15" presStyleLbl="node1" presStyleIdx="14" presStyleCnt="19"/>
      <dgm:spPr/>
    </dgm:pt>
    <dgm:pt modelId="{49A0C881-F267-4B98-BC18-F5C5DEDED0B8}" type="pres">
      <dgm:prSet presAssocID="{4D7A5C28-E36E-492F-AA08-077D42832C19}" presName="c16" presStyleLbl="node1" presStyleIdx="15" presStyleCnt="19"/>
      <dgm:spPr/>
    </dgm:pt>
    <dgm:pt modelId="{B647808D-4EEE-4689-9B82-D5F27C56144A}" type="pres">
      <dgm:prSet presAssocID="{4D7A5C28-E36E-492F-AA08-077D42832C19}" presName="c17" presStyleLbl="node1" presStyleIdx="16" presStyleCnt="19"/>
      <dgm:spPr/>
    </dgm:pt>
    <dgm:pt modelId="{49E093CC-E977-4C1D-BDA5-971EA3D91742}" type="pres">
      <dgm:prSet presAssocID="{4D7A5C28-E36E-492F-AA08-077D42832C19}" presName="c18" presStyleLbl="node1" presStyleIdx="17" presStyleCnt="19"/>
      <dgm:spPr/>
    </dgm:pt>
    <dgm:pt modelId="{AF650617-2881-4EB2-8277-EB28642E40E5}" type="pres">
      <dgm:prSet presAssocID="{D800C866-D949-46DF-86B3-BD1F17B61F0F}" presName="chevronComposite1" presStyleCnt="0"/>
      <dgm:spPr/>
    </dgm:pt>
    <dgm:pt modelId="{F9A7936A-70AB-4317-931A-607A3152C2A9}" type="pres">
      <dgm:prSet presAssocID="{D800C866-D949-46DF-86B3-BD1F17B61F0F}" presName="chevron1" presStyleLbl="sibTrans2D1" presStyleIdx="0" presStyleCnt="2"/>
      <dgm:spPr/>
    </dgm:pt>
    <dgm:pt modelId="{1FDCC464-BA24-4269-BE5F-A40167235593}" type="pres">
      <dgm:prSet presAssocID="{D800C866-D949-46DF-86B3-BD1F17B61F0F}" presName="spChevron1" presStyleCnt="0"/>
      <dgm:spPr/>
    </dgm:pt>
    <dgm:pt modelId="{5A45A256-02FC-4258-8198-4F562BB7653A}" type="pres">
      <dgm:prSet presAssocID="{D800C866-D949-46DF-86B3-BD1F17B61F0F}" presName="overlap" presStyleCnt="0"/>
      <dgm:spPr/>
    </dgm:pt>
    <dgm:pt modelId="{0FF25C18-D2ED-450B-A8CC-64B2A8B61270}" type="pres">
      <dgm:prSet presAssocID="{D800C866-D949-46DF-86B3-BD1F17B61F0F}" presName="chevronComposite2" presStyleCnt="0"/>
      <dgm:spPr/>
    </dgm:pt>
    <dgm:pt modelId="{D0D00E8C-5194-42E1-A366-1C4DE5A8E995}" type="pres">
      <dgm:prSet presAssocID="{D800C866-D949-46DF-86B3-BD1F17B61F0F}" presName="chevron2" presStyleLbl="sibTrans2D1" presStyleIdx="1" presStyleCnt="2"/>
      <dgm:spPr/>
    </dgm:pt>
    <dgm:pt modelId="{A709CC2D-517C-4C84-A43E-1BB384CAD817}" type="pres">
      <dgm:prSet presAssocID="{D800C866-D949-46DF-86B3-BD1F17B61F0F}" presName="spChevron2" presStyleCnt="0"/>
      <dgm:spPr/>
    </dgm:pt>
    <dgm:pt modelId="{530DB6C9-916D-499B-B8E0-07ED135A319A}" type="pres">
      <dgm:prSet presAssocID="{CA1291B0-E442-445E-BB77-6AD4E39BC35C}" presName="last" presStyleCnt="0"/>
      <dgm:spPr/>
    </dgm:pt>
    <dgm:pt modelId="{5D7A0A87-72B4-4491-AC4E-C2404BEB6B69}" type="pres">
      <dgm:prSet presAssocID="{CA1291B0-E442-445E-BB77-6AD4E39BC35C}" presName="circleTx" presStyleLbl="node1" presStyleIdx="18" presStyleCnt="19"/>
      <dgm:spPr/>
      <dgm:t>
        <a:bodyPr/>
        <a:lstStyle/>
        <a:p>
          <a:endParaRPr lang="pt-BR"/>
        </a:p>
      </dgm:t>
    </dgm:pt>
    <dgm:pt modelId="{5CBD099D-2915-4F33-B0D7-6A25511C4795}" type="pres">
      <dgm:prSet presAssocID="{CA1291B0-E442-445E-BB77-6AD4E39BC35C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D3E5A4-0721-4845-85FB-53293393E912}" type="pres">
      <dgm:prSet presAssocID="{CA1291B0-E442-445E-BB77-6AD4E39BC35C}" presName="spN" presStyleCnt="0"/>
      <dgm:spPr/>
    </dgm:pt>
  </dgm:ptLst>
  <dgm:cxnLst>
    <dgm:cxn modelId="{6D709E7A-99B3-49B1-BE9C-3FBF7168511C}" srcId="{CA1291B0-E442-445E-BB77-6AD4E39BC35C}" destId="{FFF3B9DD-FE53-497A-B1D5-4372EDCFFC96}" srcOrd="0" destOrd="0" parTransId="{D300D066-4F8E-4A9B-991F-0FD054428E28}" sibTransId="{736B1FCC-BD24-4DB0-8642-0A1D36D14C52}"/>
    <dgm:cxn modelId="{F75B5B6E-B344-44E1-8279-BC55AC1719F0}" type="presOf" srcId="{CA1291B0-E442-445E-BB77-6AD4E39BC35C}" destId="{5D7A0A87-72B4-4491-AC4E-C2404BEB6B69}" srcOrd="0" destOrd="0" presId="urn:microsoft.com/office/officeart/2009/3/layout/RandomtoResultProcess"/>
    <dgm:cxn modelId="{20016929-42B7-4813-BA0E-353D61E38CCC}" srcId="{4D7A5C28-E36E-492F-AA08-077D42832C19}" destId="{533BC6D3-A92F-4B7C-863C-AE5C4608B901}" srcOrd="0" destOrd="0" parTransId="{4A44EB39-76A3-46B7-B60D-CE39EBD1035B}" sibTransId="{236E1DE8-4B52-4A00-95F8-0392EA09B0B5}"/>
    <dgm:cxn modelId="{1373F222-35EB-4598-9A6C-B2E3250D316D}" type="presOf" srcId="{0C685878-3976-4227-A314-C6BDD7A61E34}" destId="{757F051E-47ED-494D-A40F-CB68B42D727A}" srcOrd="0" destOrd="0" presId="urn:microsoft.com/office/officeart/2009/3/layout/RandomtoResultProcess"/>
    <dgm:cxn modelId="{0203AD98-6175-4DFF-99EB-24E85CCF0333}" srcId="{0C685878-3976-4227-A314-C6BDD7A61E34}" destId="{CA1291B0-E442-445E-BB77-6AD4E39BC35C}" srcOrd="1" destOrd="0" parTransId="{56F2CD5C-E5B1-4AC1-9F42-B474D4529FF0}" sibTransId="{CD86B7E6-F545-492B-8EED-4BE1ADF7EC0E}"/>
    <dgm:cxn modelId="{B2CABDF1-0D85-467B-A302-393172A00370}" type="presOf" srcId="{4D7A5C28-E36E-492F-AA08-077D42832C19}" destId="{7B0FA885-023C-4278-8DBC-4BFBA81F5BDA}" srcOrd="0" destOrd="0" presId="urn:microsoft.com/office/officeart/2009/3/layout/RandomtoResultProcess"/>
    <dgm:cxn modelId="{0962CDEA-F674-48B7-9761-4BDBD36E9DFE}" type="presOf" srcId="{533BC6D3-A92F-4B7C-863C-AE5C4608B901}" destId="{FA0C67DA-3B71-4FBF-B066-E37B7E0FEC92}" srcOrd="0" destOrd="0" presId="urn:microsoft.com/office/officeart/2009/3/layout/RandomtoResultProcess"/>
    <dgm:cxn modelId="{C3E7CAB6-A40D-4EC9-98E6-8793973EE400}" type="presOf" srcId="{FFF3B9DD-FE53-497A-B1D5-4372EDCFFC96}" destId="{5CBD099D-2915-4F33-B0D7-6A25511C4795}" srcOrd="0" destOrd="0" presId="urn:microsoft.com/office/officeart/2009/3/layout/RandomtoResultProcess"/>
    <dgm:cxn modelId="{18BBE654-3F2C-4881-9E9D-B1E528758AA6}" srcId="{0C685878-3976-4227-A314-C6BDD7A61E34}" destId="{4D7A5C28-E36E-492F-AA08-077D42832C19}" srcOrd="0" destOrd="0" parTransId="{1F2940E2-09CC-4446-AEA3-C0FD15EDE8B3}" sibTransId="{D800C866-D949-46DF-86B3-BD1F17B61F0F}"/>
    <dgm:cxn modelId="{92E8369C-1ACF-4F77-8DE0-BF2C785E2C02}" type="presParOf" srcId="{757F051E-47ED-494D-A40F-CB68B42D727A}" destId="{43DB7D92-AF81-46DD-9C92-373A0043CF31}" srcOrd="0" destOrd="0" presId="urn:microsoft.com/office/officeart/2009/3/layout/RandomtoResultProcess"/>
    <dgm:cxn modelId="{97474AC0-55C0-43D6-A375-BECA7CA164E6}" type="presParOf" srcId="{43DB7D92-AF81-46DD-9C92-373A0043CF31}" destId="{7B0FA885-023C-4278-8DBC-4BFBA81F5BDA}" srcOrd="0" destOrd="0" presId="urn:microsoft.com/office/officeart/2009/3/layout/RandomtoResultProcess"/>
    <dgm:cxn modelId="{F26E6D95-DBAF-4405-97F6-13911F9857CE}" type="presParOf" srcId="{43DB7D92-AF81-46DD-9C92-373A0043CF31}" destId="{FA0C67DA-3B71-4FBF-B066-E37B7E0FEC92}" srcOrd="1" destOrd="0" presId="urn:microsoft.com/office/officeart/2009/3/layout/RandomtoResultProcess"/>
    <dgm:cxn modelId="{BC3C5968-F99B-4F5C-AA61-6946BE110005}" type="presParOf" srcId="{43DB7D92-AF81-46DD-9C92-373A0043CF31}" destId="{35B40523-F39D-475A-8226-6EE22DACB498}" srcOrd="2" destOrd="0" presId="urn:microsoft.com/office/officeart/2009/3/layout/RandomtoResultProcess"/>
    <dgm:cxn modelId="{2B8A8C8E-E6EE-479B-B6C2-118AB0E3DC48}" type="presParOf" srcId="{43DB7D92-AF81-46DD-9C92-373A0043CF31}" destId="{8AE00272-A8DE-47D2-9819-8FD1FDCFDB7A}" srcOrd="3" destOrd="0" presId="urn:microsoft.com/office/officeart/2009/3/layout/RandomtoResultProcess"/>
    <dgm:cxn modelId="{B6802CAE-7CA7-4180-B4C9-582AAFF8C316}" type="presParOf" srcId="{43DB7D92-AF81-46DD-9C92-373A0043CF31}" destId="{29564A41-06AA-4964-9080-816569FCA520}" srcOrd="4" destOrd="0" presId="urn:microsoft.com/office/officeart/2009/3/layout/RandomtoResultProcess"/>
    <dgm:cxn modelId="{56AA197A-A961-4DB2-87B4-10936BCC970E}" type="presParOf" srcId="{43DB7D92-AF81-46DD-9C92-373A0043CF31}" destId="{3F4A4539-B6C9-403A-8BC6-20770CEBC31B}" srcOrd="5" destOrd="0" presId="urn:microsoft.com/office/officeart/2009/3/layout/RandomtoResultProcess"/>
    <dgm:cxn modelId="{3A924A08-24C3-46C6-9A5E-9878851DFC62}" type="presParOf" srcId="{43DB7D92-AF81-46DD-9C92-373A0043CF31}" destId="{910847A3-0EF0-488C-8E6E-0FF8E06D82BA}" srcOrd="6" destOrd="0" presId="urn:microsoft.com/office/officeart/2009/3/layout/RandomtoResultProcess"/>
    <dgm:cxn modelId="{B3D78D36-F496-42B4-8EA8-AE995B2DE411}" type="presParOf" srcId="{43DB7D92-AF81-46DD-9C92-373A0043CF31}" destId="{FBE923F2-6859-4F03-B369-564F46DE97CB}" srcOrd="7" destOrd="0" presId="urn:microsoft.com/office/officeart/2009/3/layout/RandomtoResultProcess"/>
    <dgm:cxn modelId="{66317BAD-285B-46AB-A30D-917110B6B93E}" type="presParOf" srcId="{43DB7D92-AF81-46DD-9C92-373A0043CF31}" destId="{2C1A6F71-A199-4263-A318-99065636DC77}" srcOrd="8" destOrd="0" presId="urn:microsoft.com/office/officeart/2009/3/layout/RandomtoResultProcess"/>
    <dgm:cxn modelId="{A52D45AF-7263-4CEF-9FF3-949018F694E3}" type="presParOf" srcId="{43DB7D92-AF81-46DD-9C92-373A0043CF31}" destId="{CC036AD2-4F50-49C3-9185-28775299D5DA}" srcOrd="9" destOrd="0" presId="urn:microsoft.com/office/officeart/2009/3/layout/RandomtoResultProcess"/>
    <dgm:cxn modelId="{E115F8E8-E5FC-4960-9BF7-939664F3AFDC}" type="presParOf" srcId="{43DB7D92-AF81-46DD-9C92-373A0043CF31}" destId="{7A24F04D-7765-4585-B992-F837388864C8}" srcOrd="10" destOrd="0" presId="urn:microsoft.com/office/officeart/2009/3/layout/RandomtoResultProcess"/>
    <dgm:cxn modelId="{17B5A0FC-119D-4879-9274-EF185A8DC336}" type="presParOf" srcId="{43DB7D92-AF81-46DD-9C92-373A0043CF31}" destId="{FADE4E3A-925B-4FD7-A460-63A729F61DF8}" srcOrd="11" destOrd="0" presId="urn:microsoft.com/office/officeart/2009/3/layout/RandomtoResultProcess"/>
    <dgm:cxn modelId="{6093F97C-5A0A-4A21-9521-779692C67E59}" type="presParOf" srcId="{43DB7D92-AF81-46DD-9C92-373A0043CF31}" destId="{AACB7C5C-1C92-4B1F-B315-4A5060CF7387}" srcOrd="12" destOrd="0" presId="urn:microsoft.com/office/officeart/2009/3/layout/RandomtoResultProcess"/>
    <dgm:cxn modelId="{4025ACBC-EC8E-4B07-8F60-B051382D4ABA}" type="presParOf" srcId="{43DB7D92-AF81-46DD-9C92-373A0043CF31}" destId="{62A0F665-DEF7-41B1-A57A-44E6D2ECF80E}" srcOrd="13" destOrd="0" presId="urn:microsoft.com/office/officeart/2009/3/layout/RandomtoResultProcess"/>
    <dgm:cxn modelId="{1F31874A-1AE4-4288-8BD6-C2DB265F31D1}" type="presParOf" srcId="{43DB7D92-AF81-46DD-9C92-373A0043CF31}" destId="{16BD4A66-8649-4622-ACF1-6C05BB6A5768}" srcOrd="14" destOrd="0" presId="urn:microsoft.com/office/officeart/2009/3/layout/RandomtoResultProcess"/>
    <dgm:cxn modelId="{D104264A-0C74-459D-B02F-DBF6DEDCB5D3}" type="presParOf" srcId="{43DB7D92-AF81-46DD-9C92-373A0043CF31}" destId="{C34C7DAE-FDA0-4031-ABD2-FEF6635C8209}" srcOrd="15" destOrd="0" presId="urn:microsoft.com/office/officeart/2009/3/layout/RandomtoResultProcess"/>
    <dgm:cxn modelId="{33631CBB-B5A8-439E-9C95-83CC62057300}" type="presParOf" srcId="{43DB7D92-AF81-46DD-9C92-373A0043CF31}" destId="{905FDE1D-8FF7-45B2-8F0C-BD85BC154854}" srcOrd="16" destOrd="0" presId="urn:microsoft.com/office/officeart/2009/3/layout/RandomtoResultProcess"/>
    <dgm:cxn modelId="{80B4BB91-772D-408A-96E1-E104A807D8D1}" type="presParOf" srcId="{43DB7D92-AF81-46DD-9C92-373A0043CF31}" destId="{49A0C881-F267-4B98-BC18-F5C5DEDED0B8}" srcOrd="17" destOrd="0" presId="urn:microsoft.com/office/officeart/2009/3/layout/RandomtoResultProcess"/>
    <dgm:cxn modelId="{8A07E26E-E24F-43EE-8268-998A1C6B2370}" type="presParOf" srcId="{43DB7D92-AF81-46DD-9C92-373A0043CF31}" destId="{B647808D-4EEE-4689-9B82-D5F27C56144A}" srcOrd="18" destOrd="0" presId="urn:microsoft.com/office/officeart/2009/3/layout/RandomtoResultProcess"/>
    <dgm:cxn modelId="{4935A0FF-D45B-4AA3-BC6C-73FB6C0BF22F}" type="presParOf" srcId="{43DB7D92-AF81-46DD-9C92-373A0043CF31}" destId="{49E093CC-E977-4C1D-BDA5-971EA3D91742}" srcOrd="19" destOrd="0" presId="urn:microsoft.com/office/officeart/2009/3/layout/RandomtoResultProcess"/>
    <dgm:cxn modelId="{949B93E8-A55C-4539-83FC-5916DDE0B189}" type="presParOf" srcId="{757F051E-47ED-494D-A40F-CB68B42D727A}" destId="{AF650617-2881-4EB2-8277-EB28642E40E5}" srcOrd="1" destOrd="0" presId="urn:microsoft.com/office/officeart/2009/3/layout/RandomtoResultProcess"/>
    <dgm:cxn modelId="{869C4FB3-1FE2-4344-8170-0D898304710E}" type="presParOf" srcId="{AF650617-2881-4EB2-8277-EB28642E40E5}" destId="{F9A7936A-70AB-4317-931A-607A3152C2A9}" srcOrd="0" destOrd="0" presId="urn:microsoft.com/office/officeart/2009/3/layout/RandomtoResultProcess"/>
    <dgm:cxn modelId="{4A3A5477-EFC0-41C7-B271-94CA3FA7312F}" type="presParOf" srcId="{AF650617-2881-4EB2-8277-EB28642E40E5}" destId="{1FDCC464-BA24-4269-BE5F-A40167235593}" srcOrd="1" destOrd="0" presId="urn:microsoft.com/office/officeart/2009/3/layout/RandomtoResultProcess"/>
    <dgm:cxn modelId="{38285E4B-5154-4619-9653-4AFF60BE4E85}" type="presParOf" srcId="{757F051E-47ED-494D-A40F-CB68B42D727A}" destId="{5A45A256-02FC-4258-8198-4F562BB7653A}" srcOrd="2" destOrd="0" presId="urn:microsoft.com/office/officeart/2009/3/layout/RandomtoResultProcess"/>
    <dgm:cxn modelId="{FB7C6A2D-CB56-4191-AE9A-D11A252353E6}" type="presParOf" srcId="{757F051E-47ED-494D-A40F-CB68B42D727A}" destId="{0FF25C18-D2ED-450B-A8CC-64B2A8B61270}" srcOrd="3" destOrd="0" presId="urn:microsoft.com/office/officeart/2009/3/layout/RandomtoResultProcess"/>
    <dgm:cxn modelId="{9A5FA35B-C96B-4E4F-947D-5369E1BF1DCE}" type="presParOf" srcId="{0FF25C18-D2ED-450B-A8CC-64B2A8B61270}" destId="{D0D00E8C-5194-42E1-A366-1C4DE5A8E995}" srcOrd="0" destOrd="0" presId="urn:microsoft.com/office/officeart/2009/3/layout/RandomtoResultProcess"/>
    <dgm:cxn modelId="{6034E7BC-4901-454E-A630-4A85C0188237}" type="presParOf" srcId="{0FF25C18-D2ED-450B-A8CC-64B2A8B61270}" destId="{A709CC2D-517C-4C84-A43E-1BB384CAD817}" srcOrd="1" destOrd="0" presId="urn:microsoft.com/office/officeart/2009/3/layout/RandomtoResultProcess"/>
    <dgm:cxn modelId="{C4489F5C-1460-4454-84AB-51A6C5FAD74C}" type="presParOf" srcId="{757F051E-47ED-494D-A40F-CB68B42D727A}" destId="{530DB6C9-916D-499B-B8E0-07ED135A319A}" srcOrd="4" destOrd="0" presId="urn:microsoft.com/office/officeart/2009/3/layout/RandomtoResultProcess"/>
    <dgm:cxn modelId="{FE8FDB3C-7CD0-49AE-A919-CE896DC9640F}" type="presParOf" srcId="{530DB6C9-916D-499B-B8E0-07ED135A319A}" destId="{5D7A0A87-72B4-4491-AC4E-C2404BEB6B69}" srcOrd="0" destOrd="0" presId="urn:microsoft.com/office/officeart/2009/3/layout/RandomtoResultProcess"/>
    <dgm:cxn modelId="{D06B7167-3E9F-4AAA-BC09-BC3AE0717320}" type="presParOf" srcId="{530DB6C9-916D-499B-B8E0-07ED135A319A}" destId="{5CBD099D-2915-4F33-B0D7-6A25511C4795}" srcOrd="1" destOrd="0" presId="urn:microsoft.com/office/officeart/2009/3/layout/RandomtoResultProcess"/>
    <dgm:cxn modelId="{7FF004FE-3B10-40BD-BFAA-4ECB974F46C6}" type="presParOf" srcId="{530DB6C9-916D-499B-B8E0-07ED135A319A}" destId="{A3D3E5A4-0721-4845-85FB-53293393E912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11F7D6C-ED12-40F1-A118-6FA4BE9064AA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AF64962-3A62-4127-9D25-3FC7599FE2D0}">
      <dgm:prSet phldrT="[Texto]"/>
      <dgm:spPr>
        <a:scene3d>
          <a:camera prst="orthographicFront"/>
          <a:lightRig rig="threePt" dir="t"/>
        </a:scene3d>
        <a:sp3d>
          <a:bevelT w="120650" h="82550"/>
        </a:sp3d>
      </dgm:spPr>
      <dgm:t>
        <a:bodyPr/>
        <a:lstStyle/>
        <a:p>
          <a:r>
            <a:rPr lang="pt-B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e-SUS AB</a:t>
          </a:r>
          <a:endParaRPr lang="pt-BR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241C65F-545D-4D66-BC78-56DF02B05144}" type="parTrans" cxnId="{2C425CA2-E1EC-41F5-98F7-30C7570D9333}">
      <dgm:prSet/>
      <dgm:spPr/>
      <dgm:t>
        <a:bodyPr/>
        <a:lstStyle/>
        <a:p>
          <a:endParaRPr lang="pt-BR"/>
        </a:p>
      </dgm:t>
    </dgm:pt>
    <dgm:pt modelId="{1D36DBFA-E06D-4B5C-8E62-4D673754863B}" type="sibTrans" cxnId="{2C425CA2-E1EC-41F5-98F7-30C7570D9333}">
      <dgm:prSet/>
      <dgm:spPr/>
      <dgm:t>
        <a:bodyPr/>
        <a:lstStyle/>
        <a:p>
          <a:endParaRPr lang="pt-BR"/>
        </a:p>
      </dgm:t>
    </dgm:pt>
    <dgm:pt modelId="{D293D450-7782-447D-BFD1-FEE5B6B9C0B6}">
      <dgm:prSet phldrT="[Texto]"/>
      <dgm:spPr>
        <a:solidFill>
          <a:schemeClr val="accent3">
            <a:lumMod val="60000"/>
            <a:lumOff val="40000"/>
            <a:alpha val="90000"/>
          </a:schemeClr>
        </a:solidFill>
        <a:scene3d>
          <a:camera prst="orthographicFront"/>
          <a:lightRig rig="threePt" dir="t"/>
        </a:scene3d>
        <a:sp3d>
          <a:bevelT w="120650" h="82550"/>
        </a:sp3d>
      </dgm:spPr>
      <dgm:t>
        <a:bodyPr/>
        <a:lstStyle/>
        <a:p>
          <a:r>
            <a:rPr lang="pt-BR" dirty="0" smtClean="0"/>
            <a:t>Coleta de Dados Simplificada</a:t>
          </a:r>
        </a:p>
        <a:p>
          <a:r>
            <a:rPr lang="pt-BR" dirty="0" smtClean="0"/>
            <a:t>(CDS)</a:t>
          </a:r>
          <a:endParaRPr lang="pt-BR" dirty="0"/>
        </a:p>
      </dgm:t>
    </dgm:pt>
    <dgm:pt modelId="{A77752AC-AC43-483A-8764-019BDB6A1E54}" type="parTrans" cxnId="{76A96B03-A687-400E-912B-ABEF9B249D43}">
      <dgm:prSet/>
      <dgm:spPr>
        <a:scene3d>
          <a:camera prst="orthographicFront"/>
          <a:lightRig rig="threePt" dir="t"/>
        </a:scene3d>
        <a:sp3d>
          <a:bevelT w="120650" h="82550"/>
        </a:sp3d>
      </dgm:spPr>
      <dgm:t>
        <a:bodyPr/>
        <a:lstStyle/>
        <a:p>
          <a:endParaRPr lang="pt-BR"/>
        </a:p>
      </dgm:t>
    </dgm:pt>
    <dgm:pt modelId="{51BE92C2-6621-43BC-BB50-3BCA842ADDDD}" type="sibTrans" cxnId="{76A96B03-A687-400E-912B-ABEF9B249D43}">
      <dgm:prSet/>
      <dgm:spPr/>
      <dgm:t>
        <a:bodyPr/>
        <a:lstStyle/>
        <a:p>
          <a:endParaRPr lang="pt-BR"/>
        </a:p>
      </dgm:t>
    </dgm:pt>
    <dgm:pt modelId="{5789E520-C80C-4B0C-AF4E-F8DE3F2D18B8}">
      <dgm:prSet phldrT="[Texto]"/>
      <dgm:spPr>
        <a:solidFill>
          <a:schemeClr val="accent1">
            <a:lumMod val="40000"/>
            <a:lumOff val="60000"/>
            <a:alpha val="90000"/>
          </a:schemeClr>
        </a:solidFill>
        <a:scene3d>
          <a:camera prst="orthographicFront"/>
          <a:lightRig rig="threePt" dir="t"/>
        </a:scene3d>
        <a:sp3d>
          <a:bevelT w="120650" h="82550"/>
        </a:sp3d>
      </dgm:spPr>
      <dgm:t>
        <a:bodyPr/>
        <a:lstStyle/>
        <a:p>
          <a:r>
            <a:rPr lang="pt-BR" dirty="0" smtClean="0"/>
            <a:t>Prontuário Eletrônico do Cidadão</a:t>
          </a:r>
        </a:p>
        <a:p>
          <a:r>
            <a:rPr lang="pt-BR" dirty="0" smtClean="0"/>
            <a:t>(PEC)</a:t>
          </a:r>
          <a:endParaRPr lang="pt-BR" dirty="0"/>
        </a:p>
      </dgm:t>
    </dgm:pt>
    <dgm:pt modelId="{D2A99C99-0286-404F-A2B4-0215DB6A597F}" type="parTrans" cxnId="{03ECD901-82D6-4F4A-B1C8-22863908926F}">
      <dgm:prSet/>
      <dgm:spPr>
        <a:scene3d>
          <a:camera prst="orthographicFront"/>
          <a:lightRig rig="threePt" dir="t"/>
        </a:scene3d>
        <a:sp3d>
          <a:bevelT w="120650" h="82550"/>
        </a:sp3d>
      </dgm:spPr>
      <dgm:t>
        <a:bodyPr/>
        <a:lstStyle/>
        <a:p>
          <a:endParaRPr lang="pt-BR"/>
        </a:p>
      </dgm:t>
    </dgm:pt>
    <dgm:pt modelId="{47BBF15C-5507-4C4E-97F3-847053B0CB4B}" type="sibTrans" cxnId="{03ECD901-82D6-4F4A-B1C8-22863908926F}">
      <dgm:prSet/>
      <dgm:spPr/>
      <dgm:t>
        <a:bodyPr/>
        <a:lstStyle/>
        <a:p>
          <a:endParaRPr lang="pt-BR"/>
        </a:p>
      </dgm:t>
    </dgm:pt>
    <dgm:pt modelId="{0D35A41A-4065-4D18-969B-8358BE0EDB1E}" type="pres">
      <dgm:prSet presAssocID="{211F7D6C-ED12-40F1-A118-6FA4BE9064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B96371B6-E7AB-49C0-8EC3-36FC1A4415E4}" type="pres">
      <dgm:prSet presAssocID="{4AF64962-3A62-4127-9D25-3FC7599FE2D0}" presName="root" presStyleCnt="0"/>
      <dgm:spPr>
        <a:scene3d>
          <a:camera prst="orthographicFront"/>
          <a:lightRig rig="threePt" dir="t"/>
        </a:scene3d>
        <a:sp3d>
          <a:bevelT w="120650" h="82550"/>
        </a:sp3d>
      </dgm:spPr>
      <dgm:t>
        <a:bodyPr/>
        <a:lstStyle/>
        <a:p>
          <a:endParaRPr lang="pt-BR"/>
        </a:p>
      </dgm:t>
    </dgm:pt>
    <dgm:pt modelId="{8BBB472C-95E9-4D5A-880F-58AB58BA4B07}" type="pres">
      <dgm:prSet presAssocID="{4AF64962-3A62-4127-9D25-3FC7599FE2D0}" presName="rootComposite" presStyleCnt="0"/>
      <dgm:spPr>
        <a:scene3d>
          <a:camera prst="orthographicFront"/>
          <a:lightRig rig="threePt" dir="t"/>
        </a:scene3d>
        <a:sp3d>
          <a:bevelT w="120650" h="82550"/>
        </a:sp3d>
      </dgm:spPr>
      <dgm:t>
        <a:bodyPr/>
        <a:lstStyle/>
        <a:p>
          <a:endParaRPr lang="pt-BR"/>
        </a:p>
      </dgm:t>
    </dgm:pt>
    <dgm:pt modelId="{DB7EDA60-DA55-4D6B-9E0B-335BC700A2D1}" type="pres">
      <dgm:prSet presAssocID="{4AF64962-3A62-4127-9D25-3FC7599FE2D0}" presName="rootText" presStyleLbl="node1" presStyleIdx="0" presStyleCnt="1" custLinFactX="-6094" custLinFactNeighborX="-100000" custLinFactNeighborY="6160"/>
      <dgm:spPr/>
      <dgm:t>
        <a:bodyPr/>
        <a:lstStyle/>
        <a:p>
          <a:endParaRPr lang="pt-BR"/>
        </a:p>
      </dgm:t>
    </dgm:pt>
    <dgm:pt modelId="{0236124E-E786-45F5-A746-98FED9DDB120}" type="pres">
      <dgm:prSet presAssocID="{4AF64962-3A62-4127-9D25-3FC7599FE2D0}" presName="rootConnector" presStyleLbl="node1" presStyleIdx="0" presStyleCnt="1"/>
      <dgm:spPr/>
      <dgm:t>
        <a:bodyPr/>
        <a:lstStyle/>
        <a:p>
          <a:endParaRPr lang="pt-BR"/>
        </a:p>
      </dgm:t>
    </dgm:pt>
    <dgm:pt modelId="{643D7DFF-4FC0-48F0-B9AB-0636B1C7B204}" type="pres">
      <dgm:prSet presAssocID="{4AF64962-3A62-4127-9D25-3FC7599FE2D0}" presName="childShape" presStyleCnt="0"/>
      <dgm:spPr>
        <a:scene3d>
          <a:camera prst="orthographicFront"/>
          <a:lightRig rig="threePt" dir="t"/>
        </a:scene3d>
        <a:sp3d>
          <a:bevelT w="120650" h="82550"/>
        </a:sp3d>
      </dgm:spPr>
      <dgm:t>
        <a:bodyPr/>
        <a:lstStyle/>
        <a:p>
          <a:endParaRPr lang="pt-BR"/>
        </a:p>
      </dgm:t>
    </dgm:pt>
    <dgm:pt modelId="{53C09C12-D324-45D9-92A1-0AFD63146A1E}" type="pres">
      <dgm:prSet presAssocID="{A77752AC-AC43-483A-8764-019BDB6A1E54}" presName="Name13" presStyleLbl="parChTrans1D2" presStyleIdx="0" presStyleCnt="2"/>
      <dgm:spPr/>
      <dgm:t>
        <a:bodyPr/>
        <a:lstStyle/>
        <a:p>
          <a:endParaRPr lang="pt-BR"/>
        </a:p>
      </dgm:t>
    </dgm:pt>
    <dgm:pt modelId="{689A0392-158C-4D64-8B54-D8BE7B2EDA9C}" type="pres">
      <dgm:prSet presAssocID="{D293D450-7782-447D-BFD1-FEE5B6B9C0B6}" presName="childText" presStyleLbl="bgAcc1" presStyleIdx="0" presStyleCnt="2" custLinFactNeighborX="-70395" custLinFactNeighborY="-978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6B115F0-279D-4A41-BBEA-73F4CAF6D6BC}" type="pres">
      <dgm:prSet presAssocID="{D2A99C99-0286-404F-A2B4-0215DB6A597F}" presName="Name13" presStyleLbl="parChTrans1D2" presStyleIdx="1" presStyleCnt="2"/>
      <dgm:spPr/>
      <dgm:t>
        <a:bodyPr/>
        <a:lstStyle/>
        <a:p>
          <a:endParaRPr lang="pt-BR"/>
        </a:p>
      </dgm:t>
    </dgm:pt>
    <dgm:pt modelId="{56D68C55-A762-4993-9C28-281FA4AC5D86}" type="pres">
      <dgm:prSet presAssocID="{5789E520-C80C-4B0C-AF4E-F8DE3F2D18B8}" presName="childText" presStyleLbl="bgAcc1" presStyleIdx="1" presStyleCnt="2" custLinFactNeighborX="-70395" custLinFactNeighborY="-1469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7230C91-365D-4FA5-8798-FF13F03067D6}" type="presOf" srcId="{5789E520-C80C-4B0C-AF4E-F8DE3F2D18B8}" destId="{56D68C55-A762-4993-9C28-281FA4AC5D86}" srcOrd="0" destOrd="0" presId="urn:microsoft.com/office/officeart/2005/8/layout/hierarchy3"/>
    <dgm:cxn modelId="{6038C222-0054-4982-AC6C-87E4DF0FE3A3}" type="presOf" srcId="{A77752AC-AC43-483A-8764-019BDB6A1E54}" destId="{53C09C12-D324-45D9-92A1-0AFD63146A1E}" srcOrd="0" destOrd="0" presId="urn:microsoft.com/office/officeart/2005/8/layout/hierarchy3"/>
    <dgm:cxn modelId="{B4761B2B-98E4-42D7-BFFC-556E48CB209E}" type="presOf" srcId="{D2A99C99-0286-404F-A2B4-0215DB6A597F}" destId="{96B115F0-279D-4A41-BBEA-73F4CAF6D6BC}" srcOrd="0" destOrd="0" presId="urn:microsoft.com/office/officeart/2005/8/layout/hierarchy3"/>
    <dgm:cxn modelId="{03ECD901-82D6-4F4A-B1C8-22863908926F}" srcId="{4AF64962-3A62-4127-9D25-3FC7599FE2D0}" destId="{5789E520-C80C-4B0C-AF4E-F8DE3F2D18B8}" srcOrd="1" destOrd="0" parTransId="{D2A99C99-0286-404F-A2B4-0215DB6A597F}" sibTransId="{47BBF15C-5507-4C4E-97F3-847053B0CB4B}"/>
    <dgm:cxn modelId="{2C425CA2-E1EC-41F5-98F7-30C7570D9333}" srcId="{211F7D6C-ED12-40F1-A118-6FA4BE9064AA}" destId="{4AF64962-3A62-4127-9D25-3FC7599FE2D0}" srcOrd="0" destOrd="0" parTransId="{3241C65F-545D-4D66-BC78-56DF02B05144}" sibTransId="{1D36DBFA-E06D-4B5C-8E62-4D673754863B}"/>
    <dgm:cxn modelId="{5EAF01CF-3199-482B-9E1A-F26972F77203}" type="presOf" srcId="{4AF64962-3A62-4127-9D25-3FC7599FE2D0}" destId="{0236124E-E786-45F5-A746-98FED9DDB120}" srcOrd="1" destOrd="0" presId="urn:microsoft.com/office/officeart/2005/8/layout/hierarchy3"/>
    <dgm:cxn modelId="{138E313B-B83B-4022-9171-CBCF8AD1510A}" type="presOf" srcId="{4AF64962-3A62-4127-9D25-3FC7599FE2D0}" destId="{DB7EDA60-DA55-4D6B-9E0B-335BC700A2D1}" srcOrd="0" destOrd="0" presId="urn:microsoft.com/office/officeart/2005/8/layout/hierarchy3"/>
    <dgm:cxn modelId="{902E637D-B867-4458-91DF-93C0E4F074DB}" type="presOf" srcId="{211F7D6C-ED12-40F1-A118-6FA4BE9064AA}" destId="{0D35A41A-4065-4D18-969B-8358BE0EDB1E}" srcOrd="0" destOrd="0" presId="urn:microsoft.com/office/officeart/2005/8/layout/hierarchy3"/>
    <dgm:cxn modelId="{E7093742-19C0-4438-9E87-C29EF0966173}" type="presOf" srcId="{D293D450-7782-447D-BFD1-FEE5B6B9C0B6}" destId="{689A0392-158C-4D64-8B54-D8BE7B2EDA9C}" srcOrd="0" destOrd="0" presId="urn:microsoft.com/office/officeart/2005/8/layout/hierarchy3"/>
    <dgm:cxn modelId="{76A96B03-A687-400E-912B-ABEF9B249D43}" srcId="{4AF64962-3A62-4127-9D25-3FC7599FE2D0}" destId="{D293D450-7782-447D-BFD1-FEE5B6B9C0B6}" srcOrd="0" destOrd="0" parTransId="{A77752AC-AC43-483A-8764-019BDB6A1E54}" sibTransId="{51BE92C2-6621-43BC-BB50-3BCA842ADDDD}"/>
    <dgm:cxn modelId="{85134F22-5D5B-4B06-93AC-A02AF430EF13}" type="presParOf" srcId="{0D35A41A-4065-4D18-969B-8358BE0EDB1E}" destId="{B96371B6-E7AB-49C0-8EC3-36FC1A4415E4}" srcOrd="0" destOrd="0" presId="urn:microsoft.com/office/officeart/2005/8/layout/hierarchy3"/>
    <dgm:cxn modelId="{F348C816-17EA-4281-8488-33348AAB49BF}" type="presParOf" srcId="{B96371B6-E7AB-49C0-8EC3-36FC1A4415E4}" destId="{8BBB472C-95E9-4D5A-880F-58AB58BA4B07}" srcOrd="0" destOrd="0" presId="urn:microsoft.com/office/officeart/2005/8/layout/hierarchy3"/>
    <dgm:cxn modelId="{38FC918D-DCF7-41F9-B11C-04769504D18E}" type="presParOf" srcId="{8BBB472C-95E9-4D5A-880F-58AB58BA4B07}" destId="{DB7EDA60-DA55-4D6B-9E0B-335BC700A2D1}" srcOrd="0" destOrd="0" presId="urn:microsoft.com/office/officeart/2005/8/layout/hierarchy3"/>
    <dgm:cxn modelId="{771D5F01-6356-49A3-B368-909123AC620B}" type="presParOf" srcId="{8BBB472C-95E9-4D5A-880F-58AB58BA4B07}" destId="{0236124E-E786-45F5-A746-98FED9DDB120}" srcOrd="1" destOrd="0" presId="urn:microsoft.com/office/officeart/2005/8/layout/hierarchy3"/>
    <dgm:cxn modelId="{12EBE8DA-ED53-4C02-A314-80363E226475}" type="presParOf" srcId="{B96371B6-E7AB-49C0-8EC3-36FC1A4415E4}" destId="{643D7DFF-4FC0-48F0-B9AB-0636B1C7B204}" srcOrd="1" destOrd="0" presId="urn:microsoft.com/office/officeart/2005/8/layout/hierarchy3"/>
    <dgm:cxn modelId="{C9C90313-F0FF-4B37-86C2-ED4B4CA58C96}" type="presParOf" srcId="{643D7DFF-4FC0-48F0-B9AB-0636B1C7B204}" destId="{53C09C12-D324-45D9-92A1-0AFD63146A1E}" srcOrd="0" destOrd="0" presId="urn:microsoft.com/office/officeart/2005/8/layout/hierarchy3"/>
    <dgm:cxn modelId="{8B708BEC-3D23-42C8-A854-BB7D027E5698}" type="presParOf" srcId="{643D7DFF-4FC0-48F0-B9AB-0636B1C7B204}" destId="{689A0392-158C-4D64-8B54-D8BE7B2EDA9C}" srcOrd="1" destOrd="0" presId="urn:microsoft.com/office/officeart/2005/8/layout/hierarchy3"/>
    <dgm:cxn modelId="{860EFD7A-F038-458E-8D45-2C8583BE42A9}" type="presParOf" srcId="{643D7DFF-4FC0-48F0-B9AB-0636B1C7B204}" destId="{96B115F0-279D-4A41-BBEA-73F4CAF6D6BC}" srcOrd="2" destOrd="0" presId="urn:microsoft.com/office/officeart/2005/8/layout/hierarchy3"/>
    <dgm:cxn modelId="{68C8518E-E1B1-4319-8FFC-41453F2AF632}" type="presParOf" srcId="{643D7DFF-4FC0-48F0-B9AB-0636B1C7B204}" destId="{56D68C55-A762-4993-9C28-281FA4AC5D8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6C7D26E-159B-4033-A11C-C28C9486A1B1}" type="doc">
      <dgm:prSet loTypeId="urn:microsoft.com/office/officeart/2005/8/layout/radial3" loCatId="relationship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pt-BR"/>
        </a:p>
      </dgm:t>
    </dgm:pt>
    <dgm:pt modelId="{EA5C3180-6602-44C5-9210-96909CCFCC3A}">
      <dgm:prSet phldrT="[Texto]" custT="1"/>
      <dgm:spPr>
        <a:scene3d>
          <a:camera prst="orthographicFront"/>
          <a:lightRig rig="threePt" dir="t"/>
        </a:scene3d>
        <a:sp3d>
          <a:bevelT w="120650" h="88900"/>
        </a:sp3d>
      </dgm:spPr>
      <dgm:t>
        <a:bodyPr/>
        <a:lstStyle/>
        <a:p>
          <a:endParaRPr lang="pt-BR" sz="2100" dirty="0" smtClean="0"/>
        </a:p>
        <a:p>
          <a:r>
            <a:rPr lang="pt-BR" sz="2100" dirty="0" smtClean="0"/>
            <a:t>Monitoramento pelo e-SUS AB</a:t>
          </a:r>
        </a:p>
        <a:p>
          <a:r>
            <a:rPr lang="pt-BR" sz="4000" b="1" dirty="0" smtClean="0">
              <a:solidFill>
                <a:schemeClr val="tx1"/>
              </a:solidFill>
            </a:rPr>
            <a:t>CDS</a:t>
          </a:r>
          <a:endParaRPr lang="pt-BR" sz="4000" dirty="0" smtClean="0"/>
        </a:p>
      </dgm:t>
    </dgm:pt>
    <dgm:pt modelId="{137F83AA-F918-4067-82AA-82862C6B91AB}" type="parTrans" cxnId="{BEF8812C-AD26-4FB2-924C-4659E2541D77}">
      <dgm:prSet/>
      <dgm:spPr/>
      <dgm:t>
        <a:bodyPr/>
        <a:lstStyle/>
        <a:p>
          <a:endParaRPr lang="pt-BR"/>
        </a:p>
      </dgm:t>
    </dgm:pt>
    <dgm:pt modelId="{6AECD150-48D1-4F9C-B13B-A4384D2331F4}" type="sibTrans" cxnId="{BEF8812C-AD26-4FB2-924C-4659E2541D77}">
      <dgm:prSet/>
      <dgm:spPr/>
      <dgm:t>
        <a:bodyPr/>
        <a:lstStyle/>
        <a:p>
          <a:endParaRPr lang="pt-BR"/>
        </a:p>
      </dgm:t>
    </dgm:pt>
    <dgm:pt modelId="{5C1D7C30-2866-4348-A555-9886A394A5B6}">
      <dgm:prSet phldrT="[Texto]" custT="1"/>
      <dgm:spPr>
        <a:solidFill>
          <a:schemeClr val="accent4">
            <a:lumMod val="40000"/>
            <a:lumOff val="60000"/>
            <a:alpha val="71000"/>
          </a:schemeClr>
        </a:solidFill>
        <a:scene3d>
          <a:camera prst="orthographicFront"/>
          <a:lightRig rig="threePt" dir="t"/>
        </a:scene3d>
        <a:sp3d>
          <a:bevelT w="120650" h="88900"/>
        </a:sp3d>
      </dgm:spPr>
      <dgm:t>
        <a:bodyPr/>
        <a:lstStyle/>
        <a:p>
          <a:r>
            <a:rPr lang="pt-BR" sz="950" b="1" dirty="0" smtClean="0"/>
            <a:t>Avaliação antropométrica</a:t>
          </a:r>
          <a:endParaRPr lang="pt-BR" sz="950" b="1" dirty="0"/>
        </a:p>
      </dgm:t>
    </dgm:pt>
    <dgm:pt modelId="{105B2A4F-2424-478B-AB4E-3E504297B409}" type="parTrans" cxnId="{702620C7-89EB-470E-9215-481A9A3A95CE}">
      <dgm:prSet/>
      <dgm:spPr/>
      <dgm:t>
        <a:bodyPr/>
        <a:lstStyle/>
        <a:p>
          <a:endParaRPr lang="pt-BR"/>
        </a:p>
      </dgm:t>
    </dgm:pt>
    <dgm:pt modelId="{D3D110F3-9448-4286-AA6D-8DC1BB268C74}" type="sibTrans" cxnId="{702620C7-89EB-470E-9215-481A9A3A95CE}">
      <dgm:prSet/>
      <dgm:spPr/>
      <dgm:t>
        <a:bodyPr/>
        <a:lstStyle/>
        <a:p>
          <a:endParaRPr lang="pt-BR"/>
        </a:p>
      </dgm:t>
    </dgm:pt>
    <dgm:pt modelId="{79695AD2-8206-4D5A-8387-08BCE201D035}">
      <dgm:prSet phldrT="[Texto]" custT="1"/>
      <dgm:spPr>
        <a:solidFill>
          <a:schemeClr val="accent4">
            <a:lumMod val="40000"/>
            <a:lumOff val="60000"/>
            <a:alpha val="71000"/>
          </a:schemeClr>
        </a:solidFill>
        <a:scene3d>
          <a:camera prst="orthographicFront"/>
          <a:lightRig rig="threePt" dir="t"/>
        </a:scene3d>
        <a:sp3d>
          <a:bevelT w="120650" h="88900"/>
        </a:sp3d>
      </dgm:spPr>
      <dgm:t>
        <a:bodyPr/>
        <a:lstStyle/>
        <a:p>
          <a:r>
            <a:rPr lang="pt-BR" sz="1000" b="1" dirty="0" smtClean="0"/>
            <a:t>Saúde ocular</a:t>
          </a:r>
          <a:endParaRPr lang="pt-BR" sz="1000" b="1" dirty="0"/>
        </a:p>
      </dgm:t>
    </dgm:pt>
    <dgm:pt modelId="{666CF0CA-A653-4571-92F0-8D09A49AB31D}" type="parTrans" cxnId="{F6808203-C02C-4B61-994B-DAF6875D3AF6}">
      <dgm:prSet/>
      <dgm:spPr/>
      <dgm:t>
        <a:bodyPr/>
        <a:lstStyle/>
        <a:p>
          <a:endParaRPr lang="pt-BR"/>
        </a:p>
      </dgm:t>
    </dgm:pt>
    <dgm:pt modelId="{C1A6D838-88B4-4179-96D3-663BB179A526}" type="sibTrans" cxnId="{F6808203-C02C-4B61-994B-DAF6875D3AF6}">
      <dgm:prSet/>
      <dgm:spPr/>
      <dgm:t>
        <a:bodyPr/>
        <a:lstStyle/>
        <a:p>
          <a:endParaRPr lang="pt-BR"/>
        </a:p>
      </dgm:t>
    </dgm:pt>
    <dgm:pt modelId="{3BAE18AD-F95F-4DD9-ABE5-5AE0D5E7342C}">
      <dgm:prSet phldrT="[Texto]" custT="1"/>
      <dgm:spPr>
        <a:solidFill>
          <a:schemeClr val="accent4">
            <a:lumMod val="40000"/>
            <a:lumOff val="60000"/>
            <a:alpha val="71000"/>
          </a:schemeClr>
        </a:solidFill>
        <a:scene3d>
          <a:camera prst="orthographicFront"/>
          <a:lightRig rig="threePt" dir="t"/>
        </a:scene3d>
        <a:sp3d>
          <a:bevelT w="120650" h="88900"/>
        </a:sp3d>
      </dgm:spPr>
      <dgm:t>
        <a:bodyPr/>
        <a:lstStyle/>
        <a:p>
          <a:r>
            <a:rPr lang="pt-BR" sz="1000" b="1" dirty="0" smtClean="0"/>
            <a:t>Imunização – verificação da situação vacinal</a:t>
          </a:r>
          <a:endParaRPr lang="pt-BR" sz="1000" b="1" dirty="0"/>
        </a:p>
      </dgm:t>
    </dgm:pt>
    <dgm:pt modelId="{55AD7615-E280-4267-B6F8-78E0FAC28252}" type="parTrans" cxnId="{1F50673B-009A-4FAB-8A9E-BE16E2D081DC}">
      <dgm:prSet/>
      <dgm:spPr/>
      <dgm:t>
        <a:bodyPr/>
        <a:lstStyle/>
        <a:p>
          <a:endParaRPr lang="pt-BR"/>
        </a:p>
      </dgm:t>
    </dgm:pt>
    <dgm:pt modelId="{8272935B-99DF-422C-A35E-1CEF884B8D13}" type="sibTrans" cxnId="{1F50673B-009A-4FAB-8A9E-BE16E2D081DC}">
      <dgm:prSet/>
      <dgm:spPr/>
      <dgm:t>
        <a:bodyPr/>
        <a:lstStyle/>
        <a:p>
          <a:endParaRPr lang="pt-BR"/>
        </a:p>
      </dgm:t>
    </dgm:pt>
    <dgm:pt modelId="{F845541F-C48D-47DD-B9EC-6F5F038FB284}">
      <dgm:prSet phldrT="[Texto]" custT="1"/>
      <dgm:spPr>
        <a:solidFill>
          <a:schemeClr val="accent4">
            <a:lumMod val="40000"/>
            <a:lumOff val="60000"/>
            <a:alpha val="71000"/>
          </a:schemeClr>
        </a:solidFill>
        <a:scene3d>
          <a:camera prst="orthographicFront"/>
          <a:lightRig rig="threePt" dir="t"/>
        </a:scene3d>
        <a:sp3d>
          <a:bevelT w="120650" h="88900"/>
        </a:sp3d>
      </dgm:spPr>
      <dgm:t>
        <a:bodyPr/>
        <a:lstStyle/>
        <a:p>
          <a:r>
            <a:rPr lang="pt-BR" sz="1000" b="1" dirty="0" smtClean="0"/>
            <a:t>Saúde bucal – promoção e avaliação</a:t>
          </a:r>
          <a:endParaRPr lang="pt-BR" sz="1000" b="1" dirty="0"/>
        </a:p>
      </dgm:t>
    </dgm:pt>
    <dgm:pt modelId="{2E27E605-CE91-4CC2-AA25-6128ADF021DA}" type="parTrans" cxnId="{89915F2C-CC89-4851-8411-5E2E7FADAD76}">
      <dgm:prSet/>
      <dgm:spPr/>
      <dgm:t>
        <a:bodyPr/>
        <a:lstStyle/>
        <a:p>
          <a:endParaRPr lang="pt-BR"/>
        </a:p>
      </dgm:t>
    </dgm:pt>
    <dgm:pt modelId="{1636F560-7EB4-4ACD-945C-CDF43DE9DEA2}" type="sibTrans" cxnId="{89915F2C-CC89-4851-8411-5E2E7FADAD76}">
      <dgm:prSet/>
      <dgm:spPr/>
      <dgm:t>
        <a:bodyPr/>
        <a:lstStyle/>
        <a:p>
          <a:endParaRPr lang="pt-BR"/>
        </a:p>
      </dgm:t>
    </dgm:pt>
    <dgm:pt modelId="{DB8B57AF-0EF0-4460-B862-A8F7DADECB69}">
      <dgm:prSet custT="1"/>
      <dgm:spPr>
        <a:solidFill>
          <a:schemeClr val="accent5">
            <a:lumMod val="60000"/>
            <a:lumOff val="40000"/>
            <a:alpha val="71000"/>
          </a:schemeClr>
        </a:solidFill>
        <a:scene3d>
          <a:camera prst="orthographicFront"/>
          <a:lightRig rig="threePt" dir="t"/>
        </a:scene3d>
        <a:sp3d>
          <a:bevelT w="120650" h="88900"/>
        </a:sp3d>
      </dgm:spPr>
      <dgm:t>
        <a:bodyPr/>
        <a:lstStyle/>
        <a:p>
          <a:r>
            <a:rPr lang="pt-BR" sz="1000" b="1" dirty="0" smtClean="0"/>
            <a:t>Acuidade auditiva</a:t>
          </a:r>
          <a:endParaRPr lang="pt-BR" sz="1000" b="1" dirty="0"/>
        </a:p>
      </dgm:t>
    </dgm:pt>
    <dgm:pt modelId="{DC713DBC-BA72-4B09-B1A4-6B42C0402B1E}" type="parTrans" cxnId="{F405485D-54F3-4160-9683-ADAF4F9FB518}">
      <dgm:prSet/>
      <dgm:spPr/>
      <dgm:t>
        <a:bodyPr/>
        <a:lstStyle/>
        <a:p>
          <a:endParaRPr lang="pt-BR"/>
        </a:p>
      </dgm:t>
    </dgm:pt>
    <dgm:pt modelId="{48D381B3-620D-4A01-BEAA-0EA3C4D3C403}" type="sibTrans" cxnId="{F405485D-54F3-4160-9683-ADAF4F9FB518}">
      <dgm:prSet/>
      <dgm:spPr/>
      <dgm:t>
        <a:bodyPr/>
        <a:lstStyle/>
        <a:p>
          <a:endParaRPr lang="pt-BR"/>
        </a:p>
      </dgm:t>
    </dgm:pt>
    <dgm:pt modelId="{3BA86533-9E08-4731-8420-EB0F6CCD8BA9}">
      <dgm:prSet custT="1"/>
      <dgm:spPr>
        <a:solidFill>
          <a:schemeClr val="accent5">
            <a:lumMod val="60000"/>
            <a:lumOff val="40000"/>
            <a:alpha val="71000"/>
          </a:schemeClr>
        </a:solidFill>
        <a:scene3d>
          <a:camera prst="orthographicFront"/>
          <a:lightRig rig="threePt" dir="t"/>
        </a:scene3d>
        <a:sp3d>
          <a:bevelT w="120650" h="88900"/>
        </a:sp3d>
      </dgm:spPr>
      <dgm:t>
        <a:bodyPr/>
        <a:lstStyle/>
        <a:p>
          <a:r>
            <a:rPr lang="pt-BR" sz="1000" b="1" dirty="0" smtClean="0"/>
            <a:t>Desenvolvimento de linguagem</a:t>
          </a:r>
          <a:endParaRPr lang="pt-BR" sz="1000" b="1" dirty="0"/>
        </a:p>
      </dgm:t>
    </dgm:pt>
    <dgm:pt modelId="{E5BF868C-F03B-4FFF-AA48-660B748BE0A5}" type="parTrans" cxnId="{D15F5094-EF91-4562-AAF4-DE069DFB4467}">
      <dgm:prSet/>
      <dgm:spPr/>
      <dgm:t>
        <a:bodyPr/>
        <a:lstStyle/>
        <a:p>
          <a:endParaRPr lang="pt-BR"/>
        </a:p>
      </dgm:t>
    </dgm:pt>
    <dgm:pt modelId="{3B24C22B-CD1B-426A-A16F-CDE2931794CA}" type="sibTrans" cxnId="{D15F5094-EF91-4562-AAF4-DE069DFB4467}">
      <dgm:prSet/>
      <dgm:spPr/>
      <dgm:t>
        <a:bodyPr/>
        <a:lstStyle/>
        <a:p>
          <a:endParaRPr lang="pt-BR"/>
        </a:p>
      </dgm:t>
    </dgm:pt>
    <dgm:pt modelId="{CDF2F314-6EC0-4554-A9B0-58D7127E0875}">
      <dgm:prSet custT="1"/>
      <dgm:spPr>
        <a:solidFill>
          <a:schemeClr val="accent5">
            <a:lumMod val="60000"/>
            <a:lumOff val="40000"/>
            <a:alpha val="71000"/>
          </a:schemeClr>
        </a:solidFill>
        <a:scene3d>
          <a:camera prst="orthographicFront"/>
          <a:lightRig rig="threePt" dir="t"/>
        </a:scene3d>
        <a:sp3d>
          <a:bevelT w="120650" h="88900"/>
        </a:sp3d>
      </dgm:spPr>
      <dgm:t>
        <a:bodyPr/>
        <a:lstStyle/>
        <a:p>
          <a:r>
            <a:rPr lang="pt-BR" sz="1000" b="1" dirty="0" smtClean="0"/>
            <a:t>Agravos de saúde negligenciados e doenças em eliminação </a:t>
          </a:r>
          <a:endParaRPr lang="pt-BR" sz="1000" b="1" dirty="0"/>
        </a:p>
      </dgm:t>
    </dgm:pt>
    <dgm:pt modelId="{ABD0F21E-0676-4DF5-950A-0375A6BD921D}" type="parTrans" cxnId="{52F8899E-FB2E-4F43-82D2-B3335E512F43}">
      <dgm:prSet/>
      <dgm:spPr/>
      <dgm:t>
        <a:bodyPr/>
        <a:lstStyle/>
        <a:p>
          <a:endParaRPr lang="pt-BR"/>
        </a:p>
      </dgm:t>
    </dgm:pt>
    <dgm:pt modelId="{3AB8876A-C6F2-4418-8448-73530273706C}" type="sibTrans" cxnId="{52F8899E-FB2E-4F43-82D2-B3335E512F43}">
      <dgm:prSet/>
      <dgm:spPr/>
      <dgm:t>
        <a:bodyPr/>
        <a:lstStyle/>
        <a:p>
          <a:endParaRPr lang="pt-BR"/>
        </a:p>
      </dgm:t>
    </dgm:pt>
    <dgm:pt modelId="{6569DDDC-2CEF-4E9A-8148-6AD707A5912C}" type="pres">
      <dgm:prSet presAssocID="{F6C7D26E-159B-4033-A11C-C28C9486A1B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A9CAEC2-B436-4816-AB25-BB4F5DF126A8}" type="pres">
      <dgm:prSet presAssocID="{F6C7D26E-159B-4033-A11C-C28C9486A1B1}" presName="radial" presStyleCnt="0">
        <dgm:presLayoutVars>
          <dgm:animLvl val="ctr"/>
        </dgm:presLayoutVars>
      </dgm:prSet>
      <dgm:spPr>
        <a:scene3d>
          <a:camera prst="orthographicFront"/>
          <a:lightRig rig="threePt" dir="t"/>
        </a:scene3d>
        <a:sp3d>
          <a:bevelT w="120650" h="88900"/>
        </a:sp3d>
      </dgm:spPr>
      <dgm:t>
        <a:bodyPr/>
        <a:lstStyle/>
        <a:p>
          <a:endParaRPr lang="pt-BR"/>
        </a:p>
      </dgm:t>
    </dgm:pt>
    <dgm:pt modelId="{CD841F17-536A-4B54-A624-3933804436CE}" type="pres">
      <dgm:prSet presAssocID="{EA5C3180-6602-44C5-9210-96909CCFCC3A}" presName="centerShape" presStyleLbl="vennNode1" presStyleIdx="0" presStyleCnt="8" custLinFactNeighborX="-206" custLinFactNeighborY="-1435"/>
      <dgm:spPr/>
      <dgm:t>
        <a:bodyPr/>
        <a:lstStyle/>
        <a:p>
          <a:endParaRPr lang="pt-BR"/>
        </a:p>
      </dgm:t>
    </dgm:pt>
    <dgm:pt modelId="{4F7E98CF-9564-41A5-A12F-E50773233B88}" type="pres">
      <dgm:prSet presAssocID="{5C1D7C30-2866-4348-A555-9886A394A5B6}" presName="node" presStyleLbl="vennNode1" presStyleIdx="1" presStyleCnt="8" custScaleX="117132" custScaleY="10659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B4F8A6-757E-4022-B4A9-6CEC1C5D051A}" type="pres">
      <dgm:prSet presAssocID="{79695AD2-8206-4D5A-8387-08BCE201D035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5564196-C991-45FE-BD4D-FBFA21598BE2}" type="pres">
      <dgm:prSet presAssocID="{CDF2F314-6EC0-4554-A9B0-58D7127E0875}" presName="node" presStyleLbl="vennNode1" presStyleIdx="3" presStyleCnt="8" custRadScaleRad="101011" custRadScaleInc="-514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3424C40-EC5B-4273-B711-6EC852E1E037}" type="pres">
      <dgm:prSet presAssocID="{3BA86533-9E08-4731-8420-EB0F6CCD8BA9}" presName="node" presStyleLbl="vennNode1" presStyleIdx="4" presStyleCnt="8" custScaleX="121355" custScaleY="99809" custRadScaleRad="98753" custRadScaleInc="-887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832A11-2BD6-4B22-B672-F4FD6C10F5B4}" type="pres">
      <dgm:prSet presAssocID="{DB8B57AF-0EF0-4460-B862-A8F7DADECB69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70B7371-EBAF-41DD-B29E-545BBEAC389A}" type="pres">
      <dgm:prSet presAssocID="{3BAE18AD-F95F-4DD9-ABE5-5AE0D5E7342C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2C0F36-5434-4624-9DAE-8E6EABEC9C2E}" type="pres">
      <dgm:prSet presAssocID="{F845541F-C48D-47DD-B9EC-6F5F038FB284}" presName="node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2C4988B-6B3D-451E-947E-424BB75F8545}" type="presOf" srcId="{3BAE18AD-F95F-4DD9-ABE5-5AE0D5E7342C}" destId="{170B7371-EBAF-41DD-B29E-545BBEAC389A}" srcOrd="0" destOrd="0" presId="urn:microsoft.com/office/officeart/2005/8/layout/radial3"/>
    <dgm:cxn modelId="{52F8899E-FB2E-4F43-82D2-B3335E512F43}" srcId="{EA5C3180-6602-44C5-9210-96909CCFCC3A}" destId="{CDF2F314-6EC0-4554-A9B0-58D7127E0875}" srcOrd="2" destOrd="0" parTransId="{ABD0F21E-0676-4DF5-950A-0375A6BD921D}" sibTransId="{3AB8876A-C6F2-4418-8448-73530273706C}"/>
    <dgm:cxn modelId="{F6808203-C02C-4B61-994B-DAF6875D3AF6}" srcId="{EA5C3180-6602-44C5-9210-96909CCFCC3A}" destId="{79695AD2-8206-4D5A-8387-08BCE201D035}" srcOrd="1" destOrd="0" parTransId="{666CF0CA-A653-4571-92F0-8D09A49AB31D}" sibTransId="{C1A6D838-88B4-4179-96D3-663BB179A526}"/>
    <dgm:cxn modelId="{1F50673B-009A-4FAB-8A9E-BE16E2D081DC}" srcId="{EA5C3180-6602-44C5-9210-96909CCFCC3A}" destId="{3BAE18AD-F95F-4DD9-ABE5-5AE0D5E7342C}" srcOrd="5" destOrd="0" parTransId="{55AD7615-E280-4267-B6F8-78E0FAC28252}" sibTransId="{8272935B-99DF-422C-A35E-1CEF884B8D13}"/>
    <dgm:cxn modelId="{1D4293E7-30C0-4A75-90F6-C57BDA69F933}" type="presOf" srcId="{DB8B57AF-0EF0-4460-B862-A8F7DADECB69}" destId="{A8832A11-2BD6-4B22-B672-F4FD6C10F5B4}" srcOrd="0" destOrd="0" presId="urn:microsoft.com/office/officeart/2005/8/layout/radial3"/>
    <dgm:cxn modelId="{F30E262F-46B6-4DA1-841D-C1BD1F841243}" type="presOf" srcId="{3BA86533-9E08-4731-8420-EB0F6CCD8BA9}" destId="{13424C40-EC5B-4273-B711-6EC852E1E037}" srcOrd="0" destOrd="0" presId="urn:microsoft.com/office/officeart/2005/8/layout/radial3"/>
    <dgm:cxn modelId="{B8008F39-CDD8-40FF-B203-308C396EAEC7}" type="presOf" srcId="{F845541F-C48D-47DD-B9EC-6F5F038FB284}" destId="{E22C0F36-5434-4624-9DAE-8E6EABEC9C2E}" srcOrd="0" destOrd="0" presId="urn:microsoft.com/office/officeart/2005/8/layout/radial3"/>
    <dgm:cxn modelId="{C238706E-5AA2-412D-A721-583F327112B9}" type="presOf" srcId="{EA5C3180-6602-44C5-9210-96909CCFCC3A}" destId="{CD841F17-536A-4B54-A624-3933804436CE}" srcOrd="0" destOrd="0" presId="urn:microsoft.com/office/officeart/2005/8/layout/radial3"/>
    <dgm:cxn modelId="{E36ABD73-E35C-45F7-9970-6E456C5B2D87}" type="presOf" srcId="{5C1D7C30-2866-4348-A555-9886A394A5B6}" destId="{4F7E98CF-9564-41A5-A12F-E50773233B88}" srcOrd="0" destOrd="0" presId="urn:microsoft.com/office/officeart/2005/8/layout/radial3"/>
    <dgm:cxn modelId="{89915F2C-CC89-4851-8411-5E2E7FADAD76}" srcId="{EA5C3180-6602-44C5-9210-96909CCFCC3A}" destId="{F845541F-C48D-47DD-B9EC-6F5F038FB284}" srcOrd="6" destOrd="0" parTransId="{2E27E605-CE91-4CC2-AA25-6128ADF021DA}" sibTransId="{1636F560-7EB4-4ACD-945C-CDF43DE9DEA2}"/>
    <dgm:cxn modelId="{D15F5094-EF91-4562-AAF4-DE069DFB4467}" srcId="{EA5C3180-6602-44C5-9210-96909CCFCC3A}" destId="{3BA86533-9E08-4731-8420-EB0F6CCD8BA9}" srcOrd="3" destOrd="0" parTransId="{E5BF868C-F03B-4FFF-AA48-660B748BE0A5}" sibTransId="{3B24C22B-CD1B-426A-A16F-CDE2931794CA}"/>
    <dgm:cxn modelId="{C607ED7D-E39C-4282-B421-314AA145BECC}" type="presOf" srcId="{CDF2F314-6EC0-4554-A9B0-58D7127E0875}" destId="{05564196-C991-45FE-BD4D-FBFA21598BE2}" srcOrd="0" destOrd="0" presId="urn:microsoft.com/office/officeart/2005/8/layout/radial3"/>
    <dgm:cxn modelId="{BEF8812C-AD26-4FB2-924C-4659E2541D77}" srcId="{F6C7D26E-159B-4033-A11C-C28C9486A1B1}" destId="{EA5C3180-6602-44C5-9210-96909CCFCC3A}" srcOrd="0" destOrd="0" parTransId="{137F83AA-F918-4067-82AA-82862C6B91AB}" sibTransId="{6AECD150-48D1-4F9C-B13B-A4384D2331F4}"/>
    <dgm:cxn modelId="{52128CD2-B254-4198-A93C-E680FE323F02}" type="presOf" srcId="{79695AD2-8206-4D5A-8387-08BCE201D035}" destId="{EEB4F8A6-757E-4022-B4A9-6CEC1C5D051A}" srcOrd="0" destOrd="0" presId="urn:microsoft.com/office/officeart/2005/8/layout/radial3"/>
    <dgm:cxn modelId="{3613EC83-3E80-4E5E-A574-CD98D9E18AB0}" type="presOf" srcId="{F6C7D26E-159B-4033-A11C-C28C9486A1B1}" destId="{6569DDDC-2CEF-4E9A-8148-6AD707A5912C}" srcOrd="0" destOrd="0" presId="urn:microsoft.com/office/officeart/2005/8/layout/radial3"/>
    <dgm:cxn modelId="{702620C7-89EB-470E-9215-481A9A3A95CE}" srcId="{EA5C3180-6602-44C5-9210-96909CCFCC3A}" destId="{5C1D7C30-2866-4348-A555-9886A394A5B6}" srcOrd="0" destOrd="0" parTransId="{105B2A4F-2424-478B-AB4E-3E504297B409}" sibTransId="{D3D110F3-9448-4286-AA6D-8DC1BB268C74}"/>
    <dgm:cxn modelId="{F405485D-54F3-4160-9683-ADAF4F9FB518}" srcId="{EA5C3180-6602-44C5-9210-96909CCFCC3A}" destId="{DB8B57AF-0EF0-4460-B862-A8F7DADECB69}" srcOrd="4" destOrd="0" parTransId="{DC713DBC-BA72-4B09-B1A4-6B42C0402B1E}" sibTransId="{48D381B3-620D-4A01-BEAA-0EA3C4D3C403}"/>
    <dgm:cxn modelId="{08F6BD5E-0A9D-466D-B101-1186711F55B9}" type="presParOf" srcId="{6569DDDC-2CEF-4E9A-8148-6AD707A5912C}" destId="{AA9CAEC2-B436-4816-AB25-BB4F5DF126A8}" srcOrd="0" destOrd="0" presId="urn:microsoft.com/office/officeart/2005/8/layout/radial3"/>
    <dgm:cxn modelId="{BE8B6161-0585-4182-848F-CECC1D4E8A37}" type="presParOf" srcId="{AA9CAEC2-B436-4816-AB25-BB4F5DF126A8}" destId="{CD841F17-536A-4B54-A624-3933804436CE}" srcOrd="0" destOrd="0" presId="urn:microsoft.com/office/officeart/2005/8/layout/radial3"/>
    <dgm:cxn modelId="{CB17DA91-9FAB-49A8-AFA0-4D882395EF56}" type="presParOf" srcId="{AA9CAEC2-B436-4816-AB25-BB4F5DF126A8}" destId="{4F7E98CF-9564-41A5-A12F-E50773233B88}" srcOrd="1" destOrd="0" presId="urn:microsoft.com/office/officeart/2005/8/layout/radial3"/>
    <dgm:cxn modelId="{D2AE5CC9-5BD4-4908-8B40-8AFBEDB982E8}" type="presParOf" srcId="{AA9CAEC2-B436-4816-AB25-BB4F5DF126A8}" destId="{EEB4F8A6-757E-4022-B4A9-6CEC1C5D051A}" srcOrd="2" destOrd="0" presId="urn:microsoft.com/office/officeart/2005/8/layout/radial3"/>
    <dgm:cxn modelId="{8AC2A789-A067-4160-ABD3-F542D961DFEF}" type="presParOf" srcId="{AA9CAEC2-B436-4816-AB25-BB4F5DF126A8}" destId="{05564196-C991-45FE-BD4D-FBFA21598BE2}" srcOrd="3" destOrd="0" presId="urn:microsoft.com/office/officeart/2005/8/layout/radial3"/>
    <dgm:cxn modelId="{39FE6E84-0228-495A-B5B6-78AD8F56AC6E}" type="presParOf" srcId="{AA9CAEC2-B436-4816-AB25-BB4F5DF126A8}" destId="{13424C40-EC5B-4273-B711-6EC852E1E037}" srcOrd="4" destOrd="0" presId="urn:microsoft.com/office/officeart/2005/8/layout/radial3"/>
    <dgm:cxn modelId="{60AE4F41-303D-4C0E-8D62-D43A082C867C}" type="presParOf" srcId="{AA9CAEC2-B436-4816-AB25-BB4F5DF126A8}" destId="{A8832A11-2BD6-4B22-B672-F4FD6C10F5B4}" srcOrd="5" destOrd="0" presId="urn:microsoft.com/office/officeart/2005/8/layout/radial3"/>
    <dgm:cxn modelId="{9F9E4663-8DB8-4FDF-93D5-4696864FC9A1}" type="presParOf" srcId="{AA9CAEC2-B436-4816-AB25-BB4F5DF126A8}" destId="{170B7371-EBAF-41DD-B29E-545BBEAC389A}" srcOrd="6" destOrd="0" presId="urn:microsoft.com/office/officeart/2005/8/layout/radial3"/>
    <dgm:cxn modelId="{313E62B6-B879-4C6A-91D5-E8464C7C547E}" type="presParOf" srcId="{AA9CAEC2-B436-4816-AB25-BB4F5DF126A8}" destId="{E22C0F36-5434-4624-9DAE-8E6EABEC9C2E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8E99333-3210-481A-AE9A-7DCF468E5F7C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7F74D086-E13F-4E35-B634-6B9823A3D7B3}">
      <dgm:prSet phldrT="[Texto]"/>
      <dgm:spPr/>
      <dgm:t>
        <a:bodyPr/>
        <a:lstStyle/>
        <a:p>
          <a:r>
            <a:rPr lang="pt-BR" dirty="0" smtClean="0"/>
            <a:t>IMPLANTAÇÃO DO e-SUS AB</a:t>
          </a:r>
          <a:endParaRPr lang="pt-BR" dirty="0"/>
        </a:p>
      </dgm:t>
    </dgm:pt>
    <dgm:pt modelId="{F6BCFD6B-E6CF-4087-9758-0C0524942060}" type="parTrans" cxnId="{D90A071C-D22F-48FC-ADEB-993626D4802F}">
      <dgm:prSet/>
      <dgm:spPr/>
      <dgm:t>
        <a:bodyPr/>
        <a:lstStyle/>
        <a:p>
          <a:endParaRPr lang="pt-BR"/>
        </a:p>
      </dgm:t>
    </dgm:pt>
    <dgm:pt modelId="{A19F4DF8-02D3-4A8E-AAFE-1E99DB2C0B61}" type="sibTrans" cxnId="{D90A071C-D22F-48FC-ADEB-993626D4802F}">
      <dgm:prSet/>
      <dgm:spPr/>
      <dgm:t>
        <a:bodyPr/>
        <a:lstStyle/>
        <a:p>
          <a:endParaRPr lang="pt-BR"/>
        </a:p>
      </dgm:t>
    </dgm:pt>
    <dgm:pt modelId="{314F7D5D-4730-4034-AE94-2664DFB8DE04}">
      <dgm:prSet phldrT="[Texto]"/>
      <dgm:spPr/>
      <dgm:t>
        <a:bodyPr/>
        <a:lstStyle/>
        <a:p>
          <a:r>
            <a:rPr lang="pt-BR" dirty="0" smtClean="0"/>
            <a:t>Instalação CDS</a:t>
          </a:r>
          <a:endParaRPr lang="pt-BR" dirty="0"/>
        </a:p>
      </dgm:t>
    </dgm:pt>
    <dgm:pt modelId="{11812D37-89DF-4DF7-B0C6-2D8B4C583294}" type="parTrans" cxnId="{5B10F67C-0967-43E2-A004-4C27B230E87D}">
      <dgm:prSet/>
      <dgm:spPr/>
      <dgm:t>
        <a:bodyPr/>
        <a:lstStyle/>
        <a:p>
          <a:endParaRPr lang="pt-BR"/>
        </a:p>
      </dgm:t>
    </dgm:pt>
    <dgm:pt modelId="{7E4F080D-61FE-4178-AF2D-513D1F9D94C4}" type="sibTrans" cxnId="{5B10F67C-0967-43E2-A004-4C27B230E87D}">
      <dgm:prSet/>
      <dgm:spPr/>
      <dgm:t>
        <a:bodyPr/>
        <a:lstStyle/>
        <a:p>
          <a:endParaRPr lang="pt-BR"/>
        </a:p>
      </dgm:t>
    </dgm:pt>
    <dgm:pt modelId="{048A5941-37C5-48E9-B0F2-8761BB5C99AF}">
      <dgm:prSet phldrT="[Texto]"/>
      <dgm:spPr/>
      <dgm:t>
        <a:bodyPr/>
        <a:lstStyle/>
        <a:p>
          <a:r>
            <a:rPr lang="pt-BR" dirty="0" smtClean="0"/>
            <a:t>PREENCHIMENTO E DIGITAÇÃO DAS FICHAS</a:t>
          </a:r>
          <a:endParaRPr lang="pt-BR" dirty="0"/>
        </a:p>
      </dgm:t>
    </dgm:pt>
    <dgm:pt modelId="{6751A2FD-CA36-4331-8749-C55EC59F0AC4}" type="parTrans" cxnId="{C7D6166E-2D58-4DFD-B462-ECE3EF83B038}">
      <dgm:prSet/>
      <dgm:spPr/>
      <dgm:t>
        <a:bodyPr/>
        <a:lstStyle/>
        <a:p>
          <a:endParaRPr lang="pt-BR"/>
        </a:p>
      </dgm:t>
    </dgm:pt>
    <dgm:pt modelId="{6A170B6A-9891-4A40-A624-310173339852}" type="sibTrans" cxnId="{C7D6166E-2D58-4DFD-B462-ECE3EF83B038}">
      <dgm:prSet/>
      <dgm:spPr/>
      <dgm:t>
        <a:bodyPr/>
        <a:lstStyle/>
        <a:p>
          <a:endParaRPr lang="pt-BR"/>
        </a:p>
      </dgm:t>
    </dgm:pt>
    <dgm:pt modelId="{7AA6AFAE-6936-45E8-87E0-DECE9A9A484C}">
      <dgm:prSet phldrT="[Texto]"/>
      <dgm:spPr/>
      <dgm:t>
        <a:bodyPr/>
        <a:lstStyle/>
        <a:p>
          <a:r>
            <a:rPr lang="pt-BR" dirty="0" smtClean="0"/>
            <a:t>Preenchimento</a:t>
          </a:r>
          <a:endParaRPr lang="pt-BR" dirty="0"/>
        </a:p>
      </dgm:t>
    </dgm:pt>
    <dgm:pt modelId="{B6152184-AE48-4258-A841-0DC3DEE42076}" type="parTrans" cxnId="{AD2F1295-4B5C-4E3D-A0E7-3787AAAC2EE4}">
      <dgm:prSet/>
      <dgm:spPr/>
      <dgm:t>
        <a:bodyPr/>
        <a:lstStyle/>
        <a:p>
          <a:endParaRPr lang="pt-BR"/>
        </a:p>
      </dgm:t>
    </dgm:pt>
    <dgm:pt modelId="{0AA6C2AA-0467-468C-B9F3-9F0C71E145BE}" type="sibTrans" cxnId="{AD2F1295-4B5C-4E3D-A0E7-3787AAAC2EE4}">
      <dgm:prSet/>
      <dgm:spPr/>
      <dgm:t>
        <a:bodyPr/>
        <a:lstStyle/>
        <a:p>
          <a:endParaRPr lang="pt-BR"/>
        </a:p>
      </dgm:t>
    </dgm:pt>
    <dgm:pt modelId="{5F5BB828-2BF7-470A-91BB-8062CAFD201F}">
      <dgm:prSet phldrT="[Texto]"/>
      <dgm:spPr/>
      <dgm:t>
        <a:bodyPr/>
        <a:lstStyle/>
        <a:p>
          <a:r>
            <a:rPr lang="pt-BR" dirty="0" smtClean="0"/>
            <a:t>Digitação</a:t>
          </a:r>
          <a:endParaRPr lang="pt-BR" dirty="0"/>
        </a:p>
      </dgm:t>
    </dgm:pt>
    <dgm:pt modelId="{EA1B7246-7582-4A9A-8566-6385AE4173E5}" type="parTrans" cxnId="{5D10131F-18BA-477F-B0FE-837D86BDB739}">
      <dgm:prSet/>
      <dgm:spPr/>
      <dgm:t>
        <a:bodyPr/>
        <a:lstStyle/>
        <a:p>
          <a:endParaRPr lang="pt-BR"/>
        </a:p>
      </dgm:t>
    </dgm:pt>
    <dgm:pt modelId="{4976999E-AF7A-461D-81B2-05141276EEC5}" type="sibTrans" cxnId="{5D10131F-18BA-477F-B0FE-837D86BDB739}">
      <dgm:prSet/>
      <dgm:spPr/>
      <dgm:t>
        <a:bodyPr/>
        <a:lstStyle/>
        <a:p>
          <a:endParaRPr lang="pt-BR"/>
        </a:p>
      </dgm:t>
    </dgm:pt>
    <dgm:pt modelId="{42568A33-7BC4-4A3A-BA10-87DF0A01E56F}">
      <dgm:prSet phldrT="[Texto]"/>
      <dgm:spPr/>
      <dgm:t>
        <a:bodyPr/>
        <a:lstStyle/>
        <a:p>
          <a:r>
            <a:rPr lang="pt-BR" dirty="0" smtClean="0"/>
            <a:t>ENVIO DOS DADOS</a:t>
          </a:r>
          <a:endParaRPr lang="pt-BR" dirty="0"/>
        </a:p>
      </dgm:t>
    </dgm:pt>
    <dgm:pt modelId="{AE0F934D-18E5-4226-8C36-12012E7796C6}" type="parTrans" cxnId="{60918EE7-2EFD-4A41-B09B-BBC1AB75D9D9}">
      <dgm:prSet/>
      <dgm:spPr/>
      <dgm:t>
        <a:bodyPr/>
        <a:lstStyle/>
        <a:p>
          <a:endParaRPr lang="pt-BR"/>
        </a:p>
      </dgm:t>
    </dgm:pt>
    <dgm:pt modelId="{1581F1BA-E737-48C6-B1BA-D19824BE3554}" type="sibTrans" cxnId="{60918EE7-2EFD-4A41-B09B-BBC1AB75D9D9}">
      <dgm:prSet/>
      <dgm:spPr/>
      <dgm:t>
        <a:bodyPr/>
        <a:lstStyle/>
        <a:p>
          <a:endParaRPr lang="pt-BR"/>
        </a:p>
      </dgm:t>
    </dgm:pt>
    <dgm:pt modelId="{8E7909E2-7D01-48A8-8393-9FC4AA492C05}">
      <dgm:prSet phldrT="[Texto]"/>
      <dgm:spPr/>
      <dgm:t>
        <a:bodyPr/>
        <a:lstStyle/>
        <a:p>
          <a:r>
            <a:rPr lang="pt-BR" dirty="0" smtClean="0"/>
            <a:t>Exportar dados do CDS</a:t>
          </a:r>
          <a:endParaRPr lang="pt-BR" dirty="0"/>
        </a:p>
      </dgm:t>
    </dgm:pt>
    <dgm:pt modelId="{C40FF902-47DE-4EED-9D74-F9FAEAE309A1}" type="parTrans" cxnId="{F587C293-876E-409A-9F52-A8925E9C66BC}">
      <dgm:prSet/>
      <dgm:spPr/>
      <dgm:t>
        <a:bodyPr/>
        <a:lstStyle/>
        <a:p>
          <a:endParaRPr lang="pt-BR"/>
        </a:p>
      </dgm:t>
    </dgm:pt>
    <dgm:pt modelId="{E8BD0A35-03BB-4D54-830E-11DF823B9FF9}" type="sibTrans" cxnId="{F587C293-876E-409A-9F52-A8925E9C66BC}">
      <dgm:prSet/>
      <dgm:spPr/>
      <dgm:t>
        <a:bodyPr/>
        <a:lstStyle/>
        <a:p>
          <a:endParaRPr lang="pt-BR"/>
        </a:p>
      </dgm:t>
    </dgm:pt>
    <dgm:pt modelId="{A018B968-6425-4064-8381-827BC6CF12FD}">
      <dgm:prSet phldrT="[Texto]"/>
      <dgm:spPr/>
      <dgm:t>
        <a:bodyPr/>
        <a:lstStyle/>
        <a:p>
          <a:r>
            <a:rPr lang="pt-BR" dirty="0" smtClean="0">
              <a:solidFill>
                <a:schemeClr val="bg1"/>
              </a:solidFill>
            </a:rPr>
            <a:t>Instalação do centralizador</a:t>
          </a:r>
          <a:endParaRPr lang="pt-BR" dirty="0"/>
        </a:p>
      </dgm:t>
    </dgm:pt>
    <dgm:pt modelId="{61BD9655-D087-4F44-BF96-848F054975D9}" type="parTrans" cxnId="{BD52731C-3DAA-4E75-AC55-9F728FCE88AE}">
      <dgm:prSet/>
      <dgm:spPr/>
      <dgm:t>
        <a:bodyPr/>
        <a:lstStyle/>
        <a:p>
          <a:endParaRPr lang="pt-BR"/>
        </a:p>
      </dgm:t>
    </dgm:pt>
    <dgm:pt modelId="{562687B0-F992-4FD2-BE8A-0DD0DBBB84A9}" type="sibTrans" cxnId="{BD52731C-3DAA-4E75-AC55-9F728FCE88AE}">
      <dgm:prSet/>
      <dgm:spPr/>
      <dgm:t>
        <a:bodyPr/>
        <a:lstStyle/>
        <a:p>
          <a:endParaRPr lang="pt-BR"/>
        </a:p>
      </dgm:t>
    </dgm:pt>
    <dgm:pt modelId="{65BA6914-E5DE-44C6-9722-63799F1D29CC}">
      <dgm:prSet phldrT="[Texto]"/>
      <dgm:spPr/>
      <dgm:t>
        <a:bodyPr/>
        <a:lstStyle/>
        <a:p>
          <a:r>
            <a:rPr lang="pt-BR" dirty="0" smtClean="0"/>
            <a:t>Importação CNES</a:t>
          </a:r>
          <a:endParaRPr lang="pt-BR" dirty="0"/>
        </a:p>
      </dgm:t>
    </dgm:pt>
    <dgm:pt modelId="{F73C4BCB-031A-4617-AD51-8BBE8D443D3E}" type="parTrans" cxnId="{F771A53A-2922-4546-A6A7-BFF6EA43F897}">
      <dgm:prSet/>
      <dgm:spPr/>
      <dgm:t>
        <a:bodyPr/>
        <a:lstStyle/>
        <a:p>
          <a:endParaRPr lang="pt-BR"/>
        </a:p>
      </dgm:t>
    </dgm:pt>
    <dgm:pt modelId="{DB0A6513-26AA-4CB1-BA35-BB83CB927EBC}" type="sibTrans" cxnId="{F771A53A-2922-4546-A6A7-BFF6EA43F897}">
      <dgm:prSet/>
      <dgm:spPr/>
      <dgm:t>
        <a:bodyPr/>
        <a:lstStyle/>
        <a:p>
          <a:endParaRPr lang="pt-BR"/>
        </a:p>
      </dgm:t>
    </dgm:pt>
    <dgm:pt modelId="{7802349E-4ABF-4E8A-A2FE-620DD1923391}">
      <dgm:prSet phldrT="[Texto]"/>
      <dgm:spPr/>
      <dgm:t>
        <a:bodyPr/>
        <a:lstStyle/>
        <a:p>
          <a:r>
            <a:rPr lang="pt-BR" dirty="0" smtClean="0"/>
            <a:t>Importar dados no PEC / Centralizador</a:t>
          </a:r>
          <a:endParaRPr lang="pt-BR" dirty="0"/>
        </a:p>
      </dgm:t>
    </dgm:pt>
    <dgm:pt modelId="{D13138C8-DFC8-473D-A2CA-D99391B65846}" type="parTrans" cxnId="{0CB13354-773C-4377-9190-0DAA73A20C2C}">
      <dgm:prSet/>
      <dgm:spPr/>
      <dgm:t>
        <a:bodyPr/>
        <a:lstStyle/>
        <a:p>
          <a:endParaRPr lang="pt-BR"/>
        </a:p>
      </dgm:t>
    </dgm:pt>
    <dgm:pt modelId="{0FF39BF4-03FE-4F8B-A509-F962B67A3BDC}" type="sibTrans" cxnId="{0CB13354-773C-4377-9190-0DAA73A20C2C}">
      <dgm:prSet/>
      <dgm:spPr/>
      <dgm:t>
        <a:bodyPr/>
        <a:lstStyle/>
        <a:p>
          <a:endParaRPr lang="pt-BR"/>
        </a:p>
      </dgm:t>
    </dgm:pt>
    <dgm:pt modelId="{A998007B-7AE4-464A-97EA-F09F40367C64}" type="pres">
      <dgm:prSet presAssocID="{08E99333-3210-481A-AE9A-7DCF468E5F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3DAD4D5-37F0-4ED9-BA1C-CB1A83EEBA12}" type="pres">
      <dgm:prSet presAssocID="{7F74D086-E13F-4E35-B634-6B9823A3D7B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DC7B106-DBC8-4FD5-8FCA-FD2A0733B18C}" type="pres">
      <dgm:prSet presAssocID="{A19F4DF8-02D3-4A8E-AAFE-1E99DB2C0B61}" presName="sibTrans" presStyleCnt="0"/>
      <dgm:spPr/>
    </dgm:pt>
    <dgm:pt modelId="{E490F59D-E71C-486D-8AD8-6332EFD9FA89}" type="pres">
      <dgm:prSet presAssocID="{048A5941-37C5-48E9-B0F2-8761BB5C99A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A521ED-794A-4FC2-8EAC-70410C8A47AF}" type="pres">
      <dgm:prSet presAssocID="{6A170B6A-9891-4A40-A624-310173339852}" presName="sibTrans" presStyleCnt="0"/>
      <dgm:spPr/>
    </dgm:pt>
    <dgm:pt modelId="{3F236B19-0B0A-448A-866A-AA6CF36B1794}" type="pres">
      <dgm:prSet presAssocID="{42568A33-7BC4-4A3A-BA10-87DF0A01E56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B10F67C-0967-43E2-A004-4C27B230E87D}" srcId="{7F74D086-E13F-4E35-B634-6B9823A3D7B3}" destId="{314F7D5D-4730-4034-AE94-2664DFB8DE04}" srcOrd="0" destOrd="0" parTransId="{11812D37-89DF-4DF7-B0C6-2D8B4C583294}" sibTransId="{7E4F080D-61FE-4178-AF2D-513D1F9D94C4}"/>
    <dgm:cxn modelId="{5D10131F-18BA-477F-B0FE-837D86BDB739}" srcId="{048A5941-37C5-48E9-B0F2-8761BB5C99AF}" destId="{5F5BB828-2BF7-470A-91BB-8062CAFD201F}" srcOrd="1" destOrd="0" parTransId="{EA1B7246-7582-4A9A-8566-6385AE4173E5}" sibTransId="{4976999E-AF7A-461D-81B2-05141276EEC5}"/>
    <dgm:cxn modelId="{6FC084AE-5B89-401B-90E0-9114A2656C20}" type="presOf" srcId="{7AA6AFAE-6936-45E8-87E0-DECE9A9A484C}" destId="{E490F59D-E71C-486D-8AD8-6332EFD9FA89}" srcOrd="0" destOrd="1" presId="urn:microsoft.com/office/officeart/2005/8/layout/hList6"/>
    <dgm:cxn modelId="{44D3C76A-5D32-4053-9DB6-042100D472B0}" type="presOf" srcId="{314F7D5D-4730-4034-AE94-2664DFB8DE04}" destId="{13DAD4D5-37F0-4ED9-BA1C-CB1A83EEBA12}" srcOrd="0" destOrd="1" presId="urn:microsoft.com/office/officeart/2005/8/layout/hList6"/>
    <dgm:cxn modelId="{D2665D86-AE54-4CB4-B9A0-D90B3A6B26CA}" type="presOf" srcId="{A018B968-6425-4064-8381-827BC6CF12FD}" destId="{13DAD4D5-37F0-4ED9-BA1C-CB1A83EEBA12}" srcOrd="0" destOrd="3" presId="urn:microsoft.com/office/officeart/2005/8/layout/hList6"/>
    <dgm:cxn modelId="{F771A53A-2922-4546-A6A7-BFF6EA43F897}" srcId="{7F74D086-E13F-4E35-B634-6B9823A3D7B3}" destId="{65BA6914-E5DE-44C6-9722-63799F1D29CC}" srcOrd="1" destOrd="0" parTransId="{F73C4BCB-031A-4617-AD51-8BBE8D443D3E}" sibTransId="{DB0A6513-26AA-4CB1-BA35-BB83CB927EBC}"/>
    <dgm:cxn modelId="{F473AAFC-CABC-417A-B218-D076FFC6402B}" type="presOf" srcId="{7F74D086-E13F-4E35-B634-6B9823A3D7B3}" destId="{13DAD4D5-37F0-4ED9-BA1C-CB1A83EEBA12}" srcOrd="0" destOrd="0" presId="urn:microsoft.com/office/officeart/2005/8/layout/hList6"/>
    <dgm:cxn modelId="{81DE7DEB-D276-47F0-B2D2-A762CEB82C0F}" type="presOf" srcId="{8E7909E2-7D01-48A8-8393-9FC4AA492C05}" destId="{3F236B19-0B0A-448A-866A-AA6CF36B1794}" srcOrd="0" destOrd="1" presId="urn:microsoft.com/office/officeart/2005/8/layout/hList6"/>
    <dgm:cxn modelId="{F587C293-876E-409A-9F52-A8925E9C66BC}" srcId="{42568A33-7BC4-4A3A-BA10-87DF0A01E56F}" destId="{8E7909E2-7D01-48A8-8393-9FC4AA492C05}" srcOrd="0" destOrd="0" parTransId="{C40FF902-47DE-4EED-9D74-F9FAEAE309A1}" sibTransId="{E8BD0A35-03BB-4D54-830E-11DF823B9FF9}"/>
    <dgm:cxn modelId="{BD39739B-101D-4619-9337-3CB6947B91D3}" type="presOf" srcId="{7802349E-4ABF-4E8A-A2FE-620DD1923391}" destId="{3F236B19-0B0A-448A-866A-AA6CF36B1794}" srcOrd="0" destOrd="2" presId="urn:microsoft.com/office/officeart/2005/8/layout/hList6"/>
    <dgm:cxn modelId="{60918EE7-2EFD-4A41-B09B-BBC1AB75D9D9}" srcId="{08E99333-3210-481A-AE9A-7DCF468E5F7C}" destId="{42568A33-7BC4-4A3A-BA10-87DF0A01E56F}" srcOrd="2" destOrd="0" parTransId="{AE0F934D-18E5-4226-8C36-12012E7796C6}" sibTransId="{1581F1BA-E737-48C6-B1BA-D19824BE3554}"/>
    <dgm:cxn modelId="{C7D6166E-2D58-4DFD-B462-ECE3EF83B038}" srcId="{08E99333-3210-481A-AE9A-7DCF468E5F7C}" destId="{048A5941-37C5-48E9-B0F2-8761BB5C99AF}" srcOrd="1" destOrd="0" parTransId="{6751A2FD-CA36-4331-8749-C55EC59F0AC4}" sibTransId="{6A170B6A-9891-4A40-A624-310173339852}"/>
    <dgm:cxn modelId="{4FF0885E-D1CB-4482-860D-44DDF6E43295}" type="presOf" srcId="{5F5BB828-2BF7-470A-91BB-8062CAFD201F}" destId="{E490F59D-E71C-486D-8AD8-6332EFD9FA89}" srcOrd="0" destOrd="2" presId="urn:microsoft.com/office/officeart/2005/8/layout/hList6"/>
    <dgm:cxn modelId="{0EDB82FC-4767-4400-AE0A-CC69F000F589}" type="presOf" srcId="{42568A33-7BC4-4A3A-BA10-87DF0A01E56F}" destId="{3F236B19-0B0A-448A-866A-AA6CF36B1794}" srcOrd="0" destOrd="0" presId="urn:microsoft.com/office/officeart/2005/8/layout/hList6"/>
    <dgm:cxn modelId="{7C6EE155-17C1-4DD4-986E-1D25FCDCC8F4}" type="presOf" srcId="{65BA6914-E5DE-44C6-9722-63799F1D29CC}" destId="{13DAD4D5-37F0-4ED9-BA1C-CB1A83EEBA12}" srcOrd="0" destOrd="2" presId="urn:microsoft.com/office/officeart/2005/8/layout/hList6"/>
    <dgm:cxn modelId="{D3F6EA56-1011-46C0-8D79-20E5A7B53023}" type="presOf" srcId="{08E99333-3210-481A-AE9A-7DCF468E5F7C}" destId="{A998007B-7AE4-464A-97EA-F09F40367C64}" srcOrd="0" destOrd="0" presId="urn:microsoft.com/office/officeart/2005/8/layout/hList6"/>
    <dgm:cxn modelId="{BD52731C-3DAA-4E75-AC55-9F728FCE88AE}" srcId="{7F74D086-E13F-4E35-B634-6B9823A3D7B3}" destId="{A018B968-6425-4064-8381-827BC6CF12FD}" srcOrd="2" destOrd="0" parTransId="{61BD9655-D087-4F44-BF96-848F054975D9}" sibTransId="{562687B0-F992-4FD2-BE8A-0DD0DBBB84A9}"/>
    <dgm:cxn modelId="{AD2F1295-4B5C-4E3D-A0E7-3787AAAC2EE4}" srcId="{048A5941-37C5-48E9-B0F2-8761BB5C99AF}" destId="{7AA6AFAE-6936-45E8-87E0-DECE9A9A484C}" srcOrd="0" destOrd="0" parTransId="{B6152184-AE48-4258-A841-0DC3DEE42076}" sibTransId="{0AA6C2AA-0467-468C-B9F3-9F0C71E145BE}"/>
    <dgm:cxn modelId="{0CB13354-773C-4377-9190-0DAA73A20C2C}" srcId="{42568A33-7BC4-4A3A-BA10-87DF0A01E56F}" destId="{7802349E-4ABF-4E8A-A2FE-620DD1923391}" srcOrd="1" destOrd="0" parTransId="{D13138C8-DFC8-473D-A2CA-D99391B65846}" sibTransId="{0FF39BF4-03FE-4F8B-A509-F962B67A3BDC}"/>
    <dgm:cxn modelId="{D90A071C-D22F-48FC-ADEB-993626D4802F}" srcId="{08E99333-3210-481A-AE9A-7DCF468E5F7C}" destId="{7F74D086-E13F-4E35-B634-6B9823A3D7B3}" srcOrd="0" destOrd="0" parTransId="{F6BCFD6B-E6CF-4087-9758-0C0524942060}" sibTransId="{A19F4DF8-02D3-4A8E-AAFE-1E99DB2C0B61}"/>
    <dgm:cxn modelId="{0C928D5D-07D9-43DA-AD82-E63581E6870D}" type="presOf" srcId="{048A5941-37C5-48E9-B0F2-8761BB5C99AF}" destId="{E490F59D-E71C-486D-8AD8-6332EFD9FA89}" srcOrd="0" destOrd="0" presId="urn:microsoft.com/office/officeart/2005/8/layout/hList6"/>
    <dgm:cxn modelId="{9836AE65-F37A-4E34-9D77-6330F72910B5}" type="presParOf" srcId="{A998007B-7AE4-464A-97EA-F09F40367C64}" destId="{13DAD4D5-37F0-4ED9-BA1C-CB1A83EEBA12}" srcOrd="0" destOrd="0" presId="urn:microsoft.com/office/officeart/2005/8/layout/hList6"/>
    <dgm:cxn modelId="{ADA2DBCC-22CD-45E6-840F-58E9E6534B17}" type="presParOf" srcId="{A998007B-7AE4-464A-97EA-F09F40367C64}" destId="{1DC7B106-DBC8-4FD5-8FCA-FD2A0733B18C}" srcOrd="1" destOrd="0" presId="urn:microsoft.com/office/officeart/2005/8/layout/hList6"/>
    <dgm:cxn modelId="{A1BA1CD5-E824-4ED3-AB5A-342C3FFFD6F4}" type="presParOf" srcId="{A998007B-7AE4-464A-97EA-F09F40367C64}" destId="{E490F59D-E71C-486D-8AD8-6332EFD9FA89}" srcOrd="2" destOrd="0" presId="urn:microsoft.com/office/officeart/2005/8/layout/hList6"/>
    <dgm:cxn modelId="{223794F7-6C46-45FC-B5FB-03B09D5644B0}" type="presParOf" srcId="{A998007B-7AE4-464A-97EA-F09F40367C64}" destId="{8DA521ED-794A-4FC2-8EAC-70410C8A47AF}" srcOrd="3" destOrd="0" presId="urn:microsoft.com/office/officeart/2005/8/layout/hList6"/>
    <dgm:cxn modelId="{F6042101-FEBC-47A3-A835-B5427FC32E4C}" type="presParOf" srcId="{A998007B-7AE4-464A-97EA-F09F40367C64}" destId="{3F236B19-0B0A-448A-866A-AA6CF36B179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15F81E1-B12B-48A6-943F-E09647D5C92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1FB5EBD-A24B-42D5-A499-3210D0253BB8}">
      <dgm:prSet phldrT="[Texto]"/>
      <dgm:spPr/>
      <dgm:t>
        <a:bodyPr/>
        <a:lstStyle/>
        <a:p>
          <a:r>
            <a:rPr lang="pt-BR" dirty="0" smtClean="0"/>
            <a:t>Dados do CDS</a:t>
          </a:r>
          <a:endParaRPr lang="pt-BR" dirty="0"/>
        </a:p>
      </dgm:t>
    </dgm:pt>
    <dgm:pt modelId="{F1BA79FA-AC1F-4E17-9CA8-905E444C7230}" type="parTrans" cxnId="{2230D93B-83A7-43FA-99FB-05ADBFB03916}">
      <dgm:prSet/>
      <dgm:spPr/>
      <dgm:t>
        <a:bodyPr/>
        <a:lstStyle/>
        <a:p>
          <a:endParaRPr lang="pt-BR"/>
        </a:p>
      </dgm:t>
    </dgm:pt>
    <dgm:pt modelId="{32529F54-EDDB-4702-AF61-9D1E9D9D9BFA}" type="sibTrans" cxnId="{2230D93B-83A7-43FA-99FB-05ADBFB03916}">
      <dgm:prSet/>
      <dgm:spPr/>
      <dgm:t>
        <a:bodyPr/>
        <a:lstStyle/>
        <a:p>
          <a:endParaRPr lang="pt-BR"/>
        </a:p>
      </dgm:t>
    </dgm:pt>
    <dgm:pt modelId="{04EB5091-33C9-4A63-9F18-27ABF859E743}">
      <dgm:prSet phldrT="[Texto]"/>
      <dgm:spPr/>
      <dgm:t>
        <a:bodyPr/>
        <a:lstStyle/>
        <a:p>
          <a:r>
            <a:rPr lang="pt-BR" dirty="0" smtClean="0"/>
            <a:t>online</a:t>
          </a:r>
          <a:endParaRPr lang="pt-BR" dirty="0"/>
        </a:p>
      </dgm:t>
    </dgm:pt>
    <dgm:pt modelId="{378B6FF1-F27A-4F56-8C03-046CE5227AA2}" type="parTrans" cxnId="{E5B4733C-1DB9-464F-A752-6DD040348111}">
      <dgm:prSet/>
      <dgm:spPr/>
      <dgm:t>
        <a:bodyPr/>
        <a:lstStyle/>
        <a:p>
          <a:endParaRPr lang="pt-BR"/>
        </a:p>
      </dgm:t>
    </dgm:pt>
    <dgm:pt modelId="{9E933BC9-E98F-4DDE-A012-0F9B74172AF3}" type="sibTrans" cxnId="{E5B4733C-1DB9-464F-A752-6DD040348111}">
      <dgm:prSet/>
      <dgm:spPr/>
      <dgm:t>
        <a:bodyPr/>
        <a:lstStyle/>
        <a:p>
          <a:endParaRPr lang="pt-BR"/>
        </a:p>
      </dgm:t>
    </dgm:pt>
    <dgm:pt modelId="{76AD09FC-1505-487B-9F2B-0E0E931FC21C}">
      <dgm:prSet phldrT="[Texto]"/>
      <dgm:spPr/>
      <dgm:t>
        <a:bodyPr/>
        <a:lstStyle/>
        <a:p>
          <a:r>
            <a:rPr lang="pt-BR" dirty="0" smtClean="0"/>
            <a:t>em arquivo</a:t>
          </a:r>
          <a:endParaRPr lang="pt-BR" dirty="0"/>
        </a:p>
      </dgm:t>
    </dgm:pt>
    <dgm:pt modelId="{7EDDBEF2-3D51-4C14-B321-2BB6D898C99C}" type="parTrans" cxnId="{A538B512-71EF-43C0-BD7F-9F884B6639B2}">
      <dgm:prSet/>
      <dgm:spPr/>
      <dgm:t>
        <a:bodyPr/>
        <a:lstStyle/>
        <a:p>
          <a:endParaRPr lang="pt-BR"/>
        </a:p>
      </dgm:t>
    </dgm:pt>
    <dgm:pt modelId="{A36A9D2B-D2C3-46DF-B9BD-F0ADF447C296}" type="sibTrans" cxnId="{A538B512-71EF-43C0-BD7F-9F884B6639B2}">
      <dgm:prSet/>
      <dgm:spPr/>
      <dgm:t>
        <a:bodyPr/>
        <a:lstStyle/>
        <a:p>
          <a:endParaRPr lang="pt-BR"/>
        </a:p>
      </dgm:t>
    </dgm:pt>
    <dgm:pt modelId="{8BE7E978-A2D7-4B36-AA04-B6A0DF636D89}">
      <dgm:prSet phldrT="[Texto]"/>
      <dgm:spPr/>
      <dgm:t>
        <a:bodyPr/>
        <a:lstStyle/>
        <a:p>
          <a:r>
            <a:rPr lang="pt-BR" dirty="0" smtClean="0"/>
            <a:t>PEC</a:t>
          </a:r>
          <a:endParaRPr lang="pt-BR" dirty="0"/>
        </a:p>
      </dgm:t>
    </dgm:pt>
    <dgm:pt modelId="{11A9A27F-0B17-435A-8AED-9AAEEA2A9902}" type="parTrans" cxnId="{1C65FC9F-ED19-47DE-9B18-CFB565ADB25F}">
      <dgm:prSet/>
      <dgm:spPr/>
      <dgm:t>
        <a:bodyPr/>
        <a:lstStyle/>
        <a:p>
          <a:endParaRPr lang="pt-BR"/>
        </a:p>
      </dgm:t>
    </dgm:pt>
    <dgm:pt modelId="{4619A70A-3BC5-4E44-832D-BED31F243B84}" type="sibTrans" cxnId="{1C65FC9F-ED19-47DE-9B18-CFB565ADB25F}">
      <dgm:prSet/>
      <dgm:spPr/>
      <dgm:t>
        <a:bodyPr/>
        <a:lstStyle/>
        <a:p>
          <a:endParaRPr lang="pt-BR"/>
        </a:p>
      </dgm:t>
    </dgm:pt>
    <dgm:pt modelId="{41A8C1F0-E1E6-4271-A6D0-AFB31F93581A}" type="pres">
      <dgm:prSet presAssocID="{615F81E1-B12B-48A6-943F-E09647D5C92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EFDCABFA-C4A7-4234-A716-8AD834D05E59}" type="pres">
      <dgm:prSet presAssocID="{01FB5EBD-A24B-42D5-A499-3210D0253BB8}" presName="hierRoot1" presStyleCnt="0"/>
      <dgm:spPr/>
    </dgm:pt>
    <dgm:pt modelId="{FB16ED8A-4E51-4F3B-BABF-2F25AB39CE66}" type="pres">
      <dgm:prSet presAssocID="{01FB5EBD-A24B-42D5-A499-3210D0253BB8}" presName="composite" presStyleCnt="0"/>
      <dgm:spPr/>
    </dgm:pt>
    <dgm:pt modelId="{ECD45A35-8823-4D3B-88B0-E9CB74291FB6}" type="pres">
      <dgm:prSet presAssocID="{01FB5EBD-A24B-42D5-A499-3210D0253BB8}" presName="background" presStyleLbl="node0" presStyleIdx="0" presStyleCnt="1"/>
      <dgm:spPr/>
    </dgm:pt>
    <dgm:pt modelId="{1AA49253-2944-4B76-B17D-A89700AE1692}" type="pres">
      <dgm:prSet presAssocID="{01FB5EBD-A24B-42D5-A499-3210D0253BB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E28892A-B5C7-447F-AD7E-0EE19699CCB9}" type="pres">
      <dgm:prSet presAssocID="{01FB5EBD-A24B-42D5-A499-3210D0253BB8}" presName="hierChild2" presStyleCnt="0"/>
      <dgm:spPr/>
    </dgm:pt>
    <dgm:pt modelId="{FB0F2B3F-F530-4A37-A0E1-DCF821E1F3BA}" type="pres">
      <dgm:prSet presAssocID="{378B6FF1-F27A-4F56-8C03-046CE5227AA2}" presName="Name10" presStyleLbl="parChTrans1D2" presStyleIdx="0" presStyleCnt="2"/>
      <dgm:spPr/>
      <dgm:t>
        <a:bodyPr/>
        <a:lstStyle/>
        <a:p>
          <a:endParaRPr lang="pt-BR"/>
        </a:p>
      </dgm:t>
    </dgm:pt>
    <dgm:pt modelId="{A8BBB6A1-8E49-4743-8859-510FBD247954}" type="pres">
      <dgm:prSet presAssocID="{04EB5091-33C9-4A63-9F18-27ABF859E743}" presName="hierRoot2" presStyleCnt="0"/>
      <dgm:spPr/>
    </dgm:pt>
    <dgm:pt modelId="{11849380-1B43-4EA7-8F8A-66CAC651BFD0}" type="pres">
      <dgm:prSet presAssocID="{04EB5091-33C9-4A63-9F18-27ABF859E743}" presName="composite2" presStyleCnt="0"/>
      <dgm:spPr/>
    </dgm:pt>
    <dgm:pt modelId="{13A0C93E-5191-4B26-B855-1202651EF826}" type="pres">
      <dgm:prSet presAssocID="{04EB5091-33C9-4A63-9F18-27ABF859E743}" presName="background2" presStyleLbl="node2" presStyleIdx="0" presStyleCnt="2"/>
      <dgm:spPr/>
    </dgm:pt>
    <dgm:pt modelId="{54A6D323-7C58-4243-9A03-C63B2BD88F36}" type="pres">
      <dgm:prSet presAssocID="{04EB5091-33C9-4A63-9F18-27ABF859E74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8A7BE8C-2402-4B59-9F3A-B911D1DCE83E}" type="pres">
      <dgm:prSet presAssocID="{04EB5091-33C9-4A63-9F18-27ABF859E743}" presName="hierChild3" presStyleCnt="0"/>
      <dgm:spPr/>
    </dgm:pt>
    <dgm:pt modelId="{743D1855-8B2D-4A6E-B022-432CFC9BECE6}" type="pres">
      <dgm:prSet presAssocID="{7EDDBEF2-3D51-4C14-B321-2BB6D898C99C}" presName="Name10" presStyleLbl="parChTrans1D2" presStyleIdx="1" presStyleCnt="2"/>
      <dgm:spPr/>
      <dgm:t>
        <a:bodyPr/>
        <a:lstStyle/>
        <a:p>
          <a:endParaRPr lang="pt-BR"/>
        </a:p>
      </dgm:t>
    </dgm:pt>
    <dgm:pt modelId="{5287362E-312D-42C9-A322-A10CFA796443}" type="pres">
      <dgm:prSet presAssocID="{76AD09FC-1505-487B-9F2B-0E0E931FC21C}" presName="hierRoot2" presStyleCnt="0"/>
      <dgm:spPr/>
    </dgm:pt>
    <dgm:pt modelId="{C6B54B88-AB03-4B86-BD84-B4AA6838965F}" type="pres">
      <dgm:prSet presAssocID="{76AD09FC-1505-487B-9F2B-0E0E931FC21C}" presName="composite2" presStyleCnt="0"/>
      <dgm:spPr/>
    </dgm:pt>
    <dgm:pt modelId="{012B4DF8-FDEA-4431-BDB0-D46AE93857BF}" type="pres">
      <dgm:prSet presAssocID="{76AD09FC-1505-487B-9F2B-0E0E931FC21C}" presName="background2" presStyleLbl="node2" presStyleIdx="1" presStyleCnt="2"/>
      <dgm:spPr/>
    </dgm:pt>
    <dgm:pt modelId="{4942AC30-1DB4-4621-B39F-8CCB81ACAEF0}" type="pres">
      <dgm:prSet presAssocID="{76AD09FC-1505-487B-9F2B-0E0E931FC21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24F7F9C-1562-4BFD-81B3-0BC1F102079C}" type="pres">
      <dgm:prSet presAssocID="{76AD09FC-1505-487B-9F2B-0E0E931FC21C}" presName="hierChild3" presStyleCnt="0"/>
      <dgm:spPr/>
    </dgm:pt>
    <dgm:pt modelId="{5189F883-B15A-4DAD-9081-51FEA8684F88}" type="pres">
      <dgm:prSet presAssocID="{11A9A27F-0B17-435A-8AED-9AAEEA2A9902}" presName="Name17" presStyleLbl="parChTrans1D3" presStyleIdx="0" presStyleCnt="1"/>
      <dgm:spPr/>
      <dgm:t>
        <a:bodyPr/>
        <a:lstStyle/>
        <a:p>
          <a:endParaRPr lang="pt-BR"/>
        </a:p>
      </dgm:t>
    </dgm:pt>
    <dgm:pt modelId="{595569D8-2DB4-4C01-93A5-032E954A6832}" type="pres">
      <dgm:prSet presAssocID="{8BE7E978-A2D7-4B36-AA04-B6A0DF636D89}" presName="hierRoot3" presStyleCnt="0"/>
      <dgm:spPr/>
    </dgm:pt>
    <dgm:pt modelId="{FC44AAD6-D00A-4730-9DA0-8DB6D6D1F994}" type="pres">
      <dgm:prSet presAssocID="{8BE7E978-A2D7-4B36-AA04-B6A0DF636D89}" presName="composite3" presStyleCnt="0"/>
      <dgm:spPr/>
    </dgm:pt>
    <dgm:pt modelId="{022CC1D8-F129-4BED-A0A7-0D87A49F886E}" type="pres">
      <dgm:prSet presAssocID="{8BE7E978-A2D7-4B36-AA04-B6A0DF636D89}" presName="background3" presStyleLbl="node3" presStyleIdx="0" presStyleCnt="1"/>
      <dgm:spPr/>
    </dgm:pt>
    <dgm:pt modelId="{D293C201-181C-4403-91FB-51759EB4DD66}" type="pres">
      <dgm:prSet presAssocID="{8BE7E978-A2D7-4B36-AA04-B6A0DF636D89}" presName="text3" presStyleLbl="fgAcc3" presStyleIdx="0" presStyleCnt="1" custLinFactNeighborX="-50340" custLinFactNeighborY="-1163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DE83CEF-21B2-4850-80A3-2D419B408AB4}" type="pres">
      <dgm:prSet presAssocID="{8BE7E978-A2D7-4B36-AA04-B6A0DF636D89}" presName="hierChild4" presStyleCnt="0"/>
      <dgm:spPr/>
    </dgm:pt>
  </dgm:ptLst>
  <dgm:cxnLst>
    <dgm:cxn modelId="{1C65FC9F-ED19-47DE-9B18-CFB565ADB25F}" srcId="{76AD09FC-1505-487B-9F2B-0E0E931FC21C}" destId="{8BE7E978-A2D7-4B36-AA04-B6A0DF636D89}" srcOrd="0" destOrd="0" parTransId="{11A9A27F-0B17-435A-8AED-9AAEEA2A9902}" sibTransId="{4619A70A-3BC5-4E44-832D-BED31F243B84}"/>
    <dgm:cxn modelId="{E5B4733C-1DB9-464F-A752-6DD040348111}" srcId="{01FB5EBD-A24B-42D5-A499-3210D0253BB8}" destId="{04EB5091-33C9-4A63-9F18-27ABF859E743}" srcOrd="0" destOrd="0" parTransId="{378B6FF1-F27A-4F56-8C03-046CE5227AA2}" sibTransId="{9E933BC9-E98F-4DDE-A012-0F9B74172AF3}"/>
    <dgm:cxn modelId="{CAB503B0-A795-4FF6-9D77-A4B88131D48B}" type="presOf" srcId="{11A9A27F-0B17-435A-8AED-9AAEEA2A9902}" destId="{5189F883-B15A-4DAD-9081-51FEA8684F88}" srcOrd="0" destOrd="0" presId="urn:microsoft.com/office/officeart/2005/8/layout/hierarchy1"/>
    <dgm:cxn modelId="{2A1036DD-2435-4CAF-B177-6754DD9752D8}" type="presOf" srcId="{8BE7E978-A2D7-4B36-AA04-B6A0DF636D89}" destId="{D293C201-181C-4403-91FB-51759EB4DD66}" srcOrd="0" destOrd="0" presId="urn:microsoft.com/office/officeart/2005/8/layout/hierarchy1"/>
    <dgm:cxn modelId="{1D5B5FF6-9819-494B-B049-D432AC29E853}" type="presOf" srcId="{615F81E1-B12B-48A6-943F-E09647D5C928}" destId="{41A8C1F0-E1E6-4271-A6D0-AFB31F93581A}" srcOrd="0" destOrd="0" presId="urn:microsoft.com/office/officeart/2005/8/layout/hierarchy1"/>
    <dgm:cxn modelId="{50A83381-269C-44F8-8D63-9C506962A502}" type="presOf" srcId="{378B6FF1-F27A-4F56-8C03-046CE5227AA2}" destId="{FB0F2B3F-F530-4A37-A0E1-DCF821E1F3BA}" srcOrd="0" destOrd="0" presId="urn:microsoft.com/office/officeart/2005/8/layout/hierarchy1"/>
    <dgm:cxn modelId="{2230D93B-83A7-43FA-99FB-05ADBFB03916}" srcId="{615F81E1-B12B-48A6-943F-E09647D5C928}" destId="{01FB5EBD-A24B-42D5-A499-3210D0253BB8}" srcOrd="0" destOrd="0" parTransId="{F1BA79FA-AC1F-4E17-9CA8-905E444C7230}" sibTransId="{32529F54-EDDB-4702-AF61-9D1E9D9D9BFA}"/>
    <dgm:cxn modelId="{A538B512-71EF-43C0-BD7F-9F884B6639B2}" srcId="{01FB5EBD-A24B-42D5-A499-3210D0253BB8}" destId="{76AD09FC-1505-487B-9F2B-0E0E931FC21C}" srcOrd="1" destOrd="0" parTransId="{7EDDBEF2-3D51-4C14-B321-2BB6D898C99C}" sibTransId="{A36A9D2B-D2C3-46DF-B9BD-F0ADF447C296}"/>
    <dgm:cxn modelId="{68E58149-CBDB-448C-A8E9-1B7F2C30E179}" type="presOf" srcId="{7EDDBEF2-3D51-4C14-B321-2BB6D898C99C}" destId="{743D1855-8B2D-4A6E-B022-432CFC9BECE6}" srcOrd="0" destOrd="0" presId="urn:microsoft.com/office/officeart/2005/8/layout/hierarchy1"/>
    <dgm:cxn modelId="{19CB39DE-7A99-4706-A3F1-18095A532279}" type="presOf" srcId="{01FB5EBD-A24B-42D5-A499-3210D0253BB8}" destId="{1AA49253-2944-4B76-B17D-A89700AE1692}" srcOrd="0" destOrd="0" presId="urn:microsoft.com/office/officeart/2005/8/layout/hierarchy1"/>
    <dgm:cxn modelId="{D77A0950-C546-48EB-85C5-3B27DB5E8E1C}" type="presOf" srcId="{76AD09FC-1505-487B-9F2B-0E0E931FC21C}" destId="{4942AC30-1DB4-4621-B39F-8CCB81ACAEF0}" srcOrd="0" destOrd="0" presId="urn:microsoft.com/office/officeart/2005/8/layout/hierarchy1"/>
    <dgm:cxn modelId="{2D905D0B-5DD3-4584-B522-1F462BFFEBBA}" type="presOf" srcId="{04EB5091-33C9-4A63-9F18-27ABF859E743}" destId="{54A6D323-7C58-4243-9A03-C63B2BD88F36}" srcOrd="0" destOrd="0" presId="urn:microsoft.com/office/officeart/2005/8/layout/hierarchy1"/>
    <dgm:cxn modelId="{23D09890-ED72-4E7A-B42B-D38C1A14180F}" type="presParOf" srcId="{41A8C1F0-E1E6-4271-A6D0-AFB31F93581A}" destId="{EFDCABFA-C4A7-4234-A716-8AD834D05E59}" srcOrd="0" destOrd="0" presId="urn:microsoft.com/office/officeart/2005/8/layout/hierarchy1"/>
    <dgm:cxn modelId="{920AE55C-1A1E-4A32-8A9F-0702F9F434E6}" type="presParOf" srcId="{EFDCABFA-C4A7-4234-A716-8AD834D05E59}" destId="{FB16ED8A-4E51-4F3B-BABF-2F25AB39CE66}" srcOrd="0" destOrd="0" presId="urn:microsoft.com/office/officeart/2005/8/layout/hierarchy1"/>
    <dgm:cxn modelId="{2AC1A37D-69E9-4854-8D57-6EE137FEA80D}" type="presParOf" srcId="{FB16ED8A-4E51-4F3B-BABF-2F25AB39CE66}" destId="{ECD45A35-8823-4D3B-88B0-E9CB74291FB6}" srcOrd="0" destOrd="0" presId="urn:microsoft.com/office/officeart/2005/8/layout/hierarchy1"/>
    <dgm:cxn modelId="{68A18151-9C51-44CB-BE34-6C49175B224F}" type="presParOf" srcId="{FB16ED8A-4E51-4F3B-BABF-2F25AB39CE66}" destId="{1AA49253-2944-4B76-B17D-A89700AE1692}" srcOrd="1" destOrd="0" presId="urn:microsoft.com/office/officeart/2005/8/layout/hierarchy1"/>
    <dgm:cxn modelId="{A00C3276-37DF-4ACD-B9A9-011F1EE5DCDE}" type="presParOf" srcId="{EFDCABFA-C4A7-4234-A716-8AD834D05E59}" destId="{AE28892A-B5C7-447F-AD7E-0EE19699CCB9}" srcOrd="1" destOrd="0" presId="urn:microsoft.com/office/officeart/2005/8/layout/hierarchy1"/>
    <dgm:cxn modelId="{0072C842-A5B1-479F-B994-01359633799D}" type="presParOf" srcId="{AE28892A-B5C7-447F-AD7E-0EE19699CCB9}" destId="{FB0F2B3F-F530-4A37-A0E1-DCF821E1F3BA}" srcOrd="0" destOrd="0" presId="urn:microsoft.com/office/officeart/2005/8/layout/hierarchy1"/>
    <dgm:cxn modelId="{C2AEECB4-2538-4B80-AEB5-47CE064EC19B}" type="presParOf" srcId="{AE28892A-B5C7-447F-AD7E-0EE19699CCB9}" destId="{A8BBB6A1-8E49-4743-8859-510FBD247954}" srcOrd="1" destOrd="0" presId="urn:microsoft.com/office/officeart/2005/8/layout/hierarchy1"/>
    <dgm:cxn modelId="{4EFC8DB0-D5ED-4019-B581-2EA4852119B0}" type="presParOf" srcId="{A8BBB6A1-8E49-4743-8859-510FBD247954}" destId="{11849380-1B43-4EA7-8F8A-66CAC651BFD0}" srcOrd="0" destOrd="0" presId="urn:microsoft.com/office/officeart/2005/8/layout/hierarchy1"/>
    <dgm:cxn modelId="{4FE0D8A4-4858-496D-8586-AB7605414170}" type="presParOf" srcId="{11849380-1B43-4EA7-8F8A-66CAC651BFD0}" destId="{13A0C93E-5191-4B26-B855-1202651EF826}" srcOrd="0" destOrd="0" presId="urn:microsoft.com/office/officeart/2005/8/layout/hierarchy1"/>
    <dgm:cxn modelId="{88EA2A2D-5F25-4C72-BE3B-282B77BA73ED}" type="presParOf" srcId="{11849380-1B43-4EA7-8F8A-66CAC651BFD0}" destId="{54A6D323-7C58-4243-9A03-C63B2BD88F36}" srcOrd="1" destOrd="0" presId="urn:microsoft.com/office/officeart/2005/8/layout/hierarchy1"/>
    <dgm:cxn modelId="{C979A78F-6DF7-49C2-8863-CF364D39BA93}" type="presParOf" srcId="{A8BBB6A1-8E49-4743-8859-510FBD247954}" destId="{08A7BE8C-2402-4B59-9F3A-B911D1DCE83E}" srcOrd="1" destOrd="0" presId="urn:microsoft.com/office/officeart/2005/8/layout/hierarchy1"/>
    <dgm:cxn modelId="{3E09ADA8-5FB3-4340-BEA7-C627F07D4425}" type="presParOf" srcId="{AE28892A-B5C7-447F-AD7E-0EE19699CCB9}" destId="{743D1855-8B2D-4A6E-B022-432CFC9BECE6}" srcOrd="2" destOrd="0" presId="urn:microsoft.com/office/officeart/2005/8/layout/hierarchy1"/>
    <dgm:cxn modelId="{128F9C24-666E-447A-9160-6521BCE20566}" type="presParOf" srcId="{AE28892A-B5C7-447F-AD7E-0EE19699CCB9}" destId="{5287362E-312D-42C9-A322-A10CFA796443}" srcOrd="3" destOrd="0" presId="urn:microsoft.com/office/officeart/2005/8/layout/hierarchy1"/>
    <dgm:cxn modelId="{358676B9-101D-4E90-81C3-F87119FC7B30}" type="presParOf" srcId="{5287362E-312D-42C9-A322-A10CFA796443}" destId="{C6B54B88-AB03-4B86-BD84-B4AA6838965F}" srcOrd="0" destOrd="0" presId="urn:microsoft.com/office/officeart/2005/8/layout/hierarchy1"/>
    <dgm:cxn modelId="{6F69A00F-E6BB-4E01-97B0-DFA956BB6B95}" type="presParOf" srcId="{C6B54B88-AB03-4B86-BD84-B4AA6838965F}" destId="{012B4DF8-FDEA-4431-BDB0-D46AE93857BF}" srcOrd="0" destOrd="0" presId="urn:microsoft.com/office/officeart/2005/8/layout/hierarchy1"/>
    <dgm:cxn modelId="{C46D5D99-7374-4A7C-B095-05A29C1833E7}" type="presParOf" srcId="{C6B54B88-AB03-4B86-BD84-B4AA6838965F}" destId="{4942AC30-1DB4-4621-B39F-8CCB81ACAEF0}" srcOrd="1" destOrd="0" presId="urn:microsoft.com/office/officeart/2005/8/layout/hierarchy1"/>
    <dgm:cxn modelId="{8CFBBC9B-48B6-4207-8F90-46B6A8C770A0}" type="presParOf" srcId="{5287362E-312D-42C9-A322-A10CFA796443}" destId="{C24F7F9C-1562-4BFD-81B3-0BC1F102079C}" srcOrd="1" destOrd="0" presId="urn:microsoft.com/office/officeart/2005/8/layout/hierarchy1"/>
    <dgm:cxn modelId="{F48D4071-80A5-48E8-85F0-7C21DBE6A0D3}" type="presParOf" srcId="{C24F7F9C-1562-4BFD-81B3-0BC1F102079C}" destId="{5189F883-B15A-4DAD-9081-51FEA8684F88}" srcOrd="0" destOrd="0" presId="urn:microsoft.com/office/officeart/2005/8/layout/hierarchy1"/>
    <dgm:cxn modelId="{5A5212A1-2485-4AFF-B22E-FD7D244F4458}" type="presParOf" srcId="{C24F7F9C-1562-4BFD-81B3-0BC1F102079C}" destId="{595569D8-2DB4-4C01-93A5-032E954A6832}" srcOrd="1" destOrd="0" presId="urn:microsoft.com/office/officeart/2005/8/layout/hierarchy1"/>
    <dgm:cxn modelId="{4EA67F74-BFDB-4E35-BEFE-009759E934B0}" type="presParOf" srcId="{595569D8-2DB4-4C01-93A5-032E954A6832}" destId="{FC44AAD6-D00A-4730-9DA0-8DB6D6D1F994}" srcOrd="0" destOrd="0" presId="urn:microsoft.com/office/officeart/2005/8/layout/hierarchy1"/>
    <dgm:cxn modelId="{2BFFD569-C380-47DC-A4B1-FE917530D527}" type="presParOf" srcId="{FC44AAD6-D00A-4730-9DA0-8DB6D6D1F994}" destId="{022CC1D8-F129-4BED-A0A7-0D87A49F886E}" srcOrd="0" destOrd="0" presId="urn:microsoft.com/office/officeart/2005/8/layout/hierarchy1"/>
    <dgm:cxn modelId="{62556362-5D62-424B-A6C3-01E0A1F95C77}" type="presParOf" srcId="{FC44AAD6-D00A-4730-9DA0-8DB6D6D1F994}" destId="{D293C201-181C-4403-91FB-51759EB4DD66}" srcOrd="1" destOrd="0" presId="urn:microsoft.com/office/officeart/2005/8/layout/hierarchy1"/>
    <dgm:cxn modelId="{1A9E86CE-CECE-4D8A-B100-6C36AB8C015B}" type="presParOf" srcId="{595569D8-2DB4-4C01-93A5-032E954A6832}" destId="{DDE83CEF-21B2-4850-80A3-2D419B408AB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EE4EA4-0A07-435B-88AC-F351377E54D0}">
      <dsp:nvSpPr>
        <dsp:cNvPr id="0" name=""/>
        <dsp:cNvSpPr/>
      </dsp:nvSpPr>
      <dsp:spPr>
        <a:xfrm>
          <a:off x="3624497" y="867379"/>
          <a:ext cx="2298125" cy="2298092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0A2E76-9DB5-40ED-83E7-45C2D27D1CC2}">
      <dsp:nvSpPr>
        <dsp:cNvPr id="0" name=""/>
        <dsp:cNvSpPr/>
      </dsp:nvSpPr>
      <dsp:spPr>
        <a:xfrm>
          <a:off x="3701068" y="943996"/>
          <a:ext cx="2144474" cy="214485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500" kern="1200" dirty="0" smtClean="0"/>
            <a:t> </a:t>
          </a:r>
          <a:endParaRPr lang="pt-BR" sz="6500" kern="1200" dirty="0"/>
        </a:p>
      </dsp:txBody>
      <dsp:txXfrm>
        <a:off x="4007859" y="1250462"/>
        <a:ext cx="1531913" cy="1531926"/>
      </dsp:txXfrm>
    </dsp:sp>
    <dsp:sp modelId="{FC185ACE-B680-44ED-B53E-C66DCFBE8D9B}">
      <dsp:nvSpPr>
        <dsp:cNvPr id="0" name=""/>
        <dsp:cNvSpPr/>
      </dsp:nvSpPr>
      <dsp:spPr>
        <a:xfrm rot="2700000">
          <a:off x="1250019" y="867123"/>
          <a:ext cx="2298201" cy="2298201"/>
        </a:xfrm>
        <a:prstGeom prst="teardrop">
          <a:avLst>
            <a:gd name="adj" fmla="val 10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1B6556-8969-48B4-AC18-3E97B6D488B3}">
      <dsp:nvSpPr>
        <dsp:cNvPr id="0" name=""/>
        <dsp:cNvSpPr/>
      </dsp:nvSpPr>
      <dsp:spPr>
        <a:xfrm>
          <a:off x="1326883" y="943996"/>
          <a:ext cx="2144474" cy="214485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500" kern="1200" dirty="0" smtClean="0"/>
            <a:t> </a:t>
          </a:r>
          <a:endParaRPr lang="pt-BR" sz="6500" kern="1200" dirty="0"/>
        </a:p>
      </dsp:txBody>
      <dsp:txXfrm>
        <a:off x="1633163" y="1250462"/>
        <a:ext cx="1531913" cy="15319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839F80-0C68-4535-B895-3848E80907BA}">
      <dsp:nvSpPr>
        <dsp:cNvPr id="0" name=""/>
        <dsp:cNvSpPr/>
      </dsp:nvSpPr>
      <dsp:spPr>
        <a:xfrm>
          <a:off x="2642802" y="1353323"/>
          <a:ext cx="2872326" cy="2582679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solidFill>
                <a:schemeClr val="bg1"/>
              </a:solidFill>
              <a:effectLst/>
            </a:rPr>
            <a:t>Qualificação da Atenção Básica</a:t>
          </a:r>
          <a:endParaRPr lang="pt-BR" sz="2800" b="1" kern="1200" dirty="0">
            <a:solidFill>
              <a:schemeClr val="bg1"/>
            </a:solidFill>
            <a:effectLst/>
          </a:endParaRPr>
        </a:p>
      </dsp:txBody>
      <dsp:txXfrm>
        <a:off x="3063444" y="1731548"/>
        <a:ext cx="2031042" cy="1826229"/>
      </dsp:txXfrm>
    </dsp:sp>
    <dsp:sp modelId="{AA07E4C8-6624-42DA-8979-4EC3A5CED55F}">
      <dsp:nvSpPr>
        <dsp:cNvPr id="0" name=""/>
        <dsp:cNvSpPr/>
      </dsp:nvSpPr>
      <dsp:spPr>
        <a:xfrm>
          <a:off x="3456381" y="72016"/>
          <a:ext cx="1291339" cy="1291339"/>
        </a:xfrm>
        <a:prstGeom prst="ellipse">
          <a:avLst/>
        </a:prstGeom>
        <a:solidFill>
          <a:srgbClr val="33993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bg1"/>
              </a:solidFill>
            </a:rPr>
            <a:t>PMAQ</a:t>
          </a:r>
          <a:endParaRPr lang="pt-BR" sz="1400" kern="1200" dirty="0">
            <a:solidFill>
              <a:schemeClr val="bg1"/>
            </a:solidFill>
          </a:endParaRPr>
        </a:p>
      </dsp:txBody>
      <dsp:txXfrm>
        <a:off x="3645493" y="261128"/>
        <a:ext cx="913115" cy="913115"/>
      </dsp:txXfrm>
    </dsp:sp>
    <dsp:sp modelId="{C4EC6919-7A70-4E56-839B-40148D233C15}">
      <dsp:nvSpPr>
        <dsp:cNvPr id="0" name=""/>
        <dsp:cNvSpPr/>
      </dsp:nvSpPr>
      <dsp:spPr>
        <a:xfrm>
          <a:off x="4392481" y="360046"/>
          <a:ext cx="1291339" cy="1291339"/>
        </a:xfrm>
        <a:prstGeom prst="ellipse">
          <a:avLst/>
        </a:prstGeom>
        <a:solidFill>
          <a:srgbClr val="66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bg1"/>
              </a:solidFill>
            </a:rPr>
            <a:t>Requalifica UBS</a:t>
          </a:r>
          <a:endParaRPr lang="pt-BR" sz="1400" kern="1200" dirty="0">
            <a:solidFill>
              <a:schemeClr val="bg1"/>
            </a:solidFill>
          </a:endParaRPr>
        </a:p>
      </dsp:txBody>
      <dsp:txXfrm>
        <a:off x="4581593" y="549158"/>
        <a:ext cx="913115" cy="913115"/>
      </dsp:txXfrm>
    </dsp:sp>
    <dsp:sp modelId="{76A9BE8E-FB2B-4F4A-9C8B-BA4C4C7B4313}">
      <dsp:nvSpPr>
        <dsp:cNvPr id="0" name=""/>
        <dsp:cNvSpPr/>
      </dsp:nvSpPr>
      <dsp:spPr>
        <a:xfrm>
          <a:off x="5162865" y="1000426"/>
          <a:ext cx="1291339" cy="1291339"/>
        </a:xfrm>
        <a:prstGeom prst="ellipse">
          <a:avLst/>
        </a:prstGeom>
        <a:solidFill>
          <a:srgbClr val="00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bg1"/>
              </a:solidFill>
            </a:rPr>
            <a:t>Telessaúde Brasil Redes</a:t>
          </a:r>
          <a:endParaRPr lang="pt-BR" sz="1400" kern="1200" dirty="0">
            <a:solidFill>
              <a:schemeClr val="bg1"/>
            </a:solidFill>
          </a:endParaRPr>
        </a:p>
      </dsp:txBody>
      <dsp:txXfrm>
        <a:off x="5351977" y="1189538"/>
        <a:ext cx="913115" cy="913115"/>
      </dsp:txXfrm>
    </dsp:sp>
    <dsp:sp modelId="{7DECEEAD-A380-405D-889D-FC70DA3FA53E}">
      <dsp:nvSpPr>
        <dsp:cNvPr id="0" name=""/>
        <dsp:cNvSpPr/>
      </dsp:nvSpPr>
      <dsp:spPr>
        <a:xfrm>
          <a:off x="5371461" y="1998993"/>
          <a:ext cx="1409277" cy="1291339"/>
        </a:xfrm>
        <a:prstGeom prst="ellipse">
          <a:avLst/>
        </a:prstGeom>
        <a:solidFill>
          <a:srgbClr val="33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>
              <a:solidFill>
                <a:schemeClr val="bg1"/>
              </a:solidFill>
            </a:rPr>
            <a:t>Financiamento</a:t>
          </a:r>
          <a:endParaRPr lang="pt-BR" sz="1200" kern="1200" dirty="0">
            <a:solidFill>
              <a:schemeClr val="bg1"/>
            </a:solidFill>
          </a:endParaRPr>
        </a:p>
      </dsp:txBody>
      <dsp:txXfrm>
        <a:off x="5577845" y="2188105"/>
        <a:ext cx="996509" cy="913115"/>
      </dsp:txXfrm>
    </dsp:sp>
    <dsp:sp modelId="{5C34908E-9C71-4216-8A32-56A6FC47040F}">
      <dsp:nvSpPr>
        <dsp:cNvPr id="0" name=""/>
        <dsp:cNvSpPr/>
      </dsp:nvSpPr>
      <dsp:spPr>
        <a:xfrm>
          <a:off x="5162865" y="2997561"/>
          <a:ext cx="1291339" cy="1291339"/>
        </a:xfrm>
        <a:prstGeom prst="ellipse">
          <a:avLst/>
        </a:prstGeom>
        <a:solidFill>
          <a:srgbClr val="00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bg1"/>
              </a:solidFill>
            </a:rPr>
            <a:t>Provimento e Fixação</a:t>
          </a:r>
          <a:endParaRPr lang="pt-BR" sz="1400" kern="1200" dirty="0">
            <a:solidFill>
              <a:schemeClr val="bg1"/>
            </a:solidFill>
          </a:endParaRPr>
        </a:p>
      </dsp:txBody>
      <dsp:txXfrm>
        <a:off x="5351977" y="3186673"/>
        <a:ext cx="913115" cy="913115"/>
      </dsp:txXfrm>
    </dsp:sp>
    <dsp:sp modelId="{285C04BF-82EB-48B3-86FF-9DFA77739245}">
      <dsp:nvSpPr>
        <dsp:cNvPr id="0" name=""/>
        <dsp:cNvSpPr/>
      </dsp:nvSpPr>
      <dsp:spPr>
        <a:xfrm>
          <a:off x="4469293" y="3728560"/>
          <a:ext cx="1291339" cy="1291339"/>
        </a:xfrm>
        <a:prstGeom prst="ellipse">
          <a:avLst/>
        </a:prstGeom>
        <a:solidFill>
          <a:srgbClr val="00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err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e-SUS</a:t>
          </a:r>
          <a:r>
            <a:rPr lang="pt-BR" sz="20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AB</a:t>
          </a:r>
          <a:endParaRPr lang="pt-BR" sz="20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58405" y="3917672"/>
        <a:ext cx="913115" cy="913115"/>
      </dsp:txXfrm>
    </dsp:sp>
    <dsp:sp modelId="{4A21C1E4-FB1D-48B3-8A0E-73837353422E}">
      <dsp:nvSpPr>
        <dsp:cNvPr id="0" name=""/>
        <dsp:cNvSpPr/>
      </dsp:nvSpPr>
      <dsp:spPr>
        <a:xfrm>
          <a:off x="3456380" y="3921169"/>
          <a:ext cx="1336794" cy="1291339"/>
        </a:xfrm>
        <a:prstGeom prst="ellipse">
          <a:avLst/>
        </a:prstGeom>
        <a:solidFill>
          <a:srgbClr val="CC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</a:t>
          </a:r>
          <a:r>
            <a:rPr lang="pt-BR" sz="1400" b="1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Informati</a:t>
          </a:r>
          <a:r>
            <a:rPr lang="pt-BR" sz="1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zação</a:t>
          </a:r>
          <a:endParaRPr lang="pt-BR" sz="1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52149" y="4110281"/>
        <a:ext cx="945256" cy="913115"/>
      </dsp:txXfrm>
    </dsp:sp>
    <dsp:sp modelId="{5CA4D33D-77C1-4F61-BEF6-E7DD34E883A8}">
      <dsp:nvSpPr>
        <dsp:cNvPr id="0" name=""/>
        <dsp:cNvSpPr/>
      </dsp:nvSpPr>
      <dsp:spPr>
        <a:xfrm>
          <a:off x="2434728" y="3728563"/>
          <a:ext cx="1291339" cy="1291339"/>
        </a:xfrm>
        <a:prstGeom prst="ellipse">
          <a:avLst/>
        </a:prstGeom>
        <a:solidFill>
          <a:srgbClr val="CCFF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NASF</a:t>
          </a:r>
          <a:endParaRPr lang="pt-BR" sz="1400" kern="1200" dirty="0"/>
        </a:p>
      </dsp:txBody>
      <dsp:txXfrm>
        <a:off x="2623840" y="3917675"/>
        <a:ext cx="913115" cy="913115"/>
      </dsp:txXfrm>
    </dsp:sp>
    <dsp:sp modelId="{B2423961-2C9A-41A2-B615-EF5A2A1C8A2D}">
      <dsp:nvSpPr>
        <dsp:cNvPr id="0" name=""/>
        <dsp:cNvSpPr/>
      </dsp:nvSpPr>
      <dsp:spPr>
        <a:xfrm>
          <a:off x="1728190" y="2952327"/>
          <a:ext cx="1291339" cy="1291339"/>
        </a:xfrm>
        <a:prstGeom prst="ellipse">
          <a:avLst/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Consultório na Rua</a:t>
          </a:r>
          <a:endParaRPr lang="pt-BR" sz="1400" kern="1200" dirty="0"/>
        </a:p>
      </dsp:txBody>
      <dsp:txXfrm>
        <a:off x="1917302" y="3141439"/>
        <a:ext cx="913115" cy="913115"/>
      </dsp:txXfrm>
    </dsp:sp>
    <dsp:sp modelId="{561584D4-D929-48EE-AAD8-EC77A458819D}">
      <dsp:nvSpPr>
        <dsp:cNvPr id="0" name=""/>
        <dsp:cNvSpPr/>
      </dsp:nvSpPr>
      <dsp:spPr>
        <a:xfrm>
          <a:off x="1436160" y="1998993"/>
          <a:ext cx="1291339" cy="1291339"/>
        </a:xfrm>
        <a:prstGeom prst="ellipse">
          <a:avLst/>
        </a:prstGeom>
        <a:solidFill>
          <a:srgbClr val="00CC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Academia da Saúde</a:t>
          </a:r>
          <a:endParaRPr lang="pt-BR" sz="1400" kern="1200" dirty="0"/>
        </a:p>
      </dsp:txBody>
      <dsp:txXfrm>
        <a:off x="1625272" y="2188105"/>
        <a:ext cx="913115" cy="913115"/>
      </dsp:txXfrm>
    </dsp:sp>
    <dsp:sp modelId="{928897D7-052E-49BD-9FA1-04CB9A0AB966}">
      <dsp:nvSpPr>
        <dsp:cNvPr id="0" name=""/>
        <dsp:cNvSpPr/>
      </dsp:nvSpPr>
      <dsp:spPr>
        <a:xfrm>
          <a:off x="1656192" y="968846"/>
          <a:ext cx="1291339" cy="1291339"/>
        </a:xfrm>
        <a:prstGeom prst="ellipse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rgbClr val="FF0000"/>
              </a:solidFill>
            </a:rPr>
            <a:t>PSE</a:t>
          </a:r>
          <a:endParaRPr lang="pt-BR" sz="2000" b="1" kern="1200" dirty="0">
            <a:solidFill>
              <a:srgbClr val="FF0000"/>
            </a:solidFill>
          </a:endParaRPr>
        </a:p>
      </dsp:txBody>
      <dsp:txXfrm>
        <a:off x="1845304" y="1157958"/>
        <a:ext cx="913115" cy="913115"/>
      </dsp:txXfrm>
    </dsp:sp>
    <dsp:sp modelId="{38A16E59-69A1-4BAD-AB17-E452822FC279}">
      <dsp:nvSpPr>
        <dsp:cNvPr id="0" name=""/>
        <dsp:cNvSpPr/>
      </dsp:nvSpPr>
      <dsp:spPr>
        <a:xfrm>
          <a:off x="2376269" y="360048"/>
          <a:ext cx="1291339" cy="1291339"/>
        </a:xfrm>
        <a:prstGeom prst="ellipse">
          <a:avLst/>
        </a:prstGeom>
        <a:solidFill>
          <a:srgbClr val="33CC3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tx1"/>
              </a:solidFill>
            </a:rPr>
            <a:t>Saúde Bucal</a:t>
          </a:r>
          <a:endParaRPr lang="pt-BR" sz="1400" kern="1200" dirty="0">
            <a:solidFill>
              <a:schemeClr val="tx1"/>
            </a:solidFill>
          </a:endParaRPr>
        </a:p>
      </dsp:txBody>
      <dsp:txXfrm>
        <a:off x="2565381" y="549160"/>
        <a:ext cx="913115" cy="9131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9BA295-64FE-4003-8B74-E59BF933EA52}">
      <dsp:nvSpPr>
        <dsp:cNvPr id="0" name=""/>
        <dsp:cNvSpPr/>
      </dsp:nvSpPr>
      <dsp:spPr>
        <a:xfrm>
          <a:off x="1224128" y="0"/>
          <a:ext cx="4752528" cy="4752528"/>
        </a:xfrm>
        <a:prstGeom prst="ellipse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52400" h="50800" prst="softRound"/>
          <a:bevelB w="6350" h="635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Estratégia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e-SUS AB</a:t>
          </a:r>
          <a:endParaRPr lang="pt-BR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69888" y="237626"/>
        <a:ext cx="1661008" cy="712879"/>
      </dsp:txXfrm>
    </dsp:sp>
    <dsp:sp modelId="{C94B445C-4129-43B9-9E27-DEC8D2D98698}">
      <dsp:nvSpPr>
        <dsp:cNvPr id="0" name=""/>
        <dsp:cNvSpPr/>
      </dsp:nvSpPr>
      <dsp:spPr>
        <a:xfrm>
          <a:off x="1746193" y="1188131"/>
          <a:ext cx="3564396" cy="3564396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52400" h="50800" prst="softRound"/>
          <a:bevelB w="6350" h="635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Sistema de Informação em Saúde para Atenção Básica</a:t>
          </a:r>
          <a:endParaRPr lang="pt-BR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97887" y="1410906"/>
        <a:ext cx="1661008" cy="668324"/>
      </dsp:txXfrm>
    </dsp:sp>
    <dsp:sp modelId="{A0AD25F6-91E1-423B-BFE7-39CAD51BA55F}">
      <dsp:nvSpPr>
        <dsp:cNvPr id="0" name=""/>
        <dsp:cNvSpPr/>
      </dsp:nvSpPr>
      <dsp:spPr>
        <a:xfrm>
          <a:off x="2340260" y="2376264"/>
          <a:ext cx="2376264" cy="2376264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B h="635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Ferramentas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CDS e PEC</a:t>
          </a:r>
          <a:endParaRPr lang="pt-BR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88255" y="2970330"/>
        <a:ext cx="1680272" cy="11881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E4F2BC-8B61-455B-9CAA-0B76CDA12880}">
      <dsp:nvSpPr>
        <dsp:cNvPr id="0" name=""/>
        <dsp:cNvSpPr/>
      </dsp:nvSpPr>
      <dsp:spPr>
        <a:xfrm>
          <a:off x="648070" y="0"/>
          <a:ext cx="2050149" cy="12300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Reduzir o retrabalho de coleta de dados</a:t>
          </a:r>
          <a:endParaRPr lang="pt-BR" sz="2300" kern="1200" dirty="0"/>
        </a:p>
      </dsp:txBody>
      <dsp:txXfrm>
        <a:off x="648070" y="0"/>
        <a:ext cx="2050149" cy="1230089"/>
      </dsp:txXfrm>
    </dsp:sp>
    <dsp:sp modelId="{E33A5C7F-792D-4DAE-AD8A-912F6BB161F2}">
      <dsp:nvSpPr>
        <dsp:cNvPr id="0" name=""/>
        <dsp:cNvSpPr/>
      </dsp:nvSpPr>
      <dsp:spPr>
        <a:xfrm>
          <a:off x="678945" y="1437183"/>
          <a:ext cx="2050149" cy="123008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Individualizar o registro</a:t>
          </a:r>
          <a:endParaRPr lang="pt-BR" sz="2300" kern="1200" dirty="0"/>
        </a:p>
      </dsp:txBody>
      <dsp:txXfrm>
        <a:off x="678945" y="1437183"/>
        <a:ext cx="2050149" cy="1230089"/>
      </dsp:txXfrm>
    </dsp:sp>
    <dsp:sp modelId="{02AB114E-4E80-49BD-91EA-241223F8A8BF}">
      <dsp:nvSpPr>
        <dsp:cNvPr id="0" name=""/>
        <dsp:cNvSpPr/>
      </dsp:nvSpPr>
      <dsp:spPr>
        <a:xfrm>
          <a:off x="678945" y="2872287"/>
          <a:ext cx="2050149" cy="12300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Produzir informação integrada</a:t>
          </a:r>
          <a:endParaRPr lang="pt-BR" sz="2300" kern="1200" dirty="0"/>
        </a:p>
      </dsp:txBody>
      <dsp:txXfrm>
        <a:off x="678945" y="2872287"/>
        <a:ext cx="2050149" cy="12300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0FA885-023C-4278-8DBC-4BFBA81F5BDA}">
      <dsp:nvSpPr>
        <dsp:cNvPr id="0" name=""/>
        <dsp:cNvSpPr/>
      </dsp:nvSpPr>
      <dsp:spPr>
        <a:xfrm>
          <a:off x="263007" y="1324033"/>
          <a:ext cx="1934528" cy="637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Sistemas de Informação na AB</a:t>
          </a:r>
          <a:endParaRPr lang="pt-BR" sz="2000" kern="1200" dirty="0"/>
        </a:p>
      </dsp:txBody>
      <dsp:txXfrm>
        <a:off x="263007" y="1324033"/>
        <a:ext cx="1934528" cy="637515"/>
      </dsp:txXfrm>
    </dsp:sp>
    <dsp:sp modelId="{FA0C67DA-3B71-4FBF-B066-E37B7E0FEC92}">
      <dsp:nvSpPr>
        <dsp:cNvPr id="0" name=""/>
        <dsp:cNvSpPr/>
      </dsp:nvSpPr>
      <dsp:spPr>
        <a:xfrm>
          <a:off x="453" y="2668332"/>
          <a:ext cx="2459636" cy="1194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Diversas plataformas e entradas de dados</a:t>
          </a:r>
          <a:endParaRPr lang="pt-BR" sz="2000" kern="1200" dirty="0"/>
        </a:p>
      </dsp:txBody>
      <dsp:txXfrm>
        <a:off x="453" y="2668332"/>
        <a:ext cx="2459636" cy="1194392"/>
      </dsp:txXfrm>
    </dsp:sp>
    <dsp:sp modelId="{35B40523-F39D-475A-8226-6EE22DACB498}">
      <dsp:nvSpPr>
        <dsp:cNvPr id="0" name=""/>
        <dsp:cNvSpPr/>
      </dsp:nvSpPr>
      <dsp:spPr>
        <a:xfrm>
          <a:off x="260809" y="1130140"/>
          <a:ext cx="153882" cy="1538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E00272-A8DE-47D2-9819-8FD1FDCFDB7A}">
      <dsp:nvSpPr>
        <dsp:cNvPr id="0" name=""/>
        <dsp:cNvSpPr/>
      </dsp:nvSpPr>
      <dsp:spPr>
        <a:xfrm>
          <a:off x="368527" y="914704"/>
          <a:ext cx="153882" cy="15388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9564A41-06AA-4964-9080-816569FCA520}">
      <dsp:nvSpPr>
        <dsp:cNvPr id="0" name=""/>
        <dsp:cNvSpPr/>
      </dsp:nvSpPr>
      <dsp:spPr>
        <a:xfrm>
          <a:off x="627051" y="957791"/>
          <a:ext cx="241816" cy="24181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F4A4539-B6C9-403A-8BC6-20770CEBC31B}">
      <dsp:nvSpPr>
        <dsp:cNvPr id="0" name=""/>
        <dsp:cNvSpPr/>
      </dsp:nvSpPr>
      <dsp:spPr>
        <a:xfrm>
          <a:off x="842487" y="720812"/>
          <a:ext cx="153882" cy="15388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10847A3-0EF0-488C-8E6E-0FF8E06D82BA}">
      <dsp:nvSpPr>
        <dsp:cNvPr id="0" name=""/>
        <dsp:cNvSpPr/>
      </dsp:nvSpPr>
      <dsp:spPr>
        <a:xfrm>
          <a:off x="1122554" y="634637"/>
          <a:ext cx="153882" cy="15388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E923F2-6859-4F03-B369-564F46DE97CB}">
      <dsp:nvSpPr>
        <dsp:cNvPr id="0" name=""/>
        <dsp:cNvSpPr/>
      </dsp:nvSpPr>
      <dsp:spPr>
        <a:xfrm>
          <a:off x="1467251" y="785442"/>
          <a:ext cx="153882" cy="1538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C1A6F71-A199-4263-A318-99065636DC77}">
      <dsp:nvSpPr>
        <dsp:cNvPr id="0" name=""/>
        <dsp:cNvSpPr/>
      </dsp:nvSpPr>
      <dsp:spPr>
        <a:xfrm>
          <a:off x="1682687" y="893160"/>
          <a:ext cx="241816" cy="24181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C036AD2-4F50-49C3-9185-28775299D5DA}">
      <dsp:nvSpPr>
        <dsp:cNvPr id="0" name=""/>
        <dsp:cNvSpPr/>
      </dsp:nvSpPr>
      <dsp:spPr>
        <a:xfrm>
          <a:off x="1984298" y="1130140"/>
          <a:ext cx="153882" cy="1538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A24F04D-7765-4585-B992-F837388864C8}">
      <dsp:nvSpPr>
        <dsp:cNvPr id="0" name=""/>
        <dsp:cNvSpPr/>
      </dsp:nvSpPr>
      <dsp:spPr>
        <a:xfrm>
          <a:off x="2113560" y="1367120"/>
          <a:ext cx="153882" cy="15388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ADE4E3A-925B-4FD7-A460-63A729F61DF8}">
      <dsp:nvSpPr>
        <dsp:cNvPr id="0" name=""/>
        <dsp:cNvSpPr/>
      </dsp:nvSpPr>
      <dsp:spPr>
        <a:xfrm>
          <a:off x="993292" y="914704"/>
          <a:ext cx="395698" cy="39569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ACB7C5C-1C92-4B1F-B315-4A5060CF7387}">
      <dsp:nvSpPr>
        <dsp:cNvPr id="0" name=""/>
        <dsp:cNvSpPr/>
      </dsp:nvSpPr>
      <dsp:spPr>
        <a:xfrm>
          <a:off x="153091" y="1733361"/>
          <a:ext cx="153882" cy="1538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2A0F665-DEF7-41B1-A57A-44E6D2ECF80E}">
      <dsp:nvSpPr>
        <dsp:cNvPr id="0" name=""/>
        <dsp:cNvSpPr/>
      </dsp:nvSpPr>
      <dsp:spPr>
        <a:xfrm>
          <a:off x="282353" y="1927254"/>
          <a:ext cx="241816" cy="24181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BD4A66-8649-4622-ACF1-6C05BB6A5768}">
      <dsp:nvSpPr>
        <dsp:cNvPr id="0" name=""/>
        <dsp:cNvSpPr/>
      </dsp:nvSpPr>
      <dsp:spPr>
        <a:xfrm>
          <a:off x="605507" y="2099603"/>
          <a:ext cx="351732" cy="35173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34C7DAE-FDA0-4031-ABD2-FEF6635C8209}">
      <dsp:nvSpPr>
        <dsp:cNvPr id="0" name=""/>
        <dsp:cNvSpPr/>
      </dsp:nvSpPr>
      <dsp:spPr>
        <a:xfrm>
          <a:off x="1057923" y="2379670"/>
          <a:ext cx="153882" cy="15388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05FDE1D-8FF7-45B2-8F0C-BD85BC154854}">
      <dsp:nvSpPr>
        <dsp:cNvPr id="0" name=""/>
        <dsp:cNvSpPr/>
      </dsp:nvSpPr>
      <dsp:spPr>
        <a:xfrm>
          <a:off x="1144097" y="2099603"/>
          <a:ext cx="241816" cy="24181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9A0C881-F267-4B98-BC18-F5C5DEDED0B8}">
      <dsp:nvSpPr>
        <dsp:cNvPr id="0" name=""/>
        <dsp:cNvSpPr/>
      </dsp:nvSpPr>
      <dsp:spPr>
        <a:xfrm>
          <a:off x="1359533" y="2401213"/>
          <a:ext cx="153882" cy="1538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647808D-4EEE-4689-9B82-D5F27C56144A}">
      <dsp:nvSpPr>
        <dsp:cNvPr id="0" name=""/>
        <dsp:cNvSpPr/>
      </dsp:nvSpPr>
      <dsp:spPr>
        <a:xfrm>
          <a:off x="1553426" y="2056516"/>
          <a:ext cx="351732" cy="35173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9E093CC-E977-4C1D-BDA5-971EA3D91742}">
      <dsp:nvSpPr>
        <dsp:cNvPr id="0" name=""/>
        <dsp:cNvSpPr/>
      </dsp:nvSpPr>
      <dsp:spPr>
        <a:xfrm>
          <a:off x="2027385" y="1970341"/>
          <a:ext cx="241816" cy="24181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A7936A-70AB-4317-931A-607A3152C2A9}">
      <dsp:nvSpPr>
        <dsp:cNvPr id="0" name=""/>
        <dsp:cNvSpPr/>
      </dsp:nvSpPr>
      <dsp:spPr>
        <a:xfrm>
          <a:off x="2460090" y="957433"/>
          <a:ext cx="710179" cy="1355809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0D00E8C-5194-42E1-A366-1C4DE5A8E995}">
      <dsp:nvSpPr>
        <dsp:cNvPr id="0" name=""/>
        <dsp:cNvSpPr/>
      </dsp:nvSpPr>
      <dsp:spPr>
        <a:xfrm>
          <a:off x="3041146" y="957433"/>
          <a:ext cx="710179" cy="1355809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D7A0A87-72B4-4491-AC4E-C2404BEB6B69}">
      <dsp:nvSpPr>
        <dsp:cNvPr id="0" name=""/>
        <dsp:cNvSpPr/>
      </dsp:nvSpPr>
      <dsp:spPr>
        <a:xfrm>
          <a:off x="3896589" y="861249"/>
          <a:ext cx="1646324" cy="164632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Estratégia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e-SUS AB</a:t>
          </a:r>
          <a:endParaRPr lang="pt-BR" sz="2000" kern="1200" dirty="0"/>
        </a:p>
      </dsp:txBody>
      <dsp:txXfrm>
        <a:off x="4137688" y="1102348"/>
        <a:ext cx="1164126" cy="1164126"/>
      </dsp:txXfrm>
    </dsp:sp>
    <dsp:sp modelId="{5CBD099D-2915-4F33-B0D7-6A25511C4795}">
      <dsp:nvSpPr>
        <dsp:cNvPr id="0" name=""/>
        <dsp:cNvSpPr/>
      </dsp:nvSpPr>
      <dsp:spPr>
        <a:xfrm>
          <a:off x="3751325" y="2668332"/>
          <a:ext cx="1936852" cy="1194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Plataforma única de entrada de dados na AB</a:t>
          </a:r>
          <a:endParaRPr lang="pt-BR" sz="2100" kern="1200" dirty="0"/>
        </a:p>
      </dsp:txBody>
      <dsp:txXfrm>
        <a:off x="3751325" y="2668332"/>
        <a:ext cx="1936852" cy="11943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7EDA60-DA55-4D6B-9E0B-335BC700A2D1}">
      <dsp:nvSpPr>
        <dsp:cNvPr id="0" name=""/>
        <dsp:cNvSpPr/>
      </dsp:nvSpPr>
      <dsp:spPr>
        <a:xfrm>
          <a:off x="0" y="72132"/>
          <a:ext cx="2321567" cy="1160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255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e-SUS AB</a:t>
          </a:r>
          <a:endParaRPr lang="pt-BR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998" y="106130"/>
        <a:ext cx="2253571" cy="1092787"/>
      </dsp:txXfrm>
    </dsp:sp>
    <dsp:sp modelId="{53C09C12-D324-45D9-92A1-0AFD63146A1E}">
      <dsp:nvSpPr>
        <dsp:cNvPr id="0" name=""/>
        <dsp:cNvSpPr/>
      </dsp:nvSpPr>
      <dsp:spPr>
        <a:xfrm>
          <a:off x="232156" y="1232916"/>
          <a:ext cx="1135994" cy="685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5454"/>
              </a:lnTo>
              <a:lnTo>
                <a:pt x="1135994" y="6854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255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9A0392-158C-4D64-8B54-D8BE7B2EDA9C}">
      <dsp:nvSpPr>
        <dsp:cNvPr id="0" name=""/>
        <dsp:cNvSpPr/>
      </dsp:nvSpPr>
      <dsp:spPr>
        <a:xfrm>
          <a:off x="1368151" y="1337978"/>
          <a:ext cx="1857254" cy="1160783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255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Coleta de Dados Simplificada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(CDS)</a:t>
          </a:r>
          <a:endParaRPr lang="pt-BR" sz="1700" kern="1200" dirty="0"/>
        </a:p>
      </dsp:txBody>
      <dsp:txXfrm>
        <a:off x="1402149" y="1371976"/>
        <a:ext cx="1789258" cy="1092787"/>
      </dsp:txXfrm>
    </dsp:sp>
    <dsp:sp modelId="{96B115F0-279D-4A41-BBEA-73F4CAF6D6BC}">
      <dsp:nvSpPr>
        <dsp:cNvPr id="0" name=""/>
        <dsp:cNvSpPr/>
      </dsp:nvSpPr>
      <dsp:spPr>
        <a:xfrm>
          <a:off x="232156" y="1232916"/>
          <a:ext cx="1135994" cy="2079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9451"/>
              </a:lnTo>
              <a:lnTo>
                <a:pt x="1135994" y="20794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255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D68C55-A762-4993-9C28-281FA4AC5D86}">
      <dsp:nvSpPr>
        <dsp:cNvPr id="0" name=""/>
        <dsp:cNvSpPr/>
      </dsp:nvSpPr>
      <dsp:spPr>
        <a:xfrm>
          <a:off x="1368151" y="2731975"/>
          <a:ext cx="1857254" cy="116078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255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Prontuário Eletrônico do Cidadão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(PEC)</a:t>
          </a:r>
          <a:endParaRPr lang="pt-BR" sz="1700" kern="1200" dirty="0"/>
        </a:p>
      </dsp:txBody>
      <dsp:txXfrm>
        <a:off x="1402149" y="2765973"/>
        <a:ext cx="1789258" cy="10927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41F17-536A-4B54-A624-3933804436CE}">
      <dsp:nvSpPr>
        <dsp:cNvPr id="0" name=""/>
        <dsp:cNvSpPr/>
      </dsp:nvSpPr>
      <dsp:spPr>
        <a:xfrm>
          <a:off x="1944211" y="1051020"/>
          <a:ext cx="2578453" cy="257845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1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Monitoramento pelo e-SUS AB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000" b="1" kern="1200" dirty="0" smtClean="0">
              <a:solidFill>
                <a:schemeClr val="tx1"/>
              </a:solidFill>
            </a:rPr>
            <a:t>CDS</a:t>
          </a:r>
          <a:endParaRPr lang="pt-BR" sz="4000" kern="1200" dirty="0" smtClean="0"/>
        </a:p>
      </dsp:txBody>
      <dsp:txXfrm>
        <a:off x="2321817" y="1428626"/>
        <a:ext cx="1823241" cy="1823241"/>
      </dsp:txXfrm>
    </dsp:sp>
    <dsp:sp modelId="{4F7E98CF-9564-41A5-A12F-E50773233B88}">
      <dsp:nvSpPr>
        <dsp:cNvPr id="0" name=""/>
        <dsp:cNvSpPr/>
      </dsp:nvSpPr>
      <dsp:spPr>
        <a:xfrm>
          <a:off x="2485311" y="21246"/>
          <a:ext cx="1510097" cy="1374212"/>
        </a:xfrm>
        <a:prstGeom prst="ellipse">
          <a:avLst/>
        </a:prstGeom>
        <a:solidFill>
          <a:schemeClr val="accent4">
            <a:lumMod val="40000"/>
            <a:lumOff val="60000"/>
            <a:alpha val="7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50" b="1" kern="1200" dirty="0" smtClean="0"/>
            <a:t>Avaliação antropométrica</a:t>
          </a:r>
          <a:endParaRPr lang="pt-BR" sz="950" b="1" kern="1200" dirty="0"/>
        </a:p>
      </dsp:txBody>
      <dsp:txXfrm>
        <a:off x="2706460" y="222495"/>
        <a:ext cx="1067799" cy="971714"/>
      </dsp:txXfrm>
    </dsp:sp>
    <dsp:sp modelId="{EEB4F8A6-757E-4022-B4A9-6CEC1C5D051A}">
      <dsp:nvSpPr>
        <dsp:cNvPr id="0" name=""/>
        <dsp:cNvSpPr/>
      </dsp:nvSpPr>
      <dsp:spPr>
        <a:xfrm>
          <a:off x="3909312" y="696319"/>
          <a:ext cx="1289226" cy="1289226"/>
        </a:xfrm>
        <a:prstGeom prst="ellipse">
          <a:avLst/>
        </a:prstGeom>
        <a:solidFill>
          <a:schemeClr val="accent4">
            <a:lumMod val="40000"/>
            <a:lumOff val="60000"/>
            <a:alpha val="7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/>
            <a:t>Saúde ocular</a:t>
          </a:r>
          <a:endParaRPr lang="pt-BR" sz="1000" b="1" kern="1200" dirty="0"/>
        </a:p>
      </dsp:txBody>
      <dsp:txXfrm>
        <a:off x="4098115" y="885122"/>
        <a:ext cx="911620" cy="911620"/>
      </dsp:txXfrm>
    </dsp:sp>
    <dsp:sp modelId="{05564196-C991-45FE-BD4D-FBFA21598BE2}">
      <dsp:nvSpPr>
        <dsp:cNvPr id="0" name=""/>
        <dsp:cNvSpPr/>
      </dsp:nvSpPr>
      <dsp:spPr>
        <a:xfrm>
          <a:off x="4265963" y="2044723"/>
          <a:ext cx="1289226" cy="1289226"/>
        </a:xfrm>
        <a:prstGeom prst="ellipse">
          <a:avLst/>
        </a:prstGeom>
        <a:solidFill>
          <a:schemeClr val="accent5">
            <a:lumMod val="60000"/>
            <a:lumOff val="40000"/>
            <a:alpha val="7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/>
            <a:t>Agravos de saúde negligenciados e doenças em eliminação </a:t>
          </a:r>
          <a:endParaRPr lang="pt-BR" sz="1000" b="1" kern="1200" dirty="0"/>
        </a:p>
      </dsp:txBody>
      <dsp:txXfrm>
        <a:off x="4454766" y="2233526"/>
        <a:ext cx="911620" cy="911620"/>
      </dsp:txXfrm>
    </dsp:sp>
    <dsp:sp modelId="{13424C40-EC5B-4273-B711-6EC852E1E037}">
      <dsp:nvSpPr>
        <dsp:cNvPr id="0" name=""/>
        <dsp:cNvSpPr/>
      </dsp:nvSpPr>
      <dsp:spPr>
        <a:xfrm>
          <a:off x="3294698" y="3177880"/>
          <a:ext cx="1564541" cy="1286764"/>
        </a:xfrm>
        <a:prstGeom prst="ellipse">
          <a:avLst/>
        </a:prstGeom>
        <a:solidFill>
          <a:schemeClr val="accent5">
            <a:lumMod val="60000"/>
            <a:lumOff val="40000"/>
            <a:alpha val="7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/>
            <a:t>Desenvolvimento de linguagem</a:t>
          </a:r>
          <a:endParaRPr lang="pt-BR" sz="1000" b="1" kern="1200" dirty="0"/>
        </a:p>
      </dsp:txBody>
      <dsp:txXfrm>
        <a:off x="3523820" y="3366322"/>
        <a:ext cx="1106297" cy="909880"/>
      </dsp:txXfrm>
    </dsp:sp>
    <dsp:sp modelId="{A8832A11-2BD6-4B22-B672-F4FD6C10F5B4}">
      <dsp:nvSpPr>
        <dsp:cNvPr id="0" name=""/>
        <dsp:cNvSpPr/>
      </dsp:nvSpPr>
      <dsp:spPr>
        <a:xfrm>
          <a:off x="1866772" y="3257582"/>
          <a:ext cx="1289226" cy="1289226"/>
        </a:xfrm>
        <a:prstGeom prst="ellipse">
          <a:avLst/>
        </a:prstGeom>
        <a:solidFill>
          <a:schemeClr val="accent5">
            <a:lumMod val="60000"/>
            <a:lumOff val="40000"/>
            <a:alpha val="7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/>
            <a:t>Acuidade auditiva</a:t>
          </a:r>
          <a:endParaRPr lang="pt-BR" sz="1000" b="1" kern="1200" dirty="0"/>
        </a:p>
      </dsp:txBody>
      <dsp:txXfrm>
        <a:off x="2055575" y="3446385"/>
        <a:ext cx="911620" cy="911620"/>
      </dsp:txXfrm>
    </dsp:sp>
    <dsp:sp modelId="{170B7371-EBAF-41DD-B29E-545BBEAC389A}">
      <dsp:nvSpPr>
        <dsp:cNvPr id="0" name=""/>
        <dsp:cNvSpPr/>
      </dsp:nvSpPr>
      <dsp:spPr>
        <a:xfrm>
          <a:off x="957756" y="2117713"/>
          <a:ext cx="1289226" cy="1289226"/>
        </a:xfrm>
        <a:prstGeom prst="ellipse">
          <a:avLst/>
        </a:prstGeom>
        <a:solidFill>
          <a:schemeClr val="accent4">
            <a:lumMod val="40000"/>
            <a:lumOff val="60000"/>
            <a:alpha val="7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/>
            <a:t>Imunização – verificação da situação vacinal</a:t>
          </a:r>
          <a:endParaRPr lang="pt-BR" sz="1000" b="1" kern="1200" dirty="0"/>
        </a:p>
      </dsp:txBody>
      <dsp:txXfrm>
        <a:off x="1146559" y="2306516"/>
        <a:ext cx="911620" cy="911620"/>
      </dsp:txXfrm>
    </dsp:sp>
    <dsp:sp modelId="{E22C0F36-5434-4624-9DAE-8E6EABEC9C2E}">
      <dsp:nvSpPr>
        <dsp:cNvPr id="0" name=""/>
        <dsp:cNvSpPr/>
      </dsp:nvSpPr>
      <dsp:spPr>
        <a:xfrm>
          <a:off x="1282180" y="696319"/>
          <a:ext cx="1289226" cy="1289226"/>
        </a:xfrm>
        <a:prstGeom prst="ellipse">
          <a:avLst/>
        </a:prstGeom>
        <a:solidFill>
          <a:schemeClr val="accent4">
            <a:lumMod val="40000"/>
            <a:lumOff val="60000"/>
            <a:alpha val="7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065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/>
            <a:t>Saúde bucal – promoção e avaliação</a:t>
          </a:r>
          <a:endParaRPr lang="pt-BR" sz="1000" b="1" kern="1200" dirty="0"/>
        </a:p>
      </dsp:txBody>
      <dsp:txXfrm>
        <a:off x="1470983" y="885122"/>
        <a:ext cx="911620" cy="9116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DAD4D5-37F0-4ED9-BA1C-CB1A83EEBA12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59688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kern="1200" dirty="0" smtClean="0"/>
            <a:t>IMPLANTAÇÃO DO e-SUS AB</a:t>
          </a:r>
          <a:endParaRPr lang="pt-BR" sz="2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Instalação CDS</a:t>
          </a:r>
          <a:endParaRPr lang="pt-B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Importação CNES</a:t>
          </a:r>
          <a:endParaRPr lang="pt-B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>
              <a:solidFill>
                <a:schemeClr val="bg1"/>
              </a:solidFill>
            </a:rPr>
            <a:t>Instalação do centralizador</a:t>
          </a:r>
          <a:endParaRPr lang="pt-BR" sz="2000" kern="1200" dirty="0"/>
        </a:p>
      </dsp:txBody>
      <dsp:txXfrm rot="5400000">
        <a:off x="1005" y="905192"/>
        <a:ext cx="2611933" cy="2715577"/>
      </dsp:txXfrm>
    </dsp:sp>
    <dsp:sp modelId="{E490F59D-E71C-486D-8AD8-6332EFD9FA89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59688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kern="1200" dirty="0" smtClean="0"/>
            <a:t>PREENCHIMENTO E DIGITAÇÃO DAS FICHAS</a:t>
          </a:r>
          <a:endParaRPr lang="pt-BR" sz="2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Preenchimento</a:t>
          </a:r>
          <a:endParaRPr lang="pt-B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Digitação</a:t>
          </a:r>
          <a:endParaRPr lang="pt-BR" sz="2000" kern="1200" dirty="0"/>
        </a:p>
      </dsp:txBody>
      <dsp:txXfrm rot="5400000">
        <a:off x="2808833" y="905192"/>
        <a:ext cx="2611933" cy="2715577"/>
      </dsp:txXfrm>
    </dsp:sp>
    <dsp:sp modelId="{3F236B19-0B0A-448A-866A-AA6CF36B1794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59688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kern="1200" dirty="0" smtClean="0"/>
            <a:t>ENVIO DOS DADOS</a:t>
          </a:r>
          <a:endParaRPr lang="pt-BR" sz="2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Exportar dados do CDS</a:t>
          </a:r>
          <a:endParaRPr lang="pt-B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Importar dados no PEC / Centralizador</a:t>
          </a:r>
          <a:endParaRPr lang="pt-BR" sz="2000" kern="1200" dirty="0"/>
        </a:p>
      </dsp:txBody>
      <dsp:txXfrm rot="5400000">
        <a:off x="5616662" y="905192"/>
        <a:ext cx="2611933" cy="27155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9F883-B15A-4DAD-9081-51FEA8684F88}">
      <dsp:nvSpPr>
        <dsp:cNvPr id="0" name=""/>
        <dsp:cNvSpPr/>
      </dsp:nvSpPr>
      <dsp:spPr>
        <a:xfrm>
          <a:off x="3129736" y="2446862"/>
          <a:ext cx="788908" cy="340046"/>
        </a:xfrm>
        <a:custGeom>
          <a:avLst/>
          <a:gdLst/>
          <a:ahLst/>
          <a:cxnLst/>
          <a:rect l="0" t="0" r="0" b="0"/>
          <a:pathLst>
            <a:path>
              <a:moveTo>
                <a:pt x="788908" y="0"/>
              </a:moveTo>
              <a:lnTo>
                <a:pt x="788908" y="194866"/>
              </a:lnTo>
              <a:lnTo>
                <a:pt x="0" y="194866"/>
              </a:lnTo>
              <a:lnTo>
                <a:pt x="0" y="3400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3D1855-8B2D-4A6E-B022-432CFC9BECE6}">
      <dsp:nvSpPr>
        <dsp:cNvPr id="0" name=""/>
        <dsp:cNvSpPr/>
      </dsp:nvSpPr>
      <dsp:spPr>
        <a:xfrm>
          <a:off x="2960935" y="995933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957708" y="310602"/>
              </a:lnTo>
              <a:lnTo>
                <a:pt x="957708" y="4557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0F2B3F-F530-4A37-A0E1-DCF821E1F3BA}">
      <dsp:nvSpPr>
        <dsp:cNvPr id="0" name=""/>
        <dsp:cNvSpPr/>
      </dsp:nvSpPr>
      <dsp:spPr>
        <a:xfrm>
          <a:off x="2003226" y="995933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957708" y="0"/>
              </a:moveTo>
              <a:lnTo>
                <a:pt x="957708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45A35-8823-4D3B-88B0-E9CB74291FB6}">
      <dsp:nvSpPr>
        <dsp:cNvPr id="0" name=""/>
        <dsp:cNvSpPr/>
      </dsp:nvSpPr>
      <dsp:spPr>
        <a:xfrm>
          <a:off x="2177355" y="786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A49253-2944-4B76-B17D-A89700AE1692}">
      <dsp:nvSpPr>
        <dsp:cNvPr id="0" name=""/>
        <dsp:cNvSpPr/>
      </dsp:nvSpPr>
      <dsp:spPr>
        <a:xfrm>
          <a:off x="2351484" y="166208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Dados do CDS</a:t>
          </a:r>
          <a:endParaRPr lang="pt-BR" sz="2600" kern="1200" dirty="0"/>
        </a:p>
      </dsp:txBody>
      <dsp:txXfrm>
        <a:off x="2380631" y="195355"/>
        <a:ext cx="1508866" cy="936852"/>
      </dsp:txXfrm>
    </dsp:sp>
    <dsp:sp modelId="{13A0C93E-5191-4B26-B855-1202651EF826}">
      <dsp:nvSpPr>
        <dsp:cNvPr id="0" name=""/>
        <dsp:cNvSpPr/>
      </dsp:nvSpPr>
      <dsp:spPr>
        <a:xfrm>
          <a:off x="1219646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6D323-7C58-4243-9A03-C63B2BD88F36}">
      <dsp:nvSpPr>
        <dsp:cNvPr id="0" name=""/>
        <dsp:cNvSpPr/>
      </dsp:nvSpPr>
      <dsp:spPr>
        <a:xfrm>
          <a:off x="1393775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online</a:t>
          </a:r>
          <a:endParaRPr lang="pt-BR" sz="2600" kern="1200" dirty="0"/>
        </a:p>
      </dsp:txBody>
      <dsp:txXfrm>
        <a:off x="1422922" y="1646284"/>
        <a:ext cx="1508866" cy="936852"/>
      </dsp:txXfrm>
    </dsp:sp>
    <dsp:sp modelId="{012B4DF8-FDEA-4431-BDB0-D46AE93857BF}">
      <dsp:nvSpPr>
        <dsp:cNvPr id="0" name=""/>
        <dsp:cNvSpPr/>
      </dsp:nvSpPr>
      <dsp:spPr>
        <a:xfrm>
          <a:off x="3135064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42AC30-1DB4-4621-B39F-8CCB81ACAEF0}">
      <dsp:nvSpPr>
        <dsp:cNvPr id="0" name=""/>
        <dsp:cNvSpPr/>
      </dsp:nvSpPr>
      <dsp:spPr>
        <a:xfrm>
          <a:off x="3309193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em arquivo</a:t>
          </a:r>
          <a:endParaRPr lang="pt-BR" sz="2600" kern="1200" dirty="0"/>
        </a:p>
      </dsp:txBody>
      <dsp:txXfrm>
        <a:off x="3338340" y="1646284"/>
        <a:ext cx="1508866" cy="936852"/>
      </dsp:txXfrm>
    </dsp:sp>
    <dsp:sp modelId="{022CC1D8-F129-4BED-A0A7-0D87A49F886E}">
      <dsp:nvSpPr>
        <dsp:cNvPr id="0" name=""/>
        <dsp:cNvSpPr/>
      </dsp:nvSpPr>
      <dsp:spPr>
        <a:xfrm>
          <a:off x="2346156" y="2786908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3C201-181C-4403-91FB-51759EB4DD66}">
      <dsp:nvSpPr>
        <dsp:cNvPr id="0" name=""/>
        <dsp:cNvSpPr/>
      </dsp:nvSpPr>
      <dsp:spPr>
        <a:xfrm>
          <a:off x="2520284" y="2952331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PEC</a:t>
          </a:r>
          <a:endParaRPr lang="pt-BR" sz="2600" kern="1200" dirty="0"/>
        </a:p>
      </dsp:txBody>
      <dsp:txXfrm>
        <a:off x="2549431" y="2981478"/>
        <a:ext cx="1508866" cy="936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so em Círculo"/>
  <dgm:desc val="Use para mostrar etapas sequenciais de um processo. Limitado a 11 formas de Nível 1 com número ilimitado de formas de Nível 2. Funciona melhor com pequenas quantidades de texto. O texto não utilizado não aparece, mas permanecerá disponível se você alternar os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E7A9A-3A34-4219-BEB3-93248AB40C0F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E5F4B-89D6-4BD3-806A-3C1F085F952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842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04550" indent="-200414" defTabSz="39386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05377" indent="-200414" defTabSz="39386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06204" indent="-200414" defTabSz="39386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07032" indent="-200414" defTabSz="39386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 hangingPunct="1"/>
            <a:fld id="{65E81FD7-B931-4027-BF78-7CC6FED07B1E}" type="slidenum">
              <a:rPr lang="pt-BR" smtClean="0">
                <a:solidFill>
                  <a:srgbClr val="000000"/>
                </a:solidFill>
                <a:latin typeface="Times New Roman" pitchFamily="18" charset="0"/>
                <a:ea typeface="DejaVu Sans Condensed" charset="0"/>
                <a:cs typeface="DejaVu Sans Condensed" charset="0"/>
              </a:rPr>
              <a:pPr eaLnBrk="1" hangingPunct="1"/>
              <a:t>31</a:t>
            </a:fld>
            <a:endParaRPr lang="pt-BR" smtClean="0">
              <a:solidFill>
                <a:srgbClr val="000000"/>
              </a:solidFill>
              <a:latin typeface="Times New Roman" pitchFamily="18" charset="0"/>
              <a:ea typeface="DejaVu Sans Condensed" charset="0"/>
              <a:cs typeface="DejaVu Sans Condensed" charset="0"/>
            </a:endParaRPr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3882648" y="8685103"/>
            <a:ext cx="2958071" cy="441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algn="r" eaLnBrk="1" hangingPunct="1">
              <a:lnSpc>
                <a:spcPct val="93000"/>
              </a:lnSpc>
              <a:buClrTx/>
              <a:buFontTx/>
              <a:buNone/>
            </a:pPr>
            <a:fld id="{65D75D2B-B057-4FCB-B06C-F00B3912FC33}" type="slidenum">
              <a:rPr lang="pt-BR" sz="1200">
                <a:solidFill>
                  <a:srgbClr val="000000"/>
                </a:solidFill>
                <a:latin typeface="Times New Roman" pitchFamily="18" charset="0"/>
                <a:ea typeface="DejaVu Sans Condensed" charset="0"/>
                <a:cs typeface="DejaVu Sans Condensed" charset="0"/>
              </a:rPr>
              <a:pPr algn="r" eaLnBrk="1" hangingPunct="1">
                <a:lnSpc>
                  <a:spcPct val="93000"/>
                </a:lnSpc>
                <a:buClrTx/>
                <a:buFontTx/>
                <a:buNone/>
              </a:pPr>
              <a:t>31</a:t>
            </a:fld>
            <a:endParaRPr lang="pt-BR" sz="1200">
              <a:solidFill>
                <a:srgbClr val="000000"/>
              </a:solidFill>
              <a:latin typeface="Times New Roman" pitchFamily="18" charset="0"/>
              <a:ea typeface="DejaVu Sans Condensed" charset="0"/>
              <a:cs typeface="DejaVu Sans Condensed" charset="0"/>
            </a:endParaRPr>
          </a:p>
        </p:txBody>
      </p:sp>
      <p:sp>
        <p:nvSpPr>
          <p:cNvPr id="68612" name="Text Box 2"/>
          <p:cNvSpPr txBox="1">
            <a:spLocks noChangeArrowheads="1"/>
          </p:cNvSpPr>
          <p:nvPr/>
        </p:nvSpPr>
        <p:spPr bwMode="auto">
          <a:xfrm>
            <a:off x="3882648" y="8685103"/>
            <a:ext cx="2962391" cy="445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algn="r" eaLnBrk="1" hangingPunct="1">
              <a:lnSpc>
                <a:spcPct val="93000"/>
              </a:lnSpc>
              <a:buClrTx/>
              <a:buFontTx/>
              <a:buNone/>
            </a:pPr>
            <a:fld id="{26D9D5BB-68AA-45B1-8F16-B86D6D943A70}" type="slidenum">
              <a:rPr lang="pt-BR" sz="1200">
                <a:solidFill>
                  <a:srgbClr val="000000"/>
                </a:solidFill>
                <a:latin typeface="Times New Roman" pitchFamily="18" charset="0"/>
                <a:ea typeface="DejaVu Sans Condensed" charset="0"/>
                <a:cs typeface="DejaVu Sans Condensed" charset="0"/>
              </a:rPr>
              <a:pPr algn="r" eaLnBrk="1" hangingPunct="1">
                <a:lnSpc>
                  <a:spcPct val="93000"/>
                </a:lnSpc>
                <a:buClrTx/>
                <a:buFontTx/>
                <a:buNone/>
              </a:pPr>
              <a:t>31</a:t>
            </a:fld>
            <a:endParaRPr lang="pt-BR" sz="1200">
              <a:solidFill>
                <a:srgbClr val="000000"/>
              </a:solidFill>
              <a:latin typeface="Times New Roman" pitchFamily="18" charset="0"/>
              <a:ea typeface="DejaVu Sans Condensed" charset="0"/>
              <a:cs typeface="DejaVu Sans Condensed" charset="0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3882648" y="8685103"/>
            <a:ext cx="2963831" cy="446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algn="r" eaLnBrk="1" hangingPunct="1">
              <a:lnSpc>
                <a:spcPct val="93000"/>
              </a:lnSpc>
              <a:buClrTx/>
              <a:buFontTx/>
              <a:buNone/>
            </a:pPr>
            <a:fld id="{2069CC42-567E-43CF-A0BA-A3C42EE9E6E6}" type="slidenum">
              <a:rPr lang="pt-BR" sz="1200">
                <a:solidFill>
                  <a:srgbClr val="000000"/>
                </a:solidFill>
                <a:latin typeface="Times New Roman" pitchFamily="18" charset="0"/>
                <a:ea typeface="DejaVu Sans Condensed" charset="0"/>
                <a:cs typeface="DejaVu Sans Condensed" charset="0"/>
              </a:rPr>
              <a:pPr algn="r" eaLnBrk="1" hangingPunct="1">
                <a:lnSpc>
                  <a:spcPct val="93000"/>
                </a:lnSpc>
                <a:buClrTx/>
                <a:buFontTx/>
                <a:buNone/>
              </a:pPr>
              <a:t>31</a:t>
            </a:fld>
            <a:endParaRPr lang="pt-BR" sz="1200">
              <a:solidFill>
                <a:srgbClr val="000000"/>
              </a:solidFill>
              <a:latin typeface="Times New Roman" pitchFamily="18" charset="0"/>
              <a:ea typeface="DejaVu Sans Condensed" charset="0"/>
              <a:cs typeface="DejaVu Sans Condensed" charset="0"/>
            </a:endParaRPr>
          </a:p>
        </p:txBody>
      </p:sp>
      <p:sp>
        <p:nvSpPr>
          <p:cNvPr id="68614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5650" cy="34242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2656" cy="4111066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EA0B3-EF54-450D-B60B-70B743EA81FD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764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7287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686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4086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3488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3615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53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0247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130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955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103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5005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00994-C318-484C-BF2B-EEB0CB5113D0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C042-DE8D-4575-93BD-330B099D8F9D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1026" name="Picture 2" descr="Z:\PUBLICAÇÕES DAB E CGAN - ARQUIVOS ABERTOS\DAB\2013\E_SUS\ppt\template_e-sus_ppt_vapacitacao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32" y="0"/>
            <a:ext cx="91630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00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dab.saude.gov.br/portaldab/esus.php?conteudo=download" TargetMode="Externa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dab.saude.gov.br/portaldab/esus.php?conteudo=download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dab.saude.gov.br/portaldab/esus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w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27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t-BR" sz="5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e-SUS AB no contexto do PSE</a:t>
            </a:r>
            <a:endParaRPr lang="pt-BR" sz="5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059832" y="5589240"/>
            <a:ext cx="2664296" cy="481608"/>
          </a:xfrm>
        </p:spPr>
        <p:txBody>
          <a:bodyPr>
            <a:normAutofit/>
          </a:bodyPr>
          <a:lstStyle/>
          <a:p>
            <a:r>
              <a:rPr lang="pt-BR" sz="1500" dirty="0" smtClean="0">
                <a:solidFill>
                  <a:schemeClr val="tx1"/>
                </a:solidFill>
              </a:rPr>
              <a:t>outubro 2013</a:t>
            </a:r>
            <a:endParaRPr lang="pt-BR" sz="1500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82856635"/>
              </p:ext>
            </p:extLst>
          </p:nvPr>
        </p:nvGraphicFramePr>
        <p:xfrm>
          <a:off x="827584" y="2132856"/>
          <a:ext cx="669667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555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6120680" cy="634082"/>
          </a:xfrm>
        </p:spPr>
        <p:txBody>
          <a:bodyPr>
            <a:noAutofit/>
          </a:bodyPr>
          <a:lstStyle/>
          <a:p>
            <a:pPr algn="just"/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Estratégia e-SUS AB – 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Ofertas</a:t>
            </a:r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8343" y="1325439"/>
            <a:ext cx="6552009" cy="2033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6700">
            <a:off x="477838" y="3992563"/>
            <a:ext cx="3694112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57355">
            <a:off x="517525" y="5091113"/>
            <a:ext cx="3616325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91185">
            <a:off x="5003800" y="3992563"/>
            <a:ext cx="3179763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55242">
            <a:off x="4729163" y="5095875"/>
            <a:ext cx="3729037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xplosão 1 9"/>
          <p:cNvSpPr/>
          <p:nvPr/>
        </p:nvSpPr>
        <p:spPr>
          <a:xfrm>
            <a:off x="4860032" y="1864261"/>
            <a:ext cx="1959074" cy="1800200"/>
          </a:xfrm>
          <a:prstGeom prst="irregularSeal1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C0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259632" y="1196752"/>
            <a:ext cx="640871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rgbClr val="FF0000"/>
                </a:solidFill>
              </a:rPr>
              <a:t>Todas ações desenvolvidas pelas equipes de atenção básica deverão ser registradas no E-SUS/AB. </a:t>
            </a:r>
            <a:endParaRPr lang="pt-BR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07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de cantos arredondados 10"/>
          <p:cNvSpPr/>
          <p:nvPr/>
        </p:nvSpPr>
        <p:spPr>
          <a:xfrm>
            <a:off x="1043608" y="1844824"/>
            <a:ext cx="7128792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2500" b="1" u="sng" dirty="0">
                <a:solidFill>
                  <a:schemeClr val="accent3">
                    <a:lumMod val="50000"/>
                  </a:schemeClr>
                </a:solidFill>
              </a:rPr>
              <a:t>Componente I </a:t>
            </a:r>
            <a:r>
              <a:rPr lang="pt-BR" sz="2500" b="1" u="sng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Avaliação </a:t>
            </a:r>
          </a:p>
          <a:p>
            <a:pPr algn="r"/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das </a:t>
            </a:r>
            <a:r>
              <a:rPr lang="pt-BR" sz="2000" b="1" dirty="0">
                <a:solidFill>
                  <a:schemeClr val="accent3">
                    <a:lumMod val="50000"/>
                  </a:schemeClr>
                </a:solidFill>
              </a:rPr>
              <a:t>condições </a:t>
            </a:r>
            <a:endParaRPr lang="pt-BR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de saúde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e-SUS AB e PSE</a:t>
            </a:r>
            <a:endParaRPr lang="pt-B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298495032"/>
              </p:ext>
            </p:extLst>
          </p:nvPr>
        </p:nvGraphicFramePr>
        <p:xfrm>
          <a:off x="323528" y="1196752"/>
          <a:ext cx="6480720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tângulo de cantos arredondados 11"/>
          <p:cNvSpPr/>
          <p:nvPr/>
        </p:nvSpPr>
        <p:spPr>
          <a:xfrm>
            <a:off x="395536" y="5411576"/>
            <a:ext cx="288032" cy="2160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707222" y="5396477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 smtClean="0"/>
              <a:t>Ações essenciais</a:t>
            </a:r>
            <a:endParaRPr lang="pt-BR" sz="1000" b="1" dirty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395536" y="5795099"/>
            <a:ext cx="288032" cy="21602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/>
          <p:cNvSpPr txBox="1"/>
          <p:nvPr/>
        </p:nvSpPr>
        <p:spPr>
          <a:xfrm>
            <a:off x="707222" y="5780000"/>
            <a:ext cx="10246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 smtClean="0"/>
              <a:t>Ações optativas</a:t>
            </a:r>
            <a:endParaRPr lang="pt-BR" sz="1000" b="1" dirty="0"/>
          </a:p>
        </p:txBody>
      </p:sp>
    </p:spTree>
    <p:extLst>
      <p:ext uri="{BB962C8B-B14F-4D97-AF65-F5344CB8AC3E}">
        <p14:creationId xmlns:p14="http://schemas.microsoft.com/office/powerpoint/2010/main" val="94301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e-SUS AB e PSE</a:t>
            </a:r>
            <a:endParaRPr lang="pt-B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810554"/>
              </p:ext>
            </p:extLst>
          </p:nvPr>
        </p:nvGraphicFramePr>
        <p:xfrm>
          <a:off x="-1" y="-2"/>
          <a:ext cx="9144000" cy="68787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4847"/>
                <a:gridCol w="664826"/>
                <a:gridCol w="657274"/>
                <a:gridCol w="2272307"/>
                <a:gridCol w="1032942"/>
                <a:gridCol w="1510085"/>
                <a:gridCol w="936104"/>
                <a:gridCol w="1115615"/>
              </a:tblGrid>
              <a:tr h="52491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u="none" strike="noStrike" dirty="0">
                          <a:effectLst/>
                        </a:rPr>
                        <a:t>LINHA DE AÇÃO/ TEMA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u="none" strike="noStrike" dirty="0">
                          <a:effectLst/>
                        </a:rPr>
                        <a:t>NÍVEL DE ENSINO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u="none" strike="noStrike" dirty="0">
                          <a:effectLst/>
                        </a:rPr>
                        <a:t>ESSENCIAL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900" b="1" u="none" strike="noStrike" dirty="0">
                          <a:effectLst/>
                        </a:rPr>
                        <a:t>AÇÃO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u="none" strike="noStrike" dirty="0">
                          <a:effectLst/>
                        </a:rPr>
                        <a:t>META PACTUADA/UNIDADE DE MEDIDA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u="none" strike="noStrike" dirty="0" smtClean="0">
                          <a:effectLst/>
                        </a:rPr>
                        <a:t>PERIDODICIDADE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u="none" strike="noStrike" dirty="0">
                          <a:effectLst/>
                        </a:rPr>
                        <a:t>REGISTRO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7744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Avaliação antropométrica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Creche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SIM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Realizar avaliação do estado nutricional  por meio da antropometria, utilizando  o  Índice de Massa Corporal (IMC) 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3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Todos os educandos dos níveis de ensino pactuados avalidados no período de 12 meses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2x/ano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20 - Antropometria </a:t>
                      </a:r>
                      <a:br>
                        <a:rPr lang="pt-BR" sz="900" u="none" strike="noStrike">
                          <a:effectLst/>
                        </a:rPr>
                      </a:br>
                      <a:r>
                        <a:rPr lang="pt-BR" sz="900" u="none" strike="noStrike">
                          <a:effectLst/>
                        </a:rPr>
                        <a:t>E-SUS/AB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20652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Pré-Escola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SIM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652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EF/ EM/ EJA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SIM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79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Verificação da situação vacinal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Creche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SIM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Realizar a verificação da situação vacinal dos educandos e direcionar educando para atualização na rede de saúde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Todos os educandos dos níveis de ensino pactuados avalidados no período de 12 meses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2x/ano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Imunização (versão 2.0) E-SUS/AB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35298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Pré-Escola/ EF/ EM/ EJA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SIM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5716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Saúde Bucal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Todos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SIM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Promover e avaliar o estado de saúde bucal dos educandos e identificar os educandos com necessidade de cuidado em saúde bucal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Avaliação e identificação dos educandos com necessidade de cuidado em saúde bucal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Todos os educandos dos níveis de ensino pactuados </a:t>
                      </a:r>
                      <a:r>
                        <a:rPr lang="pt-BR" sz="900" u="none" strike="noStrike" dirty="0" err="1">
                          <a:effectLst/>
                        </a:rPr>
                        <a:t>avalidados</a:t>
                      </a:r>
                      <a:r>
                        <a:rPr lang="pt-BR" sz="900" u="none" strike="noStrike" dirty="0">
                          <a:effectLst/>
                        </a:rPr>
                        <a:t> no período de 12 meses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15 - Saúde Bucal</a:t>
                      </a:r>
                      <a:br>
                        <a:rPr lang="pt-BR" sz="900" u="none" strike="noStrike">
                          <a:effectLst/>
                        </a:rPr>
                      </a:br>
                      <a:r>
                        <a:rPr lang="pt-BR" sz="900" u="none" strike="noStrike">
                          <a:effectLst/>
                        </a:rPr>
                        <a:t>E-SUS/AB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46635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De acordo com o critério da equipe, conforme avaliação de saúde bucal realizada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02 - Aplicação tópica de flúor</a:t>
                      </a:r>
                      <a:br>
                        <a:rPr lang="pt-BR" sz="900" u="none" strike="noStrike">
                          <a:effectLst/>
                        </a:rPr>
                      </a:br>
                      <a:r>
                        <a:rPr lang="pt-BR" sz="900" u="none" strike="noStrike">
                          <a:effectLst/>
                        </a:rPr>
                        <a:t>E-SUS/AB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4934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Aplicação Tópica de Flúor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41459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Escovação Dental Supervisionada (direta e indireta)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u="none" strike="noStrike" dirty="0">
                          <a:effectLst/>
                        </a:rPr>
                        <a:t/>
                      </a:r>
                      <a:br>
                        <a:rPr lang="pt-BR" sz="900" u="none" strike="noStrike" dirty="0">
                          <a:effectLst/>
                        </a:rPr>
                      </a:br>
                      <a:r>
                        <a:rPr lang="pt-BR" sz="900" u="none" strike="noStrike" dirty="0" smtClean="0">
                          <a:effectLst/>
                        </a:rPr>
                        <a:t>2x/ano</a:t>
                      </a:r>
                      <a:endParaRPr lang="pt-BR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(</a:t>
                      </a:r>
                      <a:r>
                        <a:rPr lang="pt-BR" sz="900" u="none" strike="noStrike" dirty="0">
                          <a:effectLst/>
                        </a:rPr>
                        <a:t>direta). 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09 -Escovação dental supervisionada</a:t>
                      </a:r>
                      <a:br>
                        <a:rPr lang="pt-BR" sz="900" u="none" strike="noStrike" dirty="0">
                          <a:effectLst/>
                        </a:rPr>
                      </a:br>
                      <a:r>
                        <a:rPr lang="pt-BR" sz="900" u="none" strike="noStrike" dirty="0">
                          <a:effectLst/>
                        </a:rPr>
                        <a:t>E-SUS/AB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2714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Saúde Ocular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Creche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SIM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 Realizar </a:t>
                      </a:r>
                      <a:r>
                        <a:rPr lang="pt-BR" sz="900" u="none" strike="noStrike" dirty="0" err="1">
                          <a:effectLst/>
                        </a:rPr>
                        <a:t>verficação</a:t>
                      </a:r>
                      <a:r>
                        <a:rPr lang="pt-BR" sz="900" u="none" strike="noStrike" dirty="0">
                          <a:effectLst/>
                        </a:rPr>
                        <a:t> com os pais se a criança realizou triagem ocular (" teste do olhinho") na maternidade ou na UBS e anotar o resultado. Verificar se as crianças que apresentarem teste alterado foram encaminhadas para diagnóstico.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Todos os educandos dos níveis de ensino pactuados avalidados no período de 12 meses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2x/ano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 03 -Acuidade visual</a:t>
                      </a:r>
                      <a:br>
                        <a:rPr lang="pt-BR" sz="900" u="none" strike="noStrike" dirty="0">
                          <a:effectLst/>
                        </a:rPr>
                      </a:br>
                      <a:r>
                        <a:rPr lang="pt-BR" sz="900" u="none" strike="noStrike" dirty="0">
                          <a:effectLst/>
                        </a:rPr>
                        <a:t>E-SUS/AB</a:t>
                      </a:r>
                      <a:br>
                        <a:rPr lang="pt-BR" sz="900" u="none" strike="noStrike" dirty="0">
                          <a:effectLst/>
                        </a:rPr>
                      </a:b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27944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 Pré-escola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 </a:t>
                      </a:r>
                      <a:r>
                        <a:rPr lang="pt-BR" sz="900" u="none" strike="noStrike" dirty="0" smtClean="0">
                          <a:effectLst/>
                        </a:rPr>
                        <a:t>SIM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7829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EF/EM/EJA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SIM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Realizar teste de Snellen 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2941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Saúde Auditiva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Creche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NÃO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Verificar com os pais ou responsáveis se a criança realizou triagem auditiva ("teste da orelhinha") na maternidade e anotar o resultado.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Todos os educandos dos níveis de ensino pactuados avalidados no período de 12 meses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Acuidade auditiva (versão 2.0)</a:t>
                      </a:r>
                      <a:br>
                        <a:rPr lang="pt-BR" sz="900" u="none" strike="noStrike" dirty="0">
                          <a:effectLst/>
                        </a:rPr>
                      </a:br>
                      <a:r>
                        <a:rPr lang="pt-BR" sz="900" u="none" strike="noStrike" dirty="0">
                          <a:effectLst/>
                        </a:rPr>
                        <a:t>E-SUS/AB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1492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7829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pré-escola/ EF/EM/EJA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NÃO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Identificar educandos com possíveis sinais de comprometimento auditivo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5090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Desenvolvimento de Linguagem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pré-escola/ EF/EM/EJA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NÃO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Identificar educandos com possíveis sinais de alterações de linguagem oral e escrita, tais como trocas fonéticas/fonológicas na fala e grafêmicas na escrita, alterações no fluxo da fala - gagueira, alterações na qualidade vocal.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Todos os de educandos dos níveis de ensino pactuados avalidados em 12 meses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Desenvolvimento de Linguagem (versão 2.0)</a:t>
                      </a:r>
                      <a:br>
                        <a:rPr lang="pt-BR" sz="900" u="none" strike="noStrike" dirty="0">
                          <a:effectLst/>
                        </a:rPr>
                      </a:br>
                      <a:r>
                        <a:rPr lang="pt-BR" sz="900" u="none" strike="noStrike" dirty="0">
                          <a:effectLst/>
                        </a:rPr>
                        <a:t>E-SUS/AB</a:t>
                      </a:r>
                      <a:br>
                        <a:rPr lang="pt-BR" sz="900" u="none" strike="noStrike" dirty="0">
                          <a:effectLst/>
                        </a:rPr>
                      </a:b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  <a:tr h="82609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Identificação de possíveis sinais de agravos de saúde negligenciados e doenças em eliminação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EF/EM/EJA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NÃO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Observar possíveis sinais de doenças negligenciadas e em eliminação prevalentes na região (hanseníase, tuberculose, malária,esquistossomose,geohelmintiases,tracoma) considerando indicadores epidemiológicos locais e propor medidas de controle e eliminação.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Todos educandos do ensino fundamental  pactuados avalidados em 12 meses 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1x/ano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19 - Doenças em Eliminação (versão 2.0)</a:t>
                      </a:r>
                      <a:br>
                        <a:rPr lang="pt-BR" sz="900" u="none" strike="noStrike" dirty="0">
                          <a:effectLst/>
                        </a:rPr>
                      </a:br>
                      <a:r>
                        <a:rPr lang="pt-BR" sz="900" u="none" strike="noStrike" dirty="0">
                          <a:effectLst/>
                        </a:rPr>
                        <a:t>E-SUS/AB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5" marR="5715" marT="571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45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e-SUS AB e PSE</a:t>
            </a:r>
            <a:endParaRPr lang="pt-B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451697"/>
              </p:ext>
            </p:extLst>
          </p:nvPr>
        </p:nvGraphicFramePr>
        <p:xfrm>
          <a:off x="-36511" y="0"/>
          <a:ext cx="9180509" cy="6885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2409"/>
                <a:gridCol w="627790"/>
                <a:gridCol w="720080"/>
                <a:gridCol w="3096344"/>
                <a:gridCol w="1944216"/>
                <a:gridCol w="936104"/>
                <a:gridCol w="683566"/>
              </a:tblGrid>
              <a:tr h="27150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LINHA DE AÇÃO/ TEMA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NÍVEL DE ENSINO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ESSENCIAL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AÇÃO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META PACTUADA/UNIDADE DE MEDIDA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 smtClean="0">
                          <a:effectLst/>
                        </a:rPr>
                        <a:t>PERIDODICIDADE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REGISTRO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111528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Ações de segurança alimentar e promoção da alimentação saudável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Creche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SIM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Fortificação com micronutrientes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Todos os educandos dos níveis de ensino pactuados </a:t>
                      </a:r>
                      <a:r>
                        <a:rPr lang="pt-BR" sz="1200" u="none" strike="noStrike" dirty="0" err="1">
                          <a:effectLst/>
                        </a:rPr>
                        <a:t>avalidados</a:t>
                      </a:r>
                      <a:r>
                        <a:rPr lang="pt-BR" sz="1200" u="none" strike="noStrike" dirty="0">
                          <a:effectLst/>
                        </a:rPr>
                        <a:t> em 12 meses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 smtClean="0">
                          <a:effectLst/>
                        </a:rPr>
                        <a:t>2x/ano (2ciclos </a:t>
                      </a:r>
                      <a:r>
                        <a:rPr lang="pt-BR" sz="1200" u="none" strike="noStrike" dirty="0">
                          <a:effectLst/>
                        </a:rPr>
                        <a:t>de fortificação de </a:t>
                      </a:r>
                      <a:r>
                        <a:rPr lang="pt-BR" sz="1200" u="none" strike="noStrike" dirty="0" smtClean="0">
                          <a:effectLst/>
                        </a:rPr>
                        <a:t>2 </a:t>
                      </a:r>
                      <a:r>
                        <a:rPr lang="pt-BR" sz="1200" u="none" strike="noStrike" dirty="0">
                          <a:effectLst/>
                        </a:rPr>
                        <a:t>meses com intervalo de </a:t>
                      </a:r>
                      <a:r>
                        <a:rPr lang="pt-BR" sz="1200" u="none" strike="noStrike" dirty="0" smtClean="0">
                          <a:effectLst/>
                        </a:rPr>
                        <a:t>4 </a:t>
                      </a:r>
                      <a:r>
                        <a:rPr lang="pt-BR" sz="1200" u="none" strike="noStrike" dirty="0">
                          <a:effectLst/>
                        </a:rPr>
                        <a:t>meses entre os ciclos)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 smtClean="0">
                          <a:effectLst/>
                        </a:rPr>
                        <a:t>SIMEC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37897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Todos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 Educação Alimentar e Nutricional na perspectiva da promoção da alimentação e modos de vida saudáveis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Participação de todos os  educandos dos níveis de ensinopactuados em 12 meses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Contínua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7481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4072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Promoção da cultura de paz e Diretos Humanos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pré-escola/ EF/ EM/ EJA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Realizar atividades lúdicas de estímulo à solidariedade, cooperação e de prevenção de acidentes de trânsito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Participação de todos os  educandos dos níveis de ensino pactuados em 12 meses 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Contínua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4920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Saúde Mental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todos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Criação de grupos intersetoriais de discussão de ações de saúde mental no contexto escolar, em articulação com o GTI municipal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Todas as escolas e equipes pactuadas no município com Grupos de famílias solidárias constituídos em 12 meses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Grupo implantado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49209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creche e pré-escola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NÃO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Criação de grupos de famílias solidárias para encontro e troca de experiência, com mediação da creche/escola e saúde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50906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EF/ EM/ EJA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NÃO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Criação de grupos entre pares para fomento e estímulo ao protagonismo </a:t>
                      </a:r>
                      <a:r>
                        <a:rPr lang="pt-BR" sz="1200" u="none" strike="noStrike" dirty="0" err="1">
                          <a:effectLst/>
                        </a:rPr>
                        <a:t>infanto</a:t>
                      </a:r>
                      <a:r>
                        <a:rPr lang="pt-BR" sz="1200" u="none" strike="noStrike" dirty="0">
                          <a:effectLst/>
                        </a:rPr>
                        <a:t> juvenil a partir de manejo de conflitos no ambiente escolar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SIMEC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52603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 smtClean="0">
                          <a:effectLst/>
                        </a:rPr>
                        <a:t>SPE: </a:t>
                      </a:r>
                      <a:r>
                        <a:rPr lang="pt-BR" sz="1200" u="none" strike="noStrike" dirty="0">
                          <a:effectLst/>
                        </a:rPr>
                        <a:t>educação para a saúde sexual, saúde reprodutiva e prevenção das DST/aids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EF/ EM/ EJA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SIM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 Realizar atividades abordando as temáticas da saúde sexual, saúde reprodutiva e prevenção das DST/AIDS e Hepatites Virais no cotidiano escolar 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Todos educandos  pactuados  com participação das atividades em 12 meses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Contínua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7481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75794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Formar jovens multiplicadores para atuarem entre pares nas temáticas envolvendo saúde sexual, saúde reprodutiva e prevenção das DST/aids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Todos jovens multiplicadores formados dentre os pactuados em 12 meses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Contínua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43553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 smtClean="0">
                          <a:effectLst/>
                        </a:rPr>
                        <a:t>SPE </a:t>
                      </a:r>
                      <a:r>
                        <a:rPr lang="pt-BR" sz="1200" u="none" strike="noStrike" dirty="0">
                          <a:effectLst/>
                        </a:rPr>
                        <a:t>prevenção ao uso de álcool, tabaco, crack e outras drogas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EF/ EM/ EJA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Realizar atividades no cotidiano escolar abordando a temática dos riscos e danos do uso de álcool, tabaco, crack e outras drogas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Todos educandos que pactuados com participação na atividade em 12 meses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Contínua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36786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SIMEC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46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921058"/>
              </p:ext>
            </p:extLst>
          </p:nvPr>
        </p:nvGraphicFramePr>
        <p:xfrm>
          <a:off x="0" y="2852936"/>
          <a:ext cx="9180509" cy="2047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2409"/>
                <a:gridCol w="627790"/>
                <a:gridCol w="720080"/>
                <a:gridCol w="3096344"/>
                <a:gridCol w="1944216"/>
                <a:gridCol w="936104"/>
                <a:gridCol w="683566"/>
              </a:tblGrid>
              <a:tr h="57694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Prevenção de acidentes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TODOS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NÃO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Realizar mapeamento na escola das situações de risco de acidentes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Todas as escolas pactuadas  com o mapeamento realizado em 12 meses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Contínua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SIMEC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4072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Saúde Ambiental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pré-escola/ EF/ EM/ EJA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NÃO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Realizar atividades de sensibilização, responsabilização e intervenção do cuidado consigo mesmo e com o ambiente escolar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Todos os educandos pactuados com participação das atividades em 12 meses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Contínua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SIMEC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  <a:tr h="50906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Práticas Corporais e Atividade Física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pré-escola/ EF/ EM/ EJA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NÃO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Oferecer práticas corporais, de atividade física e lazer orientadas, relacionadas à realidade da comunidade, incluídas no cotidiano escolar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Todos os educandos pactuados com participação das atividades em 12 meses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Contínua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SIMEC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665976"/>
              </p:ext>
            </p:extLst>
          </p:nvPr>
        </p:nvGraphicFramePr>
        <p:xfrm>
          <a:off x="2803" y="2492896"/>
          <a:ext cx="9180509" cy="3694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2409"/>
                <a:gridCol w="627790"/>
                <a:gridCol w="720080"/>
                <a:gridCol w="3096344"/>
                <a:gridCol w="1944216"/>
                <a:gridCol w="936104"/>
                <a:gridCol w="683566"/>
              </a:tblGrid>
              <a:tr h="27150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LINHA DE AÇÃO/ TEMA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NÍVEL DE ENSINO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ESSENCIAL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AÇÃO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META PACTUADA/UNIDADE DE MEDIDA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 smtClean="0">
                          <a:effectLst/>
                        </a:rPr>
                        <a:t>PERIDODICIDADE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REGISTRO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739" marR="3739" marT="3739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741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294848"/>
            <a:ext cx="6264696" cy="613872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e-SUS </a:t>
            </a:r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 e Semana Saúde na Escola</a:t>
            </a:r>
            <a:endParaRPr lang="pt-BR" sz="3200" b="1" dirty="0">
              <a:solidFill>
                <a:srgbClr val="C00000"/>
              </a:solidFill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395536" y="908720"/>
            <a:ext cx="8424936" cy="2088802"/>
          </a:xfrm>
        </p:spPr>
        <p:txBody>
          <a:bodyPr>
            <a:normAutofit/>
          </a:bodyPr>
          <a:lstStyle/>
          <a:p>
            <a:pPr marL="411480" algn="just"/>
            <a:r>
              <a:rPr lang="pt-BR" sz="2500" b="1" dirty="0" smtClean="0"/>
              <a:t> Semana Saúde na Escola: Portaria </a:t>
            </a:r>
            <a:r>
              <a:rPr lang="pt-BR" sz="2500" b="1" dirty="0"/>
              <a:t>GM MS </a:t>
            </a:r>
            <a:r>
              <a:rPr lang="pt-BR" sz="2500" b="1" dirty="0" smtClean="0"/>
              <a:t>1.302, </a:t>
            </a:r>
            <a:r>
              <a:rPr lang="pt-BR" sz="2500" dirty="0" smtClean="0"/>
              <a:t>será </a:t>
            </a:r>
            <a:r>
              <a:rPr lang="pt-BR" sz="2500" dirty="0"/>
              <a:t>avaliado o envio mensal </a:t>
            </a:r>
            <a:r>
              <a:rPr lang="pt-BR" sz="2500" b="1" dirty="0" smtClean="0"/>
              <a:t>de 13/08/13 </a:t>
            </a:r>
            <a:r>
              <a:rPr lang="pt-BR" sz="2500" b="1" dirty="0"/>
              <a:t>até </a:t>
            </a:r>
            <a:r>
              <a:rPr lang="pt-BR" sz="2500" b="1" dirty="0" smtClean="0"/>
              <a:t>julho/2014</a:t>
            </a:r>
            <a:r>
              <a:rPr lang="pt-BR" sz="2500" dirty="0"/>
              <a:t>,</a:t>
            </a:r>
            <a:r>
              <a:rPr lang="pt-BR" sz="2500" dirty="0" smtClean="0"/>
              <a:t> </a:t>
            </a:r>
            <a:r>
              <a:rPr lang="pt-BR" sz="2500" dirty="0"/>
              <a:t>no </a:t>
            </a:r>
            <a:r>
              <a:rPr lang="pt-BR" sz="2500" dirty="0" smtClean="0"/>
              <a:t>e-SUS </a:t>
            </a:r>
            <a:r>
              <a:rPr lang="pt-BR" sz="2500" dirty="0"/>
              <a:t>e SIMEC </a:t>
            </a:r>
            <a:r>
              <a:rPr lang="pt-BR" sz="2500" dirty="0" smtClean="0"/>
              <a:t>das ações referentes à </a:t>
            </a:r>
            <a:r>
              <a:rPr lang="pt-BR" sz="2500" dirty="0"/>
              <a:t>Semana Saúde na Escola</a:t>
            </a:r>
            <a:r>
              <a:rPr lang="pt-BR" sz="2500" dirty="0" smtClean="0"/>
              <a:t>. O </a:t>
            </a:r>
            <a:r>
              <a:rPr lang="pt-BR" sz="2500" dirty="0"/>
              <a:t>valor será repassado ao município </a:t>
            </a:r>
            <a:r>
              <a:rPr lang="pt-BR" sz="2500" dirty="0" smtClean="0"/>
              <a:t>de acordo com a quantidade de equipes </a:t>
            </a:r>
            <a:r>
              <a:rPr lang="pt-BR" sz="2500" dirty="0"/>
              <a:t>que </a:t>
            </a:r>
            <a:r>
              <a:rPr lang="pt-BR" sz="2500" dirty="0" smtClean="0"/>
              <a:t>realizaram as ações.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2" t="57583" r="30375" b="30710"/>
          <a:stretch/>
        </p:blipFill>
        <p:spPr bwMode="auto">
          <a:xfrm>
            <a:off x="7236296" y="3064044"/>
            <a:ext cx="1224136" cy="74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1428728" y="2926674"/>
            <a:ext cx="2643206" cy="101566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pt-BR" sz="2000" b="1" cap="small" dirty="0" smtClean="0"/>
              <a:t>Cada equipe será contabilizada apenas uma vez.</a:t>
            </a:r>
            <a:endParaRPr lang="pt-BR" sz="2000" b="1" cap="small" dirty="0"/>
          </a:p>
        </p:txBody>
      </p:sp>
      <p:sp>
        <p:nvSpPr>
          <p:cNvPr id="7" name="Espaço Reservado para Conteúdo 3"/>
          <p:cNvSpPr txBox="1">
            <a:spLocks/>
          </p:cNvSpPr>
          <p:nvPr/>
        </p:nvSpPr>
        <p:spPr>
          <a:xfrm>
            <a:off x="323528" y="3950044"/>
            <a:ext cx="8424936" cy="20888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500" b="1" dirty="0" smtClean="0"/>
              <a:t> PSE 2013: Portaria </a:t>
            </a:r>
            <a:r>
              <a:rPr lang="pt-BR" sz="2500" b="1" dirty="0"/>
              <a:t>I</a:t>
            </a:r>
            <a:r>
              <a:rPr lang="pt-BR" sz="2500" b="1" dirty="0" smtClean="0"/>
              <a:t>nterministerial nº 1.413, de 10/06/13. </a:t>
            </a:r>
            <a:r>
              <a:rPr lang="pt-BR" sz="2500" dirty="0" smtClean="0"/>
              <a:t>Os dados informados pelo trabalho no PSE serão avaliados no E-SUS (componente I) e no SIMEC (componentes II e III). O repasse financeiro será efetuado conforme cobertura de educandos que participaram das ações essenciais pactuadas nos Termos de Compromisso.</a:t>
            </a:r>
            <a:endParaRPr lang="pt-BR" sz="2500" dirty="0"/>
          </a:p>
        </p:txBody>
      </p:sp>
    </p:spTree>
    <p:extLst>
      <p:ext uri="{BB962C8B-B14F-4D97-AF65-F5344CB8AC3E}">
        <p14:creationId xmlns:p14="http://schemas.microsoft.com/office/powerpoint/2010/main" val="392728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e-SUS AB e PSE</a:t>
            </a:r>
            <a:endParaRPr lang="pt-B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92596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265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45432" y="274638"/>
            <a:ext cx="6275040" cy="634082"/>
          </a:xfrm>
        </p:spPr>
        <p:txBody>
          <a:bodyPr>
            <a:noAutofit/>
          </a:bodyPr>
          <a:lstStyle/>
          <a:p>
            <a:pPr algn="just"/>
            <a:r>
              <a:rPr lang="pt-BR" sz="3200" b="1" dirty="0" smtClean="0">
                <a:solidFill>
                  <a:srgbClr val="C00000"/>
                </a:solidFill>
              </a:rPr>
              <a:t>CENÁRIOS DE IMPLANTAÇÃO</a:t>
            </a:r>
            <a:endParaRPr lang="pt-BR" sz="3200" b="1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924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400" b="1" dirty="0" smtClean="0"/>
              <a:t>CENÁRIO 1 - </a:t>
            </a:r>
            <a:r>
              <a:rPr lang="pt-BR" sz="2400" dirty="0"/>
              <a:t>Somente a </a:t>
            </a:r>
            <a:r>
              <a:rPr lang="pt-BR" sz="2400" dirty="0" smtClean="0"/>
              <a:t>Secretaria Municipal de Saúde (SMS) </a:t>
            </a:r>
            <a:r>
              <a:rPr lang="pt-BR" sz="2400" dirty="0"/>
              <a:t>tem </a:t>
            </a:r>
            <a:r>
              <a:rPr lang="pt-BR" sz="2400" dirty="0" smtClean="0"/>
              <a:t>computadores, </a:t>
            </a:r>
            <a:r>
              <a:rPr lang="pt-BR" sz="2400" dirty="0"/>
              <a:t>e a velocidade de conexão à internet é </a:t>
            </a:r>
            <a:r>
              <a:rPr lang="pt-BR" sz="2400" dirty="0" smtClean="0"/>
              <a:t>bastante </a:t>
            </a:r>
            <a:r>
              <a:rPr lang="pt-BR" sz="2400" dirty="0"/>
              <a:t>limitada</a:t>
            </a:r>
          </a:p>
          <a:p>
            <a:pPr marL="0" indent="0" algn="just">
              <a:buNone/>
            </a:pPr>
            <a:endParaRPr lang="pt-BR" sz="2400" b="1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632700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68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41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634082"/>
          </a:xfrm>
        </p:spPr>
        <p:txBody>
          <a:bodyPr>
            <a:noAutofit/>
          </a:bodyPr>
          <a:lstStyle/>
          <a:p>
            <a:pPr algn="just"/>
            <a:r>
              <a:rPr lang="pt-BR" sz="3200" b="1" dirty="0" smtClean="0">
                <a:solidFill>
                  <a:srgbClr val="C00000"/>
                </a:solidFill>
              </a:rPr>
              <a:t>CENÁRIOS DE IMPLANTAÇÃO</a:t>
            </a:r>
            <a:endParaRPr lang="pt-BR" sz="3200" b="1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924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400" b="1" dirty="0" smtClean="0"/>
              <a:t>CENÁRIO 2 - </a:t>
            </a:r>
            <a:r>
              <a:rPr lang="pt-BR" sz="2400" dirty="0" smtClean="0"/>
              <a:t>Somente </a:t>
            </a:r>
            <a:r>
              <a:rPr lang="pt-BR" sz="2400" dirty="0"/>
              <a:t>a SMS tem computador e internet. As UBS têm computador sem acesso à internet e podem digitar os dados direto na unidade</a:t>
            </a:r>
          </a:p>
          <a:p>
            <a:pPr marL="0" indent="0" algn="just">
              <a:buNone/>
            </a:pPr>
            <a:endParaRPr lang="pt-BR" sz="2400" b="1" dirty="0" smtClean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806450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788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997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634082"/>
          </a:xfrm>
        </p:spPr>
        <p:txBody>
          <a:bodyPr>
            <a:noAutofit/>
          </a:bodyPr>
          <a:lstStyle/>
          <a:p>
            <a:pPr algn="just"/>
            <a:r>
              <a:rPr lang="pt-BR" sz="3200" b="1" dirty="0" smtClean="0">
                <a:solidFill>
                  <a:srgbClr val="C00000"/>
                </a:solidFill>
              </a:rPr>
              <a:t>CENÁRIOS DE IMPLANTAÇÃO</a:t>
            </a:r>
            <a:endParaRPr lang="pt-BR" sz="3200" b="1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924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400" b="1" dirty="0" smtClean="0"/>
              <a:t>CENÁRIO 3 - </a:t>
            </a:r>
            <a:r>
              <a:rPr lang="pt-BR" sz="2400" dirty="0"/>
              <a:t>A SMS e as UBS têm computador e internet, mas a conexão com a internet é limitada</a:t>
            </a:r>
          </a:p>
          <a:p>
            <a:pPr marL="0" indent="0" algn="just">
              <a:buNone/>
            </a:pPr>
            <a:endParaRPr lang="pt-BR" sz="2400" b="1" dirty="0" smtClean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875" y="2232025"/>
            <a:ext cx="8351838" cy="367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709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75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755576" y="2492896"/>
            <a:ext cx="7772400" cy="1470025"/>
          </a:xfrm>
        </p:spPr>
        <p:txBody>
          <a:bodyPr/>
          <a:lstStyle/>
          <a:p>
            <a:r>
              <a:rPr lang="pt-B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Entendendo o e-SUS AB...</a:t>
            </a:r>
            <a:endParaRPr lang="pt-B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312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3575050" y="1268760"/>
            <a:ext cx="5111750" cy="4857403"/>
          </a:xfrm>
        </p:spPr>
        <p:txBody>
          <a:bodyPr/>
          <a:lstStyle/>
          <a:p>
            <a:r>
              <a:rPr lang="pt-BR" dirty="0" smtClean="0"/>
              <a:t>Para instalar o CDS:</a:t>
            </a:r>
          </a:p>
          <a:p>
            <a:pPr lvl="1"/>
            <a:r>
              <a:rPr lang="pt-BR" dirty="0" smtClean="0"/>
              <a:t>Baixar o sistema no site </a:t>
            </a:r>
            <a:r>
              <a:rPr lang="pt-BR" sz="1600" dirty="0">
                <a:hlinkClick r:id="rId2"/>
              </a:rPr>
              <a:t>http://</a:t>
            </a:r>
            <a:r>
              <a:rPr lang="pt-BR" sz="1600" dirty="0" smtClean="0">
                <a:hlinkClick r:id="rId2"/>
              </a:rPr>
              <a:t>dab.saude.gov.br/portaldab/esus.php?conteudo=download</a:t>
            </a:r>
            <a:endParaRPr lang="pt-BR" sz="1600" dirty="0" smtClean="0"/>
          </a:p>
          <a:p>
            <a:pPr lvl="1"/>
            <a:endParaRPr lang="pt-BR" sz="1600" dirty="0"/>
          </a:p>
        </p:txBody>
      </p:sp>
      <p:grpSp>
        <p:nvGrpSpPr>
          <p:cNvPr id="13" name="Grupo 12"/>
          <p:cNvGrpSpPr/>
          <p:nvPr/>
        </p:nvGrpSpPr>
        <p:grpSpPr>
          <a:xfrm>
            <a:off x="4427984" y="2924944"/>
            <a:ext cx="4032448" cy="3312368"/>
            <a:chOff x="4427984" y="2924944"/>
            <a:chExt cx="4032448" cy="3312368"/>
          </a:xfrm>
        </p:grpSpPr>
        <p:sp>
          <p:nvSpPr>
            <p:cNvPr id="12" name="Retângulo 11"/>
            <p:cNvSpPr/>
            <p:nvPr/>
          </p:nvSpPr>
          <p:spPr>
            <a:xfrm>
              <a:off x="4427984" y="2924944"/>
              <a:ext cx="4032448" cy="33123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5856" y="3068960"/>
              <a:ext cx="3680464" cy="3044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o 13"/>
          <p:cNvGrpSpPr/>
          <p:nvPr/>
        </p:nvGrpSpPr>
        <p:grpSpPr>
          <a:xfrm>
            <a:off x="755576" y="1484784"/>
            <a:ext cx="2611933" cy="4525963"/>
            <a:chOff x="1005" y="-1"/>
            <a:chExt cx="2611933" cy="4525963"/>
          </a:xfrm>
        </p:grpSpPr>
        <p:sp>
          <p:nvSpPr>
            <p:cNvPr id="15" name="Fluxograma: Operação manual 14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Instalação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Importação CNES</a:t>
              </a:r>
              <a:endParaRPr lang="pt-BR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do centralizador</a:t>
              </a:r>
              <a:endParaRPr lang="pt-B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2684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3122399" y="1916832"/>
            <a:ext cx="6038017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1124744"/>
            <a:ext cx="5111750" cy="5001419"/>
          </a:xfrm>
        </p:spPr>
        <p:txBody>
          <a:bodyPr/>
          <a:lstStyle/>
          <a:p>
            <a:r>
              <a:rPr lang="pt-BR" b="1" dirty="0" smtClean="0">
                <a:solidFill>
                  <a:srgbClr val="C00000"/>
                </a:solidFill>
              </a:rPr>
              <a:t>ATENÇÃO!!!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71"/>
          <a:stretch/>
        </p:blipFill>
        <p:spPr bwMode="auto">
          <a:xfrm>
            <a:off x="3214503" y="1988840"/>
            <a:ext cx="589425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lipse 7"/>
          <p:cNvSpPr/>
          <p:nvPr/>
        </p:nvSpPr>
        <p:spPr>
          <a:xfrm>
            <a:off x="3214503" y="3140968"/>
            <a:ext cx="5668987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Conector de seta reta 17"/>
          <p:cNvCxnSpPr/>
          <p:nvPr/>
        </p:nvCxnSpPr>
        <p:spPr>
          <a:xfrm flipH="1" flipV="1">
            <a:off x="2483768" y="3933056"/>
            <a:ext cx="1728192" cy="1741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>
            <a:off x="3635896" y="4107216"/>
            <a:ext cx="48965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o 10"/>
          <p:cNvGrpSpPr/>
          <p:nvPr/>
        </p:nvGrpSpPr>
        <p:grpSpPr>
          <a:xfrm>
            <a:off x="323528" y="1340768"/>
            <a:ext cx="2611933" cy="4525963"/>
            <a:chOff x="1005" y="-1"/>
            <a:chExt cx="2611933" cy="4525963"/>
          </a:xfrm>
        </p:grpSpPr>
        <p:sp>
          <p:nvSpPr>
            <p:cNvPr id="12" name="Fluxograma: Operação manual 11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Instalação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Importação CNES</a:t>
              </a:r>
              <a:endParaRPr lang="pt-BR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do centralizador</a:t>
              </a:r>
              <a:endParaRPr lang="pt-B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3196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1268761"/>
            <a:ext cx="5111750" cy="1584176"/>
          </a:xfrm>
        </p:spPr>
        <p:txBody>
          <a:bodyPr/>
          <a:lstStyle/>
          <a:p>
            <a:r>
              <a:rPr lang="pt-BR" dirty="0" smtClean="0"/>
              <a:t>Após a instalação, abrir o programa. Essa é a tela inicial:</a:t>
            </a:r>
            <a:endParaRPr lang="pt-B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96952"/>
            <a:ext cx="4561274" cy="31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o 7"/>
          <p:cNvGrpSpPr/>
          <p:nvPr/>
        </p:nvGrpSpPr>
        <p:grpSpPr>
          <a:xfrm>
            <a:off x="323528" y="1340768"/>
            <a:ext cx="2611933" cy="4525963"/>
            <a:chOff x="1005" y="-1"/>
            <a:chExt cx="2611933" cy="4525963"/>
          </a:xfrm>
        </p:grpSpPr>
        <p:sp>
          <p:nvSpPr>
            <p:cNvPr id="9" name="Fluxograma: Operação manual 8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Instalação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Importação CNES</a:t>
              </a:r>
              <a:endParaRPr lang="pt-BR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do centralizador.</a:t>
              </a:r>
              <a:endParaRPr lang="pt-B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3990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uxograma: Operação manual 4"/>
          <p:cNvSpPr/>
          <p:nvPr/>
        </p:nvSpPr>
        <p:spPr>
          <a:xfrm>
            <a:off x="467544" y="2173953"/>
            <a:ext cx="2611933" cy="27155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8750" tIns="0" rIns="158719" bIns="0" numCol="1" spcCol="1270" anchor="t" anchorCtr="0">
            <a:noAutofit/>
          </a:bodyPr>
          <a:lstStyle/>
          <a:p>
            <a:pPr lvl="0" algn="l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500" kern="1200" dirty="0" smtClean="0"/>
              <a:t>IMPLANTAÇÃO DO e-SUS</a:t>
            </a:r>
            <a:endParaRPr lang="pt-BR" sz="25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pt-BR" sz="2000" kern="1200" dirty="0" smtClean="0">
                <a:solidFill>
                  <a:schemeClr val="bg1"/>
                </a:solidFill>
              </a:rPr>
              <a:t>Instalação CDS</a:t>
            </a:r>
            <a:endParaRPr lang="pt-BR" sz="2000" kern="1200" dirty="0">
              <a:solidFill>
                <a:schemeClr val="bg1"/>
              </a:solidFill>
            </a:endParaRPr>
          </a:p>
          <a:p>
            <a:pPr marL="228600" lvl="1" indent="-228600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pt-BR" sz="2000" dirty="0" smtClean="0">
                <a:solidFill>
                  <a:schemeClr val="bg1"/>
                </a:solidFill>
              </a:rPr>
              <a:t>Instalação </a:t>
            </a:r>
            <a:r>
              <a:rPr lang="pt-BR" sz="2000" dirty="0">
                <a:solidFill>
                  <a:schemeClr val="bg1"/>
                </a:solidFill>
              </a:rPr>
              <a:t>PEC – centralizador.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t-BR" sz="2000" kern="1200" dirty="0"/>
          </a:p>
        </p:txBody>
      </p:sp>
      <p:grpSp>
        <p:nvGrpSpPr>
          <p:cNvPr id="11" name="Grupo 10"/>
          <p:cNvGrpSpPr/>
          <p:nvPr/>
        </p:nvGrpSpPr>
        <p:grpSpPr>
          <a:xfrm>
            <a:off x="323528" y="1340768"/>
            <a:ext cx="2611933" cy="4525963"/>
            <a:chOff x="1005" y="-1"/>
            <a:chExt cx="2611933" cy="4525963"/>
          </a:xfrm>
        </p:grpSpPr>
        <p:sp>
          <p:nvSpPr>
            <p:cNvPr id="12" name="Fluxograma: Operação manual 11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CDS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Importação CNES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do centralizador.</a:t>
              </a:r>
              <a:endParaRPr lang="pt-B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542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t-BR" dirty="0" smtClean="0"/>
              <a:t>A importação </a:t>
            </a:r>
            <a:r>
              <a:rPr lang="pt-BR" dirty="0"/>
              <a:t>do CNES deve ser o primeiro passo a ser realizado no sistema CDS – Coleta de Dados </a:t>
            </a:r>
            <a:r>
              <a:rPr lang="pt-BR" dirty="0" smtClean="0"/>
              <a:t>Simplificada:</a:t>
            </a:r>
          </a:p>
          <a:p>
            <a:pPr lvl="1" algn="just"/>
            <a:r>
              <a:rPr lang="pt-BR" dirty="0" smtClean="0"/>
              <a:t>Ocorre </a:t>
            </a:r>
            <a:r>
              <a:rPr lang="pt-BR" dirty="0"/>
              <a:t>a importação das informações dos profissionais, número de referência na Classificação Brasileira de Ocupações (CBO) e respectivas lotações nas unidades de saúde do município</a:t>
            </a:r>
            <a:r>
              <a:rPr lang="pt-BR" dirty="0" smtClean="0"/>
              <a:t>.</a:t>
            </a:r>
          </a:p>
          <a:p>
            <a:pPr marL="0" indent="0" algn="just">
              <a:buNone/>
            </a:pPr>
            <a:endParaRPr lang="pt-BR" dirty="0"/>
          </a:p>
          <a:p>
            <a:pPr algn="just"/>
            <a:r>
              <a:rPr lang="pt-BR" dirty="0"/>
              <a:t>Somente após a importação poderão ser digitados os registros </a:t>
            </a:r>
            <a:r>
              <a:rPr lang="pt-BR" dirty="0" smtClean="0"/>
              <a:t>das atividades coletivas.</a:t>
            </a:r>
            <a:endParaRPr lang="pt-BR" dirty="0"/>
          </a:p>
        </p:txBody>
      </p:sp>
      <p:grpSp>
        <p:nvGrpSpPr>
          <p:cNvPr id="8" name="Grupo 7"/>
          <p:cNvGrpSpPr/>
          <p:nvPr/>
        </p:nvGrpSpPr>
        <p:grpSpPr>
          <a:xfrm>
            <a:off x="323528" y="1340768"/>
            <a:ext cx="2611933" cy="4525963"/>
            <a:chOff x="1005" y="-1"/>
            <a:chExt cx="2611933" cy="4525963"/>
          </a:xfrm>
        </p:grpSpPr>
        <p:sp>
          <p:nvSpPr>
            <p:cNvPr id="9" name="Fluxograma: Operação manual 8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CDS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Importação CNES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do centralizador</a:t>
              </a:r>
              <a:endParaRPr lang="pt-B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4523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44173" y="1124744"/>
            <a:ext cx="5111750" cy="1152128"/>
          </a:xfrm>
        </p:spPr>
        <p:txBody>
          <a:bodyPr>
            <a:normAutofit fontScale="85000" lnSpcReduction="10000"/>
          </a:bodyPr>
          <a:lstStyle/>
          <a:p>
            <a:r>
              <a:rPr lang="pt-BR" dirty="0" smtClean="0"/>
              <a:t>Na página inicial, clique no ícone no canto superior </a:t>
            </a:r>
            <a:r>
              <a:rPr lang="pt-BR" dirty="0" smtClean="0">
                <a:solidFill>
                  <a:srgbClr val="7030A0"/>
                </a:solidFill>
              </a:rPr>
              <a:t>esquerdo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16" b="64782"/>
          <a:stretch/>
        </p:blipFill>
        <p:spPr bwMode="auto">
          <a:xfrm>
            <a:off x="3623513" y="2164778"/>
            <a:ext cx="4968552" cy="2072269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lipse 7"/>
          <p:cNvSpPr/>
          <p:nvPr/>
        </p:nvSpPr>
        <p:spPr>
          <a:xfrm>
            <a:off x="4098937" y="2276872"/>
            <a:ext cx="648072" cy="3440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24347"/>
            <a:ext cx="325755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ta dobrada para cima 9"/>
          <p:cNvSpPr/>
          <p:nvPr/>
        </p:nvSpPr>
        <p:spPr>
          <a:xfrm rot="6046955">
            <a:off x="3650529" y="3172116"/>
            <a:ext cx="2300321" cy="1640162"/>
          </a:xfrm>
          <a:prstGeom prst="bentUpArrow">
            <a:avLst>
              <a:gd name="adj1" fmla="val 4007"/>
              <a:gd name="adj2" fmla="val 13078"/>
              <a:gd name="adj3" fmla="val 1677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1" name="Grupo 10"/>
          <p:cNvGrpSpPr/>
          <p:nvPr/>
        </p:nvGrpSpPr>
        <p:grpSpPr>
          <a:xfrm>
            <a:off x="323528" y="1340768"/>
            <a:ext cx="2611933" cy="4525963"/>
            <a:chOff x="1005" y="-1"/>
            <a:chExt cx="2611933" cy="4525963"/>
          </a:xfrm>
        </p:grpSpPr>
        <p:sp>
          <p:nvSpPr>
            <p:cNvPr id="12" name="Fluxograma: Operação manual 11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CDS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Importação CNES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do centralizador</a:t>
              </a:r>
              <a:endParaRPr lang="pt-B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8135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1268761"/>
            <a:ext cx="5111750" cy="1872208"/>
          </a:xfrm>
        </p:spPr>
        <p:txBody>
          <a:bodyPr/>
          <a:lstStyle/>
          <a:p>
            <a:r>
              <a:rPr lang="pt-BR" dirty="0" smtClean="0"/>
              <a:t>Escolher o arquivo.</a:t>
            </a:r>
          </a:p>
          <a:p>
            <a:r>
              <a:rPr lang="pt-BR" dirty="0" smtClean="0"/>
              <a:t>Clicar em “ABRIR”.</a:t>
            </a:r>
          </a:p>
          <a:p>
            <a:r>
              <a:rPr lang="pt-BR" dirty="0" smtClean="0"/>
              <a:t>Aguardar a importação.</a:t>
            </a:r>
          </a:p>
          <a:p>
            <a:pPr marL="0" indent="0">
              <a:buNone/>
            </a:pPr>
            <a:endParaRPr lang="pt-BR" dirty="0" smtClean="0"/>
          </a:p>
        </p:txBody>
      </p:sp>
      <p:sp>
        <p:nvSpPr>
          <p:cNvPr id="8" name="Ondulado 7"/>
          <p:cNvSpPr/>
          <p:nvPr/>
        </p:nvSpPr>
        <p:spPr>
          <a:xfrm>
            <a:off x="3779912" y="3531742"/>
            <a:ext cx="4608512" cy="184147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>
                    <a:lumMod val="95000"/>
                  </a:schemeClr>
                </a:solidFill>
              </a:rPr>
              <a:t>PRONTO! AGORA O CDS JÁ ESTÁ PRONTO PARA SER USADO!</a:t>
            </a:r>
            <a:endParaRPr lang="pt-BR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9218" name="Picture 2" descr="D:\Users\ana.lpaiva\AppData\Local\Microsoft\Windows\Temporary Internet Files\Content.IE5\3WJXD8T1\MC9004280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569648"/>
            <a:ext cx="1049338" cy="63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o 8"/>
          <p:cNvGrpSpPr/>
          <p:nvPr/>
        </p:nvGrpSpPr>
        <p:grpSpPr>
          <a:xfrm>
            <a:off x="323528" y="1340768"/>
            <a:ext cx="2611933" cy="4525963"/>
            <a:chOff x="1005" y="-1"/>
            <a:chExt cx="2611933" cy="4525963"/>
          </a:xfrm>
        </p:grpSpPr>
        <p:sp>
          <p:nvSpPr>
            <p:cNvPr id="10" name="Fluxograma: Operação manual 9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CDS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Importação CNES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do centralizador</a:t>
              </a:r>
              <a:endParaRPr lang="pt-B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085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323528" y="1340768"/>
            <a:ext cx="2611933" cy="4525963"/>
            <a:chOff x="1005" y="-1"/>
            <a:chExt cx="2611933" cy="4525963"/>
          </a:xfrm>
        </p:grpSpPr>
        <p:sp>
          <p:nvSpPr>
            <p:cNvPr id="9" name="Fluxograma: Operação manual 8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CDS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Importação CNES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Instalação do centralizador</a:t>
              </a:r>
              <a:endParaRPr lang="pt-BR" sz="20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07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1268761"/>
            <a:ext cx="5111750" cy="439248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t-BR" dirty="0" smtClean="0"/>
              <a:t>O sistema está pronto para receber os dados das fichas.</a:t>
            </a:r>
            <a:r>
              <a:rPr lang="pt-BR" dirty="0"/>
              <a:t> </a:t>
            </a:r>
            <a:r>
              <a:rPr lang="pt-BR" dirty="0" smtClean="0"/>
              <a:t>Mas...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 envio das informações para a Base Nacional depende de uma outra instalação: o </a:t>
            </a:r>
            <a:r>
              <a:rPr lang="pt-BR" b="1" dirty="0" smtClean="0"/>
              <a:t>centralizador.</a:t>
            </a:r>
          </a:p>
          <a:p>
            <a:pPr algn="just"/>
            <a:endParaRPr lang="pt-BR" b="1" dirty="0" smtClean="0"/>
          </a:p>
          <a:p>
            <a:pPr algn="just"/>
            <a:r>
              <a:rPr lang="pt-BR" dirty="0" smtClean="0"/>
              <a:t>Essa função, hoje, está inserida no software PEC, no entanto será utilizado </a:t>
            </a:r>
            <a:r>
              <a:rPr lang="pt-BR" i="1" dirty="0" smtClean="0"/>
              <a:t>não como o </a:t>
            </a:r>
            <a:r>
              <a:rPr lang="pt-BR" dirty="0" smtClean="0"/>
              <a:t>prontuário eletrônico em si, mas como um </a:t>
            </a:r>
            <a:r>
              <a:rPr lang="pt-BR" b="1" dirty="0" smtClean="0">
                <a:solidFill>
                  <a:srgbClr val="FF0000"/>
                </a:solidFill>
              </a:rPr>
              <a:t>CENTRALIZADOR</a:t>
            </a:r>
            <a:r>
              <a:rPr lang="pt-BR" dirty="0" smtClean="0"/>
              <a:t> </a:t>
            </a:r>
            <a:r>
              <a:rPr lang="pt-BR" b="1" dirty="0" smtClean="0">
                <a:solidFill>
                  <a:srgbClr val="FF0000"/>
                </a:solidFill>
              </a:rPr>
              <a:t>e TRANSMISSOR </a:t>
            </a:r>
            <a:r>
              <a:rPr lang="pt-BR" dirty="0" smtClean="0"/>
              <a:t>dos dados do município.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323528" y="1340768"/>
            <a:ext cx="2611933" cy="4525963"/>
            <a:chOff x="1005" y="-1"/>
            <a:chExt cx="2611933" cy="4525963"/>
          </a:xfrm>
        </p:grpSpPr>
        <p:sp>
          <p:nvSpPr>
            <p:cNvPr id="9" name="Fluxograma: Operação manual 8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CDS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Importação CNES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Instalação do centralizador</a:t>
              </a:r>
              <a:endParaRPr lang="pt-BR" sz="20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72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1124744"/>
            <a:ext cx="5111750" cy="5001419"/>
          </a:xfrm>
        </p:spPr>
        <p:txBody>
          <a:bodyPr/>
          <a:lstStyle/>
          <a:p>
            <a:r>
              <a:rPr lang="pt-BR" dirty="0" smtClean="0"/>
              <a:t>Onde for instalar o centralizador (Município):</a:t>
            </a:r>
          </a:p>
          <a:p>
            <a:pPr lvl="1"/>
            <a:r>
              <a:rPr lang="pt-BR" dirty="0" smtClean="0"/>
              <a:t> Baixar o sistema no site:</a:t>
            </a:r>
          </a:p>
          <a:p>
            <a:pPr marL="457200" lvl="1" indent="0">
              <a:buNone/>
            </a:pPr>
            <a:r>
              <a:rPr lang="pt-BR" sz="1600" dirty="0">
                <a:hlinkClick r:id="rId2"/>
              </a:rPr>
              <a:t>http://dab.saude.gov.br/portaldab/esus.php?conteudo=download</a:t>
            </a:r>
            <a:endParaRPr lang="pt-BR" sz="1600" dirty="0"/>
          </a:p>
        </p:txBody>
      </p:sp>
      <p:grpSp>
        <p:nvGrpSpPr>
          <p:cNvPr id="11" name="Grupo 10"/>
          <p:cNvGrpSpPr/>
          <p:nvPr/>
        </p:nvGrpSpPr>
        <p:grpSpPr>
          <a:xfrm>
            <a:off x="4427984" y="3284984"/>
            <a:ext cx="3816424" cy="2448272"/>
            <a:chOff x="4427984" y="3284984"/>
            <a:chExt cx="3816424" cy="2448272"/>
          </a:xfrm>
        </p:grpSpPr>
        <p:sp>
          <p:nvSpPr>
            <p:cNvPr id="9" name="Retângulo 8"/>
            <p:cNvSpPr/>
            <p:nvPr/>
          </p:nvSpPr>
          <p:spPr>
            <a:xfrm>
              <a:off x="4427984" y="3284984"/>
              <a:ext cx="3816424" cy="24482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4289" y="3395590"/>
              <a:ext cx="3566199" cy="2203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upo 9"/>
          <p:cNvGrpSpPr/>
          <p:nvPr/>
        </p:nvGrpSpPr>
        <p:grpSpPr>
          <a:xfrm>
            <a:off x="323528" y="1340768"/>
            <a:ext cx="2611933" cy="4525963"/>
            <a:chOff x="1005" y="-1"/>
            <a:chExt cx="2611933" cy="4525963"/>
          </a:xfrm>
        </p:grpSpPr>
        <p:sp>
          <p:nvSpPr>
            <p:cNvPr id="12" name="Fluxograma: Operação manual 11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 AB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CDS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Importação CNES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Instalação do centralizador</a:t>
              </a:r>
              <a:endParaRPr lang="pt-BR" sz="20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110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584" y="44624"/>
            <a:ext cx="8229600" cy="1143000"/>
          </a:xfrm>
        </p:spPr>
        <p:txBody>
          <a:bodyPr>
            <a:normAutofit/>
          </a:bodyPr>
          <a:lstStyle/>
          <a:p>
            <a:r>
              <a:rPr lang="pt-B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e-SUS </a:t>
            </a:r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 no </a:t>
            </a:r>
            <a:r>
              <a:rPr lang="pt-B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Ministério da Saúde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3610745" cy="4061048"/>
          </a:xfrm>
        </p:spPr>
        <p:txBody>
          <a:bodyPr/>
          <a:lstStyle/>
          <a:p>
            <a:r>
              <a:rPr lang="pt-BR" dirty="0"/>
              <a:t>V</a:t>
            </a:r>
            <a:r>
              <a:rPr lang="pt-BR" dirty="0" smtClean="0"/>
              <a:t>isa à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r>
              <a:rPr lang="pt-BR" dirty="0" smtClean="0"/>
              <a:t>reestruturação </a:t>
            </a:r>
            <a:r>
              <a:rPr lang="pt-BR" dirty="0"/>
              <a:t>dos sistemas de informação do SUS em busca de um </a:t>
            </a: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eletrônico:</a:t>
            </a:r>
            <a:endParaRPr lang="pt-BR" dirty="0"/>
          </a:p>
        </p:txBody>
      </p:sp>
      <p:grpSp>
        <p:nvGrpSpPr>
          <p:cNvPr id="6" name="Grupo 5"/>
          <p:cNvGrpSpPr/>
          <p:nvPr/>
        </p:nvGrpSpPr>
        <p:grpSpPr>
          <a:xfrm>
            <a:off x="3792137" y="1196752"/>
            <a:ext cx="4824536" cy="4824536"/>
            <a:chOff x="2627784" y="2005236"/>
            <a:chExt cx="4824536" cy="4824536"/>
          </a:xfrm>
        </p:grpSpPr>
        <p:pic>
          <p:nvPicPr>
            <p:cNvPr id="4100" name="Picture 4" descr="D:\Users\ana.lpaiva\AppData\Local\Microsoft\Windows\Temporary Internet Files\Content.IE5\3WJXD8T1\MC900434843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2005236"/>
              <a:ext cx="4824536" cy="4824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Elipse 4"/>
            <p:cNvSpPr/>
            <p:nvPr/>
          </p:nvSpPr>
          <p:spPr>
            <a:xfrm>
              <a:off x="3521596" y="2603375"/>
              <a:ext cx="1656184" cy="147502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50" b="1" dirty="0" smtClean="0"/>
                <a:t>informatizar os </a:t>
              </a:r>
              <a:r>
                <a:rPr lang="pt-BR" sz="1250" b="1" dirty="0"/>
                <a:t>processos </a:t>
              </a:r>
            </a:p>
            <a:p>
              <a:pPr algn="ctr"/>
              <a:r>
                <a:rPr lang="pt-BR" sz="1250" b="1" dirty="0"/>
                <a:t>de trabalho</a:t>
              </a:r>
            </a:p>
          </p:txBody>
        </p:sp>
        <p:sp>
          <p:nvSpPr>
            <p:cNvPr id="9" name="Elipse 8"/>
            <p:cNvSpPr/>
            <p:nvPr/>
          </p:nvSpPr>
          <p:spPr>
            <a:xfrm>
              <a:off x="5313759" y="2600510"/>
              <a:ext cx="1418481" cy="1186991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50" b="1" dirty="0">
                  <a:solidFill>
                    <a:schemeClr val="bg1"/>
                  </a:solidFill>
                </a:rPr>
                <a:t>garantir um fluxo de informações </a:t>
              </a:r>
            </a:p>
          </p:txBody>
        </p:sp>
        <p:sp>
          <p:nvSpPr>
            <p:cNvPr id="10" name="Elipse 9"/>
            <p:cNvSpPr/>
            <p:nvPr/>
          </p:nvSpPr>
          <p:spPr>
            <a:xfrm>
              <a:off x="4572000" y="3741626"/>
              <a:ext cx="1728192" cy="135175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b="1" dirty="0">
                  <a:solidFill>
                    <a:schemeClr val="bg1"/>
                  </a:solidFill>
                </a:rPr>
                <a:t>otimizar a gestão do cuidado</a:t>
              </a:r>
              <a:r>
                <a:rPr lang="pt-BR" sz="1200" b="1" dirty="0" smtClean="0">
                  <a:solidFill>
                    <a:schemeClr val="bg1"/>
                  </a:solidFill>
                </a:rPr>
                <a:t>, dos </a:t>
              </a:r>
              <a:r>
                <a:rPr lang="pt-BR" sz="1200" b="1" dirty="0">
                  <a:solidFill>
                    <a:schemeClr val="bg1"/>
                  </a:solidFill>
                </a:rPr>
                <a:t>serviços e </a:t>
              </a:r>
              <a:r>
                <a:rPr lang="pt-BR" sz="1200" b="1" dirty="0" smtClean="0">
                  <a:solidFill>
                    <a:schemeClr val="bg1"/>
                  </a:solidFill>
                </a:rPr>
                <a:t>das redes de </a:t>
              </a:r>
              <a:r>
                <a:rPr lang="pt-BR" sz="1200" b="1" dirty="0">
                  <a:solidFill>
                    <a:schemeClr val="bg1"/>
                  </a:solidFill>
                </a:rPr>
                <a:t>atenção à </a:t>
              </a:r>
              <a:r>
                <a:rPr lang="pt-BR" sz="1200" b="1" dirty="0" smtClean="0">
                  <a:solidFill>
                    <a:schemeClr val="bg1"/>
                  </a:solidFill>
                </a:rPr>
                <a:t>saúde</a:t>
              </a:r>
              <a:endParaRPr lang="pt-BR" sz="1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109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467544" y="1268760"/>
            <a:ext cx="2611933" cy="4525963"/>
            <a:chOff x="1005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-956010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 rot="21600000">
              <a:off x="1005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8719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IMPLANTAÇÃO DO e-SUS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Instalação CDS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>
                      <a:lumMod val="95000"/>
                    </a:schemeClr>
                  </a:solidFill>
                </a:rPr>
                <a:t>Importação CNES</a:t>
              </a:r>
              <a:endParaRPr lang="pt-BR" sz="2000" kern="1200" dirty="0">
                <a:solidFill>
                  <a:schemeClr val="bg1">
                    <a:lumMod val="95000"/>
                  </a:schemeClr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Instalação PEC – centralizador.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pt-BR" sz="2000" kern="1200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05992"/>
            <a:ext cx="8418010" cy="465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467544" y="12576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pt-BR" sz="2200" b="1" dirty="0" smtClean="0"/>
              <a:t>Cartilha – guia rápido de instalação do PEC 1.0</a:t>
            </a:r>
            <a:br>
              <a:rPr lang="pt-BR" sz="2200" b="1" dirty="0" smtClean="0"/>
            </a:br>
            <a:r>
              <a:rPr lang="pt-BR" sz="1400" b="1" dirty="0" smtClean="0">
                <a:hlinkClick r:id="rId3"/>
              </a:rPr>
              <a:t>http</a:t>
            </a:r>
            <a:r>
              <a:rPr lang="pt-BR" sz="1400" b="1" dirty="0">
                <a:hlinkClick r:id="rId3"/>
              </a:rPr>
              <a:t>://</a:t>
            </a:r>
            <a:r>
              <a:rPr lang="pt-BR" sz="1400" b="1" dirty="0" smtClean="0">
                <a:hlinkClick r:id="rId3"/>
              </a:rPr>
              <a:t>dab.saude.gov.br/portaldab/esus</a:t>
            </a:r>
            <a:r>
              <a:rPr lang="pt-BR" sz="1400" b="1" dirty="0" smtClean="0"/>
              <a:t> </a:t>
            </a:r>
            <a:endParaRPr lang="pt-BR" sz="1300" b="1" dirty="0"/>
          </a:p>
        </p:txBody>
      </p:sp>
      <p:sp>
        <p:nvSpPr>
          <p:cNvPr id="9" name="Elipse 8"/>
          <p:cNvSpPr/>
          <p:nvPr/>
        </p:nvSpPr>
        <p:spPr>
          <a:xfrm>
            <a:off x="6536312" y="1680712"/>
            <a:ext cx="100811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Conector de seta reta 10"/>
          <p:cNvCxnSpPr/>
          <p:nvPr/>
        </p:nvCxnSpPr>
        <p:spPr>
          <a:xfrm>
            <a:off x="7544424" y="1788724"/>
            <a:ext cx="15995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86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251520" y="-27384"/>
            <a:ext cx="8688388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algn="r" eaLnBrk="1" hangingPunct="1">
              <a:lnSpc>
                <a:spcPct val="93000"/>
              </a:lnSpc>
              <a:spcAft>
                <a:spcPts val="1425"/>
              </a:spcAft>
              <a:buClrTx/>
              <a:buFontTx/>
              <a:buNone/>
            </a:pPr>
            <a:r>
              <a:rPr lang="pt-BR" sz="3000" dirty="0" smtClean="0">
                <a:solidFill>
                  <a:schemeClr val="tx1"/>
                </a:solidFill>
              </a:rPr>
              <a:t>Sistema de Controle de Uso do e-SUS</a:t>
            </a:r>
            <a:endParaRPr lang="pt-BR" sz="3000" dirty="0">
              <a:solidFill>
                <a:schemeClr val="tx1"/>
              </a:solidFill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79" y="1026716"/>
            <a:ext cx="5773783" cy="492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ço Reservado para Conteúdo 7"/>
          <p:cNvSpPr>
            <a:spLocks noGrp="1"/>
          </p:cNvSpPr>
          <p:nvPr>
            <p:ph sz="quarter" idx="4"/>
          </p:nvPr>
        </p:nvSpPr>
        <p:spPr>
          <a:xfrm>
            <a:off x="5220072" y="2142008"/>
            <a:ext cx="3466728" cy="387928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r"/>
            <a:r>
              <a:rPr lang="pt-BR" dirty="0" smtClean="0"/>
              <a:t>Aqui, o gestor vai definir quem será(</a:t>
            </a:r>
            <a:r>
              <a:rPr lang="pt-BR" dirty="0" err="1" smtClean="0"/>
              <a:t>ão</a:t>
            </a:r>
            <a:r>
              <a:rPr lang="pt-BR" dirty="0" smtClean="0"/>
              <a:t>) o(s) responsável(</a:t>
            </a:r>
            <a:r>
              <a:rPr lang="pt-BR" dirty="0" err="1" smtClean="0"/>
              <a:t>is</a:t>
            </a:r>
            <a:r>
              <a:rPr lang="pt-BR" dirty="0" smtClean="0"/>
              <a:t>) pelas instalações dentro do Município. </a:t>
            </a:r>
          </a:p>
          <a:p>
            <a:pPr algn="r"/>
            <a:r>
              <a:rPr lang="pt-BR" dirty="0" smtClean="0"/>
              <a:t>Esse(s) CPF cadastrados que serão informados para gerar a(s) </a:t>
            </a:r>
            <a:r>
              <a:rPr lang="pt-BR" b="1" dirty="0" err="1" smtClean="0">
                <a:solidFill>
                  <a:srgbClr val="FF0000"/>
                </a:solidFill>
              </a:rPr>
              <a:t>contra-chave</a:t>
            </a:r>
            <a:r>
              <a:rPr lang="pt-BR" b="1" dirty="0" smtClean="0">
                <a:solidFill>
                  <a:srgbClr val="FF0000"/>
                </a:solidFill>
              </a:rPr>
              <a:t>(s) </a:t>
            </a:r>
            <a:r>
              <a:rPr lang="pt-BR" dirty="0" smtClean="0"/>
              <a:t>da(s) instalação(</a:t>
            </a:r>
            <a:r>
              <a:rPr lang="pt-BR" dirty="0" err="1" smtClean="0"/>
              <a:t>ões</a:t>
            </a:r>
            <a:r>
              <a:rPr lang="pt-BR" dirty="0" smtClean="0"/>
              <a:t>).</a:t>
            </a:r>
          </a:p>
          <a:p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>
            <a:off x="0" y="2636912"/>
            <a:ext cx="12760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0879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pt-B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e-SUS </a:t>
            </a:r>
            <a:r>
              <a:rPr lang="pt-B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 e </a:t>
            </a:r>
            <a:r>
              <a:rPr lang="pt-B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PSE</a:t>
            </a:r>
            <a:endParaRPr lang="pt-BR" dirty="0"/>
          </a:p>
        </p:txBody>
      </p:sp>
      <p:grpSp>
        <p:nvGrpSpPr>
          <p:cNvPr id="4" name="Grupo 3"/>
          <p:cNvGrpSpPr/>
          <p:nvPr/>
        </p:nvGrpSpPr>
        <p:grpSpPr>
          <a:xfrm>
            <a:off x="3262662" y="1484784"/>
            <a:ext cx="2611933" cy="4525963"/>
            <a:chOff x="2808833" y="-1"/>
            <a:chExt cx="2611933" cy="4525963"/>
          </a:xfrm>
        </p:grpSpPr>
        <p:sp>
          <p:nvSpPr>
            <p:cNvPr id="5" name="Fluxograma: Operação manual 4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Preenchimento</a:t>
              </a:r>
              <a:endParaRPr lang="pt-BR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2231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467544" y="1268760"/>
            <a:ext cx="2611933" cy="4525963"/>
            <a:chOff x="2808833" y="-1"/>
            <a:chExt cx="2611933" cy="4525963"/>
          </a:xfrm>
        </p:grpSpPr>
        <p:sp>
          <p:nvSpPr>
            <p:cNvPr id="5" name="Fluxograma: Operação manual 4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Preenchimento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>
          <a:xfrm>
            <a:off x="3491880" y="2852936"/>
            <a:ext cx="5111750" cy="864096"/>
          </a:xfrm>
        </p:spPr>
        <p:txBody>
          <a:bodyPr>
            <a:normAutofit/>
          </a:bodyPr>
          <a:lstStyle/>
          <a:p>
            <a:r>
              <a:rPr lang="pt-BR" sz="2500" dirty="0" smtClean="0"/>
              <a:t>A ficha utilizada no PSE será a </a:t>
            </a:r>
            <a:r>
              <a:rPr lang="pt-BR" sz="2500" b="1" dirty="0" smtClean="0">
                <a:solidFill>
                  <a:srgbClr val="C00000"/>
                </a:solidFill>
              </a:rPr>
              <a:t>FICHA DE ATIVIDADE COLETIVA</a:t>
            </a:r>
            <a:endParaRPr lang="pt-BR" sz="2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3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ço Reservado para Conteúdo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3528392" cy="4992686"/>
          </a:xfr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40768"/>
            <a:ext cx="3542873" cy="5013176"/>
          </a:xfrm>
          <a:prstGeom prst="rect">
            <a:avLst/>
          </a:prstGeom>
        </p:spPr>
      </p:pic>
      <p:sp>
        <p:nvSpPr>
          <p:cNvPr id="7" name="Elipse 6"/>
          <p:cNvSpPr/>
          <p:nvPr/>
        </p:nvSpPr>
        <p:spPr>
          <a:xfrm>
            <a:off x="1547664" y="1196752"/>
            <a:ext cx="1368152" cy="7200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519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pt-BR" dirty="0" smtClean="0"/>
          </a:p>
          <a:p>
            <a:pPr lvl="1"/>
            <a:endParaRPr lang="pt-BR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sz="half" idx="2"/>
          </p:nvPr>
        </p:nvSpPr>
        <p:spPr>
          <a:xfrm>
            <a:off x="3397147" y="1412776"/>
            <a:ext cx="5262736" cy="1468760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Cada ação do PSE será preenchida em uma ficha em separado.</a:t>
            </a:r>
          </a:p>
          <a:p>
            <a:r>
              <a:rPr lang="pt-BR" dirty="0" smtClean="0"/>
              <a:t>Exemplo:</a:t>
            </a:r>
          </a:p>
          <a:p>
            <a:endParaRPr lang="pt-BR" dirty="0"/>
          </a:p>
        </p:txBody>
      </p:sp>
      <p:grpSp>
        <p:nvGrpSpPr>
          <p:cNvPr id="4" name="Grupo 3"/>
          <p:cNvGrpSpPr/>
          <p:nvPr/>
        </p:nvGrpSpPr>
        <p:grpSpPr>
          <a:xfrm>
            <a:off x="755576" y="1412776"/>
            <a:ext cx="2611933" cy="4525963"/>
            <a:chOff x="2808833" y="-1"/>
            <a:chExt cx="2611933" cy="4525963"/>
          </a:xfrm>
        </p:grpSpPr>
        <p:sp>
          <p:nvSpPr>
            <p:cNvPr id="5" name="Fluxograma: Operação manual 4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Preenchimento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3635896" y="2492896"/>
            <a:ext cx="4896544" cy="3672408"/>
            <a:chOff x="3635896" y="2420888"/>
            <a:chExt cx="4896544" cy="3672408"/>
          </a:xfrm>
        </p:grpSpPr>
        <p:sp>
          <p:nvSpPr>
            <p:cNvPr id="26" name="Triângulo isósceles 25"/>
            <p:cNvSpPr/>
            <p:nvPr/>
          </p:nvSpPr>
          <p:spPr>
            <a:xfrm>
              <a:off x="3635896" y="2420888"/>
              <a:ext cx="4896544" cy="936104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ESCOLA LEGAL</a:t>
              </a:r>
              <a:endParaRPr lang="pt-BR" dirty="0"/>
            </a:p>
          </p:txBody>
        </p:sp>
        <p:sp>
          <p:nvSpPr>
            <p:cNvPr id="25" name="Retângulo 24"/>
            <p:cNvSpPr/>
            <p:nvPr/>
          </p:nvSpPr>
          <p:spPr>
            <a:xfrm>
              <a:off x="4283968" y="3361882"/>
              <a:ext cx="3744416" cy="273141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9" name="Grupo 18"/>
            <p:cNvGrpSpPr/>
            <p:nvPr/>
          </p:nvGrpSpPr>
          <p:grpSpPr>
            <a:xfrm>
              <a:off x="4355976" y="3945076"/>
              <a:ext cx="1944216" cy="2119316"/>
              <a:chOff x="2944836" y="1624886"/>
              <a:chExt cx="3312030" cy="3608227"/>
            </a:xfrm>
          </p:grpSpPr>
          <p:grpSp>
            <p:nvGrpSpPr>
              <p:cNvPr id="10" name="Grupo 9"/>
              <p:cNvGrpSpPr/>
              <p:nvPr/>
            </p:nvGrpSpPr>
            <p:grpSpPr>
              <a:xfrm>
                <a:off x="2944836" y="2654660"/>
                <a:ext cx="2578453" cy="2578453"/>
                <a:chOff x="1944211" y="1051020"/>
                <a:chExt cx="2578453" cy="2578453"/>
              </a:xfrm>
            </p:grpSpPr>
            <p:sp>
              <p:nvSpPr>
                <p:cNvPr id="17" name="Elipse 16"/>
                <p:cNvSpPr/>
                <p:nvPr/>
              </p:nvSpPr>
              <p:spPr>
                <a:xfrm>
                  <a:off x="1944211" y="1051020"/>
                  <a:ext cx="2578453" cy="2578453"/>
                </a:xfrm>
                <a:prstGeom prst="ellips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alpha val="5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18" name="Elipse 4"/>
                <p:cNvSpPr/>
                <p:nvPr/>
              </p:nvSpPr>
              <p:spPr>
                <a:xfrm>
                  <a:off x="2321817" y="1428626"/>
                  <a:ext cx="2023800" cy="1823242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spcFirstLastPara="0" vert="horz" wrap="square" lIns="26670" tIns="26670" rIns="26670" bIns="26670" numCol="1" spcCol="1270" anchor="ctr" anchorCtr="0">
                  <a:noAutofit/>
                </a:bodyPr>
                <a:lstStyle/>
                <a:p>
                  <a:pPr lvl="0" algn="ctr" defTabSz="9334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pt-BR" sz="2100" kern="1200" dirty="0" smtClean="0"/>
                </a:p>
                <a:p>
                  <a:pPr lvl="0" algn="ctr" defTabSz="9334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pt-BR" sz="1300" kern="1200" dirty="0" smtClean="0"/>
                    <a:t>Monitoramento pelo e-SUS AB</a:t>
                  </a:r>
                </a:p>
                <a:p>
                  <a:pPr lvl="0" algn="ctr" defTabSz="9334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pt-BR" sz="4000" b="1" kern="1200" dirty="0" smtClean="0">
                      <a:solidFill>
                        <a:schemeClr val="tx1"/>
                      </a:solidFill>
                    </a:rPr>
                    <a:t>CDS</a:t>
                  </a:r>
                  <a:endParaRPr lang="pt-BR" sz="4000" kern="1200" dirty="0" smtClean="0"/>
                </a:p>
              </p:txBody>
            </p:sp>
          </p:grpSp>
          <p:grpSp>
            <p:nvGrpSpPr>
              <p:cNvPr id="11" name="Grupo 10"/>
              <p:cNvGrpSpPr/>
              <p:nvPr/>
            </p:nvGrpSpPr>
            <p:grpSpPr>
              <a:xfrm>
                <a:off x="3485936" y="1624886"/>
                <a:ext cx="1510097" cy="1374212"/>
                <a:chOff x="2485311" y="21246"/>
                <a:chExt cx="1510097" cy="1374212"/>
              </a:xfrm>
            </p:grpSpPr>
            <p:sp>
              <p:nvSpPr>
                <p:cNvPr id="15" name="Elipse 14"/>
                <p:cNvSpPr/>
                <p:nvPr/>
              </p:nvSpPr>
              <p:spPr>
                <a:xfrm>
                  <a:off x="2485311" y="21246"/>
                  <a:ext cx="1510097" cy="1374212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  <a:alpha val="71000"/>
                  </a:schemeClr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3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16" name="Elipse 6"/>
                <p:cNvSpPr/>
                <p:nvPr/>
              </p:nvSpPr>
              <p:spPr>
                <a:xfrm>
                  <a:off x="2557549" y="222495"/>
                  <a:ext cx="1423999" cy="97171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spcFirstLastPara="0" vert="horz" wrap="square" lIns="12700" tIns="12700" rIns="12700" bIns="12700" numCol="1" spcCol="1270" anchor="ctr" anchorCtr="0">
                  <a:noAutofit/>
                </a:bodyPr>
                <a:lstStyle/>
                <a:p>
                  <a:pPr lvl="0" algn="ctr" defTabSz="42227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pt-BR" sz="950" b="1" kern="1200" dirty="0" smtClean="0"/>
                    <a:t>Avaliação antropométrica</a:t>
                  </a:r>
                  <a:endParaRPr lang="pt-BR" sz="950" b="1" kern="1200" dirty="0"/>
                </a:p>
              </p:txBody>
            </p:sp>
          </p:grpSp>
          <p:grpSp>
            <p:nvGrpSpPr>
              <p:cNvPr id="12" name="Grupo 11"/>
              <p:cNvGrpSpPr/>
              <p:nvPr/>
            </p:nvGrpSpPr>
            <p:grpSpPr>
              <a:xfrm>
                <a:off x="4967640" y="2154148"/>
                <a:ext cx="1289226" cy="1289225"/>
                <a:chOff x="3967015" y="550508"/>
                <a:chExt cx="1289226" cy="1289225"/>
              </a:xfrm>
            </p:grpSpPr>
            <p:sp>
              <p:nvSpPr>
                <p:cNvPr id="13" name="Elipse 12"/>
                <p:cNvSpPr/>
                <p:nvPr/>
              </p:nvSpPr>
              <p:spPr>
                <a:xfrm>
                  <a:off x="3967015" y="550508"/>
                  <a:ext cx="1289226" cy="1289225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  <a:alpha val="71000"/>
                  </a:schemeClr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4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14" name="Elipse 8"/>
                <p:cNvSpPr/>
                <p:nvPr/>
              </p:nvSpPr>
              <p:spPr>
                <a:xfrm>
                  <a:off x="4098115" y="885122"/>
                  <a:ext cx="911620" cy="91162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  <p:txBody>
                <a:bodyPr spcFirstLastPara="0" vert="horz" wrap="square" lIns="12700" tIns="12700" rIns="12700" bIns="12700" numCol="1" spcCol="1270" anchor="ctr" anchorCtr="0">
                  <a:noAutofit/>
                </a:bodyPr>
                <a:lstStyle/>
                <a:p>
                  <a:pPr lvl="0" algn="ctr" defTabSz="4445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pt-BR" sz="1000" b="1" kern="1200" dirty="0" smtClean="0"/>
                    <a:t>Saúde ocular</a:t>
                  </a:r>
                  <a:endParaRPr lang="pt-BR" sz="1000" b="1" kern="1200" dirty="0"/>
                </a:p>
              </p:txBody>
            </p:sp>
          </p:grpSp>
        </p:grpSp>
        <p:cxnSp>
          <p:nvCxnSpPr>
            <p:cNvPr id="21" name="Conector de seta reta 20"/>
            <p:cNvCxnSpPr/>
            <p:nvPr/>
          </p:nvCxnSpPr>
          <p:spPr>
            <a:xfrm flipV="1">
              <a:off x="5404747" y="3914698"/>
              <a:ext cx="1207356" cy="1507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/>
            <p:cNvCxnSpPr/>
            <p:nvPr/>
          </p:nvCxnSpPr>
          <p:spPr>
            <a:xfrm>
              <a:off x="6300192" y="4705488"/>
              <a:ext cx="691568" cy="2704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Espaço Reservado para Conteúdo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7415" y="3615965"/>
              <a:ext cx="576834" cy="816222"/>
            </a:xfrm>
            <a:prstGeom prst="rect">
              <a:avLst/>
            </a:prstGeom>
          </p:spPr>
        </p:pic>
        <p:pic>
          <p:nvPicPr>
            <p:cNvPr id="24" name="Espaço Reservado para Conteúdo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5593" y="4705488"/>
              <a:ext cx="576834" cy="816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977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203848" y="1340768"/>
            <a:ext cx="4038600" cy="4525963"/>
          </a:xfrm>
        </p:spPr>
        <p:txBody>
          <a:bodyPr/>
          <a:lstStyle/>
          <a:p>
            <a:r>
              <a:rPr lang="pt-BR" dirty="0" smtClean="0"/>
              <a:t>Cabeçalho:</a:t>
            </a:r>
            <a:endParaRPr lang="pt-BR" dirty="0"/>
          </a:p>
        </p:txBody>
      </p:sp>
      <p:grpSp>
        <p:nvGrpSpPr>
          <p:cNvPr id="5" name="Grupo 4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Preenchimento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  <p:pic>
        <p:nvPicPr>
          <p:cNvPr id="9" name="Espaço Reservado para Conteúdo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62"/>
          <a:stretch/>
        </p:blipFill>
        <p:spPr>
          <a:xfrm>
            <a:off x="3059832" y="2150258"/>
            <a:ext cx="5976664" cy="2142838"/>
          </a:xfrm>
        </p:spPr>
      </p:pic>
      <p:sp>
        <p:nvSpPr>
          <p:cNvPr id="10" name="Texto explicativo retangular com cantos arredondados 9"/>
          <p:cNvSpPr/>
          <p:nvPr/>
        </p:nvSpPr>
        <p:spPr>
          <a:xfrm>
            <a:off x="2987824" y="4652870"/>
            <a:ext cx="2736304" cy="932804"/>
          </a:xfrm>
          <a:prstGeom prst="wedgeRoundRectCallout">
            <a:avLst>
              <a:gd name="adj1" fmla="val -10519"/>
              <a:gd name="adj2" fmla="val -173744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 smtClean="0">
                <a:solidFill>
                  <a:schemeClr val="tx1"/>
                </a:solidFill>
              </a:rPr>
              <a:t>Campo INEP: preencher quando a atividade  for realizada na escola ou creche. </a:t>
            </a:r>
          </a:p>
          <a:p>
            <a:pPr algn="ctr"/>
            <a:endParaRPr lang="pt-BR" sz="900" dirty="0">
              <a:solidFill>
                <a:schemeClr val="tx1"/>
              </a:solidFill>
            </a:endParaRPr>
          </a:p>
          <a:p>
            <a:pPr algn="ctr"/>
            <a:r>
              <a:rPr lang="pt-BR" sz="900" dirty="0" smtClean="0">
                <a:solidFill>
                  <a:schemeClr val="tx1"/>
                </a:solidFill>
              </a:rPr>
              <a:t> Inserir números válidos, que serão comparados com o INEP  das escolas selecionadas no sistema de adesão.  </a:t>
            </a:r>
            <a:endParaRPr lang="pt-BR" sz="900" dirty="0">
              <a:solidFill>
                <a:schemeClr val="tx1"/>
              </a:solidFill>
            </a:endParaRPr>
          </a:p>
        </p:txBody>
      </p:sp>
      <p:sp>
        <p:nvSpPr>
          <p:cNvPr id="11" name="Texto explicativo retangular com cantos arredondados 10"/>
          <p:cNvSpPr/>
          <p:nvPr/>
        </p:nvSpPr>
        <p:spPr>
          <a:xfrm>
            <a:off x="6084168" y="1155655"/>
            <a:ext cx="2736304" cy="905193"/>
          </a:xfrm>
          <a:prstGeom prst="wedgeRoundRectCallout">
            <a:avLst>
              <a:gd name="adj1" fmla="val -5777"/>
              <a:gd name="adj2" fmla="val 174618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>
                <a:solidFill>
                  <a:schemeClr val="tx1"/>
                </a:solidFill>
              </a:rPr>
              <a:t>O primeiro profissional cadastrado aqui deve ser o responsável pela atividade, correspondendo aos dados no </a:t>
            </a:r>
            <a:r>
              <a:rPr lang="pt-BR" sz="1400" b="1" u="sng" dirty="0" smtClean="0">
                <a:solidFill>
                  <a:srgbClr val="C00000"/>
                </a:solidFill>
              </a:rPr>
              <a:t>rodapé da ficha *</a:t>
            </a:r>
            <a:r>
              <a:rPr lang="pt-BR" sz="1100" dirty="0" smtClean="0">
                <a:solidFill>
                  <a:schemeClr val="tx1"/>
                </a:solidFill>
              </a:rPr>
              <a:t>.</a:t>
            </a:r>
            <a:endParaRPr lang="pt-BR" sz="1100" dirty="0">
              <a:solidFill>
                <a:schemeClr val="tx1"/>
              </a:solidFill>
            </a:endParaRPr>
          </a:p>
        </p:txBody>
      </p:sp>
      <p:pic>
        <p:nvPicPr>
          <p:cNvPr id="12" name="Espaço Reservado para Conteúdo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12" b="2241"/>
          <a:stretch/>
        </p:blipFill>
        <p:spPr>
          <a:xfrm>
            <a:off x="3193289" y="5659380"/>
            <a:ext cx="5642806" cy="610657"/>
          </a:xfrm>
          <a:prstGeom prst="rect">
            <a:avLst/>
          </a:prstGeom>
        </p:spPr>
      </p:pic>
      <p:pic>
        <p:nvPicPr>
          <p:cNvPr id="19" name="Espaço Reservado para Conteúdo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502" y="4159193"/>
            <a:ext cx="1008112" cy="1426481"/>
          </a:xfrm>
          <a:prstGeom prst="rect">
            <a:avLst/>
          </a:prstGeom>
        </p:spPr>
      </p:pic>
      <p:cxnSp>
        <p:nvCxnSpPr>
          <p:cNvPr id="22" name="Conector de seta reta 21"/>
          <p:cNvCxnSpPr/>
          <p:nvPr/>
        </p:nvCxnSpPr>
        <p:spPr>
          <a:xfrm flipV="1">
            <a:off x="2555776" y="3918484"/>
            <a:ext cx="694646" cy="48141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endCxn id="32" idx="1"/>
          </p:cNvCxnSpPr>
          <p:nvPr/>
        </p:nvCxnSpPr>
        <p:spPr>
          <a:xfrm>
            <a:off x="2555776" y="5499949"/>
            <a:ext cx="564014" cy="33667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/>
          <p:cNvSpPr txBox="1"/>
          <p:nvPr/>
        </p:nvSpPr>
        <p:spPr>
          <a:xfrm>
            <a:off x="3119790" y="565195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C00000"/>
                </a:solidFill>
              </a:rPr>
              <a:t>*</a:t>
            </a:r>
            <a:endParaRPr lang="pt-B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16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761456" y="1312168"/>
            <a:ext cx="5266928" cy="1324744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Bloco Atividade de Reunião:</a:t>
            </a:r>
          </a:p>
          <a:p>
            <a:pPr lvl="1"/>
            <a:r>
              <a:rPr lang="pt-BR" dirty="0" smtClean="0"/>
              <a:t>Para atividades internas da equipe/entre equipes/</a:t>
            </a:r>
            <a:r>
              <a:rPr lang="pt-BR" dirty="0" err="1" smtClean="0"/>
              <a:t>intersetorial</a:t>
            </a:r>
            <a:r>
              <a:rPr lang="pt-BR" dirty="0" smtClean="0"/>
              <a:t>.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Preenchimento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  <p:pic>
        <p:nvPicPr>
          <p:cNvPr id="8" name="Espaço Reservado para Conteúdo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551098"/>
            <a:ext cx="1008112" cy="1426481"/>
          </a:xfrm>
          <a:prstGeom prst="rect">
            <a:avLst/>
          </a:prstGeom>
        </p:spPr>
      </p:pic>
      <p:pic>
        <p:nvPicPr>
          <p:cNvPr id="10" name="Espaço Reservado para Conteúdo 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" t="25037" r="1901" b="52220"/>
          <a:stretch/>
        </p:blipFill>
        <p:spPr>
          <a:xfrm>
            <a:off x="2953264" y="3703251"/>
            <a:ext cx="6117792" cy="2048495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2987824" y="4869160"/>
            <a:ext cx="300469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5" name="Conector de seta reta 14"/>
          <p:cNvCxnSpPr/>
          <p:nvPr/>
        </p:nvCxnSpPr>
        <p:spPr>
          <a:xfrm flipV="1">
            <a:off x="2298864" y="4437112"/>
            <a:ext cx="688960" cy="67889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 explicativo retangular 15"/>
          <p:cNvSpPr/>
          <p:nvPr/>
        </p:nvSpPr>
        <p:spPr>
          <a:xfrm>
            <a:off x="6876256" y="2750018"/>
            <a:ext cx="1872208" cy="864096"/>
          </a:xfrm>
          <a:prstGeom prst="wedgeRectCallout">
            <a:avLst>
              <a:gd name="adj1" fmla="val -101339"/>
              <a:gd name="adj2" fmla="val 57848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FF0000"/>
                </a:solidFill>
              </a:rPr>
              <a:t>Atenção para a legenda!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6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699792" y="984342"/>
            <a:ext cx="5554960" cy="1108720"/>
          </a:xfrm>
        </p:spPr>
        <p:txBody>
          <a:bodyPr/>
          <a:lstStyle/>
          <a:p>
            <a:r>
              <a:rPr lang="pt-BR" sz="2000" dirty="0" smtClean="0"/>
              <a:t>Bloco de Atividade de Atenção à Saúde:</a:t>
            </a:r>
          </a:p>
          <a:p>
            <a:pPr lvl="1"/>
            <a:r>
              <a:rPr lang="pt-BR" sz="2000" dirty="0" smtClean="0"/>
              <a:t>Para atividades coletivas/atendimentos em grupo/avaliação e procedimento coletivo.</a:t>
            </a:r>
          </a:p>
          <a:p>
            <a:pPr lvl="1"/>
            <a:endParaRPr lang="pt-BR" dirty="0"/>
          </a:p>
        </p:txBody>
      </p:sp>
      <p:grpSp>
        <p:nvGrpSpPr>
          <p:cNvPr id="6" name="Grupo 5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7" name="Fluxograma: Operação manual 6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Preenchimento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  <p:pic>
        <p:nvPicPr>
          <p:cNvPr id="9" name="Espaço Reservado para Conteúdo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551098"/>
            <a:ext cx="1008112" cy="1426481"/>
          </a:xfrm>
          <a:prstGeom prst="rect">
            <a:avLst/>
          </a:prstGeom>
        </p:spPr>
      </p:pic>
      <p:pic>
        <p:nvPicPr>
          <p:cNvPr id="10" name="Espaço Reservado para Conteúdo 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61" b="9306"/>
          <a:stretch/>
        </p:blipFill>
        <p:spPr>
          <a:xfrm>
            <a:off x="3193429" y="2060848"/>
            <a:ext cx="5555035" cy="4176464"/>
          </a:xfrm>
        </p:spPr>
      </p:pic>
      <p:sp>
        <p:nvSpPr>
          <p:cNvPr id="11" name="Retângulo 10"/>
          <p:cNvSpPr/>
          <p:nvPr/>
        </p:nvSpPr>
        <p:spPr>
          <a:xfrm>
            <a:off x="5980344" y="2060848"/>
            <a:ext cx="2696112" cy="712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3" name="Conector de seta reta 12"/>
          <p:cNvCxnSpPr/>
          <p:nvPr/>
        </p:nvCxnSpPr>
        <p:spPr>
          <a:xfrm flipV="1">
            <a:off x="2267744" y="4653136"/>
            <a:ext cx="1080120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have direita 14"/>
          <p:cNvSpPr/>
          <p:nvPr/>
        </p:nvSpPr>
        <p:spPr>
          <a:xfrm>
            <a:off x="5004048" y="2204864"/>
            <a:ext cx="288032" cy="648072"/>
          </a:xfrm>
          <a:prstGeom prst="rightBrac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5292080" y="2339588"/>
            <a:ext cx="2746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>
                    <a:lumMod val="50000"/>
                  </a:schemeClr>
                </a:solidFill>
              </a:rPr>
              <a:t>Escolha o tipo de atividade</a:t>
            </a:r>
            <a:endParaRPr lang="pt-BR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4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6856" y="980728"/>
            <a:ext cx="8229600" cy="576064"/>
          </a:xfrm>
        </p:spPr>
        <p:txBody>
          <a:bodyPr>
            <a:noAutofit/>
          </a:bodyPr>
          <a:lstStyle/>
          <a:p>
            <a:r>
              <a:rPr lang="pt-BR" sz="1800" b="1" dirty="0" smtClean="0"/>
              <a:t>Ações essenciais que serão monitoradas via e-SUS: como preencher</a:t>
            </a:r>
            <a:endParaRPr lang="pt-BR" sz="1800" b="1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5496" y="1556792"/>
            <a:ext cx="4968552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 smtClean="0"/>
              <a:t>Avaliação Antropométrica </a:t>
            </a:r>
          </a:p>
          <a:p>
            <a:pPr algn="l"/>
            <a:r>
              <a:rPr lang="pt-BR" sz="1600" b="1" dirty="0" smtClean="0"/>
              <a:t>Atividade: </a:t>
            </a:r>
            <a:r>
              <a:rPr lang="pt-BR" sz="1600" dirty="0" smtClean="0"/>
              <a:t>Avaliação/ Procedimento Coletivo</a:t>
            </a:r>
          </a:p>
          <a:p>
            <a:pPr algn="l"/>
            <a:r>
              <a:rPr lang="pt-BR" sz="1600" b="1" dirty="0" smtClean="0"/>
              <a:t>Tema/Práticas para Saúde: </a:t>
            </a:r>
            <a:r>
              <a:rPr lang="pt-BR" sz="1600" dirty="0" smtClean="0"/>
              <a:t>20 – Antropometria</a:t>
            </a:r>
            <a:endParaRPr lang="pt-BR" sz="16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491880" y="4941168"/>
            <a:ext cx="5616624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 smtClean="0"/>
              <a:t>Verificação do Calendário Vacinal</a:t>
            </a:r>
          </a:p>
          <a:p>
            <a:pPr algn="r"/>
            <a:r>
              <a:rPr lang="pt-BR" sz="1600" b="1" dirty="0" smtClean="0"/>
              <a:t>Atividade</a:t>
            </a:r>
            <a:r>
              <a:rPr lang="pt-BR" sz="1600" b="1"/>
              <a:t>: </a:t>
            </a:r>
            <a:r>
              <a:rPr lang="pt-BR" sz="1600" smtClean="0"/>
              <a:t>Atividade Coletiva</a:t>
            </a:r>
            <a:endParaRPr lang="pt-BR" sz="1600" dirty="0" smtClean="0"/>
          </a:p>
          <a:p>
            <a:pPr algn="r"/>
            <a:r>
              <a:rPr lang="pt-BR" sz="1600" b="1" dirty="0" smtClean="0"/>
              <a:t>Tema/Práticas para Saúde: </a:t>
            </a:r>
            <a:r>
              <a:rPr lang="pt-BR" sz="1600" dirty="0" smtClean="0"/>
              <a:t>Imunização*</a:t>
            </a:r>
          </a:p>
          <a:p>
            <a:pPr algn="r"/>
            <a:r>
              <a:rPr lang="pt-BR" sz="1600" dirty="0" smtClean="0"/>
              <a:t>*Disponível na próxima versão do e-SUS</a:t>
            </a:r>
            <a:endParaRPr lang="pt-BR" sz="16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3140968"/>
            <a:ext cx="6624228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 smtClean="0"/>
              <a:t>Saúde Bucal</a:t>
            </a:r>
          </a:p>
          <a:p>
            <a:pPr algn="l"/>
            <a:r>
              <a:rPr lang="pt-BR" sz="1600" b="1" dirty="0" smtClean="0"/>
              <a:t>Atividade: </a:t>
            </a:r>
            <a:r>
              <a:rPr lang="pt-BR" sz="1600" dirty="0"/>
              <a:t>Avaliação/ Procedimento Coletivo</a:t>
            </a:r>
          </a:p>
          <a:p>
            <a:pPr algn="l"/>
            <a:r>
              <a:rPr lang="pt-BR" sz="1600" b="1" dirty="0" smtClean="0"/>
              <a:t>Tema/Práticas para Saúde: </a:t>
            </a:r>
            <a:r>
              <a:rPr lang="pt-BR" sz="1600" dirty="0" smtClean="0"/>
              <a:t>15 – Saúde Bucal / 02 – Aplicação Tópica de Flúor / 09 – Escovação Dental Supervisionada*</a:t>
            </a:r>
          </a:p>
          <a:p>
            <a:pPr algn="l"/>
            <a:endParaRPr lang="pt-BR" sz="1600" dirty="0"/>
          </a:p>
          <a:p>
            <a:pPr algn="l"/>
            <a:r>
              <a:rPr lang="pt-BR" sz="1600" dirty="0" smtClean="0"/>
              <a:t>* Para cada ação realizada será selecionada uma opção de tema e preenchida uma ficha</a:t>
            </a:r>
            <a:endParaRPr lang="pt-BR" sz="1600" dirty="0"/>
          </a:p>
          <a:p>
            <a:endParaRPr lang="pt-BR" sz="1600" b="1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139952" y="2060848"/>
            <a:ext cx="496855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 smtClean="0"/>
              <a:t>Saúde Ocular</a:t>
            </a:r>
          </a:p>
          <a:p>
            <a:pPr algn="r"/>
            <a:r>
              <a:rPr lang="pt-BR" sz="1600" b="1" dirty="0" smtClean="0"/>
              <a:t>Atividade: </a:t>
            </a:r>
            <a:r>
              <a:rPr lang="pt-BR" sz="1600" dirty="0"/>
              <a:t>Avaliação/ Procedimento </a:t>
            </a:r>
            <a:r>
              <a:rPr lang="pt-BR" sz="1600" dirty="0" smtClean="0"/>
              <a:t>Coletivo</a:t>
            </a:r>
            <a:endParaRPr lang="pt-BR" sz="1600" b="1" dirty="0" smtClean="0"/>
          </a:p>
          <a:p>
            <a:pPr algn="r"/>
            <a:r>
              <a:rPr lang="pt-BR" sz="1600" b="1" dirty="0" smtClean="0"/>
              <a:t>Tema/Práticas para Saúde: </a:t>
            </a:r>
            <a:r>
              <a:rPr lang="pt-BR" sz="1600" dirty="0" smtClean="0"/>
              <a:t>03 – Acuidade Visual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28515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624736" cy="634082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Estratégia e-SUS AB: </a:t>
            </a:r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ontextualização</a:t>
            </a:r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096232"/>
              </p:ext>
            </p:extLst>
          </p:nvPr>
        </p:nvGraphicFramePr>
        <p:xfrm>
          <a:off x="611560" y="1019993"/>
          <a:ext cx="8216900" cy="5289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374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990742" y="1340768"/>
            <a:ext cx="2376264" cy="576064"/>
          </a:xfrm>
        </p:spPr>
        <p:txBody>
          <a:bodyPr/>
          <a:lstStyle/>
          <a:p>
            <a:r>
              <a:rPr lang="pt-BR" sz="2000" dirty="0" smtClean="0"/>
              <a:t>Público Alvo:</a:t>
            </a:r>
          </a:p>
          <a:p>
            <a:pPr lvl="1"/>
            <a:endParaRPr lang="pt-BR" dirty="0"/>
          </a:p>
        </p:txBody>
      </p:sp>
      <p:grpSp>
        <p:nvGrpSpPr>
          <p:cNvPr id="6" name="Grupo 5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7" name="Fluxograma: Operação manual 6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Preenchimento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  <p:pic>
        <p:nvPicPr>
          <p:cNvPr id="9" name="Espaço Reservado para Conteúdo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551098"/>
            <a:ext cx="1008112" cy="1426481"/>
          </a:xfrm>
          <a:prstGeom prst="rect">
            <a:avLst/>
          </a:prstGeom>
        </p:spPr>
      </p:pic>
      <p:pic>
        <p:nvPicPr>
          <p:cNvPr id="10" name="Espaço Reservado para Conteúdo 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61" b="9306"/>
          <a:stretch/>
        </p:blipFill>
        <p:spPr>
          <a:xfrm>
            <a:off x="3193429" y="2060848"/>
            <a:ext cx="5555035" cy="4176464"/>
          </a:xfrm>
        </p:spPr>
      </p:pic>
      <p:sp>
        <p:nvSpPr>
          <p:cNvPr id="11" name="Retângulo 10"/>
          <p:cNvSpPr/>
          <p:nvPr/>
        </p:nvSpPr>
        <p:spPr>
          <a:xfrm>
            <a:off x="5980344" y="2060848"/>
            <a:ext cx="2696112" cy="712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3" name="Conector de seta reta 12"/>
          <p:cNvCxnSpPr/>
          <p:nvPr/>
        </p:nvCxnSpPr>
        <p:spPr>
          <a:xfrm flipV="1">
            <a:off x="2267744" y="4653136"/>
            <a:ext cx="1080120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have direita 11"/>
          <p:cNvSpPr/>
          <p:nvPr/>
        </p:nvSpPr>
        <p:spPr>
          <a:xfrm>
            <a:off x="4283968" y="3027686"/>
            <a:ext cx="704172" cy="3065610"/>
          </a:xfrm>
          <a:prstGeom prst="rightBrace">
            <a:avLst>
              <a:gd name="adj1" fmla="val 8333"/>
              <a:gd name="adj2" fmla="val 54261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5024405" y="4293096"/>
            <a:ext cx="3673352" cy="12241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b="1" dirty="0">
                <a:solidFill>
                  <a:schemeClr val="accent2">
                    <a:lumMod val="50000"/>
                  </a:schemeClr>
                </a:solidFill>
              </a:rPr>
              <a:t>Escolha o público alvo. </a:t>
            </a:r>
            <a:r>
              <a:rPr lang="pt-BR" sz="1600" b="1" dirty="0" smtClean="0">
                <a:solidFill>
                  <a:schemeClr val="accent2">
                    <a:lumMod val="50000"/>
                  </a:schemeClr>
                </a:solidFill>
              </a:rPr>
              <a:t>Cada opção corresponde a um nível de ensino. </a:t>
            </a:r>
          </a:p>
          <a:p>
            <a:endParaRPr lang="pt-BR" sz="16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pt-BR" sz="1600" b="1" dirty="0" smtClean="0">
                <a:solidFill>
                  <a:schemeClr val="accent2">
                    <a:lumMod val="50000"/>
                  </a:schemeClr>
                </a:solidFill>
              </a:rPr>
              <a:t>Para cada nível, deve ser preenchida uma ficha diferente.</a:t>
            </a:r>
            <a:endParaRPr lang="pt-BR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843808" y="1268760"/>
            <a:ext cx="5554960" cy="648072"/>
          </a:xfrm>
        </p:spPr>
        <p:txBody>
          <a:bodyPr/>
          <a:lstStyle/>
          <a:p>
            <a:r>
              <a:rPr lang="pt-BR" sz="2000" dirty="0" smtClean="0"/>
              <a:t>Práticas/ Temas para Saúde:</a:t>
            </a:r>
          </a:p>
          <a:p>
            <a:pPr lvl="1"/>
            <a:endParaRPr lang="pt-BR" dirty="0"/>
          </a:p>
        </p:txBody>
      </p:sp>
      <p:grpSp>
        <p:nvGrpSpPr>
          <p:cNvPr id="6" name="Grupo 5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7" name="Fluxograma: Operação manual 6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Preenchimento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  <p:pic>
        <p:nvPicPr>
          <p:cNvPr id="10" name="Espaço Reservado para Conteúdo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61" b="9306"/>
          <a:stretch/>
        </p:blipFill>
        <p:spPr>
          <a:xfrm>
            <a:off x="786370" y="4685731"/>
            <a:ext cx="1666603" cy="1253009"/>
          </a:xfrm>
        </p:spPr>
      </p:pic>
      <p:cxnSp>
        <p:nvCxnSpPr>
          <p:cNvPr id="13" name="Conector de seta reta 12"/>
          <p:cNvCxnSpPr/>
          <p:nvPr/>
        </p:nvCxnSpPr>
        <p:spPr>
          <a:xfrm flipV="1">
            <a:off x="2411760" y="5465596"/>
            <a:ext cx="540060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ângulo 4"/>
          <p:cNvSpPr/>
          <p:nvPr/>
        </p:nvSpPr>
        <p:spPr>
          <a:xfrm>
            <a:off x="1331640" y="4933841"/>
            <a:ext cx="1080120" cy="9670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Espaço Reservado para Conteúdo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4" t="47520" r="2829" b="9306"/>
          <a:stretch/>
        </p:blipFill>
        <p:spPr>
          <a:xfrm>
            <a:off x="3007469" y="2204864"/>
            <a:ext cx="3597310" cy="3393628"/>
          </a:xfrm>
          <a:prstGeom prst="rect">
            <a:avLst/>
          </a:prstGeom>
        </p:spPr>
      </p:pic>
      <p:sp>
        <p:nvSpPr>
          <p:cNvPr id="12" name="Chave direita 11"/>
          <p:cNvSpPr/>
          <p:nvPr/>
        </p:nvSpPr>
        <p:spPr>
          <a:xfrm>
            <a:off x="5800091" y="2306312"/>
            <a:ext cx="804688" cy="3147925"/>
          </a:xfrm>
          <a:prstGeom prst="rightBrace">
            <a:avLst>
              <a:gd name="adj1" fmla="val 8333"/>
              <a:gd name="adj2" fmla="val 12722"/>
            </a:avLst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6084168" y="2060848"/>
            <a:ext cx="2736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Atenção!!!</a:t>
            </a:r>
          </a:p>
          <a:p>
            <a:pPr algn="ctr"/>
            <a:endParaRPr lang="pt-BR" dirty="0" smtClean="0">
              <a:solidFill>
                <a:srgbClr val="FF0000"/>
              </a:solidFill>
            </a:endParaRPr>
          </a:p>
          <a:p>
            <a:endParaRPr lang="pt-BR" dirty="0">
              <a:solidFill>
                <a:srgbClr val="C00000"/>
              </a:solidFill>
            </a:endParaRPr>
          </a:p>
          <a:p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6444208" y="2564904"/>
            <a:ext cx="2520280" cy="8640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pt-BR" sz="1400" u="sng" dirty="0">
                <a:solidFill>
                  <a:schemeClr val="tx1"/>
                </a:solidFill>
              </a:rPr>
              <a:t>PSE:</a:t>
            </a:r>
          </a:p>
          <a:p>
            <a:r>
              <a:rPr lang="pt-BR" sz="1400" dirty="0">
                <a:solidFill>
                  <a:schemeClr val="tx1"/>
                </a:solidFill>
              </a:rPr>
              <a:t>Marcar apenas uma opção de tema!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6444208" y="3573015"/>
            <a:ext cx="2520280" cy="13608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pt-BR" sz="1400" u="sng" dirty="0" smtClean="0">
                <a:solidFill>
                  <a:schemeClr val="tx1"/>
                </a:solidFill>
              </a:rPr>
              <a:t>Semana Saúde </a:t>
            </a:r>
            <a:r>
              <a:rPr lang="pt-BR" sz="1400" u="sng" dirty="0">
                <a:solidFill>
                  <a:schemeClr val="tx1"/>
                </a:solidFill>
              </a:rPr>
              <a:t>na Escola:</a:t>
            </a:r>
          </a:p>
          <a:p>
            <a:r>
              <a:rPr lang="pt-BR" sz="1400" dirty="0" smtClean="0">
                <a:solidFill>
                  <a:schemeClr val="tx1"/>
                </a:solidFill>
              </a:rPr>
              <a:t>Além de selecionar o tema correspondente à ação (apenas uma opção), deve ser marcada a opção </a:t>
            </a:r>
            <a:r>
              <a:rPr lang="pt-BR" sz="1400" b="1" dirty="0" smtClean="0">
                <a:solidFill>
                  <a:schemeClr val="tx1"/>
                </a:solidFill>
              </a:rPr>
              <a:t>18-</a:t>
            </a:r>
            <a:r>
              <a:rPr lang="pt-BR" sz="1400" b="1" dirty="0" smtClean="0">
                <a:solidFill>
                  <a:srgbClr val="FF0000"/>
                </a:solidFill>
              </a:rPr>
              <a:t>Semana</a:t>
            </a:r>
            <a:r>
              <a:rPr lang="pt-BR" sz="1400" b="1" dirty="0" smtClean="0">
                <a:solidFill>
                  <a:schemeClr val="tx1"/>
                </a:solidFill>
              </a:rPr>
              <a:t> Saúde na Escola</a:t>
            </a:r>
            <a:endParaRPr lang="pt-B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5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7" name="Fluxograma: Operação manual 6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Preenchimento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  <p:pic>
        <p:nvPicPr>
          <p:cNvPr id="5" name="Espaço Reservado para Conteúdo 2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9" b="2368"/>
          <a:stretch/>
        </p:blipFill>
        <p:spPr>
          <a:xfrm>
            <a:off x="2339752" y="4077072"/>
            <a:ext cx="6630699" cy="645747"/>
          </a:xfrm>
        </p:spPr>
      </p:pic>
      <p:sp>
        <p:nvSpPr>
          <p:cNvPr id="19" name="Espaço Reservado para Conteúdo 18"/>
          <p:cNvSpPr>
            <a:spLocks noGrp="1"/>
          </p:cNvSpPr>
          <p:nvPr>
            <p:ph sz="half" idx="2"/>
          </p:nvPr>
        </p:nvSpPr>
        <p:spPr>
          <a:xfrm>
            <a:off x="3212931" y="1110445"/>
            <a:ext cx="5410944" cy="604664"/>
          </a:xfrm>
        </p:spPr>
        <p:txBody>
          <a:bodyPr/>
          <a:lstStyle/>
          <a:p>
            <a:r>
              <a:rPr lang="pt-BR" dirty="0" smtClean="0"/>
              <a:t>Bloco de Fechamento:</a:t>
            </a:r>
            <a:endParaRPr lang="pt-BR" dirty="0"/>
          </a:p>
        </p:txBody>
      </p:sp>
      <p:sp>
        <p:nvSpPr>
          <p:cNvPr id="21" name="Chave direita 20"/>
          <p:cNvSpPr/>
          <p:nvPr/>
        </p:nvSpPr>
        <p:spPr>
          <a:xfrm rot="16200000">
            <a:off x="3186362" y="2798414"/>
            <a:ext cx="611037" cy="1872208"/>
          </a:xfrm>
          <a:prstGeom prst="rightBrace">
            <a:avLst>
              <a:gd name="adj1" fmla="val 8333"/>
              <a:gd name="adj2" fmla="val 7146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have direita 21"/>
          <p:cNvSpPr/>
          <p:nvPr/>
        </p:nvSpPr>
        <p:spPr>
          <a:xfrm rot="5400000">
            <a:off x="4589732" y="4608208"/>
            <a:ext cx="611037" cy="850677"/>
          </a:xfrm>
          <a:prstGeom prst="rightBrace">
            <a:avLst>
              <a:gd name="adj1" fmla="val 8333"/>
              <a:gd name="adj2" fmla="val 7146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have direita 22"/>
          <p:cNvSpPr/>
          <p:nvPr/>
        </p:nvSpPr>
        <p:spPr>
          <a:xfrm rot="16200000">
            <a:off x="5612885" y="3165055"/>
            <a:ext cx="611037" cy="1195628"/>
          </a:xfrm>
          <a:prstGeom prst="rightBrace">
            <a:avLst>
              <a:gd name="adj1" fmla="val 8333"/>
              <a:gd name="adj2" fmla="val 7146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>
            <a:off x="3008581" y="2014425"/>
            <a:ext cx="179799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dirty="0" smtClean="0"/>
              <a:t>Deve ser o </a:t>
            </a:r>
          </a:p>
          <a:p>
            <a:pPr algn="ctr"/>
            <a:r>
              <a:rPr lang="pt-BR" sz="1600" dirty="0" smtClean="0"/>
              <a:t>mesmo número</a:t>
            </a:r>
          </a:p>
          <a:p>
            <a:pPr algn="ctr"/>
            <a:r>
              <a:rPr lang="pt-BR" sz="1600" dirty="0" smtClean="0"/>
              <a:t> do 1º profissional</a:t>
            </a:r>
          </a:p>
          <a:p>
            <a:pPr algn="ctr"/>
            <a:r>
              <a:rPr lang="pt-BR" sz="1600" dirty="0" smtClean="0"/>
              <a:t> listado </a:t>
            </a:r>
          </a:p>
          <a:p>
            <a:pPr algn="ctr"/>
            <a:r>
              <a:rPr lang="pt-BR" sz="1600" dirty="0" smtClean="0"/>
              <a:t>no cabeçalho</a:t>
            </a:r>
          </a:p>
          <a:p>
            <a:endParaRPr lang="pt-BR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3923928" y="5313982"/>
            <a:ext cx="1930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Da unidade de saúde</a:t>
            </a:r>
          </a:p>
          <a:p>
            <a:r>
              <a:rPr lang="pt-BR" sz="1600" dirty="0"/>
              <a:t>r</a:t>
            </a:r>
            <a:r>
              <a:rPr lang="pt-BR" sz="1600" dirty="0" smtClean="0"/>
              <a:t>esponsável pela </a:t>
            </a:r>
          </a:p>
          <a:p>
            <a:r>
              <a:rPr lang="pt-BR" sz="1600" dirty="0" smtClean="0"/>
              <a:t>atividade. </a:t>
            </a:r>
            <a:endParaRPr lang="pt-BR" sz="1600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5159388" y="2524050"/>
            <a:ext cx="1827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Da equipe de saúde</a:t>
            </a:r>
          </a:p>
          <a:p>
            <a:r>
              <a:rPr lang="pt-BR" sz="1600" dirty="0"/>
              <a:t>r</a:t>
            </a:r>
            <a:r>
              <a:rPr lang="pt-BR" sz="1600" dirty="0" smtClean="0"/>
              <a:t>esponsável pela </a:t>
            </a:r>
          </a:p>
          <a:p>
            <a:r>
              <a:rPr lang="pt-BR" sz="1600" dirty="0" smtClean="0"/>
              <a:t>atividade. </a:t>
            </a:r>
            <a:endParaRPr lang="pt-BR" sz="1600" dirty="0"/>
          </a:p>
        </p:txBody>
      </p:sp>
      <p:sp>
        <p:nvSpPr>
          <p:cNvPr id="27" name="Chave direita 26"/>
          <p:cNvSpPr/>
          <p:nvPr/>
        </p:nvSpPr>
        <p:spPr>
          <a:xfrm rot="5400000">
            <a:off x="6678749" y="4593320"/>
            <a:ext cx="611037" cy="792088"/>
          </a:xfrm>
          <a:prstGeom prst="rightBrace">
            <a:avLst>
              <a:gd name="adj1" fmla="val 8333"/>
              <a:gd name="adj2" fmla="val 7146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CaixaDeTexto 27"/>
          <p:cNvSpPr txBox="1"/>
          <p:nvPr/>
        </p:nvSpPr>
        <p:spPr>
          <a:xfrm>
            <a:off x="6282211" y="5232102"/>
            <a:ext cx="23942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Participantes que</a:t>
            </a:r>
          </a:p>
          <a:p>
            <a:r>
              <a:rPr lang="pt-BR" sz="1600" dirty="0"/>
              <a:t>e</a:t>
            </a:r>
            <a:r>
              <a:rPr lang="pt-BR" sz="1600" dirty="0" smtClean="0"/>
              <a:t>fetivamente</a:t>
            </a:r>
          </a:p>
          <a:p>
            <a:r>
              <a:rPr lang="pt-BR" sz="1600" dirty="0"/>
              <a:t>c</a:t>
            </a:r>
            <a:r>
              <a:rPr lang="pt-BR" sz="1600" dirty="0" smtClean="0"/>
              <a:t>ompareceram à atividade</a:t>
            </a:r>
          </a:p>
          <a:p>
            <a:r>
              <a:rPr lang="pt-BR" sz="1600" dirty="0"/>
              <a:t>p</a:t>
            </a:r>
            <a:r>
              <a:rPr lang="pt-BR" sz="1600" dirty="0" smtClean="0"/>
              <a:t>rogramada.</a:t>
            </a:r>
            <a:endParaRPr lang="pt-BR" sz="1600" dirty="0"/>
          </a:p>
        </p:txBody>
      </p:sp>
      <p:sp>
        <p:nvSpPr>
          <p:cNvPr id="29" name="Chave direita 28"/>
          <p:cNvSpPr/>
          <p:nvPr/>
        </p:nvSpPr>
        <p:spPr>
          <a:xfrm rot="16200000">
            <a:off x="7424270" y="3422216"/>
            <a:ext cx="605154" cy="693069"/>
          </a:xfrm>
          <a:prstGeom prst="rightBrace">
            <a:avLst>
              <a:gd name="adj1" fmla="val 8333"/>
              <a:gd name="adj2" fmla="val 7146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CaixaDeTexto 29"/>
          <p:cNvSpPr txBox="1"/>
          <p:nvPr/>
        </p:nvSpPr>
        <p:spPr>
          <a:xfrm>
            <a:off x="7222151" y="2177569"/>
            <a:ext cx="19218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Nº de educandos com </a:t>
            </a:r>
          </a:p>
          <a:p>
            <a:r>
              <a:rPr lang="pt-BR" sz="1600" dirty="0" smtClean="0"/>
              <a:t>alteração na avaliação (quando houver)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53108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Preenchimento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/>
                <a:t>Digitação</a:t>
              </a:r>
              <a:endParaRPr lang="pt-BR" sz="2000" kern="1200" dirty="0"/>
            </a:p>
          </p:txBody>
        </p:sp>
      </p:grp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534"/>
          <a:stretch/>
        </p:blipFill>
        <p:spPr>
          <a:xfrm>
            <a:off x="3049312" y="3840499"/>
            <a:ext cx="5823218" cy="226315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3368537" y="1556792"/>
            <a:ext cx="582321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Obrigatório para:</a:t>
            </a:r>
          </a:p>
          <a:p>
            <a:r>
              <a:rPr lang="pt-BR" sz="1600" dirty="0" smtClean="0"/>
              <a:t>- Antropometria </a:t>
            </a:r>
            <a:r>
              <a:rPr lang="pt-BR" sz="1600" dirty="0"/>
              <a:t>- todos educandos devem ser identificados no </a:t>
            </a:r>
            <a:r>
              <a:rPr lang="pt-BR" sz="1600" dirty="0" smtClean="0"/>
              <a:t>verso com o maior número de informações possíveis.</a:t>
            </a:r>
          </a:p>
          <a:p>
            <a:endParaRPr lang="pt-BR" sz="1400" dirty="0"/>
          </a:p>
          <a:p>
            <a:r>
              <a:rPr lang="pt-BR" sz="1400" dirty="0" smtClean="0"/>
              <a:t> - </a:t>
            </a:r>
            <a:r>
              <a:rPr lang="pt-BR" sz="1600" dirty="0" smtClean="0"/>
              <a:t>Demais  ações </a:t>
            </a:r>
            <a:r>
              <a:rPr lang="pt-BR" sz="1600" dirty="0"/>
              <a:t>em </a:t>
            </a:r>
            <a:r>
              <a:rPr lang="pt-BR" sz="1600" dirty="0" smtClean="0"/>
              <a:t>que forem identificadas alterações </a:t>
            </a:r>
            <a:r>
              <a:rPr lang="pt-BR" sz="1600" dirty="0"/>
              <a:t>(sinais de alteração da situação de saúde, não </a:t>
            </a:r>
            <a:r>
              <a:rPr lang="pt-BR" sz="1600" dirty="0" smtClean="0"/>
              <a:t>realização de </a:t>
            </a:r>
            <a:r>
              <a:rPr lang="pt-BR" sz="1600" dirty="0"/>
              <a:t>testes do olhinho/orelhinha ou calendário vacinal desatualizado</a:t>
            </a:r>
            <a:r>
              <a:rPr lang="pt-BR" sz="1600" dirty="0" smtClean="0"/>
              <a:t>).</a:t>
            </a:r>
          </a:p>
          <a:p>
            <a:endParaRPr lang="pt-BR" sz="1400" dirty="0"/>
          </a:p>
          <a:p>
            <a:r>
              <a:rPr lang="pt-BR" sz="1400" i="1" dirty="0">
                <a:solidFill>
                  <a:srgbClr val="FF0000"/>
                </a:solidFill>
              </a:rPr>
              <a:t>Fica a critério </a:t>
            </a:r>
            <a:r>
              <a:rPr lang="pt-BR" sz="1400" i="1" dirty="0" smtClean="0">
                <a:solidFill>
                  <a:srgbClr val="FF0000"/>
                </a:solidFill>
              </a:rPr>
              <a:t>da gestão local o </a:t>
            </a:r>
            <a:r>
              <a:rPr lang="pt-BR" sz="1400" i="1" dirty="0">
                <a:solidFill>
                  <a:srgbClr val="FF0000"/>
                </a:solidFill>
              </a:rPr>
              <a:t>preenchimento </a:t>
            </a:r>
            <a:r>
              <a:rPr lang="pt-BR" sz="1400" i="1" dirty="0" smtClean="0">
                <a:solidFill>
                  <a:srgbClr val="FF0000"/>
                </a:solidFill>
              </a:rPr>
              <a:t>das </a:t>
            </a:r>
            <a:r>
              <a:rPr lang="pt-BR" sz="1400" i="1" dirty="0">
                <a:solidFill>
                  <a:srgbClr val="FF0000"/>
                </a:solidFill>
              </a:rPr>
              <a:t>informações de todos os </a:t>
            </a:r>
            <a:r>
              <a:rPr lang="pt-BR" sz="1400" i="1" dirty="0" smtClean="0">
                <a:solidFill>
                  <a:srgbClr val="FF0000"/>
                </a:solidFill>
              </a:rPr>
              <a:t>educandos</a:t>
            </a:r>
            <a:r>
              <a:rPr lang="pt-BR" sz="1400" dirty="0" smtClean="0">
                <a:solidFill>
                  <a:srgbClr val="FF0000"/>
                </a:solidFill>
              </a:rPr>
              <a:t>, pois  essa atitude pode conferir maior qualidade na gestão do cuidado.</a:t>
            </a:r>
            <a:endParaRPr lang="pt-BR" sz="1400" dirty="0">
              <a:solidFill>
                <a:srgbClr val="FF000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812253" y="1124744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Ficha de Atividade Coletiva – verso / folha 2</a:t>
            </a:r>
            <a:endParaRPr lang="pt-BR" sz="2000" b="1" dirty="0"/>
          </a:p>
        </p:txBody>
      </p:sp>
      <p:pic>
        <p:nvPicPr>
          <p:cNvPr id="3074" name="Picture 2" descr="D:\Users\ana.lpaiva\AppData\Local\Microsoft\Windows\Temporary Internet Files\Content.IE5\OOGNCGSF\MC90044213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78" y="1556792"/>
            <a:ext cx="473394" cy="48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Users\ana.lpaiva\AppData\Local\Microsoft\Windows\Temporary Internet Files\Content.IE5\POXAKCWH\MC90042357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616" y="3429000"/>
            <a:ext cx="464492" cy="52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2326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Preenchimento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Digitação</a:t>
              </a:r>
              <a:endParaRPr lang="pt-BR" sz="20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8528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Preenchimento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Digitação</a:t>
              </a:r>
              <a:endParaRPr lang="pt-BR" sz="20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7" t="40942" r="69888" b="45318"/>
          <a:stretch/>
        </p:blipFill>
        <p:spPr bwMode="auto">
          <a:xfrm>
            <a:off x="4427984" y="1443733"/>
            <a:ext cx="2957399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89161"/>
            <a:ext cx="594171" cy="73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828"/>
          <a:stretch/>
        </p:blipFill>
        <p:spPr bwMode="auto">
          <a:xfrm>
            <a:off x="2915816" y="3861048"/>
            <a:ext cx="5738706" cy="165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ipse 1"/>
          <p:cNvSpPr/>
          <p:nvPr/>
        </p:nvSpPr>
        <p:spPr>
          <a:xfrm>
            <a:off x="7740352" y="5157192"/>
            <a:ext cx="914170" cy="3637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92263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395536" y="1412777"/>
            <a:ext cx="2611933" cy="4525963"/>
            <a:chOff x="2808833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1851818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 rot="21600000">
              <a:off x="2808833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PREENCHIMENTO E DIGITAÇÃO DAS FICHAS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Preenchimento</a:t>
              </a:r>
              <a:endParaRPr lang="pt-BR" sz="2000" kern="1200" dirty="0">
                <a:solidFill>
                  <a:schemeClr val="bg1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Digitação</a:t>
              </a:r>
              <a:endParaRPr lang="pt-BR" sz="20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899" y="1834175"/>
            <a:ext cx="561045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xplosão 2 7"/>
          <p:cNvSpPr/>
          <p:nvPr/>
        </p:nvSpPr>
        <p:spPr>
          <a:xfrm>
            <a:off x="5364088" y="1021826"/>
            <a:ext cx="3779912" cy="1296144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Preenchimento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intuitivo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" name="Explosão 2 9"/>
          <p:cNvSpPr/>
          <p:nvPr/>
        </p:nvSpPr>
        <p:spPr>
          <a:xfrm>
            <a:off x="2195736" y="548680"/>
            <a:ext cx="2428627" cy="1584176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tx1"/>
                </a:solidFill>
              </a:rPr>
              <a:t>Campos estruturados como na ficha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11" name="Explosão 2 10"/>
          <p:cNvSpPr/>
          <p:nvPr/>
        </p:nvSpPr>
        <p:spPr>
          <a:xfrm>
            <a:off x="539552" y="4336714"/>
            <a:ext cx="2870497" cy="1828589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  <a:r>
              <a:rPr lang="pt-BR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1400" b="1" dirty="0" smtClean="0">
                <a:solidFill>
                  <a:schemeClr val="tx1"/>
                </a:solidFill>
              </a:rPr>
              <a:t>Indica campo obrigatório! </a:t>
            </a:r>
            <a:endParaRPr lang="pt-BR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669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539552" y="1412776"/>
            <a:ext cx="2611933" cy="4525963"/>
            <a:chOff x="5616662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4659647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>
              <a:off x="5616662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ENVIO DOS DADOS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Exportar dados do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dirty="0"/>
                <a:t>Importar dados no </a:t>
              </a:r>
              <a:r>
                <a:rPr lang="pt-BR" sz="2000" dirty="0" smtClean="0"/>
                <a:t>centralizador</a:t>
              </a:r>
              <a:endParaRPr lang="pt-BR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555279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de cantos arredondados 11"/>
          <p:cNvSpPr/>
          <p:nvPr/>
        </p:nvSpPr>
        <p:spPr>
          <a:xfrm>
            <a:off x="3491880" y="4149080"/>
            <a:ext cx="5328592" cy="18089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b="1" i="1" dirty="0" smtClean="0">
                <a:solidFill>
                  <a:schemeClr val="accent5">
                    <a:lumMod val="75000"/>
                  </a:schemeClr>
                </a:solidFill>
              </a:rPr>
              <a:t>DESTINO </a:t>
            </a:r>
          </a:p>
          <a:p>
            <a:pPr algn="r"/>
            <a:r>
              <a:rPr lang="pt-BR" b="1" i="1" dirty="0" smtClean="0">
                <a:solidFill>
                  <a:schemeClr val="accent5">
                    <a:lumMod val="75000"/>
                  </a:schemeClr>
                </a:solidFill>
              </a:rPr>
              <a:t>DOS DADOS</a:t>
            </a:r>
            <a:endParaRPr lang="pt-BR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3491880" y="1196752"/>
            <a:ext cx="5328592" cy="29523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2500" b="1" dirty="0" smtClean="0">
                <a:solidFill>
                  <a:schemeClr val="accent4">
                    <a:lumMod val="75000"/>
                  </a:schemeClr>
                </a:solidFill>
              </a:rPr>
              <a:t>CDS</a:t>
            </a:r>
            <a:r>
              <a:rPr lang="pt-BR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algn="r"/>
            <a:r>
              <a:rPr lang="pt-BR" b="1" i="1" dirty="0" smtClean="0">
                <a:solidFill>
                  <a:schemeClr val="accent4">
                    <a:lumMod val="75000"/>
                  </a:schemeClr>
                </a:solidFill>
              </a:rPr>
              <a:t>EXPORTAR </a:t>
            </a:r>
          </a:p>
          <a:p>
            <a:pPr algn="r"/>
            <a:r>
              <a:rPr lang="pt-BR" b="1" i="1" dirty="0" smtClean="0">
                <a:solidFill>
                  <a:schemeClr val="accent4">
                    <a:lumMod val="75000"/>
                  </a:schemeClr>
                </a:solidFill>
              </a:rPr>
              <a:t>DADOS</a:t>
            </a:r>
            <a:endParaRPr lang="pt-BR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539552" y="1412776"/>
            <a:ext cx="2611933" cy="4525963"/>
            <a:chOff x="5616662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4659647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>
              <a:off x="5616662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ENVIO DOS DADOS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Exportar dados do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pt-BR" sz="2000" dirty="0"/>
                <a:t>Importar dados no </a:t>
              </a:r>
              <a:r>
                <a:rPr lang="pt-BR" sz="2000" dirty="0" smtClean="0"/>
                <a:t>centralizador</a:t>
              </a:r>
              <a:endParaRPr lang="pt-BR" sz="2000" dirty="0"/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2339752" y="1412776"/>
            <a:ext cx="6096000" cy="4064000"/>
            <a:chOff x="2339752" y="1412776"/>
            <a:chExt cx="6096000" cy="4064000"/>
          </a:xfrm>
        </p:grpSpPr>
        <p:graphicFrame>
          <p:nvGraphicFramePr>
            <p:cNvPr id="4" name="Diagrama 3"/>
            <p:cNvGraphicFramePr/>
            <p:nvPr>
              <p:extLst>
                <p:ext uri="{D42A27DB-BD31-4B8C-83A1-F6EECF244321}">
                  <p14:modId xmlns:p14="http://schemas.microsoft.com/office/powerpoint/2010/main" val="1598842043"/>
                </p:ext>
              </p:extLst>
            </p:nvPr>
          </p:nvGraphicFramePr>
          <p:xfrm>
            <a:off x="2339752" y="1412776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cxnSp>
          <p:nvCxnSpPr>
            <p:cNvPr id="9" name="Conector reto 8"/>
            <p:cNvCxnSpPr/>
            <p:nvPr/>
          </p:nvCxnSpPr>
          <p:spPr>
            <a:xfrm>
              <a:off x="4720174" y="4054416"/>
              <a:ext cx="792088" cy="0"/>
            </a:xfrm>
            <a:prstGeom prst="line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12390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539552" y="1412776"/>
            <a:ext cx="2611933" cy="4525963"/>
            <a:chOff x="5616662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4659647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>
              <a:off x="5616662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ENVIO DOS DADOS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Exportar dados do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pt-BR" sz="2000" dirty="0"/>
                <a:t>Importar dados no </a:t>
              </a:r>
              <a:r>
                <a:rPr lang="pt-BR" sz="2000" dirty="0" smtClean="0"/>
                <a:t>centralizador</a:t>
              </a:r>
              <a:endParaRPr lang="pt-BR" sz="2000" dirty="0"/>
            </a:p>
          </p:txBody>
        </p:sp>
      </p:grp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067944" y="1412777"/>
            <a:ext cx="4038600" cy="4525963"/>
          </a:xfrm>
        </p:spPr>
        <p:txBody>
          <a:bodyPr/>
          <a:lstStyle/>
          <a:p>
            <a:r>
              <a:rPr lang="pt-BR" dirty="0" smtClean="0"/>
              <a:t>Após preenchimento das fichas, salvar e clicar em 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9" t="5167" r="73376" b="92199"/>
          <a:stretch/>
        </p:blipFill>
        <p:spPr bwMode="auto">
          <a:xfrm>
            <a:off x="5868144" y="2348880"/>
            <a:ext cx="1656184" cy="496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394" y="3147397"/>
            <a:ext cx="5531634" cy="276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 explicativo em forma de nuvem 8"/>
          <p:cNvSpPr/>
          <p:nvPr/>
        </p:nvSpPr>
        <p:spPr>
          <a:xfrm>
            <a:off x="5508104" y="4725144"/>
            <a:ext cx="1872208" cy="1080120"/>
          </a:xfrm>
          <a:prstGeom prst="cloudCallout">
            <a:avLst>
              <a:gd name="adj1" fmla="val 74701"/>
              <a:gd name="adj2" fmla="val -5558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tx1"/>
                </a:solidFill>
              </a:rPr>
              <a:t>Lembrar de clicar em FINALIZAR antes de enviar </a:t>
            </a:r>
          </a:p>
        </p:txBody>
      </p:sp>
    </p:spTree>
    <p:extLst>
      <p:ext uri="{BB962C8B-B14F-4D97-AF65-F5344CB8AC3E}">
        <p14:creationId xmlns:p14="http://schemas.microsoft.com/office/powerpoint/2010/main" val="1555893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2627784" y="188640"/>
            <a:ext cx="6059016" cy="926977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pt-BR" sz="3200" b="1" kern="1200" dirty="0" smtClean="0">
                <a:solidFill>
                  <a:srgbClr val="C00000"/>
                </a:solidFill>
                <a:latin typeface="DejaVu Sans"/>
                <a:ea typeface="WenQuanYi Micro Hei"/>
                <a:cs typeface="WenQuanYi Micro Hei"/>
              </a:rPr>
              <a:t>e-SUS AB/SISAB x SIAB</a:t>
            </a:r>
          </a:p>
        </p:txBody>
      </p:sp>
      <p:sp>
        <p:nvSpPr>
          <p:cNvPr id="4099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67544" y="1382042"/>
            <a:ext cx="8352928" cy="4525963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pt-BR" b="1" dirty="0" smtClean="0"/>
              <a:t>SIAB: Sistema de Informação DA Atenção </a:t>
            </a:r>
            <a:r>
              <a:rPr lang="pt-BR" b="1" dirty="0"/>
              <a:t>B</a:t>
            </a:r>
            <a:r>
              <a:rPr lang="pt-BR" b="1" dirty="0" smtClean="0"/>
              <a:t>ásica:</a:t>
            </a:r>
          </a:p>
          <a:p>
            <a:pPr lvl="1" algn="just"/>
            <a:r>
              <a:rPr lang="pt-BR" b="1" dirty="0" smtClean="0"/>
              <a:t>Gerenciamento das informações obtidas por meio da ESF</a:t>
            </a:r>
          </a:p>
          <a:p>
            <a:pPr lvl="1" algn="just"/>
            <a:r>
              <a:rPr lang="pt-BR" b="1" dirty="0" smtClean="0"/>
              <a:t>Várias fichas             retrabalho no preenchimento</a:t>
            </a:r>
          </a:p>
          <a:p>
            <a:pPr algn="just" eaLnBrk="1" hangingPunct="1"/>
            <a:r>
              <a:rPr lang="pt-BR" b="1" dirty="0" smtClean="0"/>
              <a:t>SISAB: Sistema de Informação em Saúde </a:t>
            </a:r>
            <a:r>
              <a:rPr lang="pt-BR" b="1" dirty="0" smtClean="0">
                <a:solidFill>
                  <a:srgbClr val="FF0000"/>
                </a:solidFill>
              </a:rPr>
              <a:t>PARA</a:t>
            </a:r>
            <a:r>
              <a:rPr lang="pt-BR" b="1" dirty="0" smtClean="0"/>
              <a:t> a Atenção Básica</a:t>
            </a:r>
            <a:endParaRPr lang="pt-BR" dirty="0" smtClean="0"/>
          </a:p>
          <a:p>
            <a:pPr lvl="1" algn="just"/>
            <a:r>
              <a:rPr lang="pt-BR" sz="1800" dirty="0" smtClean="0">
                <a:solidFill>
                  <a:srgbClr val="FF0000"/>
                </a:solidFill>
              </a:rPr>
              <a:t>Portaria 1.412, 10 de julho de 2013</a:t>
            </a:r>
          </a:p>
          <a:p>
            <a:pPr marL="0" indent="0" eaLnBrk="1" hangingPunct="1">
              <a:buNone/>
            </a:pPr>
            <a:endParaRPr lang="pt-BR" dirty="0" smtClean="0"/>
          </a:p>
        </p:txBody>
      </p:sp>
      <p:cxnSp>
        <p:nvCxnSpPr>
          <p:cNvPr id="3" name="Conector de seta reta 2"/>
          <p:cNvCxnSpPr/>
          <p:nvPr/>
        </p:nvCxnSpPr>
        <p:spPr>
          <a:xfrm>
            <a:off x="3419872" y="3652545"/>
            <a:ext cx="5757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64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231875" y="1415382"/>
            <a:ext cx="2611933" cy="4525963"/>
            <a:chOff x="5616662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4659647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>
              <a:off x="5616662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ENVIO DOS DADOS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Exportar dados do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pt-BR" sz="2000" dirty="0"/>
                <a:t>Importar dados no </a:t>
              </a:r>
              <a:r>
                <a:rPr lang="pt-BR" sz="2000" dirty="0" smtClean="0"/>
                <a:t>centralizador</a:t>
              </a:r>
              <a:endParaRPr lang="pt-BR" sz="2000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067090"/>
            <a:ext cx="3312368" cy="209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ector de seta reta 16"/>
          <p:cNvCxnSpPr/>
          <p:nvPr/>
        </p:nvCxnSpPr>
        <p:spPr>
          <a:xfrm flipH="1" flipV="1">
            <a:off x="1331640" y="4335646"/>
            <a:ext cx="1512168" cy="103757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843809" y="3212976"/>
            <a:ext cx="5941168" cy="2421786"/>
          </a:xfrm>
        </p:spPr>
        <p:txBody>
          <a:bodyPr>
            <a:noAutofit/>
          </a:bodyPr>
          <a:lstStyle/>
          <a:p>
            <a:pPr algn="just"/>
            <a:r>
              <a:rPr lang="pt-BR" sz="1800" dirty="0" smtClean="0"/>
              <a:t>Os campos </a:t>
            </a:r>
            <a:r>
              <a:rPr lang="pt-BR" sz="1800" i="1" dirty="0" smtClean="0"/>
              <a:t>CPF, Senha, Confirmação da senha e Endereço </a:t>
            </a:r>
            <a:r>
              <a:rPr lang="pt-BR" sz="1800" dirty="0" smtClean="0"/>
              <a:t>serão necessários </a:t>
            </a:r>
            <a:r>
              <a:rPr lang="pt-BR" sz="1800" b="1" dirty="0" smtClean="0"/>
              <a:t>APENAS</a:t>
            </a:r>
            <a:r>
              <a:rPr lang="pt-BR" sz="1800" dirty="0" smtClean="0"/>
              <a:t> para envio </a:t>
            </a:r>
            <a:r>
              <a:rPr lang="pt-BR" sz="1800" dirty="0" smtClean="0">
                <a:solidFill>
                  <a:schemeClr val="tx2">
                    <a:lumMod val="75000"/>
                  </a:schemeClr>
                </a:solidFill>
              </a:rPr>
              <a:t>online</a:t>
            </a:r>
            <a:r>
              <a:rPr lang="pt-BR" sz="1800" dirty="0" smtClean="0"/>
              <a:t>! </a:t>
            </a:r>
            <a:r>
              <a:rPr lang="pt-BR" sz="1800" dirty="0" smtClean="0">
                <a:solidFill>
                  <a:srgbClr val="7030A0"/>
                </a:solidFill>
              </a:rPr>
              <a:t>Devem ser usados os CPF e senha cadastrados a partir do centralizador. </a:t>
            </a:r>
          </a:p>
          <a:p>
            <a:pPr algn="just"/>
            <a:r>
              <a:rPr lang="pt-BR" sz="1800" dirty="0" smtClean="0">
                <a:solidFill>
                  <a:srgbClr val="7030A0"/>
                </a:solidFill>
              </a:rPr>
              <a:t>O endereço deve ser o IP do computador no qual está instalado o centralizador. </a:t>
            </a:r>
          </a:p>
          <a:p>
            <a:pPr algn="just"/>
            <a:r>
              <a:rPr lang="pt-BR" sz="1800" dirty="0" smtClean="0"/>
              <a:t>Caso seja envio </a:t>
            </a:r>
            <a:r>
              <a:rPr lang="pt-BR" sz="1800" dirty="0" smtClean="0">
                <a:solidFill>
                  <a:schemeClr val="accent2">
                    <a:lumMod val="75000"/>
                  </a:schemeClr>
                </a:solidFill>
              </a:rPr>
              <a:t>em arquivo</a:t>
            </a:r>
            <a:r>
              <a:rPr lang="pt-BR" sz="1800" dirty="0" smtClean="0"/>
              <a:t>, esses dados serão necessários apenas no momento da </a:t>
            </a:r>
            <a:r>
              <a:rPr lang="pt-BR" sz="1800" b="1" dirty="0" smtClean="0"/>
              <a:t>importação no centralizador</a:t>
            </a:r>
            <a:r>
              <a:rPr lang="pt-BR" sz="1800" dirty="0" smtClean="0"/>
              <a:t>. Será utilizado o CPF e senha de quem estará importando.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2663069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91880" y="1207293"/>
            <a:ext cx="5046712" cy="2149699"/>
          </a:xfrm>
        </p:spPr>
        <p:txBody>
          <a:bodyPr/>
          <a:lstStyle/>
          <a:p>
            <a:r>
              <a:rPr lang="pt-BR" dirty="0" smtClean="0"/>
              <a:t>Após envio, a listagem das fichas preenchidas não fica visível na tela. Para visualizá-la, basta clicar em </a:t>
            </a:r>
            <a:endParaRPr lang="pt-BR" dirty="0"/>
          </a:p>
        </p:txBody>
      </p:sp>
      <p:grpSp>
        <p:nvGrpSpPr>
          <p:cNvPr id="5" name="Grupo 4"/>
          <p:cNvGrpSpPr/>
          <p:nvPr/>
        </p:nvGrpSpPr>
        <p:grpSpPr>
          <a:xfrm>
            <a:off x="539552" y="1412776"/>
            <a:ext cx="2611933" cy="4525963"/>
            <a:chOff x="5616662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4659647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>
              <a:off x="5616662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ENVIO DOS DADOS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Exportar dados do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dirty="0"/>
                <a:t>Importar dados no </a:t>
              </a:r>
              <a:r>
                <a:rPr lang="pt-BR" sz="2000" dirty="0" smtClean="0"/>
                <a:t>centralizador</a:t>
              </a:r>
              <a:endParaRPr lang="pt-BR" sz="2000" dirty="0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0" t="16213" r="10250" b="34174"/>
          <a:stretch/>
        </p:blipFill>
        <p:spPr bwMode="auto">
          <a:xfrm>
            <a:off x="3347864" y="3140968"/>
            <a:ext cx="5394250" cy="269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Conector de seta reta 9"/>
          <p:cNvCxnSpPr/>
          <p:nvPr/>
        </p:nvCxnSpPr>
        <p:spPr>
          <a:xfrm>
            <a:off x="6156176" y="2780928"/>
            <a:ext cx="1440160" cy="122413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800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707904" y="1600200"/>
            <a:ext cx="4978896" cy="4525963"/>
          </a:xfrm>
        </p:spPr>
        <p:txBody>
          <a:bodyPr/>
          <a:lstStyle/>
          <a:p>
            <a:r>
              <a:rPr lang="pt-BR" dirty="0" smtClean="0"/>
              <a:t>Os dados foram enviados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ONLINE</a:t>
            </a:r>
            <a:r>
              <a:rPr lang="pt-BR" dirty="0" smtClean="0"/>
              <a:t>?</a:t>
            </a:r>
          </a:p>
          <a:p>
            <a:pPr lvl="1"/>
            <a:r>
              <a:rPr lang="pt-BR" dirty="0" smtClean="0"/>
              <a:t>Então pronto! Os dados já serão automaticamente enviados à base nacional pelo centralizador.</a:t>
            </a:r>
          </a:p>
          <a:p>
            <a:r>
              <a:rPr lang="pt-BR" dirty="0" smtClean="0"/>
              <a:t>Os dados foram enviados 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EM ARQUIVO</a:t>
            </a:r>
            <a:r>
              <a:rPr lang="pt-BR" dirty="0" smtClean="0"/>
              <a:t>?</a:t>
            </a:r>
          </a:p>
          <a:p>
            <a:pPr lvl="1"/>
            <a:r>
              <a:rPr lang="pt-BR" dirty="0" smtClean="0"/>
              <a:t>Então segue para o último passo...</a:t>
            </a:r>
            <a:endParaRPr lang="pt-BR" dirty="0"/>
          </a:p>
        </p:txBody>
      </p:sp>
      <p:grpSp>
        <p:nvGrpSpPr>
          <p:cNvPr id="5" name="Grupo 4"/>
          <p:cNvGrpSpPr/>
          <p:nvPr/>
        </p:nvGrpSpPr>
        <p:grpSpPr>
          <a:xfrm>
            <a:off x="539552" y="1412776"/>
            <a:ext cx="2611933" cy="4525963"/>
            <a:chOff x="5616662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4659647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>
              <a:off x="5616662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ENVIO DOS DADOS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b="1" kern="1200" dirty="0" smtClean="0">
                  <a:solidFill>
                    <a:schemeClr val="tx1"/>
                  </a:solidFill>
                </a:rPr>
                <a:t>Exportar dados do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dirty="0"/>
                <a:t>Importar dados no </a:t>
              </a:r>
              <a:r>
                <a:rPr lang="pt-BR" sz="2000" dirty="0" smtClean="0"/>
                <a:t>centralizador</a:t>
              </a:r>
              <a:endParaRPr lang="pt-BR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5299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4981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539552" y="1412776"/>
            <a:ext cx="2611933" cy="4525963"/>
            <a:chOff x="5616662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4659647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>
              <a:off x="5616662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ENVIO DOS DADOS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Exportar dados do CDS</a:t>
              </a:r>
              <a:r>
                <a:rPr lang="pt-BR" sz="2000" b="1" kern="1200" dirty="0" smtClean="0">
                  <a:solidFill>
                    <a:schemeClr val="tx1"/>
                  </a:solidFill>
                </a:rPr>
                <a:t>.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pt-BR" sz="2000" b="1" dirty="0">
                  <a:solidFill>
                    <a:schemeClr val="tx1"/>
                  </a:solidFill>
                </a:rPr>
                <a:t>Importar dados no centralizador.</a:t>
              </a:r>
            </a:p>
            <a:p>
              <a:pPr marL="0" lvl="1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pt-BR" sz="20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34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707904" y="4632417"/>
            <a:ext cx="4464496" cy="1493746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Administrador do PEC-centralizador faz </a:t>
            </a:r>
            <a:r>
              <a:rPr lang="pt-BR" i="1" dirty="0" smtClean="0"/>
              <a:t>login</a:t>
            </a:r>
            <a:r>
              <a:rPr lang="pt-BR" dirty="0" smtClean="0"/>
              <a:t> no sistema.</a:t>
            </a:r>
            <a:endParaRPr lang="pt-BR" dirty="0"/>
          </a:p>
        </p:txBody>
      </p:sp>
      <p:grpSp>
        <p:nvGrpSpPr>
          <p:cNvPr id="5" name="Grupo 4"/>
          <p:cNvGrpSpPr/>
          <p:nvPr/>
        </p:nvGrpSpPr>
        <p:grpSpPr>
          <a:xfrm>
            <a:off x="539552" y="1412776"/>
            <a:ext cx="2611933" cy="4525963"/>
            <a:chOff x="5616662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4659647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>
              <a:off x="5616662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ENVIO DOS DADOS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Exportar dados do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pt-BR" sz="2000" b="1" dirty="0">
                  <a:solidFill>
                    <a:schemeClr val="tx1"/>
                  </a:solidFill>
                </a:rPr>
                <a:t>Importar dados no </a:t>
              </a:r>
              <a:r>
                <a:rPr lang="pt-BR" sz="2000" b="1" dirty="0" smtClean="0">
                  <a:solidFill>
                    <a:schemeClr val="tx1"/>
                  </a:solidFill>
                </a:rPr>
                <a:t>centralizador</a:t>
              </a:r>
              <a:endParaRPr lang="pt-BR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4211960" y="1556792"/>
            <a:ext cx="2803565" cy="2862064"/>
            <a:chOff x="3424619" y="988456"/>
            <a:chExt cx="2286000" cy="2286000"/>
          </a:xfrm>
        </p:grpSpPr>
        <p:pic>
          <p:nvPicPr>
            <p:cNvPr id="9" name="Picture 3" descr="D:\Users\ana.lpaiva\AppData\Local\Microsoft\Windows\Temporary Internet Files\Content.IE5\ULV8HTL0\MC900434843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75481">
              <a:off x="3424619" y="988456"/>
              <a:ext cx="2286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6" y="1370570"/>
              <a:ext cx="1315920" cy="1052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5031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539552" y="1412776"/>
            <a:ext cx="2611933" cy="4525963"/>
            <a:chOff x="5616662" y="-1"/>
            <a:chExt cx="2611933" cy="4525963"/>
          </a:xfrm>
        </p:grpSpPr>
        <p:sp>
          <p:nvSpPr>
            <p:cNvPr id="6" name="Fluxograma: Operação manual 5"/>
            <p:cNvSpPr/>
            <p:nvPr/>
          </p:nvSpPr>
          <p:spPr>
            <a:xfrm rot="16200000">
              <a:off x="4659647" y="957014"/>
              <a:ext cx="4525963" cy="2611933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luxograma: Operação manual 4"/>
            <p:cNvSpPr/>
            <p:nvPr/>
          </p:nvSpPr>
          <p:spPr>
            <a:xfrm>
              <a:off x="5616662" y="905192"/>
              <a:ext cx="2611933" cy="271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8750" tIns="0" rIns="159688" bIns="0" numCol="1" spcCol="1270" anchor="t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500" kern="1200" dirty="0" smtClean="0"/>
                <a:t>ENVIO DOS DADOS</a:t>
              </a:r>
              <a:endParaRPr lang="pt-BR" sz="25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BR" sz="2000" kern="1200" dirty="0" smtClean="0">
                  <a:solidFill>
                    <a:schemeClr val="bg1"/>
                  </a:solidFill>
                </a:rPr>
                <a:t>Exportar dados do CDS</a:t>
              </a:r>
              <a:endParaRPr lang="pt-BR" sz="2000" b="1" kern="1200" dirty="0">
                <a:solidFill>
                  <a:schemeClr val="tx1"/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pt-BR" sz="2000" b="1" dirty="0">
                  <a:solidFill>
                    <a:schemeClr val="tx1"/>
                  </a:solidFill>
                </a:rPr>
                <a:t>Importar dados no </a:t>
              </a:r>
              <a:r>
                <a:rPr lang="pt-BR" sz="2000" b="1" dirty="0" smtClean="0">
                  <a:solidFill>
                    <a:schemeClr val="tx1"/>
                  </a:solidFill>
                </a:rPr>
                <a:t>centralizador</a:t>
              </a:r>
              <a:endParaRPr lang="pt-BR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3265040" y="669675"/>
            <a:ext cx="2286000" cy="2286000"/>
            <a:chOff x="3663422" y="1522126"/>
            <a:chExt cx="2286000" cy="2286000"/>
          </a:xfrm>
        </p:grpSpPr>
        <p:pic>
          <p:nvPicPr>
            <p:cNvPr id="4099" name="Picture 3" descr="D:\Users\ana.lpaiva\AppData\Local\Microsoft\Windows\Temporary Internet Files\Content.IE5\ULV8HTL0\MC900434843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75481">
              <a:off x="3663422" y="1522126"/>
              <a:ext cx="2286000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95" t="15147" r="9465" b="26755"/>
            <a:stretch/>
          </p:blipFill>
          <p:spPr bwMode="auto">
            <a:xfrm>
              <a:off x="4211960" y="2060848"/>
              <a:ext cx="1549439" cy="673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o 16"/>
          <p:cNvGrpSpPr/>
          <p:nvPr/>
        </p:nvGrpSpPr>
        <p:grpSpPr>
          <a:xfrm>
            <a:off x="5507850" y="476672"/>
            <a:ext cx="2808312" cy="3087448"/>
            <a:chOff x="6084168" y="1277656"/>
            <a:chExt cx="2808312" cy="3087448"/>
          </a:xfrm>
        </p:grpSpPr>
        <p:grpSp>
          <p:nvGrpSpPr>
            <p:cNvPr id="16" name="Grupo 15"/>
            <p:cNvGrpSpPr/>
            <p:nvPr/>
          </p:nvGrpSpPr>
          <p:grpSpPr>
            <a:xfrm>
              <a:off x="6084168" y="1277656"/>
              <a:ext cx="2808312" cy="3087448"/>
              <a:chOff x="6156176" y="1285387"/>
              <a:chExt cx="2808312" cy="3087448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986562"/>
                <a:ext cx="720080" cy="613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" name="Grupo 9"/>
              <p:cNvGrpSpPr/>
              <p:nvPr/>
            </p:nvGrpSpPr>
            <p:grpSpPr>
              <a:xfrm>
                <a:off x="6732240" y="1285387"/>
                <a:ext cx="2232248" cy="3087448"/>
                <a:chOff x="7635943" y="-917794"/>
                <a:chExt cx="2232248" cy="3087448"/>
              </a:xfrm>
            </p:grpSpPr>
            <p:sp>
              <p:nvSpPr>
                <p:cNvPr id="8" name="Texto explicativo em forma de nuvem 7"/>
                <p:cNvSpPr/>
                <p:nvPr/>
              </p:nvSpPr>
              <p:spPr>
                <a:xfrm>
                  <a:off x="7635943" y="-917794"/>
                  <a:ext cx="2232248" cy="1278352"/>
                </a:xfrm>
                <a:prstGeom prst="cloudCallout">
                  <a:avLst>
                    <a:gd name="adj1" fmla="val -37488"/>
                    <a:gd name="adj2" fmla="val 90011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pt-BR" dirty="0" smtClean="0">
                      <a:solidFill>
                        <a:schemeClr val="tx1"/>
                      </a:solidFill>
                    </a:rPr>
                    <a:t>Arquivo ZIP do CDS</a:t>
                  </a:r>
                  <a:endParaRPr lang="pt-BR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Retângulo 8"/>
                <p:cNvSpPr/>
                <p:nvPr/>
              </p:nvSpPr>
              <p:spPr>
                <a:xfrm>
                  <a:off x="8411476" y="1881622"/>
                  <a:ext cx="144016" cy="2880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</p:grpSp>
        </p:grpSp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364" y="1832089"/>
              <a:ext cx="428625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upo 20"/>
          <p:cNvGrpSpPr/>
          <p:nvPr/>
        </p:nvGrpSpPr>
        <p:grpSpPr>
          <a:xfrm>
            <a:off x="3660809" y="2943784"/>
            <a:ext cx="3876398" cy="664607"/>
            <a:chOff x="3719938" y="3379454"/>
            <a:chExt cx="3876398" cy="664607"/>
          </a:xfrm>
        </p:grpSpPr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9186" y="3748786"/>
              <a:ext cx="3867150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CaixaDeTexto 17"/>
            <p:cNvSpPr txBox="1"/>
            <p:nvPr/>
          </p:nvSpPr>
          <p:spPr>
            <a:xfrm>
              <a:off x="3719938" y="3379454"/>
              <a:ext cx="2868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No canto superior esquerdo:</a:t>
              </a:r>
              <a:endParaRPr lang="pt-BR" dirty="0"/>
            </a:p>
          </p:txBody>
        </p:sp>
        <p:sp>
          <p:nvSpPr>
            <p:cNvPr id="19" name="Elipse 18"/>
            <p:cNvSpPr/>
            <p:nvPr/>
          </p:nvSpPr>
          <p:spPr>
            <a:xfrm>
              <a:off x="6240218" y="3747133"/>
              <a:ext cx="348006" cy="29692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3658405" y="3608391"/>
            <a:ext cx="2522684" cy="681581"/>
            <a:chOff x="3788889" y="4612486"/>
            <a:chExt cx="2522684" cy="681581"/>
          </a:xfrm>
        </p:grpSpPr>
        <p:pic>
          <p:nvPicPr>
            <p:cNvPr id="4105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5073" y="5036892"/>
              <a:ext cx="2476500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CaixaDeTexto 19"/>
            <p:cNvSpPr txBox="1"/>
            <p:nvPr/>
          </p:nvSpPr>
          <p:spPr>
            <a:xfrm>
              <a:off x="3788889" y="4612486"/>
              <a:ext cx="18598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Depois clique em:</a:t>
              </a:r>
              <a:endParaRPr lang="pt-BR" dirty="0"/>
            </a:p>
          </p:txBody>
        </p:sp>
        <p:sp>
          <p:nvSpPr>
            <p:cNvPr id="29" name="Elipse 28"/>
            <p:cNvSpPr/>
            <p:nvPr/>
          </p:nvSpPr>
          <p:spPr>
            <a:xfrm>
              <a:off x="4645356" y="5002933"/>
              <a:ext cx="1215752" cy="2882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24" name="Grupo 23"/>
          <p:cNvGrpSpPr/>
          <p:nvPr/>
        </p:nvGrpSpPr>
        <p:grpSpPr>
          <a:xfrm>
            <a:off x="3570163" y="4287126"/>
            <a:ext cx="3765384" cy="990568"/>
            <a:chOff x="3779912" y="4848880"/>
            <a:chExt cx="3765384" cy="990568"/>
          </a:xfrm>
        </p:grpSpPr>
        <p:pic>
          <p:nvPicPr>
            <p:cNvPr id="4106" name="Picture 10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41" t="22936" r="32718" b="68862"/>
            <a:stretch/>
          </p:blipFill>
          <p:spPr bwMode="auto">
            <a:xfrm>
              <a:off x="3779912" y="5145935"/>
              <a:ext cx="3555635" cy="69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CaixaDeTexto 22"/>
            <p:cNvSpPr txBox="1"/>
            <p:nvPr/>
          </p:nvSpPr>
          <p:spPr>
            <a:xfrm>
              <a:off x="3780226" y="4848880"/>
              <a:ext cx="37650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Clique no link para escolher o arquivo:</a:t>
              </a:r>
              <a:endParaRPr lang="pt-BR" dirty="0"/>
            </a:p>
          </p:txBody>
        </p:sp>
      </p:grpSp>
      <p:sp>
        <p:nvSpPr>
          <p:cNvPr id="27" name="CaixaDeTexto 26"/>
          <p:cNvSpPr txBox="1"/>
          <p:nvPr/>
        </p:nvSpPr>
        <p:spPr>
          <a:xfrm>
            <a:off x="3481494" y="5277694"/>
            <a:ext cx="4762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Pronto! Após importação, assim que houver conexão com a rede, os dados serão enviados automaticamente para a base nacional.</a:t>
            </a:r>
            <a:endParaRPr lang="pt-BR" dirty="0"/>
          </a:p>
        </p:txBody>
      </p:sp>
      <p:pic>
        <p:nvPicPr>
          <p:cNvPr id="38" name="Picture 2" descr="D:\Users\ana.lpaiva\AppData\Local\Microsoft\Windows\Temporary Internet Files\Content.IE5\OOGNCGSF\MC900442139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976" y="5277694"/>
            <a:ext cx="822827" cy="83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2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0872" y="116632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pt-BR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Cenário Atual e Perspectivas</a:t>
            </a:r>
            <a:endParaRPr lang="pt-BR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Nuvem 4"/>
          <p:cNvSpPr/>
          <p:nvPr/>
        </p:nvSpPr>
        <p:spPr>
          <a:xfrm>
            <a:off x="4652392" y="1196752"/>
            <a:ext cx="2232248" cy="1509671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Relatórios Dinâmicos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" name="Nuvem 7"/>
          <p:cNvSpPr/>
          <p:nvPr/>
        </p:nvSpPr>
        <p:spPr>
          <a:xfrm>
            <a:off x="6884640" y="1728335"/>
            <a:ext cx="2088232" cy="120081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tx1"/>
                </a:solidFill>
              </a:rPr>
              <a:t>Inclusão do campo “Verificação dos cartões vacinais”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9" name="Nuvem 8"/>
          <p:cNvSpPr/>
          <p:nvPr/>
        </p:nvSpPr>
        <p:spPr>
          <a:xfrm>
            <a:off x="4932040" y="2852936"/>
            <a:ext cx="2088232" cy="120081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tx1"/>
                </a:solidFill>
              </a:rPr>
              <a:t>Inclusão do campo “Acuidade Auditiva”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10" name="Nuvem 9"/>
          <p:cNvSpPr/>
          <p:nvPr/>
        </p:nvSpPr>
        <p:spPr>
          <a:xfrm>
            <a:off x="6884640" y="3453344"/>
            <a:ext cx="2088232" cy="120081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tx1"/>
                </a:solidFill>
              </a:rPr>
              <a:t>Inclusão do campo “Desenvolvimento de linguagem”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11" name="Nuvem 10"/>
          <p:cNvSpPr/>
          <p:nvPr/>
        </p:nvSpPr>
        <p:spPr>
          <a:xfrm>
            <a:off x="4854085" y="4221088"/>
            <a:ext cx="2088232" cy="120081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tx1"/>
                </a:solidFill>
              </a:rPr>
              <a:t>Inclusão do campo “Doenças em Eliminação”</a:t>
            </a:r>
            <a:endParaRPr lang="pt-BR" sz="1200" b="1" dirty="0">
              <a:solidFill>
                <a:schemeClr val="tx1"/>
              </a:solidFill>
            </a:endParaRPr>
          </a:p>
        </p:txBody>
      </p:sp>
      <p:sp>
        <p:nvSpPr>
          <p:cNvPr id="12" name="Nuvem 11"/>
          <p:cNvSpPr/>
          <p:nvPr/>
        </p:nvSpPr>
        <p:spPr>
          <a:xfrm>
            <a:off x="6660232" y="4973896"/>
            <a:ext cx="2088232" cy="120081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tx1"/>
                </a:solidFill>
              </a:rPr>
              <a:t>Inclusão do campo “Fortificação com nutrientes”</a:t>
            </a:r>
            <a:endParaRPr lang="pt-BR" sz="1200" b="1" dirty="0">
              <a:solidFill>
                <a:schemeClr val="tx1"/>
              </a:solidFill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1403648" y="2964310"/>
            <a:ext cx="2798926" cy="1660814"/>
            <a:chOff x="1403648" y="2964310"/>
            <a:chExt cx="2798926" cy="1660814"/>
          </a:xfrm>
        </p:grpSpPr>
        <p:sp>
          <p:nvSpPr>
            <p:cNvPr id="7" name="Pergaminho horizontal 6"/>
            <p:cNvSpPr/>
            <p:nvPr/>
          </p:nvSpPr>
          <p:spPr>
            <a:xfrm>
              <a:off x="1403648" y="2964310"/>
              <a:ext cx="2448272" cy="1512168"/>
            </a:xfrm>
            <a:prstGeom prst="horizontalScroll">
              <a:avLst/>
            </a:prstGeom>
            <a:solidFill>
              <a:srgbClr val="CCFF99"/>
            </a:solidFill>
            <a:ln>
              <a:solidFill>
                <a:srgbClr val="66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solidFill>
                    <a:srgbClr val="FF0000"/>
                  </a:solidFill>
                </a:rPr>
                <a:t>30.041</a:t>
              </a:r>
              <a:r>
                <a:rPr lang="pt-BR" sz="1400" b="1" dirty="0" smtClean="0">
                  <a:solidFill>
                    <a:schemeClr val="tx1"/>
                  </a:solidFill>
                </a:rPr>
                <a:t> </a:t>
              </a:r>
              <a:r>
                <a:rPr lang="pt-BR" sz="1400" dirty="0" smtClean="0">
                  <a:solidFill>
                    <a:schemeClr val="tx1"/>
                  </a:solidFill>
                </a:rPr>
                <a:t>equipes que aderiram ao PSE</a:t>
              </a:r>
              <a:endParaRPr lang="pt-BR" sz="1400" dirty="0">
                <a:solidFill>
                  <a:schemeClr val="tx1"/>
                </a:solidFill>
              </a:endParaRPr>
            </a:p>
          </p:txBody>
        </p:sp>
        <p:pic>
          <p:nvPicPr>
            <p:cNvPr id="6146" name="Picture 2" descr="D:\Users\ana.lpaiva\AppData\Local\Microsoft\Windows\Temporary Internet Files\Content.IE5\3WJXD8T1\MC90044131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3482382"/>
              <a:ext cx="1142742" cy="11427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upo 14"/>
          <p:cNvGrpSpPr/>
          <p:nvPr/>
        </p:nvGrpSpPr>
        <p:grpSpPr>
          <a:xfrm>
            <a:off x="611560" y="1484784"/>
            <a:ext cx="2903965" cy="1648943"/>
            <a:chOff x="611560" y="1484784"/>
            <a:chExt cx="2903965" cy="1648943"/>
          </a:xfrm>
        </p:grpSpPr>
        <p:sp>
          <p:nvSpPr>
            <p:cNvPr id="6" name="Pergaminho horizontal 5"/>
            <p:cNvSpPr/>
            <p:nvPr/>
          </p:nvSpPr>
          <p:spPr>
            <a:xfrm>
              <a:off x="611560" y="1484784"/>
              <a:ext cx="2448272" cy="1512168"/>
            </a:xfrm>
            <a:prstGeom prst="horizontalScroll">
              <a:avLst/>
            </a:prstGeom>
            <a:solidFill>
              <a:srgbClr val="CCFF99"/>
            </a:solidFill>
            <a:ln>
              <a:solidFill>
                <a:srgbClr val="66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XXX </a:t>
              </a:r>
              <a:r>
                <a:rPr lang="pt-BR" sz="1400" dirty="0">
                  <a:solidFill>
                    <a:schemeClr val="tx1"/>
                  </a:solidFill>
                </a:rPr>
                <a:t>fichas de atividade coletiva das ações do PSE já enviadas à base nacional.</a:t>
              </a:r>
            </a:p>
          </p:txBody>
        </p:sp>
        <p:pic>
          <p:nvPicPr>
            <p:cNvPr id="14" name="Picture 2" descr="D:\Users\ana.lpaiva\AppData\Local\Microsoft\Windows\Temporary Internet Files\Content.IE5\3WJXD8T1\MC90044131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2783" y="1990985"/>
              <a:ext cx="1142742" cy="11427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552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634082"/>
          </a:xfrm>
        </p:spPr>
        <p:txBody>
          <a:bodyPr>
            <a:noAutofit/>
          </a:bodyPr>
          <a:lstStyle/>
          <a:p>
            <a:pPr algn="just"/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Estratégia e-SUS AB - 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Visão Geral </a:t>
            </a:r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40670099"/>
              </p:ext>
            </p:extLst>
          </p:nvPr>
        </p:nvGraphicFramePr>
        <p:xfrm>
          <a:off x="1043608" y="1268760"/>
          <a:ext cx="705678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8902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768752" cy="634082"/>
          </a:xfrm>
        </p:spPr>
        <p:txBody>
          <a:bodyPr>
            <a:noAutofit/>
          </a:bodyPr>
          <a:lstStyle/>
          <a:p>
            <a:pPr algn="just"/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Estratégia e-SUS AB – </a:t>
            </a: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Avanços</a:t>
            </a:r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38884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t-BR" sz="2400" dirty="0" smtClean="0"/>
          </a:p>
          <a:p>
            <a:pPr marL="0" indent="0" algn="just">
              <a:buNone/>
            </a:pPr>
            <a:endParaRPr lang="pt-BR" sz="24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5659369"/>
              </p:ext>
            </p:extLst>
          </p:nvPr>
        </p:nvGraphicFramePr>
        <p:xfrm>
          <a:off x="5771051" y="1340768"/>
          <a:ext cx="340804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2445090"/>
              </p:ext>
            </p:extLst>
          </p:nvPr>
        </p:nvGraphicFramePr>
        <p:xfrm>
          <a:off x="107504" y="1556792"/>
          <a:ext cx="5688632" cy="44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8" name="Conector de seta reta 7"/>
          <p:cNvCxnSpPr/>
          <p:nvPr/>
        </p:nvCxnSpPr>
        <p:spPr>
          <a:xfrm flipV="1">
            <a:off x="5508104" y="2348880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/>
          <p:nvPr/>
        </p:nvCxnSpPr>
        <p:spPr>
          <a:xfrm>
            <a:off x="5580112" y="342900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>
            <a:off x="5508104" y="3789040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25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6059016" cy="854969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pt-BR" sz="3200" b="1" kern="1200" dirty="0" smtClean="0">
                <a:solidFill>
                  <a:srgbClr val="C00000"/>
                </a:solidFill>
                <a:latin typeface="DejaVu Sans"/>
                <a:ea typeface="WenQuanYi Micro Hei"/>
                <a:cs typeface="WenQuanYi Micro Hei"/>
              </a:rPr>
              <a:t>e-SUS AB/SISAB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85866591"/>
              </p:ext>
            </p:extLst>
          </p:nvPr>
        </p:nvGraphicFramePr>
        <p:xfrm>
          <a:off x="827584" y="1412776"/>
          <a:ext cx="674407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bo 4"/>
          <p:cNvSpPr/>
          <p:nvPr/>
        </p:nvSpPr>
        <p:spPr>
          <a:xfrm>
            <a:off x="5940152" y="3196580"/>
            <a:ext cx="2304256" cy="1656184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SISAB</a:t>
            </a:r>
            <a:endParaRPr lang="pt-BR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ta para a direita 5"/>
          <p:cNvSpPr/>
          <p:nvPr/>
        </p:nvSpPr>
        <p:spPr>
          <a:xfrm>
            <a:off x="4355976" y="3284984"/>
            <a:ext cx="10801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 para a direita 8"/>
          <p:cNvSpPr/>
          <p:nvPr/>
        </p:nvSpPr>
        <p:spPr>
          <a:xfrm>
            <a:off x="4355976" y="4481103"/>
            <a:ext cx="10801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486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/>
          <a:lstStyle/>
          <a:p>
            <a:r>
              <a:rPr lang="pt-B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 E O PSE? ONDE ENTRA NESSA HISTÓRIA?</a:t>
            </a:r>
            <a:endParaRPr lang="pt-B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401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a 6">
      <a:dk1>
        <a:sysClr val="windowText" lastClr="000000"/>
      </a:dk1>
      <a:lt1>
        <a:sysClr val="window" lastClr="FFFFFF"/>
      </a:lt1>
      <a:dk2>
        <a:srgbClr val="1F497D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1741</TotalTime>
  <Words>2885</Words>
  <Application>Microsoft Office PowerPoint</Application>
  <PresentationFormat>Apresentação na tela (4:3)</PresentationFormat>
  <Paragraphs>537</Paragraphs>
  <Slides>57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57</vt:i4>
      </vt:variant>
    </vt:vector>
  </HeadingPairs>
  <TitlesOfParts>
    <vt:vector size="58" baseType="lpstr">
      <vt:lpstr>Tema do Office</vt:lpstr>
      <vt:lpstr>e-SUS AB no contexto do PSE</vt:lpstr>
      <vt:lpstr>Entendendo o e-SUS AB...</vt:lpstr>
      <vt:lpstr>e-SUS AB no Ministério da Saúde</vt:lpstr>
      <vt:lpstr>Estratégia e-SUS AB: Contextualização</vt:lpstr>
      <vt:lpstr>e-SUS AB/SISAB x SIAB</vt:lpstr>
      <vt:lpstr>Estratégia e-SUS AB - Visão Geral </vt:lpstr>
      <vt:lpstr>Estratégia e-SUS AB – Avanços</vt:lpstr>
      <vt:lpstr>e-SUS AB/SISAB</vt:lpstr>
      <vt:lpstr>MAS E O PSE? ONDE ENTRA NESSA HISTÓRIA?</vt:lpstr>
      <vt:lpstr>Estratégia e-SUS AB – Ofertas</vt:lpstr>
      <vt:lpstr>e-SUS AB e PSE</vt:lpstr>
      <vt:lpstr>e-SUS AB e PSE</vt:lpstr>
      <vt:lpstr>e-SUS AB e PSE</vt:lpstr>
      <vt:lpstr>Apresentação do PowerPoint</vt:lpstr>
      <vt:lpstr>e-SUS AB e Semana Saúde na Escola</vt:lpstr>
      <vt:lpstr>e-SUS AB e PSE</vt:lpstr>
      <vt:lpstr>CENÁRIOS DE IMPLANTAÇÃO</vt:lpstr>
      <vt:lpstr>CENÁRIOS DE IMPLANTAÇÃO</vt:lpstr>
      <vt:lpstr>CENÁRIOS DE IMPLANTAÇÃO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Cartilha – guia rápido de instalação do PEC 1.0 http://dab.saude.gov.br/portaldab/esus </vt:lpstr>
      <vt:lpstr>Apresentação do PowerPoint</vt:lpstr>
      <vt:lpstr>e-SUS AB e PSE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Ações essenciais que serão monitoradas via e-SUS: como preencher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Cenário Atual e Perspectivas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Alexandre Soares de Brito</dc:creator>
  <cp:lastModifiedBy>Gabriel_Vieira Borges</cp:lastModifiedBy>
  <cp:revision>152</cp:revision>
  <dcterms:created xsi:type="dcterms:W3CDTF">2013-09-13T17:32:47Z</dcterms:created>
  <dcterms:modified xsi:type="dcterms:W3CDTF">2013-10-17T01:35:12Z</dcterms:modified>
</cp:coreProperties>
</file>