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88" r:id="rId3"/>
    <p:sldId id="289" r:id="rId4"/>
    <p:sldId id="302" r:id="rId5"/>
    <p:sldId id="291" r:id="rId6"/>
    <p:sldId id="257" r:id="rId7"/>
    <p:sldId id="290" r:id="rId8"/>
    <p:sldId id="294" r:id="rId9"/>
    <p:sldId id="261" r:id="rId10"/>
    <p:sldId id="262" r:id="rId11"/>
    <p:sldId id="265" r:id="rId12"/>
    <p:sldId id="292" r:id="rId13"/>
    <p:sldId id="293" r:id="rId14"/>
    <p:sldId id="277" r:id="rId15"/>
    <p:sldId id="278" r:id="rId16"/>
    <p:sldId id="303" r:id="rId17"/>
    <p:sldId id="296" r:id="rId18"/>
    <p:sldId id="297" r:id="rId19"/>
    <p:sldId id="268" r:id="rId20"/>
    <p:sldId id="287" r:id="rId21"/>
    <p:sldId id="275" r:id="rId22"/>
    <p:sldId id="279" r:id="rId23"/>
    <p:sldId id="276" r:id="rId24"/>
    <p:sldId id="280" r:id="rId25"/>
    <p:sldId id="281" r:id="rId26"/>
    <p:sldId id="282" r:id="rId27"/>
    <p:sldId id="284" r:id="rId28"/>
    <p:sldId id="300" r:id="rId29"/>
    <p:sldId id="304" r:id="rId30"/>
    <p:sldId id="299" r:id="rId31"/>
    <p:sldId id="285" r:id="rId32"/>
    <p:sldId id="286" r:id="rId33"/>
    <p:sldId id="301" r:id="rId3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016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B266D-CF5F-4283-B7BB-85F3478C35F7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A9834-E89A-4D36-BFF3-C8E1482053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3210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A9834-E89A-4D36-BFF3-C8E148205326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7559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A9834-E89A-4D36-BFF3-C8E148205326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4301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A9834-E89A-4D36-BFF3-C8E148205326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697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544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6285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5821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9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125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1456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11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6148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2945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227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152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3562F-8071-42FD-BF1D-1E913F11C969}" type="datetimeFigureOut">
              <a:rPr lang="pt-BR" smtClean="0"/>
              <a:t>04/11/2013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619CC-5A3D-4039-B26E-61CC1F6CEA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366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" name="Imagem 3" descr="Brasileiros confirmam eficácia e segurança de 20 plantas medicinai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94" y="3403015"/>
            <a:ext cx="9156094" cy="34549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/>
          <p:cNvSpPr txBox="1"/>
          <p:nvPr/>
        </p:nvSpPr>
        <p:spPr>
          <a:xfrm>
            <a:off x="251520" y="18864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rgbClr val="92D050"/>
                </a:solidFill>
              </a:rPr>
              <a:t>ESTADO DE SANTA CATARINA</a:t>
            </a:r>
            <a:endParaRPr lang="pt-BR" dirty="0">
              <a:solidFill>
                <a:srgbClr val="92D050"/>
              </a:solidFill>
            </a:endParaRPr>
          </a:p>
          <a:p>
            <a:pPr algn="ctr"/>
            <a:r>
              <a:rPr lang="pt-BR" b="1" dirty="0">
                <a:solidFill>
                  <a:srgbClr val="92D050"/>
                </a:solidFill>
              </a:rPr>
              <a:t>PREFEITURA MUNICIPAL DE RIO RUFINO</a:t>
            </a:r>
            <a:endParaRPr lang="pt-BR" dirty="0">
              <a:solidFill>
                <a:srgbClr val="92D050"/>
              </a:solidFill>
            </a:endParaRPr>
          </a:p>
          <a:p>
            <a:pPr algn="ctr"/>
            <a:r>
              <a:rPr lang="pt-BR" b="1" dirty="0">
                <a:solidFill>
                  <a:srgbClr val="92D050"/>
                </a:solidFill>
              </a:rPr>
              <a:t>SECRETARIA MUNICIPAL DE SAÚDE</a:t>
            </a:r>
            <a:endParaRPr lang="pt-BR" dirty="0">
              <a:solidFill>
                <a:srgbClr val="92D050"/>
              </a:solidFill>
            </a:endParaRPr>
          </a:p>
        </p:txBody>
      </p:sp>
      <p:pic>
        <p:nvPicPr>
          <p:cNvPr id="7" name="Imagem 6" descr="Brasã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876" y="198840"/>
            <a:ext cx="1087120" cy="913130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2256996" y="1772816"/>
            <a:ext cx="490729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92D050"/>
                </a:solidFill>
              </a:rPr>
              <a:t>ERVAS MEDICINAIS</a:t>
            </a:r>
            <a:endParaRPr lang="pt-BR" sz="3200" dirty="0">
              <a:solidFill>
                <a:srgbClr val="92D050"/>
              </a:solidFill>
            </a:endParaRPr>
          </a:p>
          <a:p>
            <a:pPr algn="ctr"/>
            <a:r>
              <a:rPr lang="pt-BR" sz="3200" b="1" dirty="0">
                <a:solidFill>
                  <a:srgbClr val="92D050"/>
                </a:solidFill>
              </a:rPr>
              <a:t>“UMA OPÇÃO DE SAÚDE”</a:t>
            </a:r>
            <a:endParaRPr lang="pt-BR" sz="3200" dirty="0">
              <a:solidFill>
                <a:srgbClr val="92D050"/>
              </a:solidFill>
            </a:endParaRPr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327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idasaudavel.powerminas.com/wp-content/uploads/2010/08/Erva-doce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72" y="-445498"/>
            <a:ext cx="9174672" cy="750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2987824" y="332656"/>
            <a:ext cx="338437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JUSTIFICATIVA</a:t>
            </a:r>
            <a:endParaRPr lang="pt-BR" sz="24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755576" y="908720"/>
            <a:ext cx="7704856" cy="36933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b="1" dirty="0"/>
              <a:t>A fitoterapia esta renascendo como opção eficaz e segura, a preparação é mais simples e custo em media é 70% mais barato que o tratamento convencional, proporcionando a população produtos de qualidade, combatendo enfermidades, visando a integração do corpo mente e natureza, requisitos básicos para a promoção e proteção da saúde.</a:t>
            </a:r>
          </a:p>
          <a:p>
            <a:pPr algn="just"/>
            <a:r>
              <a:rPr lang="pt-BR" b="1" dirty="0"/>
              <a:t>A organização mundial da saúde (OMS), na 31° assembleia recomendou aos países membros desenvolvimento de pesquisas, visando a utilização da flora nacional com o proposito terapêutico.</a:t>
            </a:r>
          </a:p>
          <a:p>
            <a:pPr algn="just"/>
            <a:r>
              <a:rPr lang="pt-BR" b="1" dirty="0"/>
              <a:t>O governo brasileiro, através do ministério da saúde incentiva a pesquisa sobre o uso de plantas medicinais que e vasta, mas ainda de pouca divulgação entre a população brasileira e representa uma alternativa ao alto custo dos medicamentos industrializados.    </a:t>
            </a:r>
            <a:endParaRPr lang="pt-BR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3675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68.photobucket.com/albums/i27/rslonik/arteblog/alcachofra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99" y="0"/>
            <a:ext cx="9144000" cy="690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147648" y="500628"/>
            <a:ext cx="532859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METODOLOGIA</a:t>
            </a:r>
            <a:endParaRPr lang="pt-BR" sz="36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467544" y="2132856"/>
            <a:ext cx="8424936" cy="36933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pt-BR" sz="3600" b="1" dirty="0"/>
              <a:t>O processo da casa do chá inicia com:</a:t>
            </a:r>
          </a:p>
          <a:p>
            <a:pPr>
              <a:defRPr/>
            </a:pPr>
            <a:r>
              <a:rPr lang="pt-BR" sz="3600" b="1" dirty="0"/>
              <a:t>•	Cultivo;</a:t>
            </a:r>
          </a:p>
          <a:p>
            <a:pPr>
              <a:defRPr/>
            </a:pPr>
            <a:r>
              <a:rPr lang="pt-BR" sz="3600" b="1" dirty="0"/>
              <a:t>•	Coleta;</a:t>
            </a:r>
          </a:p>
          <a:p>
            <a:pPr>
              <a:defRPr/>
            </a:pPr>
            <a:r>
              <a:rPr lang="pt-BR" sz="3600" b="1" dirty="0"/>
              <a:t>•	Secagem;</a:t>
            </a:r>
          </a:p>
          <a:p>
            <a:pPr>
              <a:defRPr/>
            </a:pPr>
            <a:r>
              <a:rPr lang="pt-BR" sz="3600" b="1" dirty="0"/>
              <a:t>•	Processo de produção;</a:t>
            </a:r>
          </a:p>
          <a:p>
            <a:pPr>
              <a:defRPr/>
            </a:pPr>
            <a:r>
              <a:rPr lang="pt-BR" sz="3600" b="1" dirty="0"/>
              <a:t>•	Distribuição dos produtos;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0807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atrículas podem ser feitas na Secretaria Acadêmica da faculdade / Shutter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" y="0"/>
            <a:ext cx="101120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619672" y="188640"/>
            <a:ext cx="47525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/>
              <a:t>PLANTAS MEDICINAIS UTILIZADAS</a:t>
            </a:r>
          </a:p>
          <a:p>
            <a:pPr algn="ctr"/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1619672" y="908720"/>
            <a:ext cx="4752528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Alecrim- Rosmarinus (</a:t>
            </a:r>
            <a:r>
              <a:rPr lang="pt-BR" b="1" i="1" dirty="0">
                <a:solidFill>
                  <a:schemeClr val="tx1"/>
                </a:solidFill>
              </a:rPr>
              <a:t>Rosmarinus officialis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Calêndula  (</a:t>
            </a:r>
            <a:r>
              <a:rPr lang="pt-BR" b="1" i="1" dirty="0">
                <a:solidFill>
                  <a:schemeClr val="tx1"/>
                </a:solidFill>
              </a:rPr>
              <a:t>calêndula officialis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Capim limão ( </a:t>
            </a:r>
            <a:r>
              <a:rPr lang="pt-BR" b="1" i="1" dirty="0">
                <a:solidFill>
                  <a:schemeClr val="tx1"/>
                </a:solidFill>
              </a:rPr>
              <a:t>cymbopogon  citratus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Cavalinha (</a:t>
            </a:r>
            <a:r>
              <a:rPr lang="pt-BR" b="1" i="1" dirty="0">
                <a:solidFill>
                  <a:schemeClr val="tx1"/>
                </a:solidFill>
              </a:rPr>
              <a:t>equisetum arvense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Cúrcuma  longa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Centella asiática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Espinheira Santa (</a:t>
            </a:r>
            <a:r>
              <a:rPr lang="pt-BR" b="1" i="1" dirty="0">
                <a:solidFill>
                  <a:schemeClr val="tx1"/>
                </a:solidFill>
              </a:rPr>
              <a:t>Maytenus spp.)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Erva Baleeira (</a:t>
            </a:r>
            <a:r>
              <a:rPr lang="pt-BR" b="1" i="1" dirty="0">
                <a:solidFill>
                  <a:schemeClr val="tx1"/>
                </a:solidFill>
              </a:rPr>
              <a:t>Cordia verbenácea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Gengibre (</a:t>
            </a:r>
            <a:r>
              <a:rPr lang="pt-BR" b="1" i="1" dirty="0">
                <a:solidFill>
                  <a:schemeClr val="tx1"/>
                </a:solidFill>
              </a:rPr>
              <a:t>Zingiber Officialis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Guaco (</a:t>
            </a:r>
            <a:r>
              <a:rPr lang="pt-BR" b="1" i="1" dirty="0">
                <a:solidFill>
                  <a:schemeClr val="tx1"/>
                </a:solidFill>
              </a:rPr>
              <a:t>Mikania Glomerata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Hipérico (</a:t>
            </a:r>
            <a:r>
              <a:rPr lang="pt-BR" b="1" i="1" dirty="0">
                <a:solidFill>
                  <a:schemeClr val="tx1"/>
                </a:solidFill>
              </a:rPr>
              <a:t>Hypericum perforatum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Melissa officialis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Malva (</a:t>
            </a:r>
            <a:r>
              <a:rPr lang="pt-BR" b="1" i="1" dirty="0">
                <a:solidFill>
                  <a:schemeClr val="tx1"/>
                </a:solidFill>
              </a:rPr>
              <a:t>sida cordifolia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Quebra Pedra (</a:t>
            </a:r>
            <a:r>
              <a:rPr lang="pt-BR" b="1" i="1" dirty="0">
                <a:solidFill>
                  <a:schemeClr val="tx1"/>
                </a:solidFill>
              </a:rPr>
              <a:t>phyllanthus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Tanchagen (</a:t>
            </a:r>
            <a:r>
              <a:rPr lang="pt-BR" b="1" i="1" dirty="0">
                <a:solidFill>
                  <a:schemeClr val="tx1"/>
                </a:solidFill>
              </a:rPr>
              <a:t>Plantago major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>
                <a:solidFill>
                  <a:schemeClr val="tx1"/>
                </a:solidFill>
              </a:rPr>
              <a:t>Valeriana ( </a:t>
            </a:r>
            <a:r>
              <a:rPr lang="pt-BR" b="1" i="1" dirty="0">
                <a:solidFill>
                  <a:schemeClr val="tx1"/>
                </a:solidFill>
              </a:rPr>
              <a:t>Valeriana officinalis</a:t>
            </a:r>
            <a:r>
              <a:rPr lang="pt-BR" b="1" dirty="0">
                <a:solidFill>
                  <a:schemeClr val="tx1"/>
                </a:solidFill>
              </a:rPr>
              <a:t>) Alcachofra (</a:t>
            </a:r>
            <a:r>
              <a:rPr lang="pt-BR" b="1" i="1" dirty="0">
                <a:solidFill>
                  <a:schemeClr val="tx1"/>
                </a:solidFill>
              </a:rPr>
              <a:t>Cynara scolymus</a:t>
            </a:r>
            <a:r>
              <a:rPr lang="pt-BR" b="1" dirty="0">
                <a:solidFill>
                  <a:schemeClr val="tx1"/>
                </a:solidFill>
              </a:rPr>
              <a:t>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6083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tatic.tuasaude.com/img/posts/2013/03/66bc32c7b49cbc2e71f5c394b55cc41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79512" y="188640"/>
            <a:ext cx="597666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PRODUTOS DISTRIBUÍDOS NA CASA DO CHÁ DE RIO RUFINO </a:t>
            </a:r>
          </a:p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179512" y="1111970"/>
            <a:ext cx="5976664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pt-BR" b="1" dirty="0"/>
              <a:t>SABONETES 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/>
              <a:t>CREMES 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/>
              <a:t>XAROPE 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/>
              <a:t>SOLUÇÃO HIDRO ALCOÓLICA DE PRÓPOLIS;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/>
              <a:t>TINTURAS;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b="1" dirty="0"/>
              <a:t>CHÁS;</a:t>
            </a:r>
          </a:p>
        </p:txBody>
      </p:sp>
    </p:spTree>
    <p:extLst>
      <p:ext uri="{BB962C8B-B14F-4D97-AF65-F5344CB8AC3E}">
        <p14:creationId xmlns:p14="http://schemas.microsoft.com/office/powerpoint/2010/main" val="390995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1.bp.blogspot.com/-ZV4Nloy7nTk/UNsJY3UwyTI/AAAAAAAAEgY/qFg3208lmlM/s400/Plantas-medicina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0" y="31225"/>
            <a:ext cx="5590902" cy="687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5724128" y="602516"/>
            <a:ext cx="324036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600" b="1" dirty="0" smtClean="0"/>
              <a:t>VANTAGENS ECONÔMICAS</a:t>
            </a:r>
            <a:endParaRPr lang="pt-BR" sz="16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5724128" y="1143909"/>
            <a:ext cx="3240359" cy="47089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b="1" dirty="0" smtClean="0"/>
              <a:t>VALOR GASTO ANUALMENTE NA CASA DO CHÁ  10.0000,00</a:t>
            </a:r>
          </a:p>
          <a:p>
            <a:pPr algn="ctr"/>
            <a:r>
              <a:rPr lang="pt-BR" sz="1200" b="1" dirty="0" smtClean="0"/>
              <a:t>ANTI-INFLAMATÓRIOS</a:t>
            </a:r>
          </a:p>
          <a:p>
            <a:pPr algn="ctr"/>
            <a:r>
              <a:rPr lang="pt-BR" sz="1200" b="1" dirty="0" smtClean="0"/>
              <a:t>GASTO ANTERIOR    15.000,00</a:t>
            </a:r>
          </a:p>
          <a:p>
            <a:pPr algn="ctr"/>
            <a:r>
              <a:rPr lang="pt-BR" sz="1200" b="1" dirty="0" smtClean="0"/>
              <a:t>GASTO ATUAL  5.000,OO</a:t>
            </a:r>
          </a:p>
          <a:p>
            <a:pPr algn="ctr"/>
            <a:endParaRPr lang="pt-BR" sz="1200" b="1" dirty="0" smtClean="0"/>
          </a:p>
          <a:p>
            <a:pPr algn="ctr"/>
            <a:r>
              <a:rPr lang="pt-BR" sz="1200" b="1" dirty="0" smtClean="0"/>
              <a:t>XAROPES</a:t>
            </a:r>
          </a:p>
          <a:p>
            <a:pPr algn="ctr"/>
            <a:r>
              <a:rPr lang="pt-BR" sz="1200" b="1" dirty="0" smtClean="0"/>
              <a:t>GASTO ANTERIOR  12.000,00</a:t>
            </a:r>
          </a:p>
          <a:p>
            <a:pPr algn="ctr"/>
            <a:r>
              <a:rPr lang="pt-BR" sz="1200" b="1" dirty="0" smtClean="0"/>
              <a:t>GASTO ATUAL  3.000,00</a:t>
            </a:r>
          </a:p>
          <a:p>
            <a:pPr algn="ctr"/>
            <a:endParaRPr lang="pt-BR" sz="1200" b="1" dirty="0"/>
          </a:p>
          <a:p>
            <a:pPr algn="ctr"/>
            <a:r>
              <a:rPr lang="pt-BR" sz="1200" b="1" dirty="0" smtClean="0"/>
              <a:t>CREMES</a:t>
            </a:r>
          </a:p>
          <a:p>
            <a:pPr algn="ctr"/>
            <a:r>
              <a:rPr lang="pt-BR" sz="1200" b="1" dirty="0" smtClean="0"/>
              <a:t>GASTO ANTERIOR 2.50000</a:t>
            </a:r>
          </a:p>
          <a:p>
            <a:pPr algn="ctr"/>
            <a:r>
              <a:rPr lang="pt-BR" sz="1200" b="1" dirty="0" smtClean="0"/>
              <a:t>GASTO ATUAL  1.500,00</a:t>
            </a:r>
          </a:p>
          <a:p>
            <a:pPr algn="ctr"/>
            <a:r>
              <a:rPr lang="pt-BR" sz="1200" b="1" dirty="0" smtClean="0"/>
              <a:t>ECONOMIA DE 10.000,00</a:t>
            </a:r>
          </a:p>
          <a:p>
            <a:pPr algn="ctr"/>
            <a:r>
              <a:rPr lang="pt-BR" sz="1200" b="1" dirty="0"/>
              <a:t> </a:t>
            </a:r>
            <a:r>
              <a:rPr lang="pt-BR" sz="1200" b="1" dirty="0" smtClean="0"/>
              <a:t>VALOR ESTIMADO EM ECONOMIA ANUAL DE 30.000,OO REAIS</a:t>
            </a:r>
          </a:p>
          <a:p>
            <a:pPr algn="ctr"/>
            <a:endParaRPr lang="pt-BR" sz="1200" b="1" dirty="0"/>
          </a:p>
          <a:p>
            <a:pPr algn="ctr"/>
            <a:r>
              <a:rPr lang="pt-BR" sz="1200" b="1" dirty="0" smtClean="0"/>
              <a:t>VALOR GASTO DE  MEDICAMENTOS 2012</a:t>
            </a:r>
          </a:p>
          <a:p>
            <a:pPr algn="ctr"/>
            <a:r>
              <a:rPr lang="pt-BR" sz="1200" b="1" dirty="0" smtClean="0"/>
              <a:t>195.997,02</a:t>
            </a:r>
          </a:p>
          <a:p>
            <a:pPr algn="ctr"/>
            <a:endParaRPr lang="pt-BR" sz="1200" b="1" dirty="0"/>
          </a:p>
          <a:p>
            <a:pPr algn="ctr"/>
            <a:r>
              <a:rPr lang="pt-BR" sz="1200" b="1" dirty="0" smtClean="0"/>
              <a:t>VALOR GASTO MEDICAÇÃO PREVISTO 2013</a:t>
            </a:r>
          </a:p>
          <a:p>
            <a:pPr algn="ctr"/>
            <a:r>
              <a:rPr lang="pt-BR" sz="1200" b="1" dirty="0" smtClean="0"/>
              <a:t>161.612,50</a:t>
            </a:r>
          </a:p>
          <a:p>
            <a:pPr algn="ctr"/>
            <a:endParaRPr lang="pt-BR" b="1" dirty="0" smtClean="0"/>
          </a:p>
          <a:p>
            <a:pPr algn="ctr"/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11827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inpresfapet.org.ve/INPRES/images/stories/demo/plantasmedicina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1"/>
            <a:ext cx="9144000" cy="745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483768" y="404664"/>
            <a:ext cx="3312368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DEPOIMENTOS COLHIDOS PELA ESF.</a:t>
            </a:r>
            <a:endParaRPr lang="pt-BR" sz="28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611560" y="2060848"/>
            <a:ext cx="414046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 smtClean="0"/>
              <a:t>Tenho muita dor nas costa, e usava tanto remédio  que tava com problemas de estomago, ai tô usando as pomada e só uso remédio de vez em quando.</a:t>
            </a:r>
            <a:endParaRPr lang="pt-BR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5940152" y="1340768"/>
            <a:ext cx="288032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 smtClean="0"/>
              <a:t>Usei sabonete pra alergia e curou</a:t>
            </a:r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5220072" y="2661012"/>
            <a:ext cx="3600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 smtClean="0"/>
              <a:t>Gosto do xarope, sempre que tenho tosse, uso e dá certo</a:t>
            </a:r>
            <a:endParaRPr lang="pt-BR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03848" y="4230380"/>
            <a:ext cx="381642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 smtClean="0"/>
              <a:t>Sempre gostei de usar chás, dificilmente uso remédio pra gripe.</a:t>
            </a:r>
            <a:endParaRPr lang="pt-BR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179512" y="4734436"/>
            <a:ext cx="302433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 smtClean="0"/>
              <a:t>Tudo que é natural é bom, mas não exagero porque pode fazer mal também</a:t>
            </a:r>
            <a:endParaRPr lang="pt-BR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876256" y="3861048"/>
            <a:ext cx="180020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 smtClean="0"/>
              <a:t>Uso uma pomada para assadura, da casa do chá que é muito boa.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563888" y="5338376"/>
            <a:ext cx="3456384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 smtClean="0"/>
              <a:t>A única coisa que resolveu os problemas de piolho  lá em casa foi de usar o xampu, da casa do chá.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24047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nergiacomsaude.com.br/wp-content/uploads/2013/05/ch%C3%A1-de-gua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4932040" y="116632"/>
            <a:ext cx="381642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3200" b="1" dirty="0" smtClean="0"/>
              <a:t>DEPOIMENTOS  ACS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840512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pt-BR" b="1" dirty="0" smtClean="0"/>
              <a:t>Tratamento num cavalo com plantas medicinais</a:t>
            </a:r>
            <a:endParaRPr lang="pt-BR" b="1" dirty="0"/>
          </a:p>
        </p:txBody>
      </p:sp>
      <p:pic>
        <p:nvPicPr>
          <p:cNvPr id="21507" name="Picture 2" descr="L:\imagem rio rufino\Foto00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498600"/>
            <a:ext cx="3149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3" descr="L:\imagem rio rufino\Foto00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484313"/>
            <a:ext cx="316865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 descr="L:\imagem rio rufino\Foto00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056063"/>
            <a:ext cx="316865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5" descr="L:\imagem rio rufino\Foto005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030663"/>
            <a:ext cx="3149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83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BR" b="1" dirty="0" smtClean="0"/>
              <a:t>Após tratamento com produtos da casa do chá</a:t>
            </a:r>
          </a:p>
          <a:p>
            <a:pPr>
              <a:defRPr/>
            </a:pPr>
            <a:endParaRPr lang="pt-BR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Picture 5" descr="C:\Users\Prefeitura\Desktop\plantas medicinais\Foto-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31686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C:\Users\Prefeitura\Desktop\plantas medicinais\Foto-0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076700"/>
            <a:ext cx="31686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:\Users\Prefeitura\Desktop\plantas medicinais\Foto-00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076700"/>
            <a:ext cx="31686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:\Users\Prefeitura\Desktop\plantas medicinais\Foto-00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628775"/>
            <a:ext cx="31686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17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dministrador\Desktop\babosa\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37394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CaixaDeTexto 3"/>
          <p:cNvSpPr txBox="1"/>
          <p:nvPr/>
        </p:nvSpPr>
        <p:spPr>
          <a:xfrm>
            <a:off x="3203848" y="0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         </a:t>
            </a:r>
            <a:r>
              <a:rPr lang="pt-BR" sz="3600" b="1" dirty="0" smtClean="0"/>
              <a:t>BABOSA  (</a:t>
            </a:r>
            <a:r>
              <a:rPr lang="pt-BR" sz="3600" b="1" i="1" u="sng" dirty="0" err="1" smtClean="0"/>
              <a:t>Aloe</a:t>
            </a:r>
            <a:r>
              <a:rPr lang="pt-BR" sz="3600" b="1" i="1" u="sng" dirty="0" smtClean="0"/>
              <a:t> vera)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180020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SEhQTExMWFhUWFhsbGBgYGBoXHhofHxgcGBwXGB8eHSggGiAlHhgdITIiJSkrLi4uGh8zRDMsOCgtLisBCgoKDg0OGxAQGywkICYrLDQvNC80NC83LTcsLS80LzQsLCwwLDAsLy0sNTQtLCwsLCwsLiwsLyw0LC8yLDI0L//AABEIAO4A1AMBIgACEQEDEQH/xAAcAAEAAgMBAQEAAAAAAAAAAAAABQYDBAcCAQj/xAA3EAACAQQABQMDAwIFAwUAAAABAhEAAxIhBAUiMUEGE1EyYXFCgZEjUhRiobHBBxXRM0NTguH/xAAaAQEAAwEBAQAAAAAAAAAAAAAAAQIDBAUG/8QAMREAAgIBAgQDBgYDAQAAAAAAAAECESEDMQQSQfBRYZETcaHR4fEUIjKBscEVUmIF/9oADAMBAAIRAxEAPwDs9KUoBSlKAUpSgFK+O0Ak+BOgT/AGzVN471gxYnhxkCNBkPcakR4kgn4C/tVZTUVbIbSLVxfGrbDEySonECSdE6HkwD/FfLfMLTMiBxm65Kp0xHzB2Pwa5f6j5sXwvJeKcSQJAAKtAMaJ6ZGPmPt3mX9D8GL6Lxdy+PcS7NuLkhbbwfZYEyBm1xVncY6PaqxnbIUrOh0pStCwpSlAKVWE58w4l0eMQ5AAIgD6R2ks+WonuD8VZlYEAgyDVYzUrohOz7SlKsSKUpQClKUApSlAKUpQClKUApSlAKV5uPAJPgE/xUFxfO7nthls/ViQwYEATJz8p0+SI3Wc9WMMPwshtIn6VVb/AKmbMMke2q5OpXaiQDJncfI0J3XjjvVCt7QV/bV3UPjBdRIkH4klY+QW1qDSPEQkvyledEzzfntrhwZOTCOkHe5ifjt/qPmqWnFW71zibyqQzWZtrngQ8xoqfmD3/u+NwvPr1pQ9zO45zGJAEsJjckGYiAKiuI55bs21BLFlVDAAUiR7ihpIM+d/76rF6kpu0uv8blbbNGxxyvZ4Z7qIOINxxAgEQsoWEfTJub+8b3V39A8bw6G2bistx1KyWGIIJeCvYbXUTv8AIrmfDrcuWzlr3zcZQSWNlUcFypkEAjLcEaXtJqz8jvILQcguLlwMYA1BAJSDA6QT38mtXUKaXWv5+pLxR2+xfVxKMGEkSDOwYNVbmHri2juiIzY5AmIIInYB0w0T3GhVc5Nz0WsrVu5jAGRYScd4nGT3GUBWkz3mK1rZs2RiASGyltMTniCq6+oD3I/K/FVXEJ+RPMWDhfWaWrSPcuNeNxjlA/8ATAAGJIUAwGUwANk/epznvOFFkMrdFzpDg7YnQCQCT5MgHt95HATffJlVwRjokoV6pAEGVUFQCTo6A3ANT3JuIu3rLWcpCXBqekGFMWyxjYkFiB+qtn+ncl4RKcV6ik5NnMkK7qzZ/wBMGQYhscxoE7IJ1XQfR3qUcSTZ9tx7ayHMFSNASREE7I1BAP4rjHGcf7r3EKEYBugH6DLBH+CQVUNAMrPzq+/9MOV3Pf8AeClLShw2WiclXCB5BHV8aHmkIKKQSo6lSlK0LClKUApSlAKUpQClKUApSlAKUpQHxlkQar/qDhLdm1mlqCNZL+kTkTvQJiJ/AntUxzG/7dp3mMVmYn8akVz/AI/nnEXnW2zoqLBMf+4P8y+PwdGP3rj4uemotSdOu+0ZzaSI67zB1YNaHWpHVJ1BkhiRLCR28mPiaj+OuQtzJS2u0GCSNr9PxE1vcSkkwwkbnLFpI7T9vvInfjcb7itixDa+ptkdAx6yDEzlpoOz8VwaNSXKtvnn40ZRNTnL3VS05V7gLY4p2ybQ+4MSAe22B7iou9wxvRcdC4fpwcY+3AZZmBlsA6nbCtjnfHshXGJu5LLEBIWDNzqA0WbvIgbB8e+H4ZWs+yG6iQSzAQWY5LiCQQUm2Jle438dsLjFPzfo++hotiO4bk7WPbt3S7qDl0RAkw2sS0dpAMMSPipfhuGc4W7gZcWyI0w0SqgmOoEwwHca+a2RxHtK7uCR3JYriDmFIUkQoGQiT9vE1G8RzsW7xthCTc9saOQmWBjRAxOLEDsZ/NVUtTUeVddfP6fEi28Gfm115a7ZeGXTI3UHxBZXWNkkOCF7/wAEVt8qZRbRWMSARsrvGZMD6jLtuO/3rT4YqbqXiVjarJGShcsyo/R0kfcjHsBJjOJ45vdu4IVDWxEwkspINwgjsQQMj8RsREQha5Pj39ws4LFwdpLhl7agBMocB4JxkHxPQCVB7MKlUwwxYa+AV0NGJHx8/aojgWCyxC7XKGPUBpP9SDuR9MQZJHrk/HIwfFx1NoEqDK/VisSQRjuK5dbSlJPltJV33uUdmtxnLsuJtW1BAYjI7aFnqcSOkBY2fjzFdrscfaVWXPEWQFYv0iABDSdEEea4dzni7tvibOJwL22UwO4nbAwd9IMf3AbFWL04x428vDXmcWjafKGwDSZTURmGlgPAK/Nelw8n7ONm0NkdV4/jks2mu3GARRJP+wH5Oh+aptj1+ckV7aLtDcJuKAEufS4OXT+CNgeKpX/ULjH9+xwNu8Lht2VXAMFOZJ7ncmIMHsQBvKqPyq9eF9QgaFlogkQqycunWIBJ0I+0V0LOUXs/TvA8wS79JggAlTpgD2JHwfB7VtVxv0nx727tti4RlX2puZhDBJC3MSIMt5BHT4ia6Db9Y8MOHF57qTEYDTM3+VSZg9wT80sFjpUfxXObVpsbpKGFIJGiCwSZGtMwB+JHzUgDU2BSlKAUpSgFKUoBSlafH8zt2YDtBPYAE/bwNfvUSkoq2xZD+teNW3bGXuRvSyFjzm0RoAwO+658vMlYCGBkwACTkcZjXwGBq2eseZIzQbb3QinBVYe2zQTL49X27jsRO6qdvgoBIi2zNkQu4Y70WBAmJntEft5vEKEpc+/efuc897PF7i0S5GQgjpXIZTgDGx3EgxJ7jt5iuY8S6g9DjKIBMAsD1ZBZ8TOo1NavNeR3PeLNxPYGC6kESGxAIgNBkjQ3/ptXuX3bpUG9/TCy4C7c6HaMV+kee86FIKEVGV9M79+8JVkjeRcd/UvJcHU2ar0kowVQvtiZEGdx4AnuI8cJxAtWwbUGQWRBiO8TbxJJBNxWGpH/ABIXuCFsOOtU1vu0jRdsR4B8bMGPmoO+zstu5YVVYMSWKmVbbG3pcQNFiDoETOjG0VGTbWzr3bdot+o8cbzG9xl4Jay9omQrMPAlmO4iRInXb8Vtc0ZslZcjgrEOIwBZIwGu2NsD+d/O3yzhQtl/cbDNTiwBDKHbLqgExLKDGoA7Sa1uE5IWuBLj/oIUKOkYlQXAyJnFVH7x2q8ZRi62S7ffzLWkzW4XilVAjJ7dxiFCrI07gM6htCQo+B58mt5OZLdvAC0Lq49zIIOlhW0Dsx3All2I1sLyK1dgsSbwYqC7eVMAYyRHUGj715flSWxabiHc4tBQL0sSSwyxEDRadxAH7xKcG/N949PVkNo1OK4pWdskdbIOghAa4VPcyxGJUhuwDFpA3WXgmscOxNyBcllTUBYmQNlS2R20DcjXnR50qKWFm24eVYWyCYmAGAWQwhYEHU95FfOKS7dF1ksyJaQ5ggvcNw4qxBncSPt81tXNFX13L7mHgOYtcuF7ga4VtsNNDBgZRxA2Qx0o0YgiK3X5p/TISVZAoiOy5iVMbKjFhoEgER2JqN5FxCK4VsgzTjcBgoSCIIOvglpHYfFWC5ytL2N23czuvJybYEEr9LGBBmRs9JqNSUItJr3EOlufeU80vHi3dcDbckO7r7gcAQGeUllYDRESGE/bGnO1/wAVav27WFzOFXWGJJtOE2SAwZlifHbVZ73L7YKPfZ2DKB7EdOQWO4gRqd6kj7GoDirduzcJtI/S4kMMTozDCNwJAOhobamnOM3jvv0CaZvep/UD3XNwAITe6UEFSFEAiQJAZU7gf6mIMu966EHdjbEkD/27YtsxjxCk6PYH5r7xFi8beRtNiIBYgBhiSwHyNN8Vm5PxLDNEtqbjLirmIkghgx8qVPg6YIfJrXCVotRdOa+rb7WLFq8FwFsAPiFJCMi9ZHYZBToAZY1ePTnqXhuFVLORKe2C90MMFgFiY8EAgNB/T58819Q8Rn7+F5LthHRWLIUOmUMFXvGaiMu+9VF8PzJLfuQsqZIAErixxIgEEggIok/vWcbafj3X19SuaOg809WD/GnibN5btk4hF9wqY6WYgEAicSCRPcft0L036kTjM8VKMsSpIMggGRHjY/mvz9ZcFrnQQoOAOR1LY6AMagCWB8feejcv5Ze4Z7dyzdVUvWi6P26VUMUfKAAekkx3x7CZ0eCx1alR3LecW7y5B1+plie+J8Awe2+1Z+C5javZe24fEkNHgjVE7JNqlKVIMXFX8FLQzdtKMiZPgefn9jVM5jx7XcptAQzYu7LIIO1CeT2HxrvVk9R3mSySrlTIAA7sZGh+01z+5cdWlgUIMQRBAMdwfmfP/Fefxeq+bl8v52MtSXQw3tkqdr3Hifsf43s1hZmChgRIIDH4hTJ7/KgfYedVr8ZYIdbkwsYsP7pB/wBgWj9+9RfNeKvIo9u2nt98sypXvJaREASCYP8AyMNOCdKPl9TNJWS3MXHmGgDLyMTEyDoxr+CPJqLtWA5b+oSynayFBAIVp0QBIn8r+awX+dXbNge5bIEf0z/eSulAEx4IJ1qsvDWSrTdClroIwEMqjbYuYA2IEGZracHGGHttXkXaxRJKqquPjXYd1+phPkkan79xWlx7hWGIAVxrp6VcsVH09QYi4YP3HzvxzHmCraQXSQZU4K4yBA2qju0GQNbgVrHjUvJauZgA3E+4DBWO21Gl795x/NYw03+p5VvzKRT3M3GcSCcQxJIxXUZMyyVA/DHv/YN/MZyfLh7qo0+64ya7AIICs5VG3ogEeIxJjtMfatMLim239RWeXjscMUyjVsMZg/ft2mb4u6gZggLMAMcJJzAFsyv0nouA4/EkRuep6fL+XdNdv3dTSqwbfEFUJdnwAHVkvSxxkKpkyD7ZUiJO9djUenHtxNu77ZZnUsUiAHKk4gDvtXUz3yHxqojm5d8gbg9v2/dxGyGVRb9vvH6gw+ftJNZeDVuFytMRbaOm6vWW2MkRgIliDGwRAntJstLFrfp31HLjzMj8XcdbF24rJogG2TvZkMuim0HaRs/itTnnLsAlxbmQbqRGXFuozBJlngRDGt7k91LysL2lJlWLmeudgkyrAMCfEVv89Rb1oWRd964JNllABJAGSkDQkMWHaY7DGa0eo4SS8+/T5l7ornKeV+9fYXQwRApMQCQzAJ2kYkGZGo8+auNwWuG62ZbaqAFBUT5GKxsgEswAI3HbcxnK+Ce1ad7hKulvEL0khAzYxD62wAk9OtmsXq7gjc/w1pZBYkJkYUFnEgkkyd9hECO8GstRvUko3h94KvLo2uM4663DLct5ZlsgF3kFJnQiBKif8s6mojieLYXLd66j2la2s4MeqJPVrp0fpIJA7GrRyHgmtoJKoQdovVP2JIHaey6G/wAV54jlVl94dVsSvVMQCwYk/pknUx0/iMlxEISa6eXfuKKSTKPzDlDrdVFBcsQQokMwMbOXaCYM9u5rYPIOIttae4ohj1dU472rkTiSu9ePvVu4RkZveK/pJDswg5vICmdDYEFdfPzH834tkuDAhQ4m48fSAYQn4YgouR/t7GK3jxE20lXmXU2zQblV12BhbfvIuWzBfMOWjzoDR3kSfvW3xXI7g94IC2YtW1AnyUUmO5HSdipK3xKPZRbaf+mVNskyxCtj7hmIJhv2ne69rxT2lXNSciAAzliNQYLaJlYOwOx1uc1rTvbrVd97leZkZc4JWty3EoEt5FVxAJYnJgSTJkqOkzHbW6zc89V3Dbs2kHthF+kFsJYm5jj8g4rBy2Cfw43i7Vu6bb2pF2TCDItskMQN/cxsEE/eoz2VuCFFokSZUDLpEZzkTPSOwmD/AD1acm8yLxfVmwvGKzLmpXGMsSyEsWLEsZMkSAAAJAYRVt9Hc2t2eMskLgrIEeJIJJgMBOuwnv2Y/ircByXiOLJC9dxSGIZ1GIWCOwGWvid4jzroPpP0rfCW71xFFxSuIZVClMWVpG4YgRPww33i7aLHS6UpUkkTz9SAtwEApoTGiSADHk+APkiqhzjh7jXJdIc4+RJLAwT8EwTHbUaiuiFR8dqxtw6mZEyZ/wBMf9jFcWtwntJcylWUZyhZyzlXB3yt+6GFrof2CWYMcRFy4hQjaydGcpOtVCc4uMqfXh/c+KwAAdEYwPG48V1Pn/pwXraJbIX2/pUjp12jypqvWPRb3GuW74hTaOLKTiGYCPPURsfgHtqJcGnGNYRVxeEVXg/SacWU9r3WW4ocJdcQBjsGF2J1IMbirlzT0bw1q0He77b4wzAA5mAIVTJkhVED+0aqxch5AnCCEZmGIXqidf8AmsHq3mTW7ftqjMXBkiQFHbcDf4Edu+6jl5Yy1NTfNX0zjbxJqk3I4tz6zYe2wuQSg06o4KsQIkFQSNjZ6T/FVrmd63kbVlGW40Ixzn3QAIWNhZMQRAAH5rovG8EzKUZSplSJ6dZAyADO8Yj8eK1OZW/atsEAVpB7fSZ2x+YGz579qwhxMYtRSt3teF3uUU6xRW+bcabTqlv20FtwhtCFBIxZbn0zGRj4EDtJFRnHc+2yhMQfqBJDA/SZ8SVGMwdD7mpb0/wa8Ree9dWTbKgBgOoESrtES0R5P+lZeZYrxMkqGc/TgGPTrNpnRAiR4kQJNdUKi+SrpZLppOiH4DgVHuXCCLQtpio+q6bgVsASIYiYMdjiKy2+ZZ5IV/8AVc/SIZVkKBucTLwAABvvus68ucPaPVCAm2cVVi7RLQRAhmH20DI7DX9LW/65ZGPtWxlJxtlxsIIOtsYif+Y0csNvOO/Us31JVrirctrdVYtqYVBkxhYxCvLFgTH3CnZ7Db5fzg3Vv3cQgUg9UtA27ZRB+nffZaajGfE3OLtwuiygHIFQUyaACVByjHR1vW6+f93xs3Eue2yKSP6OiXJMgq31BsmGXYx2+cmnJYV/fPkHknuHYcR1zbhgMgsMWi2CVfyIadf5R++r6j45bYh0lADA2sMMSMWMmSHEz5X71U+AS/aBCFVIRVaZki62I0RMhh/sd1McU7uhlGIAce4qo6kZsGbE70AJ3oAQBNR7BRkmnhft8SvKrLDyHiiUXPNjhkCQexOhInqgwdycSa9C6hu3hnk/ViNrCloC/wD79/iAKt6T503Tw+vaAPWpZCvdjsdyTPx5/FYrqLaulhxnTEi4T7jhp0pVTlqAIIKwzaHij4Ze0k3i/AjkyyZ5lZdW6Sy53PlXKiUUAyJB0RCzsMdzWvyVy9i4jB8SHbLTe7JOuxAMKV+01p8Pxdq9cZrxlBcARUOIuXCSc3kTbDxlI0Oqfis3/d7TI4ZDbfMRbUEbXE4mQfKkHzDfaa0cHy8rV1RNYqjbN5rFvC2VuOgyAYNLLu4dH9QV+0kEGf041G3bIY/4ljdJBDsmjguRcNvxHYd+lq1uPJMFExRf6elybKQ2BiSAO2Pwsbk1l5bxYaywDp7jlbQtkT0hSGbHvAUnfbuK0UeX83r6lqrJN8ZxrBbZVV6Vm2zfUylQTlGwDPaDDCs9jhzZuhlUXTdMES2QYtoKAOqQV+D/ADUZb4RLV7HJPbua7BeqEZiBEqDKjyf+VjjgiWoaWbJh3I6SHBkL3Gtzos1VjprCX3sVgt/pJTb41fbuP1CbcDPNTBIYnsCuW97WfFdYu2T7yOpMYsH+CPH4M+fiftFK9Bejva9ric2VlkBYUqykQCugVBU9vmT5iugVvHYsthSlKsSKUpQClKUApSlAavF8ut3AwZFlhBYAZfz31VD5l6Ja7xPsqSliCSwkyCpEHqBnL/zXRqRWMtCEpKVd5+ZVxTOZc59LPw9wLaBdHBx6SxkCYbY8Dv8Av9qo68EnE3boLMBahSZZC0mSO485/kP9q7/xVxUGbiQpkQCxBPToDc9RGvmuPc05daV87dy4bl1R7xiFDKZU9gSZEE+QI81hqQUH+V06/tfUzlFLJFcy5ZmtvEhHFtkGRmO/ZYBLHXba6ia88Xy5hbXIpiixiF6dGQIkGeokb1h9t6fGXzZS611x7ouZAk94hlVRP0hZB8yTryfj37pS3eQzI6wVYFyTJKqYiCCw/wBjuqeznin32/oRk0L7kWbTHoQugUBhjh1AgeWhYOwPq7V8sKovPllbTFVDAQZAj3YPdYGUkeAZ1NWLnnEDhrZEG85KjpOIlgVDaUD6gYUDvVZuXLoS7cvgo8ALK+MCmAEjHTBsu0iPMVtotytVX7/x8y0Tza4u2xtqzOLhYJdeIzwae/liIAHeSs99+udkcM5Fq4GDMwIclgIABEExEaDfDEa71qf4Ipw3vOzC5Ia2MgNOJLDc5EAkH4Wo65eN8qsZOSdliSSSNmTHiPxW0YpvG2bL9cE3x/EXLdu4x+q8gBAOkA6YUgd5YGD26o7TVf4bhGuHFR8bOokwN/ckdv8AipG96gu3Lao8YqvgDfUGUn8EDQjU9q2uD4i063ReOKvtJmFORVTb2GKhQsk/B7mpVwTbQykRjcvZdSuZuC2RP0llDrsEyGOQ+2P31vcTy02S2bq91reQkyR8zJ6idiZPb81I2OPs8QuPEr7TsFZXMwwgAtvsGCgCdGdea3nuWuIuy+1tDQIxH6XOw36ROvtVPazW623+nfvI5miL4jhFWHsgm2SzSrDocNcXQ8L0xl56a0eD5awvqi3Ar5QSIO/IX514+CJ71n5dxrWWyus6wTCgFkJC4lYnyGGxqD33WR+WvcuJculFe4zKACekqge23eYmFAkkx4kGrW43bxRJvNyq5b96zgL65W3W6xOIwDKUdYIY7bzOKsNT09G/6d+h7WP+JuFTLA21tyEEMGJAPaYAjfc+e1U9DKBetpbbN1tm41tmHUQRdKwDJYhvn5nyD3LgrqvbRlGIZQQO0TuKRc7qT+oV9TLbQKAo0AAB+BqvVKVoWFKUoBSlKAUpSgFKUoBSlKA+OoIIPYiDVX4j0379x2ZRbUMqKogSqkyTHkgkg/gVaax8TZzRkkjJSJGiJESPvWc4KW5DVnIOI9PheKvDFmxa58FMRsORB3h950R815vWbRCrbcC2iSRjjByANuYggZE/gfIir7zfk62eDvKjYgtkTuYOsfv3x/euYizcBZWu55DsYEAmdCDAAJPnsN1x6mnnLp/wYSXiR3M76g3pkM6wshlkQzAr0AdLmZykSKint8TfHuWg2GIUiD1OhIIII1GXnsAd6qebi1FtlxyYMQCFQwRKYgnUggj8ED71mtKlu1kpILEGY/8AqdQf7j+5Na86jsvIunylQ5mjsVstgotoAWUPBK6UDo33JA/Ox51eD4M22T3ABkQChXqhiVPzGhIIBJPirJzGyLxyQqLdphJYqQVBO1AgCce89zGhNag5dcfi09wPCXFxAxOW1Ocj6hEMT8QPFb86UXZa8FZ4vhcbr2wc4Jgj9Q7g/mP9a2OO4QW9NcNxUACxmo6x7ixkCF+osR9j869cHwJQWyQM26sWBgIsMWc/pn7AmD4mK2LXLwwUsWW2ZJYKDLFgmKxP6YPbXxJNaN13uWPV93dbXvEYNbPt6XIKtsonYDRJAG9wTHatvgVfVkIWhSuukLl0g/JMlPnsPJNaq37F2yqEMLqqqK3/ANoCzB0VYjfbECt70xxDF14bSj3pa5PVirAsI/U2tT8R21VW200+l/cjNHi7xLpfsq4dWUZEnHqkwYC6xxUgQa2eA4nPNbdkGy5V7uj/AE/0vEkZCBqP7T4r5c4kXrYv3XDWBecW09vaqTCggfn7gfms/JiLQIxK45JJ3IGTAyAP1THYkHfaapXNF+P7kNYOj8i5LaZOGbgECXOHQFmdYnI9tzMxcnz07iRXSK5t/wBMU4pgQXNu0pDwVk3CTLQT4M/PTKiuk1aCpFkKUpVyRSlKAUpSgFKUoBSlKAUpSgFKUoCP59ZDWLgLlVAyYr3Kr1kD4mImuUutgtfjK0oUlVXZLeFbY6Yme3iuj+qf8T0CwxCmQ8AfI2zH6RE9o7HdUjiuXSFFwD3QdkAQwyLLkAPgQTokAfvycRqRi8mU3kr7cIUQNYwktDF56hE6AOpI7xrVZr4W0EzCNmIVkYEGC30wdEQ0qexmt/i+ELCWRmmACGIhR3GPYzABYzAiNsaibnLxduMCMQpOM5KR+oEEHEjQO/vNZxnCatsKnk1Oam0EgCMz09ljwp7hZDaB7jpP3rwBb4W9KglDbhSiyP0hlMD5AOj4j7VLcVw1tslPUIMqJneVst/d4O+81B/9uW0FYX3FsAtjLQ31FhsgAkkHf+b71aLW2fnffuIVGtzDh7t26gCjAROGKG4GBbUiVgJIX+0qdd60+aBAgUFwQ91CijpLBVMDEQOtVgAf3ferDxAZAIQggElyGVSoIJ9uO2gFEjKCfAmqNeJY3IYiGZ/yIPUDkfAMR/J7jfRuSp7LwLJWebQYOQtsZMcAJ7HLt9ifpHYVs8oZmuKBBctILd8iQNCJyEHtP81u8sS3lauHpdTNyTlkJHWANkyHMT3K+KyPx/uNxFwYq/ue4ExUACGXoOcfr7SR0/O63yXMli4HYrgPbuujEiO+Y2CNASe37xVh4fl+QdxAX/EEMTGQxm4TESYyiAdzAB7Vh5fZL8QVW2zMOsKFWBFsOexnUA49o/erXyTll7FBdt3/APDX1BbQcqSGCMfkCVYmPA2YgZeaILh6AsXk4c+79Jc+11ZdHgg9sT3EaMz2NWasXCcOttFRRCqoAEAaAjsNCstXRYUpSpApSlAKUpQClKUApSlAKUpQClKUBh4u0WUgd/E9ifAb7T3quX/SzsAouwq9gd5E7LGAO51udAVaaVlqaMJu5Iq4p7nN/WnL34e4Htsvtt9K+ViSdHuD2/fxUFwBc9VwEAlwrYqDreSgeCYEfEH7Hq3N+TWeKXG8mQHbwRsHRH4qjc/spwmNohAbhZpDfSF6/cAO0JGjsziPyOfW0uWLaXiVkqWCvcfwQ9wqCbYU7Y4kgoAcSf1CBsjVYuNPtoREm2hIxEfSsKSTJB2BrfUf22Hb3mygNOMHIk/qkydyT996rX5txK2LebWyyyBIMqPpktEwBiJMdx9656fMomXWjUeQMce4nZJAbLAx+o6dpP2+5qH53x6tfLoM0K4731e2bhlYMmCJ7RA89sfMuY3XuWhcsrb0Vts6sQs4sR3767/FZuTcCeKue2oVMuj3JYYsZPVAggk94ABid136enT5pPx+Jql1IvhlLFVK5DvOUCFEWwZk9h4PYne5qX5T6WOauRFpkbAdJyOTICw2WAKkQYOQB2K6D6Z/6a4b4nGMR0rPlSCD1GCsiIkTXQhy+1AX20IClYKg6Jkg/MkTWk7awWqyg+neQu9xXYlboxZmBUgKMoYSsyWULrtGwYmujgUilRCCiqJSoUpSrkilKUApSlAKUpQClKUApSlAKUpQClKUApSlAfCY2e1UH1lxXDXmxTM3U7XF6lE7OBJI7D9Ov4q0+oOMtKmFxoLbAhjMGYIHgxG65tzbjjevPdKLIBLKSFB7EBeoM5IXYH22K59WbdxjuZzfRETxPMyL62keZyLkeOxEncYsH7HpkdqjuL943LyKudm4rEm4YAA6CFMQD4xMSUJ81g51xITibUW3hwRdHyCw1hkRAJO5B6t9qy8Xza4hjoezdnHYlS0nLEH4OxHwe8iqx06S5V06979+6OXwN70ZYscRcVOIt3IUhWliYLKVlIchQCdR/BrtPKOS2uHQKiJlADOEVS0dixHc9t/O64/6S5ZdZWuNcCWgyl8QCozJXSnxPcDW5+Y7iK6EssuhSlKsWFKUoBSlKAUpSgFKUoBSlKAUpSgFKUoBSlKAUpSgFKVA+qOOdQtq1OZ6iYkAD5/eP4jzVZyUVZDdFe9UWSZaQ7szdMzABhBPYTv4EH7VWP8AHrcJ2BDaJIEwASR+NiO35qR45HKAK0tdcwpgiQAqkgfkiIHbsAarvFcnFuA/lpKiNse+8u2m1PSNaiK86Olp799vcxaTKg3Ahr6EK+DXOoyNFsSSNxBBn9/MV5s2mKoJzIJIKgNM9gTO9Hx21vVXX1JwihcVRismNG2bZMlgygGQfpIiR31UjyP0RxGve4cQPpdQgYDWJTrkAD9MgGB813R1cWac2LLJ/wBPOS3lsunEWkNm9bDBshkZ3gQD2g//AKZq/Vjs2FQYoABJMDWyZJ/cmayVqXFKUoBSlKAUpSgFKUoBSlKAUpSgFKUoBSlKAUpSgFKUoBXwqK+0oCOtclsi2ttkDBfJ0Z/ukQZ+/wBh8VX+f+krYQ3LblMZLTsx3xQ+CTA3PerjUdz/AINrtoqm2kEDQn+dTustSKUW0roq1g57y7023FXcfdKC2pMkZbJA/uHnf7feuoWExVV+AB/AitbgeBCM1yOt1UPHaQDJHnZO9/FblTpRcY1LcRVIUpStCwpSlAKUpQClKUApSlAKUpQClKUApSlAKUpQClKUApSlAKUpQFT9U3bqXQQ7hGUY4sQNdxo9/P71GJzm+BAut+8H/UiatHqjhc7BI7ocv27Efxv9qpNeFxnPp6rpvOT6TgPZ62grirWNiQ/75xH/AMp/hf8AxT/vnEf/ACn+F/8AFR9fK5vban+z9Wdv4fS/0XojNd4l2+p3aPlif9zVx9LWWWwCxPUxYA+Boa/MT+9Uu3bLEKO7EAfuYrpSKAAAIAEACu7/AM6DlNzfQ8z/ANaajpx011/o+0pSvYPBFKUoBSlKAUpSgFKUoBSlKAUpSgFKUoBSlKAUpSgFKUoD4yggg9jo1zO5AJHwT31/PxXTaTXJxXC+3rNUd3B8Z+HvF351/TOY5D5pkPmunTSa5P8AGf8Afw+p2/5n/j4/Q57ya4BftH/OO266FSaV28Nw/sYtXZwcZxX4iSlVUvG/6QpSldJxilKUApSlAKUpQClKU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pic>
        <p:nvPicPr>
          <p:cNvPr id="1028" name="Picture 4" descr="http://www.dicas10.com/wp-content/uploads/2011/08/plantas-e-ervas-medicinais-brasi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86" y="-143267"/>
            <a:ext cx="9165186" cy="71006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CaixaDeTexto 3"/>
          <p:cNvSpPr txBox="1"/>
          <p:nvPr/>
        </p:nvSpPr>
        <p:spPr>
          <a:xfrm>
            <a:off x="4561407" y="4077072"/>
            <a:ext cx="217083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</a:rPr>
              <a:t>RIO RUFINO</a:t>
            </a:r>
            <a:endParaRPr lang="pt-BR" sz="2800" b="1" dirty="0">
              <a:solidFill>
                <a:schemeClr val="tx1"/>
              </a:solidFill>
            </a:endParaRPr>
          </a:p>
        </p:txBody>
      </p:sp>
      <p:sp>
        <p:nvSpPr>
          <p:cNvPr id="5" name="Seta para a direita 4"/>
          <p:cNvSpPr/>
          <p:nvPr/>
        </p:nvSpPr>
        <p:spPr>
          <a:xfrm>
            <a:off x="5148064" y="4794061"/>
            <a:ext cx="288032" cy="50405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4561406" y="6237312"/>
            <a:ext cx="1234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/>
              <a:t>2.509 HABITANTES</a:t>
            </a:r>
            <a:endParaRPr lang="pt-BR" sz="1400" b="1" dirty="0"/>
          </a:p>
        </p:txBody>
      </p:sp>
    </p:spTree>
    <p:extLst>
      <p:ext uri="{BB962C8B-B14F-4D97-AF65-F5344CB8AC3E}">
        <p14:creationId xmlns:p14="http://schemas.microsoft.com/office/powerpoint/2010/main" val="42708132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armaciabeladonna.com.br/imagens/farmaciabeladonna.com.br/produtos/Fitoterapicos/Maytenus_ilicifol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7200"/>
            <a:ext cx="9396536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251520" y="2996952"/>
            <a:ext cx="8892480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i="1" dirty="0">
                <a:latin typeface="Times New Roman"/>
                <a:ea typeface="Calibri"/>
                <a:cs typeface="Times New Roman"/>
              </a:rPr>
              <a:t>Dedicamos este trabalho a população de Rio Rufino, aos que colaboraram e se envolveram, mostrando de diversas formas a grandiosidade do construir a partir das interações sociais, ensinando e aprendendo através das relações entre homem e planta. Partilhando informações sobre os remédios populares tão esquecidos pela sociedade contemporânea, ressurgem, proporcionando além dos benefícios para saúde o resgate cultural, nossos antepassados deixaram como legado o respeito pela flora, sendo que, quanto maior o nosso conhecimento sobre as propriedades das plantas medicinais, mais somos capazes de aproveitá-las.</a:t>
            </a:r>
            <a:endParaRPr lang="pt-BR" b="1" dirty="0">
              <a:ea typeface="Calibri"/>
              <a:cs typeface="Times New Roman"/>
            </a:endParaRPr>
          </a:p>
          <a:p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275856" y="-6403"/>
            <a:ext cx="4176464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4000" dirty="0" smtClean="0"/>
              <a:t>DEDICATÓRIA</a:t>
            </a:r>
            <a:endParaRPr lang="pt-BR" sz="4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2304256" cy="173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762652" y="116210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i="1" dirty="0" err="1" smtClean="0"/>
              <a:t>Maytenos</a:t>
            </a:r>
            <a:r>
              <a:rPr lang="pt-BR" b="1" i="1" dirty="0" smtClean="0"/>
              <a:t> </a:t>
            </a:r>
            <a:r>
              <a:rPr lang="pt-BR" b="1" i="1" dirty="0" err="1" smtClean="0"/>
              <a:t>ilicifolia</a:t>
            </a:r>
            <a:endParaRPr lang="pt-BR" b="1" i="1" dirty="0"/>
          </a:p>
        </p:txBody>
      </p:sp>
    </p:spTree>
    <p:extLst>
      <p:ext uri="{BB962C8B-B14F-4D97-AF65-F5344CB8AC3E}">
        <p14:creationId xmlns:p14="http://schemas.microsoft.com/office/powerpoint/2010/main" val="123167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ortalagropecuario.com.br/wp-content/uploads/2013/08/plantas-medicinais-portal-agropecuario-250x2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935596" y="260648"/>
            <a:ext cx="7272808" cy="53860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100" b="1" dirty="0"/>
              <a:t>REFERÊNCIAS </a:t>
            </a:r>
            <a:r>
              <a:rPr lang="pt-BR" sz="1100" b="1" dirty="0" smtClean="0"/>
              <a:t>BIBLIOGRÁFICAS</a:t>
            </a:r>
          </a:p>
          <a:p>
            <a:endParaRPr lang="pt-BR" sz="1100" b="1" dirty="0"/>
          </a:p>
          <a:p>
            <a:r>
              <a:rPr lang="pt-BR" sz="1100" b="1" dirty="0"/>
              <a:t>ARRUDA, ANTÔNIO EDU ANTUNES; BRANDES, </a:t>
            </a:r>
            <a:r>
              <a:rPr lang="pt-BR" sz="1100" b="1" dirty="0" err="1"/>
              <a:t>DIETER</a:t>
            </a:r>
            <a:r>
              <a:rPr lang="pt-BR" sz="1100" b="1" dirty="0"/>
              <a:t>; </a:t>
            </a:r>
            <a:r>
              <a:rPr lang="pt-BR" sz="1100" b="1" dirty="0" err="1"/>
              <a:t>RECH</a:t>
            </a:r>
            <a:r>
              <a:rPr lang="pt-BR" sz="1100" b="1" dirty="0"/>
              <a:t>, </a:t>
            </a:r>
            <a:r>
              <a:rPr lang="pt-BR" sz="1100" b="1" dirty="0" err="1"/>
              <a:t>TÁSSIO</a:t>
            </a:r>
            <a:r>
              <a:rPr lang="pt-BR" sz="1100" b="1" dirty="0"/>
              <a:t> </a:t>
            </a:r>
            <a:r>
              <a:rPr lang="pt-BR" sz="1100" b="1" dirty="0" err="1"/>
              <a:t>DRESCH</a:t>
            </a:r>
            <a:r>
              <a:rPr lang="pt-BR" sz="1100" b="1" dirty="0"/>
              <a:t>; BOFF, PEDRO. Sistema para Produção de Vime: APL do vime na serra catarinense. </a:t>
            </a:r>
            <a:r>
              <a:rPr lang="pt-BR" sz="1100" b="1" dirty="0" err="1"/>
              <a:t>1.ed</a:t>
            </a:r>
            <a:r>
              <a:rPr lang="pt-BR" sz="1100" b="1" dirty="0"/>
              <a:t>. Florianópolis: GMC/</a:t>
            </a:r>
            <a:r>
              <a:rPr lang="pt-BR" sz="1100" b="1" dirty="0" err="1"/>
              <a:t>EPAGRE</a:t>
            </a:r>
            <a:r>
              <a:rPr lang="pt-BR" sz="1100" b="1" dirty="0"/>
              <a:t>, 2006.</a:t>
            </a:r>
          </a:p>
          <a:p>
            <a:r>
              <a:rPr lang="pt-BR" sz="1100" b="1" dirty="0"/>
              <a:t> </a:t>
            </a:r>
          </a:p>
          <a:p>
            <a:r>
              <a:rPr lang="pt-BR" sz="1100" b="1" dirty="0"/>
              <a:t>Brasil, Ministério da Saúde: Programa Nacional de Plantas Medicinais.</a:t>
            </a:r>
          </a:p>
          <a:p>
            <a:r>
              <a:rPr lang="pt-BR" sz="1100" b="1" dirty="0"/>
              <a:t>BERTOLUCCI, </a:t>
            </a:r>
            <a:r>
              <a:rPr lang="pt-BR" sz="1100" b="1" dirty="0" err="1"/>
              <a:t>SUZAN</a:t>
            </a:r>
            <a:r>
              <a:rPr lang="pt-BR" sz="1100" b="1" dirty="0"/>
              <a:t> KELLY VILELA; PINHEIRO, CÉLIA REGINA. Manipulação de Fitoterápicos. </a:t>
            </a:r>
            <a:r>
              <a:rPr lang="pt-BR" sz="1100" b="1" dirty="0" err="1"/>
              <a:t>2.ed</a:t>
            </a:r>
            <a:r>
              <a:rPr lang="pt-BR" sz="1100" b="1" dirty="0"/>
              <a:t>. Lavras: </a:t>
            </a:r>
            <a:r>
              <a:rPr lang="pt-BR" sz="1100" b="1" dirty="0" err="1"/>
              <a:t>UFLA</a:t>
            </a:r>
            <a:r>
              <a:rPr lang="pt-BR" sz="1100" b="1" dirty="0"/>
              <a:t>/</a:t>
            </a:r>
            <a:r>
              <a:rPr lang="pt-BR" sz="1100" b="1" dirty="0" err="1"/>
              <a:t>FAEPE</a:t>
            </a:r>
            <a:r>
              <a:rPr lang="pt-BR" sz="1100" b="1" dirty="0"/>
              <a:t>, 2007.</a:t>
            </a:r>
          </a:p>
          <a:p>
            <a:r>
              <a:rPr lang="pt-BR" sz="1100" b="1" dirty="0"/>
              <a:t> </a:t>
            </a:r>
          </a:p>
          <a:p>
            <a:r>
              <a:rPr lang="pt-BR" sz="1100" b="1" dirty="0"/>
              <a:t>BRASIL. Conselho Nacional de Saúde. Resolução nº 338, de 6 de maio de 2004. Aprova a Política .</a:t>
            </a:r>
          </a:p>
          <a:p>
            <a:r>
              <a:rPr lang="pt-BR" sz="1100" b="1" dirty="0"/>
              <a:t> </a:t>
            </a:r>
          </a:p>
          <a:p>
            <a:r>
              <a:rPr lang="pt-BR" sz="1100" b="1" dirty="0"/>
              <a:t>RATES, S. M. K. Promoção do uso racional de fitoterápicos: uma abordagem no ensino de farmacognosia. Revista Brasileira de </a:t>
            </a:r>
            <a:r>
              <a:rPr lang="pt-BR" sz="1100" b="1" dirty="0" err="1"/>
              <a:t>Farmacognosia,São</a:t>
            </a:r>
            <a:r>
              <a:rPr lang="pt-BR" sz="1100" b="1" dirty="0"/>
              <a:t> Paulo, v. 11, n. 2, p. 57-69, 2001.86</a:t>
            </a:r>
          </a:p>
          <a:p>
            <a:r>
              <a:rPr lang="pt-BR" sz="1100" b="1" dirty="0"/>
              <a:t> </a:t>
            </a:r>
          </a:p>
          <a:p>
            <a:r>
              <a:rPr lang="pt-BR" sz="1100" b="1" dirty="0"/>
              <a:t>Ministério da Saúde | Secretaria de Atenção a Saúde | Departamento de Atenção Básica</a:t>
            </a:r>
          </a:p>
          <a:p>
            <a:r>
              <a:rPr lang="pt-BR" sz="1100" b="1" dirty="0"/>
              <a:t>SIMÕES, C. M. O. et al. Plantas da medicina popular no Rio Grande do Sul. Porto Alegre: </a:t>
            </a:r>
            <a:r>
              <a:rPr lang="pt-BR" sz="1100" b="1" dirty="0" err="1"/>
              <a:t>UFRG</a:t>
            </a:r>
            <a:r>
              <a:rPr lang="pt-BR" sz="1100" b="1" dirty="0"/>
              <a:t>, 1988. 173 p.</a:t>
            </a:r>
          </a:p>
          <a:p>
            <a:r>
              <a:rPr lang="pt-BR" sz="1100" b="1" dirty="0"/>
              <a:t> </a:t>
            </a:r>
          </a:p>
          <a:p>
            <a:r>
              <a:rPr lang="pt-BR" sz="1100" b="1" dirty="0"/>
              <a:t>FRANCO, </a:t>
            </a:r>
            <a:r>
              <a:rPr lang="pt-BR" sz="1100" b="1" dirty="0" err="1"/>
              <a:t>IVACIR</a:t>
            </a:r>
            <a:r>
              <a:rPr lang="pt-BR" sz="1100" b="1" dirty="0"/>
              <a:t> JOÃO; FONTANA, VILSON LUIZ. Ervas e Plantas: A Medicina dos simples. </a:t>
            </a:r>
            <a:r>
              <a:rPr lang="pt-BR" sz="1100" b="1" dirty="0" err="1"/>
              <a:t>10.ed</a:t>
            </a:r>
            <a:r>
              <a:rPr lang="pt-BR" sz="1100" b="1" dirty="0"/>
              <a:t>. Erexim: 2005.</a:t>
            </a:r>
          </a:p>
          <a:p>
            <a:r>
              <a:rPr lang="pt-BR" sz="1100" b="1" dirty="0"/>
              <a:t> </a:t>
            </a:r>
          </a:p>
          <a:p>
            <a:r>
              <a:rPr lang="pt-BR" sz="1100" b="1" dirty="0"/>
              <a:t>V Jornada Catarinense e I Jornada Internacional de Plantas Medicinais: Diversidade na unidade. 08-12 maio 2006, Hotel Bourbon, Joinville: </a:t>
            </a:r>
            <a:r>
              <a:rPr lang="pt-BR" sz="1100" b="1" dirty="0" err="1"/>
              <a:t>UNIVILLE</a:t>
            </a:r>
            <a:r>
              <a:rPr lang="pt-BR" sz="1100" b="1" dirty="0"/>
              <a:t>, Nova Letra, 2006.</a:t>
            </a:r>
          </a:p>
          <a:p>
            <a:r>
              <a:rPr lang="pt-BR" sz="1100" b="1" dirty="0"/>
              <a:t> </a:t>
            </a:r>
          </a:p>
          <a:p>
            <a:r>
              <a:rPr lang="pt-BR" sz="1100" b="1" dirty="0"/>
              <a:t>______. Portaria Interministerial nº 2.960, de 9 de dezembro de 2008. Aprova o Programa Nacional de Plantas Medicinais e Fitoterápicos e cria o Comitê Nacional de Plantas Medicinais  e Fitoterápicos. Disponível em: &lt;</a:t>
            </a:r>
            <a:r>
              <a:rPr lang="pt-BR" sz="1100" b="1" dirty="0" err="1"/>
              <a:t>http</a:t>
            </a:r>
            <a:r>
              <a:rPr lang="pt-BR" sz="1100" b="1" dirty="0"/>
              <a:t>://</a:t>
            </a:r>
            <a:r>
              <a:rPr lang="pt-BR" sz="1100" b="1" dirty="0" err="1"/>
              <a:t>bvsms.saude.gov.br</a:t>
            </a:r>
            <a:r>
              <a:rPr lang="pt-BR" sz="1100" b="1" dirty="0"/>
              <a:t>/</a:t>
            </a:r>
            <a:r>
              <a:rPr lang="pt-BR" sz="1100" b="1" dirty="0" err="1"/>
              <a:t>bvs</a:t>
            </a:r>
            <a:r>
              <a:rPr lang="pt-BR" sz="1100" b="1" dirty="0"/>
              <a:t>/</a:t>
            </a:r>
            <a:r>
              <a:rPr lang="pt-BR" sz="1100" b="1" dirty="0" err="1"/>
              <a:t>saudelegis</a:t>
            </a:r>
            <a:r>
              <a:rPr lang="pt-BR" sz="1100" b="1" dirty="0"/>
              <a:t>/</a:t>
            </a:r>
            <a:r>
              <a:rPr lang="pt-BR" sz="1100" b="1" dirty="0" err="1"/>
              <a:t>gm</a:t>
            </a:r>
            <a:r>
              <a:rPr lang="pt-BR" sz="1100" b="1" dirty="0"/>
              <a:t>/2008/ </a:t>
            </a:r>
            <a:r>
              <a:rPr lang="pt-BR" sz="1100" b="1" dirty="0" err="1"/>
              <a:t>pri2960_09_12_2008.html</a:t>
            </a:r>
            <a:r>
              <a:rPr lang="pt-BR" sz="1100" b="1" dirty="0"/>
              <a:t>&gt;. Acesso em: 7 out. 2011. </a:t>
            </a:r>
          </a:p>
          <a:p>
            <a:r>
              <a:rPr lang="pt-BR" sz="1100" b="1" dirty="0"/>
              <a:t> </a:t>
            </a:r>
          </a:p>
          <a:p>
            <a:r>
              <a:rPr lang="pt-BR" sz="1100" b="1" dirty="0"/>
              <a:t>Nacional de Plantas Medicinais e Fitoterápicos. Disponível em: &lt;</a:t>
            </a:r>
            <a:r>
              <a:rPr lang="pt-BR" sz="1100" b="1" dirty="0" err="1"/>
              <a:t>http</a:t>
            </a:r>
            <a:r>
              <a:rPr lang="pt-BR" sz="1100" b="1" dirty="0"/>
              <a:t>://</a:t>
            </a:r>
            <a:r>
              <a:rPr lang="pt-BR" sz="1100" b="1" dirty="0" err="1"/>
              <a:t>portal.saude.gov.br</a:t>
            </a:r>
            <a:r>
              <a:rPr lang="pt-BR" sz="1100" b="1" dirty="0"/>
              <a:t>/portal/arquivos/</a:t>
            </a:r>
            <a:r>
              <a:rPr lang="pt-BR" sz="1100" b="1" dirty="0" err="1"/>
              <a:t>pdf</a:t>
            </a:r>
            <a:r>
              <a:rPr lang="pt-BR" sz="1100" b="1" dirty="0"/>
              <a:t>/</a:t>
            </a:r>
            <a:r>
              <a:rPr lang="pt-BR" sz="1100" b="1" dirty="0" err="1"/>
              <a:t>portariafito.pdf</a:t>
            </a:r>
            <a:r>
              <a:rPr lang="pt-BR" sz="1100" b="1" dirty="0"/>
              <a:t>&gt;. Acesso em: 7 out. 2011.</a:t>
            </a:r>
          </a:p>
          <a:p>
            <a:r>
              <a:rPr lang="pt-BR" sz="1100" b="1" dirty="0"/>
              <a:t> </a:t>
            </a:r>
          </a:p>
          <a:p>
            <a:r>
              <a:rPr lang="pt-BR" sz="1100" b="1" dirty="0" err="1"/>
              <a:t>READER’S</a:t>
            </a:r>
            <a:r>
              <a:rPr lang="pt-BR" sz="1100" b="1" dirty="0"/>
              <a:t> </a:t>
            </a:r>
            <a:r>
              <a:rPr lang="pt-BR" sz="1100" b="1" dirty="0" err="1"/>
              <a:t>DIGEST</a:t>
            </a:r>
            <a:r>
              <a:rPr lang="pt-BR" sz="1100" b="1" dirty="0"/>
              <a:t>. Segredos e Virtudes Das Plantas Medicinais. </a:t>
            </a:r>
            <a:r>
              <a:rPr lang="pt-BR" sz="1100" b="1" dirty="0" err="1"/>
              <a:t>1.ed</a:t>
            </a:r>
            <a:r>
              <a:rPr lang="pt-BR" sz="1100" b="1" dirty="0"/>
              <a:t>. Itália: [</a:t>
            </a:r>
            <a:r>
              <a:rPr lang="pt-BR" sz="1100" b="1" dirty="0" err="1"/>
              <a:t>s.n</a:t>
            </a:r>
            <a:r>
              <a:rPr lang="pt-BR" sz="1100" b="1" dirty="0"/>
              <a:t>], 1999.</a:t>
            </a:r>
          </a:p>
          <a:p>
            <a:endParaRPr lang="pt-BR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6926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resaude.com/wp-content/uploads/2012/11/Usar-plantas-medicina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3" y="-99392"/>
            <a:ext cx="9276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498327" y="11663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FOTOS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66188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:\Users\Suzy\Fotos Trabalho\Seleção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1" y="31743"/>
            <a:ext cx="914400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891957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:\Users\Suzy\Fotos Trabalho\Seleção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957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020095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:\Users\Suzy\Fotos Trabalho\DSC018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706"/>
            <a:ext cx="9144000" cy="6827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499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:\Users\Suzy\Pictures\DSC0188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m 3" descr="C:\Users\Suzy\Pictures\GetAttachmen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32656"/>
            <a:ext cx="2330450" cy="1551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Imagem 5" descr="C:\Users\Suzy\Pictures\DSC01883.jpg"/>
          <p:cNvPicPr/>
          <p:nvPr/>
        </p:nvPicPr>
        <p:blipFill>
          <a:blip r:embed="rId4" cstate="print"/>
          <a:srcRect l="932" r="-685"/>
          <a:stretch>
            <a:fillRect/>
          </a:stretch>
        </p:blipFill>
        <p:spPr bwMode="auto">
          <a:xfrm>
            <a:off x="43429" y="5313808"/>
            <a:ext cx="2250440" cy="15151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8628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:\Documents and Settings\Sistemas\Meus documentos\foto da casa do chá 03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1734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27091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 descr="C:\Documents and Settings\Sistemas\Meus documentos\foto da casa do chá 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099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:\Documents and Settings\Sistemas\Meus documentos\DSC0111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619"/>
            <a:ext cx="9972600" cy="76458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0707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3808" y="260648"/>
            <a:ext cx="374441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FOTO PANORÂMICA DO MUNICÍPIO</a:t>
            </a:r>
            <a:endParaRPr lang="pt-BR" b="1" dirty="0"/>
          </a:p>
        </p:txBody>
      </p:sp>
      <p:pic>
        <p:nvPicPr>
          <p:cNvPr id="6" name="Picture 2" descr="C:\Users\Saude\Pictures\2011-03-18 saúde na escola alto da serra\saúde na escola alto da serra 0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5" y="629980"/>
            <a:ext cx="9140875" cy="6228019"/>
          </a:xfrm>
          <a:prstGeom prst="rect">
            <a:avLst/>
          </a:prstGeom>
          <a:noFill/>
        </p:spPr>
      </p:pic>
      <p:sp>
        <p:nvSpPr>
          <p:cNvPr id="3" name="Seta para a direita 2"/>
          <p:cNvSpPr/>
          <p:nvPr/>
        </p:nvSpPr>
        <p:spPr>
          <a:xfrm>
            <a:off x="2195736" y="3284984"/>
            <a:ext cx="432048" cy="459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86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:\Documents and Settings\Sistemas\Meus documentos\DSC0111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6774"/>
            <a:ext cx="9433048" cy="6831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219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:\Documents and Settings\Sistemas\Meus documentos\DSC011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96" y="0"/>
            <a:ext cx="9171296" cy="7317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C:\Documents and Settings\Sistemas\Meus documentos\DSC0111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87824" cy="24928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3293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:\Documents and Settings\Sistemas\Meus documentos\DSC011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1256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 descr="C:\Documents and Settings\Sistemas\Meus documentos\DSC0111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8" y="4293096"/>
            <a:ext cx="3476982" cy="2564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C:\Documents and Settings\Sistemas\Meus documentos\DSC0111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0"/>
            <a:ext cx="3723230" cy="2996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928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_l9SRaJx1Hdk/TDoddPY_2UI/AAAAAAAAABI/pU_gN9mvQxM/s200/cha1%5B1%5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1"/>
            <a:ext cx="9144000" cy="702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187624" y="692696"/>
            <a:ext cx="6912768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4400" b="1" dirty="0" smtClean="0"/>
              <a:t>OBRIGADO A TODOS</a:t>
            </a:r>
            <a:endParaRPr lang="pt-BR" sz="44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6156176" y="5373216"/>
            <a:ext cx="230425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4800" b="1" i="1" dirty="0" smtClean="0"/>
              <a:t>FIM</a:t>
            </a:r>
            <a:endParaRPr lang="pt-BR" sz="4800" b="1" i="1" dirty="0"/>
          </a:p>
        </p:txBody>
      </p:sp>
    </p:spTree>
    <p:extLst>
      <p:ext uri="{BB962C8B-B14F-4D97-AF65-F5344CB8AC3E}">
        <p14:creationId xmlns:p14="http://schemas.microsoft.com/office/powerpoint/2010/main" val="212402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istemas\Meus documentos\image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939"/>
            <a:ext cx="9540552" cy="684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16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pt.com.br/imagens/enviadas/materias/materia7126/Plantas-medicinais-cursos-c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47" y="-21668"/>
            <a:ext cx="9172891" cy="687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2267744" y="188640"/>
            <a:ext cx="468052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HISTÓRICO DE RIO </a:t>
            </a:r>
            <a:r>
              <a:rPr lang="pt-BR" b="1" dirty="0">
                <a:solidFill>
                  <a:schemeClr val="tx1"/>
                </a:solidFill>
              </a:rPr>
              <a:t> </a:t>
            </a:r>
            <a:r>
              <a:rPr lang="pt-BR" b="1" dirty="0" smtClean="0">
                <a:solidFill>
                  <a:schemeClr val="tx1"/>
                </a:solidFill>
              </a:rPr>
              <a:t>RUFINO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187624" y="1052736"/>
            <a:ext cx="720080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b="1" dirty="0"/>
              <a:t>Rio Rufino tem aproximadamente </a:t>
            </a:r>
            <a:r>
              <a:rPr lang="pt-BR" b="1" dirty="0" smtClean="0"/>
              <a:t>2.509 </a:t>
            </a:r>
            <a:r>
              <a:rPr lang="pt-BR" b="1" dirty="0"/>
              <a:t>habitantes em uma área de 281,70 Km. Foi emancipado em 12 de dezembro de 1991. A economia esta baseada na agricultura, pecuária de corte e uma  bacia leiteira. Destaca-se o cultivo do vime, pela produção de matéria prima e do artesanato de boa qualidade.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9213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http://vmulher5.vila.to/interacao/5245767/plantas-medicinais-brasileiras-321236-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665" y="0"/>
            <a:ext cx="914074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trela de 5 pontas 7"/>
          <p:cNvSpPr/>
          <p:nvPr/>
        </p:nvSpPr>
        <p:spPr>
          <a:xfrm>
            <a:off x="2623477" y="4374209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trela de 5 pontas 8"/>
          <p:cNvSpPr/>
          <p:nvPr/>
        </p:nvSpPr>
        <p:spPr>
          <a:xfrm>
            <a:off x="4607616" y="2353013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strela de 5 pontas 9"/>
          <p:cNvSpPr/>
          <p:nvPr/>
        </p:nvSpPr>
        <p:spPr>
          <a:xfrm>
            <a:off x="-116756" y="885123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3080677" y="375451"/>
            <a:ext cx="3003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/>
              <a:t>ATORES</a:t>
            </a:r>
            <a:endParaRPr lang="pt-BR" sz="4000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0" y="1679510"/>
            <a:ext cx="2913437" cy="24929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EQUIPE DE SAÚDE DA FAMÍLIA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CEZAR,SANDRA,DELOURDES,MAÍRA,JULIANA,GISLAINE, </a:t>
            </a:r>
            <a:r>
              <a:rPr lang="pt-BR" b="1" dirty="0">
                <a:solidFill>
                  <a:schemeClr val="tx1"/>
                </a:solidFill>
              </a:rPr>
              <a:t>MARIA </a:t>
            </a:r>
            <a:r>
              <a:rPr lang="pt-BR" b="1" dirty="0" smtClean="0">
                <a:solidFill>
                  <a:schemeClr val="tx1"/>
                </a:solidFill>
              </a:rPr>
              <a:t> BONFIM,CRISTIANE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MARIA POSSENTI, REGIANE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MARISA,LUCAS,CECILIA 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VIVIAN, MARIVETE, ELENICE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6732240" y="4908166"/>
            <a:ext cx="2151594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CASA DO CHÁ</a:t>
            </a:r>
          </a:p>
          <a:p>
            <a:pPr algn="ctr"/>
            <a:r>
              <a:rPr lang="pt-BR" b="1" dirty="0" smtClean="0"/>
              <a:t>SUZI</a:t>
            </a:r>
          </a:p>
          <a:p>
            <a:pPr algn="ctr"/>
            <a:r>
              <a:rPr lang="pt-BR" b="1" dirty="0" smtClean="0"/>
              <a:t>JANETE</a:t>
            </a:r>
            <a:endParaRPr lang="pt-BR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5220072" y="2810213"/>
            <a:ext cx="2151594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dirty="0" smtClean="0"/>
              <a:t>  </a:t>
            </a:r>
            <a:r>
              <a:rPr lang="pt-BR" sz="2800" b="1" dirty="0" smtClean="0"/>
              <a:t>NASF</a:t>
            </a:r>
          </a:p>
          <a:p>
            <a:pPr algn="ctr"/>
            <a:r>
              <a:rPr lang="pt-BR" b="1" dirty="0" smtClean="0"/>
              <a:t>JOSEANE</a:t>
            </a:r>
          </a:p>
          <a:p>
            <a:pPr algn="ctr"/>
            <a:r>
              <a:rPr lang="pt-BR" b="1" dirty="0" smtClean="0"/>
              <a:t>MAYARA </a:t>
            </a:r>
          </a:p>
          <a:p>
            <a:pPr algn="ctr"/>
            <a:r>
              <a:rPr lang="pt-BR" b="1" dirty="0" smtClean="0"/>
              <a:t>MALBA</a:t>
            </a:r>
          </a:p>
          <a:p>
            <a:pPr algn="ctr"/>
            <a:r>
              <a:rPr lang="pt-BR" b="1" dirty="0" smtClean="0"/>
              <a:t>FERNANDA</a:t>
            </a:r>
            <a:endParaRPr lang="pt-BR" b="1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6633713" y="987803"/>
            <a:ext cx="2151594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SAÚDE BUCAL</a:t>
            </a:r>
          </a:p>
          <a:p>
            <a:pPr algn="ctr"/>
            <a:r>
              <a:rPr lang="pt-BR" b="1" dirty="0" smtClean="0"/>
              <a:t>CAMILA</a:t>
            </a:r>
          </a:p>
          <a:p>
            <a:pPr algn="ctr"/>
            <a:r>
              <a:rPr lang="pt-BR" b="1" dirty="0" smtClean="0"/>
              <a:t>ROSELENE</a:t>
            </a:r>
            <a:endParaRPr lang="pt-BR" b="1" dirty="0"/>
          </a:p>
        </p:txBody>
      </p:sp>
      <p:sp>
        <p:nvSpPr>
          <p:cNvPr id="16" name="Estrela de 5 pontas 15"/>
          <p:cNvSpPr/>
          <p:nvPr/>
        </p:nvSpPr>
        <p:spPr>
          <a:xfrm>
            <a:off x="5740142" y="5204212"/>
            <a:ext cx="1111454" cy="838944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CaixaDeTexto 17"/>
          <p:cNvSpPr txBox="1"/>
          <p:nvPr/>
        </p:nvSpPr>
        <p:spPr>
          <a:xfrm>
            <a:off x="3347864" y="4885020"/>
            <a:ext cx="1440160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SMS</a:t>
            </a:r>
          </a:p>
          <a:p>
            <a:pPr algn="ctr"/>
            <a:r>
              <a:rPr lang="pt-BR" b="1" dirty="0" smtClean="0"/>
              <a:t>ROSA ELENA</a:t>
            </a:r>
            <a:endParaRPr lang="pt-BR" b="1" dirty="0"/>
          </a:p>
        </p:txBody>
      </p:sp>
      <p:sp>
        <p:nvSpPr>
          <p:cNvPr id="3" name="Estrela de 5 pontas 2"/>
          <p:cNvSpPr/>
          <p:nvPr/>
        </p:nvSpPr>
        <p:spPr>
          <a:xfrm>
            <a:off x="6084148" y="427923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026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.bp.blogspot.com/-_62HxK33LGo/TXE_heBG0nI/AAAAAAAAAKQ/0mU-5K-1xrs/s1600/artemis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76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Sistemas\Meus documentos\FOTO OUTUBRO ROZ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3" y="548680"/>
            <a:ext cx="758484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827584" y="69269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EQUIPE DE SAÚDE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04389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lores.culturamix.com/blog/wp-content/gallery/farmacia-natural-no-quintal-2/farmacia-natural-no-quintal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-115095"/>
            <a:ext cx="9468544" cy="713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1484768" y="1124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683568" y="62068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dirty="0"/>
          </a:p>
        </p:txBody>
      </p:sp>
      <p:pic>
        <p:nvPicPr>
          <p:cNvPr id="7" name="Imagem 6" descr="E:\DSC0120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-459432"/>
            <a:ext cx="9468544" cy="6480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m 9" descr="E:\DSC0120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" y="40317"/>
            <a:ext cx="3203848" cy="274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10" descr="C:\Users\SANDRA KAISER\AppData\Local\Microsoft\Windows\Temporary Internet Files\Content.Word\DSCF236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192" y="3705981"/>
            <a:ext cx="4288006" cy="3315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m 13" descr="C:\Users\SANDRA KAISER\AppData\Local\Microsoft\Windows\Temporary Internet Files\Content.Word\DSCF236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69735"/>
            <a:ext cx="3493289" cy="304352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ixaDeTexto 11"/>
          <p:cNvSpPr txBox="1"/>
          <p:nvPr/>
        </p:nvSpPr>
        <p:spPr>
          <a:xfrm>
            <a:off x="3635896" y="129381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ESF INDICANDO USO DE ERVAS MEDICINAIS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77181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idasaudavel.powerminas.com/wp-content/uploads/2010/08/Quebra-pedra-150x1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6" y="0"/>
            <a:ext cx="9132424" cy="917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570335" y="333384"/>
            <a:ext cx="504056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HISTÓRICO CASA DO CHÁ</a:t>
            </a:r>
            <a:endParaRPr lang="pt-BR" sz="36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11576" y="1556792"/>
            <a:ext cx="9132424" cy="4801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b="1" dirty="0" smtClean="0"/>
              <a:t>A casa do chá em Rio Rufino é um projeto que nasceu a partir da necessidade de um estilo de vida simples e que valorizasse as pessoas do meio rural e seus conhecimentos sobre as plantas medicinais, refletindo a cultura do povo e contribuindo para aliviar doenças comuns através de elementos da natureza, as bioativas.</a:t>
            </a:r>
          </a:p>
          <a:p>
            <a:pPr algn="just">
              <a:defRPr/>
            </a:pPr>
            <a:r>
              <a:rPr lang="pt-BR" b="1" dirty="0"/>
              <a:t>O município foi contemplado no ano de 2001 com a construção da casa do chá e anexo o horto de plantas medicinais, do PRONAF vinculado ao  baixo índice de desenvolvimento humano e social.</a:t>
            </a:r>
          </a:p>
          <a:p>
            <a:pPr algn="just">
              <a:defRPr/>
            </a:pPr>
            <a:r>
              <a:rPr lang="pt-BR" b="1" dirty="0"/>
              <a:t>A casa do chá faz parte da Secretaria Municipal da Saúde da Prefeitura Municipal de Rio Rufino e os produtos são distribuídos gratuitamente à população, às plantas medicinais são usadas como recurso auxiliar na rede de saúde pública como alternativa na solução de queixas simples, e auxiliando a tratamentos convencionais</a:t>
            </a:r>
            <a:r>
              <a:rPr lang="pt-BR" b="1" dirty="0" smtClean="0"/>
              <a:t>.</a:t>
            </a:r>
          </a:p>
          <a:p>
            <a:pPr algn="just">
              <a:defRPr/>
            </a:pPr>
            <a:r>
              <a:rPr lang="pt-BR" b="1" dirty="0" smtClean="0"/>
              <a:t>A atenção </a:t>
            </a:r>
            <a:r>
              <a:rPr lang="pt-BR" b="1" dirty="0"/>
              <a:t>básica </a:t>
            </a:r>
            <a:r>
              <a:rPr lang="pt-BR" b="1" dirty="0" smtClean="0"/>
              <a:t> do município está </a:t>
            </a:r>
            <a:r>
              <a:rPr lang="pt-BR" b="1" dirty="0"/>
              <a:t>voltada para esta prática alternativa de saúde, portanto desde 2001 o município vem implantando o processamento das plantas com a distribuição gratuita a população.</a:t>
            </a:r>
          </a:p>
          <a:p>
            <a:pPr algn="just">
              <a:defRPr/>
            </a:pPr>
            <a:endParaRPr lang="pt-BR" b="1" dirty="0">
              <a:solidFill>
                <a:schemeClr val="bg1"/>
              </a:solidFill>
            </a:endParaRPr>
          </a:p>
          <a:p>
            <a:endParaRPr lang="pt-BR" b="1" dirty="0" smtClean="0">
              <a:solidFill>
                <a:schemeClr val="bg1"/>
              </a:solidFill>
            </a:endParaRPr>
          </a:p>
          <a:p>
            <a:endParaRPr lang="pt-B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29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</TotalTime>
  <Words>909</Words>
  <Application>Microsoft Office PowerPoint</Application>
  <PresentationFormat>Apresentação na tela (4:3)</PresentationFormat>
  <Paragraphs>137</Paragraphs>
  <Slides>33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Tratamento num cavalo com plantas medicinais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xp</dc:creator>
  <cp:lastModifiedBy>SANDRA KAISER</cp:lastModifiedBy>
  <cp:revision>141</cp:revision>
  <dcterms:created xsi:type="dcterms:W3CDTF">2013-10-28T13:52:16Z</dcterms:created>
  <dcterms:modified xsi:type="dcterms:W3CDTF">2013-11-04T23:34:04Z</dcterms:modified>
</cp:coreProperties>
</file>