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98" r:id="rId3"/>
    <p:sldId id="404" r:id="rId4"/>
    <p:sldId id="431" r:id="rId5"/>
    <p:sldId id="433" r:id="rId6"/>
    <p:sldId id="409" r:id="rId7"/>
    <p:sldId id="422" r:id="rId8"/>
    <p:sldId id="410" r:id="rId9"/>
    <p:sldId id="421" r:id="rId10"/>
    <p:sldId id="420" r:id="rId11"/>
    <p:sldId id="439" r:id="rId12"/>
    <p:sldId id="438" r:id="rId13"/>
    <p:sldId id="321" r:id="rId14"/>
    <p:sldId id="401" r:id="rId15"/>
    <p:sldId id="437" r:id="rId16"/>
    <p:sldId id="403" r:id="rId17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F9"/>
    <a:srgbClr val="9526DA"/>
    <a:srgbClr val="006600"/>
    <a:srgbClr val="008000"/>
    <a:srgbClr val="99FF66"/>
    <a:srgbClr val="FF5050"/>
    <a:srgbClr val="3BD6F5"/>
    <a:srgbClr val="FFFF99"/>
    <a:srgbClr val="CCE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5246" autoAdjust="0"/>
  </p:normalViewPr>
  <p:slideViewPr>
    <p:cSldViewPr>
      <p:cViewPr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7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13" Type="http://schemas.openxmlformats.org/officeDocument/2006/relationships/image" Target="../media/image24.emf"/><Relationship Id="rId18" Type="http://schemas.openxmlformats.org/officeDocument/2006/relationships/image" Target="../media/image29.emf"/><Relationship Id="rId26" Type="http://schemas.openxmlformats.org/officeDocument/2006/relationships/image" Target="../media/image37.emf"/><Relationship Id="rId3" Type="http://schemas.openxmlformats.org/officeDocument/2006/relationships/image" Target="../media/image14.emf"/><Relationship Id="rId21" Type="http://schemas.openxmlformats.org/officeDocument/2006/relationships/image" Target="../media/image32.emf"/><Relationship Id="rId34" Type="http://schemas.openxmlformats.org/officeDocument/2006/relationships/image" Target="../media/image45.emf"/><Relationship Id="rId7" Type="http://schemas.openxmlformats.org/officeDocument/2006/relationships/image" Target="../media/image18.emf"/><Relationship Id="rId12" Type="http://schemas.openxmlformats.org/officeDocument/2006/relationships/image" Target="../media/image23.emf"/><Relationship Id="rId17" Type="http://schemas.openxmlformats.org/officeDocument/2006/relationships/image" Target="../media/image28.emf"/><Relationship Id="rId25" Type="http://schemas.openxmlformats.org/officeDocument/2006/relationships/image" Target="../media/image36.emf"/><Relationship Id="rId33" Type="http://schemas.openxmlformats.org/officeDocument/2006/relationships/image" Target="../media/image44.emf"/><Relationship Id="rId38" Type="http://schemas.openxmlformats.org/officeDocument/2006/relationships/image" Target="../media/image49.emf"/><Relationship Id="rId2" Type="http://schemas.openxmlformats.org/officeDocument/2006/relationships/image" Target="../media/image13.emf"/><Relationship Id="rId16" Type="http://schemas.openxmlformats.org/officeDocument/2006/relationships/image" Target="../media/image27.emf"/><Relationship Id="rId20" Type="http://schemas.openxmlformats.org/officeDocument/2006/relationships/image" Target="../media/image31.emf"/><Relationship Id="rId29" Type="http://schemas.openxmlformats.org/officeDocument/2006/relationships/image" Target="../media/image40.emf"/><Relationship Id="rId1" Type="http://schemas.openxmlformats.org/officeDocument/2006/relationships/image" Target="../media/image12.emf"/><Relationship Id="rId6" Type="http://schemas.openxmlformats.org/officeDocument/2006/relationships/image" Target="../media/image17.emf"/><Relationship Id="rId11" Type="http://schemas.openxmlformats.org/officeDocument/2006/relationships/image" Target="../media/image22.emf"/><Relationship Id="rId24" Type="http://schemas.openxmlformats.org/officeDocument/2006/relationships/image" Target="../media/image35.wmf"/><Relationship Id="rId32" Type="http://schemas.openxmlformats.org/officeDocument/2006/relationships/image" Target="../media/image43.emf"/><Relationship Id="rId37" Type="http://schemas.openxmlformats.org/officeDocument/2006/relationships/image" Target="../media/image48.emf"/><Relationship Id="rId5" Type="http://schemas.openxmlformats.org/officeDocument/2006/relationships/image" Target="../media/image16.emf"/><Relationship Id="rId15" Type="http://schemas.openxmlformats.org/officeDocument/2006/relationships/image" Target="../media/image26.emf"/><Relationship Id="rId23" Type="http://schemas.openxmlformats.org/officeDocument/2006/relationships/image" Target="../media/image34.emf"/><Relationship Id="rId28" Type="http://schemas.openxmlformats.org/officeDocument/2006/relationships/image" Target="../media/image39.emf"/><Relationship Id="rId36" Type="http://schemas.openxmlformats.org/officeDocument/2006/relationships/image" Target="../media/image47.emf"/><Relationship Id="rId10" Type="http://schemas.openxmlformats.org/officeDocument/2006/relationships/image" Target="../media/image21.emf"/><Relationship Id="rId19" Type="http://schemas.openxmlformats.org/officeDocument/2006/relationships/image" Target="../media/image30.emf"/><Relationship Id="rId31" Type="http://schemas.openxmlformats.org/officeDocument/2006/relationships/image" Target="../media/image42.emf"/><Relationship Id="rId4" Type="http://schemas.openxmlformats.org/officeDocument/2006/relationships/image" Target="../media/image15.emf"/><Relationship Id="rId9" Type="http://schemas.openxmlformats.org/officeDocument/2006/relationships/image" Target="../media/image20.emf"/><Relationship Id="rId14" Type="http://schemas.openxmlformats.org/officeDocument/2006/relationships/image" Target="../media/image25.emf"/><Relationship Id="rId22" Type="http://schemas.openxmlformats.org/officeDocument/2006/relationships/image" Target="../media/image33.emf"/><Relationship Id="rId27" Type="http://schemas.openxmlformats.org/officeDocument/2006/relationships/image" Target="../media/image38.emf"/><Relationship Id="rId30" Type="http://schemas.openxmlformats.org/officeDocument/2006/relationships/image" Target="../media/image41.emf"/><Relationship Id="rId35" Type="http://schemas.openxmlformats.org/officeDocument/2006/relationships/image" Target="../media/image4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448CC27-8089-44EC-9BD1-E0FF8788837A}" type="datetimeFigureOut">
              <a:rPr lang="pt-BR"/>
              <a:pPr>
                <a:defRPr/>
              </a:pPr>
              <a:t>06/11/2013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1BB40FC-23B3-4879-B498-98339B4DEE2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4679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BB40FC-23B3-4879-B498-98339B4DEE26}" type="slidenum">
              <a:rPr lang="pt-BR" smtClean="0"/>
              <a:pPr>
                <a:defRPr/>
              </a:pPr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5659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2B38B-39E0-4F1D-B153-CA8D0A7C127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DB670-8BA4-4FD3-AB76-F39285B2CD2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5EC28-C458-4BB1-A878-073B43839AB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diagrama ou organo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SmartArt 2"/>
          <p:cNvSpPr>
            <a:spLocks noGrp="1"/>
          </p:cNvSpPr>
          <p:nvPr>
            <p:ph type="dgm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lvl="0"/>
            <a:endParaRPr lang="pt-B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A43E1-6E6E-4509-A877-6CB468578E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CCE5-7095-4B42-90E0-9787D9CA6F3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lvl="0"/>
            <a:endParaRPr lang="pt-B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3B56A-A0BD-4E91-B0FD-491EAFE231B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conteúd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989138"/>
            <a:ext cx="4038600" cy="1992312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8200" y="4133850"/>
            <a:ext cx="4038600" cy="199231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1171F-FAB0-4A5E-BBDD-50C07C259DA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ECA8-9EFA-493A-9F07-8CB4EDA01DA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A8F70-2A96-4492-A5F1-DB23652AB9D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03320-70D5-4B27-A510-32AE95E8E13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16F56-20CB-4453-BC7E-3E1699E0594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734C9-105E-493C-A3E7-778AE724E5A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89FC3-1662-4180-A617-C48418C79F0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86AA7-2DEC-4DCA-93A2-23ADADA0880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BF9B7-9D56-4BB1-953B-FF4A0F2DBE2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66F16DD-179E-4AED-80F3-9DEFD8CF3C6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grpSp>
        <p:nvGrpSpPr>
          <p:cNvPr id="1031" name="Group 10"/>
          <p:cNvGrpSpPr>
            <a:grpSpLocks/>
          </p:cNvGrpSpPr>
          <p:nvPr userDrawn="1"/>
        </p:nvGrpSpPr>
        <p:grpSpPr bwMode="auto">
          <a:xfrm>
            <a:off x="-36513" y="0"/>
            <a:ext cx="9180513" cy="1557338"/>
            <a:chOff x="-23" y="0"/>
            <a:chExt cx="5783" cy="981"/>
          </a:xfrm>
        </p:grpSpPr>
        <p:sp>
          <p:nvSpPr>
            <p:cNvPr id="2" name="Rectangle 7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98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/>
            </a:p>
          </p:txBody>
        </p:sp>
        <p:pic>
          <p:nvPicPr>
            <p:cNvPr id="1034" name="Picture 8" descr="brasao_ufsc_grande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-23" y="0"/>
              <a:ext cx="809" cy="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9" descr="logogoverno"/>
            <p:cNvPicPr>
              <a:picLocks noChangeAspect="1" noChangeArrowheads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4694" y="0"/>
              <a:ext cx="1066" cy="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1700213"/>
            <a:ext cx="9144000" cy="0"/>
          </a:xfrm>
          <a:prstGeom prst="line">
            <a:avLst/>
          </a:prstGeom>
          <a:noFill/>
          <a:ln w="76200" cmpd="tri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9.bin"/><Relationship Id="rId18" Type="http://schemas.openxmlformats.org/officeDocument/2006/relationships/image" Target="../media/image19.emf"/><Relationship Id="rId26" Type="http://schemas.openxmlformats.org/officeDocument/2006/relationships/image" Target="../media/image23.emf"/><Relationship Id="rId39" Type="http://schemas.openxmlformats.org/officeDocument/2006/relationships/oleObject" Target="../embeddings/oleObject22.bin"/><Relationship Id="rId21" Type="http://schemas.openxmlformats.org/officeDocument/2006/relationships/oleObject" Target="../embeddings/oleObject13.bin"/><Relationship Id="rId34" Type="http://schemas.openxmlformats.org/officeDocument/2006/relationships/image" Target="../media/image27.emf"/><Relationship Id="rId42" Type="http://schemas.openxmlformats.org/officeDocument/2006/relationships/image" Target="../media/image31.emf"/><Relationship Id="rId47" Type="http://schemas.openxmlformats.org/officeDocument/2006/relationships/oleObject" Target="../embeddings/oleObject26.bin"/><Relationship Id="rId50" Type="http://schemas.openxmlformats.org/officeDocument/2006/relationships/image" Target="../media/image35.wmf"/><Relationship Id="rId55" Type="http://schemas.openxmlformats.org/officeDocument/2006/relationships/oleObject" Target="../embeddings/oleObject30.bin"/><Relationship Id="rId63" Type="http://schemas.openxmlformats.org/officeDocument/2006/relationships/oleObject" Target="../embeddings/oleObject34.bin"/><Relationship Id="rId68" Type="http://schemas.openxmlformats.org/officeDocument/2006/relationships/image" Target="../media/image44.emf"/><Relationship Id="rId76" Type="http://schemas.openxmlformats.org/officeDocument/2006/relationships/image" Target="../media/image48.emf"/><Relationship Id="rId7" Type="http://schemas.openxmlformats.org/officeDocument/2006/relationships/oleObject" Target="../embeddings/oleObject6.bin"/><Relationship Id="rId71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emf"/><Relationship Id="rId29" Type="http://schemas.openxmlformats.org/officeDocument/2006/relationships/oleObject" Target="../embeddings/oleObject17.bin"/><Relationship Id="rId11" Type="http://schemas.openxmlformats.org/officeDocument/2006/relationships/oleObject" Target="../embeddings/oleObject8.bin"/><Relationship Id="rId24" Type="http://schemas.openxmlformats.org/officeDocument/2006/relationships/image" Target="../media/image22.emf"/><Relationship Id="rId32" Type="http://schemas.openxmlformats.org/officeDocument/2006/relationships/image" Target="../media/image26.emf"/><Relationship Id="rId37" Type="http://schemas.openxmlformats.org/officeDocument/2006/relationships/oleObject" Target="../embeddings/oleObject21.bin"/><Relationship Id="rId40" Type="http://schemas.openxmlformats.org/officeDocument/2006/relationships/image" Target="../media/image30.emf"/><Relationship Id="rId45" Type="http://schemas.openxmlformats.org/officeDocument/2006/relationships/oleObject" Target="../embeddings/oleObject25.bin"/><Relationship Id="rId53" Type="http://schemas.openxmlformats.org/officeDocument/2006/relationships/oleObject" Target="../embeddings/oleObject29.bin"/><Relationship Id="rId58" Type="http://schemas.openxmlformats.org/officeDocument/2006/relationships/image" Target="../media/image39.emf"/><Relationship Id="rId66" Type="http://schemas.openxmlformats.org/officeDocument/2006/relationships/image" Target="../media/image43.emf"/><Relationship Id="rId74" Type="http://schemas.openxmlformats.org/officeDocument/2006/relationships/image" Target="../media/image47.emf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0.bin"/><Relationship Id="rId23" Type="http://schemas.openxmlformats.org/officeDocument/2006/relationships/oleObject" Target="../embeddings/oleObject14.bin"/><Relationship Id="rId28" Type="http://schemas.openxmlformats.org/officeDocument/2006/relationships/image" Target="../media/image24.emf"/><Relationship Id="rId36" Type="http://schemas.openxmlformats.org/officeDocument/2006/relationships/image" Target="../media/image28.emf"/><Relationship Id="rId49" Type="http://schemas.openxmlformats.org/officeDocument/2006/relationships/oleObject" Target="../embeddings/oleObject27.bin"/><Relationship Id="rId57" Type="http://schemas.openxmlformats.org/officeDocument/2006/relationships/oleObject" Target="../embeddings/oleObject31.bin"/><Relationship Id="rId61" Type="http://schemas.openxmlformats.org/officeDocument/2006/relationships/oleObject" Target="../embeddings/oleObject33.bin"/><Relationship Id="rId10" Type="http://schemas.openxmlformats.org/officeDocument/2006/relationships/image" Target="../media/image15.emf"/><Relationship Id="rId19" Type="http://schemas.openxmlformats.org/officeDocument/2006/relationships/oleObject" Target="../embeddings/oleObject12.bin"/><Relationship Id="rId31" Type="http://schemas.openxmlformats.org/officeDocument/2006/relationships/oleObject" Target="../embeddings/oleObject18.bin"/><Relationship Id="rId44" Type="http://schemas.openxmlformats.org/officeDocument/2006/relationships/image" Target="../media/image32.emf"/><Relationship Id="rId52" Type="http://schemas.openxmlformats.org/officeDocument/2006/relationships/image" Target="../media/image36.emf"/><Relationship Id="rId60" Type="http://schemas.openxmlformats.org/officeDocument/2006/relationships/image" Target="../media/image40.emf"/><Relationship Id="rId65" Type="http://schemas.openxmlformats.org/officeDocument/2006/relationships/oleObject" Target="../embeddings/oleObject35.bin"/><Relationship Id="rId73" Type="http://schemas.openxmlformats.org/officeDocument/2006/relationships/oleObject" Target="../embeddings/oleObject39.bin"/><Relationship Id="rId78" Type="http://schemas.openxmlformats.org/officeDocument/2006/relationships/image" Target="../media/image49.emf"/><Relationship Id="rId4" Type="http://schemas.openxmlformats.org/officeDocument/2006/relationships/image" Target="../media/image12.e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7.emf"/><Relationship Id="rId22" Type="http://schemas.openxmlformats.org/officeDocument/2006/relationships/image" Target="../media/image21.emf"/><Relationship Id="rId27" Type="http://schemas.openxmlformats.org/officeDocument/2006/relationships/oleObject" Target="../embeddings/oleObject16.bin"/><Relationship Id="rId30" Type="http://schemas.openxmlformats.org/officeDocument/2006/relationships/image" Target="../media/image25.emf"/><Relationship Id="rId35" Type="http://schemas.openxmlformats.org/officeDocument/2006/relationships/oleObject" Target="../embeddings/oleObject20.bin"/><Relationship Id="rId43" Type="http://schemas.openxmlformats.org/officeDocument/2006/relationships/oleObject" Target="../embeddings/oleObject24.bin"/><Relationship Id="rId48" Type="http://schemas.openxmlformats.org/officeDocument/2006/relationships/image" Target="../media/image34.emf"/><Relationship Id="rId56" Type="http://schemas.openxmlformats.org/officeDocument/2006/relationships/image" Target="../media/image38.emf"/><Relationship Id="rId64" Type="http://schemas.openxmlformats.org/officeDocument/2006/relationships/image" Target="../media/image42.emf"/><Relationship Id="rId69" Type="http://schemas.openxmlformats.org/officeDocument/2006/relationships/oleObject" Target="../embeddings/oleObject37.bin"/><Relationship Id="rId77" Type="http://schemas.openxmlformats.org/officeDocument/2006/relationships/oleObject" Target="../embeddings/oleObject41.bin"/><Relationship Id="rId8" Type="http://schemas.openxmlformats.org/officeDocument/2006/relationships/image" Target="../media/image14.emf"/><Relationship Id="rId51" Type="http://schemas.openxmlformats.org/officeDocument/2006/relationships/oleObject" Target="../embeddings/oleObject28.bin"/><Relationship Id="rId72" Type="http://schemas.openxmlformats.org/officeDocument/2006/relationships/image" Target="../media/image46.emf"/><Relationship Id="rId3" Type="http://schemas.openxmlformats.org/officeDocument/2006/relationships/oleObject" Target="../embeddings/oleObject4.bin"/><Relationship Id="rId12" Type="http://schemas.openxmlformats.org/officeDocument/2006/relationships/image" Target="../media/image16.emf"/><Relationship Id="rId17" Type="http://schemas.openxmlformats.org/officeDocument/2006/relationships/oleObject" Target="../embeddings/oleObject11.bin"/><Relationship Id="rId25" Type="http://schemas.openxmlformats.org/officeDocument/2006/relationships/oleObject" Target="../embeddings/oleObject15.bin"/><Relationship Id="rId33" Type="http://schemas.openxmlformats.org/officeDocument/2006/relationships/oleObject" Target="../embeddings/oleObject19.bin"/><Relationship Id="rId38" Type="http://schemas.openxmlformats.org/officeDocument/2006/relationships/image" Target="../media/image29.emf"/><Relationship Id="rId46" Type="http://schemas.openxmlformats.org/officeDocument/2006/relationships/image" Target="../media/image33.emf"/><Relationship Id="rId59" Type="http://schemas.openxmlformats.org/officeDocument/2006/relationships/oleObject" Target="../embeddings/oleObject32.bin"/><Relationship Id="rId67" Type="http://schemas.openxmlformats.org/officeDocument/2006/relationships/oleObject" Target="../embeddings/oleObject36.bin"/><Relationship Id="rId20" Type="http://schemas.openxmlformats.org/officeDocument/2006/relationships/image" Target="../media/image20.emf"/><Relationship Id="rId41" Type="http://schemas.openxmlformats.org/officeDocument/2006/relationships/oleObject" Target="../embeddings/oleObject23.bin"/><Relationship Id="rId54" Type="http://schemas.openxmlformats.org/officeDocument/2006/relationships/image" Target="../media/image37.emf"/><Relationship Id="rId62" Type="http://schemas.openxmlformats.org/officeDocument/2006/relationships/image" Target="../media/image41.emf"/><Relationship Id="rId70" Type="http://schemas.openxmlformats.org/officeDocument/2006/relationships/image" Target="../media/image45.emf"/><Relationship Id="rId75" Type="http://schemas.openxmlformats.org/officeDocument/2006/relationships/oleObject" Target="../embeddings/oleObject40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avaliacao@saude.sc.gov.b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928803"/>
            <a:ext cx="7772400" cy="1357321"/>
          </a:xfrm>
          <a:solidFill>
            <a:schemeClr val="folHlink"/>
          </a:solidFill>
        </p:spPr>
        <p:txBody>
          <a:bodyPr/>
          <a:lstStyle/>
          <a:p>
            <a:pPr eaLnBrk="1" hangingPunct="1">
              <a:defRPr/>
            </a:pPr>
            <a:r>
              <a:rPr lang="pt-BR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 DA ATENÇÃO BÁSICA EM SANTA CATARINA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7319" y="4005064"/>
            <a:ext cx="6400800" cy="722360"/>
          </a:xfrm>
          <a:solidFill>
            <a:srgbClr val="FF0000"/>
          </a:solidFill>
        </p:spPr>
        <p:txBody>
          <a:bodyPr/>
          <a:lstStyle/>
          <a:p>
            <a:r>
              <a:rPr lang="pt-BR" sz="2800" b="1" dirty="0" smtClean="0"/>
              <a:t>RESULTADOS 2013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85786" y="5643578"/>
            <a:ext cx="7643866" cy="861774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b="1" dirty="0" smtClean="0"/>
              <a:t>VI Encontro Estadual de Saúde da Família</a:t>
            </a:r>
          </a:p>
          <a:p>
            <a:pPr algn="ctr"/>
            <a:r>
              <a:rPr lang="pt-BR" b="1" dirty="0" smtClean="0"/>
              <a:t>Encontro Regional </a:t>
            </a:r>
            <a:r>
              <a:rPr lang="pt-BR" b="1" dirty="0" err="1" smtClean="0"/>
              <a:t>QualiSUS</a:t>
            </a:r>
            <a:r>
              <a:rPr lang="pt-BR" b="1" dirty="0" smtClean="0"/>
              <a:t> Redes</a:t>
            </a:r>
          </a:p>
          <a:p>
            <a:pPr algn="ctr"/>
            <a:r>
              <a:rPr lang="pt-BR" sz="1400" b="1" dirty="0" smtClean="0"/>
              <a:t>Florianópolis, 04, 05 e 06 de novembro de 2013</a:t>
            </a:r>
            <a:endParaRPr lang="pt-BR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" t="25866" r="6225" b="24503"/>
          <a:stretch/>
        </p:blipFill>
        <p:spPr bwMode="auto">
          <a:xfrm>
            <a:off x="44974" y="332659"/>
            <a:ext cx="8892481" cy="268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" t="24394" r="45804" b="7510"/>
          <a:stretch/>
        </p:blipFill>
        <p:spPr bwMode="auto">
          <a:xfrm>
            <a:off x="2340024" y="3104115"/>
            <a:ext cx="5041703" cy="359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eta para a esquerda 6"/>
          <p:cNvSpPr/>
          <p:nvPr/>
        </p:nvSpPr>
        <p:spPr>
          <a:xfrm rot="18478703">
            <a:off x="433160" y="1093558"/>
            <a:ext cx="651879" cy="474861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eta para a esquerda 7"/>
          <p:cNvSpPr/>
          <p:nvPr/>
        </p:nvSpPr>
        <p:spPr>
          <a:xfrm rot="20272349">
            <a:off x="5838816" y="6191219"/>
            <a:ext cx="778312" cy="378806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eta para a esquerda 8"/>
          <p:cNvSpPr/>
          <p:nvPr/>
        </p:nvSpPr>
        <p:spPr>
          <a:xfrm rot="20272349">
            <a:off x="4539009" y="3273054"/>
            <a:ext cx="643734" cy="324082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lipse 1"/>
          <p:cNvSpPr/>
          <p:nvPr/>
        </p:nvSpPr>
        <p:spPr>
          <a:xfrm>
            <a:off x="1403648" y="1196752"/>
            <a:ext cx="1512168" cy="1944216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" t="25000" r="36551" b="7462"/>
          <a:stretch/>
        </p:blipFill>
        <p:spPr bwMode="auto">
          <a:xfrm>
            <a:off x="323527" y="760971"/>
            <a:ext cx="8442441" cy="520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ta para a esquerda 2"/>
          <p:cNvSpPr/>
          <p:nvPr/>
        </p:nvSpPr>
        <p:spPr>
          <a:xfrm rot="19794421">
            <a:off x="2917976" y="5236501"/>
            <a:ext cx="643734" cy="540442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eta para a esquerda 3"/>
          <p:cNvSpPr/>
          <p:nvPr/>
        </p:nvSpPr>
        <p:spPr>
          <a:xfrm rot="20272349">
            <a:off x="2168473" y="1810111"/>
            <a:ext cx="643734" cy="324082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2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Espaço Reservado para Conteúd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3502134"/>
              </p:ext>
            </p:extLst>
          </p:nvPr>
        </p:nvGraphicFramePr>
        <p:xfrm>
          <a:off x="467544" y="1916831"/>
          <a:ext cx="8280920" cy="434035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21984"/>
                <a:gridCol w="2155244"/>
                <a:gridCol w="2415251"/>
                <a:gridCol w="2488441"/>
              </a:tblGrid>
              <a:tr h="1116712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ea typeface="Batang" pitchFamily="18" charset="-127"/>
                        </a:rPr>
                        <a:t>ANO</a:t>
                      </a:r>
                      <a:endParaRPr lang="pt-B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ea typeface="Batang" pitchFamily="18" charset="-127"/>
                        </a:rPr>
                        <a:t>DELIBERAÇÃO CIB</a:t>
                      </a:r>
                      <a:endParaRPr lang="pt-B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ea typeface="Batang" pitchFamily="18" charset="-127"/>
                        </a:rPr>
                        <a:t>N</a:t>
                      </a:r>
                      <a:r>
                        <a:rPr lang="pt-BR" sz="2400" b="1" dirty="0" smtClean="0">
                          <a:solidFill>
                            <a:schemeClr val="tx2"/>
                          </a:solidFill>
                        </a:rPr>
                        <a:t>º</a:t>
                      </a:r>
                      <a:endParaRPr lang="pt-BR" sz="24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ea typeface="Batang" pitchFamily="18" charset="-127"/>
                      </a:endParaRPr>
                    </a:p>
                    <a:p>
                      <a:pPr algn="ctr"/>
                      <a:r>
                        <a:rPr lang="pt-BR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ea typeface="Batang" pitchFamily="18" charset="-127"/>
                        </a:rPr>
                        <a:t>MUNICÍPIOS</a:t>
                      </a:r>
                      <a:endParaRPr lang="pt-B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ea typeface="Batang" pitchFamily="18" charset="-127"/>
                        </a:rPr>
                        <a:t>VALOR </a:t>
                      </a:r>
                      <a:endParaRPr lang="pt-B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31786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2008</a:t>
                      </a: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021/CIB/2007</a:t>
                      </a:r>
                      <a:r>
                        <a:rPr lang="pt-BR" sz="2000" b="1" baseline="0" dirty="0" smtClean="0">
                          <a:latin typeface="Calibri" pitchFamily="34" charset="0"/>
                          <a:ea typeface="Batang" pitchFamily="18" charset="-127"/>
                        </a:rPr>
                        <a:t>  </a:t>
                      </a:r>
                    </a:p>
                    <a:p>
                      <a:pPr algn="ctr"/>
                      <a:r>
                        <a:rPr lang="pt-BR" sz="2000" b="1" baseline="0" dirty="0" smtClean="0">
                          <a:latin typeface="Calibri" pitchFamily="34" charset="0"/>
                          <a:ea typeface="Batang" pitchFamily="18" charset="-127"/>
                        </a:rPr>
                        <a:t>007/CIB/2008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11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R$ 260,000,00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</a:tr>
              <a:tr h="619648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2009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021/CIB/2009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16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R$ 460,000,00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</a:tr>
              <a:tr h="526162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2010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18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</a:tr>
              <a:tr h="697974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2011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055/CIB/2011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18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R$ 630,000,00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2013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493/CIB/2012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28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Calibri" pitchFamily="34" charset="0"/>
                          <a:ea typeface="Batang" pitchFamily="18" charset="-127"/>
                        </a:rPr>
                        <a:t>R$ 845,000,00</a:t>
                      </a:r>
                      <a:endParaRPr lang="pt-BR" sz="2000" b="1" dirty="0">
                        <a:latin typeface="Calibri" pitchFamily="34" charset="0"/>
                        <a:ea typeface="Batang" pitchFamily="18" charset="-127"/>
                      </a:endParaRPr>
                    </a:p>
                  </a:txBody>
                  <a:tcPr anchor="ctr">
                    <a:solidFill>
                      <a:srgbClr val="EBEBF9"/>
                    </a:solidFill>
                  </a:tcPr>
                </a:tc>
              </a:tr>
            </a:tbl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357313" y="274638"/>
            <a:ext cx="6000750" cy="1143000"/>
          </a:xfrm>
        </p:spPr>
        <p:txBody>
          <a:bodyPr/>
          <a:lstStyle/>
          <a:p>
            <a:pPr>
              <a:defRPr/>
            </a:pPr>
            <a:r>
              <a:rPr lang="pt-B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PREMIAÇÃO </a:t>
            </a:r>
            <a:r>
              <a:rPr lang="pt-B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SES</a:t>
            </a:r>
          </a:p>
        </p:txBody>
      </p:sp>
    </p:spTree>
    <p:extLst>
      <p:ext uri="{BB962C8B-B14F-4D97-AF65-F5344CB8AC3E}">
        <p14:creationId xmlns:p14="http://schemas.microsoft.com/office/powerpoint/2010/main" val="158523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>
          <a:xfrm>
            <a:off x="1357313" y="274638"/>
            <a:ext cx="6000750" cy="1143000"/>
          </a:xfrm>
        </p:spPr>
        <p:txBody>
          <a:bodyPr/>
          <a:lstStyle/>
          <a:p>
            <a:pPr>
              <a:defRPr/>
            </a:pPr>
            <a:r>
              <a:rPr lang="pt-B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PREMIAÇÃO SES 2013</a:t>
            </a:r>
            <a:endParaRPr lang="pt-BR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7" name="Espaço Reservado para Conteúdo 7"/>
          <p:cNvSpPr>
            <a:spLocks noGrp="1"/>
          </p:cNvSpPr>
          <p:nvPr>
            <p:ph idx="1"/>
          </p:nvPr>
        </p:nvSpPr>
        <p:spPr>
          <a:xfrm>
            <a:off x="683568" y="1772816"/>
            <a:ext cx="8072494" cy="4871443"/>
          </a:xfrm>
        </p:spPr>
        <p:txBody>
          <a:bodyPr/>
          <a:lstStyle/>
          <a:p>
            <a:pPr marL="358775">
              <a:spcBef>
                <a:spcPts val="1200"/>
              </a:spcBef>
              <a:buNone/>
            </a:pPr>
            <a:r>
              <a:rPr lang="pt-BR" sz="2400" b="1" dirty="0" smtClean="0"/>
              <a:t>                 DELIBERAÇÃO 493/CIB/12</a:t>
            </a:r>
            <a:endParaRPr lang="pt-BR" sz="2400" dirty="0" smtClean="0"/>
          </a:p>
          <a:p>
            <a:pPr marL="358775">
              <a:spcBef>
                <a:spcPts val="1200"/>
              </a:spcBef>
            </a:pPr>
            <a:r>
              <a:rPr lang="pt-BR" sz="2300" dirty="0" smtClean="0"/>
              <a:t>Nos anos ímpares </a:t>
            </a:r>
          </a:p>
          <a:p>
            <a:pPr marL="358775" algn="just">
              <a:spcBef>
                <a:spcPts val="1200"/>
              </a:spcBef>
            </a:pPr>
            <a:r>
              <a:rPr lang="pt-BR" sz="2300" dirty="0" smtClean="0"/>
              <a:t>Todos os municípios são agrupados com sua pontuação e classificados nos estratos (porte populacional) previstos para o prêmio:</a:t>
            </a:r>
          </a:p>
          <a:p>
            <a:pPr marL="815975" lvl="1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pt-BR" sz="1900" dirty="0" smtClean="0"/>
              <a:t>Até 10 mil habitantes </a:t>
            </a:r>
            <a:r>
              <a:rPr lang="pt-BR" sz="1900" u="sng" dirty="0" smtClean="0"/>
              <a:t>		</a:t>
            </a:r>
            <a:r>
              <a:rPr lang="pt-BR" sz="1900" dirty="0" smtClean="0"/>
              <a:t>as 16 maiores pontuações</a:t>
            </a:r>
          </a:p>
          <a:p>
            <a:pPr marL="815975" lvl="1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pt-BR" sz="1900" dirty="0" smtClean="0"/>
              <a:t>De 10 a 25 mil habitantes </a:t>
            </a:r>
            <a:r>
              <a:rPr lang="pt-BR" sz="1900" u="sng" dirty="0" smtClean="0"/>
              <a:t>	              </a:t>
            </a:r>
            <a:r>
              <a:rPr lang="pt-BR" sz="1900" dirty="0" smtClean="0"/>
              <a:t>as  6 maiores pontuações</a:t>
            </a:r>
          </a:p>
          <a:p>
            <a:pPr marL="815975" lvl="1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pt-BR" sz="1900" dirty="0" smtClean="0"/>
              <a:t>De 25 a 50 mil habitantes </a:t>
            </a:r>
            <a:r>
              <a:rPr lang="pt-BR" sz="1900" u="sng" dirty="0" smtClean="0"/>
              <a:t>	              </a:t>
            </a:r>
            <a:r>
              <a:rPr lang="pt-BR" sz="1900" dirty="0" smtClean="0"/>
              <a:t>as  3 maiores pontuações</a:t>
            </a:r>
          </a:p>
          <a:p>
            <a:pPr marL="815975" lvl="1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pt-BR" sz="1900" dirty="0" smtClean="0"/>
              <a:t>De 50 a 100 mil habitantes </a:t>
            </a:r>
            <a:r>
              <a:rPr lang="pt-BR" sz="1900" u="sng" dirty="0" smtClean="0"/>
              <a:t>	</a:t>
            </a:r>
            <a:r>
              <a:rPr lang="pt-BR" sz="1900" dirty="0" smtClean="0"/>
              <a:t> as  2 maiores pontuações</a:t>
            </a:r>
          </a:p>
          <a:p>
            <a:pPr marL="815975" lvl="1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pt-BR" sz="1900" dirty="0" smtClean="0"/>
              <a:t>Mais de 100 mil habitantes </a:t>
            </a:r>
            <a:r>
              <a:rPr lang="pt-BR" sz="1900" u="sng" dirty="0" smtClean="0"/>
              <a:t>	</a:t>
            </a:r>
            <a:r>
              <a:rPr lang="pt-BR" sz="1900" dirty="0" smtClean="0"/>
              <a:t>a maior pontuação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357313" y="274638"/>
            <a:ext cx="6000750" cy="1143000"/>
          </a:xfrm>
        </p:spPr>
        <p:txBody>
          <a:bodyPr/>
          <a:lstStyle/>
          <a:p>
            <a:pPr>
              <a:defRPr/>
            </a:pPr>
            <a:r>
              <a:rPr lang="pt-B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Valores de acordo com classificação por porte populacional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1066370"/>
              </p:ext>
            </p:extLst>
          </p:nvPr>
        </p:nvGraphicFramePr>
        <p:xfrm>
          <a:off x="107504" y="1628800"/>
          <a:ext cx="8786874" cy="4776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440160"/>
                <a:gridCol w="1584176"/>
                <a:gridCol w="1512168"/>
                <a:gridCol w="1440160"/>
                <a:gridCol w="1730090"/>
              </a:tblGrid>
              <a:tr h="432048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pt-BR" sz="2000" dirty="0" smtClean="0">
                          <a:solidFill>
                            <a:schemeClr val="tx2"/>
                          </a:solidFill>
                        </a:rPr>
                        <a:t>PORTE POPULACIONAL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b"/>
                </a:tc>
              </a:tr>
              <a:tr h="570065"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Até 10 mil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10 a 25 mil 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25 a 50 mil 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50</a:t>
                      </a:r>
                      <a:r>
                        <a:rPr lang="pt-BR" sz="1600" b="1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a 100 mil 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1" dirty="0" smtClean="0">
                          <a:solidFill>
                            <a:schemeClr val="tx2"/>
                          </a:solidFill>
                        </a:rPr>
                        <a:t>Acima</a:t>
                      </a:r>
                      <a:r>
                        <a:rPr lang="pt-BR" sz="1800" b="1" baseline="0" dirty="0" smtClean="0">
                          <a:solidFill>
                            <a:schemeClr val="tx2"/>
                          </a:solidFill>
                        </a:rPr>
                        <a:t> 100</a:t>
                      </a:r>
                      <a:r>
                        <a:rPr lang="pt-BR" sz="1800" b="1" dirty="0" smtClean="0">
                          <a:solidFill>
                            <a:schemeClr val="tx2"/>
                          </a:solidFill>
                        </a:rPr>
                        <a:t> mil</a:t>
                      </a:r>
                      <a:endParaRPr lang="en-US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</a:tr>
              <a:tr h="551306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1º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R$ 50.000,00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R$ 50.000,00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R$ 50.000,00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R$ 50.000,00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R$ 50.000,00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622253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2º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R$ 40.000,00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R$ 40.000,00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R$ 40.000,00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R$ 40.000,00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405375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3º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R$ 35.000,00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R$ 35.000,00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R$ 35.000,00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405375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º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R$ 30.000,00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R$ 30.000,00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425899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5º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R$ 30.000,00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R$ 30.000,00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501632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6º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R$ 20.000,00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R$ 20.000,00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405375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7º ao 16º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solidFill>
                            <a:schemeClr val="tx2"/>
                          </a:solidFill>
                        </a:rPr>
                        <a:t>R$ 20.000,00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405375">
                <a:tc gridSpan="6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VALOR TOTAL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R$ 845.000,00</a:t>
                      </a:r>
                      <a:endParaRPr lang="en-US" sz="2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4173654"/>
              </p:ext>
            </p:extLst>
          </p:nvPr>
        </p:nvGraphicFramePr>
        <p:xfrm>
          <a:off x="1509433" y="904241"/>
          <a:ext cx="6155055" cy="505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2" name="CorelDRAW" r:id="rId3" imgW="11073003" imgH="6881622" progId="CorelDraw.Graphic.16">
                  <p:embed/>
                </p:oleObj>
              </mc:Choice>
              <mc:Fallback>
                <p:oleObj name="CorelDRAW" r:id="rId3" imgW="11073003" imgH="6881622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9433" y="904241"/>
                        <a:ext cx="6155055" cy="5051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to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4565802"/>
              </p:ext>
            </p:extLst>
          </p:nvPr>
        </p:nvGraphicFramePr>
        <p:xfrm>
          <a:off x="5603854" y="3814197"/>
          <a:ext cx="1764169" cy="2157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3" name="CorelDRAW" r:id="rId5" imgW="3178683" imgH="2916174" progId="CorelDraw.Graphic.16">
                  <p:embed/>
                </p:oleObj>
              </mc:Choice>
              <mc:Fallback>
                <p:oleObj name="CorelDRAW" r:id="rId5" imgW="3178683" imgH="2916174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03854" y="3814197"/>
                        <a:ext cx="1764169" cy="2157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to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33319"/>
              </p:ext>
            </p:extLst>
          </p:nvPr>
        </p:nvGraphicFramePr>
        <p:xfrm>
          <a:off x="6347805" y="2423696"/>
          <a:ext cx="1328995" cy="1720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4" name="CorelDRAW" r:id="rId7" imgW="2394585" imgH="2324481" progId="CorelDraw.Graphic.16">
                  <p:embed/>
                </p:oleObj>
              </mc:Choice>
              <mc:Fallback>
                <p:oleObj name="CorelDRAW" r:id="rId7" imgW="2394585" imgH="2324481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347805" y="2423696"/>
                        <a:ext cx="1328995" cy="1720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to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92838"/>
              </p:ext>
            </p:extLst>
          </p:nvPr>
        </p:nvGraphicFramePr>
        <p:xfrm>
          <a:off x="6883020" y="1878787"/>
          <a:ext cx="672004" cy="940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" name="CorelDRAW" r:id="rId9" imgW="1210818" imgH="1271016" progId="CorelDraw.Graphic.16">
                  <p:embed/>
                </p:oleObj>
              </mc:Choice>
              <mc:Fallback>
                <p:oleObj name="CorelDRAW" r:id="rId9" imgW="1210818" imgH="1271016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883020" y="1878787"/>
                        <a:ext cx="672004" cy="940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to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9576905"/>
              </p:ext>
            </p:extLst>
          </p:nvPr>
        </p:nvGraphicFramePr>
        <p:xfrm>
          <a:off x="5408633" y="1671558"/>
          <a:ext cx="1718706" cy="1801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6" name="CorelDRAW" r:id="rId11" imgW="3096768" imgH="2434590" progId="CorelDraw.Graphic.16">
                  <p:embed/>
                </p:oleObj>
              </mc:Choice>
              <mc:Fallback>
                <p:oleObj name="CorelDRAW" r:id="rId11" imgW="3096768" imgH="2434590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08633" y="1671558"/>
                        <a:ext cx="1718706" cy="18015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to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7719791"/>
              </p:ext>
            </p:extLst>
          </p:nvPr>
        </p:nvGraphicFramePr>
        <p:xfrm>
          <a:off x="6362713" y="893264"/>
          <a:ext cx="1161945" cy="126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7" name="CorelDRAW" r:id="rId13" imgW="2093595" imgH="1712214" progId="CorelDraw.Graphic.16">
                  <p:embed/>
                </p:oleObj>
              </mc:Choice>
              <mc:Fallback>
                <p:oleObj name="CorelDRAW" r:id="rId13" imgW="2093595" imgH="1712214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362713" y="893264"/>
                        <a:ext cx="1161945" cy="126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to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8282487"/>
              </p:ext>
            </p:extLst>
          </p:nvPr>
        </p:nvGraphicFramePr>
        <p:xfrm>
          <a:off x="1499613" y="1311735"/>
          <a:ext cx="2448226" cy="160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8" name="CorelDRAW" r:id="rId15" imgW="4411218" imgH="2163699" progId="CorelDraw.Graphic.16">
                  <p:embed/>
                </p:oleObj>
              </mc:Choice>
              <mc:Fallback>
                <p:oleObj name="CorelDRAW" r:id="rId15" imgW="4411218" imgH="2163699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499613" y="1311735"/>
                        <a:ext cx="2448226" cy="1601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to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5953567"/>
              </p:ext>
            </p:extLst>
          </p:nvPr>
        </p:nvGraphicFramePr>
        <p:xfrm>
          <a:off x="4378436" y="927090"/>
          <a:ext cx="2649954" cy="1363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9" name="CorelDRAW" r:id="rId17" imgW="4774692" imgH="1842897" progId="CorelDraw.Graphic.16">
                  <p:embed/>
                </p:oleObj>
              </mc:Choice>
              <mc:Fallback>
                <p:oleObj name="CorelDRAW" r:id="rId17" imgW="4774692" imgH="184289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378436" y="927090"/>
                        <a:ext cx="2649954" cy="13637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to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4736018"/>
              </p:ext>
            </p:extLst>
          </p:nvPr>
        </p:nvGraphicFramePr>
        <p:xfrm>
          <a:off x="4370207" y="2836425"/>
          <a:ext cx="2264471" cy="2068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0" name="CorelDRAW" r:id="rId19" imgW="4080129" imgH="2795778" progId="CorelDraw.Graphic.16">
                  <p:embed/>
                </p:oleObj>
              </mc:Choice>
              <mc:Fallback>
                <p:oleObj name="CorelDRAW" r:id="rId19" imgW="4080129" imgH="2795778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370207" y="2836425"/>
                        <a:ext cx="2264471" cy="2068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to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393499"/>
              </p:ext>
            </p:extLst>
          </p:nvPr>
        </p:nvGraphicFramePr>
        <p:xfrm>
          <a:off x="2953700" y="1519565"/>
          <a:ext cx="2687593" cy="2068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1" name="CorelDRAW" r:id="rId21" imgW="4842510" imgH="2795778" progId="CorelDraw.Graphic.16">
                  <p:embed/>
                </p:oleObj>
              </mc:Choice>
              <mc:Fallback>
                <p:oleObj name="CorelDRAW" r:id="rId21" imgW="4842510" imgH="2795778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953700" y="1519565"/>
                        <a:ext cx="2687593" cy="2068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ângulo 3"/>
          <p:cNvSpPr/>
          <p:nvPr/>
        </p:nvSpPr>
        <p:spPr>
          <a:xfrm>
            <a:off x="6576321" y="575149"/>
            <a:ext cx="10727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b="1" dirty="0"/>
              <a:t>Nordeste</a:t>
            </a:r>
          </a:p>
        </p:txBody>
      </p:sp>
      <p:sp>
        <p:nvSpPr>
          <p:cNvPr id="5" name="Retângulo 4"/>
          <p:cNvSpPr/>
          <p:nvPr/>
        </p:nvSpPr>
        <p:spPr>
          <a:xfrm>
            <a:off x="4644008" y="651992"/>
            <a:ext cx="15760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b="1" dirty="0" smtClean="0"/>
              <a:t>Planalto Norte</a:t>
            </a:r>
            <a:endParaRPr lang="pt-BR" sz="1600" b="1" dirty="0"/>
          </a:p>
        </p:txBody>
      </p:sp>
      <p:sp>
        <p:nvSpPr>
          <p:cNvPr id="6" name="Retângulo 5"/>
          <p:cNvSpPr/>
          <p:nvPr/>
        </p:nvSpPr>
        <p:spPr>
          <a:xfrm>
            <a:off x="2210596" y="1150490"/>
            <a:ext cx="1531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b="1" dirty="0"/>
              <a:t>Grande Oeste</a:t>
            </a:r>
          </a:p>
        </p:txBody>
      </p:sp>
      <p:sp>
        <p:nvSpPr>
          <p:cNvPr id="8" name="Retângulo 7"/>
          <p:cNvSpPr/>
          <p:nvPr/>
        </p:nvSpPr>
        <p:spPr>
          <a:xfrm rot="1067403">
            <a:off x="3104940" y="3211508"/>
            <a:ext cx="1281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b="1" dirty="0" smtClean="0"/>
              <a:t>Meio Oeste</a:t>
            </a:r>
            <a:endParaRPr lang="pt-BR" sz="1600" b="1" dirty="0"/>
          </a:p>
        </p:txBody>
      </p:sp>
      <p:sp>
        <p:nvSpPr>
          <p:cNvPr id="9" name="Retângulo 8"/>
          <p:cNvSpPr/>
          <p:nvPr/>
        </p:nvSpPr>
        <p:spPr>
          <a:xfrm rot="2353362">
            <a:off x="3897204" y="4301948"/>
            <a:ext cx="19399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b="1" dirty="0"/>
              <a:t>Serra Catarinense</a:t>
            </a:r>
          </a:p>
        </p:txBody>
      </p:sp>
      <p:sp>
        <p:nvSpPr>
          <p:cNvPr id="10" name="Retângulo 9"/>
          <p:cNvSpPr/>
          <p:nvPr/>
        </p:nvSpPr>
        <p:spPr>
          <a:xfrm>
            <a:off x="6576321" y="5234431"/>
            <a:ext cx="5036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b="1" dirty="0" smtClean="0"/>
              <a:t>Sul</a:t>
            </a:r>
            <a:endParaRPr lang="pt-BR" sz="1600" b="1" dirty="0"/>
          </a:p>
        </p:txBody>
      </p:sp>
      <p:sp>
        <p:nvSpPr>
          <p:cNvPr id="12" name="Retângulo 11"/>
          <p:cNvSpPr/>
          <p:nvPr/>
        </p:nvSpPr>
        <p:spPr>
          <a:xfrm>
            <a:off x="7524328" y="3104248"/>
            <a:ext cx="15121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/>
              <a:t>Grande</a:t>
            </a:r>
          </a:p>
          <a:p>
            <a:r>
              <a:rPr lang="pt-BR" sz="1600" b="1" dirty="0"/>
              <a:t>Florianópolis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7474149" y="1916832"/>
            <a:ext cx="14448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/>
              <a:t>Foz do</a:t>
            </a:r>
          </a:p>
          <a:p>
            <a:r>
              <a:rPr lang="pt-BR" sz="1600" b="1" dirty="0"/>
              <a:t>Rio Itajaí</a:t>
            </a:r>
          </a:p>
        </p:txBody>
      </p:sp>
      <p:graphicFrame>
        <p:nvGraphicFramePr>
          <p:cNvPr id="26" name="Objeto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2033342"/>
              </p:ext>
            </p:extLst>
          </p:nvPr>
        </p:nvGraphicFramePr>
        <p:xfrm>
          <a:off x="1965559" y="1319443"/>
          <a:ext cx="331562" cy="451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2" name="CorelDRAW" r:id="rId23" imgW="597408" imgH="609600" progId="CorelDraw.Graphic.16">
                  <p:embed/>
                </p:oleObj>
              </mc:Choice>
              <mc:Fallback>
                <p:oleObj name="CorelDRAW" r:id="rId23" imgW="597408" imgH="609600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965559" y="1319443"/>
                        <a:ext cx="331562" cy="451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to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550394"/>
              </p:ext>
            </p:extLst>
          </p:nvPr>
        </p:nvGraphicFramePr>
        <p:xfrm>
          <a:off x="1670695" y="2161833"/>
          <a:ext cx="196230" cy="160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3" name="CorelDRAW" r:id="rId25" imgW="353568" imgH="216408" progId="CorelDraw.Graphic.16">
                  <p:embed/>
                </p:oleObj>
              </mc:Choice>
              <mc:Fallback>
                <p:oleObj name="CorelDRAW" r:id="rId25" imgW="353568" imgH="216408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670695" y="2161833"/>
                        <a:ext cx="196230" cy="1601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to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9925577"/>
              </p:ext>
            </p:extLst>
          </p:nvPr>
        </p:nvGraphicFramePr>
        <p:xfrm>
          <a:off x="2169481" y="1743835"/>
          <a:ext cx="190310" cy="199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4" name="CorelDRAW" r:id="rId27" imgW="342900" imgH="268986" progId="CorelDraw.Graphic.16">
                  <p:embed/>
                </p:oleObj>
              </mc:Choice>
              <mc:Fallback>
                <p:oleObj name="CorelDRAW" r:id="rId27" imgW="342900" imgH="268986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2169481" y="1743835"/>
                        <a:ext cx="190310" cy="199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to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357518"/>
              </p:ext>
            </p:extLst>
          </p:nvPr>
        </p:nvGraphicFramePr>
        <p:xfrm>
          <a:off x="2093957" y="1910236"/>
          <a:ext cx="163032" cy="173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5" name="CorelDRAW" r:id="rId29" imgW="293751" imgH="234315" progId="CorelDraw.Graphic.16">
                  <p:embed/>
                </p:oleObj>
              </mc:Choice>
              <mc:Fallback>
                <p:oleObj name="CorelDRAW" r:id="rId29" imgW="293751" imgH="234315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2093957" y="1910236"/>
                        <a:ext cx="163032" cy="1733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to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047403"/>
              </p:ext>
            </p:extLst>
          </p:nvPr>
        </p:nvGraphicFramePr>
        <p:xfrm>
          <a:off x="2214910" y="1897906"/>
          <a:ext cx="126239" cy="167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" name="CorelDRAW" r:id="rId31" imgW="227457" imgH="226695" progId="CorelDraw.Graphic.16">
                  <p:embed/>
                </p:oleObj>
              </mc:Choice>
              <mc:Fallback>
                <p:oleObj name="CorelDRAW" r:id="rId31" imgW="227457" imgH="226695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2214910" y="1897906"/>
                        <a:ext cx="126239" cy="1677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to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255155"/>
              </p:ext>
            </p:extLst>
          </p:nvPr>
        </p:nvGraphicFramePr>
        <p:xfrm>
          <a:off x="2004107" y="2002071"/>
          <a:ext cx="144847" cy="187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7" name="CorelDRAW" r:id="rId33" imgW="260985" imgH="253746" progId="CorelDraw.Graphic.16">
                  <p:embed/>
                </p:oleObj>
              </mc:Choice>
              <mc:Fallback>
                <p:oleObj name="CorelDRAW" r:id="rId33" imgW="260985" imgH="253746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004107" y="2002071"/>
                        <a:ext cx="144847" cy="187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to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4571887"/>
              </p:ext>
            </p:extLst>
          </p:nvPr>
        </p:nvGraphicFramePr>
        <p:xfrm>
          <a:off x="1969369" y="2260410"/>
          <a:ext cx="182909" cy="352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8" name="CorelDRAW" r:id="rId35" imgW="329565" imgH="476631" progId="CorelDraw.Graphic.16">
                  <p:embed/>
                </p:oleObj>
              </mc:Choice>
              <mc:Fallback>
                <p:oleObj name="CorelDRAW" r:id="rId35" imgW="329565" imgH="476631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1969369" y="2260410"/>
                        <a:ext cx="182909" cy="352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to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4189541"/>
              </p:ext>
            </p:extLst>
          </p:nvPr>
        </p:nvGraphicFramePr>
        <p:xfrm>
          <a:off x="2049195" y="2322824"/>
          <a:ext cx="203420" cy="362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9" name="CorelDRAW" r:id="rId37" imgW="366522" imgH="489204" progId="CorelDraw.Graphic.16">
                  <p:embed/>
                </p:oleObj>
              </mc:Choice>
              <mc:Fallback>
                <p:oleObj name="CorelDRAW" r:id="rId37" imgW="366522" imgH="489204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2049195" y="2322824"/>
                        <a:ext cx="203420" cy="3620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to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085929"/>
              </p:ext>
            </p:extLst>
          </p:nvPr>
        </p:nvGraphicFramePr>
        <p:xfrm>
          <a:off x="2115059" y="2151000"/>
          <a:ext cx="238098" cy="261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0" name="CorelDRAW" r:id="rId39" imgW="429006" imgH="353187" progId="CorelDraw.Graphic.16">
                  <p:embed/>
                </p:oleObj>
              </mc:Choice>
              <mc:Fallback>
                <p:oleObj name="CorelDRAW" r:id="rId39" imgW="429006" imgH="35318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2115059" y="2151000"/>
                        <a:ext cx="238098" cy="2613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to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0677864"/>
              </p:ext>
            </p:extLst>
          </p:nvPr>
        </p:nvGraphicFramePr>
        <p:xfrm>
          <a:off x="2391711" y="2079170"/>
          <a:ext cx="186503" cy="228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1" name="CorelDRAW" r:id="rId41" imgW="336042" imgH="308610" progId="CorelDraw.Graphic.16">
                  <p:embed/>
                </p:oleObj>
              </mc:Choice>
              <mc:Fallback>
                <p:oleObj name="CorelDRAW" r:id="rId41" imgW="336042" imgH="308610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2391711" y="2079170"/>
                        <a:ext cx="186503" cy="2283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to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2007646"/>
              </p:ext>
            </p:extLst>
          </p:nvPr>
        </p:nvGraphicFramePr>
        <p:xfrm>
          <a:off x="2535746" y="2299853"/>
          <a:ext cx="202574" cy="202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2" name="CorelDRAW" r:id="rId43" imgW="364998" imgH="273558" progId="CorelDraw.Graphic.16">
                  <p:embed/>
                </p:oleObj>
              </mc:Choice>
              <mc:Fallback>
                <p:oleObj name="CorelDRAW" r:id="rId43" imgW="364998" imgH="273558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2535746" y="2299853"/>
                        <a:ext cx="202574" cy="2024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to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337576"/>
              </p:ext>
            </p:extLst>
          </p:nvPr>
        </p:nvGraphicFramePr>
        <p:xfrm>
          <a:off x="2619951" y="2356207"/>
          <a:ext cx="429254" cy="540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3" name="CorelDRAW" r:id="rId45" imgW="773430" imgH="730377" progId="CorelDraw.Graphic.16">
                  <p:embed/>
                </p:oleObj>
              </mc:Choice>
              <mc:Fallback>
                <p:oleObj name="CorelDRAW" r:id="rId45" imgW="773430" imgH="73037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2619951" y="2356207"/>
                        <a:ext cx="429254" cy="5404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to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23079"/>
              </p:ext>
            </p:extLst>
          </p:nvPr>
        </p:nvGraphicFramePr>
        <p:xfrm>
          <a:off x="2610037" y="1917378"/>
          <a:ext cx="302169" cy="326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4" name="CorelDRAW" r:id="rId47" imgW="544449" imgH="441579" progId="CorelDraw.Graphic.16">
                  <p:embed/>
                </p:oleObj>
              </mc:Choice>
              <mc:Fallback>
                <p:oleObj name="CorelDRAW" r:id="rId47" imgW="544449" imgH="441579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2610037" y="1917378"/>
                        <a:ext cx="302169" cy="3267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to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3569943"/>
              </p:ext>
            </p:extLst>
          </p:nvPr>
        </p:nvGraphicFramePr>
        <p:xfrm>
          <a:off x="2713011" y="1677807"/>
          <a:ext cx="188407" cy="209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5" name="CorelDRAW" r:id="rId49" imgW="320760" imgH="267120" progId="CorelDraw.Graphic.16">
                  <p:embed/>
                </p:oleObj>
              </mc:Choice>
              <mc:Fallback>
                <p:oleObj name="CorelDRAW" r:id="rId49" imgW="320760" imgH="267120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2713011" y="1677807"/>
                        <a:ext cx="188407" cy="209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to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244498"/>
              </p:ext>
            </p:extLst>
          </p:nvPr>
        </p:nvGraphicFramePr>
        <p:xfrm>
          <a:off x="2695562" y="1465941"/>
          <a:ext cx="170433" cy="206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6" name="CorelDRAW" r:id="rId51" imgW="307086" imgH="279654" progId="CorelDraw.Graphic.16">
                  <p:embed/>
                </p:oleObj>
              </mc:Choice>
              <mc:Fallback>
                <p:oleObj name="CorelDRAW" r:id="rId51" imgW="307086" imgH="279654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2"/>
                      <a:stretch>
                        <a:fillRect/>
                      </a:stretch>
                    </p:blipFill>
                    <p:spPr>
                      <a:xfrm>
                        <a:off x="2695562" y="1465941"/>
                        <a:ext cx="170433" cy="2069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to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198613"/>
              </p:ext>
            </p:extLst>
          </p:nvPr>
        </p:nvGraphicFramePr>
        <p:xfrm>
          <a:off x="3555431" y="2939758"/>
          <a:ext cx="190944" cy="306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7" name="CorelDRAW" r:id="rId53" imgW="344043" imgH="414528" progId="CorelDraw.Graphic.16">
                  <p:embed/>
                </p:oleObj>
              </mc:Choice>
              <mc:Fallback>
                <p:oleObj name="CorelDRAW" r:id="rId53" imgW="344043" imgH="414528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4"/>
                      <a:stretch>
                        <a:fillRect/>
                      </a:stretch>
                    </p:blipFill>
                    <p:spPr>
                      <a:xfrm>
                        <a:off x="3555431" y="2939758"/>
                        <a:ext cx="190944" cy="3067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to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562854"/>
              </p:ext>
            </p:extLst>
          </p:nvPr>
        </p:nvGraphicFramePr>
        <p:xfrm>
          <a:off x="3636147" y="2886380"/>
          <a:ext cx="155631" cy="219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8" name="CorelDRAW" r:id="rId55" imgW="280416" imgH="296418" progId="CorelDraw.Graphic.16">
                  <p:embed/>
                </p:oleObj>
              </mc:Choice>
              <mc:Fallback>
                <p:oleObj name="CorelDRAW" r:id="rId55" imgW="280416" imgH="296418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6"/>
                      <a:stretch>
                        <a:fillRect/>
                      </a:stretch>
                    </p:blipFill>
                    <p:spPr>
                      <a:xfrm>
                        <a:off x="3636147" y="2886380"/>
                        <a:ext cx="155631" cy="2193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to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231777"/>
              </p:ext>
            </p:extLst>
          </p:nvPr>
        </p:nvGraphicFramePr>
        <p:xfrm>
          <a:off x="4079016" y="2617609"/>
          <a:ext cx="314434" cy="254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9" name="CorelDRAW" r:id="rId57" imgW="566547" imgH="344424" progId="CorelDraw.Graphic.16">
                  <p:embed/>
                </p:oleObj>
              </mc:Choice>
              <mc:Fallback>
                <p:oleObj name="CorelDRAW" r:id="rId57" imgW="566547" imgH="344424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8"/>
                      <a:stretch>
                        <a:fillRect/>
                      </a:stretch>
                    </p:blipFill>
                    <p:spPr>
                      <a:xfrm>
                        <a:off x="4079016" y="2617609"/>
                        <a:ext cx="314434" cy="2548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to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057148"/>
              </p:ext>
            </p:extLst>
          </p:nvPr>
        </p:nvGraphicFramePr>
        <p:xfrm>
          <a:off x="4286813" y="2332017"/>
          <a:ext cx="198134" cy="196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0" name="CorelDRAW" r:id="rId59" imgW="356997" imgH="265938" progId="CorelDraw.Graphic.16">
                  <p:embed/>
                </p:oleObj>
              </mc:Choice>
              <mc:Fallback>
                <p:oleObj name="CorelDRAW" r:id="rId59" imgW="356997" imgH="265938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0"/>
                      <a:stretch>
                        <a:fillRect/>
                      </a:stretch>
                    </p:blipFill>
                    <p:spPr>
                      <a:xfrm>
                        <a:off x="4286813" y="2332017"/>
                        <a:ext cx="198134" cy="196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to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3630777"/>
              </p:ext>
            </p:extLst>
          </p:nvPr>
        </p:nvGraphicFramePr>
        <p:xfrm>
          <a:off x="4115078" y="2209223"/>
          <a:ext cx="187772" cy="189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1" name="CorelDRAW" r:id="rId61" imgW="338328" imgH="256032" progId="CorelDraw.Graphic.16">
                  <p:embed/>
                </p:oleObj>
              </mc:Choice>
              <mc:Fallback>
                <p:oleObj name="CorelDRAW" r:id="rId61" imgW="338328" imgH="256032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2"/>
                      <a:stretch>
                        <a:fillRect/>
                      </a:stretch>
                    </p:blipFill>
                    <p:spPr>
                      <a:xfrm>
                        <a:off x="4115078" y="2209223"/>
                        <a:ext cx="187772" cy="1894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to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9670144"/>
              </p:ext>
            </p:extLst>
          </p:nvPr>
        </p:nvGraphicFramePr>
        <p:xfrm>
          <a:off x="6718991" y="4460355"/>
          <a:ext cx="338117" cy="372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2" name="CorelDRAW" r:id="rId63" imgW="609219" imgH="503301" progId="CorelDraw.Graphic.16">
                  <p:embed/>
                </p:oleObj>
              </mc:Choice>
              <mc:Fallback>
                <p:oleObj name="CorelDRAW" r:id="rId63" imgW="609219" imgH="503301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4"/>
                      <a:stretch>
                        <a:fillRect/>
                      </a:stretch>
                    </p:blipFill>
                    <p:spPr>
                      <a:xfrm>
                        <a:off x="6718991" y="4460355"/>
                        <a:ext cx="338117" cy="3724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to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308855"/>
              </p:ext>
            </p:extLst>
          </p:nvPr>
        </p:nvGraphicFramePr>
        <p:xfrm>
          <a:off x="6471651" y="4757514"/>
          <a:ext cx="209341" cy="137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" name="CorelDRAW" r:id="rId65" imgW="377190" imgH="186309" progId="CorelDraw.Graphic.16">
                  <p:embed/>
                </p:oleObj>
              </mc:Choice>
              <mc:Fallback>
                <p:oleObj name="CorelDRAW" r:id="rId65" imgW="377190" imgH="186309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6"/>
                      <a:stretch>
                        <a:fillRect/>
                      </a:stretch>
                    </p:blipFill>
                    <p:spPr>
                      <a:xfrm>
                        <a:off x="6471651" y="4757514"/>
                        <a:ext cx="209341" cy="137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to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044278"/>
              </p:ext>
            </p:extLst>
          </p:nvPr>
        </p:nvGraphicFramePr>
        <p:xfrm>
          <a:off x="5849388" y="2274524"/>
          <a:ext cx="302381" cy="197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4" name="CorelDRAW" r:id="rId67" imgW="544830" imgH="267081" progId="CorelDraw.Graphic.16">
                  <p:embed/>
                </p:oleObj>
              </mc:Choice>
              <mc:Fallback>
                <p:oleObj name="CorelDRAW" r:id="rId67" imgW="544830" imgH="267081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8"/>
                      <a:stretch>
                        <a:fillRect/>
                      </a:stretch>
                    </p:blipFill>
                    <p:spPr>
                      <a:xfrm>
                        <a:off x="5849388" y="2274524"/>
                        <a:ext cx="302381" cy="197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to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4838363"/>
              </p:ext>
            </p:extLst>
          </p:nvPr>
        </p:nvGraphicFramePr>
        <p:xfrm>
          <a:off x="6125991" y="2567398"/>
          <a:ext cx="231120" cy="338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" name="CorelDRAW" r:id="rId69" imgW="416433" imgH="457581" progId="CorelDraw.Graphic.16">
                  <p:embed/>
                </p:oleObj>
              </mc:Choice>
              <mc:Fallback>
                <p:oleObj name="CorelDRAW" r:id="rId69" imgW="416433" imgH="457581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0"/>
                      <a:stretch>
                        <a:fillRect/>
                      </a:stretch>
                    </p:blipFill>
                    <p:spPr>
                      <a:xfrm>
                        <a:off x="6125991" y="2567398"/>
                        <a:ext cx="231120" cy="338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to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14690"/>
              </p:ext>
            </p:extLst>
          </p:nvPr>
        </p:nvGraphicFramePr>
        <p:xfrm>
          <a:off x="6537396" y="2061444"/>
          <a:ext cx="179737" cy="230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6" name="CorelDRAW" r:id="rId71" imgW="323850" imgH="311277" progId="CorelDraw.Graphic.16">
                  <p:embed/>
                </p:oleObj>
              </mc:Choice>
              <mc:Fallback>
                <p:oleObj name="CorelDRAW" r:id="rId71" imgW="323850" imgH="31127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2"/>
                      <a:stretch>
                        <a:fillRect/>
                      </a:stretch>
                    </p:blipFill>
                    <p:spPr>
                      <a:xfrm>
                        <a:off x="6537396" y="2061444"/>
                        <a:ext cx="179737" cy="230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to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432749"/>
              </p:ext>
            </p:extLst>
          </p:nvPr>
        </p:nvGraphicFramePr>
        <p:xfrm>
          <a:off x="6659089" y="1868726"/>
          <a:ext cx="166838" cy="365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7" name="CorelDRAW" r:id="rId73" imgW="300609" imgH="494538" progId="CorelDraw.Graphic.16">
                  <p:embed/>
                </p:oleObj>
              </mc:Choice>
              <mc:Fallback>
                <p:oleObj name="CorelDRAW" r:id="rId73" imgW="300609" imgH="494538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4"/>
                      <a:stretch>
                        <a:fillRect/>
                      </a:stretch>
                    </p:blipFill>
                    <p:spPr>
                      <a:xfrm>
                        <a:off x="6659089" y="1868726"/>
                        <a:ext cx="166838" cy="3659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to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791570"/>
              </p:ext>
            </p:extLst>
          </p:nvPr>
        </p:nvGraphicFramePr>
        <p:xfrm>
          <a:off x="7273764" y="2518872"/>
          <a:ext cx="137446" cy="181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8" name="CorelDRAW" r:id="rId75" imgW="247650" imgH="245745" progId="CorelDraw.Graphic.16">
                  <p:embed/>
                </p:oleObj>
              </mc:Choice>
              <mc:Fallback>
                <p:oleObj name="CorelDRAW" r:id="rId75" imgW="247650" imgH="245745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6"/>
                      <a:stretch>
                        <a:fillRect/>
                      </a:stretch>
                    </p:blipFill>
                    <p:spPr>
                      <a:xfrm>
                        <a:off x="7273764" y="2518872"/>
                        <a:ext cx="137446" cy="1818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to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2230985"/>
              </p:ext>
            </p:extLst>
          </p:nvPr>
        </p:nvGraphicFramePr>
        <p:xfrm>
          <a:off x="7390758" y="2605257"/>
          <a:ext cx="160072" cy="194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9" name="CorelDRAW" r:id="rId77" imgW="288417" imgH="262890" progId="CorelDraw.Graphic.16">
                  <p:embed/>
                </p:oleObj>
              </mc:Choice>
              <mc:Fallback>
                <p:oleObj name="CorelDRAW" r:id="rId77" imgW="288417" imgH="262890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8"/>
                      <a:stretch>
                        <a:fillRect/>
                      </a:stretch>
                    </p:blipFill>
                    <p:spPr>
                      <a:xfrm>
                        <a:off x="7390758" y="2605257"/>
                        <a:ext cx="160072" cy="1945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Tabela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397283"/>
              </p:ext>
            </p:extLst>
          </p:nvPr>
        </p:nvGraphicFramePr>
        <p:xfrm>
          <a:off x="7696266" y="304801"/>
          <a:ext cx="1286786" cy="13450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6786"/>
              </a:tblGrid>
              <a:tr h="603331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Foz do Rio Itajaí</a:t>
                      </a:r>
                      <a:endParaRPr lang="pt-BR" sz="1600" dirty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Itapema</a:t>
                      </a:r>
                      <a:endParaRPr lang="pt-B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Bombinhas</a:t>
                      </a:r>
                      <a:endParaRPr lang="pt-B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7" name="Tabela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931617"/>
              </p:ext>
            </p:extLst>
          </p:nvPr>
        </p:nvGraphicFramePr>
        <p:xfrm>
          <a:off x="7524381" y="5094313"/>
          <a:ext cx="1286786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67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Sul</a:t>
                      </a:r>
                      <a:endParaRPr lang="pt-BR" sz="1600" dirty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Cocal do Sul</a:t>
                      </a:r>
                      <a:endParaRPr lang="pt-B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Tubarão</a:t>
                      </a:r>
                      <a:endParaRPr lang="pt-B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" name="Tabela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617552"/>
              </p:ext>
            </p:extLst>
          </p:nvPr>
        </p:nvGraphicFramePr>
        <p:xfrm>
          <a:off x="3427758" y="4497770"/>
          <a:ext cx="1286786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67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Vale do Rio Itajaí</a:t>
                      </a:r>
                      <a:endParaRPr lang="pt-BR" sz="1600" dirty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Witmarsum</a:t>
                      </a:r>
                      <a:endParaRPr lang="pt-B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Rio do Sul</a:t>
                      </a:r>
                      <a:endParaRPr lang="pt-B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Pomerode</a:t>
                      </a:r>
                      <a:endParaRPr lang="pt-B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Timbó</a:t>
                      </a:r>
                      <a:endParaRPr lang="pt-B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" name="Tabela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607166"/>
              </p:ext>
            </p:extLst>
          </p:nvPr>
        </p:nvGraphicFramePr>
        <p:xfrm>
          <a:off x="1689404" y="3933056"/>
          <a:ext cx="1286786" cy="21800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6786"/>
              </a:tblGrid>
              <a:tr h="325818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Meio Oeste</a:t>
                      </a:r>
                      <a:endParaRPr lang="pt-BR" sz="1400" dirty="0"/>
                    </a:p>
                  </a:txBody>
                  <a:tcPr marL="68580" marR="68580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Salto Veloso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Peritiba</a:t>
                      </a:r>
                      <a:endParaRPr lang="pt-BR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Alto Bela Vista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Iomerê</a:t>
                      </a:r>
                      <a:endParaRPr lang="pt-BR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t-BR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Herval d’Oeste</a:t>
                      </a:r>
                      <a:endParaRPr lang="pt-BR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" name="Tabela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050000"/>
              </p:ext>
            </p:extLst>
          </p:nvPr>
        </p:nvGraphicFramePr>
        <p:xfrm>
          <a:off x="179512" y="70212"/>
          <a:ext cx="1214315" cy="6468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3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 Oeste</a:t>
                      </a:r>
                      <a:endParaRPr lang="pt-BR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Chapecó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Caibi</a:t>
                      </a:r>
                      <a:endParaRPr lang="pt-BR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São Miguel </a:t>
                      </a:r>
                      <a:r>
                        <a:rPr lang="pt-BR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Boa </a:t>
                      </a:r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Vista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Nova Itaberaba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Flor do Sertão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Jupiá</a:t>
                      </a:r>
                      <a:endParaRPr lang="pt-BR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Riqueza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Coronel Martins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Tigrinhos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Pinhalzinho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Palma Sola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</a:t>
                      </a:r>
                      <a:r>
                        <a:rPr lang="pt-BR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Terezinha do Progresso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Belmonte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Quilombo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Cunha Porã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Retângulo 14"/>
          <p:cNvSpPr/>
          <p:nvPr/>
        </p:nvSpPr>
        <p:spPr>
          <a:xfrm rot="1631118">
            <a:off x="5126910" y="2697714"/>
            <a:ext cx="1573562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BR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Vale do Rio Itajaí</a:t>
            </a:r>
          </a:p>
        </p:txBody>
      </p:sp>
      <p:sp>
        <p:nvSpPr>
          <p:cNvPr id="61" name="Título 1"/>
          <p:cNvSpPr>
            <a:spLocks noGrp="1"/>
          </p:cNvSpPr>
          <p:nvPr>
            <p:ph type="title"/>
          </p:nvPr>
        </p:nvSpPr>
        <p:spPr>
          <a:xfrm>
            <a:off x="1814862" y="156508"/>
            <a:ext cx="5184576" cy="483779"/>
          </a:xfrm>
        </p:spPr>
        <p:txBody>
          <a:bodyPr/>
          <a:lstStyle/>
          <a:p>
            <a:r>
              <a:rPr lang="pt-B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pt-B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t-B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Melhores desempenhos 2013 </a:t>
            </a:r>
            <a:br>
              <a:rPr lang="pt-B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67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6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16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2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2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2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2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2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2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2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2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2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2" grpId="0"/>
      <p:bldP spid="13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20480"/>
          </a:xfrm>
        </p:spPr>
        <p:txBody>
          <a:bodyPr/>
          <a:lstStyle/>
          <a:p>
            <a:pPr algn="ctr">
              <a:buNone/>
            </a:pPr>
            <a:r>
              <a:rPr lang="pt-BR" sz="3600" b="1" dirty="0" smtClean="0">
                <a:solidFill>
                  <a:srgbClr val="FF0000"/>
                </a:solidFill>
                <a:latin typeface="Calibri" pitchFamily="34" charset="0"/>
              </a:rPr>
              <a:t>Obrigada!</a:t>
            </a:r>
          </a:p>
          <a:p>
            <a:pPr algn="ctr">
              <a:buNone/>
            </a:pPr>
            <a:endParaRPr lang="pt-BR" b="1" dirty="0" smtClean="0">
              <a:solidFill>
                <a:srgbClr val="00800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pt-BR" sz="2800" b="1" dirty="0" err="1" smtClean="0">
                <a:solidFill>
                  <a:srgbClr val="006600"/>
                </a:solidFill>
                <a:latin typeface="Calibri" pitchFamily="34" charset="0"/>
              </a:rPr>
              <a:t>Mirvaine</a:t>
            </a:r>
            <a:r>
              <a:rPr lang="pt-BR" sz="2800" b="1" dirty="0" smtClean="0">
                <a:solidFill>
                  <a:srgbClr val="006600"/>
                </a:solidFill>
                <a:latin typeface="Calibri" pitchFamily="34" charset="0"/>
              </a:rPr>
              <a:t> </a:t>
            </a:r>
            <a:r>
              <a:rPr lang="pt-BR" sz="2800" b="1" dirty="0" err="1" smtClean="0">
                <a:solidFill>
                  <a:srgbClr val="006600"/>
                </a:solidFill>
                <a:latin typeface="Calibri" pitchFamily="34" charset="0"/>
              </a:rPr>
              <a:t>Panizzi</a:t>
            </a:r>
            <a:endParaRPr lang="pt-BR" sz="2800" b="1" dirty="0" smtClean="0">
              <a:solidFill>
                <a:srgbClr val="006600"/>
              </a:solidFill>
              <a:latin typeface="Calibri" pitchFamily="34" charset="0"/>
            </a:endParaRPr>
          </a:p>
          <a:p>
            <a:pPr algn="ctr">
              <a:buNone/>
            </a:pPr>
            <a:endParaRPr lang="pt-BR" sz="2400" b="1" dirty="0" smtClean="0">
              <a:solidFill>
                <a:srgbClr val="00660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pt-BR" sz="2400" b="1" dirty="0" smtClean="0">
                <a:solidFill>
                  <a:srgbClr val="006600"/>
                </a:solidFill>
                <a:latin typeface="Calibri" pitchFamily="34" charset="0"/>
              </a:rPr>
              <a:t>GERÊNCIA DE COORDENAÇÃO DA ATENÇÃO BÁSICA</a:t>
            </a:r>
          </a:p>
          <a:p>
            <a:pPr algn="ctr">
              <a:buNone/>
            </a:pPr>
            <a:r>
              <a:rPr lang="pt-BR" sz="2400" b="1" dirty="0" smtClean="0">
                <a:solidFill>
                  <a:srgbClr val="006600"/>
                </a:solidFill>
                <a:latin typeface="Calibri" pitchFamily="34" charset="0"/>
              </a:rPr>
              <a:t>Coordenação de Acompanhamento e Avaliação da AB</a:t>
            </a:r>
          </a:p>
          <a:p>
            <a:pPr algn="ctr">
              <a:buNone/>
            </a:pPr>
            <a:endParaRPr lang="pt-BR" sz="2000" b="1" dirty="0" smtClean="0">
              <a:solidFill>
                <a:srgbClr val="00660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pt-BR" sz="2000" b="1" dirty="0" smtClean="0">
                <a:solidFill>
                  <a:srgbClr val="006600"/>
                </a:solidFill>
                <a:latin typeface="Calibri" pitchFamily="34" charset="0"/>
                <a:hlinkClick r:id="rId2"/>
              </a:rPr>
              <a:t>avaliacao@saude.sc.gov.br</a:t>
            </a:r>
            <a:endParaRPr lang="pt-BR" sz="2000" b="1" dirty="0" smtClean="0">
              <a:solidFill>
                <a:srgbClr val="00660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pt-BR" sz="2000" b="1" dirty="0" smtClean="0">
                <a:solidFill>
                  <a:srgbClr val="006600"/>
                </a:solidFill>
                <a:latin typeface="Calibri" pitchFamily="34" charset="0"/>
              </a:rPr>
              <a:t>(48</a:t>
            </a:r>
            <a:r>
              <a:rPr lang="pt-BR" sz="2000" b="1" dirty="0">
                <a:solidFill>
                  <a:srgbClr val="006600"/>
                </a:solidFill>
                <a:latin typeface="Calibri" pitchFamily="34" charset="0"/>
              </a:rPr>
              <a:t>) </a:t>
            </a:r>
            <a:r>
              <a:rPr lang="pt-BR" sz="2000" b="1" dirty="0" smtClean="0">
                <a:solidFill>
                  <a:srgbClr val="006600"/>
                </a:solidFill>
                <a:latin typeface="Calibri" pitchFamily="34" charset="0"/>
              </a:rPr>
              <a:t>3212-1693</a:t>
            </a:r>
            <a:endParaRPr lang="pt-BR" sz="2000" b="1" dirty="0">
              <a:solidFill>
                <a:srgbClr val="0066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285875" y="274638"/>
            <a:ext cx="6143625" cy="1143000"/>
          </a:xfrm>
        </p:spPr>
        <p:txBody>
          <a:bodyPr/>
          <a:lstStyle/>
          <a:p>
            <a:pPr>
              <a:defRPr/>
            </a:pPr>
            <a:r>
              <a:rPr lang="pt-B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COLETA DADOS 2013 </a:t>
            </a:r>
            <a:br>
              <a:rPr lang="pt-B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t-B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ano base 2012 </a:t>
            </a:r>
            <a:endParaRPr lang="pt-BR" sz="2000" b="1" dirty="0" smtClean="0"/>
          </a:p>
        </p:txBody>
      </p:sp>
      <p:sp>
        <p:nvSpPr>
          <p:cNvPr id="10243" name="Espaço Reservado para Conteúdo 2"/>
          <p:cNvSpPr>
            <a:spLocks noGrp="1"/>
          </p:cNvSpPr>
          <p:nvPr>
            <p:ph idx="1"/>
          </p:nvPr>
        </p:nvSpPr>
        <p:spPr>
          <a:xfrm>
            <a:off x="268170" y="1844824"/>
            <a:ext cx="8856984" cy="4608512"/>
          </a:xfrm>
        </p:spPr>
        <p:txBody>
          <a:bodyPr/>
          <a:lstStyle/>
          <a:p>
            <a:pPr algn="ctr">
              <a:buFontTx/>
              <a:buNone/>
            </a:pPr>
            <a:r>
              <a:rPr lang="pt-BR" sz="2800" b="1" dirty="0" smtClean="0"/>
              <a:t>Dados Secundários </a:t>
            </a:r>
            <a:r>
              <a:rPr lang="pt-BR" sz="2800" dirty="0" smtClean="0"/>
              <a:t>= 293 municípios</a:t>
            </a:r>
          </a:p>
          <a:p>
            <a:pPr algn="ctr">
              <a:buNone/>
            </a:pPr>
            <a:r>
              <a:rPr lang="pt-BR" sz="1600" dirty="0" smtClean="0"/>
              <a:t>SIAB; SIA; SIH; SIM; SINASC; API; SISÁGUA; </a:t>
            </a:r>
          </a:p>
          <a:p>
            <a:pPr algn="ctr">
              <a:buNone/>
            </a:pPr>
            <a:r>
              <a:rPr lang="pt-BR" sz="1600" dirty="0" smtClean="0"/>
              <a:t>SISVAN; SINAN; CNES; IBGE; SES/SC</a:t>
            </a:r>
          </a:p>
          <a:p>
            <a:pPr algn="ctr">
              <a:buNone/>
            </a:pPr>
            <a:endParaRPr lang="pt-BR" sz="1600" dirty="0" smtClean="0"/>
          </a:p>
          <a:p>
            <a:pPr algn="ctr">
              <a:buFontTx/>
              <a:buNone/>
            </a:pPr>
            <a:r>
              <a:rPr lang="pt-BR" sz="2800" b="1" dirty="0" smtClean="0"/>
              <a:t>Dados Primários </a:t>
            </a:r>
            <a:r>
              <a:rPr lang="pt-BR" sz="2800" dirty="0" smtClean="0"/>
              <a:t>= 288 municípios (98,3%)</a:t>
            </a:r>
          </a:p>
          <a:p>
            <a:pPr algn="ctr">
              <a:buFontTx/>
              <a:buNone/>
            </a:pPr>
            <a:r>
              <a:rPr lang="pt-BR" sz="1700" dirty="0" smtClean="0"/>
              <a:t>(questionário respondido gestores municipais – </a:t>
            </a:r>
            <a:r>
              <a:rPr lang="pt-BR" sz="1700" dirty="0" err="1" smtClean="0"/>
              <a:t>google</a:t>
            </a:r>
            <a:r>
              <a:rPr lang="pt-BR" sz="1700" dirty="0" smtClean="0"/>
              <a:t> </a:t>
            </a:r>
            <a:r>
              <a:rPr lang="pt-BR" sz="1700" dirty="0" err="1" smtClean="0"/>
              <a:t>docs</a:t>
            </a:r>
            <a:r>
              <a:rPr lang="pt-BR" sz="1700" dirty="0" smtClean="0"/>
              <a:t>)</a:t>
            </a:r>
          </a:p>
          <a:p>
            <a:pPr algn="ctr">
              <a:buFontTx/>
              <a:buNone/>
            </a:pPr>
            <a:r>
              <a:rPr lang="pt-BR" sz="1700" b="1" dirty="0" smtClean="0"/>
              <a:t>Não responderam</a:t>
            </a:r>
            <a:r>
              <a:rPr lang="pt-BR" sz="1700" dirty="0" smtClean="0"/>
              <a:t>: Alfredo Wagner, Araquari, Bal. Arroio Silva, Biguaçu, Passo Torres</a:t>
            </a:r>
          </a:p>
          <a:p>
            <a:pPr algn="ctr">
              <a:buFontTx/>
              <a:buNone/>
            </a:pPr>
            <a:endParaRPr lang="pt-BR" sz="1800" dirty="0" smtClean="0"/>
          </a:p>
          <a:p>
            <a:pPr marL="758825" lvl="1">
              <a:spcBef>
                <a:spcPts val="600"/>
              </a:spcBef>
              <a:buFont typeface="Wingdings" pitchFamily="2" charset="2"/>
              <a:buChar char="Ø"/>
            </a:pPr>
            <a:r>
              <a:rPr lang="pt-BR" sz="2000" dirty="0" smtClean="0"/>
              <a:t> Municípios estratificados segundo porte: </a:t>
            </a:r>
          </a:p>
          <a:p>
            <a:pPr marL="758825" lvl="1">
              <a:spcBef>
                <a:spcPts val="600"/>
              </a:spcBef>
              <a:buNone/>
            </a:pPr>
            <a:r>
              <a:rPr lang="pt-BR" sz="2000" dirty="0" smtClean="0"/>
              <a:t>até 3; de 3 a 6; de 6 a 10; de 10 a 20; de 20 a 50; mais de 50 mil hab.</a:t>
            </a:r>
          </a:p>
          <a:p>
            <a:pPr marL="815975" lvl="1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pt-BR" sz="2000" dirty="0" smtClean="0"/>
              <a:t>Classificados </a:t>
            </a:r>
            <a:r>
              <a:rPr lang="pt-BR" sz="2000" dirty="0"/>
              <a:t>em cada estrato por ordem dos valores dos indicadores</a:t>
            </a:r>
          </a:p>
          <a:p>
            <a:pPr marL="815975" lvl="1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pt-BR" sz="2000" dirty="0"/>
              <a:t>Convertidos em valores proporcionais de 0 a 1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352800" y="2686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pt-B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ipse 4"/>
          <p:cNvSpPr/>
          <p:nvPr/>
        </p:nvSpPr>
        <p:spPr>
          <a:xfrm>
            <a:off x="8241506" y="20188238"/>
            <a:ext cx="361950" cy="197645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>
              <a:solidFill>
                <a:srgbClr val="008000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4231481" y="20188237"/>
            <a:ext cx="435769" cy="171451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7" name="Elipse 6"/>
          <p:cNvSpPr/>
          <p:nvPr/>
        </p:nvSpPr>
        <p:spPr>
          <a:xfrm>
            <a:off x="7417595" y="20443031"/>
            <a:ext cx="416718" cy="19050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8" name="Elipse 7"/>
          <p:cNvSpPr/>
          <p:nvPr/>
        </p:nvSpPr>
        <p:spPr>
          <a:xfrm>
            <a:off x="4286251" y="20454938"/>
            <a:ext cx="354806" cy="211931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9" name="Elipse 8"/>
          <p:cNvSpPr/>
          <p:nvPr/>
        </p:nvSpPr>
        <p:spPr>
          <a:xfrm>
            <a:off x="3605211" y="19014281"/>
            <a:ext cx="409575" cy="161924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10" name="Elipse 9"/>
          <p:cNvSpPr/>
          <p:nvPr/>
        </p:nvSpPr>
        <p:spPr>
          <a:xfrm>
            <a:off x="6055518" y="19038093"/>
            <a:ext cx="409575" cy="161924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12" name="Elipse 11"/>
          <p:cNvSpPr/>
          <p:nvPr/>
        </p:nvSpPr>
        <p:spPr>
          <a:xfrm>
            <a:off x="8241506" y="20188238"/>
            <a:ext cx="361950" cy="197645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>
              <a:solidFill>
                <a:srgbClr val="008000"/>
              </a:solidFill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4231481" y="20188237"/>
            <a:ext cx="435769" cy="171451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14" name="Elipse 13"/>
          <p:cNvSpPr/>
          <p:nvPr/>
        </p:nvSpPr>
        <p:spPr>
          <a:xfrm>
            <a:off x="7417595" y="20443031"/>
            <a:ext cx="416718" cy="19050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15" name="Elipse 14"/>
          <p:cNvSpPr/>
          <p:nvPr/>
        </p:nvSpPr>
        <p:spPr>
          <a:xfrm>
            <a:off x="4286251" y="20454938"/>
            <a:ext cx="354806" cy="211931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16" name="Elipse 15"/>
          <p:cNvSpPr/>
          <p:nvPr/>
        </p:nvSpPr>
        <p:spPr>
          <a:xfrm>
            <a:off x="3605211" y="19014281"/>
            <a:ext cx="409575" cy="161924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17" name="Elipse 16"/>
          <p:cNvSpPr/>
          <p:nvPr/>
        </p:nvSpPr>
        <p:spPr>
          <a:xfrm>
            <a:off x="6055518" y="19038093"/>
            <a:ext cx="409575" cy="161924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24" name="Título 10"/>
          <p:cNvSpPr txBox="1">
            <a:spLocks/>
          </p:cNvSpPr>
          <p:nvPr/>
        </p:nvSpPr>
        <p:spPr>
          <a:xfrm>
            <a:off x="1285875" y="260648"/>
            <a:ext cx="6143625" cy="1143000"/>
          </a:xfrm>
          <a:prstGeom prst="rect">
            <a:avLst/>
          </a:prstGeom>
        </p:spPr>
        <p:txBody>
          <a:bodyPr/>
          <a:lstStyle/>
          <a:p>
            <a:pPr lvl="0" algn="ctr" eaLnBrk="0" hangingPunct="0">
              <a:spcBef>
                <a:spcPts val="1200"/>
              </a:spcBef>
              <a:defRPr/>
            </a:pPr>
            <a:r>
              <a:rPr lang="pt-B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Resultados segundo  municípios.</a:t>
            </a:r>
            <a:r>
              <a:rPr lang="pt-BR" sz="16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pt-BR" sz="22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SC, 2013.</a:t>
            </a:r>
          </a:p>
          <a:p>
            <a:pPr lvl="0" algn="ctr" eaLnBrk="0" hangingPunct="0">
              <a:spcBef>
                <a:spcPts val="1200"/>
              </a:spcBef>
              <a:defRPr/>
            </a:pPr>
            <a:r>
              <a:rPr lang="pt-BR" sz="22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SATISFATÓRIOS</a:t>
            </a:r>
            <a:endParaRPr kumimoji="0" lang="pt-BR" sz="2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Elipse 26"/>
          <p:cNvSpPr/>
          <p:nvPr/>
        </p:nvSpPr>
        <p:spPr>
          <a:xfrm>
            <a:off x="5497286" y="28046363"/>
            <a:ext cx="469785" cy="32453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8" name="Elipse 27"/>
          <p:cNvSpPr/>
          <p:nvPr/>
        </p:nvSpPr>
        <p:spPr>
          <a:xfrm>
            <a:off x="1986643" y="28017107"/>
            <a:ext cx="462643" cy="312964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9" name="Elipse 28"/>
          <p:cNvSpPr/>
          <p:nvPr/>
        </p:nvSpPr>
        <p:spPr>
          <a:xfrm>
            <a:off x="5483679" y="28469542"/>
            <a:ext cx="585107" cy="336779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0" name="Elipse 29"/>
          <p:cNvSpPr/>
          <p:nvPr/>
        </p:nvSpPr>
        <p:spPr>
          <a:xfrm>
            <a:off x="2013858" y="28384499"/>
            <a:ext cx="463665" cy="394607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1" name="Elipse 30"/>
          <p:cNvSpPr/>
          <p:nvPr/>
        </p:nvSpPr>
        <p:spPr>
          <a:xfrm>
            <a:off x="2598964" y="26411463"/>
            <a:ext cx="530679" cy="312965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2" name="Elipse 31"/>
          <p:cNvSpPr/>
          <p:nvPr/>
        </p:nvSpPr>
        <p:spPr>
          <a:xfrm>
            <a:off x="3224893" y="26397857"/>
            <a:ext cx="489857" cy="326572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4" name="Elipse 33"/>
          <p:cNvSpPr/>
          <p:nvPr/>
        </p:nvSpPr>
        <p:spPr>
          <a:xfrm>
            <a:off x="5497286" y="28046363"/>
            <a:ext cx="469785" cy="32453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5" name="Elipse 34"/>
          <p:cNvSpPr/>
          <p:nvPr/>
        </p:nvSpPr>
        <p:spPr>
          <a:xfrm>
            <a:off x="1986643" y="28017107"/>
            <a:ext cx="462643" cy="312964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6" name="Elipse 35"/>
          <p:cNvSpPr/>
          <p:nvPr/>
        </p:nvSpPr>
        <p:spPr>
          <a:xfrm>
            <a:off x="5483679" y="28469542"/>
            <a:ext cx="585107" cy="336779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7" name="Elipse 36"/>
          <p:cNvSpPr/>
          <p:nvPr/>
        </p:nvSpPr>
        <p:spPr>
          <a:xfrm>
            <a:off x="2013858" y="28384499"/>
            <a:ext cx="463665" cy="394607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8" name="Elipse 37"/>
          <p:cNvSpPr/>
          <p:nvPr/>
        </p:nvSpPr>
        <p:spPr>
          <a:xfrm>
            <a:off x="2598964" y="26411463"/>
            <a:ext cx="530679" cy="312965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9" name="Elipse 38"/>
          <p:cNvSpPr/>
          <p:nvPr/>
        </p:nvSpPr>
        <p:spPr>
          <a:xfrm>
            <a:off x="3224893" y="26397857"/>
            <a:ext cx="489857" cy="326572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1" name="Elipse 40"/>
          <p:cNvSpPr/>
          <p:nvPr/>
        </p:nvSpPr>
        <p:spPr>
          <a:xfrm>
            <a:off x="5497286" y="28046363"/>
            <a:ext cx="469785" cy="32453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2" name="Elipse 41"/>
          <p:cNvSpPr/>
          <p:nvPr/>
        </p:nvSpPr>
        <p:spPr>
          <a:xfrm>
            <a:off x="1986643" y="28017107"/>
            <a:ext cx="462643" cy="312964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3" name="Elipse 42"/>
          <p:cNvSpPr/>
          <p:nvPr/>
        </p:nvSpPr>
        <p:spPr>
          <a:xfrm>
            <a:off x="5483679" y="28469542"/>
            <a:ext cx="585107" cy="336779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4" name="Elipse 43"/>
          <p:cNvSpPr/>
          <p:nvPr/>
        </p:nvSpPr>
        <p:spPr>
          <a:xfrm>
            <a:off x="2013858" y="28384499"/>
            <a:ext cx="463665" cy="394607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5" name="Elipse 44"/>
          <p:cNvSpPr/>
          <p:nvPr/>
        </p:nvSpPr>
        <p:spPr>
          <a:xfrm>
            <a:off x="2598964" y="26411463"/>
            <a:ext cx="530679" cy="312965"/>
          </a:xfrm>
          <a:prstGeom prst="ellipse">
            <a:avLst/>
          </a:prstGeom>
          <a:noFill/>
          <a:ln>
            <a:solidFill>
              <a:srgbClr val="008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6" name="Elipse 45"/>
          <p:cNvSpPr/>
          <p:nvPr/>
        </p:nvSpPr>
        <p:spPr>
          <a:xfrm>
            <a:off x="3224893" y="26397857"/>
            <a:ext cx="489857" cy="326572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043331"/>
              </p:ext>
            </p:extLst>
          </p:nvPr>
        </p:nvGraphicFramePr>
        <p:xfrm>
          <a:off x="176560" y="1736812"/>
          <a:ext cx="8928993" cy="4968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CorelDRAW" r:id="rId3" imgW="12435120" imgH="6642720" progId="CorelDraw.Graphic.16">
                  <p:embed/>
                </p:oleObj>
              </mc:Choice>
              <mc:Fallback>
                <p:oleObj name="CorelDRAW" r:id="rId3" imgW="12435120" imgH="6642720" progId="CorelDraw.Graphic.16">
                  <p:embed/>
                  <p:pic>
                    <p:nvPicPr>
                      <p:cNvPr id="0" name="Obje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60" y="1736812"/>
                        <a:ext cx="8928993" cy="49685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Elipse 55"/>
          <p:cNvSpPr/>
          <p:nvPr/>
        </p:nvSpPr>
        <p:spPr>
          <a:xfrm>
            <a:off x="-4886" y="2060848"/>
            <a:ext cx="2869189" cy="1656184"/>
          </a:xfrm>
          <a:prstGeom prst="ellipse">
            <a:avLst/>
          </a:prstGeom>
          <a:noFill/>
          <a:ln w="38100">
            <a:solidFill>
              <a:srgbClr val="9526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105535"/>
              </p:ext>
            </p:extLst>
          </p:nvPr>
        </p:nvGraphicFramePr>
        <p:xfrm>
          <a:off x="107504" y="1700808"/>
          <a:ext cx="8928992" cy="504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CorelDRAW" r:id="rId3" imgW="12435120" imgH="6642720" progId="CorelDraw.Graphic.16">
                  <p:embed/>
                </p:oleObj>
              </mc:Choice>
              <mc:Fallback>
                <p:oleObj name="CorelDRAW" r:id="rId3" imgW="12435120" imgH="6642720" progId="CorelDraw.Graphic.16">
                  <p:embed/>
                  <p:pic>
                    <p:nvPicPr>
                      <p:cNvPr id="0" name="Obje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700808"/>
                        <a:ext cx="8928992" cy="5040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Elipse 5"/>
          <p:cNvSpPr/>
          <p:nvPr/>
        </p:nvSpPr>
        <p:spPr>
          <a:xfrm>
            <a:off x="4788023" y="1700808"/>
            <a:ext cx="1944217" cy="1296144"/>
          </a:xfrm>
          <a:prstGeom prst="ellipse">
            <a:avLst/>
          </a:prstGeom>
          <a:noFill/>
          <a:ln w="38100">
            <a:solidFill>
              <a:srgbClr val="9526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ítulo 10"/>
          <p:cNvSpPr txBox="1">
            <a:spLocks/>
          </p:cNvSpPr>
          <p:nvPr/>
        </p:nvSpPr>
        <p:spPr>
          <a:xfrm>
            <a:off x="1285875" y="260648"/>
            <a:ext cx="6143625" cy="1143000"/>
          </a:xfrm>
          <a:prstGeom prst="rect">
            <a:avLst/>
          </a:prstGeom>
        </p:spPr>
        <p:txBody>
          <a:bodyPr/>
          <a:lstStyle/>
          <a:p>
            <a:pPr lvl="0" algn="ctr" eaLnBrk="0" hangingPunct="0">
              <a:spcBef>
                <a:spcPts val="1200"/>
              </a:spcBef>
              <a:defRPr/>
            </a:pPr>
            <a:r>
              <a:rPr lang="pt-B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Resultados segundo  municípios</a:t>
            </a:r>
            <a:r>
              <a:rPr lang="pt-BR" sz="16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. </a:t>
            </a:r>
            <a:r>
              <a:rPr lang="pt-BR" sz="22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SC, 2013.</a:t>
            </a:r>
          </a:p>
          <a:p>
            <a:pPr lvl="0" algn="ctr" eaLnBrk="0" hangingPunct="0">
              <a:spcBef>
                <a:spcPts val="1200"/>
              </a:spcBef>
              <a:defRPr/>
            </a:pPr>
            <a:r>
              <a:rPr lang="pt-BR" sz="22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INTERMEDIÁRIOS</a:t>
            </a:r>
            <a:endParaRPr kumimoji="0" lang="pt-BR" sz="2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6745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344863"/>
              </p:ext>
            </p:extLst>
          </p:nvPr>
        </p:nvGraphicFramePr>
        <p:xfrm>
          <a:off x="107504" y="1700808"/>
          <a:ext cx="8928992" cy="504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CorelDRAW" r:id="rId3" imgW="12435120" imgH="6642720" progId="CorelDraw.Graphic.16">
                  <p:embed/>
                </p:oleObj>
              </mc:Choice>
              <mc:Fallback>
                <p:oleObj name="CorelDRAW" r:id="rId3" imgW="12435120" imgH="6642720" progId="CorelDraw.Graphic.16">
                  <p:embed/>
                  <p:pic>
                    <p:nvPicPr>
                      <p:cNvPr id="0" name="Obje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700808"/>
                        <a:ext cx="8928992" cy="5040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Elipse 4"/>
          <p:cNvSpPr/>
          <p:nvPr/>
        </p:nvSpPr>
        <p:spPr>
          <a:xfrm>
            <a:off x="3851920" y="3717032"/>
            <a:ext cx="2592288" cy="1728192"/>
          </a:xfrm>
          <a:prstGeom prst="ellipse">
            <a:avLst/>
          </a:prstGeom>
          <a:noFill/>
          <a:ln w="38100">
            <a:solidFill>
              <a:srgbClr val="9526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ítulo 10"/>
          <p:cNvSpPr txBox="1">
            <a:spLocks/>
          </p:cNvSpPr>
          <p:nvPr/>
        </p:nvSpPr>
        <p:spPr>
          <a:xfrm>
            <a:off x="1285875" y="260648"/>
            <a:ext cx="6143625" cy="1143000"/>
          </a:xfrm>
          <a:prstGeom prst="rect">
            <a:avLst/>
          </a:prstGeom>
        </p:spPr>
        <p:txBody>
          <a:bodyPr/>
          <a:lstStyle/>
          <a:p>
            <a:pPr lvl="0" algn="ctr" eaLnBrk="0" hangingPunct="0">
              <a:spcBef>
                <a:spcPts val="1200"/>
              </a:spcBef>
              <a:defRPr/>
            </a:pPr>
            <a:r>
              <a:rPr lang="pt-B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Resultados segundo  municípios</a:t>
            </a:r>
            <a:r>
              <a:rPr lang="pt-BR" sz="16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. </a:t>
            </a:r>
            <a:r>
              <a:rPr lang="pt-BR" sz="22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SC, 2013.</a:t>
            </a:r>
          </a:p>
          <a:p>
            <a:pPr lvl="0" algn="ctr" eaLnBrk="0" hangingPunct="0">
              <a:spcBef>
                <a:spcPts val="1200"/>
              </a:spcBef>
              <a:defRPr/>
            </a:pPr>
            <a:r>
              <a:rPr lang="pt-BR" sz="22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INSATISFATÓRIOS</a:t>
            </a:r>
            <a:endParaRPr kumimoji="0" lang="pt-BR" sz="2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6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0"/>
          <p:cNvSpPr txBox="1">
            <a:spLocks/>
          </p:cNvSpPr>
          <p:nvPr/>
        </p:nvSpPr>
        <p:spPr>
          <a:xfrm>
            <a:off x="1142976" y="214290"/>
            <a:ext cx="6500858" cy="135732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PARA CONHECER OS RESULTADOS DE CADA MUNICÍPIO ACESSE 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2000" kern="0" dirty="0" smtClean="0">
              <a:latin typeface="+mj-lt"/>
              <a:ea typeface="+mj-ea"/>
              <a:cs typeface="+mj-cs"/>
            </a:endParaRPr>
          </a:p>
          <a:p>
            <a:pPr lvl="0" algn="ctr" eaLnBrk="0" hangingPunct="0">
              <a:defRPr/>
            </a:pPr>
            <a:r>
              <a:rPr lang="pt-BR" sz="2000" kern="0" dirty="0" smtClean="0">
                <a:latin typeface="+mj-lt"/>
                <a:ea typeface="+mj-ea"/>
                <a:cs typeface="+mj-cs"/>
              </a:rPr>
              <a:t>www.saude.sc.gov.br  ;   www.nepas.ufsc.br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1357290" y="1000108"/>
            <a:ext cx="5715040" cy="50006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7" t="11781" r="21732" b="24852"/>
          <a:stretch/>
        </p:blipFill>
        <p:spPr bwMode="auto">
          <a:xfrm>
            <a:off x="341194" y="1522040"/>
            <a:ext cx="8551286" cy="5276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ta para a esquerda 8"/>
          <p:cNvSpPr/>
          <p:nvPr/>
        </p:nvSpPr>
        <p:spPr>
          <a:xfrm rot="18266029">
            <a:off x="1720402" y="3681287"/>
            <a:ext cx="696499" cy="245282"/>
          </a:xfrm>
          <a:prstGeom prst="leftArrow">
            <a:avLst>
              <a:gd name="adj1" fmla="val 100000"/>
              <a:gd name="adj2" fmla="val 50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eta para a esquerda 7"/>
          <p:cNvSpPr/>
          <p:nvPr/>
        </p:nvSpPr>
        <p:spPr>
          <a:xfrm rot="19996313">
            <a:off x="6171193" y="4188755"/>
            <a:ext cx="807620" cy="303047"/>
          </a:xfrm>
          <a:prstGeom prst="leftArrow">
            <a:avLst>
              <a:gd name="adj1" fmla="val 100000"/>
              <a:gd name="adj2" fmla="val 50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" t="22015" r="34442" b="6250"/>
          <a:stretch/>
        </p:blipFill>
        <p:spPr bwMode="auto">
          <a:xfrm>
            <a:off x="128422" y="620688"/>
            <a:ext cx="8841920" cy="561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ta para a esquerda 4"/>
          <p:cNvSpPr/>
          <p:nvPr/>
        </p:nvSpPr>
        <p:spPr>
          <a:xfrm rot="20272349">
            <a:off x="2556562" y="5566604"/>
            <a:ext cx="756563" cy="432293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eta para a esquerda 3"/>
          <p:cNvSpPr/>
          <p:nvPr/>
        </p:nvSpPr>
        <p:spPr>
          <a:xfrm rot="19252241">
            <a:off x="5200128" y="776500"/>
            <a:ext cx="756563" cy="432293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lipse 1"/>
          <p:cNvSpPr/>
          <p:nvPr/>
        </p:nvSpPr>
        <p:spPr>
          <a:xfrm>
            <a:off x="7668344" y="4869160"/>
            <a:ext cx="1000305" cy="9283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Elipse 10"/>
          <p:cNvSpPr/>
          <p:nvPr/>
        </p:nvSpPr>
        <p:spPr>
          <a:xfrm>
            <a:off x="5508104" y="4509120"/>
            <a:ext cx="1000305" cy="6480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2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" t="28359" r="33251" b="6993"/>
          <a:stretch/>
        </p:blipFill>
        <p:spPr bwMode="auto">
          <a:xfrm>
            <a:off x="165219" y="943372"/>
            <a:ext cx="8818777" cy="49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eta para a esquerda 5"/>
          <p:cNvSpPr/>
          <p:nvPr/>
        </p:nvSpPr>
        <p:spPr>
          <a:xfrm rot="20272349">
            <a:off x="1270809" y="5318412"/>
            <a:ext cx="756563" cy="432293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7" t="11781" r="21732" b="24852"/>
          <a:stretch/>
        </p:blipFill>
        <p:spPr bwMode="auto">
          <a:xfrm>
            <a:off x="341194" y="1522040"/>
            <a:ext cx="8551286" cy="5276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eta para a esquerda 5"/>
          <p:cNvSpPr/>
          <p:nvPr/>
        </p:nvSpPr>
        <p:spPr>
          <a:xfrm rot="20272349">
            <a:off x="4553546" y="4491672"/>
            <a:ext cx="756563" cy="432293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3000</TotalTime>
  <Words>461</Words>
  <Application>Microsoft Office PowerPoint</Application>
  <PresentationFormat>Apresentação na tela (4:3)</PresentationFormat>
  <Paragraphs>151</Paragraphs>
  <Slides>16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8" baseType="lpstr">
      <vt:lpstr>Design padrão</vt:lpstr>
      <vt:lpstr>CorelDRAW</vt:lpstr>
      <vt:lpstr>AVALIAÇÃO DA ATENÇÃO BÁSICA EM SANTA CATARINA</vt:lpstr>
      <vt:lpstr>COLETA DADOS 2013  ano base 2012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PREMIAÇÃO SES</vt:lpstr>
      <vt:lpstr>PREMIAÇÃO SES 2013</vt:lpstr>
      <vt:lpstr>Valores de acordo com classificação por porte populacional</vt:lpstr>
      <vt:lpstr> Melhores desempenhos 2013  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USR</dc:creator>
  <cp:lastModifiedBy>Acer</cp:lastModifiedBy>
  <cp:revision>293</cp:revision>
  <dcterms:created xsi:type="dcterms:W3CDTF">2006-05-24T17:39:28Z</dcterms:created>
  <dcterms:modified xsi:type="dcterms:W3CDTF">2013-11-06T09:01:50Z</dcterms:modified>
</cp:coreProperties>
</file>