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7"/>
  </p:notesMasterIdLst>
  <p:handoutMasterIdLst>
    <p:handoutMasterId r:id="rId148"/>
  </p:handoutMasterIdLst>
  <p:sldIdLst>
    <p:sldId id="343" r:id="rId2"/>
    <p:sldId id="718" r:id="rId3"/>
    <p:sldId id="830" r:id="rId4"/>
    <p:sldId id="858" r:id="rId5"/>
    <p:sldId id="835" r:id="rId6"/>
    <p:sldId id="832" r:id="rId7"/>
    <p:sldId id="831" r:id="rId8"/>
    <p:sldId id="599" r:id="rId9"/>
    <p:sldId id="856" r:id="rId10"/>
    <p:sldId id="719" r:id="rId11"/>
    <p:sldId id="600" r:id="rId12"/>
    <p:sldId id="819" r:id="rId13"/>
    <p:sldId id="836" r:id="rId14"/>
    <p:sldId id="837" r:id="rId15"/>
    <p:sldId id="838" r:id="rId16"/>
    <p:sldId id="839" r:id="rId17"/>
    <p:sldId id="862" r:id="rId18"/>
    <p:sldId id="863" r:id="rId19"/>
    <p:sldId id="870" r:id="rId20"/>
    <p:sldId id="720" r:id="rId21"/>
    <p:sldId id="627" r:id="rId22"/>
    <p:sldId id="807" r:id="rId23"/>
    <p:sldId id="630" r:id="rId24"/>
    <p:sldId id="726" r:id="rId25"/>
    <p:sldId id="722" r:id="rId26"/>
    <p:sldId id="694" r:id="rId27"/>
    <p:sldId id="633" r:id="rId28"/>
    <p:sldId id="873" r:id="rId29"/>
    <p:sldId id="825" r:id="rId30"/>
    <p:sldId id="871" r:id="rId31"/>
    <p:sldId id="872" r:id="rId32"/>
    <p:sldId id="636" r:id="rId33"/>
    <p:sldId id="874" r:id="rId34"/>
    <p:sldId id="875" r:id="rId35"/>
    <p:sldId id="638" r:id="rId36"/>
    <p:sldId id="877" r:id="rId37"/>
    <p:sldId id="878" r:id="rId38"/>
    <p:sldId id="640" r:id="rId39"/>
    <p:sldId id="879" r:id="rId40"/>
    <p:sldId id="641" r:id="rId41"/>
    <p:sldId id="880" r:id="rId42"/>
    <p:sldId id="881" r:id="rId43"/>
    <p:sldId id="882" r:id="rId44"/>
    <p:sldId id="648" r:id="rId45"/>
    <p:sldId id="716" r:id="rId46"/>
    <p:sldId id="884" r:id="rId47"/>
    <p:sldId id="885" r:id="rId48"/>
    <p:sldId id="650" r:id="rId49"/>
    <p:sldId id="651" r:id="rId50"/>
    <p:sldId id="886" r:id="rId51"/>
    <p:sldId id="887" r:id="rId52"/>
    <p:sldId id="888" r:id="rId53"/>
    <p:sldId id="889" r:id="rId54"/>
    <p:sldId id="890" r:id="rId55"/>
    <p:sldId id="891" r:id="rId56"/>
    <p:sldId id="892" r:id="rId57"/>
    <p:sldId id="893" r:id="rId58"/>
    <p:sldId id="894" r:id="rId59"/>
    <p:sldId id="895" r:id="rId60"/>
    <p:sldId id="896" r:id="rId61"/>
    <p:sldId id="897" r:id="rId62"/>
    <p:sldId id="898" r:id="rId63"/>
    <p:sldId id="899" r:id="rId64"/>
    <p:sldId id="900" r:id="rId65"/>
    <p:sldId id="901" r:id="rId66"/>
    <p:sldId id="902" r:id="rId67"/>
    <p:sldId id="903" r:id="rId68"/>
    <p:sldId id="904" r:id="rId69"/>
    <p:sldId id="905" r:id="rId70"/>
    <p:sldId id="906" r:id="rId71"/>
    <p:sldId id="907" r:id="rId72"/>
    <p:sldId id="908" r:id="rId73"/>
    <p:sldId id="909" r:id="rId74"/>
    <p:sldId id="910" r:id="rId75"/>
    <p:sldId id="911" r:id="rId76"/>
    <p:sldId id="912" r:id="rId77"/>
    <p:sldId id="913" r:id="rId78"/>
    <p:sldId id="914" r:id="rId79"/>
    <p:sldId id="915" r:id="rId80"/>
    <p:sldId id="916" r:id="rId81"/>
    <p:sldId id="917" r:id="rId82"/>
    <p:sldId id="918" r:id="rId83"/>
    <p:sldId id="919" r:id="rId84"/>
    <p:sldId id="920" r:id="rId85"/>
    <p:sldId id="921" r:id="rId86"/>
    <p:sldId id="922" r:id="rId87"/>
    <p:sldId id="923" r:id="rId88"/>
    <p:sldId id="924" r:id="rId89"/>
    <p:sldId id="925" r:id="rId90"/>
    <p:sldId id="926" r:id="rId91"/>
    <p:sldId id="927" r:id="rId92"/>
    <p:sldId id="928" r:id="rId93"/>
    <p:sldId id="929" r:id="rId94"/>
    <p:sldId id="930" r:id="rId95"/>
    <p:sldId id="931" r:id="rId96"/>
    <p:sldId id="932" r:id="rId97"/>
    <p:sldId id="933" r:id="rId98"/>
    <p:sldId id="934" r:id="rId99"/>
    <p:sldId id="935" r:id="rId100"/>
    <p:sldId id="936" r:id="rId101"/>
    <p:sldId id="937" r:id="rId102"/>
    <p:sldId id="938" r:id="rId103"/>
    <p:sldId id="939" r:id="rId104"/>
    <p:sldId id="940" r:id="rId105"/>
    <p:sldId id="941" r:id="rId106"/>
    <p:sldId id="942" r:id="rId107"/>
    <p:sldId id="943" r:id="rId108"/>
    <p:sldId id="944" r:id="rId109"/>
    <p:sldId id="945" r:id="rId110"/>
    <p:sldId id="946" r:id="rId111"/>
    <p:sldId id="947" r:id="rId112"/>
    <p:sldId id="948" r:id="rId113"/>
    <p:sldId id="949" r:id="rId114"/>
    <p:sldId id="950" r:id="rId115"/>
    <p:sldId id="951" r:id="rId116"/>
    <p:sldId id="952" r:id="rId117"/>
    <p:sldId id="953" r:id="rId118"/>
    <p:sldId id="954" r:id="rId119"/>
    <p:sldId id="955" r:id="rId120"/>
    <p:sldId id="956" r:id="rId121"/>
    <p:sldId id="957" r:id="rId122"/>
    <p:sldId id="958" r:id="rId123"/>
    <p:sldId id="959" r:id="rId124"/>
    <p:sldId id="960" r:id="rId125"/>
    <p:sldId id="961" r:id="rId126"/>
    <p:sldId id="962" r:id="rId127"/>
    <p:sldId id="963" r:id="rId128"/>
    <p:sldId id="964" r:id="rId129"/>
    <p:sldId id="965" r:id="rId130"/>
    <p:sldId id="966" r:id="rId131"/>
    <p:sldId id="967" r:id="rId132"/>
    <p:sldId id="968" r:id="rId133"/>
    <p:sldId id="969" r:id="rId134"/>
    <p:sldId id="970" r:id="rId135"/>
    <p:sldId id="971" r:id="rId136"/>
    <p:sldId id="972" r:id="rId137"/>
    <p:sldId id="973" r:id="rId138"/>
    <p:sldId id="974" r:id="rId139"/>
    <p:sldId id="975" r:id="rId140"/>
    <p:sldId id="976" r:id="rId141"/>
    <p:sldId id="977" r:id="rId142"/>
    <p:sldId id="978" r:id="rId143"/>
    <p:sldId id="979" r:id="rId144"/>
    <p:sldId id="980" r:id="rId145"/>
    <p:sldId id="981" r:id="rId146"/>
  </p:sldIdLst>
  <p:sldSz cx="9144000" cy="6858000" type="screen4x3"/>
  <p:notesSz cx="6797675" cy="9928225"/>
  <p:defaultTextStyle>
    <a:defPPr>
      <a:defRPr lang="pt-B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Estilo Médio 2 - Ênfas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Estilo Escuro 1 - Ênfase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799B23B-EC83-4686-B30A-512413B5E67A}" styleName="Estilo Claro 3 - Ênfas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Estilo Médio 1 - Ênfas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Estilo Médio 1 - Ênfas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Estilo Claro 2 - Ênfas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327" autoAdjust="0"/>
    <p:restoredTop sz="87455" autoAdjust="0"/>
  </p:normalViewPr>
  <p:slideViewPr>
    <p:cSldViewPr>
      <p:cViewPr>
        <p:scale>
          <a:sx n="75" d="100"/>
          <a:sy n="75" d="100"/>
        </p:scale>
        <p:origin x="-720" y="-5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040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handoutMaster" Target="handoutMasters/handoutMaster1.xml"/><Relationship Id="rId15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6400" cy="496888"/>
          </a:xfrm>
          <a:prstGeom prst="rect">
            <a:avLst/>
          </a:prstGeom>
        </p:spPr>
        <p:txBody>
          <a:bodyPr vert="horz" lIns="91531" tIns="45766" rIns="91531" bIns="45766" rtlCol="0"/>
          <a:lstStyle>
            <a:lvl1pPr algn="l" fontAlgn="auto">
              <a:spcBef>
                <a:spcPts val="0"/>
              </a:spcBef>
              <a:spcAft>
                <a:spcPts val="0"/>
              </a:spcAft>
              <a:defRPr sz="1200">
                <a:latin typeface="+mn-lt"/>
              </a:defRPr>
            </a:lvl1pPr>
          </a:lstStyle>
          <a:p>
            <a:pPr>
              <a:defRPr/>
            </a:pPr>
            <a:endParaRPr lang="pt-BR"/>
          </a:p>
        </p:txBody>
      </p:sp>
      <p:sp>
        <p:nvSpPr>
          <p:cNvPr id="3" name="Espaço Reservado para Data 2"/>
          <p:cNvSpPr>
            <a:spLocks noGrp="1"/>
          </p:cNvSpPr>
          <p:nvPr>
            <p:ph type="dt" sz="quarter" idx="1"/>
          </p:nvPr>
        </p:nvSpPr>
        <p:spPr>
          <a:xfrm>
            <a:off x="3849688" y="0"/>
            <a:ext cx="2946400" cy="496888"/>
          </a:xfrm>
          <a:prstGeom prst="rect">
            <a:avLst/>
          </a:prstGeom>
        </p:spPr>
        <p:txBody>
          <a:bodyPr vert="horz" lIns="91531" tIns="45766" rIns="91531" bIns="45766" rtlCol="0"/>
          <a:lstStyle>
            <a:lvl1pPr algn="r" fontAlgn="auto">
              <a:spcBef>
                <a:spcPts val="0"/>
              </a:spcBef>
              <a:spcAft>
                <a:spcPts val="0"/>
              </a:spcAft>
              <a:defRPr sz="1200">
                <a:latin typeface="+mn-lt"/>
              </a:defRPr>
            </a:lvl1pPr>
          </a:lstStyle>
          <a:p>
            <a:pPr>
              <a:defRPr/>
            </a:pPr>
            <a:fld id="{88E11871-0E22-4E47-B9C9-19276BC5C174}" type="datetimeFigureOut">
              <a:rPr lang="pt-BR"/>
              <a:pPr>
                <a:defRPr/>
              </a:pPr>
              <a:t>29/04/2014</a:t>
            </a:fld>
            <a:endParaRPr lang="pt-BR"/>
          </a:p>
        </p:txBody>
      </p:sp>
      <p:sp>
        <p:nvSpPr>
          <p:cNvPr id="4" name="Espaço Reservado para Rodapé 3"/>
          <p:cNvSpPr>
            <a:spLocks noGrp="1"/>
          </p:cNvSpPr>
          <p:nvPr>
            <p:ph type="ftr" sz="quarter" idx="2"/>
          </p:nvPr>
        </p:nvSpPr>
        <p:spPr>
          <a:xfrm>
            <a:off x="0" y="9429750"/>
            <a:ext cx="2946400" cy="496888"/>
          </a:xfrm>
          <a:prstGeom prst="rect">
            <a:avLst/>
          </a:prstGeom>
        </p:spPr>
        <p:txBody>
          <a:bodyPr vert="horz" lIns="91531" tIns="45766" rIns="91531" bIns="45766" rtlCol="0" anchor="b"/>
          <a:lstStyle>
            <a:lvl1pPr algn="l" fontAlgn="auto">
              <a:spcBef>
                <a:spcPts val="0"/>
              </a:spcBef>
              <a:spcAft>
                <a:spcPts val="0"/>
              </a:spcAft>
              <a:defRPr sz="1200">
                <a:latin typeface="+mn-lt"/>
              </a:defRPr>
            </a:lvl1pPr>
          </a:lstStyle>
          <a:p>
            <a:pPr>
              <a:defRPr/>
            </a:pPr>
            <a:endParaRPr lang="pt-BR"/>
          </a:p>
        </p:txBody>
      </p:sp>
      <p:sp>
        <p:nvSpPr>
          <p:cNvPr id="5" name="Espaço Reservado para Número de Slide 4"/>
          <p:cNvSpPr>
            <a:spLocks noGrp="1"/>
          </p:cNvSpPr>
          <p:nvPr>
            <p:ph type="sldNum" sz="quarter" idx="3"/>
          </p:nvPr>
        </p:nvSpPr>
        <p:spPr>
          <a:xfrm>
            <a:off x="3849688" y="9429750"/>
            <a:ext cx="2946400" cy="496888"/>
          </a:xfrm>
          <a:prstGeom prst="rect">
            <a:avLst/>
          </a:prstGeom>
        </p:spPr>
        <p:txBody>
          <a:bodyPr vert="horz" lIns="91531" tIns="45766" rIns="91531" bIns="45766" rtlCol="0" anchor="b"/>
          <a:lstStyle>
            <a:lvl1pPr algn="r" fontAlgn="auto">
              <a:spcBef>
                <a:spcPts val="0"/>
              </a:spcBef>
              <a:spcAft>
                <a:spcPts val="0"/>
              </a:spcAft>
              <a:defRPr sz="1200">
                <a:latin typeface="+mn-lt"/>
              </a:defRPr>
            </a:lvl1pPr>
          </a:lstStyle>
          <a:p>
            <a:pPr>
              <a:defRPr/>
            </a:pPr>
            <a:fld id="{F507DD1F-AAC2-4E3B-AC83-3B9373D0F90B}" type="slidenum">
              <a:rPr lang="pt-BR"/>
              <a:pPr>
                <a:defRPr/>
              </a:pPr>
              <a:t>‹nº›</a:t>
            </a:fld>
            <a:endParaRPr lang="pt-BR"/>
          </a:p>
        </p:txBody>
      </p:sp>
    </p:spTree>
    <p:extLst>
      <p:ext uri="{BB962C8B-B14F-4D97-AF65-F5344CB8AC3E}">
        <p14:creationId xmlns:p14="http://schemas.microsoft.com/office/powerpoint/2010/main" val="27418510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6400" cy="496888"/>
          </a:xfrm>
          <a:prstGeom prst="rect">
            <a:avLst/>
          </a:prstGeom>
        </p:spPr>
        <p:txBody>
          <a:bodyPr vert="horz" lIns="91531" tIns="45766" rIns="91531" bIns="45766" rtlCol="0"/>
          <a:lstStyle>
            <a:lvl1pPr algn="l" fontAlgn="auto">
              <a:spcBef>
                <a:spcPts val="0"/>
              </a:spcBef>
              <a:spcAft>
                <a:spcPts val="0"/>
              </a:spcAft>
              <a:defRPr sz="1200">
                <a:latin typeface="+mn-lt"/>
              </a:defRPr>
            </a:lvl1pPr>
          </a:lstStyle>
          <a:p>
            <a:pPr>
              <a:defRPr/>
            </a:pPr>
            <a:endParaRPr lang="pt-BR"/>
          </a:p>
        </p:txBody>
      </p:sp>
      <p:sp>
        <p:nvSpPr>
          <p:cNvPr id="3" name="Espaço Reservado para Data 2"/>
          <p:cNvSpPr>
            <a:spLocks noGrp="1"/>
          </p:cNvSpPr>
          <p:nvPr>
            <p:ph type="dt" idx="1"/>
          </p:nvPr>
        </p:nvSpPr>
        <p:spPr>
          <a:xfrm>
            <a:off x="3849688" y="0"/>
            <a:ext cx="2946400" cy="496888"/>
          </a:xfrm>
          <a:prstGeom prst="rect">
            <a:avLst/>
          </a:prstGeom>
        </p:spPr>
        <p:txBody>
          <a:bodyPr vert="horz" lIns="91531" tIns="45766" rIns="91531" bIns="45766" rtlCol="0"/>
          <a:lstStyle>
            <a:lvl1pPr algn="r" fontAlgn="auto">
              <a:spcBef>
                <a:spcPts val="0"/>
              </a:spcBef>
              <a:spcAft>
                <a:spcPts val="0"/>
              </a:spcAft>
              <a:defRPr sz="1200">
                <a:latin typeface="+mn-lt"/>
              </a:defRPr>
            </a:lvl1pPr>
          </a:lstStyle>
          <a:p>
            <a:pPr>
              <a:defRPr/>
            </a:pPr>
            <a:fld id="{63632D1D-7FBF-406E-BC95-B8AEBC5C64F4}" type="datetimeFigureOut">
              <a:rPr lang="pt-BR"/>
              <a:pPr>
                <a:defRPr/>
              </a:pPr>
              <a:t>29/04/2014</a:t>
            </a:fld>
            <a:endParaRPr lang="pt-BR"/>
          </a:p>
        </p:txBody>
      </p:sp>
      <p:sp>
        <p:nvSpPr>
          <p:cNvPr id="4" name="Espaço Reservado para Imagem de Slid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531" tIns="45766" rIns="91531" bIns="45766" rtlCol="0" anchor="ctr"/>
          <a:lstStyle/>
          <a:p>
            <a:pPr lvl="0"/>
            <a:endParaRPr lang="pt-BR" noProof="0"/>
          </a:p>
        </p:txBody>
      </p:sp>
      <p:sp>
        <p:nvSpPr>
          <p:cNvPr id="5" name="Espaço Reservado para Anotações 4"/>
          <p:cNvSpPr>
            <a:spLocks noGrp="1"/>
          </p:cNvSpPr>
          <p:nvPr>
            <p:ph type="body" sz="quarter" idx="3"/>
          </p:nvPr>
        </p:nvSpPr>
        <p:spPr>
          <a:xfrm>
            <a:off x="679450" y="4716463"/>
            <a:ext cx="5438775" cy="4467225"/>
          </a:xfrm>
          <a:prstGeom prst="rect">
            <a:avLst/>
          </a:prstGeom>
        </p:spPr>
        <p:txBody>
          <a:bodyPr vert="horz" lIns="91531" tIns="45766" rIns="91531" bIns="45766" rtlCol="0">
            <a:normAutofit/>
          </a:bodyPr>
          <a:lstStyle/>
          <a:p>
            <a:pPr lvl="0"/>
            <a:r>
              <a:rPr lang="pt-BR" noProof="0" smtClean="0"/>
              <a:t>Clique para editar os estilos do texto mestre</a:t>
            </a:r>
          </a:p>
          <a:p>
            <a:pPr lvl="1"/>
            <a:r>
              <a:rPr lang="pt-BR" noProof="0" smtClean="0"/>
              <a:t>Segundo nível</a:t>
            </a:r>
          </a:p>
          <a:p>
            <a:pPr lvl="2"/>
            <a:r>
              <a:rPr lang="pt-BR" noProof="0" smtClean="0"/>
              <a:t>Terceiro nível</a:t>
            </a:r>
          </a:p>
          <a:p>
            <a:pPr lvl="3"/>
            <a:r>
              <a:rPr lang="pt-BR" noProof="0" smtClean="0"/>
              <a:t>Quarto nível</a:t>
            </a:r>
          </a:p>
          <a:p>
            <a:pPr lvl="4"/>
            <a:r>
              <a:rPr lang="pt-BR" noProof="0" smtClean="0"/>
              <a:t>Quinto nível</a:t>
            </a:r>
            <a:endParaRPr lang="pt-BR" noProof="0"/>
          </a:p>
        </p:txBody>
      </p:sp>
      <p:sp>
        <p:nvSpPr>
          <p:cNvPr id="6" name="Espaço Reservado para Rodapé 5"/>
          <p:cNvSpPr>
            <a:spLocks noGrp="1"/>
          </p:cNvSpPr>
          <p:nvPr>
            <p:ph type="ftr" sz="quarter" idx="4"/>
          </p:nvPr>
        </p:nvSpPr>
        <p:spPr>
          <a:xfrm>
            <a:off x="0" y="9429750"/>
            <a:ext cx="2946400" cy="496888"/>
          </a:xfrm>
          <a:prstGeom prst="rect">
            <a:avLst/>
          </a:prstGeom>
        </p:spPr>
        <p:txBody>
          <a:bodyPr vert="horz" lIns="91531" tIns="45766" rIns="91531" bIns="45766" rtlCol="0" anchor="b"/>
          <a:lstStyle>
            <a:lvl1pPr algn="l" fontAlgn="auto">
              <a:spcBef>
                <a:spcPts val="0"/>
              </a:spcBef>
              <a:spcAft>
                <a:spcPts val="0"/>
              </a:spcAft>
              <a:defRPr sz="1200">
                <a:latin typeface="+mn-lt"/>
              </a:defRPr>
            </a:lvl1pPr>
          </a:lstStyle>
          <a:p>
            <a:pPr>
              <a:defRPr/>
            </a:pPr>
            <a:endParaRPr lang="pt-BR"/>
          </a:p>
        </p:txBody>
      </p:sp>
      <p:sp>
        <p:nvSpPr>
          <p:cNvPr id="7" name="Espaço Reservado para Número de Slide 6"/>
          <p:cNvSpPr>
            <a:spLocks noGrp="1"/>
          </p:cNvSpPr>
          <p:nvPr>
            <p:ph type="sldNum" sz="quarter" idx="5"/>
          </p:nvPr>
        </p:nvSpPr>
        <p:spPr>
          <a:xfrm>
            <a:off x="3849688" y="9429750"/>
            <a:ext cx="2946400" cy="496888"/>
          </a:xfrm>
          <a:prstGeom prst="rect">
            <a:avLst/>
          </a:prstGeom>
        </p:spPr>
        <p:txBody>
          <a:bodyPr vert="horz" lIns="91531" tIns="45766" rIns="91531" bIns="45766" rtlCol="0" anchor="b"/>
          <a:lstStyle>
            <a:lvl1pPr algn="r" fontAlgn="auto">
              <a:spcBef>
                <a:spcPts val="0"/>
              </a:spcBef>
              <a:spcAft>
                <a:spcPts val="0"/>
              </a:spcAft>
              <a:defRPr sz="1200">
                <a:latin typeface="+mn-lt"/>
              </a:defRPr>
            </a:lvl1pPr>
          </a:lstStyle>
          <a:p>
            <a:pPr>
              <a:defRPr/>
            </a:pPr>
            <a:fld id="{AF1C77DA-A1EB-4A40-82E5-CA4C3090C4E2}" type="slidenum">
              <a:rPr lang="pt-BR"/>
              <a:pPr>
                <a:defRPr/>
              </a:pPr>
              <a:t>‹nº›</a:t>
            </a:fld>
            <a:endParaRPr lang="pt-BR"/>
          </a:p>
        </p:txBody>
      </p:sp>
    </p:spTree>
    <p:extLst>
      <p:ext uri="{BB962C8B-B14F-4D97-AF65-F5344CB8AC3E}">
        <p14:creationId xmlns:p14="http://schemas.microsoft.com/office/powerpoint/2010/main" val="46740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64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64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01538C-50CB-4623-AAD4-A9BDA9AB5BB1}" type="slidenum">
              <a:rPr lang="pt-BR" smtClean="0"/>
              <a:pPr fontAlgn="base">
                <a:spcBef>
                  <a:spcPct val="0"/>
                </a:spcBef>
                <a:spcAft>
                  <a:spcPct val="0"/>
                </a:spcAft>
                <a:defRPr/>
              </a:pPr>
              <a:t>10</a:t>
            </a:fld>
            <a:endParaRPr lang="pt-BR"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11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11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A588F0-77BB-4733-8D17-9971B03D53CB}" type="slidenum">
              <a:rPr lang="pt-BR" smtClean="0"/>
              <a:pPr fontAlgn="base">
                <a:spcBef>
                  <a:spcPct val="0"/>
                </a:spcBef>
                <a:spcAft>
                  <a:spcPct val="0"/>
                </a:spcAft>
                <a:defRPr/>
              </a:pPr>
              <a:t>101</a:t>
            </a:fld>
            <a:endParaRPr lang="pt-BR"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221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221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CB9841-D822-4F8E-B1CF-D2CE2B29D5CB}" type="slidenum">
              <a:rPr lang="pt-BR" smtClean="0"/>
              <a:pPr fontAlgn="base">
                <a:spcBef>
                  <a:spcPct val="0"/>
                </a:spcBef>
                <a:spcAft>
                  <a:spcPct val="0"/>
                </a:spcAft>
                <a:defRPr/>
              </a:pPr>
              <a:t>103</a:t>
            </a:fld>
            <a:endParaRPr lang="pt-BR"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32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32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CF554C-B598-494C-979D-736D2ECE5542}" type="slidenum">
              <a:rPr lang="pt-BR" smtClean="0"/>
              <a:pPr fontAlgn="base">
                <a:spcBef>
                  <a:spcPct val="0"/>
                </a:spcBef>
                <a:spcAft>
                  <a:spcPct val="0"/>
                </a:spcAft>
                <a:defRPr/>
              </a:pPr>
              <a:t>104</a:t>
            </a:fld>
            <a:endParaRPr lang="pt-BR"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425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426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010500-7742-4377-ABE7-3B05F5E5700F}" type="slidenum">
              <a:rPr lang="pt-BR" smtClean="0"/>
              <a:pPr fontAlgn="base">
                <a:spcBef>
                  <a:spcPct val="0"/>
                </a:spcBef>
                <a:spcAft>
                  <a:spcPct val="0"/>
                </a:spcAft>
                <a:defRPr/>
              </a:pPr>
              <a:t>109</a:t>
            </a:fld>
            <a:endParaRPr lang="pt-BR"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528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528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C4B537-0963-4122-85E0-A04727F2D195}" type="slidenum">
              <a:rPr lang="pt-BR" smtClean="0"/>
              <a:pPr fontAlgn="base">
                <a:spcBef>
                  <a:spcPct val="0"/>
                </a:spcBef>
                <a:spcAft>
                  <a:spcPct val="0"/>
                </a:spcAft>
                <a:defRPr/>
              </a:pPr>
              <a:t>110</a:t>
            </a:fld>
            <a:endParaRPr lang="pt-BR"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630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630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F49400-5087-4C77-984D-6BC7CA2179BB}" type="slidenum">
              <a:rPr lang="pt-BR" smtClean="0"/>
              <a:pPr fontAlgn="base">
                <a:spcBef>
                  <a:spcPct val="0"/>
                </a:spcBef>
                <a:spcAft>
                  <a:spcPct val="0"/>
                </a:spcAft>
                <a:defRPr/>
              </a:pPr>
              <a:t>111</a:t>
            </a:fld>
            <a:endParaRPr lang="pt-BR"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733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t-BR" dirty="0" smtClean="0"/>
              <a:t>Continuar daqui</a:t>
            </a:r>
          </a:p>
        </p:txBody>
      </p:sp>
      <p:sp>
        <p:nvSpPr>
          <p:cNvPr id="22733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663181-D769-48E1-B012-7C1AEA8593F3}" type="slidenum">
              <a:rPr lang="pt-BR" smtClean="0"/>
              <a:pPr fontAlgn="base">
                <a:spcBef>
                  <a:spcPct val="0"/>
                </a:spcBef>
                <a:spcAft>
                  <a:spcPct val="0"/>
                </a:spcAft>
                <a:defRPr/>
              </a:pPr>
              <a:t>112</a:t>
            </a:fld>
            <a:endParaRPr lang="pt-BR"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835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835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D6F248-88D1-4480-9EFE-3264E8A029B3}" type="slidenum">
              <a:rPr lang="pt-BR" smtClean="0"/>
              <a:pPr fontAlgn="base">
                <a:spcBef>
                  <a:spcPct val="0"/>
                </a:spcBef>
                <a:spcAft>
                  <a:spcPct val="0"/>
                </a:spcAft>
                <a:defRPr/>
              </a:pPr>
              <a:t>113</a:t>
            </a:fld>
            <a:endParaRPr lang="pt-BR"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937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938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9FE0B8-91F3-451D-AC0C-C21740E8EB73}" type="slidenum">
              <a:rPr lang="pt-BR" smtClean="0"/>
              <a:pPr fontAlgn="base">
                <a:spcBef>
                  <a:spcPct val="0"/>
                </a:spcBef>
                <a:spcAft>
                  <a:spcPct val="0"/>
                </a:spcAft>
                <a:defRPr/>
              </a:pPr>
              <a:t>114</a:t>
            </a:fld>
            <a:endParaRPr lang="pt-BR"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937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938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9FE0B8-91F3-451D-AC0C-C21740E8EB73}" type="slidenum">
              <a:rPr lang="pt-BR" smtClean="0"/>
              <a:pPr fontAlgn="base">
                <a:spcBef>
                  <a:spcPct val="0"/>
                </a:spcBef>
                <a:spcAft>
                  <a:spcPct val="0"/>
                </a:spcAft>
                <a:defRPr/>
              </a:pPr>
              <a:t>115</a:t>
            </a:fld>
            <a:endParaRPr lang="pt-B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745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746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BA1E32-57EE-4528-8676-9756368C33E2}" type="slidenum">
              <a:rPr lang="pt-BR" smtClean="0"/>
              <a:pPr fontAlgn="base">
                <a:spcBef>
                  <a:spcPct val="0"/>
                </a:spcBef>
                <a:spcAft>
                  <a:spcPct val="0"/>
                </a:spcAft>
                <a:defRPr/>
              </a:pPr>
              <a:t>11</a:t>
            </a:fld>
            <a:endParaRPr lang="pt-BR"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14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14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EB513F-0456-4DE0-B241-01496500250C}" type="slidenum">
              <a:rPr lang="pt-BR" smtClean="0"/>
              <a:pPr fontAlgn="base">
                <a:spcBef>
                  <a:spcPct val="0"/>
                </a:spcBef>
                <a:spcAft>
                  <a:spcPct val="0"/>
                </a:spcAft>
                <a:defRPr/>
              </a:pPr>
              <a:t>116</a:t>
            </a:fld>
            <a:endParaRPr lang="pt-BR"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245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245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D4CE16-B08A-4B5B-8F55-5BB1D55A24A6}" type="slidenum">
              <a:rPr lang="pt-BR" smtClean="0"/>
              <a:pPr fontAlgn="base">
                <a:spcBef>
                  <a:spcPct val="0"/>
                </a:spcBef>
                <a:spcAft>
                  <a:spcPct val="0"/>
                </a:spcAft>
                <a:defRPr/>
              </a:pPr>
              <a:t>117</a:t>
            </a:fld>
            <a:endParaRPr lang="pt-BR"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347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347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A7ABF5-60CB-453F-AB8C-D093E32CCFF5}" type="slidenum">
              <a:rPr lang="pt-BR" smtClean="0"/>
              <a:pPr fontAlgn="base">
                <a:spcBef>
                  <a:spcPct val="0"/>
                </a:spcBef>
                <a:spcAft>
                  <a:spcPct val="0"/>
                </a:spcAft>
                <a:defRPr/>
              </a:pPr>
              <a:t>118</a:t>
            </a:fld>
            <a:endParaRPr lang="pt-BR"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449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t-BR" dirty="0" smtClean="0"/>
              <a:t>CONTINUAR DAQUI!</a:t>
            </a:r>
          </a:p>
        </p:txBody>
      </p:sp>
      <p:sp>
        <p:nvSpPr>
          <p:cNvPr id="23450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9F3599-07A2-4FEC-A6F2-403A2858D2BC}" type="slidenum">
              <a:rPr lang="pt-BR" smtClean="0"/>
              <a:pPr fontAlgn="base">
                <a:spcBef>
                  <a:spcPct val="0"/>
                </a:spcBef>
                <a:spcAft>
                  <a:spcPct val="0"/>
                </a:spcAft>
                <a:defRPr/>
              </a:pPr>
              <a:t>119</a:t>
            </a:fld>
            <a:endParaRPr lang="pt-BR"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55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55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B668D8-5EFD-4AFF-B376-A6A124D0A021}" type="slidenum">
              <a:rPr lang="pt-BR" smtClean="0"/>
              <a:pPr fontAlgn="base">
                <a:spcBef>
                  <a:spcPct val="0"/>
                </a:spcBef>
                <a:spcAft>
                  <a:spcPct val="0"/>
                </a:spcAft>
                <a:defRPr/>
              </a:pPr>
              <a:t>120</a:t>
            </a:fld>
            <a:endParaRPr lang="pt-BR"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654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654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B7AD40-A949-4274-B408-CEE0DCCCD76B}" type="slidenum">
              <a:rPr lang="pt-BR" smtClean="0"/>
              <a:pPr fontAlgn="base">
                <a:spcBef>
                  <a:spcPct val="0"/>
                </a:spcBef>
                <a:spcAft>
                  <a:spcPct val="0"/>
                </a:spcAft>
                <a:defRPr/>
              </a:pPr>
              <a:t>121</a:t>
            </a:fld>
            <a:endParaRPr lang="pt-BR"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75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75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CAC54B-BD87-41D6-A627-A20698FC3872}" type="slidenum">
              <a:rPr lang="pt-BR" smtClean="0"/>
              <a:pPr fontAlgn="base">
                <a:spcBef>
                  <a:spcPct val="0"/>
                </a:spcBef>
                <a:spcAft>
                  <a:spcPct val="0"/>
                </a:spcAft>
                <a:defRPr/>
              </a:pPr>
              <a:t>122</a:t>
            </a:fld>
            <a:endParaRPr lang="pt-BR"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859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859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E6B3E1-A9AD-42A0-990C-9338946195B1}" type="slidenum">
              <a:rPr lang="pt-BR" smtClean="0"/>
              <a:pPr fontAlgn="base">
                <a:spcBef>
                  <a:spcPct val="0"/>
                </a:spcBef>
                <a:spcAft>
                  <a:spcPct val="0"/>
                </a:spcAft>
                <a:defRPr/>
              </a:pPr>
              <a:t>123</a:t>
            </a:fld>
            <a:endParaRPr lang="pt-BR"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3961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3962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9517D3-4EE1-4789-8F03-4E58CC84B12C}" type="slidenum">
              <a:rPr lang="pt-BR" smtClean="0"/>
              <a:pPr fontAlgn="base">
                <a:spcBef>
                  <a:spcPct val="0"/>
                </a:spcBef>
                <a:spcAft>
                  <a:spcPct val="0"/>
                </a:spcAft>
                <a:defRPr/>
              </a:pPr>
              <a:t>124</a:t>
            </a:fld>
            <a:endParaRPr lang="pt-BR"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064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064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02D63B-0AD3-4618-8268-DF59956F087D}" type="slidenum">
              <a:rPr lang="pt-BR" smtClean="0"/>
              <a:pPr fontAlgn="base">
                <a:spcBef>
                  <a:spcPct val="0"/>
                </a:spcBef>
                <a:spcAft>
                  <a:spcPct val="0"/>
                </a:spcAft>
                <a:defRPr/>
              </a:pPr>
              <a:t>125</a:t>
            </a:fld>
            <a:endParaRPr lang="pt-B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745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746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BA1E32-57EE-4528-8676-9756368C33E2}" type="slidenum">
              <a:rPr lang="pt-BR" smtClean="0"/>
              <a:pPr fontAlgn="base">
                <a:spcBef>
                  <a:spcPct val="0"/>
                </a:spcBef>
                <a:spcAft>
                  <a:spcPct val="0"/>
                </a:spcAft>
                <a:defRPr/>
              </a:pPr>
              <a:t>12</a:t>
            </a:fld>
            <a:endParaRPr lang="pt-BR"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16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16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E70F41-9E2B-4540-8C12-46B2CD1053BB}" type="slidenum">
              <a:rPr lang="pt-BR" smtClean="0"/>
              <a:pPr fontAlgn="base">
                <a:spcBef>
                  <a:spcPct val="0"/>
                </a:spcBef>
                <a:spcAft>
                  <a:spcPct val="0"/>
                </a:spcAft>
                <a:defRPr/>
              </a:pPr>
              <a:t>126</a:t>
            </a:fld>
            <a:endParaRPr lang="pt-BR"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269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269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EAAC84-732E-44BA-9B47-65BB474226CA}" type="slidenum">
              <a:rPr lang="pt-BR" smtClean="0"/>
              <a:pPr fontAlgn="base">
                <a:spcBef>
                  <a:spcPct val="0"/>
                </a:spcBef>
                <a:spcAft>
                  <a:spcPct val="0"/>
                </a:spcAft>
                <a:defRPr/>
              </a:pPr>
              <a:t>127</a:t>
            </a:fld>
            <a:endParaRPr lang="pt-BR"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67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67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80EC15-A5D7-4E96-B097-0EE8A6C1EF68}" type="slidenum">
              <a:rPr lang="pt-BR" smtClean="0"/>
              <a:pPr fontAlgn="base">
                <a:spcBef>
                  <a:spcPct val="0"/>
                </a:spcBef>
                <a:spcAft>
                  <a:spcPct val="0"/>
                </a:spcAft>
                <a:defRPr/>
              </a:pPr>
              <a:t>128</a:t>
            </a:fld>
            <a:endParaRPr lang="pt-BR"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781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781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1666BC-53CB-4633-AE77-B7AECA5DCDB8}" type="slidenum">
              <a:rPr lang="pt-BR" smtClean="0"/>
              <a:pPr fontAlgn="base">
                <a:spcBef>
                  <a:spcPct val="0"/>
                </a:spcBef>
                <a:spcAft>
                  <a:spcPct val="0"/>
                </a:spcAft>
                <a:defRPr/>
              </a:pPr>
              <a:t>130</a:t>
            </a:fld>
            <a:endParaRPr lang="pt-BR"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488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488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F0CA55-08C3-4F2E-A43C-575059ADDBC3}" type="slidenum">
              <a:rPr lang="pt-BR" smtClean="0"/>
              <a:pPr fontAlgn="base">
                <a:spcBef>
                  <a:spcPct val="0"/>
                </a:spcBef>
                <a:spcAft>
                  <a:spcPct val="0"/>
                </a:spcAft>
                <a:defRPr/>
              </a:pPr>
              <a:t>132</a:t>
            </a:fld>
            <a:endParaRPr lang="pt-BR"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088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088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39BAF7-D81C-4D42-9C2F-9EA8D03FD43E}" type="slidenum">
              <a:rPr lang="pt-BR" smtClean="0"/>
              <a:pPr fontAlgn="base">
                <a:spcBef>
                  <a:spcPct val="0"/>
                </a:spcBef>
                <a:spcAft>
                  <a:spcPct val="0"/>
                </a:spcAft>
                <a:defRPr/>
              </a:pPr>
              <a:t>133</a:t>
            </a:fld>
            <a:endParaRPr lang="pt-BR"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190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190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6D033B-6D02-46A1-819C-973D54C049B5}" type="slidenum">
              <a:rPr lang="pt-BR" smtClean="0"/>
              <a:pPr fontAlgn="base">
                <a:spcBef>
                  <a:spcPct val="0"/>
                </a:spcBef>
                <a:spcAft>
                  <a:spcPct val="0"/>
                </a:spcAft>
                <a:defRPr/>
              </a:pPr>
              <a:t>134</a:t>
            </a:fld>
            <a:endParaRPr lang="pt-BR"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293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293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74BAB6-2396-49FD-BD40-0F998E8DAC8B}" type="slidenum">
              <a:rPr lang="pt-BR" smtClean="0"/>
              <a:pPr fontAlgn="base">
                <a:spcBef>
                  <a:spcPct val="0"/>
                </a:spcBef>
                <a:spcAft>
                  <a:spcPct val="0"/>
                </a:spcAft>
                <a:defRPr/>
              </a:pPr>
              <a:t>135</a:t>
            </a:fld>
            <a:endParaRPr lang="pt-BR"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395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395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971E36-1F0B-4CB7-9C7D-95377FE1742C}" type="slidenum">
              <a:rPr lang="pt-BR" smtClean="0"/>
              <a:pPr fontAlgn="base">
                <a:spcBef>
                  <a:spcPct val="0"/>
                </a:spcBef>
                <a:spcAft>
                  <a:spcPct val="0"/>
                </a:spcAft>
                <a:defRPr/>
              </a:pPr>
              <a:t>136</a:t>
            </a:fld>
            <a:endParaRPr lang="pt-BR"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497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498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18E8DE-8516-490F-9337-EF19C1FE6F49}" type="slidenum">
              <a:rPr lang="pt-BR" smtClean="0"/>
              <a:pPr fontAlgn="base">
                <a:spcBef>
                  <a:spcPct val="0"/>
                </a:spcBef>
                <a:spcAft>
                  <a:spcPct val="0"/>
                </a:spcAft>
                <a:defRPr/>
              </a:pPr>
              <a:t>137</a:t>
            </a:fld>
            <a:endParaRPr lang="pt-B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053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053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A9DA5A-BC87-42D3-B77F-69A925E1C271}" type="slidenum">
              <a:rPr lang="pt-BR" smtClean="0"/>
              <a:pPr fontAlgn="base">
                <a:spcBef>
                  <a:spcPct val="0"/>
                </a:spcBef>
                <a:spcAft>
                  <a:spcPct val="0"/>
                </a:spcAft>
                <a:defRPr/>
              </a:pPr>
              <a:t>13</a:t>
            </a:fld>
            <a:endParaRPr lang="pt-BR"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600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600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3154F4-8738-49AD-B88C-AAF49E4277BE}" type="slidenum">
              <a:rPr lang="pt-BR" smtClean="0"/>
              <a:pPr fontAlgn="base">
                <a:spcBef>
                  <a:spcPct val="0"/>
                </a:spcBef>
                <a:spcAft>
                  <a:spcPct val="0"/>
                </a:spcAft>
                <a:defRPr/>
              </a:pPr>
              <a:t>138</a:t>
            </a:fld>
            <a:endParaRPr lang="pt-BR"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70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70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0E6A31-8C58-46F5-B4CB-12D2F3CA1BA9}" type="slidenum">
              <a:rPr lang="pt-BR" smtClean="0"/>
              <a:pPr fontAlgn="base">
                <a:spcBef>
                  <a:spcPct val="0"/>
                </a:spcBef>
                <a:spcAft>
                  <a:spcPct val="0"/>
                </a:spcAft>
                <a:defRPr/>
              </a:pPr>
              <a:t>139</a:t>
            </a:fld>
            <a:endParaRPr lang="pt-BR"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5805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5805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20AC04-4B11-4528-B6FB-7A5F1E25F2B9}" type="slidenum">
              <a:rPr lang="pt-BR" smtClean="0"/>
              <a:pPr fontAlgn="base">
                <a:spcBef>
                  <a:spcPct val="0"/>
                </a:spcBef>
                <a:spcAft>
                  <a:spcPct val="0"/>
                </a:spcAft>
                <a:defRPr/>
              </a:pPr>
              <a:t>140</a:t>
            </a:fld>
            <a:endParaRPr lang="pt-BR" smtClean="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11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11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10923D-3D1F-4B53-A5B2-FE20298889C6}" type="slidenum">
              <a:rPr lang="pt-BR" smtClean="0"/>
              <a:pPr fontAlgn="base">
                <a:spcBef>
                  <a:spcPct val="0"/>
                </a:spcBef>
                <a:spcAft>
                  <a:spcPct val="0"/>
                </a:spcAft>
                <a:defRPr/>
              </a:pPr>
              <a:t>141</a:t>
            </a:fld>
            <a:endParaRPr lang="pt-BR"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11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11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10923D-3D1F-4B53-A5B2-FE20298889C6}" type="slidenum">
              <a:rPr lang="pt-BR" smtClean="0"/>
              <a:pPr fontAlgn="base">
                <a:spcBef>
                  <a:spcPct val="0"/>
                </a:spcBef>
                <a:spcAft>
                  <a:spcPct val="0"/>
                </a:spcAft>
                <a:defRPr/>
              </a:pPr>
              <a:t>142</a:t>
            </a:fld>
            <a:endParaRPr lang="pt-BR" smtClean="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11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11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10923D-3D1F-4B53-A5B2-FE20298889C6}" type="slidenum">
              <a:rPr lang="pt-BR" smtClean="0"/>
              <a:pPr fontAlgn="base">
                <a:spcBef>
                  <a:spcPct val="0"/>
                </a:spcBef>
                <a:spcAft>
                  <a:spcPct val="0"/>
                </a:spcAft>
                <a:defRPr/>
              </a:pPr>
              <a:t>143</a:t>
            </a:fld>
            <a:endParaRPr lang="pt-BR" smtClean="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31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31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685306-5138-4834-B8FA-2A1E33698B2E}" type="slidenum">
              <a:rPr lang="pt-BR" smtClean="0"/>
              <a:pPr fontAlgn="base">
                <a:spcBef>
                  <a:spcPct val="0"/>
                </a:spcBef>
                <a:spcAft>
                  <a:spcPct val="0"/>
                </a:spcAft>
                <a:defRPr/>
              </a:pPr>
              <a:t>144</a:t>
            </a:fld>
            <a:endParaRPr lang="pt-BR" smtClean="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31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31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685306-5138-4834-B8FA-2A1E33698B2E}" type="slidenum">
              <a:rPr lang="pt-BR" smtClean="0"/>
              <a:pPr fontAlgn="base">
                <a:spcBef>
                  <a:spcPct val="0"/>
                </a:spcBef>
                <a:spcAft>
                  <a:spcPct val="0"/>
                </a:spcAft>
                <a:defRPr/>
              </a:pPr>
              <a:t>145</a:t>
            </a:fld>
            <a:endParaRPr lang="pt-B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14</a:t>
            </a:fld>
            <a:endParaRPr lang="pt-B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t-BR" smtClean="0"/>
              <a:t>CONTINUAR DAQUI!</a:t>
            </a:r>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15</a:t>
            </a:fld>
            <a:endParaRPr lang="pt-B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16</a:t>
            </a:fld>
            <a:endParaRPr lang="pt-B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17</a:t>
            </a:fld>
            <a:endParaRPr lang="pt-B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18</a:t>
            </a:fld>
            <a:endParaRPr lang="pt-B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462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462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CE36-2081-4FB4-AAAE-F2D5D89345FE}" type="slidenum">
              <a:rPr lang="pt-BR" smtClean="0"/>
              <a:pPr fontAlgn="base">
                <a:spcBef>
                  <a:spcPct val="0"/>
                </a:spcBef>
                <a:spcAft>
                  <a:spcPct val="0"/>
                </a:spcAft>
                <a:defRPr/>
              </a:pPr>
              <a:t>19</a:t>
            </a:fld>
            <a:endParaRPr lang="pt-B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13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950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950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999BEC-4AC0-4D7D-A49D-4F123B1E9011}" type="slidenum">
              <a:rPr lang="pt-BR" smtClean="0"/>
              <a:pPr fontAlgn="base">
                <a:spcBef>
                  <a:spcPct val="0"/>
                </a:spcBef>
                <a:spcAft>
                  <a:spcPct val="0"/>
                </a:spcAft>
                <a:defRPr/>
              </a:pPr>
              <a:t>20</a:t>
            </a:fld>
            <a:endParaRPr lang="pt-B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848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848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3091D0-A54F-4EAD-9FBA-0CC8FA8A945F}" type="slidenum">
              <a:rPr lang="pt-BR" smtClean="0"/>
              <a:pPr fontAlgn="base">
                <a:spcBef>
                  <a:spcPct val="0"/>
                </a:spcBef>
                <a:spcAft>
                  <a:spcPct val="0"/>
                </a:spcAft>
                <a:defRPr/>
              </a:pPr>
              <a:t>21</a:t>
            </a:fld>
            <a:endParaRPr lang="pt-B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360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360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16EA52-BA0E-4207-93D0-D947BD0F72C4}" type="slidenum">
              <a:rPr lang="pt-BR" smtClean="0"/>
              <a:pPr fontAlgn="base">
                <a:spcBef>
                  <a:spcPct val="0"/>
                </a:spcBef>
                <a:spcAft>
                  <a:spcPct val="0"/>
                </a:spcAft>
                <a:defRPr/>
              </a:pPr>
              <a:t>22</a:t>
            </a:fld>
            <a:endParaRPr lang="pt-B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257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258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C4C93C-B0C2-44AF-BDFF-B371F4E8D050}" type="slidenum">
              <a:rPr lang="pt-BR" smtClean="0"/>
              <a:pPr fontAlgn="base">
                <a:spcBef>
                  <a:spcPct val="0"/>
                </a:spcBef>
                <a:spcAft>
                  <a:spcPct val="0"/>
                </a:spcAft>
                <a:defRPr/>
              </a:pPr>
              <a:t>23</a:t>
            </a:fld>
            <a:endParaRPr lang="pt-B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87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87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E5C3AC-37A8-40C8-B639-A6823E227C72}" type="slidenum">
              <a:rPr lang="pt-BR" smtClean="0"/>
              <a:pPr fontAlgn="base">
                <a:spcBef>
                  <a:spcPct val="0"/>
                </a:spcBef>
                <a:spcAft>
                  <a:spcPct val="0"/>
                </a:spcAft>
                <a:defRPr/>
              </a:pPr>
              <a:t>24</a:t>
            </a:fld>
            <a:endParaRPr lang="pt-B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5974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5974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C60BB4-E98B-465C-B007-48DDE96DFD7A}" type="slidenum">
              <a:rPr lang="pt-BR" smtClean="0"/>
              <a:pPr fontAlgn="base">
                <a:spcBef>
                  <a:spcPct val="0"/>
                </a:spcBef>
                <a:spcAft>
                  <a:spcPct val="0"/>
                </a:spcAft>
                <a:defRPr/>
              </a:pPr>
              <a:t>25</a:t>
            </a:fld>
            <a:endParaRPr lang="pt-B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07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07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E0773D-EAFE-4A45-B82C-1243FDC019A4}" type="slidenum">
              <a:rPr lang="pt-BR" smtClean="0"/>
              <a:pPr fontAlgn="base">
                <a:spcBef>
                  <a:spcPct val="0"/>
                </a:spcBef>
                <a:spcAft>
                  <a:spcPct val="0"/>
                </a:spcAft>
                <a:defRPr/>
              </a:pPr>
              <a:t>26</a:t>
            </a:fld>
            <a:endParaRPr lang="pt-B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179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179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75A049-E9F1-4C77-B5BD-D0ED215D86EC}" type="slidenum">
              <a:rPr lang="pt-BR" smtClean="0"/>
              <a:pPr fontAlgn="base">
                <a:spcBef>
                  <a:spcPct val="0"/>
                </a:spcBef>
                <a:spcAft>
                  <a:spcPct val="0"/>
                </a:spcAft>
                <a:defRPr/>
              </a:pPr>
              <a:t>27</a:t>
            </a:fld>
            <a:endParaRPr lang="pt-B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07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07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E0773D-EAFE-4A45-B82C-1243FDC019A4}" type="slidenum">
              <a:rPr lang="pt-BR" smtClean="0"/>
              <a:pPr fontAlgn="base">
                <a:spcBef>
                  <a:spcPct val="0"/>
                </a:spcBef>
                <a:spcAft>
                  <a:spcPct val="0"/>
                </a:spcAft>
                <a:defRPr/>
              </a:pPr>
              <a:t>28</a:t>
            </a:fld>
            <a:endParaRPr lang="pt-B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29</a:t>
            </a:fld>
            <a:endParaRPr lang="pt-B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3</a:t>
            </a:fld>
            <a:endParaRPr lang="pt-B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30</a:t>
            </a:fld>
            <a:endParaRPr lang="pt-B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31</a:t>
            </a:fld>
            <a:endParaRPr lang="pt-B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32</a:t>
            </a:fld>
            <a:endParaRPr lang="pt-B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33</a:t>
            </a:fld>
            <a:endParaRPr lang="pt-B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48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48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8C4A0-F430-4C3E-9806-70E0A836D807}" type="slidenum">
              <a:rPr lang="pt-BR" smtClean="0"/>
              <a:pPr fontAlgn="base">
                <a:spcBef>
                  <a:spcPct val="0"/>
                </a:spcBef>
                <a:spcAft>
                  <a:spcPct val="0"/>
                </a:spcAft>
                <a:defRPr/>
              </a:pPr>
              <a:t>34</a:t>
            </a:fld>
            <a:endParaRPr lang="pt-B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35</a:t>
            </a:fld>
            <a:endParaRPr lang="pt-B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36</a:t>
            </a:fld>
            <a:endParaRPr lang="pt-B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37</a:t>
            </a:fld>
            <a:endParaRPr lang="pt-B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896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896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D8905D-0F18-4D95-964B-B3A5F3933528}" type="slidenum">
              <a:rPr lang="pt-BR" smtClean="0"/>
              <a:pPr fontAlgn="base">
                <a:spcBef>
                  <a:spcPct val="0"/>
                </a:spcBef>
                <a:spcAft>
                  <a:spcPct val="0"/>
                </a:spcAft>
                <a:defRPr/>
              </a:pPr>
              <a:t>38</a:t>
            </a:fld>
            <a:endParaRPr lang="pt-B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39</a:t>
            </a:fld>
            <a:endParaRPr lang="pt-B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4</a:t>
            </a:fld>
            <a:endParaRPr lang="pt-BR"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99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99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768C37-0CB4-4A20-BA19-1046AEE0C21A}" type="slidenum">
              <a:rPr lang="pt-BR" smtClean="0"/>
              <a:pPr fontAlgn="base">
                <a:spcBef>
                  <a:spcPct val="0"/>
                </a:spcBef>
                <a:spcAft>
                  <a:spcPct val="0"/>
                </a:spcAft>
                <a:defRPr/>
              </a:pPr>
              <a:t>40</a:t>
            </a:fld>
            <a:endParaRPr lang="pt-BR"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41</a:t>
            </a:fld>
            <a:endParaRPr lang="pt-BR"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42</a:t>
            </a:fld>
            <a:endParaRPr lang="pt-BR"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43</a:t>
            </a:fld>
            <a:endParaRPr lang="pt-BR"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7408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7408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4F14F5-4AD1-480A-9D5F-BF2C3DAD32BE}" type="slidenum">
              <a:rPr lang="pt-BR" smtClean="0"/>
              <a:pPr fontAlgn="base">
                <a:spcBef>
                  <a:spcPct val="0"/>
                </a:spcBef>
                <a:spcAft>
                  <a:spcPct val="0"/>
                </a:spcAft>
                <a:defRPr/>
              </a:pPr>
              <a:t>44</a:t>
            </a:fld>
            <a:endParaRPr lang="pt-BR"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7613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7613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05CFDA-B15C-48D5-8649-839D97DB334A}" type="slidenum">
              <a:rPr lang="pt-BR" smtClean="0"/>
              <a:pPr fontAlgn="base">
                <a:spcBef>
                  <a:spcPct val="0"/>
                </a:spcBef>
                <a:spcAft>
                  <a:spcPct val="0"/>
                </a:spcAft>
                <a:defRPr/>
              </a:pPr>
              <a:t>45</a:t>
            </a:fld>
            <a:endParaRPr lang="pt-BR"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46</a:t>
            </a:fld>
            <a:endParaRPr lang="pt-BR"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669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669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762888-14B2-493A-869C-57AAF95E159E}" type="slidenum">
              <a:rPr lang="pt-BR" smtClean="0"/>
              <a:pPr fontAlgn="base">
                <a:spcBef>
                  <a:spcPct val="0"/>
                </a:spcBef>
                <a:spcAft>
                  <a:spcPct val="0"/>
                </a:spcAft>
                <a:defRPr/>
              </a:pPr>
              <a:t>47</a:t>
            </a:fld>
            <a:endParaRPr lang="pt-BR"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7817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7818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B7198E-470A-40BA-AEED-9D2137C9039C}" type="slidenum">
              <a:rPr lang="pt-BR" smtClean="0"/>
              <a:pPr fontAlgn="base">
                <a:spcBef>
                  <a:spcPct val="0"/>
                </a:spcBef>
                <a:spcAft>
                  <a:spcPct val="0"/>
                </a:spcAft>
                <a:defRPr/>
              </a:pPr>
              <a:t>48</a:t>
            </a:fld>
            <a:endParaRPr lang="pt-BR"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7920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7920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206ED9-F058-48AD-B2D9-C15943C40EAA}" type="slidenum">
              <a:rPr lang="pt-BR" smtClean="0"/>
              <a:pPr fontAlgn="base">
                <a:spcBef>
                  <a:spcPct val="0"/>
                </a:spcBef>
                <a:spcAft>
                  <a:spcPct val="0"/>
                </a:spcAft>
                <a:defRPr/>
              </a:pPr>
              <a:t>49</a:t>
            </a:fld>
            <a:endParaRPr lang="pt-B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5</a:t>
            </a:fld>
            <a:endParaRPr lang="pt-BR"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50</a:t>
            </a:fld>
            <a:endParaRPr lang="pt-BR"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8227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8227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607173-654B-4B44-83F8-D75AE2C2F5FC}" type="slidenum">
              <a:rPr lang="pt-BR" smtClean="0"/>
              <a:pPr fontAlgn="base">
                <a:spcBef>
                  <a:spcPct val="0"/>
                </a:spcBef>
                <a:spcAft>
                  <a:spcPct val="0"/>
                </a:spcAft>
                <a:defRPr/>
              </a:pPr>
              <a:t>51</a:t>
            </a:fld>
            <a:endParaRPr lang="pt-BR"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52</a:t>
            </a:fld>
            <a:endParaRPr lang="pt-BR"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541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541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AAFCAE-4698-4D88-B5AB-0114F0139D51}" type="slidenum">
              <a:rPr lang="pt-BR" smtClean="0"/>
              <a:pPr fontAlgn="base">
                <a:spcBef>
                  <a:spcPct val="0"/>
                </a:spcBef>
                <a:spcAft>
                  <a:spcPct val="0"/>
                </a:spcAft>
                <a:defRPr/>
              </a:pPr>
              <a:t>53</a:t>
            </a:fld>
            <a:endParaRPr lang="pt-BR"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54</a:t>
            </a:fld>
            <a:endParaRPr lang="pt-BR"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55</a:t>
            </a:fld>
            <a:endParaRPr lang="pt-BR"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56</a:t>
            </a:fld>
            <a:endParaRPr lang="pt-BR"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8432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8432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0D7FB5-C33F-4EA9-89E3-53E2C4FEDDA4}" type="slidenum">
              <a:rPr lang="pt-BR" smtClean="0"/>
              <a:pPr fontAlgn="base">
                <a:spcBef>
                  <a:spcPct val="0"/>
                </a:spcBef>
                <a:spcAft>
                  <a:spcPct val="0"/>
                </a:spcAft>
                <a:defRPr/>
              </a:pPr>
              <a:t>57</a:t>
            </a:fld>
            <a:endParaRPr lang="pt-BR"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58</a:t>
            </a:fld>
            <a:endParaRPr lang="pt-BR"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59</a:t>
            </a:fld>
            <a:endParaRPr lang="pt-B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6</a:t>
            </a:fld>
            <a:endParaRPr lang="pt-BR"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60</a:t>
            </a:fld>
            <a:endParaRPr lang="pt-BR"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61</a:t>
            </a:fld>
            <a:endParaRPr lang="pt-BR"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8944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8944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FFEC4B-E05C-46BB-A342-1A22A2FE18A8}" type="slidenum">
              <a:rPr lang="pt-BR" smtClean="0"/>
              <a:pPr fontAlgn="base">
                <a:spcBef>
                  <a:spcPct val="0"/>
                </a:spcBef>
                <a:spcAft>
                  <a:spcPct val="0"/>
                </a:spcAft>
                <a:defRPr/>
              </a:pPr>
              <a:t>62</a:t>
            </a:fld>
            <a:endParaRPr lang="pt-BR"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8944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8944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FFEC4B-E05C-46BB-A342-1A22A2FE18A8}" type="slidenum">
              <a:rPr lang="pt-BR" smtClean="0"/>
              <a:pPr fontAlgn="base">
                <a:spcBef>
                  <a:spcPct val="0"/>
                </a:spcBef>
                <a:spcAft>
                  <a:spcPct val="0"/>
                </a:spcAft>
                <a:defRPr/>
              </a:pPr>
              <a:t>63</a:t>
            </a:fld>
            <a:endParaRPr lang="pt-BR"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64</a:t>
            </a:fld>
            <a:endParaRPr lang="pt-BR"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65</a:t>
            </a:fld>
            <a:endParaRPr lang="pt-BR"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149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149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3DD8F3-6CBB-4BF1-98BF-6363F9AC0C30}" type="slidenum">
              <a:rPr lang="pt-BR" smtClean="0"/>
              <a:pPr fontAlgn="base">
                <a:spcBef>
                  <a:spcPct val="0"/>
                </a:spcBef>
                <a:spcAft>
                  <a:spcPct val="0"/>
                </a:spcAft>
                <a:defRPr/>
              </a:pPr>
              <a:t>66</a:t>
            </a:fld>
            <a:endParaRPr lang="pt-BR"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456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456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EF324C-E54B-4935-9F46-838ABAE73410}" type="slidenum">
              <a:rPr lang="pt-BR" smtClean="0"/>
              <a:pPr fontAlgn="base">
                <a:spcBef>
                  <a:spcPct val="0"/>
                </a:spcBef>
                <a:spcAft>
                  <a:spcPct val="0"/>
                </a:spcAft>
                <a:defRPr/>
              </a:pPr>
              <a:t>67</a:t>
            </a:fld>
            <a:endParaRPr lang="pt-BR"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25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1925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002F80-B8D0-4C15-B71C-ABC177CC714E}" type="slidenum">
              <a:rPr lang="pt-BR" smtClean="0"/>
              <a:pPr fontAlgn="base">
                <a:spcBef>
                  <a:spcPct val="0"/>
                </a:spcBef>
                <a:spcAft>
                  <a:spcPct val="0"/>
                </a:spcAft>
                <a:defRPr/>
              </a:pPr>
              <a:t>68</a:t>
            </a:fld>
            <a:endParaRPr lang="pt-BR"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661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661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7DFC9B-7758-4E0A-A329-480521A97BFC}" type="slidenum">
              <a:rPr lang="pt-BR" smtClean="0"/>
              <a:pPr fontAlgn="base">
                <a:spcBef>
                  <a:spcPct val="0"/>
                </a:spcBef>
                <a:spcAft>
                  <a:spcPct val="0"/>
                </a:spcAft>
                <a:defRPr/>
              </a:pPr>
              <a:t>69</a:t>
            </a:fld>
            <a:endParaRPr lang="pt-B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7</a:t>
            </a:fld>
            <a:endParaRPr lang="pt-BR"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70</a:t>
            </a:fld>
            <a:endParaRPr lang="pt-BR"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865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866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5A187F-129B-4AED-A70A-CCA00BE80FCB}" type="slidenum">
              <a:rPr lang="pt-BR" smtClean="0"/>
              <a:pPr fontAlgn="base">
                <a:spcBef>
                  <a:spcPct val="0"/>
                </a:spcBef>
                <a:spcAft>
                  <a:spcPct val="0"/>
                </a:spcAft>
                <a:defRPr/>
              </a:pPr>
              <a:t>71</a:t>
            </a:fld>
            <a:endParaRPr lang="pt-BR"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968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968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3903D8-9795-4471-8B81-06E32C764C85}" type="slidenum">
              <a:rPr lang="pt-BR" smtClean="0"/>
              <a:pPr fontAlgn="base">
                <a:spcBef>
                  <a:spcPct val="0"/>
                </a:spcBef>
                <a:spcAft>
                  <a:spcPct val="0"/>
                </a:spcAft>
                <a:defRPr/>
              </a:pPr>
              <a:t>72</a:t>
            </a:fld>
            <a:endParaRPr lang="pt-BR"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73</a:t>
            </a:fld>
            <a:endParaRPr lang="pt-BR"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74</a:t>
            </a:fld>
            <a:endParaRPr lang="pt-BR"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0275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0275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1ADB89-AE44-49A9-82EE-578A6B8F466F}" type="slidenum">
              <a:rPr lang="pt-BR" smtClean="0"/>
              <a:pPr fontAlgn="base">
                <a:spcBef>
                  <a:spcPct val="0"/>
                </a:spcBef>
                <a:spcAft>
                  <a:spcPct val="0"/>
                </a:spcAft>
                <a:defRPr/>
              </a:pPr>
              <a:t>75</a:t>
            </a:fld>
            <a:endParaRPr lang="pt-BR"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76</a:t>
            </a:fld>
            <a:endParaRPr lang="pt-BR"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77</a:t>
            </a:fld>
            <a:endParaRPr lang="pt-BR"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78</a:t>
            </a:fld>
            <a:endParaRPr lang="pt-BR"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79</a:t>
            </a:fld>
            <a:endParaRPr lang="pt-B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8</a:t>
            </a:fld>
            <a:endParaRPr lang="pt-BR"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80</a:t>
            </a:fld>
            <a:endParaRPr lang="pt-BR"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6009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6010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331BA6-9590-44B5-AB78-54A31C809C6C}" type="slidenum">
              <a:rPr lang="pt-BR" smtClean="0"/>
              <a:pPr fontAlgn="base">
                <a:spcBef>
                  <a:spcPct val="0"/>
                </a:spcBef>
                <a:spcAft>
                  <a:spcPct val="0"/>
                </a:spcAft>
                <a:defRPr/>
              </a:pPr>
              <a:t>82</a:t>
            </a:fld>
            <a:endParaRPr lang="pt-BR"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83</a:t>
            </a:fld>
            <a:endParaRPr lang="pt-BR"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541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541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AAFCAE-4698-4D88-B5AB-0114F0139D51}" type="slidenum">
              <a:rPr lang="pt-BR" smtClean="0"/>
              <a:pPr fontAlgn="base">
                <a:spcBef>
                  <a:spcPct val="0"/>
                </a:spcBef>
                <a:spcAft>
                  <a:spcPct val="0"/>
                </a:spcAft>
                <a:defRPr/>
              </a:pPr>
              <a:t>84</a:t>
            </a:fld>
            <a:endParaRPr lang="pt-BR"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9763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9763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EA5EC7-22C7-4453-B824-411327E28E72}" type="slidenum">
              <a:rPr lang="pt-BR" smtClean="0"/>
              <a:pPr fontAlgn="base">
                <a:spcBef>
                  <a:spcPct val="0"/>
                </a:spcBef>
                <a:spcAft>
                  <a:spcPct val="0"/>
                </a:spcAft>
                <a:defRPr/>
              </a:pPr>
              <a:t>85</a:t>
            </a:fld>
            <a:endParaRPr lang="pt-BR"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AF1C77DA-A1EB-4A40-82E5-CA4C3090C4E2}" type="slidenum">
              <a:rPr lang="pt-BR" smtClean="0"/>
              <a:pPr>
                <a:defRPr/>
              </a:pPr>
              <a:t>86</a:t>
            </a:fld>
            <a:endParaRPr lang="pt-BR"/>
          </a:p>
        </p:txBody>
      </p:sp>
    </p:spTree>
    <p:extLst>
      <p:ext uri="{BB962C8B-B14F-4D97-AF65-F5344CB8AC3E}">
        <p14:creationId xmlns:p14="http://schemas.microsoft.com/office/powerpoint/2010/main" val="82649176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AF1C77DA-A1EB-4A40-82E5-CA4C3090C4E2}" type="slidenum">
              <a:rPr lang="pt-BR" smtClean="0"/>
              <a:pPr>
                <a:defRPr/>
              </a:pPr>
              <a:t>87</a:t>
            </a:fld>
            <a:endParaRPr lang="pt-BR"/>
          </a:p>
        </p:txBody>
      </p:sp>
    </p:spTree>
    <p:extLst>
      <p:ext uri="{BB962C8B-B14F-4D97-AF65-F5344CB8AC3E}">
        <p14:creationId xmlns:p14="http://schemas.microsoft.com/office/powerpoint/2010/main" val="82649176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AF1C77DA-A1EB-4A40-82E5-CA4C3090C4E2}" type="slidenum">
              <a:rPr lang="pt-BR" smtClean="0"/>
              <a:pPr>
                <a:defRPr/>
              </a:pPr>
              <a:t>88</a:t>
            </a:fld>
            <a:endParaRPr lang="pt-BR"/>
          </a:p>
        </p:txBody>
      </p:sp>
    </p:spTree>
    <p:extLst>
      <p:ext uri="{BB962C8B-B14F-4D97-AF65-F5344CB8AC3E}">
        <p14:creationId xmlns:p14="http://schemas.microsoft.com/office/powerpoint/2010/main" val="82649176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0685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0685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C2904B-E3F1-455B-B224-ECEF81C78CA9}" type="slidenum">
              <a:rPr lang="pt-BR" smtClean="0"/>
              <a:pPr fontAlgn="base">
                <a:spcBef>
                  <a:spcPct val="0"/>
                </a:spcBef>
                <a:spcAft>
                  <a:spcPct val="0"/>
                </a:spcAft>
                <a:defRPr/>
              </a:pPr>
              <a:t>89</a:t>
            </a:fld>
            <a:endParaRPr lang="pt-BR"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0787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20787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AA2BBF-64BA-4FB4-A212-D11AB5477D8B}" type="slidenum">
              <a:rPr lang="pt-BR" smtClean="0"/>
              <a:pPr fontAlgn="base">
                <a:spcBef>
                  <a:spcPct val="0"/>
                </a:spcBef>
                <a:spcAft>
                  <a:spcPct val="0"/>
                </a:spcAft>
                <a:defRPr/>
              </a:pPr>
              <a:t>90</a:t>
            </a:fld>
            <a:endParaRPr lang="pt-B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443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1443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EBE8C6-9270-494D-A48F-0F73CC9A0366}" type="slidenum">
              <a:rPr lang="pt-BR" smtClean="0"/>
              <a:pPr fontAlgn="base">
                <a:spcBef>
                  <a:spcPct val="0"/>
                </a:spcBef>
                <a:spcAft>
                  <a:spcPct val="0"/>
                </a:spcAft>
                <a:defRPr/>
              </a:pPr>
              <a:t>9</a:t>
            </a:fld>
            <a:endParaRPr lang="pt-BR"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08899"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08900"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E40EDB-D255-48FB-BC8C-9421C59533AA}" type="slidenum">
              <a:rPr lang="pt-BR" smtClean="0"/>
              <a:pPr fontAlgn="base">
                <a:spcBef>
                  <a:spcPct val="0"/>
                </a:spcBef>
                <a:spcAft>
                  <a:spcPct val="0"/>
                </a:spcAft>
                <a:defRPr/>
              </a:pPr>
              <a:t>91</a:t>
            </a:fld>
            <a:endParaRPr lang="pt-BR"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0787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p>
        </p:txBody>
      </p:sp>
      <p:sp>
        <p:nvSpPr>
          <p:cNvPr id="20787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AA2BBF-64BA-4FB4-A212-D11AB5477D8B}" type="slidenum">
              <a:rPr lang="pt-BR" smtClean="0"/>
              <a:pPr fontAlgn="base">
                <a:spcBef>
                  <a:spcPct val="0"/>
                </a:spcBef>
                <a:spcAft>
                  <a:spcPct val="0"/>
                </a:spcAft>
                <a:defRPr/>
              </a:pPr>
              <a:t>92</a:t>
            </a:fld>
            <a:endParaRPr lang="pt-BR"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299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299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28C835-4181-4A8A-BB7F-F025D88FB923}" type="slidenum">
              <a:rPr lang="pt-BR" smtClean="0"/>
              <a:pPr fontAlgn="base">
                <a:spcBef>
                  <a:spcPct val="0"/>
                </a:spcBef>
                <a:spcAft>
                  <a:spcPct val="0"/>
                </a:spcAft>
                <a:defRPr/>
              </a:pPr>
              <a:t>93</a:t>
            </a:fld>
            <a:endParaRPr lang="pt-BR"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197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1972"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2EA211-9DA1-4FD1-AE20-E32695D7338E}" type="slidenum">
              <a:rPr lang="pt-BR" smtClean="0"/>
              <a:pPr fontAlgn="base">
                <a:spcBef>
                  <a:spcPct val="0"/>
                </a:spcBef>
                <a:spcAft>
                  <a:spcPct val="0"/>
                </a:spcAft>
                <a:defRPr/>
              </a:pPr>
              <a:t>94</a:t>
            </a:fld>
            <a:endParaRPr lang="pt-BR"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299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299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28C835-4181-4A8A-BB7F-F025D88FB923}" type="slidenum">
              <a:rPr lang="pt-BR" smtClean="0"/>
              <a:pPr fontAlgn="base">
                <a:spcBef>
                  <a:spcPct val="0"/>
                </a:spcBef>
                <a:spcAft>
                  <a:spcPct val="0"/>
                </a:spcAft>
                <a:defRPr/>
              </a:pPr>
              <a:t>95</a:t>
            </a:fld>
            <a:endParaRPr lang="pt-BR"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5043"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5044"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C21782-552B-4313-943A-84F38D1FCD07}" type="slidenum">
              <a:rPr lang="pt-BR" smtClean="0"/>
              <a:pPr fontAlgn="base">
                <a:spcBef>
                  <a:spcPct val="0"/>
                </a:spcBef>
                <a:spcAft>
                  <a:spcPct val="0"/>
                </a:spcAft>
                <a:defRPr/>
              </a:pPr>
              <a:t>96</a:t>
            </a:fld>
            <a:endParaRPr lang="pt-BR"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60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606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8754B7-398B-4FAC-848D-E68129A09F7A}" type="slidenum">
              <a:rPr lang="pt-BR" smtClean="0"/>
              <a:pPr fontAlgn="base">
                <a:spcBef>
                  <a:spcPct val="0"/>
                </a:spcBef>
                <a:spcAft>
                  <a:spcPct val="0"/>
                </a:spcAft>
                <a:defRPr/>
              </a:pPr>
              <a:t>97</a:t>
            </a:fld>
            <a:endParaRPr lang="pt-BR"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81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81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31E4FF-34CC-4474-A9BA-C81E44FE766A}" type="slidenum">
              <a:rPr lang="pt-BR" smtClean="0"/>
              <a:pPr fontAlgn="base">
                <a:spcBef>
                  <a:spcPct val="0"/>
                </a:spcBef>
                <a:spcAft>
                  <a:spcPct val="0"/>
                </a:spcAft>
                <a:defRPr/>
              </a:pPr>
              <a:t>98</a:t>
            </a:fld>
            <a:endParaRPr lang="pt-BR"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18115"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18116"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31E4FF-34CC-4474-A9BA-C81E44FE766A}" type="slidenum">
              <a:rPr lang="pt-BR" smtClean="0"/>
              <a:pPr fontAlgn="base">
                <a:spcBef>
                  <a:spcPct val="0"/>
                </a:spcBef>
                <a:spcAft>
                  <a:spcPct val="0"/>
                </a:spcAft>
                <a:defRPr/>
              </a:pPr>
              <a:t>99</a:t>
            </a:fld>
            <a:endParaRPr lang="pt-BR"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22118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p>
        </p:txBody>
      </p:sp>
      <p:sp>
        <p:nvSpPr>
          <p:cNvPr id="221188" name="Espaço Reservado para Número de Slid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A588F0-77BB-4733-8D17-9971B03D53CB}" type="slidenum">
              <a:rPr lang="pt-BR" smtClean="0"/>
              <a:pPr fontAlgn="base">
                <a:spcBef>
                  <a:spcPct val="0"/>
                </a:spcBef>
                <a:spcAft>
                  <a:spcPct val="0"/>
                </a:spcAft>
                <a:defRPr/>
              </a:pPr>
              <a:t>100</a:t>
            </a:fld>
            <a:endParaRPr lang="pt-B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r>
              <a:rPr lang="pt-BR"/>
              <a:t>09/04/2013</a:t>
            </a: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2CDD04CA-3DE0-4EBB-9E69-59FFA9315D29}"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r>
              <a:rPr lang="pt-BR"/>
              <a:t>09/04/2013</a:t>
            </a: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08ECCBDA-76A7-4C28-9E5B-A16C67C3D3E3}"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r>
              <a:rPr lang="pt-BR"/>
              <a:t>09/04/2013</a:t>
            </a: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40F91E03-1ECB-4E26-B642-DB1008D104EB}"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r>
              <a:rPr lang="pt-BR"/>
              <a:t>09/04/2013</a:t>
            </a: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C897E582-4BFD-441C-9861-5BE2805A368C}"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pPr>
              <a:defRPr/>
            </a:pPr>
            <a:r>
              <a:rPr lang="pt-BR"/>
              <a:t>09/04/2013</a:t>
            </a: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41026B70-D301-4ECC-A676-9B9E588D32BF}"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r>
              <a:rPr lang="pt-BR"/>
              <a:t>09/04/2013</a:t>
            </a: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54786C86-E4FC-48A5-BC11-A24007571415}"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r>
              <a:rPr lang="pt-BR"/>
              <a:t>09/04/2013</a:t>
            </a:r>
          </a:p>
        </p:txBody>
      </p:sp>
      <p:sp>
        <p:nvSpPr>
          <p:cNvPr id="8" name="Espaço Reservado para Rodapé 4"/>
          <p:cNvSpPr>
            <a:spLocks noGrp="1"/>
          </p:cNvSpPr>
          <p:nvPr>
            <p:ph type="ftr" sz="quarter" idx="11"/>
          </p:nvPr>
        </p:nvSpPr>
        <p:spPr/>
        <p:txBody>
          <a:bodyPr/>
          <a:lstStyle>
            <a:lvl1pPr>
              <a:defRPr/>
            </a:lvl1pPr>
          </a:lstStyle>
          <a:p>
            <a:pPr>
              <a:defRPr/>
            </a:pPr>
            <a:endParaRPr lang="pt-BR"/>
          </a:p>
        </p:txBody>
      </p:sp>
      <p:sp>
        <p:nvSpPr>
          <p:cNvPr id="9" name="Espaço Reservado para Número de Slide 5"/>
          <p:cNvSpPr>
            <a:spLocks noGrp="1"/>
          </p:cNvSpPr>
          <p:nvPr>
            <p:ph type="sldNum" sz="quarter" idx="12"/>
          </p:nvPr>
        </p:nvSpPr>
        <p:spPr/>
        <p:txBody>
          <a:bodyPr/>
          <a:lstStyle>
            <a:lvl1pPr>
              <a:defRPr/>
            </a:lvl1pPr>
          </a:lstStyle>
          <a:p>
            <a:pPr>
              <a:defRPr/>
            </a:pPr>
            <a:fld id="{698C311F-EF68-4498-8F7E-D38BC6FDF491}"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r>
              <a:rPr lang="pt-BR"/>
              <a:t>09/04/2013</a:t>
            </a:r>
          </a:p>
        </p:txBody>
      </p:sp>
      <p:sp>
        <p:nvSpPr>
          <p:cNvPr id="4" name="Espaço Reservado para Rodapé 4"/>
          <p:cNvSpPr>
            <a:spLocks noGrp="1"/>
          </p:cNvSpPr>
          <p:nvPr>
            <p:ph type="ftr" sz="quarter" idx="11"/>
          </p:nvPr>
        </p:nvSpPr>
        <p:spPr/>
        <p:txBody>
          <a:bodyPr/>
          <a:lstStyle>
            <a:lvl1pPr>
              <a:defRPr/>
            </a:lvl1pPr>
          </a:lstStyle>
          <a:p>
            <a:pPr>
              <a:defRPr/>
            </a:pPr>
            <a:endParaRPr lang="pt-BR"/>
          </a:p>
        </p:txBody>
      </p:sp>
      <p:sp>
        <p:nvSpPr>
          <p:cNvPr id="5" name="Espaço Reservado para Número de Slide 5"/>
          <p:cNvSpPr>
            <a:spLocks noGrp="1"/>
          </p:cNvSpPr>
          <p:nvPr>
            <p:ph type="sldNum" sz="quarter" idx="12"/>
          </p:nvPr>
        </p:nvSpPr>
        <p:spPr/>
        <p:txBody>
          <a:bodyPr/>
          <a:lstStyle>
            <a:lvl1pPr>
              <a:defRPr/>
            </a:lvl1pPr>
          </a:lstStyle>
          <a:p>
            <a:pPr>
              <a:defRPr/>
            </a:pPr>
            <a:fld id="{AA12EC74-2A82-4224-8A37-10AD4B96B9A5}"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r>
              <a:rPr lang="pt-BR"/>
              <a:t>09/04/2013</a:t>
            </a:r>
          </a:p>
        </p:txBody>
      </p:sp>
      <p:sp>
        <p:nvSpPr>
          <p:cNvPr id="3" name="Espaço Reservado para Rodapé 4"/>
          <p:cNvSpPr>
            <a:spLocks noGrp="1"/>
          </p:cNvSpPr>
          <p:nvPr>
            <p:ph type="ftr" sz="quarter" idx="11"/>
          </p:nvPr>
        </p:nvSpPr>
        <p:spPr/>
        <p:txBody>
          <a:bodyPr/>
          <a:lstStyle>
            <a:lvl1pPr>
              <a:defRPr/>
            </a:lvl1pPr>
          </a:lstStyle>
          <a:p>
            <a:pPr>
              <a:defRPr/>
            </a:pPr>
            <a:endParaRPr lang="pt-BR"/>
          </a:p>
        </p:txBody>
      </p:sp>
      <p:sp>
        <p:nvSpPr>
          <p:cNvPr id="4" name="Espaço Reservado para Número de Slide 5"/>
          <p:cNvSpPr>
            <a:spLocks noGrp="1"/>
          </p:cNvSpPr>
          <p:nvPr>
            <p:ph type="sldNum" sz="quarter" idx="12"/>
          </p:nvPr>
        </p:nvSpPr>
        <p:spPr/>
        <p:txBody>
          <a:bodyPr/>
          <a:lstStyle>
            <a:lvl1pPr>
              <a:defRPr/>
            </a:lvl1pPr>
          </a:lstStyle>
          <a:p>
            <a:pPr>
              <a:defRPr/>
            </a:pPr>
            <a:fld id="{73FFFE8F-EFD5-4E2F-B3F1-69AA23452EC6}"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r>
              <a:rPr lang="pt-BR"/>
              <a:t>09/04/2013</a:t>
            </a: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02AC093D-BD25-4C6A-BC8E-F5219518726E}"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r>
              <a:rPr lang="pt-BR"/>
              <a:t>09/04/2013</a:t>
            </a: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8536D975-757E-428E-A02D-ED263CFF504B}"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ço Reservado para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027" name="Espaço Reservado para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pt-BR"/>
              <a:t>09/04/2013</a:t>
            </a: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B319D9C-1212-48E2-93E3-13F5581B9C1D}" type="slidenum">
              <a:rPr lang="pt-BR"/>
              <a:pPr>
                <a:defRPr/>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9.xml"/><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png"/></Relationships>
</file>

<file path=ppt/slides/_rels/slide10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0.xml"/><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3.png"/><Relationship Id="rId4" Type="http://schemas.openxmlformats.org/officeDocument/2006/relationships/image" Target="../media/image2.png"/></Relationships>
</file>

<file path=ppt/slides/_rels/slide10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3.png"/></Relationships>
</file>

<file path=ppt/slides/_rels/slide10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1.xml"/><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3.png"/><Relationship Id="rId4" Type="http://schemas.openxmlformats.org/officeDocument/2006/relationships/image" Target="../media/image2.png"/></Relationships>
</file>

<file path=ppt/slides/_rels/slide10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3.png"/></Relationships>
</file>

<file path=ppt/slides/_rels/slide10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3.png"/></Relationships>
</file>

<file path=ppt/slides/_rels/slide10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hyperlink" Target="http://www.google.com.br/"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br.mozdev.org/"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4.xml"/><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3.png"/><Relationship Id="rId4" Type="http://schemas.openxmlformats.org/officeDocument/2006/relationships/image" Target="../media/image2.png"/></Relationships>
</file>

<file path=ppt/slides/_rels/slide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5.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3.png"/><Relationship Id="rId4" Type="http://schemas.openxmlformats.org/officeDocument/2006/relationships/image" Target="../media/image2.png"/></Relationships>
</file>

<file path=ppt/slides/_rels/slide1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6.xml"/><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3.png"/><Relationship Id="rId4" Type="http://schemas.openxmlformats.org/officeDocument/2006/relationships/image" Target="../media/image2.png"/></Relationships>
</file>

<file path=ppt/slides/_rels/slide1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7.xml"/><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3.png"/><Relationship Id="rId4" Type="http://schemas.openxmlformats.org/officeDocument/2006/relationships/image" Target="../media/image2.png"/></Relationships>
</file>

<file path=ppt/slides/_rels/slide1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8.xml"/><Relationship Id="rId1" Type="http://schemas.openxmlformats.org/officeDocument/2006/relationships/slideLayout" Target="../slideLayouts/slideLayout7.xml"/><Relationship Id="rId6" Type="http://schemas.openxmlformats.org/officeDocument/2006/relationships/image" Target="../media/image90.png"/><Relationship Id="rId5" Type="http://schemas.openxmlformats.org/officeDocument/2006/relationships/image" Target="../media/image3.png"/><Relationship Id="rId4" Type="http://schemas.openxmlformats.org/officeDocument/2006/relationships/image" Target="../media/image2.png"/></Relationships>
</file>

<file path=ppt/slides/_rels/slide1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9.xml"/><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1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0.xml"/><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3.png"/><Relationship Id="rId4" Type="http://schemas.openxmlformats.org/officeDocument/2006/relationships/image" Target="../media/image2.png"/></Relationships>
</file>

<file path=ppt/slides/_rels/slide1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1.xml"/><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1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2.xml"/><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3.png"/><Relationship Id="rId4" Type="http://schemas.openxmlformats.org/officeDocument/2006/relationships/image" Target="../media/image2.png"/></Relationships>
</file>

<file path=ppt/slides/_rels/slide1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3.xml"/><Relationship Id="rId1" Type="http://schemas.openxmlformats.org/officeDocument/2006/relationships/slideLayout" Target="../slideLayouts/slideLayout7.xml"/><Relationship Id="rId6" Type="http://schemas.openxmlformats.org/officeDocument/2006/relationships/image" Target="../media/image95.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4.xml"/><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3.png"/><Relationship Id="rId4" Type="http://schemas.openxmlformats.org/officeDocument/2006/relationships/image" Target="../media/image2.png"/></Relationships>
</file>

<file path=ppt/slides/_rels/slide1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5.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3.png"/><Relationship Id="rId4" Type="http://schemas.openxmlformats.org/officeDocument/2006/relationships/image" Target="../media/image2.png"/></Relationships>
</file>

<file path=ppt/slides/_rels/slide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6.xml"/><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3.png"/><Relationship Id="rId4" Type="http://schemas.openxmlformats.org/officeDocument/2006/relationships/image" Target="../media/image2.png"/></Relationships>
</file>

<file path=ppt/slides/_rels/slide1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7.xml"/><Relationship Id="rId1" Type="http://schemas.openxmlformats.org/officeDocument/2006/relationships/slideLayout" Target="../slideLayouts/slideLayout7.xml"/><Relationship Id="rId4" Type="http://schemas.openxmlformats.org/officeDocument/2006/relationships/image" Target="../media/image99.png"/></Relationships>
</file>

<file path=ppt/slides/_rels/slide1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8.xml"/><Relationship Id="rId1" Type="http://schemas.openxmlformats.org/officeDocument/2006/relationships/slideLayout" Target="../slideLayouts/slideLayout7.xml"/><Relationship Id="rId6" Type="http://schemas.openxmlformats.org/officeDocument/2006/relationships/image" Target="../media/image100.png"/><Relationship Id="rId5" Type="http://schemas.openxmlformats.org/officeDocument/2006/relationships/image" Target="../media/image3.png"/><Relationship Id="rId4" Type="http://schemas.openxmlformats.org/officeDocument/2006/relationships/image" Target="../media/image2.png"/></Relationships>
</file>

<file path=ppt/slides/_rels/slide1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9.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1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0.xml"/><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3.png"/><Relationship Id="rId4" Type="http://schemas.openxmlformats.org/officeDocument/2006/relationships/image" Target="../media/image2.png"/></Relationships>
</file>

<file path=ppt/slides/_rels/slide1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1.xml"/><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3.png"/><Relationship Id="rId4" Type="http://schemas.openxmlformats.org/officeDocument/2006/relationships/image" Target="../media/image2.png"/></Relationships>
</file>

<file path=ppt/slides/_rels/slide1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2.png"/></Relationships>
</file>

<file path=ppt/slides/_rels/slide1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3.xml"/><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3.png"/><Relationship Id="rId4" Type="http://schemas.openxmlformats.org/officeDocument/2006/relationships/image" Target="../media/image2.png"/></Relationships>
</file>

<file path=ppt/slides/_rels/slide1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4.xml"/><Relationship Id="rId1" Type="http://schemas.openxmlformats.org/officeDocument/2006/relationships/slideLayout" Target="../slideLayouts/slideLayout7.xml"/><Relationship Id="rId6" Type="http://schemas.openxmlformats.org/officeDocument/2006/relationships/image" Target="../media/image105.png"/><Relationship Id="rId5" Type="http://schemas.openxmlformats.org/officeDocument/2006/relationships/image" Target="../media/image3.png"/><Relationship Id="rId4" Type="http://schemas.openxmlformats.org/officeDocument/2006/relationships/image" Target="../media/image2.png"/></Relationships>
</file>

<file path=ppt/slides/_rels/slide1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5.xml"/><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3.png"/><Relationship Id="rId4" Type="http://schemas.openxmlformats.org/officeDocument/2006/relationships/image" Target="../media/image2.png"/></Relationships>
</file>

<file path=ppt/slides/_rels/slide1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6.xml"/><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3.png"/><Relationship Id="rId4" Type="http://schemas.openxmlformats.org/officeDocument/2006/relationships/image" Target="../media/image2.png"/></Relationships>
</file>

<file path=ppt/slides/_rels/slide1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7.xml"/><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3.png"/><Relationship Id="rId4" Type="http://schemas.openxmlformats.org/officeDocument/2006/relationships/image" Target="../media/image2.png"/></Relationships>
</file>

<file path=ppt/slides/_rels/slide1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8.xml"/><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3.png"/><Relationship Id="rId4" Type="http://schemas.openxmlformats.org/officeDocument/2006/relationships/image" Target="../media/image2.png"/></Relationships>
</file>

<file path=ppt/slides/_rels/slide1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9.xml"/><Relationship Id="rId1" Type="http://schemas.openxmlformats.org/officeDocument/2006/relationships/slideLayout" Target="../slideLayouts/slideLayout7.xml"/><Relationship Id="rId6" Type="http://schemas.openxmlformats.org/officeDocument/2006/relationships/image" Target="../media/image110.png"/><Relationship Id="rId5" Type="http://schemas.openxmlformats.org/officeDocument/2006/relationships/image" Target="../media/image3.png"/><Relationship Id="rId4" Type="http://schemas.openxmlformats.org/officeDocument/2006/relationships/image" Target="../media/image2.png"/></Relationships>
</file>

<file path=ppt/slides/_rels/slide1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0.xml"/><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3.png"/><Relationship Id="rId4" Type="http://schemas.openxmlformats.org/officeDocument/2006/relationships/image" Target="../media/image2.png"/></Relationships>
</file>

<file path=ppt/slides/_rels/slide1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1.xml"/><Relationship Id="rId1" Type="http://schemas.openxmlformats.org/officeDocument/2006/relationships/slideLayout" Target="../slideLayouts/slideLayout7.xml"/><Relationship Id="rId6" Type="http://schemas.openxmlformats.org/officeDocument/2006/relationships/image" Target="../media/image112.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1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2.xml"/><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3.png"/><Relationship Id="rId4" Type="http://schemas.openxmlformats.org/officeDocument/2006/relationships/image" Target="../media/image2.png"/></Relationships>
</file>

<file path=ppt/slides/_rels/slide1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4.xml"/><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3.png"/><Relationship Id="rId4" Type="http://schemas.openxmlformats.org/officeDocument/2006/relationships/image" Target="../media/image2.png"/></Relationships>
</file>

<file path=ppt/slides/_rels/slide1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5.xml"/><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3.png"/><Relationship Id="rId4" Type="http://schemas.openxmlformats.org/officeDocument/2006/relationships/image" Target="../media/image2.png"/></Relationships>
</file>

<file path=ppt/slides/_rels/slide1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6.xml"/><Relationship Id="rId1" Type="http://schemas.openxmlformats.org/officeDocument/2006/relationships/slideLayout" Target="../slideLayouts/slideLayout7.xml"/><Relationship Id="rId6" Type="http://schemas.openxmlformats.org/officeDocument/2006/relationships/image" Target="../media/image116.png"/><Relationship Id="rId5" Type="http://schemas.openxmlformats.org/officeDocument/2006/relationships/image" Target="../media/image3.png"/><Relationship Id="rId4" Type="http://schemas.openxmlformats.org/officeDocument/2006/relationships/image" Target="../media/image2.png"/></Relationships>
</file>

<file path=ppt/slides/_rels/slide14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mailto:bfasaude@saude.gov.br" TargetMode="External"/><Relationship Id="rId2" Type="http://schemas.openxmlformats.org/officeDocument/2006/relationships/notesSlide" Target="../notesSlides/notesSlide137.xml"/><Relationship Id="rId1" Type="http://schemas.openxmlformats.org/officeDocument/2006/relationships/slideLayout" Target="../slideLayouts/slideLayout7.xml"/><Relationship Id="rId6" Type="http://schemas.openxmlformats.org/officeDocument/2006/relationships/hyperlink" Target="mailto:cgan@saude.gov.br"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dab.saude.gov.br/portaldab/biblioteca.php?conteudo=informes&amp;accordion=bolsafamilia"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hyperlink" Target="mailto:bfasaude@saude.gov.br"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hyperlink" Target="mailto:bfasaude@saude.gov.br" TargetMode="Externa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dab.saude.gov.br/portaldab/"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bolsafamilia.datasus.gov.br/"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3.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pn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pn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png"/><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6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3.png"/><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3.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3.pn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3.png"/><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3.png"/><Relationship Id="rId4" Type="http://schemas.openxmlformats.org/officeDocument/2006/relationships/image" Target="../media/image2.png"/></Relationships>
</file>

<file path=ppt/slides/_rels/slide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3.png"/><Relationship Id="rId4" Type="http://schemas.openxmlformats.org/officeDocument/2006/relationships/image" Target="../media/image2.png"/></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3.png"/></Relationships>
</file>

<file path=ppt/slides/_rels/slide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3.png"/><Relationship Id="rId4" Type="http://schemas.openxmlformats.org/officeDocument/2006/relationships/image" Target="../media/image2.png"/></Relationships>
</file>

<file path=ppt/slides/_rels/slide7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3.png"/><Relationship Id="rId4" Type="http://schemas.openxmlformats.org/officeDocument/2006/relationships/image" Target="../media/image2.png"/></Relationships>
</file>

<file path=ppt/slides/_rels/slide7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3.png"/><Relationship Id="rId4" Type="http://schemas.openxmlformats.org/officeDocument/2006/relationships/image" Target="../media/image2.png"/></Relationships>
</file>

<file path=ppt/slides/_rels/slide7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7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3.png"/><Relationship Id="rId4" Type="http://schemas.openxmlformats.org/officeDocument/2006/relationships/image" Target="../media/image2.png"/></Relationships>
</file>

<file path=ppt/slides/_rels/slide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8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3.png"/><Relationship Id="rId4" Type="http://schemas.openxmlformats.org/officeDocument/2006/relationships/image" Target="../media/image2.png"/></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1.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png"/><Relationship Id="rId4" Type="http://schemas.openxmlformats.org/officeDocument/2006/relationships/image" Target="../media/image2.png"/></Relationships>
</file>

<file path=ppt/slides/_rels/slide8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2.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3.png"/><Relationship Id="rId4" Type="http://schemas.openxmlformats.org/officeDocument/2006/relationships/image" Target="../media/image2.png"/></Relationships>
</file>

<file path=ppt/slides/_rels/slide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3.png"/><Relationship Id="rId4" Type="http://schemas.openxmlformats.org/officeDocument/2006/relationships/image" Target="../media/image2.png"/></Relationships>
</file>

<file path=ppt/slides/_rels/slide8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5.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3.png"/><Relationship Id="rId4" Type="http://schemas.openxmlformats.org/officeDocument/2006/relationships/image" Target="../media/image2.png"/></Relationships>
</file>

<file path=ppt/slides/_rels/slide8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3.png"/><Relationship Id="rId4" Type="http://schemas.openxmlformats.org/officeDocument/2006/relationships/image" Target="../media/image2.png"/></Relationships>
</file>

<file path=ppt/slides/_rels/slide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8.xm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9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9.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3.png"/></Relationships>
</file>

<file path=ppt/slides/_rels/slide9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0.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3.png"/><Relationship Id="rId4" Type="http://schemas.openxmlformats.org/officeDocument/2006/relationships/image" Target="../media/image2.png"/></Relationships>
</file>

<file path=ppt/slides/_rels/slide9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1.xml"/><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3.png"/><Relationship Id="rId4" Type="http://schemas.openxmlformats.org/officeDocument/2006/relationships/image" Target="../media/image2.png"/></Relationships>
</file>

<file path=ppt/slides/_rels/slide9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2.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3.png"/><Relationship Id="rId4" Type="http://schemas.openxmlformats.org/officeDocument/2006/relationships/image" Target="../media/image2.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4.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3.png"/><Relationship Id="rId4" Type="http://schemas.openxmlformats.org/officeDocument/2006/relationships/image" Target="../media/image2.png"/></Relationships>
</file>

<file path=ppt/slides/_rels/slide9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9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9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8.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sp>
        <p:nvSpPr>
          <p:cNvPr id="6" name="Título 1"/>
          <p:cNvSpPr txBox="1">
            <a:spLocks/>
          </p:cNvSpPr>
          <p:nvPr/>
        </p:nvSpPr>
        <p:spPr>
          <a:xfrm>
            <a:off x="179388" y="1716088"/>
            <a:ext cx="8964612" cy="4089400"/>
          </a:xfrm>
          <a:prstGeom prst="rect">
            <a:avLst/>
          </a:prstGeom>
        </p:spPr>
        <p:txBody>
          <a:bodyPr anchor="ctr">
            <a:normAutofit/>
          </a:bodyPr>
          <a:lstStyle/>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i="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28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1700" b="1" dirty="0">
              <a:effectLst>
                <a:outerShdw blurRad="38100" dist="38100" dir="2700000" algn="tl">
                  <a:srgbClr val="C0C0C0"/>
                </a:outerShdw>
              </a:effectLst>
              <a:latin typeface="Calibri" pitchFamily="34" charset="0"/>
            </a:endParaRPr>
          </a:p>
        </p:txBody>
      </p:sp>
      <p:pic>
        <p:nvPicPr>
          <p:cNvPr id="2052" name="Picture 2"/>
          <p:cNvPicPr>
            <a:picLocks noChangeAspect="1" noChangeArrowheads="1"/>
          </p:cNvPicPr>
          <p:nvPr/>
        </p:nvPicPr>
        <p:blipFill>
          <a:blip r:embed="rId4"/>
          <a:srcRect/>
          <a:stretch>
            <a:fillRect/>
          </a:stretch>
        </p:blipFill>
        <p:spPr bwMode="auto">
          <a:xfrm>
            <a:off x="4857750" y="6242050"/>
            <a:ext cx="500063" cy="604838"/>
          </a:xfrm>
          <a:prstGeom prst="rect">
            <a:avLst/>
          </a:prstGeom>
          <a:noFill/>
          <a:ln w="9525">
            <a:noFill/>
            <a:miter lim="800000"/>
            <a:headEnd/>
            <a:tailEnd/>
          </a:ln>
        </p:spPr>
      </p:pic>
      <p:sp>
        <p:nvSpPr>
          <p:cNvPr id="9" name="Retângulo de cantos arredondados 8"/>
          <p:cNvSpPr/>
          <p:nvPr/>
        </p:nvSpPr>
        <p:spPr>
          <a:xfrm>
            <a:off x="214313" y="549275"/>
            <a:ext cx="8642350" cy="3286125"/>
          </a:xfrm>
          <a:prstGeom prst="roundRect">
            <a:avLst/>
          </a:prstGeom>
          <a:solidFill>
            <a:srgbClr val="42775F"/>
          </a:solidFill>
          <a:ln>
            <a:solidFill>
              <a:srgbClr val="6BAD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ct val="20000"/>
              </a:spcBef>
              <a:spcAft>
                <a:spcPts val="0"/>
              </a:spcAft>
              <a:defRPr/>
            </a:pPr>
            <a:r>
              <a:rPr lang="pt-BR" sz="3600" b="1" dirty="0">
                <a:latin typeface="Arial" pitchFamily="34" charset="0"/>
                <a:cs typeface="Arial" pitchFamily="34" charset="0"/>
              </a:rPr>
              <a:t>Sistema de Gestão do Programa Bolsa Família na Saúde</a:t>
            </a:r>
          </a:p>
        </p:txBody>
      </p:sp>
      <p:sp>
        <p:nvSpPr>
          <p:cNvPr id="2054" name="CaixaDeTexto 4"/>
          <p:cNvSpPr txBox="1">
            <a:spLocks noChangeArrowheads="1"/>
          </p:cNvSpPr>
          <p:nvPr/>
        </p:nvSpPr>
        <p:spPr bwMode="auto">
          <a:xfrm>
            <a:off x="0" y="4071938"/>
            <a:ext cx="9144000" cy="984250"/>
          </a:xfrm>
          <a:prstGeom prst="rect">
            <a:avLst/>
          </a:prstGeom>
          <a:noFill/>
          <a:ln w="9525">
            <a:noFill/>
            <a:miter lim="800000"/>
            <a:headEnd/>
            <a:tailEnd/>
          </a:ln>
        </p:spPr>
        <p:txBody>
          <a:bodyPr>
            <a:spAutoFit/>
          </a:bodyPr>
          <a:lstStyle/>
          <a:p>
            <a:pPr algn="ctr"/>
            <a:r>
              <a:rPr lang="pt-BR" sz="2000" b="1" dirty="0">
                <a:cs typeface="Arial" charset="0"/>
              </a:rPr>
              <a:t>CGAN/SAS/DAB/MS</a:t>
            </a:r>
          </a:p>
          <a:p>
            <a:pPr algn="ctr"/>
            <a:r>
              <a:rPr lang="pt-BR" sz="2000" b="1" dirty="0" smtClean="0">
                <a:cs typeface="Arial" charset="0"/>
              </a:rPr>
              <a:t>Março/2014</a:t>
            </a:r>
            <a:endParaRPr lang="pt-BR" sz="2400" b="1" dirty="0">
              <a:cs typeface="Arial" charset="0"/>
            </a:endParaRPr>
          </a:p>
          <a:p>
            <a:pPr algn="ctr"/>
            <a:endParaRPr lang="pt-BR" b="1" dirty="0">
              <a:cs typeface="Arial" charset="0"/>
            </a:endParaRPr>
          </a:p>
        </p:txBody>
      </p:sp>
      <p:pic>
        <p:nvPicPr>
          <p:cNvPr id="2055" name="Picture 12" descr="Imagem3.png"/>
          <p:cNvPicPr>
            <a:picLocks noChangeAspect="1"/>
          </p:cNvPicPr>
          <p:nvPr/>
        </p:nvPicPr>
        <p:blipFill>
          <a:blip r:embed="rId5"/>
          <a:srcRect/>
          <a:stretch>
            <a:fillRect/>
          </a:stretch>
        </p:blipFill>
        <p:spPr bwMode="auto">
          <a:xfrm>
            <a:off x="4143375" y="6248400"/>
            <a:ext cx="714375"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1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1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0"/>
            <a:ext cx="9144000" cy="928688"/>
          </a:xfrm>
          <a:prstGeom prst="rect">
            <a:avLst/>
          </a:prstGeom>
          <a:solidFill>
            <a:schemeClr val="bg1"/>
          </a:solidFill>
          <a:ln>
            <a:miter lim="800000"/>
            <a:headEnd/>
            <a:tailEnd/>
          </a:ln>
        </p:spPr>
        <p:txBody>
          <a:bodyPr anchor="b"/>
          <a:lstStyle/>
          <a:p>
            <a:pPr algn="ctr" eaLnBrk="0" fontAlgn="auto" hangingPunct="0">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Página inicial do </a:t>
            </a:r>
          </a:p>
          <a:p>
            <a:pPr algn="ctr" eaLnBrk="0" fontAlgn="auto" hangingPunct="0">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Sistema de Gestão do PBF na Saúde</a:t>
            </a:r>
          </a:p>
        </p:txBody>
      </p:sp>
      <p:sp>
        <p:nvSpPr>
          <p:cNvPr id="8198" name="Rectangle 6"/>
          <p:cNvSpPr>
            <a:spLocks noChangeArrowheads="1"/>
          </p:cNvSpPr>
          <p:nvPr/>
        </p:nvSpPr>
        <p:spPr bwMode="auto">
          <a:xfrm>
            <a:off x="0" y="5473700"/>
            <a:ext cx="9144000" cy="1384300"/>
          </a:xfrm>
          <a:prstGeom prst="rect">
            <a:avLst/>
          </a:prstGeom>
          <a:solidFill>
            <a:schemeClr val="bg1"/>
          </a:solidFill>
          <a:ln w="9525">
            <a:noFill/>
            <a:miter lim="800000"/>
            <a:headEnd/>
            <a:tailEnd/>
          </a:ln>
        </p:spPr>
        <p:txBody>
          <a:bodyPr anchor="ctr">
            <a:spAutoFit/>
          </a:bodyPr>
          <a:lstStyle/>
          <a:p>
            <a:pPr indent="358775" algn="ctr">
              <a:lnSpc>
                <a:spcPct val="150000"/>
              </a:lnSpc>
            </a:pPr>
            <a:r>
              <a:rPr lang="pt-BR" sz="2800" b="1">
                <a:solidFill>
                  <a:schemeClr val="bg1"/>
                </a:solidFill>
                <a:cs typeface="Arial" charset="0"/>
              </a:rPr>
              <a:t>Gerenciadores - Visualizador </a:t>
            </a:r>
          </a:p>
          <a:p>
            <a:pPr indent="358775" algn="ctr">
              <a:lnSpc>
                <a:spcPct val="150000"/>
              </a:lnSpc>
            </a:pPr>
            <a:r>
              <a:rPr lang="pt-BR" sz="2800" b="1">
                <a:solidFill>
                  <a:schemeClr val="bg1"/>
                </a:solidFill>
                <a:cs typeface="Arial" charset="0"/>
              </a:rPr>
              <a:t>de EAS</a:t>
            </a:r>
          </a:p>
        </p:txBody>
      </p:sp>
      <p:sp>
        <p:nvSpPr>
          <p:cNvPr id="8199" name="Rectangle 2"/>
          <p:cNvSpPr>
            <a:spLocks noChangeArrowheads="1"/>
          </p:cNvSpPr>
          <p:nvPr/>
        </p:nvSpPr>
        <p:spPr bwMode="auto">
          <a:xfrm>
            <a:off x="71438" y="5391150"/>
            <a:ext cx="9001125" cy="1323975"/>
          </a:xfrm>
          <a:prstGeom prst="rect">
            <a:avLst/>
          </a:prstGeom>
          <a:solidFill>
            <a:schemeClr val="bg1"/>
          </a:solidFill>
          <a:ln w="9525">
            <a:noFill/>
            <a:miter lim="800000"/>
            <a:headEnd/>
            <a:tailEnd/>
          </a:ln>
        </p:spPr>
        <p:txBody>
          <a:bodyPr anchor="ctr">
            <a:spAutoFit/>
          </a:bodyPr>
          <a:lstStyle/>
          <a:p>
            <a:pPr algn="just">
              <a:tabLst>
                <a:tab pos="539750" algn="l"/>
              </a:tabLst>
            </a:pPr>
            <a:r>
              <a:rPr lang="pt-BR" sz="2000" dirty="0">
                <a:latin typeface="Times New Roman" pitchFamily="18" charset="0"/>
                <a:ea typeface="Calibri" pitchFamily="34" charset="0"/>
                <a:cs typeface="Times New Roman" pitchFamily="18" charset="0"/>
              </a:rPr>
              <a:t>        </a:t>
            </a:r>
            <a:r>
              <a:rPr lang="pt-BR" sz="2000" dirty="0" smtClean="0">
                <a:latin typeface="Times New Roman" pitchFamily="18" charset="0"/>
                <a:ea typeface="Calibri" pitchFamily="34" charset="0"/>
                <a:cs typeface="Times New Roman" pitchFamily="18" charset="0"/>
              </a:rPr>
              <a:t> </a:t>
            </a:r>
            <a:r>
              <a:rPr lang="pt-BR" sz="2000" dirty="0" smtClean="0">
                <a:ea typeface="Calibri" pitchFamily="34" charset="0"/>
                <a:cs typeface="Arial" charset="0"/>
              </a:rPr>
              <a:t>Na </a:t>
            </a:r>
            <a:r>
              <a:rPr lang="pt-BR" sz="2000" dirty="0">
                <a:ea typeface="Calibri" pitchFamily="34" charset="0"/>
                <a:cs typeface="Arial" charset="0"/>
              </a:rPr>
              <a:t>tela inicial do Sistema, na barra a esquerda, estão os links de acesso público. </a:t>
            </a:r>
          </a:p>
          <a:p>
            <a:pPr algn="just" eaLnBrk="0" hangingPunct="0">
              <a:tabLst>
                <a:tab pos="539750" algn="l"/>
              </a:tabLst>
            </a:pPr>
            <a:r>
              <a:rPr lang="pt-BR" sz="2000" dirty="0">
                <a:ea typeface="Calibri" pitchFamily="34" charset="0"/>
                <a:cs typeface="Arial" charset="0"/>
              </a:rPr>
              <a:t>	Na área central da tela, serão apresentadas informações gerais sobre o Programa e as novidades do Sistema.</a:t>
            </a:r>
            <a:endParaRPr lang="pt-BR" dirty="0">
              <a:cs typeface="Arial" charset="0"/>
            </a:endParaRPr>
          </a:p>
        </p:txBody>
      </p:sp>
      <p:pic>
        <p:nvPicPr>
          <p:cNvPr id="8200" name="Imagem 5"/>
          <p:cNvPicPr>
            <a:picLocks noChangeAspect="1" noChangeArrowheads="1"/>
          </p:cNvPicPr>
          <p:nvPr/>
        </p:nvPicPr>
        <p:blipFill>
          <a:blip r:embed="rId6"/>
          <a:srcRect/>
          <a:stretch>
            <a:fillRect/>
          </a:stretch>
        </p:blipFill>
        <p:spPr bwMode="auto">
          <a:xfrm>
            <a:off x="571500" y="928688"/>
            <a:ext cx="8001000" cy="42862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87047" name="Rectangle 3"/>
          <p:cNvSpPr>
            <a:spLocks noChangeArrowheads="1"/>
          </p:cNvSpPr>
          <p:nvPr/>
        </p:nvSpPr>
        <p:spPr bwMode="auto">
          <a:xfrm>
            <a:off x="898525" y="1628775"/>
            <a:ext cx="9144000" cy="457200"/>
          </a:xfrm>
          <a:prstGeom prst="rect">
            <a:avLst/>
          </a:prstGeom>
          <a:noFill/>
          <a:ln w="9525">
            <a:noFill/>
            <a:miter lim="800000"/>
            <a:headEnd/>
            <a:tailEnd/>
          </a:ln>
        </p:spPr>
        <p:txBody>
          <a:bodyPr wrap="none" anchor="ctr">
            <a:spAutoFit/>
          </a:bodyPr>
          <a:lstStyle/>
          <a:p>
            <a:endParaRPr lang="pt-BR">
              <a:cs typeface="Arial" charset="0"/>
            </a:endParaRPr>
          </a:p>
        </p:txBody>
      </p:sp>
      <p:pic>
        <p:nvPicPr>
          <p:cNvPr id="9" name="Imagem 27"/>
          <p:cNvPicPr>
            <a:picLocks noChangeAspect="1" noChangeArrowheads="1"/>
          </p:cNvPicPr>
          <p:nvPr/>
        </p:nvPicPr>
        <p:blipFill>
          <a:blip r:embed="rId4"/>
          <a:srcRect/>
          <a:stretch>
            <a:fillRect/>
          </a:stretch>
        </p:blipFill>
        <p:spPr bwMode="auto">
          <a:xfrm>
            <a:off x="1154113" y="2095128"/>
            <a:ext cx="6408737" cy="3668712"/>
          </a:xfrm>
          <a:prstGeom prst="rect">
            <a:avLst/>
          </a:prstGeom>
          <a:noFill/>
          <a:ln w="9525">
            <a:solidFill>
              <a:schemeClr val="tx1"/>
            </a:solidFill>
            <a:miter lim="800000"/>
            <a:headEnd/>
            <a:tailEnd/>
          </a:ln>
        </p:spPr>
      </p:pic>
      <p:sp>
        <p:nvSpPr>
          <p:cNvPr id="11" name="Rectangle 3"/>
          <p:cNvSpPr>
            <a:spLocks noChangeArrowheads="1"/>
          </p:cNvSpPr>
          <p:nvPr/>
        </p:nvSpPr>
        <p:spPr bwMode="auto">
          <a:xfrm>
            <a:off x="0" y="1303040"/>
            <a:ext cx="8858250" cy="830997"/>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tabLst>
                <a:tab pos="2970213" algn="l"/>
                <a:tab pos="3060700" algn="l"/>
              </a:tabLst>
              <a:defRPr/>
            </a:pPr>
            <a:r>
              <a:rPr lang="pt-BR" sz="1600" dirty="0">
                <a:latin typeface="Arial" pitchFamily="34" charset="0"/>
                <a:ea typeface="Calibri" pitchFamily="34" charset="0"/>
                <a:cs typeface="Arial" pitchFamily="34" charset="0"/>
              </a:rPr>
              <a:t>Quando o serviço de saúde realizou o acompanhamento de todos os integrantes de acompanhamento obrigatório</a:t>
            </a:r>
            <a:r>
              <a:rPr lang="pt-BR" sz="1600" dirty="0" smtClean="0">
                <a:latin typeface="Arial" pitchFamily="34" charset="0"/>
                <a:ea typeface="Calibri" pitchFamily="34" charset="0"/>
                <a:cs typeface="Arial" pitchFamily="34" charset="0"/>
              </a:rPr>
              <a:t>.</a:t>
            </a:r>
            <a:r>
              <a:rPr lang="pt-BR" sz="1200" b="1" dirty="0" smtClean="0">
                <a:latin typeface="Times New Roman" pitchFamily="18" charset="0"/>
                <a:ea typeface="Calibri" pitchFamily="34" charset="0"/>
                <a:cs typeface="Times New Roman" pitchFamily="18" charset="0"/>
              </a:rPr>
              <a:t>                         </a:t>
            </a:r>
            <a:endParaRPr lang="pt-BR" dirty="0">
              <a:latin typeface="Arial" pitchFamily="34" charset="0"/>
              <a:cs typeface="Arial" pitchFamily="34" charset="0"/>
            </a:endParaRPr>
          </a:p>
        </p:txBody>
      </p:sp>
      <p:sp>
        <p:nvSpPr>
          <p:cNvPr id="13" name="Retângulo 12"/>
          <p:cNvSpPr/>
          <p:nvPr/>
        </p:nvSpPr>
        <p:spPr>
          <a:xfrm>
            <a:off x="0" y="466898"/>
            <a:ext cx="9144000" cy="892176"/>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 Totalmente Acompanhada</a:t>
            </a:r>
          </a:p>
        </p:txBody>
      </p:sp>
      <p:sp>
        <p:nvSpPr>
          <p:cNvPr id="14" name="Rectangle 4"/>
          <p:cNvSpPr>
            <a:spLocks noChangeArrowheads="1"/>
          </p:cNvSpPr>
          <p:nvPr/>
        </p:nvSpPr>
        <p:spPr bwMode="auto">
          <a:xfrm>
            <a:off x="0" y="5808166"/>
            <a:ext cx="9156700" cy="1077218"/>
          </a:xfrm>
          <a:prstGeom prst="rect">
            <a:avLst/>
          </a:prstGeom>
          <a:solidFill>
            <a:schemeClr val="bg1"/>
          </a:solidFill>
          <a:ln w="9525">
            <a:solidFill>
              <a:schemeClr val="bg1"/>
            </a:solidFill>
            <a:miter lim="800000"/>
            <a:headEnd/>
            <a:tailEnd/>
          </a:ln>
        </p:spPr>
        <p:txBody>
          <a:bodyPr wrap="square" anchor="ctr">
            <a:spAutoFit/>
          </a:bodyPr>
          <a:lstStyle/>
          <a:p>
            <a:pPr marL="285750" indent="-285750">
              <a:buFont typeface="Arial" charset="0"/>
              <a:buChar char="•"/>
              <a:tabLst>
                <a:tab pos="2970213" algn="l"/>
                <a:tab pos="3060700" algn="l"/>
              </a:tabLst>
            </a:pPr>
            <a:r>
              <a:rPr lang="pt-BR" sz="1600" b="1" dirty="0" smtClean="0">
                <a:solidFill>
                  <a:schemeClr val="bg1"/>
                </a:solidFill>
                <a:ea typeface="Calibri" pitchFamily="34" charset="0"/>
                <a:cs typeface="Arial" charset="0"/>
              </a:rPr>
              <a:t>Obs</a:t>
            </a:r>
            <a:r>
              <a:rPr lang="pt-BR" sz="1600" b="1" dirty="0">
                <a:solidFill>
                  <a:schemeClr val="bg1"/>
                </a:solidFill>
                <a:ea typeface="Calibri" pitchFamily="34" charset="0"/>
                <a:cs typeface="Arial" charset="0"/>
              </a:rPr>
              <a:t>.: </a:t>
            </a:r>
            <a:r>
              <a:rPr lang="pt-BR" sz="1600" dirty="0">
                <a:solidFill>
                  <a:schemeClr val="bg1"/>
                </a:solidFill>
                <a:ea typeface="Calibri" pitchFamily="34" charset="0"/>
                <a:cs typeface="Arial" charset="0"/>
              </a:rPr>
              <a:t>Quando o </a:t>
            </a:r>
            <a:r>
              <a:rPr lang="pt-BR" sz="1600" dirty="0" smtClean="0">
                <a:solidFill>
                  <a:schemeClr val="bg1"/>
                </a:solidFill>
                <a:ea typeface="Calibri" pitchFamily="34" charset="0"/>
                <a:cs typeface="Arial" charset="0"/>
              </a:rPr>
              <a:t>acompanhamento</a:t>
            </a:r>
          </a:p>
          <a:p>
            <a:pPr marL="285750" indent="-285750">
              <a:buFont typeface="Arial" charset="0"/>
              <a:buChar char="•"/>
              <a:tabLst>
                <a:tab pos="2970213" algn="l"/>
                <a:tab pos="3060700" algn="l"/>
              </a:tabLst>
            </a:pPr>
            <a:r>
              <a:rPr lang="pt-BR" sz="1600" dirty="0" smtClean="0">
                <a:solidFill>
                  <a:schemeClr val="bg1"/>
                </a:solidFill>
                <a:ea typeface="Calibri" pitchFamily="34" charset="0"/>
                <a:cs typeface="Arial" charset="0"/>
              </a:rPr>
              <a:t> </a:t>
            </a:r>
            <a:r>
              <a:rPr lang="pt-BR" sz="1600" dirty="0">
                <a:solidFill>
                  <a:schemeClr val="bg1"/>
                </a:solidFill>
                <a:ea typeface="Calibri" pitchFamily="34" charset="0"/>
                <a:cs typeface="Arial" charset="0"/>
              </a:rPr>
              <a:t>foi feito corretamente, aparecerá </a:t>
            </a:r>
            <a:r>
              <a:rPr lang="pt-BR" sz="1600" dirty="0" smtClean="0">
                <a:solidFill>
                  <a:schemeClr val="bg1"/>
                </a:solidFill>
                <a:ea typeface="Calibri" pitchFamily="34" charset="0"/>
                <a:cs typeface="Arial" charset="0"/>
              </a:rPr>
              <a:t>uma</a:t>
            </a:r>
          </a:p>
          <a:p>
            <a:pPr marL="285750" indent="-285750">
              <a:buFont typeface="Arial" charset="0"/>
              <a:buChar char="•"/>
              <a:tabLst>
                <a:tab pos="2970213" algn="l"/>
                <a:tab pos="3060700" algn="l"/>
              </a:tabLst>
            </a:pPr>
            <a:r>
              <a:rPr lang="pt-BR" sz="1600" dirty="0" smtClean="0">
                <a:solidFill>
                  <a:schemeClr val="bg1"/>
                </a:solidFill>
                <a:ea typeface="Calibri" pitchFamily="34" charset="0"/>
                <a:cs typeface="Arial" charset="0"/>
              </a:rPr>
              <a:t> </a:t>
            </a:r>
            <a:r>
              <a:rPr lang="pt-BR" sz="1600" dirty="0">
                <a:solidFill>
                  <a:schemeClr val="bg1"/>
                </a:solidFill>
                <a:ea typeface="Calibri" pitchFamily="34" charset="0"/>
                <a:cs typeface="Arial" charset="0"/>
              </a:rPr>
              <a:t>mensagem de aviso</a:t>
            </a:r>
            <a:r>
              <a:rPr lang="pt-BR" sz="1600" dirty="0" smtClean="0">
                <a:solidFill>
                  <a:schemeClr val="bg1"/>
                </a:solidFill>
                <a:ea typeface="Calibri" pitchFamily="34" charset="0"/>
                <a:cs typeface="Arial" charset="0"/>
              </a:rPr>
              <a:t>:</a:t>
            </a:r>
          </a:p>
          <a:p>
            <a:pPr marL="285750" indent="-285750">
              <a:buFont typeface="Arial" charset="0"/>
              <a:buChar char="•"/>
              <a:tabLst>
                <a:tab pos="2970213" algn="l"/>
                <a:tab pos="3060700" algn="l"/>
              </a:tabLst>
            </a:pPr>
            <a:endParaRPr lang="pt-BR" sz="1600" dirty="0">
              <a:solidFill>
                <a:schemeClr val="bg1"/>
              </a:solidFill>
              <a:ea typeface="Calibri" pitchFamily="34" charset="0"/>
              <a:cs typeface="Arial" charset="0"/>
            </a:endParaRPr>
          </a:p>
        </p:txBody>
      </p:sp>
      <p:pic>
        <p:nvPicPr>
          <p:cNvPr id="10" name="Imagem 30"/>
          <p:cNvPicPr>
            <a:picLocks noChangeAspect="1" noChangeArrowheads="1"/>
          </p:cNvPicPr>
          <p:nvPr/>
        </p:nvPicPr>
        <p:blipFill>
          <a:blip r:embed="rId5"/>
          <a:srcRect/>
          <a:stretch>
            <a:fillRect/>
          </a:stretch>
        </p:blipFill>
        <p:spPr bwMode="auto">
          <a:xfrm>
            <a:off x="1643063" y="6199584"/>
            <a:ext cx="4038600" cy="685800"/>
          </a:xfrm>
          <a:prstGeom prst="rect">
            <a:avLst/>
          </a:prstGeom>
          <a:noFill/>
          <a:ln w="9525">
            <a:noFill/>
            <a:miter lim="800000"/>
            <a:headEnd/>
            <a:tailEnd/>
          </a:ln>
        </p:spPr>
      </p:pic>
      <p:sp>
        <p:nvSpPr>
          <p:cNvPr id="12" name="Rectangle 4"/>
          <p:cNvSpPr>
            <a:spLocks noChangeArrowheads="1"/>
          </p:cNvSpPr>
          <p:nvPr/>
        </p:nvSpPr>
        <p:spPr bwMode="auto">
          <a:xfrm>
            <a:off x="71438" y="5839544"/>
            <a:ext cx="8715375" cy="584775"/>
          </a:xfrm>
          <a:prstGeom prst="rect">
            <a:avLst/>
          </a:prstGeom>
          <a:noFill/>
          <a:ln w="9525">
            <a:noFill/>
            <a:miter lim="800000"/>
            <a:headEnd/>
            <a:tailEnd/>
          </a:ln>
        </p:spPr>
        <p:txBody>
          <a:bodyPr anchor="ctr">
            <a:spAutoFit/>
          </a:bodyPr>
          <a:lstStyle/>
          <a:p>
            <a:pPr marL="285750" indent="-285750">
              <a:buFont typeface="Arial" charset="0"/>
              <a:buChar char="•"/>
              <a:tabLst>
                <a:tab pos="2970213" algn="l"/>
                <a:tab pos="3060700" algn="l"/>
              </a:tabLst>
            </a:pPr>
            <a:r>
              <a:rPr lang="pt-BR" sz="1600" b="1" dirty="0" smtClean="0">
                <a:ea typeface="Calibri" pitchFamily="34" charset="0"/>
                <a:cs typeface="Arial" charset="0"/>
              </a:rPr>
              <a:t>Obs</a:t>
            </a:r>
            <a:r>
              <a:rPr lang="pt-BR" sz="1600" b="1" dirty="0">
                <a:ea typeface="Calibri" pitchFamily="34" charset="0"/>
                <a:cs typeface="Arial" charset="0"/>
              </a:rPr>
              <a:t>.: </a:t>
            </a:r>
            <a:r>
              <a:rPr lang="pt-BR" sz="1600" dirty="0">
                <a:ea typeface="Calibri" pitchFamily="34" charset="0"/>
                <a:cs typeface="Arial" charset="0"/>
              </a:rPr>
              <a:t>Quando o acompanhamento foi feito corretamente, aparecerá uma mensagem de aviso:</a:t>
            </a:r>
          </a:p>
        </p:txBody>
      </p:sp>
    </p:spTree>
    <p:extLst>
      <p:ext uri="{BB962C8B-B14F-4D97-AF65-F5344CB8AC3E}">
        <p14:creationId xmlns:p14="http://schemas.microsoft.com/office/powerpoint/2010/main" val="289173260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704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704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86370" name="Rectangle 2"/>
          <p:cNvSpPr>
            <a:spLocks noChangeArrowheads="1"/>
          </p:cNvSpPr>
          <p:nvPr/>
        </p:nvSpPr>
        <p:spPr bwMode="auto">
          <a:xfrm>
            <a:off x="142875" y="404813"/>
            <a:ext cx="8715375" cy="2584450"/>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defRPr/>
            </a:pPr>
            <a:r>
              <a:rPr lang="pt-BR" sz="1600" dirty="0">
                <a:latin typeface="Arial" pitchFamily="34" charset="0"/>
                <a:ea typeface="Calibri" pitchFamily="34" charset="0"/>
                <a:cs typeface="Arial" pitchFamily="34" charset="0"/>
              </a:rPr>
              <a:t>Para confirmar o acompanhamento é obrigatório registrar se houve alguma ocorrência que dificultou, ou impediu o acompanhamento dos integrantes da família. Ao clicar em “</a:t>
            </a:r>
            <a:r>
              <a:rPr lang="pt-BR" sz="1600" b="1" dirty="0">
                <a:latin typeface="Arial" pitchFamily="34" charset="0"/>
                <a:ea typeface="Calibri" pitchFamily="34" charset="0"/>
                <a:cs typeface="Arial" pitchFamily="34" charset="0"/>
              </a:rPr>
              <a:t>Confirmar o Acompanhamento</a:t>
            </a:r>
            <a:r>
              <a:rPr lang="pt-BR" sz="1600" dirty="0">
                <a:latin typeface="Arial" pitchFamily="34" charset="0"/>
                <a:ea typeface="Calibri" pitchFamily="34" charset="0"/>
                <a:cs typeface="Arial" pitchFamily="34" charset="0"/>
              </a:rPr>
              <a:t>”, aparecerá uma caixa selecione a ocorrência na relação apresentada. Essas ocorrências variam de acordo com a situação de acompanhamento da família como: Família parcialmente acompanhada, família não localizada, família localizada e não acompanhada, família totalmente acompanhada. </a:t>
            </a:r>
            <a:endParaRPr lang="pt-BR" sz="1600" dirty="0">
              <a:latin typeface="Arial" pitchFamily="34" charset="0"/>
              <a:cs typeface="Arial" pitchFamily="34" charset="0"/>
            </a:endParaRPr>
          </a:p>
          <a:p>
            <a:pPr indent="539750" eaLnBrk="0" hangingPunct="0">
              <a:defRPr/>
            </a:pPr>
            <a:endParaRPr lang="pt-BR" dirty="0">
              <a:latin typeface="Arial" pitchFamily="34" charset="0"/>
              <a:cs typeface="Arial" pitchFamily="34" charset="0"/>
            </a:endParaRPr>
          </a:p>
        </p:txBody>
      </p:sp>
      <p:pic>
        <p:nvPicPr>
          <p:cNvPr id="87046" name="Imagem 16"/>
          <p:cNvPicPr>
            <a:picLocks noChangeAspect="1" noChangeArrowheads="1"/>
          </p:cNvPicPr>
          <p:nvPr/>
        </p:nvPicPr>
        <p:blipFill>
          <a:blip r:embed="rId6"/>
          <a:srcRect/>
          <a:stretch>
            <a:fillRect/>
          </a:stretch>
        </p:blipFill>
        <p:spPr bwMode="auto">
          <a:xfrm>
            <a:off x="1008063" y="2781300"/>
            <a:ext cx="6985000" cy="2798763"/>
          </a:xfrm>
          <a:prstGeom prst="rect">
            <a:avLst/>
          </a:prstGeom>
          <a:noFill/>
          <a:ln w="9525">
            <a:solidFill>
              <a:schemeClr val="tx1"/>
            </a:solidFill>
            <a:miter lim="800000"/>
            <a:headEnd/>
            <a:tailEnd/>
          </a:ln>
        </p:spPr>
      </p:pic>
      <p:sp>
        <p:nvSpPr>
          <p:cNvPr id="87047" name="Rectangle 3"/>
          <p:cNvSpPr>
            <a:spLocks noChangeArrowheads="1"/>
          </p:cNvSpPr>
          <p:nvPr/>
        </p:nvSpPr>
        <p:spPr bwMode="auto">
          <a:xfrm>
            <a:off x="898525" y="1628775"/>
            <a:ext cx="9144000" cy="457200"/>
          </a:xfrm>
          <a:prstGeom prst="rect">
            <a:avLst/>
          </a:prstGeom>
          <a:noFill/>
          <a:ln w="9525">
            <a:noFill/>
            <a:miter lim="800000"/>
            <a:headEnd/>
            <a:tailEnd/>
          </a:ln>
        </p:spPr>
        <p:txBody>
          <a:bodyPr wrap="none" anchor="ctr">
            <a:spAutoFit/>
          </a:bodyPr>
          <a:lstStyle/>
          <a:p>
            <a:endParaRPr lang="pt-BR">
              <a:cs typeface="Arial" charset="0"/>
            </a:endParaRPr>
          </a:p>
        </p:txBody>
      </p:sp>
      <p:sp>
        <p:nvSpPr>
          <p:cNvPr id="15" name="Retângulo 14"/>
          <p:cNvSpPr/>
          <p:nvPr/>
        </p:nvSpPr>
        <p:spPr>
          <a:xfrm>
            <a:off x="0" y="-71438"/>
            <a:ext cx="9144000" cy="492126"/>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Tree>
    <p:extLst>
      <p:ext uri="{BB962C8B-B14F-4D97-AF65-F5344CB8AC3E}">
        <p14:creationId xmlns:p14="http://schemas.microsoft.com/office/powerpoint/2010/main" val="138474738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3" descr="C:\Users\alexandre.brito\Desktop\powerpoint.jpg"/>
          <p:cNvPicPr>
            <a:picLocks noChangeAspect="1" noChangeArrowheads="1"/>
          </p:cNvPicPr>
          <p:nvPr/>
        </p:nvPicPr>
        <p:blipFill>
          <a:blip r:embed="rId2"/>
          <a:srcRect/>
          <a:stretch>
            <a:fillRect/>
          </a:stretch>
        </p:blipFill>
        <p:spPr bwMode="auto">
          <a:xfrm>
            <a:off x="0" y="-30163"/>
            <a:ext cx="9156700" cy="6888163"/>
          </a:xfrm>
          <a:prstGeom prst="rect">
            <a:avLst/>
          </a:prstGeom>
          <a:noFill/>
          <a:ln w="9525">
            <a:noFill/>
            <a:miter lim="800000"/>
            <a:headEnd/>
            <a:tailEnd/>
          </a:ln>
        </p:spPr>
      </p:pic>
      <p:pic>
        <p:nvPicPr>
          <p:cNvPr id="88067" name="Picture 3"/>
          <p:cNvPicPr>
            <a:picLocks noChangeAspect="1" noChangeArrowheads="1"/>
          </p:cNvPicPr>
          <p:nvPr/>
        </p:nvPicPr>
        <p:blipFill>
          <a:blip r:embed="rId3"/>
          <a:srcRect/>
          <a:stretch>
            <a:fillRect/>
          </a:stretch>
        </p:blipFill>
        <p:spPr bwMode="auto">
          <a:xfrm>
            <a:off x="5214938" y="1000125"/>
            <a:ext cx="2962275" cy="981075"/>
          </a:xfrm>
          <a:prstGeom prst="rect">
            <a:avLst/>
          </a:prstGeom>
          <a:noFill/>
          <a:ln w="9525">
            <a:noFill/>
            <a:miter lim="800000"/>
            <a:headEnd/>
            <a:tailEnd/>
          </a:ln>
        </p:spPr>
      </p:pic>
      <p:sp>
        <p:nvSpPr>
          <p:cNvPr id="88068" name="Rectangle 1"/>
          <p:cNvSpPr>
            <a:spLocks noChangeArrowheads="1"/>
          </p:cNvSpPr>
          <p:nvPr/>
        </p:nvSpPr>
        <p:spPr bwMode="auto">
          <a:xfrm>
            <a:off x="785813" y="1314450"/>
            <a:ext cx="3571875" cy="400050"/>
          </a:xfrm>
          <a:prstGeom prst="rect">
            <a:avLst/>
          </a:prstGeom>
          <a:noFill/>
          <a:ln w="9525">
            <a:noFill/>
            <a:miter lim="800000"/>
            <a:headEnd/>
            <a:tailEnd/>
          </a:ln>
        </p:spPr>
        <p:txBody>
          <a:bodyPr anchor="ctr">
            <a:spAutoFit/>
          </a:bodyPr>
          <a:lstStyle/>
          <a:p>
            <a:pPr algn="just"/>
            <a:r>
              <a:rPr lang="pt-BR" sz="2000">
                <a:cs typeface="Arial" charset="0"/>
              </a:rPr>
              <a:t>Totalmente Acompanhada</a:t>
            </a:r>
          </a:p>
        </p:txBody>
      </p:sp>
      <p:sp>
        <p:nvSpPr>
          <p:cNvPr id="8" name="Seta para cima 7"/>
          <p:cNvSpPr/>
          <p:nvPr/>
        </p:nvSpPr>
        <p:spPr>
          <a:xfrm rot="5400000">
            <a:off x="4429125" y="1023938"/>
            <a:ext cx="285750" cy="8572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88070" name="Rectangle 1"/>
          <p:cNvSpPr>
            <a:spLocks noChangeArrowheads="1"/>
          </p:cNvSpPr>
          <p:nvPr/>
        </p:nvSpPr>
        <p:spPr bwMode="auto">
          <a:xfrm>
            <a:off x="500063" y="2428875"/>
            <a:ext cx="3500437" cy="400050"/>
          </a:xfrm>
          <a:prstGeom prst="rect">
            <a:avLst/>
          </a:prstGeom>
          <a:noFill/>
          <a:ln w="9525">
            <a:noFill/>
            <a:miter lim="800000"/>
            <a:headEnd/>
            <a:tailEnd/>
          </a:ln>
        </p:spPr>
        <p:txBody>
          <a:bodyPr anchor="ctr">
            <a:spAutoFit/>
          </a:bodyPr>
          <a:lstStyle/>
          <a:p>
            <a:pPr algn="just"/>
            <a:r>
              <a:rPr lang="pt-BR" sz="2000">
                <a:cs typeface="Arial" charset="0"/>
              </a:rPr>
              <a:t>Parcialmente Acompanhada</a:t>
            </a:r>
          </a:p>
        </p:txBody>
      </p:sp>
      <p:sp>
        <p:nvSpPr>
          <p:cNvPr id="10" name="Seta para cima 9"/>
          <p:cNvSpPr/>
          <p:nvPr/>
        </p:nvSpPr>
        <p:spPr>
          <a:xfrm rot="5400000">
            <a:off x="4500563" y="2166938"/>
            <a:ext cx="285750" cy="8572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pic>
        <p:nvPicPr>
          <p:cNvPr id="88072" name="Picture 4"/>
          <p:cNvPicPr>
            <a:picLocks noChangeAspect="1" noChangeArrowheads="1"/>
          </p:cNvPicPr>
          <p:nvPr/>
        </p:nvPicPr>
        <p:blipFill>
          <a:blip r:embed="rId4"/>
          <a:srcRect/>
          <a:stretch>
            <a:fillRect/>
          </a:stretch>
        </p:blipFill>
        <p:spPr bwMode="auto">
          <a:xfrm>
            <a:off x="5214938" y="2036763"/>
            <a:ext cx="3929062" cy="1187450"/>
          </a:xfrm>
          <a:prstGeom prst="rect">
            <a:avLst/>
          </a:prstGeom>
          <a:noFill/>
          <a:ln w="9525">
            <a:noFill/>
            <a:miter lim="800000"/>
            <a:headEnd/>
            <a:tailEnd/>
          </a:ln>
        </p:spPr>
      </p:pic>
      <p:sp>
        <p:nvSpPr>
          <p:cNvPr id="88073" name="Rectangle 1"/>
          <p:cNvSpPr>
            <a:spLocks noChangeArrowheads="1"/>
          </p:cNvSpPr>
          <p:nvPr/>
        </p:nvSpPr>
        <p:spPr bwMode="auto">
          <a:xfrm>
            <a:off x="714375" y="5357813"/>
            <a:ext cx="7415213" cy="708025"/>
          </a:xfrm>
          <a:prstGeom prst="rect">
            <a:avLst/>
          </a:prstGeom>
          <a:noFill/>
          <a:ln w="9525">
            <a:noFill/>
            <a:miter lim="800000"/>
            <a:headEnd/>
            <a:tailEnd/>
          </a:ln>
        </p:spPr>
        <p:txBody>
          <a:bodyPr anchor="ctr">
            <a:spAutoFit/>
          </a:bodyPr>
          <a:lstStyle/>
          <a:p>
            <a:pPr algn="ctr"/>
            <a:r>
              <a:rPr lang="pt-BR" sz="2000">
                <a:cs typeface="Arial" charset="0"/>
              </a:rPr>
              <a:t>Quando o acompanhamento foi salvo com sucesso, aparecerá uma mensagem de aviso: </a:t>
            </a:r>
          </a:p>
        </p:txBody>
      </p:sp>
      <p:pic>
        <p:nvPicPr>
          <p:cNvPr id="88074" name="Picture 8"/>
          <p:cNvPicPr>
            <a:picLocks noChangeAspect="1" noChangeArrowheads="1"/>
          </p:cNvPicPr>
          <p:nvPr/>
        </p:nvPicPr>
        <p:blipFill>
          <a:blip r:embed="rId5"/>
          <a:srcRect/>
          <a:stretch>
            <a:fillRect/>
          </a:stretch>
        </p:blipFill>
        <p:spPr bwMode="auto">
          <a:xfrm>
            <a:off x="2714625" y="5786438"/>
            <a:ext cx="3629025" cy="409575"/>
          </a:xfrm>
          <a:prstGeom prst="rect">
            <a:avLst/>
          </a:prstGeom>
          <a:noFill/>
          <a:ln w="9525">
            <a:noFill/>
            <a:miter lim="800000"/>
            <a:headEnd/>
            <a:tailEnd/>
          </a:ln>
        </p:spPr>
      </p:pic>
      <p:sp>
        <p:nvSpPr>
          <p:cNvPr id="88075" name="CaixaDeTexto 13"/>
          <p:cNvSpPr txBox="1">
            <a:spLocks noChangeArrowheads="1"/>
          </p:cNvSpPr>
          <p:nvPr/>
        </p:nvSpPr>
        <p:spPr bwMode="auto">
          <a:xfrm>
            <a:off x="0" y="0"/>
            <a:ext cx="9144000" cy="461963"/>
          </a:xfrm>
          <a:prstGeom prst="rect">
            <a:avLst/>
          </a:prstGeom>
          <a:solidFill>
            <a:schemeClr val="bg1"/>
          </a:solidFill>
          <a:ln w="9525">
            <a:noFill/>
            <a:miter lim="800000"/>
            <a:headEnd/>
            <a:tailEnd/>
          </a:ln>
        </p:spPr>
        <p:txBody>
          <a:bodyPr>
            <a:spAutoFit/>
          </a:bodyPr>
          <a:lstStyle/>
          <a:p>
            <a:pPr algn="ctr"/>
            <a:r>
              <a:rPr lang="pt-BR" sz="2400" b="1">
                <a:cs typeface="Arial" charset="0"/>
              </a:rPr>
              <a:t>Ocorrências que dificultaram o acompanhamento</a:t>
            </a:r>
          </a:p>
        </p:txBody>
      </p:sp>
      <p:sp>
        <p:nvSpPr>
          <p:cNvPr id="88076" name="Rectangle 1"/>
          <p:cNvSpPr>
            <a:spLocks noChangeArrowheads="1"/>
          </p:cNvSpPr>
          <p:nvPr/>
        </p:nvSpPr>
        <p:spPr bwMode="auto">
          <a:xfrm>
            <a:off x="928688" y="3548063"/>
            <a:ext cx="3071812" cy="401637"/>
          </a:xfrm>
          <a:prstGeom prst="rect">
            <a:avLst/>
          </a:prstGeom>
          <a:noFill/>
          <a:ln w="9525">
            <a:noFill/>
            <a:miter lim="800000"/>
            <a:headEnd/>
            <a:tailEnd/>
          </a:ln>
        </p:spPr>
        <p:txBody>
          <a:bodyPr anchor="ctr">
            <a:spAutoFit/>
          </a:bodyPr>
          <a:lstStyle/>
          <a:p>
            <a:pPr algn="just"/>
            <a:r>
              <a:rPr lang="pt-BR" sz="2000">
                <a:cs typeface="Arial" charset="0"/>
              </a:rPr>
              <a:t>Não Localizada</a:t>
            </a:r>
          </a:p>
        </p:txBody>
      </p:sp>
      <p:sp>
        <p:nvSpPr>
          <p:cNvPr id="16" name="Seta para cima 15"/>
          <p:cNvSpPr/>
          <p:nvPr/>
        </p:nvSpPr>
        <p:spPr>
          <a:xfrm rot="5400000">
            <a:off x="4500563" y="3286125"/>
            <a:ext cx="285750" cy="8572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88078" name="CaixaDeTexto 16"/>
          <p:cNvSpPr txBox="1">
            <a:spLocks noChangeArrowheads="1"/>
          </p:cNvSpPr>
          <p:nvPr/>
        </p:nvSpPr>
        <p:spPr bwMode="auto">
          <a:xfrm>
            <a:off x="357188" y="4429125"/>
            <a:ext cx="3857625" cy="400050"/>
          </a:xfrm>
          <a:prstGeom prst="rect">
            <a:avLst/>
          </a:prstGeom>
          <a:noFill/>
          <a:ln w="9525">
            <a:noFill/>
            <a:miter lim="800000"/>
            <a:headEnd/>
            <a:tailEnd/>
          </a:ln>
        </p:spPr>
        <p:txBody>
          <a:bodyPr>
            <a:spAutoFit/>
          </a:bodyPr>
          <a:lstStyle/>
          <a:p>
            <a:r>
              <a:rPr lang="pt-BR" sz="2000">
                <a:cs typeface="Arial" charset="0"/>
              </a:rPr>
              <a:t>Localizada e não acompanhada</a:t>
            </a:r>
            <a:endParaRPr lang="pt-BR" sz="2000">
              <a:latin typeface="Calibri" pitchFamily="34" charset="0"/>
            </a:endParaRPr>
          </a:p>
        </p:txBody>
      </p:sp>
      <p:pic>
        <p:nvPicPr>
          <p:cNvPr id="88079" name="Picture 6"/>
          <p:cNvPicPr>
            <a:picLocks noChangeAspect="1" noChangeArrowheads="1"/>
          </p:cNvPicPr>
          <p:nvPr/>
        </p:nvPicPr>
        <p:blipFill>
          <a:blip r:embed="rId6"/>
          <a:srcRect/>
          <a:stretch>
            <a:fillRect/>
          </a:stretch>
        </p:blipFill>
        <p:spPr bwMode="auto">
          <a:xfrm>
            <a:off x="5214938" y="4286250"/>
            <a:ext cx="2524125" cy="1057275"/>
          </a:xfrm>
          <a:prstGeom prst="rect">
            <a:avLst/>
          </a:prstGeom>
          <a:noFill/>
          <a:ln w="9525">
            <a:noFill/>
            <a:miter lim="800000"/>
            <a:headEnd/>
            <a:tailEnd/>
          </a:ln>
        </p:spPr>
      </p:pic>
      <p:sp>
        <p:nvSpPr>
          <p:cNvPr id="19" name="Seta para cima 18"/>
          <p:cNvSpPr/>
          <p:nvPr/>
        </p:nvSpPr>
        <p:spPr>
          <a:xfrm rot="5400000">
            <a:off x="4500563" y="4143375"/>
            <a:ext cx="285750" cy="8572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pic>
        <p:nvPicPr>
          <p:cNvPr id="88081" name="Picture 3"/>
          <p:cNvPicPr>
            <a:picLocks noChangeAspect="1" noChangeArrowheads="1"/>
          </p:cNvPicPr>
          <p:nvPr/>
        </p:nvPicPr>
        <p:blipFill>
          <a:blip r:embed="rId7"/>
          <a:srcRect/>
          <a:stretch>
            <a:fillRect/>
          </a:stretch>
        </p:blipFill>
        <p:spPr bwMode="auto">
          <a:xfrm>
            <a:off x="5214938" y="3286125"/>
            <a:ext cx="2730500" cy="1038225"/>
          </a:xfrm>
          <a:prstGeom prst="rect">
            <a:avLst/>
          </a:prstGeom>
          <a:noFill/>
          <a:ln w="9525">
            <a:noFill/>
            <a:miter lim="800000"/>
            <a:headEnd/>
            <a:tailEnd/>
          </a:ln>
        </p:spPr>
      </p:pic>
      <p:pic>
        <p:nvPicPr>
          <p:cNvPr id="88082" name="Picture 2"/>
          <p:cNvPicPr>
            <a:picLocks noChangeAspect="1" noChangeArrowheads="1"/>
          </p:cNvPicPr>
          <p:nvPr/>
        </p:nvPicPr>
        <p:blipFill>
          <a:blip r:embed="rId8"/>
          <a:srcRect/>
          <a:stretch>
            <a:fillRect/>
          </a:stretch>
        </p:blipFill>
        <p:spPr bwMode="auto">
          <a:xfrm>
            <a:off x="4857750" y="6253163"/>
            <a:ext cx="500063" cy="604837"/>
          </a:xfrm>
          <a:prstGeom prst="rect">
            <a:avLst/>
          </a:prstGeom>
          <a:noFill/>
          <a:ln w="9525">
            <a:noFill/>
            <a:miter lim="800000"/>
            <a:headEnd/>
            <a:tailEnd/>
          </a:ln>
        </p:spPr>
      </p:pic>
      <p:pic>
        <p:nvPicPr>
          <p:cNvPr id="88083" name="Picture 12" descr="Imagem3.png"/>
          <p:cNvPicPr>
            <a:picLocks noChangeAspect="1"/>
          </p:cNvPicPr>
          <p:nvPr/>
        </p:nvPicPr>
        <p:blipFill>
          <a:blip r:embed="rId9"/>
          <a:srcRect/>
          <a:stretch>
            <a:fillRect/>
          </a:stretch>
        </p:blipFill>
        <p:spPr bwMode="auto">
          <a:xfrm>
            <a:off x="4143375" y="6248400"/>
            <a:ext cx="714375" cy="611188"/>
          </a:xfrm>
          <a:prstGeom prst="rect">
            <a:avLst/>
          </a:prstGeom>
          <a:noFill/>
          <a:ln w="9525">
            <a:noFill/>
            <a:miter lim="800000"/>
            <a:headEnd/>
            <a:tailEnd/>
          </a:ln>
        </p:spPr>
      </p:pic>
      <p:sp>
        <p:nvSpPr>
          <p:cNvPr id="88084" name="Rectangle 1"/>
          <p:cNvSpPr>
            <a:spLocks noChangeArrowheads="1"/>
          </p:cNvSpPr>
          <p:nvPr/>
        </p:nvSpPr>
        <p:spPr bwMode="auto">
          <a:xfrm>
            <a:off x="357188" y="571500"/>
            <a:ext cx="4500562" cy="400050"/>
          </a:xfrm>
          <a:prstGeom prst="rect">
            <a:avLst/>
          </a:prstGeom>
          <a:noFill/>
          <a:ln w="9525">
            <a:noFill/>
            <a:miter lim="800000"/>
            <a:headEnd/>
            <a:tailEnd/>
          </a:ln>
        </p:spPr>
        <p:txBody>
          <a:bodyPr anchor="ctr">
            <a:spAutoFit/>
          </a:bodyPr>
          <a:lstStyle/>
          <a:p>
            <a:pPr algn="just"/>
            <a:r>
              <a:rPr lang="pt-BR" sz="2000">
                <a:cs typeface="Arial" charset="0"/>
              </a:rPr>
              <a:t>Família:</a:t>
            </a:r>
          </a:p>
        </p:txBody>
      </p:sp>
    </p:spTree>
    <p:extLst>
      <p:ext uri="{BB962C8B-B14F-4D97-AF65-F5344CB8AC3E}">
        <p14:creationId xmlns:p14="http://schemas.microsoft.com/office/powerpoint/2010/main" val="367516410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909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909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94562" name="Rectangle 2"/>
          <p:cNvSpPr>
            <a:spLocks noChangeArrowheads="1"/>
          </p:cNvSpPr>
          <p:nvPr/>
        </p:nvSpPr>
        <p:spPr bwMode="auto">
          <a:xfrm>
            <a:off x="285750" y="939800"/>
            <a:ext cx="8501063" cy="1846263"/>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defRPr/>
            </a:pPr>
            <a:r>
              <a:rPr lang="pt-BR" sz="1600" dirty="0">
                <a:latin typeface="Arial" pitchFamily="34" charset="0"/>
                <a:ea typeface="Calibri" pitchFamily="34" charset="0"/>
                <a:cs typeface="Arial" pitchFamily="34" charset="0"/>
              </a:rPr>
              <a:t>Pode-se acessar a funcionalidade de alteração de endereço no Sistema de Gestão do Programa Bolsa Família na tela de “</a:t>
            </a:r>
            <a:r>
              <a:rPr lang="pt-BR" sz="1600" b="1" dirty="0">
                <a:latin typeface="Arial" pitchFamily="34" charset="0"/>
                <a:ea typeface="Calibri" pitchFamily="34" charset="0"/>
                <a:cs typeface="Arial" pitchFamily="34" charset="0"/>
              </a:rPr>
              <a:t>Acompanhamento</a:t>
            </a:r>
            <a:r>
              <a:rPr lang="pt-BR" sz="1600" dirty="0">
                <a:latin typeface="Arial" pitchFamily="34" charset="0"/>
                <a:ea typeface="Calibri" pitchFamily="34" charset="0"/>
                <a:cs typeface="Arial" pitchFamily="34" charset="0"/>
              </a:rPr>
              <a:t>”, clicando sobre o link “</a:t>
            </a:r>
            <a:r>
              <a:rPr lang="pt-BR" sz="1600" b="1" dirty="0">
                <a:latin typeface="Arial" pitchFamily="34" charset="0"/>
                <a:ea typeface="Calibri" pitchFamily="34" charset="0"/>
                <a:cs typeface="Arial" pitchFamily="34" charset="0"/>
              </a:rPr>
              <a:t>Endereço da Família</a:t>
            </a:r>
            <a:r>
              <a:rPr lang="pt-BR" sz="1600" dirty="0">
                <a:latin typeface="Arial" pitchFamily="34" charset="0"/>
                <a:ea typeface="Calibri" pitchFamily="34" charset="0"/>
                <a:cs typeface="Arial" pitchFamily="34" charset="0"/>
              </a:rPr>
              <a:t>”.</a:t>
            </a:r>
            <a:endParaRPr lang="pt-BR" sz="1600" dirty="0">
              <a:latin typeface="Arial" pitchFamily="34" charset="0"/>
              <a:cs typeface="Arial" pitchFamily="34" charset="0"/>
            </a:endParaRPr>
          </a:p>
          <a:p>
            <a:pPr marL="285750" indent="-285750" algn="just" eaLnBrk="0" hangingPunct="0">
              <a:lnSpc>
                <a:spcPct val="150000"/>
              </a:lnSpc>
              <a:buFont typeface="Arial" pitchFamily="34" charset="0"/>
              <a:buChar char="•"/>
              <a:defRPr/>
            </a:pPr>
            <a:r>
              <a:rPr lang="pt-BR" sz="1600" b="1" dirty="0">
                <a:latin typeface="Arial" pitchFamily="34" charset="0"/>
                <a:ea typeface="Calibri" pitchFamily="34" charset="0"/>
                <a:cs typeface="Arial" pitchFamily="34" charset="0"/>
              </a:rPr>
              <a:t>Atenção:</a:t>
            </a:r>
            <a:r>
              <a:rPr lang="pt-BR" sz="1600" b="1" dirty="0">
                <a:solidFill>
                  <a:srgbClr val="FF0000"/>
                </a:solidFill>
                <a:latin typeface="Arial" pitchFamily="34" charset="0"/>
                <a:ea typeface="Calibri" pitchFamily="34" charset="0"/>
                <a:cs typeface="Arial" pitchFamily="34" charset="0"/>
              </a:rPr>
              <a:t> </a:t>
            </a:r>
            <a:r>
              <a:rPr lang="pt-BR" sz="1600" dirty="0">
                <a:latin typeface="Arial" pitchFamily="34" charset="0"/>
                <a:ea typeface="Calibri" pitchFamily="34" charset="0"/>
                <a:cs typeface="Arial" pitchFamily="34" charset="0"/>
              </a:rPr>
              <a:t>Recomenda-se alterar o endereço antes de registrar o acompanhamento</a:t>
            </a:r>
            <a:endParaRPr lang="pt-BR" sz="1600" dirty="0">
              <a:latin typeface="Arial" pitchFamily="34" charset="0"/>
              <a:cs typeface="Arial" pitchFamily="34" charset="0"/>
            </a:endParaRPr>
          </a:p>
          <a:p>
            <a:pPr indent="449263" eaLnBrk="0" hangingPunct="0">
              <a:defRPr/>
            </a:pPr>
            <a:endParaRPr lang="pt-BR" dirty="0">
              <a:latin typeface="Arial" pitchFamily="34" charset="0"/>
              <a:cs typeface="Arial" pitchFamily="34" charset="0"/>
            </a:endParaRPr>
          </a:p>
        </p:txBody>
      </p:sp>
      <p:sp>
        <p:nvSpPr>
          <p:cNvPr id="11" name="Retângulo 10"/>
          <p:cNvSpPr/>
          <p:nvPr/>
        </p:nvSpPr>
        <p:spPr>
          <a:xfrm>
            <a:off x="0" y="0"/>
            <a:ext cx="9144000" cy="9540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Acessar o Gerenciador de Endereço pela funcionalidade Acompanhamento</a:t>
            </a:r>
          </a:p>
        </p:txBody>
      </p:sp>
      <p:sp>
        <p:nvSpPr>
          <p:cNvPr id="8" name="Retângulo 7"/>
          <p:cNvSpPr/>
          <p:nvPr/>
        </p:nvSpPr>
        <p:spPr>
          <a:xfrm>
            <a:off x="-36512" y="5949280"/>
            <a:ext cx="9144000" cy="95410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bg1"/>
                </a:solidFill>
                <a:latin typeface="Arial" pitchFamily="34" charset="0"/>
                <a:cs typeface="Arial" pitchFamily="34" charset="0"/>
              </a:rPr>
              <a:t>Acessar o </a:t>
            </a:r>
            <a:endParaRPr lang="pt-BR" sz="2800" b="1" dirty="0" smtClean="0">
              <a:solidFill>
                <a:schemeClr val="bg1"/>
              </a:solidFill>
              <a:latin typeface="Arial" pitchFamily="34" charset="0"/>
              <a:cs typeface="Arial" pitchFamily="34" charset="0"/>
            </a:endParaRPr>
          </a:p>
          <a:p>
            <a:pPr algn="ctr" fontAlgn="auto">
              <a:spcBef>
                <a:spcPts val="0"/>
              </a:spcBef>
              <a:spcAft>
                <a:spcPts val="0"/>
              </a:spcAft>
              <a:defRPr/>
            </a:pPr>
            <a:r>
              <a:rPr lang="pt-BR" sz="2800" b="1" dirty="0" smtClean="0">
                <a:solidFill>
                  <a:schemeClr val="bg1"/>
                </a:solidFill>
                <a:latin typeface="Arial" pitchFamily="34" charset="0"/>
                <a:cs typeface="Arial" pitchFamily="34" charset="0"/>
              </a:rPr>
              <a:t>Gerenciador</a:t>
            </a:r>
            <a:endParaRPr lang="pt-BR" sz="2800" b="1" dirty="0">
              <a:solidFill>
                <a:schemeClr val="bg1"/>
              </a:solidFill>
              <a:latin typeface="Arial" pitchFamily="34" charset="0"/>
              <a:cs typeface="Arial" pitchFamily="34" charset="0"/>
            </a:endParaRPr>
          </a:p>
        </p:txBody>
      </p:sp>
      <p:pic>
        <p:nvPicPr>
          <p:cNvPr id="89094" name="Imagem 32"/>
          <p:cNvPicPr>
            <a:picLocks noChangeAspect="1" noChangeArrowheads="1"/>
          </p:cNvPicPr>
          <p:nvPr/>
        </p:nvPicPr>
        <p:blipFill>
          <a:blip r:embed="rId6"/>
          <a:srcRect/>
          <a:stretch>
            <a:fillRect/>
          </a:stretch>
        </p:blipFill>
        <p:spPr bwMode="auto">
          <a:xfrm>
            <a:off x="395536" y="2566815"/>
            <a:ext cx="8469957" cy="3958529"/>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26003159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ChangeArrowheads="1"/>
          </p:cNvSpPr>
          <p:nvPr/>
        </p:nvSpPr>
        <p:spPr bwMode="auto">
          <a:xfrm>
            <a:off x="60325" y="950913"/>
            <a:ext cx="9036050" cy="1477962"/>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defRPr/>
            </a:pPr>
            <a:r>
              <a:rPr lang="pt-BR" sz="1600" dirty="0">
                <a:latin typeface="Arial" pitchFamily="34" charset="0"/>
                <a:ea typeface="Calibri" pitchFamily="34" charset="0"/>
                <a:cs typeface="Arial" pitchFamily="34" charset="0"/>
              </a:rPr>
              <a:t>Registre o novo endereço, de acordo com as orientações dos campos e selecione “</a:t>
            </a:r>
            <a:r>
              <a:rPr lang="pt-BR" sz="1600" b="1" dirty="0">
                <a:latin typeface="Arial" pitchFamily="34" charset="0"/>
                <a:ea typeface="Calibri" pitchFamily="34" charset="0"/>
                <a:cs typeface="Arial" pitchFamily="34" charset="0"/>
              </a:rPr>
              <a:t>Atualiza e retorna para o acompanhamento</a:t>
            </a:r>
            <a:r>
              <a:rPr lang="pt-BR" sz="1600" dirty="0">
                <a:latin typeface="Arial" pitchFamily="34" charset="0"/>
                <a:ea typeface="Calibri" pitchFamily="34" charset="0"/>
                <a:cs typeface="Arial" pitchFamily="34" charset="0"/>
              </a:rPr>
              <a:t>” </a:t>
            </a:r>
            <a:r>
              <a:rPr lang="pt-BR" sz="1600" dirty="0" smtClean="0">
                <a:latin typeface="Arial" pitchFamily="34" charset="0"/>
                <a:ea typeface="Calibri" pitchFamily="34" charset="0"/>
                <a:cs typeface="Arial" pitchFamily="34" charset="0"/>
              </a:rPr>
              <a:t>ou caso </a:t>
            </a:r>
            <a:r>
              <a:rPr lang="pt-BR" sz="1600" dirty="0">
                <a:latin typeface="Arial" pitchFamily="34" charset="0"/>
                <a:ea typeface="Calibri" pitchFamily="34" charset="0"/>
                <a:cs typeface="Arial" pitchFamily="34" charset="0"/>
              </a:rPr>
              <a:t>não queira mais fazer a alteração e continuar registrando os acompanhamentos selecione “</a:t>
            </a:r>
            <a:r>
              <a:rPr lang="pt-BR" sz="1600" b="1" dirty="0">
                <a:latin typeface="Arial" pitchFamily="34" charset="0"/>
                <a:ea typeface="Calibri" pitchFamily="34" charset="0"/>
                <a:cs typeface="Arial" pitchFamily="34" charset="0"/>
              </a:rPr>
              <a:t>Voltar sem atualizar</a:t>
            </a:r>
            <a:r>
              <a:rPr lang="pt-BR" sz="1600" dirty="0">
                <a:latin typeface="Arial" pitchFamily="34" charset="0"/>
                <a:ea typeface="Calibri" pitchFamily="34" charset="0"/>
                <a:cs typeface="Arial" pitchFamily="34" charset="0"/>
              </a:rPr>
              <a:t>”</a:t>
            </a:r>
            <a:endParaRPr lang="pt-BR" sz="1600" dirty="0">
              <a:latin typeface="Arial" pitchFamily="34" charset="0"/>
              <a:cs typeface="Arial" pitchFamily="34" charset="0"/>
            </a:endParaRPr>
          </a:p>
          <a:p>
            <a:pPr indent="449263" eaLnBrk="0" hangingPunct="0">
              <a:defRPr/>
            </a:pPr>
            <a:endParaRPr lang="pt-BR" dirty="0">
              <a:latin typeface="Arial" pitchFamily="34" charset="0"/>
              <a:cs typeface="Arial" pitchFamily="34" charset="0"/>
            </a:endParaRPr>
          </a:p>
        </p:txBody>
      </p:sp>
      <p:pic>
        <p:nvPicPr>
          <p:cNvPr id="90115" name="Imagem 41"/>
          <p:cNvPicPr>
            <a:picLocks noChangeAspect="1" noChangeArrowheads="1"/>
          </p:cNvPicPr>
          <p:nvPr/>
        </p:nvPicPr>
        <p:blipFill>
          <a:blip r:embed="rId3"/>
          <a:srcRect/>
          <a:stretch>
            <a:fillRect/>
          </a:stretch>
        </p:blipFill>
        <p:spPr bwMode="auto">
          <a:xfrm>
            <a:off x="3911600" y="2225675"/>
            <a:ext cx="5184775" cy="4560888"/>
          </a:xfrm>
          <a:prstGeom prst="rect">
            <a:avLst/>
          </a:prstGeom>
          <a:noFill/>
          <a:ln w="9525">
            <a:solidFill>
              <a:schemeClr val="tx1"/>
            </a:solidFill>
            <a:miter lim="800000"/>
            <a:headEnd/>
            <a:tailEnd/>
          </a:ln>
        </p:spPr>
      </p:pic>
      <p:sp>
        <p:nvSpPr>
          <p:cNvPr id="90116" name="CaixaDeTexto 1"/>
          <p:cNvSpPr txBox="1">
            <a:spLocks noChangeArrowheads="1"/>
          </p:cNvSpPr>
          <p:nvPr/>
        </p:nvSpPr>
        <p:spPr bwMode="auto">
          <a:xfrm>
            <a:off x="185738" y="2509838"/>
            <a:ext cx="3671887" cy="4062412"/>
          </a:xfrm>
          <a:prstGeom prst="rect">
            <a:avLst/>
          </a:prstGeom>
          <a:noFill/>
          <a:ln w="9525">
            <a:noFill/>
            <a:miter lim="800000"/>
            <a:headEnd/>
            <a:tailEnd/>
          </a:ln>
        </p:spPr>
        <p:txBody>
          <a:bodyPr>
            <a:spAutoFit/>
          </a:bodyPr>
          <a:lstStyle/>
          <a:p>
            <a:pPr algn="just">
              <a:lnSpc>
                <a:spcPct val="150000"/>
              </a:lnSpc>
            </a:pPr>
            <a:r>
              <a:rPr lang="pt-BR" sz="1600" b="1">
                <a:ea typeface="Calibri" pitchFamily="34" charset="0"/>
                <a:cs typeface="Arial" charset="0"/>
              </a:rPr>
              <a:t>Atenção: </a:t>
            </a:r>
            <a:r>
              <a:rPr lang="pt-BR" sz="1600">
                <a:ea typeface="Calibri" pitchFamily="34" charset="0"/>
                <a:cs typeface="Arial" charset="0"/>
              </a:rPr>
              <a:t>Essa alteração só terá efeito no Sistema de Gestão do PBF na Saúde, sendo necessária a atualização de endereço no Cadastro Único. Quando é realizada a atualização de endereço no Sistema de Gestão do PBF na Saúde essa prevalecerá mesmo que haja atualização de endereço no Cadastro Único posteriormente.</a:t>
            </a:r>
          </a:p>
          <a:p>
            <a:endParaRPr lang="pt-BR">
              <a:latin typeface="Calibri" pitchFamily="34" charset="0"/>
              <a:ea typeface="Calibri" pitchFamily="34" charset="0"/>
              <a:cs typeface="Arial" charset="0"/>
            </a:endParaRPr>
          </a:p>
        </p:txBody>
      </p:sp>
      <p:sp>
        <p:nvSpPr>
          <p:cNvPr id="9" name="Retângulo 8"/>
          <p:cNvSpPr/>
          <p:nvPr/>
        </p:nvSpPr>
        <p:spPr>
          <a:xfrm>
            <a:off x="0" y="0"/>
            <a:ext cx="9144000" cy="9540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Acessar o Gerenciador de Endereço pela funcionalidade Acompanhamento</a:t>
            </a:r>
          </a:p>
        </p:txBody>
      </p:sp>
    </p:spTree>
    <p:extLst>
      <p:ext uri="{BB962C8B-B14F-4D97-AF65-F5344CB8AC3E}">
        <p14:creationId xmlns:p14="http://schemas.microsoft.com/office/powerpoint/2010/main" val="325564850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91139"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91140"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91141" name="Rectangle 2"/>
          <p:cNvSpPr>
            <a:spLocks noChangeArrowheads="1"/>
          </p:cNvSpPr>
          <p:nvPr/>
        </p:nvSpPr>
        <p:spPr bwMode="auto">
          <a:xfrm>
            <a:off x="142875" y="1549400"/>
            <a:ext cx="8715375" cy="2308225"/>
          </a:xfrm>
          <a:prstGeom prst="rect">
            <a:avLst/>
          </a:prstGeom>
          <a:noFill/>
          <a:ln w="9525">
            <a:noFill/>
            <a:miter lim="800000"/>
            <a:headEnd/>
            <a:tailEnd/>
          </a:ln>
        </p:spPr>
        <p:txBody>
          <a:bodyPr anchor="ctr">
            <a:spAutoFit/>
          </a:bodyPr>
          <a:lstStyle/>
          <a:p>
            <a:pPr indent="449263">
              <a:lnSpc>
                <a:spcPct val="150000"/>
              </a:lnSpc>
            </a:pPr>
            <a:r>
              <a:rPr lang="pt-BR" sz="1600">
                <a:ea typeface="Times New Roman" pitchFamily="18" charset="0"/>
                <a:cs typeface="Arial" charset="0"/>
              </a:rPr>
              <a:t>A partir da 2ª vigência de 2013 é possível registrar a informação de beneficiários que a equipe de saúde acompanhou em seu município (município A), mas, as informações de cadastro ainda estão em outro município (município B).</a:t>
            </a:r>
          </a:p>
          <a:p>
            <a:pPr indent="449263" eaLnBrk="0" hangingPunct="0">
              <a:lnSpc>
                <a:spcPct val="150000"/>
              </a:lnSpc>
            </a:pPr>
            <a:r>
              <a:rPr lang="pt-BR" sz="1600">
                <a:ea typeface="Times New Roman" pitchFamily="18" charset="0"/>
                <a:cs typeface="Arial" charset="0"/>
              </a:rPr>
              <a:t>Digita-se o NIS normalmente na funcionalidade de </a:t>
            </a:r>
            <a:r>
              <a:rPr lang="pt-BR" sz="1600" b="1">
                <a:ea typeface="Times New Roman" pitchFamily="18" charset="0"/>
                <a:cs typeface="Arial" charset="0"/>
              </a:rPr>
              <a:t>Acompanhamento</a:t>
            </a:r>
            <a:r>
              <a:rPr lang="pt-BR" sz="1600">
                <a:ea typeface="Times New Roman" pitchFamily="18" charset="0"/>
                <a:cs typeface="Arial" charset="0"/>
              </a:rPr>
              <a:t>, aparecerá uma tela informando que o beneficiário não foi localizado para acompanhamento nesse município (município A) e pergunta se deseja acompanhar em outro município.</a:t>
            </a:r>
          </a:p>
        </p:txBody>
      </p:sp>
      <p:sp>
        <p:nvSpPr>
          <p:cNvPr id="91142" name="Rectangle 3"/>
          <p:cNvSpPr>
            <a:spLocks noChangeArrowheads="1"/>
          </p:cNvSpPr>
          <p:nvPr/>
        </p:nvSpPr>
        <p:spPr bwMode="auto">
          <a:xfrm>
            <a:off x="0" y="142875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1" name="Retângulo 10"/>
          <p:cNvSpPr/>
          <p:nvPr/>
        </p:nvSpPr>
        <p:spPr>
          <a:xfrm>
            <a:off x="0" y="465138"/>
            <a:ext cx="9144000" cy="893762"/>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e</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Registro em outro município</a:t>
            </a:r>
          </a:p>
        </p:txBody>
      </p:sp>
      <p:pic>
        <p:nvPicPr>
          <p:cNvPr id="91144" name="Imagem 10"/>
          <p:cNvPicPr>
            <a:picLocks noChangeAspect="1" noChangeArrowheads="1"/>
          </p:cNvPicPr>
          <p:nvPr/>
        </p:nvPicPr>
        <p:blipFill>
          <a:blip r:embed="rId5"/>
          <a:srcRect/>
          <a:stretch>
            <a:fillRect/>
          </a:stretch>
        </p:blipFill>
        <p:spPr bwMode="auto">
          <a:xfrm>
            <a:off x="285750" y="4205288"/>
            <a:ext cx="8786813" cy="1581150"/>
          </a:xfrm>
          <a:prstGeom prst="rect">
            <a:avLst/>
          </a:prstGeom>
          <a:noFill/>
          <a:ln w="9525">
            <a:noFill/>
            <a:miter lim="800000"/>
            <a:headEnd/>
            <a:tailEnd/>
          </a:ln>
        </p:spPr>
      </p:pic>
    </p:spTree>
    <p:extLst>
      <p:ext uri="{BB962C8B-B14F-4D97-AF65-F5344CB8AC3E}">
        <p14:creationId xmlns:p14="http://schemas.microsoft.com/office/powerpoint/2010/main" val="377216184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92163"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92164"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92165" name="Rectangle 3"/>
          <p:cNvSpPr>
            <a:spLocks noChangeArrowheads="1"/>
          </p:cNvSpPr>
          <p:nvPr/>
        </p:nvSpPr>
        <p:spPr bwMode="auto">
          <a:xfrm>
            <a:off x="0" y="142875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92166" name="Rectangle 4"/>
          <p:cNvSpPr>
            <a:spLocks noChangeArrowheads="1"/>
          </p:cNvSpPr>
          <p:nvPr/>
        </p:nvSpPr>
        <p:spPr bwMode="auto">
          <a:xfrm>
            <a:off x="107505" y="1428780"/>
            <a:ext cx="8928992" cy="4524315"/>
          </a:xfrm>
          <a:prstGeom prst="rect">
            <a:avLst/>
          </a:prstGeom>
          <a:noFill/>
          <a:ln w="9525">
            <a:noFill/>
            <a:miter lim="800000"/>
            <a:headEnd/>
            <a:tailEnd/>
          </a:ln>
        </p:spPr>
        <p:txBody>
          <a:bodyPr wrap="square" anchor="ctr">
            <a:spAutoFit/>
          </a:bodyPr>
          <a:lstStyle/>
          <a:p>
            <a:pPr indent="449263">
              <a:lnSpc>
                <a:spcPct val="150000"/>
              </a:lnSpc>
            </a:pPr>
            <a:r>
              <a:rPr lang="pt-BR" sz="1600" dirty="0">
                <a:ea typeface="Times New Roman" pitchFamily="18" charset="0"/>
                <a:cs typeface="Arial" charset="0"/>
              </a:rPr>
              <a:t>A tela de registro do Acompanhamento da família abrirá quando selecionado a opção “Sim</a:t>
            </a:r>
            <a:r>
              <a:rPr lang="pt-BR" sz="1600" dirty="0" smtClean="0">
                <a:ea typeface="Times New Roman" pitchFamily="18" charset="0"/>
                <a:cs typeface="Arial" charset="0"/>
              </a:rPr>
              <a:t>”.</a:t>
            </a:r>
          </a:p>
          <a:p>
            <a:pPr indent="449263">
              <a:lnSpc>
                <a:spcPct val="150000"/>
              </a:lnSpc>
            </a:pPr>
            <a:r>
              <a:rPr lang="pt-BR" sz="1600" dirty="0" smtClean="0">
                <a:ea typeface="Times New Roman" pitchFamily="18" charset="0"/>
                <a:cs typeface="Arial" charset="0"/>
              </a:rPr>
              <a:t>Registre </a:t>
            </a:r>
            <a:r>
              <a:rPr lang="pt-BR" sz="1600" dirty="0">
                <a:ea typeface="Times New Roman" pitchFamily="18" charset="0"/>
                <a:cs typeface="Arial" charset="0"/>
              </a:rPr>
              <a:t>as informações apenas do beneficiário acompanhado - município A.</a:t>
            </a:r>
          </a:p>
          <a:p>
            <a:pPr indent="449263" eaLnBrk="0" hangingPunct="0">
              <a:lnSpc>
                <a:spcPct val="150000"/>
              </a:lnSpc>
            </a:pPr>
            <a:r>
              <a:rPr lang="pt-BR" sz="1600" dirty="0">
                <a:ea typeface="Times New Roman" pitchFamily="18" charset="0"/>
                <a:cs typeface="Arial" charset="0"/>
              </a:rPr>
              <a:t>Caso selecione a opção “Não” voltará para a tela anterior para informar um novo NIS e registrar o acompanhamento de outra família. </a:t>
            </a:r>
          </a:p>
          <a:p>
            <a:pPr indent="449263" eaLnBrk="0" hangingPunct="0">
              <a:lnSpc>
                <a:spcPct val="150000"/>
              </a:lnSpc>
            </a:pPr>
            <a:r>
              <a:rPr lang="pt-BR" sz="1600" dirty="0" smtClean="0">
                <a:ea typeface="Times New Roman" pitchFamily="18" charset="0"/>
                <a:cs typeface="Arial" charset="0"/>
              </a:rPr>
              <a:t>Existem </a:t>
            </a:r>
            <a:r>
              <a:rPr lang="pt-BR" sz="1600" dirty="0">
                <a:ea typeface="Times New Roman" pitchFamily="18" charset="0"/>
                <a:cs typeface="Arial" charset="0"/>
              </a:rPr>
              <a:t>diferenças entre os formulários de </a:t>
            </a:r>
            <a:r>
              <a:rPr lang="pt-BR" sz="1600" b="1" dirty="0">
                <a:ea typeface="Times New Roman" pitchFamily="18" charset="0"/>
                <a:cs typeface="Arial" charset="0"/>
              </a:rPr>
              <a:t>Acompanhamento</a:t>
            </a:r>
            <a:r>
              <a:rPr lang="pt-BR" sz="1600" dirty="0">
                <a:ea typeface="Times New Roman" pitchFamily="18" charset="0"/>
                <a:cs typeface="Arial" charset="0"/>
              </a:rPr>
              <a:t> da família onde o beneficiário foi acompanhado (município A) e onde está cadastrado (município B):</a:t>
            </a:r>
          </a:p>
          <a:p>
            <a:pPr indent="449263" eaLnBrk="0" hangingPunct="0">
              <a:lnSpc>
                <a:spcPct val="150000"/>
              </a:lnSpc>
            </a:pPr>
            <a:r>
              <a:rPr lang="pt-BR" sz="1600" dirty="0">
                <a:ea typeface="Times New Roman" pitchFamily="18" charset="0"/>
                <a:cs typeface="Arial" charset="0"/>
              </a:rPr>
              <a:t>- a relação de </a:t>
            </a:r>
            <a:r>
              <a:rPr lang="pt-BR" sz="1600" dirty="0" err="1">
                <a:ea typeface="Times New Roman" pitchFamily="18" charset="0"/>
                <a:cs typeface="Arial" charset="0"/>
              </a:rPr>
              <a:t>EAS</a:t>
            </a:r>
            <a:r>
              <a:rPr lang="pt-BR" sz="1600" dirty="0">
                <a:ea typeface="Times New Roman" pitchFamily="18" charset="0"/>
                <a:cs typeface="Arial" charset="0"/>
              </a:rPr>
              <a:t> será do município A (quem acompanhou);</a:t>
            </a:r>
          </a:p>
          <a:p>
            <a:pPr indent="449263" eaLnBrk="0" hangingPunct="0">
              <a:lnSpc>
                <a:spcPct val="150000"/>
              </a:lnSpc>
            </a:pPr>
            <a:r>
              <a:rPr lang="pt-BR" sz="1600" dirty="0">
                <a:ea typeface="Times New Roman" pitchFamily="18" charset="0"/>
                <a:cs typeface="Arial" charset="0"/>
              </a:rPr>
              <a:t>- não aparece o campo “</a:t>
            </a:r>
            <a:r>
              <a:rPr lang="pt-BR" sz="1600" b="1" dirty="0">
                <a:ea typeface="Times New Roman" pitchFamily="18" charset="0"/>
                <a:cs typeface="Arial" charset="0"/>
              </a:rPr>
              <a:t>Família Localizada</a:t>
            </a:r>
            <a:r>
              <a:rPr lang="pt-BR" sz="1600" dirty="0">
                <a:ea typeface="Times New Roman" pitchFamily="18" charset="0"/>
                <a:cs typeface="Arial" charset="0"/>
              </a:rPr>
              <a:t>” e nem o campo da “</a:t>
            </a:r>
            <a:r>
              <a:rPr lang="pt-BR" sz="1600" b="1" dirty="0">
                <a:ea typeface="Times New Roman" pitchFamily="18" charset="0"/>
                <a:cs typeface="Arial" charset="0"/>
              </a:rPr>
              <a:t>Data do primeiro atendimento ou visita domiciliar</a:t>
            </a:r>
            <a:r>
              <a:rPr lang="pt-BR" sz="1600" dirty="0">
                <a:ea typeface="Times New Roman" pitchFamily="18" charset="0"/>
                <a:cs typeface="Arial" charset="0"/>
              </a:rPr>
              <a:t>”;</a:t>
            </a:r>
          </a:p>
          <a:p>
            <a:pPr indent="449263" eaLnBrk="0" hangingPunct="0">
              <a:lnSpc>
                <a:spcPct val="150000"/>
              </a:lnSpc>
            </a:pPr>
            <a:r>
              <a:rPr lang="pt-BR" sz="1600" dirty="0">
                <a:ea typeface="Times New Roman" pitchFamily="18" charset="0"/>
                <a:cs typeface="Arial" charset="0"/>
              </a:rPr>
              <a:t>- não pode alterar endereço da família;</a:t>
            </a:r>
          </a:p>
          <a:p>
            <a:pPr indent="449263" eaLnBrk="0" hangingPunct="0">
              <a:lnSpc>
                <a:spcPct val="150000"/>
              </a:lnSpc>
            </a:pPr>
            <a:r>
              <a:rPr lang="pt-BR" sz="1600" dirty="0">
                <a:ea typeface="Times New Roman" pitchFamily="18" charset="0"/>
                <a:cs typeface="Arial" charset="0"/>
              </a:rPr>
              <a:t>- apresenta o município/UF que a família está cadastrada;</a:t>
            </a:r>
          </a:p>
          <a:p>
            <a:pPr indent="449263" eaLnBrk="0" hangingPunct="0">
              <a:lnSpc>
                <a:spcPct val="150000"/>
              </a:lnSpc>
            </a:pPr>
            <a:r>
              <a:rPr lang="pt-BR" sz="1600" dirty="0">
                <a:ea typeface="Times New Roman" pitchFamily="18" charset="0"/>
                <a:cs typeface="Arial" charset="0"/>
              </a:rPr>
              <a:t>Observe as imagens realçando as diferenças:</a:t>
            </a:r>
          </a:p>
        </p:txBody>
      </p:sp>
      <p:sp>
        <p:nvSpPr>
          <p:cNvPr id="11" name="Retângulo 10"/>
          <p:cNvSpPr/>
          <p:nvPr/>
        </p:nvSpPr>
        <p:spPr>
          <a:xfrm>
            <a:off x="0" y="465138"/>
            <a:ext cx="9144000" cy="893762"/>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e</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Registro em outro município</a:t>
            </a:r>
          </a:p>
        </p:txBody>
      </p:sp>
    </p:spTree>
    <p:extLst>
      <p:ext uri="{BB962C8B-B14F-4D97-AF65-F5344CB8AC3E}">
        <p14:creationId xmlns:p14="http://schemas.microsoft.com/office/powerpoint/2010/main" val="45192701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93187"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93188"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93189" name="Rectangle 3"/>
          <p:cNvSpPr>
            <a:spLocks noChangeArrowheads="1"/>
          </p:cNvSpPr>
          <p:nvPr/>
        </p:nvSpPr>
        <p:spPr bwMode="auto">
          <a:xfrm>
            <a:off x="357188" y="1500188"/>
            <a:ext cx="8501062" cy="584200"/>
          </a:xfrm>
          <a:prstGeom prst="rect">
            <a:avLst/>
          </a:prstGeom>
          <a:noFill/>
          <a:ln w="9525">
            <a:noFill/>
            <a:miter lim="800000"/>
            <a:headEnd/>
            <a:tailEnd/>
          </a:ln>
        </p:spPr>
        <p:txBody>
          <a:bodyPr anchor="ctr">
            <a:spAutoFit/>
          </a:bodyPr>
          <a:lstStyle/>
          <a:p>
            <a:r>
              <a:rPr lang="pt-BR" sz="1600">
                <a:ea typeface="Times New Roman" pitchFamily="18" charset="0"/>
                <a:cs typeface="Arial" charset="0"/>
              </a:rPr>
              <a:t>Formulário de Acompanhamento da família quando digitado em município diferente ao município do Cadastro Único.</a:t>
            </a:r>
          </a:p>
        </p:txBody>
      </p:sp>
      <p:sp>
        <p:nvSpPr>
          <p:cNvPr id="93190" name="Rectangle 5"/>
          <p:cNvSpPr>
            <a:spLocks noChangeArrowheads="1"/>
          </p:cNvSpPr>
          <p:nvPr/>
        </p:nvSpPr>
        <p:spPr bwMode="auto">
          <a:xfrm>
            <a:off x="457200" y="537210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1" name="Retângulo 10"/>
          <p:cNvSpPr/>
          <p:nvPr/>
        </p:nvSpPr>
        <p:spPr>
          <a:xfrm>
            <a:off x="0" y="465138"/>
            <a:ext cx="9144000" cy="893762"/>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e</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Registro em outro município</a:t>
            </a:r>
          </a:p>
        </p:txBody>
      </p:sp>
      <p:pic>
        <p:nvPicPr>
          <p:cNvPr id="93193" name="Imagem 35"/>
          <p:cNvPicPr>
            <a:picLocks noChangeAspect="1" noChangeArrowheads="1"/>
          </p:cNvPicPr>
          <p:nvPr/>
        </p:nvPicPr>
        <p:blipFill>
          <a:blip r:embed="rId5"/>
          <a:srcRect/>
          <a:stretch>
            <a:fillRect/>
          </a:stretch>
        </p:blipFill>
        <p:spPr bwMode="auto">
          <a:xfrm>
            <a:off x="428625" y="2214563"/>
            <a:ext cx="8215313" cy="392906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41442497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95235"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95236"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95237" name="Retângulo 10"/>
          <p:cNvSpPr>
            <a:spLocks noChangeArrowheads="1"/>
          </p:cNvSpPr>
          <p:nvPr/>
        </p:nvSpPr>
        <p:spPr bwMode="auto">
          <a:xfrm>
            <a:off x="250825" y="1484313"/>
            <a:ext cx="8501063" cy="4294187"/>
          </a:xfrm>
          <a:prstGeom prst="rect">
            <a:avLst/>
          </a:prstGeom>
          <a:noFill/>
          <a:ln w="9525">
            <a:noFill/>
            <a:miter lim="800000"/>
            <a:headEnd/>
            <a:tailEnd/>
          </a:ln>
        </p:spPr>
        <p:txBody>
          <a:bodyPr>
            <a:spAutoFit/>
          </a:bodyPr>
          <a:lstStyle/>
          <a:p>
            <a:pPr algn="just">
              <a:lnSpc>
                <a:spcPct val="150000"/>
              </a:lnSpc>
              <a:buFontTx/>
              <a:buChar char="-"/>
            </a:pPr>
            <a:r>
              <a:rPr lang="pt-BR" sz="2200" dirty="0">
                <a:cs typeface="Arial" charset="0"/>
              </a:rPr>
              <a:t> </a:t>
            </a:r>
            <a:r>
              <a:rPr lang="pt-BR" sz="2000" dirty="0">
                <a:cs typeface="Arial" charset="0"/>
              </a:rPr>
              <a:t>Terminado o período de acompanhamento o Ministério da Saúde – MS consolida as informações registradas no Sistema de Gestão do PBF na Saúde e obtêm:</a:t>
            </a:r>
          </a:p>
          <a:p>
            <a:pPr algn="just">
              <a:lnSpc>
                <a:spcPct val="150000"/>
              </a:lnSpc>
              <a:buFontTx/>
              <a:buChar char="-"/>
            </a:pPr>
            <a:r>
              <a:rPr lang="pt-BR" sz="2000" dirty="0">
                <a:cs typeface="Arial" charset="0"/>
              </a:rPr>
              <a:t> famílias não visitadas, </a:t>
            </a:r>
          </a:p>
          <a:p>
            <a:pPr algn="just">
              <a:lnSpc>
                <a:spcPct val="150000"/>
              </a:lnSpc>
              <a:buFontTx/>
              <a:buChar char="-"/>
            </a:pPr>
            <a:r>
              <a:rPr lang="pt-BR" sz="2000" dirty="0">
                <a:cs typeface="Arial" charset="0"/>
              </a:rPr>
              <a:t> famílias não localizadas, </a:t>
            </a:r>
          </a:p>
          <a:p>
            <a:pPr algn="just">
              <a:lnSpc>
                <a:spcPct val="150000"/>
              </a:lnSpc>
              <a:buFontTx/>
              <a:buChar char="-"/>
            </a:pPr>
            <a:r>
              <a:rPr lang="pt-BR" sz="2000" dirty="0">
                <a:cs typeface="Arial" charset="0"/>
              </a:rPr>
              <a:t> famílias localizadas e não acompanhadas e </a:t>
            </a:r>
          </a:p>
          <a:p>
            <a:pPr algn="just">
              <a:lnSpc>
                <a:spcPct val="150000"/>
              </a:lnSpc>
              <a:buFontTx/>
              <a:buChar char="-"/>
            </a:pPr>
            <a:r>
              <a:rPr lang="pt-BR" sz="2000" dirty="0">
                <a:cs typeface="Arial" charset="0"/>
              </a:rPr>
              <a:t> famílias acompanhadas / parcialmente acompanhadas:</a:t>
            </a:r>
          </a:p>
          <a:p>
            <a:pPr lvl="1" algn="just">
              <a:lnSpc>
                <a:spcPct val="150000"/>
              </a:lnSpc>
              <a:buFontTx/>
              <a:buChar char="-"/>
            </a:pPr>
            <a:r>
              <a:rPr lang="pt-BR" sz="2000" dirty="0">
                <a:cs typeface="Arial" charset="0"/>
              </a:rPr>
              <a:t> cumpriram as condicionalidades e </a:t>
            </a:r>
          </a:p>
          <a:p>
            <a:pPr lvl="1" algn="just">
              <a:lnSpc>
                <a:spcPct val="150000"/>
              </a:lnSpc>
              <a:buFontTx/>
              <a:buChar char="-"/>
            </a:pPr>
            <a:r>
              <a:rPr lang="pt-BR" sz="2000" dirty="0">
                <a:cs typeface="Arial" charset="0"/>
              </a:rPr>
              <a:t> descumpriram. </a:t>
            </a:r>
          </a:p>
        </p:txBody>
      </p:sp>
      <p:sp>
        <p:nvSpPr>
          <p:cNvPr id="12" name="Rectangle 2"/>
          <p:cNvSpPr txBox="1">
            <a:spLocks noChangeArrowheads="1"/>
          </p:cNvSpPr>
          <p:nvPr/>
        </p:nvSpPr>
        <p:spPr bwMode="auto">
          <a:xfrm>
            <a:off x="285750" y="571500"/>
            <a:ext cx="8229600" cy="704850"/>
          </a:xfrm>
          <a:prstGeom prst="rect">
            <a:avLst/>
          </a:prstGeom>
          <a:noFill/>
          <a:ln>
            <a:miter lim="800000"/>
            <a:headEnd/>
            <a:tailEnd/>
          </a:ln>
        </p:spPr>
        <p:txBody>
          <a:bodyPr anchor="b"/>
          <a:lstStyle/>
          <a:p>
            <a:pP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Período</a:t>
            </a:r>
            <a:r>
              <a:rPr lang="pt-BR" sz="2400" b="1" dirty="0">
                <a:effectLst>
                  <a:outerShdw blurRad="38100" dist="38100" dir="2700000" algn="tl">
                    <a:srgbClr val="000000">
                      <a:alpha val="43137"/>
                    </a:srgbClr>
                  </a:outerShdw>
                </a:effectLst>
                <a:latin typeface="Arial" pitchFamily="34" charset="0"/>
                <a:cs typeface="Arial" pitchFamily="34" charset="0"/>
              </a:rPr>
              <a:t> </a:t>
            </a: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de Registro</a:t>
            </a:r>
          </a:p>
        </p:txBody>
      </p:sp>
    </p:spTree>
    <p:extLst>
      <p:ext uri="{BB962C8B-B14F-4D97-AF65-F5344CB8AC3E}">
        <p14:creationId xmlns:p14="http://schemas.microsoft.com/office/powerpoint/2010/main" val="181365295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9625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626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285750" y="500063"/>
            <a:ext cx="8229600" cy="500062"/>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a:t>
            </a:r>
          </a:p>
        </p:txBody>
      </p:sp>
      <p:sp>
        <p:nvSpPr>
          <p:cNvPr id="96262" name="CaixaDeTexto 10"/>
          <p:cNvSpPr txBox="1">
            <a:spLocks noChangeArrowheads="1"/>
          </p:cNvSpPr>
          <p:nvPr/>
        </p:nvSpPr>
        <p:spPr bwMode="auto">
          <a:xfrm>
            <a:off x="285750" y="1071563"/>
            <a:ext cx="8358188" cy="4708525"/>
          </a:xfrm>
          <a:prstGeom prst="rect">
            <a:avLst/>
          </a:prstGeom>
          <a:noFill/>
          <a:ln w="9525">
            <a:noFill/>
            <a:miter lim="800000"/>
            <a:headEnd/>
            <a:tailEnd/>
          </a:ln>
        </p:spPr>
        <p:txBody>
          <a:bodyPr>
            <a:spAutoFit/>
          </a:bodyPr>
          <a:lstStyle/>
          <a:p>
            <a:pPr algn="just">
              <a:lnSpc>
                <a:spcPct val="150000"/>
              </a:lnSpc>
            </a:pPr>
            <a:r>
              <a:rPr lang="pt-BR" sz="2000">
                <a:cs typeface="Arial" charset="0"/>
              </a:rPr>
              <a:t>	Nessa opção são apresentados os relatórios estatísticos e quantitativos disponíveis, com o objetivo de auxiliar o trabalho da gestão municipal estão disponíveis no Sistema:</a:t>
            </a:r>
          </a:p>
          <a:p>
            <a:pPr algn="just">
              <a:lnSpc>
                <a:spcPct val="150000"/>
              </a:lnSpc>
            </a:pPr>
            <a:endParaRPr lang="pt-BR" sz="2000">
              <a:cs typeface="Arial" charset="0"/>
            </a:endParaRPr>
          </a:p>
          <a:p>
            <a:pPr algn="just">
              <a:lnSpc>
                <a:spcPct val="150000"/>
              </a:lnSpc>
              <a:buFont typeface="Arial" charset="0"/>
              <a:buChar char="•"/>
            </a:pPr>
            <a:r>
              <a:rPr lang="pt-BR" sz="2000" b="1">
                <a:cs typeface="Arial" charset="0"/>
              </a:rPr>
              <a:t> Relatórios Estatísticos</a:t>
            </a:r>
            <a:r>
              <a:rPr lang="pt-BR" sz="2000">
                <a:cs typeface="Arial" charset="0"/>
              </a:rPr>
              <a:t>: são relatórios com a relação das famílias para melhor gestão dos profissionais de saúde. </a:t>
            </a:r>
          </a:p>
          <a:p>
            <a:pPr>
              <a:lnSpc>
                <a:spcPct val="200000"/>
              </a:lnSpc>
              <a:buFont typeface="Arial" charset="0"/>
              <a:buChar char="•"/>
            </a:pPr>
            <a:r>
              <a:rPr lang="pt-BR" sz="2000" b="1">
                <a:cs typeface="Arial" charset="0"/>
              </a:rPr>
              <a:t> Relatórios Quantitativos</a:t>
            </a:r>
            <a:r>
              <a:rPr lang="pt-BR" sz="2000">
                <a:cs typeface="Arial" charset="0"/>
              </a:rPr>
              <a:t>: são relatórios com a quantidade de famílias em cada uma das situações, arquivos que podem ser utilizados pelos profissionais de saúde para melhor organização do trabalho. </a:t>
            </a:r>
          </a:p>
        </p:txBody>
      </p:sp>
    </p:spTree>
    <p:extLst>
      <p:ext uri="{BB962C8B-B14F-4D97-AF65-F5344CB8AC3E}">
        <p14:creationId xmlns:p14="http://schemas.microsoft.com/office/powerpoint/2010/main" val="2011818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921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22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9221"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9222"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223"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224" name="Rectangle 1"/>
          <p:cNvSpPr>
            <a:spLocks noChangeArrowheads="1"/>
          </p:cNvSpPr>
          <p:nvPr/>
        </p:nvSpPr>
        <p:spPr bwMode="auto">
          <a:xfrm>
            <a:off x="214282" y="1196315"/>
            <a:ext cx="8429625" cy="4408899"/>
          </a:xfrm>
          <a:prstGeom prst="rect">
            <a:avLst/>
          </a:prstGeom>
          <a:noFill/>
          <a:ln w="9525">
            <a:noFill/>
            <a:miter lim="800000"/>
            <a:headEnd/>
            <a:tailEnd/>
          </a:ln>
        </p:spPr>
        <p:txBody>
          <a:bodyPr anchor="ctr">
            <a:spAutoFit/>
          </a:bodyPr>
          <a:lstStyle/>
          <a:p>
            <a:pPr algn="just">
              <a:lnSpc>
                <a:spcPct val="150000"/>
              </a:lnSpc>
            </a:pPr>
            <a:r>
              <a:rPr lang="pt-BR" sz="1700" dirty="0" smtClean="0">
                <a:cs typeface="Arial" charset="0"/>
              </a:rPr>
              <a:t>Em decorrência das diversas alterações e ajustes no Sistema de Gestão do Programa Bolsa Família na Saúde orientamos </a:t>
            </a:r>
            <a:r>
              <a:rPr lang="pt-BR" sz="1700" b="1" dirty="0" smtClean="0">
                <a:cs typeface="Arial" charset="0"/>
              </a:rPr>
              <a:t>atualizar a versão do navegador </a:t>
            </a:r>
            <a:r>
              <a:rPr lang="pt-BR" sz="1700" dirty="0" smtClean="0">
                <a:cs typeface="Arial" charset="0"/>
              </a:rPr>
              <a:t>(browser) e </a:t>
            </a:r>
            <a:r>
              <a:rPr lang="pt-BR" sz="1700" b="1" dirty="0" smtClean="0">
                <a:cs typeface="Arial" charset="0"/>
              </a:rPr>
              <a:t>limpar </a:t>
            </a:r>
            <a:r>
              <a:rPr lang="pt-BR" sz="1700" dirty="0" smtClean="0">
                <a:cs typeface="Arial" charset="0"/>
              </a:rPr>
              <a:t> </a:t>
            </a:r>
            <a:r>
              <a:rPr lang="pt-BR" sz="1700" b="1" dirty="0" smtClean="0">
                <a:cs typeface="Arial" charset="0"/>
              </a:rPr>
              <a:t>os dados de navegação </a:t>
            </a:r>
            <a:r>
              <a:rPr lang="pt-BR" sz="1700" dirty="0" smtClean="0">
                <a:cs typeface="Arial" charset="0"/>
              </a:rPr>
              <a:t>todo início de vigência e também no decorrer da vigência.</a:t>
            </a:r>
          </a:p>
          <a:p>
            <a:pPr algn="just">
              <a:lnSpc>
                <a:spcPct val="150000"/>
              </a:lnSpc>
            </a:pPr>
            <a:r>
              <a:rPr lang="pt-BR" sz="1700" b="1" dirty="0" smtClean="0">
                <a:cs typeface="Arial" charset="0"/>
              </a:rPr>
              <a:t>1º</a:t>
            </a:r>
            <a:r>
              <a:rPr lang="pt-BR" sz="1700" dirty="0" smtClean="0">
                <a:cs typeface="Arial" charset="0"/>
              </a:rPr>
              <a:t> - Para verificar </a:t>
            </a:r>
            <a:r>
              <a:rPr lang="pt-BR" sz="1700" dirty="0" smtClean="0"/>
              <a:t>se </a:t>
            </a:r>
            <a:r>
              <a:rPr lang="pt-BR" sz="1700" dirty="0"/>
              <a:t>está utilizando a última versão do navegador (browser). </a:t>
            </a:r>
            <a:r>
              <a:rPr lang="pt-BR" sz="1700" dirty="0" smtClean="0"/>
              <a:t>Siga as </a:t>
            </a:r>
            <a:r>
              <a:rPr lang="pt-BR" sz="1700" dirty="0"/>
              <a:t>etapas abaixo, dos navegadores mais utilizados pelos usuários do Sistema:</a:t>
            </a:r>
          </a:p>
          <a:p>
            <a:pPr lvl="1" algn="just">
              <a:lnSpc>
                <a:spcPct val="150000"/>
              </a:lnSpc>
              <a:buFont typeface="Arial" pitchFamily="34" charset="0"/>
              <a:buChar char="•"/>
            </a:pPr>
            <a:r>
              <a:rPr lang="pt-BR" sz="1700" dirty="0" smtClean="0">
                <a:cs typeface="Arial" charset="0"/>
              </a:rPr>
              <a:t> </a:t>
            </a:r>
            <a:r>
              <a:rPr lang="pt-BR" sz="1700" dirty="0"/>
              <a:t> Mozilla Firefox (</a:t>
            </a:r>
            <a:r>
              <a:rPr lang="pt-BR" sz="1700" u="sng" dirty="0">
                <a:hlinkClick r:id="rId6"/>
              </a:rPr>
              <a:t>http://br.mozdev.org</a:t>
            </a:r>
            <a:r>
              <a:rPr lang="pt-BR" sz="1700" u="sng" dirty="0" smtClean="0">
                <a:hlinkClick r:id="rId6"/>
              </a:rPr>
              <a:t>/</a:t>
            </a:r>
            <a:r>
              <a:rPr lang="pt-BR" sz="1700" dirty="0" smtClean="0"/>
              <a:t>): </a:t>
            </a:r>
            <a:r>
              <a:rPr lang="pt-BR" sz="1700" dirty="0"/>
              <a:t>Na barra superior, clique em “Ajuda</a:t>
            </a:r>
            <a:r>
              <a:rPr lang="pt-BR" sz="1700" dirty="0" smtClean="0"/>
              <a:t>”,  depois selecione “Sobre </a:t>
            </a:r>
            <a:r>
              <a:rPr lang="pt-BR" sz="1700" dirty="0"/>
              <a:t>o Firefox</a:t>
            </a:r>
            <a:r>
              <a:rPr lang="pt-BR" sz="1700" dirty="0" smtClean="0"/>
              <a:t>”. A atualização </a:t>
            </a:r>
            <a:r>
              <a:rPr lang="pt-BR" sz="1700" dirty="0"/>
              <a:t>será feita </a:t>
            </a:r>
            <a:r>
              <a:rPr lang="pt-BR" sz="1700" dirty="0" smtClean="0"/>
              <a:t>automaticamente.</a:t>
            </a:r>
            <a:endParaRPr lang="pt-BR" sz="1700" dirty="0"/>
          </a:p>
          <a:p>
            <a:pPr lvl="1" algn="just">
              <a:lnSpc>
                <a:spcPct val="150000"/>
              </a:lnSpc>
              <a:buFont typeface="Arial" pitchFamily="34" charset="0"/>
              <a:buChar char="•"/>
            </a:pPr>
            <a:r>
              <a:rPr lang="pt-BR" sz="1700" dirty="0"/>
              <a:t> Chrome (</a:t>
            </a:r>
            <a:r>
              <a:rPr lang="pt-BR" sz="1700" u="sng" dirty="0">
                <a:hlinkClick r:id="rId7"/>
              </a:rPr>
              <a:t>http://www.google.com.br</a:t>
            </a:r>
            <a:r>
              <a:rPr lang="pt-BR" sz="1700" u="sng" dirty="0" smtClean="0">
                <a:hlinkClick r:id="rId7"/>
              </a:rPr>
              <a:t>/</a:t>
            </a:r>
            <a:r>
              <a:rPr lang="pt-BR" sz="1700" dirty="0" smtClean="0"/>
              <a:t>): Clique no ícone     , no canto superior à esquerda, depois clique em “</a:t>
            </a:r>
            <a:r>
              <a:rPr lang="pt-BR" sz="1700" dirty="0"/>
              <a:t>Sobre o Google </a:t>
            </a:r>
            <a:r>
              <a:rPr lang="pt-BR" sz="1700" dirty="0" err="1"/>
              <a:t>Chrome</a:t>
            </a:r>
            <a:r>
              <a:rPr lang="pt-BR" sz="1700" dirty="0" smtClean="0"/>
              <a:t>”. A </a:t>
            </a:r>
            <a:r>
              <a:rPr lang="pt-BR" sz="1700" dirty="0"/>
              <a:t>atualização será feita </a:t>
            </a:r>
            <a:r>
              <a:rPr lang="pt-BR" sz="1700" dirty="0" smtClean="0"/>
              <a:t>automaticamente.</a:t>
            </a:r>
            <a:endParaRPr lang="pt-BR" sz="1700" dirty="0">
              <a:cs typeface="Arial" charset="0"/>
            </a:endParaRPr>
          </a:p>
        </p:txBody>
      </p:sp>
      <p:pic>
        <p:nvPicPr>
          <p:cNvPr id="9" name="Imagem 8"/>
          <p:cNvPicPr/>
          <p:nvPr/>
        </p:nvPicPr>
        <p:blipFill>
          <a:blip r:embed="rId8">
            <a:extLst>
              <a:ext uri="{28A0092B-C50C-407E-A947-70E740481C1C}">
                <a14:useLocalDpi xmlns:a14="http://schemas.microsoft.com/office/drawing/2010/main" val="0"/>
              </a:ext>
            </a:extLst>
          </a:blip>
          <a:srcRect/>
          <a:stretch>
            <a:fillRect/>
          </a:stretch>
        </p:blipFill>
        <p:spPr bwMode="auto">
          <a:xfrm>
            <a:off x="6143636" y="4429132"/>
            <a:ext cx="285752" cy="285752"/>
          </a:xfrm>
          <a:prstGeom prst="rect">
            <a:avLst/>
          </a:prstGeom>
          <a:noFill/>
          <a:ln>
            <a:noFill/>
          </a:ln>
        </p:spPr>
      </p:pic>
      <p:sp>
        <p:nvSpPr>
          <p:cNvPr id="10" name="Rectangle 2"/>
          <p:cNvSpPr txBox="1">
            <a:spLocks noChangeArrowheads="1"/>
          </p:cNvSpPr>
          <p:nvPr/>
        </p:nvSpPr>
        <p:spPr bwMode="auto">
          <a:xfrm>
            <a:off x="0" y="500042"/>
            <a:ext cx="9144000" cy="500066"/>
          </a:xfrm>
          <a:prstGeom prst="rect">
            <a:avLst/>
          </a:prstGeom>
          <a:solidFill>
            <a:schemeClr val="bg1"/>
          </a:solidFill>
          <a:ln>
            <a:miter lim="800000"/>
            <a:headEnd/>
            <a:tailEnd/>
          </a:ln>
        </p:spPr>
        <p:txBody>
          <a:bodyPr anchor="b"/>
          <a:lstStyle/>
          <a:p>
            <a:pPr algn="ctr" eaLnBrk="0" fontAlgn="auto" hangingPunct="0">
              <a:spcBef>
                <a:spcPts val="0"/>
              </a:spcBef>
              <a:spcAft>
                <a:spcPts val="0"/>
              </a:spcAft>
              <a:defRPr/>
            </a:pP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Primeiros passos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9728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728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285750" y="500063"/>
            <a:ext cx="8229600" cy="500062"/>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3" y="1000124"/>
            <a:ext cx="7200801" cy="48437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0998815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9830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830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285750" y="500063"/>
            <a:ext cx="8229600" cy="500062"/>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1033164"/>
            <a:ext cx="7128792" cy="47945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9892446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9933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933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342900" y="428625"/>
            <a:ext cx="8229600" cy="500063"/>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4" name="CaixaDeTexto 13"/>
          <p:cNvSpPr txBox="1"/>
          <p:nvPr/>
        </p:nvSpPr>
        <p:spPr>
          <a:xfrm>
            <a:off x="500063" y="928688"/>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Todas</a:t>
            </a:r>
            <a:r>
              <a:rPr lang="pt-BR" dirty="0">
                <a:latin typeface="Arial" pitchFamily="34" charset="0"/>
                <a:cs typeface="Arial" pitchFamily="34" charset="0"/>
              </a:rPr>
              <a:t> </a:t>
            </a: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as Famílias no Programa Bolsa Família</a:t>
            </a:r>
          </a:p>
        </p:txBody>
      </p:sp>
      <p:sp>
        <p:nvSpPr>
          <p:cNvPr id="99335" name="CaixaDeTexto 14"/>
          <p:cNvSpPr txBox="1">
            <a:spLocks noChangeArrowheads="1"/>
          </p:cNvSpPr>
          <p:nvPr/>
        </p:nvSpPr>
        <p:spPr bwMode="auto">
          <a:xfrm>
            <a:off x="642938" y="1571625"/>
            <a:ext cx="8001000" cy="369888"/>
          </a:xfrm>
          <a:prstGeom prst="rect">
            <a:avLst/>
          </a:prstGeom>
          <a:noFill/>
          <a:ln w="9525">
            <a:noFill/>
            <a:miter lim="800000"/>
            <a:headEnd/>
            <a:tailEnd/>
          </a:ln>
        </p:spPr>
        <p:txBody>
          <a:bodyPr>
            <a:spAutoFit/>
          </a:bodyPr>
          <a:lstStyle/>
          <a:p>
            <a:pPr>
              <a:buFont typeface="Arial" charset="0"/>
              <a:buChar char="•"/>
            </a:pPr>
            <a:r>
              <a:rPr lang="pt-BR">
                <a:cs typeface="Arial" charset="0"/>
              </a:rPr>
              <a:t> Apresenta todas as famílias a serem acompanhadas na atual vigência;</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2060848"/>
            <a:ext cx="8352928" cy="37777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5224455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035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035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404664"/>
            <a:ext cx="8229600" cy="500063"/>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833289"/>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Todas</a:t>
            </a:r>
            <a:r>
              <a:rPr lang="pt-BR" dirty="0">
                <a:latin typeface="Arial" pitchFamily="34" charset="0"/>
                <a:cs typeface="Arial" pitchFamily="34" charset="0"/>
              </a:rPr>
              <a:t> </a:t>
            </a: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as Famílias no Programa Bolsa Família</a:t>
            </a:r>
          </a:p>
        </p:txBody>
      </p:sp>
      <p:pic>
        <p:nvPicPr>
          <p:cNvPr id="174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50" y="1271588"/>
            <a:ext cx="8572500" cy="4991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CaixaDeTexto 13"/>
          <p:cNvSpPr txBox="1">
            <a:spLocks noChangeArrowheads="1"/>
          </p:cNvSpPr>
          <p:nvPr/>
        </p:nvSpPr>
        <p:spPr bwMode="auto">
          <a:xfrm>
            <a:off x="5091683" y="2213589"/>
            <a:ext cx="3143250" cy="1200329"/>
          </a:xfrm>
          <a:prstGeom prst="rect">
            <a:avLst/>
          </a:prstGeom>
          <a:solidFill>
            <a:schemeClr val="bg1"/>
          </a:solidFill>
          <a:ln w="28575">
            <a:solidFill>
              <a:srgbClr val="FF0000"/>
            </a:solidFill>
            <a:miter lim="800000"/>
            <a:headEnd/>
            <a:tailEnd/>
          </a:ln>
        </p:spPr>
        <p:txBody>
          <a:bodyPr>
            <a:spAutoFit/>
          </a:bodyPr>
          <a:lstStyle/>
          <a:p>
            <a:r>
              <a:rPr lang="pt-BR" dirty="0">
                <a:solidFill>
                  <a:srgbClr val="FF0000"/>
                </a:solidFill>
                <a:latin typeface="Calibri" pitchFamily="34" charset="0"/>
              </a:rPr>
              <a:t>Apresenta a relação </a:t>
            </a:r>
            <a:r>
              <a:rPr lang="pt-BR" dirty="0" smtClean="0">
                <a:solidFill>
                  <a:srgbClr val="FF0000"/>
                </a:solidFill>
                <a:latin typeface="Calibri" pitchFamily="34" charset="0"/>
              </a:rPr>
              <a:t>de todas as famílias disponibilizadas para acompanhamento na atual vigência</a:t>
            </a:r>
            <a:endParaRPr lang="pt-BR" dirty="0">
              <a:solidFill>
                <a:srgbClr val="FF0000"/>
              </a:solidFill>
              <a:latin typeface="Calibri" pitchFamily="34" charset="0"/>
            </a:endParaRPr>
          </a:p>
        </p:txBody>
      </p:sp>
    </p:spTree>
    <p:extLst>
      <p:ext uri="{BB962C8B-B14F-4D97-AF65-F5344CB8AC3E}">
        <p14:creationId xmlns:p14="http://schemas.microsoft.com/office/powerpoint/2010/main" val="752821218"/>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137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138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865188"/>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Acompanhadas pela Saúde </a:t>
            </a:r>
          </a:p>
        </p:txBody>
      </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501329"/>
            <a:ext cx="8870783" cy="40159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9582344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64704"/>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Acompanhadas pela Saúde </a:t>
            </a:r>
          </a:p>
        </p:txBody>
      </p:sp>
      <p:sp>
        <p:nvSpPr>
          <p:cNvPr id="10" name="Rectangle 2"/>
          <p:cNvSpPr txBox="1">
            <a:spLocks noChangeArrowheads="1"/>
          </p:cNvSpPr>
          <p:nvPr/>
        </p:nvSpPr>
        <p:spPr bwMode="auto">
          <a:xfrm>
            <a:off x="0" y="5877272"/>
            <a:ext cx="9144000" cy="980728"/>
          </a:xfrm>
          <a:prstGeom prst="rect">
            <a:avLst/>
          </a:prstGeom>
          <a:solidFill>
            <a:schemeClr val="bg1"/>
          </a:solidFill>
          <a:ln>
            <a:miter lim="800000"/>
            <a:headEnd/>
            <a:tailEnd/>
          </a:ln>
        </p:spPr>
        <p:txBody>
          <a:bodyPr anchor="b"/>
          <a:lstStyle/>
          <a:p>
            <a:pPr algn="ctr" eaLnBrk="0" fontAlgn="auto" hangingPunct="0">
              <a:spcBef>
                <a:spcPts val="0"/>
              </a:spcBef>
              <a:spcAft>
                <a:spcPts val="0"/>
              </a:spcAft>
              <a:defRPr/>
            </a:pPr>
            <a:r>
              <a:rPr lang="pt-BR" sz="2600" b="1" dirty="0">
                <a:solidFill>
                  <a:schemeClr val="bg1"/>
                </a:solidFill>
                <a:latin typeface="Arial" pitchFamily="34" charset="0"/>
                <a:cs typeface="Arial" pitchFamily="34" charset="0"/>
              </a:rPr>
              <a:t>Relatórios </a:t>
            </a:r>
            <a:endParaRPr lang="pt-BR" sz="2600" b="1" dirty="0" smtClean="0">
              <a:solidFill>
                <a:schemeClr val="bg1"/>
              </a:solidFill>
              <a:latin typeface="Arial" pitchFamily="34" charset="0"/>
              <a:cs typeface="Arial" pitchFamily="34" charset="0"/>
            </a:endParaRPr>
          </a:p>
          <a:p>
            <a:pPr algn="ctr" eaLnBrk="0" fontAlgn="auto" hangingPunct="0">
              <a:spcBef>
                <a:spcPts val="0"/>
              </a:spcBef>
              <a:spcAft>
                <a:spcPts val="0"/>
              </a:spcAft>
              <a:defRPr/>
            </a:pPr>
            <a:r>
              <a:rPr lang="pt-BR" sz="2600" b="1" dirty="0" smtClean="0">
                <a:solidFill>
                  <a:schemeClr val="bg1"/>
                </a:solidFill>
                <a:latin typeface="Arial" pitchFamily="34" charset="0"/>
                <a:cs typeface="Arial" pitchFamily="34" charset="0"/>
              </a:rPr>
              <a:t>Estatísticos</a:t>
            </a:r>
            <a:endParaRPr lang="pt-BR" sz="2600" b="1" dirty="0">
              <a:solidFill>
                <a:schemeClr val="bg1"/>
              </a:solidFill>
              <a:latin typeface="Arial" pitchFamily="34" charset="0"/>
              <a:cs typeface="Arial" pitchFamily="34" charset="0"/>
            </a:endParaRPr>
          </a:p>
        </p:txBody>
      </p:sp>
      <p:pic>
        <p:nvPicPr>
          <p:cNvPr id="184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196752"/>
            <a:ext cx="7797130" cy="55818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CaixaDeTexto 13"/>
          <p:cNvSpPr txBox="1">
            <a:spLocks noChangeArrowheads="1"/>
          </p:cNvSpPr>
          <p:nvPr/>
        </p:nvSpPr>
        <p:spPr bwMode="auto">
          <a:xfrm>
            <a:off x="5220072" y="1940818"/>
            <a:ext cx="3143250" cy="1200150"/>
          </a:xfrm>
          <a:prstGeom prst="rect">
            <a:avLst/>
          </a:prstGeom>
          <a:solidFill>
            <a:schemeClr val="bg1"/>
          </a:solidFill>
          <a:ln w="28575">
            <a:solidFill>
              <a:srgbClr val="FF0000"/>
            </a:solidFill>
            <a:miter lim="800000"/>
            <a:headEnd/>
            <a:tailEnd/>
          </a:ln>
        </p:spPr>
        <p:txBody>
          <a:bodyPr>
            <a:spAutoFit/>
          </a:bodyPr>
          <a:lstStyle/>
          <a:p>
            <a:r>
              <a:rPr lang="pt-BR" dirty="0">
                <a:solidFill>
                  <a:srgbClr val="FF0000"/>
                </a:solidFill>
                <a:latin typeface="Calibri" pitchFamily="34" charset="0"/>
              </a:rPr>
              <a:t>Apresenta a relação das famílias acompanhadas e parcialmente acompanhadas de todas as vigência</a:t>
            </a:r>
          </a:p>
        </p:txBody>
      </p:sp>
    </p:spTree>
    <p:extLst>
      <p:ext uri="{BB962C8B-B14F-4D97-AF65-F5344CB8AC3E}">
        <p14:creationId xmlns:p14="http://schemas.microsoft.com/office/powerpoint/2010/main" val="114765689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34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34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 serem Acompanhadas pela Saúde </a:t>
            </a: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1637978"/>
            <a:ext cx="8497924" cy="38792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2300211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 serem Acompanhadas pela Saúde </a:t>
            </a:r>
          </a:p>
        </p:txBody>
      </p:sp>
      <p:sp>
        <p:nvSpPr>
          <p:cNvPr id="104453" name="CaixaDeTexto 12"/>
          <p:cNvSpPr txBox="1">
            <a:spLocks noChangeArrowheads="1"/>
          </p:cNvSpPr>
          <p:nvPr/>
        </p:nvSpPr>
        <p:spPr bwMode="auto">
          <a:xfrm>
            <a:off x="0" y="5715000"/>
            <a:ext cx="9144000" cy="1200150"/>
          </a:xfrm>
          <a:prstGeom prst="rect">
            <a:avLst/>
          </a:prstGeom>
          <a:solidFill>
            <a:schemeClr val="bg1"/>
          </a:solidFill>
          <a:ln w="9525">
            <a:noFill/>
            <a:miter lim="800000"/>
            <a:headEnd/>
            <a:tailEnd/>
          </a:ln>
        </p:spPr>
        <p:txBody>
          <a:bodyPr>
            <a:spAutoFit/>
          </a:bodyPr>
          <a:lstStyle/>
          <a:p>
            <a:r>
              <a:rPr lang="pt-BR">
                <a:solidFill>
                  <a:schemeClr val="bg1"/>
                </a:solidFill>
                <a:latin typeface="Calibri" pitchFamily="34" charset="0"/>
              </a:rPr>
              <a:t>Apenas </a:t>
            </a:r>
          </a:p>
          <a:p>
            <a:r>
              <a:rPr lang="pt-BR">
                <a:solidFill>
                  <a:schemeClr val="bg1"/>
                </a:solidFill>
                <a:latin typeface="Calibri" pitchFamily="34" charset="0"/>
              </a:rPr>
              <a:t>da vigênc</a:t>
            </a:r>
          </a:p>
          <a:p>
            <a:r>
              <a:rPr lang="pt-BR">
                <a:solidFill>
                  <a:schemeClr val="bg1"/>
                </a:solidFill>
                <a:latin typeface="Calibri" pitchFamily="34" charset="0"/>
              </a:rPr>
              <a:t>ia at</a:t>
            </a:r>
          </a:p>
          <a:p>
            <a:r>
              <a:rPr lang="pt-BR">
                <a:solidFill>
                  <a:schemeClr val="bg1"/>
                </a:solidFill>
                <a:latin typeface="Calibri" pitchFamily="34" charset="0"/>
              </a:rPr>
              <a:t>ual;</a:t>
            </a: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 y="1396603"/>
            <a:ext cx="8458200" cy="4953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4455" name="CaixaDeTexto 16"/>
          <p:cNvSpPr txBox="1">
            <a:spLocks noChangeArrowheads="1"/>
          </p:cNvSpPr>
          <p:nvPr/>
        </p:nvSpPr>
        <p:spPr bwMode="auto">
          <a:xfrm>
            <a:off x="5072063" y="2286000"/>
            <a:ext cx="3286125" cy="923925"/>
          </a:xfrm>
          <a:prstGeom prst="rect">
            <a:avLst/>
          </a:prstGeom>
          <a:solidFill>
            <a:schemeClr val="bg1"/>
          </a:solidFill>
          <a:ln w="28575">
            <a:solidFill>
              <a:srgbClr val="FF0000"/>
            </a:solidFill>
            <a:miter lim="800000"/>
            <a:headEnd/>
            <a:tailEnd/>
          </a:ln>
        </p:spPr>
        <p:txBody>
          <a:bodyPr>
            <a:spAutoFit/>
          </a:bodyPr>
          <a:lstStyle/>
          <a:p>
            <a:r>
              <a:rPr lang="pt-BR">
                <a:solidFill>
                  <a:srgbClr val="FF0000"/>
                </a:solidFill>
                <a:latin typeface="Calibri" pitchFamily="34" charset="0"/>
              </a:rPr>
              <a:t>Apresenta a relação das famílias a serem acompanhadas na vigência atual</a:t>
            </a:r>
          </a:p>
        </p:txBody>
      </p:sp>
    </p:spTree>
    <p:extLst>
      <p:ext uri="{BB962C8B-B14F-4D97-AF65-F5344CB8AC3E}">
        <p14:creationId xmlns:p14="http://schemas.microsoft.com/office/powerpoint/2010/main" val="33899339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54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54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localizadas para Acompanhamento</a:t>
            </a:r>
          </a:p>
        </p:txBody>
      </p:sp>
      <p:pic>
        <p:nvPicPr>
          <p:cNvPr id="614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1484784"/>
            <a:ext cx="8520298" cy="396044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4865813"/>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649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650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localizadas para Acompanhamento</a:t>
            </a:r>
          </a:p>
        </p:txBody>
      </p:sp>
      <p:sp>
        <p:nvSpPr>
          <p:cNvPr id="106503" name="CaixaDeTexto 13"/>
          <p:cNvSpPr txBox="1">
            <a:spLocks noChangeArrowheads="1"/>
          </p:cNvSpPr>
          <p:nvPr/>
        </p:nvSpPr>
        <p:spPr bwMode="auto">
          <a:xfrm>
            <a:off x="0" y="5715000"/>
            <a:ext cx="9144000" cy="1200150"/>
          </a:xfrm>
          <a:prstGeom prst="rect">
            <a:avLst/>
          </a:prstGeom>
          <a:solidFill>
            <a:schemeClr val="bg1"/>
          </a:solidFill>
          <a:ln w="9525">
            <a:noFill/>
            <a:miter lim="800000"/>
            <a:headEnd/>
            <a:tailEnd/>
          </a:ln>
        </p:spPr>
        <p:txBody>
          <a:bodyPr>
            <a:spAutoFit/>
          </a:bodyPr>
          <a:lstStyle/>
          <a:p>
            <a:r>
              <a:rPr lang="pt-BR">
                <a:solidFill>
                  <a:schemeClr val="bg1"/>
                </a:solidFill>
                <a:latin typeface="Calibri" pitchFamily="34" charset="0"/>
              </a:rPr>
              <a:t>Apenas </a:t>
            </a:r>
          </a:p>
          <a:p>
            <a:r>
              <a:rPr lang="pt-BR">
                <a:solidFill>
                  <a:schemeClr val="bg1"/>
                </a:solidFill>
                <a:latin typeface="Calibri" pitchFamily="34" charset="0"/>
              </a:rPr>
              <a:t>da vigênc</a:t>
            </a:r>
          </a:p>
          <a:p>
            <a:r>
              <a:rPr lang="pt-BR">
                <a:solidFill>
                  <a:schemeClr val="bg1"/>
                </a:solidFill>
                <a:latin typeface="Calibri" pitchFamily="34" charset="0"/>
              </a:rPr>
              <a:t>ia at</a:t>
            </a:r>
          </a:p>
          <a:p>
            <a:r>
              <a:rPr lang="pt-BR">
                <a:solidFill>
                  <a:schemeClr val="bg1"/>
                </a:solidFill>
                <a:latin typeface="Calibri" pitchFamily="34" charset="0"/>
              </a:rPr>
              <a:t>ual;</a:t>
            </a:r>
          </a:p>
        </p:txBody>
      </p:sp>
      <p:pic>
        <p:nvPicPr>
          <p:cNvPr id="174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225" y="1432347"/>
            <a:ext cx="8591550" cy="51530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6505" name="CaixaDeTexto 12"/>
          <p:cNvSpPr txBox="1">
            <a:spLocks noChangeArrowheads="1"/>
          </p:cNvSpPr>
          <p:nvPr/>
        </p:nvSpPr>
        <p:spPr bwMode="auto">
          <a:xfrm>
            <a:off x="4572000" y="2214563"/>
            <a:ext cx="3000375" cy="923925"/>
          </a:xfrm>
          <a:prstGeom prst="rect">
            <a:avLst/>
          </a:prstGeom>
          <a:solidFill>
            <a:schemeClr val="bg1"/>
          </a:solidFill>
          <a:ln w="28575">
            <a:solidFill>
              <a:srgbClr val="FF0000"/>
            </a:solidFill>
            <a:miter lim="800000"/>
            <a:headEnd/>
            <a:tailEnd/>
          </a:ln>
        </p:spPr>
        <p:txBody>
          <a:bodyPr>
            <a:spAutoFit/>
          </a:bodyPr>
          <a:lstStyle/>
          <a:p>
            <a:r>
              <a:rPr lang="pt-BR">
                <a:solidFill>
                  <a:srgbClr val="FF0000"/>
                </a:solidFill>
                <a:latin typeface="Calibri" pitchFamily="34" charset="0"/>
              </a:rPr>
              <a:t>Apresenta a relação das</a:t>
            </a:r>
          </a:p>
          <a:p>
            <a:r>
              <a:rPr lang="pt-BR">
                <a:solidFill>
                  <a:srgbClr val="FF0000"/>
                </a:solidFill>
                <a:latin typeface="Calibri" pitchFamily="34" charset="0"/>
              </a:rPr>
              <a:t>Famílias não localizadas em</a:t>
            </a:r>
          </a:p>
          <a:p>
            <a:r>
              <a:rPr lang="pt-BR">
                <a:solidFill>
                  <a:srgbClr val="FF0000"/>
                </a:solidFill>
                <a:latin typeface="Calibri" pitchFamily="34" charset="0"/>
              </a:rPr>
              <a:t>todas as vigência</a:t>
            </a:r>
          </a:p>
        </p:txBody>
      </p:sp>
    </p:spTree>
    <p:extLst>
      <p:ext uri="{BB962C8B-B14F-4D97-AF65-F5344CB8AC3E}">
        <p14:creationId xmlns:p14="http://schemas.microsoft.com/office/powerpoint/2010/main" val="573338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921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22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9221"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9222"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9223"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224" name="Rectangle 1"/>
          <p:cNvSpPr>
            <a:spLocks noChangeArrowheads="1"/>
          </p:cNvSpPr>
          <p:nvPr/>
        </p:nvSpPr>
        <p:spPr bwMode="auto">
          <a:xfrm>
            <a:off x="363537" y="1619717"/>
            <a:ext cx="8429625" cy="3462486"/>
          </a:xfrm>
          <a:prstGeom prst="rect">
            <a:avLst/>
          </a:prstGeom>
          <a:noFill/>
          <a:ln w="9525">
            <a:noFill/>
            <a:miter lim="800000"/>
            <a:headEnd/>
            <a:tailEnd/>
          </a:ln>
        </p:spPr>
        <p:txBody>
          <a:bodyPr anchor="ctr">
            <a:spAutoFit/>
          </a:bodyPr>
          <a:lstStyle/>
          <a:p>
            <a:pPr algn="just">
              <a:lnSpc>
                <a:spcPct val="150000"/>
              </a:lnSpc>
            </a:pPr>
            <a:r>
              <a:rPr lang="pt-BR" b="1" dirty="0" smtClean="0">
                <a:cs typeface="Arial" charset="0"/>
              </a:rPr>
              <a:t>2º </a:t>
            </a:r>
            <a:r>
              <a:rPr lang="pt-BR" b="1" dirty="0">
                <a:cs typeface="Arial" charset="0"/>
              </a:rPr>
              <a:t>-</a:t>
            </a:r>
            <a:r>
              <a:rPr lang="pt-BR" dirty="0">
                <a:cs typeface="Arial" charset="0"/>
              </a:rPr>
              <a:t> </a:t>
            </a:r>
            <a:r>
              <a:rPr lang="pt-BR" dirty="0"/>
              <a:t>Após a atualização, ou se a versão estiver atualizada, faça a limpeza do seu navegador (para melhorar a performance de </a:t>
            </a:r>
            <a:r>
              <a:rPr lang="pt-BR" dirty="0" smtClean="0"/>
              <a:t>navegação): </a:t>
            </a:r>
            <a:endParaRPr lang="pt-BR" dirty="0"/>
          </a:p>
          <a:p>
            <a:pPr algn="just">
              <a:lnSpc>
                <a:spcPct val="150000"/>
              </a:lnSpc>
            </a:pPr>
            <a:r>
              <a:rPr lang="pt-BR" dirty="0" smtClean="0"/>
              <a:t>Para tanto, aperte </a:t>
            </a:r>
            <a:r>
              <a:rPr lang="pt-BR" dirty="0"/>
              <a:t>simultaneamente as teclas: </a:t>
            </a:r>
            <a:r>
              <a:rPr lang="pt-BR" dirty="0" err="1"/>
              <a:t>Ctrl+Shift+Del</a:t>
            </a:r>
            <a:r>
              <a:rPr lang="pt-BR" dirty="0"/>
              <a:t>; </a:t>
            </a:r>
          </a:p>
          <a:p>
            <a:pPr lvl="0" algn="just">
              <a:lnSpc>
                <a:spcPct val="150000"/>
              </a:lnSpc>
            </a:pPr>
            <a:r>
              <a:rPr lang="pt-BR" dirty="0"/>
              <a:t>Em seguida clique em DETALHES, Selecione tudo e clique no botão LIMPAR TUDO ou EXCLUIR, aguarde alguns instantes e reinicie o seu navegador. </a:t>
            </a:r>
          </a:p>
          <a:p>
            <a:pPr algn="just">
              <a:lnSpc>
                <a:spcPct val="150000"/>
              </a:lnSpc>
            </a:pPr>
            <a:endParaRPr lang="pt-BR" sz="1600" dirty="0" smtClean="0">
              <a:cs typeface="Arial" charset="0"/>
            </a:endParaRPr>
          </a:p>
          <a:p>
            <a:pPr algn="ctr">
              <a:lnSpc>
                <a:spcPct val="150000"/>
              </a:lnSpc>
            </a:pPr>
            <a:r>
              <a:rPr lang="pt-BR" sz="2000" b="1" dirty="0" smtClean="0">
                <a:cs typeface="Arial" charset="0"/>
              </a:rPr>
              <a:t>Esses </a:t>
            </a:r>
            <a:r>
              <a:rPr lang="pt-BR" sz="2000" b="1" dirty="0">
                <a:cs typeface="Arial" charset="0"/>
              </a:rPr>
              <a:t>procedimentos evitam erros e </a:t>
            </a:r>
          </a:p>
          <a:p>
            <a:pPr algn="ctr">
              <a:lnSpc>
                <a:spcPct val="150000"/>
              </a:lnSpc>
            </a:pPr>
            <a:r>
              <a:rPr lang="pt-BR" sz="2000" b="1" dirty="0">
                <a:cs typeface="Arial" charset="0"/>
              </a:rPr>
              <a:t>melhoram a performance de navegação, </a:t>
            </a:r>
            <a:r>
              <a:rPr lang="pt-BR" sz="2000" b="1" dirty="0" smtClean="0">
                <a:cs typeface="Arial" charset="0"/>
              </a:rPr>
              <a:t>tornando-a </a:t>
            </a:r>
            <a:r>
              <a:rPr lang="pt-BR" sz="2000" b="1" dirty="0">
                <a:cs typeface="Arial" charset="0"/>
              </a:rPr>
              <a:t>mais </a:t>
            </a:r>
            <a:r>
              <a:rPr lang="pt-BR" sz="2000" b="1" dirty="0" smtClean="0">
                <a:cs typeface="Arial" charset="0"/>
              </a:rPr>
              <a:t>“leve”</a:t>
            </a:r>
            <a:endParaRPr lang="pt-BR" sz="2000" b="1" dirty="0">
              <a:cs typeface="Arial" charset="0"/>
            </a:endParaRPr>
          </a:p>
        </p:txBody>
      </p:sp>
      <p:sp>
        <p:nvSpPr>
          <p:cNvPr id="10" name="Rectangle 2"/>
          <p:cNvSpPr txBox="1">
            <a:spLocks noChangeArrowheads="1"/>
          </p:cNvSpPr>
          <p:nvPr/>
        </p:nvSpPr>
        <p:spPr bwMode="auto">
          <a:xfrm>
            <a:off x="0" y="500042"/>
            <a:ext cx="9144000" cy="500066"/>
          </a:xfrm>
          <a:prstGeom prst="rect">
            <a:avLst/>
          </a:prstGeom>
          <a:solidFill>
            <a:schemeClr val="bg1"/>
          </a:solidFill>
          <a:ln>
            <a:miter lim="800000"/>
            <a:headEnd/>
            <a:tailEnd/>
          </a:ln>
        </p:spPr>
        <p:txBody>
          <a:bodyPr anchor="b"/>
          <a:lstStyle/>
          <a:p>
            <a:pPr algn="ctr" eaLnBrk="0" fontAlgn="auto" hangingPunct="0">
              <a:spcBef>
                <a:spcPts val="0"/>
              </a:spcBef>
              <a:spcAft>
                <a:spcPts val="0"/>
              </a:spcAft>
              <a:defRPr/>
            </a:pP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Primeiros passos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752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752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vinculadas a Unidade de Saúde (EAS)</a:t>
            </a:r>
          </a:p>
        </p:txBody>
      </p:sp>
      <p:pic>
        <p:nvPicPr>
          <p:cNvPr id="71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430090"/>
            <a:ext cx="8717021" cy="408714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746977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3" descr="C:\Users\alexandre.brito\Desktop\powerpoint.jpg"/>
          <p:cNvPicPr>
            <a:picLocks noChangeAspect="1" noChangeArrowheads="1"/>
          </p:cNvPicPr>
          <p:nvPr/>
        </p:nvPicPr>
        <p:blipFill>
          <a:blip r:embed="rId3"/>
          <a:srcRect/>
          <a:stretch>
            <a:fillRect/>
          </a:stretch>
        </p:blipFill>
        <p:spPr bwMode="auto">
          <a:xfrm>
            <a:off x="-12700" y="0"/>
            <a:ext cx="9156700" cy="6888163"/>
          </a:xfrm>
          <a:prstGeom prst="rect">
            <a:avLst/>
          </a:prstGeom>
          <a:noFill/>
          <a:ln w="9525">
            <a:noFill/>
            <a:miter lim="800000"/>
            <a:headEnd/>
            <a:tailEnd/>
          </a:ln>
        </p:spPr>
      </p:pic>
      <p:pic>
        <p:nvPicPr>
          <p:cNvPr id="1085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85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vinculadas a Unidade de Saúde (EAS)</a:t>
            </a:r>
          </a:p>
        </p:txBody>
      </p:sp>
      <p:sp>
        <p:nvSpPr>
          <p:cNvPr id="108551" name="CaixaDeTexto 13"/>
          <p:cNvSpPr txBox="1">
            <a:spLocks noChangeArrowheads="1"/>
          </p:cNvSpPr>
          <p:nvPr/>
        </p:nvSpPr>
        <p:spPr bwMode="auto">
          <a:xfrm>
            <a:off x="0" y="5715000"/>
            <a:ext cx="9144000" cy="1200150"/>
          </a:xfrm>
          <a:prstGeom prst="rect">
            <a:avLst/>
          </a:prstGeom>
          <a:solidFill>
            <a:schemeClr val="bg1"/>
          </a:solidFill>
          <a:ln w="9525">
            <a:noFill/>
            <a:miter lim="800000"/>
            <a:headEnd/>
            <a:tailEnd/>
          </a:ln>
        </p:spPr>
        <p:txBody>
          <a:bodyPr>
            <a:spAutoFit/>
          </a:bodyPr>
          <a:lstStyle/>
          <a:p>
            <a:r>
              <a:rPr lang="pt-BR">
                <a:solidFill>
                  <a:schemeClr val="bg1"/>
                </a:solidFill>
                <a:latin typeface="Calibri" pitchFamily="34" charset="0"/>
              </a:rPr>
              <a:t>Apenas </a:t>
            </a:r>
          </a:p>
          <a:p>
            <a:r>
              <a:rPr lang="pt-BR">
                <a:solidFill>
                  <a:schemeClr val="bg1"/>
                </a:solidFill>
                <a:latin typeface="Calibri" pitchFamily="34" charset="0"/>
              </a:rPr>
              <a:t>da vigênc</a:t>
            </a:r>
          </a:p>
          <a:p>
            <a:r>
              <a:rPr lang="pt-BR">
                <a:solidFill>
                  <a:schemeClr val="bg1"/>
                </a:solidFill>
                <a:latin typeface="Calibri" pitchFamily="34" charset="0"/>
              </a:rPr>
              <a:t>ia at</a:t>
            </a:r>
          </a:p>
          <a:p>
            <a:r>
              <a:rPr lang="pt-BR">
                <a:solidFill>
                  <a:schemeClr val="bg1"/>
                </a:solidFill>
                <a:latin typeface="Calibri" pitchFamily="34" charset="0"/>
              </a:rPr>
              <a:t>ual;</a:t>
            </a:r>
          </a:p>
        </p:txBody>
      </p:sp>
      <p:pic>
        <p:nvPicPr>
          <p:cNvPr id="1843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795" y="1481138"/>
            <a:ext cx="8858250" cy="50863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8553" name="CaixaDeTexto 12"/>
          <p:cNvSpPr txBox="1">
            <a:spLocks noChangeArrowheads="1"/>
          </p:cNvSpPr>
          <p:nvPr/>
        </p:nvSpPr>
        <p:spPr bwMode="auto">
          <a:xfrm>
            <a:off x="5072063" y="2643188"/>
            <a:ext cx="3143250" cy="646112"/>
          </a:xfrm>
          <a:prstGeom prst="rect">
            <a:avLst/>
          </a:prstGeom>
          <a:solidFill>
            <a:schemeClr val="bg1"/>
          </a:solidFill>
          <a:ln w="28575">
            <a:solidFill>
              <a:srgbClr val="FF0000"/>
            </a:solidFill>
            <a:miter lim="800000"/>
            <a:headEnd/>
            <a:tailEnd/>
          </a:ln>
        </p:spPr>
        <p:txBody>
          <a:bodyPr>
            <a:spAutoFit/>
          </a:bodyPr>
          <a:lstStyle/>
          <a:p>
            <a:r>
              <a:rPr lang="pt-BR">
                <a:solidFill>
                  <a:srgbClr val="FF0000"/>
                </a:solidFill>
                <a:latin typeface="Calibri" pitchFamily="34" charset="0"/>
              </a:rPr>
              <a:t>Essa opção faz um link para o “Vincular famílias ao EAS”</a:t>
            </a:r>
          </a:p>
        </p:txBody>
      </p:sp>
    </p:spTree>
    <p:extLst>
      <p:ext uri="{BB962C8B-B14F-4D97-AF65-F5344CB8AC3E}">
        <p14:creationId xmlns:p14="http://schemas.microsoft.com/office/powerpoint/2010/main" val="234420932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095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95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acompanhadas localizadas</a:t>
            </a:r>
          </a:p>
        </p:txBody>
      </p:sp>
      <p:pic>
        <p:nvPicPr>
          <p:cNvPr id="819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1484784"/>
            <a:ext cx="8488069" cy="381642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76009159"/>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865188"/>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acompanhadas localizadas</a:t>
            </a:r>
          </a:p>
        </p:txBody>
      </p:sp>
      <p:sp>
        <p:nvSpPr>
          <p:cNvPr id="110597" name="CaixaDeTexto 12"/>
          <p:cNvSpPr txBox="1">
            <a:spLocks noChangeArrowheads="1"/>
          </p:cNvSpPr>
          <p:nvPr/>
        </p:nvSpPr>
        <p:spPr bwMode="auto">
          <a:xfrm>
            <a:off x="0" y="5715000"/>
            <a:ext cx="9144000" cy="1200150"/>
          </a:xfrm>
          <a:prstGeom prst="rect">
            <a:avLst/>
          </a:prstGeom>
          <a:solidFill>
            <a:schemeClr val="bg1"/>
          </a:solidFill>
          <a:ln w="9525">
            <a:noFill/>
            <a:miter lim="800000"/>
            <a:headEnd/>
            <a:tailEnd/>
          </a:ln>
        </p:spPr>
        <p:txBody>
          <a:bodyPr>
            <a:spAutoFit/>
          </a:bodyPr>
          <a:lstStyle/>
          <a:p>
            <a:r>
              <a:rPr lang="pt-BR">
                <a:solidFill>
                  <a:schemeClr val="bg1"/>
                </a:solidFill>
                <a:latin typeface="Calibri" pitchFamily="34" charset="0"/>
              </a:rPr>
              <a:t>Apenas </a:t>
            </a:r>
          </a:p>
          <a:p>
            <a:r>
              <a:rPr lang="pt-BR">
                <a:solidFill>
                  <a:schemeClr val="bg1"/>
                </a:solidFill>
                <a:latin typeface="Calibri" pitchFamily="34" charset="0"/>
              </a:rPr>
              <a:t>da vigênc</a:t>
            </a:r>
          </a:p>
          <a:p>
            <a:r>
              <a:rPr lang="pt-BR">
                <a:solidFill>
                  <a:schemeClr val="bg1"/>
                </a:solidFill>
                <a:latin typeface="Calibri" pitchFamily="34" charset="0"/>
              </a:rPr>
              <a:t>ia at</a:t>
            </a:r>
          </a:p>
          <a:p>
            <a:r>
              <a:rPr lang="pt-BR">
                <a:solidFill>
                  <a:schemeClr val="bg1"/>
                </a:solidFill>
                <a:latin typeface="Calibri" pitchFamily="34" charset="0"/>
              </a:rPr>
              <a:t>ual;</a:t>
            </a:r>
          </a:p>
        </p:txBody>
      </p:sp>
      <p:pic>
        <p:nvPicPr>
          <p:cNvPr id="194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538" y="1539875"/>
            <a:ext cx="8743950" cy="48387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0599" name="CaixaDeTexto 8"/>
          <p:cNvSpPr txBox="1">
            <a:spLocks noChangeArrowheads="1"/>
          </p:cNvSpPr>
          <p:nvPr/>
        </p:nvSpPr>
        <p:spPr bwMode="auto">
          <a:xfrm>
            <a:off x="5286375" y="2357438"/>
            <a:ext cx="3286125" cy="923925"/>
          </a:xfrm>
          <a:prstGeom prst="rect">
            <a:avLst/>
          </a:prstGeom>
          <a:solidFill>
            <a:schemeClr val="bg1"/>
          </a:solidFill>
          <a:ln w="28575">
            <a:solidFill>
              <a:srgbClr val="FF0000"/>
            </a:solidFill>
            <a:miter lim="800000"/>
            <a:headEnd/>
            <a:tailEnd/>
          </a:ln>
        </p:spPr>
        <p:txBody>
          <a:bodyPr>
            <a:spAutoFit/>
          </a:bodyPr>
          <a:lstStyle/>
          <a:p>
            <a:r>
              <a:rPr lang="pt-BR">
                <a:solidFill>
                  <a:srgbClr val="FF0000"/>
                </a:solidFill>
                <a:latin typeface="Calibri" pitchFamily="34" charset="0"/>
              </a:rPr>
              <a:t>Apresenta a relação das famílias localizadas e não acompanhadas na vigência atual</a:t>
            </a:r>
          </a:p>
        </p:txBody>
      </p:sp>
    </p:spTree>
    <p:extLst>
      <p:ext uri="{BB962C8B-B14F-4D97-AF65-F5344CB8AC3E}">
        <p14:creationId xmlns:p14="http://schemas.microsoft.com/office/powerpoint/2010/main" val="200541933"/>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1161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1162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89217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acompanhadas por INEP</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(Instituições Educacionais)</a:t>
            </a:r>
          </a:p>
        </p:txBody>
      </p:sp>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1772816"/>
            <a:ext cx="8568952" cy="388129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3061983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00050"/>
          </a:xfrm>
          <a:prstGeom prst="rect">
            <a:avLst/>
          </a:prstGeom>
          <a:noFill/>
        </p:spPr>
        <p:txBody>
          <a:bodyPr>
            <a:spAutoFit/>
          </a:bodyPr>
          <a:lstStyle/>
          <a:p>
            <a:pPr algn="ctr" fontAlgn="auto">
              <a:spcBef>
                <a:spcPts val="0"/>
              </a:spcBef>
              <a:spcAft>
                <a:spcPts val="0"/>
              </a:spcAft>
              <a:defRPr/>
            </a:pPr>
            <a:r>
              <a:rPr lang="pt-BR" sz="20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acompanhadas por INEP (Instituições Educacionais)</a:t>
            </a:r>
          </a:p>
        </p:txBody>
      </p:sp>
      <p:sp>
        <p:nvSpPr>
          <p:cNvPr id="112645" name="CaixaDeTexto 13"/>
          <p:cNvSpPr txBox="1">
            <a:spLocks noChangeArrowheads="1"/>
          </p:cNvSpPr>
          <p:nvPr/>
        </p:nvSpPr>
        <p:spPr bwMode="auto">
          <a:xfrm>
            <a:off x="0" y="5715000"/>
            <a:ext cx="9144000" cy="1200150"/>
          </a:xfrm>
          <a:prstGeom prst="rect">
            <a:avLst/>
          </a:prstGeom>
          <a:solidFill>
            <a:schemeClr val="bg1"/>
          </a:solidFill>
          <a:ln w="9525">
            <a:noFill/>
            <a:miter lim="800000"/>
            <a:headEnd/>
            <a:tailEnd/>
          </a:ln>
        </p:spPr>
        <p:txBody>
          <a:bodyPr>
            <a:spAutoFit/>
          </a:bodyPr>
          <a:lstStyle/>
          <a:p>
            <a:r>
              <a:rPr lang="pt-BR">
                <a:solidFill>
                  <a:schemeClr val="bg1"/>
                </a:solidFill>
                <a:latin typeface="Calibri" pitchFamily="34" charset="0"/>
              </a:rPr>
              <a:t>Apenas </a:t>
            </a:r>
          </a:p>
          <a:p>
            <a:r>
              <a:rPr lang="pt-BR">
                <a:solidFill>
                  <a:schemeClr val="bg1"/>
                </a:solidFill>
                <a:latin typeface="Calibri" pitchFamily="34" charset="0"/>
              </a:rPr>
              <a:t>da vigênc</a:t>
            </a:r>
          </a:p>
          <a:p>
            <a:r>
              <a:rPr lang="pt-BR">
                <a:solidFill>
                  <a:schemeClr val="bg1"/>
                </a:solidFill>
                <a:latin typeface="Calibri" pitchFamily="34" charset="0"/>
              </a:rPr>
              <a:t>ia at</a:t>
            </a:r>
          </a:p>
          <a:p>
            <a:r>
              <a:rPr lang="pt-BR">
                <a:solidFill>
                  <a:schemeClr val="bg1"/>
                </a:solidFill>
                <a:latin typeface="Calibri" pitchFamily="34" charset="0"/>
              </a:rPr>
              <a:t>ual;</a:t>
            </a:r>
          </a:p>
        </p:txBody>
      </p:sp>
      <p:pic>
        <p:nvPicPr>
          <p:cNvPr id="2048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412776"/>
            <a:ext cx="8448675" cy="53530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2647" name="CaixaDeTexto 12"/>
          <p:cNvSpPr txBox="1">
            <a:spLocks noChangeArrowheads="1"/>
          </p:cNvSpPr>
          <p:nvPr/>
        </p:nvSpPr>
        <p:spPr bwMode="auto">
          <a:xfrm>
            <a:off x="5715000" y="3429000"/>
            <a:ext cx="3286125" cy="1754188"/>
          </a:xfrm>
          <a:prstGeom prst="rect">
            <a:avLst/>
          </a:prstGeom>
          <a:solidFill>
            <a:schemeClr val="bg1"/>
          </a:solidFill>
          <a:ln w="28575">
            <a:solidFill>
              <a:srgbClr val="FF0000"/>
            </a:solidFill>
            <a:miter lim="800000"/>
            <a:headEnd/>
            <a:tailEnd/>
          </a:ln>
        </p:spPr>
        <p:txBody>
          <a:bodyPr>
            <a:spAutoFit/>
          </a:bodyPr>
          <a:lstStyle/>
          <a:p>
            <a:r>
              <a:rPr lang="pt-BR" dirty="0">
                <a:solidFill>
                  <a:srgbClr val="FF0000"/>
                </a:solidFill>
                <a:latin typeface="Calibri" pitchFamily="34" charset="0"/>
              </a:rPr>
              <a:t>Apresenta a relação das famílias da vigência atual, com a informação da escola das crianças em idade escolar – informação colhida no Sistema Presença </a:t>
            </a:r>
            <a:r>
              <a:rPr lang="pt-BR" dirty="0" smtClean="0">
                <a:solidFill>
                  <a:srgbClr val="FF0000"/>
                </a:solidFill>
                <a:latin typeface="Calibri" pitchFamily="34" charset="0"/>
              </a:rPr>
              <a:t>do </a:t>
            </a:r>
            <a:r>
              <a:rPr lang="pt-BR" dirty="0">
                <a:solidFill>
                  <a:srgbClr val="FF0000"/>
                </a:solidFill>
                <a:latin typeface="Calibri" pitchFamily="34" charset="0"/>
              </a:rPr>
              <a:t>MEC.</a:t>
            </a:r>
          </a:p>
        </p:txBody>
      </p:sp>
    </p:spTree>
    <p:extLst>
      <p:ext uri="{BB962C8B-B14F-4D97-AF65-F5344CB8AC3E}">
        <p14:creationId xmlns:p14="http://schemas.microsoft.com/office/powerpoint/2010/main" val="202245834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1366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1366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357188"/>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785813"/>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acompanhadas por Ocorrência</a:t>
            </a: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1484784"/>
            <a:ext cx="8578379" cy="38884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61820243"/>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1469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1469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ctangle 2"/>
          <p:cNvSpPr txBox="1">
            <a:spLocks noChangeArrowheads="1"/>
          </p:cNvSpPr>
          <p:nvPr/>
        </p:nvSpPr>
        <p:spPr bwMode="auto">
          <a:xfrm>
            <a:off x="342900" y="404664"/>
            <a:ext cx="8229600" cy="500062"/>
          </a:xfrm>
          <a:prstGeom prst="rect">
            <a:avLst/>
          </a:prstGeom>
          <a:noFill/>
          <a:ln>
            <a:miter lim="800000"/>
            <a:headEnd/>
            <a:tailEnd/>
          </a:ln>
        </p:spPr>
        <p:txBody>
          <a:bodyPr anchor="b"/>
          <a:lstStyle/>
          <a:p>
            <a:pPr algn="ctr" eaLnBrk="0" fontAlgn="auto" hangingPunct="0">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5" name="CaixaDeTexto 14"/>
          <p:cNvSpPr txBox="1"/>
          <p:nvPr/>
        </p:nvSpPr>
        <p:spPr>
          <a:xfrm>
            <a:off x="500063" y="833289"/>
            <a:ext cx="8429625" cy="492125"/>
          </a:xfrm>
          <a:prstGeom prst="rect">
            <a:avLst/>
          </a:prstGeom>
          <a:no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acompanhadas por Ocorrência</a:t>
            </a:r>
          </a:p>
        </p:txBody>
      </p:sp>
      <p:sp>
        <p:nvSpPr>
          <p:cNvPr id="114696" name="CaixaDeTexto 8"/>
          <p:cNvSpPr txBox="1">
            <a:spLocks noChangeArrowheads="1"/>
          </p:cNvSpPr>
          <p:nvPr/>
        </p:nvSpPr>
        <p:spPr bwMode="auto">
          <a:xfrm>
            <a:off x="5286375" y="2005013"/>
            <a:ext cx="3143250" cy="923925"/>
          </a:xfrm>
          <a:prstGeom prst="rect">
            <a:avLst/>
          </a:prstGeom>
          <a:solidFill>
            <a:schemeClr val="bg1"/>
          </a:solidFill>
          <a:ln w="28575">
            <a:solidFill>
              <a:srgbClr val="FF0000"/>
            </a:solidFill>
            <a:miter lim="800000"/>
            <a:headEnd/>
            <a:tailEnd/>
          </a:ln>
        </p:spPr>
        <p:txBody>
          <a:bodyPr>
            <a:spAutoFit/>
          </a:bodyPr>
          <a:lstStyle/>
          <a:p>
            <a:r>
              <a:rPr lang="pt-BR">
                <a:solidFill>
                  <a:srgbClr val="FF0000"/>
                </a:solidFill>
                <a:latin typeface="Calibri" pitchFamily="34" charset="0"/>
              </a:rPr>
              <a:t>Apresenta a relação das famílias por Ocorrência na vigência atual</a:t>
            </a:r>
          </a:p>
        </p:txBody>
      </p:sp>
      <p:sp>
        <p:nvSpPr>
          <p:cNvPr id="9" name="CaixaDeTexto 13"/>
          <p:cNvSpPr txBox="1">
            <a:spLocks noChangeArrowheads="1"/>
          </p:cNvSpPr>
          <p:nvPr/>
        </p:nvSpPr>
        <p:spPr bwMode="auto">
          <a:xfrm>
            <a:off x="0" y="5962054"/>
            <a:ext cx="9144000" cy="923330"/>
          </a:xfrm>
          <a:prstGeom prst="rect">
            <a:avLst/>
          </a:prstGeom>
          <a:solidFill>
            <a:schemeClr val="bg1"/>
          </a:solidFill>
          <a:ln w="9525">
            <a:noFill/>
            <a:miter lim="800000"/>
            <a:headEnd/>
            <a:tailEnd/>
          </a:ln>
        </p:spPr>
        <p:txBody>
          <a:bodyPr>
            <a:spAutoFit/>
          </a:bodyPr>
          <a:lstStyle/>
          <a:p>
            <a:r>
              <a:rPr lang="pt-BR" dirty="0">
                <a:solidFill>
                  <a:schemeClr val="bg1"/>
                </a:solidFill>
                <a:latin typeface="Calibri" pitchFamily="34" charset="0"/>
              </a:rPr>
              <a:t>Apenas </a:t>
            </a:r>
          </a:p>
          <a:p>
            <a:r>
              <a:rPr lang="pt-BR" dirty="0">
                <a:solidFill>
                  <a:schemeClr val="bg1"/>
                </a:solidFill>
                <a:latin typeface="Calibri" pitchFamily="34" charset="0"/>
              </a:rPr>
              <a:t>da </a:t>
            </a:r>
            <a:r>
              <a:rPr lang="pt-BR" dirty="0" smtClean="0">
                <a:solidFill>
                  <a:schemeClr val="bg1"/>
                </a:solidFill>
                <a:latin typeface="Calibri" pitchFamily="34" charset="0"/>
              </a:rPr>
              <a:t>vigência</a:t>
            </a:r>
          </a:p>
          <a:p>
            <a:r>
              <a:rPr lang="pt-BR" dirty="0" smtClean="0">
                <a:solidFill>
                  <a:schemeClr val="bg1"/>
                </a:solidFill>
                <a:latin typeface="Calibri" pitchFamily="34" charset="0"/>
              </a:rPr>
              <a:t> atual</a:t>
            </a:r>
            <a:r>
              <a:rPr lang="pt-BR" dirty="0">
                <a:solidFill>
                  <a:schemeClr val="bg1"/>
                </a:solidFill>
                <a:latin typeface="Calibri" pitchFamily="34" charset="0"/>
              </a:rPr>
              <a:t>;</a:t>
            </a:r>
          </a:p>
        </p:txBody>
      </p:sp>
      <p:pic>
        <p:nvPicPr>
          <p:cNvPr id="2150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1412776"/>
            <a:ext cx="8458200" cy="46577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CaixaDeTexto 12"/>
          <p:cNvSpPr txBox="1">
            <a:spLocks noChangeArrowheads="1"/>
          </p:cNvSpPr>
          <p:nvPr/>
        </p:nvSpPr>
        <p:spPr bwMode="auto">
          <a:xfrm>
            <a:off x="4572000" y="2214563"/>
            <a:ext cx="3000375" cy="923330"/>
          </a:xfrm>
          <a:prstGeom prst="rect">
            <a:avLst/>
          </a:prstGeom>
          <a:solidFill>
            <a:schemeClr val="bg1"/>
          </a:solidFill>
          <a:ln w="28575">
            <a:solidFill>
              <a:srgbClr val="FF0000"/>
            </a:solidFill>
            <a:miter lim="800000"/>
            <a:headEnd/>
            <a:tailEnd/>
          </a:ln>
        </p:spPr>
        <p:txBody>
          <a:bodyPr>
            <a:spAutoFit/>
          </a:bodyPr>
          <a:lstStyle/>
          <a:p>
            <a:r>
              <a:rPr lang="pt-BR" dirty="0">
                <a:solidFill>
                  <a:srgbClr val="FF0000"/>
                </a:solidFill>
                <a:latin typeface="Calibri" pitchFamily="34" charset="0"/>
              </a:rPr>
              <a:t>Apresenta a relação das</a:t>
            </a:r>
          </a:p>
          <a:p>
            <a:r>
              <a:rPr lang="pt-BR" dirty="0" smtClean="0">
                <a:solidFill>
                  <a:srgbClr val="FF0000"/>
                </a:solidFill>
                <a:latin typeface="Calibri" pitchFamily="34" charset="0"/>
              </a:rPr>
              <a:t>famílias por ocorrência na vigência anterior.</a:t>
            </a:r>
            <a:endParaRPr lang="pt-BR" dirty="0">
              <a:solidFill>
                <a:srgbClr val="FF0000"/>
              </a:solidFill>
              <a:latin typeface="Calibri" pitchFamily="34" charset="0"/>
            </a:endParaRPr>
          </a:p>
        </p:txBody>
      </p:sp>
    </p:spTree>
    <p:extLst>
      <p:ext uri="{BB962C8B-B14F-4D97-AF65-F5344CB8AC3E}">
        <p14:creationId xmlns:p14="http://schemas.microsoft.com/office/powerpoint/2010/main" val="338680439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187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187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118789"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sp>
        <p:nvSpPr>
          <p:cNvPr id="16" name="CaixaDeTexto 15"/>
          <p:cNvSpPr txBox="1"/>
          <p:nvPr/>
        </p:nvSpPr>
        <p:spPr>
          <a:xfrm>
            <a:off x="0" y="428625"/>
            <a:ext cx="9144000" cy="461963"/>
          </a:xfrm>
          <a:prstGeom prst="rect">
            <a:avLst/>
          </a:prstGeom>
          <a:noFill/>
        </p:spPr>
        <p:txBody>
          <a:bodyPr>
            <a:spAutoFit/>
          </a:bodyPr>
          <a:lstStyle/>
          <a:p>
            <a:pPr algn="ctr" fontAlgn="auto">
              <a:spcBef>
                <a:spcPts val="0"/>
              </a:spcBef>
              <a:spcAft>
                <a:spcPts val="0"/>
              </a:spcAft>
              <a:defRPr/>
            </a:pPr>
            <a:r>
              <a:rPr lang="pt-BR" sz="24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a:t>
            </a:r>
            <a:r>
              <a:rPr lang="pt-BR" sz="2400" dirty="0">
                <a:latin typeface="+mn-lt"/>
              </a:rPr>
              <a:t> </a:t>
            </a:r>
            <a:r>
              <a:rPr lang="pt-BR" sz="24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em descumprimento de condicionalidades da saúde</a:t>
            </a:r>
          </a:p>
        </p:txBody>
      </p:sp>
      <p:sp>
        <p:nvSpPr>
          <p:cNvPr id="118791" name="Rectangle 2"/>
          <p:cNvSpPr>
            <a:spLocks noChangeArrowheads="1"/>
          </p:cNvSpPr>
          <p:nvPr/>
        </p:nvSpPr>
        <p:spPr bwMode="auto">
          <a:xfrm>
            <a:off x="214313" y="1036638"/>
            <a:ext cx="8786812" cy="4524375"/>
          </a:xfrm>
          <a:prstGeom prst="rect">
            <a:avLst/>
          </a:prstGeom>
          <a:solidFill>
            <a:schemeClr val="bg1"/>
          </a:solidFill>
          <a:ln w="9525">
            <a:noFill/>
            <a:miter lim="800000"/>
            <a:headEnd/>
            <a:tailEnd/>
          </a:ln>
        </p:spPr>
        <p:txBody>
          <a:bodyPr anchor="ctr">
            <a:spAutoFit/>
          </a:bodyPr>
          <a:lstStyle/>
          <a:p>
            <a:pPr marL="285750" indent="-285750">
              <a:lnSpc>
                <a:spcPct val="150000"/>
              </a:lnSpc>
              <a:buFont typeface="Arial" charset="0"/>
              <a:buChar char="•"/>
            </a:pPr>
            <a:r>
              <a:rPr lang="pt-BR" sz="1600">
                <a:ea typeface="Calibri" pitchFamily="34" charset="0"/>
                <a:cs typeface="Arial" charset="0"/>
              </a:rPr>
              <a:t>As condicionalidades de saúde repercutem sobre o benefício das famílias do Programa Bolsa Família?</a:t>
            </a:r>
          </a:p>
          <a:p>
            <a:pPr marL="285750" indent="-285750">
              <a:lnSpc>
                <a:spcPct val="150000"/>
              </a:lnSpc>
              <a:buFont typeface="Arial" charset="0"/>
              <a:buChar char="•"/>
            </a:pPr>
            <a:r>
              <a:rPr lang="pt-BR" sz="1600">
                <a:ea typeface="Calibri" pitchFamily="34" charset="0"/>
                <a:cs typeface="Arial" charset="0"/>
              </a:rPr>
              <a:t>Sim.</a:t>
            </a:r>
          </a:p>
          <a:p>
            <a:pPr marL="742950" lvl="1" indent="-285750">
              <a:lnSpc>
                <a:spcPct val="150000"/>
              </a:lnSpc>
              <a:buFont typeface="Arial" charset="0"/>
              <a:buChar char="•"/>
            </a:pPr>
            <a:r>
              <a:rPr lang="pt-BR" sz="1600">
                <a:ea typeface="Calibri" pitchFamily="34" charset="0"/>
                <a:cs typeface="Arial" charset="0"/>
              </a:rPr>
              <a:t>As crianças que não estiverem com a vacinação em dia; e </a:t>
            </a:r>
          </a:p>
          <a:p>
            <a:pPr marL="742950" lvl="1" indent="-285750">
              <a:lnSpc>
                <a:spcPct val="150000"/>
              </a:lnSpc>
              <a:buFont typeface="Arial" charset="0"/>
              <a:buChar char="•"/>
            </a:pPr>
            <a:r>
              <a:rPr lang="pt-BR" sz="1600">
                <a:ea typeface="Calibri" pitchFamily="34" charset="0"/>
                <a:cs typeface="Arial" charset="0"/>
              </a:rPr>
              <a:t>As gestantes que não estiverem realizando o pré-natal</a:t>
            </a:r>
          </a:p>
          <a:p>
            <a:pPr marL="742950" lvl="1" indent="-285750">
              <a:lnSpc>
                <a:spcPct val="150000"/>
              </a:lnSpc>
              <a:buFont typeface="Arial" charset="0"/>
              <a:buChar char="•"/>
            </a:pPr>
            <a:endParaRPr lang="pt-BR" sz="1600">
              <a:ea typeface="Calibri" pitchFamily="34" charset="0"/>
              <a:cs typeface="Arial" charset="0"/>
            </a:endParaRPr>
          </a:p>
          <a:p>
            <a:pPr marL="742950" lvl="1" indent="-285750">
              <a:lnSpc>
                <a:spcPct val="150000"/>
              </a:lnSpc>
            </a:pPr>
            <a:r>
              <a:rPr lang="pt-BR" sz="1600" b="1">
                <a:ea typeface="Calibri" pitchFamily="34" charset="0"/>
                <a:cs typeface="Arial" charset="0"/>
              </a:rPr>
              <a:t>Estão em descumprimento com o compromisso do Programa Bolsa Família.</a:t>
            </a:r>
            <a:endParaRPr lang="pt-BR" sz="1600" b="1">
              <a:cs typeface="Arial" charset="0"/>
            </a:endParaRPr>
          </a:p>
          <a:p>
            <a:pPr marL="285750" indent="-285750" eaLnBrk="0" hangingPunct="0">
              <a:lnSpc>
                <a:spcPct val="150000"/>
              </a:lnSpc>
              <a:buFont typeface="Arial" charset="0"/>
              <a:buChar char="•"/>
            </a:pPr>
            <a:endParaRPr lang="pt-BR" sz="1600">
              <a:ea typeface="Calibri" pitchFamily="34" charset="0"/>
              <a:cs typeface="Calibri" pitchFamily="34" charset="0"/>
            </a:endParaRPr>
          </a:p>
          <a:p>
            <a:pPr marL="285750" indent="-285750" eaLnBrk="0" hangingPunct="0">
              <a:lnSpc>
                <a:spcPct val="150000"/>
              </a:lnSpc>
              <a:buFont typeface="Arial" charset="0"/>
              <a:buChar char="•"/>
            </a:pPr>
            <a:r>
              <a:rPr lang="pt-BR" sz="1600">
                <a:ea typeface="Calibri" pitchFamily="34" charset="0"/>
                <a:cs typeface="Calibri" pitchFamily="34" charset="0"/>
              </a:rPr>
              <a:t>A partir da repercussão de março de 2013, referente ao acompanhamento da 2ª vigência de 2012, para facilitar o apoio dos serviços às famílias foi disponibilizado o Relatório das Famílias em descumprimento das condicionalidades da saúde, em Relatórios Estatísticos.</a:t>
            </a:r>
          </a:p>
          <a:p>
            <a:pPr marL="285750" indent="-285750" eaLnBrk="0" hangingPunct="0">
              <a:lnSpc>
                <a:spcPct val="150000"/>
              </a:lnSpc>
            </a:pPr>
            <a:endParaRPr lang="pt-BR" sz="1600">
              <a:cs typeface="Arial" charset="0"/>
            </a:endParaRPr>
          </a:p>
        </p:txBody>
      </p:sp>
    </p:spTree>
    <p:extLst>
      <p:ext uri="{BB962C8B-B14F-4D97-AF65-F5344CB8AC3E}">
        <p14:creationId xmlns:p14="http://schemas.microsoft.com/office/powerpoint/2010/main" val="1117619040"/>
      </p:ext>
    </p:extLst>
  </p:cSld>
  <p:clrMapOvr>
    <a:masterClrMapping/>
  </p:clrMapOvr>
  <p:transition>
    <p:wipe dir="d"/>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119811"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119812"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11" name="Rectangle 3"/>
          <p:cNvSpPr txBox="1">
            <a:spLocks noChangeArrowheads="1"/>
          </p:cNvSpPr>
          <p:nvPr/>
        </p:nvSpPr>
        <p:spPr bwMode="auto">
          <a:xfrm>
            <a:off x="571500" y="1571625"/>
            <a:ext cx="7429500" cy="2357438"/>
          </a:xfrm>
          <a:prstGeom prst="rect">
            <a:avLst/>
          </a:prstGeom>
          <a:noFill/>
          <a:ln>
            <a:miter lim="800000"/>
            <a:headEnd/>
            <a:tailEnd/>
          </a:ln>
        </p:spPr>
        <p:txBody>
          <a:bodyPr/>
          <a:lstStyle/>
          <a:p>
            <a:pPr marL="342900" indent="-342900" algn="just" eaLnBrk="0" fontAlgn="auto" hangingPunct="0">
              <a:lnSpc>
                <a:spcPct val="120000"/>
              </a:lnSpc>
              <a:spcBef>
                <a:spcPts val="200"/>
              </a:spcBef>
              <a:spcAft>
                <a:spcPts val="300"/>
              </a:spcAft>
              <a:buFont typeface="Arial" pitchFamily="34" charset="0"/>
              <a:buChar char="•"/>
              <a:defRPr/>
            </a:pPr>
            <a:r>
              <a:rPr lang="pt-BR" kern="0" dirty="0">
                <a:latin typeface="Arial" pitchFamily="34" charset="0"/>
                <a:cs typeface="Arial" pitchFamily="34" charset="0"/>
              </a:rPr>
              <a:t>O responsável pela aplicação das repercussões é o MDS.</a:t>
            </a:r>
          </a:p>
          <a:p>
            <a:pPr marL="342900" indent="-342900" algn="just" eaLnBrk="0" fontAlgn="auto" hangingPunct="0">
              <a:lnSpc>
                <a:spcPct val="120000"/>
              </a:lnSpc>
              <a:spcBef>
                <a:spcPts val="200"/>
              </a:spcBef>
              <a:spcAft>
                <a:spcPts val="300"/>
              </a:spcAft>
              <a:buFont typeface="Arial" pitchFamily="34" charset="0"/>
              <a:buChar char="•"/>
              <a:defRPr/>
            </a:pPr>
            <a:r>
              <a:rPr lang="pt-BR" kern="0" dirty="0">
                <a:latin typeface="Arial" pitchFamily="34" charset="0"/>
                <a:cs typeface="Arial" pitchFamily="34" charset="0"/>
              </a:rPr>
              <a:t>A repercussão da saúde acontece nos meses: </a:t>
            </a:r>
          </a:p>
          <a:p>
            <a:pPr marL="800100" lvl="1" indent="-342900" algn="just" eaLnBrk="0" fontAlgn="auto" hangingPunct="0">
              <a:lnSpc>
                <a:spcPct val="120000"/>
              </a:lnSpc>
              <a:spcBef>
                <a:spcPts val="200"/>
              </a:spcBef>
              <a:spcAft>
                <a:spcPts val="300"/>
              </a:spcAft>
              <a:buFont typeface="Courier New" pitchFamily="49" charset="0"/>
              <a:buChar char="o"/>
              <a:defRPr/>
            </a:pPr>
            <a:r>
              <a:rPr lang="pt-BR" kern="0" dirty="0">
                <a:latin typeface="Arial" pitchFamily="34" charset="0"/>
                <a:cs typeface="Arial" pitchFamily="34" charset="0"/>
              </a:rPr>
              <a:t>Março: 2ª vigência do ano anterior e </a:t>
            </a:r>
          </a:p>
          <a:p>
            <a:pPr marL="800100" lvl="1" indent="-342900" algn="just" eaLnBrk="0" fontAlgn="auto" hangingPunct="0">
              <a:lnSpc>
                <a:spcPct val="120000"/>
              </a:lnSpc>
              <a:spcBef>
                <a:spcPts val="200"/>
              </a:spcBef>
              <a:spcAft>
                <a:spcPts val="300"/>
              </a:spcAft>
              <a:buFont typeface="Courier New" pitchFamily="49" charset="0"/>
              <a:buChar char="o"/>
              <a:defRPr/>
            </a:pPr>
            <a:r>
              <a:rPr lang="pt-BR" kern="0" dirty="0">
                <a:latin typeface="Arial" pitchFamily="34" charset="0"/>
                <a:cs typeface="Arial" pitchFamily="34" charset="0"/>
              </a:rPr>
              <a:t>Setembro: 1ª vigência do ano corrente.</a:t>
            </a:r>
          </a:p>
          <a:p>
            <a:pPr marL="342900" indent="-342900" algn="just" eaLnBrk="0" fontAlgn="auto" hangingPunct="0">
              <a:lnSpc>
                <a:spcPct val="120000"/>
              </a:lnSpc>
              <a:spcBef>
                <a:spcPts val="200"/>
              </a:spcBef>
              <a:spcAft>
                <a:spcPts val="300"/>
              </a:spcAft>
              <a:buFont typeface="Arial" pitchFamily="34" charset="0"/>
              <a:buChar char="•"/>
              <a:defRPr/>
            </a:pPr>
            <a:r>
              <a:rPr lang="pt-BR" kern="0" dirty="0">
                <a:latin typeface="Arial" pitchFamily="34" charset="0"/>
                <a:cs typeface="Arial" pitchFamily="34" charset="0"/>
              </a:rPr>
              <a:t>Acontece em menor número em comparação com a educação.</a:t>
            </a:r>
            <a:endParaRPr lang="pt-BR" sz="2200" kern="0" dirty="0">
              <a:latin typeface="Arial" pitchFamily="34" charset="0"/>
              <a:cs typeface="Arial" pitchFamily="34" charset="0"/>
            </a:endParaRPr>
          </a:p>
        </p:txBody>
      </p:sp>
      <p:sp>
        <p:nvSpPr>
          <p:cNvPr id="12"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3" name="CaixaDeTexto 12"/>
          <p:cNvSpPr txBox="1"/>
          <p:nvPr/>
        </p:nvSpPr>
        <p:spPr>
          <a:xfrm>
            <a:off x="0" y="78581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a:t>
            </a:r>
            <a:r>
              <a:rPr lang="pt-BR" sz="2200" dirty="0">
                <a:latin typeface="+mn-lt"/>
              </a:rPr>
              <a:t> </a:t>
            </a: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em descumprimento de condicionalidades da saúde</a:t>
            </a:r>
          </a:p>
        </p:txBody>
      </p:sp>
      <p:sp>
        <p:nvSpPr>
          <p:cNvPr id="119816" name="Retângulo 8"/>
          <p:cNvSpPr>
            <a:spLocks noChangeArrowheads="1"/>
          </p:cNvSpPr>
          <p:nvPr/>
        </p:nvSpPr>
        <p:spPr bwMode="auto">
          <a:xfrm>
            <a:off x="500063" y="3857625"/>
            <a:ext cx="8429625" cy="1754188"/>
          </a:xfrm>
          <a:prstGeom prst="rect">
            <a:avLst/>
          </a:prstGeom>
          <a:noFill/>
          <a:ln w="9525">
            <a:noFill/>
            <a:miter lim="800000"/>
            <a:headEnd/>
            <a:tailEnd/>
          </a:ln>
        </p:spPr>
        <p:txBody>
          <a:bodyPr>
            <a:spAutoFit/>
          </a:bodyPr>
          <a:lstStyle/>
          <a:p>
            <a:pPr marL="285750" indent="-285750" eaLnBrk="0" hangingPunct="0">
              <a:lnSpc>
                <a:spcPct val="150000"/>
              </a:lnSpc>
              <a:buFont typeface="Arial" charset="0"/>
              <a:buChar char="•"/>
            </a:pPr>
            <a:r>
              <a:rPr lang="pt-BR">
                <a:ea typeface="Calibri" pitchFamily="34" charset="0"/>
                <a:cs typeface="Arial" charset="0"/>
              </a:rPr>
              <a:t>Para mais informações sobre a Gestão das Condicionalidades consulte a Portaria n.º 251, de 12 de dezembro de 2012 e o Informe do MDS n.º 346, de 13 de dezembro de 2012, disponível em Documentos da página do PBF na Saúde.</a:t>
            </a:r>
            <a:endParaRPr lang="pt-BR" sz="2000">
              <a:ea typeface="Calibri" pitchFamily="34" charset="0"/>
              <a:cs typeface="Arial" charset="0"/>
            </a:endParaRPr>
          </a:p>
        </p:txBody>
      </p:sp>
    </p:spTree>
    <p:extLst>
      <p:ext uri="{BB962C8B-B14F-4D97-AF65-F5344CB8AC3E}">
        <p14:creationId xmlns:p14="http://schemas.microsoft.com/office/powerpoint/2010/main" val="2520271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29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29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2293" name="Rectangle 2"/>
          <p:cNvSpPr>
            <a:spLocks noChangeArrowheads="1"/>
          </p:cNvSpPr>
          <p:nvPr/>
        </p:nvSpPr>
        <p:spPr bwMode="auto">
          <a:xfrm>
            <a:off x="214313" y="428625"/>
            <a:ext cx="8572500" cy="1477328"/>
          </a:xfrm>
          <a:prstGeom prst="rect">
            <a:avLst/>
          </a:prstGeom>
          <a:solidFill>
            <a:schemeClr val="bg1"/>
          </a:solidFill>
          <a:ln w="9525">
            <a:noFill/>
            <a:miter lim="800000"/>
            <a:headEnd/>
            <a:tailEnd/>
          </a:ln>
        </p:spPr>
        <p:txBody>
          <a:bodyPr anchor="ctr">
            <a:spAutoFit/>
          </a:bodyPr>
          <a:lstStyle/>
          <a:p>
            <a:pPr algn="just">
              <a:lnSpc>
                <a:spcPct val="150000"/>
              </a:lnSpc>
              <a:tabLst>
                <a:tab pos="539750" algn="l"/>
              </a:tabLst>
            </a:pPr>
            <a:r>
              <a:rPr lang="pt-BR" sz="2000" dirty="0">
                <a:latin typeface="Times New Roman" pitchFamily="18" charset="0"/>
                <a:ea typeface="Calibri" pitchFamily="34" charset="0"/>
                <a:cs typeface="Times New Roman" pitchFamily="18" charset="0"/>
              </a:rPr>
              <a:t>            </a:t>
            </a:r>
            <a:r>
              <a:rPr lang="pt-BR" sz="2000" dirty="0" smtClean="0">
                <a:ea typeface="Calibri" pitchFamily="34" charset="0"/>
                <a:cs typeface="Arial" charset="0"/>
              </a:rPr>
              <a:t>A </a:t>
            </a:r>
            <a:r>
              <a:rPr lang="pt-BR" sz="2000" dirty="0">
                <a:ea typeface="Calibri" pitchFamily="34" charset="0"/>
                <a:cs typeface="Arial" charset="0"/>
              </a:rPr>
              <a:t>tela principal </a:t>
            </a:r>
            <a:r>
              <a:rPr lang="pt-BR" sz="2000" dirty="0" smtClean="0">
                <a:ea typeface="Calibri" pitchFamily="34" charset="0"/>
                <a:cs typeface="Arial" charset="0"/>
              </a:rPr>
              <a:t>na área restrita, segue o mesmo padrão, apresentando na barra a esquerda os links disponíveis para as principais funcionalidades. Navegaremos por todos os links:</a:t>
            </a:r>
            <a:endParaRPr lang="pt-BR" dirty="0">
              <a:cs typeface="Arial" charset="0"/>
            </a:endParaRPr>
          </a:p>
        </p:txBody>
      </p:sp>
      <p:sp>
        <p:nvSpPr>
          <p:cNvPr id="12294" name="Rectangle 2"/>
          <p:cNvSpPr>
            <a:spLocks noChangeArrowheads="1"/>
          </p:cNvSpPr>
          <p:nvPr/>
        </p:nvSpPr>
        <p:spPr bwMode="auto">
          <a:xfrm>
            <a:off x="0" y="4554538"/>
            <a:ext cx="9144000" cy="2354262"/>
          </a:xfrm>
          <a:prstGeom prst="rect">
            <a:avLst/>
          </a:prstGeom>
          <a:solidFill>
            <a:schemeClr val="bg1"/>
          </a:solidFill>
          <a:ln w="9525">
            <a:noFill/>
            <a:miter lim="800000"/>
            <a:headEnd/>
            <a:tailEnd/>
          </a:ln>
        </p:spPr>
        <p:txBody>
          <a:bodyPr anchor="ctr">
            <a:spAutoFit/>
          </a:bodyPr>
          <a:lstStyle/>
          <a:p>
            <a:pPr algn="just">
              <a:lnSpc>
                <a:spcPct val="150000"/>
              </a:lnSpc>
              <a:tabLst>
                <a:tab pos="539750" algn="l"/>
              </a:tabLst>
            </a:pPr>
            <a:r>
              <a:rPr lang="pt-BR" sz="2000">
                <a:solidFill>
                  <a:schemeClr val="bg1"/>
                </a:solidFill>
                <a:latin typeface="Times New Roman" pitchFamily="18" charset="0"/>
                <a:ea typeface="Calibri" pitchFamily="34" charset="0"/>
                <a:cs typeface="Times New Roman" pitchFamily="18" charset="0"/>
              </a:rPr>
              <a:t>            </a:t>
            </a:r>
            <a:r>
              <a:rPr lang="pt-BR" sz="2000">
                <a:solidFill>
                  <a:schemeClr val="bg1"/>
                </a:solidFill>
                <a:ea typeface="Calibri" pitchFamily="34" charset="0"/>
                <a:cs typeface="Arial" charset="0"/>
              </a:rPr>
              <a:t>Na tela principal do Sistema, na barra a esquerda, estão disponíveis os links para as suas principais funcionalidades. </a:t>
            </a:r>
          </a:p>
          <a:p>
            <a:pPr algn="just" eaLnBrk="0" hangingPunct="0">
              <a:lnSpc>
                <a:spcPct val="150000"/>
              </a:lnSpc>
              <a:tabLst>
                <a:tab pos="539750" algn="l"/>
              </a:tabLst>
            </a:pPr>
            <a:r>
              <a:rPr lang="pt-BR" sz="2000">
                <a:solidFill>
                  <a:schemeClr val="bg1"/>
                </a:solidFill>
                <a:ea typeface="Calibri" pitchFamily="34" charset="0"/>
                <a:cs typeface="Arial" charset="0"/>
              </a:rPr>
              <a:t>	Na área central da tela, serão apresentadas informações gerais sobre o Programa e as novidades do Sistema.</a:t>
            </a:r>
          </a:p>
          <a:p>
            <a:pPr eaLnBrk="0" hangingPunct="0">
              <a:lnSpc>
                <a:spcPct val="150000"/>
              </a:lnSpc>
              <a:tabLst>
                <a:tab pos="539750" algn="l"/>
              </a:tabLst>
            </a:pPr>
            <a:endParaRPr lang="pt-BR">
              <a:solidFill>
                <a:schemeClr val="bg1"/>
              </a:solidFill>
              <a:cs typeface="Arial"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876" y="1905952"/>
            <a:ext cx="8598604" cy="4356735"/>
          </a:xfrm>
          <a:prstGeom prst="rect">
            <a:avLst/>
          </a:prstGeom>
          <a:solidFill>
            <a:schemeClr val="tx1"/>
          </a:solidFill>
          <a:ln>
            <a:solidFill>
              <a:schemeClr val="tx1"/>
            </a:solidFill>
          </a:ln>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083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083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553368"/>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1" name="CaixaDeTexto 10"/>
          <p:cNvSpPr txBox="1"/>
          <p:nvPr/>
        </p:nvSpPr>
        <p:spPr>
          <a:xfrm>
            <a:off x="0" y="910556"/>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a:t>
            </a:r>
            <a:r>
              <a:rPr lang="pt-BR" sz="2200" dirty="0">
                <a:latin typeface="+mn-lt"/>
              </a:rPr>
              <a:t> </a:t>
            </a: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em descumprimento de condicionalidades da saúde</a:t>
            </a:r>
          </a:p>
        </p:txBody>
      </p:sp>
      <p:pic>
        <p:nvPicPr>
          <p:cNvPr id="1126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19" y="1628800"/>
            <a:ext cx="8645787" cy="38884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09206957"/>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pic>
        <p:nvPicPr>
          <p:cNvPr id="121859"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121860"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
        <p:nvSpPr>
          <p:cNvPr id="121861" name="Retângulo 8"/>
          <p:cNvSpPr>
            <a:spLocks noChangeArrowheads="1"/>
          </p:cNvSpPr>
          <p:nvPr/>
        </p:nvSpPr>
        <p:spPr bwMode="auto">
          <a:xfrm>
            <a:off x="214313" y="1838325"/>
            <a:ext cx="8501062" cy="2862322"/>
          </a:xfrm>
          <a:prstGeom prst="rect">
            <a:avLst/>
          </a:prstGeom>
          <a:noFill/>
          <a:ln w="9525">
            <a:noFill/>
            <a:miter lim="800000"/>
            <a:headEnd/>
            <a:tailEnd/>
          </a:ln>
        </p:spPr>
        <p:txBody>
          <a:bodyPr>
            <a:spAutoFit/>
          </a:bodyPr>
          <a:lstStyle/>
          <a:p>
            <a:pPr algn="just">
              <a:lnSpc>
                <a:spcPct val="150000"/>
              </a:lnSpc>
              <a:buFont typeface="Arial" charset="0"/>
              <a:buChar char="•"/>
            </a:pPr>
            <a:r>
              <a:rPr lang="pt-BR" sz="2000" dirty="0">
                <a:cs typeface="Arial" charset="0"/>
              </a:rPr>
              <a:t> Como o objetivo das condicionalidades da saúde do PBF é garantir às famílias beneficiárias o direito de acesso às ações de </a:t>
            </a:r>
            <a:r>
              <a:rPr lang="pt-BR" sz="2000" dirty="0" smtClean="0">
                <a:cs typeface="Arial" charset="0"/>
              </a:rPr>
              <a:t>imunização, de </a:t>
            </a:r>
            <a:r>
              <a:rPr lang="pt-BR" sz="2000" dirty="0">
                <a:cs typeface="Arial" charset="0"/>
              </a:rPr>
              <a:t>vigilância nutricional de crianças menores de sete anos e </a:t>
            </a:r>
            <a:r>
              <a:rPr lang="pt-BR" sz="2000" dirty="0" smtClean="0">
                <a:cs typeface="Arial" charset="0"/>
              </a:rPr>
              <a:t>de </a:t>
            </a:r>
            <a:r>
              <a:rPr lang="pt-BR" sz="2000" dirty="0">
                <a:cs typeface="Arial" charset="0"/>
              </a:rPr>
              <a:t>pré-natal, não olhar as famílias em descumprimento </a:t>
            </a:r>
            <a:r>
              <a:rPr lang="pt-BR" sz="2000" dirty="0" smtClean="0">
                <a:cs typeface="Arial" charset="0"/>
              </a:rPr>
              <a:t>implica em não cumprir </a:t>
            </a:r>
            <a:r>
              <a:rPr lang="pt-BR" sz="2000" dirty="0">
                <a:cs typeface="Arial" charset="0"/>
              </a:rPr>
              <a:t>com nosso papel de oferecer e garantir acesso às ações de saúde à essa população em situação de vulnerabilidade social.</a:t>
            </a:r>
          </a:p>
        </p:txBody>
      </p:sp>
      <p:sp>
        <p:nvSpPr>
          <p:cNvPr id="11" name="Retângulo 10"/>
          <p:cNvSpPr/>
          <p:nvPr/>
        </p:nvSpPr>
        <p:spPr>
          <a:xfrm>
            <a:off x="357188" y="669925"/>
            <a:ext cx="7286625" cy="892175"/>
          </a:xfrm>
          <a:prstGeom prst="rect">
            <a:avLst/>
          </a:prstGeom>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r>
              <a:rPr lang="pt-BR" sz="2400" b="1" dirty="0">
                <a:latin typeface="Arial" pitchFamily="34" charset="0"/>
                <a:cs typeface="Arial" pitchFamily="34" charset="0"/>
              </a:rPr>
              <a:t> </a:t>
            </a: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da </a:t>
            </a:r>
          </a:p>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Condicionalidade da Saúde - Repercussão</a:t>
            </a:r>
          </a:p>
        </p:txBody>
      </p:sp>
    </p:spTree>
    <p:extLst>
      <p:ext uri="{BB962C8B-B14F-4D97-AF65-F5344CB8AC3E}">
        <p14:creationId xmlns:p14="http://schemas.microsoft.com/office/powerpoint/2010/main" val="167456338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288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288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10946" name="Rectangle 2"/>
          <p:cNvSpPr>
            <a:spLocks noChangeArrowheads="1"/>
          </p:cNvSpPr>
          <p:nvPr/>
        </p:nvSpPr>
        <p:spPr bwMode="auto">
          <a:xfrm>
            <a:off x="251520" y="1268760"/>
            <a:ext cx="8391401" cy="1569660"/>
          </a:xfrm>
          <a:prstGeom prst="rect">
            <a:avLst/>
          </a:prstGeom>
          <a:noFill/>
          <a:ln w="9525">
            <a:noFill/>
            <a:miter lim="800000"/>
            <a:headEnd/>
            <a:tailEnd/>
          </a:ln>
          <a:effectLst/>
        </p:spPr>
        <p:txBody>
          <a:bodyPr wrap="square" anchor="ctr">
            <a:spAutoFit/>
          </a:bodyPr>
          <a:lstStyle/>
          <a:p>
            <a:pPr algn="just">
              <a:lnSpc>
                <a:spcPct val="150000"/>
              </a:lnSpc>
              <a:defRPr/>
            </a:pPr>
            <a:r>
              <a:rPr lang="pt-BR" sz="1600" dirty="0" smtClean="0">
                <a:latin typeface="Arial" pitchFamily="34" charset="0"/>
                <a:ea typeface="Calibri" pitchFamily="34" charset="0"/>
                <a:cs typeface="Arial" pitchFamily="34" charset="0"/>
              </a:rPr>
              <a:t>	Nesse </a:t>
            </a:r>
            <a:r>
              <a:rPr lang="pt-BR" sz="1600" dirty="0">
                <a:latin typeface="Arial" pitchFamily="34" charset="0"/>
                <a:ea typeface="Calibri" pitchFamily="34" charset="0"/>
                <a:cs typeface="Arial" pitchFamily="34" charset="0"/>
              </a:rPr>
              <a:t>relatório constam além das informações da gestante, a data em que a mesma foi acompanhada e a Data da Última Menstruação </a:t>
            </a:r>
            <a:r>
              <a:rPr lang="pt-BR" sz="1600" dirty="0" smtClean="0">
                <a:latin typeface="Arial" pitchFamily="34" charset="0"/>
                <a:ea typeface="Calibri" pitchFamily="34" charset="0"/>
                <a:cs typeface="Arial" pitchFamily="34" charset="0"/>
              </a:rPr>
              <a:t>– DUM para </a:t>
            </a:r>
            <a:r>
              <a:rPr lang="pt-BR" sz="1600" dirty="0">
                <a:latin typeface="Arial" pitchFamily="34" charset="0"/>
                <a:ea typeface="Calibri" pitchFamily="34" charset="0"/>
                <a:cs typeface="Arial" pitchFamily="34" charset="0"/>
              </a:rPr>
              <a:t>melhor atendimento e orientação às gestantes quanto à concessão do Benefício Variável a Gestante – BVG e no acompanhamento das mesmas. </a:t>
            </a:r>
            <a:endParaRPr lang="pt-BR" sz="1600" dirty="0">
              <a:latin typeface="Arial" pitchFamily="34" charset="0"/>
              <a:cs typeface="Arial" pitchFamily="34" charset="0"/>
            </a:endParaRPr>
          </a:p>
        </p:txBody>
      </p:sp>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Estatísticos</a:t>
            </a:r>
          </a:p>
        </p:txBody>
      </p:sp>
      <p:sp>
        <p:nvSpPr>
          <p:cNvPr id="11" name="CaixaDeTexto 10"/>
          <p:cNvSpPr txBox="1"/>
          <p:nvPr/>
        </p:nvSpPr>
        <p:spPr>
          <a:xfrm>
            <a:off x="0" y="78581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Gestantes identificadas na vigência anterior</a:t>
            </a:r>
          </a:p>
        </p:txBody>
      </p:sp>
      <p:sp>
        <p:nvSpPr>
          <p:cNvPr id="122888" name="CaixaDeTexto 12"/>
          <p:cNvSpPr txBox="1">
            <a:spLocks noChangeArrowheads="1"/>
          </p:cNvSpPr>
          <p:nvPr/>
        </p:nvSpPr>
        <p:spPr bwMode="auto">
          <a:xfrm>
            <a:off x="0" y="6027738"/>
            <a:ext cx="9144000" cy="830262"/>
          </a:xfrm>
          <a:prstGeom prst="rect">
            <a:avLst/>
          </a:prstGeom>
          <a:solidFill>
            <a:schemeClr val="bg1"/>
          </a:solidFill>
          <a:ln w="9525">
            <a:noFill/>
            <a:miter lim="800000"/>
            <a:headEnd/>
            <a:tailEnd/>
          </a:ln>
        </p:spPr>
        <p:txBody>
          <a:bodyPr>
            <a:spAutoFit/>
          </a:bodyPr>
          <a:lstStyle/>
          <a:p>
            <a:pPr algn="ctr"/>
            <a:r>
              <a:rPr lang="pt-BR" sz="2400" b="1">
                <a:solidFill>
                  <a:schemeClr val="bg1"/>
                </a:solidFill>
                <a:cs typeface="Arial" charset="0"/>
              </a:rPr>
              <a:t>Famílias</a:t>
            </a:r>
            <a:r>
              <a:rPr lang="pt-BR" sz="2400">
                <a:solidFill>
                  <a:schemeClr val="bg1"/>
                </a:solidFill>
                <a:latin typeface="Calibri" pitchFamily="34" charset="0"/>
              </a:rPr>
              <a:t> </a:t>
            </a:r>
            <a:r>
              <a:rPr lang="pt-BR" sz="2400" b="1">
                <a:solidFill>
                  <a:schemeClr val="bg1"/>
                </a:solidFill>
                <a:cs typeface="Arial" charset="0"/>
              </a:rPr>
              <a:t>em de</a:t>
            </a:r>
          </a:p>
          <a:p>
            <a:pPr algn="ctr"/>
            <a:r>
              <a:rPr lang="pt-BR" sz="2400" b="1">
                <a:solidFill>
                  <a:schemeClr val="bg1"/>
                </a:solidFill>
                <a:cs typeface="Arial" charset="0"/>
              </a:rPr>
              <a:t>scumprimento de condicionalidades da saúde</a:t>
            </a:r>
          </a:p>
        </p:txBody>
      </p:sp>
      <p:sp>
        <p:nvSpPr>
          <p:cNvPr id="122889" name="CaixaDeTexto 13"/>
          <p:cNvSpPr txBox="1">
            <a:spLocks noChangeArrowheads="1"/>
          </p:cNvSpPr>
          <p:nvPr/>
        </p:nvSpPr>
        <p:spPr bwMode="auto">
          <a:xfrm>
            <a:off x="0" y="5715000"/>
            <a:ext cx="9144000" cy="830263"/>
          </a:xfrm>
          <a:prstGeom prst="rect">
            <a:avLst/>
          </a:prstGeom>
          <a:solidFill>
            <a:schemeClr val="bg1"/>
          </a:solidFill>
          <a:ln w="9525">
            <a:noFill/>
            <a:miter lim="800000"/>
            <a:headEnd/>
            <a:tailEnd/>
          </a:ln>
        </p:spPr>
        <p:txBody>
          <a:bodyPr>
            <a:spAutoFit/>
          </a:bodyPr>
          <a:lstStyle/>
          <a:p>
            <a:pPr algn="ctr"/>
            <a:r>
              <a:rPr lang="pt-BR" sz="2400" b="1">
                <a:solidFill>
                  <a:schemeClr val="bg1"/>
                </a:solidFill>
                <a:cs typeface="Arial" charset="0"/>
              </a:rPr>
              <a:t>Famílias</a:t>
            </a:r>
            <a:r>
              <a:rPr lang="pt-BR" sz="2400">
                <a:solidFill>
                  <a:schemeClr val="bg1"/>
                </a:solidFill>
                <a:latin typeface="Calibri" pitchFamily="34" charset="0"/>
              </a:rPr>
              <a:t> </a:t>
            </a:r>
            <a:r>
              <a:rPr lang="pt-BR" sz="2400" b="1">
                <a:solidFill>
                  <a:schemeClr val="bg1"/>
                </a:solidFill>
                <a:cs typeface="Arial" charset="0"/>
              </a:rPr>
              <a:t>em de</a:t>
            </a:r>
          </a:p>
          <a:p>
            <a:pPr algn="ctr"/>
            <a:r>
              <a:rPr lang="pt-BR" sz="2400" b="1">
                <a:solidFill>
                  <a:schemeClr val="bg1"/>
                </a:solidFill>
                <a:cs typeface="Arial" charset="0"/>
              </a:rPr>
              <a:t>scumprimento de condicionalidades da saúde</a:t>
            </a:r>
          </a:p>
        </p:txBody>
      </p:sp>
      <p:pic>
        <p:nvPicPr>
          <p:cNvPr id="1229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3" y="2924943"/>
            <a:ext cx="8189583" cy="36512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Retângulo 1"/>
          <p:cNvSpPr/>
          <p:nvPr/>
        </p:nvSpPr>
        <p:spPr>
          <a:xfrm>
            <a:off x="5436096" y="3501008"/>
            <a:ext cx="3635895" cy="2169825"/>
          </a:xfrm>
          <a:prstGeom prst="rect">
            <a:avLst/>
          </a:prstGeom>
          <a:solidFill>
            <a:schemeClr val="tx2">
              <a:lumMod val="60000"/>
              <a:lumOff val="40000"/>
            </a:schemeClr>
          </a:solidFill>
        </p:spPr>
        <p:txBody>
          <a:bodyPr wrap="square">
            <a:spAutoFit/>
          </a:bodyPr>
          <a:lstStyle/>
          <a:p>
            <a:pPr algn="just" eaLnBrk="0" hangingPunct="0">
              <a:lnSpc>
                <a:spcPct val="150000"/>
              </a:lnSpc>
              <a:defRPr/>
            </a:pPr>
            <a:r>
              <a:rPr lang="pt-BR" dirty="0">
                <a:latin typeface="Arial" pitchFamily="34" charset="0"/>
                <a:ea typeface="Calibri" pitchFamily="34" charset="0"/>
                <a:cs typeface="Arial" pitchFamily="34" charset="0"/>
              </a:rPr>
              <a:t>Para mais informações consulte a Instrução Operacional Conjunta (IO) nº 20 SENARC/MDS – SAS/MS de 12 de julho de 2013, disponível na biblioteca do EAD.</a:t>
            </a:r>
            <a:endParaRPr lang="pt-BR" dirty="0">
              <a:latin typeface="Arial" pitchFamily="34" charset="0"/>
              <a:cs typeface="Arial" pitchFamily="34" charset="0"/>
            </a:endParaRPr>
          </a:p>
        </p:txBody>
      </p:sp>
    </p:spTree>
    <p:extLst>
      <p:ext uri="{BB962C8B-B14F-4D97-AF65-F5344CB8AC3E}">
        <p14:creationId xmlns:p14="http://schemas.microsoft.com/office/powerpoint/2010/main" val="223673878"/>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3" descr="C:\Users\alexandre.brito\Desktop\powerpoint.jpg"/>
          <p:cNvPicPr>
            <a:picLocks noChangeAspect="1" noChangeArrowheads="1"/>
          </p:cNvPicPr>
          <p:nvPr/>
        </p:nvPicPr>
        <p:blipFill>
          <a:blip r:embed="rId3"/>
          <a:srcRect/>
          <a:stretch>
            <a:fillRect/>
          </a:stretch>
        </p:blipFill>
        <p:spPr bwMode="auto">
          <a:xfrm>
            <a:off x="-12700" y="-30163"/>
            <a:ext cx="9156700" cy="6888163"/>
          </a:xfrm>
          <a:prstGeom prst="rect">
            <a:avLst/>
          </a:prstGeom>
          <a:noFill/>
          <a:ln w="9525">
            <a:noFill/>
            <a:miter lim="800000"/>
            <a:headEnd/>
            <a:tailEnd/>
          </a:ln>
        </p:spPr>
      </p:pic>
      <p:pic>
        <p:nvPicPr>
          <p:cNvPr id="12493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493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285750" y="500063"/>
            <a:ext cx="8229600" cy="500062"/>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pic>
        <p:nvPicPr>
          <p:cNvPr id="133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576" y="980728"/>
            <a:ext cx="7344816" cy="4927202"/>
          </a:xfrm>
          <a:prstGeom prst="rect">
            <a:avLst/>
          </a:prstGeom>
          <a:solidFill>
            <a:schemeClr val="tx2">
              <a:lumMod val="60000"/>
              <a:lumOff val="40000"/>
            </a:schemeClr>
          </a:solidFill>
          <a:ln>
            <a:solidFill>
              <a:schemeClr val="accent1"/>
            </a:solidFill>
          </a:ln>
        </p:spPr>
      </p:pic>
    </p:spTree>
    <p:extLst>
      <p:ext uri="{BB962C8B-B14F-4D97-AF65-F5344CB8AC3E}">
        <p14:creationId xmlns:p14="http://schemas.microsoft.com/office/powerpoint/2010/main" val="3612831337"/>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595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595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sp>
        <p:nvSpPr>
          <p:cNvPr id="15" name="CaixaDeTexto 14"/>
          <p:cNvSpPr txBox="1"/>
          <p:nvPr/>
        </p:nvSpPr>
        <p:spPr>
          <a:xfrm>
            <a:off x="0" y="78581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Informações Gerais sobre Famílias por Bairro</a:t>
            </a:r>
          </a:p>
        </p:txBody>
      </p:sp>
      <p:pic>
        <p:nvPicPr>
          <p:cNvPr id="1433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7" y="1340768"/>
            <a:ext cx="7759821" cy="41764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4108817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697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698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sp>
        <p:nvSpPr>
          <p:cNvPr id="126982" name="CaixaDeTexto 12"/>
          <p:cNvSpPr txBox="1">
            <a:spLocks noChangeArrowheads="1"/>
          </p:cNvSpPr>
          <p:nvPr/>
        </p:nvSpPr>
        <p:spPr bwMode="auto">
          <a:xfrm>
            <a:off x="0" y="5777388"/>
            <a:ext cx="9144000" cy="1107996"/>
          </a:xfrm>
          <a:prstGeom prst="rect">
            <a:avLst/>
          </a:prstGeom>
          <a:solidFill>
            <a:schemeClr val="bg1"/>
          </a:solidFill>
          <a:ln w="9525">
            <a:noFill/>
            <a:miter lim="800000"/>
            <a:headEnd/>
            <a:tailEnd/>
          </a:ln>
        </p:spPr>
        <p:txBody>
          <a:bodyPr>
            <a:spAutoFit/>
          </a:bodyPr>
          <a:lstStyle/>
          <a:p>
            <a:pPr algn="ctr"/>
            <a:r>
              <a:rPr lang="pt-BR" sz="2200" b="1" dirty="0" err="1" smtClean="0">
                <a:solidFill>
                  <a:schemeClr val="bg1"/>
                </a:solidFill>
                <a:cs typeface="Arial" charset="0"/>
              </a:rPr>
              <a:t>Gbolsa</a:t>
            </a:r>
            <a:endParaRPr lang="pt-BR" sz="2200" b="1" dirty="0" smtClean="0">
              <a:solidFill>
                <a:schemeClr val="bg1"/>
              </a:solidFill>
              <a:cs typeface="Arial" charset="0"/>
            </a:endParaRPr>
          </a:p>
          <a:p>
            <a:pPr algn="ctr"/>
            <a:endParaRPr lang="pt-BR" sz="2200" b="1" dirty="0">
              <a:solidFill>
                <a:schemeClr val="bg1"/>
              </a:solidFill>
              <a:cs typeface="Arial" charset="0"/>
            </a:endParaRPr>
          </a:p>
          <a:p>
            <a:pPr algn="ctr"/>
            <a:r>
              <a:rPr lang="pt-BR" sz="2200" b="1" dirty="0" smtClean="0">
                <a:solidFill>
                  <a:schemeClr val="bg1"/>
                </a:solidFill>
                <a:cs typeface="Arial" charset="0"/>
              </a:rPr>
              <a:t>identificadas </a:t>
            </a:r>
            <a:r>
              <a:rPr lang="pt-BR" sz="2200" b="1" dirty="0">
                <a:solidFill>
                  <a:schemeClr val="bg1"/>
                </a:solidFill>
                <a:cs typeface="Arial" charset="0"/>
              </a:rPr>
              <a:t>na vigência anterior</a:t>
            </a:r>
          </a:p>
        </p:txBody>
      </p:sp>
      <p:sp>
        <p:nvSpPr>
          <p:cNvPr id="14" name="CaixaDeTexto 13"/>
          <p:cNvSpPr txBox="1"/>
          <p:nvPr/>
        </p:nvSpPr>
        <p:spPr>
          <a:xfrm>
            <a:off x="0" y="85566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Informações Gerais sobre Famílias por Bairro</a:t>
            </a:r>
          </a:p>
        </p:txBody>
      </p:sp>
      <p:pic>
        <p:nvPicPr>
          <p:cNvPr id="2253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1673791"/>
            <a:ext cx="8291056" cy="449151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6985" name="Retângulo 14"/>
          <p:cNvSpPr>
            <a:spLocks noChangeArrowheads="1"/>
          </p:cNvSpPr>
          <p:nvPr/>
        </p:nvSpPr>
        <p:spPr bwMode="auto">
          <a:xfrm>
            <a:off x="2853944" y="4286250"/>
            <a:ext cx="5462472" cy="1200329"/>
          </a:xfrm>
          <a:prstGeom prst="rect">
            <a:avLst/>
          </a:prstGeom>
          <a:noFill/>
          <a:ln w="38100">
            <a:solidFill>
              <a:srgbClr val="FF0000"/>
            </a:solidFill>
            <a:miter lim="800000"/>
            <a:headEnd/>
            <a:tailEnd/>
          </a:ln>
        </p:spPr>
        <p:txBody>
          <a:bodyPr wrap="square">
            <a:spAutoFit/>
          </a:bodyPr>
          <a:lstStyle/>
          <a:p>
            <a:pPr eaLnBrk="0" hangingPunct="0"/>
            <a:r>
              <a:rPr lang="pt-BR" dirty="0">
                <a:solidFill>
                  <a:srgbClr val="FF0000"/>
                </a:solidFill>
                <a:latin typeface="Calibri" pitchFamily="34" charset="0"/>
                <a:ea typeface="Calibri" pitchFamily="34" charset="0"/>
                <a:cs typeface="Times New Roman" pitchFamily="18" charset="0"/>
              </a:rPr>
              <a:t>Apresenta as</a:t>
            </a:r>
            <a:r>
              <a:rPr lang="pt-BR" b="1" dirty="0">
                <a:solidFill>
                  <a:srgbClr val="FF0000"/>
                </a:solidFill>
                <a:latin typeface="Calibri" pitchFamily="34" charset="0"/>
                <a:ea typeface="Calibri" pitchFamily="34" charset="0"/>
                <a:cs typeface="Times New Roman" pitchFamily="18" charset="0"/>
              </a:rPr>
              <a:t> </a:t>
            </a:r>
            <a:r>
              <a:rPr lang="pt-BR" dirty="0">
                <a:solidFill>
                  <a:srgbClr val="FF0000"/>
                </a:solidFill>
                <a:latin typeface="Calibri" pitchFamily="34" charset="0"/>
                <a:ea typeface="Calibri" pitchFamily="34" charset="0"/>
                <a:cs typeface="Times New Roman" pitchFamily="18" charset="0"/>
              </a:rPr>
              <a:t>famílias de </a:t>
            </a:r>
            <a:r>
              <a:rPr lang="pt-BR" dirty="0" smtClean="0">
                <a:solidFill>
                  <a:srgbClr val="FF0000"/>
                </a:solidFill>
                <a:latin typeface="Calibri" pitchFamily="34" charset="0"/>
                <a:ea typeface="Calibri" pitchFamily="34" charset="0"/>
                <a:cs typeface="Times New Roman" pitchFamily="18" charset="0"/>
              </a:rPr>
              <a:t>acompanhamento obrigatório</a:t>
            </a:r>
          </a:p>
          <a:p>
            <a:pPr algn="just" eaLnBrk="0" hangingPunct="0"/>
            <a:endParaRPr lang="pt-BR" dirty="0" smtClean="0">
              <a:solidFill>
                <a:srgbClr val="FF0000"/>
              </a:solidFill>
              <a:latin typeface="Calibri" pitchFamily="34" charset="0"/>
              <a:ea typeface="Calibri" pitchFamily="34" charset="0"/>
              <a:cs typeface="Times New Roman" pitchFamily="18" charset="0"/>
            </a:endParaRPr>
          </a:p>
          <a:p>
            <a:pPr algn="just" eaLnBrk="0" hangingPunct="0"/>
            <a:r>
              <a:rPr lang="pt-BR" dirty="0" smtClean="0">
                <a:solidFill>
                  <a:srgbClr val="FF0000"/>
                </a:solidFill>
                <a:latin typeface="Calibri" pitchFamily="34" charset="0"/>
                <a:ea typeface="Calibri" pitchFamily="34" charset="0"/>
                <a:cs typeface="Times New Roman" pitchFamily="18" charset="0"/>
              </a:rPr>
              <a:t>As </a:t>
            </a:r>
            <a:r>
              <a:rPr lang="pt-BR" dirty="0">
                <a:solidFill>
                  <a:srgbClr val="FF0000"/>
                </a:solidFill>
                <a:latin typeface="Calibri" pitchFamily="34" charset="0"/>
                <a:ea typeface="Calibri" pitchFamily="34" charset="0"/>
                <a:cs typeface="Times New Roman" pitchFamily="18" charset="0"/>
              </a:rPr>
              <a:t>informações desse relatório são atualizadas nas </a:t>
            </a:r>
            <a:r>
              <a:rPr lang="pt-BR" dirty="0" smtClean="0">
                <a:solidFill>
                  <a:srgbClr val="FF0000"/>
                </a:solidFill>
                <a:latin typeface="Calibri" pitchFamily="34" charset="0"/>
                <a:ea typeface="Calibri" pitchFamily="34" charset="0"/>
                <a:cs typeface="Times New Roman" pitchFamily="18" charset="0"/>
              </a:rPr>
              <a:t>sextas-feiras.</a:t>
            </a:r>
            <a:endParaRPr lang="pt-BR" dirty="0">
              <a:solidFill>
                <a:srgbClr val="FF0000"/>
              </a:solidFill>
              <a:latin typeface="Calibri" pitchFamily="34" charset="0"/>
              <a:ea typeface="Calibri" pitchFamily="34" charset="0"/>
              <a:cs typeface="Times New Roman" pitchFamily="18" charset="0"/>
            </a:endParaRPr>
          </a:p>
        </p:txBody>
      </p:sp>
    </p:spTree>
    <p:extLst>
      <p:ext uri="{BB962C8B-B14F-4D97-AF65-F5344CB8AC3E}">
        <p14:creationId xmlns:p14="http://schemas.microsoft.com/office/powerpoint/2010/main" val="225527274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2800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800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sp>
        <p:nvSpPr>
          <p:cNvPr id="11" name="CaixaDeTexto 10"/>
          <p:cNvSpPr txBox="1"/>
          <p:nvPr/>
        </p:nvSpPr>
        <p:spPr>
          <a:xfrm>
            <a:off x="0" y="78581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Informações Gerais sobre Famílias por Estabelecimento de Saúde</a:t>
            </a:r>
          </a:p>
        </p:txBody>
      </p:sp>
      <p:pic>
        <p:nvPicPr>
          <p:cNvPr id="1536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1412776"/>
            <a:ext cx="7784700" cy="42484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5756471"/>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3" descr="C:\Users\alexandre.brito\Desktop\powerpoint.jpg"/>
          <p:cNvPicPr>
            <a:picLocks noChangeAspect="1" noChangeArrowheads="1"/>
          </p:cNvPicPr>
          <p:nvPr/>
        </p:nvPicPr>
        <p:blipFill>
          <a:blip r:embed="rId3"/>
          <a:srcRect/>
          <a:stretch>
            <a:fillRect/>
          </a:stretch>
        </p:blipFill>
        <p:spPr bwMode="auto">
          <a:xfrm>
            <a:off x="-12700" y="0"/>
            <a:ext cx="9156700" cy="6888163"/>
          </a:xfrm>
          <a:prstGeom prst="rect">
            <a:avLst/>
          </a:prstGeom>
          <a:noFill/>
          <a:ln w="9525">
            <a:noFill/>
            <a:miter lim="800000"/>
            <a:headEnd/>
            <a:tailEnd/>
          </a:ln>
        </p:spPr>
      </p:pic>
      <p:pic>
        <p:nvPicPr>
          <p:cNvPr id="1290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290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sp>
        <p:nvSpPr>
          <p:cNvPr id="11" name="CaixaDeTexto 10"/>
          <p:cNvSpPr txBox="1"/>
          <p:nvPr/>
        </p:nvSpPr>
        <p:spPr>
          <a:xfrm>
            <a:off x="0" y="85566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Informações Gerais sobre Famílias por Estabelecimento de Saúde</a:t>
            </a:r>
          </a:p>
        </p:txBody>
      </p:sp>
      <p:pic>
        <p:nvPicPr>
          <p:cNvPr id="2355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446163"/>
            <a:ext cx="8764650" cy="4143077"/>
          </a:xfrm>
          <a:prstGeom prst="rect">
            <a:avLst/>
          </a:prstGeom>
          <a:noFill/>
          <a:ln w="9525">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10" name="Retângulo 14"/>
          <p:cNvSpPr>
            <a:spLocks noChangeArrowheads="1"/>
          </p:cNvSpPr>
          <p:nvPr/>
        </p:nvSpPr>
        <p:spPr bwMode="auto">
          <a:xfrm>
            <a:off x="2376544" y="4005064"/>
            <a:ext cx="6155895" cy="1477328"/>
          </a:xfrm>
          <a:prstGeom prst="rect">
            <a:avLst/>
          </a:prstGeom>
          <a:noFill/>
          <a:ln w="38100">
            <a:solidFill>
              <a:srgbClr val="FF0000"/>
            </a:solidFill>
            <a:miter lim="800000"/>
            <a:headEnd/>
            <a:tailEnd/>
          </a:ln>
        </p:spPr>
        <p:txBody>
          <a:bodyPr wrap="square">
            <a:spAutoFit/>
          </a:bodyPr>
          <a:lstStyle/>
          <a:p>
            <a:pPr eaLnBrk="0" hangingPunct="0"/>
            <a:r>
              <a:rPr lang="pt-BR" dirty="0">
                <a:solidFill>
                  <a:srgbClr val="FF0000"/>
                </a:solidFill>
                <a:latin typeface="Calibri" pitchFamily="34" charset="0"/>
                <a:ea typeface="Calibri" pitchFamily="34" charset="0"/>
                <a:cs typeface="Times New Roman" pitchFamily="18" charset="0"/>
              </a:rPr>
              <a:t>Apresenta as</a:t>
            </a:r>
            <a:r>
              <a:rPr lang="pt-BR" b="1" dirty="0">
                <a:solidFill>
                  <a:srgbClr val="FF0000"/>
                </a:solidFill>
                <a:latin typeface="Calibri" pitchFamily="34" charset="0"/>
                <a:ea typeface="Calibri" pitchFamily="34" charset="0"/>
                <a:cs typeface="Times New Roman" pitchFamily="18" charset="0"/>
              </a:rPr>
              <a:t> </a:t>
            </a:r>
            <a:r>
              <a:rPr lang="pt-BR" dirty="0">
                <a:solidFill>
                  <a:srgbClr val="FF0000"/>
                </a:solidFill>
                <a:latin typeface="Calibri" pitchFamily="34" charset="0"/>
                <a:ea typeface="Calibri" pitchFamily="34" charset="0"/>
                <a:cs typeface="Times New Roman" pitchFamily="18" charset="0"/>
              </a:rPr>
              <a:t>famílias de </a:t>
            </a:r>
            <a:r>
              <a:rPr lang="pt-BR" dirty="0" smtClean="0">
                <a:solidFill>
                  <a:srgbClr val="FF0000"/>
                </a:solidFill>
                <a:latin typeface="Calibri" pitchFamily="34" charset="0"/>
                <a:ea typeface="Calibri" pitchFamily="34" charset="0"/>
                <a:cs typeface="Times New Roman" pitchFamily="18" charset="0"/>
              </a:rPr>
              <a:t>acompanhamento obrigatório</a:t>
            </a:r>
          </a:p>
          <a:p>
            <a:pPr algn="just" eaLnBrk="0" hangingPunct="0"/>
            <a:endParaRPr lang="pt-BR" dirty="0" smtClean="0">
              <a:solidFill>
                <a:srgbClr val="FF0000"/>
              </a:solidFill>
              <a:latin typeface="Calibri" pitchFamily="34" charset="0"/>
              <a:ea typeface="Calibri" pitchFamily="34" charset="0"/>
              <a:cs typeface="Times New Roman" pitchFamily="18" charset="0"/>
            </a:endParaRPr>
          </a:p>
          <a:p>
            <a:pPr algn="just" eaLnBrk="0" hangingPunct="0"/>
            <a:r>
              <a:rPr lang="pt-BR" dirty="0" smtClean="0">
                <a:solidFill>
                  <a:srgbClr val="FF0000"/>
                </a:solidFill>
                <a:latin typeface="Calibri" pitchFamily="34" charset="0"/>
                <a:ea typeface="Calibri" pitchFamily="34" charset="0"/>
                <a:cs typeface="Times New Roman" pitchFamily="18" charset="0"/>
              </a:rPr>
              <a:t>As </a:t>
            </a:r>
            <a:r>
              <a:rPr lang="pt-BR" dirty="0">
                <a:solidFill>
                  <a:srgbClr val="FF0000"/>
                </a:solidFill>
                <a:latin typeface="Calibri" pitchFamily="34" charset="0"/>
                <a:ea typeface="Calibri" pitchFamily="34" charset="0"/>
                <a:cs typeface="Times New Roman" pitchFamily="18" charset="0"/>
              </a:rPr>
              <a:t>informações desse relatório são atualizadas nas </a:t>
            </a:r>
            <a:r>
              <a:rPr lang="pt-BR" dirty="0" smtClean="0">
                <a:solidFill>
                  <a:srgbClr val="FF0000"/>
                </a:solidFill>
                <a:latin typeface="Calibri" pitchFamily="34" charset="0"/>
                <a:ea typeface="Calibri" pitchFamily="34" charset="0"/>
                <a:cs typeface="Times New Roman" pitchFamily="18" charset="0"/>
              </a:rPr>
              <a:t>sextas-feiras.</a:t>
            </a:r>
          </a:p>
          <a:p>
            <a:pPr algn="just" eaLnBrk="0" hangingPunct="0"/>
            <a:endParaRPr lang="pt-BR" dirty="0">
              <a:solidFill>
                <a:srgbClr val="FF0000"/>
              </a:solidFill>
              <a:latin typeface="Calibri" pitchFamily="34" charset="0"/>
              <a:ea typeface="Calibri" pitchFamily="34" charset="0"/>
              <a:cs typeface="Times New Roman" pitchFamily="18" charset="0"/>
            </a:endParaRPr>
          </a:p>
          <a:p>
            <a:pPr algn="just" eaLnBrk="0" hangingPunct="0"/>
            <a:r>
              <a:rPr lang="pt-BR" dirty="0" smtClean="0">
                <a:solidFill>
                  <a:srgbClr val="FF0000"/>
                </a:solidFill>
                <a:latin typeface="Calibri" pitchFamily="34" charset="0"/>
                <a:ea typeface="Calibri" pitchFamily="34" charset="0"/>
                <a:cs typeface="Times New Roman" pitchFamily="18" charset="0"/>
              </a:rPr>
              <a:t>No </a:t>
            </a:r>
            <a:r>
              <a:rPr lang="pt-BR" dirty="0">
                <a:solidFill>
                  <a:srgbClr val="FF0000"/>
                </a:solidFill>
                <a:latin typeface="Calibri" pitchFamily="34" charset="0"/>
                <a:ea typeface="Calibri" pitchFamily="34" charset="0"/>
                <a:cs typeface="Times New Roman" pitchFamily="18" charset="0"/>
              </a:rPr>
              <a:t>cabeçalho indica a data da última consolidação.</a:t>
            </a:r>
          </a:p>
        </p:txBody>
      </p:sp>
    </p:spTree>
    <p:extLst>
      <p:ext uri="{BB962C8B-B14F-4D97-AF65-F5344CB8AC3E}">
        <p14:creationId xmlns:p14="http://schemas.microsoft.com/office/powerpoint/2010/main" val="4225408345"/>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005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005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Quantitativos</a:t>
            </a:r>
          </a:p>
        </p:txBody>
      </p:sp>
      <p:sp>
        <p:nvSpPr>
          <p:cNvPr id="11" name="CaixaDeTexto 10"/>
          <p:cNvSpPr txBox="1"/>
          <p:nvPr/>
        </p:nvSpPr>
        <p:spPr>
          <a:xfrm>
            <a:off x="0" y="785813"/>
            <a:ext cx="9144000" cy="430212"/>
          </a:xfrm>
          <a:prstGeom prst="rect">
            <a:avLst/>
          </a:prstGeom>
          <a:no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Lista das </a:t>
            </a:r>
            <a:r>
              <a:rPr lang="pt-BR" sz="2200" b="1" dirty="0" err="1">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EAS’s</a:t>
            </a: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+Quantitativo de Famílias Vinculadas</a:t>
            </a:r>
          </a:p>
        </p:txBody>
      </p:sp>
      <p:pic>
        <p:nvPicPr>
          <p:cNvPr id="1638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822" y="1325017"/>
            <a:ext cx="8301634" cy="448024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0056" name="Retângulo 13"/>
          <p:cNvSpPr>
            <a:spLocks noChangeArrowheads="1"/>
          </p:cNvSpPr>
          <p:nvPr/>
        </p:nvSpPr>
        <p:spPr bwMode="auto">
          <a:xfrm>
            <a:off x="2915816" y="4381352"/>
            <a:ext cx="4824536" cy="646112"/>
          </a:xfrm>
          <a:prstGeom prst="rect">
            <a:avLst/>
          </a:prstGeom>
          <a:noFill/>
          <a:ln w="38100">
            <a:solidFill>
              <a:srgbClr val="FF0000"/>
            </a:solidFill>
            <a:miter lim="800000"/>
            <a:headEnd/>
            <a:tailEnd/>
          </a:ln>
        </p:spPr>
        <p:txBody>
          <a:bodyPr wrap="square">
            <a:spAutoFit/>
          </a:bodyPr>
          <a:lstStyle/>
          <a:p>
            <a:pPr algn="ctr" eaLnBrk="0" hangingPunct="0"/>
            <a:r>
              <a:rPr lang="pt-BR" dirty="0">
                <a:solidFill>
                  <a:srgbClr val="FF0000"/>
                </a:solidFill>
                <a:latin typeface="Calibri" pitchFamily="34" charset="0"/>
                <a:ea typeface="Calibri" pitchFamily="34" charset="0"/>
                <a:cs typeface="Times New Roman" pitchFamily="18" charset="0"/>
              </a:rPr>
              <a:t>São apresentadas todas as famílias </a:t>
            </a:r>
          </a:p>
          <a:p>
            <a:pPr algn="ctr" eaLnBrk="0" hangingPunct="0"/>
            <a:r>
              <a:rPr lang="pt-BR" dirty="0">
                <a:solidFill>
                  <a:srgbClr val="FF0000"/>
                </a:solidFill>
                <a:latin typeface="Calibri" pitchFamily="34" charset="0"/>
                <a:ea typeface="Calibri" pitchFamily="34" charset="0"/>
                <a:cs typeface="Times New Roman" pitchFamily="18" charset="0"/>
              </a:rPr>
              <a:t>(obrigatórias e não obrigatórias)</a:t>
            </a:r>
            <a:endParaRPr lang="pt-BR" sz="1200" dirty="0">
              <a:solidFill>
                <a:srgbClr val="FF0000"/>
              </a:solidFill>
              <a:ea typeface="Calibri" pitchFamily="34" charset="0"/>
              <a:cs typeface="Arial" charset="0"/>
            </a:endParaRPr>
          </a:p>
        </p:txBody>
      </p:sp>
    </p:spTree>
    <p:extLst>
      <p:ext uri="{BB962C8B-B14F-4D97-AF65-F5344CB8AC3E}">
        <p14:creationId xmlns:p14="http://schemas.microsoft.com/office/powerpoint/2010/main" val="186549561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10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10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31078" name="Rectangle 2"/>
          <p:cNvSpPr>
            <a:spLocks noChangeArrowheads="1"/>
          </p:cNvSpPr>
          <p:nvPr/>
        </p:nvSpPr>
        <p:spPr bwMode="auto">
          <a:xfrm>
            <a:off x="251521" y="707212"/>
            <a:ext cx="8392418" cy="1569660"/>
          </a:xfrm>
          <a:prstGeom prst="rect">
            <a:avLst/>
          </a:prstGeom>
          <a:noFill/>
          <a:ln w="9525">
            <a:noFill/>
            <a:miter lim="800000"/>
            <a:headEnd/>
            <a:tailEnd/>
          </a:ln>
        </p:spPr>
        <p:txBody>
          <a:bodyPr wrap="square" anchor="ctr">
            <a:spAutoFit/>
          </a:bodyPr>
          <a:lstStyle/>
          <a:p>
            <a:pPr indent="449263" algn="just">
              <a:lnSpc>
                <a:spcPct val="150000"/>
              </a:lnSpc>
            </a:pPr>
            <a:r>
              <a:rPr lang="pt-BR" sz="1600" dirty="0">
                <a:ea typeface="Times New Roman" pitchFamily="18" charset="0"/>
                <a:cs typeface="Arial" charset="0"/>
              </a:rPr>
              <a:t>Nessa opção é possível conhecer o acompanhamento de uma família desde a primeira vigência em que foi acompanhada</a:t>
            </a:r>
            <a:r>
              <a:rPr lang="pt-BR" sz="1600" dirty="0" smtClean="0">
                <a:ea typeface="Times New Roman" pitchFamily="18" charset="0"/>
                <a:cs typeface="Arial" charset="0"/>
              </a:rPr>
              <a:t>.</a:t>
            </a:r>
          </a:p>
          <a:p>
            <a:pPr indent="449263" algn="just" eaLnBrk="0" hangingPunct="0">
              <a:lnSpc>
                <a:spcPct val="150000"/>
              </a:lnSpc>
            </a:pPr>
            <a:r>
              <a:rPr lang="pt-BR" sz="1600" dirty="0" smtClean="0">
                <a:ea typeface="Times New Roman" pitchFamily="18" charset="0"/>
                <a:cs typeface="Arial" charset="0"/>
              </a:rPr>
              <a:t>Caso a família já tenha sido acompanhada na vigência atual, também será apresentado nessa funcionalidade.</a:t>
            </a:r>
            <a:endParaRPr lang="pt-BR" sz="1600" dirty="0">
              <a:ea typeface="Times New Roman" pitchFamily="18" charset="0"/>
              <a:cs typeface="Arial" charset="0"/>
            </a:endParaRPr>
          </a:p>
        </p:txBody>
      </p:sp>
      <p:sp>
        <p:nvSpPr>
          <p:cNvPr id="13"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Histórico da Família</a:t>
            </a:r>
          </a:p>
        </p:txBody>
      </p:sp>
      <p:sp>
        <p:nvSpPr>
          <p:cNvPr id="10" name="Rectangle 2"/>
          <p:cNvSpPr>
            <a:spLocks noChangeArrowheads="1"/>
          </p:cNvSpPr>
          <p:nvPr/>
        </p:nvSpPr>
        <p:spPr bwMode="auto">
          <a:xfrm>
            <a:off x="28948" y="5733256"/>
            <a:ext cx="9127752" cy="1200329"/>
          </a:xfrm>
          <a:prstGeom prst="rect">
            <a:avLst/>
          </a:prstGeom>
          <a:solidFill>
            <a:schemeClr val="bg1"/>
          </a:solidFill>
          <a:ln w="9525">
            <a:noFill/>
            <a:miter lim="800000"/>
            <a:headEnd/>
            <a:tailEnd/>
          </a:ln>
        </p:spPr>
        <p:txBody>
          <a:bodyPr wrap="square" anchor="ctr">
            <a:spAutoFit/>
          </a:bodyPr>
          <a:lstStyle/>
          <a:p>
            <a:pPr indent="449263" algn="just">
              <a:lnSpc>
                <a:spcPct val="150000"/>
              </a:lnSpc>
            </a:pPr>
            <a:r>
              <a:rPr lang="pt-BR" sz="1600" dirty="0" smtClean="0">
                <a:solidFill>
                  <a:schemeClr val="bg1"/>
                </a:solidFill>
                <a:ea typeface="Times New Roman" pitchFamily="18" charset="0"/>
                <a:cs typeface="Arial" charset="0"/>
              </a:rPr>
              <a:t>em </a:t>
            </a:r>
          </a:p>
          <a:p>
            <a:pPr indent="449263" algn="just">
              <a:lnSpc>
                <a:spcPct val="150000"/>
              </a:lnSpc>
            </a:pPr>
            <a:r>
              <a:rPr lang="pt-BR" sz="1600" dirty="0" smtClean="0">
                <a:solidFill>
                  <a:schemeClr val="bg1"/>
                </a:solidFill>
                <a:ea typeface="Times New Roman" pitchFamily="18" charset="0"/>
                <a:cs typeface="Arial" charset="0"/>
              </a:rPr>
              <a:t>que </a:t>
            </a:r>
            <a:r>
              <a:rPr lang="pt-BR" sz="1600" dirty="0">
                <a:solidFill>
                  <a:schemeClr val="bg1"/>
                </a:solidFill>
                <a:ea typeface="Times New Roman" pitchFamily="18" charset="0"/>
                <a:cs typeface="Arial" charset="0"/>
              </a:rPr>
              <a:t>foi </a:t>
            </a:r>
            <a:endParaRPr lang="pt-BR" sz="1600" dirty="0" smtClean="0">
              <a:solidFill>
                <a:schemeClr val="bg1"/>
              </a:solidFill>
              <a:ea typeface="Times New Roman" pitchFamily="18" charset="0"/>
              <a:cs typeface="Arial" charset="0"/>
            </a:endParaRPr>
          </a:p>
          <a:p>
            <a:pPr indent="449263" algn="just">
              <a:lnSpc>
                <a:spcPct val="150000"/>
              </a:lnSpc>
            </a:pPr>
            <a:r>
              <a:rPr lang="pt-BR" sz="1600" dirty="0" smtClean="0">
                <a:solidFill>
                  <a:schemeClr val="bg1"/>
                </a:solidFill>
                <a:ea typeface="Times New Roman" pitchFamily="18" charset="0"/>
                <a:cs typeface="Arial" charset="0"/>
              </a:rPr>
              <a:t>acompanhada.</a:t>
            </a:r>
          </a:p>
        </p:txBody>
      </p:sp>
      <p:pic>
        <p:nvPicPr>
          <p:cNvPr id="2457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283" y="2323504"/>
            <a:ext cx="8906213" cy="4129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3811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13072" y="-1"/>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2357422" y="357166"/>
            <a:ext cx="42862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Cobertura</a:t>
            </a:r>
            <a:r>
              <a:rPr lang="pt-BR" b="1" dirty="0" smtClean="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atual</a:t>
            </a:r>
          </a:p>
        </p:txBody>
      </p:sp>
      <p:sp>
        <p:nvSpPr>
          <p:cNvPr id="13" name="Rectangle 2"/>
          <p:cNvSpPr>
            <a:spLocks noChangeArrowheads="1"/>
          </p:cNvSpPr>
          <p:nvPr/>
        </p:nvSpPr>
        <p:spPr bwMode="auto">
          <a:xfrm>
            <a:off x="0" y="5942301"/>
            <a:ext cx="9169772" cy="1015663"/>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757" y="797323"/>
            <a:ext cx="7505330" cy="579087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13209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210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32101" name="Rectangle 2"/>
          <p:cNvSpPr txBox="1">
            <a:spLocks noChangeArrowheads="1"/>
          </p:cNvSpPr>
          <p:nvPr/>
        </p:nvSpPr>
        <p:spPr bwMode="auto">
          <a:xfrm>
            <a:off x="0" y="5786438"/>
            <a:ext cx="9144000" cy="1143000"/>
          </a:xfrm>
          <a:prstGeom prst="rect">
            <a:avLst/>
          </a:prstGeom>
          <a:solidFill>
            <a:schemeClr val="bg1"/>
          </a:solidFill>
          <a:ln w="9525">
            <a:noFill/>
            <a:miter lim="800000"/>
            <a:headEnd/>
            <a:tailEnd/>
          </a:ln>
        </p:spPr>
        <p:txBody>
          <a:bodyPr anchor="b"/>
          <a:lstStyle/>
          <a:p>
            <a:pPr algn="ctr" eaLnBrk="0" hangingPunct="0">
              <a:lnSpc>
                <a:spcPct val="150000"/>
              </a:lnSpc>
            </a:pPr>
            <a:r>
              <a:rPr lang="pt-BR" sz="2600" b="1">
                <a:solidFill>
                  <a:schemeClr val="bg1"/>
                </a:solidFill>
                <a:cs typeface="Arial" charset="0"/>
              </a:rPr>
              <a:t>Rela</a:t>
            </a:r>
          </a:p>
          <a:p>
            <a:pPr algn="ctr" eaLnBrk="0" hangingPunct="0">
              <a:lnSpc>
                <a:spcPct val="150000"/>
              </a:lnSpc>
            </a:pPr>
            <a:endParaRPr lang="pt-BR" sz="2600" b="1">
              <a:solidFill>
                <a:schemeClr val="bg1"/>
              </a:solidFill>
              <a:cs typeface="Arial" charset="0"/>
            </a:endParaRPr>
          </a:p>
          <a:p>
            <a:pPr algn="ctr" eaLnBrk="0" hangingPunct="0">
              <a:lnSpc>
                <a:spcPct val="150000"/>
              </a:lnSpc>
            </a:pPr>
            <a:r>
              <a:rPr lang="pt-BR" sz="2600" b="1">
                <a:solidFill>
                  <a:schemeClr val="bg1"/>
                </a:solidFill>
                <a:cs typeface="Arial" charset="0"/>
              </a:rPr>
              <a:t>tórios </a:t>
            </a:r>
          </a:p>
          <a:p>
            <a:pPr algn="ctr" eaLnBrk="0" hangingPunct="0">
              <a:lnSpc>
                <a:spcPct val="150000"/>
              </a:lnSpc>
            </a:pPr>
            <a:r>
              <a:rPr lang="pt-BR" sz="2600" b="1">
                <a:solidFill>
                  <a:schemeClr val="bg1"/>
                </a:solidFill>
                <a:cs typeface="Arial" charset="0"/>
              </a:rPr>
              <a:t>Consolidados</a:t>
            </a:r>
          </a:p>
        </p:txBody>
      </p:sp>
      <p:sp>
        <p:nvSpPr>
          <p:cNvPr id="132102" name="Rectangle 2"/>
          <p:cNvSpPr>
            <a:spLocks noChangeArrowheads="1"/>
          </p:cNvSpPr>
          <p:nvPr/>
        </p:nvSpPr>
        <p:spPr bwMode="auto">
          <a:xfrm>
            <a:off x="285750" y="928688"/>
            <a:ext cx="8572500" cy="1338262"/>
          </a:xfrm>
          <a:prstGeom prst="rect">
            <a:avLst/>
          </a:prstGeom>
          <a:noFill/>
          <a:ln w="9525">
            <a:noFill/>
            <a:miter lim="800000"/>
            <a:headEnd/>
            <a:tailEnd/>
          </a:ln>
        </p:spPr>
        <p:txBody>
          <a:bodyPr anchor="ctr">
            <a:spAutoFit/>
          </a:bodyPr>
          <a:lstStyle/>
          <a:p>
            <a:pPr indent="449263" algn="just">
              <a:lnSpc>
                <a:spcPct val="150000"/>
              </a:lnSpc>
            </a:pPr>
            <a:r>
              <a:rPr lang="pt-BR">
                <a:ea typeface="Times New Roman" pitchFamily="18" charset="0"/>
                <a:cs typeface="Arial" charset="0"/>
              </a:rPr>
              <a:t>Estão disponíveis links para as informações importantes para a gestão municipal de saúde, como Lei, Orientações (IO), Mapa de Acompanhamento em Branco.</a:t>
            </a:r>
          </a:p>
        </p:txBody>
      </p:sp>
      <p:sp>
        <p:nvSpPr>
          <p:cNvPr id="13"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Documentos</a:t>
            </a:r>
          </a:p>
        </p:txBody>
      </p:sp>
      <p:pic>
        <p:nvPicPr>
          <p:cNvPr id="286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7135" y="1817072"/>
            <a:ext cx="7582859" cy="477172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92784666"/>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51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51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Consolidados</a:t>
            </a:r>
          </a:p>
        </p:txBody>
      </p:sp>
      <p:sp>
        <p:nvSpPr>
          <p:cNvPr id="135174" name="Rectangle 1"/>
          <p:cNvSpPr>
            <a:spLocks noChangeArrowheads="1"/>
          </p:cNvSpPr>
          <p:nvPr/>
        </p:nvSpPr>
        <p:spPr bwMode="auto">
          <a:xfrm>
            <a:off x="142875" y="850642"/>
            <a:ext cx="8750300" cy="5170646"/>
          </a:xfrm>
          <a:prstGeom prst="rect">
            <a:avLst/>
          </a:prstGeom>
          <a:solidFill>
            <a:schemeClr val="bg1"/>
          </a:solidFill>
          <a:ln w="9525">
            <a:noFill/>
            <a:miter lim="800000"/>
            <a:headEnd/>
            <a:tailEnd/>
          </a:ln>
        </p:spPr>
        <p:txBody>
          <a:bodyPr anchor="ctr">
            <a:spAutoFit/>
          </a:bodyPr>
          <a:lstStyle/>
          <a:p>
            <a:pPr marL="342900" indent="-342900" algn="just">
              <a:lnSpc>
                <a:spcPct val="150000"/>
              </a:lnSpc>
              <a:buFont typeface="Arial" charset="0"/>
              <a:buChar char="•"/>
            </a:pPr>
            <a:r>
              <a:rPr lang="pt-BR" sz="2000" dirty="0">
                <a:ea typeface="Calibri" pitchFamily="34" charset="0"/>
                <a:cs typeface="Arial" charset="0"/>
              </a:rPr>
              <a:t>São relatórios públicos (qualquer cidadão pode acessar).</a:t>
            </a:r>
          </a:p>
          <a:p>
            <a:pPr marL="342900" indent="-342900" algn="just" eaLnBrk="0" hangingPunct="0">
              <a:lnSpc>
                <a:spcPct val="150000"/>
              </a:lnSpc>
              <a:buFont typeface="Arial" charset="0"/>
              <a:buChar char="•"/>
            </a:pPr>
            <a:r>
              <a:rPr lang="pt-BR" sz="2000" dirty="0" smtClean="0">
                <a:ea typeface="Calibri" pitchFamily="34" charset="0"/>
                <a:cs typeface="Arial" charset="0"/>
              </a:rPr>
              <a:t>Em </a:t>
            </a:r>
            <a:r>
              <a:rPr lang="pt-BR" sz="2000" b="1" dirty="0" smtClean="0">
                <a:ea typeface="Calibri" pitchFamily="34" charset="0"/>
                <a:cs typeface="Arial" charset="0"/>
              </a:rPr>
              <a:t>Relatório Geral e</a:t>
            </a:r>
            <a:r>
              <a:rPr lang="pt-BR" sz="2000" dirty="0" smtClean="0">
                <a:ea typeface="Calibri" pitchFamily="34" charset="0"/>
                <a:cs typeface="Arial" charset="0"/>
              </a:rPr>
              <a:t>stão disponíveis 3 relatórios em formato CSV, que apresenta a relação de todos os municípios brasileiros.</a:t>
            </a:r>
          </a:p>
          <a:p>
            <a:pPr marL="800100" lvl="1" indent="-342900" algn="just" eaLnBrk="0" hangingPunct="0">
              <a:lnSpc>
                <a:spcPct val="150000"/>
              </a:lnSpc>
              <a:buFont typeface="Arial" charset="0"/>
              <a:buChar char="•"/>
            </a:pPr>
            <a:r>
              <a:rPr lang="pt-BR" sz="2000" dirty="0" smtClean="0">
                <a:ea typeface="Calibri" pitchFamily="34" charset="0"/>
                <a:cs typeface="Arial" charset="0"/>
              </a:rPr>
              <a:t>“</a:t>
            </a:r>
            <a:r>
              <a:rPr lang="pt-BR" sz="2000" b="1" dirty="0">
                <a:ea typeface="Calibri" pitchFamily="34" charset="0"/>
                <a:cs typeface="Arial" charset="0"/>
              </a:rPr>
              <a:t>Relatório Geral de Acompanhamento das Condicionalidades em formato CSV por vigência</a:t>
            </a:r>
            <a:r>
              <a:rPr lang="pt-BR" sz="2000" dirty="0">
                <a:ea typeface="Calibri" pitchFamily="34" charset="0"/>
                <a:cs typeface="Arial" charset="0"/>
              </a:rPr>
              <a:t>” apresenta as informações de acompanhamento (das famílias, das crianças e das gestantes</a:t>
            </a:r>
            <a:r>
              <a:rPr lang="pt-BR" sz="2000" dirty="0" smtClean="0">
                <a:ea typeface="Calibri" pitchFamily="34" charset="0"/>
                <a:cs typeface="Arial" charset="0"/>
              </a:rPr>
              <a:t>);</a:t>
            </a:r>
          </a:p>
          <a:p>
            <a:pPr marL="800100" lvl="1" indent="-342900" algn="just" eaLnBrk="0" hangingPunct="0">
              <a:lnSpc>
                <a:spcPct val="150000"/>
              </a:lnSpc>
              <a:buFont typeface="Arial" charset="0"/>
              <a:buChar char="•"/>
            </a:pPr>
            <a:r>
              <a:rPr lang="pt-BR" sz="2000" b="1" dirty="0" smtClean="0">
                <a:ea typeface="Calibri" pitchFamily="34" charset="0"/>
                <a:cs typeface="Arial" charset="0"/>
              </a:rPr>
              <a:t>Relatório </a:t>
            </a:r>
            <a:r>
              <a:rPr lang="pt-BR" sz="2000" b="1" dirty="0">
                <a:ea typeface="Calibri" pitchFamily="34" charset="0"/>
                <a:cs typeface="Arial" charset="0"/>
              </a:rPr>
              <a:t>Geral </a:t>
            </a:r>
            <a:r>
              <a:rPr lang="pt-BR" sz="2000" b="1" dirty="0" smtClean="0">
                <a:ea typeface="Calibri" pitchFamily="34" charset="0"/>
                <a:cs typeface="Arial" charset="0"/>
              </a:rPr>
              <a:t>da série histórica do percentual de acompanhamento das famílias;</a:t>
            </a:r>
          </a:p>
          <a:p>
            <a:pPr marL="800100" lvl="1" indent="-342900" algn="just" eaLnBrk="0" hangingPunct="0">
              <a:lnSpc>
                <a:spcPct val="150000"/>
              </a:lnSpc>
              <a:buFont typeface="Arial" charset="0"/>
              <a:buChar char="•"/>
            </a:pPr>
            <a:r>
              <a:rPr lang="pt-BR" sz="2000" b="1" dirty="0">
                <a:ea typeface="Calibri" pitchFamily="34" charset="0"/>
                <a:cs typeface="Arial" charset="0"/>
              </a:rPr>
              <a:t>Relatório </a:t>
            </a:r>
            <a:r>
              <a:rPr lang="pt-BR" sz="2000" b="1" dirty="0" smtClean="0">
                <a:ea typeface="Calibri" pitchFamily="34" charset="0"/>
                <a:cs typeface="Arial" charset="0"/>
              </a:rPr>
              <a:t>Geral de acompanhamento de mulheres.</a:t>
            </a:r>
            <a:endParaRPr lang="pt-BR" sz="2000" dirty="0" smtClean="0">
              <a:ea typeface="Calibri" pitchFamily="34" charset="0"/>
              <a:cs typeface="Arial" charset="0"/>
            </a:endParaRPr>
          </a:p>
          <a:p>
            <a:pPr lvl="1" algn="just" eaLnBrk="0" hangingPunct="0">
              <a:lnSpc>
                <a:spcPct val="150000"/>
              </a:lnSpc>
            </a:pPr>
            <a:r>
              <a:rPr lang="pt-BR" sz="2000" dirty="0" smtClean="0">
                <a:ea typeface="Calibri" pitchFamily="34" charset="0"/>
                <a:cs typeface="Arial" charset="0"/>
              </a:rPr>
              <a:t>Nessas opções </a:t>
            </a:r>
            <a:r>
              <a:rPr lang="pt-BR" sz="2000" dirty="0">
                <a:ea typeface="Calibri" pitchFamily="34" charset="0"/>
                <a:cs typeface="Arial" charset="0"/>
              </a:rPr>
              <a:t>não é possível selecionar uma Região ou um Estado apenas.</a:t>
            </a:r>
          </a:p>
        </p:txBody>
      </p:sp>
    </p:spTree>
    <p:extLst>
      <p:ext uri="{BB962C8B-B14F-4D97-AF65-F5344CB8AC3E}">
        <p14:creationId xmlns:p14="http://schemas.microsoft.com/office/powerpoint/2010/main" val="4089296343"/>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51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51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7" name="Rectangle 2"/>
          <p:cNvSpPr txBox="1">
            <a:spLocks noChangeArrowheads="1"/>
          </p:cNvSpPr>
          <p:nvPr/>
        </p:nvSpPr>
        <p:spPr bwMode="auto">
          <a:xfrm>
            <a:off x="6349" y="404664"/>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Consolidados</a:t>
            </a:r>
          </a:p>
        </p:txBody>
      </p:sp>
      <p:sp>
        <p:nvSpPr>
          <p:cNvPr id="10" name="Rectangle 2"/>
          <p:cNvSpPr txBox="1">
            <a:spLocks noChangeArrowheads="1"/>
          </p:cNvSpPr>
          <p:nvPr/>
        </p:nvSpPr>
        <p:spPr bwMode="auto">
          <a:xfrm>
            <a:off x="0" y="5786438"/>
            <a:ext cx="9144000" cy="1143000"/>
          </a:xfrm>
          <a:prstGeom prst="rect">
            <a:avLst/>
          </a:prstGeom>
          <a:solidFill>
            <a:schemeClr val="bg1"/>
          </a:solidFill>
          <a:ln w="9525">
            <a:noFill/>
            <a:miter lim="800000"/>
            <a:headEnd/>
            <a:tailEnd/>
          </a:ln>
        </p:spPr>
        <p:txBody>
          <a:bodyPr anchor="b"/>
          <a:lstStyle/>
          <a:p>
            <a:pPr algn="ctr" eaLnBrk="0" hangingPunct="0">
              <a:lnSpc>
                <a:spcPct val="150000"/>
              </a:lnSpc>
            </a:pPr>
            <a:r>
              <a:rPr lang="pt-BR" sz="2600" b="1">
                <a:solidFill>
                  <a:schemeClr val="bg1"/>
                </a:solidFill>
                <a:cs typeface="Arial" charset="0"/>
              </a:rPr>
              <a:t>Rela</a:t>
            </a:r>
          </a:p>
          <a:p>
            <a:pPr algn="ctr" eaLnBrk="0" hangingPunct="0">
              <a:lnSpc>
                <a:spcPct val="150000"/>
              </a:lnSpc>
            </a:pPr>
            <a:endParaRPr lang="pt-BR" sz="2600" b="1">
              <a:solidFill>
                <a:schemeClr val="bg1"/>
              </a:solidFill>
              <a:cs typeface="Arial" charset="0"/>
            </a:endParaRPr>
          </a:p>
          <a:p>
            <a:pPr algn="ctr" eaLnBrk="0" hangingPunct="0">
              <a:lnSpc>
                <a:spcPct val="150000"/>
              </a:lnSpc>
            </a:pPr>
            <a:r>
              <a:rPr lang="pt-BR" sz="2600" b="1">
                <a:solidFill>
                  <a:schemeClr val="bg1"/>
                </a:solidFill>
                <a:cs typeface="Arial" charset="0"/>
              </a:rPr>
              <a:t>tórios </a:t>
            </a:r>
          </a:p>
          <a:p>
            <a:pPr algn="ctr" eaLnBrk="0" hangingPunct="0">
              <a:lnSpc>
                <a:spcPct val="150000"/>
              </a:lnSpc>
            </a:pPr>
            <a:r>
              <a:rPr lang="pt-BR" sz="2600" b="1">
                <a:solidFill>
                  <a:schemeClr val="bg1"/>
                </a:solidFill>
                <a:cs typeface="Arial" charset="0"/>
              </a:rPr>
              <a:t>Consolidados</a:t>
            </a:r>
          </a:p>
        </p:txBody>
      </p:sp>
      <p:pic>
        <p:nvPicPr>
          <p:cNvPr id="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801787"/>
            <a:ext cx="6909792" cy="59395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4918509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51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51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Relatórios Consolidados</a:t>
            </a:r>
          </a:p>
        </p:txBody>
      </p:sp>
      <p:sp>
        <p:nvSpPr>
          <p:cNvPr id="8" name="Rectangle 2"/>
          <p:cNvSpPr txBox="1">
            <a:spLocks noChangeArrowheads="1"/>
          </p:cNvSpPr>
          <p:nvPr/>
        </p:nvSpPr>
        <p:spPr bwMode="auto">
          <a:xfrm>
            <a:off x="0" y="5786438"/>
            <a:ext cx="9144000" cy="1143000"/>
          </a:xfrm>
          <a:prstGeom prst="rect">
            <a:avLst/>
          </a:prstGeom>
          <a:solidFill>
            <a:schemeClr val="bg1"/>
          </a:solidFill>
          <a:ln w="9525">
            <a:noFill/>
            <a:miter lim="800000"/>
            <a:headEnd/>
            <a:tailEnd/>
          </a:ln>
        </p:spPr>
        <p:txBody>
          <a:bodyPr anchor="b"/>
          <a:lstStyle/>
          <a:p>
            <a:pPr algn="ctr" eaLnBrk="0" hangingPunct="0">
              <a:lnSpc>
                <a:spcPct val="150000"/>
              </a:lnSpc>
            </a:pPr>
            <a:r>
              <a:rPr lang="pt-BR" sz="2600" b="1">
                <a:solidFill>
                  <a:schemeClr val="bg1"/>
                </a:solidFill>
                <a:cs typeface="Arial" charset="0"/>
              </a:rPr>
              <a:t>Rela</a:t>
            </a:r>
          </a:p>
          <a:p>
            <a:pPr algn="ctr" eaLnBrk="0" hangingPunct="0">
              <a:lnSpc>
                <a:spcPct val="150000"/>
              </a:lnSpc>
            </a:pPr>
            <a:endParaRPr lang="pt-BR" sz="2600" b="1">
              <a:solidFill>
                <a:schemeClr val="bg1"/>
              </a:solidFill>
              <a:cs typeface="Arial" charset="0"/>
            </a:endParaRPr>
          </a:p>
          <a:p>
            <a:pPr algn="ctr" eaLnBrk="0" hangingPunct="0">
              <a:lnSpc>
                <a:spcPct val="150000"/>
              </a:lnSpc>
            </a:pPr>
            <a:r>
              <a:rPr lang="pt-BR" sz="2600" b="1">
                <a:solidFill>
                  <a:schemeClr val="bg1"/>
                </a:solidFill>
                <a:cs typeface="Arial" charset="0"/>
              </a:rPr>
              <a:t>tórios </a:t>
            </a:r>
          </a:p>
          <a:p>
            <a:pPr algn="ctr" eaLnBrk="0" hangingPunct="0">
              <a:lnSpc>
                <a:spcPct val="150000"/>
              </a:lnSpc>
            </a:pPr>
            <a:r>
              <a:rPr lang="pt-BR" sz="2600" b="1">
                <a:solidFill>
                  <a:schemeClr val="bg1"/>
                </a:solidFill>
                <a:cs typeface="Arial" charset="0"/>
              </a:rPr>
              <a:t>Consolidados</a:t>
            </a:r>
          </a:p>
        </p:txBody>
      </p:sp>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124744"/>
            <a:ext cx="5912799" cy="51099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5174" name="Rectangle 1"/>
          <p:cNvSpPr>
            <a:spLocks noChangeArrowheads="1"/>
          </p:cNvSpPr>
          <p:nvPr/>
        </p:nvSpPr>
        <p:spPr bwMode="auto">
          <a:xfrm>
            <a:off x="4578350" y="2348880"/>
            <a:ext cx="4386138" cy="1015663"/>
          </a:xfrm>
          <a:prstGeom prst="rect">
            <a:avLst/>
          </a:prstGeom>
          <a:solidFill>
            <a:schemeClr val="tx2">
              <a:lumMod val="40000"/>
              <a:lumOff val="60000"/>
            </a:schemeClr>
          </a:solidFill>
          <a:ln w="9525">
            <a:noFill/>
            <a:miter lim="800000"/>
            <a:headEnd/>
            <a:tailEnd/>
          </a:ln>
        </p:spPr>
        <p:txBody>
          <a:bodyPr wrap="square" anchor="ctr">
            <a:spAutoFit/>
          </a:bodyPr>
          <a:lstStyle/>
          <a:p>
            <a:pPr eaLnBrk="0" hangingPunct="0">
              <a:lnSpc>
                <a:spcPct val="150000"/>
              </a:lnSpc>
            </a:pPr>
            <a:r>
              <a:rPr lang="pt-BR" sz="2000" dirty="0" smtClean="0">
                <a:ea typeface="Calibri" pitchFamily="34" charset="0"/>
                <a:cs typeface="Arial" charset="0"/>
              </a:rPr>
              <a:t>Em </a:t>
            </a:r>
            <a:r>
              <a:rPr lang="pt-BR" sz="2000" b="1" dirty="0" smtClean="0">
                <a:ea typeface="Calibri" pitchFamily="34" charset="0"/>
                <a:cs typeface="Arial" charset="0"/>
              </a:rPr>
              <a:t>Tipos de Relatórios Geral </a:t>
            </a:r>
            <a:r>
              <a:rPr lang="pt-BR" sz="2000" dirty="0" smtClean="0">
                <a:ea typeface="Calibri" pitchFamily="34" charset="0"/>
                <a:cs typeface="Arial" charset="0"/>
              </a:rPr>
              <a:t>são apresentados diversos relatórios.</a:t>
            </a:r>
            <a:endParaRPr lang="pt-BR" sz="2000" dirty="0">
              <a:ea typeface="Calibri" pitchFamily="34" charset="0"/>
              <a:cs typeface="Arial" charset="0"/>
            </a:endParaRPr>
          </a:p>
        </p:txBody>
      </p:sp>
      <p:sp>
        <p:nvSpPr>
          <p:cNvPr id="10" name="Rectangle 1"/>
          <p:cNvSpPr>
            <a:spLocks noChangeArrowheads="1"/>
          </p:cNvSpPr>
          <p:nvPr/>
        </p:nvSpPr>
        <p:spPr bwMode="auto">
          <a:xfrm>
            <a:off x="4572000" y="3961558"/>
            <a:ext cx="4386138" cy="958660"/>
          </a:xfrm>
          <a:prstGeom prst="rect">
            <a:avLst/>
          </a:prstGeom>
          <a:solidFill>
            <a:schemeClr val="tx2">
              <a:lumMod val="40000"/>
              <a:lumOff val="60000"/>
            </a:schemeClr>
          </a:solidFill>
          <a:ln w="9525">
            <a:noFill/>
            <a:miter lim="800000"/>
            <a:headEnd/>
            <a:tailEnd/>
          </a:ln>
        </p:spPr>
        <p:txBody>
          <a:bodyPr wrap="square" anchor="ctr">
            <a:spAutoFit/>
          </a:bodyPr>
          <a:lstStyle/>
          <a:p>
            <a:pPr eaLnBrk="0" hangingPunct="0">
              <a:lnSpc>
                <a:spcPct val="150000"/>
              </a:lnSpc>
            </a:pPr>
            <a:r>
              <a:rPr lang="pt-BR" sz="2000" dirty="0" smtClean="0">
                <a:ea typeface="Calibri" pitchFamily="34" charset="0"/>
                <a:cs typeface="Arial" charset="0"/>
              </a:rPr>
              <a:t>Em </a:t>
            </a:r>
            <a:r>
              <a:rPr lang="pt-BR" sz="2000" b="1" dirty="0" smtClean="0">
                <a:ea typeface="Calibri" pitchFamily="34" charset="0"/>
                <a:cs typeface="Arial" charset="0"/>
              </a:rPr>
              <a:t>Região de cobertura </a:t>
            </a:r>
            <a:r>
              <a:rPr lang="pt-BR" sz="2000" dirty="0" smtClean="0">
                <a:ea typeface="Calibri" pitchFamily="34" charset="0"/>
                <a:cs typeface="Arial" charset="0"/>
              </a:rPr>
              <a:t>selecione quais municípios estarão no relatório</a:t>
            </a:r>
            <a:endParaRPr lang="pt-BR" sz="2000" dirty="0">
              <a:ea typeface="Calibri" pitchFamily="34" charset="0"/>
              <a:cs typeface="Arial" charset="0"/>
            </a:endParaRPr>
          </a:p>
        </p:txBody>
      </p:sp>
      <p:sp>
        <p:nvSpPr>
          <p:cNvPr id="11" name="Rectangle 1"/>
          <p:cNvSpPr>
            <a:spLocks noChangeArrowheads="1"/>
          </p:cNvSpPr>
          <p:nvPr/>
        </p:nvSpPr>
        <p:spPr bwMode="auto">
          <a:xfrm>
            <a:off x="4500562" y="5428441"/>
            <a:ext cx="4386138" cy="1420325"/>
          </a:xfrm>
          <a:prstGeom prst="rect">
            <a:avLst/>
          </a:prstGeom>
          <a:solidFill>
            <a:schemeClr val="tx2">
              <a:lumMod val="40000"/>
              <a:lumOff val="60000"/>
            </a:schemeClr>
          </a:solidFill>
          <a:ln w="9525">
            <a:noFill/>
            <a:miter lim="800000"/>
            <a:headEnd/>
            <a:tailEnd/>
          </a:ln>
        </p:spPr>
        <p:txBody>
          <a:bodyPr wrap="square" anchor="ctr">
            <a:spAutoFit/>
          </a:bodyPr>
          <a:lstStyle/>
          <a:p>
            <a:pPr eaLnBrk="0" hangingPunct="0">
              <a:lnSpc>
                <a:spcPct val="150000"/>
              </a:lnSpc>
            </a:pPr>
            <a:r>
              <a:rPr lang="pt-BR" sz="2000" dirty="0" smtClean="0">
                <a:ea typeface="Calibri" pitchFamily="34" charset="0"/>
                <a:cs typeface="Arial" charset="0"/>
              </a:rPr>
              <a:t>Em </a:t>
            </a:r>
            <a:r>
              <a:rPr lang="pt-BR" sz="2000" b="1" dirty="0" smtClean="0">
                <a:ea typeface="Calibri" pitchFamily="34" charset="0"/>
                <a:cs typeface="Arial" charset="0"/>
              </a:rPr>
              <a:t>Parâmetro </a:t>
            </a:r>
            <a:r>
              <a:rPr lang="pt-BR" sz="2000" dirty="0" smtClean="0">
                <a:ea typeface="Calibri" pitchFamily="34" charset="0"/>
                <a:cs typeface="Arial" charset="0"/>
              </a:rPr>
              <a:t>selecione a vigência, e caso queira restrinja mais ainda a seleção</a:t>
            </a:r>
            <a:endParaRPr lang="pt-BR" sz="2000" dirty="0">
              <a:ea typeface="Calibri" pitchFamily="34" charset="0"/>
              <a:cs typeface="Arial" charset="0"/>
            </a:endParaRPr>
          </a:p>
        </p:txBody>
      </p:sp>
    </p:spTree>
    <p:extLst>
      <p:ext uri="{BB962C8B-B14F-4D97-AF65-F5344CB8AC3E}">
        <p14:creationId xmlns:p14="http://schemas.microsoft.com/office/powerpoint/2010/main" val="2191434373"/>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721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722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37221" name="Rectangle 2"/>
          <p:cNvSpPr txBox="1">
            <a:spLocks noChangeArrowheads="1"/>
          </p:cNvSpPr>
          <p:nvPr/>
        </p:nvSpPr>
        <p:spPr bwMode="auto">
          <a:xfrm>
            <a:off x="0" y="5786438"/>
            <a:ext cx="9144000" cy="1143000"/>
          </a:xfrm>
          <a:prstGeom prst="rect">
            <a:avLst/>
          </a:prstGeom>
          <a:solidFill>
            <a:schemeClr val="bg1"/>
          </a:solidFill>
          <a:ln w="9525">
            <a:noFill/>
            <a:miter lim="800000"/>
            <a:headEnd/>
            <a:tailEnd/>
          </a:ln>
        </p:spPr>
        <p:txBody>
          <a:bodyPr anchor="b"/>
          <a:lstStyle/>
          <a:p>
            <a:pPr algn="ctr" eaLnBrk="0" hangingPunct="0">
              <a:lnSpc>
                <a:spcPct val="150000"/>
              </a:lnSpc>
            </a:pPr>
            <a:r>
              <a:rPr lang="pt-BR" sz="2600" b="1">
                <a:solidFill>
                  <a:schemeClr val="bg1"/>
                </a:solidFill>
                <a:cs typeface="Arial" charset="0"/>
              </a:rPr>
              <a:t>Rela</a:t>
            </a:r>
          </a:p>
          <a:p>
            <a:pPr algn="ctr" eaLnBrk="0" hangingPunct="0">
              <a:lnSpc>
                <a:spcPct val="150000"/>
              </a:lnSpc>
            </a:pPr>
            <a:endParaRPr lang="pt-BR" sz="2600" b="1">
              <a:solidFill>
                <a:schemeClr val="bg1"/>
              </a:solidFill>
              <a:cs typeface="Arial" charset="0"/>
            </a:endParaRPr>
          </a:p>
          <a:p>
            <a:pPr algn="ctr" eaLnBrk="0" hangingPunct="0">
              <a:lnSpc>
                <a:spcPct val="150000"/>
              </a:lnSpc>
            </a:pPr>
            <a:r>
              <a:rPr lang="pt-BR" sz="2600" b="1">
                <a:solidFill>
                  <a:schemeClr val="bg1"/>
                </a:solidFill>
                <a:cs typeface="Arial" charset="0"/>
              </a:rPr>
              <a:t>tórios </a:t>
            </a:r>
          </a:p>
          <a:p>
            <a:pPr algn="ctr" eaLnBrk="0" hangingPunct="0">
              <a:lnSpc>
                <a:spcPct val="150000"/>
              </a:lnSpc>
            </a:pPr>
            <a:r>
              <a:rPr lang="pt-BR" sz="2600" b="1">
                <a:solidFill>
                  <a:schemeClr val="bg1"/>
                </a:solidFill>
                <a:cs typeface="Arial" charset="0"/>
              </a:rPr>
              <a:t>Consolidados</a:t>
            </a:r>
          </a:p>
        </p:txBody>
      </p:sp>
      <p:sp>
        <p:nvSpPr>
          <p:cNvPr id="137222" name="Rectangle 1"/>
          <p:cNvSpPr>
            <a:spLocks noChangeArrowheads="1"/>
          </p:cNvSpPr>
          <p:nvPr/>
        </p:nvSpPr>
        <p:spPr bwMode="auto">
          <a:xfrm>
            <a:off x="214313" y="785813"/>
            <a:ext cx="8429625" cy="1338262"/>
          </a:xfrm>
          <a:prstGeom prst="rect">
            <a:avLst/>
          </a:prstGeom>
          <a:noFill/>
          <a:ln w="9525">
            <a:noFill/>
            <a:miter lim="800000"/>
            <a:headEnd/>
            <a:tailEnd/>
          </a:ln>
        </p:spPr>
        <p:txBody>
          <a:bodyPr anchor="ctr">
            <a:spAutoFit/>
          </a:bodyPr>
          <a:lstStyle/>
          <a:p>
            <a:pPr indent="539750" algn="just">
              <a:lnSpc>
                <a:spcPct val="150000"/>
              </a:lnSpc>
            </a:pPr>
            <a:r>
              <a:rPr lang="pt-BR">
                <a:ea typeface="Times New Roman" pitchFamily="18" charset="0"/>
                <a:cs typeface="Arial" charset="0"/>
              </a:rPr>
              <a:t>Estão disponíveis os contatos dos Ministérios da Saúde, do Desenvolvimento Social e Combate à Fome e da Educação  para esclarecimentos acerca do Programa Bolsa Família.</a:t>
            </a:r>
          </a:p>
        </p:txBody>
      </p:sp>
      <p:pic>
        <p:nvPicPr>
          <p:cNvPr id="137223" name="Imagem 14"/>
          <p:cNvPicPr>
            <a:picLocks noChangeAspect="1" noChangeArrowheads="1"/>
          </p:cNvPicPr>
          <p:nvPr/>
        </p:nvPicPr>
        <p:blipFill>
          <a:blip r:embed="rId6"/>
          <a:srcRect/>
          <a:stretch>
            <a:fillRect/>
          </a:stretch>
        </p:blipFill>
        <p:spPr bwMode="auto">
          <a:xfrm>
            <a:off x="500063" y="2071688"/>
            <a:ext cx="8072437" cy="4572000"/>
          </a:xfrm>
          <a:prstGeom prst="rect">
            <a:avLst/>
          </a:prstGeom>
          <a:noFill/>
          <a:ln w="9525">
            <a:solidFill>
              <a:schemeClr val="accent1"/>
            </a:solidFill>
            <a:miter lim="800000"/>
            <a:headEnd/>
            <a:tailEnd/>
          </a:ln>
        </p:spPr>
      </p:pic>
      <p:sp>
        <p:nvSpPr>
          <p:cNvPr id="16" name="Rectangle 2"/>
          <p:cNvSpPr txBox="1">
            <a:spLocks noChangeArrowheads="1"/>
          </p:cNvSpPr>
          <p:nvPr/>
        </p:nvSpPr>
        <p:spPr bwMode="auto">
          <a:xfrm>
            <a:off x="0" y="428625"/>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Suporte</a:t>
            </a:r>
          </a:p>
        </p:txBody>
      </p:sp>
    </p:spTree>
    <p:extLst>
      <p:ext uri="{BB962C8B-B14F-4D97-AF65-F5344CB8AC3E}">
        <p14:creationId xmlns:p14="http://schemas.microsoft.com/office/powerpoint/2010/main" val="1396245589"/>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721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722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CaixaDeTexto 8"/>
          <p:cNvSpPr txBox="1"/>
          <p:nvPr/>
        </p:nvSpPr>
        <p:spPr>
          <a:xfrm>
            <a:off x="214313" y="1500188"/>
            <a:ext cx="8643937" cy="1938337"/>
          </a:xfrm>
          <a:prstGeom prst="rect">
            <a:avLst/>
          </a:prstGeom>
          <a:noFill/>
        </p:spPr>
        <p:txBody>
          <a:bodyPr>
            <a:spAutoFit/>
          </a:bodyPr>
          <a:lstStyle/>
          <a:p>
            <a:pPr algn="ctr" fontAlgn="auto">
              <a:spcBef>
                <a:spcPts val="0"/>
              </a:spcBef>
              <a:spcAft>
                <a:spcPts val="0"/>
              </a:spcAft>
              <a:defRPr/>
            </a:pPr>
            <a:r>
              <a:rPr lang="pt-BR" sz="3200" b="1" dirty="0">
                <a:effectLst>
                  <a:outerShdw blurRad="38100" dist="38100" dir="2700000" algn="tl">
                    <a:srgbClr val="000000">
                      <a:alpha val="43137"/>
                    </a:srgbClr>
                  </a:outerShdw>
                </a:effectLst>
                <a:latin typeface="Arial" pitchFamily="34" charset="0"/>
                <a:cs typeface="Arial" pitchFamily="34" charset="0"/>
              </a:rPr>
              <a:t>Obrigada!!</a:t>
            </a:r>
          </a:p>
          <a:p>
            <a:pPr algn="ctr" fontAlgn="auto">
              <a:spcBef>
                <a:spcPts val="0"/>
              </a:spcBef>
              <a:spcAft>
                <a:spcPts val="0"/>
              </a:spcAft>
              <a:defRPr/>
            </a:pPr>
            <a:endParaRPr lang="pt-BR" sz="3200" b="1" dirty="0">
              <a:effectLst>
                <a:outerShdw blurRad="38100" dist="38100" dir="2700000" algn="tl">
                  <a:srgbClr val="000000">
                    <a:alpha val="43137"/>
                  </a:srgbClr>
                </a:outerShdw>
              </a:effectLst>
              <a:latin typeface="Arial" pitchFamily="34" charset="0"/>
              <a:cs typeface="Arial" pitchFamily="34" charset="0"/>
            </a:endParaRPr>
          </a:p>
          <a:p>
            <a:pPr algn="ctr" fontAlgn="auto">
              <a:spcBef>
                <a:spcPts val="0"/>
              </a:spcBef>
              <a:spcAft>
                <a:spcPts val="0"/>
              </a:spcAft>
              <a:defRPr/>
            </a:pPr>
            <a:r>
              <a:rPr lang="pt-BR" sz="3200" b="1" dirty="0">
                <a:effectLst>
                  <a:outerShdw blurRad="38100" dist="38100" dir="2700000" algn="tl">
                    <a:srgbClr val="000000">
                      <a:alpha val="43137"/>
                    </a:srgbClr>
                  </a:outerShdw>
                </a:effectLst>
                <a:latin typeface="Arial" pitchFamily="34" charset="0"/>
                <a:cs typeface="Arial" pitchFamily="34" charset="0"/>
              </a:rPr>
              <a:t>CGAN</a:t>
            </a:r>
          </a:p>
          <a:p>
            <a:pPr algn="ctr" fontAlgn="auto">
              <a:spcBef>
                <a:spcPts val="0"/>
              </a:spcBef>
              <a:spcAft>
                <a:spcPts val="0"/>
              </a:spcAft>
              <a:defRPr/>
            </a:pPr>
            <a:r>
              <a:rPr lang="pt-BR" sz="2400" b="1" dirty="0">
                <a:effectLst>
                  <a:outerShdw blurRad="38100" dist="38100" dir="2700000" algn="tl">
                    <a:srgbClr val="000000">
                      <a:alpha val="43137"/>
                    </a:srgbClr>
                  </a:outerShdw>
                </a:effectLst>
                <a:latin typeface="Arial" pitchFamily="34" charset="0"/>
                <a:cs typeface="Arial" pitchFamily="34" charset="0"/>
              </a:rPr>
              <a:t>Coordenação-Geral de Alimentação e Nutrição</a:t>
            </a:r>
          </a:p>
        </p:txBody>
      </p:sp>
      <p:sp>
        <p:nvSpPr>
          <p:cNvPr id="10" name="CaixaDeTexto 13"/>
          <p:cNvSpPr txBox="1">
            <a:spLocks noChangeArrowheads="1"/>
          </p:cNvSpPr>
          <p:nvPr/>
        </p:nvSpPr>
        <p:spPr bwMode="auto">
          <a:xfrm>
            <a:off x="2357438" y="3924300"/>
            <a:ext cx="4357687" cy="1016000"/>
          </a:xfrm>
          <a:prstGeom prst="rect">
            <a:avLst/>
          </a:prstGeom>
          <a:noFill/>
          <a:ln w="9525">
            <a:noFill/>
            <a:miter lim="800000"/>
            <a:headEnd/>
            <a:tailEnd/>
          </a:ln>
        </p:spPr>
        <p:txBody>
          <a:bodyPr>
            <a:spAutoFit/>
          </a:bodyPr>
          <a:lstStyle/>
          <a:p>
            <a:pPr algn="ctr"/>
            <a:r>
              <a:rPr lang="pt-BR" sz="2000" b="1" dirty="0">
                <a:latin typeface="Calibri" pitchFamily="34" charset="0"/>
                <a:hlinkClick r:id="rId6"/>
              </a:rPr>
              <a:t>cgan@saude.gov.br</a:t>
            </a:r>
            <a:endParaRPr lang="pt-BR" sz="2000" b="1" dirty="0">
              <a:latin typeface="Calibri" pitchFamily="34" charset="0"/>
            </a:endParaRPr>
          </a:p>
          <a:p>
            <a:pPr algn="ctr"/>
            <a:r>
              <a:rPr lang="pt-BR" sz="2000" b="1" dirty="0">
                <a:latin typeface="Calibri" pitchFamily="34" charset="0"/>
                <a:hlinkClick r:id="rId7"/>
              </a:rPr>
              <a:t>bfasaude@saude.gov.br</a:t>
            </a:r>
            <a:endParaRPr lang="pt-BR" sz="2000" b="1" dirty="0">
              <a:latin typeface="Calibri" pitchFamily="34" charset="0"/>
            </a:endParaRPr>
          </a:p>
          <a:p>
            <a:pPr algn="ctr"/>
            <a:r>
              <a:rPr lang="pt-BR" sz="2000" b="1" dirty="0">
                <a:latin typeface="Calibri" pitchFamily="34" charset="0"/>
              </a:rPr>
              <a:t>(61) 3315 9033 / 9024</a:t>
            </a:r>
          </a:p>
        </p:txBody>
      </p:sp>
    </p:spTree>
    <p:extLst>
      <p:ext uri="{BB962C8B-B14F-4D97-AF65-F5344CB8AC3E}">
        <p14:creationId xmlns:p14="http://schemas.microsoft.com/office/powerpoint/2010/main" val="2325041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2786050" y="439004"/>
            <a:ext cx="42862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Cobertura</a:t>
            </a:r>
            <a:r>
              <a:rPr lang="pt-BR" b="1" dirty="0" smtClean="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atual</a:t>
            </a:r>
          </a:p>
        </p:txBody>
      </p:sp>
      <p:sp>
        <p:nvSpPr>
          <p:cNvPr id="13" name="Rectangle 2"/>
          <p:cNvSpPr>
            <a:spLocks noChangeArrowheads="1"/>
          </p:cNvSpPr>
          <p:nvPr/>
        </p:nvSpPr>
        <p:spPr bwMode="auto">
          <a:xfrm>
            <a:off x="0" y="5970802"/>
            <a:ext cx="9144000" cy="958660"/>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748" y="951969"/>
            <a:ext cx="7473675" cy="57957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Retângulo 13"/>
          <p:cNvSpPr/>
          <p:nvPr/>
        </p:nvSpPr>
        <p:spPr>
          <a:xfrm>
            <a:off x="1785918" y="3815555"/>
            <a:ext cx="6286544" cy="2585323"/>
          </a:xfrm>
          <a:prstGeom prst="rect">
            <a:avLst/>
          </a:prstGeom>
          <a:solidFill>
            <a:schemeClr val="tx2">
              <a:lumMod val="20000"/>
              <a:lumOff val="80000"/>
            </a:schemeClr>
          </a:solidFill>
          <a:ln w="38100">
            <a:solidFill>
              <a:schemeClr val="tx2">
                <a:lumMod val="50000"/>
              </a:schemeClr>
            </a:solidFill>
          </a:ln>
        </p:spPr>
        <p:txBody>
          <a:bodyPr wrap="square">
            <a:spAutoFit/>
          </a:bodyPr>
          <a:lstStyle/>
          <a:p>
            <a:pPr algn="just">
              <a:lnSpc>
                <a:spcPct val="150000"/>
              </a:lnSpc>
            </a:pPr>
            <a:r>
              <a:rPr lang="pt-BR" dirty="0" smtClean="0">
                <a:latin typeface="Arial" pitchFamily="34" charset="0"/>
                <a:ea typeface="Calibri" pitchFamily="34" charset="0"/>
                <a:cs typeface="Arial" pitchFamily="34" charset="0"/>
              </a:rPr>
              <a:t>Na opção “</a:t>
            </a:r>
            <a:r>
              <a:rPr lang="pt-BR" b="1" dirty="0" smtClean="0">
                <a:latin typeface="Arial" pitchFamily="34" charset="0"/>
                <a:ea typeface="Calibri" pitchFamily="34" charset="0"/>
                <a:cs typeface="Arial" pitchFamily="34" charset="0"/>
              </a:rPr>
              <a:t>Cobertura atual</a:t>
            </a:r>
            <a:r>
              <a:rPr lang="pt-BR" dirty="0" smtClean="0">
                <a:latin typeface="Arial" pitchFamily="34" charset="0"/>
                <a:ea typeface="Calibri" pitchFamily="34" charset="0"/>
                <a:cs typeface="Arial" pitchFamily="34" charset="0"/>
              </a:rPr>
              <a:t>” são apresentadas informações gerais sobre a situação do município. </a:t>
            </a:r>
          </a:p>
          <a:p>
            <a:pPr algn="just">
              <a:lnSpc>
                <a:spcPct val="150000"/>
              </a:lnSpc>
            </a:pPr>
            <a:r>
              <a:rPr lang="pt-BR" dirty="0" smtClean="0">
                <a:latin typeface="Arial" pitchFamily="34" charset="0"/>
                <a:ea typeface="Calibri" pitchFamily="34" charset="0"/>
                <a:cs typeface="Arial" pitchFamily="34" charset="0"/>
              </a:rPr>
              <a:t>Os valores apresentados são referentes as famílias de acompanhamento obrigatório da vigência atual e são atualizados imediatamente após salvar o acompanhamento,  ou vincular as famílias ao EAS. </a:t>
            </a:r>
            <a:endParaRPr lang="pt-BR"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2714610" y="371021"/>
            <a:ext cx="42862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Cobertura</a:t>
            </a:r>
            <a:r>
              <a:rPr lang="pt-BR" b="1" dirty="0" smtClean="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atual</a:t>
            </a:r>
          </a:p>
        </p:txBody>
      </p:sp>
      <p:sp>
        <p:nvSpPr>
          <p:cNvPr id="13" name="Rectangle 2"/>
          <p:cNvSpPr>
            <a:spLocks noChangeArrowheads="1"/>
          </p:cNvSpPr>
          <p:nvPr/>
        </p:nvSpPr>
        <p:spPr bwMode="auto">
          <a:xfrm>
            <a:off x="0" y="5970802"/>
            <a:ext cx="9144000" cy="958660"/>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sp>
        <p:nvSpPr>
          <p:cNvPr id="12" name="Rectangle 6"/>
          <p:cNvSpPr>
            <a:spLocks noChangeArrowheads="1"/>
          </p:cNvSpPr>
          <p:nvPr/>
        </p:nvSpPr>
        <p:spPr bwMode="auto">
          <a:xfrm>
            <a:off x="0" y="785794"/>
            <a:ext cx="8929718" cy="923330"/>
          </a:xfrm>
          <a:prstGeom prst="rect">
            <a:avLst/>
          </a:prstGeom>
          <a:noFill/>
          <a:ln w="9525">
            <a:noFill/>
            <a:miter lim="800000"/>
            <a:headEnd/>
            <a:tailEnd/>
          </a:ln>
          <a:effectLst/>
        </p:spPr>
        <p:txBody>
          <a:bodyPr wrap="square" anchor="ctr">
            <a:spAutoFit/>
          </a:bodyPr>
          <a:lstStyle/>
          <a:p>
            <a:pPr algn="just" fontAlgn="auto">
              <a:lnSpc>
                <a:spcPct val="150000"/>
              </a:lnSpc>
              <a:spcBef>
                <a:spcPts val="0"/>
              </a:spcBef>
              <a:spcAft>
                <a:spcPts val="0"/>
              </a:spcAft>
              <a:tabLst>
                <a:tab pos="539750" algn="l"/>
              </a:tabLst>
              <a:defRPr/>
            </a:pPr>
            <a:r>
              <a:rPr lang="pt-BR" dirty="0">
                <a:latin typeface="Arial" pitchFamily="34" charset="0"/>
                <a:ea typeface="Calibri" pitchFamily="34" charset="0"/>
                <a:cs typeface="Arial" pitchFamily="34" charset="0"/>
              </a:rPr>
              <a:t>	</a:t>
            </a:r>
          </a:p>
          <a:p>
            <a:pPr algn="just" fontAlgn="auto">
              <a:lnSpc>
                <a:spcPct val="150000"/>
              </a:lnSpc>
              <a:spcBef>
                <a:spcPts val="0"/>
              </a:spcBef>
              <a:spcAft>
                <a:spcPts val="0"/>
              </a:spcAft>
              <a:tabLst>
                <a:tab pos="539750" algn="l"/>
              </a:tabLst>
              <a:defRPr/>
            </a:pPr>
            <a:r>
              <a:rPr lang="pt-BR" dirty="0">
                <a:latin typeface="Arial" pitchFamily="34" charset="0"/>
                <a:ea typeface="Calibri" pitchFamily="34" charset="0"/>
                <a:cs typeface="Arial" pitchFamily="34" charset="0"/>
              </a:rPr>
              <a:t>	</a:t>
            </a:r>
            <a:endParaRPr lang="pt-BR" dirty="0">
              <a:latin typeface="Arial" pitchFamily="34" charset="0"/>
              <a:cs typeface="Arial" pitchFamily="34" charset="0"/>
            </a:endParaRPr>
          </a:p>
        </p:txBody>
      </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249" y="910141"/>
            <a:ext cx="8807920" cy="57208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CaixaDeTexto 13"/>
          <p:cNvSpPr txBox="1"/>
          <p:nvPr/>
        </p:nvSpPr>
        <p:spPr>
          <a:xfrm>
            <a:off x="1464445" y="4005064"/>
            <a:ext cx="6786610" cy="2118529"/>
          </a:xfrm>
          <a:prstGeom prst="rect">
            <a:avLst/>
          </a:prstGeom>
          <a:solidFill>
            <a:schemeClr val="tx2">
              <a:lumMod val="20000"/>
              <a:lumOff val="80000"/>
            </a:schemeClr>
          </a:solidFill>
          <a:ln w="38100">
            <a:solidFill>
              <a:schemeClr val="tx2">
                <a:lumMod val="50000"/>
              </a:schemeClr>
            </a:solidFill>
          </a:ln>
        </p:spPr>
        <p:txBody>
          <a:bodyPr wrap="square" rtlCol="0">
            <a:spAutoFit/>
          </a:bodyPr>
          <a:lstStyle/>
          <a:p>
            <a:pPr algn="just">
              <a:lnSpc>
                <a:spcPct val="150000"/>
              </a:lnSpc>
            </a:pPr>
            <a:r>
              <a:rPr lang="pt-BR" dirty="0">
                <a:latin typeface="Arial" pitchFamily="34" charset="0"/>
                <a:ea typeface="Calibri" pitchFamily="34" charset="0"/>
                <a:cs typeface="Arial" pitchFamily="34" charset="0"/>
              </a:rPr>
              <a:t>Sugerimos que  consulte esse link no início da vigência, para saber quantas famílias o município tem para acompanhar e se tem famílias não vinculadas ao </a:t>
            </a:r>
            <a:r>
              <a:rPr lang="pt-BR" dirty="0" smtClean="0">
                <a:latin typeface="Arial" pitchFamily="34" charset="0"/>
                <a:ea typeface="Calibri" pitchFamily="34" charset="0"/>
                <a:cs typeface="Arial" pitchFamily="34" charset="0"/>
              </a:rPr>
              <a:t>EAS. </a:t>
            </a:r>
          </a:p>
          <a:p>
            <a:pPr algn="just">
              <a:lnSpc>
                <a:spcPct val="150000"/>
              </a:lnSpc>
            </a:pPr>
            <a:r>
              <a:rPr lang="pt-BR" dirty="0" smtClean="0">
                <a:latin typeface="Arial" pitchFamily="34" charset="0"/>
                <a:ea typeface="Calibri" pitchFamily="34" charset="0"/>
                <a:cs typeface="Arial" pitchFamily="34" charset="0"/>
              </a:rPr>
              <a:t>Principalmente </a:t>
            </a:r>
            <a:r>
              <a:rPr lang="pt-BR" dirty="0">
                <a:latin typeface="Arial" pitchFamily="34" charset="0"/>
                <a:ea typeface="Calibri" pitchFamily="34" charset="0"/>
                <a:cs typeface="Arial" pitchFamily="34" charset="0"/>
              </a:rPr>
              <a:t>para quem imprime os Mapas de Acompanhamento por EAS</a:t>
            </a:r>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2428860" y="371021"/>
            <a:ext cx="42862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Cobertura</a:t>
            </a:r>
            <a:r>
              <a:rPr lang="pt-BR" b="1" dirty="0" smtClean="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atual</a:t>
            </a:r>
          </a:p>
        </p:txBody>
      </p:sp>
      <p:sp>
        <p:nvSpPr>
          <p:cNvPr id="13" name="Rectangle 2"/>
          <p:cNvSpPr>
            <a:spLocks noChangeArrowheads="1"/>
          </p:cNvSpPr>
          <p:nvPr/>
        </p:nvSpPr>
        <p:spPr bwMode="auto">
          <a:xfrm>
            <a:off x="0" y="5970802"/>
            <a:ext cx="9144000" cy="958660"/>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sp>
        <p:nvSpPr>
          <p:cNvPr id="12" name="Rectangle 6"/>
          <p:cNvSpPr>
            <a:spLocks noChangeArrowheads="1"/>
          </p:cNvSpPr>
          <p:nvPr/>
        </p:nvSpPr>
        <p:spPr bwMode="auto">
          <a:xfrm>
            <a:off x="0" y="785794"/>
            <a:ext cx="8929718" cy="923330"/>
          </a:xfrm>
          <a:prstGeom prst="rect">
            <a:avLst/>
          </a:prstGeom>
          <a:noFill/>
          <a:ln w="9525">
            <a:noFill/>
            <a:miter lim="800000"/>
            <a:headEnd/>
            <a:tailEnd/>
          </a:ln>
          <a:effectLst/>
        </p:spPr>
        <p:txBody>
          <a:bodyPr wrap="square" anchor="ctr">
            <a:spAutoFit/>
          </a:bodyPr>
          <a:lstStyle/>
          <a:p>
            <a:pPr algn="just" fontAlgn="auto">
              <a:lnSpc>
                <a:spcPct val="150000"/>
              </a:lnSpc>
              <a:spcBef>
                <a:spcPts val="0"/>
              </a:spcBef>
              <a:spcAft>
                <a:spcPts val="0"/>
              </a:spcAft>
              <a:tabLst>
                <a:tab pos="539750" algn="l"/>
              </a:tabLst>
              <a:defRPr/>
            </a:pPr>
            <a:r>
              <a:rPr lang="pt-BR" dirty="0">
                <a:latin typeface="Arial" pitchFamily="34" charset="0"/>
                <a:ea typeface="Calibri" pitchFamily="34" charset="0"/>
                <a:cs typeface="Arial" pitchFamily="34" charset="0"/>
              </a:rPr>
              <a:t>	</a:t>
            </a:r>
          </a:p>
          <a:p>
            <a:pPr algn="just" fontAlgn="auto">
              <a:lnSpc>
                <a:spcPct val="150000"/>
              </a:lnSpc>
              <a:spcBef>
                <a:spcPts val="0"/>
              </a:spcBef>
              <a:spcAft>
                <a:spcPts val="0"/>
              </a:spcAft>
              <a:tabLst>
                <a:tab pos="539750" algn="l"/>
              </a:tabLst>
              <a:defRPr/>
            </a:pPr>
            <a:r>
              <a:rPr lang="pt-BR" dirty="0" smtClean="0">
                <a:latin typeface="Arial" pitchFamily="34" charset="0"/>
                <a:ea typeface="Calibri" pitchFamily="34" charset="0"/>
                <a:cs typeface="Arial" pitchFamily="34" charset="0"/>
              </a:rPr>
              <a:t>. </a:t>
            </a:r>
            <a:r>
              <a:rPr lang="pt-BR" dirty="0">
                <a:latin typeface="Arial" pitchFamily="34" charset="0"/>
                <a:ea typeface="Calibri" pitchFamily="34" charset="0"/>
                <a:cs typeface="Arial" pitchFamily="34" charset="0"/>
              </a:rPr>
              <a:t>	</a:t>
            </a:r>
            <a:endParaRPr lang="pt-BR" dirty="0">
              <a:latin typeface="Arial" pitchFamily="34" charset="0"/>
              <a:cs typeface="Arial" pitchFamily="34" charset="0"/>
            </a:endParaRPr>
          </a:p>
        </p:txBody>
      </p:sp>
      <p:pic>
        <p:nvPicPr>
          <p:cNvPr id="4098" name="Picture 2" descr="Z:\Equipe de programas\2014\PBF\EAD do PBF na Saúde 2013\1_2014\Atualização do EAD\Telas novas\cobertural atual_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648" y="1173640"/>
            <a:ext cx="8613403" cy="322275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CaixaDeTexto 10"/>
          <p:cNvSpPr txBox="1"/>
          <p:nvPr/>
        </p:nvSpPr>
        <p:spPr>
          <a:xfrm>
            <a:off x="408235" y="4460796"/>
            <a:ext cx="8476816" cy="2169825"/>
          </a:xfrm>
          <a:prstGeom prst="rect">
            <a:avLst/>
          </a:prstGeom>
          <a:solidFill>
            <a:schemeClr val="tx2">
              <a:lumMod val="20000"/>
              <a:lumOff val="80000"/>
            </a:schemeClr>
          </a:solidFill>
          <a:ln w="38100">
            <a:solidFill>
              <a:schemeClr val="tx2">
                <a:lumMod val="50000"/>
              </a:schemeClr>
            </a:solidFill>
          </a:ln>
        </p:spPr>
        <p:txBody>
          <a:bodyPr wrap="square" rtlCol="0">
            <a:spAutoFit/>
          </a:bodyPr>
          <a:lstStyle/>
          <a:p>
            <a:pPr algn="just">
              <a:lnSpc>
                <a:spcPct val="150000"/>
              </a:lnSpc>
            </a:pPr>
            <a:r>
              <a:rPr lang="pt-BR" dirty="0" smtClean="0">
                <a:latin typeface="Arial" pitchFamily="34" charset="0"/>
                <a:ea typeface="Calibri" pitchFamily="34" charset="0"/>
                <a:cs typeface="Arial" pitchFamily="34" charset="0"/>
              </a:rPr>
              <a:t>A partir da 1ª vigência de 2014, as famílias indígenas aldeadas beneficiárias do Programa passaram a ser identificadas no Sistema. Os municípios que apresentarem famílias indígenas aldeadas beneficiárias terão indicação da tela de “Cobertura atual” o quantitativo de famílias a serem acompanhadas, acompanhadas e o percentual de cobertura.</a:t>
            </a:r>
            <a:endParaRPr lang="pt-BR" dirty="0">
              <a:latin typeface="Arial" pitchFamily="34" charset="0"/>
              <a:ea typeface="Calibri" pitchFamily="34" charset="0"/>
              <a:cs typeface="Arial" pitchFamily="34" charset="0"/>
            </a:endParaRPr>
          </a:p>
        </p:txBody>
      </p:sp>
    </p:spTree>
    <p:extLst>
      <p:ext uri="{BB962C8B-B14F-4D97-AF65-F5344CB8AC3E}">
        <p14:creationId xmlns:p14="http://schemas.microsoft.com/office/powerpoint/2010/main" val="319762111"/>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2428860" y="371021"/>
            <a:ext cx="42862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Cobertura</a:t>
            </a:r>
            <a:r>
              <a:rPr lang="pt-BR" b="1" dirty="0" smtClean="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atual</a:t>
            </a:r>
          </a:p>
        </p:txBody>
      </p:sp>
      <p:sp>
        <p:nvSpPr>
          <p:cNvPr id="13" name="Rectangle 2"/>
          <p:cNvSpPr>
            <a:spLocks noChangeArrowheads="1"/>
          </p:cNvSpPr>
          <p:nvPr/>
        </p:nvSpPr>
        <p:spPr bwMode="auto">
          <a:xfrm>
            <a:off x="0" y="5970802"/>
            <a:ext cx="9144000" cy="958660"/>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sp>
        <p:nvSpPr>
          <p:cNvPr id="12" name="Rectangle 6"/>
          <p:cNvSpPr>
            <a:spLocks noChangeArrowheads="1"/>
          </p:cNvSpPr>
          <p:nvPr/>
        </p:nvSpPr>
        <p:spPr bwMode="auto">
          <a:xfrm>
            <a:off x="0" y="785794"/>
            <a:ext cx="8929718" cy="923330"/>
          </a:xfrm>
          <a:prstGeom prst="rect">
            <a:avLst/>
          </a:prstGeom>
          <a:noFill/>
          <a:ln w="9525">
            <a:noFill/>
            <a:miter lim="800000"/>
            <a:headEnd/>
            <a:tailEnd/>
          </a:ln>
          <a:effectLst/>
        </p:spPr>
        <p:txBody>
          <a:bodyPr wrap="square" anchor="ctr">
            <a:spAutoFit/>
          </a:bodyPr>
          <a:lstStyle/>
          <a:p>
            <a:pPr algn="just" fontAlgn="auto">
              <a:lnSpc>
                <a:spcPct val="150000"/>
              </a:lnSpc>
              <a:spcBef>
                <a:spcPts val="0"/>
              </a:spcBef>
              <a:spcAft>
                <a:spcPts val="0"/>
              </a:spcAft>
              <a:tabLst>
                <a:tab pos="539750" algn="l"/>
              </a:tabLst>
              <a:defRPr/>
            </a:pPr>
            <a:r>
              <a:rPr lang="pt-BR" dirty="0">
                <a:latin typeface="Arial" pitchFamily="34" charset="0"/>
                <a:ea typeface="Calibri" pitchFamily="34" charset="0"/>
                <a:cs typeface="Arial" pitchFamily="34" charset="0"/>
              </a:rPr>
              <a:t>	</a:t>
            </a:r>
          </a:p>
          <a:p>
            <a:pPr algn="just" fontAlgn="auto">
              <a:lnSpc>
                <a:spcPct val="150000"/>
              </a:lnSpc>
              <a:spcBef>
                <a:spcPts val="0"/>
              </a:spcBef>
              <a:spcAft>
                <a:spcPts val="0"/>
              </a:spcAft>
              <a:tabLst>
                <a:tab pos="539750" algn="l"/>
              </a:tabLst>
              <a:defRPr/>
            </a:pPr>
            <a:r>
              <a:rPr lang="pt-BR" dirty="0" smtClean="0">
                <a:latin typeface="Arial" pitchFamily="34" charset="0"/>
                <a:ea typeface="Calibri" pitchFamily="34" charset="0"/>
                <a:cs typeface="Arial" pitchFamily="34" charset="0"/>
              </a:rPr>
              <a:t>. </a:t>
            </a:r>
            <a:r>
              <a:rPr lang="pt-BR" dirty="0">
                <a:latin typeface="Arial" pitchFamily="34" charset="0"/>
                <a:ea typeface="Calibri" pitchFamily="34" charset="0"/>
                <a:cs typeface="Arial" pitchFamily="34" charset="0"/>
              </a:rPr>
              <a:t>	</a:t>
            </a:r>
            <a:endParaRPr lang="pt-BR" dirty="0">
              <a:latin typeface="Arial" pitchFamily="34" charset="0"/>
              <a:cs typeface="Arial" pitchFamily="34" charset="0"/>
            </a:endParaRP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498" y="894241"/>
            <a:ext cx="7641753" cy="58673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o Explicativo 1 1"/>
          <p:cNvSpPr/>
          <p:nvPr/>
        </p:nvSpPr>
        <p:spPr>
          <a:xfrm>
            <a:off x="5357813" y="1632304"/>
            <a:ext cx="4197678" cy="3403123"/>
          </a:xfrm>
          <a:prstGeom prst="borderCallout1">
            <a:avLst>
              <a:gd name="adj1" fmla="val 103801"/>
              <a:gd name="adj2" fmla="val -2935"/>
              <a:gd name="adj3" fmla="val 141402"/>
              <a:gd name="adj4" fmla="val -25778"/>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latin typeface="Arial" panose="020B0604020202020204" pitchFamily="34" charset="0"/>
                <a:cs typeface="Arial" panose="020B0604020202020204" pitchFamily="34" charset="0"/>
              </a:rPr>
              <a:t>O Ministério da Saúde publica periodicamente informes sobre a gestão e operacionalização do PBF na Saúde. Estes informes encontram-se disponíveis no portal do Departamento de </a:t>
            </a:r>
            <a:r>
              <a:rPr lang="pt-BR" dirty="0">
                <a:solidFill>
                  <a:schemeClr val="tx1"/>
                </a:solidFill>
                <a:latin typeface="Arial" panose="020B0604020202020204" pitchFamily="34" charset="0"/>
                <a:cs typeface="Arial" panose="020B0604020202020204" pitchFamily="34" charset="0"/>
              </a:rPr>
              <a:t>Atenção Básica </a:t>
            </a:r>
            <a:r>
              <a:rPr lang="pt-BR" dirty="0" smtClean="0">
                <a:solidFill>
                  <a:schemeClr val="tx1"/>
                </a:solidFill>
                <a:latin typeface="Arial" panose="020B0604020202020204" pitchFamily="34" charset="0"/>
                <a:cs typeface="Arial" panose="020B0604020202020204" pitchFamily="34" charset="0"/>
              </a:rPr>
              <a:t>– DAB (</a:t>
            </a:r>
            <a:r>
              <a:rPr lang="pt-BR" dirty="0" smtClean="0">
                <a:solidFill>
                  <a:schemeClr val="tx1"/>
                </a:solidFill>
                <a:latin typeface="Arial" panose="020B0604020202020204" pitchFamily="34" charset="0"/>
                <a:cs typeface="Arial" panose="020B0604020202020204" pitchFamily="34" charset="0"/>
                <a:hlinkClick r:id="rId7"/>
              </a:rPr>
              <a:t>http</a:t>
            </a:r>
            <a:r>
              <a:rPr lang="pt-BR" dirty="0">
                <a:solidFill>
                  <a:schemeClr val="tx1"/>
                </a:solidFill>
                <a:latin typeface="Arial" panose="020B0604020202020204" pitchFamily="34" charset="0"/>
                <a:cs typeface="Arial" panose="020B0604020202020204" pitchFamily="34" charset="0"/>
                <a:hlinkClick r:id="rId7"/>
              </a:rPr>
              <a:t>://</a:t>
            </a:r>
            <a:r>
              <a:rPr lang="pt-BR" dirty="0" smtClean="0">
                <a:solidFill>
                  <a:schemeClr val="tx1"/>
                </a:solidFill>
                <a:latin typeface="Arial" panose="020B0604020202020204" pitchFamily="34" charset="0"/>
                <a:cs typeface="Arial" panose="020B0604020202020204" pitchFamily="34" charset="0"/>
                <a:hlinkClick r:id="rId7"/>
              </a:rPr>
              <a:t>dab.saude.gov.br/portaldab/biblioteca.php?conteudo=informes&amp;accordion=bolsafamilia</a:t>
            </a:r>
            <a:r>
              <a:rPr lang="pt-BR" dirty="0" smtClean="0">
                <a:solidFill>
                  <a:schemeClr val="tx1"/>
                </a:solidFill>
                <a:latin typeface="Arial" panose="020B0604020202020204" pitchFamily="34" charset="0"/>
                <a:cs typeface="Arial" panose="020B0604020202020204" pitchFamily="34" charset="0"/>
              </a:rPr>
              <a:t>). O link destacado nessa tela garante também o acesso aos informes no portal do DAB. </a:t>
            </a:r>
            <a:endParaRPr lang="pt-BR"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0864318"/>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638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638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CaixaDeTexto 9"/>
          <p:cNvSpPr txBox="1"/>
          <p:nvPr/>
        </p:nvSpPr>
        <p:spPr>
          <a:xfrm>
            <a:off x="0" y="371021"/>
            <a:ext cx="8892480" cy="523220"/>
          </a:xfrm>
          <a:prstGeom prst="rect">
            <a:avLst/>
          </a:prstGeom>
          <a:noFill/>
        </p:spPr>
        <p:txBody>
          <a:bodyPr wrap="square" rtlCol="0">
            <a:spAutoFit/>
          </a:bodyPr>
          <a:lstStyle/>
          <a:p>
            <a:pPr algn="ct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Link no Portal do Departamento de Atenção Básica</a:t>
            </a:r>
          </a:p>
        </p:txBody>
      </p:sp>
      <p:sp>
        <p:nvSpPr>
          <p:cNvPr id="13" name="Rectangle 2"/>
          <p:cNvSpPr>
            <a:spLocks noChangeArrowheads="1"/>
          </p:cNvSpPr>
          <p:nvPr/>
        </p:nvSpPr>
        <p:spPr bwMode="auto">
          <a:xfrm>
            <a:off x="0" y="5970802"/>
            <a:ext cx="9144000" cy="958660"/>
          </a:xfrm>
          <a:prstGeom prst="rect">
            <a:avLst/>
          </a:prstGeom>
          <a:solidFill>
            <a:schemeClr val="bg1"/>
          </a:solidFill>
          <a:ln w="9525">
            <a:noFill/>
            <a:miter lim="800000"/>
            <a:headEnd/>
            <a:tailEnd/>
          </a:ln>
        </p:spPr>
        <p:txBody>
          <a:bodyPr wrap="square" anchor="ctr">
            <a:spAutoFit/>
          </a:bodyPr>
          <a:lstStyle/>
          <a:p>
            <a:pPr algn="just">
              <a:lnSpc>
                <a:spcPct val="150000"/>
              </a:lnSpc>
              <a:tabLst>
                <a:tab pos="539750" algn="l"/>
              </a:tabLst>
            </a:pPr>
            <a:r>
              <a:rPr lang="pt-BR" sz="2000" dirty="0">
                <a:solidFill>
                  <a:schemeClr val="bg1"/>
                </a:solidFill>
                <a:latin typeface="Times New Roman" pitchFamily="18" charset="0"/>
                <a:ea typeface="Calibri" pitchFamily="34" charset="0"/>
                <a:cs typeface="Times New Roman" pitchFamily="18" charset="0"/>
              </a:rPr>
              <a:t>            </a:t>
            </a:r>
            <a:r>
              <a:rPr lang="pt-BR" sz="2000" dirty="0">
                <a:solidFill>
                  <a:schemeClr val="bg1"/>
                </a:solidFill>
                <a:ea typeface="Calibri" pitchFamily="34" charset="0"/>
                <a:cs typeface="Arial" charset="0"/>
              </a:rPr>
              <a:t>Na tela principal do Sistema, na barra a esquerda, estão disponíveis os links para as suas principais funcionalidades. </a:t>
            </a:r>
          </a:p>
        </p:txBody>
      </p:sp>
      <p:pic>
        <p:nvPicPr>
          <p:cNvPr id="614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908720"/>
            <a:ext cx="7560840" cy="57862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43424060"/>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79388" y="1700213"/>
            <a:ext cx="8964612" cy="4443412"/>
          </a:xfrm>
          <a:prstGeom prst="rect">
            <a:avLst/>
          </a:prstGeom>
        </p:spPr>
        <p:txBody>
          <a:bodyPr anchor="ctr">
            <a:normAutofit/>
          </a:bodyPr>
          <a:lstStyle/>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i="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37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2800" b="1" dirty="0">
              <a:effectLst>
                <a:outerShdw blurRad="38100" dist="38100" dir="2700000" algn="tl">
                  <a:srgbClr val="C0C0C0"/>
                </a:outerShdw>
              </a:effectLst>
              <a:latin typeface="Calibri" pitchFamily="34" charset="0"/>
            </a:endParaRPr>
          </a:p>
          <a:p>
            <a:pPr algn="ctr" fontAlgn="auto">
              <a:lnSpc>
                <a:spcPct val="90000"/>
              </a:lnSpc>
              <a:spcBef>
                <a:spcPts val="0"/>
              </a:spcBef>
              <a:spcAft>
                <a:spcPts val="0"/>
              </a:spcAft>
              <a:defRPr/>
            </a:pPr>
            <a:endParaRPr lang="pt-BR" sz="1700" b="1" dirty="0">
              <a:effectLst>
                <a:outerShdw blurRad="38100" dist="38100" dir="2700000" algn="tl">
                  <a:srgbClr val="C0C0C0"/>
                </a:outerShdw>
              </a:effectLst>
              <a:latin typeface="Calibri" pitchFamily="34" charset="0"/>
            </a:endParaRPr>
          </a:p>
        </p:txBody>
      </p:sp>
      <p:pic>
        <p:nvPicPr>
          <p:cNvPr id="3075" name="Picture 2"/>
          <p:cNvPicPr>
            <a:picLocks noChangeAspect="1" noChangeArrowheads="1"/>
          </p:cNvPicPr>
          <p:nvPr/>
        </p:nvPicPr>
        <p:blipFill>
          <a:blip r:embed="rId3"/>
          <a:srcRect/>
          <a:stretch>
            <a:fillRect/>
          </a:stretch>
        </p:blipFill>
        <p:spPr bwMode="auto">
          <a:xfrm>
            <a:off x="6350" y="142875"/>
            <a:ext cx="9131300"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126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126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6" name="Rectangle 2"/>
          <p:cNvSpPr txBox="1">
            <a:spLocks noChangeArrowheads="1"/>
          </p:cNvSpPr>
          <p:nvPr/>
        </p:nvSpPr>
        <p:spPr bwMode="auto">
          <a:xfrm>
            <a:off x="142875" y="285750"/>
            <a:ext cx="8893621" cy="642938"/>
          </a:xfrm>
          <a:prstGeom prst="rect">
            <a:avLst/>
          </a:prstGeom>
          <a:noFill/>
          <a:ln>
            <a:miter lim="800000"/>
            <a:headEnd/>
            <a:tailEnd/>
          </a:ln>
        </p:spPr>
        <p:txBody>
          <a:bodyPr anchor="b"/>
          <a:lstStyle/>
          <a:p>
            <a:pPr algn="ctr" eaLnBrk="0" fontAlgn="auto" hangingPunct="0">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Senhas de Acesso ao Sistema</a:t>
            </a:r>
          </a:p>
        </p:txBody>
      </p:sp>
      <p:sp>
        <p:nvSpPr>
          <p:cNvPr id="11270" name="CaixaDeTexto 8"/>
          <p:cNvSpPr txBox="1">
            <a:spLocks noChangeArrowheads="1"/>
          </p:cNvSpPr>
          <p:nvPr/>
        </p:nvSpPr>
        <p:spPr bwMode="auto">
          <a:xfrm>
            <a:off x="214312" y="928688"/>
            <a:ext cx="8678167" cy="5386090"/>
          </a:xfrm>
          <a:prstGeom prst="rect">
            <a:avLst/>
          </a:prstGeom>
          <a:noFill/>
          <a:ln w="9525">
            <a:noFill/>
            <a:miter lim="800000"/>
            <a:headEnd/>
            <a:tailEnd/>
          </a:ln>
        </p:spPr>
        <p:txBody>
          <a:bodyPr wrap="square">
            <a:spAutoFit/>
          </a:bodyPr>
          <a:lstStyle/>
          <a:p>
            <a:pPr algn="just">
              <a:lnSpc>
                <a:spcPct val="150000"/>
              </a:lnSpc>
              <a:buFont typeface="Arial" charset="0"/>
              <a:buChar char="•"/>
            </a:pPr>
            <a:r>
              <a:rPr lang="pt-BR" sz="1600" dirty="0">
                <a:cs typeface="Arial" charset="0"/>
              </a:rPr>
              <a:t> IBGE (com 6 dígitos) = acesso que permite impressão dos Mapas de Acompanhamento, registro das informações do acompanhamento e consulta às famílias e ao acompanhamento.</a:t>
            </a:r>
          </a:p>
          <a:p>
            <a:pPr algn="just">
              <a:lnSpc>
                <a:spcPct val="150000"/>
              </a:lnSpc>
              <a:buFont typeface="Arial" charset="0"/>
              <a:buChar char="•"/>
            </a:pPr>
            <a:r>
              <a:rPr lang="pt-BR" sz="1600" dirty="0">
                <a:cs typeface="Arial" charset="0"/>
              </a:rPr>
              <a:t> G+IBGE (7 dígitos) = acesso de gestão, permite a criação de novos usuários e as demais funcionalidades </a:t>
            </a:r>
            <a:r>
              <a:rPr lang="pt-BR" sz="1600" dirty="0" smtClean="0">
                <a:cs typeface="Arial" charset="0"/>
              </a:rPr>
              <a:t>do acesso do IBGE com 6 dígitos. </a:t>
            </a:r>
            <a:endParaRPr lang="pt-BR" sz="1600" dirty="0">
              <a:cs typeface="Arial" charset="0"/>
            </a:endParaRPr>
          </a:p>
          <a:p>
            <a:pPr algn="ctr">
              <a:lnSpc>
                <a:spcPct val="150000"/>
              </a:lnSpc>
            </a:pPr>
            <a:r>
              <a:rPr lang="pt-BR" sz="1600" b="1" dirty="0" smtClean="0">
                <a:ea typeface="Calibri" pitchFamily="34" charset="0"/>
                <a:cs typeface="Arial" charset="0"/>
              </a:rPr>
              <a:t>Caso ainda não tenha o </a:t>
            </a:r>
            <a:r>
              <a:rPr lang="pt-BR" sz="1600" b="1" dirty="0" err="1" smtClean="0">
                <a:ea typeface="Calibri" pitchFamily="34" charset="0"/>
                <a:cs typeface="Arial" charset="0"/>
              </a:rPr>
              <a:t>login</a:t>
            </a:r>
            <a:r>
              <a:rPr lang="pt-BR" sz="1600" b="1" dirty="0" smtClean="0">
                <a:ea typeface="Calibri" pitchFamily="34" charset="0"/>
                <a:cs typeface="Arial" charset="0"/>
              </a:rPr>
              <a:t> do seu município, </a:t>
            </a:r>
            <a:r>
              <a:rPr lang="pt-BR" sz="1600" b="1" dirty="0">
                <a:ea typeface="Calibri" pitchFamily="34" charset="0"/>
                <a:cs typeface="Arial" charset="0"/>
              </a:rPr>
              <a:t>solicitar </a:t>
            </a:r>
            <a:r>
              <a:rPr lang="pt-BR" sz="1600" b="1" dirty="0" smtClean="0">
                <a:ea typeface="Calibri" pitchFamily="34" charset="0"/>
                <a:cs typeface="Arial" charset="0"/>
              </a:rPr>
              <a:t>via </a:t>
            </a:r>
            <a:r>
              <a:rPr lang="pt-BR" sz="1600" b="1" dirty="0" err="1">
                <a:ea typeface="Calibri" pitchFamily="34" charset="0"/>
                <a:cs typeface="Arial" charset="0"/>
              </a:rPr>
              <a:t>email</a:t>
            </a:r>
            <a:r>
              <a:rPr lang="pt-BR" sz="1600" b="1" dirty="0">
                <a:ea typeface="Calibri" pitchFamily="34" charset="0"/>
                <a:cs typeface="Arial" charset="0"/>
              </a:rPr>
              <a:t>: </a:t>
            </a:r>
            <a:r>
              <a:rPr lang="pt-BR" sz="1600" b="1" dirty="0">
                <a:ea typeface="Calibri" pitchFamily="34" charset="0"/>
                <a:cs typeface="Arial" charset="0"/>
                <a:hlinkClick r:id="rId6"/>
              </a:rPr>
              <a:t>bfasaude@saude.gov.br</a:t>
            </a:r>
            <a:r>
              <a:rPr lang="pt-BR" sz="1600" b="1" dirty="0" smtClean="0">
                <a:ea typeface="Calibri" pitchFamily="34" charset="0"/>
                <a:cs typeface="Arial" charset="0"/>
              </a:rPr>
              <a:t>.</a:t>
            </a:r>
            <a:endParaRPr lang="pt-BR" sz="1600" b="1" dirty="0">
              <a:cs typeface="Arial" charset="0"/>
            </a:endParaRPr>
          </a:p>
          <a:p>
            <a:pPr algn="just">
              <a:lnSpc>
                <a:spcPct val="150000"/>
              </a:lnSpc>
              <a:buFont typeface="Arial" charset="0"/>
              <a:buChar char="•"/>
            </a:pPr>
            <a:r>
              <a:rPr lang="pt-BR" sz="1600" dirty="0">
                <a:cs typeface="Arial" charset="0"/>
              </a:rPr>
              <a:t> Novos usuários: </a:t>
            </a:r>
          </a:p>
          <a:p>
            <a:pPr lvl="1" algn="just">
              <a:lnSpc>
                <a:spcPct val="150000"/>
              </a:lnSpc>
              <a:buFont typeface="Courier New" pitchFamily="49" charset="0"/>
              <a:buChar char="o"/>
            </a:pPr>
            <a:r>
              <a:rPr lang="pt-BR" sz="1600" dirty="0">
                <a:cs typeface="Arial" charset="0"/>
              </a:rPr>
              <a:t> Usuários com permissão de impressão dos Mapas de Acompanhamento, registro das informações do acompanhamento e consulta às famílias e ao acompanhamento.</a:t>
            </a:r>
          </a:p>
          <a:p>
            <a:pPr lvl="1" algn="just">
              <a:lnSpc>
                <a:spcPct val="150000"/>
              </a:lnSpc>
              <a:buFont typeface="Courier New" pitchFamily="49" charset="0"/>
              <a:buChar char="o"/>
            </a:pPr>
            <a:r>
              <a:rPr lang="pt-BR" sz="1600" dirty="0">
                <a:cs typeface="Arial" charset="0"/>
              </a:rPr>
              <a:t> Usuários apenas de consulta às famílias e ao acompanhamento.</a:t>
            </a:r>
          </a:p>
          <a:p>
            <a:pPr lvl="1" algn="just">
              <a:lnSpc>
                <a:spcPct val="150000"/>
              </a:lnSpc>
              <a:buFont typeface="Courier New" pitchFamily="49" charset="0"/>
              <a:buChar char="o"/>
            </a:pPr>
            <a:endParaRPr lang="pt-BR" sz="1600" dirty="0">
              <a:cs typeface="Arial" charset="0"/>
            </a:endParaRPr>
          </a:p>
          <a:p>
            <a:pPr algn="just">
              <a:lnSpc>
                <a:spcPct val="150000"/>
              </a:lnSpc>
              <a:buFont typeface="Arial" charset="0"/>
              <a:buChar char="•"/>
            </a:pPr>
            <a:r>
              <a:rPr lang="pt-BR" sz="1600" dirty="0">
                <a:cs typeface="Arial" charset="0"/>
              </a:rPr>
              <a:t> GBFA+UF = acessa todos os municípios do Estado consulta às famílias e ao acompanhamento.</a:t>
            </a:r>
          </a:p>
          <a:p>
            <a:endParaRPr lang="pt-BR" sz="1600" dirty="0">
              <a:cs typeface="Arial" charset="0"/>
            </a:endParaRPr>
          </a:p>
          <a:p>
            <a:endParaRPr lang="pt-BR" sz="1600" dirty="0">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024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024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245" name="Rectangle 2"/>
          <p:cNvSpPr>
            <a:spLocks noChangeArrowheads="1"/>
          </p:cNvSpPr>
          <p:nvPr/>
        </p:nvSpPr>
        <p:spPr bwMode="auto">
          <a:xfrm>
            <a:off x="142875" y="428625"/>
            <a:ext cx="8572500" cy="1292225"/>
          </a:xfrm>
          <a:prstGeom prst="rect">
            <a:avLst/>
          </a:prstGeom>
          <a:noFill/>
          <a:ln w="9525">
            <a:noFill/>
            <a:miter lim="800000"/>
            <a:headEnd/>
            <a:tailEnd/>
          </a:ln>
        </p:spPr>
        <p:txBody>
          <a:bodyPr anchor="ctr">
            <a:spAutoFit/>
          </a:bodyPr>
          <a:lstStyle/>
          <a:p>
            <a:pPr indent="539750" algn="just">
              <a:lnSpc>
                <a:spcPct val="150000"/>
              </a:lnSpc>
            </a:pPr>
            <a:r>
              <a:rPr lang="pt-BR" sz="2000">
                <a:ea typeface="Calibri" pitchFamily="34" charset="0"/>
                <a:cs typeface="Arial" charset="0"/>
              </a:rPr>
              <a:t>O acesso ao Sistema de Gestão é realizado por meio da opção “</a:t>
            </a:r>
            <a:r>
              <a:rPr lang="pt-BR" sz="2000" b="1">
                <a:ea typeface="Calibri" pitchFamily="34" charset="0"/>
                <a:cs typeface="Arial" charset="0"/>
              </a:rPr>
              <a:t>Acesso Restrito</a:t>
            </a:r>
            <a:r>
              <a:rPr lang="pt-BR" sz="2000">
                <a:ea typeface="Calibri" pitchFamily="34" charset="0"/>
                <a:cs typeface="Arial" charset="0"/>
              </a:rPr>
              <a:t>”. Informe os dados solicitados e clique em “</a:t>
            </a:r>
            <a:r>
              <a:rPr lang="pt-BR" sz="2000" b="1">
                <a:ea typeface="Calibri" pitchFamily="34" charset="0"/>
                <a:cs typeface="Arial" charset="0"/>
              </a:rPr>
              <a:t>Confirmar</a:t>
            </a:r>
            <a:r>
              <a:rPr lang="pt-BR" sz="2000">
                <a:ea typeface="Calibri" pitchFamily="34" charset="0"/>
                <a:cs typeface="Arial" charset="0"/>
              </a:rPr>
              <a:t>”.</a:t>
            </a:r>
          </a:p>
          <a:p>
            <a:pPr indent="539750" eaLnBrk="0" hangingPunct="0"/>
            <a:endParaRPr lang="pt-BR">
              <a:ea typeface="Calibri" pitchFamily="34" charset="0"/>
              <a:cs typeface="Arial" charset="0"/>
            </a:endParaRPr>
          </a:p>
        </p:txBody>
      </p:sp>
      <p:pic>
        <p:nvPicPr>
          <p:cNvPr id="717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218" y="1487660"/>
            <a:ext cx="8646939" cy="43176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alexandre.brito\Desktop\powerpoint.jpg"/>
          <p:cNvPicPr>
            <a:picLocks noChangeAspect="1" noChangeArrowheads="1"/>
          </p:cNvPicPr>
          <p:nvPr/>
        </p:nvPicPr>
        <p:blipFill>
          <a:blip r:embed="rId3"/>
          <a:srcRect/>
          <a:stretch>
            <a:fillRect/>
          </a:stretch>
        </p:blipFill>
        <p:spPr bwMode="auto">
          <a:xfrm>
            <a:off x="0" y="0"/>
            <a:ext cx="9156700" cy="6669360"/>
          </a:xfrm>
          <a:prstGeom prst="rect">
            <a:avLst/>
          </a:prstGeom>
          <a:noFill/>
          <a:ln w="9525">
            <a:noFill/>
            <a:miter lim="800000"/>
            <a:headEnd/>
            <a:tailEnd/>
          </a:ln>
        </p:spPr>
      </p:pic>
      <p:pic>
        <p:nvPicPr>
          <p:cNvPr id="15364"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15366" name="Rectangle 6"/>
          <p:cNvSpPr>
            <a:spLocks noChangeArrowheads="1"/>
          </p:cNvSpPr>
          <p:nvPr/>
        </p:nvSpPr>
        <p:spPr bwMode="auto">
          <a:xfrm>
            <a:off x="0" y="428625"/>
            <a:ext cx="8929688" cy="2446824"/>
          </a:xfrm>
          <a:prstGeom prst="rect">
            <a:avLst/>
          </a:prstGeom>
          <a:noFill/>
          <a:ln w="9525">
            <a:noFill/>
            <a:miter lim="800000"/>
            <a:headEnd/>
            <a:tailEnd/>
          </a:ln>
        </p:spPr>
        <p:txBody>
          <a:bodyPr anchor="ctr">
            <a:spAutoFit/>
          </a:bodyPr>
          <a:lstStyle/>
          <a:p>
            <a:pPr indent="539750" algn="just">
              <a:lnSpc>
                <a:spcPct val="150000"/>
              </a:lnSpc>
            </a:pPr>
            <a:r>
              <a:rPr lang="pt-BR" dirty="0">
                <a:ea typeface="Calibri" pitchFamily="34" charset="0"/>
                <a:cs typeface="Arial" charset="0"/>
              </a:rPr>
              <a:t>Para criar novos usuários é necessário acessar o Sistema com o </a:t>
            </a:r>
            <a:r>
              <a:rPr lang="pt-BR" dirty="0" err="1">
                <a:ea typeface="Calibri" pitchFamily="34" charset="0"/>
                <a:cs typeface="Arial" charset="0"/>
              </a:rPr>
              <a:t>login</a:t>
            </a:r>
            <a:r>
              <a:rPr lang="pt-BR" dirty="0">
                <a:ea typeface="Calibri" pitchFamily="34" charset="0"/>
                <a:cs typeface="Arial" charset="0"/>
              </a:rPr>
              <a:t> de gestão/coordenação, selecionar a opção “Criar usuários novos”, registrar as informações e selecionar “Cadastrar”. O usuário é G + IBGE do município, e a senha é uma disponibilizada pela Coordenação Geral de Alimentação e Nutrição/MS</a:t>
            </a:r>
            <a:r>
              <a:rPr lang="pt-BR" dirty="0" smtClean="0">
                <a:ea typeface="Calibri" pitchFamily="34" charset="0"/>
                <a:cs typeface="Arial" charset="0"/>
              </a:rPr>
              <a:t>.</a:t>
            </a:r>
          </a:p>
          <a:p>
            <a:pPr indent="539750" algn="just">
              <a:lnSpc>
                <a:spcPct val="150000"/>
              </a:lnSpc>
            </a:pPr>
            <a:r>
              <a:rPr lang="pt-BR" dirty="0" smtClean="0"/>
              <a:t>Caso não tenha, solicitar pelo email: </a:t>
            </a:r>
            <a:r>
              <a:rPr lang="pt-BR" u="sng" dirty="0" smtClean="0">
                <a:hlinkClick r:id="rId5"/>
              </a:rPr>
              <a:t>bfasaude@saude.gov.br</a:t>
            </a:r>
            <a:r>
              <a:rPr lang="pt-BR" dirty="0" smtClean="0"/>
              <a:t>.</a:t>
            </a:r>
            <a:endParaRPr lang="pt-BR" dirty="0">
              <a:ea typeface="Calibri" pitchFamily="34" charset="0"/>
              <a:cs typeface="Arial" charset="0"/>
            </a:endParaRPr>
          </a:p>
          <a:p>
            <a:pPr indent="539750" algn="just" eaLnBrk="0" hangingPunct="0"/>
            <a:endParaRPr lang="pt-BR" dirty="0">
              <a:ea typeface="Calibri" pitchFamily="34" charset="0"/>
              <a:cs typeface="Arial" charset="0"/>
            </a:endParaRPr>
          </a:p>
        </p:txBody>
      </p:sp>
      <p:sp>
        <p:nvSpPr>
          <p:cNvPr id="19" name="CaixaDeTexto 18"/>
          <p:cNvSpPr txBox="1"/>
          <p:nvPr/>
        </p:nvSpPr>
        <p:spPr>
          <a:xfrm>
            <a:off x="15156" y="3706774"/>
            <a:ext cx="1460500" cy="369332"/>
          </a:xfrm>
          <a:prstGeom prst="rect">
            <a:avLst/>
          </a:prstGeom>
          <a:noFill/>
          <a:ln w="38100">
            <a:solidFill>
              <a:srgbClr val="FF0000"/>
            </a:solidFill>
          </a:ln>
        </p:spPr>
        <p:txBody>
          <a:bodyPr wrap="square" rtlCol="0">
            <a:spAutoFit/>
          </a:bodyPr>
          <a:lstStyle/>
          <a:p>
            <a:endParaRPr lang="pt-BR" dirty="0"/>
          </a:p>
        </p:txBody>
      </p:sp>
      <p:sp>
        <p:nvSpPr>
          <p:cNvPr id="8" name="Rectangle 6"/>
          <p:cNvSpPr>
            <a:spLocks noChangeArrowheads="1"/>
          </p:cNvSpPr>
          <p:nvPr/>
        </p:nvSpPr>
        <p:spPr bwMode="auto">
          <a:xfrm>
            <a:off x="-30480" y="5642743"/>
            <a:ext cx="9174480" cy="1200329"/>
          </a:xfrm>
          <a:prstGeom prst="rect">
            <a:avLst/>
          </a:prstGeom>
          <a:solidFill>
            <a:schemeClr val="bg1"/>
          </a:solidFill>
          <a:ln w="9525">
            <a:noFill/>
            <a:miter lim="800000"/>
            <a:headEnd/>
            <a:tailEnd/>
          </a:ln>
        </p:spPr>
        <p:txBody>
          <a:bodyPr wrap="square" anchor="ctr">
            <a:spAutoFit/>
          </a:bodyPr>
          <a:lstStyle/>
          <a:p>
            <a:pPr indent="539750" algn="just">
              <a:lnSpc>
                <a:spcPct val="150000"/>
              </a:lnSpc>
            </a:pPr>
            <a:r>
              <a:rPr lang="pt-BR" dirty="0" smtClean="0">
                <a:solidFill>
                  <a:schemeClr val="bg1"/>
                </a:solidFill>
                <a:ea typeface="Calibri" pitchFamily="34" charset="0"/>
                <a:cs typeface="Arial" charset="0"/>
              </a:rPr>
              <a:t>a </a:t>
            </a:r>
            <a:r>
              <a:rPr lang="pt-BR" dirty="0">
                <a:solidFill>
                  <a:schemeClr val="bg1"/>
                </a:solidFill>
                <a:ea typeface="Calibri" pitchFamily="34" charset="0"/>
                <a:cs typeface="Arial" charset="0"/>
              </a:rPr>
              <a:t>senha é uma disponibilizada pela Coordenação Geral de Alimentação e Nutrição/MS</a:t>
            </a:r>
            <a:r>
              <a:rPr lang="pt-BR" dirty="0" smtClean="0">
                <a:solidFill>
                  <a:schemeClr val="bg1"/>
                </a:solidFill>
                <a:ea typeface="Calibri" pitchFamily="34" charset="0"/>
                <a:cs typeface="Arial" charset="0"/>
              </a:rPr>
              <a:t>.</a:t>
            </a:r>
          </a:p>
          <a:p>
            <a:pPr indent="539750" algn="just" eaLnBrk="0" hangingPunct="0"/>
            <a:endParaRPr lang="pt-BR" dirty="0">
              <a:ea typeface="Calibri" pitchFamily="34" charset="0"/>
              <a:cs typeface="Arial" charset="0"/>
            </a:endParaRPr>
          </a:p>
        </p:txBody>
      </p:sp>
      <p:pic>
        <p:nvPicPr>
          <p:cNvPr id="5122" name="Picture 2" descr="Z:\Equipe de programas\2014\PBF\EAD do PBF na Saúde 2013\1_2014\Atualização do EAD\Telas novas\criar_novo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 y="2577158"/>
            <a:ext cx="9217659" cy="399033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433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434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4342" name="AutoShape 5"/>
          <p:cNvSpPr>
            <a:spLocks noChangeArrowheads="1"/>
          </p:cNvSpPr>
          <p:nvPr/>
        </p:nvSpPr>
        <p:spPr bwMode="auto">
          <a:xfrm flipV="1">
            <a:off x="414338" y="2997200"/>
            <a:ext cx="1430337" cy="46038"/>
          </a:xfrm>
          <a:prstGeom prst="flowChartProcess">
            <a:avLst/>
          </a:prstGeom>
          <a:solidFill>
            <a:srgbClr val="FF0000"/>
          </a:solidFill>
          <a:ln w="9525">
            <a:solidFill>
              <a:srgbClr val="FF0000"/>
            </a:solidFill>
            <a:miter lim="800000"/>
            <a:headEnd/>
            <a:tailEnd/>
          </a:ln>
        </p:spPr>
        <p:txBody>
          <a:bodyPr/>
          <a:lstStyle/>
          <a:p>
            <a:endParaRPr lang="pt-BR">
              <a:latin typeface="Calibri" pitchFamily="34" charset="0"/>
            </a:endParaRPr>
          </a:p>
        </p:txBody>
      </p:sp>
      <p:sp>
        <p:nvSpPr>
          <p:cNvPr id="14343" name="AutoShape 2"/>
          <p:cNvSpPr>
            <a:spLocks noChangeArrowheads="1"/>
          </p:cNvSpPr>
          <p:nvPr/>
        </p:nvSpPr>
        <p:spPr bwMode="auto">
          <a:xfrm flipV="1">
            <a:off x="414338" y="2782888"/>
            <a:ext cx="1384300" cy="46037"/>
          </a:xfrm>
          <a:prstGeom prst="flowChartProcess">
            <a:avLst/>
          </a:prstGeom>
          <a:solidFill>
            <a:srgbClr val="FF0000"/>
          </a:solidFill>
          <a:ln w="9525">
            <a:solidFill>
              <a:srgbClr val="FF0000"/>
            </a:solidFill>
            <a:miter lim="800000"/>
            <a:headEnd/>
            <a:tailEnd/>
          </a:ln>
        </p:spPr>
        <p:txBody>
          <a:bodyPr/>
          <a:lstStyle/>
          <a:p>
            <a:endParaRPr lang="pt-BR">
              <a:latin typeface="Calibri" pitchFamily="34" charset="0"/>
            </a:endParaRPr>
          </a:p>
        </p:txBody>
      </p:sp>
      <p:sp>
        <p:nvSpPr>
          <p:cNvPr id="14344" name="AutoShape 3"/>
          <p:cNvSpPr>
            <a:spLocks noChangeArrowheads="1"/>
          </p:cNvSpPr>
          <p:nvPr/>
        </p:nvSpPr>
        <p:spPr bwMode="auto">
          <a:xfrm>
            <a:off x="414338" y="2782888"/>
            <a:ext cx="46037" cy="223837"/>
          </a:xfrm>
          <a:prstGeom prst="flowChartProcess">
            <a:avLst/>
          </a:prstGeom>
          <a:solidFill>
            <a:srgbClr val="FF0000"/>
          </a:solidFill>
          <a:ln w="9525">
            <a:solidFill>
              <a:srgbClr val="FF0000"/>
            </a:solidFill>
            <a:miter lim="800000"/>
            <a:headEnd/>
            <a:tailEnd/>
          </a:ln>
        </p:spPr>
        <p:txBody>
          <a:bodyPr/>
          <a:lstStyle/>
          <a:p>
            <a:endParaRPr lang="pt-BR">
              <a:latin typeface="Calibri" pitchFamily="34" charset="0"/>
            </a:endParaRPr>
          </a:p>
        </p:txBody>
      </p:sp>
      <p:sp>
        <p:nvSpPr>
          <p:cNvPr id="14345" name="AutoShape 4"/>
          <p:cNvSpPr>
            <a:spLocks noChangeArrowheads="1"/>
          </p:cNvSpPr>
          <p:nvPr/>
        </p:nvSpPr>
        <p:spPr bwMode="auto">
          <a:xfrm>
            <a:off x="1798638" y="2782888"/>
            <a:ext cx="44450" cy="223837"/>
          </a:xfrm>
          <a:prstGeom prst="flowChartProcess">
            <a:avLst/>
          </a:prstGeom>
          <a:solidFill>
            <a:srgbClr val="FF0000"/>
          </a:solidFill>
          <a:ln w="9525">
            <a:solidFill>
              <a:srgbClr val="FF0000"/>
            </a:solidFill>
            <a:miter lim="800000"/>
            <a:headEnd/>
            <a:tailEnd/>
          </a:ln>
        </p:spPr>
        <p:txBody>
          <a:bodyPr/>
          <a:lstStyle/>
          <a:p>
            <a:endParaRPr lang="pt-BR">
              <a:latin typeface="Calibri" pitchFamily="34" charset="0"/>
            </a:endParaRPr>
          </a:p>
        </p:txBody>
      </p:sp>
      <p:sp>
        <p:nvSpPr>
          <p:cNvPr id="14346" name="Rectangle 6"/>
          <p:cNvSpPr>
            <a:spLocks noChangeArrowheads="1"/>
          </p:cNvSpPr>
          <p:nvPr/>
        </p:nvSpPr>
        <p:spPr bwMode="auto">
          <a:xfrm>
            <a:off x="142875" y="285750"/>
            <a:ext cx="9001125" cy="1431925"/>
          </a:xfrm>
          <a:prstGeom prst="rect">
            <a:avLst/>
          </a:prstGeom>
          <a:noFill/>
          <a:ln w="9525">
            <a:noFill/>
            <a:miter lim="800000"/>
            <a:headEnd/>
            <a:tailEnd/>
          </a:ln>
        </p:spPr>
        <p:txBody>
          <a:bodyPr anchor="ctr">
            <a:spAutoFit/>
          </a:bodyPr>
          <a:lstStyle/>
          <a:p>
            <a:pPr indent="539750">
              <a:lnSpc>
                <a:spcPct val="150000"/>
              </a:lnSpc>
            </a:pPr>
            <a:r>
              <a:rPr lang="pt-BR" sz="2000" dirty="0">
                <a:ea typeface="Calibri" pitchFamily="34" charset="0"/>
                <a:cs typeface="Arial" charset="0"/>
              </a:rPr>
              <a:t>A opção “</a:t>
            </a:r>
            <a:r>
              <a:rPr lang="pt-BR" sz="2000" b="1" dirty="0">
                <a:ea typeface="Calibri" pitchFamily="34" charset="0"/>
                <a:cs typeface="Arial" charset="0"/>
              </a:rPr>
              <a:t>Troca de senhas</a:t>
            </a:r>
            <a:r>
              <a:rPr lang="pt-BR" sz="2000" dirty="0">
                <a:ea typeface="Calibri" pitchFamily="34" charset="0"/>
                <a:cs typeface="Arial" charset="0"/>
              </a:rPr>
              <a:t>”</a:t>
            </a:r>
            <a:r>
              <a:rPr lang="pt-BR" sz="2000" b="1" dirty="0">
                <a:ea typeface="Calibri" pitchFamily="34" charset="0"/>
                <a:cs typeface="Arial" charset="0"/>
              </a:rPr>
              <a:t> </a:t>
            </a:r>
            <a:r>
              <a:rPr lang="pt-BR" sz="2000" dirty="0">
                <a:ea typeface="Calibri" pitchFamily="34" charset="0"/>
                <a:cs typeface="Arial" charset="0"/>
              </a:rPr>
              <a:t>permite a alteração da senha pelo usuário, cuja explicação encontra-se na tela. </a:t>
            </a:r>
          </a:p>
          <a:p>
            <a:pPr indent="539750" eaLnBrk="0" hangingPunct="0">
              <a:lnSpc>
                <a:spcPct val="150000"/>
              </a:lnSpc>
            </a:pPr>
            <a:endParaRPr lang="pt-BR" dirty="0">
              <a:ea typeface="Calibri" pitchFamily="34" charset="0"/>
              <a:cs typeface="Arial" charset="0"/>
            </a:endParaRPr>
          </a:p>
        </p:txBody>
      </p:sp>
      <p:pic>
        <p:nvPicPr>
          <p:cNvPr id="6146" name="Picture 2" descr="Z:\Equipe de programas\2014\PBF\EAD do PBF na Saúde 2013\1_2014\Atualização do EAD\Telas novas\troca de senha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1384398"/>
            <a:ext cx="8799752" cy="434885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048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048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0485" name="CaixaDeTexto 10"/>
          <p:cNvSpPr txBox="1">
            <a:spLocks noChangeArrowheads="1"/>
          </p:cNvSpPr>
          <p:nvPr/>
        </p:nvSpPr>
        <p:spPr bwMode="auto">
          <a:xfrm>
            <a:off x="321121" y="642918"/>
            <a:ext cx="8715375" cy="400110"/>
          </a:xfrm>
          <a:prstGeom prst="rect">
            <a:avLst/>
          </a:prstGeom>
          <a:noFill/>
          <a:ln w="9525">
            <a:noFill/>
            <a:miter lim="800000"/>
            <a:headEnd/>
            <a:tailEnd/>
          </a:ln>
        </p:spPr>
        <p:txBody>
          <a:bodyPr>
            <a:spAutoFit/>
          </a:bodyPr>
          <a:lstStyle/>
          <a:p>
            <a:r>
              <a:rPr lang="pt-BR" sz="2000" dirty="0">
                <a:latin typeface="Arial" panose="020B0604020202020204" pitchFamily="34" charset="0"/>
                <a:cs typeface="Arial" panose="020B0604020202020204" pitchFamily="34" charset="0"/>
              </a:rPr>
              <a:t>E agora?</a:t>
            </a:r>
          </a:p>
        </p:txBody>
      </p:sp>
      <p:sp>
        <p:nvSpPr>
          <p:cNvPr id="20486" name="CaixaDeTexto 13"/>
          <p:cNvSpPr txBox="1">
            <a:spLocks noChangeArrowheads="1"/>
          </p:cNvSpPr>
          <p:nvPr/>
        </p:nvSpPr>
        <p:spPr bwMode="auto">
          <a:xfrm>
            <a:off x="366713" y="2524834"/>
            <a:ext cx="8715375" cy="400110"/>
          </a:xfrm>
          <a:prstGeom prst="rect">
            <a:avLst/>
          </a:prstGeom>
          <a:noFill/>
          <a:ln w="9525">
            <a:noFill/>
            <a:miter lim="800000"/>
            <a:headEnd/>
            <a:tailEnd/>
          </a:ln>
        </p:spPr>
        <p:txBody>
          <a:bodyPr>
            <a:spAutoFit/>
          </a:bodyPr>
          <a:lstStyle/>
          <a:p>
            <a:r>
              <a:rPr lang="pt-BR" sz="2000" dirty="0">
                <a:latin typeface="Arial" panose="020B0604020202020204" pitchFamily="34" charset="0"/>
                <a:cs typeface="Arial" panose="020B0604020202020204" pitchFamily="34" charset="0"/>
              </a:rPr>
              <a:t>Imprimir os Mapas?</a:t>
            </a:r>
          </a:p>
        </p:txBody>
      </p:sp>
      <p:sp>
        <p:nvSpPr>
          <p:cNvPr id="20487" name="CaixaDeTexto 15"/>
          <p:cNvSpPr txBox="1">
            <a:spLocks noChangeArrowheads="1"/>
          </p:cNvSpPr>
          <p:nvPr/>
        </p:nvSpPr>
        <p:spPr bwMode="auto">
          <a:xfrm>
            <a:off x="366713" y="3286106"/>
            <a:ext cx="8715375" cy="400110"/>
          </a:xfrm>
          <a:prstGeom prst="rect">
            <a:avLst/>
          </a:prstGeom>
          <a:noFill/>
          <a:ln w="9525">
            <a:noFill/>
            <a:miter lim="800000"/>
            <a:headEnd/>
            <a:tailEnd/>
          </a:ln>
        </p:spPr>
        <p:txBody>
          <a:bodyPr>
            <a:spAutoFit/>
          </a:bodyPr>
          <a:lstStyle/>
          <a:p>
            <a:r>
              <a:rPr lang="pt-BR" sz="2000">
                <a:latin typeface="Arial" panose="020B0604020202020204" pitchFamily="34" charset="0"/>
                <a:cs typeface="Arial" panose="020B0604020202020204" pitchFamily="34" charset="0"/>
              </a:rPr>
              <a:t>Não.</a:t>
            </a:r>
          </a:p>
        </p:txBody>
      </p:sp>
      <p:sp>
        <p:nvSpPr>
          <p:cNvPr id="20488" name="CaixaDeTexto 16"/>
          <p:cNvSpPr txBox="1">
            <a:spLocks noChangeArrowheads="1"/>
          </p:cNvSpPr>
          <p:nvPr/>
        </p:nvSpPr>
        <p:spPr bwMode="auto">
          <a:xfrm>
            <a:off x="366713" y="4038581"/>
            <a:ext cx="8021711" cy="1477328"/>
          </a:xfrm>
          <a:prstGeom prst="rect">
            <a:avLst/>
          </a:prstGeom>
          <a:noFill/>
          <a:ln w="9525">
            <a:noFill/>
            <a:miter lim="800000"/>
            <a:headEnd/>
            <a:tailEnd/>
          </a:ln>
        </p:spPr>
        <p:txBody>
          <a:bodyPr wrap="square">
            <a:spAutoFit/>
          </a:bodyPr>
          <a:lstStyle/>
          <a:p>
            <a:pPr algn="just">
              <a:lnSpc>
                <a:spcPct val="150000"/>
              </a:lnSpc>
            </a:pPr>
            <a:r>
              <a:rPr lang="pt-BR" sz="2000" dirty="0">
                <a:latin typeface="Arial" panose="020B0604020202020204" pitchFamily="34" charset="0"/>
                <a:cs typeface="Arial" panose="020B0604020202020204" pitchFamily="34" charset="0"/>
              </a:rPr>
              <a:t>O Sistema tem diversas funcionalidades com o objetivo de melhorar o processo de impressão, localização e acompanhamento das famílias e digitação no Sistema.</a:t>
            </a:r>
          </a:p>
        </p:txBody>
      </p:sp>
      <p:sp>
        <p:nvSpPr>
          <p:cNvPr id="20489" name="CaixaDeTexto 14"/>
          <p:cNvSpPr txBox="1">
            <a:spLocks noChangeArrowheads="1"/>
          </p:cNvSpPr>
          <p:nvPr/>
        </p:nvSpPr>
        <p:spPr bwMode="auto">
          <a:xfrm>
            <a:off x="285750" y="1357293"/>
            <a:ext cx="8715375" cy="958660"/>
          </a:xfrm>
          <a:prstGeom prst="rect">
            <a:avLst/>
          </a:prstGeom>
          <a:noFill/>
          <a:ln w="9525">
            <a:noFill/>
            <a:miter lim="800000"/>
            <a:headEnd/>
            <a:tailEnd/>
          </a:ln>
        </p:spPr>
        <p:txBody>
          <a:bodyPr>
            <a:spAutoFit/>
          </a:bodyPr>
          <a:lstStyle/>
          <a:p>
            <a:pPr>
              <a:lnSpc>
                <a:spcPct val="150000"/>
              </a:lnSpc>
            </a:pPr>
            <a:r>
              <a:rPr lang="pt-BR" sz="2000" dirty="0">
                <a:latin typeface="Arial" panose="020B0604020202020204" pitchFamily="34" charset="0"/>
                <a:cs typeface="Arial" panose="020B0604020202020204" pitchFamily="34" charset="0"/>
              </a:rPr>
              <a:t>Qual é a primeira ação a ser feita </a:t>
            </a:r>
            <a:r>
              <a:rPr lang="pt-BR" sz="2000" dirty="0" smtClean="0">
                <a:latin typeface="Arial" panose="020B0604020202020204" pitchFamily="34" charset="0"/>
                <a:cs typeface="Arial" panose="020B0604020202020204" pitchFamily="34" charset="0"/>
              </a:rPr>
              <a:t>a partir da </a:t>
            </a:r>
            <a:r>
              <a:rPr lang="pt-BR" sz="2000" dirty="0">
                <a:latin typeface="Arial" panose="020B0604020202020204" pitchFamily="34" charset="0"/>
                <a:cs typeface="Arial" panose="020B0604020202020204" pitchFamily="34" charset="0"/>
              </a:rPr>
              <a:t>liberação do Sistema de Gestão do Programa </a:t>
            </a:r>
            <a:r>
              <a:rPr lang="pt-BR" sz="2000" dirty="0" smtClean="0">
                <a:latin typeface="Arial" panose="020B0604020202020204" pitchFamily="34" charset="0"/>
                <a:cs typeface="Arial" panose="020B0604020202020204" pitchFamily="34" charset="0"/>
              </a:rPr>
              <a:t>Bolsa </a:t>
            </a:r>
            <a:r>
              <a:rPr lang="pt-BR" sz="2000" dirty="0">
                <a:latin typeface="Arial" panose="020B0604020202020204" pitchFamily="34" charset="0"/>
                <a:cs typeface="Arial" panose="020B0604020202020204" pitchFamily="34" charset="0"/>
              </a:rPr>
              <a:t>Família na Saúde para a nova vigência?</a:t>
            </a: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150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150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5" name="Rectangle 6"/>
          <p:cNvSpPr>
            <a:spLocks noChangeArrowheads="1"/>
          </p:cNvSpPr>
          <p:nvPr/>
        </p:nvSpPr>
        <p:spPr bwMode="auto">
          <a:xfrm>
            <a:off x="0" y="269885"/>
            <a:ext cx="8501063" cy="739754"/>
          </a:xfrm>
          <a:prstGeom prst="rect">
            <a:avLst/>
          </a:prstGeom>
          <a:noFill/>
          <a:ln w="9525">
            <a:noFill/>
            <a:miter lim="800000"/>
            <a:headEnd/>
            <a:tailEnd/>
          </a:ln>
          <a:effectLst/>
        </p:spPr>
        <p:txBody>
          <a:bodyPr anchor="ctr">
            <a:spAutoFit/>
          </a:bodyPr>
          <a:lstStyle/>
          <a:p>
            <a:pPr indent="358775" algn="ctr">
              <a:lnSpc>
                <a:spcPct val="150000"/>
              </a:lnSpc>
              <a:defRPr/>
            </a:pPr>
            <a:r>
              <a:rPr lang="pt-BR" sz="3200" b="1" dirty="0" smtClean="0">
                <a:solidFill>
                  <a:schemeClr val="accent3"/>
                </a:solidFill>
                <a:effectLst>
                  <a:outerShdw blurRad="38100" dist="38100" dir="2700000" algn="tl">
                    <a:srgbClr val="000000">
                      <a:alpha val="43137"/>
                    </a:srgbClr>
                  </a:outerShdw>
                </a:effectLst>
                <a:latin typeface="Arial" pitchFamily="34" charset="0"/>
                <a:cs typeface="Arial" pitchFamily="34" charset="0"/>
              </a:rPr>
              <a:t>Gerenciadores</a:t>
            </a:r>
            <a:endParaRPr lang="pt-BR" sz="3200" b="1" dirty="0">
              <a:solidFill>
                <a:schemeClr val="accent3"/>
              </a:solidFill>
              <a:effectLst>
                <a:outerShdw blurRad="38100" dist="38100" dir="2700000" algn="tl">
                  <a:srgbClr val="000000">
                    <a:alpha val="43137"/>
                  </a:srgbClr>
                </a:outerShdw>
              </a:effectLst>
              <a:latin typeface="Arial" pitchFamily="34" charset="0"/>
              <a:cs typeface="Arial" pitchFamily="34" charset="0"/>
            </a:endParaRPr>
          </a:p>
        </p:txBody>
      </p:sp>
      <p:sp>
        <p:nvSpPr>
          <p:cNvPr id="21512" name="CaixaDeTexto 10"/>
          <p:cNvSpPr txBox="1">
            <a:spLocks noChangeArrowheads="1"/>
          </p:cNvSpPr>
          <p:nvPr/>
        </p:nvSpPr>
        <p:spPr bwMode="auto">
          <a:xfrm>
            <a:off x="214313" y="1000125"/>
            <a:ext cx="8715375" cy="958660"/>
          </a:xfrm>
          <a:prstGeom prst="rect">
            <a:avLst/>
          </a:prstGeom>
          <a:noFill/>
          <a:ln w="9525">
            <a:noFill/>
            <a:miter lim="800000"/>
            <a:headEnd/>
            <a:tailEnd/>
          </a:ln>
        </p:spPr>
        <p:txBody>
          <a:bodyPr>
            <a:spAutoFit/>
          </a:bodyPr>
          <a:lstStyle/>
          <a:p>
            <a:pPr>
              <a:lnSpc>
                <a:spcPct val="150000"/>
              </a:lnSpc>
            </a:pPr>
            <a:r>
              <a:rPr lang="pt-BR" sz="2000" dirty="0" smtClean="0">
                <a:latin typeface="Arial" panose="020B0604020202020204" pitchFamily="34" charset="0"/>
                <a:cs typeface="Arial" panose="020B0604020202020204" pitchFamily="34" charset="0"/>
              </a:rPr>
              <a:t>Os Gerenciadores </a:t>
            </a:r>
            <a:r>
              <a:rPr lang="pt-BR" sz="2000" dirty="0">
                <a:latin typeface="Arial" panose="020B0604020202020204" pitchFamily="34" charset="0"/>
                <a:cs typeface="Arial" panose="020B0604020202020204" pitchFamily="34" charset="0"/>
              </a:rPr>
              <a:t>são funcionalidades para melhorar algumas informações para melhor navegação no Sistema e facilitando posterior trabalho.</a:t>
            </a: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2060848"/>
            <a:ext cx="7128792" cy="38168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253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253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6"/>
          <p:cNvSpPr>
            <a:spLocks noChangeArrowheads="1"/>
          </p:cNvSpPr>
          <p:nvPr/>
        </p:nvSpPr>
        <p:spPr bwMode="auto">
          <a:xfrm>
            <a:off x="0" y="444489"/>
            <a:ext cx="9156700" cy="658835"/>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solidFill>
                <a:effectLst>
                  <a:outerShdw blurRad="38100" dist="38100" dir="2700000" algn="tl">
                    <a:srgbClr val="000000">
                      <a:alpha val="43137"/>
                    </a:srgbClr>
                  </a:outerShdw>
                </a:effectLst>
                <a:latin typeface="Arial" pitchFamily="34" charset="0"/>
                <a:cs typeface="Arial" pitchFamily="34" charset="0"/>
              </a:rPr>
              <a:t>Gerenciadores - Visualizador de </a:t>
            </a:r>
            <a:r>
              <a:rPr lang="pt-BR" sz="2800" b="1" dirty="0" smtClean="0">
                <a:solidFill>
                  <a:schemeClr val="accent3"/>
                </a:solidFill>
                <a:effectLst>
                  <a:outerShdw blurRad="38100" dist="38100" dir="2700000" algn="tl">
                    <a:srgbClr val="000000">
                      <a:alpha val="43137"/>
                    </a:srgbClr>
                  </a:outerShdw>
                </a:effectLst>
                <a:latin typeface="Arial" pitchFamily="34" charset="0"/>
                <a:cs typeface="Arial" pitchFamily="34" charset="0"/>
              </a:rPr>
              <a:t>EAS</a:t>
            </a:r>
            <a:endParaRPr lang="pt-BR" sz="2800" b="1" dirty="0">
              <a:solidFill>
                <a:schemeClr val="accent3"/>
              </a:solidFill>
              <a:effectLst>
                <a:outerShdw blurRad="38100" dist="38100" dir="2700000" algn="tl">
                  <a:srgbClr val="000000">
                    <a:alpha val="43137"/>
                  </a:srgbClr>
                </a:outerShdw>
              </a:effectLst>
              <a:latin typeface="Arial" pitchFamily="34" charset="0"/>
              <a:cs typeface="Arial" pitchFamily="34" charset="0"/>
            </a:endParaRPr>
          </a:p>
        </p:txBody>
      </p:sp>
      <p:pic>
        <p:nvPicPr>
          <p:cNvPr id="12" name="Picture 4" descr="Z:\Equipe de programas\2014\PBF\EAD do PBF na Saúde 2013\1_2014\Atualização do EAD\Telas novas\gerenciadores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628" y="1171101"/>
            <a:ext cx="8181487" cy="47781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AutoShape 2"/>
          <p:cNvSpPr>
            <a:spLocks noChangeArrowheads="1"/>
          </p:cNvSpPr>
          <p:nvPr/>
        </p:nvSpPr>
        <p:spPr bwMode="auto">
          <a:xfrm>
            <a:off x="4572000" y="3068960"/>
            <a:ext cx="1143000" cy="500062"/>
          </a:xfrm>
          <a:prstGeom prst="leftArrow">
            <a:avLst>
              <a:gd name="adj1" fmla="val 50000"/>
              <a:gd name="adj2" fmla="val 81667"/>
            </a:avLst>
          </a:prstGeom>
          <a:solidFill>
            <a:srgbClr val="FF0000"/>
          </a:solidFill>
          <a:ln w="38100">
            <a:solidFill>
              <a:srgbClr val="FF0000"/>
            </a:solid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pt-BR">
              <a:latin typeface="+mn-lt"/>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355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355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3557" name="Rectangle 2"/>
          <p:cNvSpPr>
            <a:spLocks noChangeArrowheads="1"/>
          </p:cNvSpPr>
          <p:nvPr/>
        </p:nvSpPr>
        <p:spPr bwMode="auto">
          <a:xfrm>
            <a:off x="323528" y="1055028"/>
            <a:ext cx="8496944" cy="5170646"/>
          </a:xfrm>
          <a:prstGeom prst="rect">
            <a:avLst/>
          </a:prstGeom>
          <a:noFill/>
          <a:ln w="9525">
            <a:noFill/>
            <a:miter lim="800000"/>
            <a:headEnd/>
            <a:tailEnd/>
          </a:ln>
        </p:spPr>
        <p:txBody>
          <a:bodyPr wrap="square" anchor="ctr">
            <a:spAutoFit/>
          </a:bodyPr>
          <a:lstStyle/>
          <a:p>
            <a:pPr indent="358775" algn="just">
              <a:lnSpc>
                <a:spcPct val="150000"/>
              </a:lnSpc>
            </a:pPr>
            <a:r>
              <a:rPr lang="pt-BR" sz="2000" dirty="0" smtClean="0"/>
              <a:t>A opção “</a:t>
            </a:r>
            <a:r>
              <a:rPr lang="pt-BR" sz="2000" b="1" dirty="0" smtClean="0"/>
              <a:t>Gerenciadores - Visualizador de EAS</a:t>
            </a:r>
            <a:r>
              <a:rPr lang="pt-BR" sz="2000" dirty="0" smtClean="0"/>
              <a:t>” permite </a:t>
            </a:r>
            <a:r>
              <a:rPr lang="pt-BR" sz="2000" dirty="0" smtClean="0">
                <a:ea typeface="Calibri" pitchFamily="34" charset="0"/>
                <a:cs typeface="Arial" charset="0"/>
              </a:rPr>
              <a:t>selecionar </a:t>
            </a:r>
            <a:r>
              <a:rPr lang="pt-BR" sz="2000" dirty="0">
                <a:ea typeface="Calibri" pitchFamily="34" charset="0"/>
                <a:cs typeface="Arial" charset="0"/>
              </a:rPr>
              <a:t>os estabelecimentos de saúde que não ficarão visíveis nas caixas de seleção de EAS do Sistema. </a:t>
            </a:r>
            <a:endParaRPr lang="pt-BR" sz="2000" dirty="0" smtClean="0">
              <a:ea typeface="Calibri" pitchFamily="34" charset="0"/>
              <a:cs typeface="Arial" charset="0"/>
            </a:endParaRPr>
          </a:p>
          <a:p>
            <a:pPr indent="358775" algn="just">
              <a:lnSpc>
                <a:spcPct val="150000"/>
              </a:lnSpc>
            </a:pPr>
            <a:r>
              <a:rPr lang="pt-BR" sz="2000" dirty="0" smtClean="0">
                <a:ea typeface="Calibri" pitchFamily="34" charset="0"/>
                <a:cs typeface="Arial" charset="0"/>
              </a:rPr>
              <a:t>Um </a:t>
            </a:r>
            <a:r>
              <a:rPr lang="pt-BR" sz="2000" dirty="0">
                <a:ea typeface="Calibri" pitchFamily="34" charset="0"/>
                <a:cs typeface="Arial" charset="0"/>
              </a:rPr>
              <a:t>SAMU, por exemplo, deve estar localizado na “Lista de </a:t>
            </a:r>
            <a:r>
              <a:rPr lang="pt-BR" sz="2000" dirty="0" err="1">
                <a:ea typeface="Calibri" pitchFamily="34" charset="0"/>
                <a:cs typeface="Arial" charset="0"/>
              </a:rPr>
              <a:t>EAS’s</a:t>
            </a:r>
            <a:r>
              <a:rPr lang="pt-BR" sz="2000" dirty="0">
                <a:ea typeface="Calibri" pitchFamily="34" charset="0"/>
                <a:cs typeface="Arial" charset="0"/>
              </a:rPr>
              <a:t> não visíveis”, tendo em vista que esse Estabelecimento de Atenção à Saúde (EAS) não realiza o acompanhamento da condicionalidade de saúde do Programa Bolsa Família. </a:t>
            </a:r>
            <a:endParaRPr lang="pt-BR" sz="2000" dirty="0" smtClean="0">
              <a:ea typeface="Calibri" pitchFamily="34" charset="0"/>
              <a:cs typeface="Arial" charset="0"/>
            </a:endParaRPr>
          </a:p>
          <a:p>
            <a:pPr indent="358775" algn="just">
              <a:lnSpc>
                <a:spcPct val="150000"/>
              </a:lnSpc>
            </a:pPr>
            <a:r>
              <a:rPr lang="pt-BR" sz="2000" dirty="0" smtClean="0">
                <a:ea typeface="Calibri" pitchFamily="34" charset="0"/>
                <a:cs typeface="Arial" charset="0"/>
              </a:rPr>
              <a:t>Essa </a:t>
            </a:r>
            <a:r>
              <a:rPr lang="pt-BR" sz="2000" dirty="0">
                <a:ea typeface="Calibri" pitchFamily="34" charset="0"/>
                <a:cs typeface="Arial" charset="0"/>
              </a:rPr>
              <a:t>funcionalidade do Sistema visa facilitar o trabalho do Município no momento de imprimir os Mapas de Acompanhamento e de inserir os dados de acompanhamento das condicionalidades de saúde do Programa.</a:t>
            </a:r>
          </a:p>
        </p:txBody>
      </p:sp>
      <p:sp>
        <p:nvSpPr>
          <p:cNvPr id="11" name="Rectangle 6"/>
          <p:cNvSpPr>
            <a:spLocks noChangeArrowheads="1"/>
          </p:cNvSpPr>
          <p:nvPr/>
        </p:nvSpPr>
        <p:spPr bwMode="auto">
          <a:xfrm>
            <a:off x="0" y="476250"/>
            <a:ext cx="9144000" cy="523875"/>
          </a:xfrm>
          <a:prstGeom prst="rect">
            <a:avLst/>
          </a:prstGeom>
          <a:noFill/>
          <a:ln w="9525">
            <a:noFill/>
            <a:miter lim="800000"/>
            <a:headEnd/>
            <a:tailEnd/>
          </a:ln>
          <a:effectLst/>
        </p:spPr>
        <p:txBody>
          <a:bodyPr anchor="ctr">
            <a:spAutoFit/>
          </a:bodyPr>
          <a:lstStyle/>
          <a:p>
            <a:pPr indent="358775" algn="ctr">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Visualizador de EAS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9" name="Rectangle 6"/>
          <p:cNvSpPr>
            <a:spLocks noChangeArrowheads="1"/>
          </p:cNvSpPr>
          <p:nvPr/>
        </p:nvSpPr>
        <p:spPr bwMode="auto">
          <a:xfrm>
            <a:off x="0" y="444489"/>
            <a:ext cx="9156700" cy="658835"/>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solidFill>
                <a:effectLst>
                  <a:outerShdw blurRad="38100" dist="38100" dir="2700000" algn="tl">
                    <a:srgbClr val="000000">
                      <a:alpha val="43137"/>
                    </a:srgbClr>
                  </a:outerShdw>
                </a:effectLst>
                <a:latin typeface="Arial" pitchFamily="34" charset="0"/>
                <a:cs typeface="Arial" pitchFamily="34" charset="0"/>
              </a:rPr>
              <a:t>Gerenciadores - Visualizador de </a:t>
            </a:r>
            <a:r>
              <a:rPr lang="pt-BR" sz="2800" b="1" dirty="0" smtClean="0">
                <a:solidFill>
                  <a:schemeClr val="accent3"/>
                </a:solidFill>
                <a:effectLst>
                  <a:outerShdw blurRad="38100" dist="38100" dir="2700000" algn="tl">
                    <a:srgbClr val="000000">
                      <a:alpha val="43137"/>
                    </a:srgbClr>
                  </a:outerShdw>
                </a:effectLst>
                <a:latin typeface="Arial" pitchFamily="34" charset="0"/>
                <a:cs typeface="Arial" pitchFamily="34" charset="0"/>
              </a:rPr>
              <a:t>EAS</a:t>
            </a:r>
            <a:endParaRPr lang="pt-BR" sz="2800" b="1" dirty="0">
              <a:solidFill>
                <a:schemeClr val="accent3"/>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Rectangle 2"/>
          <p:cNvSpPr>
            <a:spLocks noChangeArrowheads="1"/>
          </p:cNvSpPr>
          <p:nvPr/>
        </p:nvSpPr>
        <p:spPr bwMode="auto">
          <a:xfrm>
            <a:off x="71438" y="1087635"/>
            <a:ext cx="8858250" cy="1570038"/>
          </a:xfrm>
          <a:prstGeom prst="rect">
            <a:avLst/>
          </a:prstGeom>
          <a:noFill/>
          <a:ln w="9525">
            <a:noFill/>
            <a:miter lim="800000"/>
            <a:headEnd/>
            <a:tailEnd/>
          </a:ln>
        </p:spPr>
        <p:txBody>
          <a:bodyPr anchor="ctr">
            <a:spAutoFit/>
          </a:bodyPr>
          <a:lstStyle/>
          <a:p>
            <a:pPr indent="358775" algn="just">
              <a:lnSpc>
                <a:spcPct val="150000"/>
              </a:lnSpc>
            </a:pPr>
            <a:r>
              <a:rPr lang="pt-BR" sz="1600" dirty="0">
                <a:ea typeface="Calibri" pitchFamily="34" charset="0"/>
                <a:cs typeface="Arial" charset="0"/>
              </a:rPr>
              <a:t>A relação de EAS apresentada é extraída do Cadastro Nacional de Estabelecimentos de Saúde – CNES, e atualizado diariamente.</a:t>
            </a:r>
            <a:r>
              <a:rPr lang="pt-BR" sz="1600" b="1" dirty="0">
                <a:ea typeface="Calibri" pitchFamily="34" charset="0"/>
                <a:cs typeface="Arial" charset="0"/>
              </a:rPr>
              <a:t> Portanto, caso um EAS do seu município não esteja disponível na lista do Sistema, possivelmente ele está como EAS não visível ou ainda não está no CNES.</a:t>
            </a:r>
            <a:endParaRPr lang="pt-BR" sz="1600" dirty="0">
              <a:ea typeface="Calibri" pitchFamily="34" charset="0"/>
              <a:cs typeface="Arial" charset="0"/>
            </a:endParaRPr>
          </a:p>
        </p:txBody>
      </p:sp>
      <p:sp>
        <p:nvSpPr>
          <p:cNvPr id="13" name="Rectangle 6"/>
          <p:cNvSpPr>
            <a:spLocks noChangeArrowheads="1"/>
          </p:cNvSpPr>
          <p:nvPr/>
        </p:nvSpPr>
        <p:spPr bwMode="auto">
          <a:xfrm>
            <a:off x="-36512" y="6237312"/>
            <a:ext cx="9156700" cy="658835"/>
          </a:xfrm>
          <a:prstGeom prst="rect">
            <a:avLst/>
          </a:prstGeom>
          <a:solidFill>
            <a:schemeClr val="bg1"/>
          </a:solidFill>
          <a:ln w="9525">
            <a:solidFill>
              <a:schemeClr val="bg1"/>
            </a:solidFill>
            <a:miter lim="800000"/>
            <a:headEnd/>
            <a:tailEnd/>
          </a:ln>
          <a:effectLst/>
        </p:spPr>
        <p:txBody>
          <a:bodyPr wrap="square" anchor="ctr">
            <a:spAutoFit/>
          </a:bodyPr>
          <a:lstStyle/>
          <a:p>
            <a:pPr indent="358775" algn="ctr">
              <a:lnSpc>
                <a:spcPct val="150000"/>
              </a:lnSpc>
              <a:defRPr/>
            </a:pPr>
            <a:endParaRPr lang="pt-B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8" y="2686769"/>
            <a:ext cx="9124950" cy="3838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0924291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66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11" name="Rectangle 6"/>
          <p:cNvSpPr>
            <a:spLocks noChangeArrowheads="1"/>
          </p:cNvSpPr>
          <p:nvPr/>
        </p:nvSpPr>
        <p:spPr bwMode="auto">
          <a:xfrm>
            <a:off x="0" y="547998"/>
            <a:ext cx="9144000" cy="523220"/>
          </a:xfrm>
          <a:prstGeom prst="rect">
            <a:avLst/>
          </a:prstGeom>
          <a:noFill/>
          <a:ln w="9525">
            <a:noFill/>
            <a:miter lim="800000"/>
            <a:headEnd/>
            <a:tailEnd/>
          </a:ln>
          <a:effectLst/>
        </p:spPr>
        <p:txBody>
          <a:bodyPr wrap="square" anchor="ctr">
            <a:spAutoFit/>
          </a:bodyPr>
          <a:lstStyle/>
          <a:p>
            <a:pPr indent="358775" algn="ctr">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Visualizador 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EAS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25" y="1547813"/>
            <a:ext cx="9124950" cy="3762375"/>
          </a:xfrm>
          <a:prstGeom prst="rect">
            <a:avLst/>
          </a:prstGeom>
          <a:solidFill>
            <a:schemeClr val="tx1"/>
          </a:solidFill>
          <a:ln>
            <a:solidFill>
              <a:schemeClr val="tx1"/>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Rectangle 2"/>
          <p:cNvSpPr txBox="1">
            <a:spLocks noChangeArrowheads="1"/>
          </p:cNvSpPr>
          <p:nvPr/>
        </p:nvSpPr>
        <p:spPr bwMode="auto">
          <a:xfrm>
            <a:off x="142875" y="500042"/>
            <a:ext cx="8035925" cy="500066"/>
          </a:xfrm>
          <a:prstGeom prst="rect">
            <a:avLst/>
          </a:prstGeom>
          <a:noFill/>
          <a:ln>
            <a:miter lim="800000"/>
            <a:headEnd/>
            <a:tailEnd/>
          </a:ln>
        </p:spPr>
        <p:txBody>
          <a:bodyPr anchor="b"/>
          <a:lstStyle/>
          <a:p>
            <a:pPr eaLnBrk="0" fontAlgn="auto" hangingPunct="0">
              <a:spcBef>
                <a:spcPts val="0"/>
              </a:spcBef>
              <a:spcAft>
                <a:spcPts val="0"/>
              </a:spcAft>
              <a:defRPr/>
            </a:pPr>
            <a:r>
              <a:rPr lang="pt-BR" sz="22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Sistema de Gestão do Programa Bolsa Família na Saúde</a:t>
            </a:r>
          </a:p>
        </p:txBody>
      </p:sp>
      <p:sp>
        <p:nvSpPr>
          <p:cNvPr id="8" name="Rectangle 1"/>
          <p:cNvSpPr>
            <a:spLocks noChangeArrowheads="1"/>
          </p:cNvSpPr>
          <p:nvPr/>
        </p:nvSpPr>
        <p:spPr bwMode="auto">
          <a:xfrm>
            <a:off x="428596" y="1543111"/>
            <a:ext cx="764386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50000"/>
              </a:lnSpc>
              <a:spcBef>
                <a:spcPct val="0"/>
              </a:spcBef>
              <a:spcAft>
                <a:spcPct val="0"/>
              </a:spcAft>
              <a:buClrTx/>
              <a:buSzTx/>
              <a:buFontTx/>
              <a:buNone/>
              <a:tabLst>
                <a:tab pos="5491163" algn="l"/>
              </a:tabLst>
            </a:pP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 Sistema de Gestão do Programa Bolsa Família na Saúde é o único instrumento para registro das condicionalidades de saúde disponível. Pode ser acessado pelos endereços </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6"/>
              </a:rPr>
              <a:t>http://bolsafamilia.datasus.gov.br</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ou ainda pelo site do Departamento de Atenção Básica - DAB/SAS/MS: </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7"/>
              </a:rPr>
              <a:t>http://dab.saude.gov.br/portaldab/</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 link “</a:t>
            </a:r>
            <a:r>
              <a:rPr kumimoji="0" lang="pt-BR"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Bolsa Família</a:t>
            </a:r>
            <a:r>
              <a:rPr kumimoji="0" lang="pt-B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pt-B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66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8" name="Rectangle 6"/>
          <p:cNvSpPr>
            <a:spLocks noChangeArrowheads="1"/>
          </p:cNvSpPr>
          <p:nvPr/>
        </p:nvSpPr>
        <p:spPr bwMode="auto">
          <a:xfrm>
            <a:off x="0" y="331540"/>
            <a:ext cx="9144000" cy="738187"/>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1410306"/>
            <a:ext cx="8780823" cy="439495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AutoShape 2"/>
          <p:cNvSpPr>
            <a:spLocks noChangeArrowheads="1"/>
          </p:cNvSpPr>
          <p:nvPr/>
        </p:nvSpPr>
        <p:spPr bwMode="auto">
          <a:xfrm>
            <a:off x="3344068" y="3020712"/>
            <a:ext cx="928688" cy="500063"/>
          </a:xfrm>
          <a:prstGeom prst="leftArrow">
            <a:avLst>
              <a:gd name="adj1" fmla="val 50000"/>
              <a:gd name="adj2" fmla="val 81667"/>
            </a:avLst>
          </a:prstGeom>
          <a:solidFill>
            <a:srgbClr val="FF0000"/>
          </a:solidFill>
          <a:ln w="38100">
            <a:solidFill>
              <a:srgbClr val="FF0000"/>
            </a:solid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pt-BR">
              <a:latin typeface="+mn-lt"/>
            </a:endParaRPr>
          </a:p>
        </p:txBody>
      </p:sp>
    </p:spTree>
    <p:extLst>
      <p:ext uri="{BB962C8B-B14F-4D97-AF65-F5344CB8AC3E}">
        <p14:creationId xmlns:p14="http://schemas.microsoft.com/office/powerpoint/2010/main" val="35085321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66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8" name="Rectangle 6"/>
          <p:cNvSpPr>
            <a:spLocks noChangeArrowheads="1"/>
          </p:cNvSpPr>
          <p:nvPr/>
        </p:nvSpPr>
        <p:spPr bwMode="auto">
          <a:xfrm>
            <a:off x="0" y="331540"/>
            <a:ext cx="9144000" cy="738187"/>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etângulo 14"/>
          <p:cNvSpPr>
            <a:spLocks noChangeArrowheads="1"/>
          </p:cNvSpPr>
          <p:nvPr/>
        </p:nvSpPr>
        <p:spPr bwMode="auto">
          <a:xfrm>
            <a:off x="539552" y="1628800"/>
            <a:ext cx="7961511" cy="3939540"/>
          </a:xfrm>
          <a:prstGeom prst="rect">
            <a:avLst/>
          </a:prstGeom>
          <a:noFill/>
          <a:ln w="9525">
            <a:noFill/>
            <a:miter lim="800000"/>
            <a:headEnd/>
            <a:tailEnd/>
          </a:ln>
        </p:spPr>
        <p:txBody>
          <a:bodyPr wrap="square">
            <a:spAutoFit/>
          </a:bodyPr>
          <a:lstStyle/>
          <a:p>
            <a:pPr indent="449263" algn="just" eaLnBrk="0" hangingPunct="0">
              <a:lnSpc>
                <a:spcPct val="150000"/>
              </a:lnSpc>
              <a:spcAft>
                <a:spcPts val="600"/>
              </a:spcAft>
            </a:pPr>
            <a:r>
              <a:rPr lang="pt-BR" sz="1600" dirty="0"/>
              <a:t>A opção “</a:t>
            </a:r>
            <a:r>
              <a:rPr lang="pt-BR" sz="1600" b="1" dirty="0"/>
              <a:t>Gerenciadores </a:t>
            </a:r>
            <a:r>
              <a:rPr lang="pt-BR" sz="1600" b="1" dirty="0" smtClean="0"/>
              <a:t>– Alterar Endereço</a:t>
            </a:r>
            <a:r>
              <a:rPr lang="pt-BR" sz="1600" dirty="0" smtClean="0"/>
              <a:t>” </a:t>
            </a:r>
            <a:r>
              <a:rPr lang="pt-BR" sz="1600" dirty="0"/>
              <a:t>permite a correção no Sistema de Gestão do Programa Bolsa Família na Saúde do endereço que foi registrado no Cadastro Único, e também incluir referências do endereço, como: “terceira rua após o orelhão”, “segunda casa depois do mercado</a:t>
            </a:r>
            <a:r>
              <a:rPr lang="pt-BR" sz="1600" dirty="0" smtClean="0"/>
              <a:t>”.</a:t>
            </a:r>
            <a:endParaRPr lang="pt-BR" sz="1600" dirty="0" smtClean="0">
              <a:ea typeface="Calibri" pitchFamily="34" charset="0"/>
              <a:cs typeface="Arial" charset="0"/>
            </a:endParaRPr>
          </a:p>
          <a:p>
            <a:pPr indent="449263" algn="just" eaLnBrk="0" hangingPunct="0">
              <a:lnSpc>
                <a:spcPct val="150000"/>
              </a:lnSpc>
              <a:spcAft>
                <a:spcPts val="600"/>
              </a:spcAft>
            </a:pPr>
            <a:r>
              <a:rPr lang="pt-BR" sz="1600" dirty="0" smtClean="0">
                <a:ea typeface="Calibri" pitchFamily="34" charset="0"/>
                <a:cs typeface="Arial" charset="0"/>
              </a:rPr>
              <a:t>O </a:t>
            </a:r>
            <a:r>
              <a:rPr lang="pt-BR" sz="1600" dirty="0">
                <a:ea typeface="Calibri" pitchFamily="34" charset="0"/>
                <a:cs typeface="Arial" charset="0"/>
              </a:rPr>
              <a:t>objetivo desta funcionalidade é minimizar os casos recorrentes de endereços incorretos nos Mapas de Acompanhamento, facilitando a emissão de relatórios por bairros e Mapas de Acompanhamento do município</a:t>
            </a:r>
            <a:r>
              <a:rPr lang="pt-BR" sz="1600" dirty="0" smtClean="0">
                <a:ea typeface="Calibri" pitchFamily="34" charset="0"/>
                <a:cs typeface="Arial" charset="0"/>
              </a:rPr>
              <a:t>.</a:t>
            </a:r>
          </a:p>
          <a:p>
            <a:pPr indent="449263" algn="just" eaLnBrk="0" hangingPunct="0">
              <a:lnSpc>
                <a:spcPct val="150000"/>
              </a:lnSpc>
              <a:spcAft>
                <a:spcPts val="600"/>
              </a:spcAft>
            </a:pPr>
            <a:r>
              <a:rPr lang="pt-BR" sz="1600" b="1" dirty="0" smtClean="0"/>
              <a:t>Obs.: </a:t>
            </a:r>
            <a:r>
              <a:rPr lang="pt-BR" sz="1600" dirty="0" smtClean="0"/>
              <a:t>A alteração de endereço no Sistema de Gestão do PBF na Saúde não é obrigatória para o serviço de saúde do município e não gera atualização no Cadastro Único.</a:t>
            </a:r>
            <a:endParaRPr lang="pt-BR" sz="1600" dirty="0">
              <a:ea typeface="Calibri" pitchFamily="34" charset="0"/>
              <a:cs typeface="Arial" charset="0"/>
            </a:endParaRPr>
          </a:p>
        </p:txBody>
      </p:sp>
    </p:spTree>
    <p:extLst>
      <p:ext uri="{BB962C8B-B14F-4D97-AF65-F5344CB8AC3E}">
        <p14:creationId xmlns:p14="http://schemas.microsoft.com/office/powerpoint/2010/main" val="25401382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2"/>
          <p:cNvPicPr>
            <a:picLocks noChangeAspect="1" noChangeArrowheads="1"/>
          </p:cNvPicPr>
          <p:nvPr/>
        </p:nvPicPr>
        <p:blipFill>
          <a:blip r:embed="rId3"/>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9" name="Rectangle 6"/>
          <p:cNvSpPr>
            <a:spLocks noChangeArrowheads="1"/>
          </p:cNvSpPr>
          <p:nvPr/>
        </p:nvSpPr>
        <p:spPr bwMode="auto">
          <a:xfrm>
            <a:off x="0" y="0"/>
            <a:ext cx="9144000" cy="738187"/>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ectangle 6"/>
          <p:cNvSpPr>
            <a:spLocks noChangeArrowheads="1"/>
          </p:cNvSpPr>
          <p:nvPr/>
        </p:nvSpPr>
        <p:spPr bwMode="auto">
          <a:xfrm>
            <a:off x="0" y="5473700"/>
            <a:ext cx="9144000" cy="1384300"/>
          </a:xfrm>
          <a:prstGeom prst="rect">
            <a:avLst/>
          </a:prstGeom>
          <a:solidFill>
            <a:schemeClr val="bg1"/>
          </a:solidFill>
          <a:ln w="9525">
            <a:noFill/>
            <a:miter lim="800000"/>
            <a:headEnd/>
            <a:tailEnd/>
          </a:ln>
        </p:spPr>
        <p:txBody>
          <a:bodyPr wrap="square" anchor="ctr">
            <a:spAutoFit/>
          </a:bodyPr>
          <a:lstStyle/>
          <a:p>
            <a:pPr indent="358775" algn="ctr">
              <a:lnSpc>
                <a:spcPct val="150000"/>
              </a:lnSpc>
            </a:pPr>
            <a:r>
              <a:rPr lang="pt-BR" sz="2800" b="1" dirty="0">
                <a:solidFill>
                  <a:schemeClr val="bg1"/>
                </a:solidFill>
                <a:cs typeface="Arial" charset="0"/>
              </a:rPr>
              <a:t>Gerenciadores - Visualizador </a:t>
            </a:r>
          </a:p>
          <a:p>
            <a:pPr indent="358775" algn="ctr">
              <a:lnSpc>
                <a:spcPct val="150000"/>
              </a:lnSpc>
            </a:pPr>
            <a:r>
              <a:rPr lang="pt-BR" sz="2800" b="1" dirty="0">
                <a:solidFill>
                  <a:schemeClr val="bg1"/>
                </a:solidFill>
                <a:cs typeface="Arial" charset="0"/>
              </a:rPr>
              <a:t>de EAS</a:t>
            </a:r>
          </a:p>
        </p:txBody>
      </p:sp>
      <p:sp>
        <p:nvSpPr>
          <p:cNvPr id="26631" name="Rectangle 7"/>
          <p:cNvSpPr>
            <a:spLocks noChangeArrowheads="1"/>
          </p:cNvSpPr>
          <p:nvPr/>
        </p:nvSpPr>
        <p:spPr bwMode="auto">
          <a:xfrm>
            <a:off x="251520" y="5171708"/>
            <a:ext cx="8568952" cy="1569660"/>
          </a:xfrm>
          <a:prstGeom prst="rect">
            <a:avLst/>
          </a:prstGeom>
          <a:noFill/>
          <a:ln w="9525">
            <a:noFill/>
            <a:miter lim="800000"/>
            <a:headEnd/>
            <a:tailEnd/>
          </a:ln>
        </p:spPr>
        <p:txBody>
          <a:bodyPr wrap="square" anchor="ctr">
            <a:spAutoFit/>
          </a:bodyPr>
          <a:lstStyle/>
          <a:p>
            <a:pPr indent="449263" algn="just">
              <a:lnSpc>
                <a:spcPct val="150000"/>
              </a:lnSpc>
            </a:pPr>
            <a:r>
              <a:rPr lang="pt-BR" sz="1600" dirty="0">
                <a:ea typeface="Calibri" pitchFamily="34" charset="0"/>
                <a:cs typeface="Arial" charset="0"/>
              </a:rPr>
              <a:t>Digita-se o </a:t>
            </a:r>
            <a:r>
              <a:rPr lang="pt-BR" sz="1600" b="1" dirty="0" smtClean="0">
                <a:ea typeface="Calibri" pitchFamily="34" charset="0"/>
                <a:cs typeface="Arial" charset="0"/>
              </a:rPr>
              <a:t>NIS,  </a:t>
            </a:r>
            <a:r>
              <a:rPr lang="pt-BR" sz="1600" b="1" dirty="0">
                <a:ea typeface="Calibri" pitchFamily="34" charset="0"/>
                <a:cs typeface="Arial" charset="0"/>
              </a:rPr>
              <a:t>nome (completo ou parte dele</a:t>
            </a:r>
            <a:r>
              <a:rPr lang="pt-BR" sz="1600" b="1" dirty="0" smtClean="0">
                <a:ea typeface="Calibri" pitchFamily="34" charset="0"/>
                <a:cs typeface="Arial" charset="0"/>
              </a:rPr>
              <a:t>), Cartão Nacional de Saúde, Data de nascimento ou código do mapa</a:t>
            </a:r>
            <a:r>
              <a:rPr lang="pt-BR" sz="1600" dirty="0" smtClean="0">
                <a:ea typeface="Calibri" pitchFamily="34" charset="0"/>
                <a:cs typeface="Arial" charset="0"/>
              </a:rPr>
              <a:t>  </a:t>
            </a:r>
            <a:r>
              <a:rPr lang="pt-BR" sz="1600" dirty="0">
                <a:ea typeface="Calibri" pitchFamily="34" charset="0"/>
                <a:cs typeface="Arial" charset="0"/>
              </a:rPr>
              <a:t>no campo correspondente e clica em “</a:t>
            </a:r>
            <a:r>
              <a:rPr lang="pt-BR" sz="1600" b="1" dirty="0">
                <a:ea typeface="Calibri" pitchFamily="34" charset="0"/>
                <a:cs typeface="Arial" charset="0"/>
              </a:rPr>
              <a:t>Pesquisar</a:t>
            </a:r>
            <a:r>
              <a:rPr lang="pt-BR" sz="1600" dirty="0">
                <a:ea typeface="Calibri" pitchFamily="34" charset="0"/>
                <a:cs typeface="Arial" charset="0"/>
              </a:rPr>
              <a:t>”, o Sistema mostrará o endereço atual da família (Cadastro Único ou a atualização já realizada no Sistema). </a:t>
            </a:r>
            <a:endParaRPr lang="pt-BR" dirty="0">
              <a:ea typeface="Calibri" pitchFamily="34" charset="0"/>
              <a:cs typeface="Arial" charset="0"/>
            </a:endParaRPr>
          </a:p>
        </p:txBody>
      </p:sp>
      <p:sp>
        <p:nvSpPr>
          <p:cNvPr id="2" name="Retângulo 1"/>
          <p:cNvSpPr/>
          <p:nvPr/>
        </p:nvSpPr>
        <p:spPr>
          <a:xfrm>
            <a:off x="395536" y="189073"/>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690510"/>
            <a:ext cx="8850446" cy="45386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5" name="CaixaDeTexto 14"/>
          <p:cNvSpPr txBox="1"/>
          <p:nvPr/>
        </p:nvSpPr>
        <p:spPr>
          <a:xfrm>
            <a:off x="6410082" y="4725144"/>
            <a:ext cx="1186254" cy="246221"/>
          </a:xfrm>
          <a:prstGeom prst="rect">
            <a:avLst/>
          </a:prstGeom>
          <a:noFill/>
          <a:ln w="38100">
            <a:solidFill>
              <a:srgbClr val="FF0000"/>
            </a:solidFill>
          </a:ln>
        </p:spPr>
        <p:txBody>
          <a:bodyPr wrap="square" rtlCol="0">
            <a:spAutoFit/>
          </a:bodyPr>
          <a:lstStyle/>
          <a:p>
            <a:endParaRPr lang="pt-BR" sz="1000" dirty="0"/>
          </a:p>
        </p:txBody>
      </p:sp>
      <p:sp>
        <p:nvSpPr>
          <p:cNvPr id="16" name="CaixaDeTexto 15"/>
          <p:cNvSpPr txBox="1"/>
          <p:nvPr/>
        </p:nvSpPr>
        <p:spPr>
          <a:xfrm>
            <a:off x="1835696" y="2060848"/>
            <a:ext cx="1186254" cy="246221"/>
          </a:xfrm>
          <a:prstGeom prst="rect">
            <a:avLst/>
          </a:prstGeom>
          <a:noFill/>
          <a:ln w="38100">
            <a:solidFill>
              <a:srgbClr val="FF0000"/>
            </a:solidFill>
          </a:ln>
        </p:spPr>
        <p:txBody>
          <a:bodyPr wrap="square" rtlCol="0">
            <a:spAutoFit/>
          </a:bodyPr>
          <a:lstStyle/>
          <a:p>
            <a:endParaRPr lang="pt-BR" sz="1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66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9" name="Rectangle 6"/>
          <p:cNvSpPr>
            <a:spLocks noChangeArrowheads="1"/>
          </p:cNvSpPr>
          <p:nvPr/>
        </p:nvSpPr>
        <p:spPr bwMode="auto">
          <a:xfrm>
            <a:off x="16272" y="260648"/>
            <a:ext cx="9144000" cy="738187"/>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Rectangle 7"/>
          <p:cNvSpPr>
            <a:spLocks noChangeArrowheads="1"/>
          </p:cNvSpPr>
          <p:nvPr/>
        </p:nvSpPr>
        <p:spPr bwMode="auto">
          <a:xfrm>
            <a:off x="251520" y="902325"/>
            <a:ext cx="8568952" cy="5262979"/>
          </a:xfrm>
          <a:prstGeom prst="rect">
            <a:avLst/>
          </a:prstGeom>
          <a:noFill/>
          <a:ln w="9525">
            <a:noFill/>
            <a:miter lim="800000"/>
            <a:headEnd/>
            <a:tailEnd/>
          </a:ln>
        </p:spPr>
        <p:txBody>
          <a:bodyPr wrap="square" anchor="ctr">
            <a:spAutoFit/>
          </a:bodyPr>
          <a:lstStyle/>
          <a:p>
            <a:pPr algn="just">
              <a:lnSpc>
                <a:spcPct val="150000"/>
              </a:lnSpc>
            </a:pPr>
            <a:r>
              <a:rPr lang="pt-BR" sz="1600" dirty="0" smtClean="0">
                <a:latin typeface="Arial" panose="020B0604020202020204" pitchFamily="34" charset="0"/>
                <a:cs typeface="Arial" panose="020B0604020202020204" pitchFamily="34" charset="0"/>
              </a:rPr>
              <a:t>	</a:t>
            </a:r>
            <a:r>
              <a:rPr lang="pt-BR" sz="2000" dirty="0" smtClean="0">
                <a:latin typeface="Arial" panose="020B0604020202020204" pitchFamily="34" charset="0"/>
                <a:cs typeface="Arial" panose="020B0604020202020204" pitchFamily="34" charset="0"/>
              </a:rPr>
              <a:t>O </a:t>
            </a:r>
            <a:r>
              <a:rPr lang="pt-BR" sz="2000" dirty="0">
                <a:latin typeface="Arial" panose="020B0604020202020204" pitchFamily="34" charset="0"/>
                <a:cs typeface="Arial" panose="020B0604020202020204" pitchFamily="34" charset="0"/>
              </a:rPr>
              <a:t>registro do acompanhamento das famílias beneficiárias do PBF no sistema era realizado, até a 2ª vigência de 2013, apenas pelo NIS do beneficiário ou família. Com vistas a facilitar a localização dos beneficiários e/ou famílias para registro </a:t>
            </a:r>
            <a:r>
              <a:rPr lang="pt-BR" sz="2000" dirty="0" smtClean="0">
                <a:latin typeface="Arial" panose="020B0604020202020204" pitchFamily="34" charset="0"/>
                <a:cs typeface="Arial" panose="020B0604020202020204" pitchFamily="34" charset="0"/>
              </a:rPr>
              <a:t>do acompanhamento </a:t>
            </a:r>
            <a:r>
              <a:rPr lang="pt-BR" sz="2000" dirty="0">
                <a:latin typeface="Arial" panose="020B0604020202020204" pitchFamily="34" charset="0"/>
                <a:cs typeface="Arial" panose="020B0604020202020204" pitchFamily="34" charset="0"/>
              </a:rPr>
              <a:t>foram inseridas as possibilidades de localização por </a:t>
            </a:r>
            <a:r>
              <a:rPr lang="pt-BR" sz="2000" b="1" dirty="0">
                <a:latin typeface="Arial" panose="020B0604020202020204" pitchFamily="34" charset="0"/>
                <a:cs typeface="Arial" panose="020B0604020202020204" pitchFamily="34" charset="0"/>
              </a:rPr>
              <a:t>nome, data de nascimento ou número do Cartão Nacional de </a:t>
            </a:r>
            <a:r>
              <a:rPr lang="pt-BR" sz="2000" b="1" dirty="0" smtClean="0">
                <a:latin typeface="Arial" panose="020B0604020202020204" pitchFamily="34" charset="0"/>
                <a:cs typeface="Arial" panose="020B0604020202020204" pitchFamily="34" charset="0"/>
              </a:rPr>
              <a:t>Saúde*</a:t>
            </a:r>
            <a:r>
              <a:rPr lang="pt-BR" sz="2000" dirty="0" smtClean="0">
                <a:latin typeface="Arial" panose="020B0604020202020204" pitchFamily="34" charset="0"/>
                <a:cs typeface="Arial" panose="020B0604020202020204" pitchFamily="34" charset="0"/>
              </a:rPr>
              <a:t>.</a:t>
            </a:r>
          </a:p>
          <a:p>
            <a:pPr algn="just">
              <a:lnSpc>
                <a:spcPct val="150000"/>
              </a:lnSpc>
            </a:pPr>
            <a:endParaRPr lang="pt-BR" sz="1000" dirty="0" smtClean="0">
              <a:latin typeface="Arial" panose="020B0604020202020204" pitchFamily="34" charset="0"/>
              <a:cs typeface="Arial" panose="020B0604020202020204" pitchFamily="34" charset="0"/>
            </a:endParaRPr>
          </a:p>
          <a:p>
            <a:pPr algn="just">
              <a:lnSpc>
                <a:spcPct val="150000"/>
              </a:lnSpc>
            </a:pPr>
            <a:r>
              <a:rPr lang="pt-BR" sz="2000" dirty="0" smtClean="0">
                <a:latin typeface="Arial" panose="020B0604020202020204" pitchFamily="34" charset="0"/>
                <a:cs typeface="Arial" panose="020B0604020202020204" pitchFamily="34" charset="0"/>
              </a:rPr>
              <a:t>	Esta </a:t>
            </a:r>
            <a:r>
              <a:rPr lang="pt-BR" sz="2000" dirty="0">
                <a:latin typeface="Arial" panose="020B0604020202020204" pitchFamily="34" charset="0"/>
                <a:cs typeface="Arial" panose="020B0604020202020204" pitchFamily="34" charset="0"/>
              </a:rPr>
              <a:t>ampliação da busca do beneficiário pode ser utilizada nas funcionalidades do sistema: acompanhamento, mapa de acompanhamento, histórico da família e alteração de endereço</a:t>
            </a:r>
            <a:r>
              <a:rPr lang="pt-BR" sz="2000" dirty="0" smtClean="0">
                <a:latin typeface="Arial" panose="020B0604020202020204" pitchFamily="34" charset="0"/>
                <a:cs typeface="Arial" panose="020B0604020202020204" pitchFamily="34" charset="0"/>
              </a:rPr>
              <a:t>.</a:t>
            </a:r>
          </a:p>
          <a:p>
            <a:pPr algn="just">
              <a:lnSpc>
                <a:spcPct val="150000"/>
              </a:lnSpc>
            </a:pPr>
            <a:endParaRPr lang="pt-BR" sz="1000" dirty="0" smtClean="0">
              <a:latin typeface="Arial" panose="020B0604020202020204" pitchFamily="34" charset="0"/>
              <a:cs typeface="Arial" panose="020B0604020202020204" pitchFamily="34" charset="0"/>
            </a:endParaRPr>
          </a:p>
          <a:p>
            <a:pPr algn="just"/>
            <a:r>
              <a:rPr lang="pt-BR" b="1" dirty="0" smtClean="0">
                <a:latin typeface="Arial" panose="020B0604020202020204" pitchFamily="34" charset="0"/>
                <a:cs typeface="Arial" panose="020B0604020202020204" pitchFamily="34" charset="0"/>
              </a:rPr>
              <a:t>*</a:t>
            </a:r>
            <a:r>
              <a:rPr lang="pt-BR" baseline="30000" dirty="0" smtClean="0"/>
              <a:t>Nem </a:t>
            </a:r>
            <a:r>
              <a:rPr lang="pt-BR" baseline="30000" dirty="0"/>
              <a:t>todos os beneficiários do Programa Bolsa Família possuem número do Cartão Nacional de Saúde. Sugere-se que a busca do beneficiário para registro do acompanhamento seja feita preferencialmente pelo NIS.</a:t>
            </a:r>
            <a:endParaRPr lang="pt-BR" dirty="0">
              <a:latin typeface="Arial" panose="020B0604020202020204" pitchFamily="34" charset="0"/>
              <a:cs typeface="Arial" panose="020B0604020202020204" pitchFamily="34" charset="0"/>
            </a:endParaRPr>
          </a:p>
        </p:txBody>
      </p:sp>
      <p:sp>
        <p:nvSpPr>
          <p:cNvPr id="12" name="Retângulo 11"/>
          <p:cNvSpPr/>
          <p:nvPr/>
        </p:nvSpPr>
        <p:spPr>
          <a:xfrm>
            <a:off x="179511" y="404664"/>
            <a:ext cx="1505323" cy="4962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Tree>
    <p:extLst>
      <p:ext uri="{BB962C8B-B14F-4D97-AF65-F5344CB8AC3E}">
        <p14:creationId xmlns:p14="http://schemas.microsoft.com/office/powerpoint/2010/main" val="38230386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2662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2662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663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9" name="Rectangle 2"/>
          <p:cNvSpPr>
            <a:spLocks noChangeArrowheads="1"/>
          </p:cNvSpPr>
          <p:nvPr/>
        </p:nvSpPr>
        <p:spPr bwMode="auto">
          <a:xfrm>
            <a:off x="179512" y="836712"/>
            <a:ext cx="8677597" cy="785343"/>
          </a:xfrm>
          <a:prstGeom prst="rect">
            <a:avLst/>
          </a:prstGeom>
          <a:noFill/>
          <a:ln w="9525">
            <a:noFill/>
            <a:miter lim="800000"/>
            <a:headEnd/>
            <a:tailEnd/>
          </a:ln>
        </p:spPr>
        <p:txBody>
          <a:bodyPr wrap="square" anchor="ctr">
            <a:spAutoFit/>
          </a:bodyPr>
          <a:lstStyle/>
          <a:p>
            <a:pPr indent="539750">
              <a:lnSpc>
                <a:spcPct val="150000"/>
              </a:lnSpc>
            </a:pPr>
            <a:r>
              <a:rPr lang="pt-BR" sz="1600" dirty="0">
                <a:ea typeface="Calibri" pitchFamily="34" charset="0"/>
                <a:cs typeface="Arial" charset="0"/>
              </a:rPr>
              <a:t>Informe o novo endereço preenchendo os campos, para finalizar clique em “</a:t>
            </a:r>
            <a:r>
              <a:rPr lang="pt-BR" sz="1600" b="1" dirty="0">
                <a:ea typeface="Calibri" pitchFamily="34" charset="0"/>
                <a:cs typeface="Arial" charset="0"/>
              </a:rPr>
              <a:t>Atualizar</a:t>
            </a:r>
            <a:r>
              <a:rPr lang="pt-BR" sz="1600" dirty="0">
                <a:ea typeface="Calibri" pitchFamily="34" charset="0"/>
                <a:cs typeface="Arial" charset="0"/>
              </a:rPr>
              <a:t>”, para confirmar a alteração clique em “</a:t>
            </a:r>
            <a:r>
              <a:rPr lang="pt-BR" sz="1600" b="1" dirty="0">
                <a:ea typeface="Calibri" pitchFamily="34" charset="0"/>
                <a:cs typeface="Arial" charset="0"/>
              </a:rPr>
              <a:t>Ok</a:t>
            </a:r>
            <a:r>
              <a:rPr lang="pt-BR" sz="1600" dirty="0" smtClean="0">
                <a:ea typeface="Calibri" pitchFamily="34" charset="0"/>
                <a:cs typeface="Arial" charset="0"/>
              </a:rPr>
              <a:t>”.</a:t>
            </a:r>
            <a:endParaRPr lang="pt-BR" dirty="0">
              <a:ea typeface="Calibri" pitchFamily="34" charset="0"/>
              <a:cs typeface="Arial" charset="0"/>
            </a:endParaRPr>
          </a:p>
        </p:txBody>
      </p:sp>
      <p:sp>
        <p:nvSpPr>
          <p:cNvPr id="10" name="Rectangle 6"/>
          <p:cNvSpPr>
            <a:spLocks noChangeArrowheads="1"/>
          </p:cNvSpPr>
          <p:nvPr/>
        </p:nvSpPr>
        <p:spPr bwMode="auto">
          <a:xfrm>
            <a:off x="0" y="242541"/>
            <a:ext cx="9144000" cy="738187"/>
          </a:xfrm>
          <a:prstGeom prst="rect">
            <a:avLst/>
          </a:prstGeom>
          <a:noFill/>
          <a:ln w="9525">
            <a:noFill/>
            <a:miter lim="800000"/>
            <a:headEnd/>
            <a:tailEnd/>
          </a:ln>
          <a:effectLst/>
        </p:spPr>
        <p:txBody>
          <a:bodyPr wrap="square" anchor="ctr">
            <a:spAutoFit/>
          </a:bodyPr>
          <a:lstStyle/>
          <a:p>
            <a:pPr indent="358775" algn="ctr">
              <a:lnSpc>
                <a:spcPct val="150000"/>
              </a:lnSpc>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Gerenciadores –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Retângulo 11"/>
          <p:cNvSpPr/>
          <p:nvPr/>
        </p:nvSpPr>
        <p:spPr>
          <a:xfrm>
            <a:off x="6715140" y="1450668"/>
            <a:ext cx="2286016" cy="4478662"/>
          </a:xfrm>
          <a:prstGeom prst="rect">
            <a:avLst/>
          </a:prstGeom>
        </p:spPr>
        <p:txBody>
          <a:bodyPr wrap="square">
            <a:spAutoFit/>
          </a:bodyPr>
          <a:lstStyle/>
          <a:p>
            <a:pPr algn="just">
              <a:lnSpc>
                <a:spcPct val="150000"/>
              </a:lnSpc>
            </a:pPr>
            <a:r>
              <a:rPr lang="pt-BR" sz="1600" b="1" dirty="0" smtClean="0"/>
              <a:t>Atenção:</a:t>
            </a:r>
            <a:r>
              <a:rPr lang="pt-BR" sz="1600" dirty="0" smtClean="0"/>
              <a:t> Essa alteração só terá efeito no Sistema de Gestão do PBF na Saúde, sendo necessária a atualização de endereço no Cadastro Único e prevalecerá, mesmo que haja atualização de endereço no Cadastro Único posteriormente.</a:t>
            </a:r>
            <a:endParaRPr lang="pt-BR" sz="1600" dirty="0"/>
          </a:p>
        </p:txBody>
      </p:sp>
      <p:pic>
        <p:nvPicPr>
          <p:cNvPr id="1126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34" y="1700808"/>
            <a:ext cx="6586398" cy="4536504"/>
          </a:xfrm>
          <a:prstGeom prst="rect">
            <a:avLst/>
          </a:prstGeom>
          <a:solidFill>
            <a:schemeClr val="tx1"/>
          </a:solidFill>
          <a:ln>
            <a:solidFill>
              <a:schemeClr val="tx1"/>
            </a:solidFill>
          </a:ln>
        </p:spPr>
      </p:pic>
    </p:spTree>
    <p:extLst>
      <p:ext uri="{BB962C8B-B14F-4D97-AF65-F5344CB8AC3E}">
        <p14:creationId xmlns:p14="http://schemas.microsoft.com/office/powerpoint/2010/main" val="42824432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28677" name="CaixaDeTexto 4"/>
          <p:cNvSpPr txBox="1">
            <a:spLocks noChangeArrowheads="1"/>
          </p:cNvSpPr>
          <p:nvPr/>
        </p:nvSpPr>
        <p:spPr bwMode="auto">
          <a:xfrm>
            <a:off x="323528" y="1285875"/>
            <a:ext cx="8534722" cy="4246563"/>
          </a:xfrm>
          <a:prstGeom prst="rect">
            <a:avLst/>
          </a:prstGeom>
          <a:noFill/>
          <a:ln w="9525">
            <a:noFill/>
            <a:miter lim="800000"/>
            <a:headEnd/>
            <a:tailEnd/>
          </a:ln>
        </p:spPr>
        <p:txBody>
          <a:bodyPr wrap="square">
            <a:spAutoFit/>
          </a:bodyPr>
          <a:lstStyle/>
          <a:p>
            <a:pPr algn="just">
              <a:lnSpc>
                <a:spcPct val="150000"/>
              </a:lnSpc>
            </a:pPr>
            <a:r>
              <a:rPr lang="pt-BR" sz="2000" dirty="0">
                <a:cs typeface="Arial" charset="0"/>
              </a:rPr>
              <a:t>- Não é obrigatório;</a:t>
            </a:r>
          </a:p>
          <a:p>
            <a:pPr algn="just">
              <a:lnSpc>
                <a:spcPct val="150000"/>
              </a:lnSpc>
            </a:pPr>
            <a:r>
              <a:rPr lang="pt-BR" sz="2000" dirty="0">
                <a:cs typeface="Arial" charset="0"/>
              </a:rPr>
              <a:t>- Não gera atualização no Cadastro Único;</a:t>
            </a:r>
          </a:p>
          <a:p>
            <a:pPr algn="just">
              <a:lnSpc>
                <a:spcPct val="150000"/>
              </a:lnSpc>
              <a:buFontTx/>
              <a:buChar char="-"/>
            </a:pPr>
            <a:r>
              <a:rPr lang="pt-BR" sz="2000" dirty="0">
                <a:cs typeface="Arial" charset="0"/>
              </a:rPr>
              <a:t> Só tem efeito no Sistema do PBF na Saúde; </a:t>
            </a:r>
          </a:p>
          <a:p>
            <a:pPr algn="just">
              <a:lnSpc>
                <a:spcPct val="150000"/>
              </a:lnSpc>
              <a:buFontTx/>
              <a:buChar char="-"/>
            </a:pPr>
            <a:r>
              <a:rPr lang="pt-BR" sz="2000" dirty="0">
                <a:cs typeface="Arial" charset="0"/>
              </a:rPr>
              <a:t> É necessária posterior atualização no Cadastro Único;</a:t>
            </a:r>
          </a:p>
          <a:p>
            <a:pPr algn="just">
              <a:lnSpc>
                <a:spcPct val="150000"/>
              </a:lnSpc>
              <a:buFontTx/>
              <a:buChar char="-"/>
            </a:pPr>
            <a:r>
              <a:rPr lang="pt-BR" sz="2000" dirty="0">
                <a:cs typeface="Arial" charset="0"/>
              </a:rPr>
              <a:t> A atualização de endereço no Sistema da Saúde prevalecerá mesmo que haja atualização de endereço no Cadastro Único posteriormente, exceto no caso de mudança de município.</a:t>
            </a:r>
            <a:endParaRPr lang="pt-BR" sz="2000" dirty="0">
              <a:latin typeface="Calibri" pitchFamily="34" charset="0"/>
            </a:endParaRPr>
          </a:p>
          <a:p>
            <a:pPr algn="just">
              <a:lnSpc>
                <a:spcPct val="150000"/>
              </a:lnSpc>
              <a:buFontTx/>
              <a:buChar char="-"/>
            </a:pPr>
            <a:r>
              <a:rPr lang="pt-BR" sz="2000" dirty="0">
                <a:cs typeface="Arial" charset="0"/>
              </a:rPr>
              <a:t> A opção permite incluir referencias do endereço, como: “terceira rua após o orelhão”.</a:t>
            </a:r>
          </a:p>
        </p:txBody>
      </p:sp>
      <p:sp>
        <p:nvSpPr>
          <p:cNvPr id="7" name="Retângulo 6"/>
          <p:cNvSpPr/>
          <p:nvPr/>
        </p:nvSpPr>
        <p:spPr>
          <a:xfrm>
            <a:off x="1906739" y="571500"/>
            <a:ext cx="5405134" cy="523220"/>
          </a:xfrm>
          <a:prstGeom prst="rect">
            <a:avLst/>
          </a:prstGeom>
          <a:solidFill>
            <a:schemeClr val="bg1"/>
          </a:solidFill>
        </p:spPr>
        <p:txBody>
          <a:bodyPr wrap="non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Endereço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12" name="Rectangle 3"/>
          <p:cNvSpPr>
            <a:spLocks noChangeArrowheads="1"/>
          </p:cNvSpPr>
          <p:nvPr/>
        </p:nvSpPr>
        <p:spPr bwMode="auto">
          <a:xfrm>
            <a:off x="27142" y="826930"/>
            <a:ext cx="9029198" cy="1881990"/>
          </a:xfrm>
          <a:prstGeom prst="rect">
            <a:avLst/>
          </a:prstGeom>
          <a:noFill/>
          <a:ln w="9525">
            <a:noFill/>
            <a:miter lim="800000"/>
            <a:headEnd/>
            <a:tailEnd/>
          </a:ln>
        </p:spPr>
        <p:txBody>
          <a:bodyPr wrap="square" anchor="ctr">
            <a:spAutoFit/>
          </a:bodyPr>
          <a:lstStyle/>
          <a:p>
            <a:pPr indent="449263" algn="just">
              <a:lnSpc>
                <a:spcPct val="150000"/>
              </a:lnSpc>
            </a:pPr>
            <a:r>
              <a:rPr lang="pt-BR" sz="2000" dirty="0" smtClean="0"/>
              <a:t>A opção “</a:t>
            </a:r>
            <a:r>
              <a:rPr lang="pt-BR" sz="2000" b="1" dirty="0" smtClean="0"/>
              <a:t>Gerenciadores – Alterar Bairros</a:t>
            </a:r>
            <a:r>
              <a:rPr lang="pt-BR" sz="2000" dirty="0" smtClean="0"/>
              <a:t>” </a:t>
            </a:r>
            <a:r>
              <a:rPr lang="pt-BR" sz="2000" dirty="0" smtClean="0">
                <a:ea typeface="Calibri" pitchFamily="34" charset="0"/>
                <a:cs typeface="Arial" charset="0"/>
              </a:rPr>
              <a:t>permite </a:t>
            </a:r>
            <a:r>
              <a:rPr lang="pt-BR" sz="2000" dirty="0">
                <a:ea typeface="Calibri" pitchFamily="34" charset="0"/>
                <a:cs typeface="Arial" charset="0"/>
              </a:rPr>
              <a:t>o acerto ortográfico dos bairros que foram escritos incorretamente ou de forma diferente no Cadastro Único, facilitando a emissão de relatórios por bairros e Mapas de Acompanhamento do município</a:t>
            </a:r>
            <a:r>
              <a:rPr lang="pt-BR" sz="2000" dirty="0" smtClean="0">
                <a:ea typeface="Calibri" pitchFamily="34" charset="0"/>
                <a:cs typeface="Arial" charset="0"/>
              </a:rPr>
              <a:t>.</a:t>
            </a:r>
          </a:p>
        </p:txBody>
      </p:sp>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2771574"/>
            <a:ext cx="7714511" cy="339373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Retângulo 13"/>
          <p:cNvSpPr/>
          <p:nvPr/>
        </p:nvSpPr>
        <p:spPr>
          <a:xfrm>
            <a:off x="27142" y="335533"/>
            <a:ext cx="9136702"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Alterar Bairros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AutoShape 2"/>
          <p:cNvSpPr>
            <a:spLocks noChangeArrowheads="1"/>
          </p:cNvSpPr>
          <p:nvPr/>
        </p:nvSpPr>
        <p:spPr bwMode="auto">
          <a:xfrm>
            <a:off x="3484706" y="4281869"/>
            <a:ext cx="1011292" cy="587291"/>
          </a:xfrm>
          <a:prstGeom prst="leftArrow">
            <a:avLst>
              <a:gd name="adj1" fmla="val 50000"/>
              <a:gd name="adj2" fmla="val 47099"/>
            </a:avLst>
          </a:prstGeom>
          <a:solidFill>
            <a:srgbClr val="FF0000"/>
          </a:solidFill>
          <a:ln w="9525">
            <a:solidFill>
              <a:srgbClr val="FF0000"/>
            </a:solidFill>
            <a:miter lim="800000"/>
            <a:headEnd/>
            <a:tailEnd/>
          </a:ln>
        </p:spPr>
        <p:txBody>
          <a:bodyPr/>
          <a:lstStyle/>
          <a:p>
            <a:endParaRPr lang="pt-BR">
              <a:latin typeface="Calibri" pitchFamily="34" charset="0"/>
            </a:endParaRPr>
          </a:p>
        </p:txBody>
      </p:sp>
    </p:spTree>
    <p:extLst>
      <p:ext uri="{BB962C8B-B14F-4D97-AF65-F5344CB8AC3E}">
        <p14:creationId xmlns:p14="http://schemas.microsoft.com/office/powerpoint/2010/main" val="34681838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5" name="Retângulo 4"/>
          <p:cNvSpPr/>
          <p:nvPr/>
        </p:nvSpPr>
        <p:spPr>
          <a:xfrm>
            <a:off x="539552" y="548680"/>
            <a:ext cx="7984574"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Alterar Bairros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CaixaDeTexto 5"/>
          <p:cNvSpPr txBox="1"/>
          <p:nvPr/>
        </p:nvSpPr>
        <p:spPr>
          <a:xfrm>
            <a:off x="683568" y="1340768"/>
            <a:ext cx="7776864" cy="3785652"/>
          </a:xfrm>
          <a:prstGeom prst="rect">
            <a:avLst/>
          </a:prstGeom>
          <a:noFill/>
        </p:spPr>
        <p:txBody>
          <a:bodyPr wrap="square" rtlCol="0">
            <a:spAutoFit/>
          </a:bodyPr>
          <a:lstStyle/>
          <a:p>
            <a:pPr algn="just">
              <a:lnSpc>
                <a:spcPct val="150000"/>
              </a:lnSpc>
            </a:pPr>
            <a:r>
              <a:rPr lang="pt-BR" sz="2000" dirty="0" smtClean="0"/>
              <a:t>	A </a:t>
            </a:r>
            <a:r>
              <a:rPr lang="pt-BR" sz="2000" dirty="0"/>
              <a:t>partir desta vigência, todas as alterações/correções dos nomes dos bairros serão padronizadas conforme base de dados dos Correios. Essa mudança objetiva padronizar a nomenclatura dos bairros no Sistema de Gestão do PBF na Saúde, facilitar a busca ativa dos beneficiários, reduzir a quantidade de mapas de acompanhamentos a serem impressos e contribuir com a organização do fluxo de trabalho na rotina de acompanhamento das condicionalidades. </a:t>
            </a:r>
          </a:p>
        </p:txBody>
      </p:sp>
      <p:sp>
        <p:nvSpPr>
          <p:cNvPr id="7" name="Retângulo 6"/>
          <p:cNvSpPr/>
          <p:nvPr/>
        </p:nvSpPr>
        <p:spPr>
          <a:xfrm>
            <a:off x="323528" y="630597"/>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Tree>
    <p:extLst>
      <p:ext uri="{BB962C8B-B14F-4D97-AF65-F5344CB8AC3E}">
        <p14:creationId xmlns:p14="http://schemas.microsoft.com/office/powerpoint/2010/main" val="2866717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0" name="Rectangle 10"/>
          <p:cNvSpPr>
            <a:spLocks noChangeArrowheads="1"/>
          </p:cNvSpPr>
          <p:nvPr/>
        </p:nvSpPr>
        <p:spPr bwMode="auto">
          <a:xfrm>
            <a:off x="71438" y="644993"/>
            <a:ext cx="9011247" cy="1938992"/>
          </a:xfrm>
          <a:prstGeom prst="rect">
            <a:avLst/>
          </a:prstGeom>
          <a:noFill/>
          <a:ln w="9525">
            <a:noFill/>
            <a:miter lim="800000"/>
            <a:headEnd/>
            <a:tailEnd/>
          </a:ln>
          <a:effectLst/>
        </p:spPr>
        <p:txBody>
          <a:bodyPr wrap="square" anchor="ctr">
            <a:spAutoFit/>
          </a:bodyPr>
          <a:lstStyle/>
          <a:p>
            <a:pPr algn="just" fontAlgn="auto">
              <a:lnSpc>
                <a:spcPct val="150000"/>
              </a:lnSpc>
              <a:spcBef>
                <a:spcPts val="0"/>
              </a:spcBef>
              <a:spcAft>
                <a:spcPts val="0"/>
              </a:spcAft>
              <a:defRPr/>
            </a:pPr>
            <a:r>
              <a:rPr lang="pt-BR" sz="1600" dirty="0">
                <a:latin typeface="+mn-lt"/>
              </a:rPr>
              <a:t>	</a:t>
            </a:r>
            <a:r>
              <a:rPr lang="pt-BR" sz="1600" dirty="0" smtClean="0">
                <a:latin typeface="Arial" pitchFamily="34" charset="0"/>
                <a:cs typeface="Arial" pitchFamily="34" charset="0"/>
              </a:rPr>
              <a:t>Selecione </a:t>
            </a:r>
            <a:r>
              <a:rPr lang="pt-BR" sz="1600" dirty="0">
                <a:latin typeface="Arial" pitchFamily="34" charset="0"/>
                <a:cs typeface="Arial" pitchFamily="34" charset="0"/>
              </a:rPr>
              <a:t>na </a:t>
            </a:r>
            <a:r>
              <a:rPr lang="pt-BR" sz="1600" dirty="0" smtClean="0">
                <a:latin typeface="Arial" pitchFamily="34" charset="0"/>
                <a:cs typeface="Arial" pitchFamily="34" charset="0"/>
              </a:rPr>
              <a:t>“Lista de Bairros do CADÚNICO” o(s</a:t>
            </a:r>
            <a:r>
              <a:rPr lang="pt-BR" sz="1600" dirty="0">
                <a:latin typeface="Arial" pitchFamily="34" charset="0"/>
                <a:cs typeface="Arial" pitchFamily="34" charset="0"/>
              </a:rPr>
              <a:t>) bairro(s) </a:t>
            </a:r>
            <a:r>
              <a:rPr lang="pt-BR" sz="1600" dirty="0" smtClean="0">
                <a:latin typeface="Arial" pitchFamily="34" charset="0"/>
                <a:cs typeface="Arial" pitchFamily="34" charset="0"/>
              </a:rPr>
              <a:t>a serem substituídos. Selecione na “Lista de Bairros/</a:t>
            </a:r>
            <a:r>
              <a:rPr lang="pt-BR" sz="1600" dirty="0">
                <a:latin typeface="Arial" pitchFamily="34" charset="0"/>
                <a:cs typeface="Arial" pitchFamily="34" charset="0"/>
              </a:rPr>
              <a:t> </a:t>
            </a:r>
            <a:r>
              <a:rPr lang="pt-BR" sz="1600" dirty="0" smtClean="0">
                <a:latin typeface="Arial" pitchFamily="34" charset="0"/>
                <a:cs typeface="Arial" pitchFamily="34" charset="0"/>
              </a:rPr>
              <a:t>Localidade dos CORREIOS” </a:t>
            </a:r>
            <a:r>
              <a:rPr lang="pt-BR" sz="1600" dirty="0">
                <a:latin typeface="Arial" pitchFamily="34" charset="0"/>
                <a:cs typeface="Arial" pitchFamily="34" charset="0"/>
              </a:rPr>
              <a:t>o </a:t>
            </a:r>
            <a:r>
              <a:rPr lang="pt-BR" sz="1600" dirty="0" smtClean="0">
                <a:latin typeface="Arial" pitchFamily="34" charset="0"/>
                <a:cs typeface="Arial" pitchFamily="34" charset="0"/>
              </a:rPr>
              <a:t>nome correto para </a:t>
            </a:r>
            <a:r>
              <a:rPr lang="pt-BR" sz="1600" dirty="0">
                <a:latin typeface="Arial" pitchFamily="34" charset="0"/>
                <a:cs typeface="Arial" pitchFamily="34" charset="0"/>
              </a:rPr>
              <a:t>o(s) bairro(s) selecionado(s), que deve ser igual ao nome original, e clique em “</a:t>
            </a:r>
            <a:r>
              <a:rPr lang="pt-BR" sz="1600" b="1" dirty="0">
                <a:latin typeface="Arial" pitchFamily="34" charset="0"/>
                <a:cs typeface="Arial" pitchFamily="34" charset="0"/>
              </a:rPr>
              <a:t>Atualizar</a:t>
            </a:r>
            <a:r>
              <a:rPr lang="pt-BR" sz="1600" dirty="0">
                <a:latin typeface="Arial" pitchFamily="34" charset="0"/>
                <a:cs typeface="Arial" pitchFamily="34" charset="0"/>
              </a:rPr>
              <a:t>”. É possível alterar o nome de até cinco bairros por </a:t>
            </a:r>
            <a:r>
              <a:rPr lang="pt-BR" sz="1600" dirty="0" smtClean="0">
                <a:latin typeface="Arial" pitchFamily="34" charset="0"/>
                <a:cs typeface="Arial" pitchFamily="34" charset="0"/>
              </a:rPr>
              <a:t>vez. </a:t>
            </a:r>
            <a:r>
              <a:rPr lang="pt-BR" sz="1600" dirty="0" smtClean="0">
                <a:latin typeface="Arial" pitchFamily="34" charset="0"/>
                <a:ea typeface="Calibri" pitchFamily="34" charset="0"/>
                <a:cs typeface="Arial" pitchFamily="34" charset="0"/>
              </a:rPr>
              <a:t>Após </a:t>
            </a:r>
            <a:r>
              <a:rPr lang="pt-BR" sz="1600" dirty="0">
                <a:latin typeface="Arial" pitchFamily="34" charset="0"/>
                <a:ea typeface="Calibri" pitchFamily="34" charset="0"/>
                <a:cs typeface="Arial" pitchFamily="34" charset="0"/>
              </a:rPr>
              <a:t>essa alteração, a grafia estará correta em todas as caixas de seleção de bairros no Sistema.</a:t>
            </a:r>
            <a:endParaRPr lang="pt-BR" sz="1600" dirty="0">
              <a:latin typeface="Arial" pitchFamily="34" charset="0"/>
              <a:cs typeface="Arial" pitchFamily="34" charset="0"/>
            </a:endParaRPr>
          </a:p>
        </p:txBody>
      </p:sp>
      <p:sp>
        <p:nvSpPr>
          <p:cNvPr id="30724" name="Rectangle 11"/>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pt-BR">
              <a:latin typeface="Calibri" pitchFamily="34" charset="0"/>
            </a:endParaRPr>
          </a:p>
        </p:txBody>
      </p:sp>
      <p:sp>
        <p:nvSpPr>
          <p:cNvPr id="9" name="Retângulo 8"/>
          <p:cNvSpPr/>
          <p:nvPr/>
        </p:nvSpPr>
        <p:spPr>
          <a:xfrm>
            <a:off x="71438" y="71438"/>
            <a:ext cx="9072562"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Alterar Bairros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753" y="2583985"/>
            <a:ext cx="8949932" cy="41490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Retângulo 6"/>
          <p:cNvSpPr/>
          <p:nvPr/>
        </p:nvSpPr>
        <p:spPr>
          <a:xfrm>
            <a:off x="323528" y="235273"/>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8" name="Rectangle 10"/>
          <p:cNvSpPr>
            <a:spLocks noChangeArrowheads="1"/>
          </p:cNvSpPr>
          <p:nvPr/>
        </p:nvSpPr>
        <p:spPr bwMode="auto">
          <a:xfrm>
            <a:off x="102095" y="899802"/>
            <a:ext cx="9011247" cy="1569660"/>
          </a:xfrm>
          <a:prstGeom prst="rect">
            <a:avLst/>
          </a:prstGeom>
          <a:noFill/>
          <a:ln w="9525">
            <a:noFill/>
            <a:miter lim="800000"/>
            <a:headEnd/>
            <a:tailEnd/>
          </a:ln>
          <a:effectLst/>
        </p:spPr>
        <p:txBody>
          <a:bodyPr wrap="square" anchor="ctr">
            <a:spAutoFit/>
          </a:bodyPr>
          <a:lstStyle/>
          <a:p>
            <a:pPr algn="just">
              <a:lnSpc>
                <a:spcPct val="150000"/>
              </a:lnSpc>
            </a:pPr>
            <a:r>
              <a:rPr lang="pt-BR" sz="1600" dirty="0">
                <a:latin typeface="+mn-lt"/>
              </a:rPr>
              <a:t>	</a:t>
            </a:r>
            <a:r>
              <a:rPr lang="pt-BR" sz="1600" dirty="0"/>
              <a:t>Caso tenha sido realizada uma </a:t>
            </a:r>
            <a:r>
              <a:rPr lang="pt-BR" sz="1600" b="1" dirty="0"/>
              <a:t>alteração incorreta no gerenciador de bairros</a:t>
            </a:r>
            <a:r>
              <a:rPr lang="pt-BR" sz="1600" dirty="0"/>
              <a:t>, somente o usuário gestor do programa no município (</a:t>
            </a:r>
            <a:r>
              <a:rPr lang="pt-BR" sz="1600" dirty="0" err="1"/>
              <a:t>login</a:t>
            </a:r>
            <a:r>
              <a:rPr lang="pt-BR" sz="1600" dirty="0"/>
              <a:t>: G+IBGE 7 dígitos) pode restaurar a configuração anterior. Esta função é feita ao selecionar o antigo bairro na janela: “Histórico de alterações que foram feitas nesta vigência”, disponível no menu “Gerenciadores – alterar bairros</a:t>
            </a:r>
            <a:r>
              <a:rPr lang="pt-BR" sz="1600" dirty="0" smtClean="0"/>
              <a:t>”.</a:t>
            </a:r>
            <a:endParaRPr lang="pt-BR" sz="1400" dirty="0" smtClean="0"/>
          </a:p>
        </p:txBody>
      </p:sp>
      <p:sp>
        <p:nvSpPr>
          <p:cNvPr id="9" name="Retângulo 8"/>
          <p:cNvSpPr/>
          <p:nvPr/>
        </p:nvSpPr>
        <p:spPr>
          <a:xfrm>
            <a:off x="71438" y="404664"/>
            <a:ext cx="9072562"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Alterar Bairros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Retângulo 6"/>
          <p:cNvSpPr/>
          <p:nvPr/>
        </p:nvSpPr>
        <p:spPr>
          <a:xfrm>
            <a:off x="323528" y="486581"/>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
        <p:nvSpPr>
          <p:cNvPr id="12" name="Retângulo 11"/>
          <p:cNvSpPr/>
          <p:nvPr/>
        </p:nvSpPr>
        <p:spPr>
          <a:xfrm>
            <a:off x="0" y="5729288"/>
            <a:ext cx="9156700" cy="523875"/>
          </a:xfrm>
          <a:prstGeom prst="rect">
            <a:avLst/>
          </a:prstGeom>
          <a:solidFill>
            <a:schemeClr val="bg1"/>
          </a:solidFill>
        </p:spPr>
        <p:txBody>
          <a:bodyPr wrap="square">
            <a:spAutoFit/>
          </a:bodyPr>
          <a:lstStyle/>
          <a:p>
            <a:pPr algn="ctr" fontAlgn="auto">
              <a:spcBef>
                <a:spcPts val="0"/>
              </a:spcBef>
              <a:spcAft>
                <a:spcPts val="0"/>
              </a:spcAft>
              <a:defRPr/>
            </a:pPr>
            <a:endParaRPr lang="pt-B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3" name="Retângulo 12"/>
          <p:cNvSpPr/>
          <p:nvPr/>
        </p:nvSpPr>
        <p:spPr>
          <a:xfrm>
            <a:off x="-36512" y="6217493"/>
            <a:ext cx="9193212" cy="523875"/>
          </a:xfrm>
          <a:prstGeom prst="rect">
            <a:avLst/>
          </a:prstGeom>
          <a:solidFill>
            <a:schemeClr val="bg1"/>
          </a:solidFill>
        </p:spPr>
        <p:txBody>
          <a:bodyPr wrap="square">
            <a:spAutoFit/>
          </a:bodyPr>
          <a:lstStyle/>
          <a:p>
            <a:pPr algn="ctr" fontAlgn="auto">
              <a:spcBef>
                <a:spcPts val="0"/>
              </a:spcBef>
              <a:spcAft>
                <a:spcPts val="0"/>
              </a:spcAft>
              <a:defRPr/>
            </a:pPr>
            <a:endParaRPr lang="pt-B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4" name="Retângulo 13"/>
          <p:cNvSpPr/>
          <p:nvPr/>
        </p:nvSpPr>
        <p:spPr>
          <a:xfrm>
            <a:off x="-36512" y="6381328"/>
            <a:ext cx="9193212" cy="523875"/>
          </a:xfrm>
          <a:prstGeom prst="rect">
            <a:avLst/>
          </a:prstGeom>
          <a:solidFill>
            <a:schemeClr val="bg1"/>
          </a:solidFill>
        </p:spPr>
        <p:txBody>
          <a:bodyPr wrap="square">
            <a:spAutoFit/>
          </a:bodyPr>
          <a:lstStyle/>
          <a:p>
            <a:pPr algn="ctr" fontAlgn="auto">
              <a:spcBef>
                <a:spcPts val="0"/>
              </a:spcBef>
              <a:spcAft>
                <a:spcPts val="0"/>
              </a:spcAft>
              <a:defRPr/>
            </a:pPr>
            <a:endParaRPr lang="pt-B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11" name="Imagem 10" descr="D:\Users\rafaella.santin\Documents\2014\PBF\Sistema PBF\Telas\gerenciador de bairros 2.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5616" y="2569435"/>
            <a:ext cx="6722640" cy="4243941"/>
          </a:xfrm>
          <a:prstGeom prst="rect">
            <a:avLst/>
          </a:prstGeom>
          <a:noFill/>
          <a:ln w="3175">
            <a:solidFill>
              <a:schemeClr val="tx1"/>
            </a:solidFill>
          </a:ln>
        </p:spPr>
      </p:pic>
    </p:spTree>
    <p:extLst>
      <p:ext uri="{BB962C8B-B14F-4D97-AF65-F5344CB8AC3E}">
        <p14:creationId xmlns:p14="http://schemas.microsoft.com/office/powerpoint/2010/main" val="4017047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049" name="Rectangle 1"/>
          <p:cNvSpPr>
            <a:spLocks noChangeArrowheads="1"/>
          </p:cNvSpPr>
          <p:nvPr/>
        </p:nvSpPr>
        <p:spPr bwMode="auto">
          <a:xfrm>
            <a:off x="142844" y="1381556"/>
            <a:ext cx="8893652"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pt-BR" sz="2000" dirty="0" smtClean="0">
                <a:solidFill>
                  <a:srgbClr val="FF0000"/>
                </a:solidFill>
              </a:rPr>
              <a:t>	</a:t>
            </a:r>
            <a:r>
              <a:rPr lang="pt-BR" dirty="0"/>
              <a:t>O</a:t>
            </a:r>
            <a:r>
              <a:rPr lang="pt-BR" dirty="0" smtClean="0"/>
              <a:t> Sistema apresenta as seguintes novidades para a 1ª vigência de 2014:</a:t>
            </a:r>
          </a:p>
          <a:p>
            <a:pPr marL="457200" indent="-457200" algn="just">
              <a:lnSpc>
                <a:spcPct val="150000"/>
              </a:lnSpc>
              <a:buFont typeface="+mj-lt"/>
              <a:buAutoNum type="arabicPeriod"/>
            </a:pPr>
            <a:r>
              <a:rPr lang="pt-BR" dirty="0" smtClean="0"/>
              <a:t>Padronização dos nomes de bairros conforme lista oficial dos Correios e restauração de bairro alterado anteriormente no gerenciador de bairros;</a:t>
            </a:r>
          </a:p>
          <a:p>
            <a:pPr marL="457200" indent="-457200" algn="just">
              <a:lnSpc>
                <a:spcPct val="150000"/>
              </a:lnSpc>
              <a:buFont typeface="+mj-lt"/>
              <a:buAutoNum type="arabicPeriod"/>
            </a:pPr>
            <a:r>
              <a:rPr lang="pt-BR" dirty="0" smtClean="0"/>
              <a:t>Inclusão do nome do profissional de saúde responsável pelo acompanhamento das famílias no mapa de acompanhamento;</a:t>
            </a:r>
          </a:p>
          <a:p>
            <a:pPr marL="457200" indent="-457200" algn="just">
              <a:lnSpc>
                <a:spcPct val="150000"/>
              </a:lnSpc>
              <a:buFont typeface="+mj-lt"/>
              <a:buAutoNum type="arabicPeriod"/>
            </a:pPr>
            <a:r>
              <a:rPr lang="pt-BR" dirty="0" smtClean="0"/>
              <a:t>Identificação das famílias indígenas aldeadas;</a:t>
            </a:r>
          </a:p>
          <a:p>
            <a:pPr marL="457200" indent="-457200" algn="just">
              <a:lnSpc>
                <a:spcPct val="150000"/>
              </a:lnSpc>
              <a:buFont typeface="+mj-lt"/>
              <a:buAutoNum type="arabicPeriod"/>
            </a:pPr>
            <a:r>
              <a:rPr lang="pt-BR" dirty="0" smtClean="0"/>
              <a:t>Ampliação da busca do beneficiário pelo nome, data de nascimento ou número do Cartão Nacional de Saúde para registro do Acompanhamento.</a:t>
            </a:r>
          </a:p>
          <a:p>
            <a:pPr algn="just">
              <a:lnSpc>
                <a:spcPct val="150000"/>
              </a:lnSpc>
            </a:pPr>
            <a:r>
              <a:rPr lang="pt-BR" dirty="0" smtClean="0"/>
              <a:t>	Esta funcionalidades serão explicadas detalhadamente neste módulo na funcionalidade “Acompanhamento”.</a:t>
            </a:r>
            <a:endParaRPr lang="pt-BR" dirty="0" smtClean="0">
              <a:ea typeface="Calibri" pitchFamily="34" charset="0"/>
              <a:cs typeface="Arial" charset="0"/>
            </a:endParaRPr>
          </a:p>
        </p:txBody>
      </p:sp>
      <p:sp>
        <p:nvSpPr>
          <p:cNvPr id="10" name="Rectangle 2"/>
          <p:cNvSpPr txBox="1">
            <a:spLocks noChangeArrowheads="1"/>
          </p:cNvSpPr>
          <p:nvPr/>
        </p:nvSpPr>
        <p:spPr bwMode="auto">
          <a:xfrm>
            <a:off x="164548" y="411504"/>
            <a:ext cx="8893621" cy="857256"/>
          </a:xfrm>
          <a:prstGeom prst="rect">
            <a:avLst/>
          </a:prstGeom>
          <a:noFill/>
          <a:ln>
            <a:miter lim="800000"/>
            <a:headEnd/>
            <a:tailEnd/>
          </a:ln>
        </p:spPr>
        <p:txBody>
          <a:bodyPr anchor="b"/>
          <a:lstStyle/>
          <a:p>
            <a:pPr algn="ctr" eaLnBrk="0" fontAlgn="auto" hangingPunct="0">
              <a:spcBef>
                <a:spcPts val="0"/>
              </a:spcBef>
              <a:spcAft>
                <a:spcPts val="0"/>
              </a:spcAft>
              <a:defRPr/>
            </a:pPr>
            <a:r>
              <a:rPr lang="pt-BR" sz="22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Sistema de Gestão do Programa Bolsa Família na Saúde abre a 1ª vigência de 2014 com novidades!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31747"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31748"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31749"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31750" name="CaixaDeTexto 4"/>
          <p:cNvSpPr txBox="1">
            <a:spLocks noChangeArrowheads="1"/>
          </p:cNvSpPr>
          <p:nvPr/>
        </p:nvSpPr>
        <p:spPr bwMode="auto">
          <a:xfrm>
            <a:off x="214313" y="1285875"/>
            <a:ext cx="8715375" cy="4246563"/>
          </a:xfrm>
          <a:prstGeom prst="rect">
            <a:avLst/>
          </a:prstGeom>
          <a:noFill/>
          <a:ln w="9525">
            <a:noFill/>
            <a:miter lim="800000"/>
            <a:headEnd/>
            <a:tailEnd/>
          </a:ln>
        </p:spPr>
        <p:txBody>
          <a:bodyPr>
            <a:spAutoFit/>
          </a:bodyPr>
          <a:lstStyle/>
          <a:p>
            <a:pPr>
              <a:lnSpc>
                <a:spcPct val="150000"/>
              </a:lnSpc>
            </a:pPr>
            <a:r>
              <a:rPr lang="pt-BR" sz="2000" dirty="0">
                <a:cs typeface="Arial" charset="0"/>
              </a:rPr>
              <a:t>- Facilita a emissão dos Mapas de Acompanhamento e relatórios por bairros. </a:t>
            </a:r>
          </a:p>
          <a:p>
            <a:pPr>
              <a:lnSpc>
                <a:spcPct val="150000"/>
              </a:lnSpc>
            </a:pPr>
            <a:r>
              <a:rPr lang="pt-BR" sz="2000" dirty="0">
                <a:cs typeface="Arial" charset="0"/>
              </a:rPr>
              <a:t>- A grafia ficará correta em todas as caixas de seleção  de bairros no Sistema, mas, não será migrada para a base do Cadastro Único.</a:t>
            </a:r>
          </a:p>
          <a:p>
            <a:pPr>
              <a:lnSpc>
                <a:spcPct val="150000"/>
              </a:lnSpc>
              <a:buFontTx/>
              <a:buChar char="-"/>
            </a:pPr>
            <a:r>
              <a:rPr lang="pt-BR" sz="2000" b="1" dirty="0">
                <a:cs typeface="Arial" charset="0"/>
              </a:rPr>
              <a:t> Sugestão</a:t>
            </a:r>
            <a:r>
              <a:rPr lang="pt-BR" sz="2000" dirty="0">
                <a:cs typeface="Arial" charset="0"/>
              </a:rPr>
              <a:t>: No início da vigência verifique os nomes dos bairros.</a:t>
            </a:r>
          </a:p>
          <a:p>
            <a:pPr>
              <a:lnSpc>
                <a:spcPct val="150000"/>
              </a:lnSpc>
              <a:buFontTx/>
              <a:buChar char="-"/>
            </a:pPr>
            <a:r>
              <a:rPr lang="pt-BR" sz="2000" dirty="0">
                <a:cs typeface="Arial" charset="0"/>
              </a:rPr>
              <a:t> Sugerir que o endereço no Cadastro Único sejam preenchidos de forma “uniforme”, orientando os cadastradores e digitadores na capacitação, pode também fazer uma tabela com uma única forma de escrita dos bairros.</a:t>
            </a:r>
          </a:p>
          <a:p>
            <a:pPr>
              <a:lnSpc>
                <a:spcPct val="150000"/>
              </a:lnSpc>
              <a:buFontTx/>
              <a:buChar char="-"/>
            </a:pPr>
            <a:endParaRPr lang="pt-BR" sz="2000" dirty="0">
              <a:cs typeface="Arial" charset="0"/>
            </a:endParaRPr>
          </a:p>
        </p:txBody>
      </p:sp>
      <p:sp>
        <p:nvSpPr>
          <p:cNvPr id="9" name="Retângulo 8"/>
          <p:cNvSpPr/>
          <p:nvPr/>
        </p:nvSpPr>
        <p:spPr>
          <a:xfrm>
            <a:off x="0" y="508000"/>
            <a:ext cx="9144000" cy="5222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Gerenciador: Alterar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Bairros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6" name="Rectangle 2"/>
          <p:cNvSpPr>
            <a:spLocks noChangeArrowheads="1"/>
          </p:cNvSpPr>
          <p:nvPr/>
        </p:nvSpPr>
        <p:spPr bwMode="auto">
          <a:xfrm>
            <a:off x="214313" y="836712"/>
            <a:ext cx="8643967" cy="1569660"/>
          </a:xfrm>
          <a:prstGeom prst="rect">
            <a:avLst/>
          </a:prstGeom>
          <a:noFill/>
          <a:ln w="9525">
            <a:noFill/>
            <a:miter lim="800000"/>
            <a:headEnd/>
            <a:tailEnd/>
          </a:ln>
        </p:spPr>
        <p:txBody>
          <a:bodyPr wrap="square" anchor="ctr">
            <a:spAutoFit/>
          </a:bodyPr>
          <a:lstStyle/>
          <a:p>
            <a:pPr indent="539750" algn="just">
              <a:lnSpc>
                <a:spcPct val="150000"/>
              </a:lnSpc>
              <a:tabLst>
                <a:tab pos="180975" algn="l"/>
                <a:tab pos="3060700" algn="l"/>
              </a:tabLst>
            </a:pPr>
            <a:r>
              <a:rPr lang="pt-BR" sz="1600" dirty="0" smtClean="0"/>
              <a:t>Na barra da esquerda, a opção “</a:t>
            </a:r>
            <a:r>
              <a:rPr lang="pt-BR" sz="1600" b="1" dirty="0" smtClean="0"/>
              <a:t>Vincular famílias ao EAS</a:t>
            </a:r>
            <a:r>
              <a:rPr lang="pt-BR" sz="1600" dirty="0" smtClean="0"/>
              <a:t>” </a:t>
            </a:r>
            <a:r>
              <a:rPr lang="pt-BR" sz="1600" dirty="0" smtClean="0">
                <a:ea typeface="Calibri" pitchFamily="34" charset="0"/>
                <a:cs typeface="Arial" charset="0"/>
              </a:rPr>
              <a:t>possibilita </a:t>
            </a:r>
            <a:r>
              <a:rPr lang="pt-BR" sz="1600" dirty="0">
                <a:ea typeface="Calibri" pitchFamily="34" charset="0"/>
                <a:cs typeface="Arial" charset="0"/>
              </a:rPr>
              <a:t>estabelecer uma ligação entre as famílias e os estabelecimentos de saúde.  </a:t>
            </a:r>
            <a:endParaRPr lang="pt-BR" sz="1600" dirty="0" smtClean="0">
              <a:ea typeface="Calibri" pitchFamily="34" charset="0"/>
              <a:cs typeface="Arial" charset="0"/>
            </a:endParaRPr>
          </a:p>
          <a:p>
            <a:pPr indent="539750" algn="just">
              <a:lnSpc>
                <a:spcPct val="150000"/>
              </a:lnSpc>
              <a:tabLst>
                <a:tab pos="180975" algn="l"/>
                <a:tab pos="3060700" algn="l"/>
              </a:tabLst>
            </a:pPr>
            <a:r>
              <a:rPr lang="pt-BR" sz="1600" dirty="0" smtClean="0"/>
              <a:t>A pesquisa para vincular as famílias pode ser feita por três formas diferentes: </a:t>
            </a:r>
            <a:r>
              <a:rPr lang="pt-BR" sz="1600" b="1" dirty="0" smtClean="0"/>
              <a:t>Pesquisa por Família, Pesquisa por Bairro e Pesquisa por Estabelecimento de Saúde</a:t>
            </a:r>
            <a:r>
              <a:rPr lang="pt-BR" sz="1600" dirty="0" smtClean="0"/>
              <a:t>. </a:t>
            </a:r>
          </a:p>
        </p:txBody>
      </p:sp>
      <p:sp>
        <p:nvSpPr>
          <p:cNvPr id="8" name="Retângulo 7"/>
          <p:cNvSpPr/>
          <p:nvPr/>
        </p:nvSpPr>
        <p:spPr>
          <a:xfrm>
            <a:off x="0"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 Famílias ao EAS</a:t>
            </a:r>
          </a:p>
        </p:txBody>
      </p:sp>
      <p:sp>
        <p:nvSpPr>
          <p:cNvPr id="10" name="Retângulo 9"/>
          <p:cNvSpPr/>
          <p:nvPr/>
        </p:nvSpPr>
        <p:spPr>
          <a:xfrm>
            <a:off x="-35704" y="5931277"/>
            <a:ext cx="9144000" cy="95410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bg1"/>
                </a:solidFill>
                <a:latin typeface="Arial" pitchFamily="34" charset="0"/>
                <a:cs typeface="Arial" pitchFamily="34" charset="0"/>
              </a:rPr>
              <a:t>Vincular </a:t>
            </a:r>
            <a:endParaRPr lang="pt-BR" sz="2800" b="1" dirty="0" smtClean="0">
              <a:solidFill>
                <a:schemeClr val="bg1"/>
              </a:solidFill>
              <a:latin typeface="Arial" pitchFamily="34" charset="0"/>
              <a:cs typeface="Arial" pitchFamily="34" charset="0"/>
            </a:endParaRPr>
          </a:p>
          <a:p>
            <a:pPr algn="ctr" fontAlgn="auto">
              <a:spcBef>
                <a:spcPts val="0"/>
              </a:spcBef>
              <a:spcAft>
                <a:spcPts val="0"/>
              </a:spcAft>
              <a:defRPr/>
            </a:pPr>
            <a:r>
              <a:rPr lang="pt-BR" sz="2800" b="1" dirty="0" smtClean="0">
                <a:solidFill>
                  <a:schemeClr val="bg1"/>
                </a:solidFill>
                <a:latin typeface="Arial" pitchFamily="34" charset="0"/>
                <a:cs typeface="Arial" pitchFamily="34" charset="0"/>
              </a:rPr>
              <a:t>Famílias </a:t>
            </a:r>
            <a:r>
              <a:rPr lang="pt-BR" sz="2800" b="1" dirty="0">
                <a:solidFill>
                  <a:schemeClr val="bg1"/>
                </a:solidFill>
                <a:latin typeface="Arial" pitchFamily="34" charset="0"/>
                <a:cs typeface="Arial" pitchFamily="34" charset="0"/>
              </a:rPr>
              <a:t>ao EAS</a:t>
            </a:r>
          </a:p>
        </p:txBody>
      </p:sp>
      <p:pic>
        <p:nvPicPr>
          <p:cNvPr id="1229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2449824"/>
            <a:ext cx="6192688" cy="41475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Retângulo 1"/>
          <p:cNvSpPr/>
          <p:nvPr/>
        </p:nvSpPr>
        <p:spPr>
          <a:xfrm>
            <a:off x="6300192" y="2593935"/>
            <a:ext cx="2541940" cy="3365024"/>
          </a:xfrm>
          <a:prstGeom prst="rect">
            <a:avLst/>
          </a:prstGeom>
        </p:spPr>
        <p:txBody>
          <a:bodyPr wrap="square">
            <a:spAutoFit/>
          </a:bodyPr>
          <a:lstStyle/>
          <a:p>
            <a:pPr indent="539750" algn="just">
              <a:lnSpc>
                <a:spcPct val="150000"/>
              </a:lnSpc>
              <a:tabLst>
                <a:tab pos="180975" algn="l"/>
                <a:tab pos="3060700" algn="l"/>
              </a:tabLst>
            </a:pPr>
            <a:r>
              <a:rPr lang="pt-BR" dirty="0"/>
              <a:t>A família somente perde o vínculo ao </a:t>
            </a:r>
            <a:r>
              <a:rPr lang="pt-BR" dirty="0" err="1"/>
              <a:t>EAS</a:t>
            </a:r>
            <a:r>
              <a:rPr lang="pt-BR" dirty="0"/>
              <a:t> quando ocorrer alteração no código do IBGE no Cadastro Único, ou seja, quando a família muda de município, e o atualiza.</a:t>
            </a:r>
            <a:endParaRPr lang="pt-BR" dirty="0">
              <a:ea typeface="Calibri" pitchFamily="34" charset="0"/>
              <a:cs typeface="Arial" charset="0"/>
            </a:endParaRPr>
          </a:p>
        </p:txBody>
      </p:sp>
    </p:spTree>
    <p:extLst>
      <p:ext uri="{BB962C8B-B14F-4D97-AF65-F5344CB8AC3E}">
        <p14:creationId xmlns:p14="http://schemas.microsoft.com/office/powerpoint/2010/main" val="42926568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5" name="Rectangle 2"/>
          <p:cNvSpPr>
            <a:spLocks noChangeArrowheads="1"/>
          </p:cNvSpPr>
          <p:nvPr/>
        </p:nvSpPr>
        <p:spPr bwMode="auto">
          <a:xfrm>
            <a:off x="36512" y="955080"/>
            <a:ext cx="9107488" cy="923330"/>
          </a:xfrm>
          <a:prstGeom prst="rect">
            <a:avLst/>
          </a:prstGeom>
          <a:noFill/>
          <a:ln w="9525">
            <a:noFill/>
            <a:miter lim="800000"/>
            <a:headEnd/>
            <a:tailEnd/>
          </a:ln>
        </p:spPr>
        <p:txBody>
          <a:bodyPr wrap="square" anchor="ctr">
            <a:spAutoFit/>
          </a:bodyPr>
          <a:lstStyle/>
          <a:p>
            <a:pPr indent="539750" algn="just">
              <a:lnSpc>
                <a:spcPct val="150000"/>
              </a:lnSpc>
            </a:pPr>
            <a:r>
              <a:rPr lang="pt-BR" dirty="0" smtClean="0"/>
              <a:t>Em “</a:t>
            </a:r>
            <a:r>
              <a:rPr lang="pt-BR" b="1" dirty="0" smtClean="0"/>
              <a:t>Vincular famílias ao EAS - Pesquisa por Família</a:t>
            </a:r>
            <a:r>
              <a:rPr lang="pt-BR" dirty="0" smtClean="0"/>
              <a:t>”, busca uma única família por vez. Digite o NIS de um dos integrantes da família e clique em “</a:t>
            </a:r>
            <a:r>
              <a:rPr lang="pt-BR" b="1" dirty="0" smtClean="0"/>
              <a:t>Pesquisar</a:t>
            </a:r>
            <a:r>
              <a:rPr lang="pt-BR" dirty="0" smtClean="0"/>
              <a:t>”.</a:t>
            </a:r>
          </a:p>
        </p:txBody>
      </p:sp>
      <p:sp>
        <p:nvSpPr>
          <p:cNvPr id="6" name="Retângulo 5"/>
          <p:cNvSpPr/>
          <p:nvPr/>
        </p:nvSpPr>
        <p:spPr>
          <a:xfrm>
            <a:off x="36512"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 Famílias ao EAS - Pesquisa por Família</a:t>
            </a:r>
          </a:p>
        </p:txBody>
      </p:sp>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2028850"/>
            <a:ext cx="7478581" cy="40644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071775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5" name="Rectangle 2"/>
          <p:cNvSpPr>
            <a:spLocks noChangeArrowheads="1"/>
          </p:cNvSpPr>
          <p:nvPr/>
        </p:nvSpPr>
        <p:spPr bwMode="auto">
          <a:xfrm>
            <a:off x="36512" y="833289"/>
            <a:ext cx="8715375" cy="1570038"/>
          </a:xfrm>
          <a:prstGeom prst="rect">
            <a:avLst/>
          </a:prstGeom>
          <a:noFill/>
          <a:ln w="9525">
            <a:noFill/>
            <a:miter lim="800000"/>
            <a:headEnd/>
            <a:tailEnd/>
          </a:ln>
        </p:spPr>
        <p:txBody>
          <a:bodyPr anchor="ctr">
            <a:spAutoFit/>
          </a:bodyPr>
          <a:lstStyle/>
          <a:p>
            <a:pPr algn="just">
              <a:lnSpc>
                <a:spcPct val="150000"/>
              </a:lnSpc>
              <a:tabLst>
                <a:tab pos="630238" algn="l"/>
              </a:tabLst>
            </a:pPr>
            <a:r>
              <a:rPr lang="pt-BR" sz="1600" dirty="0">
                <a:ea typeface="Calibri" pitchFamily="34" charset="0"/>
                <a:cs typeface="Arial" charset="0"/>
              </a:rPr>
              <a:t>	Selecione o EAS, se for o </a:t>
            </a:r>
            <a:r>
              <a:rPr lang="pt-BR" sz="1600" dirty="0" smtClean="0">
                <a:ea typeface="Calibri" pitchFamily="34" charset="0"/>
                <a:cs typeface="Arial" charset="0"/>
              </a:rPr>
              <a:t>caso, </a:t>
            </a:r>
            <a:r>
              <a:rPr lang="pt-BR" sz="1600" dirty="0">
                <a:ea typeface="Calibri" pitchFamily="34" charset="0"/>
                <a:cs typeface="Arial" charset="0"/>
              </a:rPr>
              <a:t>selecione </a:t>
            </a:r>
            <a:r>
              <a:rPr lang="pt-BR" sz="1600" dirty="0" smtClean="0">
                <a:ea typeface="Calibri" pitchFamily="34" charset="0"/>
                <a:cs typeface="Arial" charset="0"/>
              </a:rPr>
              <a:t>também a </a:t>
            </a:r>
            <a:r>
              <a:rPr lang="pt-BR" sz="1600" dirty="0">
                <a:ea typeface="Calibri" pitchFamily="34" charset="0"/>
                <a:cs typeface="Arial" charset="0"/>
              </a:rPr>
              <a:t>Área/Micro Área/Profissional, </a:t>
            </a:r>
            <a:r>
              <a:rPr lang="pt-BR" sz="1600" dirty="0" smtClean="0">
                <a:ea typeface="Calibri" pitchFamily="34" charset="0"/>
                <a:cs typeface="Arial" charset="0"/>
              </a:rPr>
              <a:t>e para </a:t>
            </a:r>
            <a:r>
              <a:rPr lang="pt-BR" sz="1600" dirty="0">
                <a:ea typeface="Calibri" pitchFamily="34" charset="0"/>
                <a:cs typeface="Arial" charset="0"/>
              </a:rPr>
              <a:t>confirmar a alteração clique em “</a:t>
            </a:r>
            <a:r>
              <a:rPr lang="pt-BR" sz="1600" b="1" dirty="0">
                <a:ea typeface="Calibri" pitchFamily="34" charset="0"/>
                <a:cs typeface="Arial" charset="0"/>
              </a:rPr>
              <a:t>Vincular</a:t>
            </a:r>
            <a:r>
              <a:rPr lang="pt-BR" sz="1600" dirty="0">
                <a:ea typeface="Calibri" pitchFamily="34" charset="0"/>
                <a:cs typeface="Arial" charset="0"/>
              </a:rPr>
              <a:t>”.</a:t>
            </a:r>
          </a:p>
          <a:p>
            <a:pPr algn="just" eaLnBrk="0" hangingPunct="0">
              <a:lnSpc>
                <a:spcPct val="150000"/>
              </a:lnSpc>
              <a:tabLst>
                <a:tab pos="630238" algn="l"/>
              </a:tabLst>
            </a:pPr>
            <a:r>
              <a:rPr lang="pt-BR" sz="1600" dirty="0">
                <a:ea typeface="Calibri" pitchFamily="34" charset="0"/>
                <a:cs typeface="Arial" charset="0"/>
              </a:rPr>
              <a:t>	Deixar a opção “Somente Públicos” desmarcada exibirá todos os EAS (públicos e privados), caso seja marcado aparecerá apenas os EAS públicos.</a:t>
            </a:r>
            <a:endParaRPr lang="pt-BR" dirty="0">
              <a:ea typeface="Calibri" pitchFamily="34" charset="0"/>
              <a:cs typeface="Arial" charset="0"/>
            </a:endParaRPr>
          </a:p>
        </p:txBody>
      </p:sp>
      <p:sp>
        <p:nvSpPr>
          <p:cNvPr id="6" name="Retângulo 5"/>
          <p:cNvSpPr/>
          <p:nvPr/>
        </p:nvSpPr>
        <p:spPr>
          <a:xfrm>
            <a:off x="36512"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 Famílias ao EAS - Pesquisa por Família</a:t>
            </a:r>
          </a:p>
        </p:txBody>
      </p:sp>
      <p:sp>
        <p:nvSpPr>
          <p:cNvPr id="8" name="Rectangle 2"/>
          <p:cNvSpPr>
            <a:spLocks noChangeArrowheads="1"/>
          </p:cNvSpPr>
          <p:nvPr/>
        </p:nvSpPr>
        <p:spPr bwMode="auto">
          <a:xfrm>
            <a:off x="0" y="5685055"/>
            <a:ext cx="9144000" cy="1200329"/>
          </a:xfrm>
          <a:prstGeom prst="rect">
            <a:avLst/>
          </a:prstGeom>
          <a:solidFill>
            <a:schemeClr val="bg1"/>
          </a:solidFill>
          <a:ln w="9525">
            <a:noFill/>
            <a:miter lim="800000"/>
            <a:headEnd/>
            <a:tailEnd/>
          </a:ln>
        </p:spPr>
        <p:txBody>
          <a:bodyPr wrap="square" anchor="ctr">
            <a:spAutoFit/>
          </a:bodyPr>
          <a:lstStyle/>
          <a:p>
            <a:pPr algn="just">
              <a:lnSpc>
                <a:spcPct val="150000"/>
              </a:lnSpc>
              <a:tabLst>
                <a:tab pos="630238" algn="l"/>
              </a:tabLst>
            </a:pPr>
            <a:r>
              <a:rPr lang="pt-BR" sz="1600" dirty="0">
                <a:ea typeface="Calibri" pitchFamily="34" charset="0"/>
                <a:cs typeface="Arial" charset="0"/>
              </a:rPr>
              <a:t>	</a:t>
            </a:r>
            <a:r>
              <a:rPr lang="pt-BR" sz="1600" dirty="0">
                <a:solidFill>
                  <a:schemeClr val="bg1"/>
                </a:solidFill>
                <a:ea typeface="Calibri" pitchFamily="34" charset="0"/>
                <a:cs typeface="Arial" charset="0"/>
              </a:rPr>
              <a:t>Selecione o EAS, se for o </a:t>
            </a:r>
            <a:r>
              <a:rPr lang="pt-BR" sz="1600" dirty="0" smtClean="0">
                <a:solidFill>
                  <a:schemeClr val="bg1"/>
                </a:solidFill>
                <a:ea typeface="Calibri" pitchFamily="34" charset="0"/>
                <a:cs typeface="Arial" charset="0"/>
              </a:rPr>
              <a:t>caso, </a:t>
            </a:r>
            <a:r>
              <a:rPr lang="pt-BR" sz="1600" dirty="0" err="1" smtClean="0">
                <a:solidFill>
                  <a:schemeClr val="bg1"/>
                </a:solidFill>
                <a:ea typeface="Calibri" pitchFamily="34" charset="0"/>
                <a:cs typeface="Arial" charset="0"/>
              </a:rPr>
              <a:t>seleci</a:t>
            </a:r>
            <a:r>
              <a:rPr lang="pt-BR" sz="1600" dirty="0" smtClean="0">
                <a:solidFill>
                  <a:schemeClr val="bg1"/>
                </a:solidFill>
                <a:ea typeface="Calibri" pitchFamily="34" charset="0"/>
                <a:cs typeface="Arial" charset="0"/>
              </a:rPr>
              <a:t> a </a:t>
            </a:r>
            <a:r>
              <a:rPr lang="pt-BR" sz="1600" dirty="0">
                <a:solidFill>
                  <a:schemeClr val="bg1"/>
                </a:solidFill>
                <a:ea typeface="Calibri" pitchFamily="34" charset="0"/>
                <a:cs typeface="Arial" charset="0"/>
              </a:rPr>
              <a:t>Área/Micro Área/Profissional, </a:t>
            </a:r>
            <a:r>
              <a:rPr lang="pt-BR" sz="1600" dirty="0" smtClean="0">
                <a:solidFill>
                  <a:schemeClr val="bg1"/>
                </a:solidFill>
                <a:ea typeface="Calibri" pitchFamily="34" charset="0"/>
                <a:cs typeface="Arial" charset="0"/>
              </a:rPr>
              <a:t>e para </a:t>
            </a:r>
            <a:r>
              <a:rPr lang="pt-BR" sz="1600" dirty="0">
                <a:solidFill>
                  <a:schemeClr val="bg1"/>
                </a:solidFill>
                <a:ea typeface="Calibri" pitchFamily="34" charset="0"/>
                <a:cs typeface="Arial" charset="0"/>
              </a:rPr>
              <a:t>confirmar a alteração clique em “</a:t>
            </a:r>
            <a:r>
              <a:rPr lang="pt-BR" sz="1600" b="1" dirty="0" smtClean="0">
                <a:solidFill>
                  <a:schemeClr val="bg1"/>
                </a:solidFill>
                <a:ea typeface="Calibri" pitchFamily="34" charset="0"/>
                <a:cs typeface="Arial" charset="0"/>
              </a:rPr>
              <a:t>Vincular</a:t>
            </a:r>
          </a:p>
          <a:p>
            <a:pPr algn="just">
              <a:lnSpc>
                <a:spcPct val="150000"/>
              </a:lnSpc>
              <a:tabLst>
                <a:tab pos="630238" algn="l"/>
              </a:tabLst>
            </a:pPr>
            <a:r>
              <a:rPr lang="pt-BR" sz="1600" dirty="0" smtClean="0">
                <a:solidFill>
                  <a:schemeClr val="bg1"/>
                </a:solidFill>
                <a:ea typeface="Calibri" pitchFamily="34" charset="0"/>
                <a:cs typeface="Arial" charset="0"/>
              </a:rPr>
              <a:t>”.</a:t>
            </a:r>
            <a:endParaRPr lang="pt-BR" sz="1600" dirty="0">
              <a:solidFill>
                <a:schemeClr val="bg1"/>
              </a:solidFill>
              <a:ea typeface="Calibri" pitchFamily="34" charset="0"/>
              <a:cs typeface="Arial" charset="0"/>
            </a:endParaRPr>
          </a:p>
        </p:txBody>
      </p:sp>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9672" y="2321495"/>
            <a:ext cx="5727551" cy="44796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071775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ângulo 13"/>
          <p:cNvSpPr/>
          <p:nvPr/>
        </p:nvSpPr>
        <p:spPr>
          <a:xfrm>
            <a:off x="0" y="-2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 – Pesquisa por Bairro</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523851"/>
            <a:ext cx="6416774" cy="351540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tângulo 12"/>
          <p:cNvSpPr>
            <a:spLocks noChangeArrowheads="1"/>
          </p:cNvSpPr>
          <p:nvPr/>
        </p:nvSpPr>
        <p:spPr bwMode="auto">
          <a:xfrm>
            <a:off x="107504" y="4077072"/>
            <a:ext cx="9036496" cy="2632003"/>
          </a:xfrm>
          <a:prstGeom prst="rect">
            <a:avLst/>
          </a:prstGeom>
          <a:solidFill>
            <a:schemeClr val="bg1"/>
          </a:solidFill>
          <a:ln w="9525">
            <a:noFill/>
            <a:miter lim="800000"/>
            <a:headEnd/>
            <a:tailEnd/>
          </a:ln>
        </p:spPr>
        <p:txBody>
          <a:bodyPr wrap="square">
            <a:spAutoFit/>
          </a:bodyPr>
          <a:lstStyle/>
          <a:p>
            <a:pPr algn="just">
              <a:lnSpc>
                <a:spcPct val="150000"/>
              </a:lnSpc>
            </a:pPr>
            <a:r>
              <a:rPr lang="pt-BR" sz="1400" dirty="0" smtClean="0">
                <a:latin typeface="Arial" panose="020B0604020202020204" pitchFamily="34" charset="0"/>
                <a:cs typeface="Arial" panose="020B0604020202020204" pitchFamily="34" charset="0"/>
              </a:rPr>
              <a:t>	</a:t>
            </a:r>
            <a:r>
              <a:rPr lang="pt-BR" sz="1600" dirty="0" smtClean="0">
                <a:latin typeface="Arial" panose="020B0604020202020204" pitchFamily="34" charset="0"/>
                <a:cs typeface="Arial" panose="020B0604020202020204" pitchFamily="34" charset="0"/>
              </a:rPr>
              <a:t>Recomenda-se </a:t>
            </a:r>
            <a:r>
              <a:rPr lang="pt-BR" sz="1600" dirty="0">
                <a:latin typeface="Arial" panose="020B0604020202020204" pitchFamily="34" charset="0"/>
                <a:cs typeface="Arial" panose="020B0604020202020204" pitchFamily="34" charset="0"/>
              </a:rPr>
              <a:t>a utilização dessa opção para </a:t>
            </a:r>
            <a:r>
              <a:rPr lang="pt-BR" sz="1600" b="1" dirty="0">
                <a:latin typeface="Arial" panose="020B0604020202020204" pitchFamily="34" charset="0"/>
                <a:cs typeface="Arial" panose="020B0604020202020204" pitchFamily="34" charset="0"/>
              </a:rPr>
              <a:t>vincular ao EAS um maior número de famílias de acompanhamento obrigatório não vinculadas</a:t>
            </a:r>
            <a:r>
              <a:rPr lang="pt-BR" sz="1600" dirty="0">
                <a:latin typeface="Arial" panose="020B0604020202020204" pitchFamily="34" charset="0"/>
                <a:cs typeface="Arial" panose="020B0604020202020204" pitchFamily="34" charset="0"/>
              </a:rPr>
              <a:t>. Para realizar a busca, selecione o bairro e verifique as outras opções de seleção: “Famílias não vinculadas EAS” e “Famílias não vinculadas Área/Micro Área/Profissional”. A relação de todas as famílias de acompanhamento obrigatório não vinculadas ao EAS encontra-se disponível na funcionalidade “</a:t>
            </a:r>
            <a:r>
              <a:rPr lang="pt-BR" sz="1600" b="1" dirty="0">
                <a:latin typeface="Arial" panose="020B0604020202020204" pitchFamily="34" charset="0"/>
                <a:cs typeface="Arial" panose="020B0604020202020204" pitchFamily="34" charset="0"/>
              </a:rPr>
              <a:t>Vincular famílias ao EAS” </a:t>
            </a:r>
            <a:r>
              <a:rPr lang="pt-BR" sz="1600" dirty="0">
                <a:latin typeface="Arial" panose="020B0604020202020204" pitchFamily="34" charset="0"/>
                <a:cs typeface="Arial" panose="020B0604020202020204" pitchFamily="34" charset="0"/>
              </a:rPr>
              <a:t>na opção “Gera CSV”. Além disso, a tela “Cobertura atual” também apresenta o quantitativo de famílias de acompanhamento obrigatório não vinculadas a EAS</a:t>
            </a:r>
            <a:r>
              <a:rPr lang="pt-BR" sz="1600" dirty="0" smtClean="0">
                <a:latin typeface="Arial" panose="020B0604020202020204" pitchFamily="34" charset="0"/>
                <a:cs typeface="Arial" panose="020B0604020202020204" pitchFamily="34" charset="0"/>
              </a:rPr>
              <a:t>.</a:t>
            </a:r>
            <a:endParaRPr lang="pt-BR" sz="16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3789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3789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37893" name="Rectangle 2"/>
          <p:cNvSpPr>
            <a:spLocks noChangeArrowheads="1"/>
          </p:cNvSpPr>
          <p:nvPr/>
        </p:nvSpPr>
        <p:spPr bwMode="auto">
          <a:xfrm>
            <a:off x="0" y="1000125"/>
            <a:ext cx="8786813" cy="1846263"/>
          </a:xfrm>
          <a:prstGeom prst="rect">
            <a:avLst/>
          </a:prstGeom>
          <a:noFill/>
          <a:ln w="9525">
            <a:noFill/>
            <a:miter lim="800000"/>
            <a:headEnd/>
            <a:tailEnd/>
          </a:ln>
        </p:spPr>
        <p:txBody>
          <a:bodyPr anchor="ctr">
            <a:spAutoFit/>
          </a:bodyPr>
          <a:lstStyle/>
          <a:p>
            <a:pPr indent="539750" algn="just">
              <a:lnSpc>
                <a:spcPct val="150000"/>
              </a:lnSpc>
            </a:pPr>
            <a:r>
              <a:rPr lang="pt-BR" sz="1600">
                <a:ea typeface="Calibri" pitchFamily="34" charset="0"/>
                <a:cs typeface="Arial" charset="0"/>
              </a:rPr>
              <a:t>Após a solicitação por bairro, será apresentada uma relação das famílias conforme a tabela abaixo.  Selecione primeiramente o EAS de destino e em seguida as famílias que serão vinculadas (é possível selecionar mais de uma família por vez). Clique em “</a:t>
            </a:r>
            <a:r>
              <a:rPr lang="pt-BR" sz="1600" b="1">
                <a:ea typeface="Calibri" pitchFamily="34" charset="0"/>
                <a:cs typeface="Arial" charset="0"/>
              </a:rPr>
              <a:t>Vincular</a:t>
            </a:r>
            <a:r>
              <a:rPr lang="pt-BR" sz="1600">
                <a:ea typeface="Calibri" pitchFamily="34" charset="0"/>
                <a:cs typeface="Arial" charset="0"/>
              </a:rPr>
              <a:t>”. </a:t>
            </a:r>
          </a:p>
          <a:p>
            <a:pPr indent="539750" algn="just" eaLnBrk="0" hangingPunct="0">
              <a:lnSpc>
                <a:spcPct val="150000"/>
              </a:lnSpc>
            </a:pPr>
            <a:r>
              <a:rPr lang="pt-BR" sz="1600">
                <a:ea typeface="Calibri" pitchFamily="34" charset="0"/>
                <a:cs typeface="Arial" charset="0"/>
              </a:rPr>
              <a:t>A seleção do profissional é opcional.</a:t>
            </a:r>
          </a:p>
          <a:p>
            <a:pPr indent="539750" eaLnBrk="0" hangingPunct="0"/>
            <a:endParaRPr lang="pt-BR">
              <a:ea typeface="Calibri" pitchFamily="34" charset="0"/>
              <a:cs typeface="Arial" charset="0"/>
            </a:endParaRPr>
          </a:p>
        </p:txBody>
      </p:sp>
      <p:sp>
        <p:nvSpPr>
          <p:cNvPr id="9" name="Retângulo 8"/>
          <p:cNvSpPr/>
          <p:nvPr/>
        </p:nvSpPr>
        <p:spPr>
          <a:xfrm>
            <a:off x="0" y="42862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 – Pesquisa por Bairro</a:t>
            </a:r>
          </a:p>
        </p:txBody>
      </p:sp>
      <p:pic>
        <p:nvPicPr>
          <p:cNvPr id="37896" name="Imagem 14"/>
          <p:cNvPicPr>
            <a:picLocks noChangeAspect="1" noChangeArrowheads="1"/>
          </p:cNvPicPr>
          <p:nvPr/>
        </p:nvPicPr>
        <p:blipFill>
          <a:blip r:embed="rId6"/>
          <a:srcRect/>
          <a:stretch>
            <a:fillRect/>
          </a:stretch>
        </p:blipFill>
        <p:spPr bwMode="auto">
          <a:xfrm>
            <a:off x="161925" y="2492896"/>
            <a:ext cx="8767763" cy="35718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5" name="Retângulo 4"/>
          <p:cNvSpPr/>
          <p:nvPr/>
        </p:nvSpPr>
        <p:spPr>
          <a:xfrm>
            <a:off x="0" y="478086"/>
            <a:ext cx="9144000" cy="95408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Pesquisa por Estabelecimento de Atenção à Saúde</a:t>
            </a:r>
          </a:p>
        </p:txBody>
      </p:sp>
      <p:pic>
        <p:nvPicPr>
          <p:cNvPr id="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1432173"/>
            <a:ext cx="6432989" cy="430108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071775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28675"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28676"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5" name="Retângulo 4"/>
          <p:cNvSpPr/>
          <p:nvPr/>
        </p:nvSpPr>
        <p:spPr>
          <a:xfrm>
            <a:off x="0" y="478086"/>
            <a:ext cx="9144000" cy="95408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Pesquisa por Estabelecimento de Atenção à Saúde</a:t>
            </a:r>
          </a:p>
        </p:txBody>
      </p:sp>
      <p:sp>
        <p:nvSpPr>
          <p:cNvPr id="7" name="Rectangle 2"/>
          <p:cNvSpPr>
            <a:spLocks noChangeArrowheads="1"/>
          </p:cNvSpPr>
          <p:nvPr/>
        </p:nvSpPr>
        <p:spPr bwMode="auto">
          <a:xfrm>
            <a:off x="351880" y="2031488"/>
            <a:ext cx="8180560" cy="2400657"/>
          </a:xfrm>
          <a:prstGeom prst="rect">
            <a:avLst/>
          </a:prstGeom>
          <a:solidFill>
            <a:schemeClr val="bg1"/>
          </a:solidFill>
          <a:ln w="9525">
            <a:noFill/>
            <a:miter lim="800000"/>
            <a:headEnd/>
            <a:tailEnd/>
          </a:ln>
          <a:effectLst/>
        </p:spPr>
        <p:txBody>
          <a:bodyPr wrap="square" anchor="ctr">
            <a:spAutoFit/>
          </a:bodyPr>
          <a:lstStyle/>
          <a:p>
            <a:pPr lvl="0" indent="539750" algn="just">
              <a:lnSpc>
                <a:spcPct val="150000"/>
              </a:lnSpc>
              <a:tabLst>
                <a:tab pos="4140200" algn="l"/>
              </a:tabLst>
              <a:defRPr/>
            </a:pPr>
            <a:r>
              <a:rPr lang="pt-BR" sz="2000" dirty="0"/>
              <a:t>Esta opção é utilizada para </a:t>
            </a:r>
            <a:r>
              <a:rPr lang="pt-BR" sz="2000" b="1" dirty="0"/>
              <a:t>transferir as famílias de um EAS para outro EAS do mesmo </a:t>
            </a:r>
            <a:r>
              <a:rPr lang="pt-BR" sz="2000" b="1" dirty="0" smtClean="0"/>
              <a:t>município</a:t>
            </a:r>
            <a:r>
              <a:rPr lang="pt-BR" sz="2000" dirty="0" smtClean="0"/>
              <a:t>. Para pesquisar as famílias que estão vinculadas a um determinado EAS selecione a opção “</a:t>
            </a:r>
            <a:r>
              <a:rPr lang="pt-BR" sz="2000" b="1" dirty="0" smtClean="0"/>
              <a:t>Vincular família ao EAS - Pesquisa por Estabelecimento de Atenção a Saúde</a:t>
            </a:r>
            <a:r>
              <a:rPr lang="pt-BR" sz="2000" dirty="0" smtClean="0"/>
              <a:t>”, o EAS e clique em </a:t>
            </a:r>
            <a:r>
              <a:rPr lang="pt-BR" sz="2000" b="1" dirty="0" smtClean="0"/>
              <a:t>Pesquisar</a:t>
            </a:r>
            <a:r>
              <a:rPr lang="pt-BR" sz="2000" dirty="0" smtClean="0"/>
              <a:t>. </a:t>
            </a:r>
          </a:p>
        </p:txBody>
      </p:sp>
    </p:spTree>
    <p:extLst>
      <p:ext uri="{BB962C8B-B14F-4D97-AF65-F5344CB8AC3E}">
        <p14:creationId xmlns:p14="http://schemas.microsoft.com/office/powerpoint/2010/main" val="8188891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3993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3994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39941" name="Rectangle 5"/>
          <p:cNvSpPr>
            <a:spLocks noChangeArrowheads="1"/>
          </p:cNvSpPr>
          <p:nvPr/>
        </p:nvSpPr>
        <p:spPr bwMode="auto">
          <a:xfrm>
            <a:off x="177675" y="1613089"/>
            <a:ext cx="8786813" cy="1569660"/>
          </a:xfrm>
          <a:prstGeom prst="rect">
            <a:avLst/>
          </a:prstGeom>
          <a:noFill/>
          <a:ln w="9525">
            <a:noFill/>
            <a:miter lim="800000"/>
            <a:headEnd/>
            <a:tailEnd/>
          </a:ln>
        </p:spPr>
        <p:txBody>
          <a:bodyPr anchor="ctr">
            <a:spAutoFit/>
          </a:bodyPr>
          <a:lstStyle/>
          <a:p>
            <a:pPr lvl="0" indent="539750" algn="just">
              <a:lnSpc>
                <a:spcPct val="150000"/>
              </a:lnSpc>
              <a:tabLst>
                <a:tab pos="4051300" algn="l"/>
              </a:tabLst>
            </a:pPr>
            <a:r>
              <a:rPr lang="pt-BR" sz="1600" dirty="0"/>
              <a:t>Na tela de pesquisa, será apresentada uma relação das famílias do EAS selecionado, primeiramente selecione o EAS de destino e, em seguida, as famílias que serão transferidas para o EAS de destino e clique em “</a:t>
            </a:r>
            <a:r>
              <a:rPr lang="pt-BR" sz="1600" b="1" dirty="0"/>
              <a:t>Vincular</a:t>
            </a:r>
            <a:r>
              <a:rPr lang="pt-BR" sz="1600" dirty="0"/>
              <a:t>”. </a:t>
            </a:r>
            <a:r>
              <a:rPr lang="pt-BR" sz="1600" dirty="0" smtClean="0">
                <a:ea typeface="Calibri" pitchFamily="34" charset="0"/>
                <a:cs typeface="Arial" charset="0"/>
              </a:rPr>
              <a:t> </a:t>
            </a:r>
            <a:endParaRPr lang="pt-BR" sz="1600" dirty="0">
              <a:ea typeface="Calibri" pitchFamily="34" charset="0"/>
              <a:cs typeface="Arial" charset="0"/>
            </a:endParaRPr>
          </a:p>
          <a:p>
            <a:pPr indent="539750" algn="just" eaLnBrk="0" hangingPunct="0">
              <a:lnSpc>
                <a:spcPct val="150000"/>
              </a:lnSpc>
              <a:tabLst>
                <a:tab pos="4051300" algn="l"/>
              </a:tabLst>
            </a:pPr>
            <a:r>
              <a:rPr lang="pt-BR" sz="1600" dirty="0">
                <a:ea typeface="Calibri" pitchFamily="34" charset="0"/>
                <a:cs typeface="Arial" charset="0"/>
              </a:rPr>
              <a:t>A seleção do profissional é opcional.</a:t>
            </a:r>
            <a:endParaRPr lang="pt-BR" dirty="0">
              <a:ea typeface="Calibri" pitchFamily="34" charset="0"/>
              <a:cs typeface="Arial" charset="0"/>
            </a:endParaRPr>
          </a:p>
        </p:txBody>
      </p:sp>
      <p:sp>
        <p:nvSpPr>
          <p:cNvPr id="9" name="Retângulo 8"/>
          <p:cNvSpPr/>
          <p:nvPr/>
        </p:nvSpPr>
        <p:spPr>
          <a:xfrm>
            <a:off x="0" y="428625"/>
            <a:ext cx="9144000" cy="9540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 </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Pesquisa por Estabelecimento de Atenção à Saúde</a:t>
            </a:r>
          </a:p>
        </p:txBody>
      </p:sp>
      <p:sp>
        <p:nvSpPr>
          <p:cNvPr id="39943" name="Retângulo 10"/>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Vincular</a:t>
            </a:r>
            <a:r>
              <a:rPr lang="pt-BR" sz="2600" b="1">
                <a:solidFill>
                  <a:schemeClr val="bg1"/>
                </a:solidFill>
                <a:cs typeface="Arial" charset="0"/>
              </a:rPr>
              <a:t> </a:t>
            </a:r>
            <a:r>
              <a:rPr lang="pt-BR" sz="2800" b="1">
                <a:solidFill>
                  <a:schemeClr val="bg1"/>
                </a:solidFill>
                <a:cs typeface="Arial" charset="0"/>
              </a:rPr>
              <a:t>Famílias ao EAS </a:t>
            </a:r>
          </a:p>
          <a:p>
            <a:pPr algn="ctr"/>
            <a:r>
              <a:rPr lang="pt-BR" sz="2800" b="1">
                <a:solidFill>
                  <a:schemeClr val="bg1"/>
                </a:solidFill>
                <a:cs typeface="Arial" charset="0"/>
              </a:rPr>
              <a:t>– Pesquisa por Estabelecimento de Atenção à Saúde</a:t>
            </a:r>
          </a:p>
        </p:txBody>
      </p:sp>
      <p:pic>
        <p:nvPicPr>
          <p:cNvPr id="39944" name="Imagem 16"/>
          <p:cNvPicPr>
            <a:picLocks noChangeAspect="1" noChangeArrowheads="1"/>
          </p:cNvPicPr>
          <p:nvPr/>
        </p:nvPicPr>
        <p:blipFill>
          <a:blip r:embed="rId6"/>
          <a:srcRect/>
          <a:stretch>
            <a:fillRect/>
          </a:stretch>
        </p:blipFill>
        <p:spPr bwMode="auto">
          <a:xfrm>
            <a:off x="196850" y="3429000"/>
            <a:ext cx="8875713" cy="32146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4096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4096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40965" name="Rectangle 2"/>
          <p:cNvSpPr>
            <a:spLocks noChangeArrowheads="1"/>
          </p:cNvSpPr>
          <p:nvPr/>
        </p:nvSpPr>
        <p:spPr bwMode="auto">
          <a:xfrm>
            <a:off x="0" y="857250"/>
            <a:ext cx="9001125" cy="1846263"/>
          </a:xfrm>
          <a:prstGeom prst="rect">
            <a:avLst/>
          </a:prstGeom>
          <a:noFill/>
          <a:ln w="9525">
            <a:noFill/>
            <a:miter lim="800000"/>
            <a:headEnd/>
            <a:tailEnd/>
          </a:ln>
        </p:spPr>
        <p:txBody>
          <a:bodyPr anchor="ctr">
            <a:spAutoFit/>
          </a:bodyPr>
          <a:lstStyle/>
          <a:p>
            <a:pPr indent="539750" algn="just">
              <a:lnSpc>
                <a:spcPct val="150000"/>
              </a:lnSpc>
            </a:pPr>
            <a:r>
              <a:rPr lang="pt-BR" sz="1600">
                <a:ea typeface="Calibri" pitchFamily="34" charset="0"/>
                <a:cs typeface="Arial" charset="0"/>
              </a:rPr>
              <a:t>A opção “</a:t>
            </a:r>
            <a:r>
              <a:rPr lang="pt-BR" sz="1600" b="1">
                <a:ea typeface="Calibri" pitchFamily="34" charset="0"/>
                <a:cs typeface="Arial" charset="0"/>
              </a:rPr>
              <a:t>Vincular família ao EAS - Gera CSV</a:t>
            </a:r>
            <a:r>
              <a:rPr lang="pt-BR" sz="1600">
                <a:ea typeface="Calibri" pitchFamily="34" charset="0"/>
                <a:cs typeface="Arial" charset="0"/>
              </a:rPr>
              <a:t>”, apresentará um arquivo em CSV (Excel) das famílias não vinculadas a nenhum EAS. Para obter essa relação clique em “</a:t>
            </a:r>
            <a:r>
              <a:rPr lang="pt-BR" sz="1600" b="1">
                <a:ea typeface="Calibri" pitchFamily="34" charset="0"/>
                <a:cs typeface="Arial" charset="0"/>
              </a:rPr>
              <a:t>Download</a:t>
            </a:r>
            <a:r>
              <a:rPr lang="pt-BR" sz="1600">
                <a:ea typeface="Calibri" pitchFamily="34" charset="0"/>
                <a:cs typeface="Arial" charset="0"/>
              </a:rPr>
              <a:t>”. O arquivo gerado apresenta o NIS, o nome e a data de nascimento do Responsável Familiar; o endereço e bairro da família.</a:t>
            </a:r>
          </a:p>
          <a:p>
            <a:pPr indent="539750" eaLnBrk="0" hangingPunct="0"/>
            <a:endParaRPr lang="pt-BR">
              <a:ea typeface="Calibri" pitchFamily="34" charset="0"/>
              <a:cs typeface="Arial" charset="0"/>
            </a:endParaRPr>
          </a:p>
        </p:txBody>
      </p:sp>
      <p:sp>
        <p:nvSpPr>
          <p:cNvPr id="9" name="Retângulo 8"/>
          <p:cNvSpPr/>
          <p:nvPr/>
        </p:nvSpPr>
        <p:spPr>
          <a:xfrm>
            <a:off x="0" y="42862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Vincular</a:t>
            </a:r>
            <a:r>
              <a:rPr lang="pt-BR" sz="2600" b="1" dirty="0">
                <a:latin typeface="Arial"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ao EAS – Gera CSV</a:t>
            </a:r>
          </a:p>
        </p:txBody>
      </p:sp>
      <p:sp>
        <p:nvSpPr>
          <p:cNvPr id="40967" name="Retângulo 10"/>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Vincular</a:t>
            </a:r>
            <a:r>
              <a:rPr lang="pt-BR" sz="2600" b="1">
                <a:solidFill>
                  <a:schemeClr val="bg1"/>
                </a:solidFill>
                <a:cs typeface="Arial" charset="0"/>
              </a:rPr>
              <a:t> </a:t>
            </a:r>
            <a:r>
              <a:rPr lang="pt-BR" sz="2800" b="1">
                <a:solidFill>
                  <a:schemeClr val="bg1"/>
                </a:solidFill>
                <a:cs typeface="Arial" charset="0"/>
              </a:rPr>
              <a:t>Famílias ao EAS </a:t>
            </a:r>
          </a:p>
          <a:p>
            <a:pPr algn="ctr"/>
            <a:r>
              <a:rPr lang="pt-BR" sz="2800" b="1">
                <a:solidFill>
                  <a:schemeClr val="bg1"/>
                </a:solidFill>
                <a:cs typeface="Arial" charset="0"/>
              </a:rPr>
              <a:t>– Pesquisa por Estabelecimento de Atenção à Saúde</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2525" y="2420888"/>
            <a:ext cx="6838950" cy="42957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30163"/>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049" name="Rectangle 1"/>
          <p:cNvSpPr>
            <a:spLocks noChangeArrowheads="1"/>
          </p:cNvSpPr>
          <p:nvPr/>
        </p:nvSpPr>
        <p:spPr bwMode="auto">
          <a:xfrm>
            <a:off x="142844" y="1620224"/>
            <a:ext cx="889365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50000"/>
              </a:lnSpc>
              <a:spcBef>
                <a:spcPct val="0"/>
              </a:spcBef>
              <a:spcAft>
                <a:spcPct val="0"/>
              </a:spcAft>
              <a:buClrTx/>
              <a:buSzTx/>
              <a:buFontTx/>
              <a:buNone/>
              <a:tabLst>
                <a:tab pos="-85725" algn="l"/>
                <a:tab pos="450850" algn="l"/>
                <a:tab pos="900113" algn="l"/>
                <a:tab pos="5491163" algn="l"/>
              </a:tabLst>
            </a:pPr>
            <a:r>
              <a:rPr lang="pt-BR" sz="1600" dirty="0" smtClean="0">
                <a:ea typeface="Calibri" pitchFamily="34" charset="0"/>
                <a:cs typeface="Arial" charset="0"/>
              </a:rPr>
              <a:t>A cada início de vigência, o Ministério da Saúde disponibiliza no Sistema de Gestão do PBF na Saúde a relação das famílias beneficiárias para acompanhamento no período. Esta relação é construída pelo Ministério do Desenvolvimento Social e Combate à Fome (MDS), que utiliza como referência as informações do Cadastro Único do penúltimo mês e as informações da folha de pagamento do último mês da vigência anterior. </a:t>
            </a:r>
          </a:p>
          <a:p>
            <a:pPr marL="0" marR="0" lvl="0" indent="0" algn="just" defTabSz="914400" rtl="0" eaLnBrk="0" fontAlgn="base" latinLnBrk="0" hangingPunct="0">
              <a:lnSpc>
                <a:spcPct val="150000"/>
              </a:lnSpc>
              <a:spcBef>
                <a:spcPct val="0"/>
              </a:spcBef>
              <a:spcAft>
                <a:spcPct val="0"/>
              </a:spcAft>
              <a:buClrTx/>
              <a:buSzTx/>
              <a:buFontTx/>
              <a:buNone/>
              <a:tabLst>
                <a:tab pos="-85725" algn="l"/>
                <a:tab pos="450850" algn="l"/>
                <a:tab pos="900113" algn="l"/>
                <a:tab pos="5491163" algn="l"/>
              </a:tabLst>
            </a:pPr>
            <a:r>
              <a:rPr lang="pt-BR" sz="1600" dirty="0" smtClean="0">
                <a:ea typeface="Calibri" pitchFamily="34" charset="0"/>
                <a:cs typeface="Arial" charset="0"/>
              </a:rPr>
              <a:t>		A partir da 2ª vigência de 2012 o Ministério da Saúde passou a disponibilizar no Sistema um arquivo no meio da vigência com informação das mulheres beneficiárias do Programa Bolsa Família com idade acima de 7 anos que não estavam no arquivo de carga do início da vigência, denominado de arquivo complementar. </a:t>
            </a:r>
          </a:p>
          <a:p>
            <a:pPr marL="0" marR="0" lvl="0" indent="0" algn="just" defTabSz="914400" rtl="0" eaLnBrk="0" fontAlgn="base" latinLnBrk="0" hangingPunct="0">
              <a:lnSpc>
                <a:spcPct val="150000"/>
              </a:lnSpc>
              <a:spcBef>
                <a:spcPct val="0"/>
              </a:spcBef>
              <a:spcAft>
                <a:spcPct val="0"/>
              </a:spcAft>
              <a:buClrTx/>
              <a:buSzTx/>
              <a:buFontTx/>
              <a:buNone/>
              <a:tabLst>
                <a:tab pos="-85725" algn="l"/>
                <a:tab pos="450850" algn="l"/>
                <a:tab pos="900113" algn="l"/>
                <a:tab pos="5491163" algn="l"/>
              </a:tabLst>
            </a:pPr>
            <a:r>
              <a:rPr lang="pt-BR" sz="1600" dirty="0" smtClean="0">
                <a:ea typeface="Calibri" pitchFamily="34" charset="0"/>
                <a:cs typeface="Arial" charset="0"/>
              </a:rPr>
              <a:t>		Este arquivo complementar, disponibilizado no meio da vigência, visa contribuir para o registro do acompanhamento das gestantes beneficiárias do PBF na saúde, que são de acompanhamento não obrigatório no Sistema. </a:t>
            </a:r>
          </a:p>
        </p:txBody>
      </p:sp>
      <p:sp>
        <p:nvSpPr>
          <p:cNvPr id="10" name="Rectangle 2"/>
          <p:cNvSpPr txBox="1">
            <a:spLocks noChangeArrowheads="1"/>
          </p:cNvSpPr>
          <p:nvPr/>
        </p:nvSpPr>
        <p:spPr bwMode="auto">
          <a:xfrm>
            <a:off x="142875" y="500042"/>
            <a:ext cx="8893621" cy="1000132"/>
          </a:xfrm>
          <a:prstGeom prst="rect">
            <a:avLst/>
          </a:prstGeom>
          <a:noFill/>
          <a:ln>
            <a:miter lim="800000"/>
            <a:headEnd/>
            <a:tailEnd/>
          </a:ln>
        </p:spPr>
        <p:txBody>
          <a:bodyPr anchor="b"/>
          <a:lstStyle/>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Geração do público de Acompanhamento e</a:t>
            </a:r>
          </a:p>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Transferência das informações das famílias para o Sistema de Gestão do PBF na Saúde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1" name="Retângulo 10"/>
          <p:cNvSpPr/>
          <p:nvPr/>
        </p:nvSpPr>
        <p:spPr>
          <a:xfrm>
            <a:off x="0" y="456853"/>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12" name="Retângulo 11"/>
          <p:cNvSpPr/>
          <p:nvPr/>
        </p:nvSpPr>
        <p:spPr>
          <a:xfrm>
            <a:off x="35496" y="959597"/>
            <a:ext cx="9001156" cy="1893339"/>
          </a:xfrm>
          <a:prstGeom prst="rect">
            <a:avLst/>
          </a:prstGeom>
        </p:spPr>
        <p:txBody>
          <a:bodyPr wrap="square">
            <a:spAutoFit/>
          </a:bodyPr>
          <a:lstStyle/>
          <a:p>
            <a:pPr indent="539750" algn="just">
              <a:lnSpc>
                <a:spcPct val="150000"/>
              </a:lnSpc>
              <a:defRPr/>
            </a:pPr>
            <a:r>
              <a:rPr lang="pt-BR" sz="1600" dirty="0" smtClean="0"/>
              <a:t>A opção "Mapa de Acompanhamento" está dividida em seis módulos de pesquisa: Mapa por Bairro, Mapa por Estabelecimento de Saúde, Mapa por Família, Mapa de Famílias com o campo Bairro em branco (acompanhamento não obrigatório), Mapa por Famílias não vinculadas ao EAS e Mapa de Famílias com mulheres vindas no arquivo complementar (acompanhamento não obrigatório). </a:t>
            </a:r>
            <a:endParaRPr lang="pt-BR" sz="1600" dirty="0">
              <a:latin typeface="Arial" pitchFamily="34" charset="0"/>
              <a:ea typeface="Calibri" pitchFamily="34" charset="0"/>
              <a:cs typeface="Arial" pitchFamily="34" charset="0"/>
            </a:endParaRPr>
          </a:p>
        </p:txBody>
      </p:sp>
      <p:sp>
        <p:nvSpPr>
          <p:cNvPr id="15" name="Retângulo 14"/>
          <p:cNvSpPr/>
          <p:nvPr/>
        </p:nvSpPr>
        <p:spPr>
          <a:xfrm>
            <a:off x="-36512" y="6172049"/>
            <a:ext cx="9180512" cy="830997"/>
          </a:xfrm>
          <a:prstGeom prst="rect">
            <a:avLst/>
          </a:prstGeom>
          <a:solidFill>
            <a:schemeClr val="bg1"/>
          </a:solidFill>
        </p:spPr>
        <p:txBody>
          <a:bodyPr wrap="square">
            <a:spAutoFit/>
          </a:bodyPr>
          <a:lstStyle/>
          <a:p>
            <a:pPr indent="539750" algn="just">
              <a:lnSpc>
                <a:spcPct val="150000"/>
              </a:lnSpc>
              <a:defRPr/>
            </a:pPr>
            <a:r>
              <a:rPr lang="pt-BR" sz="1600" dirty="0" smtClean="0">
                <a:solidFill>
                  <a:schemeClr val="bg1"/>
                </a:solidFill>
              </a:rPr>
              <a:t>A opção "Mapa de Acompanhamento" está dividida em seis módulos de pesquisa: Mapa por Bairro, Mapa por Estabelecimento de Saúde, Mapa por Família, Mapa de Famílias com o</a:t>
            </a:r>
            <a:endParaRPr lang="pt-BR" sz="1600" dirty="0">
              <a:solidFill>
                <a:schemeClr val="bg1"/>
              </a:solidFill>
              <a:latin typeface="Arial" pitchFamily="34" charset="0"/>
              <a:ea typeface="Calibri" pitchFamily="34" charset="0"/>
              <a:cs typeface="Arial" pitchFamily="34" charset="0"/>
            </a:endParaRP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6" y="2956892"/>
            <a:ext cx="8965660" cy="4000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817325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2"/>
          <p:cNvPicPr>
            <a:picLocks noChangeAspect="1" noChangeArrowheads="1"/>
          </p:cNvPicPr>
          <p:nvPr/>
        </p:nvPicPr>
        <p:blipFill>
          <a:blip r:embed="rId3"/>
          <a:srcRect/>
          <a:stretch>
            <a:fillRect/>
          </a:stretch>
        </p:blipFill>
        <p:spPr bwMode="auto">
          <a:xfrm>
            <a:off x="4857750" y="6273800"/>
            <a:ext cx="500063" cy="604838"/>
          </a:xfrm>
          <a:prstGeom prst="rect">
            <a:avLst/>
          </a:prstGeom>
          <a:noFill/>
          <a:ln w="9525">
            <a:noFill/>
            <a:miter lim="800000"/>
            <a:headEnd/>
            <a:tailEnd/>
          </a:ln>
        </p:spPr>
      </p:pic>
      <p:pic>
        <p:nvPicPr>
          <p:cNvPr id="44036"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44037" name="Rectangle 3"/>
          <p:cNvSpPr>
            <a:spLocks noChangeArrowheads="1"/>
          </p:cNvSpPr>
          <p:nvPr/>
        </p:nvSpPr>
        <p:spPr bwMode="auto">
          <a:xfrm>
            <a:off x="0" y="250507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1" name="Retângulo 10"/>
          <p:cNvSpPr/>
          <p:nvPr/>
        </p:nvSpPr>
        <p:spPr>
          <a:xfrm>
            <a:off x="0" y="-2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44040" name="Retângulo 12"/>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Vincular</a:t>
            </a:r>
            <a:r>
              <a:rPr lang="pt-BR" sz="2600" b="1">
                <a:solidFill>
                  <a:schemeClr val="bg1"/>
                </a:solidFill>
                <a:cs typeface="Arial" charset="0"/>
              </a:rPr>
              <a:t> </a:t>
            </a:r>
            <a:r>
              <a:rPr lang="pt-BR" sz="2800" b="1">
                <a:solidFill>
                  <a:schemeClr val="bg1"/>
                </a:solidFill>
                <a:cs typeface="Arial" charset="0"/>
              </a:rPr>
              <a:t>Famílias ao EAS </a:t>
            </a:r>
          </a:p>
          <a:p>
            <a:pPr algn="ctr"/>
            <a:r>
              <a:rPr lang="pt-BR" sz="2800" b="1">
                <a:solidFill>
                  <a:schemeClr val="bg1"/>
                </a:solidFill>
                <a:cs typeface="Arial" charset="0"/>
              </a:rPr>
              <a:t>– Pesquisa por Estabelecimento de Atenção à Saúde</a:t>
            </a:r>
          </a:p>
        </p:txBody>
      </p:sp>
      <p:sp>
        <p:nvSpPr>
          <p:cNvPr id="44038" name="Rectangle 2"/>
          <p:cNvSpPr>
            <a:spLocks noChangeArrowheads="1"/>
          </p:cNvSpPr>
          <p:nvPr/>
        </p:nvSpPr>
        <p:spPr bwMode="auto">
          <a:xfrm>
            <a:off x="107504" y="508965"/>
            <a:ext cx="8838728" cy="2632003"/>
          </a:xfrm>
          <a:prstGeom prst="rect">
            <a:avLst/>
          </a:prstGeom>
          <a:solidFill>
            <a:schemeClr val="bg1"/>
          </a:solidFill>
          <a:ln w="9525">
            <a:noFill/>
            <a:miter lim="800000"/>
            <a:headEnd/>
            <a:tailEnd/>
          </a:ln>
        </p:spPr>
        <p:txBody>
          <a:bodyPr wrap="square" anchor="ctr">
            <a:spAutoFit/>
          </a:bodyPr>
          <a:lstStyle/>
          <a:p>
            <a:pPr indent="449263" algn="just" eaLnBrk="0" hangingPunct="0">
              <a:lnSpc>
                <a:spcPct val="150000"/>
              </a:lnSpc>
            </a:pPr>
            <a:r>
              <a:rPr lang="pt-BR" sz="1600" dirty="0" smtClean="0">
                <a:ea typeface="Calibri" pitchFamily="34" charset="0"/>
                <a:cs typeface="Arial" charset="0"/>
              </a:rPr>
              <a:t>É disponibilizado para </a:t>
            </a:r>
            <a:r>
              <a:rPr lang="pt-BR" sz="1600" dirty="0">
                <a:ea typeface="Calibri" pitchFamily="34" charset="0"/>
                <a:cs typeface="Arial" charset="0"/>
              </a:rPr>
              <a:t>download arquivo </a:t>
            </a:r>
            <a:r>
              <a:rPr lang="pt-BR" sz="1600" b="1" dirty="0">
                <a:ea typeface="Calibri" pitchFamily="34" charset="0"/>
                <a:cs typeface="Arial" charset="0"/>
              </a:rPr>
              <a:t>em formato PDF</a:t>
            </a:r>
            <a:r>
              <a:rPr lang="pt-BR" sz="1600" dirty="0">
                <a:ea typeface="Calibri" pitchFamily="34" charset="0"/>
                <a:cs typeface="Arial" charset="0"/>
              </a:rPr>
              <a:t>, contendo os Mapas das famílias de acompanhamento obrigatório do município ordenados por bairro. </a:t>
            </a:r>
            <a:endParaRPr lang="pt-BR" sz="1600" dirty="0" smtClean="0">
              <a:ea typeface="Calibri" pitchFamily="34" charset="0"/>
              <a:cs typeface="Arial" charset="0"/>
            </a:endParaRPr>
          </a:p>
          <a:p>
            <a:pPr indent="449263" algn="just" eaLnBrk="0" hangingPunct="0">
              <a:lnSpc>
                <a:spcPct val="150000"/>
              </a:lnSpc>
            </a:pPr>
            <a:r>
              <a:rPr lang="pt-BR" sz="1600" dirty="0" smtClean="0">
                <a:ea typeface="Calibri" pitchFamily="34" charset="0"/>
                <a:cs typeface="Arial" charset="0"/>
              </a:rPr>
              <a:t>É </a:t>
            </a:r>
            <a:r>
              <a:rPr lang="pt-BR" sz="1600" dirty="0">
                <a:ea typeface="Calibri" pitchFamily="34" charset="0"/>
                <a:cs typeface="Arial" charset="0"/>
              </a:rPr>
              <a:t>importante ressaltar que </a:t>
            </a:r>
            <a:r>
              <a:rPr lang="pt-BR" sz="1600" dirty="0" smtClean="0">
                <a:ea typeface="Calibri" pitchFamily="34" charset="0"/>
                <a:cs typeface="Arial" charset="0"/>
              </a:rPr>
              <a:t>os</a:t>
            </a:r>
            <a:r>
              <a:rPr lang="pt-BR" sz="1600" dirty="0" smtClean="0"/>
              <a:t> arquivos em PDF é gerado apenas no início da vigência e não sofre alterações no decorrer da vigência. Sendo assim, as alterações de endereço, vinculação de famílias a EAS, entre outras alterações, </a:t>
            </a:r>
            <a:r>
              <a:rPr lang="pt-BR" sz="1600" dirty="0"/>
              <a:t>feitas após a abertura da vigência atual </a:t>
            </a:r>
            <a:r>
              <a:rPr lang="pt-BR" sz="1600" dirty="0" smtClean="0"/>
              <a:t>não constarão nos arquivos em PDF, constarão apenas no mapa de acompanhamento gerado em HTML, no qual as alterações são feitas simultaneamente. </a:t>
            </a:r>
            <a:endParaRPr lang="pt-BR" sz="1600" dirty="0">
              <a:ea typeface="Calibri" pitchFamily="34" charset="0"/>
              <a:cs typeface="Arial" charset="0"/>
            </a:endParaRPr>
          </a:p>
        </p:txBody>
      </p:sp>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224" y="3068960"/>
            <a:ext cx="8267240" cy="378771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895270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9" name="Retângulo 8"/>
          <p:cNvSpPr/>
          <p:nvPr/>
        </p:nvSpPr>
        <p:spPr>
          <a:xfrm>
            <a:off x="0" y="476672"/>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10" name="Rectangle 2"/>
          <p:cNvSpPr>
            <a:spLocks noChangeArrowheads="1"/>
          </p:cNvSpPr>
          <p:nvPr/>
        </p:nvSpPr>
        <p:spPr bwMode="auto">
          <a:xfrm>
            <a:off x="53752" y="978181"/>
            <a:ext cx="9036496" cy="1154675"/>
          </a:xfrm>
          <a:prstGeom prst="rect">
            <a:avLst/>
          </a:prstGeom>
          <a:solidFill>
            <a:schemeClr val="bg1"/>
          </a:solidFill>
          <a:ln w="9525">
            <a:noFill/>
            <a:miter lim="800000"/>
            <a:headEnd/>
            <a:tailEnd/>
          </a:ln>
        </p:spPr>
        <p:txBody>
          <a:bodyPr wrap="square" anchor="ctr">
            <a:spAutoFit/>
          </a:bodyPr>
          <a:lstStyle/>
          <a:p>
            <a:pPr indent="449263" algn="just" eaLnBrk="0" hangingPunct="0">
              <a:lnSpc>
                <a:spcPct val="150000"/>
              </a:lnSpc>
            </a:pPr>
            <a:r>
              <a:rPr lang="pt-BR" sz="1600" dirty="0" smtClean="0"/>
              <a:t>Está disponível, também, a “Relação de todas as famílias/ beneficiários no formato CSV” e, para aqueles municípios que possuem famílias indígenas aldeadas, a “Relação de Famílias Indígenas Aldeadas no formato CSV”.</a:t>
            </a:r>
            <a:endParaRPr lang="pt-BR" sz="1600" dirty="0">
              <a:ea typeface="Calibri" pitchFamily="34" charset="0"/>
              <a:cs typeface="Arial" charset="0"/>
            </a:endParaRPr>
          </a:p>
        </p:txBody>
      </p:sp>
      <p:sp>
        <p:nvSpPr>
          <p:cNvPr id="13" name="Retângulo 12"/>
          <p:cNvSpPr/>
          <p:nvPr/>
        </p:nvSpPr>
        <p:spPr>
          <a:xfrm>
            <a:off x="395536" y="548680"/>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pic>
        <p:nvPicPr>
          <p:cNvPr id="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2207121"/>
            <a:ext cx="8639322" cy="3958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00396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2"/>
          <p:cNvPicPr>
            <a:picLocks noChangeAspect="1" noChangeArrowheads="1"/>
          </p:cNvPicPr>
          <p:nvPr/>
        </p:nvPicPr>
        <p:blipFill>
          <a:blip r:embed="rId3"/>
          <a:srcRect/>
          <a:stretch>
            <a:fillRect/>
          </a:stretch>
        </p:blipFill>
        <p:spPr bwMode="auto">
          <a:xfrm>
            <a:off x="123825" y="714375"/>
            <a:ext cx="9020175" cy="3686175"/>
          </a:xfrm>
          <a:prstGeom prst="rect">
            <a:avLst/>
          </a:prstGeom>
          <a:noFill/>
          <a:ln w="9525">
            <a:noFill/>
            <a:miter lim="800000"/>
            <a:headEnd/>
            <a:tailEnd/>
          </a:ln>
        </p:spPr>
      </p:pic>
      <p:sp>
        <p:nvSpPr>
          <p:cNvPr id="11" name="CaixaDeTexto 10"/>
          <p:cNvSpPr txBox="1"/>
          <p:nvPr/>
        </p:nvSpPr>
        <p:spPr>
          <a:xfrm>
            <a:off x="0" y="4687888"/>
            <a:ext cx="9144000" cy="2170112"/>
          </a:xfrm>
          <a:prstGeom prst="rect">
            <a:avLst/>
          </a:prstGeom>
          <a:solidFill>
            <a:schemeClr val="accent3">
              <a:lumMod val="20000"/>
              <a:lumOff val="80000"/>
            </a:schemeClr>
          </a:solidFill>
        </p:spPr>
        <p:txBody>
          <a:bodyPr>
            <a:spAutoFit/>
          </a:bodyPr>
          <a:lstStyle/>
          <a:p>
            <a:pPr fontAlgn="auto">
              <a:lnSpc>
                <a:spcPct val="150000"/>
              </a:lnSpc>
              <a:spcBef>
                <a:spcPts val="0"/>
              </a:spcBef>
              <a:spcAft>
                <a:spcPts val="0"/>
              </a:spcAft>
              <a:defRPr/>
            </a:pPr>
            <a:r>
              <a:rPr lang="pt-BR" dirty="0">
                <a:latin typeface="Arial" pitchFamily="34" charset="0"/>
                <a:cs typeface="Arial" pitchFamily="34" charset="0"/>
              </a:rPr>
              <a:t>Sobre as legendas utilizadas no Mapa de Acompanhamento: </a:t>
            </a:r>
          </a:p>
          <a:p>
            <a:pPr fontAlgn="auto">
              <a:lnSpc>
                <a:spcPct val="150000"/>
              </a:lnSpc>
              <a:spcBef>
                <a:spcPts val="0"/>
              </a:spcBef>
              <a:spcAft>
                <a:spcPts val="0"/>
              </a:spcAft>
              <a:defRPr/>
            </a:pPr>
            <a:r>
              <a:rPr lang="pt-BR" dirty="0">
                <a:latin typeface="Arial" pitchFamily="34" charset="0"/>
                <a:cs typeface="Arial" pitchFamily="34" charset="0"/>
              </a:rPr>
              <a:t>(R) - Todos os responsáveis pela família (Sexo feminino ou masculino);</a:t>
            </a:r>
          </a:p>
          <a:p>
            <a:pPr fontAlgn="auto">
              <a:lnSpc>
                <a:spcPct val="150000"/>
              </a:lnSpc>
              <a:spcBef>
                <a:spcPts val="0"/>
              </a:spcBef>
              <a:spcAft>
                <a:spcPts val="0"/>
              </a:spcAft>
              <a:defRPr/>
            </a:pPr>
            <a:r>
              <a:rPr lang="pt-BR" dirty="0">
                <a:latin typeface="Arial" pitchFamily="34" charset="0"/>
                <a:cs typeface="Arial" pitchFamily="34" charset="0"/>
              </a:rPr>
              <a:t>(O) - Todos os beneficiários de acompanhamento obrigatório</a:t>
            </a:r>
          </a:p>
          <a:p>
            <a:pPr fontAlgn="auto">
              <a:lnSpc>
                <a:spcPct val="150000"/>
              </a:lnSpc>
              <a:spcBef>
                <a:spcPts val="0"/>
              </a:spcBef>
              <a:spcAft>
                <a:spcPts val="0"/>
              </a:spcAft>
              <a:defRPr/>
            </a:pPr>
            <a:r>
              <a:rPr lang="pt-BR" dirty="0">
                <a:latin typeface="Arial" pitchFamily="34" charset="0"/>
                <a:cs typeface="Arial" pitchFamily="34" charset="0"/>
              </a:rPr>
              <a:t>(G) – Todas as beneficiárias que tiveram a informação de “gestante” na vigência anterior.</a:t>
            </a:r>
            <a:endParaRPr lang="pt-BR" dirty="0">
              <a:latin typeface="+mn-lt"/>
            </a:endParaRPr>
          </a:p>
        </p:txBody>
      </p:sp>
      <p:sp>
        <p:nvSpPr>
          <p:cNvPr id="9" name="Rectangle 2"/>
          <p:cNvSpPr txBox="1">
            <a:spLocks noChangeArrowheads="1"/>
          </p:cNvSpPr>
          <p:nvPr/>
        </p:nvSpPr>
        <p:spPr bwMode="auto">
          <a:xfrm>
            <a:off x="0" y="0"/>
            <a:ext cx="9144000" cy="571500"/>
          </a:xfrm>
          <a:prstGeom prst="rect">
            <a:avLst/>
          </a:prstGeom>
          <a:solidFill>
            <a:schemeClr val="bg1"/>
          </a:solidFill>
          <a:ln>
            <a:miter lim="800000"/>
            <a:headEnd/>
            <a:tailEnd/>
          </a:ln>
        </p:spPr>
        <p:txBody>
          <a:bodyPr anchor="b"/>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mn-lt"/>
              </a:rPr>
              <a:t>Mapas de Acompanhamento</a:t>
            </a:r>
          </a:p>
        </p:txBody>
      </p:sp>
    </p:spTree>
    <p:extLst>
      <p:ext uri="{BB962C8B-B14F-4D97-AF65-F5344CB8AC3E}">
        <p14:creationId xmlns:p14="http://schemas.microsoft.com/office/powerpoint/2010/main" val="9978638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7" name="Rectangle 2"/>
          <p:cNvSpPr>
            <a:spLocks noChangeArrowheads="1"/>
          </p:cNvSpPr>
          <p:nvPr/>
        </p:nvSpPr>
        <p:spPr bwMode="auto">
          <a:xfrm>
            <a:off x="0" y="980728"/>
            <a:ext cx="9144000" cy="785343"/>
          </a:xfrm>
          <a:prstGeom prst="rect">
            <a:avLst/>
          </a:prstGeom>
          <a:noFill/>
          <a:ln w="9525">
            <a:noFill/>
            <a:miter lim="800000"/>
            <a:headEnd/>
            <a:tailEnd/>
          </a:ln>
        </p:spPr>
        <p:txBody>
          <a:bodyPr anchor="ctr">
            <a:spAutoFit/>
          </a:bodyPr>
          <a:lstStyle/>
          <a:p>
            <a:pPr indent="539750" algn="just">
              <a:lnSpc>
                <a:spcPct val="150000"/>
              </a:lnSpc>
            </a:pPr>
            <a:r>
              <a:rPr lang="pt-BR" sz="1600" dirty="0" smtClean="0"/>
              <a:t>A opção do Mapa de Acompanhamento por “</a:t>
            </a:r>
            <a:r>
              <a:rPr lang="pt-BR" sz="1600" b="1" dirty="0" smtClean="0"/>
              <a:t>Mapa de Famílias por Bairro</a:t>
            </a:r>
            <a:r>
              <a:rPr lang="pt-BR" sz="1600" dirty="0" smtClean="0"/>
              <a:t>” é possível a</a:t>
            </a:r>
            <a:r>
              <a:rPr lang="pt-BR" sz="1600" dirty="0" smtClean="0">
                <a:ea typeface="Calibri" pitchFamily="34" charset="0"/>
                <a:cs typeface="Arial" charset="0"/>
              </a:rPr>
              <a:t> </a:t>
            </a:r>
            <a:r>
              <a:rPr lang="pt-BR" sz="1600" dirty="0">
                <a:ea typeface="Calibri" pitchFamily="34" charset="0"/>
                <a:cs typeface="Arial" charset="0"/>
              </a:rPr>
              <a:t>impressão dos mapas </a:t>
            </a:r>
            <a:r>
              <a:rPr lang="pt-BR" sz="1600" dirty="0" smtClean="0">
                <a:ea typeface="Calibri" pitchFamily="34" charset="0"/>
                <a:cs typeface="Arial" charset="0"/>
              </a:rPr>
              <a:t>pelo </a:t>
            </a:r>
            <a:r>
              <a:rPr lang="pt-BR" sz="1600" dirty="0">
                <a:ea typeface="Calibri" pitchFamily="34" charset="0"/>
                <a:cs typeface="Arial" charset="0"/>
              </a:rPr>
              <a:t>Bairro de residência informado no Cadastro Único.</a:t>
            </a:r>
          </a:p>
        </p:txBody>
      </p:sp>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1" name="Retângulo 10"/>
          <p:cNvSpPr/>
          <p:nvPr/>
        </p:nvSpPr>
        <p:spPr>
          <a:xfrm>
            <a:off x="0" y="357188"/>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por Bairro</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987" y="1988840"/>
            <a:ext cx="8848725" cy="3752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801385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476672"/>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por Bairro</a:t>
            </a:r>
          </a:p>
        </p:txBody>
      </p:sp>
      <p:sp>
        <p:nvSpPr>
          <p:cNvPr id="7" name="Retângulo 14"/>
          <p:cNvSpPr>
            <a:spLocks noChangeArrowheads="1"/>
          </p:cNvSpPr>
          <p:nvPr/>
        </p:nvSpPr>
        <p:spPr bwMode="auto">
          <a:xfrm>
            <a:off x="0" y="5661248"/>
            <a:ext cx="9144000" cy="1200329"/>
          </a:xfrm>
          <a:prstGeom prst="rect">
            <a:avLst/>
          </a:prstGeom>
          <a:solidFill>
            <a:schemeClr val="bg1"/>
          </a:solidFill>
          <a:ln w="9525">
            <a:noFill/>
            <a:miter lim="800000"/>
            <a:headEnd/>
            <a:tailEnd/>
          </a:ln>
        </p:spPr>
        <p:txBody>
          <a:bodyPr wrap="square">
            <a:spAutoFit/>
          </a:bodyPr>
          <a:lstStyle/>
          <a:p>
            <a:pPr indent="539750" algn="just">
              <a:lnSpc>
                <a:spcPct val="150000"/>
              </a:lnSpc>
            </a:pPr>
            <a:r>
              <a:rPr lang="pt-BR" sz="1600" dirty="0" smtClean="0">
                <a:ea typeface="Calibri" pitchFamily="34" charset="0"/>
                <a:cs typeface="Arial" charset="0"/>
              </a:rPr>
              <a:t>Selecione o bairro na opção “</a:t>
            </a:r>
            <a:r>
              <a:rPr lang="pt-BR" sz="1600" b="1" dirty="0" smtClean="0">
                <a:ea typeface="Calibri" pitchFamily="34" charset="0"/>
                <a:cs typeface="Arial" charset="0"/>
              </a:rPr>
              <a:t>Selecione um bairro</a:t>
            </a:r>
            <a:r>
              <a:rPr lang="pt-BR" sz="1600" dirty="0" smtClean="0">
                <a:ea typeface="Calibri" pitchFamily="34" charset="0"/>
                <a:cs typeface="Arial" charset="0"/>
              </a:rPr>
              <a:t>”.</a:t>
            </a:r>
          </a:p>
          <a:p>
            <a:pPr indent="539750" algn="just">
              <a:lnSpc>
                <a:spcPct val="150000"/>
              </a:lnSpc>
            </a:pPr>
            <a:r>
              <a:rPr lang="pt-BR" sz="1600" dirty="0" smtClean="0">
                <a:ea typeface="Calibri" pitchFamily="34" charset="0"/>
                <a:cs typeface="Arial" charset="0"/>
              </a:rPr>
              <a:t>Para </a:t>
            </a:r>
            <a:r>
              <a:rPr lang="pt-BR" sz="1600" dirty="0">
                <a:ea typeface="Calibri" pitchFamily="34" charset="0"/>
                <a:cs typeface="Arial" charset="0"/>
              </a:rPr>
              <a:t>imprimir mapas de um determinado logradouro (rua, quadra, conjunto, etc.), selecione primeiro o bairro e depois, selecione na opção </a:t>
            </a:r>
            <a:r>
              <a:rPr lang="pt-BR" sz="1600" dirty="0" smtClean="0">
                <a:ea typeface="Calibri" pitchFamily="34" charset="0"/>
                <a:cs typeface="Arial" charset="0"/>
              </a:rPr>
              <a:t>“</a:t>
            </a:r>
            <a:r>
              <a:rPr lang="pt-BR" sz="1600" b="1" dirty="0" smtClean="0">
                <a:ea typeface="Calibri" pitchFamily="34" charset="0"/>
                <a:cs typeface="Arial" charset="0"/>
              </a:rPr>
              <a:t>Selecione o logradouro</a:t>
            </a:r>
            <a:r>
              <a:rPr lang="pt-BR" sz="1600" dirty="0" smtClean="0">
                <a:ea typeface="Calibri" pitchFamily="34" charset="0"/>
                <a:cs typeface="Arial" charset="0"/>
              </a:rPr>
              <a:t>”.</a:t>
            </a:r>
            <a:endParaRPr lang="pt-BR" sz="1600" dirty="0">
              <a:ea typeface="Calibri" pitchFamily="34" charset="0"/>
              <a:cs typeface="Arial" charset="0"/>
            </a:endParaRPr>
          </a:p>
        </p:txBody>
      </p:sp>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24" y="1124744"/>
            <a:ext cx="8748464" cy="450300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4246875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6"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451186"/>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por Bairro</a:t>
            </a:r>
          </a:p>
        </p:txBody>
      </p:sp>
      <p:sp>
        <p:nvSpPr>
          <p:cNvPr id="9" name="Retângulo 14"/>
          <p:cNvSpPr>
            <a:spLocks noChangeArrowheads="1"/>
          </p:cNvSpPr>
          <p:nvPr/>
        </p:nvSpPr>
        <p:spPr bwMode="auto">
          <a:xfrm>
            <a:off x="0" y="5685055"/>
            <a:ext cx="9144000" cy="1200329"/>
          </a:xfrm>
          <a:prstGeom prst="rect">
            <a:avLst/>
          </a:prstGeom>
          <a:solidFill>
            <a:schemeClr val="bg1"/>
          </a:solidFill>
          <a:ln w="9525">
            <a:noFill/>
            <a:miter lim="800000"/>
            <a:headEnd/>
            <a:tailEnd/>
          </a:ln>
        </p:spPr>
        <p:txBody>
          <a:bodyPr wrap="square">
            <a:spAutoFit/>
          </a:bodyPr>
          <a:lstStyle/>
          <a:p>
            <a:pPr indent="539750" algn="just">
              <a:lnSpc>
                <a:spcPct val="150000"/>
              </a:lnSpc>
            </a:pPr>
            <a:r>
              <a:rPr lang="pt-BR" sz="1600" dirty="0" smtClean="0">
                <a:solidFill>
                  <a:schemeClr val="bg1"/>
                </a:solidFill>
                <a:ea typeface="Calibri" pitchFamily="34" charset="0"/>
                <a:cs typeface="Arial" charset="0"/>
              </a:rPr>
              <a:t>Selecione o bairro na opção “</a:t>
            </a:r>
            <a:r>
              <a:rPr lang="pt-BR" sz="1600" b="1" dirty="0" smtClean="0">
                <a:solidFill>
                  <a:schemeClr val="bg1"/>
                </a:solidFill>
                <a:ea typeface="Calibri" pitchFamily="34" charset="0"/>
                <a:cs typeface="Arial" charset="0"/>
              </a:rPr>
              <a:t>Selecione um bairro</a:t>
            </a:r>
            <a:r>
              <a:rPr lang="pt-BR" sz="1600" dirty="0" smtClean="0">
                <a:solidFill>
                  <a:schemeClr val="bg1"/>
                </a:solidFill>
                <a:ea typeface="Calibri" pitchFamily="34" charset="0"/>
                <a:cs typeface="Arial" charset="0"/>
              </a:rPr>
              <a:t>”.</a:t>
            </a:r>
          </a:p>
          <a:p>
            <a:pPr indent="539750" algn="just">
              <a:lnSpc>
                <a:spcPct val="150000"/>
              </a:lnSpc>
            </a:pPr>
            <a:r>
              <a:rPr lang="pt-BR" sz="1600" dirty="0" smtClean="0">
                <a:solidFill>
                  <a:schemeClr val="bg1"/>
                </a:solidFill>
                <a:ea typeface="Calibri" pitchFamily="34" charset="0"/>
                <a:cs typeface="Arial" charset="0"/>
              </a:rPr>
              <a:t>Para </a:t>
            </a:r>
            <a:r>
              <a:rPr lang="pt-BR" sz="1600" dirty="0">
                <a:solidFill>
                  <a:schemeClr val="bg1"/>
                </a:solidFill>
                <a:ea typeface="Calibri" pitchFamily="34" charset="0"/>
                <a:cs typeface="Arial" charset="0"/>
              </a:rPr>
              <a:t>imprimir mapas de um determinado logradouro (rua, quadra, conjunto, etc.), selecione primeiro o bairro e depois, selecione na opção </a:t>
            </a:r>
            <a:r>
              <a:rPr lang="pt-BR" sz="1600" dirty="0" smtClean="0">
                <a:solidFill>
                  <a:schemeClr val="bg1"/>
                </a:solidFill>
                <a:ea typeface="Calibri" pitchFamily="34" charset="0"/>
                <a:cs typeface="Arial" charset="0"/>
              </a:rPr>
              <a:t>“</a:t>
            </a:r>
            <a:r>
              <a:rPr lang="pt-BR" sz="1600" b="1" dirty="0" smtClean="0">
                <a:solidFill>
                  <a:schemeClr val="bg1"/>
                </a:solidFill>
                <a:ea typeface="Calibri" pitchFamily="34" charset="0"/>
                <a:cs typeface="Arial" charset="0"/>
              </a:rPr>
              <a:t>Selecione o logradouro</a:t>
            </a:r>
            <a:r>
              <a:rPr lang="pt-BR" sz="1600" dirty="0" smtClean="0">
                <a:solidFill>
                  <a:schemeClr val="bg1"/>
                </a:solidFill>
                <a:ea typeface="Calibri" pitchFamily="34" charset="0"/>
                <a:cs typeface="Arial" charset="0"/>
              </a:rPr>
              <a:t>”.</a:t>
            </a:r>
            <a:endParaRPr lang="pt-BR" sz="1600" dirty="0">
              <a:solidFill>
                <a:schemeClr val="bg1"/>
              </a:solidFill>
              <a:ea typeface="Calibri" pitchFamily="34" charset="0"/>
              <a:cs typeface="Arial" charset="0"/>
            </a:endParaRPr>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795" y="1071874"/>
            <a:ext cx="9026717" cy="46805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CaixaDeTexto 7"/>
          <p:cNvSpPr txBox="1"/>
          <p:nvPr/>
        </p:nvSpPr>
        <p:spPr>
          <a:xfrm>
            <a:off x="2035050" y="3789040"/>
            <a:ext cx="6929438" cy="2862322"/>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just" fontAlgn="auto">
              <a:lnSpc>
                <a:spcPct val="150000"/>
              </a:lnSpc>
              <a:spcBef>
                <a:spcPts val="0"/>
              </a:spcBef>
              <a:spcAft>
                <a:spcPts val="0"/>
              </a:spcAft>
              <a:defRPr/>
            </a:pPr>
            <a:r>
              <a:rPr lang="pt-BR" sz="2000" dirty="0" smtClean="0">
                <a:latin typeface="Arial" pitchFamily="34" charset="0"/>
                <a:cs typeface="Arial" pitchFamily="34" charset="0"/>
              </a:rPr>
              <a:t>No </a:t>
            </a:r>
            <a:r>
              <a:rPr lang="pt-BR" sz="2000" dirty="0">
                <a:latin typeface="Arial" pitchFamily="34" charset="0"/>
                <a:cs typeface="Arial" pitchFamily="34" charset="0"/>
              </a:rPr>
              <a:t>filtro </a:t>
            </a:r>
            <a:r>
              <a:rPr lang="pt-BR" sz="2000" dirty="0" smtClean="0">
                <a:latin typeface="Arial" pitchFamily="34" charset="0"/>
                <a:cs typeface="Arial" pitchFamily="34" charset="0"/>
              </a:rPr>
              <a:t>“</a:t>
            </a:r>
            <a:r>
              <a:rPr lang="pt-BR" sz="2000" b="1" dirty="0" smtClean="0">
                <a:latin typeface="Arial" pitchFamily="34" charset="0"/>
                <a:cs typeface="Arial" pitchFamily="34" charset="0"/>
              </a:rPr>
              <a:t>Clique aqui para somente famílias não vinculadas ao EAS</a:t>
            </a:r>
            <a:r>
              <a:rPr lang="pt-BR" sz="2000" dirty="0" smtClean="0">
                <a:latin typeface="Arial" pitchFamily="34" charset="0"/>
                <a:cs typeface="Arial" pitchFamily="34" charset="0"/>
              </a:rPr>
              <a:t>” retornará </a:t>
            </a:r>
            <a:r>
              <a:rPr lang="pt-BR" sz="2000" dirty="0">
                <a:latin typeface="Arial" pitchFamily="34" charset="0"/>
                <a:cs typeface="Arial" pitchFamily="34" charset="0"/>
              </a:rPr>
              <a:t>mapas contendo somente famílias que ainda não tenham vínculo com EAS. </a:t>
            </a:r>
            <a:endParaRPr lang="pt-BR" sz="2000" dirty="0" smtClean="0">
              <a:latin typeface="Arial" pitchFamily="34" charset="0"/>
              <a:cs typeface="Arial" pitchFamily="34" charset="0"/>
            </a:endParaRPr>
          </a:p>
          <a:p>
            <a:pPr algn="just" fontAlgn="auto">
              <a:lnSpc>
                <a:spcPct val="150000"/>
              </a:lnSpc>
              <a:spcBef>
                <a:spcPts val="0"/>
              </a:spcBef>
              <a:spcAft>
                <a:spcPts val="0"/>
              </a:spcAft>
              <a:defRPr/>
            </a:pPr>
            <a:r>
              <a:rPr lang="pt-BR" sz="2000" dirty="0" smtClean="0">
                <a:latin typeface="Arial" pitchFamily="34" charset="0"/>
                <a:cs typeface="Arial" pitchFamily="34" charset="0"/>
              </a:rPr>
              <a:t>Essa </a:t>
            </a:r>
            <a:r>
              <a:rPr lang="pt-BR" sz="2000" dirty="0">
                <a:latin typeface="Arial" pitchFamily="34" charset="0"/>
                <a:cs typeface="Arial" pitchFamily="34" charset="0"/>
              </a:rPr>
              <a:t>opção poderá ser utilizada, como complemento, sempre que os Mapas forem gerados por EAS para ter a certeza que nenhuma família deixará de ser acompanhada.</a:t>
            </a:r>
          </a:p>
        </p:txBody>
      </p:sp>
    </p:spTree>
    <p:extLst>
      <p:ext uri="{BB962C8B-B14F-4D97-AF65-F5344CB8AC3E}">
        <p14:creationId xmlns:p14="http://schemas.microsoft.com/office/powerpoint/2010/main" val="12224971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4608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4608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46086" name="Rectangle 3"/>
          <p:cNvSpPr>
            <a:spLocks noChangeArrowheads="1"/>
          </p:cNvSpPr>
          <p:nvPr/>
        </p:nvSpPr>
        <p:spPr bwMode="auto">
          <a:xfrm>
            <a:off x="0" y="350520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46088" name="Retângulo 14"/>
          <p:cNvSpPr>
            <a:spLocks noChangeArrowheads="1"/>
          </p:cNvSpPr>
          <p:nvPr/>
        </p:nvSpPr>
        <p:spPr bwMode="auto">
          <a:xfrm>
            <a:off x="0" y="5868988"/>
            <a:ext cx="9144000" cy="1014412"/>
          </a:xfrm>
          <a:prstGeom prst="rect">
            <a:avLst/>
          </a:prstGeom>
          <a:solidFill>
            <a:schemeClr val="bg1"/>
          </a:solidFill>
          <a:ln w="9525">
            <a:noFill/>
            <a:miter lim="800000"/>
            <a:headEnd/>
            <a:tailEnd/>
          </a:ln>
        </p:spPr>
        <p:txBody>
          <a:bodyPr>
            <a:spAutoFit/>
          </a:bodyPr>
          <a:lstStyle/>
          <a:p>
            <a:pPr>
              <a:lnSpc>
                <a:spcPct val="150000"/>
              </a:lnSpc>
            </a:pPr>
            <a:r>
              <a:rPr lang="pt-BR" sz="2000">
                <a:solidFill>
                  <a:schemeClr val="bg1"/>
                </a:solidFill>
                <a:cs typeface="Arial" charset="0"/>
              </a:rPr>
              <a:t>A gestão municipal de saúde organizará de acordo com a possibilidade para realizar o acompanhamento obrigatório e não obrigatório das</a:t>
            </a:r>
          </a:p>
        </p:txBody>
      </p:sp>
      <p:sp>
        <p:nvSpPr>
          <p:cNvPr id="16" name="Retângulo 15"/>
          <p:cNvSpPr/>
          <p:nvPr/>
        </p:nvSpPr>
        <p:spPr>
          <a:xfrm>
            <a:off x="0" y="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212" y="2420888"/>
            <a:ext cx="8648700" cy="4343400"/>
          </a:xfrm>
          <a:prstGeom prst="rect">
            <a:avLst/>
          </a:prstGeom>
          <a:solidFill>
            <a:schemeClr val="tx2">
              <a:lumMod val="40000"/>
              <a:lumOff val="60000"/>
            </a:schemeClr>
          </a:solidFill>
          <a:ln>
            <a:solidFill>
              <a:schemeClr val="accent1"/>
            </a:solidFill>
          </a:ln>
        </p:spPr>
      </p:pic>
      <p:sp>
        <p:nvSpPr>
          <p:cNvPr id="46085" name="Rectangle 2"/>
          <p:cNvSpPr>
            <a:spLocks noChangeArrowheads="1"/>
          </p:cNvSpPr>
          <p:nvPr/>
        </p:nvSpPr>
        <p:spPr bwMode="auto">
          <a:xfrm>
            <a:off x="107504" y="597843"/>
            <a:ext cx="8928992" cy="3000821"/>
          </a:xfrm>
          <a:prstGeom prst="rect">
            <a:avLst/>
          </a:prstGeom>
          <a:solidFill>
            <a:schemeClr val="tx2">
              <a:lumMod val="40000"/>
              <a:lumOff val="60000"/>
            </a:schemeClr>
          </a:solidFill>
          <a:ln w="9525">
            <a:solidFill>
              <a:schemeClr val="tx1"/>
            </a:solidFill>
            <a:miter lim="800000"/>
            <a:headEnd/>
            <a:tailEnd/>
          </a:ln>
        </p:spPr>
        <p:txBody>
          <a:bodyPr wrap="square" anchor="ctr">
            <a:spAutoFit/>
          </a:bodyPr>
          <a:lstStyle/>
          <a:p>
            <a:pPr indent="449263" algn="just">
              <a:lnSpc>
                <a:spcPct val="150000"/>
              </a:lnSpc>
            </a:pPr>
            <a:r>
              <a:rPr lang="pt-BR" dirty="0" smtClean="0">
                <a:ea typeface="Calibri" pitchFamily="34" charset="0"/>
                <a:cs typeface="Arial" charset="0"/>
              </a:rPr>
              <a:t>Em todas as opções de seleção de Mapas de Acompanhamento, as famílias poderão ser selecionadas para impressão dos mapas de acompanhamento conforme o perfil desejado. Portanto, em uma ação com as crianças no dia da criança ou uma reunião sobre o planejamento familiar para as mulheres, por exemplo, são oportunidades de realizar também o acompanhamento das condicionalidades de saúde do PBF. Para tanto, encontra-se disponível no sistema a listagem apenas das crianças menores de 7 anos ou de apenas as mulheres entre 14 e 44 anos. </a:t>
            </a:r>
            <a:endParaRPr lang="pt-BR" dirty="0">
              <a:ea typeface="Calibri" pitchFamily="34" charset="0"/>
              <a:cs typeface="Arial" charset="0"/>
            </a:endParaRPr>
          </a:p>
        </p:txBody>
      </p:sp>
    </p:spTree>
    <p:extLst>
      <p:ext uri="{BB962C8B-B14F-4D97-AF65-F5344CB8AC3E}">
        <p14:creationId xmlns:p14="http://schemas.microsoft.com/office/powerpoint/2010/main" val="38742150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ctangle 3"/>
          <p:cNvSpPr>
            <a:spLocks noChangeArrowheads="1"/>
          </p:cNvSpPr>
          <p:nvPr/>
        </p:nvSpPr>
        <p:spPr bwMode="auto">
          <a:xfrm>
            <a:off x="214313" y="764704"/>
            <a:ext cx="8572500" cy="5309146"/>
          </a:xfrm>
          <a:prstGeom prst="rect">
            <a:avLst/>
          </a:prstGeom>
          <a:noFill/>
          <a:ln w="9525">
            <a:noFill/>
            <a:miter lim="800000"/>
            <a:headEnd/>
            <a:tailEnd/>
          </a:ln>
        </p:spPr>
        <p:txBody>
          <a:bodyPr anchor="ctr">
            <a:spAutoFit/>
          </a:bodyPr>
          <a:lstStyle/>
          <a:p>
            <a:pPr algn="just">
              <a:lnSpc>
                <a:spcPct val="150000"/>
              </a:lnSpc>
            </a:pPr>
            <a:r>
              <a:rPr lang="pt-BR" dirty="0" smtClean="0"/>
              <a:t>	</a:t>
            </a:r>
            <a:r>
              <a:rPr lang="pt-BR" sz="1600" dirty="0" smtClean="0"/>
              <a:t>Selecione as famílias a serem impressas nos Mapas de Acompanhamento conforme perfil desejado. </a:t>
            </a:r>
          </a:p>
          <a:p>
            <a:pPr algn="just">
              <a:lnSpc>
                <a:spcPct val="150000"/>
              </a:lnSpc>
            </a:pPr>
            <a:r>
              <a:rPr lang="pt-BR" sz="1600" dirty="0" smtClean="0">
                <a:ea typeface="Times New Roman" pitchFamily="18" charset="0"/>
                <a:cs typeface="Arial" charset="0"/>
              </a:rPr>
              <a:t>	A </a:t>
            </a:r>
            <a:r>
              <a:rPr lang="pt-BR" sz="1600" dirty="0">
                <a:ea typeface="Times New Roman" pitchFamily="18" charset="0"/>
                <a:cs typeface="Arial" charset="0"/>
              </a:rPr>
              <a:t>inserção das </a:t>
            </a:r>
            <a:r>
              <a:rPr lang="pt-BR" sz="1600" b="1" dirty="0">
                <a:ea typeface="Times New Roman" pitchFamily="18" charset="0"/>
                <a:cs typeface="Arial" charset="0"/>
              </a:rPr>
              <a:t>mulheres beneficiárias com idade entre 7 e 13 anos</a:t>
            </a:r>
            <a:r>
              <a:rPr lang="pt-BR" sz="1600" dirty="0">
                <a:ea typeface="Times New Roman" pitchFamily="18" charset="0"/>
                <a:cs typeface="Arial" charset="0"/>
              </a:rPr>
              <a:t> </a:t>
            </a:r>
            <a:r>
              <a:rPr lang="pt-BR" sz="1600" b="1" dirty="0">
                <a:ea typeface="Times New Roman" pitchFamily="18" charset="0"/>
                <a:cs typeface="Arial" charset="0"/>
              </a:rPr>
              <a:t>e com mais de 45 anos</a:t>
            </a:r>
            <a:r>
              <a:rPr lang="pt-BR" sz="1600" dirty="0">
                <a:ea typeface="Times New Roman" pitchFamily="18" charset="0"/>
                <a:cs typeface="Arial" charset="0"/>
              </a:rPr>
              <a:t> no Sistema de Gestão da Saúde tem como objetivo oferecer aos municípios a </a:t>
            </a:r>
            <a:r>
              <a:rPr lang="pt-BR" sz="1600" dirty="0" smtClean="0">
                <a:ea typeface="Times New Roman" pitchFamily="18" charset="0"/>
                <a:cs typeface="Arial" charset="0"/>
              </a:rPr>
              <a:t>relação mais </a:t>
            </a:r>
            <a:r>
              <a:rPr lang="pt-BR" sz="1600" dirty="0">
                <a:ea typeface="Times New Roman" pitchFamily="18" charset="0"/>
                <a:cs typeface="Arial" charset="0"/>
              </a:rPr>
              <a:t>completa dos beneficiários do Programa Bolsa Família e possibilitar que as mulheres quando gestantes se tornem elegíveis ao Benefício Variável à Gestante – BVG. </a:t>
            </a:r>
          </a:p>
          <a:p>
            <a:pPr algn="just">
              <a:lnSpc>
                <a:spcPct val="150000"/>
              </a:lnSpc>
            </a:pPr>
            <a:r>
              <a:rPr lang="pt-BR" sz="1600" dirty="0" smtClean="0">
                <a:ea typeface="Times New Roman" pitchFamily="18" charset="0"/>
                <a:cs typeface="Arial" charset="0"/>
              </a:rPr>
              <a:t>	O </a:t>
            </a:r>
            <a:r>
              <a:rPr lang="pt-BR" sz="1600" dirty="0">
                <a:ea typeface="Times New Roman" pitchFamily="18" charset="0"/>
                <a:cs typeface="Arial" charset="0"/>
              </a:rPr>
              <a:t>acompanhamento das condicionalidades da saúde, para este conjunto de </a:t>
            </a:r>
            <a:r>
              <a:rPr lang="pt-BR" sz="1600" dirty="0" smtClean="0">
                <a:ea typeface="Times New Roman" pitchFamily="18" charset="0"/>
                <a:cs typeface="Arial" charset="0"/>
              </a:rPr>
              <a:t>beneficiárias</a:t>
            </a:r>
            <a:r>
              <a:rPr lang="pt-BR" sz="1600" dirty="0">
                <a:ea typeface="Times New Roman" pitchFamily="18" charset="0"/>
                <a:cs typeface="Arial" charset="0"/>
              </a:rPr>
              <a:t>, não será obrigatório em nenhum dos casos, mas se qualquer uma dessas famílias tiver o acompanhamento de saúde realizado, este será computado no resultado do acompanhamento do município, contribuindo com o alcance das metas e aumento do IGD. </a:t>
            </a:r>
            <a:endParaRPr lang="pt-BR" sz="1600" dirty="0" smtClean="0">
              <a:ea typeface="Times New Roman" pitchFamily="18" charset="0"/>
              <a:cs typeface="Arial" charset="0"/>
            </a:endParaRPr>
          </a:p>
          <a:p>
            <a:pPr algn="just">
              <a:lnSpc>
                <a:spcPct val="150000"/>
              </a:lnSpc>
            </a:pPr>
            <a:r>
              <a:rPr lang="pt-BR" sz="1600" dirty="0" smtClean="0">
                <a:cs typeface="Arial" charset="0"/>
              </a:rPr>
              <a:t> 	A gestão municipal de saúde deverá organizar-se, de acordo com a capacidade, para realizar o acompanhamento obrigatório e não obrigatório das condicionalidades da saúde. </a:t>
            </a:r>
            <a:endParaRPr lang="pt-BR" sz="1600" dirty="0">
              <a:ea typeface="Times New Roman" pitchFamily="18" charset="0"/>
              <a:cs typeface="Arial" charset="0"/>
            </a:endParaRPr>
          </a:p>
        </p:txBody>
      </p:sp>
      <p:sp>
        <p:nvSpPr>
          <p:cNvPr id="7" name="Retângulo 6"/>
          <p:cNvSpPr/>
          <p:nvPr/>
        </p:nvSpPr>
        <p:spPr>
          <a:xfrm>
            <a:off x="0"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Tree>
    <p:extLst>
      <p:ext uri="{BB962C8B-B14F-4D97-AF65-F5344CB8AC3E}">
        <p14:creationId xmlns:p14="http://schemas.microsoft.com/office/powerpoint/2010/main" val="18970237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36004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7" name="Rectangle 1"/>
          <p:cNvSpPr>
            <a:spLocks noChangeArrowheads="1"/>
          </p:cNvSpPr>
          <p:nvPr/>
        </p:nvSpPr>
        <p:spPr bwMode="auto">
          <a:xfrm>
            <a:off x="0" y="5318711"/>
            <a:ext cx="9156700" cy="1524007"/>
          </a:xfrm>
          <a:prstGeom prst="rect">
            <a:avLst/>
          </a:prstGeom>
          <a:solidFill>
            <a:schemeClr val="bg1"/>
          </a:solidFill>
          <a:ln w="9525">
            <a:noFill/>
            <a:miter lim="800000"/>
            <a:headEnd/>
            <a:tailEnd/>
          </a:ln>
        </p:spPr>
        <p:txBody>
          <a:bodyPr wrap="square" anchor="ctr">
            <a:spAutoFit/>
          </a:bodyPr>
          <a:lstStyle/>
          <a:p>
            <a:pPr indent="539750" algn="just">
              <a:lnSpc>
                <a:spcPct val="150000"/>
              </a:lnSpc>
            </a:pPr>
            <a:r>
              <a:rPr lang="pt-BR" sz="1600" dirty="0">
                <a:ea typeface="Calibri" pitchFamily="34" charset="0"/>
                <a:cs typeface="Arial" charset="0"/>
              </a:rPr>
              <a:t>Em </a:t>
            </a:r>
            <a:r>
              <a:rPr lang="pt-BR" sz="1600" b="1" dirty="0">
                <a:ea typeface="Calibri" pitchFamily="34" charset="0"/>
                <a:cs typeface="Arial" charset="0"/>
              </a:rPr>
              <a:t>Outras </a:t>
            </a:r>
            <a:r>
              <a:rPr lang="pt-BR" sz="1600" b="1" dirty="0" smtClean="0">
                <a:ea typeface="Calibri" pitchFamily="34" charset="0"/>
                <a:cs typeface="Arial" charset="0"/>
              </a:rPr>
              <a:t>opções</a:t>
            </a:r>
            <a:r>
              <a:rPr lang="pt-BR" sz="1600" dirty="0" smtClean="0">
                <a:ea typeface="Calibri" pitchFamily="34" charset="0"/>
                <a:cs typeface="Arial" charset="0"/>
              </a:rPr>
              <a:t>, a opção “</a:t>
            </a:r>
            <a:r>
              <a:rPr lang="pt-BR" sz="1600" b="1" dirty="0" smtClean="0">
                <a:ea typeface="Calibri" pitchFamily="34" charset="0"/>
                <a:cs typeface="Arial" charset="0"/>
              </a:rPr>
              <a:t>Selecione </a:t>
            </a:r>
            <a:r>
              <a:rPr lang="pt-BR" sz="1600" b="1" dirty="0">
                <a:ea typeface="Calibri" pitchFamily="34" charset="0"/>
                <a:cs typeface="Arial" charset="0"/>
              </a:rPr>
              <a:t>a situação de acompanhamento</a:t>
            </a:r>
            <a:r>
              <a:rPr lang="pt-BR" sz="1600" dirty="0">
                <a:ea typeface="Calibri" pitchFamily="34" charset="0"/>
                <a:cs typeface="Arial" charset="0"/>
              </a:rPr>
              <a:t>” filtra os registros de acordo com o status atual de acompanhamento de cada família na vigência corrente (ex: no meio da vigência o coordenador municipal quer saber quais famílias foram não localizadas, é possível </a:t>
            </a:r>
            <a:r>
              <a:rPr lang="pt-BR" sz="1600" dirty="0" smtClean="0">
                <a:ea typeface="Calibri" pitchFamily="34" charset="0"/>
                <a:cs typeface="Arial" charset="0"/>
              </a:rPr>
              <a:t>filtrar pelo </a:t>
            </a:r>
            <a:r>
              <a:rPr lang="pt-BR" sz="1600" dirty="0">
                <a:ea typeface="Calibri" pitchFamily="34" charset="0"/>
                <a:cs typeface="Arial" charset="0"/>
              </a:rPr>
              <a:t>banco de </a:t>
            </a:r>
            <a:r>
              <a:rPr lang="pt-BR" sz="1600" dirty="0" smtClean="0">
                <a:ea typeface="Calibri" pitchFamily="34" charset="0"/>
                <a:cs typeface="Arial" charset="0"/>
              </a:rPr>
              <a:t>dados). </a:t>
            </a:r>
            <a:endParaRPr lang="pt-BR" sz="1600" dirty="0">
              <a:ea typeface="Calibri" pitchFamily="34" charset="0"/>
              <a:cs typeface="Arial" charset="0"/>
            </a:endParaRP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924" y="909315"/>
            <a:ext cx="8677275" cy="42862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8144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2"/>
          <p:cNvPicPr>
            <a:picLocks noChangeAspect="1" noChangeArrowheads="1"/>
          </p:cNvPicPr>
          <p:nvPr/>
        </p:nvPicPr>
        <p:blipFill>
          <a:blip r:embed="rId3"/>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6151" name="Retângulo 4"/>
          <p:cNvSpPr>
            <a:spLocks noChangeArrowheads="1"/>
          </p:cNvSpPr>
          <p:nvPr/>
        </p:nvSpPr>
        <p:spPr bwMode="auto">
          <a:xfrm>
            <a:off x="0" y="6149975"/>
            <a:ext cx="9144000" cy="708025"/>
          </a:xfrm>
          <a:prstGeom prst="rect">
            <a:avLst/>
          </a:prstGeom>
          <a:solidFill>
            <a:schemeClr val="bg1"/>
          </a:solidFill>
          <a:ln w="9525">
            <a:noFill/>
            <a:miter lim="800000"/>
            <a:headEnd/>
            <a:tailEnd/>
          </a:ln>
        </p:spPr>
        <p:txBody>
          <a:bodyPr>
            <a:spAutoFit/>
          </a:bodyPr>
          <a:lstStyle/>
          <a:p>
            <a:pPr algn="ctr" eaLnBrk="0" hangingPunct="0"/>
            <a:r>
              <a:rPr lang="pt-BR" sz="2400" b="1">
                <a:solidFill>
                  <a:schemeClr val="bg1"/>
                </a:solidFill>
                <a:cs typeface="Arial" charset="0"/>
              </a:rPr>
              <a:t>Sistema de Gestão do PBF na Saúde</a:t>
            </a:r>
          </a:p>
          <a:p>
            <a:pPr algn="ctr" eaLnBrk="0" hangingPunct="0"/>
            <a:r>
              <a:rPr lang="pt-BR" sz="1600" b="1">
                <a:solidFill>
                  <a:schemeClr val="bg1"/>
                </a:solidFill>
                <a:cs typeface="Arial" charset="0"/>
              </a:rPr>
              <a:t>bolsafamilia.datasus.gov.br</a:t>
            </a:r>
          </a:p>
        </p:txBody>
      </p:sp>
      <p:sp>
        <p:nvSpPr>
          <p:cNvPr id="2049" name="Rectangle 1"/>
          <p:cNvSpPr>
            <a:spLocks noChangeArrowheads="1"/>
          </p:cNvSpPr>
          <p:nvPr/>
        </p:nvSpPr>
        <p:spPr bwMode="auto">
          <a:xfrm>
            <a:off x="357158" y="1071546"/>
            <a:ext cx="8501122" cy="5586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tab pos="-85725" algn="l"/>
                <a:tab pos="450850" algn="l"/>
                <a:tab pos="900113" algn="l"/>
                <a:tab pos="5491163" algn="l"/>
              </a:tabLst>
            </a:pPr>
            <a:r>
              <a:rPr lang="pt-BR" sz="1600" dirty="0" smtClean="0">
                <a:ea typeface="Calibri" pitchFamily="34" charset="0"/>
                <a:cs typeface="Arial" charset="0"/>
              </a:rPr>
              <a:t>Assim:</a:t>
            </a:r>
          </a:p>
          <a:p>
            <a:pPr lvl="0" algn="just" eaLnBrk="0" hangingPunct="0">
              <a:lnSpc>
                <a:spcPct val="150000"/>
              </a:lnSpc>
              <a:buFontTx/>
              <a:buChar char="•"/>
              <a:tabLst>
                <a:tab pos="-85725" algn="l"/>
                <a:tab pos="450850" algn="l"/>
                <a:tab pos="900113" algn="l"/>
                <a:tab pos="5491163" algn="l"/>
              </a:tabLst>
            </a:pPr>
            <a:r>
              <a:rPr lang="pt-BR" sz="1600" dirty="0" smtClean="0">
                <a:ea typeface="Calibri" pitchFamily="34" charset="0"/>
                <a:cs typeface="Arial" charset="0"/>
              </a:rPr>
              <a:t>    Na </a:t>
            </a:r>
            <a:r>
              <a:rPr lang="pt-BR" sz="1600" b="1" dirty="0" smtClean="0">
                <a:ea typeface="Calibri" pitchFamily="34" charset="0"/>
                <a:cs typeface="Arial" charset="0"/>
              </a:rPr>
              <a:t>1ª vigência do ano</a:t>
            </a:r>
            <a:r>
              <a:rPr lang="pt-BR" sz="1600" dirty="0" smtClean="0">
                <a:ea typeface="Calibri" pitchFamily="34" charset="0"/>
                <a:cs typeface="Arial" charset="0"/>
              </a:rPr>
              <a:t>, são disponibilizadas as famílias beneficiárias do PBF constantes na folha de pagamento de dezembro e com as informações e atualizações do Cadastro Único até novembro do ano anterior; </a:t>
            </a:r>
          </a:p>
          <a:p>
            <a:pPr lvl="0" algn="just" eaLnBrk="0" hangingPunct="0">
              <a:lnSpc>
                <a:spcPct val="150000"/>
              </a:lnSpc>
              <a:buFontTx/>
              <a:buChar char="•"/>
              <a:tabLst>
                <a:tab pos="-85725" algn="l"/>
                <a:tab pos="450850" algn="l"/>
                <a:tab pos="900113" algn="l"/>
                <a:tab pos="5491163" algn="l"/>
              </a:tabLst>
            </a:pPr>
            <a:r>
              <a:rPr lang="pt-BR" sz="1600" dirty="0" smtClean="0">
                <a:ea typeface="Calibri" pitchFamily="34" charset="0"/>
                <a:cs typeface="Arial" charset="0"/>
              </a:rPr>
              <a:t>    No mês de abril, são disponibilizadas as informações das mulheres beneficiárias do Programa Bolsa Família vindas no arquivo complementar, constantes da folha de pagamento de março com as informações e atualizações do Cadastro Único de fevereiro do mesmo ano;</a:t>
            </a:r>
          </a:p>
          <a:p>
            <a:pPr lvl="0" algn="just" eaLnBrk="0" hangingPunct="0">
              <a:lnSpc>
                <a:spcPct val="150000"/>
              </a:lnSpc>
              <a:buFontTx/>
              <a:buChar char="•"/>
              <a:tabLst>
                <a:tab pos="-85725" algn="l"/>
                <a:tab pos="450850" algn="l"/>
                <a:tab pos="900113" algn="l"/>
                <a:tab pos="5491163" algn="l"/>
              </a:tabLst>
            </a:pPr>
            <a:r>
              <a:rPr lang="pt-BR" sz="1600" dirty="0" smtClean="0">
                <a:ea typeface="Calibri" pitchFamily="34" charset="0"/>
                <a:cs typeface="Arial" charset="0"/>
              </a:rPr>
              <a:t>  Na </a:t>
            </a:r>
            <a:r>
              <a:rPr lang="pt-BR" sz="1600" b="1" dirty="0" smtClean="0">
                <a:ea typeface="Calibri" pitchFamily="34" charset="0"/>
                <a:cs typeface="Arial" charset="0"/>
              </a:rPr>
              <a:t>2ª vigência do ano</a:t>
            </a:r>
            <a:r>
              <a:rPr lang="pt-BR" sz="1600" dirty="0" smtClean="0">
                <a:ea typeface="Calibri" pitchFamily="34" charset="0"/>
                <a:cs typeface="Arial" charset="0"/>
              </a:rPr>
              <a:t>, são disponibilizadas as famílias beneficiárias do PBF constantes na folha de pagamento de junho e com as informações e atualizações do Cadastro Único até maio do mesmo ano; </a:t>
            </a:r>
          </a:p>
          <a:p>
            <a:pPr lvl="0" algn="just" eaLnBrk="0" hangingPunct="0">
              <a:lnSpc>
                <a:spcPct val="150000"/>
              </a:lnSpc>
              <a:buFontTx/>
              <a:buChar char="•"/>
              <a:tabLst>
                <a:tab pos="-85725" algn="l"/>
                <a:tab pos="450850" algn="l"/>
                <a:tab pos="900113" algn="l"/>
                <a:tab pos="5491163" algn="l"/>
              </a:tabLst>
            </a:pPr>
            <a:r>
              <a:rPr lang="pt-BR" sz="1600" dirty="0" smtClean="0">
                <a:ea typeface="Calibri" pitchFamily="34" charset="0"/>
                <a:cs typeface="Arial" charset="0"/>
              </a:rPr>
              <a:t>  No mês de outubro, são disponibilizadas as informações das mulheres beneficiárias do Programa Bolsa Família vindas no arquivo complementar, constantes da folha de pagamento de setembro com as informações e atualizações do Cadastro Único de agosto do mesmo ano.</a:t>
            </a:r>
          </a:p>
        </p:txBody>
      </p:sp>
      <p:sp>
        <p:nvSpPr>
          <p:cNvPr id="7" name="Rectangle 2"/>
          <p:cNvSpPr txBox="1">
            <a:spLocks noChangeArrowheads="1"/>
          </p:cNvSpPr>
          <p:nvPr/>
        </p:nvSpPr>
        <p:spPr bwMode="auto">
          <a:xfrm>
            <a:off x="179413" y="71414"/>
            <a:ext cx="8678867" cy="1000132"/>
          </a:xfrm>
          <a:prstGeom prst="rect">
            <a:avLst/>
          </a:prstGeom>
          <a:noFill/>
          <a:ln>
            <a:miter lim="800000"/>
            <a:headEnd/>
            <a:tailEnd/>
          </a:ln>
        </p:spPr>
        <p:txBody>
          <a:bodyPr anchor="b"/>
          <a:lstStyle/>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Geração do público de Acompanhamento e</a:t>
            </a:r>
          </a:p>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Transferência das informações das famílias para o Sistema de Gestão do PBF na Saúde</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476672"/>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9" name="Retângulo 8"/>
          <p:cNvSpPr/>
          <p:nvPr/>
        </p:nvSpPr>
        <p:spPr>
          <a:xfrm>
            <a:off x="-36512" y="5597852"/>
            <a:ext cx="9180512" cy="1287532"/>
          </a:xfrm>
          <a:prstGeom prst="rect">
            <a:avLst/>
          </a:prstGeom>
          <a:solidFill>
            <a:schemeClr val="bg1"/>
          </a:solidFill>
        </p:spPr>
        <p:txBody>
          <a:bodyPr wrap="square">
            <a:spAutoFit/>
          </a:bodyPr>
          <a:lstStyle/>
          <a:p>
            <a:pPr indent="539750" algn="just">
              <a:lnSpc>
                <a:spcPct val="150000"/>
              </a:lnSpc>
            </a:pPr>
            <a:r>
              <a:rPr lang="pt-BR" dirty="0" smtClean="0">
                <a:solidFill>
                  <a:schemeClr val="bg1"/>
                </a:solidFill>
                <a:ea typeface="Calibri" pitchFamily="34" charset="0"/>
                <a:cs typeface="Arial" charset="0"/>
              </a:rPr>
              <a:t>Ainda em Outras opções, se a opção “Ordenar por responsável” for selecionada, os mapas serão gerados em ordem alfabética dos </a:t>
            </a:r>
          </a:p>
          <a:p>
            <a:pPr indent="539750" algn="just">
              <a:lnSpc>
                <a:spcPct val="150000"/>
              </a:lnSpc>
            </a:pPr>
            <a:r>
              <a:rPr lang="pt-BR" dirty="0" smtClean="0">
                <a:solidFill>
                  <a:schemeClr val="bg1"/>
                </a:solidFill>
                <a:ea typeface="Calibri" pitchFamily="34" charset="0"/>
                <a:cs typeface="Arial" charset="0"/>
              </a:rPr>
              <a:t>nomes dos</a:t>
            </a:r>
            <a:endParaRPr lang="pt-BR" dirty="0">
              <a:solidFill>
                <a:schemeClr val="bg1"/>
              </a:solidFill>
              <a:ea typeface="Calibri" pitchFamily="34" charset="0"/>
              <a:cs typeface="Arial" charset="0"/>
            </a:endParaRPr>
          </a:p>
        </p:txBody>
      </p:sp>
      <p:sp>
        <p:nvSpPr>
          <p:cNvPr id="7" name="Retângulo 6"/>
          <p:cNvSpPr/>
          <p:nvPr/>
        </p:nvSpPr>
        <p:spPr>
          <a:xfrm>
            <a:off x="53244" y="5541039"/>
            <a:ext cx="9001000" cy="1200329"/>
          </a:xfrm>
          <a:prstGeom prst="rect">
            <a:avLst/>
          </a:prstGeom>
          <a:solidFill>
            <a:schemeClr val="bg1"/>
          </a:solidFill>
        </p:spPr>
        <p:txBody>
          <a:bodyPr wrap="square">
            <a:spAutoFit/>
          </a:bodyPr>
          <a:lstStyle/>
          <a:p>
            <a:pPr indent="539750" algn="just">
              <a:lnSpc>
                <a:spcPct val="150000"/>
              </a:lnSpc>
            </a:pPr>
            <a:r>
              <a:rPr lang="pt-BR" sz="1600" dirty="0" smtClean="0">
                <a:ea typeface="Calibri" pitchFamily="34" charset="0"/>
                <a:cs typeface="Arial" charset="0"/>
              </a:rPr>
              <a:t>Ainda em </a:t>
            </a:r>
            <a:r>
              <a:rPr lang="pt-BR" sz="1600" b="1" dirty="0" smtClean="0">
                <a:ea typeface="Calibri" pitchFamily="34" charset="0"/>
                <a:cs typeface="Arial" charset="0"/>
              </a:rPr>
              <a:t>Outras opções</a:t>
            </a:r>
            <a:r>
              <a:rPr lang="pt-BR" sz="1600" dirty="0" smtClean="0">
                <a:ea typeface="Calibri" pitchFamily="34" charset="0"/>
                <a:cs typeface="Arial" charset="0"/>
              </a:rPr>
              <a:t>, se a opção “</a:t>
            </a:r>
            <a:r>
              <a:rPr lang="pt-BR" sz="1600" b="1" dirty="0" smtClean="0">
                <a:ea typeface="Calibri" pitchFamily="34" charset="0"/>
                <a:cs typeface="Arial" charset="0"/>
              </a:rPr>
              <a:t>Ordenar por responsável</a:t>
            </a:r>
            <a:r>
              <a:rPr lang="pt-BR" sz="1600" dirty="0" smtClean="0">
                <a:ea typeface="Calibri" pitchFamily="34" charset="0"/>
                <a:cs typeface="Arial" charset="0"/>
              </a:rPr>
              <a:t>” for selecionada, os mapas serão gerados em ordem alfabética dos nomes dos responsáveis, caso contrário, a ordem será alfabética por logradouro. </a:t>
            </a:r>
            <a:endParaRPr lang="pt-BR" sz="1600" dirty="0">
              <a:ea typeface="Calibri" pitchFamily="34" charset="0"/>
              <a:cs typeface="Arial" charset="0"/>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147" y="1052736"/>
            <a:ext cx="8696325"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7016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332656"/>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sp>
        <p:nvSpPr>
          <p:cNvPr id="9" name="Rectangle 1"/>
          <p:cNvSpPr>
            <a:spLocks noChangeArrowheads="1"/>
          </p:cNvSpPr>
          <p:nvPr/>
        </p:nvSpPr>
        <p:spPr bwMode="auto">
          <a:xfrm>
            <a:off x="-12700" y="5782437"/>
            <a:ext cx="9193212" cy="1200329"/>
          </a:xfrm>
          <a:prstGeom prst="rect">
            <a:avLst/>
          </a:prstGeom>
          <a:solidFill>
            <a:schemeClr val="bg1"/>
          </a:solidFill>
          <a:ln w="9525">
            <a:noFill/>
            <a:miter lim="800000"/>
            <a:headEnd/>
            <a:tailEnd/>
          </a:ln>
          <a:effectLst/>
        </p:spPr>
        <p:txBody>
          <a:bodyPr wrap="square" anchor="ctr">
            <a:spAutoFit/>
          </a:bodyPr>
          <a:lstStyle/>
          <a:p>
            <a:pPr indent="539750" algn="just">
              <a:lnSpc>
                <a:spcPct val="150000"/>
              </a:lnSpc>
              <a:defRPr/>
            </a:pPr>
            <a:r>
              <a:rPr lang="pt-BR" sz="1600" dirty="0" smtClean="0">
                <a:solidFill>
                  <a:schemeClr val="bg1"/>
                </a:solidFill>
                <a:latin typeface="Arial" pitchFamily="34" charset="0"/>
                <a:ea typeface="Calibri" pitchFamily="34" charset="0"/>
                <a:cs typeface="Arial" pitchFamily="34" charset="0"/>
              </a:rPr>
              <a:t>A opção </a:t>
            </a:r>
            <a:r>
              <a:rPr lang="pt-BR" sz="1600" dirty="0">
                <a:solidFill>
                  <a:schemeClr val="bg1"/>
                </a:solidFill>
                <a:latin typeface="Arial" pitchFamily="34" charset="0"/>
                <a:ea typeface="Calibri" pitchFamily="34" charset="0"/>
                <a:cs typeface="Arial" pitchFamily="34" charset="0"/>
              </a:rPr>
              <a:t>“Deseja gerar código para os Mapas?” </a:t>
            </a:r>
            <a:r>
              <a:rPr lang="pt-BR" sz="1600" dirty="0" smtClean="0">
                <a:solidFill>
                  <a:schemeClr val="bg1"/>
                </a:solidFill>
                <a:latin typeface="Arial" pitchFamily="34" charset="0"/>
                <a:ea typeface="Calibri" pitchFamily="34" charset="0"/>
                <a:cs typeface="Arial" pitchFamily="34" charset="0"/>
              </a:rPr>
              <a:t>cria </a:t>
            </a:r>
            <a:r>
              <a:rPr lang="pt-BR" sz="1600" dirty="0">
                <a:solidFill>
                  <a:schemeClr val="bg1"/>
                </a:solidFill>
                <a:latin typeface="Arial" pitchFamily="34" charset="0"/>
                <a:ea typeface="Calibri" pitchFamily="34" charset="0"/>
                <a:cs typeface="Arial" pitchFamily="34" charset="0"/>
              </a:rPr>
              <a:t>mapas codificados com objetivo de facilitar a digitação dos </a:t>
            </a:r>
            <a:r>
              <a:rPr lang="pt-BR" sz="1600" dirty="0" err="1" smtClean="0">
                <a:solidFill>
                  <a:schemeClr val="bg1"/>
                </a:solidFill>
                <a:latin typeface="Arial" pitchFamily="34" charset="0"/>
                <a:ea typeface="Calibri" pitchFamily="34" charset="0"/>
                <a:cs typeface="Arial" pitchFamily="34" charset="0"/>
              </a:rPr>
              <a:t>aco</a:t>
            </a:r>
            <a:endParaRPr lang="pt-BR" sz="1600" dirty="0" smtClean="0">
              <a:solidFill>
                <a:schemeClr val="bg1"/>
              </a:solidFill>
              <a:latin typeface="Arial" pitchFamily="34" charset="0"/>
              <a:ea typeface="Calibri" pitchFamily="34" charset="0"/>
              <a:cs typeface="Arial" pitchFamily="34" charset="0"/>
            </a:endParaRPr>
          </a:p>
          <a:p>
            <a:pPr indent="539750" algn="just">
              <a:lnSpc>
                <a:spcPct val="150000"/>
              </a:lnSpc>
              <a:defRPr/>
            </a:pPr>
            <a:r>
              <a:rPr lang="pt-BR" sz="1600" dirty="0" smtClean="0">
                <a:solidFill>
                  <a:schemeClr val="bg1"/>
                </a:solidFill>
                <a:latin typeface="Arial" pitchFamily="34" charset="0"/>
                <a:ea typeface="Calibri" pitchFamily="34" charset="0"/>
                <a:cs typeface="Arial" pitchFamily="34" charset="0"/>
              </a:rPr>
              <a:t>. </a:t>
            </a:r>
            <a:r>
              <a:rPr lang="pt-BR" sz="1600" dirty="0" smtClean="0">
                <a:solidFill>
                  <a:schemeClr val="bg1"/>
                </a:solidFill>
              </a:rPr>
              <a:t>Dessa forma, n</a:t>
            </a:r>
            <a:r>
              <a:rPr lang="pt-BR" sz="1600" dirty="0" smtClean="0">
                <a:solidFill>
                  <a:schemeClr val="bg1"/>
                </a:solidFill>
                <a:latin typeface="Arial" pitchFamily="34" charset="0"/>
                <a:ea typeface="Calibri" pitchFamily="34" charset="0"/>
                <a:cs typeface="Arial" pitchFamily="34" charset="0"/>
              </a:rPr>
              <a:t>ão </a:t>
            </a:r>
            <a:r>
              <a:rPr lang="pt-BR" sz="1600" dirty="0">
                <a:solidFill>
                  <a:schemeClr val="bg1"/>
                </a:solidFill>
                <a:latin typeface="Arial" pitchFamily="34" charset="0"/>
                <a:ea typeface="Calibri" pitchFamily="34" charset="0"/>
                <a:cs typeface="Arial" pitchFamily="34" charset="0"/>
              </a:rPr>
              <a:t>é necessário a digitação de </a:t>
            </a:r>
            <a:r>
              <a:rPr lang="pt-BR" sz="1600" dirty="0" smtClean="0">
                <a:solidFill>
                  <a:schemeClr val="bg1"/>
                </a:solidFill>
                <a:latin typeface="Arial" pitchFamily="34" charset="0"/>
                <a:ea typeface="Calibri" pitchFamily="34" charset="0"/>
                <a:cs typeface="Arial" pitchFamily="34" charset="0"/>
              </a:rPr>
              <a:t>cada</a:t>
            </a:r>
            <a:endParaRPr lang="pt-BR" sz="1600" dirty="0">
              <a:solidFill>
                <a:schemeClr val="bg1"/>
              </a:solidFill>
              <a:latin typeface="Arial" pitchFamily="34" charset="0"/>
              <a:ea typeface="Calibri" pitchFamily="34" charset="0"/>
              <a:cs typeface="Arial" pitchFamily="34" charset="0"/>
            </a:endParaRPr>
          </a:p>
        </p:txBody>
      </p:sp>
      <p:sp>
        <p:nvSpPr>
          <p:cNvPr id="7" name="Rectangle 1"/>
          <p:cNvSpPr>
            <a:spLocks noChangeArrowheads="1"/>
          </p:cNvSpPr>
          <p:nvPr/>
        </p:nvSpPr>
        <p:spPr bwMode="auto">
          <a:xfrm>
            <a:off x="36512" y="5157192"/>
            <a:ext cx="9144000" cy="1569660"/>
          </a:xfrm>
          <a:prstGeom prst="rect">
            <a:avLst/>
          </a:prstGeom>
          <a:solidFill>
            <a:schemeClr val="bg1"/>
          </a:solidFill>
          <a:ln w="9525">
            <a:noFill/>
            <a:miter lim="800000"/>
            <a:headEnd/>
            <a:tailEnd/>
          </a:ln>
          <a:effectLst/>
        </p:spPr>
        <p:txBody>
          <a:bodyPr wrap="square" anchor="ctr">
            <a:spAutoFit/>
          </a:bodyPr>
          <a:lstStyle/>
          <a:p>
            <a:pPr indent="539750" algn="just">
              <a:lnSpc>
                <a:spcPct val="150000"/>
              </a:lnSpc>
              <a:defRPr/>
            </a:pPr>
            <a:r>
              <a:rPr lang="pt-BR" sz="1600" dirty="0" smtClean="0">
                <a:latin typeface="Arial" pitchFamily="34" charset="0"/>
                <a:ea typeface="Calibri" pitchFamily="34" charset="0"/>
                <a:cs typeface="Arial" pitchFamily="34" charset="0"/>
              </a:rPr>
              <a:t>A opção</a:t>
            </a:r>
            <a:r>
              <a:rPr lang="pt-BR" sz="1600" b="1" dirty="0" smtClean="0">
                <a:latin typeface="Arial" pitchFamily="34" charset="0"/>
                <a:ea typeface="Calibri" pitchFamily="34" charset="0"/>
                <a:cs typeface="Arial" pitchFamily="34" charset="0"/>
              </a:rPr>
              <a:t> </a:t>
            </a:r>
            <a:r>
              <a:rPr lang="pt-BR" sz="1600" dirty="0">
                <a:latin typeface="Arial" pitchFamily="34" charset="0"/>
                <a:ea typeface="Calibri" pitchFamily="34" charset="0"/>
                <a:cs typeface="Arial" pitchFamily="34" charset="0"/>
              </a:rPr>
              <a:t>“</a:t>
            </a:r>
            <a:r>
              <a:rPr lang="pt-BR" sz="1600" b="1" dirty="0">
                <a:latin typeface="Arial" pitchFamily="34" charset="0"/>
                <a:ea typeface="Calibri" pitchFamily="34" charset="0"/>
                <a:cs typeface="Arial" pitchFamily="34" charset="0"/>
              </a:rPr>
              <a:t>Deseja gerar código para os Mapas?</a:t>
            </a:r>
            <a:r>
              <a:rPr lang="pt-BR" sz="1600" dirty="0">
                <a:latin typeface="Arial" pitchFamily="34" charset="0"/>
                <a:ea typeface="Calibri" pitchFamily="34" charset="0"/>
                <a:cs typeface="Arial" pitchFamily="34" charset="0"/>
              </a:rPr>
              <a:t>” </a:t>
            </a:r>
            <a:r>
              <a:rPr lang="pt-BR" sz="1600" dirty="0" smtClean="0">
                <a:latin typeface="Arial" pitchFamily="34" charset="0"/>
                <a:ea typeface="Calibri" pitchFamily="34" charset="0"/>
                <a:cs typeface="Arial" pitchFamily="34" charset="0"/>
              </a:rPr>
              <a:t>cria </a:t>
            </a:r>
            <a:r>
              <a:rPr lang="pt-BR" sz="1600" dirty="0">
                <a:latin typeface="Arial" pitchFamily="34" charset="0"/>
                <a:ea typeface="Calibri" pitchFamily="34" charset="0"/>
                <a:cs typeface="Arial" pitchFamily="34" charset="0"/>
              </a:rPr>
              <a:t>mapas codificados com objetivo de facilitar a digitação dos </a:t>
            </a:r>
            <a:r>
              <a:rPr lang="pt-BR" sz="1600" dirty="0" smtClean="0">
                <a:latin typeface="Arial" pitchFamily="34" charset="0"/>
                <a:ea typeface="Calibri" pitchFamily="34" charset="0"/>
                <a:cs typeface="Arial" pitchFamily="34" charset="0"/>
              </a:rPr>
              <a:t>acompanhamentos. </a:t>
            </a:r>
            <a:r>
              <a:rPr lang="pt-BR" sz="1600" dirty="0" smtClean="0"/>
              <a:t>Dessa forma, n</a:t>
            </a:r>
            <a:r>
              <a:rPr lang="pt-BR" sz="1600" dirty="0" smtClean="0">
                <a:latin typeface="Arial" pitchFamily="34" charset="0"/>
                <a:ea typeface="Calibri" pitchFamily="34" charset="0"/>
                <a:cs typeface="Arial" pitchFamily="34" charset="0"/>
              </a:rPr>
              <a:t>ão </a:t>
            </a:r>
            <a:r>
              <a:rPr lang="pt-BR" sz="1600" dirty="0">
                <a:latin typeface="Arial" pitchFamily="34" charset="0"/>
                <a:ea typeface="Calibri" pitchFamily="34" charset="0"/>
                <a:cs typeface="Arial" pitchFamily="34" charset="0"/>
              </a:rPr>
              <a:t>é necessário a digitação de cada </a:t>
            </a:r>
            <a:r>
              <a:rPr lang="pt-BR" sz="1600" dirty="0" smtClean="0">
                <a:latin typeface="Arial" pitchFamily="34" charset="0"/>
                <a:ea typeface="Calibri" pitchFamily="34" charset="0"/>
                <a:cs typeface="Arial" pitchFamily="34" charset="0"/>
              </a:rPr>
              <a:t>NIS, </a:t>
            </a:r>
            <a:r>
              <a:rPr lang="pt-BR" sz="1600" dirty="0">
                <a:latin typeface="Arial" pitchFamily="34" charset="0"/>
                <a:ea typeface="Calibri" pitchFamily="34" charset="0"/>
                <a:cs typeface="Arial" pitchFamily="34" charset="0"/>
              </a:rPr>
              <a:t>a digitação do código gerado é suficiente para fornecer a lista de NIS gerados no mapa. </a:t>
            </a:r>
            <a:r>
              <a:rPr lang="pt-BR" sz="1600" dirty="0" smtClean="0">
                <a:latin typeface="Arial" pitchFamily="34" charset="0"/>
                <a:ea typeface="Calibri" pitchFamily="34" charset="0"/>
                <a:cs typeface="Arial" pitchFamily="34" charset="0"/>
              </a:rPr>
              <a:t> Para </a:t>
            </a:r>
            <a:r>
              <a:rPr lang="pt-BR" sz="1600" dirty="0">
                <a:latin typeface="Arial" pitchFamily="34" charset="0"/>
                <a:ea typeface="Calibri" pitchFamily="34" charset="0"/>
                <a:cs typeface="Arial" pitchFamily="34" charset="0"/>
              </a:rPr>
              <a:t>digitar os acompanhamentos, basta clicar sobre o nome dos responsáveis listados. </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363" y="836712"/>
            <a:ext cx="8677275"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1084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120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120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383" y="1006475"/>
            <a:ext cx="8667750" cy="526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tângulo 5"/>
          <p:cNvSpPr/>
          <p:nvPr/>
        </p:nvSpPr>
        <p:spPr>
          <a:xfrm>
            <a:off x="0" y="47625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smtClean="0">
                <a:latin typeface="Arial" pitchFamily="34" charset="0"/>
                <a:cs typeface="Arial" pitchFamily="34" charset="0"/>
              </a:rPr>
              <a:t>Código do Mapa</a:t>
            </a:r>
            <a:endParaRPr lang="pt-BR" sz="2800" b="1" dirty="0">
              <a:latin typeface="Arial" pitchFamily="34" charset="0"/>
              <a:cs typeface="Arial" pitchFamily="34" charset="0"/>
            </a:endParaRPr>
          </a:p>
        </p:txBody>
      </p:sp>
      <p:sp>
        <p:nvSpPr>
          <p:cNvPr id="2" name="Seta para a direita 1"/>
          <p:cNvSpPr/>
          <p:nvPr/>
        </p:nvSpPr>
        <p:spPr>
          <a:xfrm rot="983590">
            <a:off x="6215615" y="694134"/>
            <a:ext cx="1080120" cy="34269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089194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120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120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tângulo 8"/>
          <p:cNvSpPr/>
          <p:nvPr/>
        </p:nvSpPr>
        <p:spPr>
          <a:xfrm>
            <a:off x="0" y="47625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1102420"/>
            <a:ext cx="8597695" cy="44868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290439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480131"/>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837" y="1108401"/>
            <a:ext cx="8705819" cy="4476807"/>
          </a:xfrm>
          <a:prstGeom prst="rect">
            <a:avLst/>
          </a:prstGeom>
          <a:solidFill>
            <a:schemeClr val="bg1"/>
          </a:solidFill>
          <a:ln w="9525">
            <a:solidFill>
              <a:schemeClr val="tx1"/>
            </a:solidFill>
            <a:miter lim="800000"/>
            <a:headEnd/>
            <a:tailEnd/>
          </a:ln>
          <a:extLst/>
        </p:spPr>
      </p:pic>
      <p:sp>
        <p:nvSpPr>
          <p:cNvPr id="9" name="Rectangle 1"/>
          <p:cNvSpPr>
            <a:spLocks noChangeArrowheads="1"/>
          </p:cNvSpPr>
          <p:nvPr/>
        </p:nvSpPr>
        <p:spPr bwMode="auto">
          <a:xfrm>
            <a:off x="0" y="5782437"/>
            <a:ext cx="9144000" cy="1200329"/>
          </a:xfrm>
          <a:prstGeom prst="rect">
            <a:avLst/>
          </a:prstGeom>
          <a:solidFill>
            <a:schemeClr val="bg1"/>
          </a:solidFill>
          <a:ln w="9525">
            <a:noFill/>
            <a:miter lim="800000"/>
            <a:headEnd/>
            <a:tailEnd/>
          </a:ln>
        </p:spPr>
        <p:txBody>
          <a:bodyPr wrap="square" anchor="ctr">
            <a:spAutoFit/>
          </a:bodyPr>
          <a:lstStyle/>
          <a:p>
            <a:pPr indent="539750" algn="just">
              <a:lnSpc>
                <a:spcPct val="150000"/>
              </a:lnSpc>
            </a:pPr>
            <a:r>
              <a:rPr lang="pt-BR" sz="1600" dirty="0" smtClean="0">
                <a:solidFill>
                  <a:schemeClr val="bg1"/>
                </a:solidFill>
                <a:ea typeface="Calibri" pitchFamily="34" charset="0"/>
                <a:cs typeface="Arial" charset="0"/>
              </a:rPr>
              <a:t>Em </a:t>
            </a:r>
            <a:r>
              <a:rPr lang="pt-BR" sz="1600" b="1" dirty="0">
                <a:solidFill>
                  <a:schemeClr val="bg1"/>
                </a:solidFill>
                <a:ea typeface="Calibri" pitchFamily="34" charset="0"/>
                <a:cs typeface="Arial" charset="0"/>
              </a:rPr>
              <a:t>Outras opções: </a:t>
            </a:r>
            <a:r>
              <a:rPr lang="pt-BR" sz="1600" dirty="0">
                <a:solidFill>
                  <a:schemeClr val="bg1"/>
                </a:solidFill>
                <a:ea typeface="Calibri" pitchFamily="34" charset="0"/>
                <a:cs typeface="Arial" charset="0"/>
              </a:rPr>
              <a:t>O botão “</a:t>
            </a:r>
            <a:r>
              <a:rPr lang="pt-BR" sz="1600" b="1" dirty="0">
                <a:solidFill>
                  <a:schemeClr val="bg1"/>
                </a:solidFill>
                <a:ea typeface="Calibri" pitchFamily="34" charset="0"/>
                <a:cs typeface="Arial" charset="0"/>
              </a:rPr>
              <a:t>Orientações</a:t>
            </a:r>
            <a:r>
              <a:rPr lang="pt-BR" sz="1600" dirty="0">
                <a:solidFill>
                  <a:schemeClr val="bg1"/>
                </a:solidFill>
                <a:ea typeface="Calibri" pitchFamily="34" charset="0"/>
                <a:cs typeface="Arial" charset="0"/>
              </a:rPr>
              <a:t>” mostra uma página com as orientações de </a:t>
            </a:r>
            <a:r>
              <a:rPr lang="pt-BR" sz="1600" dirty="0" smtClean="0">
                <a:solidFill>
                  <a:schemeClr val="bg1"/>
                </a:solidFill>
                <a:ea typeface="Calibri" pitchFamily="34" charset="0"/>
                <a:cs typeface="Arial" charset="0"/>
              </a:rPr>
              <a:t>c</a:t>
            </a:r>
          </a:p>
          <a:p>
            <a:pPr indent="539750" algn="just">
              <a:lnSpc>
                <a:spcPct val="150000"/>
              </a:lnSpc>
            </a:pPr>
            <a:endParaRPr lang="pt-BR" sz="1600" dirty="0">
              <a:solidFill>
                <a:schemeClr val="bg1"/>
              </a:solidFill>
              <a:ea typeface="Calibri" pitchFamily="34" charset="0"/>
              <a:cs typeface="Arial" charset="0"/>
            </a:endParaRPr>
          </a:p>
          <a:p>
            <a:pPr indent="539750" algn="just">
              <a:lnSpc>
                <a:spcPct val="150000"/>
              </a:lnSpc>
            </a:pPr>
            <a:r>
              <a:rPr lang="pt-BR" sz="1600" dirty="0" smtClean="0">
                <a:solidFill>
                  <a:schemeClr val="bg1"/>
                </a:solidFill>
                <a:ea typeface="Calibri" pitchFamily="34" charset="0"/>
                <a:cs typeface="Arial" charset="0"/>
              </a:rPr>
              <a:t>preencher </a:t>
            </a:r>
            <a:r>
              <a:rPr lang="pt-BR" sz="1600" dirty="0">
                <a:solidFill>
                  <a:schemeClr val="bg1"/>
                </a:solidFill>
                <a:ea typeface="Calibri" pitchFamily="34" charset="0"/>
                <a:cs typeface="Arial" charset="0"/>
              </a:rPr>
              <a:t>o Mapa de Acompanhamento</a:t>
            </a:r>
            <a:r>
              <a:rPr lang="pt-BR" sz="1600" dirty="0" smtClean="0">
                <a:solidFill>
                  <a:schemeClr val="bg1"/>
                </a:solidFill>
                <a:ea typeface="Calibri" pitchFamily="34" charset="0"/>
                <a:cs typeface="Arial" charset="0"/>
              </a:rPr>
              <a:t>.</a:t>
            </a:r>
            <a:endParaRPr lang="pt-BR" sz="1600" dirty="0">
              <a:solidFill>
                <a:schemeClr val="bg1"/>
              </a:solidFill>
              <a:ea typeface="Calibri" pitchFamily="34" charset="0"/>
              <a:cs typeface="Arial" charset="0"/>
            </a:endParaRPr>
          </a:p>
        </p:txBody>
      </p:sp>
      <p:sp>
        <p:nvSpPr>
          <p:cNvPr id="7" name="Rectangle 1"/>
          <p:cNvSpPr>
            <a:spLocks noChangeArrowheads="1"/>
          </p:cNvSpPr>
          <p:nvPr/>
        </p:nvSpPr>
        <p:spPr bwMode="auto">
          <a:xfrm>
            <a:off x="214282" y="5733256"/>
            <a:ext cx="8715375" cy="785343"/>
          </a:xfrm>
          <a:prstGeom prst="rect">
            <a:avLst/>
          </a:prstGeom>
          <a:solidFill>
            <a:schemeClr val="bg1"/>
          </a:solidFill>
          <a:ln w="9525">
            <a:noFill/>
            <a:miter lim="800000"/>
            <a:headEnd/>
            <a:tailEnd/>
          </a:ln>
        </p:spPr>
        <p:txBody>
          <a:bodyPr anchor="ctr">
            <a:spAutoFit/>
          </a:bodyPr>
          <a:lstStyle/>
          <a:p>
            <a:pPr indent="539750" algn="just">
              <a:lnSpc>
                <a:spcPct val="150000"/>
              </a:lnSpc>
            </a:pPr>
            <a:r>
              <a:rPr lang="pt-BR" sz="1600" dirty="0" smtClean="0">
                <a:ea typeface="Calibri" pitchFamily="34" charset="0"/>
                <a:cs typeface="Arial" charset="0"/>
              </a:rPr>
              <a:t>Em </a:t>
            </a:r>
            <a:r>
              <a:rPr lang="pt-BR" sz="1600" b="1" dirty="0">
                <a:ea typeface="Calibri" pitchFamily="34" charset="0"/>
                <a:cs typeface="Arial" charset="0"/>
              </a:rPr>
              <a:t>Outras opções: </a:t>
            </a:r>
            <a:r>
              <a:rPr lang="pt-BR" sz="1600" dirty="0">
                <a:ea typeface="Calibri" pitchFamily="34" charset="0"/>
                <a:cs typeface="Arial" charset="0"/>
              </a:rPr>
              <a:t>O botão “</a:t>
            </a:r>
            <a:r>
              <a:rPr lang="pt-BR" sz="1600" b="1" dirty="0">
                <a:ea typeface="Calibri" pitchFamily="34" charset="0"/>
                <a:cs typeface="Arial" charset="0"/>
              </a:rPr>
              <a:t>Orientações</a:t>
            </a:r>
            <a:r>
              <a:rPr lang="pt-BR" sz="1600" dirty="0">
                <a:ea typeface="Calibri" pitchFamily="34" charset="0"/>
                <a:cs typeface="Arial" charset="0"/>
              </a:rPr>
              <a:t>” mostra uma página com as orientações de como preencher o Mapa de Acompanhamento</a:t>
            </a:r>
            <a:r>
              <a:rPr lang="pt-BR" sz="1600" dirty="0" smtClean="0">
                <a:ea typeface="Calibri" pitchFamily="34" charset="0"/>
                <a:cs typeface="Arial" charset="0"/>
              </a:rPr>
              <a:t>.</a:t>
            </a:r>
            <a:endParaRPr lang="pt-BR" sz="1600" dirty="0">
              <a:ea typeface="Calibri" pitchFamily="34" charset="0"/>
              <a:cs typeface="Arial" charset="0"/>
            </a:endParaRPr>
          </a:p>
        </p:txBody>
      </p:sp>
    </p:spTree>
    <p:extLst>
      <p:ext uri="{BB962C8B-B14F-4D97-AF65-F5344CB8AC3E}">
        <p14:creationId xmlns:p14="http://schemas.microsoft.com/office/powerpoint/2010/main" val="367801793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7" name="Retângulo 6"/>
          <p:cNvSpPr/>
          <p:nvPr/>
        </p:nvSpPr>
        <p:spPr>
          <a:xfrm>
            <a:off x="0" y="359065"/>
            <a:ext cx="9144000" cy="95410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a:p>
            <a:pPr algn="ctr" fontAlgn="auto">
              <a:spcBef>
                <a:spcPts val="0"/>
              </a:spcBef>
              <a:spcAft>
                <a:spcPts val="0"/>
              </a:spcAft>
              <a:defRPr/>
            </a:pP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Orientações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Rectangle 1"/>
          <p:cNvSpPr>
            <a:spLocks noChangeArrowheads="1"/>
          </p:cNvSpPr>
          <p:nvPr/>
        </p:nvSpPr>
        <p:spPr bwMode="auto">
          <a:xfrm>
            <a:off x="0" y="5782437"/>
            <a:ext cx="9144000" cy="1200329"/>
          </a:xfrm>
          <a:prstGeom prst="rect">
            <a:avLst/>
          </a:prstGeom>
          <a:solidFill>
            <a:schemeClr val="bg1"/>
          </a:solidFill>
          <a:ln w="9525">
            <a:noFill/>
            <a:miter lim="800000"/>
            <a:headEnd/>
            <a:tailEnd/>
          </a:ln>
        </p:spPr>
        <p:txBody>
          <a:bodyPr wrap="square" anchor="ctr">
            <a:spAutoFit/>
          </a:bodyPr>
          <a:lstStyle/>
          <a:p>
            <a:pPr indent="539750" algn="just">
              <a:lnSpc>
                <a:spcPct val="150000"/>
              </a:lnSpc>
            </a:pPr>
            <a:r>
              <a:rPr lang="pt-BR" sz="1600" dirty="0" smtClean="0">
                <a:solidFill>
                  <a:schemeClr val="bg1"/>
                </a:solidFill>
                <a:ea typeface="Calibri" pitchFamily="34" charset="0"/>
                <a:cs typeface="Arial" charset="0"/>
              </a:rPr>
              <a:t>Em </a:t>
            </a:r>
            <a:r>
              <a:rPr lang="pt-BR" sz="1600" b="1" dirty="0">
                <a:solidFill>
                  <a:schemeClr val="bg1"/>
                </a:solidFill>
                <a:ea typeface="Calibri" pitchFamily="34" charset="0"/>
                <a:cs typeface="Arial" charset="0"/>
              </a:rPr>
              <a:t>Outras opções: </a:t>
            </a:r>
            <a:r>
              <a:rPr lang="pt-BR" sz="1600" dirty="0">
                <a:solidFill>
                  <a:schemeClr val="bg1"/>
                </a:solidFill>
                <a:ea typeface="Calibri" pitchFamily="34" charset="0"/>
                <a:cs typeface="Arial" charset="0"/>
              </a:rPr>
              <a:t>O botão “</a:t>
            </a:r>
            <a:r>
              <a:rPr lang="pt-BR" sz="1600" b="1" dirty="0">
                <a:solidFill>
                  <a:schemeClr val="bg1"/>
                </a:solidFill>
                <a:ea typeface="Calibri" pitchFamily="34" charset="0"/>
                <a:cs typeface="Arial" charset="0"/>
              </a:rPr>
              <a:t>Orientações</a:t>
            </a:r>
            <a:r>
              <a:rPr lang="pt-BR" sz="1600" dirty="0">
                <a:solidFill>
                  <a:schemeClr val="bg1"/>
                </a:solidFill>
                <a:ea typeface="Calibri" pitchFamily="34" charset="0"/>
                <a:cs typeface="Arial" charset="0"/>
              </a:rPr>
              <a:t>” mostra uma página com as orientações de </a:t>
            </a:r>
            <a:r>
              <a:rPr lang="pt-BR" sz="1600" dirty="0" smtClean="0">
                <a:solidFill>
                  <a:schemeClr val="bg1"/>
                </a:solidFill>
                <a:ea typeface="Calibri" pitchFamily="34" charset="0"/>
                <a:cs typeface="Arial" charset="0"/>
              </a:rPr>
              <a:t>c</a:t>
            </a:r>
          </a:p>
          <a:p>
            <a:pPr indent="539750" algn="just">
              <a:lnSpc>
                <a:spcPct val="150000"/>
              </a:lnSpc>
            </a:pPr>
            <a:endParaRPr lang="pt-BR" sz="1600" dirty="0">
              <a:solidFill>
                <a:schemeClr val="bg1"/>
              </a:solidFill>
              <a:ea typeface="Calibri" pitchFamily="34" charset="0"/>
              <a:cs typeface="Arial" charset="0"/>
            </a:endParaRPr>
          </a:p>
          <a:p>
            <a:pPr indent="539750" algn="just">
              <a:lnSpc>
                <a:spcPct val="150000"/>
              </a:lnSpc>
            </a:pPr>
            <a:r>
              <a:rPr lang="pt-BR" sz="1600" dirty="0" smtClean="0">
                <a:solidFill>
                  <a:schemeClr val="bg1"/>
                </a:solidFill>
                <a:ea typeface="Calibri" pitchFamily="34" charset="0"/>
                <a:cs typeface="Arial" charset="0"/>
              </a:rPr>
              <a:t>preencher </a:t>
            </a:r>
            <a:r>
              <a:rPr lang="pt-BR" sz="1600" dirty="0">
                <a:solidFill>
                  <a:schemeClr val="bg1"/>
                </a:solidFill>
                <a:ea typeface="Calibri" pitchFamily="34" charset="0"/>
                <a:cs typeface="Arial" charset="0"/>
              </a:rPr>
              <a:t>o Mapa de Acompanhamento</a:t>
            </a:r>
            <a:r>
              <a:rPr lang="pt-BR" sz="1600" dirty="0" smtClean="0">
                <a:solidFill>
                  <a:schemeClr val="bg1"/>
                </a:solidFill>
                <a:ea typeface="Calibri" pitchFamily="34" charset="0"/>
                <a:cs typeface="Arial" charset="0"/>
              </a:rPr>
              <a:t>.</a:t>
            </a:r>
            <a:endParaRPr lang="pt-BR" sz="1600" dirty="0">
              <a:solidFill>
                <a:schemeClr val="bg1"/>
              </a:solidFill>
              <a:ea typeface="Calibri" pitchFamily="34" charset="0"/>
              <a:cs typeface="Arial" charset="0"/>
            </a:endParaRPr>
          </a:p>
        </p:txBody>
      </p:sp>
      <p:pic>
        <p:nvPicPr>
          <p:cNvPr id="6" name="Picture 2"/>
          <p:cNvPicPr>
            <a:picLocks noChangeAspect="1" noChangeArrowheads="1"/>
          </p:cNvPicPr>
          <p:nvPr/>
        </p:nvPicPr>
        <p:blipFill>
          <a:blip r:embed="rId6"/>
          <a:srcRect/>
          <a:stretch>
            <a:fillRect/>
          </a:stretch>
        </p:blipFill>
        <p:spPr bwMode="auto">
          <a:xfrm>
            <a:off x="391987" y="1359743"/>
            <a:ext cx="8572501" cy="538162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22380845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Rectangle 2"/>
          <p:cNvSpPr>
            <a:spLocks noChangeArrowheads="1"/>
          </p:cNvSpPr>
          <p:nvPr/>
        </p:nvSpPr>
        <p:spPr bwMode="auto">
          <a:xfrm>
            <a:off x="0" y="1357313"/>
            <a:ext cx="223838" cy="276225"/>
          </a:xfrm>
          <a:prstGeom prst="rect">
            <a:avLst/>
          </a:prstGeom>
          <a:noFill/>
          <a:ln w="9525">
            <a:noFill/>
            <a:miter lim="800000"/>
            <a:headEnd/>
            <a:tailEnd/>
          </a:ln>
        </p:spPr>
        <p:txBody>
          <a:bodyPr wrap="none" anchor="ctr">
            <a:spAutoFit/>
          </a:bodyPr>
          <a:lstStyle/>
          <a:p>
            <a:pPr algn="just"/>
            <a:r>
              <a:rPr lang="pt-BR" sz="1200">
                <a:latin typeface="Times New Roman" pitchFamily="18" charset="0"/>
                <a:ea typeface="Calibri" pitchFamily="34" charset="0"/>
                <a:cs typeface="Times New Roman" pitchFamily="18" charset="0"/>
              </a:rPr>
              <a:t>.</a:t>
            </a:r>
            <a:endParaRPr lang="pt-BR">
              <a:ea typeface="Calibri" pitchFamily="34" charset="0"/>
              <a:cs typeface="Arial" charset="0"/>
            </a:endParaRPr>
          </a:p>
        </p:txBody>
      </p:sp>
      <p:sp>
        <p:nvSpPr>
          <p:cNvPr id="53255" name="CaixaDeTexto 12"/>
          <p:cNvSpPr txBox="1">
            <a:spLocks noChangeArrowheads="1"/>
          </p:cNvSpPr>
          <p:nvPr/>
        </p:nvSpPr>
        <p:spPr bwMode="auto">
          <a:xfrm>
            <a:off x="395536" y="5145353"/>
            <a:ext cx="8358188" cy="1524007"/>
          </a:xfrm>
          <a:prstGeom prst="rect">
            <a:avLst/>
          </a:prstGeom>
          <a:noFill/>
          <a:ln w="9525">
            <a:noFill/>
            <a:miter lim="800000"/>
            <a:headEnd/>
            <a:tailEnd/>
          </a:ln>
        </p:spPr>
        <p:txBody>
          <a:bodyPr>
            <a:spAutoFit/>
          </a:bodyPr>
          <a:lstStyle/>
          <a:p>
            <a:pPr marL="342900" indent="-342900" algn="just">
              <a:lnSpc>
                <a:spcPct val="150000"/>
              </a:lnSpc>
            </a:pPr>
            <a:r>
              <a:rPr lang="pt-BR" sz="1600" dirty="0" smtClean="0">
                <a:ea typeface="Calibri" pitchFamily="34" charset="0"/>
                <a:cs typeface="Arial" charset="0"/>
              </a:rPr>
              <a:t>Selecione </a:t>
            </a:r>
            <a:r>
              <a:rPr lang="pt-BR" sz="1600" dirty="0">
                <a:ea typeface="Calibri" pitchFamily="34" charset="0"/>
                <a:cs typeface="Arial" charset="0"/>
              </a:rPr>
              <a:t>o formato do arquivo a ser gerado (PDF e HTML) clicando nos botões ao final da página. </a:t>
            </a:r>
          </a:p>
          <a:p>
            <a:pPr marL="342900" indent="-342900" algn="just">
              <a:lnSpc>
                <a:spcPct val="150000"/>
              </a:lnSpc>
              <a:buFont typeface="Arial" charset="0"/>
              <a:buChar char="•"/>
            </a:pPr>
            <a:r>
              <a:rPr lang="pt-BR" sz="1600" dirty="0" smtClean="0">
                <a:ea typeface="Calibri" pitchFamily="34" charset="0"/>
                <a:cs typeface="Arial" charset="0"/>
              </a:rPr>
              <a:t>PDF </a:t>
            </a:r>
            <a:r>
              <a:rPr lang="pt-BR" sz="1600" dirty="0">
                <a:ea typeface="Calibri" pitchFamily="34" charset="0"/>
                <a:cs typeface="Arial" charset="0"/>
              </a:rPr>
              <a:t>é mais pesado exigindo mais da conexão da internet </a:t>
            </a:r>
            <a:r>
              <a:rPr lang="pt-BR" sz="1600" dirty="0" smtClean="0">
                <a:ea typeface="Calibri" pitchFamily="34" charset="0"/>
                <a:cs typeface="Arial" charset="0"/>
              </a:rPr>
              <a:t>utilizada.</a:t>
            </a:r>
            <a:endParaRPr lang="pt-BR" sz="1600" dirty="0">
              <a:ea typeface="Calibri" pitchFamily="34" charset="0"/>
              <a:cs typeface="Arial" charset="0"/>
            </a:endParaRPr>
          </a:p>
          <a:p>
            <a:pPr marL="342900" indent="-342900" algn="just">
              <a:lnSpc>
                <a:spcPct val="150000"/>
              </a:lnSpc>
              <a:buFont typeface="Arial" charset="0"/>
              <a:buChar char="•"/>
            </a:pPr>
            <a:r>
              <a:rPr lang="pt-BR" sz="1600" dirty="0">
                <a:ea typeface="Calibri" pitchFamily="34" charset="0"/>
                <a:cs typeface="Arial" charset="0"/>
              </a:rPr>
              <a:t>HTML imprime em menos páginas</a:t>
            </a:r>
            <a:r>
              <a:rPr lang="pt-BR" sz="1600" dirty="0" smtClean="0">
                <a:ea typeface="Calibri" pitchFamily="34" charset="0"/>
                <a:cs typeface="Arial" charset="0"/>
              </a:rPr>
              <a:t>.</a:t>
            </a:r>
            <a:endParaRPr lang="pt-BR" sz="1600" dirty="0">
              <a:ea typeface="Calibri" pitchFamily="34" charset="0"/>
              <a:cs typeface="Arial" charset="0"/>
            </a:endParaRPr>
          </a:p>
        </p:txBody>
      </p:sp>
      <p:sp>
        <p:nvSpPr>
          <p:cNvPr id="9" name="Retângulo 8"/>
          <p:cNvSpPr/>
          <p:nvPr/>
        </p:nvSpPr>
        <p:spPr>
          <a:xfrm>
            <a:off x="0" y="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Acompanhamento</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8" y="515615"/>
            <a:ext cx="8705244" cy="44850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79529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632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632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6325" name="Rectangle 2"/>
          <p:cNvSpPr>
            <a:spLocks noChangeArrowheads="1"/>
          </p:cNvSpPr>
          <p:nvPr/>
        </p:nvSpPr>
        <p:spPr bwMode="auto">
          <a:xfrm>
            <a:off x="0" y="1211268"/>
            <a:ext cx="8858250" cy="1569660"/>
          </a:xfrm>
          <a:prstGeom prst="rect">
            <a:avLst/>
          </a:prstGeom>
          <a:noFill/>
          <a:ln w="9525">
            <a:noFill/>
            <a:miter lim="800000"/>
            <a:headEnd/>
            <a:tailEnd/>
          </a:ln>
        </p:spPr>
        <p:txBody>
          <a:bodyPr anchor="ctr">
            <a:spAutoFit/>
          </a:bodyPr>
          <a:lstStyle/>
          <a:p>
            <a:pPr indent="539750" algn="just">
              <a:lnSpc>
                <a:spcPct val="150000"/>
              </a:lnSpc>
            </a:pPr>
            <a:r>
              <a:rPr lang="pt-BR" sz="1600" dirty="0" smtClean="0"/>
              <a:t>A opção do Mapa de Acompanhamento em </a:t>
            </a:r>
            <a:r>
              <a:rPr lang="pt-BR" sz="1600" b="1" dirty="0" smtClean="0"/>
              <a:t>“Mapa de Famílias por Estabelecimento de Atenção à Saúde”</a:t>
            </a:r>
            <a:r>
              <a:rPr lang="pt-BR" sz="1600" dirty="0" smtClean="0"/>
              <a:t> listará </a:t>
            </a:r>
            <a:r>
              <a:rPr lang="pt-BR" sz="1600" dirty="0" smtClean="0">
                <a:ea typeface="Calibri" pitchFamily="34" charset="0"/>
                <a:cs typeface="Arial" charset="0"/>
              </a:rPr>
              <a:t>as </a:t>
            </a:r>
            <a:r>
              <a:rPr lang="pt-BR" sz="1600" dirty="0">
                <a:ea typeface="Calibri" pitchFamily="34" charset="0"/>
                <a:cs typeface="Arial" charset="0"/>
              </a:rPr>
              <a:t>famílias pelo EAS o qual estas foram vinculadas pela saúde.</a:t>
            </a:r>
          </a:p>
          <a:p>
            <a:pPr indent="539750" algn="just">
              <a:lnSpc>
                <a:spcPct val="150000"/>
              </a:lnSpc>
            </a:pPr>
            <a:r>
              <a:rPr lang="pt-BR" sz="1600" b="1" dirty="0">
                <a:ea typeface="Calibri" pitchFamily="34" charset="0"/>
                <a:cs typeface="Arial" charset="0"/>
              </a:rPr>
              <a:t>Atenção: </a:t>
            </a:r>
            <a:r>
              <a:rPr lang="pt-BR" sz="1600" dirty="0">
                <a:ea typeface="Calibri" pitchFamily="34" charset="0"/>
                <a:cs typeface="Arial" charset="0"/>
              </a:rPr>
              <a:t>Esta vinculação é feita apenas pelos técnicos da saúde no Sistema de Gestão do PBF na Saúde.</a:t>
            </a:r>
            <a:r>
              <a:rPr lang="pt-BR" sz="1600" b="1" dirty="0">
                <a:ea typeface="Calibri" pitchFamily="34" charset="0"/>
                <a:cs typeface="Arial" charset="0"/>
              </a:rPr>
              <a:t> </a:t>
            </a:r>
            <a:endParaRPr lang="pt-BR" sz="1600" dirty="0">
              <a:ea typeface="Calibri" pitchFamily="34" charset="0"/>
              <a:cs typeface="Arial" charset="0"/>
            </a:endParaRPr>
          </a:p>
        </p:txBody>
      </p:sp>
      <p:sp>
        <p:nvSpPr>
          <p:cNvPr id="56326" name="CaixaDeTexto 8"/>
          <p:cNvSpPr txBox="1">
            <a:spLocks noChangeArrowheads="1"/>
          </p:cNvSpPr>
          <p:nvPr/>
        </p:nvSpPr>
        <p:spPr bwMode="auto">
          <a:xfrm>
            <a:off x="0" y="6000750"/>
            <a:ext cx="9144000" cy="923925"/>
          </a:xfrm>
          <a:prstGeom prst="rect">
            <a:avLst/>
          </a:prstGeom>
          <a:solidFill>
            <a:schemeClr val="bg1"/>
          </a:solidFill>
          <a:ln w="9525">
            <a:noFill/>
            <a:miter lim="800000"/>
            <a:headEnd/>
            <a:tailEnd/>
          </a:ln>
        </p:spPr>
        <p:txBody>
          <a:bodyPr>
            <a:spAutoFit/>
          </a:bodyPr>
          <a:lstStyle/>
          <a:p>
            <a:endParaRPr lang="pt-BR">
              <a:latin typeface="Calibri" pitchFamily="34" charset="0"/>
            </a:endParaRPr>
          </a:p>
          <a:p>
            <a:endParaRPr lang="pt-BR">
              <a:latin typeface="Calibri" pitchFamily="34" charset="0"/>
            </a:endParaRPr>
          </a:p>
          <a:p>
            <a:endParaRPr lang="pt-BR">
              <a:latin typeface="Calibri" pitchFamily="34" charset="0"/>
            </a:endParaRPr>
          </a:p>
        </p:txBody>
      </p:sp>
      <p:sp>
        <p:nvSpPr>
          <p:cNvPr id="11" name="Retângulo 10"/>
          <p:cNvSpPr/>
          <p:nvPr/>
        </p:nvSpPr>
        <p:spPr>
          <a:xfrm>
            <a:off x="0" y="357188"/>
            <a:ext cx="9144000" cy="95408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por </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Estabelecimento de Atenção à Saúde </a:t>
            </a:r>
          </a:p>
        </p:txBody>
      </p:sp>
      <p:pic>
        <p:nvPicPr>
          <p:cNvPr id="133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981" y="2810750"/>
            <a:ext cx="8678738" cy="39306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6698971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427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427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4279" name="Rectangle 3"/>
          <p:cNvSpPr>
            <a:spLocks noChangeArrowheads="1"/>
          </p:cNvSpPr>
          <p:nvPr/>
        </p:nvSpPr>
        <p:spPr bwMode="auto">
          <a:xfrm>
            <a:off x="0" y="2752725"/>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6" name="Retângulo 5"/>
          <p:cNvSpPr/>
          <p:nvPr/>
        </p:nvSpPr>
        <p:spPr>
          <a:xfrm>
            <a:off x="0" y="369837"/>
            <a:ext cx="9144000" cy="9540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por </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Estabelecimento de Atenção à Saúde</a:t>
            </a:r>
          </a:p>
        </p:txBody>
      </p:sp>
      <p:sp>
        <p:nvSpPr>
          <p:cNvPr id="10" name="Rectangle 1"/>
          <p:cNvSpPr>
            <a:spLocks noChangeArrowheads="1"/>
          </p:cNvSpPr>
          <p:nvPr/>
        </p:nvSpPr>
        <p:spPr bwMode="auto">
          <a:xfrm>
            <a:off x="12700" y="5696838"/>
            <a:ext cx="9144000" cy="1200329"/>
          </a:xfrm>
          <a:prstGeom prst="rect">
            <a:avLst/>
          </a:prstGeom>
          <a:solidFill>
            <a:schemeClr val="bg1"/>
          </a:solidFill>
          <a:ln w="9525">
            <a:noFill/>
            <a:miter lim="800000"/>
            <a:headEnd/>
            <a:tailEnd/>
          </a:ln>
        </p:spPr>
        <p:txBody>
          <a:bodyPr wrap="square" anchor="ctr">
            <a:spAutoFit/>
          </a:bodyPr>
          <a:lstStyle/>
          <a:p>
            <a:pPr indent="539750" algn="just">
              <a:lnSpc>
                <a:spcPct val="150000"/>
              </a:lnSpc>
            </a:pPr>
            <a:r>
              <a:rPr lang="pt-BR" sz="1600" dirty="0" smtClean="0">
                <a:solidFill>
                  <a:schemeClr val="bg1"/>
                </a:solidFill>
                <a:ea typeface="Calibri" pitchFamily="34" charset="0"/>
                <a:cs typeface="Arial" charset="0"/>
              </a:rPr>
              <a:t>Em </a:t>
            </a:r>
            <a:r>
              <a:rPr lang="pt-BR" sz="1600" b="1" dirty="0">
                <a:solidFill>
                  <a:schemeClr val="bg1"/>
                </a:solidFill>
                <a:ea typeface="Calibri" pitchFamily="34" charset="0"/>
                <a:cs typeface="Arial" charset="0"/>
              </a:rPr>
              <a:t>Outras opções: </a:t>
            </a:r>
            <a:r>
              <a:rPr lang="pt-BR" sz="1600" dirty="0">
                <a:solidFill>
                  <a:schemeClr val="bg1"/>
                </a:solidFill>
                <a:ea typeface="Calibri" pitchFamily="34" charset="0"/>
                <a:cs typeface="Arial" charset="0"/>
              </a:rPr>
              <a:t>O botão “</a:t>
            </a:r>
            <a:r>
              <a:rPr lang="pt-BR" sz="1600" b="1" dirty="0">
                <a:solidFill>
                  <a:schemeClr val="bg1"/>
                </a:solidFill>
                <a:ea typeface="Calibri" pitchFamily="34" charset="0"/>
                <a:cs typeface="Arial" charset="0"/>
              </a:rPr>
              <a:t>Orientações</a:t>
            </a:r>
            <a:r>
              <a:rPr lang="pt-BR" sz="1600" dirty="0">
                <a:solidFill>
                  <a:schemeClr val="bg1"/>
                </a:solidFill>
                <a:ea typeface="Calibri" pitchFamily="34" charset="0"/>
                <a:cs typeface="Arial" charset="0"/>
              </a:rPr>
              <a:t>” mostra uma página com as orientações de </a:t>
            </a:r>
            <a:r>
              <a:rPr lang="pt-BR" sz="1600" dirty="0" smtClean="0">
                <a:solidFill>
                  <a:schemeClr val="bg1"/>
                </a:solidFill>
                <a:ea typeface="Calibri" pitchFamily="34" charset="0"/>
                <a:cs typeface="Arial" charset="0"/>
              </a:rPr>
              <a:t>c</a:t>
            </a:r>
          </a:p>
          <a:p>
            <a:pPr indent="539750" algn="just">
              <a:lnSpc>
                <a:spcPct val="150000"/>
              </a:lnSpc>
            </a:pPr>
            <a:endParaRPr lang="pt-BR" sz="1600" dirty="0">
              <a:solidFill>
                <a:schemeClr val="bg1"/>
              </a:solidFill>
              <a:ea typeface="Calibri" pitchFamily="34" charset="0"/>
              <a:cs typeface="Arial" charset="0"/>
            </a:endParaRPr>
          </a:p>
          <a:p>
            <a:pPr indent="539750" algn="just">
              <a:lnSpc>
                <a:spcPct val="150000"/>
              </a:lnSpc>
            </a:pPr>
            <a:r>
              <a:rPr lang="pt-BR" sz="1600" dirty="0" err="1" smtClean="0">
                <a:solidFill>
                  <a:schemeClr val="bg1"/>
                </a:solidFill>
                <a:ea typeface="Calibri" pitchFamily="34" charset="0"/>
                <a:cs typeface="Arial" charset="0"/>
              </a:rPr>
              <a:t>omo</a:t>
            </a:r>
            <a:r>
              <a:rPr lang="pt-BR" sz="1600" dirty="0" smtClean="0">
                <a:solidFill>
                  <a:schemeClr val="bg1"/>
                </a:solidFill>
                <a:ea typeface="Calibri" pitchFamily="34" charset="0"/>
                <a:cs typeface="Arial" charset="0"/>
              </a:rPr>
              <a:t> </a:t>
            </a:r>
            <a:r>
              <a:rPr lang="pt-BR" sz="1600" dirty="0">
                <a:solidFill>
                  <a:schemeClr val="bg1"/>
                </a:solidFill>
                <a:ea typeface="Calibri" pitchFamily="34" charset="0"/>
                <a:cs typeface="Arial" charset="0"/>
              </a:rPr>
              <a:t>preencher o Mapa de Acompanhamento</a:t>
            </a:r>
            <a:r>
              <a:rPr lang="pt-BR" sz="1600" dirty="0" smtClean="0">
                <a:solidFill>
                  <a:schemeClr val="bg1"/>
                </a:solidFill>
                <a:ea typeface="Calibri" pitchFamily="34" charset="0"/>
                <a:cs typeface="Arial" charset="0"/>
              </a:rPr>
              <a:t>.</a:t>
            </a:r>
            <a:endParaRPr lang="pt-BR" sz="1600" dirty="0">
              <a:solidFill>
                <a:schemeClr val="bg1"/>
              </a:solidFill>
              <a:ea typeface="Calibri" pitchFamily="34" charset="0"/>
              <a:cs typeface="Arial" charset="0"/>
            </a:endParaRPr>
          </a:p>
        </p:txBody>
      </p:sp>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234" y="1350678"/>
            <a:ext cx="8371246" cy="52389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2"/>
          <p:cNvSpPr>
            <a:spLocks noChangeArrowheads="1"/>
          </p:cNvSpPr>
          <p:nvPr/>
        </p:nvSpPr>
        <p:spPr bwMode="auto">
          <a:xfrm>
            <a:off x="467544" y="5805264"/>
            <a:ext cx="4071938" cy="1016000"/>
          </a:xfrm>
          <a:prstGeom prst="rect">
            <a:avLst/>
          </a:prstGeom>
          <a:solidFill>
            <a:schemeClr val="tx2">
              <a:lumMod val="20000"/>
              <a:lumOff val="80000"/>
            </a:schemeClr>
          </a:solidFill>
          <a:ln w="9525">
            <a:solidFill>
              <a:schemeClr val="accent1"/>
            </a:solidFill>
            <a:miter lim="800000"/>
            <a:headEnd/>
            <a:tailEnd/>
          </a:ln>
          <a:effectLst/>
        </p:spPr>
        <p:txBody>
          <a:bodyPr anchor="ctr">
            <a:spAutoFit/>
          </a:bodyPr>
          <a:lstStyle/>
          <a:p>
            <a:pPr indent="539750" algn="just">
              <a:lnSpc>
                <a:spcPct val="150000"/>
              </a:lnSpc>
              <a:defRPr/>
            </a:pPr>
            <a:r>
              <a:rPr lang="pt-BR" sz="2000" dirty="0">
                <a:latin typeface="Arial" pitchFamily="34" charset="0"/>
                <a:cs typeface="Arial" pitchFamily="34" charset="0"/>
              </a:rPr>
              <a:t>As outras opções seguem </a:t>
            </a:r>
          </a:p>
          <a:p>
            <a:pPr indent="539750" algn="just">
              <a:lnSpc>
                <a:spcPct val="150000"/>
              </a:lnSpc>
              <a:defRPr/>
            </a:pPr>
            <a:r>
              <a:rPr lang="pt-BR" sz="2000" dirty="0">
                <a:latin typeface="Arial" pitchFamily="34" charset="0"/>
                <a:cs typeface="Arial" pitchFamily="34" charset="0"/>
              </a:rPr>
              <a:t>da mesma forma. </a:t>
            </a:r>
          </a:p>
        </p:txBody>
      </p:sp>
      <p:sp>
        <p:nvSpPr>
          <p:cNvPr id="8" name="CaixaDeTexto 7"/>
          <p:cNvSpPr txBox="1"/>
          <p:nvPr/>
        </p:nvSpPr>
        <p:spPr>
          <a:xfrm>
            <a:off x="5108004" y="2996952"/>
            <a:ext cx="4000500" cy="3785652"/>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fontAlgn="auto">
              <a:lnSpc>
                <a:spcPct val="150000"/>
              </a:lnSpc>
              <a:spcBef>
                <a:spcPts val="0"/>
              </a:spcBef>
              <a:spcAft>
                <a:spcPts val="0"/>
              </a:spcAft>
              <a:defRPr/>
            </a:pPr>
            <a:r>
              <a:rPr lang="pt-BR" sz="1600" dirty="0" smtClean="0">
                <a:latin typeface="Arial" pitchFamily="34" charset="0"/>
                <a:cs typeface="Arial" pitchFamily="34" charset="0"/>
              </a:rPr>
              <a:t>Selecione o EAS e Profissionais que deseja obter o Mapa.</a:t>
            </a:r>
          </a:p>
          <a:p>
            <a:pPr fontAlgn="auto">
              <a:lnSpc>
                <a:spcPct val="150000"/>
              </a:lnSpc>
              <a:spcBef>
                <a:spcPts val="0"/>
              </a:spcBef>
              <a:spcAft>
                <a:spcPts val="0"/>
              </a:spcAft>
              <a:defRPr/>
            </a:pPr>
            <a:r>
              <a:rPr lang="pt-BR" sz="1600" dirty="0" smtClean="0">
                <a:latin typeface="Arial" pitchFamily="34" charset="0"/>
                <a:cs typeface="Arial" pitchFamily="34" charset="0"/>
              </a:rPr>
              <a:t>Todos os EAS que aparecem na lista estão cadastrados no sistema do CNES (Cadastro Nacional de Estabelecimentos de Saúde) do Ministério da Saúde e podem ou não ter famílias para acompanhamento. </a:t>
            </a:r>
          </a:p>
          <a:p>
            <a:pPr fontAlgn="auto">
              <a:lnSpc>
                <a:spcPct val="150000"/>
              </a:lnSpc>
              <a:spcBef>
                <a:spcPts val="0"/>
              </a:spcBef>
              <a:spcAft>
                <a:spcPts val="0"/>
              </a:spcAft>
              <a:defRPr/>
            </a:pPr>
            <a:r>
              <a:rPr lang="pt-BR" sz="1600" dirty="0" smtClean="0">
                <a:latin typeface="Arial" pitchFamily="34" charset="0"/>
                <a:cs typeface="Arial" pitchFamily="34" charset="0"/>
              </a:rPr>
              <a:t>São </a:t>
            </a:r>
            <a:r>
              <a:rPr lang="pt-BR" sz="1600" dirty="0">
                <a:latin typeface="Arial" pitchFamily="34" charset="0"/>
                <a:cs typeface="Arial" pitchFamily="34" charset="0"/>
              </a:rPr>
              <a:t>atualizados diariamente e podem</a:t>
            </a:r>
            <a:r>
              <a:rPr lang="pt-BR" sz="1600" b="1" dirty="0">
                <a:latin typeface="Arial" pitchFamily="34" charset="0"/>
                <a:cs typeface="Arial" pitchFamily="34" charset="0"/>
              </a:rPr>
              <a:t> </a:t>
            </a:r>
            <a:r>
              <a:rPr lang="pt-BR" sz="1600" dirty="0">
                <a:latin typeface="Arial" pitchFamily="34" charset="0"/>
                <a:cs typeface="Arial" pitchFamily="34" charset="0"/>
              </a:rPr>
              <a:t>não</a:t>
            </a:r>
            <a:r>
              <a:rPr lang="pt-BR" sz="1600" b="1" dirty="0">
                <a:latin typeface="Arial" pitchFamily="34" charset="0"/>
                <a:cs typeface="Arial" pitchFamily="34" charset="0"/>
              </a:rPr>
              <a:t> </a:t>
            </a:r>
            <a:r>
              <a:rPr lang="pt-BR" sz="1600" dirty="0">
                <a:latin typeface="Arial" pitchFamily="34" charset="0"/>
                <a:cs typeface="Arial" pitchFamily="34" charset="0"/>
              </a:rPr>
              <a:t>ter famílias para acompanhamento. </a:t>
            </a:r>
          </a:p>
        </p:txBody>
      </p:sp>
    </p:spTree>
    <p:extLst>
      <p:ext uri="{BB962C8B-B14F-4D97-AF65-F5344CB8AC3E}">
        <p14:creationId xmlns:p14="http://schemas.microsoft.com/office/powerpoint/2010/main" val="28572761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83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83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tângulo 8"/>
          <p:cNvSpPr/>
          <p:nvPr/>
        </p:nvSpPr>
        <p:spPr>
          <a:xfrm>
            <a:off x="0" y="57150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por Unidade Familiar</a:t>
            </a:r>
          </a:p>
        </p:txBody>
      </p:sp>
      <p:sp>
        <p:nvSpPr>
          <p:cNvPr id="142337" name="Rectangle 1"/>
          <p:cNvSpPr>
            <a:spLocks noChangeArrowheads="1"/>
          </p:cNvSpPr>
          <p:nvPr/>
        </p:nvSpPr>
        <p:spPr bwMode="auto">
          <a:xfrm>
            <a:off x="214314" y="1142984"/>
            <a:ext cx="864396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pt-B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opção do Mapa de Acompanhamento por </a:t>
            </a:r>
            <a:r>
              <a:rPr kumimoji="0" lang="pt-BR"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“Mapa por Unidade Familiar”</a:t>
            </a:r>
            <a:r>
              <a:rPr kumimoji="0" lang="pt-B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apresentará apenas uma família. </a:t>
            </a:r>
            <a:endParaRPr kumimoji="0" lang="pt-BR"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33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239" y="1804371"/>
            <a:ext cx="8761249" cy="39288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43098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2049" name="Rectangle 1"/>
          <p:cNvSpPr>
            <a:spLocks noChangeArrowheads="1"/>
          </p:cNvSpPr>
          <p:nvPr/>
        </p:nvSpPr>
        <p:spPr bwMode="auto">
          <a:xfrm>
            <a:off x="285720" y="1939859"/>
            <a:ext cx="846274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tab pos="-85725" algn="l"/>
                <a:tab pos="450850" algn="l"/>
                <a:tab pos="900113" algn="l"/>
                <a:tab pos="5491163" algn="l"/>
              </a:tabLst>
            </a:pPr>
            <a:r>
              <a:rPr lang="pt-BR" sz="1600" dirty="0" smtClean="0">
                <a:ea typeface="Calibri" pitchFamily="34" charset="0"/>
                <a:cs typeface="Arial" charset="0"/>
              </a:rPr>
              <a:t>O resultado do acompanhamento da saúde reflete no Índice de Gestão Descentralizada (IGD):</a:t>
            </a:r>
          </a:p>
          <a:p>
            <a:pPr marL="0" marR="0" lvl="0" indent="0" algn="just" defTabSz="914400" rtl="0" eaLnBrk="0" fontAlgn="base" latinLnBrk="0" hangingPunct="0">
              <a:lnSpc>
                <a:spcPct val="150000"/>
              </a:lnSpc>
              <a:spcBef>
                <a:spcPct val="0"/>
              </a:spcBef>
              <a:spcAft>
                <a:spcPct val="0"/>
              </a:spcAft>
              <a:buClrTx/>
              <a:buSzTx/>
              <a:buFontTx/>
              <a:buChar char="•"/>
              <a:tabLst>
                <a:tab pos="-85725" algn="l"/>
                <a:tab pos="450850" algn="l"/>
                <a:tab pos="900113" algn="l"/>
                <a:tab pos="5491163" algn="l"/>
              </a:tabLst>
            </a:pPr>
            <a:r>
              <a:rPr lang="pt-BR" sz="1600" dirty="0" smtClean="0">
                <a:ea typeface="Calibri" pitchFamily="34" charset="0"/>
                <a:cs typeface="Arial" charset="0"/>
              </a:rPr>
              <a:t>  De fevereiro à julho – o resultado da 2ª vigência do ano anterior;</a:t>
            </a:r>
          </a:p>
          <a:p>
            <a:pPr marL="0" marR="0" lvl="0" indent="0" algn="just" defTabSz="914400" rtl="0" eaLnBrk="0" fontAlgn="base" latinLnBrk="0" hangingPunct="0">
              <a:lnSpc>
                <a:spcPct val="150000"/>
              </a:lnSpc>
              <a:spcBef>
                <a:spcPct val="0"/>
              </a:spcBef>
              <a:spcAft>
                <a:spcPct val="0"/>
              </a:spcAft>
              <a:buClrTx/>
              <a:buSzTx/>
              <a:buFontTx/>
              <a:buChar char="•"/>
              <a:tabLst>
                <a:tab pos="-85725" algn="l"/>
                <a:tab pos="450850" algn="l"/>
                <a:tab pos="900113" algn="l"/>
                <a:tab pos="5491163" algn="l"/>
              </a:tabLst>
            </a:pPr>
            <a:r>
              <a:rPr lang="pt-BR" sz="1600" dirty="0" smtClean="0">
                <a:ea typeface="Calibri" pitchFamily="34" charset="0"/>
                <a:cs typeface="Arial" charset="0"/>
              </a:rPr>
              <a:t>  De agosto à janeiro – o resultado da 1ª vigência do mesmo ano.</a:t>
            </a:r>
          </a:p>
        </p:txBody>
      </p:sp>
      <p:sp>
        <p:nvSpPr>
          <p:cNvPr id="7" name="Rectangle 2"/>
          <p:cNvSpPr txBox="1">
            <a:spLocks noChangeArrowheads="1"/>
          </p:cNvSpPr>
          <p:nvPr/>
        </p:nvSpPr>
        <p:spPr bwMode="auto">
          <a:xfrm>
            <a:off x="142875" y="642918"/>
            <a:ext cx="8749605" cy="1000132"/>
          </a:xfrm>
          <a:prstGeom prst="rect">
            <a:avLst/>
          </a:prstGeom>
          <a:noFill/>
          <a:ln>
            <a:miter lim="800000"/>
            <a:headEnd/>
            <a:tailEnd/>
          </a:ln>
        </p:spPr>
        <p:txBody>
          <a:bodyPr anchor="b"/>
          <a:lstStyle/>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Geração do público de Acompanhamento e</a:t>
            </a:r>
          </a:p>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Transferência das informações das famílias para o Sistema de Gestão do PBF na Saúde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9397" name="Rectangle 2"/>
          <p:cNvSpPr>
            <a:spLocks noChangeArrowheads="1"/>
          </p:cNvSpPr>
          <p:nvPr/>
        </p:nvSpPr>
        <p:spPr bwMode="auto">
          <a:xfrm>
            <a:off x="214313" y="980728"/>
            <a:ext cx="8643937" cy="1154113"/>
          </a:xfrm>
          <a:prstGeom prst="rect">
            <a:avLst/>
          </a:prstGeom>
          <a:noFill/>
          <a:ln w="9525">
            <a:noFill/>
            <a:miter lim="800000"/>
            <a:headEnd/>
            <a:tailEnd/>
          </a:ln>
        </p:spPr>
        <p:txBody>
          <a:bodyPr anchor="ctr">
            <a:spAutoFit/>
          </a:bodyPr>
          <a:lstStyle/>
          <a:p>
            <a:pPr indent="449263" algn="just">
              <a:lnSpc>
                <a:spcPct val="150000"/>
              </a:lnSpc>
            </a:pPr>
            <a:r>
              <a:rPr lang="pt-BR" sz="1600" dirty="0">
                <a:ea typeface="Calibri" pitchFamily="34" charset="0"/>
                <a:cs typeface="Arial" charset="0"/>
              </a:rPr>
              <a:t>Informe no campo “Pesquisa por NIS” o NIS de algum integrante da família e depois clique no botão “Pesquisar”. Caso o NIS esteja cadastrado no banco de dados, o sistema gera o Mapa contendo a lista dos membros da família a serem acompanhados pela saúde.</a:t>
            </a:r>
          </a:p>
        </p:txBody>
      </p:sp>
      <p:sp>
        <p:nvSpPr>
          <p:cNvPr id="11" name="Retângulo 10"/>
          <p:cNvSpPr/>
          <p:nvPr/>
        </p:nvSpPr>
        <p:spPr>
          <a:xfrm>
            <a:off x="0" y="42862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por Unidade Familiar</a:t>
            </a:r>
          </a:p>
        </p:txBody>
      </p:sp>
      <p:pic>
        <p:nvPicPr>
          <p:cNvPr id="819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2132856"/>
            <a:ext cx="7124428" cy="3960440"/>
          </a:xfrm>
          <a:prstGeom prst="rect">
            <a:avLst/>
          </a:prstGeom>
          <a:noFill/>
          <a:ln w="9525">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0635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2"/>
          <p:cNvPicPr>
            <a:picLocks noChangeAspect="1" noChangeArrowheads="1"/>
          </p:cNvPicPr>
          <p:nvPr/>
        </p:nvPicPr>
        <p:blipFill>
          <a:blip r:embed="rId3"/>
          <a:srcRect/>
          <a:stretch>
            <a:fillRect/>
          </a:stretch>
        </p:blipFill>
        <p:spPr bwMode="auto">
          <a:xfrm>
            <a:off x="4857750" y="6273800"/>
            <a:ext cx="500063" cy="604838"/>
          </a:xfrm>
          <a:prstGeom prst="rect">
            <a:avLst/>
          </a:prstGeom>
          <a:noFill/>
          <a:ln w="9525">
            <a:noFill/>
            <a:miter lim="800000"/>
            <a:headEnd/>
            <a:tailEnd/>
          </a:ln>
        </p:spPr>
      </p:pic>
      <p:pic>
        <p:nvPicPr>
          <p:cNvPr id="60420"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11" name="Retângulo 10"/>
          <p:cNvSpPr/>
          <p:nvPr/>
        </p:nvSpPr>
        <p:spPr>
          <a:xfrm>
            <a:off x="0" y="-24"/>
            <a:ext cx="9144000" cy="954087"/>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com o campo Bairro em branco</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(acompanhamento não obrigatório)</a:t>
            </a:r>
          </a:p>
        </p:txBody>
      </p:sp>
      <p:sp>
        <p:nvSpPr>
          <p:cNvPr id="60422" name="Retângulo 13"/>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Mapa de Famílias com o campo Bairro em branco</a:t>
            </a:r>
          </a:p>
          <a:p>
            <a:pPr algn="ctr"/>
            <a:r>
              <a:rPr lang="pt-BR" sz="2800" b="1">
                <a:solidFill>
                  <a:schemeClr val="bg1"/>
                </a:solidFill>
                <a:cs typeface="Arial" charset="0"/>
              </a:rPr>
              <a:t> (acompanhamento não obrigatório)</a:t>
            </a:r>
          </a:p>
        </p:txBody>
      </p:sp>
      <p:sp>
        <p:nvSpPr>
          <p:cNvPr id="138241" name="Rectangle 1"/>
          <p:cNvSpPr>
            <a:spLocks noChangeArrowheads="1"/>
          </p:cNvSpPr>
          <p:nvPr/>
        </p:nvSpPr>
        <p:spPr bwMode="auto">
          <a:xfrm>
            <a:off x="107504" y="5325015"/>
            <a:ext cx="9036496" cy="120032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50000"/>
              </a:lnSpc>
              <a:spcBef>
                <a:spcPct val="0"/>
              </a:spcBef>
              <a:spcAft>
                <a:spcPct val="0"/>
              </a:spcAft>
              <a:buClrTx/>
              <a:buSzTx/>
              <a:buFontTx/>
              <a:buNone/>
              <a:tabLst/>
            </a:pPr>
            <a:r>
              <a:rPr kumimoji="0" lang="pt-B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opção do Mapa de Acompanhamento em </a:t>
            </a:r>
            <a:r>
              <a:rPr kumimoji="0" lang="pt-BR"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“Mapa de Famílias com o campo Bairro em branco (acompanhamento não obrigatório)”</a:t>
            </a:r>
            <a:r>
              <a:rPr kumimoji="0" lang="pt-BR" sz="16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pt-B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listará as integrantes mulheres das famílias cuja a informação do campo “Bairro” do endereço de residência está em branco no Cadastro Único. </a:t>
            </a:r>
            <a:endParaRPr kumimoji="0" lang="pt-BR"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1113382"/>
            <a:ext cx="8964488" cy="40438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779806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1443"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44"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61445" name="Rectangle 3"/>
          <p:cNvSpPr>
            <a:spLocks noChangeArrowheads="1"/>
          </p:cNvSpPr>
          <p:nvPr/>
        </p:nvSpPr>
        <p:spPr bwMode="auto">
          <a:xfrm>
            <a:off x="142875" y="1472945"/>
            <a:ext cx="8572500" cy="1524007"/>
          </a:xfrm>
          <a:prstGeom prst="rect">
            <a:avLst/>
          </a:prstGeom>
          <a:noFill/>
          <a:ln w="9525">
            <a:noFill/>
            <a:miter lim="800000"/>
            <a:headEnd/>
            <a:tailEnd/>
          </a:ln>
        </p:spPr>
        <p:txBody>
          <a:bodyPr anchor="ctr">
            <a:spAutoFit/>
          </a:bodyPr>
          <a:lstStyle/>
          <a:p>
            <a:pPr indent="539750" algn="just">
              <a:lnSpc>
                <a:spcPct val="150000"/>
              </a:lnSpc>
            </a:pPr>
            <a:r>
              <a:rPr lang="pt-BR" sz="1600" b="1" dirty="0" smtClean="0">
                <a:solidFill>
                  <a:srgbClr val="FF0000"/>
                </a:solidFill>
                <a:ea typeface="Calibri" pitchFamily="34" charset="0"/>
                <a:cs typeface="Arial" charset="0"/>
              </a:rPr>
              <a:t>Atenção</a:t>
            </a:r>
            <a:r>
              <a:rPr lang="pt-BR" sz="1600" b="1" dirty="0">
                <a:solidFill>
                  <a:srgbClr val="FF0000"/>
                </a:solidFill>
                <a:ea typeface="Calibri" pitchFamily="34" charset="0"/>
                <a:cs typeface="Arial" charset="0"/>
              </a:rPr>
              <a:t>:</a:t>
            </a:r>
            <a:r>
              <a:rPr lang="pt-BR" sz="1600" b="1" dirty="0">
                <a:ea typeface="Calibri" pitchFamily="34" charset="0"/>
                <a:cs typeface="Arial" charset="0"/>
              </a:rPr>
              <a:t> </a:t>
            </a:r>
            <a:r>
              <a:rPr lang="pt-BR" sz="1600" dirty="0">
                <a:ea typeface="Calibri" pitchFamily="34" charset="0"/>
                <a:cs typeface="Arial" charset="0"/>
              </a:rPr>
              <a:t>O acompanhamento das condicionalidades da saúde para este conjunto de beneficiários, não é obrigatório, mas se tiver realizado o acompanhamento de saúde, este será computado no resultado do acompanhamento do município, contribuindo com o alcance das metas e aumento do IGD.</a:t>
            </a:r>
            <a:r>
              <a:rPr lang="pt-BR" sz="1600" b="1" dirty="0">
                <a:ea typeface="Calibri" pitchFamily="34" charset="0"/>
                <a:cs typeface="Arial" charset="0"/>
              </a:rPr>
              <a:t> </a:t>
            </a:r>
            <a:endParaRPr lang="pt-BR" sz="1600" dirty="0">
              <a:ea typeface="Calibri" pitchFamily="34" charset="0"/>
              <a:cs typeface="Arial" charset="0"/>
            </a:endParaRPr>
          </a:p>
        </p:txBody>
      </p:sp>
      <p:sp>
        <p:nvSpPr>
          <p:cNvPr id="11" name="Retângulo 10"/>
          <p:cNvSpPr/>
          <p:nvPr/>
        </p:nvSpPr>
        <p:spPr>
          <a:xfrm>
            <a:off x="0" y="404664"/>
            <a:ext cx="9144000" cy="954088"/>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Famílias com o campo Bairro em branco</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(acompanhamento não obrigatório)</a:t>
            </a:r>
          </a:p>
        </p:txBody>
      </p:sp>
      <p:sp>
        <p:nvSpPr>
          <p:cNvPr id="61447" name="Retângulo 12"/>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Mapa de Famílias com o campo Bairro em branco</a:t>
            </a:r>
          </a:p>
          <a:p>
            <a:pPr algn="ctr"/>
            <a:r>
              <a:rPr lang="pt-BR" sz="2800" b="1">
                <a:solidFill>
                  <a:schemeClr val="bg1"/>
                </a:solidFill>
                <a:cs typeface="Arial" charset="0"/>
              </a:rPr>
              <a:t> (acompanhamento não obrigatório)</a:t>
            </a:r>
          </a:p>
        </p:txBody>
      </p:sp>
      <p:pic>
        <p:nvPicPr>
          <p:cNvPr id="204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203" y="3068960"/>
            <a:ext cx="8654293" cy="33254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347148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 name="Rectangle 2"/>
          <p:cNvSpPr>
            <a:spLocks noChangeArrowheads="1"/>
          </p:cNvSpPr>
          <p:nvPr/>
        </p:nvSpPr>
        <p:spPr bwMode="auto">
          <a:xfrm>
            <a:off x="214313" y="980728"/>
            <a:ext cx="8572500" cy="1200329"/>
          </a:xfrm>
          <a:prstGeom prst="rect">
            <a:avLst/>
          </a:prstGeom>
          <a:noFill/>
          <a:ln w="9525">
            <a:noFill/>
            <a:miter lim="800000"/>
            <a:headEnd/>
            <a:tailEnd/>
          </a:ln>
        </p:spPr>
        <p:txBody>
          <a:bodyPr anchor="ctr">
            <a:spAutoFit/>
          </a:bodyPr>
          <a:lstStyle/>
          <a:p>
            <a:pPr indent="539750" algn="just">
              <a:lnSpc>
                <a:spcPct val="150000"/>
              </a:lnSpc>
            </a:pPr>
            <a:r>
              <a:rPr lang="pt-BR" sz="1600" dirty="0" smtClean="0"/>
              <a:t>A opção do Mapa de Acompanhamento em “</a:t>
            </a:r>
            <a:r>
              <a:rPr lang="pt-BR" sz="1600" b="1" dirty="0" smtClean="0"/>
              <a:t>Mapa de Famílias não vinculadas ao EAS</a:t>
            </a:r>
            <a:r>
              <a:rPr lang="pt-BR" sz="1600" dirty="0" smtClean="0"/>
              <a:t>” </a:t>
            </a:r>
            <a:r>
              <a:rPr lang="pt-BR" sz="1600" dirty="0" smtClean="0">
                <a:ea typeface="Calibri" pitchFamily="34" charset="0"/>
                <a:cs typeface="Arial" charset="0"/>
              </a:rPr>
              <a:t>listará </a:t>
            </a:r>
            <a:r>
              <a:rPr lang="pt-BR" sz="1600" dirty="0">
                <a:ea typeface="Calibri" pitchFamily="34" charset="0"/>
                <a:cs typeface="Arial" charset="0"/>
              </a:rPr>
              <a:t>as famílias que ainda não foram vinculadas ao EAS - Estabelecimento de Atenção à Saúde pelo município</a:t>
            </a:r>
            <a:r>
              <a:rPr lang="pt-BR" sz="1200" dirty="0">
                <a:latin typeface="Times New Roman" pitchFamily="18" charset="0"/>
                <a:ea typeface="Calibri" pitchFamily="34" charset="0"/>
                <a:cs typeface="Times New Roman" pitchFamily="18" charset="0"/>
              </a:rPr>
              <a:t>.</a:t>
            </a:r>
            <a:endParaRPr lang="pt-BR" dirty="0">
              <a:cs typeface="Arial" charset="0"/>
            </a:endParaRPr>
          </a:p>
        </p:txBody>
      </p:sp>
      <p:sp>
        <p:nvSpPr>
          <p:cNvPr id="6" name="Retângulo 5"/>
          <p:cNvSpPr/>
          <p:nvPr/>
        </p:nvSpPr>
        <p:spPr>
          <a:xfrm>
            <a:off x="0" y="445372"/>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8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vinculadas ao EAS</a:t>
            </a:r>
          </a:p>
        </p:txBody>
      </p:sp>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5" y="2204864"/>
            <a:ext cx="8973588" cy="3818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907246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8" name="Retângulo 7"/>
          <p:cNvSpPr/>
          <p:nvPr/>
        </p:nvSpPr>
        <p:spPr>
          <a:xfrm>
            <a:off x="0" y="54868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8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não vinculadas ao EAS</a:t>
            </a:r>
          </a:p>
        </p:txBody>
      </p:sp>
      <p:sp>
        <p:nvSpPr>
          <p:cNvPr id="9" name="Retângulo 8"/>
          <p:cNvSpPr/>
          <p:nvPr/>
        </p:nvSpPr>
        <p:spPr>
          <a:xfrm>
            <a:off x="0" y="4797152"/>
            <a:ext cx="9144000" cy="2354491"/>
          </a:xfrm>
          <a:prstGeom prst="rect">
            <a:avLst/>
          </a:prstGeom>
          <a:solidFill>
            <a:schemeClr val="bg1"/>
          </a:solidFill>
        </p:spPr>
        <p:txBody>
          <a:bodyPr wrap="square">
            <a:spAutoFit/>
          </a:bodyPr>
          <a:lstStyle/>
          <a:p>
            <a:pPr>
              <a:lnSpc>
                <a:spcPct val="150000"/>
              </a:lnSpc>
            </a:pPr>
            <a:r>
              <a:rPr lang="pt-BR" dirty="0" smtClean="0"/>
              <a:t>	</a:t>
            </a:r>
            <a:r>
              <a:rPr lang="pt-BR" sz="1600" dirty="0" smtClean="0"/>
              <a:t>As opções de pesquisa são as mesmas das demais opções. Selecione as famílias a serem impressas, a opção “</a:t>
            </a:r>
            <a:r>
              <a:rPr lang="pt-BR" sz="1600" b="1" dirty="0" smtClean="0"/>
              <a:t>Selecione a situação de acompanhamento</a:t>
            </a:r>
            <a:r>
              <a:rPr lang="pt-BR" sz="1600" dirty="0" smtClean="0"/>
              <a:t>”, a opção “</a:t>
            </a:r>
            <a:r>
              <a:rPr lang="pt-BR" sz="1600" b="1" dirty="0" smtClean="0"/>
              <a:t>Ordenar por Responsável</a:t>
            </a:r>
            <a:r>
              <a:rPr lang="pt-BR" sz="1600" dirty="0" smtClean="0"/>
              <a:t>”, e se “</a:t>
            </a:r>
            <a:r>
              <a:rPr lang="pt-BR" sz="1600" b="1" dirty="0" smtClean="0"/>
              <a:t>Deseja gerar código para os Mapas?</a:t>
            </a:r>
            <a:r>
              <a:rPr lang="pt-BR" sz="1600" dirty="0" smtClean="0"/>
              <a:t>”. Clique em “</a:t>
            </a:r>
            <a:r>
              <a:rPr lang="pt-BR" sz="1600" b="1" dirty="0" smtClean="0"/>
              <a:t>Gerar HTML</a:t>
            </a:r>
            <a:r>
              <a:rPr lang="pt-BR" sz="1600" dirty="0" smtClean="0"/>
              <a:t>” no botão ao final da página.</a:t>
            </a:r>
          </a:p>
          <a:p>
            <a:pPr>
              <a:lnSpc>
                <a:spcPct val="150000"/>
              </a:lnSpc>
            </a:pPr>
            <a:r>
              <a:rPr lang="pt-BR" sz="1600" dirty="0" smtClean="0"/>
              <a:t>Obs.: Nessa opção não tem o arquivo em PDF.</a:t>
            </a:r>
          </a:p>
          <a:p>
            <a:pPr>
              <a:lnSpc>
                <a:spcPct val="150000"/>
              </a:lnSpc>
            </a:pPr>
            <a:endParaRPr lang="pt-BR" sz="1600" dirty="0"/>
          </a:p>
        </p:txBody>
      </p:sp>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321585"/>
            <a:ext cx="8749636" cy="340355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004854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3" descr="C:\Users\alexandre.brito\Desktop\powerpoint.jpg"/>
          <p:cNvPicPr>
            <a:picLocks noChangeAspect="1" noChangeArrowheads="1"/>
          </p:cNvPicPr>
          <p:nvPr/>
        </p:nvPicPr>
        <p:blipFill>
          <a:blip r:embed="rId3"/>
          <a:srcRect/>
          <a:stretch>
            <a:fillRect/>
          </a:stretch>
        </p:blipFill>
        <p:spPr bwMode="auto">
          <a:xfrm>
            <a:off x="-12700" y="-74787"/>
            <a:ext cx="9156700" cy="6888163"/>
          </a:xfrm>
          <a:prstGeom prst="rect">
            <a:avLst/>
          </a:prstGeom>
          <a:noFill/>
          <a:ln w="9525">
            <a:noFill/>
            <a:miter lim="800000"/>
            <a:headEnd/>
            <a:tailEnd/>
          </a:ln>
        </p:spPr>
      </p:pic>
      <p:sp>
        <p:nvSpPr>
          <p:cNvPr id="9" name="Retângulo 8"/>
          <p:cNvSpPr/>
          <p:nvPr/>
        </p:nvSpPr>
        <p:spPr>
          <a:xfrm>
            <a:off x="0" y="404664"/>
            <a:ext cx="9144000" cy="769441"/>
          </a:xfrm>
          <a:prstGeom prst="rect">
            <a:avLst/>
          </a:prstGeom>
          <a:solidFill>
            <a:schemeClr val="bg1"/>
          </a:solidFill>
        </p:spPr>
        <p:txBody>
          <a:bodyPr>
            <a:spAutoFit/>
          </a:bodyPr>
          <a:lstStyle/>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200" b="1" dirty="0">
                <a:latin typeface="Arial" pitchFamily="34" charset="0"/>
                <a:ea typeface="Calibri" pitchFamily="34" charset="0"/>
                <a:cs typeface="Arial" pitchFamily="34" charset="0"/>
              </a:rPr>
              <a:t> </a:t>
            </a: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com mulheres vindas no arquivo complementar </a:t>
            </a:r>
          </a:p>
          <a:p>
            <a:pPr algn="ctr" fontAlgn="auto">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não obrigatório)</a:t>
            </a:r>
          </a:p>
        </p:txBody>
      </p:sp>
      <p:sp>
        <p:nvSpPr>
          <p:cNvPr id="8" name="Retângulo 7"/>
          <p:cNvSpPr/>
          <p:nvPr/>
        </p:nvSpPr>
        <p:spPr>
          <a:xfrm>
            <a:off x="-26864" y="5333993"/>
            <a:ext cx="9144000" cy="1524007"/>
          </a:xfrm>
          <a:prstGeom prst="rect">
            <a:avLst/>
          </a:prstGeom>
          <a:solidFill>
            <a:schemeClr val="bg1"/>
          </a:solidFill>
        </p:spPr>
        <p:txBody>
          <a:bodyPr wrap="square">
            <a:spAutoFit/>
          </a:bodyPr>
          <a:lstStyle/>
          <a:p>
            <a:pPr indent="449263" algn="just">
              <a:lnSpc>
                <a:spcPct val="150000"/>
              </a:lnSpc>
              <a:defRPr/>
            </a:pPr>
            <a:endParaRPr lang="pt-BR" sz="1600" dirty="0" smtClean="0"/>
          </a:p>
          <a:p>
            <a:pPr indent="449263" algn="just">
              <a:lnSpc>
                <a:spcPct val="150000"/>
              </a:lnSpc>
              <a:defRPr/>
            </a:pPr>
            <a:endParaRPr lang="pt-BR" sz="1600" dirty="0">
              <a:latin typeface="Arial" pitchFamily="34" charset="0"/>
              <a:cs typeface="Arial" pitchFamily="34" charset="0"/>
            </a:endParaRPr>
          </a:p>
          <a:p>
            <a:pPr indent="449263" algn="just">
              <a:lnSpc>
                <a:spcPct val="150000"/>
              </a:lnSpc>
              <a:defRPr/>
            </a:pPr>
            <a:endParaRPr lang="pt-BR" sz="1600" dirty="0" smtClean="0">
              <a:latin typeface="Arial" pitchFamily="34" charset="0"/>
              <a:cs typeface="Arial" pitchFamily="34" charset="0"/>
            </a:endParaRPr>
          </a:p>
          <a:p>
            <a:pPr indent="449263" algn="just">
              <a:lnSpc>
                <a:spcPct val="150000"/>
              </a:lnSpc>
              <a:defRPr/>
            </a:pPr>
            <a:endParaRPr lang="pt-BR" sz="1600" dirty="0">
              <a:latin typeface="Arial" pitchFamily="34" charset="0"/>
              <a:cs typeface="Arial" pitchFamily="34" charset="0"/>
            </a:endParaRPr>
          </a:p>
        </p:txBody>
      </p:sp>
      <p:sp>
        <p:nvSpPr>
          <p:cNvPr id="7" name="Retângulo 6"/>
          <p:cNvSpPr/>
          <p:nvPr/>
        </p:nvSpPr>
        <p:spPr>
          <a:xfrm>
            <a:off x="319350" y="5157192"/>
            <a:ext cx="8501122" cy="1524007"/>
          </a:xfrm>
          <a:prstGeom prst="rect">
            <a:avLst/>
          </a:prstGeom>
          <a:solidFill>
            <a:schemeClr val="bg1"/>
          </a:solidFill>
        </p:spPr>
        <p:txBody>
          <a:bodyPr wrap="square">
            <a:spAutoFit/>
          </a:bodyPr>
          <a:lstStyle/>
          <a:p>
            <a:pPr indent="449263" algn="just">
              <a:lnSpc>
                <a:spcPct val="150000"/>
              </a:lnSpc>
              <a:defRPr/>
            </a:pPr>
            <a:r>
              <a:rPr lang="pt-BR" sz="1600" dirty="0" smtClean="0"/>
              <a:t>A opção do Mapa de Acompanhamento em “</a:t>
            </a:r>
            <a:r>
              <a:rPr lang="pt-BR" sz="1600" b="1" dirty="0" smtClean="0"/>
              <a:t>Mapa de Famílias com mulheres vindas no arquivo complementar (acompanhamento não obrigatório)</a:t>
            </a:r>
            <a:r>
              <a:rPr lang="pt-BR" sz="1600" dirty="0" smtClean="0"/>
              <a:t>” listará as mulheres beneficiárias do Programa Bolsa Família que não estavam no arquivo de carga do início da vigência, com idade acima de 7 anos.</a:t>
            </a:r>
            <a:endParaRPr lang="pt-BR" sz="1600" dirty="0">
              <a:latin typeface="Arial" pitchFamily="34" charset="0"/>
              <a:cs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1323950"/>
            <a:ext cx="9067800" cy="39052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35005897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 name="Rectangle 2"/>
          <p:cNvSpPr>
            <a:spLocks noChangeArrowheads="1"/>
          </p:cNvSpPr>
          <p:nvPr/>
        </p:nvSpPr>
        <p:spPr bwMode="auto">
          <a:xfrm>
            <a:off x="175904" y="1340768"/>
            <a:ext cx="8572560" cy="4611519"/>
          </a:xfrm>
          <a:prstGeom prst="rect">
            <a:avLst/>
          </a:prstGeom>
          <a:solidFill>
            <a:schemeClr val="bg1"/>
          </a:solidFill>
          <a:ln w="9525">
            <a:noFill/>
            <a:miter lim="800000"/>
            <a:headEnd/>
            <a:tailEnd/>
          </a:ln>
          <a:effectLst/>
        </p:spPr>
        <p:txBody>
          <a:bodyPr wrap="square" anchor="ctr">
            <a:spAutoFit/>
          </a:bodyPr>
          <a:lstStyle/>
          <a:p>
            <a:pPr indent="539750" algn="just" eaLnBrk="0" hangingPunct="0">
              <a:lnSpc>
                <a:spcPct val="150000"/>
              </a:lnSpc>
              <a:defRPr/>
            </a:pPr>
            <a:r>
              <a:rPr lang="pt-BR" dirty="0" smtClean="0">
                <a:latin typeface="Arial" pitchFamily="34" charset="0"/>
                <a:ea typeface="Calibri" pitchFamily="34" charset="0"/>
                <a:cs typeface="Arial" pitchFamily="34" charset="0"/>
              </a:rPr>
              <a:t>O </a:t>
            </a:r>
            <a:r>
              <a:rPr lang="pt-BR" dirty="0">
                <a:latin typeface="Arial" pitchFamily="34" charset="0"/>
                <a:ea typeface="Calibri" pitchFamily="34" charset="0"/>
                <a:cs typeface="Arial" pitchFamily="34" charset="0"/>
              </a:rPr>
              <a:t>objetivo dessa ação é oferecer aos municípios a lista das mulheres beneficiárias do Programa Bolsa Família, possibilitando o registro do acompanhamento realizado pelas Equipes de Atenção Básica, principalmente quando estiverem grávidas as tornarem elegíveis ao Benefício Variável à Gestante – BVG. </a:t>
            </a:r>
            <a:endParaRPr lang="pt-BR" dirty="0" smtClean="0">
              <a:latin typeface="Arial" pitchFamily="34" charset="0"/>
              <a:ea typeface="Calibri" pitchFamily="34" charset="0"/>
              <a:cs typeface="Arial" pitchFamily="34" charset="0"/>
            </a:endParaRPr>
          </a:p>
          <a:p>
            <a:pPr indent="539750" algn="just" eaLnBrk="0" hangingPunct="0">
              <a:lnSpc>
                <a:spcPct val="150000"/>
              </a:lnSpc>
              <a:defRPr/>
            </a:pPr>
            <a:r>
              <a:rPr lang="pt-BR" dirty="0" smtClean="0">
                <a:latin typeface="Arial" pitchFamily="34" charset="0"/>
                <a:ea typeface="Calibri" pitchFamily="34" charset="0"/>
                <a:cs typeface="Arial" pitchFamily="34" charset="0"/>
              </a:rPr>
              <a:t>O </a:t>
            </a:r>
            <a:r>
              <a:rPr lang="pt-BR" dirty="0">
                <a:latin typeface="Arial" pitchFamily="34" charset="0"/>
                <a:ea typeface="Calibri" pitchFamily="34" charset="0"/>
                <a:cs typeface="Arial" pitchFamily="34" charset="0"/>
              </a:rPr>
              <a:t>Mapa está disponibilizado pelo bairro de residência registrado no Cadastro Único</a:t>
            </a:r>
            <a:r>
              <a:rPr lang="pt-BR" dirty="0" smtClean="0">
                <a:latin typeface="Arial" pitchFamily="34" charset="0"/>
                <a:ea typeface="Calibri" pitchFamily="34" charset="0"/>
                <a:cs typeface="Arial" pitchFamily="34" charset="0"/>
              </a:rPr>
              <a:t>.</a:t>
            </a:r>
          </a:p>
          <a:p>
            <a:pPr indent="539750" algn="just" eaLnBrk="0" hangingPunct="0">
              <a:lnSpc>
                <a:spcPct val="150000"/>
              </a:lnSpc>
              <a:defRPr/>
            </a:pPr>
            <a:r>
              <a:rPr lang="pt-BR" b="1" dirty="0" smtClean="0">
                <a:solidFill>
                  <a:srgbClr val="000000"/>
                </a:solidFill>
                <a:ea typeface="Calibri" pitchFamily="34" charset="0"/>
                <a:cs typeface="Arial" charset="0"/>
              </a:rPr>
              <a:t>Atenção:</a:t>
            </a:r>
            <a:r>
              <a:rPr lang="pt-BR" b="1" dirty="0" smtClean="0">
                <a:solidFill>
                  <a:srgbClr val="FF0000"/>
                </a:solidFill>
                <a:ea typeface="Calibri" pitchFamily="34" charset="0"/>
                <a:cs typeface="Arial" charset="0"/>
              </a:rPr>
              <a:t> </a:t>
            </a:r>
            <a:r>
              <a:rPr lang="pt-BR" dirty="0" smtClean="0">
                <a:ea typeface="Calibri" pitchFamily="34" charset="0"/>
                <a:cs typeface="Arial" charset="0"/>
              </a:rPr>
              <a:t>O acompanhamento de condicionalidades da saúde para este conjunto de beneficiárias </a:t>
            </a:r>
            <a:r>
              <a:rPr lang="pt-BR" b="1" dirty="0" smtClean="0">
                <a:ea typeface="Calibri" pitchFamily="34" charset="0"/>
                <a:cs typeface="Arial" charset="0"/>
              </a:rPr>
              <a:t>não é obrigatório</a:t>
            </a:r>
            <a:r>
              <a:rPr lang="pt-BR" dirty="0" smtClean="0">
                <a:ea typeface="Calibri" pitchFamily="34" charset="0"/>
                <a:cs typeface="Arial" charset="0"/>
              </a:rPr>
              <a:t>, mas, se tiver realizado, este será computado no resultado do acompanhamento do município, contribuindo com o alcance da cobertura ao final da vigência e aumento do IGD. </a:t>
            </a:r>
            <a:endParaRPr lang="pt-BR" dirty="0">
              <a:latin typeface="Arial" pitchFamily="34" charset="0"/>
              <a:cs typeface="Arial" pitchFamily="34" charset="0"/>
            </a:endParaRPr>
          </a:p>
        </p:txBody>
      </p:sp>
      <p:sp>
        <p:nvSpPr>
          <p:cNvPr id="6" name="Retângulo 5"/>
          <p:cNvSpPr/>
          <p:nvPr/>
        </p:nvSpPr>
        <p:spPr>
          <a:xfrm>
            <a:off x="0" y="548680"/>
            <a:ext cx="9144000" cy="707886"/>
          </a:xfrm>
          <a:prstGeom prst="rect">
            <a:avLst/>
          </a:prstGeom>
          <a:solidFill>
            <a:schemeClr val="bg1"/>
          </a:solidFill>
        </p:spPr>
        <p:txBody>
          <a:bodyPr>
            <a:spAutoFit/>
          </a:bodyPr>
          <a:lstStyle/>
          <a:p>
            <a:pPr algn="ctr" fontAlgn="auto">
              <a:spcBef>
                <a:spcPts val="0"/>
              </a:spcBef>
              <a:spcAft>
                <a:spcPts val="0"/>
              </a:spcAft>
              <a:defRPr/>
            </a:pPr>
            <a:r>
              <a:rPr lang="pt-BR" sz="20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000" b="1" dirty="0">
                <a:latin typeface="Arial" pitchFamily="34" charset="0"/>
                <a:ea typeface="Calibri" pitchFamily="34" charset="0"/>
                <a:cs typeface="Arial" pitchFamily="34" charset="0"/>
              </a:rPr>
              <a:t> </a:t>
            </a:r>
            <a:r>
              <a:rPr lang="pt-BR" sz="20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com mulheres vindas no arquivo complementar </a:t>
            </a:r>
          </a:p>
          <a:p>
            <a:pPr algn="ctr" fontAlgn="auto">
              <a:spcBef>
                <a:spcPts val="0"/>
              </a:spcBef>
              <a:spcAft>
                <a:spcPts val="0"/>
              </a:spcAft>
              <a:defRPr/>
            </a:pPr>
            <a:r>
              <a:rPr lang="pt-BR" sz="20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não obrigatório)</a:t>
            </a:r>
          </a:p>
        </p:txBody>
      </p:sp>
    </p:spTree>
    <p:extLst>
      <p:ext uri="{BB962C8B-B14F-4D97-AF65-F5344CB8AC3E}">
        <p14:creationId xmlns:p14="http://schemas.microsoft.com/office/powerpoint/2010/main" val="314724259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 name="Retângulo 9"/>
          <p:cNvSpPr/>
          <p:nvPr/>
        </p:nvSpPr>
        <p:spPr>
          <a:xfrm>
            <a:off x="0" y="387821"/>
            <a:ext cx="9144000" cy="138499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8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com mulheres </a:t>
            </a:r>
            <a:endPar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fontAlgn="auto">
              <a:spcBef>
                <a:spcPts val="0"/>
              </a:spcBef>
              <a:spcAft>
                <a:spcPts val="0"/>
              </a:spcAft>
              <a:defRPr/>
            </a:pP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vindas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no arquivo complementar </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não obrigatório)</a:t>
            </a:r>
          </a:p>
        </p:txBody>
      </p:sp>
      <p:pic>
        <p:nvPicPr>
          <p:cNvPr id="1126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1916832"/>
            <a:ext cx="9042147" cy="37444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5284638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 name="Retângulo 4"/>
          <p:cNvSpPr/>
          <p:nvPr/>
        </p:nvSpPr>
        <p:spPr>
          <a:xfrm>
            <a:off x="0" y="476672"/>
            <a:ext cx="9144000" cy="138499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a:t>
            </a:r>
            <a:r>
              <a:rPr lang="pt-BR" sz="28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com mulheres </a:t>
            </a:r>
            <a:endPar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fontAlgn="auto">
              <a:spcBef>
                <a:spcPts val="0"/>
              </a:spcBef>
              <a:spcAft>
                <a:spcPts val="0"/>
              </a:spcAft>
              <a:defRPr/>
            </a:pP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vindas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no arquivo complementar </a:t>
            </a:r>
          </a:p>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não obrigatório)</a:t>
            </a:r>
          </a:p>
        </p:txBody>
      </p:sp>
      <p:sp>
        <p:nvSpPr>
          <p:cNvPr id="6" name="Retângulo 5"/>
          <p:cNvSpPr/>
          <p:nvPr/>
        </p:nvSpPr>
        <p:spPr>
          <a:xfrm>
            <a:off x="395536" y="2100912"/>
            <a:ext cx="8424936" cy="3416320"/>
          </a:xfrm>
          <a:prstGeom prst="rect">
            <a:avLst/>
          </a:prstGeom>
        </p:spPr>
        <p:txBody>
          <a:bodyPr wrap="square">
            <a:spAutoFit/>
          </a:bodyPr>
          <a:lstStyle/>
          <a:p>
            <a:pPr>
              <a:lnSpc>
                <a:spcPct val="150000"/>
              </a:lnSpc>
            </a:pPr>
            <a:r>
              <a:rPr lang="pt-BR" dirty="0" smtClean="0"/>
              <a:t>As opções de pesquisa são as mesmas das demais opções, exceto a opção de selecionar as famílias a serem impressas que não existe. </a:t>
            </a:r>
          </a:p>
          <a:p>
            <a:pPr>
              <a:lnSpc>
                <a:spcPct val="150000"/>
              </a:lnSpc>
            </a:pPr>
            <a:r>
              <a:rPr lang="pt-BR" dirty="0" smtClean="0"/>
              <a:t>Selecione o bairro de endereço, “</a:t>
            </a:r>
            <a:r>
              <a:rPr lang="pt-BR" b="1" dirty="0" smtClean="0"/>
              <a:t>Selecione a situação de acompanhamento</a:t>
            </a:r>
            <a:r>
              <a:rPr lang="pt-BR" dirty="0" smtClean="0"/>
              <a:t>”, a opção “</a:t>
            </a:r>
            <a:r>
              <a:rPr lang="pt-BR" b="1" dirty="0" smtClean="0"/>
              <a:t>Ordenar por Responsável</a:t>
            </a:r>
            <a:r>
              <a:rPr lang="pt-BR" dirty="0" smtClean="0"/>
              <a:t>”, e se “</a:t>
            </a:r>
            <a:r>
              <a:rPr lang="pt-BR" b="1" dirty="0" smtClean="0"/>
              <a:t>Deseja gerar código para os Mapas?</a:t>
            </a:r>
            <a:r>
              <a:rPr lang="pt-BR" dirty="0" smtClean="0"/>
              <a:t>”. </a:t>
            </a:r>
          </a:p>
          <a:p>
            <a:pPr>
              <a:lnSpc>
                <a:spcPct val="150000"/>
              </a:lnSpc>
            </a:pPr>
            <a:r>
              <a:rPr lang="pt-BR" dirty="0" smtClean="0"/>
              <a:t>Clique em “</a:t>
            </a:r>
            <a:r>
              <a:rPr lang="pt-BR" b="1" dirty="0" smtClean="0"/>
              <a:t>Gerar HTML</a:t>
            </a:r>
            <a:r>
              <a:rPr lang="pt-BR" dirty="0" smtClean="0"/>
              <a:t>” ou “</a:t>
            </a:r>
            <a:r>
              <a:rPr lang="pt-BR" b="1" dirty="0" smtClean="0"/>
              <a:t>Gerar PDF</a:t>
            </a:r>
            <a:r>
              <a:rPr lang="pt-BR" dirty="0" smtClean="0"/>
              <a:t>” no botão ao final da página.</a:t>
            </a:r>
          </a:p>
          <a:p>
            <a:pPr>
              <a:lnSpc>
                <a:spcPct val="150000"/>
              </a:lnSpc>
            </a:pPr>
            <a:r>
              <a:rPr lang="pt-BR" dirty="0" smtClean="0"/>
              <a:t>Obs.: o arquivo gerado em PDF é mais pesado exigindo mais da conexão da internet utilizada.</a:t>
            </a:r>
            <a:endParaRPr lang="pt-BR" dirty="0"/>
          </a:p>
        </p:txBody>
      </p:sp>
    </p:spTree>
    <p:extLst>
      <p:ext uri="{BB962C8B-B14F-4D97-AF65-F5344CB8AC3E}">
        <p14:creationId xmlns:p14="http://schemas.microsoft.com/office/powerpoint/2010/main" val="268931182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5" name="Retângulo 4"/>
          <p:cNvSpPr/>
          <p:nvPr/>
        </p:nvSpPr>
        <p:spPr>
          <a:xfrm>
            <a:off x="756592" y="457508"/>
            <a:ext cx="8387408" cy="523220"/>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Indígenas Aldeadas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Retângulo 5"/>
          <p:cNvSpPr/>
          <p:nvPr/>
        </p:nvSpPr>
        <p:spPr>
          <a:xfrm>
            <a:off x="228216" y="1139300"/>
            <a:ext cx="8712968" cy="1754326"/>
          </a:xfrm>
          <a:prstGeom prst="rect">
            <a:avLst/>
          </a:prstGeom>
        </p:spPr>
        <p:txBody>
          <a:bodyPr wrap="square">
            <a:spAutoFit/>
          </a:bodyPr>
          <a:lstStyle/>
          <a:p>
            <a:pPr indent="539750" algn="just">
              <a:lnSpc>
                <a:spcPct val="150000"/>
              </a:lnSpc>
              <a:defRPr/>
            </a:pPr>
            <a:r>
              <a:rPr lang="pt-BR" dirty="0"/>
              <a:t>Considerando as peculiaridades no acompanhamento das famílias indígenas aldeadas, a partir dessa vigência foi inserido novo filtro para geração do mapa de acompanhamento, que inclui a possibilidade de sua identificação em: </a:t>
            </a:r>
            <a:r>
              <a:rPr lang="pt-BR" b="1" dirty="0"/>
              <a:t>“Mapa de Famílias Indígenas Aldeadas”</a:t>
            </a:r>
            <a:r>
              <a:rPr lang="pt-BR" dirty="0"/>
              <a:t>. </a:t>
            </a:r>
            <a:endParaRPr lang="pt-BR" dirty="0">
              <a:latin typeface="Arial" pitchFamily="34" charset="0"/>
              <a:ea typeface="Calibri" pitchFamily="34" charset="0"/>
              <a:cs typeface="Arial" pitchFamily="34" charset="0"/>
            </a:endParaRPr>
          </a:p>
        </p:txBody>
      </p:sp>
      <p:sp>
        <p:nvSpPr>
          <p:cNvPr id="7" name="Retângulo 6"/>
          <p:cNvSpPr/>
          <p:nvPr/>
        </p:nvSpPr>
        <p:spPr>
          <a:xfrm>
            <a:off x="107504" y="548680"/>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
        <p:nvSpPr>
          <p:cNvPr id="9" name="Retângulo 8"/>
          <p:cNvSpPr/>
          <p:nvPr/>
        </p:nvSpPr>
        <p:spPr>
          <a:xfrm>
            <a:off x="12700" y="5949280"/>
            <a:ext cx="9144000" cy="1021883"/>
          </a:xfrm>
          <a:prstGeom prst="rect">
            <a:avLst/>
          </a:prstGeom>
          <a:solidFill>
            <a:schemeClr val="bg1"/>
          </a:solidFill>
        </p:spPr>
        <p:txBody>
          <a:bodyPr wrap="square">
            <a:spAutoFit/>
          </a:bodyPr>
          <a:lstStyle/>
          <a:p>
            <a:pPr indent="539750" algn="just">
              <a:lnSpc>
                <a:spcPct val="150000"/>
              </a:lnSpc>
              <a:defRPr/>
            </a:pPr>
            <a:r>
              <a:rPr lang="pt-BR" sz="1400" dirty="0">
                <a:solidFill>
                  <a:schemeClr val="bg1"/>
                </a:solidFill>
              </a:rPr>
              <a:t>Considerando as peculiaridades no acompanhamento das famílias indígenas aldeadas, a partir dessa vigência foi inserido novo filtro para </a:t>
            </a:r>
            <a:r>
              <a:rPr lang="pt-BR" sz="1400" dirty="0" err="1" smtClean="0">
                <a:solidFill>
                  <a:schemeClr val="bg1"/>
                </a:solidFill>
              </a:rPr>
              <a:t>ge</a:t>
            </a:r>
            <a:endParaRPr lang="pt-BR" sz="1400" dirty="0" smtClean="0">
              <a:solidFill>
                <a:schemeClr val="bg1"/>
              </a:solidFill>
            </a:endParaRPr>
          </a:p>
          <a:p>
            <a:pPr indent="539750" algn="just">
              <a:lnSpc>
                <a:spcPct val="150000"/>
              </a:lnSpc>
              <a:defRPr/>
            </a:pPr>
            <a:r>
              <a:rPr lang="pt-BR" sz="1400" dirty="0" smtClean="0">
                <a:solidFill>
                  <a:schemeClr val="bg1"/>
                </a:solidFill>
              </a:rPr>
              <a:t>ração </a:t>
            </a:r>
            <a:r>
              <a:rPr lang="pt-BR" sz="1400" dirty="0">
                <a:solidFill>
                  <a:schemeClr val="bg1"/>
                </a:solidFill>
              </a:rPr>
              <a:t>do mapa de acompanhamento, que inclui a possibilidade de </a:t>
            </a:r>
            <a:r>
              <a:rPr lang="pt-BR" sz="1400" dirty="0" smtClean="0">
                <a:solidFill>
                  <a:schemeClr val="bg1"/>
                </a:solidFill>
              </a:rPr>
              <a:t>sua</a:t>
            </a:r>
            <a:endParaRPr lang="pt-BR" dirty="0">
              <a:solidFill>
                <a:schemeClr val="bg1"/>
              </a:solidFill>
              <a:latin typeface="Arial" pitchFamily="34" charset="0"/>
              <a:ea typeface="Calibri" pitchFamily="34" charset="0"/>
              <a:cs typeface="Arial" pitchFamily="34" charset="0"/>
            </a:endParaRPr>
          </a:p>
        </p:txBody>
      </p:sp>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3" y="2924944"/>
            <a:ext cx="8784975" cy="39711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79658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335237" y="476672"/>
            <a:ext cx="8570191" cy="1522440"/>
          </a:xfrm>
          <a:prstGeom prst="rect">
            <a:avLst/>
          </a:prstGeom>
          <a:noFill/>
          <a:ln>
            <a:miter lim="800000"/>
            <a:headEnd/>
            <a:tailEnd/>
          </a:ln>
        </p:spPr>
        <p:txBody>
          <a:bodyPr anchor="b"/>
          <a:lstStyle/>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Geração do público de Acompanhamento e</a:t>
            </a:r>
          </a:p>
          <a:p>
            <a:pPr algn="ctr" eaLnBrk="0" fontAlgn="auto" hangingPunct="0">
              <a:spcBef>
                <a:spcPts val="0"/>
              </a:spcBef>
              <a:spcAft>
                <a:spcPts val="0"/>
              </a:spcAft>
              <a:defRPr/>
            </a:pPr>
            <a:r>
              <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Transferência das informações das famílias para o Sistema de Gestão do PBF na </a:t>
            </a:r>
            <a:r>
              <a:rPr lang="pt-BR" sz="22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Saúde</a:t>
            </a:r>
          </a:p>
          <a:p>
            <a:pPr algn="ctr" eaLnBrk="0" fontAlgn="auto" hangingPunct="0">
              <a:spcBef>
                <a:spcPts val="0"/>
              </a:spcBef>
              <a:spcAft>
                <a:spcPts val="0"/>
              </a:spcAft>
              <a:defRPr/>
            </a:pPr>
            <a:r>
              <a:rPr lang="pt-BR" sz="22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ESQUEMATIZADO - </a:t>
            </a:r>
            <a:endParaRPr lang="pt-BR" sz="22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4" name="Tabela 13"/>
          <p:cNvGraphicFramePr>
            <a:graphicFrameLocks noGrp="1"/>
          </p:cNvGraphicFramePr>
          <p:nvPr>
            <p:extLst>
              <p:ext uri="{D42A27DB-BD31-4B8C-83A1-F6EECF244321}">
                <p14:modId xmlns:p14="http://schemas.microsoft.com/office/powerpoint/2010/main" val="3368985803"/>
              </p:ext>
            </p:extLst>
          </p:nvPr>
        </p:nvGraphicFramePr>
        <p:xfrm>
          <a:off x="179512" y="2132856"/>
          <a:ext cx="8784976" cy="3493792"/>
        </p:xfrm>
        <a:graphic>
          <a:graphicData uri="http://schemas.openxmlformats.org/drawingml/2006/table">
            <a:tbl>
              <a:tblPr firstRow="1" bandRow="1">
                <a:tableStyleId>{1FECB4D8-DB02-4DC6-A0A2-4F2EBAE1DC90}</a:tableStyleId>
              </a:tblPr>
              <a:tblGrid>
                <a:gridCol w="1177778"/>
                <a:gridCol w="1536866"/>
                <a:gridCol w="1965876"/>
                <a:gridCol w="2140860"/>
                <a:gridCol w="1963596"/>
              </a:tblGrid>
              <a:tr h="1928826">
                <a:tc>
                  <a:txBody>
                    <a:bodyPr/>
                    <a:lstStyle/>
                    <a:p>
                      <a:pPr algn="ctr"/>
                      <a:r>
                        <a:rPr lang="pt-BR" sz="1600" dirty="0" smtClean="0">
                          <a:solidFill>
                            <a:schemeClr val="tx1"/>
                          </a:solidFill>
                          <a:latin typeface="Arial" pitchFamily="34" charset="0"/>
                          <a:cs typeface="Arial" pitchFamily="34" charset="0"/>
                        </a:rPr>
                        <a:t>Vigência</a:t>
                      </a:r>
                      <a:endParaRPr lang="pt-BR" sz="1600" dirty="0">
                        <a:solidFill>
                          <a:schemeClr val="tx1"/>
                        </a:solidFill>
                        <a:latin typeface="Arial" pitchFamily="34" charset="0"/>
                        <a:cs typeface="Arial" pitchFamily="34" charset="0"/>
                      </a:endParaRPr>
                    </a:p>
                  </a:txBody>
                  <a:tcPr anchor="ctr"/>
                </a:tc>
                <a:tc>
                  <a:txBody>
                    <a:bodyPr/>
                    <a:lstStyle/>
                    <a:p>
                      <a:pPr algn="ctr"/>
                      <a:r>
                        <a:rPr lang="pt-BR" sz="1600" dirty="0" smtClean="0">
                          <a:solidFill>
                            <a:schemeClr val="tx1"/>
                          </a:solidFill>
                          <a:latin typeface="Arial" pitchFamily="34" charset="0"/>
                          <a:cs typeface="Arial" pitchFamily="34" charset="0"/>
                        </a:rPr>
                        <a:t>Arquivo de carga</a:t>
                      </a:r>
                      <a:endParaRPr lang="pt-BR" sz="1600" dirty="0">
                        <a:solidFill>
                          <a:schemeClr val="tx1"/>
                        </a:solidFill>
                        <a:latin typeface="Arial" pitchFamily="34" charset="0"/>
                        <a:cs typeface="Arial" pitchFamily="34" charset="0"/>
                      </a:endParaRPr>
                    </a:p>
                  </a:txBody>
                  <a:tcPr anchor="ctr"/>
                </a:tc>
                <a:tc>
                  <a:txBody>
                    <a:bodyPr/>
                    <a:lstStyle/>
                    <a:p>
                      <a:pPr algn="ctr"/>
                      <a:r>
                        <a:rPr lang="pt-BR" sz="1600" dirty="0" smtClean="0">
                          <a:solidFill>
                            <a:schemeClr val="tx1"/>
                          </a:solidFill>
                          <a:latin typeface="Arial" pitchFamily="34" charset="0"/>
                          <a:cs typeface="Arial" pitchFamily="34" charset="0"/>
                        </a:rPr>
                        <a:t>Início do</a:t>
                      </a:r>
                      <a:r>
                        <a:rPr lang="pt-BR" sz="1600" baseline="0" dirty="0" smtClean="0">
                          <a:solidFill>
                            <a:schemeClr val="tx1"/>
                          </a:solidFill>
                          <a:latin typeface="Arial" pitchFamily="34" charset="0"/>
                          <a:cs typeface="Arial" pitchFamily="34" charset="0"/>
                        </a:rPr>
                        <a:t> Período de Registro de Acompanhamento</a:t>
                      </a:r>
                      <a:endParaRPr lang="pt-BR" sz="1600" dirty="0">
                        <a:solidFill>
                          <a:schemeClr val="tx1"/>
                        </a:solidFill>
                        <a:latin typeface="Arial" pitchFamily="34" charset="0"/>
                        <a:cs typeface="Arial" pitchFamily="34" charset="0"/>
                      </a:endParaRPr>
                    </a:p>
                  </a:txBody>
                  <a:tcPr anchor="ctr"/>
                </a:tc>
                <a:tc>
                  <a:txBody>
                    <a:bodyPr/>
                    <a:lstStyle/>
                    <a:p>
                      <a:pPr algn="ctr"/>
                      <a:r>
                        <a:rPr lang="pt-BR" sz="1600" dirty="0" smtClean="0">
                          <a:solidFill>
                            <a:schemeClr val="tx1"/>
                          </a:solidFill>
                          <a:latin typeface="Arial" pitchFamily="34" charset="0"/>
                          <a:cs typeface="Arial" pitchFamily="34" charset="0"/>
                        </a:rPr>
                        <a:t>Folha de Pagamento</a:t>
                      </a:r>
                      <a:endParaRPr lang="pt-BR" sz="1600" dirty="0">
                        <a:solidFill>
                          <a:schemeClr val="tx1"/>
                        </a:solidFill>
                        <a:latin typeface="Arial" pitchFamily="34" charset="0"/>
                        <a:cs typeface="Arial" pitchFamily="34" charset="0"/>
                      </a:endParaRPr>
                    </a:p>
                  </a:txBody>
                  <a:tcPr anchor="ctr"/>
                </a:tc>
                <a:tc>
                  <a:txBody>
                    <a:bodyPr/>
                    <a:lstStyle/>
                    <a:p>
                      <a:pPr marL="0" algn="ctr" defTabSz="914400" rtl="0" eaLnBrk="1" latinLnBrk="0" hangingPunct="1"/>
                      <a:endParaRPr lang="pt-BR" sz="1600" b="1" kern="1200" dirty="0" smtClean="0">
                        <a:solidFill>
                          <a:schemeClr val="tx1"/>
                        </a:solidFill>
                        <a:latin typeface="Arial" pitchFamily="34" charset="0"/>
                        <a:ea typeface="+mn-ea"/>
                        <a:cs typeface="Arial" pitchFamily="34" charset="0"/>
                      </a:endParaRPr>
                    </a:p>
                    <a:p>
                      <a:pPr marL="0" algn="ctr" defTabSz="914400" rtl="0" eaLnBrk="1" latinLnBrk="0" hangingPunct="1"/>
                      <a:endParaRPr lang="pt-BR" sz="1600" b="1" kern="1200" dirty="0" smtClean="0">
                        <a:solidFill>
                          <a:schemeClr val="tx1"/>
                        </a:solidFill>
                        <a:latin typeface="Arial" pitchFamily="34" charset="0"/>
                        <a:ea typeface="+mn-ea"/>
                        <a:cs typeface="Arial" pitchFamily="34" charset="0"/>
                      </a:endParaRPr>
                    </a:p>
                    <a:p>
                      <a:pPr marL="0" algn="ctr" defTabSz="914400" rtl="0" eaLnBrk="1" latinLnBrk="0" hangingPunct="1"/>
                      <a:r>
                        <a:rPr lang="pt-BR" sz="1600" b="1" kern="1200" dirty="0" smtClean="0">
                          <a:solidFill>
                            <a:schemeClr val="tx1"/>
                          </a:solidFill>
                          <a:latin typeface="Arial" pitchFamily="34" charset="0"/>
                          <a:ea typeface="+mn-ea"/>
                          <a:cs typeface="Arial" pitchFamily="34" charset="0"/>
                        </a:rPr>
                        <a:t>Informações CadÚnico</a:t>
                      </a:r>
                      <a:endParaRPr lang="pt-BR" sz="1600" b="1" kern="1200" dirty="0">
                        <a:solidFill>
                          <a:schemeClr val="tx1"/>
                        </a:solidFill>
                        <a:latin typeface="Arial" pitchFamily="34" charset="0"/>
                        <a:ea typeface="+mn-ea"/>
                        <a:cs typeface="Arial" pitchFamily="34" charset="0"/>
                      </a:endParaRPr>
                    </a:p>
                  </a:txBody>
                  <a:tcPr/>
                </a:tc>
              </a:tr>
              <a:tr h="452446">
                <a:tc>
                  <a:txBody>
                    <a:bodyPr/>
                    <a:lstStyle/>
                    <a:p>
                      <a:pPr algn="ctr"/>
                      <a:r>
                        <a:rPr lang="pt-BR" sz="1600" dirty="0" smtClean="0">
                          <a:solidFill>
                            <a:schemeClr val="tx1"/>
                          </a:solidFill>
                          <a:latin typeface="Arial" pitchFamily="34" charset="0"/>
                          <a:cs typeface="Arial" pitchFamily="34" charset="0"/>
                        </a:rPr>
                        <a:t>1ª</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dirty="0" smtClean="0">
                          <a:solidFill>
                            <a:schemeClr val="tx1"/>
                          </a:solidFill>
                          <a:latin typeface="Arial" pitchFamily="34" charset="0"/>
                          <a:cs typeface="Arial" pitchFamily="34" charset="0"/>
                        </a:rPr>
                        <a:t>Início</a:t>
                      </a: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fevereiro</a:t>
                      </a:r>
                      <a:endParaRPr lang="pt-BR" sz="1600" dirty="0">
                        <a:solidFill>
                          <a:schemeClr val="tx1"/>
                        </a:solidFill>
                        <a:latin typeface="Arial" pitchFamily="34" charset="0"/>
                        <a:cs typeface="Arial" pitchFamily="34" charset="0"/>
                      </a:endParaRP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Dezembro </a:t>
                      </a: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novembro</a:t>
                      </a:r>
                    </a:p>
                  </a:txBody>
                  <a:tcPr anchor="ctr">
                    <a:solidFill>
                      <a:schemeClr val="bg1"/>
                    </a:solidFill>
                  </a:tcPr>
                </a:tc>
              </a:tr>
              <a:tr h="370840">
                <a:tc>
                  <a:txBody>
                    <a:bodyPr/>
                    <a:lstStyle/>
                    <a:p>
                      <a:pPr algn="ctr"/>
                      <a:r>
                        <a:rPr lang="pt-BR" sz="1600" dirty="0" smtClean="0">
                          <a:solidFill>
                            <a:schemeClr val="tx1"/>
                          </a:solidFill>
                          <a:latin typeface="Arial" pitchFamily="34" charset="0"/>
                          <a:cs typeface="Arial" pitchFamily="34" charset="0"/>
                        </a:rPr>
                        <a:t>1ª</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dirty="0" smtClean="0">
                          <a:solidFill>
                            <a:schemeClr val="tx1"/>
                          </a:solidFill>
                          <a:latin typeface="Arial" pitchFamily="34" charset="0"/>
                          <a:cs typeface="Arial" pitchFamily="34" charset="0"/>
                        </a:rPr>
                        <a:t>Complementar</a:t>
                      </a: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abril</a:t>
                      </a:r>
                      <a:endParaRPr lang="pt-BR" sz="1600" dirty="0">
                        <a:solidFill>
                          <a:schemeClr val="tx1"/>
                        </a:solidFill>
                        <a:latin typeface="Arial" pitchFamily="34" charset="0"/>
                        <a:cs typeface="Arial" pitchFamily="34" charset="0"/>
                      </a:endParaRP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março</a:t>
                      </a:r>
                      <a:endParaRPr lang="pt-BR" sz="1600" dirty="0">
                        <a:solidFill>
                          <a:schemeClr val="tx1"/>
                        </a:solidFill>
                        <a:latin typeface="Arial" pitchFamily="34" charset="0"/>
                        <a:cs typeface="Arial" pitchFamily="34" charset="0"/>
                      </a:endParaRPr>
                    </a:p>
                  </a:txBody>
                  <a:tcPr anchor="ctr">
                    <a:solidFill>
                      <a:schemeClr val="bg1"/>
                    </a:solidFill>
                  </a:tcPr>
                </a:tc>
                <a:tc>
                  <a:txBody>
                    <a:bodyPr/>
                    <a:lstStyle/>
                    <a:p>
                      <a:pPr algn="ctr"/>
                      <a:r>
                        <a:rPr lang="pt-BR" sz="1600" dirty="0" smtClean="0">
                          <a:solidFill>
                            <a:schemeClr val="tx1"/>
                          </a:solidFill>
                          <a:latin typeface="Arial" pitchFamily="34" charset="0"/>
                          <a:cs typeface="Arial" pitchFamily="34" charset="0"/>
                        </a:rPr>
                        <a:t>fevereiro</a:t>
                      </a:r>
                      <a:endParaRPr lang="pt-BR" sz="1600" dirty="0">
                        <a:solidFill>
                          <a:schemeClr val="tx1"/>
                        </a:solidFill>
                        <a:latin typeface="Arial" pitchFamily="34" charset="0"/>
                        <a:cs typeface="Arial" pitchFamily="34" charset="0"/>
                      </a:endParaRPr>
                    </a:p>
                  </a:txBody>
                  <a:tcPr anchor="ctr">
                    <a:solidFill>
                      <a:schemeClr val="bg1"/>
                    </a:solidFill>
                  </a:tcPr>
                </a:tc>
              </a:tr>
              <a:tr h="370840">
                <a:tc>
                  <a:txBody>
                    <a:bodyPr/>
                    <a:lstStyle/>
                    <a:p>
                      <a:pPr algn="ctr"/>
                      <a:r>
                        <a:rPr lang="pt-BR" sz="1600" dirty="0" smtClean="0">
                          <a:solidFill>
                            <a:schemeClr val="tx1"/>
                          </a:solidFill>
                          <a:latin typeface="Arial" pitchFamily="34" charset="0"/>
                          <a:cs typeface="Arial" pitchFamily="34" charset="0"/>
                        </a:rPr>
                        <a:t>2ª</a:t>
                      </a:r>
                    </a:p>
                  </a:txBody>
                  <a:tcPr anchor="ctr">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dirty="0" smtClean="0">
                          <a:solidFill>
                            <a:schemeClr val="tx1"/>
                          </a:solidFill>
                          <a:latin typeface="Arial" pitchFamily="34" charset="0"/>
                          <a:cs typeface="Arial" pitchFamily="34" charset="0"/>
                        </a:rPr>
                        <a:t>Início</a:t>
                      </a: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agosto</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junho</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maio </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r>
              <a:tr h="370840">
                <a:tc>
                  <a:txBody>
                    <a:bodyPr/>
                    <a:lstStyle/>
                    <a:p>
                      <a:pPr algn="ctr"/>
                      <a:r>
                        <a:rPr lang="pt-BR" sz="1600" dirty="0" smtClean="0">
                          <a:solidFill>
                            <a:schemeClr val="tx1"/>
                          </a:solidFill>
                          <a:latin typeface="Arial" pitchFamily="34" charset="0"/>
                          <a:cs typeface="Arial" pitchFamily="34" charset="0"/>
                        </a:rPr>
                        <a:t>2ª</a:t>
                      </a:r>
                    </a:p>
                  </a:txBody>
                  <a:tcPr anchor="ctr">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dirty="0" smtClean="0">
                          <a:solidFill>
                            <a:schemeClr val="tx1"/>
                          </a:solidFill>
                          <a:latin typeface="Arial" pitchFamily="34" charset="0"/>
                          <a:cs typeface="Arial" pitchFamily="34" charset="0"/>
                        </a:rPr>
                        <a:t>Complementar</a:t>
                      </a: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outubro</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setembro</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c>
                  <a:txBody>
                    <a:bodyPr/>
                    <a:lstStyle/>
                    <a:p>
                      <a:pPr algn="ctr"/>
                      <a:r>
                        <a:rPr lang="pt-BR" sz="1600" dirty="0" smtClean="0">
                          <a:solidFill>
                            <a:schemeClr val="tx1"/>
                          </a:solidFill>
                          <a:latin typeface="Arial" pitchFamily="34" charset="0"/>
                          <a:cs typeface="Arial" pitchFamily="34" charset="0"/>
                        </a:rPr>
                        <a:t>agosto</a:t>
                      </a:r>
                      <a:endParaRPr lang="pt-BR" sz="1600" dirty="0">
                        <a:solidFill>
                          <a:schemeClr val="tx1"/>
                        </a:solidFill>
                        <a:latin typeface="Arial" pitchFamily="34" charset="0"/>
                        <a:cs typeface="Arial" pitchFamily="34" charset="0"/>
                      </a:endParaRPr>
                    </a:p>
                  </a:txBody>
                  <a:tcPr anchor="ct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6" name="Retângulo 5"/>
          <p:cNvSpPr/>
          <p:nvPr/>
        </p:nvSpPr>
        <p:spPr>
          <a:xfrm>
            <a:off x="107504" y="836712"/>
            <a:ext cx="8712968" cy="2169825"/>
          </a:xfrm>
          <a:prstGeom prst="rect">
            <a:avLst/>
          </a:prstGeom>
        </p:spPr>
        <p:txBody>
          <a:bodyPr wrap="square">
            <a:spAutoFit/>
          </a:bodyPr>
          <a:lstStyle/>
          <a:p>
            <a:pPr indent="539750" algn="just">
              <a:lnSpc>
                <a:spcPct val="150000"/>
              </a:lnSpc>
              <a:defRPr/>
            </a:pPr>
            <a:r>
              <a:rPr lang="pt-BR" dirty="0" smtClean="0"/>
              <a:t>Esta alteração visa contribuir com a organização do processo de trabalho nos municípios com famílias indígenas aldeadas beneficiárias do PBF e melhorar a articulação entre a Secretaria Municipal de Saúde e as equipes de saúde indígena para aperfeiçoamento do acompanhamento das condicionalidades de saúde dessas famílias. </a:t>
            </a:r>
            <a:endParaRPr lang="pt-BR" dirty="0">
              <a:latin typeface="Arial" pitchFamily="34" charset="0"/>
              <a:ea typeface="Calibri" pitchFamily="34" charset="0"/>
              <a:cs typeface="Arial" pitchFamily="34" charset="0"/>
            </a:endParaRPr>
          </a:p>
        </p:txBody>
      </p:sp>
      <p:sp>
        <p:nvSpPr>
          <p:cNvPr id="10" name="Retângulo 9"/>
          <p:cNvSpPr/>
          <p:nvPr/>
        </p:nvSpPr>
        <p:spPr>
          <a:xfrm>
            <a:off x="793104" y="404664"/>
            <a:ext cx="8387408" cy="523220"/>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 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Famílias Indígenas Aldeadas</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etângulo 10"/>
          <p:cNvSpPr/>
          <p:nvPr/>
        </p:nvSpPr>
        <p:spPr>
          <a:xfrm>
            <a:off x="144016" y="495836"/>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
        <p:nvSpPr>
          <p:cNvPr id="14" name="Retângulo 13"/>
          <p:cNvSpPr/>
          <p:nvPr/>
        </p:nvSpPr>
        <p:spPr>
          <a:xfrm>
            <a:off x="0" y="5589240"/>
            <a:ext cx="9144000" cy="1338828"/>
          </a:xfrm>
          <a:prstGeom prst="rect">
            <a:avLst/>
          </a:prstGeom>
          <a:solidFill>
            <a:schemeClr val="bg1"/>
          </a:solidFill>
          <a:ln>
            <a:solidFill>
              <a:schemeClr val="bg1"/>
            </a:solidFill>
          </a:ln>
        </p:spPr>
        <p:txBody>
          <a:bodyPr wrap="square">
            <a:spAutoFit/>
          </a:bodyPr>
          <a:lstStyle/>
          <a:p>
            <a:pPr indent="539750" algn="just">
              <a:lnSpc>
                <a:spcPct val="150000"/>
              </a:lnSpc>
              <a:defRPr/>
            </a:pPr>
            <a:r>
              <a:rPr lang="pt-BR" dirty="0">
                <a:solidFill>
                  <a:schemeClr val="bg1"/>
                </a:solidFill>
              </a:rPr>
              <a:t>Vale ressaltar que </a:t>
            </a:r>
            <a:r>
              <a:rPr lang="pt-BR" dirty="0" smtClean="0">
                <a:solidFill>
                  <a:schemeClr val="bg1"/>
                </a:solidFill>
              </a:rPr>
              <a:t>esta</a:t>
            </a:r>
          </a:p>
          <a:p>
            <a:pPr indent="539750" algn="just">
              <a:lnSpc>
                <a:spcPct val="150000"/>
              </a:lnSpc>
              <a:defRPr/>
            </a:pPr>
            <a:r>
              <a:rPr lang="pt-BR" dirty="0" smtClean="0">
                <a:solidFill>
                  <a:schemeClr val="bg1"/>
                </a:solidFill>
              </a:rPr>
              <a:t> </a:t>
            </a:r>
            <a:r>
              <a:rPr lang="pt-BR" dirty="0">
                <a:solidFill>
                  <a:schemeClr val="bg1"/>
                </a:solidFill>
              </a:rPr>
              <a:t>novidade inclui a possibilidade de seleção das famílias considerando o povo indígena ao qual pertence.</a:t>
            </a:r>
            <a:endParaRPr lang="pt-BR" dirty="0">
              <a:solidFill>
                <a:schemeClr val="bg1"/>
              </a:solidFill>
              <a:latin typeface="Arial" pitchFamily="34" charset="0"/>
              <a:ea typeface="Calibri" pitchFamily="34" charset="0"/>
              <a:cs typeface="Arial" pitchFamily="34" charset="0"/>
            </a:endParaRPr>
          </a:p>
        </p:txBody>
      </p:sp>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2056" y="2996952"/>
            <a:ext cx="7184628" cy="36093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tângulo 2"/>
          <p:cNvSpPr/>
          <p:nvPr/>
        </p:nvSpPr>
        <p:spPr>
          <a:xfrm>
            <a:off x="4294174" y="3443197"/>
            <a:ext cx="4526298" cy="1754326"/>
          </a:xfrm>
          <a:prstGeom prst="rect">
            <a:avLst/>
          </a:prstGeom>
          <a:solidFill>
            <a:schemeClr val="accent1">
              <a:lumMod val="60000"/>
              <a:lumOff val="40000"/>
            </a:schemeClr>
          </a:solidFill>
        </p:spPr>
        <p:txBody>
          <a:bodyPr wrap="square">
            <a:spAutoFit/>
          </a:bodyPr>
          <a:lstStyle/>
          <a:p>
            <a:pPr>
              <a:lnSpc>
                <a:spcPct val="150000"/>
              </a:lnSpc>
            </a:pPr>
            <a:r>
              <a:rPr lang="pt-BR" dirty="0"/>
              <a:t>Vale ressaltar que esta novidade inclui a possibilidade de seleção das famílias </a:t>
            </a:r>
            <a:r>
              <a:rPr lang="pt-BR" dirty="0" smtClean="0"/>
              <a:t>considerando </a:t>
            </a:r>
            <a:r>
              <a:rPr lang="pt-BR" dirty="0"/>
              <a:t>o povo indígena ao qual pertence</a:t>
            </a:r>
          </a:p>
        </p:txBody>
      </p:sp>
    </p:spTree>
    <p:extLst>
      <p:ext uri="{BB962C8B-B14F-4D97-AF65-F5344CB8AC3E}">
        <p14:creationId xmlns:p14="http://schemas.microsoft.com/office/powerpoint/2010/main" val="387415072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3" descr="C:\Users\alexandre.brito\Desktop\powerpoint.jpg"/>
          <p:cNvPicPr>
            <a:picLocks noChangeAspect="1" noChangeArrowheads="1"/>
          </p:cNvPicPr>
          <p:nvPr/>
        </p:nvPicPr>
        <p:blipFill>
          <a:blip r:embed="rId2"/>
          <a:srcRect/>
          <a:stretch>
            <a:fillRect/>
          </a:stretch>
        </p:blipFill>
        <p:spPr bwMode="auto">
          <a:xfrm>
            <a:off x="0" y="0"/>
            <a:ext cx="9156700" cy="6888163"/>
          </a:xfrm>
          <a:prstGeom prst="rect">
            <a:avLst/>
          </a:prstGeom>
          <a:noFill/>
          <a:ln w="9525">
            <a:noFill/>
            <a:miter lim="800000"/>
            <a:headEnd/>
            <a:tailEnd/>
          </a:ln>
        </p:spPr>
      </p:pic>
      <p:sp>
        <p:nvSpPr>
          <p:cNvPr id="66563" name="Rectangle 1"/>
          <p:cNvSpPr>
            <a:spLocks noChangeArrowheads="1"/>
          </p:cNvSpPr>
          <p:nvPr/>
        </p:nvSpPr>
        <p:spPr bwMode="auto">
          <a:xfrm>
            <a:off x="179512" y="1544112"/>
            <a:ext cx="8784976" cy="3785652"/>
          </a:xfrm>
          <a:prstGeom prst="rect">
            <a:avLst/>
          </a:prstGeom>
          <a:noFill/>
          <a:ln w="9525">
            <a:noFill/>
            <a:miter lim="800000"/>
            <a:headEnd/>
            <a:tailEnd/>
          </a:ln>
        </p:spPr>
        <p:txBody>
          <a:bodyPr wrap="square" anchor="ctr">
            <a:spAutoFit/>
          </a:bodyPr>
          <a:lstStyle/>
          <a:p>
            <a:pPr algn="just">
              <a:lnSpc>
                <a:spcPct val="150000"/>
              </a:lnSpc>
            </a:pPr>
            <a:r>
              <a:rPr lang="pt-BR" sz="2000" b="1" dirty="0">
                <a:ea typeface="Calibri" pitchFamily="34" charset="0"/>
                <a:cs typeface="Arial" charset="0"/>
              </a:rPr>
              <a:t>Objetivo: </a:t>
            </a:r>
            <a:r>
              <a:rPr lang="pt-BR" sz="2000" dirty="0">
                <a:ea typeface="Calibri" pitchFamily="34" charset="0"/>
                <a:cs typeface="Arial" charset="0"/>
              </a:rPr>
              <a:t>Atender gestantes e famílias que se apresente em algum estabelecimento  de saúde ou ao agente comunitário da saúde para realizar o acompanhamento e não consta no Mapa, mas pode estar no Sistema de Gestão do PBF na Saúde. </a:t>
            </a:r>
          </a:p>
          <a:p>
            <a:pPr algn="just">
              <a:lnSpc>
                <a:spcPct val="150000"/>
              </a:lnSpc>
            </a:pPr>
            <a:r>
              <a:rPr lang="pt-BR" sz="2000" dirty="0">
                <a:ea typeface="Calibri" pitchFamily="34" charset="0"/>
                <a:cs typeface="Arial" charset="0"/>
              </a:rPr>
              <a:t>Também, para um fluxo mais dinâmico da informação das gestantes localizadas e acompanhadas.</a:t>
            </a:r>
          </a:p>
          <a:p>
            <a:pPr algn="just">
              <a:lnSpc>
                <a:spcPct val="150000"/>
              </a:lnSpc>
            </a:pPr>
            <a:r>
              <a:rPr lang="pt-BR" sz="2000" dirty="0">
                <a:ea typeface="Calibri" pitchFamily="34" charset="0"/>
                <a:cs typeface="Arial" charset="0"/>
              </a:rPr>
              <a:t>Sugestão: todos os estabelecimentos de saúde e os agentes comunitários da saúde disponham de Mapas de Acompanhamento em branco.</a:t>
            </a:r>
          </a:p>
        </p:txBody>
      </p:sp>
      <p:sp>
        <p:nvSpPr>
          <p:cNvPr id="5" name="CaixaDeTexto 4"/>
          <p:cNvSpPr txBox="1"/>
          <p:nvPr/>
        </p:nvSpPr>
        <p:spPr>
          <a:xfrm>
            <a:off x="0" y="642938"/>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a:t>
            </a:r>
            <a:r>
              <a:rPr lang="pt-BR" sz="26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de Acompanhamento em Branco</a:t>
            </a:r>
          </a:p>
        </p:txBody>
      </p:sp>
      <p:pic>
        <p:nvPicPr>
          <p:cNvPr id="66565" name="Picture 2"/>
          <p:cNvPicPr>
            <a:picLocks noChangeAspect="1" noChangeArrowheads="1"/>
          </p:cNvPicPr>
          <p:nvPr/>
        </p:nvPicPr>
        <p:blipFill>
          <a:blip r:embed="rId3"/>
          <a:srcRect/>
          <a:stretch>
            <a:fillRect/>
          </a:stretch>
        </p:blipFill>
        <p:spPr bwMode="auto">
          <a:xfrm>
            <a:off x="4857750" y="6253163"/>
            <a:ext cx="500063" cy="604837"/>
          </a:xfrm>
          <a:prstGeom prst="rect">
            <a:avLst/>
          </a:prstGeom>
          <a:noFill/>
          <a:ln w="9525">
            <a:noFill/>
            <a:miter lim="800000"/>
            <a:headEnd/>
            <a:tailEnd/>
          </a:ln>
        </p:spPr>
      </p:pic>
      <p:pic>
        <p:nvPicPr>
          <p:cNvPr id="66566" name="Picture 12" descr="Imagem3.png"/>
          <p:cNvPicPr>
            <a:picLocks noChangeAspect="1"/>
          </p:cNvPicPr>
          <p:nvPr/>
        </p:nvPicPr>
        <p:blipFill>
          <a:blip r:embed="rId4"/>
          <a:srcRect/>
          <a:stretch>
            <a:fillRect/>
          </a:stretch>
        </p:blipFill>
        <p:spPr bwMode="auto">
          <a:xfrm>
            <a:off x="4143375" y="6248400"/>
            <a:ext cx="714375" cy="611188"/>
          </a:xfrm>
          <a:prstGeom prst="rect">
            <a:avLst/>
          </a:prstGeom>
          <a:noFill/>
          <a:ln w="9525">
            <a:noFill/>
            <a:miter lim="800000"/>
            <a:headEnd/>
            <a:tailEnd/>
          </a:ln>
        </p:spPr>
      </p:pic>
    </p:spTree>
    <p:extLst>
      <p:ext uri="{BB962C8B-B14F-4D97-AF65-F5344CB8AC3E}">
        <p14:creationId xmlns:p14="http://schemas.microsoft.com/office/powerpoint/2010/main" val="41488924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134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134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134150" name="Picture 2"/>
          <p:cNvPicPr>
            <a:picLocks noChangeAspect="1" noChangeArrowheads="1"/>
          </p:cNvPicPr>
          <p:nvPr/>
        </p:nvPicPr>
        <p:blipFill>
          <a:blip r:embed="rId6"/>
          <a:srcRect/>
          <a:stretch>
            <a:fillRect/>
          </a:stretch>
        </p:blipFill>
        <p:spPr bwMode="auto">
          <a:xfrm>
            <a:off x="123825" y="1500174"/>
            <a:ext cx="9020175" cy="3686175"/>
          </a:xfrm>
          <a:prstGeom prst="rect">
            <a:avLst/>
          </a:prstGeom>
          <a:noFill/>
          <a:ln w="9525">
            <a:noFill/>
            <a:miter lim="800000"/>
            <a:headEnd/>
            <a:tailEnd/>
          </a:ln>
        </p:spPr>
      </p:pic>
      <p:sp>
        <p:nvSpPr>
          <p:cNvPr id="15" name="Rectangle 2"/>
          <p:cNvSpPr txBox="1">
            <a:spLocks noChangeArrowheads="1"/>
          </p:cNvSpPr>
          <p:nvPr/>
        </p:nvSpPr>
        <p:spPr bwMode="auto">
          <a:xfrm>
            <a:off x="0" y="696689"/>
            <a:ext cx="9144000" cy="500063"/>
          </a:xfrm>
          <a:prstGeom prst="rect">
            <a:avLst/>
          </a:prstGeom>
          <a:noFill/>
          <a:ln>
            <a:miter lim="800000"/>
            <a:headEnd/>
            <a:tailEnd/>
          </a:ln>
        </p:spPr>
        <p:txBody>
          <a:bodyPr anchor="b"/>
          <a:lstStyle/>
          <a:p>
            <a:pPr algn="ctr" eaLnBrk="0" fontAlgn="auto" hangingPunct="0">
              <a:lnSpc>
                <a:spcPct val="150000"/>
              </a:lnSpc>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Mapas de Acompanhamento em Branco</a:t>
            </a:r>
          </a:p>
        </p:txBody>
      </p:sp>
    </p:spTree>
    <p:extLst>
      <p:ext uri="{BB962C8B-B14F-4D97-AF65-F5344CB8AC3E}">
        <p14:creationId xmlns:p14="http://schemas.microsoft.com/office/powerpoint/2010/main" val="33035597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5939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5939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pic>
        <p:nvPicPr>
          <p:cNvPr id="5" name="Imagem 20"/>
          <p:cNvPicPr>
            <a:picLocks noChangeAspect="1" noChangeArrowheads="1"/>
          </p:cNvPicPr>
          <p:nvPr/>
        </p:nvPicPr>
        <p:blipFill>
          <a:blip r:embed="rId6"/>
          <a:srcRect/>
          <a:stretch>
            <a:fillRect/>
          </a:stretch>
        </p:blipFill>
        <p:spPr bwMode="auto">
          <a:xfrm>
            <a:off x="357158" y="980728"/>
            <a:ext cx="8374454" cy="4286280"/>
          </a:xfrm>
          <a:prstGeom prst="rect">
            <a:avLst/>
          </a:prstGeom>
          <a:noFill/>
          <a:ln w="9525">
            <a:noFill/>
            <a:miter lim="800000"/>
            <a:headEnd/>
            <a:tailEnd/>
          </a:ln>
        </p:spPr>
      </p:pic>
      <p:sp>
        <p:nvSpPr>
          <p:cNvPr id="7" name="CaixaDeTexto 6"/>
          <p:cNvSpPr txBox="1"/>
          <p:nvPr/>
        </p:nvSpPr>
        <p:spPr>
          <a:xfrm>
            <a:off x="0"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a:t>
            </a:r>
            <a:r>
              <a:rPr lang="pt-BR" sz="26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Retângulo 7"/>
          <p:cNvSpPr/>
          <p:nvPr/>
        </p:nvSpPr>
        <p:spPr>
          <a:xfrm>
            <a:off x="0" y="5685055"/>
            <a:ext cx="9144000" cy="1200329"/>
          </a:xfrm>
          <a:prstGeom prst="rect">
            <a:avLst/>
          </a:prstGeom>
          <a:solidFill>
            <a:schemeClr val="bg1"/>
          </a:solidFill>
          <a:ln>
            <a:solidFill>
              <a:schemeClr val="bg1"/>
            </a:solidFill>
          </a:ln>
        </p:spPr>
        <p:style>
          <a:lnRef idx="1">
            <a:schemeClr val="accent1"/>
          </a:lnRef>
          <a:fillRef idx="2">
            <a:schemeClr val="accent1"/>
          </a:fillRef>
          <a:effectRef idx="1">
            <a:schemeClr val="accent1"/>
          </a:effectRef>
          <a:fontRef idx="minor">
            <a:schemeClr val="dk1"/>
          </a:fontRef>
        </p:style>
        <p:txBody>
          <a:bodyPr wrap="square">
            <a:spAutoFit/>
          </a:bodyPr>
          <a:lstStyle/>
          <a:p>
            <a:pPr fontAlgn="auto">
              <a:lnSpc>
                <a:spcPct val="150000"/>
              </a:lnSpc>
              <a:spcBef>
                <a:spcPts val="0"/>
              </a:spcBef>
              <a:spcAft>
                <a:spcPts val="0"/>
              </a:spcAft>
              <a:defRPr/>
            </a:pPr>
            <a:r>
              <a:rPr lang="pt-BR" sz="1600" dirty="0" smtClean="0">
                <a:solidFill>
                  <a:schemeClr val="bg1"/>
                </a:solidFill>
                <a:latin typeface="Arial" pitchFamily="34" charset="0"/>
                <a:cs typeface="Arial" pitchFamily="34" charset="0"/>
              </a:rPr>
              <a:t>O Mapa de Acompanhamento apresenta </a:t>
            </a:r>
            <a:r>
              <a:rPr lang="pt-BR" sz="1600" dirty="0">
                <a:solidFill>
                  <a:schemeClr val="bg1"/>
                </a:solidFill>
                <a:latin typeface="Arial" pitchFamily="34" charset="0"/>
                <a:cs typeface="Arial" pitchFamily="34" charset="0"/>
              </a:rPr>
              <a:t>a origem do registro do endereço da família:</a:t>
            </a:r>
          </a:p>
          <a:p>
            <a:pPr fontAlgn="auto">
              <a:lnSpc>
                <a:spcPct val="150000"/>
              </a:lnSpc>
              <a:spcBef>
                <a:spcPts val="0"/>
              </a:spcBef>
              <a:spcAft>
                <a:spcPts val="0"/>
              </a:spcAft>
              <a:buFontTx/>
              <a:buChar char="-"/>
              <a:defRPr/>
            </a:pPr>
            <a:r>
              <a:rPr lang="pt-BR" sz="1600" dirty="0" smtClean="0">
                <a:solidFill>
                  <a:schemeClr val="bg1"/>
                </a:solidFill>
                <a:latin typeface="Arial" pitchFamily="34" charset="0"/>
                <a:cs typeface="Arial" pitchFamily="34" charset="0"/>
              </a:rPr>
              <a:t> Cadastro </a:t>
            </a:r>
            <a:r>
              <a:rPr lang="pt-BR" sz="1600" dirty="0">
                <a:solidFill>
                  <a:schemeClr val="bg1"/>
                </a:solidFill>
                <a:latin typeface="Arial" pitchFamily="34" charset="0"/>
                <a:cs typeface="Arial" pitchFamily="34" charset="0"/>
              </a:rPr>
              <a:t>Único ou </a:t>
            </a:r>
          </a:p>
          <a:p>
            <a:pPr fontAlgn="auto">
              <a:lnSpc>
                <a:spcPct val="150000"/>
              </a:lnSpc>
              <a:spcBef>
                <a:spcPts val="0"/>
              </a:spcBef>
              <a:spcAft>
                <a:spcPts val="0"/>
              </a:spcAft>
              <a:buFontTx/>
              <a:buChar char="-"/>
              <a:defRPr/>
            </a:pPr>
            <a:r>
              <a:rPr lang="pt-BR" sz="1600" dirty="0">
                <a:solidFill>
                  <a:schemeClr val="bg1"/>
                </a:solidFill>
                <a:latin typeface="Arial" pitchFamily="34" charset="0"/>
                <a:cs typeface="Arial" pitchFamily="34" charset="0"/>
              </a:rPr>
              <a:t> Sistema PBF na </a:t>
            </a:r>
            <a:r>
              <a:rPr lang="pt-BR" sz="1600" dirty="0" smtClean="0">
                <a:solidFill>
                  <a:schemeClr val="bg1"/>
                </a:solidFill>
                <a:latin typeface="Arial" pitchFamily="34" charset="0"/>
                <a:cs typeface="Arial" pitchFamily="34" charset="0"/>
              </a:rPr>
              <a:t>Saúde.</a:t>
            </a:r>
            <a:endParaRPr lang="pt-BR" sz="1600" dirty="0">
              <a:solidFill>
                <a:schemeClr val="bg1"/>
              </a:solidFill>
              <a:latin typeface="Arial" pitchFamily="34" charset="0"/>
              <a:cs typeface="Arial" pitchFamily="34" charset="0"/>
            </a:endParaRPr>
          </a:p>
        </p:txBody>
      </p:sp>
      <p:sp>
        <p:nvSpPr>
          <p:cNvPr id="6" name="Retângulo 5"/>
          <p:cNvSpPr/>
          <p:nvPr/>
        </p:nvSpPr>
        <p:spPr>
          <a:xfrm>
            <a:off x="467544" y="5445224"/>
            <a:ext cx="8064896" cy="1200329"/>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fontAlgn="auto">
              <a:lnSpc>
                <a:spcPct val="150000"/>
              </a:lnSpc>
              <a:spcBef>
                <a:spcPts val="0"/>
              </a:spcBef>
              <a:spcAft>
                <a:spcPts val="0"/>
              </a:spcAft>
              <a:defRPr/>
            </a:pPr>
            <a:r>
              <a:rPr lang="pt-BR" sz="1600" dirty="0" smtClean="0">
                <a:latin typeface="Arial" pitchFamily="34" charset="0"/>
                <a:cs typeface="Arial" pitchFamily="34" charset="0"/>
              </a:rPr>
              <a:t>O Mapa de Acompanhamento apresenta </a:t>
            </a:r>
            <a:r>
              <a:rPr lang="pt-BR" sz="1600" dirty="0">
                <a:latin typeface="Arial" pitchFamily="34" charset="0"/>
                <a:cs typeface="Arial" pitchFamily="34" charset="0"/>
              </a:rPr>
              <a:t>a origem do registro do endereço da família:</a:t>
            </a:r>
          </a:p>
          <a:p>
            <a:pPr fontAlgn="auto">
              <a:lnSpc>
                <a:spcPct val="150000"/>
              </a:lnSpc>
              <a:spcBef>
                <a:spcPts val="0"/>
              </a:spcBef>
              <a:spcAft>
                <a:spcPts val="0"/>
              </a:spcAft>
              <a:buFontTx/>
              <a:buChar char="-"/>
              <a:defRPr/>
            </a:pPr>
            <a:r>
              <a:rPr lang="pt-BR" sz="1600" dirty="0" smtClean="0">
                <a:latin typeface="Arial" pitchFamily="34" charset="0"/>
                <a:cs typeface="Arial" pitchFamily="34" charset="0"/>
              </a:rPr>
              <a:t> Cadastro </a:t>
            </a:r>
            <a:r>
              <a:rPr lang="pt-BR" sz="1600" dirty="0">
                <a:latin typeface="Arial" pitchFamily="34" charset="0"/>
                <a:cs typeface="Arial" pitchFamily="34" charset="0"/>
              </a:rPr>
              <a:t>Único ou </a:t>
            </a:r>
          </a:p>
          <a:p>
            <a:pPr fontAlgn="auto">
              <a:lnSpc>
                <a:spcPct val="150000"/>
              </a:lnSpc>
              <a:spcBef>
                <a:spcPts val="0"/>
              </a:spcBef>
              <a:spcAft>
                <a:spcPts val="0"/>
              </a:spcAft>
              <a:buFontTx/>
              <a:buChar char="-"/>
              <a:defRPr/>
            </a:pPr>
            <a:r>
              <a:rPr lang="pt-BR" sz="1600" dirty="0">
                <a:latin typeface="Arial" pitchFamily="34" charset="0"/>
                <a:cs typeface="Arial" pitchFamily="34" charset="0"/>
              </a:rPr>
              <a:t> Sistema PBF na </a:t>
            </a:r>
            <a:r>
              <a:rPr lang="pt-BR" sz="1600" dirty="0" smtClean="0">
                <a:latin typeface="Arial" pitchFamily="34" charset="0"/>
                <a:cs typeface="Arial" pitchFamily="34" charset="0"/>
              </a:rPr>
              <a:t>Saúde.</a:t>
            </a:r>
            <a:endParaRPr lang="pt-BR" sz="1600" dirty="0">
              <a:latin typeface="Arial" pitchFamily="34" charset="0"/>
              <a:cs typeface="Arial" pitchFamily="34" charset="0"/>
            </a:endParaRPr>
          </a:p>
        </p:txBody>
      </p:sp>
    </p:spTree>
    <p:extLst>
      <p:ext uri="{BB962C8B-B14F-4D97-AF65-F5344CB8AC3E}">
        <p14:creationId xmlns:p14="http://schemas.microsoft.com/office/powerpoint/2010/main" val="119105592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1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1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ctangle 2"/>
          <p:cNvSpPr txBox="1">
            <a:spLocks noChangeArrowheads="1"/>
          </p:cNvSpPr>
          <p:nvPr/>
        </p:nvSpPr>
        <p:spPr bwMode="auto">
          <a:xfrm>
            <a:off x="0" y="332656"/>
            <a:ext cx="9144000" cy="571500"/>
          </a:xfrm>
          <a:prstGeom prst="rect">
            <a:avLst/>
          </a:prstGeom>
          <a:solidFill>
            <a:schemeClr val="bg1"/>
          </a:solidFill>
          <a:ln>
            <a:miter lim="800000"/>
            <a:headEnd/>
            <a:tailEnd/>
          </a:ln>
        </p:spPr>
        <p:txBody>
          <a:bodyPr anchor="b"/>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mn-lt"/>
              </a:rPr>
              <a:t>Mapas de Acompanhamento</a:t>
            </a:r>
          </a:p>
        </p:txBody>
      </p:sp>
      <p:sp>
        <p:nvSpPr>
          <p:cNvPr id="10" name="Retângulo 9"/>
          <p:cNvSpPr/>
          <p:nvPr/>
        </p:nvSpPr>
        <p:spPr>
          <a:xfrm>
            <a:off x="467544" y="521296"/>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
        <p:nvSpPr>
          <p:cNvPr id="12" name="Retângulo 11"/>
          <p:cNvSpPr/>
          <p:nvPr/>
        </p:nvSpPr>
        <p:spPr>
          <a:xfrm>
            <a:off x="0" y="3212976"/>
            <a:ext cx="9144000" cy="3785652"/>
          </a:xfrm>
          <a:prstGeom prst="rect">
            <a:avLst/>
          </a:prstGeom>
          <a:solidFill>
            <a:schemeClr val="bg1"/>
          </a:solidFill>
        </p:spPr>
        <p:txBody>
          <a:bodyPr wrap="square">
            <a:spAutoFit/>
          </a:bodyPr>
          <a:lstStyle/>
          <a:p>
            <a:pPr indent="539750" algn="just">
              <a:lnSpc>
                <a:spcPct val="150000"/>
              </a:lnSpc>
              <a:defRPr/>
            </a:pPr>
            <a:r>
              <a:rPr lang="pt-BR" sz="1600" dirty="0" smtClean="0"/>
              <a:t>	A </a:t>
            </a:r>
            <a:r>
              <a:rPr lang="pt-BR" sz="1600" dirty="0"/>
              <a:t>partir da 1ª vigência de 2014, o Mapa de Acompanhamento </a:t>
            </a:r>
            <a:r>
              <a:rPr lang="pt-BR" sz="1600" dirty="0" smtClean="0"/>
              <a:t>traz o </a:t>
            </a:r>
            <a:r>
              <a:rPr lang="pt-BR" sz="1600" dirty="0"/>
              <a:t>nome do profissional de saúde responsável pelo acompanhamento da família. O </a:t>
            </a:r>
            <a:r>
              <a:rPr lang="pt-BR" sz="1600" dirty="0" smtClean="0"/>
              <a:t>Sistema </a:t>
            </a:r>
            <a:r>
              <a:rPr lang="pt-BR" sz="1600" dirty="0"/>
              <a:t>de </a:t>
            </a:r>
            <a:r>
              <a:rPr lang="pt-BR" sz="1600" dirty="0" smtClean="0"/>
              <a:t>Gestão </a:t>
            </a:r>
            <a:r>
              <a:rPr lang="pt-BR" sz="1600" dirty="0"/>
              <a:t>do PBF na </a:t>
            </a:r>
            <a:r>
              <a:rPr lang="pt-BR" sz="1600" dirty="0" smtClean="0"/>
              <a:t>Saúde </a:t>
            </a:r>
            <a:r>
              <a:rPr lang="pt-BR" sz="1600" dirty="0"/>
              <a:t>disponibiliza a relação dos estabelecimentos e dos profissionais de saúde cadastrados na base de dados do Cadastro Nacional dos Estabelecimentos de Atenção à Saúde (CNES) municipal para vinculação ao acompanhamento da família. </a:t>
            </a:r>
            <a:r>
              <a:rPr lang="pt-BR" sz="1600" dirty="0" smtClean="0"/>
              <a:t>	</a:t>
            </a:r>
          </a:p>
          <a:p>
            <a:pPr indent="539750" algn="just">
              <a:lnSpc>
                <a:spcPct val="150000"/>
              </a:lnSpc>
              <a:defRPr/>
            </a:pPr>
            <a:r>
              <a:rPr lang="pt-BR" sz="1600" dirty="0" smtClean="0"/>
              <a:t>Caso</a:t>
            </a:r>
            <a:r>
              <a:rPr lang="pt-BR" sz="1600" dirty="0"/>
              <a:t> um estabelecimento ou profissional de saúde não conste na lista disponível no Sistema de </a:t>
            </a:r>
            <a:r>
              <a:rPr lang="pt-BR" sz="1600" dirty="0" smtClean="0"/>
              <a:t>Gestão </a:t>
            </a:r>
            <a:r>
              <a:rPr lang="pt-BR" sz="1600" dirty="0"/>
              <a:t>do PBF na Saúde, é necessário verificar se o cadastro do estabelecimento ou do profissional encontra-se ativo no CNES. O cadastro de estabelecimentos e profissionais de saúde no CNES é de responsabilidade do município. Para atualizar o cadastro procure o responsável pelo CNES no município</a:t>
            </a:r>
            <a:r>
              <a:rPr lang="pt-BR" sz="1600" dirty="0" smtClean="0"/>
              <a:t>.</a:t>
            </a:r>
            <a:endParaRPr lang="pt-BR" sz="1600" dirty="0">
              <a:latin typeface="Arial" pitchFamily="34" charset="0"/>
              <a:ea typeface="Calibri" pitchFamily="34" charset="0"/>
              <a:cs typeface="Arial" pitchFamily="34" charset="0"/>
            </a:endParaRPr>
          </a:p>
        </p:txBody>
      </p:sp>
      <p:pic>
        <p:nvPicPr>
          <p:cNvPr id="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925" y="980728"/>
            <a:ext cx="8794849" cy="22322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1671737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sp>
        <p:nvSpPr>
          <p:cNvPr id="6" name="CaixaDeTexto 5"/>
          <p:cNvSpPr txBox="1"/>
          <p:nvPr/>
        </p:nvSpPr>
        <p:spPr>
          <a:xfrm>
            <a:off x="0" y="38484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Mapa</a:t>
            </a:r>
            <a:r>
              <a:rPr lang="pt-BR" sz="2600" b="1" dirty="0">
                <a:latin typeface="Arial" pitchFamily="34" charset="0"/>
                <a:ea typeface="Calibri" pitchFamily="34" charset="0"/>
                <a:cs typeface="Arial" pitchFamily="34" charset="0"/>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de </a:t>
            </a:r>
            <a:r>
              <a:rPr lang="pt-BR" sz="2800" b="1" dirty="0" smtClean="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endPar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12" descr="Imagem3.png"/>
          <p:cNvPicPr>
            <a:picLocks noChangeAspect="1"/>
          </p:cNvPicPr>
          <p:nvPr/>
        </p:nvPicPr>
        <p:blipFill>
          <a:blip r:embed="rId4"/>
          <a:srcRect/>
          <a:stretch>
            <a:fillRect/>
          </a:stretch>
        </p:blipFill>
        <p:spPr bwMode="auto">
          <a:xfrm>
            <a:off x="8254875" y="506854"/>
            <a:ext cx="714375" cy="609600"/>
          </a:xfrm>
          <a:prstGeom prst="rect">
            <a:avLst/>
          </a:prstGeom>
          <a:noFill/>
          <a:ln w="9525">
            <a:noFill/>
            <a:miter lim="800000"/>
            <a:headEnd/>
            <a:tailEnd/>
          </a:ln>
        </p:spPr>
      </p:pic>
      <p:sp>
        <p:nvSpPr>
          <p:cNvPr id="8" name="CaixaDeTexto 7"/>
          <p:cNvSpPr txBox="1"/>
          <p:nvPr/>
        </p:nvSpPr>
        <p:spPr>
          <a:xfrm>
            <a:off x="-36512" y="5931277"/>
            <a:ext cx="9193212" cy="954107"/>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bg1"/>
                </a:solidFill>
                <a:latin typeface="Arial" pitchFamily="34" charset="0"/>
                <a:cs typeface="Arial" pitchFamily="34" charset="0"/>
              </a:rPr>
              <a:t>Mapa</a:t>
            </a:r>
            <a:r>
              <a:rPr lang="pt-BR" sz="2600" b="1" dirty="0">
                <a:solidFill>
                  <a:schemeClr val="bg1"/>
                </a:solidFill>
                <a:latin typeface="Arial" pitchFamily="34" charset="0"/>
                <a:ea typeface="Calibri" pitchFamily="34" charset="0"/>
                <a:cs typeface="Arial" pitchFamily="34" charset="0"/>
              </a:rPr>
              <a:t> </a:t>
            </a:r>
            <a:r>
              <a:rPr lang="pt-BR" sz="2800" b="1" dirty="0">
                <a:solidFill>
                  <a:schemeClr val="bg1"/>
                </a:solidFill>
                <a:latin typeface="Arial" pitchFamily="34" charset="0"/>
                <a:cs typeface="Arial" pitchFamily="34" charset="0"/>
              </a:rPr>
              <a:t>de </a:t>
            </a:r>
            <a:endParaRPr lang="pt-BR" sz="2800" b="1" dirty="0" smtClean="0">
              <a:solidFill>
                <a:schemeClr val="bg1"/>
              </a:solidFill>
              <a:latin typeface="Arial" pitchFamily="34" charset="0"/>
              <a:cs typeface="Arial" pitchFamily="34" charset="0"/>
            </a:endParaRPr>
          </a:p>
          <a:p>
            <a:pPr algn="ctr" fontAlgn="auto">
              <a:spcBef>
                <a:spcPts val="0"/>
              </a:spcBef>
              <a:spcAft>
                <a:spcPts val="0"/>
              </a:spcAft>
              <a:defRPr/>
            </a:pPr>
            <a:r>
              <a:rPr lang="pt-BR" sz="2800" b="1" dirty="0" smtClean="0">
                <a:solidFill>
                  <a:schemeClr val="bg1"/>
                </a:solidFill>
                <a:latin typeface="Arial" pitchFamily="34" charset="0"/>
                <a:cs typeface="Arial" pitchFamily="34" charset="0"/>
              </a:rPr>
              <a:t>Acompanhamento</a:t>
            </a:r>
            <a:endParaRPr lang="pt-BR" sz="2800" b="1" dirty="0">
              <a:solidFill>
                <a:schemeClr val="bg1"/>
              </a:solidFill>
              <a:latin typeface="Arial" pitchFamily="34" charset="0"/>
              <a:cs typeface="Arial" pitchFamily="34" charset="0"/>
            </a:endParaRPr>
          </a:p>
        </p:txBody>
      </p:sp>
      <p:sp>
        <p:nvSpPr>
          <p:cNvPr id="5" name="Rectangle 2"/>
          <p:cNvSpPr>
            <a:spLocks noChangeArrowheads="1"/>
          </p:cNvSpPr>
          <p:nvPr/>
        </p:nvSpPr>
        <p:spPr bwMode="auto">
          <a:xfrm>
            <a:off x="179512" y="980728"/>
            <a:ext cx="8640960" cy="5493812"/>
          </a:xfrm>
          <a:prstGeom prst="rect">
            <a:avLst/>
          </a:prstGeom>
          <a:solidFill>
            <a:schemeClr val="bg1"/>
          </a:solidFill>
          <a:ln w="9525">
            <a:noFill/>
            <a:miter lim="800000"/>
            <a:headEnd/>
            <a:tailEnd/>
          </a:ln>
        </p:spPr>
        <p:txBody>
          <a:bodyPr wrap="square" anchor="ctr">
            <a:spAutoFit/>
          </a:bodyPr>
          <a:lstStyle/>
          <a:p>
            <a:pPr algn="just" fontAlgn="auto">
              <a:lnSpc>
                <a:spcPct val="150000"/>
              </a:lnSpc>
              <a:spcBef>
                <a:spcPts val="0"/>
              </a:spcBef>
              <a:spcAft>
                <a:spcPts val="0"/>
              </a:spcAft>
              <a:defRPr/>
            </a:pPr>
            <a:r>
              <a:rPr lang="pt-BR" dirty="0" smtClean="0">
                <a:ea typeface="Calibri" pitchFamily="34" charset="0"/>
                <a:cs typeface="Arial" charset="0"/>
              </a:rPr>
              <a:t>No Mapa de Acompanhamento devem ser preenchidos os seguintes campos: Estabelecimento de Atenção à Saúde que realizou o acompanhamento, o referido código do CNES e nome do profissional de saúde responsável pelos acompanhamentos. </a:t>
            </a:r>
          </a:p>
          <a:p>
            <a:pPr algn="just" fontAlgn="auto">
              <a:lnSpc>
                <a:spcPct val="150000"/>
              </a:lnSpc>
              <a:spcBef>
                <a:spcPts val="0"/>
              </a:spcBef>
              <a:spcAft>
                <a:spcPts val="0"/>
              </a:spcAft>
              <a:defRPr/>
            </a:pPr>
            <a:endParaRPr lang="pt-BR" sz="1000" b="1" dirty="0" smtClean="0">
              <a:cs typeface="Arial" pitchFamily="34" charset="0"/>
            </a:endParaRPr>
          </a:p>
          <a:p>
            <a:pPr algn="just" fontAlgn="auto">
              <a:lnSpc>
                <a:spcPct val="150000"/>
              </a:lnSpc>
              <a:spcBef>
                <a:spcPts val="0"/>
              </a:spcBef>
              <a:spcAft>
                <a:spcPts val="0"/>
              </a:spcAft>
              <a:buFont typeface="Arial" pitchFamily="34" charset="0"/>
              <a:buChar char="•"/>
              <a:defRPr/>
            </a:pPr>
            <a:r>
              <a:rPr lang="pt-BR" b="1" dirty="0" smtClean="0">
                <a:cs typeface="Arial" pitchFamily="34" charset="0"/>
              </a:rPr>
              <a:t>  Para as gestantes </a:t>
            </a:r>
            <a:r>
              <a:rPr lang="pt-BR" dirty="0" smtClean="0">
                <a:cs typeface="Arial" pitchFamily="34" charset="0"/>
              </a:rPr>
              <a:t>é fundamental preencher os campos:  peso, altura, situação gestacional (para a concessão do benefício variável à gestantes – BVG), se está </a:t>
            </a:r>
            <a:r>
              <a:rPr lang="pt-BR" dirty="0" err="1" smtClean="0">
                <a:cs typeface="Arial" pitchFamily="34" charset="0"/>
              </a:rPr>
              <a:t>frequentando</a:t>
            </a:r>
            <a:r>
              <a:rPr lang="pt-BR" dirty="0" smtClean="0">
                <a:cs typeface="Arial" pitchFamily="34" charset="0"/>
              </a:rPr>
              <a:t> as consultas do </a:t>
            </a:r>
            <a:r>
              <a:rPr lang="pt-BR" dirty="0" err="1" smtClean="0">
                <a:cs typeface="Arial" pitchFamily="34" charset="0"/>
              </a:rPr>
              <a:t>Pré-natal</a:t>
            </a:r>
            <a:r>
              <a:rPr lang="pt-BR" dirty="0" smtClean="0">
                <a:cs typeface="Arial" pitchFamily="34" charset="0"/>
              </a:rPr>
              <a:t> em dia (sim/não) e a Data da última menstruação – DUM.</a:t>
            </a:r>
          </a:p>
          <a:p>
            <a:pPr algn="just" fontAlgn="auto">
              <a:lnSpc>
                <a:spcPct val="150000"/>
              </a:lnSpc>
              <a:spcBef>
                <a:spcPts val="0"/>
              </a:spcBef>
              <a:spcAft>
                <a:spcPts val="0"/>
              </a:spcAft>
              <a:buFont typeface="Arial" pitchFamily="34" charset="0"/>
              <a:buChar char="•"/>
              <a:defRPr/>
            </a:pPr>
            <a:r>
              <a:rPr lang="pt-BR" b="1" dirty="0" smtClean="0">
                <a:cs typeface="Arial" pitchFamily="34" charset="0"/>
              </a:rPr>
              <a:t>  Para as mulheres não gestantes </a:t>
            </a:r>
            <a:r>
              <a:rPr lang="pt-BR" dirty="0" smtClean="0">
                <a:cs typeface="Arial" pitchFamily="34" charset="0"/>
              </a:rPr>
              <a:t>peso, altura, e é fundamental preencher o campo referente à situação gestacional (não gestante ou não pode ser gestante).</a:t>
            </a:r>
          </a:p>
          <a:p>
            <a:pPr algn="just" fontAlgn="auto">
              <a:lnSpc>
                <a:spcPct val="150000"/>
              </a:lnSpc>
              <a:spcBef>
                <a:spcPts val="0"/>
              </a:spcBef>
              <a:spcAft>
                <a:spcPts val="0"/>
              </a:spcAft>
              <a:buFont typeface="Arial" pitchFamily="34" charset="0"/>
              <a:buChar char="•"/>
              <a:defRPr/>
            </a:pPr>
            <a:r>
              <a:rPr lang="pt-BR" b="1" dirty="0" smtClean="0">
                <a:cs typeface="Arial" pitchFamily="34" charset="0"/>
              </a:rPr>
              <a:t>  Para as crianças </a:t>
            </a:r>
            <a:r>
              <a:rPr lang="pt-BR" dirty="0" smtClean="0">
                <a:cs typeface="Arial" pitchFamily="34" charset="0"/>
              </a:rPr>
              <a:t>é fundamental preencher os campos: peso, altura, vacinação em dia e para crianças menores de dois anos o tipo de aleitamento materno.</a:t>
            </a:r>
            <a:endParaRPr lang="pt-BR" dirty="0" smtClean="0">
              <a:solidFill>
                <a:schemeClr val="accent2">
                  <a:lumMod val="50000"/>
                </a:schemeClr>
              </a:solidFill>
              <a:cs typeface="Arial" pitchFamily="34" charset="0"/>
            </a:endParaRPr>
          </a:p>
        </p:txBody>
      </p:sp>
    </p:spTree>
    <p:extLst>
      <p:ext uri="{BB962C8B-B14F-4D97-AF65-F5344CB8AC3E}">
        <p14:creationId xmlns:p14="http://schemas.microsoft.com/office/powerpoint/2010/main" val="162734484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8611"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68612"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68613" name="Rectangle 2"/>
          <p:cNvSpPr>
            <a:spLocks noChangeArrowheads="1"/>
          </p:cNvSpPr>
          <p:nvPr/>
        </p:nvSpPr>
        <p:spPr bwMode="auto">
          <a:xfrm>
            <a:off x="214313" y="1052736"/>
            <a:ext cx="8534151" cy="1477962"/>
          </a:xfrm>
          <a:prstGeom prst="rect">
            <a:avLst/>
          </a:prstGeom>
          <a:noFill/>
          <a:ln w="9525">
            <a:noFill/>
            <a:miter lim="800000"/>
            <a:headEnd/>
            <a:tailEnd/>
          </a:ln>
        </p:spPr>
        <p:txBody>
          <a:bodyPr wrap="square" anchor="ctr">
            <a:spAutoFit/>
          </a:bodyPr>
          <a:lstStyle/>
          <a:p>
            <a:pPr algn="just">
              <a:lnSpc>
                <a:spcPct val="150000"/>
              </a:lnSpc>
            </a:pPr>
            <a:r>
              <a:rPr lang="pt-BR" sz="1600" dirty="0">
                <a:ea typeface="Times New Roman" pitchFamily="18" charset="0"/>
                <a:cs typeface="Arial" charset="0"/>
              </a:rPr>
              <a:t>Na </a:t>
            </a:r>
            <a:r>
              <a:rPr lang="pt-BR" sz="1600" dirty="0">
                <a:ea typeface="Calibri" pitchFamily="34" charset="0"/>
                <a:cs typeface="Arial" charset="0"/>
              </a:rPr>
              <a:t>barra esquerda, a opção “Acompanhamento” é a funcionalidade que possibilita a digitação das informações coletadas pelos profissionais de saúde nos Mapas de Acompanhamento. </a:t>
            </a:r>
          </a:p>
          <a:p>
            <a:pPr eaLnBrk="0" hangingPunct="0"/>
            <a:endParaRPr lang="pt-BR" dirty="0">
              <a:cs typeface="Arial" charset="0"/>
            </a:endParaRPr>
          </a:p>
        </p:txBody>
      </p:sp>
      <p:sp>
        <p:nvSpPr>
          <p:cNvPr id="68615" name="Rectangle 3"/>
          <p:cNvSpPr>
            <a:spLocks noChangeArrowheads="1"/>
          </p:cNvSpPr>
          <p:nvPr/>
        </p:nvSpPr>
        <p:spPr bwMode="auto">
          <a:xfrm>
            <a:off x="0" y="245745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9" name="Retângulo 8"/>
          <p:cNvSpPr/>
          <p:nvPr/>
        </p:nvSpPr>
        <p:spPr>
          <a:xfrm>
            <a:off x="0" y="456853"/>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4" y="2348880"/>
            <a:ext cx="8113223" cy="36358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7727891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8611"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68612"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68615" name="Rectangle 3"/>
          <p:cNvSpPr>
            <a:spLocks noChangeArrowheads="1"/>
          </p:cNvSpPr>
          <p:nvPr/>
        </p:nvSpPr>
        <p:spPr bwMode="auto">
          <a:xfrm>
            <a:off x="0" y="245745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9" name="Retângulo 8"/>
          <p:cNvSpPr/>
          <p:nvPr/>
        </p:nvSpPr>
        <p:spPr>
          <a:xfrm>
            <a:off x="0" y="456853"/>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2" name="Retângulo 1"/>
          <p:cNvSpPr/>
          <p:nvPr/>
        </p:nvSpPr>
        <p:spPr>
          <a:xfrm>
            <a:off x="214313" y="1225293"/>
            <a:ext cx="8678167" cy="4651979"/>
          </a:xfrm>
          <a:prstGeom prst="rect">
            <a:avLst/>
          </a:prstGeom>
        </p:spPr>
        <p:txBody>
          <a:bodyPr wrap="square">
            <a:spAutoFit/>
          </a:bodyPr>
          <a:lstStyle/>
          <a:p>
            <a:pPr algn="just">
              <a:lnSpc>
                <a:spcPct val="150000"/>
              </a:lnSpc>
              <a:defRPr/>
            </a:pPr>
            <a:r>
              <a:rPr lang="pt-BR" sz="2000" dirty="0" smtClean="0">
                <a:latin typeface="Arial" pitchFamily="34" charset="0"/>
                <a:ea typeface="Calibri" pitchFamily="34" charset="0"/>
                <a:cs typeface="Arial" pitchFamily="34" charset="0"/>
              </a:rPr>
              <a:t>	A partir da 1ª vigência de 2014 </a:t>
            </a:r>
            <a:r>
              <a:rPr lang="pt-BR" sz="2000" dirty="0"/>
              <a:t>a localização dos beneficiários e/ou famílias para registro do acompanhamento </a:t>
            </a:r>
            <a:r>
              <a:rPr lang="pt-BR" sz="2000" dirty="0" smtClean="0"/>
              <a:t>pode ser pelo </a:t>
            </a:r>
            <a:r>
              <a:rPr lang="pt-BR" sz="2000" b="1" dirty="0">
                <a:latin typeface="Arial" pitchFamily="34" charset="0"/>
                <a:ea typeface="Calibri" pitchFamily="34" charset="0"/>
                <a:cs typeface="Arial" pitchFamily="34" charset="0"/>
              </a:rPr>
              <a:t>NIS, número do Cartão Nacional de Saúde ou Código gerado no </a:t>
            </a:r>
            <a:r>
              <a:rPr lang="pt-BR" sz="2000" b="1" dirty="0" smtClean="0">
                <a:latin typeface="Arial" pitchFamily="34" charset="0"/>
                <a:ea typeface="Calibri" pitchFamily="34" charset="0"/>
                <a:cs typeface="Arial" pitchFamily="34" charset="0"/>
              </a:rPr>
              <a:t>mapa, </a:t>
            </a:r>
            <a:r>
              <a:rPr lang="pt-BR" sz="2000" dirty="0" smtClean="0">
                <a:latin typeface="Arial" pitchFamily="34" charset="0"/>
                <a:ea typeface="Calibri" pitchFamily="34" charset="0"/>
                <a:cs typeface="Arial" pitchFamily="34" charset="0"/>
              </a:rPr>
              <a:t>e também, pelo </a:t>
            </a:r>
            <a:r>
              <a:rPr lang="pt-BR" sz="2000" b="1" dirty="0">
                <a:latin typeface="Arial" pitchFamily="34" charset="0"/>
                <a:ea typeface="Calibri" pitchFamily="34" charset="0"/>
                <a:cs typeface="Arial" pitchFamily="34" charset="0"/>
              </a:rPr>
              <a:t>nome ou data de </a:t>
            </a:r>
            <a:r>
              <a:rPr lang="pt-BR" sz="2000" b="1" dirty="0" smtClean="0">
                <a:latin typeface="Arial" pitchFamily="34" charset="0"/>
                <a:ea typeface="Calibri" pitchFamily="34" charset="0"/>
                <a:cs typeface="Arial" pitchFamily="34" charset="0"/>
              </a:rPr>
              <a:t>nascimento.</a:t>
            </a:r>
            <a:r>
              <a:rPr lang="pt-BR" sz="2000" dirty="0" smtClean="0">
                <a:latin typeface="Arial" pitchFamily="34" charset="0"/>
                <a:ea typeface="Calibri" pitchFamily="34" charset="0"/>
                <a:cs typeface="Arial" pitchFamily="34" charset="0"/>
              </a:rPr>
              <a:t>	Digite a informação do beneficiário e clique </a:t>
            </a:r>
            <a:r>
              <a:rPr lang="pt-BR" sz="2000" dirty="0">
                <a:latin typeface="Arial" pitchFamily="34" charset="0"/>
                <a:ea typeface="Calibri" pitchFamily="34" charset="0"/>
                <a:cs typeface="Arial" pitchFamily="34" charset="0"/>
              </a:rPr>
              <a:t>em  “Pesquisar</a:t>
            </a:r>
            <a:r>
              <a:rPr lang="pt-BR" sz="2000" dirty="0" smtClean="0">
                <a:latin typeface="Arial" pitchFamily="34" charset="0"/>
                <a:ea typeface="Calibri" pitchFamily="34" charset="0"/>
                <a:cs typeface="Arial" pitchFamily="34" charset="0"/>
              </a:rPr>
              <a:t>”.</a:t>
            </a:r>
          </a:p>
          <a:p>
            <a:pPr algn="just">
              <a:lnSpc>
                <a:spcPct val="150000"/>
              </a:lnSpc>
            </a:pPr>
            <a:r>
              <a:rPr lang="pt-BR" sz="2000" dirty="0" smtClean="0"/>
              <a:t>	</a:t>
            </a:r>
            <a:r>
              <a:rPr lang="pt-BR" sz="2000" dirty="0"/>
              <a:t> Esta ampliação da busca do beneficiário </a:t>
            </a:r>
            <a:r>
              <a:rPr lang="pt-BR" sz="2000" dirty="0" smtClean="0"/>
              <a:t>visa facilitar </a:t>
            </a:r>
            <a:r>
              <a:rPr lang="pt-BR" sz="2000" dirty="0"/>
              <a:t>a localização dos beneficiários e/ou famílias para registro do </a:t>
            </a:r>
            <a:r>
              <a:rPr lang="pt-BR" sz="2000" dirty="0" smtClean="0"/>
              <a:t>acompanhamento.</a:t>
            </a:r>
            <a:endParaRPr lang="pt-BR" sz="2000" dirty="0"/>
          </a:p>
          <a:p>
            <a:pPr algn="just">
              <a:lnSpc>
                <a:spcPct val="150000"/>
              </a:lnSpc>
            </a:pPr>
            <a:r>
              <a:rPr lang="pt-BR" sz="2000" dirty="0" smtClean="0"/>
              <a:t>	Esta </a:t>
            </a:r>
            <a:r>
              <a:rPr lang="pt-BR" sz="2000" dirty="0"/>
              <a:t>ampliação da busca do beneficiário pode ser utilizada nas funcionalidades do sistema: acompanhamento, mapa de acompanhamento, histórico da família e alteração de endereço</a:t>
            </a:r>
            <a:r>
              <a:rPr lang="pt-BR" sz="2000" dirty="0" smtClean="0"/>
              <a:t>.</a:t>
            </a:r>
            <a:endParaRPr lang="pt-BR" sz="2000" dirty="0">
              <a:latin typeface="Arial" pitchFamily="34" charset="0"/>
              <a:cs typeface="Arial" pitchFamily="34" charset="0"/>
            </a:endParaRPr>
          </a:p>
        </p:txBody>
      </p:sp>
      <p:sp>
        <p:nvSpPr>
          <p:cNvPr id="11" name="Retângulo 10"/>
          <p:cNvSpPr/>
          <p:nvPr/>
        </p:nvSpPr>
        <p:spPr>
          <a:xfrm>
            <a:off x="755576" y="548680"/>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Tree>
    <p:extLst>
      <p:ext uri="{BB962C8B-B14F-4D97-AF65-F5344CB8AC3E}">
        <p14:creationId xmlns:p14="http://schemas.microsoft.com/office/powerpoint/2010/main" val="70649915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8611" name="Picture 2"/>
          <p:cNvPicPr>
            <a:picLocks noChangeAspect="1" noChangeArrowheads="1"/>
          </p:cNvPicPr>
          <p:nvPr/>
        </p:nvPicPr>
        <p:blipFill>
          <a:blip r:embed="rId4"/>
          <a:srcRect/>
          <a:stretch>
            <a:fillRect/>
          </a:stretch>
        </p:blipFill>
        <p:spPr bwMode="auto">
          <a:xfrm>
            <a:off x="4857750" y="6253163"/>
            <a:ext cx="500063" cy="604837"/>
          </a:xfrm>
          <a:prstGeom prst="rect">
            <a:avLst/>
          </a:prstGeom>
          <a:noFill/>
          <a:ln w="9525">
            <a:noFill/>
            <a:miter lim="800000"/>
            <a:headEnd/>
            <a:tailEnd/>
          </a:ln>
        </p:spPr>
      </p:pic>
      <p:pic>
        <p:nvPicPr>
          <p:cNvPr id="68612" name="Picture 12" descr="Imagem3.png"/>
          <p:cNvPicPr>
            <a:picLocks noChangeAspect="1"/>
          </p:cNvPicPr>
          <p:nvPr/>
        </p:nvPicPr>
        <p:blipFill>
          <a:blip r:embed="rId5"/>
          <a:srcRect/>
          <a:stretch>
            <a:fillRect/>
          </a:stretch>
        </p:blipFill>
        <p:spPr bwMode="auto">
          <a:xfrm>
            <a:off x="4143375" y="6248400"/>
            <a:ext cx="714375" cy="611188"/>
          </a:xfrm>
          <a:prstGeom prst="rect">
            <a:avLst/>
          </a:prstGeom>
          <a:noFill/>
          <a:ln w="9525">
            <a:noFill/>
            <a:miter lim="800000"/>
            <a:headEnd/>
            <a:tailEnd/>
          </a:ln>
        </p:spPr>
      </p:pic>
      <p:sp>
        <p:nvSpPr>
          <p:cNvPr id="68615" name="Rectangle 3"/>
          <p:cNvSpPr>
            <a:spLocks noChangeArrowheads="1"/>
          </p:cNvSpPr>
          <p:nvPr/>
        </p:nvSpPr>
        <p:spPr bwMode="auto">
          <a:xfrm>
            <a:off x="0" y="2457450"/>
            <a:ext cx="9144000" cy="0"/>
          </a:xfrm>
          <a:prstGeom prst="rect">
            <a:avLst/>
          </a:prstGeom>
          <a:noFill/>
          <a:ln w="9525">
            <a:noFill/>
            <a:miter lim="800000"/>
            <a:headEnd/>
            <a:tailEnd/>
          </a:ln>
        </p:spPr>
        <p:txBody>
          <a:bodyPr wrap="none" anchor="ctr">
            <a:spAutoFit/>
          </a:bodyPr>
          <a:lstStyle/>
          <a:p>
            <a:endParaRPr lang="pt-BR">
              <a:cs typeface="Arial" charset="0"/>
            </a:endParaRPr>
          </a:p>
        </p:txBody>
      </p:sp>
      <p:sp>
        <p:nvSpPr>
          <p:cNvPr id="10" name="CaixaDeTexto 2"/>
          <p:cNvSpPr txBox="1">
            <a:spLocks noChangeArrowheads="1"/>
          </p:cNvSpPr>
          <p:nvPr/>
        </p:nvSpPr>
        <p:spPr bwMode="auto">
          <a:xfrm>
            <a:off x="213197" y="734611"/>
            <a:ext cx="8572529" cy="1569660"/>
          </a:xfrm>
          <a:prstGeom prst="rect">
            <a:avLst/>
          </a:prstGeom>
          <a:noFill/>
          <a:ln w="9525">
            <a:noFill/>
            <a:miter lim="800000"/>
            <a:headEnd/>
            <a:tailEnd/>
          </a:ln>
        </p:spPr>
        <p:txBody>
          <a:bodyPr wrap="square">
            <a:spAutoFit/>
          </a:bodyPr>
          <a:lstStyle/>
          <a:p>
            <a:pPr algn="just">
              <a:lnSpc>
                <a:spcPct val="150000"/>
              </a:lnSpc>
            </a:pPr>
            <a:r>
              <a:rPr lang="pt-BR" sz="1600" dirty="0" smtClean="0"/>
              <a:t>Como já foi visto, os Mapas de Acompanhamento também podem ser gerados com códigos </a:t>
            </a:r>
            <a:r>
              <a:rPr lang="pt-BR" sz="1600" dirty="0" smtClean="0">
                <a:cs typeface="Arial" charset="0"/>
              </a:rPr>
              <a:t>(</a:t>
            </a:r>
            <a:r>
              <a:rPr lang="pt-BR" sz="1600" b="1" dirty="0" smtClean="0">
                <a:cs typeface="Arial" charset="0"/>
              </a:rPr>
              <a:t>gerar código</a:t>
            </a:r>
            <a:r>
              <a:rPr lang="pt-BR" sz="1600" dirty="0" smtClean="0">
                <a:cs typeface="Arial" charset="0"/>
              </a:rPr>
              <a:t>)</a:t>
            </a:r>
            <a:r>
              <a:rPr lang="pt-BR" sz="1600" dirty="0" smtClean="0"/>
              <a:t>. Desta forma, não é necessário</a:t>
            </a:r>
            <a:r>
              <a:rPr lang="pt-BR" sz="1600" dirty="0" smtClean="0">
                <a:cs typeface="Arial" charset="0"/>
              </a:rPr>
              <a:t> digitar </a:t>
            </a:r>
            <a:r>
              <a:rPr lang="pt-BR" sz="1600" dirty="0">
                <a:cs typeface="Arial" charset="0"/>
              </a:rPr>
              <a:t>NIS por NIS de cada família, e todas as famílias impressas nele serão listadas informando o status de acompanhamento. Para digitar os acompanhamentos, basta clicar sobre o nome dos responsáveis listados.</a:t>
            </a:r>
            <a:r>
              <a:rPr lang="pt-BR" sz="1600" b="1" dirty="0">
                <a:cs typeface="Arial" charset="0"/>
              </a:rPr>
              <a:t> </a:t>
            </a:r>
            <a:endParaRPr lang="pt-BR" sz="1600" dirty="0">
              <a:cs typeface="Arial" charset="0"/>
            </a:endParaRPr>
          </a:p>
        </p:txBody>
      </p:sp>
      <p:sp>
        <p:nvSpPr>
          <p:cNvPr id="12" name="Retângulo 11"/>
          <p:cNvSpPr/>
          <p:nvPr/>
        </p:nvSpPr>
        <p:spPr>
          <a:xfrm>
            <a:off x="-1116" y="304007"/>
            <a:ext cx="9144000" cy="523875"/>
          </a:xfrm>
          <a:prstGeom prst="rect">
            <a:avLst/>
          </a:prstGeom>
          <a:no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14" name="CaixaDeTexto 2"/>
          <p:cNvSpPr txBox="1">
            <a:spLocks noChangeArrowheads="1"/>
          </p:cNvSpPr>
          <p:nvPr/>
        </p:nvSpPr>
        <p:spPr bwMode="auto">
          <a:xfrm>
            <a:off x="0" y="5685055"/>
            <a:ext cx="9156700" cy="1200329"/>
          </a:xfrm>
          <a:prstGeom prst="rect">
            <a:avLst/>
          </a:prstGeom>
          <a:solidFill>
            <a:schemeClr val="bg1"/>
          </a:solidFill>
          <a:ln w="9525">
            <a:noFill/>
            <a:miter lim="800000"/>
            <a:headEnd/>
            <a:tailEnd/>
          </a:ln>
        </p:spPr>
        <p:txBody>
          <a:bodyPr wrap="square">
            <a:spAutoFit/>
          </a:bodyPr>
          <a:lstStyle/>
          <a:p>
            <a:pPr algn="just">
              <a:lnSpc>
                <a:spcPct val="150000"/>
              </a:lnSpc>
            </a:pPr>
            <a:r>
              <a:rPr lang="pt-BR" sz="1600" dirty="0" smtClean="0">
                <a:solidFill>
                  <a:schemeClr val="bg1"/>
                </a:solidFill>
              </a:rPr>
              <a:t>Como já foi visto, os Mapas de Ac</a:t>
            </a:r>
          </a:p>
          <a:p>
            <a:pPr algn="just">
              <a:lnSpc>
                <a:spcPct val="150000"/>
              </a:lnSpc>
            </a:pPr>
            <a:endParaRPr lang="pt-BR" sz="1600" dirty="0" smtClean="0">
              <a:solidFill>
                <a:schemeClr val="bg1"/>
              </a:solidFill>
            </a:endParaRPr>
          </a:p>
          <a:p>
            <a:pPr algn="just">
              <a:lnSpc>
                <a:spcPct val="150000"/>
              </a:lnSpc>
            </a:pPr>
            <a:r>
              <a:rPr lang="pt-BR" sz="1600" dirty="0" smtClean="0">
                <a:solidFill>
                  <a:schemeClr val="bg1"/>
                </a:solidFill>
              </a:rPr>
              <a:t>também podem ser gerados com códigos </a:t>
            </a:r>
            <a:r>
              <a:rPr lang="pt-BR" sz="1600" dirty="0" smtClean="0">
                <a:solidFill>
                  <a:schemeClr val="bg1"/>
                </a:solidFill>
                <a:cs typeface="Arial" charset="0"/>
              </a:rPr>
              <a:t>(</a:t>
            </a:r>
            <a:r>
              <a:rPr lang="pt-BR" sz="1600" b="1" dirty="0" smtClean="0">
                <a:solidFill>
                  <a:schemeClr val="bg1"/>
                </a:solidFill>
                <a:cs typeface="Arial" charset="0"/>
              </a:rPr>
              <a:t>gerar código</a:t>
            </a:r>
            <a:r>
              <a:rPr lang="pt-BR" sz="1600" dirty="0" smtClean="0">
                <a:solidFill>
                  <a:schemeClr val="bg1"/>
                </a:solidFill>
                <a:cs typeface="Arial" charset="0"/>
              </a:rPr>
              <a:t>)</a:t>
            </a:r>
            <a:r>
              <a:rPr lang="pt-BR" sz="1600" dirty="0" smtClean="0">
                <a:solidFill>
                  <a:schemeClr val="bg1"/>
                </a:solidFill>
              </a:rPr>
              <a:t>. </a:t>
            </a:r>
            <a:endParaRPr lang="pt-BR" sz="1600" dirty="0">
              <a:solidFill>
                <a:schemeClr val="bg1"/>
              </a:solidFill>
              <a:cs typeface="Arial" charset="0"/>
            </a:endParaRPr>
          </a:p>
        </p:txBody>
      </p:sp>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597" y="2265536"/>
            <a:ext cx="8714622" cy="454784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2254262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270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270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72709" name="Rectangle 2"/>
          <p:cNvSpPr>
            <a:spLocks noChangeArrowheads="1"/>
          </p:cNvSpPr>
          <p:nvPr/>
        </p:nvSpPr>
        <p:spPr bwMode="auto">
          <a:xfrm>
            <a:off x="144338" y="980728"/>
            <a:ext cx="8820150" cy="1200150"/>
          </a:xfrm>
          <a:prstGeom prst="rect">
            <a:avLst/>
          </a:prstGeom>
          <a:noFill/>
          <a:ln w="9525">
            <a:noFill/>
            <a:miter lim="800000"/>
            <a:headEnd/>
            <a:tailEnd/>
          </a:ln>
        </p:spPr>
        <p:txBody>
          <a:bodyPr anchor="ctr">
            <a:spAutoFit/>
          </a:bodyPr>
          <a:lstStyle/>
          <a:p>
            <a:pPr algn="just">
              <a:lnSpc>
                <a:spcPct val="150000"/>
              </a:lnSpc>
            </a:pPr>
            <a:r>
              <a:rPr lang="pt-BR" sz="1600" dirty="0" smtClean="0">
                <a:ea typeface="Calibri" pitchFamily="34" charset="0"/>
                <a:cs typeface="Arial" charset="0"/>
              </a:rPr>
              <a:t>	Preencha </a:t>
            </a:r>
            <a:r>
              <a:rPr lang="pt-BR" sz="1600" dirty="0">
                <a:ea typeface="Calibri" pitchFamily="34" charset="0"/>
                <a:cs typeface="Arial" charset="0"/>
              </a:rPr>
              <a:t>os campos de acordo com as informações contidas no Mapa de Acompanhamento: </a:t>
            </a:r>
            <a:r>
              <a:rPr lang="pt-BR" sz="1600" b="1" dirty="0">
                <a:ea typeface="Calibri" pitchFamily="34" charset="0"/>
                <a:cs typeface="Arial" charset="0"/>
              </a:rPr>
              <a:t>EAS e Área/Micro Área/Profissional</a:t>
            </a:r>
            <a:r>
              <a:rPr lang="pt-BR" sz="1600" dirty="0">
                <a:ea typeface="Calibri" pitchFamily="34" charset="0"/>
                <a:cs typeface="Arial" charset="0"/>
              </a:rPr>
              <a:t>. Os demais campos serão habilitados para digitação quando for selecionado em </a:t>
            </a:r>
            <a:r>
              <a:rPr lang="pt-BR" sz="1600" b="1" dirty="0">
                <a:ea typeface="Calibri" pitchFamily="34" charset="0"/>
                <a:cs typeface="Arial" charset="0"/>
              </a:rPr>
              <a:t>“Família Localizada” </a:t>
            </a:r>
            <a:r>
              <a:rPr lang="pt-BR" sz="1600" dirty="0">
                <a:ea typeface="Calibri" pitchFamily="34" charset="0"/>
                <a:cs typeface="Arial" charset="0"/>
              </a:rPr>
              <a:t>a opção </a:t>
            </a:r>
            <a:r>
              <a:rPr lang="pt-BR" sz="1600" b="1" dirty="0">
                <a:ea typeface="Calibri" pitchFamily="34" charset="0"/>
                <a:cs typeface="Arial" charset="0"/>
              </a:rPr>
              <a:t>“Sim”.</a:t>
            </a:r>
            <a:endParaRPr lang="pt-BR" dirty="0">
              <a:ea typeface="Calibri" pitchFamily="34" charset="0"/>
              <a:cs typeface="Arial" charset="0"/>
            </a:endParaRPr>
          </a:p>
        </p:txBody>
      </p:sp>
      <p:sp>
        <p:nvSpPr>
          <p:cNvPr id="72710" name="Rectangle 3"/>
          <p:cNvSpPr>
            <a:spLocks noChangeArrowheads="1"/>
          </p:cNvSpPr>
          <p:nvPr/>
        </p:nvSpPr>
        <p:spPr bwMode="auto">
          <a:xfrm>
            <a:off x="0" y="2962275"/>
            <a:ext cx="9144000" cy="457200"/>
          </a:xfrm>
          <a:prstGeom prst="rect">
            <a:avLst/>
          </a:prstGeom>
          <a:noFill/>
          <a:ln w="9525">
            <a:noFill/>
            <a:miter lim="800000"/>
            <a:headEnd/>
            <a:tailEnd/>
          </a:ln>
        </p:spPr>
        <p:txBody>
          <a:bodyPr wrap="none" anchor="ctr">
            <a:spAutoFit/>
          </a:bodyPr>
          <a:lstStyle/>
          <a:p>
            <a:pPr algn="just"/>
            <a:r>
              <a:rPr lang="pt-BR" sz="1200" b="1">
                <a:latin typeface="Times New Roman" pitchFamily="18" charset="0"/>
                <a:ea typeface="Calibri" pitchFamily="34" charset="0"/>
                <a:cs typeface="Times New Roman" pitchFamily="18" charset="0"/>
              </a:rPr>
              <a:t>  	</a:t>
            </a:r>
            <a:endParaRPr lang="pt-BR">
              <a:ea typeface="Calibri" pitchFamily="34" charset="0"/>
              <a:cs typeface="Arial" charset="0"/>
            </a:endParaRPr>
          </a:p>
        </p:txBody>
      </p:sp>
      <p:sp>
        <p:nvSpPr>
          <p:cNvPr id="9" name="Retângulo 8"/>
          <p:cNvSpPr/>
          <p:nvPr/>
        </p:nvSpPr>
        <p:spPr>
          <a:xfrm>
            <a:off x="0" y="500063"/>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72712" name="Retângulo 10"/>
          <p:cNvSpPr>
            <a:spLocks noChangeArrowheads="1"/>
          </p:cNvSpPr>
          <p:nvPr/>
        </p:nvSpPr>
        <p:spPr bwMode="auto">
          <a:xfrm>
            <a:off x="-36512" y="5931277"/>
            <a:ext cx="9180512" cy="954107"/>
          </a:xfrm>
          <a:prstGeom prst="rect">
            <a:avLst/>
          </a:prstGeom>
          <a:solidFill>
            <a:schemeClr val="bg1"/>
          </a:solidFill>
          <a:ln w="9525">
            <a:noFill/>
            <a:miter lim="800000"/>
            <a:headEnd/>
            <a:tailEnd/>
          </a:ln>
        </p:spPr>
        <p:txBody>
          <a:bodyPr wrap="square">
            <a:spAutoFit/>
          </a:bodyPr>
          <a:lstStyle/>
          <a:p>
            <a:pPr algn="ctr"/>
            <a:r>
              <a:rPr lang="pt-BR" sz="2800" b="1" dirty="0" smtClean="0">
                <a:solidFill>
                  <a:schemeClr val="bg1"/>
                </a:solidFill>
                <a:cs typeface="Arial" charset="0"/>
              </a:rPr>
              <a:t>Acompanhamento</a:t>
            </a:r>
          </a:p>
          <a:p>
            <a:pPr algn="ctr"/>
            <a:r>
              <a:rPr lang="pt-BR" sz="2800" b="1" dirty="0" smtClean="0">
                <a:solidFill>
                  <a:schemeClr val="bg1"/>
                </a:solidFill>
                <a:cs typeface="Arial" charset="0"/>
              </a:rPr>
              <a:t>bolsa</a:t>
            </a:r>
            <a:endParaRPr lang="pt-BR" sz="2800" b="1" dirty="0">
              <a:solidFill>
                <a:schemeClr val="bg1"/>
              </a:solidFill>
              <a:cs typeface="Arial" charset="0"/>
            </a:endParaRPr>
          </a:p>
        </p:txBody>
      </p:sp>
      <p:pic>
        <p:nvPicPr>
          <p:cNvPr id="72713" name="Imagem 5"/>
          <p:cNvPicPr>
            <a:picLocks noChangeAspect="1" noChangeArrowheads="1"/>
          </p:cNvPicPr>
          <p:nvPr/>
        </p:nvPicPr>
        <p:blipFill>
          <a:blip r:embed="rId6"/>
          <a:srcRect/>
          <a:stretch>
            <a:fillRect/>
          </a:stretch>
        </p:blipFill>
        <p:spPr bwMode="auto">
          <a:xfrm>
            <a:off x="144830" y="2348880"/>
            <a:ext cx="8891666" cy="403172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472256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6147"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6148"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026" name="Rectangle 282"/>
          <p:cNvSpPr>
            <a:spLocks noChangeArrowheads="1"/>
          </p:cNvSpPr>
          <p:nvPr/>
        </p:nvSpPr>
        <p:spPr bwMode="auto">
          <a:xfrm>
            <a:off x="935012" y="1556792"/>
            <a:ext cx="7286676" cy="3286148"/>
          </a:xfrm>
          <a:prstGeom prst="rect">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pt-BR" sz="1600" b="1" i="0" u="none" strike="noStrike" cap="none" normalizeH="0" baseline="0" dirty="0" smtClean="0">
                <a:ln>
                  <a:noFill/>
                </a:ln>
                <a:solidFill>
                  <a:schemeClr val="tx1"/>
                </a:solidFill>
                <a:effectLst/>
                <a:latin typeface="Arial" pitchFamily="34" charset="0"/>
                <a:cs typeface="Arial" pitchFamily="34" charset="0"/>
              </a:rPr>
              <a:t>ATENÇÃO!</a:t>
            </a:r>
          </a:p>
          <a:p>
            <a:pPr marL="0" marR="0" lvl="0" indent="0" algn="just" defTabSz="914400" rtl="0" eaLnBrk="1" fontAlgn="base" latinLnBrk="0" hangingPunct="1">
              <a:lnSpc>
                <a:spcPct val="150000"/>
              </a:lnSpc>
              <a:spcBef>
                <a:spcPct val="0"/>
              </a:spcBef>
              <a:spcAft>
                <a:spcPts val="1000"/>
              </a:spcAft>
              <a:buClrTx/>
              <a:buSzTx/>
              <a:buFontTx/>
              <a:buNone/>
              <a:tabLst/>
            </a:pPr>
            <a:r>
              <a:rPr kumimoji="0" lang="pt-BR" sz="1600" b="0" i="0" u="none" strike="noStrike" cap="none" normalizeH="0" baseline="0" dirty="0" smtClean="0">
                <a:ln>
                  <a:noFill/>
                </a:ln>
                <a:effectLst/>
                <a:latin typeface="Arial" pitchFamily="34" charset="0"/>
                <a:cs typeface="Arial" pitchFamily="34" charset="0"/>
              </a:rPr>
              <a:t>Caso apareça a mensagem de “NIS NÃO LOCALIZADO” ao digitar o NIS de uma beneficiária para registro do acompanhamento no Sistema de Gestão do PBF na Saúde, pode ser que essa beneficiária venha apenas no arquivo complementar, disponibilizado no meio da vigência. Nesse caso, o profissional de saúde deve registrar as informações da beneficiária em um Mapa de Acompanhamento em branco e aguardar o arquivo complementar para inserir os dados</a:t>
            </a:r>
            <a:r>
              <a:rPr kumimoji="0" lang="pt-BR" sz="1600" b="0" i="0" u="none" strike="noStrike" cap="none" normalizeH="0" dirty="0" smtClean="0">
                <a:ln>
                  <a:noFill/>
                </a:ln>
                <a:effectLst/>
                <a:latin typeface="Arial" pitchFamily="34" charset="0"/>
                <a:cs typeface="Arial" pitchFamily="34" charset="0"/>
              </a:rPr>
              <a:t> </a:t>
            </a:r>
            <a:r>
              <a:rPr kumimoji="0" lang="pt-BR" sz="1600" b="0" i="0" u="none" strike="noStrike" cap="none" normalizeH="0" baseline="0" dirty="0" smtClean="0">
                <a:ln>
                  <a:noFill/>
                </a:ln>
                <a:effectLst/>
                <a:latin typeface="Arial" pitchFamily="34" charset="0"/>
                <a:cs typeface="Arial" pitchFamily="34" charset="0"/>
              </a:rPr>
              <a:t>no Sistema.</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3732" name="Picture 12" descr="Imagem3.png"/>
          <p:cNvPicPr>
            <a:picLocks noChangeAspect="1"/>
          </p:cNvPicPr>
          <p:nvPr/>
        </p:nvPicPr>
        <p:blipFill>
          <a:blip r:embed="rId4"/>
          <a:srcRect/>
          <a:stretch>
            <a:fillRect/>
          </a:stretch>
        </p:blipFill>
        <p:spPr bwMode="auto">
          <a:xfrm>
            <a:off x="4143375" y="6262688"/>
            <a:ext cx="714375" cy="609600"/>
          </a:xfrm>
          <a:prstGeom prst="rect">
            <a:avLst/>
          </a:prstGeom>
          <a:noFill/>
          <a:ln w="9525">
            <a:noFill/>
            <a:miter lim="800000"/>
            <a:headEnd/>
            <a:tailEnd/>
          </a:ln>
        </p:spPr>
      </p:pic>
      <p:sp>
        <p:nvSpPr>
          <p:cNvPr id="73733" name="Rectangle 2"/>
          <p:cNvSpPr>
            <a:spLocks noChangeArrowheads="1"/>
          </p:cNvSpPr>
          <p:nvPr/>
        </p:nvSpPr>
        <p:spPr bwMode="auto">
          <a:xfrm>
            <a:off x="285750" y="885890"/>
            <a:ext cx="8678738" cy="1569660"/>
          </a:xfrm>
          <a:prstGeom prst="rect">
            <a:avLst/>
          </a:prstGeom>
          <a:noFill/>
          <a:ln w="9525">
            <a:noFill/>
            <a:miter lim="800000"/>
            <a:headEnd/>
            <a:tailEnd/>
          </a:ln>
        </p:spPr>
        <p:txBody>
          <a:bodyPr wrap="square" anchor="ctr">
            <a:spAutoFit/>
          </a:bodyPr>
          <a:lstStyle/>
          <a:p>
            <a:pPr algn="just">
              <a:lnSpc>
                <a:spcPct val="150000"/>
              </a:lnSpc>
            </a:pPr>
            <a:r>
              <a:rPr lang="pt-BR" sz="1600" dirty="0">
                <a:ea typeface="Calibri" pitchFamily="34" charset="0"/>
                <a:cs typeface="Arial" charset="0"/>
              </a:rPr>
              <a:t>A informação do campo Área/Micro Área/Profissional será utilizada na avaliação do Programa Nacional de Melhoria do Acesso e da Qualidade da Atenção Básica – PMAQ por isso é importante a seleção dessa informação quando registrar o acompanhamento no Sistema. A inclusão dessa informação é optativa.</a:t>
            </a:r>
            <a:endParaRPr lang="pt-BR" dirty="0">
              <a:ea typeface="Calibri" pitchFamily="34" charset="0"/>
              <a:cs typeface="Arial" charset="0"/>
            </a:endParaRPr>
          </a:p>
        </p:txBody>
      </p:sp>
      <p:sp>
        <p:nvSpPr>
          <p:cNvPr id="9" name="Retângulo 8"/>
          <p:cNvSpPr/>
          <p:nvPr/>
        </p:nvSpPr>
        <p:spPr>
          <a:xfrm>
            <a:off x="-36512"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73735" name="Retângulo 10"/>
          <p:cNvSpPr>
            <a:spLocks noChangeArrowheads="1"/>
          </p:cNvSpPr>
          <p:nvPr/>
        </p:nvSpPr>
        <p:spPr bwMode="auto">
          <a:xfrm>
            <a:off x="0" y="5931297"/>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Aco</a:t>
            </a:r>
          </a:p>
          <a:p>
            <a:pPr algn="ctr"/>
            <a:r>
              <a:rPr lang="pt-BR" sz="2800" b="1">
                <a:solidFill>
                  <a:schemeClr val="bg1"/>
                </a:solidFill>
                <a:cs typeface="Arial" charset="0"/>
              </a:rPr>
              <a:t>mpanhamento</a:t>
            </a:r>
          </a:p>
        </p:txBody>
      </p:sp>
      <p:pic>
        <p:nvPicPr>
          <p:cNvPr id="73736" name="Imagem 25"/>
          <p:cNvPicPr>
            <a:picLocks noChangeAspect="1" noChangeArrowheads="1"/>
          </p:cNvPicPr>
          <p:nvPr/>
        </p:nvPicPr>
        <p:blipFill>
          <a:blip r:embed="rId5"/>
          <a:srcRect/>
          <a:stretch>
            <a:fillRect/>
          </a:stretch>
        </p:blipFill>
        <p:spPr bwMode="auto">
          <a:xfrm>
            <a:off x="285750" y="2636912"/>
            <a:ext cx="8759825" cy="403225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72777197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4755"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4756"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59746" name="Rectangle 2"/>
          <p:cNvSpPr>
            <a:spLocks noChangeArrowheads="1"/>
          </p:cNvSpPr>
          <p:nvPr/>
        </p:nvSpPr>
        <p:spPr bwMode="auto">
          <a:xfrm>
            <a:off x="251520" y="836712"/>
            <a:ext cx="8830568" cy="1846659"/>
          </a:xfrm>
          <a:prstGeom prst="rect">
            <a:avLst/>
          </a:prstGeom>
          <a:noFill/>
          <a:ln w="9525">
            <a:noFill/>
            <a:miter lim="800000"/>
            <a:headEnd/>
            <a:tailEnd/>
          </a:ln>
          <a:effectLst/>
        </p:spPr>
        <p:txBody>
          <a:bodyPr wrap="square" anchor="ctr">
            <a:spAutoFit/>
          </a:bodyPr>
          <a:lstStyle/>
          <a:p>
            <a:pPr algn="just">
              <a:lnSpc>
                <a:spcPct val="150000"/>
              </a:lnSpc>
              <a:defRPr/>
            </a:pPr>
            <a:r>
              <a:rPr lang="pt-BR" sz="1600" dirty="0">
                <a:latin typeface="Arial" pitchFamily="34" charset="0"/>
                <a:ea typeface="Calibri" pitchFamily="34" charset="0"/>
                <a:cs typeface="Arial" pitchFamily="34" charset="0"/>
              </a:rPr>
              <a:t>A </a:t>
            </a:r>
            <a:r>
              <a:rPr lang="pt-BR" sz="1600" dirty="0" smtClean="0">
                <a:latin typeface="Arial" pitchFamily="34" charset="0"/>
                <a:ea typeface="Calibri" pitchFamily="34" charset="0"/>
                <a:cs typeface="Arial" pitchFamily="34" charset="0"/>
              </a:rPr>
              <a:t>data </a:t>
            </a:r>
            <a:r>
              <a:rPr lang="pt-BR" sz="1600" dirty="0">
                <a:latin typeface="Arial" pitchFamily="34" charset="0"/>
                <a:ea typeface="Calibri" pitchFamily="34" charset="0"/>
                <a:cs typeface="Arial" pitchFamily="34" charset="0"/>
              </a:rPr>
              <a:t>do primeiro atendimento ou vista domiciliar é um campo </a:t>
            </a:r>
            <a:r>
              <a:rPr lang="pt-BR" sz="1600" dirty="0" smtClean="0">
                <a:latin typeface="Arial" pitchFamily="34" charset="0"/>
                <a:ea typeface="Calibri" pitchFamily="34" charset="0"/>
                <a:cs typeface="Arial" pitchFamily="34" charset="0"/>
              </a:rPr>
              <a:t>obrigatória</a:t>
            </a:r>
            <a:r>
              <a:rPr lang="pt-BR" sz="1600" dirty="0">
                <a:latin typeface="Arial" pitchFamily="34" charset="0"/>
                <a:ea typeface="Calibri" pitchFamily="34" charset="0"/>
                <a:cs typeface="Arial" pitchFamily="34" charset="0"/>
              </a:rPr>
              <a:t>. A partir da 2ª vigência de 2013 o campo “</a:t>
            </a:r>
            <a:r>
              <a:rPr lang="pt-BR" sz="1600" b="1" dirty="0">
                <a:latin typeface="Arial" pitchFamily="34" charset="0"/>
                <a:ea typeface="Calibri" pitchFamily="34" charset="0"/>
                <a:cs typeface="Arial" pitchFamily="34" charset="0"/>
              </a:rPr>
              <a:t>Data de acompanhamento</a:t>
            </a:r>
            <a:r>
              <a:rPr lang="pt-BR" sz="1600" dirty="0">
                <a:latin typeface="Arial" pitchFamily="34" charset="0"/>
                <a:ea typeface="Calibri" pitchFamily="34" charset="0"/>
                <a:cs typeface="Arial" pitchFamily="34" charset="0"/>
              </a:rPr>
              <a:t>” da Responsável Familiar </a:t>
            </a:r>
            <a:r>
              <a:rPr lang="pt-BR" sz="1600" dirty="0" smtClean="0">
                <a:latin typeface="Arial" pitchFamily="34" charset="0"/>
                <a:ea typeface="Calibri" pitchFamily="34" charset="0"/>
                <a:cs typeface="Arial" pitchFamily="34" charset="0"/>
              </a:rPr>
              <a:t>passou a não ser mais </a:t>
            </a:r>
            <a:r>
              <a:rPr lang="pt-BR" sz="1600" dirty="0">
                <a:latin typeface="Arial" pitchFamily="34" charset="0"/>
                <a:ea typeface="Calibri" pitchFamily="34" charset="0"/>
                <a:cs typeface="Arial" pitchFamily="34" charset="0"/>
              </a:rPr>
              <a:t>obrigatório, apenas deverá ser preenchida se a mesma for acompanhada (os responsáveis do sexo masculino não precisam ter a informação registrada</a:t>
            </a:r>
            <a:r>
              <a:rPr lang="pt-BR" sz="1600" dirty="0" smtClean="0">
                <a:latin typeface="Arial" pitchFamily="34" charset="0"/>
                <a:ea typeface="Calibri" pitchFamily="34" charset="0"/>
                <a:cs typeface="Arial" pitchFamily="34" charset="0"/>
              </a:rPr>
              <a:t>).</a:t>
            </a:r>
            <a:endParaRPr lang="pt-BR" sz="1600" dirty="0">
              <a:latin typeface="Arial" pitchFamily="34" charset="0"/>
              <a:cs typeface="Arial" pitchFamily="34" charset="0"/>
            </a:endParaRPr>
          </a:p>
          <a:p>
            <a:pPr indent="539750" eaLnBrk="0" hangingPunct="0">
              <a:defRPr/>
            </a:pPr>
            <a:endParaRPr lang="pt-BR" dirty="0">
              <a:latin typeface="Arial" pitchFamily="34" charset="0"/>
              <a:cs typeface="Arial" pitchFamily="34" charset="0"/>
            </a:endParaRPr>
          </a:p>
        </p:txBody>
      </p:sp>
      <p:sp>
        <p:nvSpPr>
          <p:cNvPr id="74758" name="CaixaDeTexto 8"/>
          <p:cNvSpPr txBox="1">
            <a:spLocks noChangeArrowheads="1"/>
          </p:cNvSpPr>
          <p:nvPr/>
        </p:nvSpPr>
        <p:spPr bwMode="auto">
          <a:xfrm>
            <a:off x="2143125" y="642938"/>
            <a:ext cx="184150" cy="369887"/>
          </a:xfrm>
          <a:prstGeom prst="rect">
            <a:avLst/>
          </a:prstGeom>
          <a:noFill/>
          <a:ln w="9525">
            <a:noFill/>
            <a:miter lim="800000"/>
            <a:headEnd/>
            <a:tailEnd/>
          </a:ln>
        </p:spPr>
        <p:txBody>
          <a:bodyPr wrap="none">
            <a:spAutoFit/>
          </a:bodyPr>
          <a:lstStyle/>
          <a:p>
            <a:endParaRPr lang="pt-BR">
              <a:latin typeface="Calibri" pitchFamily="34" charset="0"/>
            </a:endParaRPr>
          </a:p>
        </p:txBody>
      </p:sp>
      <p:sp>
        <p:nvSpPr>
          <p:cNvPr id="11" name="Retângulo 10"/>
          <p:cNvSpPr/>
          <p:nvPr/>
        </p:nvSpPr>
        <p:spPr>
          <a:xfrm>
            <a:off x="0" y="42862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9" name="Retângulo 10"/>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Aco</a:t>
            </a:r>
          </a:p>
          <a:p>
            <a:pPr algn="ctr"/>
            <a:r>
              <a:rPr lang="pt-BR" sz="2800" b="1">
                <a:solidFill>
                  <a:schemeClr val="bg1"/>
                </a:solidFill>
                <a:cs typeface="Arial" charset="0"/>
              </a:rPr>
              <a:t>mpanhamento</a:t>
            </a:r>
          </a:p>
        </p:txBody>
      </p:sp>
      <p:pic>
        <p:nvPicPr>
          <p:cNvPr id="2560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2572512"/>
            <a:ext cx="8844012" cy="399708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6375404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373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373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73733" name="Rectangle 2"/>
          <p:cNvSpPr>
            <a:spLocks noChangeArrowheads="1"/>
          </p:cNvSpPr>
          <p:nvPr/>
        </p:nvSpPr>
        <p:spPr bwMode="auto">
          <a:xfrm>
            <a:off x="179512" y="980728"/>
            <a:ext cx="8786813" cy="1154675"/>
          </a:xfrm>
          <a:prstGeom prst="rect">
            <a:avLst/>
          </a:prstGeom>
          <a:noFill/>
          <a:ln w="9525">
            <a:noFill/>
            <a:miter lim="800000"/>
            <a:headEnd/>
            <a:tailEnd/>
          </a:ln>
        </p:spPr>
        <p:txBody>
          <a:bodyPr anchor="ctr">
            <a:spAutoFit/>
          </a:bodyPr>
          <a:lstStyle/>
          <a:p>
            <a:pPr algn="just">
              <a:lnSpc>
                <a:spcPct val="150000"/>
              </a:lnSpc>
            </a:pPr>
            <a:r>
              <a:rPr lang="pt-BR" sz="1600" dirty="0"/>
              <a:t>O registro do acompanhamento das famílias indígenas aldeadas diferencia-se dos demais apenas pela seleção do Distrito Sanitário Especial Indígena (DSEI) ao qual a família acompanhada pertence.</a:t>
            </a:r>
          </a:p>
        </p:txBody>
      </p:sp>
      <p:sp>
        <p:nvSpPr>
          <p:cNvPr id="9" name="Retângulo 8"/>
          <p:cNvSpPr/>
          <p:nvPr/>
        </p:nvSpPr>
        <p:spPr>
          <a:xfrm>
            <a:off x="179512" y="456853"/>
            <a:ext cx="8856984"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73735" name="Retângulo 10"/>
          <p:cNvSpPr>
            <a:spLocks noChangeArrowheads="1"/>
          </p:cNvSpPr>
          <p:nvPr/>
        </p:nvSpPr>
        <p:spPr bwMode="auto">
          <a:xfrm>
            <a:off x="0" y="5903913"/>
            <a:ext cx="9144000" cy="954087"/>
          </a:xfrm>
          <a:prstGeom prst="rect">
            <a:avLst/>
          </a:prstGeom>
          <a:solidFill>
            <a:schemeClr val="bg1"/>
          </a:solidFill>
          <a:ln w="9525">
            <a:noFill/>
            <a:miter lim="800000"/>
            <a:headEnd/>
            <a:tailEnd/>
          </a:ln>
        </p:spPr>
        <p:txBody>
          <a:bodyPr>
            <a:spAutoFit/>
          </a:bodyPr>
          <a:lstStyle/>
          <a:p>
            <a:pPr algn="ctr"/>
            <a:r>
              <a:rPr lang="pt-BR" sz="2800" b="1">
                <a:solidFill>
                  <a:schemeClr val="bg1"/>
                </a:solidFill>
                <a:cs typeface="Arial" charset="0"/>
              </a:rPr>
              <a:t>Aco</a:t>
            </a:r>
          </a:p>
          <a:p>
            <a:pPr algn="ctr"/>
            <a:r>
              <a:rPr lang="pt-BR" sz="2800" b="1">
                <a:solidFill>
                  <a:schemeClr val="bg1"/>
                </a:solidFill>
                <a:cs typeface="Arial" charset="0"/>
              </a:rPr>
              <a:t>mpanhamento</a:t>
            </a:r>
          </a:p>
        </p:txBody>
      </p:sp>
      <p:sp>
        <p:nvSpPr>
          <p:cNvPr id="10" name="Retângulo 9"/>
          <p:cNvSpPr/>
          <p:nvPr/>
        </p:nvSpPr>
        <p:spPr>
          <a:xfrm>
            <a:off x="611560" y="600869"/>
            <a:ext cx="1296144" cy="3600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pic>
        <p:nvPicPr>
          <p:cNvPr id="2457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2285603"/>
            <a:ext cx="8412575" cy="42906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550901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885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885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78855" name="CaixaDeTexto 14"/>
          <p:cNvSpPr txBox="1">
            <a:spLocks noChangeArrowheads="1"/>
          </p:cNvSpPr>
          <p:nvPr/>
        </p:nvSpPr>
        <p:spPr bwMode="auto">
          <a:xfrm>
            <a:off x="0" y="5473700"/>
            <a:ext cx="9144000" cy="1384995"/>
          </a:xfrm>
          <a:prstGeom prst="rect">
            <a:avLst/>
          </a:prstGeom>
          <a:solidFill>
            <a:schemeClr val="bg1"/>
          </a:solidFill>
          <a:ln w="9525">
            <a:noFill/>
            <a:miter lim="800000"/>
            <a:headEnd/>
            <a:tailEnd/>
          </a:ln>
        </p:spPr>
        <p:txBody>
          <a:bodyPr wrap="square">
            <a:spAutoFit/>
          </a:bodyPr>
          <a:lstStyle/>
          <a:p>
            <a:r>
              <a:rPr lang="pt-BR" sz="2800" b="1" dirty="0">
                <a:solidFill>
                  <a:schemeClr val="bg1"/>
                </a:solidFill>
                <a:cs typeface="Arial" charset="0"/>
              </a:rPr>
              <a:t>Família L</a:t>
            </a:r>
          </a:p>
          <a:p>
            <a:endParaRPr lang="pt-BR" sz="2800" b="1" dirty="0" smtClean="0">
              <a:solidFill>
                <a:schemeClr val="bg1"/>
              </a:solidFill>
              <a:cs typeface="Arial" charset="0"/>
            </a:endParaRPr>
          </a:p>
          <a:p>
            <a:r>
              <a:rPr lang="pt-BR" sz="2800" b="1" dirty="0" smtClean="0">
                <a:solidFill>
                  <a:schemeClr val="bg1"/>
                </a:solidFill>
                <a:cs typeface="Arial" charset="0"/>
              </a:rPr>
              <a:t>bolsa</a:t>
            </a:r>
            <a:endParaRPr lang="pt-BR" sz="2800" b="1" dirty="0">
              <a:solidFill>
                <a:schemeClr val="bg1"/>
              </a:solidFill>
              <a:cs typeface="Arial" charset="0"/>
            </a:endParaRPr>
          </a:p>
        </p:txBody>
      </p:sp>
      <p:sp>
        <p:nvSpPr>
          <p:cNvPr id="12" name="Retângulo 11"/>
          <p:cNvSpPr/>
          <p:nvPr/>
        </p:nvSpPr>
        <p:spPr>
          <a:xfrm>
            <a:off x="251915" y="456853"/>
            <a:ext cx="8654482" cy="523875"/>
          </a:xfrm>
          <a:prstGeom prst="rect">
            <a:avLst/>
          </a:prstGeom>
          <a:solidFill>
            <a:schemeClr val="bg1"/>
          </a:solidFill>
        </p:spPr>
        <p:txBody>
          <a:bodyPr wrap="square">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 – Família não visitada</a:t>
            </a:r>
          </a:p>
        </p:txBody>
      </p:sp>
      <p:pic>
        <p:nvPicPr>
          <p:cNvPr id="14" name="Imagem 10"/>
          <p:cNvPicPr>
            <a:picLocks noChangeAspect="1" noChangeArrowheads="1"/>
          </p:cNvPicPr>
          <p:nvPr/>
        </p:nvPicPr>
        <p:blipFill>
          <a:blip r:embed="rId6"/>
          <a:srcRect/>
          <a:stretch>
            <a:fillRect/>
          </a:stretch>
        </p:blipFill>
        <p:spPr bwMode="auto">
          <a:xfrm>
            <a:off x="107504" y="2492896"/>
            <a:ext cx="8856589" cy="4220524"/>
          </a:xfrm>
          <a:prstGeom prst="rect">
            <a:avLst/>
          </a:prstGeom>
          <a:noFill/>
          <a:ln w="9525">
            <a:solidFill>
              <a:schemeClr val="tx1"/>
            </a:solidFill>
            <a:miter lim="800000"/>
            <a:headEnd/>
            <a:tailEnd/>
          </a:ln>
        </p:spPr>
      </p:pic>
      <p:sp>
        <p:nvSpPr>
          <p:cNvPr id="15" name="Rectangle 3"/>
          <p:cNvSpPr>
            <a:spLocks noChangeArrowheads="1"/>
          </p:cNvSpPr>
          <p:nvPr/>
        </p:nvSpPr>
        <p:spPr bwMode="auto">
          <a:xfrm>
            <a:off x="251520" y="923236"/>
            <a:ext cx="8640960" cy="1569660"/>
          </a:xfrm>
          <a:prstGeom prst="rect">
            <a:avLst/>
          </a:prstGeom>
          <a:noFill/>
          <a:ln w="9525">
            <a:noFill/>
            <a:miter lim="800000"/>
            <a:headEnd/>
            <a:tailEnd/>
          </a:ln>
        </p:spPr>
        <p:txBody>
          <a:bodyPr wrap="square" anchor="ctr">
            <a:spAutoFit/>
          </a:bodyPr>
          <a:lstStyle/>
          <a:p>
            <a:pPr algn="just">
              <a:lnSpc>
                <a:spcPct val="150000"/>
              </a:lnSpc>
              <a:tabLst>
                <a:tab pos="2970213" algn="l"/>
                <a:tab pos="3060700" algn="l"/>
              </a:tabLst>
            </a:pPr>
            <a:r>
              <a:rPr lang="pt-BR" sz="1600" dirty="0">
                <a:ea typeface="Calibri" pitchFamily="34" charset="0"/>
                <a:cs typeface="Arial" charset="0"/>
              </a:rPr>
              <a:t>A família “não visitada” é aquela que não consta nenhuma informação no </a:t>
            </a:r>
            <a:r>
              <a:rPr lang="pt-BR" sz="1600" dirty="0" smtClean="0">
                <a:ea typeface="Calibri" pitchFamily="34" charset="0"/>
                <a:cs typeface="Arial" charset="0"/>
              </a:rPr>
              <a:t>Sistema. Quando </a:t>
            </a:r>
            <a:r>
              <a:rPr lang="pt-BR" sz="1600" dirty="0">
                <a:ea typeface="Calibri" pitchFamily="34" charset="0"/>
                <a:cs typeface="Arial" charset="0"/>
              </a:rPr>
              <a:t>um profissional/equipe faz inúmeras tentativas para acompanhar determinada (s) família(s), mas não digita a informação no Sistema, essa (s) família(s), para as contagens, </a:t>
            </a:r>
            <a:r>
              <a:rPr lang="pt-BR" sz="1600" dirty="0" smtClean="0">
                <a:ea typeface="Calibri" pitchFamily="34" charset="0"/>
                <a:cs typeface="Arial" charset="0"/>
              </a:rPr>
              <a:t>fica(m) </a:t>
            </a:r>
            <a:r>
              <a:rPr lang="pt-BR" sz="1600" dirty="0">
                <a:ea typeface="Calibri" pitchFamily="34" charset="0"/>
                <a:cs typeface="Arial" charset="0"/>
              </a:rPr>
              <a:t>como não </a:t>
            </a:r>
            <a:r>
              <a:rPr lang="pt-BR" sz="1600" dirty="0" smtClean="0">
                <a:ea typeface="Calibri" pitchFamily="34" charset="0"/>
                <a:cs typeface="Arial" charset="0"/>
              </a:rPr>
              <a:t>visitada(s).</a:t>
            </a:r>
            <a:endParaRPr lang="pt-BR" sz="1600" dirty="0">
              <a:solidFill>
                <a:srgbClr val="FF0000"/>
              </a:solidFill>
              <a:ea typeface="Calibri" pitchFamily="34" charset="0"/>
              <a:cs typeface="Arial" charset="0"/>
            </a:endParaRPr>
          </a:p>
        </p:txBody>
      </p:sp>
      <p:sp>
        <p:nvSpPr>
          <p:cNvPr id="16" name="Retângulo 15"/>
          <p:cNvSpPr/>
          <p:nvPr/>
        </p:nvSpPr>
        <p:spPr>
          <a:xfrm>
            <a:off x="2843808" y="2228379"/>
            <a:ext cx="5832648" cy="3000821"/>
          </a:xfrm>
          <a:prstGeom prst="rect">
            <a:avLst/>
          </a:prstGeom>
          <a:solidFill>
            <a:schemeClr val="tx2">
              <a:lumMod val="20000"/>
              <a:lumOff val="80000"/>
            </a:schemeClr>
          </a:solidFill>
          <a:ln w="38100">
            <a:solidFill>
              <a:schemeClr val="tx2">
                <a:lumMod val="50000"/>
              </a:schemeClr>
            </a:solidFill>
          </a:ln>
        </p:spPr>
        <p:txBody>
          <a:bodyPr wrap="square">
            <a:spAutoFit/>
          </a:bodyPr>
          <a:lstStyle/>
          <a:p>
            <a:pPr algn="just">
              <a:lnSpc>
                <a:spcPct val="150000"/>
              </a:lnSpc>
            </a:pPr>
            <a:r>
              <a:rPr lang="pt-BR" sz="1400" dirty="0" smtClean="0"/>
              <a:t>	         Com o objetivo de auxiliar </a:t>
            </a:r>
            <a:r>
              <a:rPr lang="pt-BR" sz="1400" dirty="0"/>
              <a:t>o município na localização das famílias que não tiveram registro do acompanhamento das condicionalidades de saúde na 2ª vigência de </a:t>
            </a:r>
            <a:r>
              <a:rPr lang="pt-BR" sz="1400" dirty="0" smtClean="0"/>
              <a:t>2013, foi veiculada </a:t>
            </a:r>
            <a:r>
              <a:rPr lang="pt-BR" sz="1400" dirty="0"/>
              <a:t>a seguinte mensagem no extrato </a:t>
            </a:r>
            <a:r>
              <a:rPr lang="pt-BR" sz="1400" dirty="0" smtClean="0"/>
              <a:t>bancário dessas famílias em março/2014:</a:t>
            </a:r>
            <a:endParaRPr lang="pt-BR" sz="1400" dirty="0"/>
          </a:p>
          <a:p>
            <a:pPr algn="ctr"/>
            <a:r>
              <a:rPr lang="pt-BR" sz="1400" b="1" dirty="0"/>
              <a:t>“FAMÍLIA NÃO REALIZOU O ACOMPANHAMENTO </a:t>
            </a:r>
            <a:endParaRPr lang="pt-BR" sz="1400" dirty="0"/>
          </a:p>
          <a:p>
            <a:pPr algn="ctr"/>
            <a:r>
              <a:rPr lang="pt-BR" sz="1400" b="1" dirty="0"/>
              <a:t>NA SAÚDE NO SEMESTRE PASSADO.</a:t>
            </a:r>
            <a:r>
              <a:rPr lang="pt-BR" sz="1400" dirty="0"/>
              <a:t> </a:t>
            </a:r>
            <a:r>
              <a:rPr lang="pt-BR" sz="1400" b="1" dirty="0"/>
              <a:t>PROCURE A </a:t>
            </a:r>
            <a:endParaRPr lang="pt-BR" sz="1400" dirty="0"/>
          </a:p>
          <a:p>
            <a:pPr algn="ctr"/>
            <a:r>
              <a:rPr lang="pt-BR" sz="1400" b="1" dirty="0"/>
              <a:t>EQUIPE DE SAUDE MAIS PERTO DE SUA CASA. </a:t>
            </a:r>
            <a:endParaRPr lang="pt-BR" sz="1400" dirty="0"/>
          </a:p>
          <a:p>
            <a:pPr algn="ctr"/>
            <a:r>
              <a:rPr lang="pt-BR" sz="1400" b="1" dirty="0"/>
              <a:t>CRIANCAS DEVEM VACINAR, PESAR E MEDIR </a:t>
            </a:r>
            <a:endParaRPr lang="pt-BR" sz="1400" dirty="0"/>
          </a:p>
          <a:p>
            <a:pPr algn="ctr"/>
            <a:r>
              <a:rPr lang="pt-BR" sz="1400" b="1" dirty="0"/>
              <a:t>E GESTANTES INICIAR O PRE- NATAL</a:t>
            </a:r>
            <a:endParaRPr lang="pt-BR" sz="1400" dirty="0"/>
          </a:p>
          <a:p>
            <a:pPr algn="ctr"/>
            <a:r>
              <a:rPr lang="pt-BR" sz="1400" b="1" dirty="0"/>
              <a:t>QUANTO ANTES. MOTIVO-ACOMP. SAUDE</a:t>
            </a:r>
            <a:r>
              <a:rPr lang="pt-BR" sz="1400" dirty="0" smtClean="0"/>
              <a:t>”</a:t>
            </a:r>
            <a:endParaRPr lang="pt-BR" sz="1400" dirty="0"/>
          </a:p>
        </p:txBody>
      </p:sp>
      <p:sp>
        <p:nvSpPr>
          <p:cNvPr id="19" name="Retângulo 18"/>
          <p:cNvSpPr/>
          <p:nvPr/>
        </p:nvSpPr>
        <p:spPr>
          <a:xfrm>
            <a:off x="2915816" y="2360638"/>
            <a:ext cx="1296144" cy="18002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t>NOVIDADE!</a:t>
            </a:r>
            <a:endParaRPr lang="pt-BR" b="1" dirty="0"/>
          </a:p>
        </p:txBody>
      </p:sp>
    </p:spTree>
    <p:extLst>
      <p:ext uri="{BB962C8B-B14F-4D97-AF65-F5344CB8AC3E}">
        <p14:creationId xmlns:p14="http://schemas.microsoft.com/office/powerpoint/2010/main" val="65677708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Rectangle 2"/>
          <p:cNvSpPr>
            <a:spLocks noChangeArrowheads="1"/>
          </p:cNvSpPr>
          <p:nvPr/>
        </p:nvSpPr>
        <p:spPr bwMode="auto">
          <a:xfrm>
            <a:off x="142875" y="571480"/>
            <a:ext cx="8786813" cy="1524007"/>
          </a:xfrm>
          <a:prstGeom prst="rect">
            <a:avLst/>
          </a:prstGeom>
          <a:noFill/>
          <a:ln w="9525">
            <a:noFill/>
            <a:miter lim="800000"/>
            <a:headEnd/>
            <a:tailEnd/>
          </a:ln>
        </p:spPr>
        <p:txBody>
          <a:bodyPr anchor="ctr">
            <a:spAutoFit/>
          </a:bodyPr>
          <a:lstStyle/>
          <a:p>
            <a:pPr marL="285750" indent="-285750" algn="just">
              <a:lnSpc>
                <a:spcPct val="150000"/>
              </a:lnSpc>
              <a:buFont typeface="Arial" charset="0"/>
              <a:buChar char="•"/>
            </a:pPr>
            <a:r>
              <a:rPr lang="pt-BR" sz="1600" dirty="0">
                <a:ea typeface="Calibri" pitchFamily="34" charset="0"/>
                <a:cs typeface="Arial" charset="0"/>
              </a:rPr>
              <a:t>O Agente Comunitário de Saúde visita a residência da Sra. Andrea de acordo com as informações do Mapa de Acompanhamento (vindo do Cadastro Único), tem a informação, pela vizinha, que a Sra. Andrea reside naquela casa. Mas que trabalha a semana toda.</a:t>
            </a:r>
          </a:p>
          <a:p>
            <a:pPr marL="285750" indent="-285750" algn="just">
              <a:lnSpc>
                <a:spcPct val="150000"/>
              </a:lnSpc>
              <a:buFont typeface="Arial" charset="0"/>
              <a:buChar char="•"/>
            </a:pPr>
            <a:r>
              <a:rPr lang="pt-BR" sz="1600" dirty="0" smtClean="0">
                <a:ea typeface="Calibri" pitchFamily="34" charset="0"/>
                <a:cs typeface="Arial" charset="0"/>
              </a:rPr>
              <a:t>O </a:t>
            </a:r>
            <a:r>
              <a:rPr lang="pt-BR" sz="1600" dirty="0">
                <a:ea typeface="Calibri" pitchFamily="34" charset="0"/>
                <a:cs typeface="Arial" charset="0"/>
              </a:rPr>
              <a:t>que o ACS deve fazer? E posteriormente o digitador deverá fazer?</a:t>
            </a:r>
            <a:endParaRPr lang="pt-BR" dirty="0">
              <a:ea typeface="Calibri" pitchFamily="34" charset="0"/>
              <a:cs typeface="Arial" charset="0"/>
            </a:endParaRPr>
          </a:p>
        </p:txBody>
      </p:sp>
      <p:sp>
        <p:nvSpPr>
          <p:cNvPr id="13" name="Retângulo 12"/>
          <p:cNvSpPr/>
          <p:nvPr/>
        </p:nvSpPr>
        <p:spPr>
          <a:xfrm>
            <a:off x="0" y="7141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9" name="Rectangle 2"/>
          <p:cNvSpPr>
            <a:spLocks noChangeArrowheads="1"/>
          </p:cNvSpPr>
          <p:nvPr/>
        </p:nvSpPr>
        <p:spPr bwMode="auto">
          <a:xfrm>
            <a:off x="142844" y="2214558"/>
            <a:ext cx="8786813" cy="2216150"/>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defRPr/>
            </a:pPr>
            <a:r>
              <a:rPr lang="pt-BR" sz="1600" dirty="0">
                <a:latin typeface="Arial" pitchFamily="34" charset="0"/>
                <a:ea typeface="Calibri" pitchFamily="34" charset="0"/>
                <a:cs typeface="Arial" pitchFamily="34" charset="0"/>
              </a:rPr>
              <a:t>O ACS deve registrar “Família Localizada: Sim, a data da tentativa de acompanhamento em “Data do primeiro Atendimento ou Visita Domiciliar” e selecionar a ocorrência que não permitiu o acompanhamento.</a:t>
            </a:r>
            <a:endParaRPr lang="pt-BR" sz="1600" dirty="0">
              <a:latin typeface="Arial" pitchFamily="34" charset="0"/>
              <a:cs typeface="Arial" pitchFamily="34" charset="0"/>
            </a:endParaRPr>
          </a:p>
          <a:p>
            <a:pPr marL="285750" indent="-285750" algn="just" eaLnBrk="0" hangingPunct="0">
              <a:lnSpc>
                <a:spcPct val="150000"/>
              </a:lnSpc>
              <a:buFont typeface="Arial" pitchFamily="34" charset="0"/>
              <a:buChar char="•"/>
              <a:defRPr/>
            </a:pPr>
            <a:r>
              <a:rPr lang="pt-BR" sz="1600" dirty="0">
                <a:latin typeface="Arial" pitchFamily="34" charset="0"/>
                <a:ea typeface="Calibri" pitchFamily="34" charset="0"/>
                <a:cs typeface="Arial" pitchFamily="34" charset="0"/>
              </a:rPr>
              <a:t>Assim, fica registrado que a saúde fez o esforço na tentativa de acompanhar a família, mas, não foi possível.</a:t>
            </a:r>
            <a:endParaRPr lang="pt-BR" sz="1600" dirty="0">
              <a:latin typeface="Arial" pitchFamily="34" charset="0"/>
              <a:cs typeface="Arial" pitchFamily="34" charset="0"/>
            </a:endParaRPr>
          </a:p>
          <a:p>
            <a:pPr indent="449263" eaLnBrk="0" hangingPunct="0">
              <a:defRPr/>
            </a:pPr>
            <a:endParaRPr lang="pt-BR" dirty="0">
              <a:latin typeface="Arial" pitchFamily="34" charset="0"/>
              <a:cs typeface="Arial" pitchFamily="34" charset="0"/>
            </a:endParaRPr>
          </a:p>
        </p:txBody>
      </p:sp>
      <p:sp>
        <p:nvSpPr>
          <p:cNvPr id="11" name="CaixaDeTexto 10"/>
          <p:cNvSpPr txBox="1"/>
          <p:nvPr/>
        </p:nvSpPr>
        <p:spPr>
          <a:xfrm>
            <a:off x="1033485" y="6215082"/>
            <a:ext cx="6753225" cy="523875"/>
          </a:xfrm>
          <a:prstGeom prst="rect">
            <a:avLst/>
          </a:prstGeom>
          <a:noFill/>
        </p:spPr>
        <p:txBody>
          <a:bodyPr wrap="none">
            <a:spAutoFit/>
          </a:bodyPr>
          <a:lstStyle/>
          <a:p>
            <a:pP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 Localizada</a:t>
            </a:r>
            <a:r>
              <a:rPr lang="pt-BR" sz="2200" b="1" dirty="0">
                <a:latin typeface="+mn-lt"/>
              </a:rPr>
              <a:t> e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não</a:t>
            </a:r>
            <a:r>
              <a:rPr lang="pt-BR" sz="2200" b="1" dirty="0">
                <a:latin typeface="+mn-lt"/>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acompanhada</a:t>
            </a:r>
          </a:p>
        </p:txBody>
      </p:sp>
      <p:sp>
        <p:nvSpPr>
          <p:cNvPr id="10" name="Retângulo 9"/>
          <p:cNvSpPr/>
          <p:nvPr/>
        </p:nvSpPr>
        <p:spPr>
          <a:xfrm>
            <a:off x="857224" y="4214818"/>
            <a:ext cx="7819232" cy="1938992"/>
          </a:xfrm>
          <a:prstGeom prst="rect">
            <a:avLst/>
          </a:prstGeom>
        </p:spPr>
        <p:txBody>
          <a:bodyPr wrap="square">
            <a:spAutoFit/>
          </a:bodyPr>
          <a:lstStyle/>
          <a:p>
            <a:pPr>
              <a:lnSpc>
                <a:spcPct val="150000"/>
              </a:lnSpc>
            </a:pPr>
            <a:r>
              <a:rPr lang="pt-BR" sz="1600" dirty="0" smtClean="0"/>
              <a:t>Ou seja, quando o serviço de saúde localiza o endereço da família e não consegue realizar o acompanhamento, é importante registrar “Família Localizada: Sim, a data da tentativa de acompanhamento em “Data do primeiro Atendimento ou Visita Domiciliar” e selecionar a ocorrência que não permitiu o acompanhamento, para a família ficar como</a:t>
            </a:r>
          </a:p>
        </p:txBody>
      </p:sp>
    </p:spTree>
    <p:extLst>
      <p:ext uri="{BB962C8B-B14F-4D97-AF65-F5344CB8AC3E}">
        <p14:creationId xmlns:p14="http://schemas.microsoft.com/office/powerpoint/2010/main" val="3566205786"/>
      </p:ext>
    </p:extLst>
  </p:cSld>
  <p:clrMapOvr>
    <a:masterClrMapping/>
  </p:clrMapOvr>
  <p:transition>
    <p:wipe dir="d"/>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7885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7885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CaixaDeTexto 10"/>
          <p:cNvSpPr txBox="1"/>
          <p:nvPr/>
        </p:nvSpPr>
        <p:spPr>
          <a:xfrm>
            <a:off x="714375" y="1000125"/>
            <a:ext cx="6753225" cy="523875"/>
          </a:xfrm>
          <a:prstGeom prst="rect">
            <a:avLst/>
          </a:prstGeom>
          <a:noFill/>
        </p:spPr>
        <p:txBody>
          <a:bodyPr wrap="none">
            <a:spAutoFit/>
          </a:bodyPr>
          <a:lstStyle/>
          <a:p>
            <a:pP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 Localizada</a:t>
            </a:r>
            <a:r>
              <a:rPr lang="pt-BR" sz="2200" b="1" dirty="0">
                <a:latin typeface="+mn-lt"/>
              </a:rPr>
              <a:t> e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não</a:t>
            </a:r>
            <a:r>
              <a:rPr lang="pt-BR" sz="2200" b="1" dirty="0">
                <a:latin typeface="+mn-lt"/>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acompanhada</a:t>
            </a:r>
          </a:p>
        </p:txBody>
      </p:sp>
      <p:sp>
        <p:nvSpPr>
          <p:cNvPr id="13" name="Retângulo 12"/>
          <p:cNvSpPr/>
          <p:nvPr/>
        </p:nvSpPr>
        <p:spPr>
          <a:xfrm>
            <a:off x="0" y="42862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78855" name="CaixaDeTexto 14"/>
          <p:cNvSpPr txBox="1">
            <a:spLocks noChangeArrowheads="1"/>
          </p:cNvSpPr>
          <p:nvPr/>
        </p:nvSpPr>
        <p:spPr bwMode="auto">
          <a:xfrm>
            <a:off x="0" y="5473700"/>
            <a:ext cx="9144000" cy="1384300"/>
          </a:xfrm>
          <a:prstGeom prst="rect">
            <a:avLst/>
          </a:prstGeom>
          <a:solidFill>
            <a:schemeClr val="bg1"/>
          </a:solidFill>
          <a:ln w="9525">
            <a:noFill/>
            <a:miter lim="800000"/>
            <a:headEnd/>
            <a:tailEnd/>
          </a:ln>
        </p:spPr>
        <p:txBody>
          <a:bodyPr wrap="square">
            <a:spAutoFit/>
          </a:bodyPr>
          <a:lstStyle/>
          <a:p>
            <a:r>
              <a:rPr lang="pt-BR" sz="2800" b="1" dirty="0">
                <a:solidFill>
                  <a:schemeClr val="bg1"/>
                </a:solidFill>
                <a:cs typeface="Arial" charset="0"/>
              </a:rPr>
              <a:t>Família L</a:t>
            </a:r>
          </a:p>
          <a:p>
            <a:endParaRPr lang="pt-BR" sz="2800" b="1" dirty="0">
              <a:solidFill>
                <a:schemeClr val="bg1"/>
              </a:solidFill>
              <a:cs typeface="Arial" charset="0"/>
            </a:endParaRPr>
          </a:p>
          <a:p>
            <a:r>
              <a:rPr lang="pt-BR" sz="2200" b="1" dirty="0" smtClean="0">
                <a:solidFill>
                  <a:schemeClr val="bg1"/>
                </a:solidFill>
                <a:latin typeface="Calibri" pitchFamily="34" charset="0"/>
              </a:rPr>
              <a:t>e </a:t>
            </a:r>
            <a:r>
              <a:rPr lang="pt-BR" sz="2800" b="1" dirty="0">
                <a:solidFill>
                  <a:schemeClr val="bg1"/>
                </a:solidFill>
                <a:cs typeface="Arial" charset="0"/>
              </a:rPr>
              <a:t>não</a:t>
            </a:r>
            <a:r>
              <a:rPr lang="pt-BR" sz="2200" b="1" dirty="0">
                <a:solidFill>
                  <a:schemeClr val="bg1"/>
                </a:solidFill>
                <a:latin typeface="Calibri" pitchFamily="34" charset="0"/>
              </a:rPr>
              <a:t> </a:t>
            </a:r>
            <a:r>
              <a:rPr lang="pt-BR" sz="2800" b="1" dirty="0">
                <a:solidFill>
                  <a:schemeClr val="bg1"/>
                </a:solidFill>
                <a:cs typeface="Arial" charset="0"/>
              </a:rPr>
              <a:t>acompanhada</a:t>
            </a:r>
          </a:p>
        </p:txBody>
      </p:sp>
      <p:pic>
        <p:nvPicPr>
          <p:cNvPr id="9" name="Imagem 31"/>
          <p:cNvPicPr>
            <a:picLocks noChangeAspect="1" noChangeArrowheads="1"/>
          </p:cNvPicPr>
          <p:nvPr/>
        </p:nvPicPr>
        <p:blipFill>
          <a:blip r:embed="rId6"/>
          <a:srcRect/>
          <a:stretch>
            <a:fillRect/>
          </a:stretch>
        </p:blipFill>
        <p:spPr bwMode="auto">
          <a:xfrm>
            <a:off x="71438" y="1714500"/>
            <a:ext cx="8936037" cy="4357688"/>
          </a:xfrm>
          <a:prstGeom prst="rect">
            <a:avLst/>
          </a:prstGeom>
          <a:noFill/>
          <a:ln>
            <a:solidFill>
              <a:schemeClr val="tx1"/>
            </a:solidFill>
          </a:ln>
        </p:spPr>
      </p:pic>
      <p:sp>
        <p:nvSpPr>
          <p:cNvPr id="17" name="Seta para a esquerda 16"/>
          <p:cNvSpPr/>
          <p:nvPr/>
        </p:nvSpPr>
        <p:spPr>
          <a:xfrm>
            <a:off x="3000375" y="3214688"/>
            <a:ext cx="1143000" cy="428625"/>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18" name="Seta para a esquerda 17"/>
          <p:cNvSpPr/>
          <p:nvPr/>
        </p:nvSpPr>
        <p:spPr>
          <a:xfrm>
            <a:off x="6215063" y="5357813"/>
            <a:ext cx="1143000" cy="428625"/>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Tree>
    <p:extLst>
      <p:ext uri="{BB962C8B-B14F-4D97-AF65-F5344CB8AC3E}">
        <p14:creationId xmlns:p14="http://schemas.microsoft.com/office/powerpoint/2010/main" val="256566614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0899"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0900"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3" name="Retângulo 12"/>
          <p:cNvSpPr/>
          <p:nvPr/>
        </p:nvSpPr>
        <p:spPr>
          <a:xfrm>
            <a:off x="0" y="28575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9" name="Rectangle 2"/>
          <p:cNvSpPr>
            <a:spLocks noChangeArrowheads="1"/>
          </p:cNvSpPr>
          <p:nvPr/>
        </p:nvSpPr>
        <p:spPr bwMode="auto">
          <a:xfrm>
            <a:off x="142875" y="3286125"/>
            <a:ext cx="8786813" cy="2216150"/>
          </a:xfrm>
          <a:prstGeom prst="rect">
            <a:avLst/>
          </a:prstGeom>
          <a:noFill/>
          <a:ln w="9525">
            <a:noFill/>
            <a:miter lim="800000"/>
            <a:headEnd/>
            <a:tailEnd/>
          </a:ln>
          <a:effectLst/>
        </p:spPr>
        <p:txBody>
          <a:bodyPr anchor="ctr">
            <a:spAutoFit/>
          </a:bodyPr>
          <a:lstStyle/>
          <a:p>
            <a:pPr marL="285750" indent="-285750" algn="just">
              <a:lnSpc>
                <a:spcPct val="150000"/>
              </a:lnSpc>
              <a:buFont typeface="Arial" pitchFamily="34" charset="0"/>
              <a:buChar char="•"/>
              <a:defRPr/>
            </a:pPr>
            <a:r>
              <a:rPr lang="pt-BR" sz="1600" dirty="0">
                <a:latin typeface="Arial" pitchFamily="34" charset="0"/>
                <a:ea typeface="Calibri" pitchFamily="34" charset="0"/>
                <a:cs typeface="Arial" pitchFamily="34" charset="0"/>
              </a:rPr>
              <a:t>O ACS deve registrar “Família Localizada: Não”, a data da tentativa de acompanhamento em “Data do primeiro Atendimento ou Visita Domiciliar” e selecionar a ocorrência que não permitiu o acompanhamento.</a:t>
            </a:r>
            <a:endParaRPr lang="pt-BR" sz="1600" dirty="0">
              <a:latin typeface="Arial" pitchFamily="34" charset="0"/>
              <a:cs typeface="Arial" pitchFamily="34" charset="0"/>
            </a:endParaRPr>
          </a:p>
          <a:p>
            <a:pPr marL="285750" indent="-285750" algn="just" eaLnBrk="0" hangingPunct="0">
              <a:lnSpc>
                <a:spcPct val="150000"/>
              </a:lnSpc>
              <a:buFont typeface="Arial" pitchFamily="34" charset="0"/>
              <a:buChar char="•"/>
              <a:defRPr/>
            </a:pPr>
            <a:r>
              <a:rPr lang="pt-BR" sz="1600" dirty="0">
                <a:latin typeface="Arial" pitchFamily="34" charset="0"/>
                <a:ea typeface="Calibri" pitchFamily="34" charset="0"/>
                <a:cs typeface="Arial" pitchFamily="34" charset="0"/>
              </a:rPr>
              <a:t>Assim, fica registrado que a saúde fez o esforço na tentativa de acompanhar a família, mas, não foi possível.</a:t>
            </a:r>
            <a:endParaRPr lang="pt-BR" sz="1600" dirty="0">
              <a:latin typeface="Arial" pitchFamily="34" charset="0"/>
              <a:cs typeface="Arial" pitchFamily="34" charset="0"/>
            </a:endParaRPr>
          </a:p>
          <a:p>
            <a:pPr indent="449263" eaLnBrk="0" hangingPunct="0">
              <a:defRPr/>
            </a:pPr>
            <a:endParaRPr lang="pt-BR" dirty="0">
              <a:latin typeface="Arial" pitchFamily="34" charset="0"/>
              <a:cs typeface="Arial" pitchFamily="34" charset="0"/>
            </a:endParaRPr>
          </a:p>
        </p:txBody>
      </p:sp>
      <p:sp>
        <p:nvSpPr>
          <p:cNvPr id="11" name="CaixaDeTexto 10"/>
          <p:cNvSpPr txBox="1"/>
          <p:nvPr/>
        </p:nvSpPr>
        <p:spPr>
          <a:xfrm>
            <a:off x="714375" y="5335588"/>
            <a:ext cx="7532688" cy="523875"/>
          </a:xfrm>
          <a:prstGeom prst="rect">
            <a:avLst/>
          </a:prstGeom>
          <a:noFill/>
        </p:spPr>
        <p:txBody>
          <a:bodyPr wrap="none">
            <a:spAutoFit/>
          </a:bodyPr>
          <a:lstStyle/>
          <a:p>
            <a:pP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 Não Localizada</a:t>
            </a:r>
            <a:r>
              <a:rPr lang="pt-BR" sz="2200" b="1" dirty="0">
                <a:latin typeface="+mn-lt"/>
              </a:rPr>
              <a:t> e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não</a:t>
            </a:r>
            <a:r>
              <a:rPr lang="pt-BR" sz="2200" b="1" dirty="0">
                <a:latin typeface="+mn-lt"/>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acompanhada</a:t>
            </a:r>
          </a:p>
        </p:txBody>
      </p:sp>
      <p:sp>
        <p:nvSpPr>
          <p:cNvPr id="80904" name="Rectangle 2"/>
          <p:cNvSpPr>
            <a:spLocks noChangeArrowheads="1"/>
          </p:cNvSpPr>
          <p:nvPr/>
        </p:nvSpPr>
        <p:spPr bwMode="auto">
          <a:xfrm>
            <a:off x="142875" y="928688"/>
            <a:ext cx="8786813" cy="2216150"/>
          </a:xfrm>
          <a:prstGeom prst="rect">
            <a:avLst/>
          </a:prstGeom>
          <a:noFill/>
          <a:ln w="9525">
            <a:noFill/>
            <a:miter lim="800000"/>
            <a:headEnd/>
            <a:tailEnd/>
          </a:ln>
        </p:spPr>
        <p:txBody>
          <a:bodyPr anchor="ctr">
            <a:spAutoFit/>
          </a:bodyPr>
          <a:lstStyle/>
          <a:p>
            <a:pPr marL="285750" indent="-285750" algn="just">
              <a:lnSpc>
                <a:spcPct val="150000"/>
              </a:lnSpc>
              <a:buFont typeface="Arial" charset="0"/>
              <a:buChar char="•"/>
            </a:pPr>
            <a:r>
              <a:rPr lang="pt-BR" sz="1600" dirty="0">
                <a:ea typeface="Calibri" pitchFamily="34" charset="0"/>
                <a:cs typeface="Arial" charset="0"/>
              </a:rPr>
              <a:t>Se ao visitar a residência da Sra. Andrea de acordo com as informações do Mapa de Acompanhamento (vindo do Cadastro Único), o Agente Comunitário de Saúde vê que não existe </a:t>
            </a:r>
            <a:r>
              <a:rPr lang="pt-BR" sz="1600" dirty="0" smtClean="0">
                <a:ea typeface="Calibri" pitchFamily="34" charset="0"/>
                <a:cs typeface="Arial" charset="0"/>
              </a:rPr>
              <a:t>nenhuma casa </a:t>
            </a:r>
            <a:r>
              <a:rPr lang="pt-BR" sz="1600" dirty="0">
                <a:ea typeface="Calibri" pitchFamily="34" charset="0"/>
                <a:cs typeface="Arial" charset="0"/>
              </a:rPr>
              <a:t>naquele endereço, ou tem a informação </a:t>
            </a:r>
            <a:r>
              <a:rPr lang="pt-BR" sz="1600" dirty="0" smtClean="0">
                <a:ea typeface="Calibri" pitchFamily="34" charset="0"/>
                <a:cs typeface="Arial" charset="0"/>
              </a:rPr>
              <a:t>de que </a:t>
            </a:r>
            <a:r>
              <a:rPr lang="pt-BR" sz="1600" dirty="0">
                <a:ea typeface="Calibri" pitchFamily="34" charset="0"/>
                <a:cs typeface="Arial" charset="0"/>
              </a:rPr>
              <a:t>a Sra. Andrea mudou de município, ou para outro endereço.</a:t>
            </a:r>
          </a:p>
          <a:p>
            <a:pPr marL="285750" indent="-285750" algn="just">
              <a:lnSpc>
                <a:spcPct val="150000"/>
              </a:lnSpc>
              <a:buFont typeface="Arial" charset="0"/>
              <a:buChar char="•"/>
            </a:pPr>
            <a:endParaRPr lang="pt-BR" sz="1200" dirty="0">
              <a:ea typeface="Calibri" pitchFamily="34" charset="0"/>
              <a:cs typeface="Arial" charset="0"/>
            </a:endParaRPr>
          </a:p>
          <a:p>
            <a:pPr marL="285750" indent="-285750" algn="just">
              <a:lnSpc>
                <a:spcPct val="150000"/>
              </a:lnSpc>
              <a:buFont typeface="Arial" charset="0"/>
              <a:buChar char="•"/>
            </a:pPr>
            <a:r>
              <a:rPr lang="pt-BR" sz="1600" dirty="0">
                <a:ea typeface="Calibri" pitchFamily="34" charset="0"/>
                <a:cs typeface="Arial" charset="0"/>
              </a:rPr>
              <a:t>O que o ACS deve fazer? E posteriormente o digitador deverá fazer?</a:t>
            </a:r>
            <a:endParaRPr lang="pt-BR" dirty="0">
              <a:ea typeface="Calibri" pitchFamily="34" charset="0"/>
              <a:cs typeface="Arial" charset="0"/>
            </a:endParaRPr>
          </a:p>
        </p:txBody>
      </p:sp>
    </p:spTree>
    <p:extLst>
      <p:ext uri="{BB962C8B-B14F-4D97-AF65-F5344CB8AC3E}">
        <p14:creationId xmlns:p14="http://schemas.microsoft.com/office/powerpoint/2010/main" val="18831023"/>
      </p:ext>
    </p:extLst>
  </p:cSld>
  <p:clrMapOvr>
    <a:masterClrMapping/>
  </p:clrMapOvr>
  <p:transition>
    <p:wipe dir="d"/>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Imagem 8"/>
          <p:cNvPicPr>
            <a:picLocks noChangeAspect="1" noChangeArrowheads="1"/>
          </p:cNvPicPr>
          <p:nvPr/>
        </p:nvPicPr>
        <p:blipFill>
          <a:blip r:embed="rId3"/>
          <a:srcRect/>
          <a:stretch>
            <a:fillRect/>
          </a:stretch>
        </p:blipFill>
        <p:spPr bwMode="auto">
          <a:xfrm>
            <a:off x="250825" y="1265238"/>
            <a:ext cx="8821738" cy="5164137"/>
          </a:xfrm>
          <a:prstGeom prst="rect">
            <a:avLst/>
          </a:prstGeom>
          <a:noFill/>
          <a:ln w="9525">
            <a:solidFill>
              <a:schemeClr val="tx1"/>
            </a:solidFill>
            <a:miter lim="800000"/>
            <a:headEnd/>
            <a:tailEnd/>
          </a:ln>
        </p:spPr>
      </p:pic>
      <p:sp>
        <p:nvSpPr>
          <p:cNvPr id="17" name="CaixaDeTexto 16"/>
          <p:cNvSpPr txBox="1"/>
          <p:nvPr/>
        </p:nvSpPr>
        <p:spPr>
          <a:xfrm>
            <a:off x="714375" y="500063"/>
            <a:ext cx="7697788" cy="523875"/>
          </a:xfrm>
          <a:prstGeom prst="rect">
            <a:avLst/>
          </a:prstGeom>
          <a:noFill/>
        </p:spPr>
        <p:txBody>
          <a:bodyPr wrap="none">
            <a:spAutoFit/>
          </a:bodyPr>
          <a:lstStyle/>
          <a:p>
            <a:pP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Família Não</a:t>
            </a:r>
            <a:r>
              <a:rPr lang="pt-BR" sz="2200" b="1" dirty="0">
                <a:latin typeface="+mn-lt"/>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Localizada</a:t>
            </a:r>
            <a:r>
              <a:rPr lang="pt-BR" sz="2200" b="1" dirty="0">
                <a:latin typeface="+mn-lt"/>
              </a:rPr>
              <a:t> e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não</a:t>
            </a:r>
            <a:r>
              <a:rPr lang="pt-BR" sz="2200" b="1" dirty="0">
                <a:latin typeface="+mn-lt"/>
              </a:rPr>
              <a:t> </a:t>
            </a: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acompanhada</a:t>
            </a:r>
          </a:p>
        </p:txBody>
      </p:sp>
      <p:sp>
        <p:nvSpPr>
          <p:cNvPr id="18" name="Retângulo 17"/>
          <p:cNvSpPr/>
          <p:nvPr/>
        </p:nvSpPr>
        <p:spPr>
          <a:xfrm>
            <a:off x="0" y="-142875"/>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Tree>
    <p:extLst>
      <p:ext uri="{BB962C8B-B14F-4D97-AF65-F5344CB8AC3E}">
        <p14:creationId xmlns:p14="http://schemas.microsoft.com/office/powerpoint/2010/main" val="387691240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39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39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11" name="Retângulo 10"/>
          <p:cNvSpPr/>
          <p:nvPr/>
        </p:nvSpPr>
        <p:spPr>
          <a:xfrm>
            <a:off x="0" y="285750"/>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83974" name="Rectangle 2"/>
          <p:cNvSpPr>
            <a:spLocks noChangeArrowheads="1"/>
          </p:cNvSpPr>
          <p:nvPr/>
        </p:nvSpPr>
        <p:spPr bwMode="auto">
          <a:xfrm>
            <a:off x="142875" y="858838"/>
            <a:ext cx="8786813" cy="1570037"/>
          </a:xfrm>
          <a:prstGeom prst="rect">
            <a:avLst/>
          </a:prstGeom>
          <a:noFill/>
          <a:ln w="9525">
            <a:noFill/>
            <a:miter lim="800000"/>
            <a:headEnd/>
            <a:tailEnd/>
          </a:ln>
        </p:spPr>
        <p:txBody>
          <a:bodyPr anchor="ctr">
            <a:spAutoFit/>
          </a:bodyPr>
          <a:lstStyle/>
          <a:p>
            <a:pPr marL="285750" indent="-285750" algn="just">
              <a:lnSpc>
                <a:spcPct val="150000"/>
              </a:lnSpc>
              <a:buFont typeface="Arial" charset="0"/>
              <a:buChar char="•"/>
            </a:pPr>
            <a:r>
              <a:rPr lang="pt-BR" sz="1600">
                <a:ea typeface="Calibri" pitchFamily="34" charset="0"/>
                <a:cs typeface="Arial" charset="0"/>
              </a:rPr>
              <a:t>Retorna no final de semana na casa da Sra. Andrea e só consegue acompanhar um dos seus filhos.</a:t>
            </a:r>
          </a:p>
          <a:p>
            <a:pPr marL="285750" indent="-285750" algn="just">
              <a:lnSpc>
                <a:spcPct val="150000"/>
              </a:lnSpc>
              <a:buFont typeface="Arial" charset="0"/>
              <a:buChar char="•"/>
            </a:pPr>
            <a:endParaRPr lang="pt-BR" sz="1600">
              <a:ea typeface="Calibri" pitchFamily="34" charset="0"/>
              <a:cs typeface="Arial" charset="0"/>
            </a:endParaRPr>
          </a:p>
          <a:p>
            <a:pPr marL="285750" indent="-285750" algn="just">
              <a:lnSpc>
                <a:spcPct val="150000"/>
              </a:lnSpc>
              <a:buFont typeface="Arial" charset="0"/>
              <a:buChar char="•"/>
            </a:pPr>
            <a:endParaRPr lang="pt-BR" sz="1600">
              <a:ea typeface="Calibri" pitchFamily="34" charset="0"/>
              <a:cs typeface="Arial" charset="0"/>
            </a:endParaRPr>
          </a:p>
        </p:txBody>
      </p:sp>
      <p:sp>
        <p:nvSpPr>
          <p:cNvPr id="83975" name="Rectangle 2"/>
          <p:cNvSpPr>
            <a:spLocks noChangeArrowheads="1"/>
          </p:cNvSpPr>
          <p:nvPr/>
        </p:nvSpPr>
        <p:spPr bwMode="auto">
          <a:xfrm>
            <a:off x="142875" y="1928813"/>
            <a:ext cx="8715375" cy="415925"/>
          </a:xfrm>
          <a:prstGeom prst="rect">
            <a:avLst/>
          </a:prstGeom>
          <a:noFill/>
          <a:ln w="9525">
            <a:noFill/>
            <a:miter lim="800000"/>
            <a:headEnd/>
            <a:tailEnd/>
          </a:ln>
        </p:spPr>
        <p:txBody>
          <a:bodyPr anchor="ctr">
            <a:spAutoFit/>
          </a:bodyPr>
          <a:lstStyle/>
          <a:p>
            <a:pPr marL="285750" indent="-285750" algn="ctr">
              <a:lnSpc>
                <a:spcPct val="150000"/>
              </a:lnSpc>
              <a:buFont typeface="Arial" charset="0"/>
              <a:buChar char="•"/>
            </a:pPr>
            <a:r>
              <a:rPr lang="pt-BR" sz="1600">
                <a:ea typeface="Calibri" pitchFamily="34" charset="0"/>
                <a:cs typeface="Arial" charset="0"/>
              </a:rPr>
              <a:t>Essa família ficará como</a:t>
            </a:r>
          </a:p>
        </p:txBody>
      </p:sp>
      <p:sp>
        <p:nvSpPr>
          <p:cNvPr id="14" name="Retângulo 13"/>
          <p:cNvSpPr/>
          <p:nvPr/>
        </p:nvSpPr>
        <p:spPr>
          <a:xfrm>
            <a:off x="0" y="2571750"/>
            <a:ext cx="9144000" cy="492125"/>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Família Parcialmente Acompanhada</a:t>
            </a:r>
          </a:p>
        </p:txBody>
      </p:sp>
    </p:spTree>
    <p:extLst>
      <p:ext uri="{BB962C8B-B14F-4D97-AF65-F5344CB8AC3E}">
        <p14:creationId xmlns:p14="http://schemas.microsoft.com/office/powerpoint/2010/main" val="2415466247"/>
      </p:ext>
    </p:extLst>
  </p:cSld>
  <p:clrMapOvr>
    <a:masterClrMapping/>
  </p:clrMapOvr>
  <p:transition>
    <p:wipe dir="d"/>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3" descr="C:\Users\alexandre.brito\Desktop\powerpoint.jpg"/>
          <p:cNvPicPr>
            <a:picLocks noChangeAspect="1" noChangeArrowheads="1"/>
          </p:cNvPicPr>
          <p:nvPr/>
        </p:nvPicPr>
        <p:blipFill>
          <a:blip r:embed="rId3"/>
          <a:srcRect/>
          <a:stretch>
            <a:fillRect/>
          </a:stretch>
        </p:blipFill>
        <p:spPr bwMode="auto">
          <a:xfrm>
            <a:off x="0" y="0"/>
            <a:ext cx="9156700" cy="6888163"/>
          </a:xfrm>
          <a:prstGeom prst="rect">
            <a:avLst/>
          </a:prstGeom>
          <a:noFill/>
          <a:ln w="9525">
            <a:noFill/>
            <a:miter lim="800000"/>
            <a:headEnd/>
            <a:tailEnd/>
          </a:ln>
        </p:spPr>
      </p:pic>
      <p:pic>
        <p:nvPicPr>
          <p:cNvPr id="83971" name="Picture 2"/>
          <p:cNvPicPr>
            <a:picLocks noChangeAspect="1" noChangeArrowheads="1"/>
          </p:cNvPicPr>
          <p:nvPr/>
        </p:nvPicPr>
        <p:blipFill>
          <a:blip r:embed="rId4"/>
          <a:srcRect/>
          <a:stretch>
            <a:fillRect/>
          </a:stretch>
        </p:blipFill>
        <p:spPr bwMode="auto">
          <a:xfrm>
            <a:off x="4857750" y="6273800"/>
            <a:ext cx="500063" cy="604838"/>
          </a:xfrm>
          <a:prstGeom prst="rect">
            <a:avLst/>
          </a:prstGeom>
          <a:noFill/>
          <a:ln w="9525">
            <a:noFill/>
            <a:miter lim="800000"/>
            <a:headEnd/>
            <a:tailEnd/>
          </a:ln>
        </p:spPr>
      </p:pic>
      <p:pic>
        <p:nvPicPr>
          <p:cNvPr id="83972" name="Picture 12" descr="Imagem3.png"/>
          <p:cNvPicPr>
            <a:picLocks noChangeAspect="1"/>
          </p:cNvPicPr>
          <p:nvPr/>
        </p:nvPicPr>
        <p:blipFill>
          <a:blip r:embed="rId5"/>
          <a:srcRect/>
          <a:stretch>
            <a:fillRect/>
          </a:stretch>
        </p:blipFill>
        <p:spPr bwMode="auto">
          <a:xfrm>
            <a:off x="4143375" y="6262688"/>
            <a:ext cx="714375" cy="609600"/>
          </a:xfrm>
          <a:prstGeom prst="rect">
            <a:avLst/>
          </a:prstGeom>
          <a:noFill/>
          <a:ln w="9525">
            <a:noFill/>
            <a:miter lim="800000"/>
            <a:headEnd/>
            <a:tailEnd/>
          </a:ln>
        </p:spPr>
      </p:pic>
      <p:sp>
        <p:nvSpPr>
          <p:cNvPr id="9" name="Retângulo 8"/>
          <p:cNvSpPr/>
          <p:nvPr/>
        </p:nvSpPr>
        <p:spPr>
          <a:xfrm>
            <a:off x="0" y="1047602"/>
            <a:ext cx="9144000" cy="492125"/>
          </a:xfrm>
          <a:prstGeom prst="rect">
            <a:avLst/>
          </a:prstGeom>
          <a:solidFill>
            <a:schemeClr val="bg1"/>
          </a:solidFill>
        </p:spPr>
        <p:txBody>
          <a:bodyPr>
            <a:spAutoFit/>
          </a:bodyPr>
          <a:lstStyle/>
          <a:p>
            <a:pPr algn="ctr" fontAlgn="auto">
              <a:spcBef>
                <a:spcPts val="0"/>
              </a:spcBef>
              <a:spcAft>
                <a:spcPts val="0"/>
              </a:spcAft>
              <a:defRPr/>
            </a:pPr>
            <a:r>
              <a:rPr lang="pt-BR" sz="26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 Família Parcialmente Acompanhada</a:t>
            </a:r>
          </a:p>
        </p:txBody>
      </p:sp>
      <p:sp>
        <p:nvSpPr>
          <p:cNvPr id="10" name="Retângulo 9"/>
          <p:cNvSpPr/>
          <p:nvPr/>
        </p:nvSpPr>
        <p:spPr>
          <a:xfrm>
            <a:off x="0" y="404664"/>
            <a:ext cx="9144000" cy="523875"/>
          </a:xfrm>
          <a:prstGeom prst="rect">
            <a:avLst/>
          </a:prstGeom>
          <a:solidFill>
            <a:schemeClr val="bg1"/>
          </a:solidFill>
        </p:spPr>
        <p:txBody>
          <a:bodyPr>
            <a:spAutoFit/>
          </a:bodyPr>
          <a:lstStyle/>
          <a:p>
            <a:pPr algn="ctr" fontAlgn="auto">
              <a:spcBef>
                <a:spcPts val="0"/>
              </a:spcBef>
              <a:spcAft>
                <a:spcPts val="0"/>
              </a:spcAft>
              <a:defRPr/>
            </a:pPr>
            <a:r>
              <a:rPr lang="pt-BR" sz="2800" b="1" dirty="0">
                <a:solidFill>
                  <a:schemeClr val="accent3">
                    <a:lumMod val="75000"/>
                  </a:schemeClr>
                </a:solidFill>
                <a:effectLst>
                  <a:outerShdw blurRad="38100" dist="38100" dir="2700000" algn="tl">
                    <a:srgbClr val="000000">
                      <a:alpha val="43137"/>
                    </a:srgbClr>
                  </a:outerShdw>
                </a:effectLst>
                <a:latin typeface="Arial" pitchFamily="34" charset="0"/>
                <a:cs typeface="Arial" pitchFamily="34" charset="0"/>
              </a:rPr>
              <a:t>Acompanhamento</a:t>
            </a:r>
          </a:p>
        </p:txBody>
      </p:sp>
      <p:sp>
        <p:nvSpPr>
          <p:cNvPr id="13" name="Rectangle 3"/>
          <p:cNvSpPr>
            <a:spLocks noChangeArrowheads="1"/>
          </p:cNvSpPr>
          <p:nvPr/>
        </p:nvSpPr>
        <p:spPr bwMode="auto">
          <a:xfrm>
            <a:off x="0" y="5685055"/>
            <a:ext cx="9144000" cy="1200329"/>
          </a:xfrm>
          <a:prstGeom prst="rect">
            <a:avLst/>
          </a:prstGeom>
          <a:solidFill>
            <a:schemeClr val="bg1"/>
          </a:solidFill>
          <a:ln w="9525">
            <a:noFill/>
            <a:miter lim="800000"/>
            <a:headEnd/>
            <a:tailEnd/>
          </a:ln>
          <a:effectLst/>
        </p:spPr>
        <p:txBody>
          <a:bodyPr wrap="square" anchor="ctr">
            <a:spAutoFit/>
          </a:bodyPr>
          <a:lstStyle/>
          <a:p>
            <a:pPr algn="just">
              <a:lnSpc>
                <a:spcPct val="150000"/>
              </a:lnSpc>
              <a:tabLst>
                <a:tab pos="2970213" algn="l"/>
                <a:tab pos="3060700" algn="l"/>
              </a:tabLst>
              <a:defRPr/>
            </a:pPr>
            <a:r>
              <a:rPr lang="pt-BR" sz="1600" dirty="0">
                <a:solidFill>
                  <a:schemeClr val="bg1"/>
                </a:solidFill>
                <a:latin typeface="Arial" pitchFamily="34" charset="0"/>
                <a:ea typeface="Calibri" pitchFamily="34" charset="0"/>
                <a:cs typeface="Arial" pitchFamily="34" charset="0"/>
              </a:rPr>
              <a:t>Quando o serviço de saúde realizou </a:t>
            </a:r>
            <a:endParaRPr lang="pt-BR" sz="1600" dirty="0" smtClean="0">
              <a:solidFill>
                <a:schemeClr val="bg1"/>
              </a:solidFill>
              <a:latin typeface="Arial" pitchFamily="34" charset="0"/>
              <a:ea typeface="Calibri" pitchFamily="34" charset="0"/>
              <a:cs typeface="Arial" pitchFamily="34" charset="0"/>
            </a:endParaRPr>
          </a:p>
          <a:p>
            <a:pPr algn="just">
              <a:lnSpc>
                <a:spcPct val="150000"/>
              </a:lnSpc>
              <a:tabLst>
                <a:tab pos="2970213" algn="l"/>
                <a:tab pos="3060700" algn="l"/>
              </a:tabLst>
              <a:defRPr/>
            </a:pPr>
            <a:endParaRPr lang="pt-BR" sz="1600" dirty="0" smtClean="0">
              <a:solidFill>
                <a:schemeClr val="bg1"/>
              </a:solidFill>
              <a:latin typeface="Arial" pitchFamily="34" charset="0"/>
              <a:ea typeface="Calibri" pitchFamily="34" charset="0"/>
              <a:cs typeface="Arial" pitchFamily="34" charset="0"/>
            </a:endParaRPr>
          </a:p>
          <a:p>
            <a:pPr algn="just">
              <a:lnSpc>
                <a:spcPct val="150000"/>
              </a:lnSpc>
              <a:tabLst>
                <a:tab pos="2970213" algn="l"/>
                <a:tab pos="3060700" algn="l"/>
              </a:tabLst>
              <a:defRPr/>
            </a:pPr>
            <a:r>
              <a:rPr lang="pt-BR" sz="1600" dirty="0" smtClean="0">
                <a:solidFill>
                  <a:schemeClr val="bg1"/>
                </a:solidFill>
                <a:latin typeface="Arial" pitchFamily="34" charset="0"/>
                <a:ea typeface="Calibri" pitchFamily="34" charset="0"/>
                <a:cs typeface="Arial" pitchFamily="34" charset="0"/>
              </a:rPr>
              <a:t>o </a:t>
            </a:r>
            <a:r>
              <a:rPr lang="pt-BR" sz="1600" dirty="0">
                <a:solidFill>
                  <a:schemeClr val="bg1"/>
                </a:solidFill>
                <a:latin typeface="Arial" pitchFamily="34" charset="0"/>
                <a:ea typeface="Calibri" pitchFamily="34" charset="0"/>
                <a:cs typeface="Arial" pitchFamily="34" charset="0"/>
              </a:rPr>
              <a:t>acompanhamento de todos os integrantes de acompanhamento obrigatório</a:t>
            </a:r>
            <a:r>
              <a:rPr lang="pt-BR" sz="1600" dirty="0" smtClean="0">
                <a:solidFill>
                  <a:schemeClr val="bg1"/>
                </a:solidFill>
                <a:latin typeface="Arial" pitchFamily="34" charset="0"/>
                <a:ea typeface="Calibri" pitchFamily="34" charset="0"/>
                <a:cs typeface="Arial" pitchFamily="34" charset="0"/>
              </a:rPr>
              <a:t>.</a:t>
            </a:r>
            <a:r>
              <a:rPr lang="pt-BR" sz="1200" b="1" dirty="0" smtClean="0">
                <a:solidFill>
                  <a:schemeClr val="bg1"/>
                </a:solidFill>
                <a:latin typeface="Times New Roman" pitchFamily="18" charset="0"/>
                <a:ea typeface="Calibri" pitchFamily="34" charset="0"/>
                <a:cs typeface="Times New Roman" pitchFamily="18" charset="0"/>
              </a:rPr>
              <a:t>                         </a:t>
            </a:r>
          </a:p>
        </p:txBody>
      </p:sp>
      <p:pic>
        <p:nvPicPr>
          <p:cNvPr id="12" name="Imagem 29"/>
          <p:cNvPicPr>
            <a:picLocks noChangeAspect="1" noChangeArrowheads="1"/>
          </p:cNvPicPr>
          <p:nvPr/>
        </p:nvPicPr>
        <p:blipFill>
          <a:blip r:embed="rId6"/>
          <a:srcRect/>
          <a:stretch>
            <a:fillRect/>
          </a:stretch>
        </p:blipFill>
        <p:spPr bwMode="auto">
          <a:xfrm>
            <a:off x="179388" y="1627139"/>
            <a:ext cx="8929687" cy="4859337"/>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21011515"/>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13300</TotalTime>
  <Words>7343</Words>
  <Application>Microsoft Office PowerPoint</Application>
  <PresentationFormat>Apresentação na tela (4:3)</PresentationFormat>
  <Paragraphs>817</Paragraphs>
  <Slides>145</Slides>
  <Notes>137</Notes>
  <HiddenSlides>0</HiddenSlides>
  <MMClips>0</MMClips>
  <ScaleCrop>false</ScaleCrop>
  <HeadingPairs>
    <vt:vector size="4" baseType="variant">
      <vt:variant>
        <vt:lpstr>Tema</vt:lpstr>
      </vt:variant>
      <vt:variant>
        <vt:i4>1</vt:i4>
      </vt:variant>
      <vt:variant>
        <vt:lpstr>Títulos de slides</vt:lpstr>
      </vt:variant>
      <vt:variant>
        <vt:i4>145</vt:i4>
      </vt:variant>
    </vt:vector>
  </HeadingPairs>
  <TitlesOfParts>
    <vt:vector size="146"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Maria Maia</dc:creator>
  <cp:lastModifiedBy>Maria Queiroz Maia</cp:lastModifiedBy>
  <cp:revision>664</cp:revision>
  <dcterms:created xsi:type="dcterms:W3CDTF">2012-02-28T14:28:56Z</dcterms:created>
  <dcterms:modified xsi:type="dcterms:W3CDTF">2014-04-29T14:21:10Z</dcterms:modified>
</cp:coreProperties>
</file>