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5" r:id="rId1"/>
  </p:sldMasterIdLst>
  <p:notesMasterIdLst>
    <p:notesMasterId r:id="rId43"/>
  </p:notesMasterIdLst>
  <p:sldIdLst>
    <p:sldId id="256" r:id="rId2"/>
    <p:sldId id="289" r:id="rId3"/>
    <p:sldId id="349" r:id="rId4"/>
    <p:sldId id="290" r:id="rId5"/>
    <p:sldId id="265" r:id="rId6"/>
    <p:sldId id="286" r:id="rId7"/>
    <p:sldId id="346" r:id="rId8"/>
    <p:sldId id="347" r:id="rId9"/>
    <p:sldId id="348" r:id="rId10"/>
    <p:sldId id="331" r:id="rId11"/>
    <p:sldId id="351" r:id="rId12"/>
    <p:sldId id="263" r:id="rId13"/>
    <p:sldId id="257" r:id="rId14"/>
    <p:sldId id="262" r:id="rId15"/>
    <p:sldId id="297" r:id="rId16"/>
    <p:sldId id="264" r:id="rId17"/>
    <p:sldId id="291" r:id="rId18"/>
    <p:sldId id="292" r:id="rId19"/>
    <p:sldId id="296" r:id="rId20"/>
    <p:sldId id="293" r:id="rId21"/>
    <p:sldId id="352" r:id="rId22"/>
    <p:sldId id="272" r:id="rId23"/>
    <p:sldId id="294" r:id="rId24"/>
    <p:sldId id="280" r:id="rId25"/>
    <p:sldId id="298" r:id="rId26"/>
    <p:sldId id="299" r:id="rId27"/>
    <p:sldId id="300" r:id="rId28"/>
    <p:sldId id="314" r:id="rId29"/>
    <p:sldId id="315" r:id="rId30"/>
    <p:sldId id="317" r:id="rId31"/>
    <p:sldId id="318" r:id="rId32"/>
    <p:sldId id="319" r:id="rId33"/>
    <p:sldId id="320" r:id="rId34"/>
    <p:sldId id="323" r:id="rId35"/>
    <p:sldId id="326" r:id="rId36"/>
    <p:sldId id="327" r:id="rId37"/>
    <p:sldId id="329" r:id="rId38"/>
    <p:sldId id="275" r:id="rId39"/>
    <p:sldId id="268" r:id="rId40"/>
    <p:sldId id="277" r:id="rId41"/>
    <p:sldId id="278" r:id="rId4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DF153"/>
    <a:srgbClr val="CC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170" autoAdjust="0"/>
  </p:normalViewPr>
  <p:slideViewPr>
    <p:cSldViewPr>
      <p:cViewPr>
        <p:scale>
          <a:sx n="50" d="100"/>
          <a:sy n="50" d="100"/>
        </p:scale>
        <p:origin x="-1080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47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ilvia.reis\Google%20Drive\NASF\GR&#193;FICOS\evolu&#231;&#227;o%20nasf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ilvia.reis\Google%20Drive\NASF\GR&#193;FICOS\evolu&#231;&#227;o%20nasf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ilvia\Desktop\Historico_Cobertura_SF_Competencia_Estado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plotArea>
      <c:layout/>
      <c:lineChart>
        <c:grouping val="standard"/>
        <c:ser>
          <c:idx val="0"/>
          <c:order val="0"/>
          <c:tx>
            <c:strRef>
              <c:f>'Nasf implantados BR 2008-2014'!$L$3</c:f>
              <c:strCache>
                <c:ptCount val="1"/>
                <c:pt idx="0">
                  <c:v>Total Nasf credenciados</c:v>
                </c:pt>
              </c:strCache>
            </c:strRef>
          </c:tx>
          <c:marker>
            <c:symbol val="none"/>
          </c:marker>
          <c:dLbls>
            <c:dLblPos val="t"/>
            <c:showVal val="1"/>
          </c:dLbls>
          <c:cat>
            <c:numRef>
              <c:f>'Nasf implantados BR 2008-2014'!$M$2:$S$2</c:f>
              <c:numCache>
                <c:formatCode>General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 formatCode="mmm/yy">
                  <c:v>41883</c:v>
                </c:pt>
              </c:numCache>
            </c:numRef>
          </c:cat>
          <c:val>
            <c:numRef>
              <c:f>'Nasf implantados BR 2008-2014'!$M$3:$S$3</c:f>
              <c:numCache>
                <c:formatCode>General</c:formatCode>
                <c:ptCount val="7"/>
                <c:pt idx="0">
                  <c:v>415</c:v>
                </c:pt>
                <c:pt idx="1">
                  <c:v>1094</c:v>
                </c:pt>
                <c:pt idx="2">
                  <c:v>1511</c:v>
                </c:pt>
                <c:pt idx="3">
                  <c:v>1936</c:v>
                </c:pt>
                <c:pt idx="4">
                  <c:v>2365</c:v>
                </c:pt>
                <c:pt idx="5">
                  <c:v>4183</c:v>
                </c:pt>
                <c:pt idx="6">
                  <c:v>4407</c:v>
                </c:pt>
              </c:numCache>
            </c:numRef>
          </c:val>
        </c:ser>
        <c:ser>
          <c:idx val="1"/>
          <c:order val="1"/>
          <c:tx>
            <c:strRef>
              <c:f>'Nasf implantados BR 2008-2014'!$L$4</c:f>
              <c:strCache>
                <c:ptCount val="1"/>
                <c:pt idx="0">
                  <c:v>Total Nasf implantados</c:v>
                </c:pt>
              </c:strCache>
            </c:strRef>
          </c:tx>
          <c:marker>
            <c:symbol val="none"/>
          </c:marker>
          <c:dLbls>
            <c:showVal val="1"/>
          </c:dLbls>
          <c:cat>
            <c:numRef>
              <c:f>'Nasf implantados BR 2008-2014'!$M$2:$S$2</c:f>
              <c:numCache>
                <c:formatCode>General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 formatCode="mmm/yy">
                  <c:v>41883</c:v>
                </c:pt>
              </c:numCache>
            </c:numRef>
          </c:cat>
          <c:val>
            <c:numRef>
              <c:f>'Nasf implantados BR 2008-2014'!$M$4:$S$4</c:f>
              <c:numCache>
                <c:formatCode>General</c:formatCode>
                <c:ptCount val="7"/>
                <c:pt idx="0">
                  <c:v>395</c:v>
                </c:pt>
                <c:pt idx="1">
                  <c:v>952</c:v>
                </c:pt>
                <c:pt idx="2">
                  <c:v>1317</c:v>
                </c:pt>
                <c:pt idx="3">
                  <c:v>1564</c:v>
                </c:pt>
                <c:pt idx="4">
                  <c:v>1929</c:v>
                </c:pt>
                <c:pt idx="5">
                  <c:v>2767</c:v>
                </c:pt>
                <c:pt idx="6">
                  <c:v>3743</c:v>
                </c:pt>
              </c:numCache>
            </c:numRef>
          </c:val>
        </c:ser>
        <c:marker val="1"/>
        <c:axId val="68581248"/>
        <c:axId val="68582784"/>
      </c:lineChart>
      <c:catAx>
        <c:axId val="68581248"/>
        <c:scaling>
          <c:orientation val="minMax"/>
        </c:scaling>
        <c:axPos val="b"/>
        <c:numFmt formatCode="General" sourceLinked="1"/>
        <c:tickLblPos val="nextTo"/>
        <c:crossAx val="68582784"/>
        <c:crosses val="autoZero"/>
        <c:auto val="1"/>
        <c:lblAlgn val="ctr"/>
        <c:lblOffset val="100"/>
      </c:catAx>
      <c:valAx>
        <c:axId val="68582784"/>
        <c:scaling>
          <c:orientation val="minMax"/>
        </c:scaling>
        <c:axPos val="l"/>
        <c:numFmt formatCode="General" sourceLinked="1"/>
        <c:tickLblPos val="nextTo"/>
        <c:crossAx val="68581248"/>
        <c:crosses val="autoZero"/>
        <c:crossBetween val="between"/>
      </c:valAx>
    </c:plotArea>
    <c:legend>
      <c:legendPos val="b"/>
      <c:layout/>
    </c:legend>
    <c:plotVisOnly val="1"/>
    <c:dispBlanksAs val="gap"/>
  </c:chart>
  <c:txPr>
    <a:bodyPr/>
    <a:lstStyle/>
    <a:p>
      <a:pPr>
        <a:defRPr sz="1600"/>
      </a:pPr>
      <a:endParaRPr lang="pt-B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style val="18"/>
  <c:chart>
    <c:plotArea>
      <c:layout>
        <c:manualLayout>
          <c:layoutTarget val="inner"/>
          <c:xMode val="edge"/>
          <c:yMode val="edge"/>
          <c:x val="9.7879047766598851E-2"/>
          <c:y val="4.0777621701380933E-2"/>
          <c:w val="0.77488850082428062"/>
          <c:h val="0.87633851720012912"/>
        </c:manualLayout>
      </c:layout>
      <c:lineChart>
        <c:grouping val="standard"/>
        <c:ser>
          <c:idx val="0"/>
          <c:order val="0"/>
          <c:tx>
            <c:strRef>
              <c:f>'Nasf implantados BR 2008-2014'!$A$3</c:f>
              <c:strCache>
                <c:ptCount val="1"/>
                <c:pt idx="0">
                  <c:v>Nasf 1</c:v>
                </c:pt>
              </c:strCache>
            </c:strRef>
          </c:tx>
          <c:spPr>
            <a:ln w="31750"/>
          </c:spPr>
          <c:marker>
            <c:symbol val="none"/>
          </c:marker>
          <c:dLbls>
            <c:dLbl>
              <c:idx val="2"/>
              <c:layout>
                <c:manualLayout>
                  <c:x val="0"/>
                  <c:y val="2.3159630029469282E-2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1.9851111453830818E-2"/>
                </c:manualLayout>
              </c:layout>
              <c:showVal val="1"/>
            </c:dLbl>
            <c:showVal val="1"/>
          </c:dLbls>
          <c:cat>
            <c:numRef>
              <c:f>'Nasf implantados BR 2008-2014'!$B$2:$H$2</c:f>
              <c:numCache>
                <c:formatCode>General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 formatCode="mmm/yy">
                  <c:v>41883</c:v>
                </c:pt>
              </c:numCache>
            </c:numRef>
          </c:cat>
          <c:val>
            <c:numRef>
              <c:f>'Nasf implantados BR 2008-2014'!$B$3:$H$3</c:f>
              <c:numCache>
                <c:formatCode>General</c:formatCode>
                <c:ptCount val="7"/>
                <c:pt idx="0">
                  <c:v>369</c:v>
                </c:pt>
                <c:pt idx="1">
                  <c:v>866</c:v>
                </c:pt>
                <c:pt idx="2">
                  <c:v>1186</c:v>
                </c:pt>
                <c:pt idx="3">
                  <c:v>1408</c:v>
                </c:pt>
                <c:pt idx="4">
                  <c:v>1536</c:v>
                </c:pt>
                <c:pt idx="5">
                  <c:v>1864</c:v>
                </c:pt>
                <c:pt idx="6">
                  <c:v>2282</c:v>
                </c:pt>
              </c:numCache>
            </c:numRef>
          </c:val>
        </c:ser>
        <c:ser>
          <c:idx val="1"/>
          <c:order val="1"/>
          <c:tx>
            <c:strRef>
              <c:f>'Nasf implantados BR 2008-2014'!$A$4</c:f>
              <c:strCache>
                <c:ptCount val="1"/>
                <c:pt idx="0">
                  <c:v>Nasf 2</c:v>
                </c:pt>
              </c:strCache>
            </c:strRef>
          </c:tx>
          <c:spPr>
            <a:ln w="31750"/>
          </c:spPr>
          <c:marker>
            <c:symbol val="none"/>
          </c:marker>
          <c:dLbls>
            <c:dLbl>
              <c:idx val="0"/>
              <c:layout>
                <c:manualLayout>
                  <c:x val="-1.9477418341454358E-17"/>
                  <c:y val="-3.9702222907661594E-2"/>
                </c:manualLayout>
              </c:layout>
              <c:showVal val="1"/>
            </c:dLbl>
            <c:dLbl>
              <c:idx val="1"/>
              <c:layout>
                <c:manualLayout>
                  <c:x val="-3.8954836682908679E-17"/>
                  <c:y val="-3.9702222907661712E-2"/>
                </c:manualLayout>
              </c:layout>
              <c:showVal val="1"/>
            </c:dLbl>
            <c:dLbl>
              <c:idx val="2"/>
              <c:layout>
                <c:manualLayout>
                  <c:x val="-4.2496676391824825E-3"/>
                  <c:y val="-3.3085185756384659E-2"/>
                </c:manualLayout>
              </c:layout>
              <c:showVal val="1"/>
            </c:dLbl>
            <c:dLbl>
              <c:idx val="3"/>
              <c:layout>
                <c:manualLayout>
                  <c:x val="-1.912350437632114E-2"/>
                  <c:y val="-4.9627778634576986E-2"/>
                </c:manualLayout>
              </c:layout>
              <c:showVal val="1"/>
            </c:dLbl>
            <c:dLbl>
              <c:idx val="4"/>
              <c:layout>
                <c:manualLayout>
                  <c:x val="-1.0624169097956123E-2"/>
                  <c:y val="-4.3010741483300072E-2"/>
                </c:manualLayout>
              </c:layout>
              <c:showVal val="1"/>
            </c:dLbl>
            <c:dLbl>
              <c:idx val="5"/>
              <c:layout>
                <c:manualLayout>
                  <c:x val="-2.1248338195912395E-3"/>
                  <c:y val="-5.293629721021556E-2"/>
                </c:manualLayout>
              </c:layout>
              <c:showVal val="1"/>
            </c:dLbl>
            <c:dLbl>
              <c:idx val="6"/>
              <c:layout>
                <c:manualLayout>
                  <c:x val="0"/>
                  <c:y val="-4.9627778634576986E-2"/>
                </c:manualLayout>
              </c:layout>
              <c:showVal val="1"/>
            </c:dLbl>
            <c:showVal val="1"/>
          </c:dLbls>
          <c:cat>
            <c:numRef>
              <c:f>'Nasf implantados BR 2008-2014'!$B$2:$H$2</c:f>
              <c:numCache>
                <c:formatCode>General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 formatCode="mmm/yy">
                  <c:v>41883</c:v>
                </c:pt>
              </c:numCache>
            </c:numRef>
          </c:cat>
          <c:val>
            <c:numRef>
              <c:f>'Nasf implantados BR 2008-2014'!$B$4:$H$4</c:f>
              <c:numCache>
                <c:formatCode>General</c:formatCode>
                <c:ptCount val="7"/>
                <c:pt idx="0">
                  <c:v>26</c:v>
                </c:pt>
                <c:pt idx="1">
                  <c:v>86</c:v>
                </c:pt>
                <c:pt idx="2">
                  <c:v>131</c:v>
                </c:pt>
                <c:pt idx="3">
                  <c:v>156</c:v>
                </c:pt>
                <c:pt idx="4">
                  <c:v>393</c:v>
                </c:pt>
                <c:pt idx="5">
                  <c:v>552</c:v>
                </c:pt>
                <c:pt idx="6">
                  <c:v>722</c:v>
                </c:pt>
              </c:numCache>
            </c:numRef>
          </c:val>
        </c:ser>
        <c:ser>
          <c:idx val="2"/>
          <c:order val="2"/>
          <c:tx>
            <c:strRef>
              <c:f>'Nasf implantados BR 2008-2014'!$A$5</c:f>
              <c:strCache>
                <c:ptCount val="1"/>
                <c:pt idx="0">
                  <c:v>Nasf 3</c:v>
                </c:pt>
              </c:strCache>
            </c:strRef>
          </c:tx>
          <c:spPr>
            <a:ln w="31750"/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6.3745014587737094E-3"/>
                  <c:y val="2.9776667180746192E-2"/>
                </c:manualLayout>
              </c:layout>
              <c:showVal val="1"/>
            </c:dLbl>
            <c:dLbl>
              <c:idx val="6"/>
              <c:layout>
                <c:manualLayout>
                  <c:x val="-2.1248338195912395E-3"/>
                  <c:y val="4.3010741483300072E-2"/>
                </c:manualLayout>
              </c:layout>
              <c:showVal val="1"/>
            </c:dLbl>
            <c:showVal val="1"/>
          </c:dLbls>
          <c:cat>
            <c:numRef>
              <c:f>'Nasf implantados BR 2008-2014'!$B$2:$H$2</c:f>
              <c:numCache>
                <c:formatCode>General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 formatCode="mmm/yy">
                  <c:v>41883</c:v>
                </c:pt>
              </c:numCache>
            </c:numRef>
          </c:cat>
          <c:val>
            <c:numRef>
              <c:f>'Nasf implantados BR 2008-2014'!$B$5:$H$5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351</c:v>
                </c:pt>
                <c:pt idx="6">
                  <c:v>739</c:v>
                </c:pt>
              </c:numCache>
            </c:numRef>
          </c:val>
        </c:ser>
        <c:marker val="1"/>
        <c:axId val="70813952"/>
        <c:axId val="70062080"/>
      </c:lineChart>
      <c:catAx>
        <c:axId val="70813952"/>
        <c:scaling>
          <c:orientation val="minMax"/>
        </c:scaling>
        <c:axPos val="b"/>
        <c:numFmt formatCode="General" sourceLinked="1"/>
        <c:tickLblPos val="nextTo"/>
        <c:crossAx val="70062080"/>
        <c:crosses val="autoZero"/>
        <c:auto val="1"/>
        <c:lblAlgn val="ctr"/>
        <c:lblOffset val="100"/>
      </c:catAx>
      <c:valAx>
        <c:axId val="70062080"/>
        <c:scaling>
          <c:orientation val="minMax"/>
        </c:scaling>
        <c:axPos val="l"/>
        <c:numFmt formatCode="General" sourceLinked="1"/>
        <c:tickLblPos val="nextTo"/>
        <c:crossAx val="70813952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600"/>
      </a:pPr>
      <a:endParaRPr lang="pt-B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autoTitleDeleted val="1"/>
    <c:plotArea>
      <c:layout/>
      <c:barChart>
        <c:barDir val="col"/>
        <c:grouping val="clustered"/>
        <c:ser>
          <c:idx val="0"/>
          <c:order val="0"/>
          <c:cat>
            <c:strRef>
              <c:f>Plan1!$B$1:$B$27</c:f>
              <c:strCache>
                <c:ptCount val="27"/>
                <c:pt idx="0">
                  <c:v>MG</c:v>
                </c:pt>
                <c:pt idx="1">
                  <c:v>BA</c:v>
                </c:pt>
                <c:pt idx="2">
                  <c:v>SP</c:v>
                </c:pt>
                <c:pt idx="3">
                  <c:v>PB</c:v>
                </c:pt>
                <c:pt idx="4">
                  <c:v>PI</c:v>
                </c:pt>
                <c:pt idx="5">
                  <c:v>PE</c:v>
                </c:pt>
                <c:pt idx="6">
                  <c:v>CE</c:v>
                </c:pt>
                <c:pt idx="7">
                  <c:v>SC</c:v>
                </c:pt>
                <c:pt idx="8">
                  <c:v>PR</c:v>
                </c:pt>
                <c:pt idx="9">
                  <c:v>RN</c:v>
                </c:pt>
                <c:pt idx="10">
                  <c:v>GO</c:v>
                </c:pt>
                <c:pt idx="11">
                  <c:v>MA</c:v>
                </c:pt>
                <c:pt idx="12">
                  <c:v>AL</c:v>
                </c:pt>
                <c:pt idx="13">
                  <c:v>RJ</c:v>
                </c:pt>
                <c:pt idx="14">
                  <c:v>TO</c:v>
                </c:pt>
                <c:pt idx="15">
                  <c:v>RS</c:v>
                </c:pt>
                <c:pt idx="16">
                  <c:v>PA</c:v>
                </c:pt>
                <c:pt idx="17">
                  <c:v>MS</c:v>
                </c:pt>
                <c:pt idx="18">
                  <c:v>AM</c:v>
                </c:pt>
                <c:pt idx="19">
                  <c:v>MT</c:v>
                </c:pt>
                <c:pt idx="20">
                  <c:v>SE</c:v>
                </c:pt>
                <c:pt idx="21">
                  <c:v>AC</c:v>
                </c:pt>
                <c:pt idx="22">
                  <c:v>AP</c:v>
                </c:pt>
                <c:pt idx="23">
                  <c:v>ES</c:v>
                </c:pt>
                <c:pt idx="24">
                  <c:v>RO</c:v>
                </c:pt>
                <c:pt idx="25">
                  <c:v>DF</c:v>
                </c:pt>
                <c:pt idx="26">
                  <c:v>RR</c:v>
                </c:pt>
              </c:strCache>
            </c:strRef>
          </c:cat>
          <c:val>
            <c:numRef>
              <c:f>Plan1!$C$1:$C$27</c:f>
              <c:numCache>
                <c:formatCode>General</c:formatCode>
                <c:ptCount val="27"/>
                <c:pt idx="0">
                  <c:v>611</c:v>
                </c:pt>
                <c:pt idx="1">
                  <c:v>316</c:v>
                </c:pt>
                <c:pt idx="2">
                  <c:v>268</c:v>
                </c:pt>
                <c:pt idx="3">
                  <c:v>261</c:v>
                </c:pt>
                <c:pt idx="4">
                  <c:v>231</c:v>
                </c:pt>
                <c:pt idx="5">
                  <c:v>217</c:v>
                </c:pt>
                <c:pt idx="6">
                  <c:v>206</c:v>
                </c:pt>
                <c:pt idx="7">
                  <c:v>201</c:v>
                </c:pt>
                <c:pt idx="8">
                  <c:v>189</c:v>
                </c:pt>
                <c:pt idx="9">
                  <c:v>155</c:v>
                </c:pt>
                <c:pt idx="10">
                  <c:v>154</c:v>
                </c:pt>
                <c:pt idx="11">
                  <c:v>141</c:v>
                </c:pt>
                <c:pt idx="12">
                  <c:v>123</c:v>
                </c:pt>
                <c:pt idx="13">
                  <c:v>119</c:v>
                </c:pt>
                <c:pt idx="14">
                  <c:v>101</c:v>
                </c:pt>
                <c:pt idx="15">
                  <c:v>91</c:v>
                </c:pt>
                <c:pt idx="16">
                  <c:v>87</c:v>
                </c:pt>
                <c:pt idx="17">
                  <c:v>59</c:v>
                </c:pt>
                <c:pt idx="18">
                  <c:v>54</c:v>
                </c:pt>
                <c:pt idx="19">
                  <c:v>43</c:v>
                </c:pt>
                <c:pt idx="20">
                  <c:v>31</c:v>
                </c:pt>
                <c:pt idx="21">
                  <c:v>21</c:v>
                </c:pt>
                <c:pt idx="22">
                  <c:v>20</c:v>
                </c:pt>
                <c:pt idx="23">
                  <c:v>19</c:v>
                </c:pt>
                <c:pt idx="24">
                  <c:v>13</c:v>
                </c:pt>
                <c:pt idx="25">
                  <c:v>7</c:v>
                </c:pt>
                <c:pt idx="26">
                  <c:v>5</c:v>
                </c:pt>
              </c:numCache>
            </c:numRef>
          </c:val>
        </c:ser>
        <c:axId val="68611072"/>
        <c:axId val="70079232"/>
      </c:barChart>
      <c:catAx>
        <c:axId val="68611072"/>
        <c:scaling>
          <c:orientation val="minMax"/>
        </c:scaling>
        <c:axPos val="b"/>
        <c:majorTickMark val="none"/>
        <c:tickLblPos val="nextTo"/>
        <c:crossAx val="70079232"/>
        <c:crosses val="autoZero"/>
        <c:auto val="1"/>
        <c:lblAlgn val="ctr"/>
        <c:lblOffset val="100"/>
      </c:catAx>
      <c:valAx>
        <c:axId val="70079232"/>
        <c:scaling>
          <c:orientation val="minMax"/>
        </c:scaling>
        <c:axPos val="l"/>
        <c:numFmt formatCode="General" sourceLinked="1"/>
        <c:majorTickMark val="none"/>
        <c:tickLblPos val="nextTo"/>
        <c:crossAx val="6861107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8267CF-9070-4F2E-830C-3952B78975B7}" type="doc">
      <dgm:prSet loTypeId="urn:microsoft.com/office/officeart/2005/8/layout/radial3" loCatId="cycle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pt-BR"/>
        </a:p>
      </dgm:t>
    </dgm:pt>
    <dgm:pt modelId="{640A920F-B754-463B-909D-221DED934FD6}">
      <dgm:prSet phldrT="[Texto]" custT="1"/>
      <dgm:spPr>
        <a:xfrm>
          <a:off x="2642802" y="1353323"/>
          <a:ext cx="2872326" cy="2582679"/>
        </a:xfrm>
      </dgm:spPr>
      <dgm:t>
        <a:bodyPr/>
        <a:lstStyle/>
        <a:p>
          <a:r>
            <a:rPr lang="pt-BR" sz="2800" b="1" dirty="0" smtClean="0">
              <a:effectLst/>
              <a:latin typeface="Calibri"/>
              <a:ea typeface="+mn-ea"/>
              <a:cs typeface="+mn-cs"/>
            </a:rPr>
            <a:t>Qualificação da Atenção Básica</a:t>
          </a:r>
          <a:endParaRPr lang="pt-BR" sz="2800" b="1" dirty="0">
            <a:effectLst/>
            <a:latin typeface="Calibri"/>
            <a:ea typeface="+mn-ea"/>
            <a:cs typeface="+mn-cs"/>
          </a:endParaRPr>
        </a:p>
      </dgm:t>
    </dgm:pt>
    <dgm:pt modelId="{E392BA18-A9C4-4F97-A462-D33D10CD86BC}" type="parTrans" cxnId="{42557312-2C56-4DA6-9F12-DADF3760B906}">
      <dgm:prSet/>
      <dgm:spPr/>
      <dgm:t>
        <a:bodyPr/>
        <a:lstStyle/>
        <a:p>
          <a:endParaRPr lang="pt-BR"/>
        </a:p>
      </dgm:t>
    </dgm:pt>
    <dgm:pt modelId="{C12189F9-C875-4D7F-AFDC-DA3624BB11ED}" type="sibTrans" cxnId="{42557312-2C56-4DA6-9F12-DADF3760B906}">
      <dgm:prSet/>
      <dgm:spPr/>
      <dgm:t>
        <a:bodyPr/>
        <a:lstStyle/>
        <a:p>
          <a:endParaRPr lang="pt-BR"/>
        </a:p>
      </dgm:t>
    </dgm:pt>
    <dgm:pt modelId="{9ED4A793-F4B0-425C-A950-56EF79762870}">
      <dgm:prSet phldrT="[Texto]" custT="1"/>
      <dgm:spPr>
        <a:xfrm>
          <a:off x="3456381" y="72016"/>
          <a:ext cx="1291339" cy="1291339"/>
        </a:xfrm>
      </dgm:spPr>
      <dgm:t>
        <a:bodyPr/>
        <a:lstStyle/>
        <a:p>
          <a:r>
            <a:rPr lang="pt-BR" sz="1400" b="1" smtClean="0">
              <a:latin typeface="Calibri"/>
              <a:ea typeface="+mn-ea"/>
              <a:cs typeface="+mn-cs"/>
            </a:rPr>
            <a:t>PMAQ</a:t>
          </a:r>
          <a:endParaRPr lang="pt-BR" sz="1400" b="1" dirty="0">
            <a:latin typeface="Calibri"/>
            <a:ea typeface="+mn-ea"/>
            <a:cs typeface="+mn-cs"/>
          </a:endParaRPr>
        </a:p>
      </dgm:t>
    </dgm:pt>
    <dgm:pt modelId="{0B3C3878-B306-4912-B9DC-DB6421D6DE02}" type="parTrans" cxnId="{02A51269-3381-44B5-8D31-F5F6DD206F81}">
      <dgm:prSet/>
      <dgm:spPr/>
      <dgm:t>
        <a:bodyPr/>
        <a:lstStyle/>
        <a:p>
          <a:endParaRPr lang="pt-BR"/>
        </a:p>
      </dgm:t>
    </dgm:pt>
    <dgm:pt modelId="{B956B93E-B4DB-4805-A8DC-01637747ED27}" type="sibTrans" cxnId="{02A51269-3381-44B5-8D31-F5F6DD206F81}">
      <dgm:prSet/>
      <dgm:spPr/>
      <dgm:t>
        <a:bodyPr/>
        <a:lstStyle/>
        <a:p>
          <a:endParaRPr lang="pt-BR"/>
        </a:p>
      </dgm:t>
    </dgm:pt>
    <dgm:pt modelId="{5F347316-ADD3-44AE-9929-B738270CDB54}">
      <dgm:prSet phldrT="[Texto]" custT="1"/>
      <dgm:spPr>
        <a:xfrm>
          <a:off x="4392481" y="360046"/>
          <a:ext cx="1291339" cy="1291339"/>
        </a:xfrm>
      </dgm:spPr>
      <dgm:t>
        <a:bodyPr/>
        <a:lstStyle/>
        <a:p>
          <a:r>
            <a:rPr lang="pt-BR" sz="1400" b="1" smtClean="0">
              <a:latin typeface="Calibri"/>
              <a:ea typeface="+mn-ea"/>
              <a:cs typeface="+mn-cs"/>
            </a:rPr>
            <a:t>Requalifica UBS</a:t>
          </a:r>
          <a:endParaRPr lang="pt-BR" sz="1400" b="1" dirty="0">
            <a:latin typeface="Calibri"/>
            <a:ea typeface="+mn-ea"/>
            <a:cs typeface="+mn-cs"/>
          </a:endParaRPr>
        </a:p>
      </dgm:t>
    </dgm:pt>
    <dgm:pt modelId="{C8938AB2-DD25-4BAA-83ED-742A4AC219AA}" type="parTrans" cxnId="{B37A0889-2473-4F5E-A0C3-A13F6C754149}">
      <dgm:prSet/>
      <dgm:spPr/>
      <dgm:t>
        <a:bodyPr/>
        <a:lstStyle/>
        <a:p>
          <a:endParaRPr lang="pt-BR"/>
        </a:p>
      </dgm:t>
    </dgm:pt>
    <dgm:pt modelId="{333C445D-9F5A-471A-B95B-2D647403157E}" type="sibTrans" cxnId="{B37A0889-2473-4F5E-A0C3-A13F6C754149}">
      <dgm:prSet/>
      <dgm:spPr/>
      <dgm:t>
        <a:bodyPr/>
        <a:lstStyle/>
        <a:p>
          <a:endParaRPr lang="pt-BR"/>
        </a:p>
      </dgm:t>
    </dgm:pt>
    <dgm:pt modelId="{D1785035-06F9-4781-9987-ED1B2F1B00C1}">
      <dgm:prSet phldrT="[Texto]" custT="1"/>
      <dgm:spPr>
        <a:xfrm>
          <a:off x="5162865" y="1000426"/>
          <a:ext cx="1291339" cy="1291339"/>
        </a:xfrm>
      </dgm:spPr>
      <dgm:t>
        <a:bodyPr/>
        <a:lstStyle/>
        <a:p>
          <a:r>
            <a:rPr lang="pt-BR" sz="1400" b="1" smtClean="0">
              <a:latin typeface="Calibri"/>
              <a:ea typeface="+mn-ea"/>
              <a:cs typeface="+mn-cs"/>
            </a:rPr>
            <a:t>Telessaúde Brasil Redes</a:t>
          </a:r>
          <a:endParaRPr lang="pt-BR" sz="1400" b="1" dirty="0">
            <a:latin typeface="Calibri"/>
            <a:ea typeface="+mn-ea"/>
            <a:cs typeface="+mn-cs"/>
          </a:endParaRPr>
        </a:p>
      </dgm:t>
    </dgm:pt>
    <dgm:pt modelId="{5A8A993D-8A77-494A-8B67-8017B55D7091}" type="parTrans" cxnId="{DE0CA340-7476-4E9E-A3CE-D1B2EA458BA4}">
      <dgm:prSet/>
      <dgm:spPr/>
      <dgm:t>
        <a:bodyPr/>
        <a:lstStyle/>
        <a:p>
          <a:endParaRPr lang="pt-BR"/>
        </a:p>
      </dgm:t>
    </dgm:pt>
    <dgm:pt modelId="{62459750-260C-4F5C-9C71-2A332243090D}" type="sibTrans" cxnId="{DE0CA340-7476-4E9E-A3CE-D1B2EA458BA4}">
      <dgm:prSet/>
      <dgm:spPr/>
      <dgm:t>
        <a:bodyPr/>
        <a:lstStyle/>
        <a:p>
          <a:endParaRPr lang="pt-BR"/>
        </a:p>
      </dgm:t>
    </dgm:pt>
    <dgm:pt modelId="{D9D3B636-7376-4FC6-8480-4D50884AA381}">
      <dgm:prSet phldrT="[Texto]" custT="1"/>
      <dgm:spPr>
        <a:xfrm>
          <a:off x="5371461" y="1998993"/>
          <a:ext cx="1409277" cy="1291339"/>
        </a:xfrm>
      </dgm:spPr>
      <dgm:t>
        <a:bodyPr/>
        <a:lstStyle/>
        <a:p>
          <a:r>
            <a:rPr lang="pt-BR" sz="1200" b="1" smtClean="0">
              <a:latin typeface="Calibri"/>
              <a:ea typeface="+mn-ea"/>
              <a:cs typeface="+mn-cs"/>
            </a:rPr>
            <a:t>Financiamento</a:t>
          </a:r>
          <a:endParaRPr lang="pt-BR" sz="1200" b="1" dirty="0">
            <a:latin typeface="Calibri"/>
            <a:ea typeface="+mn-ea"/>
            <a:cs typeface="+mn-cs"/>
          </a:endParaRPr>
        </a:p>
      </dgm:t>
    </dgm:pt>
    <dgm:pt modelId="{10982924-2A13-48AE-8340-B41808F20746}" type="parTrans" cxnId="{8B856766-96DC-41C9-A310-38FB0A9362F3}">
      <dgm:prSet/>
      <dgm:spPr/>
      <dgm:t>
        <a:bodyPr/>
        <a:lstStyle/>
        <a:p>
          <a:endParaRPr lang="pt-BR"/>
        </a:p>
      </dgm:t>
    </dgm:pt>
    <dgm:pt modelId="{4B26AA96-EE2A-4D83-BEE8-180003AFAAF2}" type="sibTrans" cxnId="{8B856766-96DC-41C9-A310-38FB0A9362F3}">
      <dgm:prSet/>
      <dgm:spPr/>
      <dgm:t>
        <a:bodyPr/>
        <a:lstStyle/>
        <a:p>
          <a:endParaRPr lang="pt-BR"/>
        </a:p>
      </dgm:t>
    </dgm:pt>
    <dgm:pt modelId="{2795C275-8361-46F0-9E45-BED1C3F23B08}">
      <dgm:prSet phldrT="[Texto]"/>
      <dgm:spPr>
        <a:xfrm>
          <a:off x="5162865" y="2997561"/>
          <a:ext cx="1291339" cy="1291339"/>
        </a:xfrm>
      </dgm:spPr>
      <dgm:t>
        <a:bodyPr/>
        <a:lstStyle/>
        <a:p>
          <a:r>
            <a:rPr lang="pt-BR" b="1" smtClean="0">
              <a:latin typeface="Calibri"/>
              <a:ea typeface="+mn-ea"/>
              <a:cs typeface="+mn-cs"/>
            </a:rPr>
            <a:t>Provimento e Fixação</a:t>
          </a:r>
          <a:endParaRPr lang="pt-BR" b="1" dirty="0">
            <a:latin typeface="Calibri"/>
            <a:ea typeface="+mn-ea"/>
            <a:cs typeface="+mn-cs"/>
          </a:endParaRPr>
        </a:p>
      </dgm:t>
    </dgm:pt>
    <dgm:pt modelId="{00B12A2D-43D4-4865-82D9-97FEFBF8AF16}" type="parTrans" cxnId="{D233A118-0792-4A90-8CEE-25111BC07D5C}">
      <dgm:prSet/>
      <dgm:spPr/>
      <dgm:t>
        <a:bodyPr/>
        <a:lstStyle/>
        <a:p>
          <a:endParaRPr lang="pt-BR"/>
        </a:p>
      </dgm:t>
    </dgm:pt>
    <dgm:pt modelId="{8FFAEADA-4942-4102-A558-9E30C5E97B6B}" type="sibTrans" cxnId="{D233A118-0792-4A90-8CEE-25111BC07D5C}">
      <dgm:prSet/>
      <dgm:spPr/>
      <dgm:t>
        <a:bodyPr/>
        <a:lstStyle/>
        <a:p>
          <a:endParaRPr lang="pt-BR"/>
        </a:p>
      </dgm:t>
    </dgm:pt>
    <dgm:pt modelId="{234DB432-D3AD-45BC-9B56-CED9958FE8A7}">
      <dgm:prSet phldrT="[Texto]" custT="1"/>
      <dgm:spPr>
        <a:xfrm>
          <a:off x="4469293" y="3728560"/>
          <a:ext cx="1291339" cy="1291339"/>
        </a:xfrm>
      </dgm:spPr>
      <dgm:t>
        <a:bodyPr/>
        <a:lstStyle/>
        <a:p>
          <a:r>
            <a:rPr lang="pt-BR" sz="16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e-SUS AB</a:t>
          </a:r>
          <a:endParaRPr lang="pt-BR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/>
            <a:ea typeface="+mn-ea"/>
            <a:cs typeface="+mn-cs"/>
          </a:endParaRPr>
        </a:p>
      </dgm:t>
    </dgm:pt>
    <dgm:pt modelId="{9F1C443F-F495-44D5-802C-0BB94EFFCDEB}" type="parTrans" cxnId="{E193FCCC-958D-49B9-A65F-09814270ED12}">
      <dgm:prSet/>
      <dgm:spPr/>
      <dgm:t>
        <a:bodyPr/>
        <a:lstStyle/>
        <a:p>
          <a:endParaRPr lang="pt-BR"/>
        </a:p>
      </dgm:t>
    </dgm:pt>
    <dgm:pt modelId="{40500B7B-6C80-445E-83F0-D4E4B6A7E354}" type="sibTrans" cxnId="{E193FCCC-958D-49B9-A65F-09814270ED12}">
      <dgm:prSet/>
      <dgm:spPr/>
      <dgm:t>
        <a:bodyPr/>
        <a:lstStyle/>
        <a:p>
          <a:endParaRPr lang="pt-BR"/>
        </a:p>
      </dgm:t>
    </dgm:pt>
    <dgm:pt modelId="{0ACB7227-6EA0-43B9-8E12-B68FF5535A92}">
      <dgm:prSet phldrT="[Texto]" custT="1"/>
      <dgm:spPr>
        <a:xfrm>
          <a:off x="3384371" y="3853967"/>
          <a:ext cx="1336794" cy="1291339"/>
        </a:xfrm>
      </dgm:spPr>
      <dgm:t>
        <a:bodyPr/>
        <a:lstStyle/>
        <a:p>
          <a:r>
            <a:rPr lang="pt-BR" sz="14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    </a:t>
          </a:r>
          <a:r>
            <a:rPr lang="pt-BR" sz="1400" b="1" smtClean="0">
              <a:effectLst/>
              <a:latin typeface="Calibri"/>
              <a:ea typeface="+mn-ea"/>
              <a:cs typeface="+mn-cs"/>
            </a:rPr>
            <a:t>Informati</a:t>
          </a:r>
        </a:p>
        <a:p>
          <a:r>
            <a:rPr lang="pt-BR" sz="1400" b="1" smtClean="0">
              <a:effectLst/>
              <a:latin typeface="Calibri"/>
              <a:ea typeface="+mn-ea"/>
              <a:cs typeface="+mn-cs"/>
            </a:rPr>
            <a:t>zação</a:t>
          </a:r>
          <a:endParaRPr lang="pt-BR" sz="1400" b="1" dirty="0">
            <a:effectLst/>
            <a:latin typeface="Calibri"/>
            <a:ea typeface="+mn-ea"/>
            <a:cs typeface="+mn-cs"/>
          </a:endParaRPr>
        </a:p>
      </dgm:t>
    </dgm:pt>
    <dgm:pt modelId="{8366557C-0B60-4E38-843C-190334394319}" type="parTrans" cxnId="{59F7E6EC-5811-46CE-A90B-57AAB13E0EE5}">
      <dgm:prSet/>
      <dgm:spPr/>
      <dgm:t>
        <a:bodyPr/>
        <a:lstStyle/>
        <a:p>
          <a:endParaRPr lang="pt-BR"/>
        </a:p>
      </dgm:t>
    </dgm:pt>
    <dgm:pt modelId="{6E02C3D5-16C2-40C4-B004-ED1268B40D56}" type="sibTrans" cxnId="{59F7E6EC-5811-46CE-A90B-57AAB13E0EE5}">
      <dgm:prSet/>
      <dgm:spPr/>
      <dgm:t>
        <a:bodyPr/>
        <a:lstStyle/>
        <a:p>
          <a:endParaRPr lang="pt-BR"/>
        </a:p>
      </dgm:t>
    </dgm:pt>
    <dgm:pt modelId="{0F921905-0929-46B4-B7A7-5F38BBDCC504}">
      <dgm:prSet phldrT="[Texto]" custT="1"/>
      <dgm:spPr>
        <a:xfrm>
          <a:off x="2434728" y="3728563"/>
          <a:ext cx="1291339" cy="1291339"/>
        </a:xfrm>
      </dgm:spPr>
      <dgm:t>
        <a:bodyPr/>
        <a:lstStyle/>
        <a:p>
          <a:r>
            <a:rPr lang="pt-BR" sz="1800" b="1" dirty="0" smtClean="0">
              <a:solidFill>
                <a:schemeClr val="tx1"/>
              </a:solidFill>
              <a:latin typeface="Calibri"/>
              <a:ea typeface="+mn-ea"/>
              <a:cs typeface="+mn-cs"/>
            </a:rPr>
            <a:t>NASF</a:t>
          </a:r>
          <a:endParaRPr lang="pt-BR" sz="1800" b="1" dirty="0">
            <a:solidFill>
              <a:schemeClr val="tx1"/>
            </a:solidFill>
            <a:latin typeface="Calibri"/>
            <a:ea typeface="+mn-ea"/>
            <a:cs typeface="+mn-cs"/>
          </a:endParaRPr>
        </a:p>
      </dgm:t>
    </dgm:pt>
    <dgm:pt modelId="{D2C5B66C-C70E-4068-B75B-4CA4FBA70B65}" type="parTrans" cxnId="{CAFE7BBD-5D95-4CF7-8E0E-E216AAAF25BF}">
      <dgm:prSet/>
      <dgm:spPr/>
      <dgm:t>
        <a:bodyPr/>
        <a:lstStyle/>
        <a:p>
          <a:endParaRPr lang="pt-BR"/>
        </a:p>
      </dgm:t>
    </dgm:pt>
    <dgm:pt modelId="{745A3E67-5C48-4409-B265-EA3518B0BE3C}" type="sibTrans" cxnId="{CAFE7BBD-5D95-4CF7-8E0E-E216AAAF25BF}">
      <dgm:prSet/>
      <dgm:spPr/>
      <dgm:t>
        <a:bodyPr/>
        <a:lstStyle/>
        <a:p>
          <a:endParaRPr lang="pt-BR"/>
        </a:p>
      </dgm:t>
    </dgm:pt>
    <dgm:pt modelId="{5C5BE50F-580A-404B-B775-E38A713575FE}">
      <dgm:prSet phldrT="[Texto]"/>
      <dgm:spPr>
        <a:xfrm>
          <a:off x="1728190" y="2952327"/>
          <a:ext cx="1291339" cy="1291339"/>
        </a:xfrm>
      </dgm:spPr>
      <dgm:t>
        <a:bodyPr/>
        <a:lstStyle/>
        <a:p>
          <a:r>
            <a:rPr lang="pt-BR" b="1" smtClean="0">
              <a:latin typeface="Calibri"/>
              <a:ea typeface="+mn-ea"/>
              <a:cs typeface="+mn-cs"/>
            </a:rPr>
            <a:t>Consultório na Rua</a:t>
          </a:r>
          <a:endParaRPr lang="pt-BR" b="1" dirty="0">
            <a:latin typeface="Calibri"/>
            <a:ea typeface="+mn-ea"/>
            <a:cs typeface="+mn-cs"/>
          </a:endParaRPr>
        </a:p>
      </dgm:t>
    </dgm:pt>
    <dgm:pt modelId="{18703073-74DD-4071-B584-11D9B9EF7E4A}" type="parTrans" cxnId="{23021924-6BED-4589-AAC5-B7145DAAFEF9}">
      <dgm:prSet/>
      <dgm:spPr/>
      <dgm:t>
        <a:bodyPr/>
        <a:lstStyle/>
        <a:p>
          <a:endParaRPr lang="pt-BR"/>
        </a:p>
      </dgm:t>
    </dgm:pt>
    <dgm:pt modelId="{C0106397-209B-45CF-9921-D1C1263CC7CC}" type="sibTrans" cxnId="{23021924-6BED-4589-AAC5-B7145DAAFEF9}">
      <dgm:prSet/>
      <dgm:spPr/>
      <dgm:t>
        <a:bodyPr/>
        <a:lstStyle/>
        <a:p>
          <a:endParaRPr lang="pt-BR"/>
        </a:p>
      </dgm:t>
    </dgm:pt>
    <dgm:pt modelId="{6F246269-E2FA-4AB6-92AF-2E36E7BE6F72}">
      <dgm:prSet phldrT="[Texto]"/>
      <dgm:spPr>
        <a:xfrm>
          <a:off x="1436160" y="1998993"/>
          <a:ext cx="1291339" cy="1291339"/>
        </a:xfrm>
      </dgm:spPr>
      <dgm:t>
        <a:bodyPr/>
        <a:lstStyle/>
        <a:p>
          <a:r>
            <a:rPr lang="pt-BR" b="1" smtClean="0">
              <a:latin typeface="Calibri"/>
              <a:ea typeface="+mn-ea"/>
              <a:cs typeface="+mn-cs"/>
            </a:rPr>
            <a:t>Academia da Saúde</a:t>
          </a:r>
          <a:endParaRPr lang="pt-BR" b="1" dirty="0">
            <a:latin typeface="Calibri"/>
            <a:ea typeface="+mn-ea"/>
            <a:cs typeface="+mn-cs"/>
          </a:endParaRPr>
        </a:p>
      </dgm:t>
    </dgm:pt>
    <dgm:pt modelId="{6DA5DE76-1456-4C22-8C6D-01B802A25261}" type="parTrans" cxnId="{733B6D29-875B-480A-8ABD-E8B6355DA5EA}">
      <dgm:prSet/>
      <dgm:spPr/>
      <dgm:t>
        <a:bodyPr/>
        <a:lstStyle/>
        <a:p>
          <a:endParaRPr lang="pt-BR"/>
        </a:p>
      </dgm:t>
    </dgm:pt>
    <dgm:pt modelId="{51B166B9-E24C-44C7-8AEF-2A1A56DFE771}" type="sibTrans" cxnId="{733B6D29-875B-480A-8ABD-E8B6355DA5EA}">
      <dgm:prSet/>
      <dgm:spPr/>
      <dgm:t>
        <a:bodyPr/>
        <a:lstStyle/>
        <a:p>
          <a:endParaRPr lang="pt-BR"/>
        </a:p>
      </dgm:t>
    </dgm:pt>
    <dgm:pt modelId="{5A24B3E5-9FAB-4B5B-ABE1-B704882CAF42}">
      <dgm:prSet phldrT="[Texto]" custT="1"/>
      <dgm:spPr>
        <a:xfrm>
          <a:off x="1703726" y="1000426"/>
          <a:ext cx="1291339" cy="1291339"/>
        </a:xfrm>
      </dgm:spPr>
      <dgm:t>
        <a:bodyPr/>
        <a:lstStyle/>
        <a:p>
          <a:r>
            <a:rPr lang="pt-BR" sz="1400" b="1" dirty="0" smtClean="0">
              <a:latin typeface="Calibri"/>
              <a:ea typeface="+mn-ea"/>
              <a:cs typeface="+mn-cs"/>
            </a:rPr>
            <a:t>PSE</a:t>
          </a:r>
          <a:endParaRPr lang="pt-BR" sz="1400" b="1" dirty="0">
            <a:latin typeface="Calibri"/>
            <a:ea typeface="+mn-ea"/>
            <a:cs typeface="+mn-cs"/>
          </a:endParaRPr>
        </a:p>
      </dgm:t>
    </dgm:pt>
    <dgm:pt modelId="{D07F4C50-55F5-4CAF-8B76-D6592CC3FF0A}" type="parTrans" cxnId="{123B07B3-0E29-4ABC-B482-E89317730788}">
      <dgm:prSet/>
      <dgm:spPr/>
      <dgm:t>
        <a:bodyPr/>
        <a:lstStyle/>
        <a:p>
          <a:endParaRPr lang="pt-BR"/>
        </a:p>
      </dgm:t>
    </dgm:pt>
    <dgm:pt modelId="{B876EFBE-F3AD-4EB8-9422-16C6BC9A60BE}" type="sibTrans" cxnId="{123B07B3-0E29-4ABC-B482-E89317730788}">
      <dgm:prSet/>
      <dgm:spPr/>
      <dgm:t>
        <a:bodyPr/>
        <a:lstStyle/>
        <a:p>
          <a:endParaRPr lang="pt-BR"/>
        </a:p>
      </dgm:t>
    </dgm:pt>
    <dgm:pt modelId="{B0E34634-9CDA-4778-8C11-61AB746D7B67}">
      <dgm:prSet phldrT="[Texto]" custT="1"/>
      <dgm:spPr>
        <a:xfrm>
          <a:off x="2376269" y="360048"/>
          <a:ext cx="1291339" cy="1291339"/>
        </a:xfrm>
      </dgm:spPr>
      <dgm:t>
        <a:bodyPr/>
        <a:lstStyle/>
        <a:p>
          <a:r>
            <a:rPr lang="pt-BR" sz="1400" b="1" dirty="0" smtClean="0">
              <a:latin typeface="Calibri"/>
              <a:ea typeface="+mn-ea"/>
              <a:cs typeface="+mn-cs"/>
            </a:rPr>
            <a:t>Saúde Bucal</a:t>
          </a:r>
          <a:endParaRPr lang="pt-BR" sz="1400" b="1" dirty="0">
            <a:latin typeface="Calibri"/>
            <a:ea typeface="+mn-ea"/>
            <a:cs typeface="+mn-cs"/>
          </a:endParaRPr>
        </a:p>
      </dgm:t>
    </dgm:pt>
    <dgm:pt modelId="{92273B8E-D11E-41ED-B718-EA8A770DDFDF}" type="parTrans" cxnId="{2CA6B665-3B85-4D65-A5D7-7B3145518291}">
      <dgm:prSet/>
      <dgm:spPr/>
      <dgm:t>
        <a:bodyPr/>
        <a:lstStyle/>
        <a:p>
          <a:endParaRPr lang="pt-BR"/>
        </a:p>
      </dgm:t>
    </dgm:pt>
    <dgm:pt modelId="{E891FC6F-7DFD-4812-87A1-2171D1E9F9BB}" type="sibTrans" cxnId="{2CA6B665-3B85-4D65-A5D7-7B3145518291}">
      <dgm:prSet/>
      <dgm:spPr/>
      <dgm:t>
        <a:bodyPr/>
        <a:lstStyle/>
        <a:p>
          <a:endParaRPr lang="pt-BR"/>
        </a:p>
      </dgm:t>
    </dgm:pt>
    <dgm:pt modelId="{41A60CFA-F370-4FF0-B44A-D9FC2922BCE1}" type="pres">
      <dgm:prSet presAssocID="{E98267CF-9070-4F2E-830C-3952B78975B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D103C7A-5D76-4227-A795-9D6ADF6F85B7}" type="pres">
      <dgm:prSet presAssocID="{E98267CF-9070-4F2E-830C-3952B78975B7}" presName="radial" presStyleCnt="0">
        <dgm:presLayoutVars>
          <dgm:animLvl val="ctr"/>
        </dgm:presLayoutVars>
      </dgm:prSet>
      <dgm:spPr/>
      <dgm:t>
        <a:bodyPr/>
        <a:lstStyle/>
        <a:p>
          <a:endParaRPr lang="pt-BR"/>
        </a:p>
      </dgm:t>
    </dgm:pt>
    <dgm:pt modelId="{61839F80-0C68-4535-B895-3848E80907BA}" type="pres">
      <dgm:prSet presAssocID="{640A920F-B754-463B-909D-221DED934FD6}" presName="centerShape" presStyleLbl="vennNode1" presStyleIdx="0" presStyleCnt="13" custScaleX="111215"/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AA07E4C8-6624-42DA-8979-4EC3A5CED55F}" type="pres">
      <dgm:prSet presAssocID="{9ED4A793-F4B0-425C-A950-56EF79762870}" presName="node" presStyleLbl="vennNode1" presStyleIdx="1" presStyleCnt="13" custRadScaleRad="96494" custRadScaleInc="2288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C4EC6919-7A70-4E56-839B-40148D233C15}" type="pres">
      <dgm:prSet presAssocID="{5F347316-ADD3-44AE-9929-B738270CDB54}" presName="node" presStyleLbl="vennNode1" presStyleIdx="2" presStyleCnt="13" custRadScaleRad="95086" custRadScaleInc="112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76A9BE8E-FB2B-4F4A-9C8B-BA4C4C7B4313}" type="pres">
      <dgm:prSet presAssocID="{D1785035-06F9-4781-9987-ED1B2F1B00C1}" presName="node" presStyleLbl="vennNode1" presStyleIdx="3" presStyleCnt="1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7DECEEAD-A380-405D-889D-FC70DA3FA53E}" type="pres">
      <dgm:prSet presAssocID="{D9D3B636-7376-4FC6-8480-4D50884AA381}" presName="node" presStyleLbl="vennNode1" presStyleIdx="4" presStyleCnt="13" custScaleX="10913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5C34908E-9C71-4216-8A32-56A6FC47040F}" type="pres">
      <dgm:prSet presAssocID="{2795C275-8361-46F0-9E45-BED1C3F23B08}" presName="node" presStyleLbl="vennNode1" presStyleIdx="5" presStyleCnt="1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285C04BF-82EB-48B3-86FF-9DFA77739245}" type="pres">
      <dgm:prSet presAssocID="{234DB432-D3AD-45BC-9B56-CED9958FE8A7}" presName="node" presStyleLbl="vennNode1" presStyleIdx="6" presStyleCnt="13" custRadScaleRad="100950" custRadScaleInc="-3071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4A21C1E4-FB1D-48B3-8A0E-73837353422E}" type="pres">
      <dgm:prSet presAssocID="{0ACB7227-6EA0-43B9-8E12-B68FF5535A92}" presName="node" presStyleLbl="vennNode1" presStyleIdx="7" presStyleCnt="13" custScaleX="103520" custRadScaleRad="92891" custRadScaleInc="269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5CA4D33D-77C1-4F61-BEF6-E7DD34E883A8}" type="pres">
      <dgm:prSet presAssocID="{0F921905-0929-46B4-B7A7-5F38BBDCC504}" presName="node" presStyleLbl="vennNode1" presStyleIdx="8" presStyleCnt="1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B2423961-2C9A-41A2-B615-EF5A2A1C8A2D}" type="pres">
      <dgm:prSet presAssocID="{5C5BE50F-580A-404B-B775-E38A713575FE}" presName="node" presStyleLbl="vennNode1" presStyleIdx="9" presStyleCnt="13" custRadScaleRad="97816" custRadScaleInc="2634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561584D4-D929-48EE-AAD8-EC77A458819D}" type="pres">
      <dgm:prSet presAssocID="{6F246269-E2FA-4AB6-92AF-2E36E7BE6F72}" presName="node" presStyleLbl="vennNode1" presStyleIdx="10" presStyleCnt="1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928897D7-052E-49BD-9FA1-04CB9A0AB966}" type="pres">
      <dgm:prSet presAssocID="{5A24B3E5-9FAB-4B5B-ABE1-B704882CAF42}" presName="node" presStyleLbl="vennNode1" presStyleIdx="11" presStyleCnt="1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  <dgm:pt modelId="{38A16E59-69A1-4BAD-AB17-E452822FC279}" type="pres">
      <dgm:prSet presAssocID="{B0E34634-9CDA-4778-8C11-61AB746D7B67}" presName="node" presStyleLbl="vennNode1" presStyleIdx="12" presStyleCnt="13" custRadScaleRad="97652" custRadScaleInc="-9399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pt-BR"/>
        </a:p>
      </dgm:t>
    </dgm:pt>
  </dgm:ptLst>
  <dgm:cxnLst>
    <dgm:cxn modelId="{9CCAE9BD-3CE3-4024-AA00-0E8F1E01ED9B}" type="presOf" srcId="{0F921905-0929-46B4-B7A7-5F38BBDCC504}" destId="{5CA4D33D-77C1-4F61-BEF6-E7DD34E883A8}" srcOrd="0" destOrd="0" presId="urn:microsoft.com/office/officeart/2005/8/layout/radial3"/>
    <dgm:cxn modelId="{123B07B3-0E29-4ABC-B482-E89317730788}" srcId="{640A920F-B754-463B-909D-221DED934FD6}" destId="{5A24B3E5-9FAB-4B5B-ABE1-B704882CAF42}" srcOrd="10" destOrd="0" parTransId="{D07F4C50-55F5-4CAF-8B76-D6592CC3FF0A}" sibTransId="{B876EFBE-F3AD-4EB8-9422-16C6BC9A60BE}"/>
    <dgm:cxn modelId="{59F7E6EC-5811-46CE-A90B-57AAB13E0EE5}" srcId="{640A920F-B754-463B-909D-221DED934FD6}" destId="{0ACB7227-6EA0-43B9-8E12-B68FF5535A92}" srcOrd="6" destOrd="0" parTransId="{8366557C-0B60-4E38-843C-190334394319}" sibTransId="{6E02C3D5-16C2-40C4-B004-ED1268B40D56}"/>
    <dgm:cxn modelId="{C49333C0-F233-4A8E-A47F-0B6104491BD8}" type="presOf" srcId="{6F246269-E2FA-4AB6-92AF-2E36E7BE6F72}" destId="{561584D4-D929-48EE-AAD8-EC77A458819D}" srcOrd="0" destOrd="0" presId="urn:microsoft.com/office/officeart/2005/8/layout/radial3"/>
    <dgm:cxn modelId="{B6D725EA-1363-4E76-8786-0627F11C8775}" type="presOf" srcId="{9ED4A793-F4B0-425C-A950-56EF79762870}" destId="{AA07E4C8-6624-42DA-8979-4EC3A5CED55F}" srcOrd="0" destOrd="0" presId="urn:microsoft.com/office/officeart/2005/8/layout/radial3"/>
    <dgm:cxn modelId="{C5082B0C-7342-436F-AD73-6B458BAF4DD9}" type="presOf" srcId="{D9D3B636-7376-4FC6-8480-4D50884AA381}" destId="{7DECEEAD-A380-405D-889D-FC70DA3FA53E}" srcOrd="0" destOrd="0" presId="urn:microsoft.com/office/officeart/2005/8/layout/radial3"/>
    <dgm:cxn modelId="{02A51269-3381-44B5-8D31-F5F6DD206F81}" srcId="{640A920F-B754-463B-909D-221DED934FD6}" destId="{9ED4A793-F4B0-425C-A950-56EF79762870}" srcOrd="0" destOrd="0" parTransId="{0B3C3878-B306-4912-B9DC-DB6421D6DE02}" sibTransId="{B956B93E-B4DB-4805-A8DC-01637747ED27}"/>
    <dgm:cxn modelId="{D233A118-0792-4A90-8CEE-25111BC07D5C}" srcId="{640A920F-B754-463B-909D-221DED934FD6}" destId="{2795C275-8361-46F0-9E45-BED1C3F23B08}" srcOrd="4" destOrd="0" parTransId="{00B12A2D-43D4-4865-82D9-97FEFBF8AF16}" sibTransId="{8FFAEADA-4942-4102-A558-9E30C5E97B6B}"/>
    <dgm:cxn modelId="{DE0CA340-7476-4E9E-A3CE-D1B2EA458BA4}" srcId="{640A920F-B754-463B-909D-221DED934FD6}" destId="{D1785035-06F9-4781-9987-ED1B2F1B00C1}" srcOrd="2" destOrd="0" parTransId="{5A8A993D-8A77-494A-8B67-8017B55D7091}" sibTransId="{62459750-260C-4F5C-9C71-2A332243090D}"/>
    <dgm:cxn modelId="{8B856766-96DC-41C9-A310-38FB0A9362F3}" srcId="{640A920F-B754-463B-909D-221DED934FD6}" destId="{D9D3B636-7376-4FC6-8480-4D50884AA381}" srcOrd="3" destOrd="0" parTransId="{10982924-2A13-48AE-8340-B41808F20746}" sibTransId="{4B26AA96-EE2A-4D83-BEE8-180003AFAAF2}"/>
    <dgm:cxn modelId="{269C97D1-F379-4158-9251-0FDA61CC0122}" type="presOf" srcId="{0ACB7227-6EA0-43B9-8E12-B68FF5535A92}" destId="{4A21C1E4-FB1D-48B3-8A0E-73837353422E}" srcOrd="0" destOrd="0" presId="urn:microsoft.com/office/officeart/2005/8/layout/radial3"/>
    <dgm:cxn modelId="{CFE6BD3B-1410-4C63-AA22-C8BCA70A8625}" type="presOf" srcId="{D1785035-06F9-4781-9987-ED1B2F1B00C1}" destId="{76A9BE8E-FB2B-4F4A-9C8B-BA4C4C7B4313}" srcOrd="0" destOrd="0" presId="urn:microsoft.com/office/officeart/2005/8/layout/radial3"/>
    <dgm:cxn modelId="{9D5C7D5A-5120-45F3-845D-2FCD70B6D4DE}" type="presOf" srcId="{B0E34634-9CDA-4778-8C11-61AB746D7B67}" destId="{38A16E59-69A1-4BAD-AB17-E452822FC279}" srcOrd="0" destOrd="0" presId="urn:microsoft.com/office/officeart/2005/8/layout/radial3"/>
    <dgm:cxn modelId="{733B6D29-875B-480A-8ABD-E8B6355DA5EA}" srcId="{640A920F-B754-463B-909D-221DED934FD6}" destId="{6F246269-E2FA-4AB6-92AF-2E36E7BE6F72}" srcOrd="9" destOrd="0" parTransId="{6DA5DE76-1456-4C22-8C6D-01B802A25261}" sibTransId="{51B166B9-E24C-44C7-8AEF-2A1A56DFE771}"/>
    <dgm:cxn modelId="{D4529A5B-EDCC-4706-8C4D-4CAED4F643F7}" type="presOf" srcId="{5A24B3E5-9FAB-4B5B-ABE1-B704882CAF42}" destId="{928897D7-052E-49BD-9FA1-04CB9A0AB966}" srcOrd="0" destOrd="0" presId="urn:microsoft.com/office/officeart/2005/8/layout/radial3"/>
    <dgm:cxn modelId="{23021924-6BED-4589-AAC5-B7145DAAFEF9}" srcId="{640A920F-B754-463B-909D-221DED934FD6}" destId="{5C5BE50F-580A-404B-B775-E38A713575FE}" srcOrd="8" destOrd="0" parTransId="{18703073-74DD-4071-B584-11D9B9EF7E4A}" sibTransId="{C0106397-209B-45CF-9921-D1C1263CC7CC}"/>
    <dgm:cxn modelId="{C76335E0-E949-46F1-BA67-818EC8B0143B}" type="presOf" srcId="{640A920F-B754-463B-909D-221DED934FD6}" destId="{61839F80-0C68-4535-B895-3848E80907BA}" srcOrd="0" destOrd="0" presId="urn:microsoft.com/office/officeart/2005/8/layout/radial3"/>
    <dgm:cxn modelId="{42557312-2C56-4DA6-9F12-DADF3760B906}" srcId="{E98267CF-9070-4F2E-830C-3952B78975B7}" destId="{640A920F-B754-463B-909D-221DED934FD6}" srcOrd="0" destOrd="0" parTransId="{E392BA18-A9C4-4F97-A462-D33D10CD86BC}" sibTransId="{C12189F9-C875-4D7F-AFDC-DA3624BB11ED}"/>
    <dgm:cxn modelId="{62C2F60C-1C85-4718-87BA-DD63CCE50B17}" type="presOf" srcId="{5C5BE50F-580A-404B-B775-E38A713575FE}" destId="{B2423961-2C9A-41A2-B615-EF5A2A1C8A2D}" srcOrd="0" destOrd="0" presId="urn:microsoft.com/office/officeart/2005/8/layout/radial3"/>
    <dgm:cxn modelId="{B37A0889-2473-4F5E-A0C3-A13F6C754149}" srcId="{640A920F-B754-463B-909D-221DED934FD6}" destId="{5F347316-ADD3-44AE-9929-B738270CDB54}" srcOrd="1" destOrd="0" parTransId="{C8938AB2-DD25-4BAA-83ED-742A4AC219AA}" sibTransId="{333C445D-9F5A-471A-B95B-2D647403157E}"/>
    <dgm:cxn modelId="{C1D915F7-E9DB-4C9D-890C-AADF47EF3B51}" type="presOf" srcId="{5F347316-ADD3-44AE-9929-B738270CDB54}" destId="{C4EC6919-7A70-4E56-839B-40148D233C15}" srcOrd="0" destOrd="0" presId="urn:microsoft.com/office/officeart/2005/8/layout/radial3"/>
    <dgm:cxn modelId="{5DD3D99F-6A08-428D-9DB9-FC28D64948E8}" type="presOf" srcId="{234DB432-D3AD-45BC-9B56-CED9958FE8A7}" destId="{285C04BF-82EB-48B3-86FF-9DFA77739245}" srcOrd="0" destOrd="0" presId="urn:microsoft.com/office/officeart/2005/8/layout/radial3"/>
    <dgm:cxn modelId="{D14DCEAA-A16E-4F2D-A245-924BD92283F2}" type="presOf" srcId="{2795C275-8361-46F0-9E45-BED1C3F23B08}" destId="{5C34908E-9C71-4216-8A32-56A6FC47040F}" srcOrd="0" destOrd="0" presId="urn:microsoft.com/office/officeart/2005/8/layout/radial3"/>
    <dgm:cxn modelId="{E193FCCC-958D-49B9-A65F-09814270ED12}" srcId="{640A920F-B754-463B-909D-221DED934FD6}" destId="{234DB432-D3AD-45BC-9B56-CED9958FE8A7}" srcOrd="5" destOrd="0" parTransId="{9F1C443F-F495-44D5-802C-0BB94EFFCDEB}" sibTransId="{40500B7B-6C80-445E-83F0-D4E4B6A7E354}"/>
    <dgm:cxn modelId="{2CA6B665-3B85-4D65-A5D7-7B3145518291}" srcId="{640A920F-B754-463B-909D-221DED934FD6}" destId="{B0E34634-9CDA-4778-8C11-61AB746D7B67}" srcOrd="11" destOrd="0" parTransId="{92273B8E-D11E-41ED-B718-EA8A770DDFDF}" sibTransId="{E891FC6F-7DFD-4812-87A1-2171D1E9F9BB}"/>
    <dgm:cxn modelId="{CAFE7BBD-5D95-4CF7-8E0E-E216AAAF25BF}" srcId="{640A920F-B754-463B-909D-221DED934FD6}" destId="{0F921905-0929-46B4-B7A7-5F38BBDCC504}" srcOrd="7" destOrd="0" parTransId="{D2C5B66C-C70E-4068-B75B-4CA4FBA70B65}" sibTransId="{745A3E67-5C48-4409-B265-EA3518B0BE3C}"/>
    <dgm:cxn modelId="{762AEBAB-6413-4D56-AE10-F398EAA773F6}" type="presOf" srcId="{E98267CF-9070-4F2E-830C-3952B78975B7}" destId="{41A60CFA-F370-4FF0-B44A-D9FC2922BCE1}" srcOrd="0" destOrd="0" presId="urn:microsoft.com/office/officeart/2005/8/layout/radial3"/>
    <dgm:cxn modelId="{67DB6268-327C-4224-B3BD-7AD0C636F744}" type="presParOf" srcId="{41A60CFA-F370-4FF0-B44A-D9FC2922BCE1}" destId="{3D103C7A-5D76-4227-A795-9D6ADF6F85B7}" srcOrd="0" destOrd="0" presId="urn:microsoft.com/office/officeart/2005/8/layout/radial3"/>
    <dgm:cxn modelId="{330433BF-93A7-4F96-98BD-3356656F0302}" type="presParOf" srcId="{3D103C7A-5D76-4227-A795-9D6ADF6F85B7}" destId="{61839F80-0C68-4535-B895-3848E80907BA}" srcOrd="0" destOrd="0" presId="urn:microsoft.com/office/officeart/2005/8/layout/radial3"/>
    <dgm:cxn modelId="{B0F8A742-811F-4B8D-8F60-348331A5B1B1}" type="presParOf" srcId="{3D103C7A-5D76-4227-A795-9D6ADF6F85B7}" destId="{AA07E4C8-6624-42DA-8979-4EC3A5CED55F}" srcOrd="1" destOrd="0" presId="urn:microsoft.com/office/officeart/2005/8/layout/radial3"/>
    <dgm:cxn modelId="{348F0DBC-D278-4FA4-98BD-FD41DBA6055E}" type="presParOf" srcId="{3D103C7A-5D76-4227-A795-9D6ADF6F85B7}" destId="{C4EC6919-7A70-4E56-839B-40148D233C15}" srcOrd="2" destOrd="0" presId="urn:microsoft.com/office/officeart/2005/8/layout/radial3"/>
    <dgm:cxn modelId="{6B863A1C-D258-48CC-BD61-E59AAAEDDC1F}" type="presParOf" srcId="{3D103C7A-5D76-4227-A795-9D6ADF6F85B7}" destId="{76A9BE8E-FB2B-4F4A-9C8B-BA4C4C7B4313}" srcOrd="3" destOrd="0" presId="urn:microsoft.com/office/officeart/2005/8/layout/radial3"/>
    <dgm:cxn modelId="{D25856F9-CCCB-4017-9B9B-8791E26B99D1}" type="presParOf" srcId="{3D103C7A-5D76-4227-A795-9D6ADF6F85B7}" destId="{7DECEEAD-A380-405D-889D-FC70DA3FA53E}" srcOrd="4" destOrd="0" presId="urn:microsoft.com/office/officeart/2005/8/layout/radial3"/>
    <dgm:cxn modelId="{047FDBBD-34D3-4F7A-A241-768A391F6466}" type="presParOf" srcId="{3D103C7A-5D76-4227-A795-9D6ADF6F85B7}" destId="{5C34908E-9C71-4216-8A32-56A6FC47040F}" srcOrd="5" destOrd="0" presId="urn:microsoft.com/office/officeart/2005/8/layout/radial3"/>
    <dgm:cxn modelId="{B2A98CBF-D27C-4371-AA67-8E47D543B34B}" type="presParOf" srcId="{3D103C7A-5D76-4227-A795-9D6ADF6F85B7}" destId="{285C04BF-82EB-48B3-86FF-9DFA77739245}" srcOrd="6" destOrd="0" presId="urn:microsoft.com/office/officeart/2005/8/layout/radial3"/>
    <dgm:cxn modelId="{EB908441-3AA1-486E-B38C-881E4BEE1D3C}" type="presParOf" srcId="{3D103C7A-5D76-4227-A795-9D6ADF6F85B7}" destId="{4A21C1E4-FB1D-48B3-8A0E-73837353422E}" srcOrd="7" destOrd="0" presId="urn:microsoft.com/office/officeart/2005/8/layout/radial3"/>
    <dgm:cxn modelId="{6FD987B1-1322-4A5D-B2D9-14F29F5853F7}" type="presParOf" srcId="{3D103C7A-5D76-4227-A795-9D6ADF6F85B7}" destId="{5CA4D33D-77C1-4F61-BEF6-E7DD34E883A8}" srcOrd="8" destOrd="0" presId="urn:microsoft.com/office/officeart/2005/8/layout/radial3"/>
    <dgm:cxn modelId="{4038BE9A-6E3E-4D1D-94C7-5A1EC6A6CC10}" type="presParOf" srcId="{3D103C7A-5D76-4227-A795-9D6ADF6F85B7}" destId="{B2423961-2C9A-41A2-B615-EF5A2A1C8A2D}" srcOrd="9" destOrd="0" presId="urn:microsoft.com/office/officeart/2005/8/layout/radial3"/>
    <dgm:cxn modelId="{38130F85-1ED4-4A16-B25F-FFDB57C37D10}" type="presParOf" srcId="{3D103C7A-5D76-4227-A795-9D6ADF6F85B7}" destId="{561584D4-D929-48EE-AAD8-EC77A458819D}" srcOrd="10" destOrd="0" presId="urn:microsoft.com/office/officeart/2005/8/layout/radial3"/>
    <dgm:cxn modelId="{D66D3749-BF10-419C-96E1-50111300FA21}" type="presParOf" srcId="{3D103C7A-5D76-4227-A795-9D6ADF6F85B7}" destId="{928897D7-052E-49BD-9FA1-04CB9A0AB966}" srcOrd="11" destOrd="0" presId="urn:microsoft.com/office/officeart/2005/8/layout/radial3"/>
    <dgm:cxn modelId="{9ED3B44A-B644-489B-8BD1-72BDC5BE8AFB}" type="presParOf" srcId="{3D103C7A-5D76-4227-A795-9D6ADF6F85B7}" destId="{38A16E59-69A1-4BAD-AB17-E452822FC279}" srcOrd="12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28430D-E2B1-4094-9103-A5C88AA4E474}" type="doc">
      <dgm:prSet loTypeId="urn:microsoft.com/office/officeart/2005/8/layout/lProcess2" loCatId="list" qsTypeId="urn:microsoft.com/office/officeart/2005/8/quickstyle/simple5" qsCatId="simple" csTypeId="urn:microsoft.com/office/officeart/2005/8/colors/accent1_2" csCatId="accent1" phldr="1"/>
      <dgm:spPr/>
    </dgm:pt>
    <dgm:pt modelId="{1480B8DC-4403-410D-9D9C-6EAF1383E123}">
      <dgm:prSet phldrT="[Texto]"/>
      <dgm:spPr/>
      <dgm:t>
        <a:bodyPr/>
        <a:lstStyle/>
        <a:p>
          <a:r>
            <a:rPr lang="pt-BR" b="1" dirty="0" smtClean="0">
              <a:solidFill>
                <a:schemeClr val="tx2">
                  <a:lumMod val="75000"/>
                </a:schemeClr>
              </a:solidFill>
            </a:rPr>
            <a:t>Portaria nº 154/2008: </a:t>
          </a:r>
          <a:br>
            <a:rPr lang="pt-BR" b="1" dirty="0" smtClean="0">
              <a:solidFill>
                <a:schemeClr val="tx2">
                  <a:lumMod val="75000"/>
                </a:schemeClr>
              </a:solidFill>
            </a:rPr>
          </a:br>
          <a:r>
            <a:rPr lang="pt-BR" dirty="0" smtClean="0">
              <a:solidFill>
                <a:schemeClr val="tx2">
                  <a:lumMod val="75000"/>
                </a:schemeClr>
              </a:solidFill>
            </a:rPr>
            <a:t>Cria os NASF</a:t>
          </a:r>
          <a:endParaRPr lang="pt-BR" dirty="0">
            <a:solidFill>
              <a:schemeClr val="tx2">
                <a:lumMod val="75000"/>
              </a:schemeClr>
            </a:solidFill>
          </a:endParaRPr>
        </a:p>
      </dgm:t>
    </dgm:pt>
    <dgm:pt modelId="{BD2494B9-5A7E-45DE-9C47-1806C054120C}" type="parTrans" cxnId="{065754A7-A347-4060-BB57-FB3A9E6E7AC2}">
      <dgm:prSet/>
      <dgm:spPr/>
      <dgm:t>
        <a:bodyPr/>
        <a:lstStyle/>
        <a:p>
          <a:endParaRPr lang="pt-BR"/>
        </a:p>
      </dgm:t>
    </dgm:pt>
    <dgm:pt modelId="{38EE4446-9200-4CB7-A1B1-E518FD1F6D0A}" type="sibTrans" cxnId="{065754A7-A347-4060-BB57-FB3A9E6E7AC2}">
      <dgm:prSet/>
      <dgm:spPr/>
      <dgm:t>
        <a:bodyPr/>
        <a:lstStyle/>
        <a:p>
          <a:endParaRPr lang="pt-BR"/>
        </a:p>
      </dgm:t>
    </dgm:pt>
    <dgm:pt modelId="{98588C13-ACA1-40ED-BBF3-208453DE2342}">
      <dgm:prSet phldrT="[Texto]"/>
      <dgm:spPr/>
      <dgm:t>
        <a:bodyPr/>
        <a:lstStyle/>
        <a:p>
          <a:r>
            <a:rPr lang="pt-BR" b="1" dirty="0" smtClean="0">
              <a:solidFill>
                <a:schemeClr val="tx2">
                  <a:lumMod val="75000"/>
                </a:schemeClr>
              </a:solidFill>
            </a:rPr>
            <a:t>Portaria nº 2.488/2011: </a:t>
          </a:r>
          <a:r>
            <a:rPr lang="pt-BR" dirty="0" smtClean="0">
              <a:solidFill>
                <a:schemeClr val="tx2">
                  <a:lumMod val="75000"/>
                </a:schemeClr>
              </a:solidFill>
            </a:rPr>
            <a:t>Aprova a PNAB, redefine as categorias profissionais, carga horária e parâmetros de vinculação</a:t>
          </a:r>
          <a:endParaRPr lang="pt-BR" dirty="0">
            <a:solidFill>
              <a:schemeClr val="tx2">
                <a:lumMod val="75000"/>
              </a:schemeClr>
            </a:solidFill>
          </a:endParaRPr>
        </a:p>
      </dgm:t>
    </dgm:pt>
    <dgm:pt modelId="{460D091B-E97A-4E31-8631-E83AD21AE41C}" type="parTrans" cxnId="{0D53D997-D321-4705-AF36-21360771A4E4}">
      <dgm:prSet/>
      <dgm:spPr/>
      <dgm:t>
        <a:bodyPr/>
        <a:lstStyle/>
        <a:p>
          <a:endParaRPr lang="pt-BR"/>
        </a:p>
      </dgm:t>
    </dgm:pt>
    <dgm:pt modelId="{0F61445D-56F8-4990-990E-F9C11215886F}" type="sibTrans" cxnId="{0D53D997-D321-4705-AF36-21360771A4E4}">
      <dgm:prSet/>
      <dgm:spPr/>
      <dgm:t>
        <a:bodyPr/>
        <a:lstStyle/>
        <a:p>
          <a:endParaRPr lang="pt-BR"/>
        </a:p>
      </dgm:t>
    </dgm:pt>
    <dgm:pt modelId="{2EE878EE-0391-4A62-8993-E1DC06B66FC8}">
      <dgm:prSet custT="1"/>
      <dgm:spPr/>
      <dgm:t>
        <a:bodyPr/>
        <a:lstStyle/>
        <a:p>
          <a:r>
            <a:rPr lang="pt-BR" sz="1400" b="1" dirty="0" smtClean="0"/>
            <a:t>NASF 1</a:t>
          </a: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>Mínimo 5 profissionais</a:t>
          </a:r>
          <a:br>
            <a:rPr lang="pt-BR" sz="1400" dirty="0" smtClean="0"/>
          </a:br>
          <a:r>
            <a:rPr lang="pt-BR" sz="1400" dirty="0" smtClean="0"/>
            <a:t>CBO diferentes, 40h cada</a:t>
          </a:r>
          <a:br>
            <a:rPr lang="pt-BR" sz="1400" dirty="0" smtClean="0"/>
          </a:br>
          <a:r>
            <a:rPr lang="pt-BR" sz="1400" dirty="0" smtClean="0"/>
            <a:t>Apoia: 8-20 </a:t>
          </a:r>
          <a:r>
            <a:rPr lang="pt-BR" sz="1400" dirty="0" err="1" smtClean="0"/>
            <a:t>eSF</a:t>
          </a: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>PAB Var: 20.000,00</a:t>
          </a:r>
          <a:endParaRPr lang="pt-BR" sz="1400" dirty="0"/>
        </a:p>
      </dgm:t>
    </dgm:pt>
    <dgm:pt modelId="{1BA01CFB-4311-4A7D-B1C4-A47EA910AE39}" type="parTrans" cxnId="{353DBC3B-D677-455D-BDEA-C61739FE9DA9}">
      <dgm:prSet/>
      <dgm:spPr/>
      <dgm:t>
        <a:bodyPr/>
        <a:lstStyle/>
        <a:p>
          <a:endParaRPr lang="pt-BR"/>
        </a:p>
      </dgm:t>
    </dgm:pt>
    <dgm:pt modelId="{AA675DC5-B66A-4B58-8865-5277AD8D7B40}" type="sibTrans" cxnId="{353DBC3B-D677-455D-BDEA-C61739FE9DA9}">
      <dgm:prSet/>
      <dgm:spPr/>
      <dgm:t>
        <a:bodyPr/>
        <a:lstStyle/>
        <a:p>
          <a:endParaRPr lang="pt-BR"/>
        </a:p>
      </dgm:t>
    </dgm:pt>
    <dgm:pt modelId="{1A53ED54-A67E-44BA-891A-2BE9EDB6142C}">
      <dgm:prSet phldrT="[Texto]"/>
      <dgm:spPr/>
      <dgm:t>
        <a:bodyPr/>
        <a:lstStyle/>
        <a:p>
          <a:r>
            <a:rPr lang="pt-BR" b="1" dirty="0" smtClean="0">
              <a:solidFill>
                <a:schemeClr val="tx2">
                  <a:lumMod val="75000"/>
                </a:schemeClr>
              </a:solidFill>
            </a:rPr>
            <a:t>Portaria nº 3.124/2012: </a:t>
          </a:r>
          <a:r>
            <a:rPr lang="pt-BR" dirty="0" smtClean="0">
              <a:solidFill>
                <a:schemeClr val="tx2">
                  <a:lumMod val="75000"/>
                </a:schemeClr>
              </a:solidFill>
            </a:rPr>
            <a:t>Cria o NASF 3 e redefine os parâmetros de vinculação</a:t>
          </a:r>
          <a:endParaRPr lang="pt-BR" dirty="0">
            <a:solidFill>
              <a:schemeClr val="tx2">
                <a:lumMod val="75000"/>
              </a:schemeClr>
            </a:solidFill>
          </a:endParaRPr>
        </a:p>
      </dgm:t>
    </dgm:pt>
    <dgm:pt modelId="{9EEC163E-419F-40D7-901B-E381C333D526}" type="sibTrans" cxnId="{055171A2-5AAB-445F-BB5B-A31BA320EC97}">
      <dgm:prSet/>
      <dgm:spPr/>
      <dgm:t>
        <a:bodyPr/>
        <a:lstStyle/>
        <a:p>
          <a:endParaRPr lang="pt-BR"/>
        </a:p>
      </dgm:t>
    </dgm:pt>
    <dgm:pt modelId="{7C10D208-05FF-4432-8817-BB95EF326A6B}" type="parTrans" cxnId="{055171A2-5AAB-445F-BB5B-A31BA320EC97}">
      <dgm:prSet/>
      <dgm:spPr/>
      <dgm:t>
        <a:bodyPr/>
        <a:lstStyle/>
        <a:p>
          <a:endParaRPr lang="pt-BR"/>
        </a:p>
      </dgm:t>
    </dgm:pt>
    <dgm:pt modelId="{D21998EF-0FBE-45D3-90C4-2ED54A72DFCF}">
      <dgm:prSet custT="1"/>
      <dgm:spPr/>
      <dgm:t>
        <a:bodyPr/>
        <a:lstStyle/>
        <a:p>
          <a:r>
            <a:rPr lang="pt-BR" sz="1400" b="1" dirty="0" smtClean="0"/>
            <a:t>NASF 1</a:t>
          </a: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>Apoia: 5-9 </a:t>
          </a:r>
          <a:r>
            <a:rPr lang="pt-BR" sz="1400" dirty="0" err="1" smtClean="0"/>
            <a:t>eSF</a:t>
          </a: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>PAB Var: 20.000,00</a:t>
          </a:r>
          <a:endParaRPr lang="pt-BR" sz="1400" dirty="0"/>
        </a:p>
      </dgm:t>
    </dgm:pt>
    <dgm:pt modelId="{E55DDFB9-1DF5-492E-A071-1F402F2A09F2}" type="parTrans" cxnId="{3D994FCF-4432-41E2-B7BE-B8BD3550F5B6}">
      <dgm:prSet/>
      <dgm:spPr/>
      <dgm:t>
        <a:bodyPr/>
        <a:lstStyle/>
        <a:p>
          <a:endParaRPr lang="pt-BR"/>
        </a:p>
      </dgm:t>
    </dgm:pt>
    <dgm:pt modelId="{C4409034-CB75-48EC-94D9-C80914B03C2E}" type="sibTrans" cxnId="{3D994FCF-4432-41E2-B7BE-B8BD3550F5B6}">
      <dgm:prSet/>
      <dgm:spPr/>
      <dgm:t>
        <a:bodyPr/>
        <a:lstStyle/>
        <a:p>
          <a:endParaRPr lang="pt-BR"/>
        </a:p>
      </dgm:t>
    </dgm:pt>
    <dgm:pt modelId="{8A054491-E90E-4A03-8D29-CE182402425E}">
      <dgm:prSet custT="1"/>
      <dgm:spPr/>
      <dgm:t>
        <a:bodyPr/>
        <a:lstStyle/>
        <a:p>
          <a:r>
            <a:rPr lang="pt-BR" sz="1600" b="1" dirty="0" smtClean="0"/>
            <a:t>NASF 1</a:t>
          </a:r>
          <a:r>
            <a:rPr lang="pt-BR" sz="1600" dirty="0" smtClean="0"/>
            <a:t/>
          </a:r>
          <a:br>
            <a:rPr lang="pt-BR" sz="1600" dirty="0" smtClean="0"/>
          </a:br>
          <a:r>
            <a:rPr lang="pt-BR" sz="1600" dirty="0" smtClean="0"/>
            <a:t>Mínimo 200h</a:t>
          </a:r>
          <a:br>
            <a:rPr lang="pt-BR" sz="1600" dirty="0" smtClean="0"/>
          </a:br>
          <a:r>
            <a:rPr lang="pt-BR" sz="1600" dirty="0" smtClean="0"/>
            <a:t>Cada CBO: 20h-80h</a:t>
          </a:r>
          <a:br>
            <a:rPr lang="pt-BR" sz="1600" dirty="0" smtClean="0"/>
          </a:br>
          <a:r>
            <a:rPr lang="pt-BR" sz="1600" dirty="0" smtClean="0"/>
            <a:t>Apoia: 8-15 </a:t>
          </a:r>
          <a:r>
            <a:rPr lang="pt-BR" sz="1600" dirty="0" err="1" smtClean="0"/>
            <a:t>eSF</a:t>
          </a:r>
          <a:r>
            <a:rPr lang="pt-BR" sz="1600" dirty="0" smtClean="0"/>
            <a:t/>
          </a:r>
          <a:br>
            <a:rPr lang="pt-BR" sz="1600" dirty="0" smtClean="0"/>
          </a:br>
          <a:r>
            <a:rPr lang="pt-BR" sz="1600" dirty="0" smtClean="0"/>
            <a:t>PAB Var: 20.000,00</a:t>
          </a:r>
          <a:endParaRPr lang="pt-BR" sz="1600" dirty="0"/>
        </a:p>
      </dgm:t>
    </dgm:pt>
    <dgm:pt modelId="{AC7E54D3-8A6B-4EB2-B3CC-8EC37298F8AB}" type="parTrans" cxnId="{005482C8-5886-4E4C-8C8E-09C842D55D10}">
      <dgm:prSet/>
      <dgm:spPr/>
      <dgm:t>
        <a:bodyPr/>
        <a:lstStyle/>
        <a:p>
          <a:endParaRPr lang="pt-BR"/>
        </a:p>
      </dgm:t>
    </dgm:pt>
    <dgm:pt modelId="{3713546C-76A4-45AA-866E-0E8139E8CB44}" type="sibTrans" cxnId="{005482C8-5886-4E4C-8C8E-09C842D55D10}">
      <dgm:prSet/>
      <dgm:spPr/>
      <dgm:t>
        <a:bodyPr/>
        <a:lstStyle/>
        <a:p>
          <a:endParaRPr lang="pt-BR"/>
        </a:p>
      </dgm:t>
    </dgm:pt>
    <dgm:pt modelId="{50181046-236D-4CB8-B771-77848C1C768E}">
      <dgm:prSet custT="1"/>
      <dgm:spPr/>
      <dgm:t>
        <a:bodyPr/>
        <a:lstStyle/>
        <a:p>
          <a:r>
            <a:rPr lang="pt-BR" sz="1400" b="1" dirty="0" smtClean="0"/>
            <a:t>NASF 2</a:t>
          </a: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>Mínimo 120h</a:t>
          </a:r>
          <a:br>
            <a:rPr lang="pt-BR" sz="1400" dirty="0" smtClean="0"/>
          </a:br>
          <a:r>
            <a:rPr lang="pt-BR" sz="1400" dirty="0" smtClean="0"/>
            <a:t>Cada CBO: 20h-40h</a:t>
          </a:r>
          <a:br>
            <a:rPr lang="pt-BR" sz="1400" dirty="0" smtClean="0"/>
          </a:br>
          <a:r>
            <a:rPr lang="pt-BR" sz="1400" dirty="0" smtClean="0"/>
            <a:t>Apoia: 3-7 </a:t>
          </a:r>
          <a:r>
            <a:rPr lang="pt-BR" sz="1400" dirty="0" err="1" smtClean="0"/>
            <a:t>eSF</a:t>
          </a: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>PAB Var: 8.000,00</a:t>
          </a:r>
          <a:endParaRPr lang="pt-BR" sz="1400" dirty="0"/>
        </a:p>
      </dgm:t>
    </dgm:pt>
    <dgm:pt modelId="{CB3E2D93-2DA5-4E39-888F-2201FE20C1EE}" type="parTrans" cxnId="{056A24BE-9488-4433-9ED0-46E1D3708B09}">
      <dgm:prSet/>
      <dgm:spPr/>
      <dgm:t>
        <a:bodyPr/>
        <a:lstStyle/>
        <a:p>
          <a:endParaRPr lang="pt-BR"/>
        </a:p>
      </dgm:t>
    </dgm:pt>
    <dgm:pt modelId="{13B75AB9-8719-4DA4-9CDF-07CE76E8575B}" type="sibTrans" cxnId="{056A24BE-9488-4433-9ED0-46E1D3708B09}">
      <dgm:prSet/>
      <dgm:spPr/>
      <dgm:t>
        <a:bodyPr/>
        <a:lstStyle/>
        <a:p>
          <a:endParaRPr lang="pt-BR"/>
        </a:p>
      </dgm:t>
    </dgm:pt>
    <dgm:pt modelId="{C171C05C-3CC4-4520-A8EF-DE723341BB6A}">
      <dgm:prSet custT="1"/>
      <dgm:spPr/>
      <dgm:t>
        <a:bodyPr/>
        <a:lstStyle/>
        <a:p>
          <a:r>
            <a:rPr lang="pt-BR" sz="1400" b="1" dirty="0" smtClean="0"/>
            <a:t>NASF 2</a:t>
          </a: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>Mínimo 3 profissionais CBO diferentes</a:t>
          </a:r>
          <a:br>
            <a:rPr lang="pt-BR" sz="1400" dirty="0" smtClean="0"/>
          </a:br>
          <a:r>
            <a:rPr lang="pt-BR" sz="1400" dirty="0" smtClean="0"/>
            <a:t>Apoia: 3-7 </a:t>
          </a:r>
          <a:r>
            <a:rPr lang="pt-BR" sz="1400" dirty="0" err="1" smtClean="0"/>
            <a:t>eSF</a:t>
          </a: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>PAB Var: 6.000,00</a:t>
          </a:r>
          <a:endParaRPr lang="pt-BR" sz="1400" dirty="0"/>
        </a:p>
      </dgm:t>
    </dgm:pt>
    <dgm:pt modelId="{CDAE3335-9A05-4E54-9AE4-3BE60763246B}" type="parTrans" cxnId="{4FCFE3C5-2FC8-43DC-A776-85144FFBEC31}">
      <dgm:prSet/>
      <dgm:spPr/>
      <dgm:t>
        <a:bodyPr/>
        <a:lstStyle/>
        <a:p>
          <a:endParaRPr lang="pt-BR"/>
        </a:p>
      </dgm:t>
    </dgm:pt>
    <dgm:pt modelId="{3F5CC447-F172-4171-A5E1-DCCD3D780AB5}" type="sibTrans" cxnId="{4FCFE3C5-2FC8-43DC-A776-85144FFBEC31}">
      <dgm:prSet/>
      <dgm:spPr/>
      <dgm:t>
        <a:bodyPr/>
        <a:lstStyle/>
        <a:p>
          <a:endParaRPr lang="pt-BR"/>
        </a:p>
      </dgm:t>
    </dgm:pt>
    <dgm:pt modelId="{512E2683-BDF4-477A-A56B-9DCBDA2B0D72}">
      <dgm:prSet custT="1"/>
      <dgm:spPr/>
      <dgm:t>
        <a:bodyPr/>
        <a:lstStyle/>
        <a:p>
          <a:r>
            <a:rPr lang="pt-BR" sz="1400" b="1" dirty="0" smtClean="0"/>
            <a:t>NASF 2</a:t>
          </a: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>Apoia: 3-4 </a:t>
          </a:r>
          <a:r>
            <a:rPr lang="pt-BR" sz="1400" dirty="0" err="1" smtClean="0"/>
            <a:t>eSF</a:t>
          </a:r>
          <a:r>
            <a:rPr lang="pt-BR" sz="1400" dirty="0" smtClean="0"/>
            <a:t/>
          </a:r>
          <a:br>
            <a:rPr lang="pt-BR" sz="1400" dirty="0" smtClean="0"/>
          </a:br>
          <a:r>
            <a:rPr lang="pt-BR" sz="1400" dirty="0" smtClean="0"/>
            <a:t>PAB Var: 12.000,00</a:t>
          </a:r>
          <a:endParaRPr lang="pt-BR" sz="1400" dirty="0"/>
        </a:p>
      </dgm:t>
    </dgm:pt>
    <dgm:pt modelId="{185901A4-4C03-41A0-AAC2-6B9A743080ED}" type="parTrans" cxnId="{8563EBA1-7099-4319-B33F-97B1DF997F38}">
      <dgm:prSet/>
      <dgm:spPr/>
      <dgm:t>
        <a:bodyPr/>
        <a:lstStyle/>
        <a:p>
          <a:endParaRPr lang="pt-BR"/>
        </a:p>
      </dgm:t>
    </dgm:pt>
    <dgm:pt modelId="{D59E2573-B82B-4D32-8550-60088CC546FD}" type="sibTrans" cxnId="{8563EBA1-7099-4319-B33F-97B1DF997F38}">
      <dgm:prSet/>
      <dgm:spPr/>
      <dgm:t>
        <a:bodyPr/>
        <a:lstStyle/>
        <a:p>
          <a:endParaRPr lang="pt-BR"/>
        </a:p>
      </dgm:t>
    </dgm:pt>
    <dgm:pt modelId="{DDEA5B3F-9A08-4929-9CE1-C1DEBAFB85D3}">
      <dgm:prSet custT="1"/>
      <dgm:spPr/>
      <dgm:t>
        <a:bodyPr/>
        <a:lstStyle/>
        <a:p>
          <a:r>
            <a:rPr lang="pt-BR" sz="1200" b="1" dirty="0" smtClean="0"/>
            <a:t>NASF 3</a:t>
          </a:r>
          <a:r>
            <a:rPr lang="pt-BR" sz="1200" dirty="0" smtClean="0"/>
            <a:t/>
          </a:r>
          <a:br>
            <a:rPr lang="pt-BR" sz="1200" dirty="0" smtClean="0"/>
          </a:br>
          <a:r>
            <a:rPr lang="pt-BR" sz="1200" dirty="0" smtClean="0"/>
            <a:t>Mínimo 80h</a:t>
          </a:r>
          <a:br>
            <a:rPr lang="pt-BR" sz="1200" dirty="0" smtClean="0"/>
          </a:br>
          <a:r>
            <a:rPr lang="pt-BR" sz="1200" dirty="0" smtClean="0"/>
            <a:t>Cada CBO: 20h-40h</a:t>
          </a:r>
          <a:br>
            <a:rPr lang="pt-BR" sz="1200" dirty="0" smtClean="0"/>
          </a:br>
          <a:r>
            <a:rPr lang="pt-BR" sz="1200" dirty="0" smtClean="0"/>
            <a:t>Apoia: 1-2 </a:t>
          </a:r>
          <a:r>
            <a:rPr lang="pt-BR" sz="1200" dirty="0" err="1" smtClean="0"/>
            <a:t>eSF</a:t>
          </a:r>
          <a:r>
            <a:rPr lang="pt-BR" sz="1200" dirty="0" smtClean="0"/>
            <a:t/>
          </a:r>
          <a:br>
            <a:rPr lang="pt-BR" sz="1200" dirty="0" smtClean="0"/>
          </a:br>
          <a:r>
            <a:rPr lang="pt-BR" sz="1200" dirty="0" smtClean="0"/>
            <a:t>PAB Var: 8.000,00</a:t>
          </a:r>
          <a:endParaRPr lang="pt-BR" sz="1200" dirty="0"/>
        </a:p>
      </dgm:t>
    </dgm:pt>
    <dgm:pt modelId="{61640EEE-E17B-4F65-9A08-1E24F460CF4C}" type="parTrans" cxnId="{483F4802-8CEA-4CE7-B57B-9ED3F3EAF1DF}">
      <dgm:prSet/>
      <dgm:spPr/>
      <dgm:t>
        <a:bodyPr/>
        <a:lstStyle/>
        <a:p>
          <a:endParaRPr lang="pt-BR"/>
        </a:p>
      </dgm:t>
    </dgm:pt>
    <dgm:pt modelId="{37BF908F-7B04-430C-8029-D572CACA7872}" type="sibTrans" cxnId="{483F4802-8CEA-4CE7-B57B-9ED3F3EAF1DF}">
      <dgm:prSet/>
      <dgm:spPr/>
      <dgm:t>
        <a:bodyPr/>
        <a:lstStyle/>
        <a:p>
          <a:endParaRPr lang="pt-BR"/>
        </a:p>
      </dgm:t>
    </dgm:pt>
    <dgm:pt modelId="{45845919-BEA6-45F0-9508-A22843252A4F}" type="pres">
      <dgm:prSet presAssocID="{1E28430D-E2B1-4094-9103-A5C88AA4E474}" presName="theList" presStyleCnt="0">
        <dgm:presLayoutVars>
          <dgm:dir/>
          <dgm:animLvl val="lvl"/>
          <dgm:resizeHandles val="exact"/>
        </dgm:presLayoutVars>
      </dgm:prSet>
      <dgm:spPr/>
    </dgm:pt>
    <dgm:pt modelId="{C971ADEE-1A3A-4349-A521-C44C85C0980C}" type="pres">
      <dgm:prSet presAssocID="{1480B8DC-4403-410D-9D9C-6EAF1383E123}" presName="compNode" presStyleCnt="0"/>
      <dgm:spPr/>
    </dgm:pt>
    <dgm:pt modelId="{9961AF6F-8777-4AF8-B0BA-9AA28B78A985}" type="pres">
      <dgm:prSet presAssocID="{1480B8DC-4403-410D-9D9C-6EAF1383E123}" presName="aNode" presStyleLbl="bgShp" presStyleIdx="0" presStyleCnt="3" custLinFactNeighborX="-2956"/>
      <dgm:spPr/>
      <dgm:t>
        <a:bodyPr/>
        <a:lstStyle/>
        <a:p>
          <a:endParaRPr lang="pt-BR"/>
        </a:p>
      </dgm:t>
    </dgm:pt>
    <dgm:pt modelId="{B4F6F106-17E6-4FE5-9DA3-5DD129C324FC}" type="pres">
      <dgm:prSet presAssocID="{1480B8DC-4403-410D-9D9C-6EAF1383E123}" presName="textNode" presStyleLbl="bgShp" presStyleIdx="0" presStyleCnt="3"/>
      <dgm:spPr/>
      <dgm:t>
        <a:bodyPr/>
        <a:lstStyle/>
        <a:p>
          <a:endParaRPr lang="pt-BR"/>
        </a:p>
      </dgm:t>
    </dgm:pt>
    <dgm:pt modelId="{B376454E-3CEE-44AF-B1D7-78190EA528C3}" type="pres">
      <dgm:prSet presAssocID="{1480B8DC-4403-410D-9D9C-6EAF1383E123}" presName="compChildNode" presStyleCnt="0"/>
      <dgm:spPr/>
    </dgm:pt>
    <dgm:pt modelId="{86802D51-5456-4982-9FE4-BE584CDA4FE9}" type="pres">
      <dgm:prSet presAssocID="{1480B8DC-4403-410D-9D9C-6EAF1383E123}" presName="theInnerList" presStyleCnt="0"/>
      <dgm:spPr/>
    </dgm:pt>
    <dgm:pt modelId="{B8E74929-55C9-4A47-BDA1-A7E5FF5302CF}" type="pres">
      <dgm:prSet presAssocID="{2EE878EE-0391-4A62-8993-E1DC06B66FC8}" presName="child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AEAC798-5865-4E1D-99A0-557D105E1A10}" type="pres">
      <dgm:prSet presAssocID="{2EE878EE-0391-4A62-8993-E1DC06B66FC8}" presName="aSpace2" presStyleCnt="0"/>
      <dgm:spPr/>
    </dgm:pt>
    <dgm:pt modelId="{DCD03D1A-D56C-482B-9343-DF080F4CDB91}" type="pres">
      <dgm:prSet presAssocID="{C171C05C-3CC4-4520-A8EF-DE723341BB6A}" presName="child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435B0CC-3D58-4F64-8BFF-F03657AE5F8B}" type="pres">
      <dgm:prSet presAssocID="{1480B8DC-4403-410D-9D9C-6EAF1383E123}" presName="aSpace" presStyleCnt="0"/>
      <dgm:spPr/>
    </dgm:pt>
    <dgm:pt modelId="{7B743123-0F61-40B5-87D1-580E51755BC8}" type="pres">
      <dgm:prSet presAssocID="{98588C13-ACA1-40ED-BBF3-208453DE2342}" presName="compNode" presStyleCnt="0"/>
      <dgm:spPr/>
    </dgm:pt>
    <dgm:pt modelId="{2627BC97-7628-49D8-8490-3AE8B01D2AAA}" type="pres">
      <dgm:prSet presAssocID="{98588C13-ACA1-40ED-BBF3-208453DE2342}" presName="aNode" presStyleLbl="bgShp" presStyleIdx="1" presStyleCnt="3"/>
      <dgm:spPr/>
      <dgm:t>
        <a:bodyPr/>
        <a:lstStyle/>
        <a:p>
          <a:endParaRPr lang="pt-BR"/>
        </a:p>
      </dgm:t>
    </dgm:pt>
    <dgm:pt modelId="{5BC8E735-C915-4410-BBB5-6040389675E8}" type="pres">
      <dgm:prSet presAssocID="{98588C13-ACA1-40ED-BBF3-208453DE2342}" presName="textNode" presStyleLbl="bgShp" presStyleIdx="1" presStyleCnt="3"/>
      <dgm:spPr/>
      <dgm:t>
        <a:bodyPr/>
        <a:lstStyle/>
        <a:p>
          <a:endParaRPr lang="pt-BR"/>
        </a:p>
      </dgm:t>
    </dgm:pt>
    <dgm:pt modelId="{9BBB1C55-33EE-4E7E-8102-72F94FE4D324}" type="pres">
      <dgm:prSet presAssocID="{98588C13-ACA1-40ED-BBF3-208453DE2342}" presName="compChildNode" presStyleCnt="0"/>
      <dgm:spPr/>
    </dgm:pt>
    <dgm:pt modelId="{0BB7B92C-5CCE-475D-9459-CEF8F659C606}" type="pres">
      <dgm:prSet presAssocID="{98588C13-ACA1-40ED-BBF3-208453DE2342}" presName="theInnerList" presStyleCnt="0"/>
      <dgm:spPr/>
    </dgm:pt>
    <dgm:pt modelId="{27853292-E063-4E4D-9F7B-FE802A0D0A6F}" type="pres">
      <dgm:prSet presAssocID="{8A054491-E90E-4A03-8D29-CE182402425E}" presName="child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95E6652-0387-4CBF-A79B-B1F1DE7488D1}" type="pres">
      <dgm:prSet presAssocID="{8A054491-E90E-4A03-8D29-CE182402425E}" presName="aSpace2" presStyleCnt="0"/>
      <dgm:spPr/>
    </dgm:pt>
    <dgm:pt modelId="{F44A60B9-4FB3-4547-96AC-EDD575B7D9CA}" type="pres">
      <dgm:prSet presAssocID="{50181046-236D-4CB8-B771-77848C1C768E}" presName="child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92196D2-F1F9-4743-9E5F-C734E8220142}" type="pres">
      <dgm:prSet presAssocID="{98588C13-ACA1-40ED-BBF3-208453DE2342}" presName="aSpace" presStyleCnt="0"/>
      <dgm:spPr/>
    </dgm:pt>
    <dgm:pt modelId="{C4295EE9-D592-4FE3-AD5B-033F178EA219}" type="pres">
      <dgm:prSet presAssocID="{1A53ED54-A67E-44BA-891A-2BE9EDB6142C}" presName="compNode" presStyleCnt="0"/>
      <dgm:spPr/>
    </dgm:pt>
    <dgm:pt modelId="{EBA7FF87-D1FB-4404-8773-56890D084012}" type="pres">
      <dgm:prSet presAssocID="{1A53ED54-A67E-44BA-891A-2BE9EDB6142C}" presName="aNode" presStyleLbl="bgShp" presStyleIdx="2" presStyleCnt="3"/>
      <dgm:spPr/>
      <dgm:t>
        <a:bodyPr/>
        <a:lstStyle/>
        <a:p>
          <a:endParaRPr lang="pt-BR"/>
        </a:p>
      </dgm:t>
    </dgm:pt>
    <dgm:pt modelId="{54F01722-1A72-498A-9D82-CDFF22C2AC0D}" type="pres">
      <dgm:prSet presAssocID="{1A53ED54-A67E-44BA-891A-2BE9EDB6142C}" presName="textNode" presStyleLbl="bgShp" presStyleIdx="2" presStyleCnt="3"/>
      <dgm:spPr/>
      <dgm:t>
        <a:bodyPr/>
        <a:lstStyle/>
        <a:p>
          <a:endParaRPr lang="pt-BR"/>
        </a:p>
      </dgm:t>
    </dgm:pt>
    <dgm:pt modelId="{DE5B106B-0A07-427E-9A0A-7E52B6150FA0}" type="pres">
      <dgm:prSet presAssocID="{1A53ED54-A67E-44BA-891A-2BE9EDB6142C}" presName="compChildNode" presStyleCnt="0"/>
      <dgm:spPr/>
    </dgm:pt>
    <dgm:pt modelId="{8A0BC44D-283D-443F-8102-9B40D638C6B0}" type="pres">
      <dgm:prSet presAssocID="{1A53ED54-A67E-44BA-891A-2BE9EDB6142C}" presName="theInnerList" presStyleCnt="0"/>
      <dgm:spPr/>
    </dgm:pt>
    <dgm:pt modelId="{4CC63F2B-EB3C-4B33-BD3D-72B78F3FEDA7}" type="pres">
      <dgm:prSet presAssocID="{D21998EF-0FBE-45D3-90C4-2ED54A72DFCF}" presName="child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21F037D-FB01-4605-9C6C-E619D9E3A3D2}" type="pres">
      <dgm:prSet presAssocID="{D21998EF-0FBE-45D3-90C4-2ED54A72DFCF}" presName="aSpace2" presStyleCnt="0"/>
      <dgm:spPr/>
    </dgm:pt>
    <dgm:pt modelId="{CC3A3A85-BEEF-4091-8642-9E49C3704E13}" type="pres">
      <dgm:prSet presAssocID="{512E2683-BDF4-477A-A56B-9DCBDA2B0D72}" presName="child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445D0FA-3ACB-4C77-B6D2-1176C106FA9B}" type="pres">
      <dgm:prSet presAssocID="{512E2683-BDF4-477A-A56B-9DCBDA2B0D72}" presName="aSpace2" presStyleCnt="0"/>
      <dgm:spPr/>
    </dgm:pt>
    <dgm:pt modelId="{5BA287C4-CB70-47E5-85EE-72311A0A5769}" type="pres">
      <dgm:prSet presAssocID="{DDEA5B3F-9A08-4929-9CE1-C1DEBAFB85D3}" presName="child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56A24BE-9488-4433-9ED0-46E1D3708B09}" srcId="{98588C13-ACA1-40ED-BBF3-208453DE2342}" destId="{50181046-236D-4CB8-B771-77848C1C768E}" srcOrd="1" destOrd="0" parTransId="{CB3E2D93-2DA5-4E39-888F-2201FE20C1EE}" sibTransId="{13B75AB9-8719-4DA4-9CDF-07CE76E8575B}"/>
    <dgm:cxn modelId="{C50574B1-BD57-4699-BF6F-22323003D1DD}" type="presOf" srcId="{8A054491-E90E-4A03-8D29-CE182402425E}" destId="{27853292-E063-4E4D-9F7B-FE802A0D0A6F}" srcOrd="0" destOrd="0" presId="urn:microsoft.com/office/officeart/2005/8/layout/lProcess2"/>
    <dgm:cxn modelId="{055171A2-5AAB-445F-BB5B-A31BA320EC97}" srcId="{1E28430D-E2B1-4094-9103-A5C88AA4E474}" destId="{1A53ED54-A67E-44BA-891A-2BE9EDB6142C}" srcOrd="2" destOrd="0" parTransId="{7C10D208-05FF-4432-8817-BB95EF326A6B}" sibTransId="{9EEC163E-419F-40D7-901B-E381C333D526}"/>
    <dgm:cxn modelId="{483F4802-8CEA-4CE7-B57B-9ED3F3EAF1DF}" srcId="{1A53ED54-A67E-44BA-891A-2BE9EDB6142C}" destId="{DDEA5B3F-9A08-4929-9CE1-C1DEBAFB85D3}" srcOrd="2" destOrd="0" parTransId="{61640EEE-E17B-4F65-9A08-1E24F460CF4C}" sibTransId="{37BF908F-7B04-430C-8029-D572CACA7872}"/>
    <dgm:cxn modelId="{40633CA9-C700-4D89-89B6-40E810276ACC}" type="presOf" srcId="{1A53ED54-A67E-44BA-891A-2BE9EDB6142C}" destId="{EBA7FF87-D1FB-4404-8773-56890D084012}" srcOrd="0" destOrd="0" presId="urn:microsoft.com/office/officeart/2005/8/layout/lProcess2"/>
    <dgm:cxn modelId="{1E37241C-1FBE-44A8-8676-F757015F71BC}" type="presOf" srcId="{1480B8DC-4403-410D-9D9C-6EAF1383E123}" destId="{9961AF6F-8777-4AF8-B0BA-9AA28B78A985}" srcOrd="0" destOrd="0" presId="urn:microsoft.com/office/officeart/2005/8/layout/lProcess2"/>
    <dgm:cxn modelId="{B87C014B-02CF-48C9-A210-D008A401E319}" type="presOf" srcId="{C171C05C-3CC4-4520-A8EF-DE723341BB6A}" destId="{DCD03D1A-D56C-482B-9343-DF080F4CDB91}" srcOrd="0" destOrd="0" presId="urn:microsoft.com/office/officeart/2005/8/layout/lProcess2"/>
    <dgm:cxn modelId="{837D567F-427A-40A5-B3E5-234452EDEB4A}" type="presOf" srcId="{1480B8DC-4403-410D-9D9C-6EAF1383E123}" destId="{B4F6F106-17E6-4FE5-9DA3-5DD129C324FC}" srcOrd="1" destOrd="0" presId="urn:microsoft.com/office/officeart/2005/8/layout/lProcess2"/>
    <dgm:cxn modelId="{8563EBA1-7099-4319-B33F-97B1DF997F38}" srcId="{1A53ED54-A67E-44BA-891A-2BE9EDB6142C}" destId="{512E2683-BDF4-477A-A56B-9DCBDA2B0D72}" srcOrd="1" destOrd="0" parTransId="{185901A4-4C03-41A0-AAC2-6B9A743080ED}" sibTransId="{D59E2573-B82B-4D32-8550-60088CC546FD}"/>
    <dgm:cxn modelId="{F3FDEB56-F1CB-4B4B-9242-D90AE2B99733}" type="presOf" srcId="{512E2683-BDF4-477A-A56B-9DCBDA2B0D72}" destId="{CC3A3A85-BEEF-4091-8642-9E49C3704E13}" srcOrd="0" destOrd="0" presId="urn:microsoft.com/office/officeart/2005/8/layout/lProcess2"/>
    <dgm:cxn modelId="{0D53D997-D321-4705-AF36-21360771A4E4}" srcId="{1E28430D-E2B1-4094-9103-A5C88AA4E474}" destId="{98588C13-ACA1-40ED-BBF3-208453DE2342}" srcOrd="1" destOrd="0" parTransId="{460D091B-E97A-4E31-8631-E83AD21AE41C}" sibTransId="{0F61445D-56F8-4990-990E-F9C11215886F}"/>
    <dgm:cxn modelId="{4FCFE3C5-2FC8-43DC-A776-85144FFBEC31}" srcId="{1480B8DC-4403-410D-9D9C-6EAF1383E123}" destId="{C171C05C-3CC4-4520-A8EF-DE723341BB6A}" srcOrd="1" destOrd="0" parTransId="{CDAE3335-9A05-4E54-9AE4-3BE60763246B}" sibTransId="{3F5CC447-F172-4171-A5E1-DCCD3D780AB5}"/>
    <dgm:cxn modelId="{D5A28F18-0383-45F0-8D19-273A4E678B16}" type="presOf" srcId="{DDEA5B3F-9A08-4929-9CE1-C1DEBAFB85D3}" destId="{5BA287C4-CB70-47E5-85EE-72311A0A5769}" srcOrd="0" destOrd="0" presId="urn:microsoft.com/office/officeart/2005/8/layout/lProcess2"/>
    <dgm:cxn modelId="{708061D1-6653-4F63-A24C-249780852E0A}" type="presOf" srcId="{1E28430D-E2B1-4094-9103-A5C88AA4E474}" destId="{45845919-BEA6-45F0-9508-A22843252A4F}" srcOrd="0" destOrd="0" presId="urn:microsoft.com/office/officeart/2005/8/layout/lProcess2"/>
    <dgm:cxn modelId="{065754A7-A347-4060-BB57-FB3A9E6E7AC2}" srcId="{1E28430D-E2B1-4094-9103-A5C88AA4E474}" destId="{1480B8DC-4403-410D-9D9C-6EAF1383E123}" srcOrd="0" destOrd="0" parTransId="{BD2494B9-5A7E-45DE-9C47-1806C054120C}" sibTransId="{38EE4446-9200-4CB7-A1B1-E518FD1F6D0A}"/>
    <dgm:cxn modelId="{FB30BD89-AE9C-44E1-8FBC-F102AD2D2FEC}" type="presOf" srcId="{98588C13-ACA1-40ED-BBF3-208453DE2342}" destId="{5BC8E735-C915-4410-BBB5-6040389675E8}" srcOrd="1" destOrd="0" presId="urn:microsoft.com/office/officeart/2005/8/layout/lProcess2"/>
    <dgm:cxn modelId="{894F8C17-8A7B-4FC2-98CB-7540E9DA458B}" type="presOf" srcId="{98588C13-ACA1-40ED-BBF3-208453DE2342}" destId="{2627BC97-7628-49D8-8490-3AE8B01D2AAA}" srcOrd="0" destOrd="0" presId="urn:microsoft.com/office/officeart/2005/8/layout/lProcess2"/>
    <dgm:cxn modelId="{353DBC3B-D677-455D-BDEA-C61739FE9DA9}" srcId="{1480B8DC-4403-410D-9D9C-6EAF1383E123}" destId="{2EE878EE-0391-4A62-8993-E1DC06B66FC8}" srcOrd="0" destOrd="0" parTransId="{1BA01CFB-4311-4A7D-B1C4-A47EA910AE39}" sibTransId="{AA675DC5-B66A-4B58-8865-5277AD8D7B40}"/>
    <dgm:cxn modelId="{3D994FCF-4432-41E2-B7BE-B8BD3550F5B6}" srcId="{1A53ED54-A67E-44BA-891A-2BE9EDB6142C}" destId="{D21998EF-0FBE-45D3-90C4-2ED54A72DFCF}" srcOrd="0" destOrd="0" parTransId="{E55DDFB9-1DF5-492E-A071-1F402F2A09F2}" sibTransId="{C4409034-CB75-48EC-94D9-C80914B03C2E}"/>
    <dgm:cxn modelId="{F1BCDDFF-C689-4011-8E30-91B5233D7151}" type="presOf" srcId="{2EE878EE-0391-4A62-8993-E1DC06B66FC8}" destId="{B8E74929-55C9-4A47-BDA1-A7E5FF5302CF}" srcOrd="0" destOrd="0" presId="urn:microsoft.com/office/officeart/2005/8/layout/lProcess2"/>
    <dgm:cxn modelId="{2EE77059-07A6-4D84-9F01-5166C4A65F9D}" type="presOf" srcId="{50181046-236D-4CB8-B771-77848C1C768E}" destId="{F44A60B9-4FB3-4547-96AC-EDD575B7D9CA}" srcOrd="0" destOrd="0" presId="urn:microsoft.com/office/officeart/2005/8/layout/lProcess2"/>
    <dgm:cxn modelId="{005482C8-5886-4E4C-8C8E-09C842D55D10}" srcId="{98588C13-ACA1-40ED-BBF3-208453DE2342}" destId="{8A054491-E90E-4A03-8D29-CE182402425E}" srcOrd="0" destOrd="0" parTransId="{AC7E54D3-8A6B-4EB2-B3CC-8EC37298F8AB}" sibTransId="{3713546C-76A4-45AA-866E-0E8139E8CB44}"/>
    <dgm:cxn modelId="{87DAC208-DCAE-474D-978A-4EEFE992233D}" type="presOf" srcId="{1A53ED54-A67E-44BA-891A-2BE9EDB6142C}" destId="{54F01722-1A72-498A-9D82-CDFF22C2AC0D}" srcOrd="1" destOrd="0" presId="urn:microsoft.com/office/officeart/2005/8/layout/lProcess2"/>
    <dgm:cxn modelId="{E055BBCB-72D0-4594-96B6-CA0E11248041}" type="presOf" srcId="{D21998EF-0FBE-45D3-90C4-2ED54A72DFCF}" destId="{4CC63F2B-EB3C-4B33-BD3D-72B78F3FEDA7}" srcOrd="0" destOrd="0" presId="urn:microsoft.com/office/officeart/2005/8/layout/lProcess2"/>
    <dgm:cxn modelId="{BCB88BEB-F0F0-49E8-9DDF-65494E1A4EB6}" type="presParOf" srcId="{45845919-BEA6-45F0-9508-A22843252A4F}" destId="{C971ADEE-1A3A-4349-A521-C44C85C0980C}" srcOrd="0" destOrd="0" presId="urn:microsoft.com/office/officeart/2005/8/layout/lProcess2"/>
    <dgm:cxn modelId="{35422D47-37AE-4B2B-AB84-EE7256A70C1F}" type="presParOf" srcId="{C971ADEE-1A3A-4349-A521-C44C85C0980C}" destId="{9961AF6F-8777-4AF8-B0BA-9AA28B78A985}" srcOrd="0" destOrd="0" presId="urn:microsoft.com/office/officeart/2005/8/layout/lProcess2"/>
    <dgm:cxn modelId="{CA916343-0277-4812-8232-F3432B5E445C}" type="presParOf" srcId="{C971ADEE-1A3A-4349-A521-C44C85C0980C}" destId="{B4F6F106-17E6-4FE5-9DA3-5DD129C324FC}" srcOrd="1" destOrd="0" presId="urn:microsoft.com/office/officeart/2005/8/layout/lProcess2"/>
    <dgm:cxn modelId="{CB8E3315-EAF8-4F23-B012-9034C440B83B}" type="presParOf" srcId="{C971ADEE-1A3A-4349-A521-C44C85C0980C}" destId="{B376454E-3CEE-44AF-B1D7-78190EA528C3}" srcOrd="2" destOrd="0" presId="urn:microsoft.com/office/officeart/2005/8/layout/lProcess2"/>
    <dgm:cxn modelId="{6386672B-BD8F-4C15-A345-4161E9F039AA}" type="presParOf" srcId="{B376454E-3CEE-44AF-B1D7-78190EA528C3}" destId="{86802D51-5456-4982-9FE4-BE584CDA4FE9}" srcOrd="0" destOrd="0" presId="urn:microsoft.com/office/officeart/2005/8/layout/lProcess2"/>
    <dgm:cxn modelId="{604A8D9D-0558-4DEB-9B77-19112C98EF90}" type="presParOf" srcId="{86802D51-5456-4982-9FE4-BE584CDA4FE9}" destId="{B8E74929-55C9-4A47-BDA1-A7E5FF5302CF}" srcOrd="0" destOrd="0" presId="urn:microsoft.com/office/officeart/2005/8/layout/lProcess2"/>
    <dgm:cxn modelId="{5EC832D5-1B68-436C-9E8A-C28612818228}" type="presParOf" srcId="{86802D51-5456-4982-9FE4-BE584CDA4FE9}" destId="{DAEAC798-5865-4E1D-99A0-557D105E1A10}" srcOrd="1" destOrd="0" presId="urn:microsoft.com/office/officeart/2005/8/layout/lProcess2"/>
    <dgm:cxn modelId="{625D56B9-AD78-4917-8F2E-D6956F9B0714}" type="presParOf" srcId="{86802D51-5456-4982-9FE4-BE584CDA4FE9}" destId="{DCD03D1A-D56C-482B-9343-DF080F4CDB91}" srcOrd="2" destOrd="0" presId="urn:microsoft.com/office/officeart/2005/8/layout/lProcess2"/>
    <dgm:cxn modelId="{C9F56988-F36D-44F4-A37A-784FC0D09307}" type="presParOf" srcId="{45845919-BEA6-45F0-9508-A22843252A4F}" destId="{0435B0CC-3D58-4F64-8BFF-F03657AE5F8B}" srcOrd="1" destOrd="0" presId="urn:microsoft.com/office/officeart/2005/8/layout/lProcess2"/>
    <dgm:cxn modelId="{DD2EBAC9-C434-44FB-A1A5-CA2E1B2E3709}" type="presParOf" srcId="{45845919-BEA6-45F0-9508-A22843252A4F}" destId="{7B743123-0F61-40B5-87D1-580E51755BC8}" srcOrd="2" destOrd="0" presId="urn:microsoft.com/office/officeart/2005/8/layout/lProcess2"/>
    <dgm:cxn modelId="{9C4F215B-ACAA-427A-A0BA-715F69C9CD75}" type="presParOf" srcId="{7B743123-0F61-40B5-87D1-580E51755BC8}" destId="{2627BC97-7628-49D8-8490-3AE8B01D2AAA}" srcOrd="0" destOrd="0" presId="urn:microsoft.com/office/officeart/2005/8/layout/lProcess2"/>
    <dgm:cxn modelId="{2BA32DFE-4603-4A2F-9A1C-0C5C58DB704A}" type="presParOf" srcId="{7B743123-0F61-40B5-87D1-580E51755BC8}" destId="{5BC8E735-C915-4410-BBB5-6040389675E8}" srcOrd="1" destOrd="0" presId="urn:microsoft.com/office/officeart/2005/8/layout/lProcess2"/>
    <dgm:cxn modelId="{97B8615B-6D49-4660-BD72-A6F33EFF93D8}" type="presParOf" srcId="{7B743123-0F61-40B5-87D1-580E51755BC8}" destId="{9BBB1C55-33EE-4E7E-8102-72F94FE4D324}" srcOrd="2" destOrd="0" presId="urn:microsoft.com/office/officeart/2005/8/layout/lProcess2"/>
    <dgm:cxn modelId="{5124874E-CD07-4656-86E8-6C7DEAD6B477}" type="presParOf" srcId="{9BBB1C55-33EE-4E7E-8102-72F94FE4D324}" destId="{0BB7B92C-5CCE-475D-9459-CEF8F659C606}" srcOrd="0" destOrd="0" presId="urn:microsoft.com/office/officeart/2005/8/layout/lProcess2"/>
    <dgm:cxn modelId="{BF947410-D7ED-4014-9DBC-C2C2FEE57B99}" type="presParOf" srcId="{0BB7B92C-5CCE-475D-9459-CEF8F659C606}" destId="{27853292-E063-4E4D-9F7B-FE802A0D0A6F}" srcOrd="0" destOrd="0" presId="urn:microsoft.com/office/officeart/2005/8/layout/lProcess2"/>
    <dgm:cxn modelId="{0796EF70-1977-4BBB-A0CA-91CD9176D27D}" type="presParOf" srcId="{0BB7B92C-5CCE-475D-9459-CEF8F659C606}" destId="{F95E6652-0387-4CBF-A79B-B1F1DE7488D1}" srcOrd="1" destOrd="0" presId="urn:microsoft.com/office/officeart/2005/8/layout/lProcess2"/>
    <dgm:cxn modelId="{0A471C31-AA1A-40AF-856E-9C0F077F0272}" type="presParOf" srcId="{0BB7B92C-5CCE-475D-9459-CEF8F659C606}" destId="{F44A60B9-4FB3-4547-96AC-EDD575B7D9CA}" srcOrd="2" destOrd="0" presId="urn:microsoft.com/office/officeart/2005/8/layout/lProcess2"/>
    <dgm:cxn modelId="{AD619BB9-CBFC-45FC-99BF-A9D548DD652F}" type="presParOf" srcId="{45845919-BEA6-45F0-9508-A22843252A4F}" destId="{292196D2-F1F9-4743-9E5F-C734E8220142}" srcOrd="3" destOrd="0" presId="urn:microsoft.com/office/officeart/2005/8/layout/lProcess2"/>
    <dgm:cxn modelId="{C4317076-CEA0-4DA5-A9FB-B3E1BD55F1A5}" type="presParOf" srcId="{45845919-BEA6-45F0-9508-A22843252A4F}" destId="{C4295EE9-D592-4FE3-AD5B-033F178EA219}" srcOrd="4" destOrd="0" presId="urn:microsoft.com/office/officeart/2005/8/layout/lProcess2"/>
    <dgm:cxn modelId="{9F71BAAF-393E-4003-A19C-33C20F4EA655}" type="presParOf" srcId="{C4295EE9-D592-4FE3-AD5B-033F178EA219}" destId="{EBA7FF87-D1FB-4404-8773-56890D084012}" srcOrd="0" destOrd="0" presId="urn:microsoft.com/office/officeart/2005/8/layout/lProcess2"/>
    <dgm:cxn modelId="{5A266F9F-CAFA-4C71-8BFB-8325B40BDD6F}" type="presParOf" srcId="{C4295EE9-D592-4FE3-AD5B-033F178EA219}" destId="{54F01722-1A72-498A-9D82-CDFF22C2AC0D}" srcOrd="1" destOrd="0" presId="urn:microsoft.com/office/officeart/2005/8/layout/lProcess2"/>
    <dgm:cxn modelId="{6E1AFE03-0A7E-4BDC-A1AF-91E925BC686C}" type="presParOf" srcId="{C4295EE9-D592-4FE3-AD5B-033F178EA219}" destId="{DE5B106B-0A07-427E-9A0A-7E52B6150FA0}" srcOrd="2" destOrd="0" presId="urn:microsoft.com/office/officeart/2005/8/layout/lProcess2"/>
    <dgm:cxn modelId="{4EA5CC9C-F09A-4C90-8194-53031D54161B}" type="presParOf" srcId="{DE5B106B-0A07-427E-9A0A-7E52B6150FA0}" destId="{8A0BC44D-283D-443F-8102-9B40D638C6B0}" srcOrd="0" destOrd="0" presId="urn:microsoft.com/office/officeart/2005/8/layout/lProcess2"/>
    <dgm:cxn modelId="{3B3A5CC7-6C33-483D-8C1F-9DF972F9582A}" type="presParOf" srcId="{8A0BC44D-283D-443F-8102-9B40D638C6B0}" destId="{4CC63F2B-EB3C-4B33-BD3D-72B78F3FEDA7}" srcOrd="0" destOrd="0" presId="urn:microsoft.com/office/officeart/2005/8/layout/lProcess2"/>
    <dgm:cxn modelId="{F3D28E1C-237A-4F8B-B462-2CA59E947FE1}" type="presParOf" srcId="{8A0BC44D-283D-443F-8102-9B40D638C6B0}" destId="{F21F037D-FB01-4605-9C6C-E619D9E3A3D2}" srcOrd="1" destOrd="0" presId="urn:microsoft.com/office/officeart/2005/8/layout/lProcess2"/>
    <dgm:cxn modelId="{B41D4E79-2AC1-4920-AC87-85301AA33A73}" type="presParOf" srcId="{8A0BC44D-283D-443F-8102-9B40D638C6B0}" destId="{CC3A3A85-BEEF-4091-8642-9E49C3704E13}" srcOrd="2" destOrd="0" presId="urn:microsoft.com/office/officeart/2005/8/layout/lProcess2"/>
    <dgm:cxn modelId="{77C50472-FF2B-4B2D-9C2E-86605C183352}" type="presParOf" srcId="{8A0BC44D-283D-443F-8102-9B40D638C6B0}" destId="{5445D0FA-3ACB-4C77-B6D2-1176C106FA9B}" srcOrd="3" destOrd="0" presId="urn:microsoft.com/office/officeart/2005/8/layout/lProcess2"/>
    <dgm:cxn modelId="{E1F001C8-9356-403D-8BBA-2F4749D931AA}" type="presParOf" srcId="{8A0BC44D-283D-443F-8102-9B40D638C6B0}" destId="{5BA287C4-CB70-47E5-85EE-72311A0A5769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722FB8-926E-43A4-A46F-454D5BBF0E92}" type="doc">
      <dgm:prSet loTypeId="urn:microsoft.com/office/officeart/2005/8/layout/hierarchy3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pt-BR"/>
        </a:p>
      </dgm:t>
    </dgm:pt>
    <dgm:pt modelId="{1440665D-D14E-46BD-8416-1607811A4AF0}">
      <dgm:prSet phldrT="[Texto]"/>
      <dgm:spPr/>
      <dgm:t>
        <a:bodyPr/>
        <a:lstStyle/>
        <a:p>
          <a:r>
            <a:rPr lang="pt-BR" dirty="0" smtClean="0"/>
            <a:t>Apoio Matricial</a:t>
          </a:r>
          <a:endParaRPr lang="pt-BR" dirty="0"/>
        </a:p>
      </dgm:t>
    </dgm:pt>
    <dgm:pt modelId="{20B4B0F8-1B8B-4834-9AA9-FEFE950C6BE0}" type="parTrans" cxnId="{65919BE2-127D-4531-873E-0E55212CEEA0}">
      <dgm:prSet/>
      <dgm:spPr/>
      <dgm:t>
        <a:bodyPr/>
        <a:lstStyle/>
        <a:p>
          <a:endParaRPr lang="pt-BR"/>
        </a:p>
      </dgm:t>
    </dgm:pt>
    <dgm:pt modelId="{F299DC0F-0D3C-4459-A74E-0F59C2193E03}" type="sibTrans" cxnId="{65919BE2-127D-4531-873E-0E55212CEEA0}">
      <dgm:prSet/>
      <dgm:spPr/>
      <dgm:t>
        <a:bodyPr/>
        <a:lstStyle/>
        <a:p>
          <a:endParaRPr lang="pt-BR"/>
        </a:p>
      </dgm:t>
    </dgm:pt>
    <dgm:pt modelId="{8D0EBB97-195C-40F0-A473-3E68CE4130FD}">
      <dgm:prSet phldrT="[Texto]"/>
      <dgm:spPr/>
      <dgm:t>
        <a:bodyPr/>
        <a:lstStyle/>
        <a:p>
          <a:r>
            <a:rPr lang="pt-BR" dirty="0" smtClean="0"/>
            <a:t>Dimensão Pedagógica</a:t>
          </a:r>
          <a:endParaRPr lang="pt-BR" dirty="0"/>
        </a:p>
      </dgm:t>
    </dgm:pt>
    <dgm:pt modelId="{DF0D58CE-9B6C-4BAE-8F1E-1A7C8530CE14}" type="parTrans" cxnId="{75240AFA-E957-46FF-B6F5-EAA1C4753070}">
      <dgm:prSet/>
      <dgm:spPr/>
      <dgm:t>
        <a:bodyPr/>
        <a:lstStyle/>
        <a:p>
          <a:endParaRPr lang="pt-BR"/>
        </a:p>
      </dgm:t>
    </dgm:pt>
    <dgm:pt modelId="{E70DD58E-91E7-4A5D-A68A-1040B6EA48BF}" type="sibTrans" cxnId="{75240AFA-E957-46FF-B6F5-EAA1C4753070}">
      <dgm:prSet/>
      <dgm:spPr/>
      <dgm:t>
        <a:bodyPr/>
        <a:lstStyle/>
        <a:p>
          <a:endParaRPr lang="pt-BR"/>
        </a:p>
      </dgm:t>
    </dgm:pt>
    <dgm:pt modelId="{8FDC4374-6C35-4545-8866-BDBA5CF76453}">
      <dgm:prSet phldrT="[Texto]"/>
      <dgm:spPr/>
      <dgm:t>
        <a:bodyPr/>
        <a:lstStyle/>
        <a:p>
          <a:r>
            <a:rPr lang="pt-BR" dirty="0" smtClean="0"/>
            <a:t>Dimensão Assistencial</a:t>
          </a:r>
          <a:endParaRPr lang="pt-BR" dirty="0"/>
        </a:p>
      </dgm:t>
    </dgm:pt>
    <dgm:pt modelId="{4505AB6D-C300-49A3-A5EA-69D4F03B3CD6}" type="parTrans" cxnId="{DA3886B0-0D2B-4E21-856B-A332431A1A52}">
      <dgm:prSet/>
      <dgm:spPr/>
      <dgm:t>
        <a:bodyPr/>
        <a:lstStyle/>
        <a:p>
          <a:endParaRPr lang="pt-BR"/>
        </a:p>
      </dgm:t>
    </dgm:pt>
    <dgm:pt modelId="{F537D94B-17AC-40A0-84AB-6C4D9C32531C}" type="sibTrans" cxnId="{DA3886B0-0D2B-4E21-856B-A332431A1A52}">
      <dgm:prSet/>
      <dgm:spPr/>
      <dgm:t>
        <a:bodyPr/>
        <a:lstStyle/>
        <a:p>
          <a:endParaRPr lang="pt-BR"/>
        </a:p>
      </dgm:t>
    </dgm:pt>
    <dgm:pt modelId="{82AB9BD9-B0EB-43E2-9A7D-F0B2CFD2E142}">
      <dgm:prSet phldrT="[Texto]"/>
      <dgm:spPr/>
      <dgm:t>
        <a:bodyPr/>
        <a:lstStyle/>
        <a:p>
          <a:r>
            <a:rPr lang="pt-BR" dirty="0" smtClean="0"/>
            <a:t>Clínica Ampliada</a:t>
          </a:r>
          <a:endParaRPr lang="pt-BR" dirty="0"/>
        </a:p>
      </dgm:t>
    </dgm:pt>
    <dgm:pt modelId="{DDD69239-4BBC-4029-9641-4AA993A21FF3}" type="parTrans" cxnId="{9FB80CF4-4EE1-43F8-9C38-DD44375D1D56}">
      <dgm:prSet/>
      <dgm:spPr/>
      <dgm:t>
        <a:bodyPr/>
        <a:lstStyle/>
        <a:p>
          <a:endParaRPr lang="pt-BR"/>
        </a:p>
      </dgm:t>
    </dgm:pt>
    <dgm:pt modelId="{8299CADD-9B4B-49D0-8000-DDA19CAA162B}" type="sibTrans" cxnId="{9FB80CF4-4EE1-43F8-9C38-DD44375D1D56}">
      <dgm:prSet/>
      <dgm:spPr/>
      <dgm:t>
        <a:bodyPr/>
        <a:lstStyle/>
        <a:p>
          <a:endParaRPr lang="pt-BR"/>
        </a:p>
      </dgm:t>
    </dgm:pt>
    <dgm:pt modelId="{DDD5218E-ED42-4142-A447-18A9BEFE391D}">
      <dgm:prSet phldrT="[Texto]"/>
      <dgm:spPr/>
      <dgm:t>
        <a:bodyPr/>
        <a:lstStyle/>
        <a:p>
          <a:r>
            <a:rPr lang="pt-BR" dirty="0" smtClean="0"/>
            <a:t>Compreensão ampliada do processo saúde-doença</a:t>
          </a:r>
          <a:endParaRPr lang="pt-BR" dirty="0"/>
        </a:p>
      </dgm:t>
    </dgm:pt>
    <dgm:pt modelId="{36D39010-2511-409D-A257-17C0B9A01BD3}" type="parTrans" cxnId="{C9CAB76F-D54A-4F34-A584-B1C4F60A1165}">
      <dgm:prSet/>
      <dgm:spPr/>
      <dgm:t>
        <a:bodyPr/>
        <a:lstStyle/>
        <a:p>
          <a:endParaRPr lang="pt-BR"/>
        </a:p>
      </dgm:t>
    </dgm:pt>
    <dgm:pt modelId="{77C95628-C5B9-4F1D-BA6C-5DF345F46887}" type="sibTrans" cxnId="{C9CAB76F-D54A-4F34-A584-B1C4F60A1165}">
      <dgm:prSet/>
      <dgm:spPr/>
      <dgm:t>
        <a:bodyPr/>
        <a:lstStyle/>
        <a:p>
          <a:endParaRPr lang="pt-BR"/>
        </a:p>
      </dgm:t>
    </dgm:pt>
    <dgm:pt modelId="{C8AD9BBC-F35E-498F-BC1F-723BF1C05055}">
      <dgm:prSet phldrT="[Texto]"/>
      <dgm:spPr/>
      <dgm:t>
        <a:bodyPr/>
        <a:lstStyle/>
        <a:p>
          <a:r>
            <a:rPr lang="pt-BR" dirty="0" smtClean="0"/>
            <a:t>Ampliação do “objeto” de trabalho</a:t>
          </a:r>
          <a:endParaRPr lang="pt-BR" dirty="0"/>
        </a:p>
      </dgm:t>
    </dgm:pt>
    <dgm:pt modelId="{95E4D900-8654-4A01-BC9F-0EF97BB6C05A}" type="parTrans" cxnId="{F2D7882E-B0C8-4B8D-AC90-7A644358A1BD}">
      <dgm:prSet/>
      <dgm:spPr/>
      <dgm:t>
        <a:bodyPr/>
        <a:lstStyle/>
        <a:p>
          <a:endParaRPr lang="pt-BR"/>
        </a:p>
      </dgm:t>
    </dgm:pt>
    <dgm:pt modelId="{680C43FA-0C0A-45FD-A017-B6AB626204EA}" type="sibTrans" cxnId="{F2D7882E-B0C8-4B8D-AC90-7A644358A1BD}">
      <dgm:prSet/>
      <dgm:spPr/>
      <dgm:t>
        <a:bodyPr/>
        <a:lstStyle/>
        <a:p>
          <a:endParaRPr lang="pt-BR"/>
        </a:p>
      </dgm:t>
    </dgm:pt>
    <dgm:pt modelId="{612C33FB-9B91-478F-BFC4-CC5085475095}" type="pres">
      <dgm:prSet presAssocID="{CD722FB8-926E-43A4-A46F-454D5BBF0E9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DA99B75E-A4F9-49D8-946D-1FF2384D94E1}" type="pres">
      <dgm:prSet presAssocID="{1440665D-D14E-46BD-8416-1607811A4AF0}" presName="root" presStyleCnt="0"/>
      <dgm:spPr/>
    </dgm:pt>
    <dgm:pt modelId="{25CE46B6-B64D-426C-A575-F869FAA86C8E}" type="pres">
      <dgm:prSet presAssocID="{1440665D-D14E-46BD-8416-1607811A4AF0}" presName="rootComposite" presStyleCnt="0"/>
      <dgm:spPr/>
    </dgm:pt>
    <dgm:pt modelId="{CFE5416E-5AE1-459A-A3E8-9ED9E2B5CF20}" type="pres">
      <dgm:prSet presAssocID="{1440665D-D14E-46BD-8416-1607811A4AF0}" presName="rootText" presStyleLbl="node1" presStyleIdx="0" presStyleCnt="2"/>
      <dgm:spPr/>
      <dgm:t>
        <a:bodyPr/>
        <a:lstStyle/>
        <a:p>
          <a:endParaRPr lang="pt-BR"/>
        </a:p>
      </dgm:t>
    </dgm:pt>
    <dgm:pt modelId="{F370D50E-E51B-44A5-B592-2403774C0D23}" type="pres">
      <dgm:prSet presAssocID="{1440665D-D14E-46BD-8416-1607811A4AF0}" presName="rootConnector" presStyleLbl="node1" presStyleIdx="0" presStyleCnt="2"/>
      <dgm:spPr/>
      <dgm:t>
        <a:bodyPr/>
        <a:lstStyle/>
        <a:p>
          <a:endParaRPr lang="pt-BR"/>
        </a:p>
      </dgm:t>
    </dgm:pt>
    <dgm:pt modelId="{E1084AF1-949C-46FC-A25B-2FECAC155844}" type="pres">
      <dgm:prSet presAssocID="{1440665D-D14E-46BD-8416-1607811A4AF0}" presName="childShape" presStyleCnt="0"/>
      <dgm:spPr/>
    </dgm:pt>
    <dgm:pt modelId="{7FDF6B42-CFCA-46F7-BCF1-F3B2A12E02EE}" type="pres">
      <dgm:prSet presAssocID="{DF0D58CE-9B6C-4BAE-8F1E-1A7C8530CE14}" presName="Name13" presStyleLbl="parChTrans1D2" presStyleIdx="0" presStyleCnt="4"/>
      <dgm:spPr/>
      <dgm:t>
        <a:bodyPr/>
        <a:lstStyle/>
        <a:p>
          <a:endParaRPr lang="pt-BR"/>
        </a:p>
      </dgm:t>
    </dgm:pt>
    <dgm:pt modelId="{2272374C-396D-448D-A502-5D75E106AF5F}" type="pres">
      <dgm:prSet presAssocID="{8D0EBB97-195C-40F0-A473-3E68CE4130FD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C2CC48D-4FD2-4B9D-9064-E2109A3AE791}" type="pres">
      <dgm:prSet presAssocID="{4505AB6D-C300-49A3-A5EA-69D4F03B3CD6}" presName="Name13" presStyleLbl="parChTrans1D2" presStyleIdx="1" presStyleCnt="4"/>
      <dgm:spPr/>
      <dgm:t>
        <a:bodyPr/>
        <a:lstStyle/>
        <a:p>
          <a:endParaRPr lang="pt-BR"/>
        </a:p>
      </dgm:t>
    </dgm:pt>
    <dgm:pt modelId="{57C64582-A046-4952-8DE6-BB7D21D1D8BB}" type="pres">
      <dgm:prSet presAssocID="{8FDC4374-6C35-4545-8866-BDBA5CF76453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2972852-FE78-43F5-959A-1E72C64E9EA4}" type="pres">
      <dgm:prSet presAssocID="{82AB9BD9-B0EB-43E2-9A7D-F0B2CFD2E142}" presName="root" presStyleCnt="0"/>
      <dgm:spPr/>
    </dgm:pt>
    <dgm:pt modelId="{43667B23-6643-48BA-9489-876B7C88A2B9}" type="pres">
      <dgm:prSet presAssocID="{82AB9BD9-B0EB-43E2-9A7D-F0B2CFD2E142}" presName="rootComposite" presStyleCnt="0"/>
      <dgm:spPr/>
    </dgm:pt>
    <dgm:pt modelId="{7608D1AA-C458-47D5-8273-F7C5084B33C8}" type="pres">
      <dgm:prSet presAssocID="{82AB9BD9-B0EB-43E2-9A7D-F0B2CFD2E142}" presName="rootText" presStyleLbl="node1" presStyleIdx="1" presStyleCnt="2"/>
      <dgm:spPr/>
      <dgm:t>
        <a:bodyPr/>
        <a:lstStyle/>
        <a:p>
          <a:endParaRPr lang="pt-BR"/>
        </a:p>
      </dgm:t>
    </dgm:pt>
    <dgm:pt modelId="{4C0C3643-4B50-47A1-B451-460AA10E7F6D}" type="pres">
      <dgm:prSet presAssocID="{82AB9BD9-B0EB-43E2-9A7D-F0B2CFD2E142}" presName="rootConnector" presStyleLbl="node1" presStyleIdx="1" presStyleCnt="2"/>
      <dgm:spPr/>
      <dgm:t>
        <a:bodyPr/>
        <a:lstStyle/>
        <a:p>
          <a:endParaRPr lang="pt-BR"/>
        </a:p>
      </dgm:t>
    </dgm:pt>
    <dgm:pt modelId="{B14E9F20-E716-4985-BF0F-110307BB886C}" type="pres">
      <dgm:prSet presAssocID="{82AB9BD9-B0EB-43E2-9A7D-F0B2CFD2E142}" presName="childShape" presStyleCnt="0"/>
      <dgm:spPr/>
    </dgm:pt>
    <dgm:pt modelId="{58F5BE0A-1F10-4C6C-B01E-0DCFAC99B75A}" type="pres">
      <dgm:prSet presAssocID="{36D39010-2511-409D-A257-17C0B9A01BD3}" presName="Name13" presStyleLbl="parChTrans1D2" presStyleIdx="2" presStyleCnt="4"/>
      <dgm:spPr/>
      <dgm:t>
        <a:bodyPr/>
        <a:lstStyle/>
        <a:p>
          <a:endParaRPr lang="pt-BR"/>
        </a:p>
      </dgm:t>
    </dgm:pt>
    <dgm:pt modelId="{44D7F9D5-34F8-4E6B-B7E5-51517696FC4A}" type="pres">
      <dgm:prSet presAssocID="{DDD5218E-ED42-4142-A447-18A9BEFE391D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F7BD4F7-E60D-4487-8CE4-8F080387E5DA}" type="pres">
      <dgm:prSet presAssocID="{95E4D900-8654-4A01-BC9F-0EF97BB6C05A}" presName="Name13" presStyleLbl="parChTrans1D2" presStyleIdx="3" presStyleCnt="4"/>
      <dgm:spPr/>
      <dgm:t>
        <a:bodyPr/>
        <a:lstStyle/>
        <a:p>
          <a:endParaRPr lang="pt-BR"/>
        </a:p>
      </dgm:t>
    </dgm:pt>
    <dgm:pt modelId="{EEC70F35-3125-4AC5-967D-7CA9D328F292}" type="pres">
      <dgm:prSet presAssocID="{C8AD9BBC-F35E-498F-BC1F-723BF1C05055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64FF941-C8FB-410E-9102-1D7989030BEF}" type="presOf" srcId="{8D0EBB97-195C-40F0-A473-3E68CE4130FD}" destId="{2272374C-396D-448D-A502-5D75E106AF5F}" srcOrd="0" destOrd="0" presId="urn:microsoft.com/office/officeart/2005/8/layout/hierarchy3"/>
    <dgm:cxn modelId="{75240AFA-E957-46FF-B6F5-EAA1C4753070}" srcId="{1440665D-D14E-46BD-8416-1607811A4AF0}" destId="{8D0EBB97-195C-40F0-A473-3E68CE4130FD}" srcOrd="0" destOrd="0" parTransId="{DF0D58CE-9B6C-4BAE-8F1E-1A7C8530CE14}" sibTransId="{E70DD58E-91E7-4A5D-A68A-1040B6EA48BF}"/>
    <dgm:cxn modelId="{DF23F02D-E5E6-4BF5-855D-F346EC6388B1}" type="presOf" srcId="{1440665D-D14E-46BD-8416-1607811A4AF0}" destId="{F370D50E-E51B-44A5-B592-2403774C0D23}" srcOrd="1" destOrd="0" presId="urn:microsoft.com/office/officeart/2005/8/layout/hierarchy3"/>
    <dgm:cxn modelId="{F2D7882E-B0C8-4B8D-AC90-7A644358A1BD}" srcId="{82AB9BD9-B0EB-43E2-9A7D-F0B2CFD2E142}" destId="{C8AD9BBC-F35E-498F-BC1F-723BF1C05055}" srcOrd="1" destOrd="0" parTransId="{95E4D900-8654-4A01-BC9F-0EF97BB6C05A}" sibTransId="{680C43FA-0C0A-45FD-A017-B6AB626204EA}"/>
    <dgm:cxn modelId="{874CEA55-11DE-43C7-AA4D-38C5E5752EFA}" type="presOf" srcId="{82AB9BD9-B0EB-43E2-9A7D-F0B2CFD2E142}" destId="{7608D1AA-C458-47D5-8273-F7C5084B33C8}" srcOrd="0" destOrd="0" presId="urn:microsoft.com/office/officeart/2005/8/layout/hierarchy3"/>
    <dgm:cxn modelId="{108EE121-8ED7-4FE8-BE0B-9BD3EDBF16C3}" type="presOf" srcId="{8FDC4374-6C35-4545-8866-BDBA5CF76453}" destId="{57C64582-A046-4952-8DE6-BB7D21D1D8BB}" srcOrd="0" destOrd="0" presId="urn:microsoft.com/office/officeart/2005/8/layout/hierarchy3"/>
    <dgm:cxn modelId="{77024AA4-1BFB-4EB1-BDCD-CCB4A1B38708}" type="presOf" srcId="{DF0D58CE-9B6C-4BAE-8F1E-1A7C8530CE14}" destId="{7FDF6B42-CFCA-46F7-BCF1-F3B2A12E02EE}" srcOrd="0" destOrd="0" presId="urn:microsoft.com/office/officeart/2005/8/layout/hierarchy3"/>
    <dgm:cxn modelId="{65919BE2-127D-4531-873E-0E55212CEEA0}" srcId="{CD722FB8-926E-43A4-A46F-454D5BBF0E92}" destId="{1440665D-D14E-46BD-8416-1607811A4AF0}" srcOrd="0" destOrd="0" parTransId="{20B4B0F8-1B8B-4834-9AA9-FEFE950C6BE0}" sibTransId="{F299DC0F-0D3C-4459-A74E-0F59C2193E03}"/>
    <dgm:cxn modelId="{0CC66C3D-68DD-4FB5-AC66-AB6C5E268792}" type="presOf" srcId="{DDD5218E-ED42-4142-A447-18A9BEFE391D}" destId="{44D7F9D5-34F8-4E6B-B7E5-51517696FC4A}" srcOrd="0" destOrd="0" presId="urn:microsoft.com/office/officeart/2005/8/layout/hierarchy3"/>
    <dgm:cxn modelId="{C9CAB76F-D54A-4F34-A584-B1C4F60A1165}" srcId="{82AB9BD9-B0EB-43E2-9A7D-F0B2CFD2E142}" destId="{DDD5218E-ED42-4142-A447-18A9BEFE391D}" srcOrd="0" destOrd="0" parTransId="{36D39010-2511-409D-A257-17C0B9A01BD3}" sibTransId="{77C95628-C5B9-4F1D-BA6C-5DF345F46887}"/>
    <dgm:cxn modelId="{C7462DD6-1120-4518-B090-E803BC91C909}" type="presOf" srcId="{4505AB6D-C300-49A3-A5EA-69D4F03B3CD6}" destId="{EC2CC48D-4FD2-4B9D-9064-E2109A3AE791}" srcOrd="0" destOrd="0" presId="urn:microsoft.com/office/officeart/2005/8/layout/hierarchy3"/>
    <dgm:cxn modelId="{7B7CA26C-43A7-4001-A4DC-732F1A4B2751}" type="presOf" srcId="{82AB9BD9-B0EB-43E2-9A7D-F0B2CFD2E142}" destId="{4C0C3643-4B50-47A1-B451-460AA10E7F6D}" srcOrd="1" destOrd="0" presId="urn:microsoft.com/office/officeart/2005/8/layout/hierarchy3"/>
    <dgm:cxn modelId="{DA3886B0-0D2B-4E21-856B-A332431A1A52}" srcId="{1440665D-D14E-46BD-8416-1607811A4AF0}" destId="{8FDC4374-6C35-4545-8866-BDBA5CF76453}" srcOrd="1" destOrd="0" parTransId="{4505AB6D-C300-49A3-A5EA-69D4F03B3CD6}" sibTransId="{F537D94B-17AC-40A0-84AB-6C4D9C32531C}"/>
    <dgm:cxn modelId="{9FB80CF4-4EE1-43F8-9C38-DD44375D1D56}" srcId="{CD722FB8-926E-43A4-A46F-454D5BBF0E92}" destId="{82AB9BD9-B0EB-43E2-9A7D-F0B2CFD2E142}" srcOrd="1" destOrd="0" parTransId="{DDD69239-4BBC-4029-9641-4AA993A21FF3}" sibTransId="{8299CADD-9B4B-49D0-8000-DDA19CAA162B}"/>
    <dgm:cxn modelId="{56DD6329-0615-4AED-BF18-50450F31D8C6}" type="presOf" srcId="{CD722FB8-926E-43A4-A46F-454D5BBF0E92}" destId="{612C33FB-9B91-478F-BFC4-CC5085475095}" srcOrd="0" destOrd="0" presId="urn:microsoft.com/office/officeart/2005/8/layout/hierarchy3"/>
    <dgm:cxn modelId="{04B417BB-D52A-48F0-8F5D-75181E85AE3C}" type="presOf" srcId="{C8AD9BBC-F35E-498F-BC1F-723BF1C05055}" destId="{EEC70F35-3125-4AC5-967D-7CA9D328F292}" srcOrd="0" destOrd="0" presId="urn:microsoft.com/office/officeart/2005/8/layout/hierarchy3"/>
    <dgm:cxn modelId="{7CF8CDB9-3FD3-4E09-A7C9-5CAF29156B2E}" type="presOf" srcId="{1440665D-D14E-46BD-8416-1607811A4AF0}" destId="{CFE5416E-5AE1-459A-A3E8-9ED9E2B5CF20}" srcOrd="0" destOrd="0" presId="urn:microsoft.com/office/officeart/2005/8/layout/hierarchy3"/>
    <dgm:cxn modelId="{560A793B-1434-4402-B908-E5BC57C230A7}" type="presOf" srcId="{95E4D900-8654-4A01-BC9F-0EF97BB6C05A}" destId="{5F7BD4F7-E60D-4487-8CE4-8F080387E5DA}" srcOrd="0" destOrd="0" presId="urn:microsoft.com/office/officeart/2005/8/layout/hierarchy3"/>
    <dgm:cxn modelId="{5F061D82-5DCF-44EB-9D7F-8321D3709896}" type="presOf" srcId="{36D39010-2511-409D-A257-17C0B9A01BD3}" destId="{58F5BE0A-1F10-4C6C-B01E-0DCFAC99B75A}" srcOrd="0" destOrd="0" presId="urn:microsoft.com/office/officeart/2005/8/layout/hierarchy3"/>
    <dgm:cxn modelId="{A369A756-493F-4A5D-9FE2-5484BE55D1F0}" type="presParOf" srcId="{612C33FB-9B91-478F-BFC4-CC5085475095}" destId="{DA99B75E-A4F9-49D8-946D-1FF2384D94E1}" srcOrd="0" destOrd="0" presId="urn:microsoft.com/office/officeart/2005/8/layout/hierarchy3"/>
    <dgm:cxn modelId="{848B5296-CE8B-41DE-AC09-673887A4A4BD}" type="presParOf" srcId="{DA99B75E-A4F9-49D8-946D-1FF2384D94E1}" destId="{25CE46B6-B64D-426C-A575-F869FAA86C8E}" srcOrd="0" destOrd="0" presId="urn:microsoft.com/office/officeart/2005/8/layout/hierarchy3"/>
    <dgm:cxn modelId="{16612D29-C046-4F5C-BFB1-DB2BF00BFF9D}" type="presParOf" srcId="{25CE46B6-B64D-426C-A575-F869FAA86C8E}" destId="{CFE5416E-5AE1-459A-A3E8-9ED9E2B5CF20}" srcOrd="0" destOrd="0" presId="urn:microsoft.com/office/officeart/2005/8/layout/hierarchy3"/>
    <dgm:cxn modelId="{9387EA05-52CC-49D0-809C-7C0D0079D55A}" type="presParOf" srcId="{25CE46B6-B64D-426C-A575-F869FAA86C8E}" destId="{F370D50E-E51B-44A5-B592-2403774C0D23}" srcOrd="1" destOrd="0" presId="urn:microsoft.com/office/officeart/2005/8/layout/hierarchy3"/>
    <dgm:cxn modelId="{FBEC15CE-600D-4985-8334-22200472FBEC}" type="presParOf" srcId="{DA99B75E-A4F9-49D8-946D-1FF2384D94E1}" destId="{E1084AF1-949C-46FC-A25B-2FECAC155844}" srcOrd="1" destOrd="0" presId="urn:microsoft.com/office/officeart/2005/8/layout/hierarchy3"/>
    <dgm:cxn modelId="{4E98B0C3-73EF-4411-9931-6159ACA2985F}" type="presParOf" srcId="{E1084AF1-949C-46FC-A25B-2FECAC155844}" destId="{7FDF6B42-CFCA-46F7-BCF1-F3B2A12E02EE}" srcOrd="0" destOrd="0" presId="urn:microsoft.com/office/officeart/2005/8/layout/hierarchy3"/>
    <dgm:cxn modelId="{4EC9EA6E-2086-418D-A280-3651A246B0C2}" type="presParOf" srcId="{E1084AF1-949C-46FC-A25B-2FECAC155844}" destId="{2272374C-396D-448D-A502-5D75E106AF5F}" srcOrd="1" destOrd="0" presId="urn:microsoft.com/office/officeart/2005/8/layout/hierarchy3"/>
    <dgm:cxn modelId="{657C0621-FC6D-4895-8006-ADE97F3C7F40}" type="presParOf" srcId="{E1084AF1-949C-46FC-A25B-2FECAC155844}" destId="{EC2CC48D-4FD2-4B9D-9064-E2109A3AE791}" srcOrd="2" destOrd="0" presId="urn:microsoft.com/office/officeart/2005/8/layout/hierarchy3"/>
    <dgm:cxn modelId="{4EAAB10B-5B78-4604-8D50-EBC4966481E7}" type="presParOf" srcId="{E1084AF1-949C-46FC-A25B-2FECAC155844}" destId="{57C64582-A046-4952-8DE6-BB7D21D1D8BB}" srcOrd="3" destOrd="0" presId="urn:microsoft.com/office/officeart/2005/8/layout/hierarchy3"/>
    <dgm:cxn modelId="{5CD1B081-7268-470F-AB82-960C79D469B9}" type="presParOf" srcId="{612C33FB-9B91-478F-BFC4-CC5085475095}" destId="{F2972852-FE78-43F5-959A-1E72C64E9EA4}" srcOrd="1" destOrd="0" presId="urn:microsoft.com/office/officeart/2005/8/layout/hierarchy3"/>
    <dgm:cxn modelId="{AA820D48-47BE-4AF0-B44D-6E59E4E06CAE}" type="presParOf" srcId="{F2972852-FE78-43F5-959A-1E72C64E9EA4}" destId="{43667B23-6643-48BA-9489-876B7C88A2B9}" srcOrd="0" destOrd="0" presId="urn:microsoft.com/office/officeart/2005/8/layout/hierarchy3"/>
    <dgm:cxn modelId="{1762A919-1534-467A-B2C7-F4F86B59CBFF}" type="presParOf" srcId="{43667B23-6643-48BA-9489-876B7C88A2B9}" destId="{7608D1AA-C458-47D5-8273-F7C5084B33C8}" srcOrd="0" destOrd="0" presId="urn:microsoft.com/office/officeart/2005/8/layout/hierarchy3"/>
    <dgm:cxn modelId="{472E26A9-AE23-4678-9CAB-7A21EF93ADB9}" type="presParOf" srcId="{43667B23-6643-48BA-9489-876B7C88A2B9}" destId="{4C0C3643-4B50-47A1-B451-460AA10E7F6D}" srcOrd="1" destOrd="0" presId="urn:microsoft.com/office/officeart/2005/8/layout/hierarchy3"/>
    <dgm:cxn modelId="{91BD2E8A-5B26-4A02-982E-5D0210C68EA9}" type="presParOf" srcId="{F2972852-FE78-43F5-959A-1E72C64E9EA4}" destId="{B14E9F20-E716-4985-BF0F-110307BB886C}" srcOrd="1" destOrd="0" presId="urn:microsoft.com/office/officeart/2005/8/layout/hierarchy3"/>
    <dgm:cxn modelId="{5F349508-3830-4275-8755-68FF30D694CA}" type="presParOf" srcId="{B14E9F20-E716-4985-BF0F-110307BB886C}" destId="{58F5BE0A-1F10-4C6C-B01E-0DCFAC99B75A}" srcOrd="0" destOrd="0" presId="urn:microsoft.com/office/officeart/2005/8/layout/hierarchy3"/>
    <dgm:cxn modelId="{1FC05756-FC39-4FCA-8934-053048CDF827}" type="presParOf" srcId="{B14E9F20-E716-4985-BF0F-110307BB886C}" destId="{44D7F9D5-34F8-4E6B-B7E5-51517696FC4A}" srcOrd="1" destOrd="0" presId="urn:microsoft.com/office/officeart/2005/8/layout/hierarchy3"/>
    <dgm:cxn modelId="{E4FE4F06-37BB-4E2B-9555-E15D21AB9975}" type="presParOf" srcId="{B14E9F20-E716-4985-BF0F-110307BB886C}" destId="{5F7BD4F7-E60D-4487-8CE4-8F080387E5DA}" srcOrd="2" destOrd="0" presId="urn:microsoft.com/office/officeart/2005/8/layout/hierarchy3"/>
    <dgm:cxn modelId="{42FBD9F2-175D-483B-A84B-38001C7DFB8A}" type="presParOf" srcId="{B14E9F20-E716-4985-BF0F-110307BB886C}" destId="{EEC70F35-3125-4AC5-967D-7CA9D328F29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635AADE-1C94-4D8D-95C8-B3641FEC104F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9634B8C6-1B8C-4F97-8424-F9642157A56C}">
      <dgm:prSet phldrT="[Texto]" custT="1"/>
      <dgm:spPr/>
      <dgm:t>
        <a:bodyPr/>
        <a:lstStyle/>
        <a:p>
          <a:r>
            <a:rPr lang="pt-BR" sz="1600" dirty="0" smtClean="0">
              <a:solidFill>
                <a:schemeClr val="tx1"/>
              </a:solidFill>
            </a:rPr>
            <a:t>Adesão/</a:t>
          </a:r>
        </a:p>
        <a:p>
          <a:r>
            <a:rPr lang="pt-BR" sz="1600" dirty="0" err="1" smtClean="0">
              <a:solidFill>
                <a:schemeClr val="tx1"/>
              </a:solidFill>
            </a:rPr>
            <a:t>Contratualização</a:t>
          </a:r>
          <a:endParaRPr lang="pt-BR" sz="1600" dirty="0">
            <a:solidFill>
              <a:schemeClr val="tx1"/>
            </a:solidFill>
          </a:endParaRPr>
        </a:p>
      </dgm:t>
    </dgm:pt>
    <dgm:pt modelId="{9A27DAC1-C515-4B9E-BFAA-D413BB6C5C2C}" type="parTrans" cxnId="{516EDC9D-1BD2-425E-B1E5-324663AAEB49}">
      <dgm:prSet/>
      <dgm:spPr/>
      <dgm:t>
        <a:bodyPr/>
        <a:lstStyle/>
        <a:p>
          <a:endParaRPr lang="pt-BR"/>
        </a:p>
      </dgm:t>
    </dgm:pt>
    <dgm:pt modelId="{538A99E0-535B-4B9A-AB99-587DF816DC77}" type="sibTrans" cxnId="{516EDC9D-1BD2-425E-B1E5-324663AAEB49}">
      <dgm:prSet/>
      <dgm:spPr/>
      <dgm:t>
        <a:bodyPr/>
        <a:lstStyle/>
        <a:p>
          <a:endParaRPr lang="pt-BR"/>
        </a:p>
      </dgm:t>
    </dgm:pt>
    <dgm:pt modelId="{3C6F0FAF-F6C9-48A0-94A9-D2D36B328E10}">
      <dgm:prSet phldrT="[Texto]" custT="1"/>
      <dgm:spPr/>
      <dgm:t>
        <a:bodyPr/>
        <a:lstStyle/>
        <a:p>
          <a:r>
            <a:rPr lang="pt-BR" sz="1600" dirty="0" smtClean="0">
              <a:solidFill>
                <a:schemeClr val="tx1"/>
              </a:solidFill>
            </a:rPr>
            <a:t>Avaliação Externa</a:t>
          </a:r>
          <a:endParaRPr lang="pt-BR" sz="1600" dirty="0">
            <a:solidFill>
              <a:schemeClr val="tx1"/>
            </a:solidFill>
          </a:endParaRPr>
        </a:p>
      </dgm:t>
    </dgm:pt>
    <dgm:pt modelId="{2D551911-CC8A-437A-B2B1-C70202580D80}" type="parTrans" cxnId="{1A1388A4-6525-45E0-A6A6-1BA2294FA440}">
      <dgm:prSet/>
      <dgm:spPr/>
      <dgm:t>
        <a:bodyPr/>
        <a:lstStyle/>
        <a:p>
          <a:endParaRPr lang="pt-BR"/>
        </a:p>
      </dgm:t>
    </dgm:pt>
    <dgm:pt modelId="{FA1DC2E0-A1FF-46BF-A1C7-625BF94F42F1}" type="sibTrans" cxnId="{1A1388A4-6525-45E0-A6A6-1BA2294FA440}">
      <dgm:prSet/>
      <dgm:spPr/>
      <dgm:t>
        <a:bodyPr/>
        <a:lstStyle/>
        <a:p>
          <a:endParaRPr lang="pt-BR"/>
        </a:p>
      </dgm:t>
    </dgm:pt>
    <dgm:pt modelId="{10C1075B-156E-4C28-8F83-0E5D1F5CF879}">
      <dgm:prSet phldrT="[Texto]" custT="1"/>
      <dgm:spPr/>
      <dgm:t>
        <a:bodyPr/>
        <a:lstStyle/>
        <a:p>
          <a:r>
            <a:rPr lang="pt-BR" sz="1600" dirty="0" smtClean="0">
              <a:solidFill>
                <a:schemeClr val="tx1"/>
              </a:solidFill>
            </a:rPr>
            <a:t>Certificação</a:t>
          </a:r>
          <a:endParaRPr lang="pt-BR" sz="1600" dirty="0">
            <a:solidFill>
              <a:schemeClr val="tx1"/>
            </a:solidFill>
          </a:endParaRPr>
        </a:p>
      </dgm:t>
    </dgm:pt>
    <dgm:pt modelId="{C0852D02-D3B6-435C-8C0F-363473A8D908}" type="parTrans" cxnId="{698318D3-9A72-4466-8157-B1D33997DDCE}">
      <dgm:prSet/>
      <dgm:spPr/>
      <dgm:t>
        <a:bodyPr/>
        <a:lstStyle/>
        <a:p>
          <a:endParaRPr lang="pt-BR"/>
        </a:p>
      </dgm:t>
    </dgm:pt>
    <dgm:pt modelId="{10A5946D-88AC-4CC6-BF2E-5BCA5D5F8A03}" type="sibTrans" cxnId="{698318D3-9A72-4466-8157-B1D33997DDCE}">
      <dgm:prSet/>
      <dgm:spPr/>
      <dgm:t>
        <a:bodyPr/>
        <a:lstStyle/>
        <a:p>
          <a:endParaRPr lang="pt-BR"/>
        </a:p>
      </dgm:t>
    </dgm:pt>
    <dgm:pt modelId="{F0132C26-D9C3-454A-A641-4A40E700176A}" type="pres">
      <dgm:prSet presAssocID="{4635AADE-1C94-4D8D-95C8-B3641FEC104F}" presName="compositeShape" presStyleCnt="0">
        <dgm:presLayoutVars>
          <dgm:chMax val="7"/>
          <dgm:dir/>
          <dgm:resizeHandles val="exact"/>
        </dgm:presLayoutVars>
      </dgm:prSet>
      <dgm:spPr/>
    </dgm:pt>
    <dgm:pt modelId="{B1753520-0890-4BCB-B3B0-73F245F45C34}" type="pres">
      <dgm:prSet presAssocID="{4635AADE-1C94-4D8D-95C8-B3641FEC104F}" presName="wedge1" presStyleLbl="node1" presStyleIdx="0" presStyleCnt="3" custLinFactNeighborX="-1103" custLinFactNeighborY="-161"/>
      <dgm:spPr/>
      <dgm:t>
        <a:bodyPr/>
        <a:lstStyle/>
        <a:p>
          <a:endParaRPr lang="pt-BR"/>
        </a:p>
      </dgm:t>
    </dgm:pt>
    <dgm:pt modelId="{0E66EA9D-A680-4C73-AC3F-F83B07B10F4C}" type="pres">
      <dgm:prSet presAssocID="{4635AADE-1C94-4D8D-95C8-B3641FEC104F}" presName="dummy1a" presStyleCnt="0"/>
      <dgm:spPr/>
    </dgm:pt>
    <dgm:pt modelId="{3EF8FBF4-E4D4-4A60-8B2F-18F4D10FF7C2}" type="pres">
      <dgm:prSet presAssocID="{4635AADE-1C94-4D8D-95C8-B3641FEC104F}" presName="dummy1b" presStyleCnt="0"/>
      <dgm:spPr/>
    </dgm:pt>
    <dgm:pt modelId="{6D5DA583-AAA6-45CA-B1FC-8A009A8E3CE1}" type="pres">
      <dgm:prSet presAssocID="{4635AADE-1C94-4D8D-95C8-B3641FEC104F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1DD607F-7C01-431E-BD5A-0F0C394823EE}" type="pres">
      <dgm:prSet presAssocID="{4635AADE-1C94-4D8D-95C8-B3641FEC104F}" presName="wedge2" presStyleLbl="node1" presStyleIdx="1" presStyleCnt="3"/>
      <dgm:spPr/>
      <dgm:t>
        <a:bodyPr/>
        <a:lstStyle/>
        <a:p>
          <a:endParaRPr lang="pt-BR"/>
        </a:p>
      </dgm:t>
    </dgm:pt>
    <dgm:pt modelId="{E1C5A441-A346-476A-ADCE-71BF30DE4DE9}" type="pres">
      <dgm:prSet presAssocID="{4635AADE-1C94-4D8D-95C8-B3641FEC104F}" presName="dummy2a" presStyleCnt="0"/>
      <dgm:spPr/>
    </dgm:pt>
    <dgm:pt modelId="{910EFEBC-DC44-4640-8B5D-65A25BC4280E}" type="pres">
      <dgm:prSet presAssocID="{4635AADE-1C94-4D8D-95C8-B3641FEC104F}" presName="dummy2b" presStyleCnt="0"/>
      <dgm:spPr/>
    </dgm:pt>
    <dgm:pt modelId="{047BD3DA-3911-4DC8-B47C-D9182446831D}" type="pres">
      <dgm:prSet presAssocID="{4635AADE-1C94-4D8D-95C8-B3641FEC104F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B7FD767-4AD9-4802-B76E-91CE321D462F}" type="pres">
      <dgm:prSet presAssocID="{4635AADE-1C94-4D8D-95C8-B3641FEC104F}" presName="wedge3" presStyleLbl="node1" presStyleIdx="2" presStyleCnt="3" custLinFactNeighborY="-161"/>
      <dgm:spPr/>
      <dgm:t>
        <a:bodyPr/>
        <a:lstStyle/>
        <a:p>
          <a:endParaRPr lang="pt-BR"/>
        </a:p>
      </dgm:t>
    </dgm:pt>
    <dgm:pt modelId="{0EC1FB2C-E9BB-472A-8EE7-A122E2053293}" type="pres">
      <dgm:prSet presAssocID="{4635AADE-1C94-4D8D-95C8-B3641FEC104F}" presName="dummy3a" presStyleCnt="0"/>
      <dgm:spPr/>
    </dgm:pt>
    <dgm:pt modelId="{047A507B-9703-4A21-966B-FC8E11CCEC21}" type="pres">
      <dgm:prSet presAssocID="{4635AADE-1C94-4D8D-95C8-B3641FEC104F}" presName="dummy3b" presStyleCnt="0"/>
      <dgm:spPr/>
    </dgm:pt>
    <dgm:pt modelId="{0839CF7C-CA01-48E0-A369-38599A7D6292}" type="pres">
      <dgm:prSet presAssocID="{4635AADE-1C94-4D8D-95C8-B3641FEC104F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127CEDF-EB7B-4875-851E-85B9DD281A92}" type="pres">
      <dgm:prSet presAssocID="{538A99E0-535B-4B9A-AB99-587DF816DC77}" presName="arrowWedge1" presStyleLbl="fgSibTrans2D1" presStyleIdx="0" presStyleCnt="3"/>
      <dgm:spPr/>
    </dgm:pt>
    <dgm:pt modelId="{9411715A-0B73-4DDD-AFB3-95A8C39FD92C}" type="pres">
      <dgm:prSet presAssocID="{FA1DC2E0-A1FF-46BF-A1C7-625BF94F42F1}" presName="arrowWedge2" presStyleLbl="fgSibTrans2D1" presStyleIdx="1" presStyleCnt="3"/>
      <dgm:spPr/>
    </dgm:pt>
    <dgm:pt modelId="{A19283C9-98F7-48BD-BCB3-3B7CDFC0C560}" type="pres">
      <dgm:prSet presAssocID="{10A5946D-88AC-4CC6-BF2E-5BCA5D5F8A03}" presName="arrowWedge3" presStyleLbl="fgSibTrans2D1" presStyleIdx="2" presStyleCnt="3"/>
      <dgm:spPr/>
    </dgm:pt>
  </dgm:ptLst>
  <dgm:cxnLst>
    <dgm:cxn modelId="{FBBFA617-80BC-4B4E-9E4F-92CBCD79A0DA}" type="presOf" srcId="{9634B8C6-1B8C-4F97-8424-F9642157A56C}" destId="{6D5DA583-AAA6-45CA-B1FC-8A009A8E3CE1}" srcOrd="1" destOrd="0" presId="urn:microsoft.com/office/officeart/2005/8/layout/cycle8"/>
    <dgm:cxn modelId="{4F352443-C688-4258-8AA6-3C6FA4AE0366}" type="presOf" srcId="{9634B8C6-1B8C-4F97-8424-F9642157A56C}" destId="{B1753520-0890-4BCB-B3B0-73F245F45C34}" srcOrd="0" destOrd="0" presId="urn:microsoft.com/office/officeart/2005/8/layout/cycle8"/>
    <dgm:cxn modelId="{4CB74B80-00F2-4AF0-8188-B20BBADED010}" type="presOf" srcId="{10C1075B-156E-4C28-8F83-0E5D1F5CF879}" destId="{0839CF7C-CA01-48E0-A369-38599A7D6292}" srcOrd="1" destOrd="0" presId="urn:microsoft.com/office/officeart/2005/8/layout/cycle8"/>
    <dgm:cxn modelId="{5363FCE9-074A-4DFF-9352-0B72A904D449}" type="presOf" srcId="{4635AADE-1C94-4D8D-95C8-B3641FEC104F}" destId="{F0132C26-D9C3-454A-A641-4A40E700176A}" srcOrd="0" destOrd="0" presId="urn:microsoft.com/office/officeart/2005/8/layout/cycle8"/>
    <dgm:cxn modelId="{771F4B99-87E3-4AA7-A9B8-FD3515D06ECA}" type="presOf" srcId="{10C1075B-156E-4C28-8F83-0E5D1F5CF879}" destId="{BB7FD767-4AD9-4802-B76E-91CE321D462F}" srcOrd="0" destOrd="0" presId="urn:microsoft.com/office/officeart/2005/8/layout/cycle8"/>
    <dgm:cxn modelId="{7A6B1760-3AA9-4DBF-AB6B-5914EB4C90CC}" type="presOf" srcId="{3C6F0FAF-F6C9-48A0-94A9-D2D36B328E10}" destId="{047BD3DA-3911-4DC8-B47C-D9182446831D}" srcOrd="1" destOrd="0" presId="urn:microsoft.com/office/officeart/2005/8/layout/cycle8"/>
    <dgm:cxn modelId="{8ABBFB50-1D2E-4E79-A667-1695D5D2E257}" type="presOf" srcId="{3C6F0FAF-F6C9-48A0-94A9-D2D36B328E10}" destId="{61DD607F-7C01-431E-BD5A-0F0C394823EE}" srcOrd="0" destOrd="0" presId="urn:microsoft.com/office/officeart/2005/8/layout/cycle8"/>
    <dgm:cxn modelId="{516EDC9D-1BD2-425E-B1E5-324663AAEB49}" srcId="{4635AADE-1C94-4D8D-95C8-B3641FEC104F}" destId="{9634B8C6-1B8C-4F97-8424-F9642157A56C}" srcOrd="0" destOrd="0" parTransId="{9A27DAC1-C515-4B9E-BFAA-D413BB6C5C2C}" sibTransId="{538A99E0-535B-4B9A-AB99-587DF816DC77}"/>
    <dgm:cxn modelId="{698318D3-9A72-4466-8157-B1D33997DDCE}" srcId="{4635AADE-1C94-4D8D-95C8-B3641FEC104F}" destId="{10C1075B-156E-4C28-8F83-0E5D1F5CF879}" srcOrd="2" destOrd="0" parTransId="{C0852D02-D3B6-435C-8C0F-363473A8D908}" sibTransId="{10A5946D-88AC-4CC6-BF2E-5BCA5D5F8A03}"/>
    <dgm:cxn modelId="{1A1388A4-6525-45E0-A6A6-1BA2294FA440}" srcId="{4635AADE-1C94-4D8D-95C8-B3641FEC104F}" destId="{3C6F0FAF-F6C9-48A0-94A9-D2D36B328E10}" srcOrd="1" destOrd="0" parTransId="{2D551911-CC8A-437A-B2B1-C70202580D80}" sibTransId="{FA1DC2E0-A1FF-46BF-A1C7-625BF94F42F1}"/>
    <dgm:cxn modelId="{07F68FEB-0345-4F5C-9759-09E9D35DA48B}" type="presParOf" srcId="{F0132C26-D9C3-454A-A641-4A40E700176A}" destId="{B1753520-0890-4BCB-B3B0-73F245F45C34}" srcOrd="0" destOrd="0" presId="urn:microsoft.com/office/officeart/2005/8/layout/cycle8"/>
    <dgm:cxn modelId="{419810B1-5277-4BE2-90AE-3C6FF86B2AC2}" type="presParOf" srcId="{F0132C26-D9C3-454A-A641-4A40E700176A}" destId="{0E66EA9D-A680-4C73-AC3F-F83B07B10F4C}" srcOrd="1" destOrd="0" presId="urn:microsoft.com/office/officeart/2005/8/layout/cycle8"/>
    <dgm:cxn modelId="{7270B1BC-580E-47CA-8C82-D9609A3C0D10}" type="presParOf" srcId="{F0132C26-D9C3-454A-A641-4A40E700176A}" destId="{3EF8FBF4-E4D4-4A60-8B2F-18F4D10FF7C2}" srcOrd="2" destOrd="0" presId="urn:microsoft.com/office/officeart/2005/8/layout/cycle8"/>
    <dgm:cxn modelId="{0434E420-5DF8-4F3C-872E-5B55C6FB04D0}" type="presParOf" srcId="{F0132C26-D9C3-454A-A641-4A40E700176A}" destId="{6D5DA583-AAA6-45CA-B1FC-8A009A8E3CE1}" srcOrd="3" destOrd="0" presId="urn:microsoft.com/office/officeart/2005/8/layout/cycle8"/>
    <dgm:cxn modelId="{F213994C-A200-46EC-AA50-8760E440FA58}" type="presParOf" srcId="{F0132C26-D9C3-454A-A641-4A40E700176A}" destId="{61DD607F-7C01-431E-BD5A-0F0C394823EE}" srcOrd="4" destOrd="0" presId="urn:microsoft.com/office/officeart/2005/8/layout/cycle8"/>
    <dgm:cxn modelId="{DD9B2133-3C7A-45F8-B6C9-3C78E2736DA7}" type="presParOf" srcId="{F0132C26-D9C3-454A-A641-4A40E700176A}" destId="{E1C5A441-A346-476A-ADCE-71BF30DE4DE9}" srcOrd="5" destOrd="0" presId="urn:microsoft.com/office/officeart/2005/8/layout/cycle8"/>
    <dgm:cxn modelId="{8B8F133D-06D1-4853-90A1-DA5D52804892}" type="presParOf" srcId="{F0132C26-D9C3-454A-A641-4A40E700176A}" destId="{910EFEBC-DC44-4640-8B5D-65A25BC4280E}" srcOrd="6" destOrd="0" presId="urn:microsoft.com/office/officeart/2005/8/layout/cycle8"/>
    <dgm:cxn modelId="{43377062-61BA-4CDC-9B6C-4DE4B32A22D3}" type="presParOf" srcId="{F0132C26-D9C3-454A-A641-4A40E700176A}" destId="{047BD3DA-3911-4DC8-B47C-D9182446831D}" srcOrd="7" destOrd="0" presId="urn:microsoft.com/office/officeart/2005/8/layout/cycle8"/>
    <dgm:cxn modelId="{6C2749A8-C20A-4559-8C94-A47A119F63DA}" type="presParOf" srcId="{F0132C26-D9C3-454A-A641-4A40E700176A}" destId="{BB7FD767-4AD9-4802-B76E-91CE321D462F}" srcOrd="8" destOrd="0" presId="urn:microsoft.com/office/officeart/2005/8/layout/cycle8"/>
    <dgm:cxn modelId="{3A937930-676A-4B46-96C5-F1DF873B62C4}" type="presParOf" srcId="{F0132C26-D9C3-454A-A641-4A40E700176A}" destId="{0EC1FB2C-E9BB-472A-8EE7-A122E2053293}" srcOrd="9" destOrd="0" presId="urn:microsoft.com/office/officeart/2005/8/layout/cycle8"/>
    <dgm:cxn modelId="{44DB9319-41FF-498D-8A9B-CF61AE677FDF}" type="presParOf" srcId="{F0132C26-D9C3-454A-A641-4A40E700176A}" destId="{047A507B-9703-4A21-966B-FC8E11CCEC21}" srcOrd="10" destOrd="0" presId="urn:microsoft.com/office/officeart/2005/8/layout/cycle8"/>
    <dgm:cxn modelId="{8DCE4FB3-7DE9-4D6A-A2D1-3E738A7FFDC5}" type="presParOf" srcId="{F0132C26-D9C3-454A-A641-4A40E700176A}" destId="{0839CF7C-CA01-48E0-A369-38599A7D6292}" srcOrd="11" destOrd="0" presId="urn:microsoft.com/office/officeart/2005/8/layout/cycle8"/>
    <dgm:cxn modelId="{91AF8413-589C-4370-8656-9404AE2DFA01}" type="presParOf" srcId="{F0132C26-D9C3-454A-A641-4A40E700176A}" destId="{C127CEDF-EB7B-4875-851E-85B9DD281A92}" srcOrd="12" destOrd="0" presId="urn:microsoft.com/office/officeart/2005/8/layout/cycle8"/>
    <dgm:cxn modelId="{D5454821-5A4C-4509-A124-4F58B3DD9942}" type="presParOf" srcId="{F0132C26-D9C3-454A-A641-4A40E700176A}" destId="{9411715A-0B73-4DDD-AFB3-95A8C39FD92C}" srcOrd="13" destOrd="0" presId="urn:microsoft.com/office/officeart/2005/8/layout/cycle8"/>
    <dgm:cxn modelId="{81459DC1-F4FA-448A-A6A3-850AF26C7F8C}" type="presParOf" srcId="{F0132C26-D9C3-454A-A641-4A40E700176A}" destId="{A19283C9-98F7-48BD-BCB3-3B7CDFC0C560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839F80-0C68-4535-B895-3848E80907BA}">
      <dsp:nvSpPr>
        <dsp:cNvPr id="0" name=""/>
        <dsp:cNvSpPr/>
      </dsp:nvSpPr>
      <dsp:spPr>
        <a:xfrm>
          <a:off x="2583117" y="1326522"/>
          <a:ext cx="2815442" cy="2531531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b="1" kern="1200" dirty="0" smtClean="0">
              <a:effectLst/>
              <a:latin typeface="Calibri"/>
              <a:ea typeface="+mn-ea"/>
              <a:cs typeface="+mn-cs"/>
            </a:rPr>
            <a:t>Qualificação da Atenção Básica</a:t>
          </a:r>
          <a:endParaRPr lang="pt-BR" sz="2800" b="1" kern="1200" dirty="0">
            <a:effectLst/>
            <a:latin typeface="Calibri"/>
            <a:ea typeface="+mn-ea"/>
            <a:cs typeface="+mn-cs"/>
          </a:endParaRPr>
        </a:p>
      </dsp:txBody>
      <dsp:txXfrm>
        <a:off x="2583117" y="1326522"/>
        <a:ext cx="2815442" cy="2531531"/>
      </dsp:txXfrm>
    </dsp:sp>
    <dsp:sp modelId="{AA07E4C8-6624-42DA-8979-4EC3A5CED55F}">
      <dsp:nvSpPr>
        <dsp:cNvPr id="0" name=""/>
        <dsp:cNvSpPr/>
      </dsp:nvSpPr>
      <dsp:spPr>
        <a:xfrm>
          <a:off x="3380585" y="70590"/>
          <a:ext cx="1265765" cy="1265765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smtClean="0">
              <a:latin typeface="Calibri"/>
              <a:ea typeface="+mn-ea"/>
              <a:cs typeface="+mn-cs"/>
            </a:rPr>
            <a:t>PMAQ</a:t>
          </a:r>
          <a:endParaRPr lang="pt-BR" sz="1400" b="1" kern="1200" dirty="0">
            <a:latin typeface="Calibri"/>
            <a:ea typeface="+mn-ea"/>
            <a:cs typeface="+mn-cs"/>
          </a:endParaRPr>
        </a:p>
      </dsp:txBody>
      <dsp:txXfrm>
        <a:off x="3380585" y="70590"/>
        <a:ext cx="1265765" cy="1265765"/>
      </dsp:txXfrm>
    </dsp:sp>
    <dsp:sp modelId="{C4EC6919-7A70-4E56-839B-40148D233C15}">
      <dsp:nvSpPr>
        <dsp:cNvPr id="0" name=""/>
        <dsp:cNvSpPr/>
      </dsp:nvSpPr>
      <dsp:spPr>
        <a:xfrm>
          <a:off x="4298146" y="352916"/>
          <a:ext cx="1265765" cy="1265765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smtClean="0">
              <a:latin typeface="Calibri"/>
              <a:ea typeface="+mn-ea"/>
              <a:cs typeface="+mn-cs"/>
            </a:rPr>
            <a:t>Requalifica UBS</a:t>
          </a:r>
          <a:endParaRPr lang="pt-BR" sz="1400" b="1" kern="1200" dirty="0">
            <a:latin typeface="Calibri"/>
            <a:ea typeface="+mn-ea"/>
            <a:cs typeface="+mn-cs"/>
          </a:endParaRPr>
        </a:p>
      </dsp:txBody>
      <dsp:txXfrm>
        <a:off x="4298146" y="352916"/>
        <a:ext cx="1265765" cy="1265765"/>
      </dsp:txXfrm>
    </dsp:sp>
    <dsp:sp modelId="{76A9BE8E-FB2B-4F4A-9C8B-BA4C4C7B4313}">
      <dsp:nvSpPr>
        <dsp:cNvPr id="0" name=""/>
        <dsp:cNvSpPr/>
      </dsp:nvSpPr>
      <dsp:spPr>
        <a:xfrm>
          <a:off x="5053272" y="980613"/>
          <a:ext cx="1265765" cy="126576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smtClean="0">
              <a:latin typeface="Calibri"/>
              <a:ea typeface="+mn-ea"/>
              <a:cs typeface="+mn-cs"/>
            </a:rPr>
            <a:t>Telessaúde Brasil Redes</a:t>
          </a:r>
          <a:endParaRPr lang="pt-BR" sz="1400" b="1" kern="1200" dirty="0">
            <a:latin typeface="Calibri"/>
            <a:ea typeface="+mn-ea"/>
            <a:cs typeface="+mn-cs"/>
          </a:endParaRPr>
        </a:p>
      </dsp:txBody>
      <dsp:txXfrm>
        <a:off x="5053272" y="980613"/>
        <a:ext cx="1265765" cy="1265765"/>
      </dsp:txXfrm>
    </dsp:sp>
    <dsp:sp modelId="{7DECEEAD-A380-405D-889D-FC70DA3FA53E}">
      <dsp:nvSpPr>
        <dsp:cNvPr id="0" name=""/>
        <dsp:cNvSpPr/>
      </dsp:nvSpPr>
      <dsp:spPr>
        <a:xfrm>
          <a:off x="5257738" y="1959405"/>
          <a:ext cx="1381367" cy="1265765"/>
        </a:xfrm>
        <a:prstGeom prst="ellipse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smtClean="0">
              <a:latin typeface="Calibri"/>
              <a:ea typeface="+mn-ea"/>
              <a:cs typeface="+mn-cs"/>
            </a:rPr>
            <a:t>Financiamento</a:t>
          </a:r>
          <a:endParaRPr lang="pt-BR" sz="1200" b="1" kern="1200" dirty="0">
            <a:latin typeface="Calibri"/>
            <a:ea typeface="+mn-ea"/>
            <a:cs typeface="+mn-cs"/>
          </a:endParaRPr>
        </a:p>
      </dsp:txBody>
      <dsp:txXfrm>
        <a:off x="5257738" y="1959405"/>
        <a:ext cx="1381367" cy="1265765"/>
      </dsp:txXfrm>
    </dsp:sp>
    <dsp:sp modelId="{5C34908E-9C71-4216-8A32-56A6FC47040F}">
      <dsp:nvSpPr>
        <dsp:cNvPr id="0" name=""/>
        <dsp:cNvSpPr/>
      </dsp:nvSpPr>
      <dsp:spPr>
        <a:xfrm>
          <a:off x="5053272" y="2938196"/>
          <a:ext cx="1265765" cy="126576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1" kern="1200" smtClean="0">
              <a:latin typeface="Calibri"/>
              <a:ea typeface="+mn-ea"/>
              <a:cs typeface="+mn-cs"/>
            </a:rPr>
            <a:t>Provimento e Fixação</a:t>
          </a:r>
          <a:endParaRPr lang="pt-BR" sz="1300" b="1" kern="1200" dirty="0">
            <a:latin typeface="Calibri"/>
            <a:ea typeface="+mn-ea"/>
            <a:cs typeface="+mn-cs"/>
          </a:endParaRPr>
        </a:p>
      </dsp:txBody>
      <dsp:txXfrm>
        <a:off x="5053272" y="2938196"/>
        <a:ext cx="1265765" cy="1265765"/>
      </dsp:txXfrm>
    </dsp:sp>
    <dsp:sp modelId="{285C04BF-82EB-48B3-86FF-9DFA77739245}">
      <dsp:nvSpPr>
        <dsp:cNvPr id="0" name=""/>
        <dsp:cNvSpPr/>
      </dsp:nvSpPr>
      <dsp:spPr>
        <a:xfrm>
          <a:off x="4373436" y="3654718"/>
          <a:ext cx="1265765" cy="1265765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e-SUS AB</a:t>
          </a:r>
          <a:endParaRPr lang="pt-BR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/>
            <a:ea typeface="+mn-ea"/>
            <a:cs typeface="+mn-cs"/>
          </a:endParaRPr>
        </a:p>
      </dsp:txBody>
      <dsp:txXfrm>
        <a:off x="4373436" y="3654718"/>
        <a:ext cx="1265765" cy="1265765"/>
      </dsp:txXfrm>
    </dsp:sp>
    <dsp:sp modelId="{4A21C1E4-FB1D-48B3-8A0E-73837353422E}">
      <dsp:nvSpPr>
        <dsp:cNvPr id="0" name=""/>
        <dsp:cNvSpPr/>
      </dsp:nvSpPr>
      <dsp:spPr>
        <a:xfrm>
          <a:off x="3310000" y="3777642"/>
          <a:ext cx="1310320" cy="1265765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rPr>
            <a:t>    </a:t>
          </a:r>
          <a:r>
            <a:rPr lang="pt-BR" sz="1400" b="1" kern="1200" smtClean="0">
              <a:effectLst/>
              <a:latin typeface="Calibri"/>
              <a:ea typeface="+mn-ea"/>
              <a:cs typeface="+mn-cs"/>
            </a:rPr>
            <a:t>Informati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smtClean="0">
              <a:effectLst/>
              <a:latin typeface="Calibri"/>
              <a:ea typeface="+mn-ea"/>
              <a:cs typeface="+mn-cs"/>
            </a:rPr>
            <a:t>zação</a:t>
          </a:r>
          <a:endParaRPr lang="pt-BR" sz="1400" b="1" kern="1200" dirty="0">
            <a:effectLst/>
            <a:latin typeface="Calibri"/>
            <a:ea typeface="+mn-ea"/>
            <a:cs typeface="+mn-cs"/>
          </a:endParaRPr>
        </a:p>
      </dsp:txBody>
      <dsp:txXfrm>
        <a:off x="3310000" y="3777642"/>
        <a:ext cx="1310320" cy="1265765"/>
      </dsp:txXfrm>
    </dsp:sp>
    <dsp:sp modelId="{5CA4D33D-77C1-4F61-BEF6-E7DD34E883A8}">
      <dsp:nvSpPr>
        <dsp:cNvPr id="0" name=""/>
        <dsp:cNvSpPr/>
      </dsp:nvSpPr>
      <dsp:spPr>
        <a:xfrm>
          <a:off x="2379164" y="3654722"/>
          <a:ext cx="1265765" cy="126576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>
              <a:solidFill>
                <a:schemeClr val="tx1"/>
              </a:solidFill>
              <a:latin typeface="Calibri"/>
              <a:ea typeface="+mn-ea"/>
              <a:cs typeface="+mn-cs"/>
            </a:rPr>
            <a:t>NASF</a:t>
          </a:r>
          <a:endParaRPr lang="pt-BR" sz="1800" b="1" kern="1200" dirty="0">
            <a:solidFill>
              <a:schemeClr val="tx1"/>
            </a:solidFill>
            <a:latin typeface="Calibri"/>
            <a:ea typeface="+mn-ea"/>
            <a:cs typeface="+mn-cs"/>
          </a:endParaRPr>
        </a:p>
      </dsp:txBody>
      <dsp:txXfrm>
        <a:off x="2379164" y="3654722"/>
        <a:ext cx="1265765" cy="1265765"/>
      </dsp:txXfrm>
    </dsp:sp>
    <dsp:sp modelId="{B2423961-2C9A-41A2-B615-EF5A2A1C8A2D}">
      <dsp:nvSpPr>
        <dsp:cNvPr id="0" name=""/>
        <dsp:cNvSpPr/>
      </dsp:nvSpPr>
      <dsp:spPr>
        <a:xfrm>
          <a:off x="1686618" y="2893859"/>
          <a:ext cx="1265765" cy="1265765"/>
        </a:xfrm>
        <a:prstGeom prst="ellipse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1" kern="1200" smtClean="0">
              <a:latin typeface="Calibri"/>
              <a:ea typeface="+mn-ea"/>
              <a:cs typeface="+mn-cs"/>
            </a:rPr>
            <a:t>Consultório na Rua</a:t>
          </a:r>
          <a:endParaRPr lang="pt-BR" sz="1300" b="1" kern="1200" dirty="0">
            <a:latin typeface="Calibri"/>
            <a:ea typeface="+mn-ea"/>
            <a:cs typeface="+mn-cs"/>
          </a:endParaRPr>
        </a:p>
      </dsp:txBody>
      <dsp:txXfrm>
        <a:off x="1686618" y="2893859"/>
        <a:ext cx="1265765" cy="1265765"/>
      </dsp:txXfrm>
    </dsp:sp>
    <dsp:sp modelId="{561584D4-D929-48EE-AAD8-EC77A458819D}">
      <dsp:nvSpPr>
        <dsp:cNvPr id="0" name=""/>
        <dsp:cNvSpPr/>
      </dsp:nvSpPr>
      <dsp:spPr>
        <a:xfrm>
          <a:off x="1400372" y="1959405"/>
          <a:ext cx="1265765" cy="126576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b="1" kern="1200" smtClean="0">
              <a:latin typeface="Calibri"/>
              <a:ea typeface="+mn-ea"/>
              <a:cs typeface="+mn-cs"/>
            </a:rPr>
            <a:t>Academia da Saúde</a:t>
          </a:r>
          <a:endParaRPr lang="pt-BR" sz="1300" b="1" kern="1200" dirty="0">
            <a:latin typeface="Calibri"/>
            <a:ea typeface="+mn-ea"/>
            <a:cs typeface="+mn-cs"/>
          </a:endParaRPr>
        </a:p>
      </dsp:txBody>
      <dsp:txXfrm>
        <a:off x="1400372" y="1959405"/>
        <a:ext cx="1265765" cy="1265765"/>
      </dsp:txXfrm>
    </dsp:sp>
    <dsp:sp modelId="{928897D7-052E-49BD-9FA1-04CB9A0AB966}">
      <dsp:nvSpPr>
        <dsp:cNvPr id="0" name=""/>
        <dsp:cNvSpPr/>
      </dsp:nvSpPr>
      <dsp:spPr>
        <a:xfrm>
          <a:off x="1662639" y="980613"/>
          <a:ext cx="1265765" cy="1265765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latin typeface="Calibri"/>
              <a:ea typeface="+mn-ea"/>
              <a:cs typeface="+mn-cs"/>
            </a:rPr>
            <a:t>PSE</a:t>
          </a:r>
          <a:endParaRPr lang="pt-BR" sz="1400" b="1" kern="1200" dirty="0">
            <a:latin typeface="Calibri"/>
            <a:ea typeface="+mn-ea"/>
            <a:cs typeface="+mn-cs"/>
          </a:endParaRPr>
        </a:p>
      </dsp:txBody>
      <dsp:txXfrm>
        <a:off x="1662639" y="980613"/>
        <a:ext cx="1265765" cy="1265765"/>
      </dsp:txXfrm>
    </dsp:sp>
    <dsp:sp modelId="{38A16E59-69A1-4BAD-AB17-E452822FC279}">
      <dsp:nvSpPr>
        <dsp:cNvPr id="0" name=""/>
        <dsp:cNvSpPr/>
      </dsp:nvSpPr>
      <dsp:spPr>
        <a:xfrm>
          <a:off x="2321863" y="352918"/>
          <a:ext cx="1265765" cy="1265765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latin typeface="Calibri"/>
              <a:ea typeface="+mn-ea"/>
              <a:cs typeface="+mn-cs"/>
            </a:rPr>
            <a:t>Saúde Bucal</a:t>
          </a:r>
          <a:endParaRPr lang="pt-BR" sz="1400" b="1" kern="1200" dirty="0">
            <a:latin typeface="Calibri"/>
            <a:ea typeface="+mn-ea"/>
            <a:cs typeface="+mn-cs"/>
          </a:endParaRPr>
        </a:p>
      </dsp:txBody>
      <dsp:txXfrm>
        <a:off x="2321863" y="352918"/>
        <a:ext cx="1265765" cy="126576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61AF6F-8777-4AF8-B0BA-9AA28B78A985}">
      <dsp:nvSpPr>
        <dsp:cNvPr id="0" name=""/>
        <dsp:cNvSpPr/>
      </dsp:nvSpPr>
      <dsp:spPr>
        <a:xfrm>
          <a:off x="0" y="0"/>
          <a:ext cx="2468242" cy="528977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b="1" kern="1200" dirty="0" smtClean="0">
              <a:solidFill>
                <a:schemeClr val="tx2">
                  <a:lumMod val="75000"/>
                </a:schemeClr>
              </a:solidFill>
            </a:rPr>
            <a:t>Portaria nº 154/2008: </a:t>
          </a:r>
          <a:br>
            <a:rPr lang="pt-BR" sz="1500" b="1" kern="1200" dirty="0" smtClean="0">
              <a:solidFill>
                <a:schemeClr val="tx2">
                  <a:lumMod val="75000"/>
                </a:schemeClr>
              </a:solidFill>
            </a:rPr>
          </a:br>
          <a:r>
            <a:rPr lang="pt-BR" sz="1500" kern="1200" dirty="0" smtClean="0">
              <a:solidFill>
                <a:schemeClr val="tx2">
                  <a:lumMod val="75000"/>
                </a:schemeClr>
              </a:solidFill>
            </a:rPr>
            <a:t>Cria os NASF</a:t>
          </a:r>
          <a:endParaRPr lang="pt-BR" sz="15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0" y="0"/>
        <a:ext cx="2468242" cy="1586933"/>
      </dsp:txXfrm>
    </dsp:sp>
    <dsp:sp modelId="{B8E74929-55C9-4A47-BDA1-A7E5FF5302CF}">
      <dsp:nvSpPr>
        <dsp:cNvPr id="0" name=""/>
        <dsp:cNvSpPr/>
      </dsp:nvSpPr>
      <dsp:spPr>
        <a:xfrm>
          <a:off x="247773" y="1588483"/>
          <a:ext cx="1974594" cy="15949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/>
            <a:t>NASF 1</a:t>
          </a: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>Mínimo 5 profissionais</a:t>
          </a:r>
          <a:br>
            <a:rPr lang="pt-BR" sz="1400" kern="1200" dirty="0" smtClean="0"/>
          </a:br>
          <a:r>
            <a:rPr lang="pt-BR" sz="1400" kern="1200" dirty="0" smtClean="0"/>
            <a:t>CBO diferentes, 40h cada</a:t>
          </a:r>
          <a:br>
            <a:rPr lang="pt-BR" sz="1400" kern="1200" dirty="0" smtClean="0"/>
          </a:br>
          <a:r>
            <a:rPr lang="pt-BR" sz="1400" kern="1200" dirty="0" smtClean="0"/>
            <a:t>Apoia: 8-20 </a:t>
          </a:r>
          <a:r>
            <a:rPr lang="pt-BR" sz="1400" kern="1200" dirty="0" err="1" smtClean="0"/>
            <a:t>eSF</a:t>
          </a: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>PAB Var: 20.000,00</a:t>
          </a:r>
          <a:endParaRPr lang="pt-BR" sz="1400" kern="1200" dirty="0"/>
        </a:p>
      </dsp:txBody>
      <dsp:txXfrm>
        <a:off x="247773" y="1588483"/>
        <a:ext cx="1974594" cy="1594940"/>
      </dsp:txXfrm>
    </dsp:sp>
    <dsp:sp modelId="{DCD03D1A-D56C-482B-9343-DF080F4CDB91}">
      <dsp:nvSpPr>
        <dsp:cNvPr id="0" name=""/>
        <dsp:cNvSpPr/>
      </dsp:nvSpPr>
      <dsp:spPr>
        <a:xfrm>
          <a:off x="247773" y="3428799"/>
          <a:ext cx="1974594" cy="15949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/>
            <a:t>NASF 2</a:t>
          </a: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>Mínimo 3 profissionais CBO diferentes</a:t>
          </a:r>
          <a:br>
            <a:rPr lang="pt-BR" sz="1400" kern="1200" dirty="0" smtClean="0"/>
          </a:br>
          <a:r>
            <a:rPr lang="pt-BR" sz="1400" kern="1200" dirty="0" smtClean="0"/>
            <a:t>Apoia: 3-7 </a:t>
          </a:r>
          <a:r>
            <a:rPr lang="pt-BR" sz="1400" kern="1200" dirty="0" err="1" smtClean="0"/>
            <a:t>eSF</a:t>
          </a: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>PAB Var: 6.000,00</a:t>
          </a:r>
          <a:endParaRPr lang="pt-BR" sz="1400" kern="1200" dirty="0"/>
        </a:p>
      </dsp:txBody>
      <dsp:txXfrm>
        <a:off x="247773" y="3428799"/>
        <a:ext cx="1974594" cy="1594940"/>
      </dsp:txXfrm>
    </dsp:sp>
    <dsp:sp modelId="{2627BC97-7628-49D8-8490-3AE8B01D2AAA}">
      <dsp:nvSpPr>
        <dsp:cNvPr id="0" name=""/>
        <dsp:cNvSpPr/>
      </dsp:nvSpPr>
      <dsp:spPr>
        <a:xfrm>
          <a:off x="2654310" y="0"/>
          <a:ext cx="2468242" cy="528977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b="1" kern="1200" dirty="0" smtClean="0">
              <a:solidFill>
                <a:schemeClr val="tx2">
                  <a:lumMod val="75000"/>
                </a:schemeClr>
              </a:solidFill>
            </a:rPr>
            <a:t>Portaria nº 2.488/2011: </a:t>
          </a:r>
          <a:r>
            <a:rPr lang="pt-BR" sz="1500" kern="1200" dirty="0" smtClean="0">
              <a:solidFill>
                <a:schemeClr val="tx2">
                  <a:lumMod val="75000"/>
                </a:schemeClr>
              </a:solidFill>
            </a:rPr>
            <a:t>Aprova a PNAB, redefine as categorias profissionais, carga horária e parâmetros de vinculação</a:t>
          </a:r>
          <a:endParaRPr lang="pt-BR" sz="15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2654310" y="0"/>
        <a:ext cx="2468242" cy="1586933"/>
      </dsp:txXfrm>
    </dsp:sp>
    <dsp:sp modelId="{27853292-E063-4E4D-9F7B-FE802A0D0A6F}">
      <dsp:nvSpPr>
        <dsp:cNvPr id="0" name=""/>
        <dsp:cNvSpPr/>
      </dsp:nvSpPr>
      <dsp:spPr>
        <a:xfrm>
          <a:off x="2901134" y="1588483"/>
          <a:ext cx="1974594" cy="15949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/>
            <a:t>NASF 1</a:t>
          </a:r>
          <a:r>
            <a:rPr lang="pt-BR" sz="1600" kern="1200" dirty="0" smtClean="0"/>
            <a:t/>
          </a:r>
          <a:br>
            <a:rPr lang="pt-BR" sz="1600" kern="1200" dirty="0" smtClean="0"/>
          </a:br>
          <a:r>
            <a:rPr lang="pt-BR" sz="1600" kern="1200" dirty="0" smtClean="0"/>
            <a:t>Mínimo 200h</a:t>
          </a:r>
          <a:br>
            <a:rPr lang="pt-BR" sz="1600" kern="1200" dirty="0" smtClean="0"/>
          </a:br>
          <a:r>
            <a:rPr lang="pt-BR" sz="1600" kern="1200" dirty="0" smtClean="0"/>
            <a:t>Cada CBO: 20h-80h</a:t>
          </a:r>
          <a:br>
            <a:rPr lang="pt-BR" sz="1600" kern="1200" dirty="0" smtClean="0"/>
          </a:br>
          <a:r>
            <a:rPr lang="pt-BR" sz="1600" kern="1200" dirty="0" smtClean="0"/>
            <a:t>Apoia: 8-15 </a:t>
          </a:r>
          <a:r>
            <a:rPr lang="pt-BR" sz="1600" kern="1200" dirty="0" err="1" smtClean="0"/>
            <a:t>eSF</a:t>
          </a:r>
          <a:r>
            <a:rPr lang="pt-BR" sz="1600" kern="1200" dirty="0" smtClean="0"/>
            <a:t/>
          </a:r>
          <a:br>
            <a:rPr lang="pt-BR" sz="1600" kern="1200" dirty="0" smtClean="0"/>
          </a:br>
          <a:r>
            <a:rPr lang="pt-BR" sz="1600" kern="1200" dirty="0" smtClean="0"/>
            <a:t>PAB Var: 20.000,00</a:t>
          </a:r>
          <a:endParaRPr lang="pt-BR" sz="1600" kern="1200" dirty="0"/>
        </a:p>
      </dsp:txBody>
      <dsp:txXfrm>
        <a:off x="2901134" y="1588483"/>
        <a:ext cx="1974594" cy="1594940"/>
      </dsp:txXfrm>
    </dsp:sp>
    <dsp:sp modelId="{F44A60B9-4FB3-4547-96AC-EDD575B7D9CA}">
      <dsp:nvSpPr>
        <dsp:cNvPr id="0" name=""/>
        <dsp:cNvSpPr/>
      </dsp:nvSpPr>
      <dsp:spPr>
        <a:xfrm>
          <a:off x="2901134" y="3428799"/>
          <a:ext cx="1974594" cy="15949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/>
            <a:t>NASF 2</a:t>
          </a: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>Mínimo 120h</a:t>
          </a:r>
          <a:br>
            <a:rPr lang="pt-BR" sz="1400" kern="1200" dirty="0" smtClean="0"/>
          </a:br>
          <a:r>
            <a:rPr lang="pt-BR" sz="1400" kern="1200" dirty="0" smtClean="0"/>
            <a:t>Cada CBO: 20h-40h</a:t>
          </a:r>
          <a:br>
            <a:rPr lang="pt-BR" sz="1400" kern="1200" dirty="0" smtClean="0"/>
          </a:br>
          <a:r>
            <a:rPr lang="pt-BR" sz="1400" kern="1200" dirty="0" smtClean="0"/>
            <a:t>Apoia: 3-7 </a:t>
          </a:r>
          <a:r>
            <a:rPr lang="pt-BR" sz="1400" kern="1200" dirty="0" err="1" smtClean="0"/>
            <a:t>eSF</a:t>
          </a: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>PAB Var: 8.000,00</a:t>
          </a:r>
          <a:endParaRPr lang="pt-BR" sz="1400" kern="1200" dirty="0"/>
        </a:p>
      </dsp:txBody>
      <dsp:txXfrm>
        <a:off x="2901134" y="3428799"/>
        <a:ext cx="1974594" cy="1594940"/>
      </dsp:txXfrm>
    </dsp:sp>
    <dsp:sp modelId="{EBA7FF87-D1FB-4404-8773-56890D084012}">
      <dsp:nvSpPr>
        <dsp:cNvPr id="0" name=""/>
        <dsp:cNvSpPr/>
      </dsp:nvSpPr>
      <dsp:spPr>
        <a:xfrm>
          <a:off x="5307671" y="0"/>
          <a:ext cx="2468242" cy="528977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b="1" kern="1200" dirty="0" smtClean="0">
              <a:solidFill>
                <a:schemeClr val="tx2">
                  <a:lumMod val="75000"/>
                </a:schemeClr>
              </a:solidFill>
            </a:rPr>
            <a:t>Portaria nº 3.124/2012: </a:t>
          </a:r>
          <a:r>
            <a:rPr lang="pt-BR" sz="1500" kern="1200" dirty="0" smtClean="0">
              <a:solidFill>
                <a:schemeClr val="tx2">
                  <a:lumMod val="75000"/>
                </a:schemeClr>
              </a:solidFill>
            </a:rPr>
            <a:t>Cria o NASF 3 e redefine os parâmetros de vinculação</a:t>
          </a:r>
          <a:endParaRPr lang="pt-BR" sz="15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307671" y="0"/>
        <a:ext cx="2468242" cy="1586933"/>
      </dsp:txXfrm>
    </dsp:sp>
    <dsp:sp modelId="{4CC63F2B-EB3C-4B33-BD3D-72B78F3FEDA7}">
      <dsp:nvSpPr>
        <dsp:cNvPr id="0" name=""/>
        <dsp:cNvSpPr/>
      </dsp:nvSpPr>
      <dsp:spPr>
        <a:xfrm>
          <a:off x="5554496" y="1587385"/>
          <a:ext cx="1974594" cy="10392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/>
            <a:t>NASF 1</a:t>
          </a: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>Apoia: 5-9 </a:t>
          </a:r>
          <a:r>
            <a:rPr lang="pt-BR" sz="1400" kern="1200" dirty="0" err="1" smtClean="0"/>
            <a:t>eSF</a:t>
          </a: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>PAB Var: 20.000,00</a:t>
          </a:r>
          <a:endParaRPr lang="pt-BR" sz="1400" kern="1200" dirty="0"/>
        </a:p>
      </dsp:txBody>
      <dsp:txXfrm>
        <a:off x="5554496" y="1587385"/>
        <a:ext cx="1974594" cy="1039229"/>
      </dsp:txXfrm>
    </dsp:sp>
    <dsp:sp modelId="{CC3A3A85-BEEF-4091-8642-9E49C3704E13}">
      <dsp:nvSpPr>
        <dsp:cNvPr id="0" name=""/>
        <dsp:cNvSpPr/>
      </dsp:nvSpPr>
      <dsp:spPr>
        <a:xfrm>
          <a:off x="5554496" y="2786496"/>
          <a:ext cx="1974594" cy="10392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/>
            <a:t>NASF 2</a:t>
          </a: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>Apoia: 3-4 </a:t>
          </a:r>
          <a:r>
            <a:rPr lang="pt-BR" sz="1400" kern="1200" dirty="0" err="1" smtClean="0"/>
            <a:t>eSF</a:t>
          </a:r>
          <a:r>
            <a:rPr lang="pt-BR" sz="1400" kern="1200" dirty="0" smtClean="0"/>
            <a:t/>
          </a:r>
          <a:br>
            <a:rPr lang="pt-BR" sz="1400" kern="1200" dirty="0" smtClean="0"/>
          </a:br>
          <a:r>
            <a:rPr lang="pt-BR" sz="1400" kern="1200" dirty="0" smtClean="0"/>
            <a:t>PAB Var: 12.000,00</a:t>
          </a:r>
          <a:endParaRPr lang="pt-BR" sz="1400" kern="1200" dirty="0"/>
        </a:p>
      </dsp:txBody>
      <dsp:txXfrm>
        <a:off x="5554496" y="2786496"/>
        <a:ext cx="1974594" cy="1039229"/>
      </dsp:txXfrm>
    </dsp:sp>
    <dsp:sp modelId="{5BA287C4-CB70-47E5-85EE-72311A0A5769}">
      <dsp:nvSpPr>
        <dsp:cNvPr id="0" name=""/>
        <dsp:cNvSpPr/>
      </dsp:nvSpPr>
      <dsp:spPr>
        <a:xfrm>
          <a:off x="5554496" y="3985608"/>
          <a:ext cx="1974594" cy="10392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/>
            <a:t>NASF 3</a:t>
          </a:r>
          <a:r>
            <a:rPr lang="pt-BR" sz="1200" kern="1200" dirty="0" smtClean="0"/>
            <a:t/>
          </a:r>
          <a:br>
            <a:rPr lang="pt-BR" sz="1200" kern="1200" dirty="0" smtClean="0"/>
          </a:br>
          <a:r>
            <a:rPr lang="pt-BR" sz="1200" kern="1200" dirty="0" smtClean="0"/>
            <a:t>Mínimo 80h</a:t>
          </a:r>
          <a:br>
            <a:rPr lang="pt-BR" sz="1200" kern="1200" dirty="0" smtClean="0"/>
          </a:br>
          <a:r>
            <a:rPr lang="pt-BR" sz="1200" kern="1200" dirty="0" smtClean="0"/>
            <a:t>Cada CBO: 20h-40h</a:t>
          </a:r>
          <a:br>
            <a:rPr lang="pt-BR" sz="1200" kern="1200" dirty="0" smtClean="0"/>
          </a:br>
          <a:r>
            <a:rPr lang="pt-BR" sz="1200" kern="1200" dirty="0" smtClean="0"/>
            <a:t>Apoia: 1-2 </a:t>
          </a:r>
          <a:r>
            <a:rPr lang="pt-BR" sz="1200" kern="1200" dirty="0" err="1" smtClean="0"/>
            <a:t>eSF</a:t>
          </a:r>
          <a:r>
            <a:rPr lang="pt-BR" sz="1200" kern="1200" dirty="0" smtClean="0"/>
            <a:t/>
          </a:r>
          <a:br>
            <a:rPr lang="pt-BR" sz="1200" kern="1200" dirty="0" smtClean="0"/>
          </a:br>
          <a:r>
            <a:rPr lang="pt-BR" sz="1200" kern="1200" dirty="0" smtClean="0"/>
            <a:t>PAB Var: 8.000,00</a:t>
          </a:r>
          <a:endParaRPr lang="pt-BR" sz="1200" kern="1200" dirty="0"/>
        </a:p>
      </dsp:txBody>
      <dsp:txXfrm>
        <a:off x="5554496" y="3985608"/>
        <a:ext cx="1974594" cy="103922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E5416E-5AE1-459A-A3E8-9ED9E2B5CF20}">
      <dsp:nvSpPr>
        <dsp:cNvPr id="0" name=""/>
        <dsp:cNvSpPr/>
      </dsp:nvSpPr>
      <dsp:spPr>
        <a:xfrm>
          <a:off x="436066" y="496"/>
          <a:ext cx="2321718" cy="11608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kern="1200" dirty="0" smtClean="0"/>
            <a:t>Apoio Matricial</a:t>
          </a:r>
          <a:endParaRPr lang="pt-BR" sz="3200" kern="1200" dirty="0"/>
        </a:p>
      </dsp:txBody>
      <dsp:txXfrm>
        <a:off x="436066" y="496"/>
        <a:ext cx="2321718" cy="1160859"/>
      </dsp:txXfrm>
    </dsp:sp>
    <dsp:sp modelId="{7FDF6B42-CFCA-46F7-BCF1-F3B2A12E02EE}">
      <dsp:nvSpPr>
        <dsp:cNvPr id="0" name=""/>
        <dsp:cNvSpPr/>
      </dsp:nvSpPr>
      <dsp:spPr>
        <a:xfrm>
          <a:off x="668238" y="1161355"/>
          <a:ext cx="232171" cy="870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0644"/>
              </a:lnTo>
              <a:lnTo>
                <a:pt x="232171" y="870644"/>
              </a:lnTo>
            </a:path>
          </a:pathLst>
        </a:custGeom>
        <a:noFill/>
        <a:ln w="285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72374C-396D-448D-A502-5D75E106AF5F}">
      <dsp:nvSpPr>
        <dsp:cNvPr id="0" name=""/>
        <dsp:cNvSpPr/>
      </dsp:nvSpPr>
      <dsp:spPr>
        <a:xfrm>
          <a:off x="900410" y="1451570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Dimensão Pedagógica</a:t>
          </a:r>
          <a:endParaRPr lang="pt-BR" sz="1700" kern="1200" dirty="0"/>
        </a:p>
      </dsp:txBody>
      <dsp:txXfrm>
        <a:off x="900410" y="1451570"/>
        <a:ext cx="1857374" cy="1160859"/>
      </dsp:txXfrm>
    </dsp:sp>
    <dsp:sp modelId="{EC2CC48D-4FD2-4B9D-9064-E2109A3AE791}">
      <dsp:nvSpPr>
        <dsp:cNvPr id="0" name=""/>
        <dsp:cNvSpPr/>
      </dsp:nvSpPr>
      <dsp:spPr>
        <a:xfrm>
          <a:off x="668238" y="1161355"/>
          <a:ext cx="232171" cy="2321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1718"/>
              </a:lnTo>
              <a:lnTo>
                <a:pt x="232171" y="2321718"/>
              </a:lnTo>
            </a:path>
          </a:pathLst>
        </a:custGeom>
        <a:noFill/>
        <a:ln w="285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C64582-A046-4952-8DE6-BB7D21D1D8BB}">
      <dsp:nvSpPr>
        <dsp:cNvPr id="0" name=""/>
        <dsp:cNvSpPr/>
      </dsp:nvSpPr>
      <dsp:spPr>
        <a:xfrm>
          <a:off x="900410" y="2902644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Dimensão Assistencial</a:t>
          </a:r>
          <a:endParaRPr lang="pt-BR" sz="1700" kern="1200" dirty="0"/>
        </a:p>
      </dsp:txBody>
      <dsp:txXfrm>
        <a:off x="900410" y="2902644"/>
        <a:ext cx="1857374" cy="1160859"/>
      </dsp:txXfrm>
    </dsp:sp>
    <dsp:sp modelId="{7608D1AA-C458-47D5-8273-F7C5084B33C8}">
      <dsp:nvSpPr>
        <dsp:cNvPr id="0" name=""/>
        <dsp:cNvSpPr/>
      </dsp:nvSpPr>
      <dsp:spPr>
        <a:xfrm>
          <a:off x="3338214" y="496"/>
          <a:ext cx="2321718" cy="116085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kern="1200" dirty="0" smtClean="0"/>
            <a:t>Clínica Ampliada</a:t>
          </a:r>
          <a:endParaRPr lang="pt-BR" sz="3200" kern="1200" dirty="0"/>
        </a:p>
      </dsp:txBody>
      <dsp:txXfrm>
        <a:off x="3338214" y="496"/>
        <a:ext cx="2321718" cy="1160859"/>
      </dsp:txXfrm>
    </dsp:sp>
    <dsp:sp modelId="{58F5BE0A-1F10-4C6C-B01E-0DCFAC99B75A}">
      <dsp:nvSpPr>
        <dsp:cNvPr id="0" name=""/>
        <dsp:cNvSpPr/>
      </dsp:nvSpPr>
      <dsp:spPr>
        <a:xfrm>
          <a:off x="3570386" y="1161355"/>
          <a:ext cx="232171" cy="870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0644"/>
              </a:lnTo>
              <a:lnTo>
                <a:pt x="232171" y="870644"/>
              </a:lnTo>
            </a:path>
          </a:pathLst>
        </a:custGeom>
        <a:noFill/>
        <a:ln w="285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D7F9D5-34F8-4E6B-B7E5-51517696FC4A}">
      <dsp:nvSpPr>
        <dsp:cNvPr id="0" name=""/>
        <dsp:cNvSpPr/>
      </dsp:nvSpPr>
      <dsp:spPr>
        <a:xfrm>
          <a:off x="3802558" y="1451570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Compreensão ampliada do processo saúde-doença</a:t>
          </a:r>
          <a:endParaRPr lang="pt-BR" sz="1700" kern="1200" dirty="0"/>
        </a:p>
      </dsp:txBody>
      <dsp:txXfrm>
        <a:off x="3802558" y="1451570"/>
        <a:ext cx="1857374" cy="1160859"/>
      </dsp:txXfrm>
    </dsp:sp>
    <dsp:sp modelId="{5F7BD4F7-E60D-4487-8CE4-8F080387E5DA}">
      <dsp:nvSpPr>
        <dsp:cNvPr id="0" name=""/>
        <dsp:cNvSpPr/>
      </dsp:nvSpPr>
      <dsp:spPr>
        <a:xfrm>
          <a:off x="3570386" y="1161355"/>
          <a:ext cx="232171" cy="2321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1718"/>
              </a:lnTo>
              <a:lnTo>
                <a:pt x="232171" y="2321718"/>
              </a:lnTo>
            </a:path>
          </a:pathLst>
        </a:custGeom>
        <a:noFill/>
        <a:ln w="285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C70F35-3125-4AC5-967D-7CA9D328F292}">
      <dsp:nvSpPr>
        <dsp:cNvPr id="0" name=""/>
        <dsp:cNvSpPr/>
      </dsp:nvSpPr>
      <dsp:spPr>
        <a:xfrm>
          <a:off x="3802558" y="2902644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Ampliação do “objeto” de trabalho</a:t>
          </a:r>
          <a:endParaRPr lang="pt-BR" sz="1700" kern="1200" dirty="0"/>
        </a:p>
      </dsp:txBody>
      <dsp:txXfrm>
        <a:off x="3802558" y="2902644"/>
        <a:ext cx="1857374" cy="116085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1753520-0890-4BCB-B3B0-73F245F45C34}">
      <dsp:nvSpPr>
        <dsp:cNvPr id="0" name=""/>
        <dsp:cNvSpPr/>
      </dsp:nvSpPr>
      <dsp:spPr>
        <a:xfrm>
          <a:off x="1373773" y="258663"/>
          <a:ext cx="3413760" cy="3413760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solidFill>
                <a:schemeClr val="tx1"/>
              </a:solidFill>
            </a:rPr>
            <a:t>Adesão/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err="1" smtClean="0">
              <a:solidFill>
                <a:schemeClr val="tx1"/>
              </a:solidFill>
            </a:rPr>
            <a:t>Contratualização</a:t>
          </a:r>
          <a:endParaRPr lang="pt-BR" sz="1600" kern="1200" dirty="0">
            <a:solidFill>
              <a:schemeClr val="tx1"/>
            </a:solidFill>
          </a:endParaRPr>
        </a:p>
      </dsp:txBody>
      <dsp:txXfrm>
        <a:off x="3172906" y="982055"/>
        <a:ext cx="1219200" cy="1015999"/>
      </dsp:txXfrm>
    </dsp:sp>
    <dsp:sp modelId="{61DD607F-7C01-431E-BD5A-0F0C394823EE}">
      <dsp:nvSpPr>
        <dsp:cNvPr id="0" name=""/>
        <dsp:cNvSpPr/>
      </dsp:nvSpPr>
      <dsp:spPr>
        <a:xfrm>
          <a:off x="1341120" y="386079"/>
          <a:ext cx="3413760" cy="3413760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solidFill>
                <a:schemeClr val="tx1"/>
              </a:solidFill>
            </a:rPr>
            <a:t>Avaliação Externa</a:t>
          </a:r>
          <a:endParaRPr lang="pt-BR" sz="1600" kern="1200" dirty="0">
            <a:solidFill>
              <a:schemeClr val="tx1"/>
            </a:solidFill>
          </a:endParaRPr>
        </a:p>
      </dsp:txBody>
      <dsp:txXfrm>
        <a:off x="2153920" y="2600960"/>
        <a:ext cx="1828799" cy="894079"/>
      </dsp:txXfrm>
    </dsp:sp>
    <dsp:sp modelId="{BB7FD767-4AD9-4802-B76E-91CE321D462F}">
      <dsp:nvSpPr>
        <dsp:cNvPr id="0" name=""/>
        <dsp:cNvSpPr/>
      </dsp:nvSpPr>
      <dsp:spPr>
        <a:xfrm>
          <a:off x="1270812" y="258663"/>
          <a:ext cx="3413760" cy="3413760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solidFill>
                <a:schemeClr val="tx1"/>
              </a:solidFill>
            </a:rPr>
            <a:t>Certificação</a:t>
          </a:r>
          <a:endParaRPr lang="pt-BR" sz="1600" kern="1200" dirty="0">
            <a:solidFill>
              <a:schemeClr val="tx1"/>
            </a:solidFill>
          </a:endParaRPr>
        </a:p>
      </dsp:txBody>
      <dsp:txXfrm>
        <a:off x="1666240" y="982055"/>
        <a:ext cx="1219200" cy="1015999"/>
      </dsp:txXfrm>
    </dsp:sp>
    <dsp:sp modelId="{C127CEDF-EB7B-4875-851E-85B9DD281A92}">
      <dsp:nvSpPr>
        <dsp:cNvPr id="0" name=""/>
        <dsp:cNvSpPr/>
      </dsp:nvSpPr>
      <dsp:spPr>
        <a:xfrm>
          <a:off x="1162727" y="47335"/>
          <a:ext cx="3836416" cy="383641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11715A-0B73-4DDD-AFB3-95A8C39FD92C}">
      <dsp:nvSpPr>
        <dsp:cNvPr id="0" name=""/>
        <dsp:cNvSpPr/>
      </dsp:nvSpPr>
      <dsp:spPr>
        <a:xfrm>
          <a:off x="1129792" y="174536"/>
          <a:ext cx="3836416" cy="383641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9283C9-98F7-48BD-BCB3-3B7CDFC0C560}">
      <dsp:nvSpPr>
        <dsp:cNvPr id="0" name=""/>
        <dsp:cNvSpPr/>
      </dsp:nvSpPr>
      <dsp:spPr>
        <a:xfrm>
          <a:off x="1059203" y="47335"/>
          <a:ext cx="3836416" cy="383641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BF69C9-3935-4A3E-AC60-4F737349FFCC}" type="datetimeFigureOut">
              <a:rPr lang="pt-BR" smtClean="0"/>
              <a:pPr/>
              <a:t>24/11/2014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0FD6B5-F57A-4B89-A735-939D79B6D77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932318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63D1DA2-C11A-40D5-ACFA-51DBC01D8257}" type="slidenum">
              <a:rPr lang="pt-BR" smtClean="0"/>
              <a:pPr>
                <a:buFont typeface="Times New Roman" pitchFamily="18" charset="0"/>
                <a:buNone/>
              </a:pPr>
              <a:t>19</a:t>
            </a:fld>
            <a:endParaRPr lang="pt-BR" smtClean="0"/>
          </a:p>
        </p:txBody>
      </p:sp>
      <p:sp>
        <p:nvSpPr>
          <p:cNvPr id="2765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pt-BR"/>
          </a:p>
        </p:txBody>
      </p:sp>
      <p:sp>
        <p:nvSpPr>
          <p:cNvPr id="27652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111625"/>
          </a:xfrm>
          <a:noFill/>
          <a:ln/>
        </p:spPr>
        <p:txBody>
          <a:bodyPr wrap="none" anchor="ctr"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BR" altLang="pt-BR" smtClean="0">
                <a:solidFill>
                  <a:srgbClr val="FF0000"/>
                </a:solidFill>
              </a:rPr>
              <a:t>Revendo diagrama.....</a:t>
            </a:r>
          </a:p>
        </p:txBody>
      </p:sp>
      <p:sp>
        <p:nvSpPr>
          <p:cNvPr id="5632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FE092D6A-A802-45DC-88BD-ABBC2739CCBA}" type="slidenum">
              <a:rPr lang="pt-BR" altLang="pt-BR" smtClean="0">
                <a:cs typeface="Arial" pitchFamily="34" charset="0"/>
              </a:rPr>
              <a:pPr/>
              <a:t>32</a:t>
            </a:fld>
            <a:endParaRPr lang="pt-BR" altLang="pt-BR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BR" altLang="pt-BR" smtClean="0">
                <a:solidFill>
                  <a:srgbClr val="FF0000"/>
                </a:solidFill>
              </a:rPr>
              <a:t>Revendo diagrama.....</a:t>
            </a:r>
          </a:p>
        </p:txBody>
      </p:sp>
      <p:sp>
        <p:nvSpPr>
          <p:cNvPr id="5632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FE092D6A-A802-45DC-88BD-ABBC2739CCBA}" type="slidenum">
              <a:rPr lang="pt-BR" altLang="pt-BR" smtClean="0">
                <a:cs typeface="Arial" pitchFamily="34" charset="0"/>
              </a:rPr>
              <a:pPr/>
              <a:t>33</a:t>
            </a:fld>
            <a:endParaRPr lang="pt-BR" altLang="pt-BR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BR" altLang="pt-BR" smtClean="0">
                <a:solidFill>
                  <a:srgbClr val="FF0000"/>
                </a:solidFill>
              </a:rPr>
              <a:t>Revendo diagrama.....</a:t>
            </a:r>
          </a:p>
        </p:txBody>
      </p:sp>
      <p:sp>
        <p:nvSpPr>
          <p:cNvPr id="5632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FE092D6A-A802-45DC-88BD-ABBC2739CCBA}" type="slidenum">
              <a:rPr lang="pt-BR" altLang="pt-BR" smtClean="0">
                <a:cs typeface="Arial" pitchFamily="34" charset="0"/>
              </a:rPr>
              <a:pPr/>
              <a:t>34</a:t>
            </a:fld>
            <a:endParaRPr lang="pt-BR" altLang="pt-BR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BR" altLang="pt-BR" smtClean="0">
                <a:solidFill>
                  <a:srgbClr val="FF0000"/>
                </a:solidFill>
              </a:rPr>
              <a:t>Revendo diagrama.....</a:t>
            </a:r>
          </a:p>
        </p:txBody>
      </p:sp>
      <p:sp>
        <p:nvSpPr>
          <p:cNvPr id="5632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FE092D6A-A802-45DC-88BD-ABBC2739CCBA}" type="slidenum">
              <a:rPr lang="pt-BR" altLang="pt-BR" smtClean="0">
                <a:cs typeface="Arial" pitchFamily="34" charset="0"/>
              </a:rPr>
              <a:pPr/>
              <a:t>35</a:t>
            </a:fld>
            <a:endParaRPr lang="pt-BR" altLang="pt-BR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BR" altLang="pt-BR" smtClean="0">
                <a:solidFill>
                  <a:srgbClr val="FF0000"/>
                </a:solidFill>
              </a:rPr>
              <a:t>Revendo diagrama.....</a:t>
            </a:r>
          </a:p>
        </p:txBody>
      </p:sp>
      <p:sp>
        <p:nvSpPr>
          <p:cNvPr id="5632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FE092D6A-A802-45DC-88BD-ABBC2739CCBA}" type="slidenum">
              <a:rPr lang="pt-BR" altLang="pt-BR" smtClean="0">
                <a:cs typeface="Arial" pitchFamily="34" charset="0"/>
              </a:rPr>
              <a:pPr/>
              <a:t>36</a:t>
            </a:fld>
            <a:endParaRPr lang="pt-BR" altLang="pt-BR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BR" altLang="pt-BR" smtClean="0">
                <a:solidFill>
                  <a:srgbClr val="FF0000"/>
                </a:solidFill>
              </a:rPr>
              <a:t>Revendo diagrama.....</a:t>
            </a:r>
          </a:p>
        </p:txBody>
      </p:sp>
      <p:sp>
        <p:nvSpPr>
          <p:cNvPr id="5632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FE092D6A-A802-45DC-88BD-ABBC2739CCBA}" type="slidenum">
              <a:rPr lang="pt-BR" altLang="pt-BR" smtClean="0">
                <a:cs typeface="Arial" pitchFamily="34" charset="0"/>
              </a:rPr>
              <a:pPr/>
              <a:t>23</a:t>
            </a:fld>
            <a:endParaRPr lang="pt-BR" altLang="pt-BR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BR" altLang="pt-BR" smtClean="0">
                <a:solidFill>
                  <a:srgbClr val="FF0000"/>
                </a:solidFill>
              </a:rPr>
              <a:t>Revendo diagrama.....</a:t>
            </a:r>
          </a:p>
        </p:txBody>
      </p:sp>
      <p:sp>
        <p:nvSpPr>
          <p:cNvPr id="5632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FE092D6A-A802-45DC-88BD-ABBC2739CCBA}" type="slidenum">
              <a:rPr lang="pt-BR" altLang="pt-BR" smtClean="0">
                <a:cs typeface="Arial" pitchFamily="34" charset="0"/>
              </a:rPr>
              <a:pPr/>
              <a:t>25</a:t>
            </a:fld>
            <a:endParaRPr lang="pt-BR" altLang="pt-BR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BR" altLang="pt-BR" smtClean="0">
                <a:solidFill>
                  <a:srgbClr val="FF0000"/>
                </a:solidFill>
              </a:rPr>
              <a:t>Revendo diagrama.....</a:t>
            </a:r>
          </a:p>
        </p:txBody>
      </p:sp>
      <p:sp>
        <p:nvSpPr>
          <p:cNvPr id="5632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FE092D6A-A802-45DC-88BD-ABBC2739CCBA}" type="slidenum">
              <a:rPr lang="pt-BR" altLang="pt-BR" smtClean="0">
                <a:cs typeface="Arial" pitchFamily="34" charset="0"/>
              </a:rPr>
              <a:pPr/>
              <a:t>26</a:t>
            </a:fld>
            <a:endParaRPr lang="pt-BR" altLang="pt-BR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BR" altLang="pt-BR" smtClean="0">
                <a:solidFill>
                  <a:srgbClr val="FF0000"/>
                </a:solidFill>
              </a:rPr>
              <a:t>Revendo diagrama.....</a:t>
            </a:r>
          </a:p>
        </p:txBody>
      </p:sp>
      <p:sp>
        <p:nvSpPr>
          <p:cNvPr id="5632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FE092D6A-A802-45DC-88BD-ABBC2739CCBA}" type="slidenum">
              <a:rPr lang="pt-BR" altLang="pt-BR" smtClean="0">
                <a:cs typeface="Arial" pitchFamily="34" charset="0"/>
              </a:rPr>
              <a:pPr/>
              <a:t>27</a:t>
            </a:fld>
            <a:endParaRPr lang="pt-BR" altLang="pt-BR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BR" altLang="pt-BR" smtClean="0">
                <a:solidFill>
                  <a:srgbClr val="FF0000"/>
                </a:solidFill>
              </a:rPr>
              <a:t>Revendo diagrama.....</a:t>
            </a:r>
          </a:p>
        </p:txBody>
      </p:sp>
      <p:sp>
        <p:nvSpPr>
          <p:cNvPr id="5632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FE092D6A-A802-45DC-88BD-ABBC2739CCBA}" type="slidenum">
              <a:rPr lang="pt-BR" altLang="pt-BR" smtClean="0">
                <a:cs typeface="Arial" pitchFamily="34" charset="0"/>
              </a:rPr>
              <a:pPr/>
              <a:t>28</a:t>
            </a:fld>
            <a:endParaRPr lang="pt-BR" altLang="pt-BR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BR" altLang="pt-BR" smtClean="0">
                <a:solidFill>
                  <a:srgbClr val="FF0000"/>
                </a:solidFill>
              </a:rPr>
              <a:t>Revendo diagrama.....</a:t>
            </a:r>
          </a:p>
        </p:txBody>
      </p:sp>
      <p:sp>
        <p:nvSpPr>
          <p:cNvPr id="5632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FE092D6A-A802-45DC-88BD-ABBC2739CCBA}" type="slidenum">
              <a:rPr lang="pt-BR" altLang="pt-BR" smtClean="0">
                <a:cs typeface="Arial" pitchFamily="34" charset="0"/>
              </a:rPr>
              <a:pPr/>
              <a:t>29</a:t>
            </a:fld>
            <a:endParaRPr lang="pt-BR" altLang="pt-BR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BR" altLang="pt-BR" smtClean="0">
                <a:solidFill>
                  <a:srgbClr val="FF0000"/>
                </a:solidFill>
              </a:rPr>
              <a:t>Revendo diagrama.....</a:t>
            </a:r>
          </a:p>
        </p:txBody>
      </p:sp>
      <p:sp>
        <p:nvSpPr>
          <p:cNvPr id="5632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FE092D6A-A802-45DC-88BD-ABBC2739CCBA}" type="slidenum">
              <a:rPr lang="pt-BR" altLang="pt-BR" smtClean="0">
                <a:cs typeface="Arial" pitchFamily="34" charset="0"/>
              </a:rPr>
              <a:pPr/>
              <a:t>30</a:t>
            </a:fld>
            <a:endParaRPr lang="pt-BR" altLang="pt-BR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BR" altLang="pt-BR" smtClean="0">
                <a:solidFill>
                  <a:srgbClr val="FF0000"/>
                </a:solidFill>
              </a:rPr>
              <a:t>Revendo diagrama.....</a:t>
            </a:r>
          </a:p>
        </p:txBody>
      </p:sp>
      <p:sp>
        <p:nvSpPr>
          <p:cNvPr id="5632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FE092D6A-A802-45DC-88BD-ABBC2739CCBA}" type="slidenum">
              <a:rPr lang="pt-BR" altLang="pt-BR" smtClean="0">
                <a:cs typeface="Arial" pitchFamily="34" charset="0"/>
              </a:rPr>
              <a:pPr/>
              <a:t>31</a:t>
            </a:fld>
            <a:endParaRPr lang="pt-BR" altLang="pt-BR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3682-FEDE-441A-9509-1A635EE27A40}" type="datetimeFigureOut">
              <a:rPr lang="pt-BR" smtClean="0"/>
              <a:pPr/>
              <a:t>24/11/2014</a:t>
            </a:fld>
            <a:endParaRPr lang="pt-B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51D443-5825-490E-85E1-461BFA380E0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3682-FEDE-441A-9509-1A635EE27A40}" type="datetimeFigureOut">
              <a:rPr lang="pt-BR" smtClean="0"/>
              <a:pPr/>
              <a:t>24/11/2014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D443-5825-490E-85E1-461BFA380E0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3682-FEDE-441A-9509-1A635EE27A40}" type="datetimeFigureOut">
              <a:rPr lang="pt-BR" smtClean="0"/>
              <a:pPr/>
              <a:t>24/11/2014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D443-5825-490E-85E1-461BFA380E0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3682-FEDE-441A-9509-1A635EE27A40}" type="datetimeFigureOut">
              <a:rPr lang="pt-BR" smtClean="0"/>
              <a:pPr/>
              <a:t>24/11/2014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D443-5825-490E-85E1-461BFA380E0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3682-FEDE-441A-9509-1A635EE27A40}" type="datetimeFigureOut">
              <a:rPr lang="pt-BR" smtClean="0"/>
              <a:pPr/>
              <a:t>24/11/2014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D443-5825-490E-85E1-461BFA380E0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3682-FEDE-441A-9509-1A635EE27A40}" type="datetimeFigureOut">
              <a:rPr lang="pt-BR" smtClean="0"/>
              <a:pPr/>
              <a:t>24/11/2014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D443-5825-490E-85E1-461BFA380E0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3682-FEDE-441A-9509-1A635EE27A40}" type="datetimeFigureOut">
              <a:rPr lang="pt-BR" smtClean="0"/>
              <a:pPr/>
              <a:t>24/11/2014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D443-5825-490E-85E1-461BFA380E0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3682-FEDE-441A-9509-1A635EE27A40}" type="datetimeFigureOut">
              <a:rPr lang="pt-BR" smtClean="0"/>
              <a:pPr/>
              <a:t>24/11/2014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D443-5825-490E-85E1-461BFA380E0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3682-FEDE-441A-9509-1A635EE27A40}" type="datetimeFigureOut">
              <a:rPr lang="pt-BR" smtClean="0"/>
              <a:pPr/>
              <a:t>24/11/2014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D443-5825-490E-85E1-461BFA380E0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3682-FEDE-441A-9509-1A635EE27A40}" type="datetimeFigureOut">
              <a:rPr lang="pt-BR" smtClean="0"/>
              <a:pPr/>
              <a:t>24/11/2014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D443-5825-490E-85E1-461BFA380E0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E3682-FEDE-441A-9509-1A635EE27A40}" type="datetimeFigureOut">
              <a:rPr lang="pt-BR" smtClean="0"/>
              <a:pPr/>
              <a:t>24/11/2014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D443-5825-490E-85E1-461BFA380E0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4AE3682-FEDE-441A-9509-1A635EE27A40}" type="datetimeFigureOut">
              <a:rPr lang="pt-BR" smtClean="0"/>
              <a:pPr/>
              <a:t>24/11/2014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351D443-5825-490E-85E1-461BFA380E0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3927" r:id="rId12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mailto:dab@saude.gov.br" TargetMode="External"/><Relationship Id="rId2" Type="http://schemas.openxmlformats.org/officeDocument/2006/relationships/hyperlink" Target="http://www.saude.gov.br/dab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0" y="2441885"/>
            <a:ext cx="9144000" cy="1491171"/>
          </a:xfrm>
        </p:spPr>
        <p:txBody>
          <a:bodyPr>
            <a:noAutofit/>
          </a:bodyPr>
          <a:lstStyle/>
          <a:p>
            <a:r>
              <a:rPr lang="pt-BR" sz="60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Nasf no Brasil: </a:t>
            </a:r>
            <a:r>
              <a:rPr lang="pt-BR" sz="36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t-BR" sz="36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42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cenário atual, desafios e perspectivas</a:t>
            </a:r>
            <a:endParaRPr lang="pt-BR" sz="42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642910" y="5857892"/>
            <a:ext cx="7776864" cy="441232"/>
          </a:xfrm>
        </p:spPr>
        <p:txBody>
          <a:bodyPr>
            <a:normAutofit lnSpcReduction="10000"/>
          </a:bodyPr>
          <a:lstStyle/>
          <a:p>
            <a:pPr algn="ctr"/>
            <a:r>
              <a:rPr lang="pt-BR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Florianópolis</a:t>
            </a:r>
            <a:r>
              <a:rPr lang="pt-BR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, </a:t>
            </a:r>
            <a:r>
              <a:rPr lang="pt-BR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novembro de 2014.</a:t>
            </a:r>
            <a:endParaRPr lang="pt-BR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127643" y="683404"/>
            <a:ext cx="88887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</a:tabLst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II ENCONTRO ESTADUAL DOS NÚCLEOS DE APOIO À SAÚDE DA FAMÍLIA 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112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80528" y="1124744"/>
            <a:ext cx="9144000" cy="5576888"/>
          </a:xfrm>
        </p:spPr>
        <p:txBody>
          <a:bodyPr>
            <a:normAutofit/>
          </a:bodyPr>
          <a:lstStyle/>
          <a:p>
            <a:pPr algn="just">
              <a:buFontTx/>
              <a:buNone/>
            </a:pPr>
            <a:r>
              <a:rPr lang="pt-BR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t-BR" sz="28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pt-BR" sz="2500" dirty="0" smtClean="0">
                <a:solidFill>
                  <a:schemeClr val="accent1">
                    <a:lumMod val="50000"/>
                  </a:schemeClr>
                </a:solidFill>
              </a:rPr>
              <a:t>Os </a:t>
            </a:r>
            <a:r>
              <a:rPr lang="pt-BR" sz="2500" dirty="0">
                <a:solidFill>
                  <a:schemeClr val="accent1">
                    <a:lumMod val="50000"/>
                  </a:schemeClr>
                </a:solidFill>
              </a:rPr>
              <a:t>processos de subjetivação e a produção </a:t>
            </a:r>
            <a:r>
              <a:rPr lang="pt-BR" sz="2500" dirty="0" smtClean="0">
                <a:solidFill>
                  <a:schemeClr val="accent1">
                    <a:lumMod val="50000"/>
                  </a:schemeClr>
                </a:solidFill>
              </a:rPr>
              <a:t>de subjetividade </a:t>
            </a:r>
            <a:r>
              <a:rPr lang="pt-BR" sz="2500" dirty="0">
                <a:solidFill>
                  <a:schemeClr val="accent1">
                    <a:lumMod val="50000"/>
                  </a:schemeClr>
                </a:solidFill>
              </a:rPr>
              <a:t>perguntam</a:t>
            </a:r>
            <a:r>
              <a:rPr lang="pt-BR" sz="2500" dirty="0" smtClean="0">
                <a:solidFill>
                  <a:schemeClr val="accent1">
                    <a:lumMod val="50000"/>
                  </a:schemeClr>
                </a:solidFill>
              </a:rPr>
              <a:t>, anteriormente</a:t>
            </a:r>
            <a:r>
              <a:rPr lang="pt-BR" sz="2500" dirty="0">
                <a:solidFill>
                  <a:schemeClr val="accent1">
                    <a:lumMod val="50000"/>
                  </a:schemeClr>
                </a:solidFill>
              </a:rPr>
              <a:t>, pelas condições de produção desse sujeito. </a:t>
            </a:r>
            <a:endParaRPr lang="pt-BR" sz="2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Tx/>
              <a:buNone/>
            </a:pPr>
            <a:endParaRPr lang="pt-BR" sz="25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Tx/>
              <a:buNone/>
            </a:pPr>
            <a:r>
              <a:rPr lang="pt-BR" sz="2500" dirty="0" smtClean="0">
                <a:solidFill>
                  <a:schemeClr val="accent1">
                    <a:lumMod val="50000"/>
                  </a:schemeClr>
                </a:solidFill>
              </a:rPr>
              <a:t>	Ou seja, estamos </a:t>
            </a:r>
            <a:r>
              <a:rPr lang="pt-BR" sz="2500" dirty="0">
                <a:solidFill>
                  <a:schemeClr val="accent1">
                    <a:lumMod val="50000"/>
                  </a:schemeClr>
                </a:solidFill>
              </a:rPr>
              <a:t>nos situando nos dispositivos e agenciamentos (Deleuze,2000) que possibilitaram o surgimento de determinados modos de </a:t>
            </a:r>
            <a:r>
              <a:rPr lang="pt-BR" sz="2500" dirty="0" smtClean="0">
                <a:solidFill>
                  <a:schemeClr val="accent1">
                    <a:lumMod val="50000"/>
                  </a:schemeClr>
                </a:solidFill>
              </a:rPr>
              <a:t>subjetivação</a:t>
            </a:r>
          </a:p>
          <a:p>
            <a:pPr algn="just">
              <a:buFontTx/>
              <a:buNone/>
            </a:pPr>
            <a:endParaRPr lang="pt-BR" sz="2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None/>
            </a:pPr>
            <a:r>
              <a:rPr lang="pt-BR" sz="25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pt-BR" sz="2500" dirty="0" smtClean="0">
                <a:solidFill>
                  <a:schemeClr val="accent1">
                    <a:lumMod val="50000"/>
                  </a:schemeClr>
                </a:solidFill>
              </a:rPr>
              <a:t>Foucault pergunta </a:t>
            </a:r>
            <a:r>
              <a:rPr lang="pt-BR" sz="2500" dirty="0" smtClean="0">
                <a:solidFill>
                  <a:schemeClr val="accent1">
                    <a:lumMod val="50000"/>
                  </a:schemeClr>
                </a:solidFill>
              </a:rPr>
              <a:t>pelos </a:t>
            </a:r>
            <a:r>
              <a:rPr lang="pt-BR" sz="2500" dirty="0" smtClean="0">
                <a:solidFill>
                  <a:schemeClr val="accent1">
                    <a:lumMod val="50000"/>
                  </a:schemeClr>
                </a:solidFill>
              </a:rPr>
              <a:t>agenciamentos</a:t>
            </a:r>
            <a:r>
              <a:rPr lang="pt-BR" sz="25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t-BR" sz="2500" dirty="0" smtClean="0">
                <a:solidFill>
                  <a:schemeClr val="accent1">
                    <a:lumMod val="50000"/>
                  </a:schemeClr>
                </a:solidFill>
              </a:rPr>
              <a:t>de subjetivação, bem como que tipo de subjetividades estão sendo produzidas em função de tais agenciamentos </a:t>
            </a:r>
          </a:p>
          <a:p>
            <a:pPr algn="just">
              <a:buFontTx/>
              <a:buNone/>
            </a:pPr>
            <a:endParaRPr lang="pt-B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404664"/>
            <a:ext cx="91440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pt-PT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Apropriação dos Processos </a:t>
            </a:r>
            <a:r>
              <a:rPr lang="pt-PT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pt-PT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Subjetivação (Foucault)</a:t>
            </a:r>
            <a:endParaRPr lang="pt-BR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pt-BR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Autonomia como </a:t>
            </a:r>
            <a:r>
              <a:rPr lang="pt-BR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Horizonte</a:t>
            </a:r>
            <a:endParaRPr lang="pt-BR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28600" y="1600200"/>
            <a:ext cx="8686800" cy="4495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Courier New" pitchFamily="49" charset="0"/>
              <a:buChar char="o"/>
            </a:pPr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AUTONOMIA: capacidade da pessoa e coletividade lidar com suas dependências</a:t>
            </a:r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pPr algn="just">
              <a:lnSpc>
                <a:spcPct val="90000"/>
              </a:lnSpc>
              <a:buFont typeface="Courier New" pitchFamily="49" charset="0"/>
              <a:buChar char="o"/>
            </a:pP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90000"/>
              </a:lnSpc>
              <a:buFont typeface="Courier New" pitchFamily="49" charset="0"/>
              <a:buChar char="o"/>
            </a:pPr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coeficientes e graus, nunca como conceito </a:t>
            </a: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absoluto </a:t>
            </a:r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E. </a:t>
            </a:r>
            <a:r>
              <a:rPr lang="pt-BR" dirty="0" err="1">
                <a:solidFill>
                  <a:schemeClr val="accent1">
                    <a:lumMod val="75000"/>
                  </a:schemeClr>
                </a:solidFill>
              </a:rPr>
              <a:t>Morin</a:t>
            </a:r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);</a:t>
            </a:r>
          </a:p>
          <a:p>
            <a:pPr algn="just">
              <a:lnSpc>
                <a:spcPct val="90000"/>
              </a:lnSpc>
              <a:buFont typeface="Courier New" pitchFamily="49" charset="0"/>
              <a:buChar char="o"/>
            </a:pP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90000"/>
              </a:lnSpc>
              <a:buFont typeface="Courier New" pitchFamily="49" charset="0"/>
              <a:buChar char="o"/>
            </a:pPr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capacidade de compreender e de agir sobre si mesmo e sobe o contexto</a:t>
            </a:r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algn="just">
              <a:lnSpc>
                <a:spcPct val="90000"/>
              </a:lnSpc>
              <a:buFont typeface="Courier New" pitchFamily="49" charset="0"/>
              <a:buChar char="o"/>
            </a:pP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90000"/>
              </a:lnSpc>
              <a:buFont typeface="Courier New" pitchFamily="49" charset="0"/>
              <a:buChar char="o"/>
            </a:pPr>
            <a:r>
              <a:rPr lang="pt-BR" i="1" dirty="0">
                <a:solidFill>
                  <a:schemeClr val="accent1">
                    <a:lumMod val="75000"/>
                  </a:schemeClr>
                </a:solidFill>
              </a:rPr>
              <a:t>Tradução:</a:t>
            </a:r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BR" dirty="0" err="1">
                <a:solidFill>
                  <a:schemeClr val="accent1">
                    <a:lumMod val="75000"/>
                  </a:schemeClr>
                </a:solidFill>
              </a:rPr>
              <a:t>autocuidado</a:t>
            </a:r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 + poder + capacidade reflexiva + capacidade estabelecer contratos com outros.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052736"/>
          </a:xfrm>
        </p:spPr>
        <p:txBody>
          <a:bodyPr/>
          <a:lstStyle/>
          <a:p>
            <a:r>
              <a:rPr lang="pt-BR" sz="4400" dirty="0" smtClean="0"/>
              <a:t>Histórico de portarias</a:t>
            </a:r>
            <a:endParaRPr lang="pt-BR" sz="44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="" xmlns:p14="http://schemas.microsoft.com/office/powerpoint/2010/main" val="3119973064"/>
              </p:ext>
            </p:extLst>
          </p:nvPr>
        </p:nvGraphicFramePr>
        <p:xfrm>
          <a:off x="683568" y="1019541"/>
          <a:ext cx="7776864" cy="52897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D:\Users\graziela.tavares\Pictures\SU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424907"/>
            <a:ext cx="1835696" cy="4456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3230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283295"/>
            <a:ext cx="9144000" cy="12734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107504" y="319878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3600" b="1" dirty="0" smtClean="0">
                <a:solidFill>
                  <a:schemeClr val="accent2">
                    <a:lumMod val="75000"/>
                  </a:schemeClr>
                </a:solidFill>
              </a:rPr>
              <a:t>Evolução do credenciamento e implantação de Nasf no Brasil </a:t>
            </a:r>
            <a:r>
              <a:rPr lang="pt-BR" altLang="pt-BR" sz="2000" b="1" dirty="0" smtClean="0">
                <a:solidFill>
                  <a:schemeClr val="accent2">
                    <a:lumMod val="75000"/>
                  </a:schemeClr>
                </a:solidFill>
              </a:rPr>
              <a:t>(Set/14)</a:t>
            </a:r>
            <a:endParaRPr lang="pt-BR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Picture 2" descr="D:\Users\graziela.tavares\Pictures\SU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424907"/>
            <a:ext cx="1835696" cy="4456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Gráfico 8"/>
          <p:cNvGraphicFramePr/>
          <p:nvPr/>
        </p:nvGraphicFramePr>
        <p:xfrm>
          <a:off x="1000101" y="1857364"/>
          <a:ext cx="7358114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278984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1124745"/>
            <a:ext cx="9144000" cy="6480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altLang="pt-BR" sz="2400" b="1" dirty="0">
                <a:solidFill>
                  <a:schemeClr val="accent2">
                    <a:lumMod val="75000"/>
                  </a:schemeClr>
                </a:solidFill>
              </a:rPr>
              <a:t>Evolução da implantação no Brasil por modalidade </a:t>
            </a:r>
            <a:r>
              <a:rPr lang="pt-BR" altLang="pt-BR" sz="1400" b="1" dirty="0" smtClean="0">
                <a:solidFill>
                  <a:schemeClr val="accent2">
                    <a:lumMod val="75000"/>
                  </a:schemeClr>
                </a:solidFill>
              </a:rPr>
              <a:t>(Set/14)</a:t>
            </a:r>
            <a:endParaRPr lang="pt-BR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4096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Aft>
                <a:spcPts val="1200"/>
              </a:spcAft>
            </a:pPr>
            <a:r>
              <a:rPr lang="pt-BR" altLang="pt-BR" sz="3600" b="1" dirty="0">
                <a:solidFill>
                  <a:srgbClr val="17375E"/>
                </a:solidFill>
              </a:rPr>
              <a:t>Núcleos de Apoio à Saúde da </a:t>
            </a:r>
            <a:r>
              <a:rPr lang="pt-BR" altLang="pt-BR" sz="3600" b="1" dirty="0" smtClean="0">
                <a:solidFill>
                  <a:srgbClr val="17375E"/>
                </a:solidFill>
              </a:rPr>
              <a:t>Família</a:t>
            </a:r>
            <a:endParaRPr lang="pt-BR" sz="4400" dirty="0"/>
          </a:p>
        </p:txBody>
      </p:sp>
      <p:pic>
        <p:nvPicPr>
          <p:cNvPr id="8" name="Picture 2" descr="D:\Users\graziela.tavares\Pictures\SU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424907"/>
            <a:ext cx="1835696" cy="4456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áfico 5"/>
          <p:cNvGraphicFramePr/>
          <p:nvPr/>
        </p:nvGraphicFramePr>
        <p:xfrm>
          <a:off x="857224" y="1500174"/>
          <a:ext cx="7643866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79444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1124744"/>
            <a:ext cx="9144000" cy="7694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246345518"/>
              </p:ext>
            </p:extLst>
          </p:nvPr>
        </p:nvGraphicFramePr>
        <p:xfrm>
          <a:off x="0" y="1731168"/>
          <a:ext cx="9144000" cy="4650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4096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Aft>
                <a:spcPts val="1200"/>
              </a:spcAft>
            </a:pPr>
            <a:r>
              <a:rPr lang="pt-BR" altLang="pt-BR" sz="3600" b="1" dirty="0">
                <a:solidFill>
                  <a:srgbClr val="17375E"/>
                </a:solidFill>
              </a:rPr>
              <a:t>Núcleos de Apoio à Saúde da </a:t>
            </a:r>
            <a:r>
              <a:rPr lang="pt-BR" altLang="pt-BR" sz="3600" b="1" dirty="0" smtClean="0">
                <a:solidFill>
                  <a:srgbClr val="17375E"/>
                </a:solidFill>
              </a:rPr>
              <a:t>Família</a:t>
            </a:r>
            <a:endParaRPr lang="pt-BR" sz="44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179512" y="1124744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2800" b="1" dirty="0" smtClean="0">
                <a:solidFill>
                  <a:schemeClr val="accent2">
                    <a:lumMod val="75000"/>
                  </a:schemeClr>
                </a:solidFill>
              </a:rPr>
              <a:t>Nº  Nasf implantados por UF </a:t>
            </a:r>
            <a:r>
              <a:rPr lang="pt-BR" altLang="pt-BR" sz="1600" b="1" dirty="0" smtClean="0">
                <a:solidFill>
                  <a:schemeClr val="accent2">
                    <a:lumMod val="75000"/>
                  </a:schemeClr>
                </a:solidFill>
              </a:rPr>
              <a:t>(Set/2014)</a:t>
            </a:r>
            <a:endParaRPr lang="pt-B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299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>
            <a:off x="0" y="215354"/>
            <a:ext cx="9144000" cy="6213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Profissionais</a:t>
            </a:r>
            <a:r>
              <a:rPr lang="pt-BR" dirty="0" smtClean="0"/>
              <a:t> </a:t>
            </a:r>
            <a:r>
              <a:rPr lang="pt-BR" sz="3600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de equipes </a:t>
            </a:r>
            <a:r>
              <a:rPr lang="pt-BR" sz="3600" dirty="0" err="1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Nasf</a:t>
            </a:r>
            <a:r>
              <a:rPr lang="pt-BR" sz="36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 </a:t>
            </a:r>
            <a:r>
              <a:rPr lang="pt-BR" sz="20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(</a:t>
            </a:r>
            <a:r>
              <a:rPr lang="pt-BR" sz="20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Outubro</a:t>
            </a:r>
            <a:r>
              <a:rPr lang="pt-BR" sz="20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/2014</a:t>
            </a:r>
            <a:r>
              <a:rPr lang="pt-BR" sz="20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) </a:t>
            </a:r>
            <a:endParaRPr lang="pt-BR" sz="2000" dirty="0">
              <a:solidFill>
                <a:schemeClr val="tx2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  <a:ea typeface="+mj-ea"/>
              <a:cs typeface="+mj-cs"/>
            </a:endParaRP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84111615"/>
              </p:ext>
            </p:extLst>
          </p:nvPr>
        </p:nvGraphicFramePr>
        <p:xfrm>
          <a:off x="827582" y="1000108"/>
          <a:ext cx="7488834" cy="5475103"/>
        </p:xfrm>
        <a:graphic>
          <a:graphicData uri="http://schemas.openxmlformats.org/drawingml/2006/table">
            <a:tbl>
              <a:tblPr>
                <a:tableStyleId>{FABFCF23-3B69-468F-B69F-88F6DE6A72F2}</a:tableStyleId>
              </a:tblPr>
              <a:tblGrid>
                <a:gridCol w="1273748"/>
                <a:gridCol w="5054587"/>
                <a:gridCol w="1160499"/>
              </a:tblGrid>
              <a:tr h="26701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PROFISSIONAL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 smtClean="0">
                          <a:effectLst/>
                        </a:rPr>
                        <a:t>N </a:t>
                      </a:r>
                      <a:r>
                        <a:rPr lang="pt-BR" sz="1600" b="1" u="none" strike="noStrike" dirty="0" err="1" smtClean="0">
                          <a:effectLst/>
                        </a:rPr>
                        <a:t>Br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157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 smtClean="0">
                          <a:effectLst/>
                        </a:rPr>
                        <a:t>1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 smtClean="0">
                          <a:effectLst/>
                        </a:rPr>
                        <a:t>Fisioterapeuta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55908" marR="8662" marT="8662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3.246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157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 smtClean="0">
                          <a:effectLst/>
                        </a:rPr>
                        <a:t>2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 smtClean="0">
                          <a:effectLst/>
                        </a:rPr>
                        <a:t>Psicólogo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55908" marR="8662" marT="8662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3.145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157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3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 smtClean="0">
                          <a:effectLst/>
                        </a:rPr>
                        <a:t>Nutricionista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55908" marR="8662" marT="8662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2.925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157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4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 smtClean="0">
                          <a:effectLst/>
                        </a:rPr>
                        <a:t>Assistente social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55908" marR="8662" marT="8662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2.240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9602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 smtClean="0">
                          <a:effectLst/>
                        </a:rPr>
                        <a:t>5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 smtClean="0">
                          <a:effectLst/>
                        </a:rPr>
                        <a:t>Profissional de Educação Física</a:t>
                      </a:r>
                      <a:r>
                        <a:rPr lang="pt-BR" sz="1600" u="none" strike="noStrike" baseline="0" dirty="0" smtClean="0">
                          <a:effectLst/>
                        </a:rPr>
                        <a:t> 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55908" marR="8662" marT="8662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2.114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157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 smtClean="0">
                          <a:effectLst/>
                        </a:rPr>
                        <a:t>6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 smtClean="0">
                          <a:effectLst/>
                        </a:rPr>
                        <a:t>Fonoaudiólogo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55908" marR="8662" marT="8662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1.506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157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 smtClean="0">
                          <a:effectLst/>
                        </a:rPr>
                        <a:t>7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 smtClean="0">
                          <a:effectLst/>
                        </a:rPr>
                        <a:t>Farmacêutico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55908" marR="8662" marT="8662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1.317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157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8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 smtClean="0">
                          <a:effectLst/>
                        </a:rPr>
                        <a:t>Terapeuta ocupacional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55908" marR="8662" marT="86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573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</a:tr>
              <a:tr h="2157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9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 smtClean="0">
                          <a:effectLst/>
                        </a:rPr>
                        <a:t>Médico pediatra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55908" marR="8662" marT="86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435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</a:tr>
              <a:tr h="24298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10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 smtClean="0">
                          <a:effectLst/>
                        </a:rPr>
                        <a:t>Médico ginecologista e obstetra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55908" marR="8662" marT="86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419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</a:tr>
              <a:tr h="2157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11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 smtClean="0">
                          <a:effectLst/>
                        </a:rPr>
                        <a:t>Médico psiquiatra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55908" marR="8662" marT="86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215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</a:tr>
              <a:tr h="2157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 smtClean="0">
                          <a:effectLst/>
                        </a:rPr>
                        <a:t>12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 smtClean="0">
                          <a:effectLst/>
                        </a:rPr>
                        <a:t>Médico clinico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55908" marR="8662" marT="86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106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</a:tr>
              <a:tr h="2157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>
                          <a:effectLst/>
                        </a:rPr>
                        <a:t>13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 smtClean="0">
                          <a:effectLst/>
                        </a:rPr>
                        <a:t>Médico veterinário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55908" marR="8662" marT="86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74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</a:tr>
              <a:tr h="2157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 dirty="0" smtClean="0">
                          <a:effectLst/>
                        </a:rPr>
                        <a:t>14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 smtClean="0">
                          <a:effectLst/>
                        </a:rPr>
                        <a:t>Sanitarista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55908" marR="8662" marT="86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51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</a:tr>
              <a:tr h="2157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15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 smtClean="0">
                          <a:effectLst/>
                        </a:rPr>
                        <a:t>Educador social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55908" marR="8662" marT="86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21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</a:tr>
              <a:tr h="2157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16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 smtClean="0">
                          <a:effectLst/>
                        </a:rPr>
                        <a:t>Médico homeopata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55908" marR="8662" marT="86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14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</a:tr>
              <a:tr h="2157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17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 smtClean="0">
                          <a:effectLst/>
                        </a:rPr>
                        <a:t>Médico geriatra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55908" marR="8662" marT="86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10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</a:tr>
              <a:tr h="2157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18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 smtClean="0">
                          <a:effectLst/>
                        </a:rPr>
                        <a:t>Médico </a:t>
                      </a:r>
                      <a:r>
                        <a:rPr lang="pt-BR" sz="1600" u="none" strike="noStrike" dirty="0" err="1" smtClean="0">
                          <a:effectLst/>
                        </a:rPr>
                        <a:t>acupunturista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55908" marR="8662" marT="86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5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</a:tr>
              <a:tr h="2157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u="none" strike="noStrike">
                          <a:effectLst/>
                        </a:rPr>
                        <a:t>19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 smtClean="0">
                          <a:effectLst/>
                        </a:rPr>
                        <a:t>Médico do trabalho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55908" marR="8662" marT="86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4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/>
                </a:tc>
              </a:tr>
              <a:tr h="26701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BR" sz="1600" u="none" strike="noStrike" dirty="0">
                          <a:effectLst/>
                        </a:rPr>
                        <a:t>TOTAL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1817" marR="8662" marT="866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18.420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62" marR="8662" marT="8662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92391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Processo de Trabalho</a:t>
            </a:r>
            <a:endParaRPr lang="pt-BR" b="1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="" xmlns:p14="http://schemas.microsoft.com/office/powerpoint/2010/main" val="2733436333"/>
              </p:ext>
            </p:extLst>
          </p:nvPr>
        </p:nvGraphicFramePr>
        <p:xfrm>
          <a:off x="1619672" y="191683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63057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ítulo 1"/>
          <p:cNvSpPr>
            <a:spLocks noGrp="1"/>
          </p:cNvSpPr>
          <p:nvPr>
            <p:ph type="title"/>
          </p:nvPr>
        </p:nvSpPr>
        <p:spPr bwMode="auto">
          <a:xfrm>
            <a:off x="457200" y="244624"/>
            <a:ext cx="8229600" cy="16002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b="1" dirty="0" smtClean="0"/>
              <a:t>Em síntese: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  <a:defRPr/>
            </a:pPr>
            <a:r>
              <a:rPr lang="pt-BR" dirty="0" smtClean="0">
                <a:solidFill>
                  <a:schemeClr val="tx2"/>
                </a:solidFill>
              </a:rPr>
              <a:t>Apoio Matricial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pt-BR" dirty="0" smtClean="0">
                <a:solidFill>
                  <a:schemeClr val="tx2"/>
                </a:solidFill>
              </a:rPr>
              <a:t>Clínica Ampliada</a:t>
            </a:r>
          </a:p>
          <a:p>
            <a:pPr>
              <a:defRPr/>
            </a:pPr>
            <a:endParaRPr lang="pt-BR" dirty="0" smtClean="0"/>
          </a:p>
          <a:p>
            <a:pPr>
              <a:defRPr/>
            </a:pPr>
            <a:endParaRPr lang="pt-BR" dirty="0"/>
          </a:p>
          <a:p>
            <a:pPr>
              <a:defRPr/>
            </a:pPr>
            <a:endParaRPr lang="pt-BR" dirty="0"/>
          </a:p>
          <a:p>
            <a:pPr>
              <a:buFont typeface="Courier New" pitchFamily="49" charset="0"/>
              <a:buChar char="o"/>
              <a:defRPr/>
            </a:pPr>
            <a:r>
              <a:rPr lang="pt-BR" dirty="0" smtClean="0">
                <a:solidFill>
                  <a:schemeClr val="tx2"/>
                </a:solidFill>
              </a:rPr>
              <a:t>Discussões de casos e PTS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pt-BR" dirty="0" smtClean="0">
                <a:solidFill>
                  <a:schemeClr val="tx2"/>
                </a:solidFill>
              </a:rPr>
              <a:t>Reuniões de </a:t>
            </a:r>
            <a:r>
              <a:rPr lang="pt-BR" dirty="0" err="1" smtClean="0">
                <a:solidFill>
                  <a:schemeClr val="tx2"/>
                </a:solidFill>
              </a:rPr>
              <a:t>matriciamento</a:t>
            </a:r>
            <a:endParaRPr lang="pt-BR" dirty="0" smtClean="0">
              <a:solidFill>
                <a:schemeClr val="tx2"/>
              </a:solidFill>
            </a:endParaRPr>
          </a:p>
          <a:p>
            <a:pPr>
              <a:buFont typeface="Courier New" pitchFamily="49" charset="0"/>
              <a:buChar char="o"/>
              <a:defRPr/>
            </a:pPr>
            <a:r>
              <a:rPr lang="pt-BR" dirty="0" smtClean="0">
                <a:solidFill>
                  <a:schemeClr val="tx2"/>
                </a:solidFill>
              </a:rPr>
              <a:t>Atendimentos, grupos, etc..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pt-BR" dirty="0" smtClean="0">
                <a:solidFill>
                  <a:schemeClr val="tx2"/>
                </a:solidFill>
              </a:rPr>
              <a:t>Escuta</a:t>
            </a:r>
          </a:p>
          <a:p>
            <a:pPr marL="0" indent="0">
              <a:buFont typeface="Arial" pitchFamily="34" charset="0"/>
              <a:buNone/>
              <a:defRPr/>
            </a:pPr>
            <a:endParaRPr lang="pt-BR" dirty="0"/>
          </a:p>
        </p:txBody>
      </p:sp>
      <p:sp>
        <p:nvSpPr>
          <p:cNvPr id="4" name="Chave direita 3"/>
          <p:cNvSpPr/>
          <p:nvPr/>
        </p:nvSpPr>
        <p:spPr>
          <a:xfrm>
            <a:off x="4067175" y="1700213"/>
            <a:ext cx="46038" cy="100806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4716463" y="1700213"/>
            <a:ext cx="3600450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2200" b="1" dirty="0">
                <a:solidFill>
                  <a:srgbClr val="C00000"/>
                </a:solidFill>
                <a:latin typeface="+mj-lt"/>
              </a:rPr>
              <a:t>Ética do profissional</a:t>
            </a:r>
          </a:p>
          <a:p>
            <a:pPr>
              <a:defRPr/>
            </a:pPr>
            <a:r>
              <a:rPr lang="pt-BR" sz="2200" b="1" dirty="0">
                <a:solidFill>
                  <a:srgbClr val="C00000"/>
                </a:solidFill>
                <a:latin typeface="+mj-lt"/>
              </a:rPr>
              <a:t>Diretriz do trabalho</a:t>
            </a:r>
          </a:p>
        </p:txBody>
      </p:sp>
      <p:sp>
        <p:nvSpPr>
          <p:cNvPr id="6" name="Chave direita 5"/>
          <p:cNvSpPr/>
          <p:nvPr/>
        </p:nvSpPr>
        <p:spPr>
          <a:xfrm>
            <a:off x="5508625" y="3429000"/>
            <a:ext cx="215900" cy="252095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5994177" y="3627646"/>
            <a:ext cx="2881312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2200" b="1" dirty="0">
                <a:solidFill>
                  <a:srgbClr val="C00000"/>
                </a:solidFill>
                <a:latin typeface="+mj-lt"/>
              </a:rPr>
              <a:t>Ferramentas que o profissional lança mão para fazer acontecer o apoio e a clínica ampliada</a:t>
            </a:r>
          </a:p>
        </p:txBody>
      </p:sp>
    </p:spTree>
    <p:extLst>
      <p:ext uri="{BB962C8B-B14F-4D97-AF65-F5344CB8AC3E}">
        <p14:creationId xmlns="" xmlns:p14="http://schemas.microsoft.com/office/powerpoint/2010/main" val="320175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785813" y="857250"/>
            <a:ext cx="7847012" cy="649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pt-BR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684213" y="-171450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pt-BR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611188" y="1484313"/>
            <a:ext cx="7772400" cy="4403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pt-BR"/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1195388" y="1852613"/>
            <a:ext cx="6697662" cy="3698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pt-BR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44338" y="980728"/>
            <a:ext cx="8820150" cy="594226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just">
              <a:buClr>
                <a:srgbClr val="000000"/>
              </a:buClr>
              <a:buSzPct val="100000"/>
              <a:buFont typeface="Courier New" pitchFamily="49" charset="0"/>
              <a:buChar char="o"/>
              <a:defRPr/>
            </a:pPr>
            <a:r>
              <a:rPr lang="pt-BR" sz="2000" dirty="0" smtClean="0">
                <a:solidFill>
                  <a:schemeClr val="tx2"/>
                </a:solidFill>
                <a:latin typeface="+mj-lt"/>
              </a:rPr>
              <a:t> Revisão </a:t>
            </a:r>
            <a:r>
              <a:rPr lang="pt-BR" sz="2000" dirty="0">
                <a:solidFill>
                  <a:schemeClr val="tx2"/>
                </a:solidFill>
                <a:latin typeface="+mj-lt"/>
              </a:rPr>
              <a:t>da prática do encaminhamento </a:t>
            </a:r>
            <a:r>
              <a:rPr lang="pt-BR" sz="2000" dirty="0" smtClean="0">
                <a:solidFill>
                  <a:schemeClr val="tx2"/>
                </a:solidFill>
                <a:latin typeface="+mj-lt"/>
              </a:rPr>
              <a:t>&gt;&gt; maior </a:t>
            </a:r>
            <a:r>
              <a:rPr lang="pt-BR" sz="2000" dirty="0" err="1" smtClean="0">
                <a:solidFill>
                  <a:schemeClr val="tx2"/>
                </a:solidFill>
                <a:latin typeface="+mj-lt"/>
              </a:rPr>
              <a:t>corresponsabilização</a:t>
            </a:r>
            <a:r>
              <a:rPr lang="pt-BR" sz="2000" dirty="0" smtClean="0">
                <a:solidFill>
                  <a:schemeClr val="tx2"/>
                </a:solidFill>
                <a:latin typeface="+mj-lt"/>
              </a:rPr>
              <a:t> no cuidado</a:t>
            </a:r>
            <a:r>
              <a:rPr lang="pt-BR" sz="2000" dirty="0" smtClean="0">
                <a:solidFill>
                  <a:schemeClr val="tx2"/>
                </a:solidFill>
                <a:latin typeface="+mj-lt"/>
              </a:rPr>
              <a:t>;</a:t>
            </a:r>
          </a:p>
          <a:p>
            <a:pPr algn="just">
              <a:buClr>
                <a:srgbClr val="000000"/>
              </a:buClr>
              <a:buSzPct val="100000"/>
              <a:buFont typeface="Courier New" pitchFamily="49" charset="0"/>
              <a:buChar char="o"/>
              <a:defRPr/>
            </a:pPr>
            <a:endParaRPr lang="pt-BR" sz="2000" dirty="0" smtClean="0">
              <a:solidFill>
                <a:schemeClr val="tx2"/>
              </a:solidFill>
              <a:latin typeface="+mj-lt"/>
            </a:endParaRPr>
          </a:p>
          <a:p>
            <a:pPr algn="just">
              <a:buClr>
                <a:srgbClr val="000000"/>
              </a:buClr>
              <a:buSzPct val="100000"/>
              <a:buFont typeface="Courier New" pitchFamily="49" charset="0"/>
              <a:buChar char="o"/>
              <a:defRPr/>
            </a:pPr>
            <a:r>
              <a:rPr lang="pt-BR" sz="2000" dirty="0" smtClean="0">
                <a:solidFill>
                  <a:schemeClr val="tx2"/>
                </a:solidFill>
                <a:latin typeface="+mj-lt"/>
              </a:rPr>
              <a:t> Problematização da lógica do </a:t>
            </a:r>
            <a:r>
              <a:rPr lang="pt-BR" sz="2000" dirty="0" err="1" smtClean="0">
                <a:solidFill>
                  <a:schemeClr val="tx2"/>
                </a:solidFill>
                <a:latin typeface="+mj-lt"/>
              </a:rPr>
              <a:t>especialismo</a:t>
            </a:r>
            <a:r>
              <a:rPr lang="pt-BR" sz="2000" dirty="0" smtClean="0">
                <a:solidFill>
                  <a:schemeClr val="tx2"/>
                </a:solidFill>
                <a:latin typeface="+mj-lt"/>
              </a:rPr>
              <a:t>;</a:t>
            </a:r>
          </a:p>
          <a:p>
            <a:pPr algn="just">
              <a:buClr>
                <a:srgbClr val="000000"/>
              </a:buClr>
              <a:buSzPct val="100000"/>
              <a:buFont typeface="Courier New" pitchFamily="49" charset="0"/>
              <a:buChar char="o"/>
              <a:defRPr/>
            </a:pPr>
            <a:endParaRPr lang="pt-BR" sz="2000" dirty="0" smtClean="0">
              <a:solidFill>
                <a:schemeClr val="tx2"/>
              </a:solidFill>
              <a:latin typeface="+mj-lt"/>
            </a:endParaRPr>
          </a:p>
          <a:p>
            <a:pPr algn="just">
              <a:buClr>
                <a:srgbClr val="000000"/>
              </a:buClr>
              <a:buSzPct val="100000"/>
              <a:buFont typeface="Courier New" pitchFamily="49" charset="0"/>
              <a:buChar char="o"/>
              <a:defRPr/>
            </a:pPr>
            <a:r>
              <a:rPr lang="pt-BR" sz="2000" dirty="0" smtClean="0">
                <a:solidFill>
                  <a:schemeClr val="tx2"/>
                </a:solidFill>
                <a:latin typeface="+mj-lt"/>
              </a:rPr>
              <a:t> Inseparabilidade entre Clínica e Gestão;</a:t>
            </a:r>
            <a:endParaRPr lang="pt-BR" sz="2000" dirty="0">
              <a:solidFill>
                <a:schemeClr val="tx2"/>
              </a:solidFill>
              <a:latin typeface="+mj-lt"/>
            </a:endParaRPr>
          </a:p>
          <a:p>
            <a:pPr algn="just">
              <a:buClr>
                <a:srgbClr val="000000"/>
              </a:buClr>
              <a:buSzPct val="100000"/>
              <a:buFont typeface="Courier New" pitchFamily="49" charset="0"/>
              <a:buChar char="o"/>
              <a:defRPr/>
            </a:pPr>
            <a:endParaRPr lang="pt-BR" sz="2000" dirty="0" smtClean="0">
              <a:solidFill>
                <a:schemeClr val="tx2"/>
              </a:solidFill>
              <a:latin typeface="+mj-lt"/>
            </a:endParaRPr>
          </a:p>
          <a:p>
            <a:pPr algn="just">
              <a:buClr>
                <a:srgbClr val="000000"/>
              </a:buClr>
              <a:buSzPct val="100000"/>
              <a:buFont typeface="Courier New" pitchFamily="49" charset="0"/>
              <a:buChar char="o"/>
              <a:defRPr/>
            </a:pPr>
            <a:r>
              <a:rPr lang="pt-BR" sz="2000" dirty="0" smtClean="0">
                <a:solidFill>
                  <a:schemeClr val="tx2"/>
                </a:solidFill>
                <a:latin typeface="+mj-lt"/>
              </a:rPr>
              <a:t> Maior integração entre os serviços da </a:t>
            </a:r>
            <a:r>
              <a:rPr lang="pt-BR" sz="2000" dirty="0">
                <a:solidFill>
                  <a:schemeClr val="tx2"/>
                </a:solidFill>
                <a:latin typeface="+mj-lt"/>
              </a:rPr>
              <a:t>Rede de Atenção à </a:t>
            </a:r>
            <a:r>
              <a:rPr lang="pt-BR" sz="2000" dirty="0" smtClean="0">
                <a:solidFill>
                  <a:schemeClr val="tx2"/>
                </a:solidFill>
                <a:latin typeface="+mj-lt"/>
              </a:rPr>
              <a:t>Saúde (RAS), e da RAS com outras redes.</a:t>
            </a:r>
            <a:endParaRPr lang="pt-BR" sz="2000" dirty="0">
              <a:solidFill>
                <a:schemeClr val="tx2"/>
              </a:solidFill>
              <a:latin typeface="+mj-lt"/>
            </a:endParaRPr>
          </a:p>
          <a:p>
            <a:pPr algn="just">
              <a:buClr>
                <a:srgbClr val="000000"/>
              </a:buClr>
              <a:buSzPct val="100000"/>
              <a:buFont typeface="Courier New" pitchFamily="49" charset="0"/>
              <a:buChar char="o"/>
              <a:defRPr/>
            </a:pPr>
            <a:endParaRPr lang="pt-BR" sz="2000" dirty="0">
              <a:solidFill>
                <a:schemeClr val="tx2"/>
              </a:solidFill>
              <a:latin typeface="+mj-lt"/>
            </a:endParaRPr>
          </a:p>
          <a:p>
            <a:pPr algn="just">
              <a:buClr>
                <a:srgbClr val="000000"/>
              </a:buClr>
              <a:buSzPct val="100000"/>
              <a:buFont typeface="Courier New" pitchFamily="49" charset="0"/>
              <a:buChar char="o"/>
              <a:defRPr/>
            </a:pPr>
            <a:r>
              <a:rPr lang="pt-BR" sz="2000" dirty="0">
                <a:solidFill>
                  <a:schemeClr val="tx2"/>
                </a:solidFill>
                <a:latin typeface="+mj-lt"/>
              </a:rPr>
              <a:t> </a:t>
            </a:r>
            <a:r>
              <a:rPr lang="pt-BR" sz="2000" dirty="0" smtClean="0">
                <a:solidFill>
                  <a:schemeClr val="tx2"/>
                </a:solidFill>
                <a:latin typeface="+mj-lt"/>
              </a:rPr>
              <a:t>Contribuição para </a:t>
            </a:r>
            <a:r>
              <a:rPr lang="pt-BR" sz="2000" dirty="0">
                <a:solidFill>
                  <a:schemeClr val="tx2"/>
                </a:solidFill>
                <a:latin typeface="+mj-lt"/>
              </a:rPr>
              <a:t>a integralidade do </a:t>
            </a:r>
            <a:r>
              <a:rPr lang="pt-BR" sz="2000" dirty="0" smtClean="0">
                <a:solidFill>
                  <a:schemeClr val="tx2"/>
                </a:solidFill>
                <a:latin typeface="+mj-lt"/>
              </a:rPr>
              <a:t>cuidado, </a:t>
            </a:r>
            <a:r>
              <a:rPr lang="pt-BR" sz="2000" dirty="0">
                <a:solidFill>
                  <a:schemeClr val="tx2"/>
                </a:solidFill>
                <a:latin typeface="+mj-lt"/>
              </a:rPr>
              <a:t>principalmente por intermédio da ampliação da clínica.</a:t>
            </a:r>
          </a:p>
          <a:p>
            <a:pPr algn="just">
              <a:buClr>
                <a:srgbClr val="000000"/>
              </a:buClr>
              <a:buSzPct val="100000"/>
              <a:buFont typeface="Courier New" pitchFamily="49" charset="0"/>
              <a:buChar char="o"/>
              <a:defRPr/>
            </a:pPr>
            <a:endParaRPr lang="pt-BR" sz="2000" dirty="0">
              <a:solidFill>
                <a:schemeClr val="tx2"/>
              </a:solidFill>
              <a:latin typeface="+mj-lt"/>
            </a:endParaRPr>
          </a:p>
          <a:p>
            <a:pPr algn="just">
              <a:buClr>
                <a:srgbClr val="000000"/>
              </a:buClr>
              <a:buSzPct val="100000"/>
              <a:buFont typeface="Courier New" pitchFamily="49" charset="0"/>
              <a:buChar char="o"/>
              <a:defRPr/>
            </a:pPr>
            <a:r>
              <a:rPr lang="pt-BR" sz="2000" dirty="0">
                <a:solidFill>
                  <a:schemeClr val="tx2"/>
                </a:solidFill>
                <a:latin typeface="+mj-lt"/>
              </a:rPr>
              <a:t> Aumento da resolutividade / capacidade de cuidado das equipes de saúde diante de necessidades individuais e coletivas, clínicas e sanitárias;</a:t>
            </a:r>
          </a:p>
          <a:p>
            <a:pPr algn="just">
              <a:buClr>
                <a:srgbClr val="000000"/>
              </a:buClr>
              <a:buSzPct val="100000"/>
              <a:buFont typeface="Courier New" pitchFamily="49" charset="0"/>
              <a:buChar char="o"/>
              <a:defRPr/>
            </a:pPr>
            <a:endParaRPr lang="pt-BR" sz="2000" dirty="0">
              <a:solidFill>
                <a:schemeClr val="tx2"/>
              </a:solidFill>
              <a:latin typeface="+mj-lt"/>
            </a:endParaRPr>
          </a:p>
          <a:p>
            <a:pPr algn="just">
              <a:buClr>
                <a:srgbClr val="000000"/>
              </a:buClr>
              <a:buSzPct val="100000"/>
              <a:buFont typeface="Courier New" pitchFamily="49" charset="0"/>
              <a:buChar char="o"/>
              <a:defRPr/>
            </a:pPr>
            <a:r>
              <a:rPr lang="pt-BR" sz="2000" dirty="0" smtClean="0">
                <a:solidFill>
                  <a:schemeClr val="tx2"/>
                </a:solidFill>
                <a:latin typeface="+mj-lt"/>
              </a:rPr>
              <a:t> Qualificação dos encaminhamentos para outros pontos de atenção.</a:t>
            </a:r>
            <a:endParaRPr lang="pt-BR" sz="2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143000"/>
          </a:xfrm>
        </p:spPr>
        <p:txBody>
          <a:bodyPr>
            <a:noAutofit/>
          </a:bodyPr>
          <a:lstStyle/>
          <a:p>
            <a:r>
              <a:rPr lang="pt-BR" sz="4000" b="1" dirty="0" smtClean="0">
                <a:solidFill>
                  <a:schemeClr val="accent1">
                    <a:lumMod val="75000"/>
                  </a:schemeClr>
                </a:solidFill>
              </a:rPr>
              <a:t>Efeitos do </a:t>
            </a:r>
            <a:r>
              <a:rPr lang="pt-BR" sz="4000" b="1" dirty="0" err="1" smtClean="0">
                <a:solidFill>
                  <a:schemeClr val="accent1">
                    <a:lumMod val="75000"/>
                  </a:schemeClr>
                </a:solidFill>
              </a:rPr>
              <a:t>Nasf</a:t>
            </a:r>
            <a:r>
              <a:rPr lang="pt-BR" sz="4000" b="1" dirty="0" smtClean="0">
                <a:solidFill>
                  <a:schemeClr val="accent1">
                    <a:lumMod val="75000"/>
                  </a:schemeClr>
                </a:solidFill>
              </a:rPr>
              <a:t> no território</a:t>
            </a:r>
            <a:endParaRPr lang="pt-BR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6933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pt-BR">
              <a:ea typeface="+mn-ea"/>
            </a:endParaRPr>
          </a:p>
        </p:txBody>
      </p:sp>
      <p:sp>
        <p:nvSpPr>
          <p:cNvPr id="6150" name="Espaço Reservado para Conteúdo 2"/>
          <p:cNvSpPr txBox="1">
            <a:spLocks/>
          </p:cNvSpPr>
          <p:nvPr/>
        </p:nvSpPr>
        <p:spPr bwMode="auto">
          <a:xfrm>
            <a:off x="500063" y="1484784"/>
            <a:ext cx="8186737" cy="36576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20000"/>
              </a:spcBef>
              <a:defRPr/>
            </a:pPr>
            <a:r>
              <a:rPr lang="pt-BR" altLang="pt-BR" sz="2000" dirty="0" smtClean="0">
                <a:solidFill>
                  <a:srgbClr val="002060"/>
                </a:solidFill>
                <a:latin typeface="+mj-lt"/>
              </a:rPr>
              <a:t>A Atenção Básica caracteriza-se por um </a:t>
            </a:r>
            <a:r>
              <a:rPr lang="pt-BR" altLang="pt-BR" sz="2000" b="1" dirty="0" smtClean="0">
                <a:solidFill>
                  <a:srgbClr val="FF0000"/>
                </a:solidFill>
                <a:latin typeface="+mj-lt"/>
              </a:rPr>
              <a:t>conjunto de ações de saúde</a:t>
            </a:r>
            <a:r>
              <a:rPr lang="pt-BR" altLang="pt-BR" sz="2000" dirty="0" smtClean="0">
                <a:solidFill>
                  <a:srgbClr val="002060"/>
                </a:solidFill>
                <a:latin typeface="+mj-lt"/>
              </a:rPr>
              <a:t>, no âmbito </a:t>
            </a:r>
            <a:r>
              <a:rPr lang="pt-BR" altLang="pt-BR" sz="2000" b="1" dirty="0" smtClean="0">
                <a:solidFill>
                  <a:srgbClr val="FF0000"/>
                </a:solidFill>
                <a:latin typeface="+mj-lt"/>
              </a:rPr>
              <a:t>individual e coletivo</a:t>
            </a:r>
            <a:r>
              <a:rPr lang="pt-BR" altLang="pt-BR" sz="2000" dirty="0" smtClean="0">
                <a:solidFill>
                  <a:srgbClr val="002060"/>
                </a:solidFill>
                <a:latin typeface="+mj-lt"/>
              </a:rPr>
              <a:t>, que abrangem a </a:t>
            </a:r>
            <a:r>
              <a:rPr lang="pt-BR" altLang="pt-BR" sz="2000" b="1" dirty="0" smtClean="0">
                <a:solidFill>
                  <a:srgbClr val="002060"/>
                </a:solidFill>
                <a:latin typeface="+mj-lt"/>
              </a:rPr>
              <a:t>promoção e a proteção da saúde, a prevenção de agravos, o diagnóstico, o tratamento, a reabilitação, a reduç</a:t>
            </a:r>
            <a:r>
              <a:rPr lang="pt-BR" altLang="pt-BR" sz="2000" b="1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ã</a:t>
            </a:r>
            <a:r>
              <a:rPr lang="pt-BR" altLang="pt-BR" sz="2000" b="1" dirty="0" smtClean="0">
                <a:solidFill>
                  <a:srgbClr val="002060"/>
                </a:solidFill>
                <a:latin typeface="+mj-lt"/>
              </a:rPr>
              <a:t>o de danos e a manutenção da saúde</a:t>
            </a:r>
            <a:r>
              <a:rPr lang="pt-BR" altLang="pt-BR" sz="2000" dirty="0" smtClean="0">
                <a:solidFill>
                  <a:srgbClr val="002060"/>
                </a:solidFill>
                <a:latin typeface="+mj-lt"/>
              </a:rPr>
              <a:t> com o objetivo de desenvolver uma </a:t>
            </a:r>
            <a:r>
              <a:rPr lang="pt-BR" altLang="pt-BR" sz="2000" b="1" dirty="0" smtClean="0">
                <a:solidFill>
                  <a:srgbClr val="FF0000"/>
                </a:solidFill>
                <a:latin typeface="+mj-lt"/>
              </a:rPr>
              <a:t>atenção integral</a:t>
            </a:r>
            <a:r>
              <a:rPr lang="pt-BR" altLang="pt-BR" sz="2000" dirty="0" smtClean="0">
                <a:solidFill>
                  <a:srgbClr val="002060"/>
                </a:solidFill>
                <a:latin typeface="+mj-lt"/>
              </a:rPr>
              <a:t> que impacte na situação de saúde e </a:t>
            </a:r>
            <a:r>
              <a:rPr lang="pt-BR" altLang="pt-BR" sz="2000" b="1" dirty="0" smtClean="0">
                <a:solidFill>
                  <a:srgbClr val="FF0000"/>
                </a:solidFill>
                <a:latin typeface="+mj-lt"/>
              </a:rPr>
              <a:t>autonomia</a:t>
            </a:r>
            <a:r>
              <a:rPr lang="pt-BR" altLang="pt-BR" sz="2000" dirty="0" smtClean="0">
                <a:solidFill>
                  <a:srgbClr val="002060"/>
                </a:solidFill>
                <a:latin typeface="+mj-lt"/>
              </a:rPr>
              <a:t> das pessoas e nos </a:t>
            </a:r>
            <a:r>
              <a:rPr lang="pt-BR" altLang="pt-BR" sz="2000" b="1" dirty="0" smtClean="0">
                <a:solidFill>
                  <a:srgbClr val="FF0000"/>
                </a:solidFill>
                <a:latin typeface="+mj-lt"/>
              </a:rPr>
              <a:t>determinantes e condicionantes de saúde das coletividades</a:t>
            </a:r>
            <a:r>
              <a:rPr lang="pt-BR" altLang="pt-BR" sz="2000" dirty="0" smtClean="0">
                <a:solidFill>
                  <a:srgbClr val="002060"/>
                </a:solidFill>
                <a:latin typeface="+mj-lt"/>
              </a:rPr>
              <a:t>. </a:t>
            </a:r>
          </a:p>
          <a:p>
            <a:pPr algn="just" eaLnBrk="1" hangingPunct="1">
              <a:lnSpc>
                <a:spcPct val="150000"/>
              </a:lnSpc>
              <a:spcBef>
                <a:spcPct val="20000"/>
              </a:spcBef>
              <a:defRPr/>
            </a:pPr>
            <a:endParaRPr lang="pt-BR" altLang="pt-BR" sz="2000" dirty="0">
              <a:solidFill>
                <a:srgbClr val="002060"/>
              </a:solidFill>
              <a:latin typeface="+mj-lt"/>
            </a:endParaRPr>
          </a:p>
          <a:p>
            <a:pPr marL="342900" lvl="0" indent="-342900" algn="r" eaLnBrk="1" hangingPunct="1">
              <a:spcBef>
                <a:spcPct val="20000"/>
              </a:spcBef>
            </a:pPr>
            <a:r>
              <a:rPr lang="pt-BR" sz="22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/>
                <a:ea typeface="+mn-ea"/>
              </a:rPr>
              <a:t>Portaria nº 2.488, de 21 de outubro de 2011.</a:t>
            </a:r>
          </a:p>
          <a:p>
            <a:pPr algn="just" eaLnBrk="1" hangingPunct="1">
              <a:lnSpc>
                <a:spcPct val="140000"/>
              </a:lnSpc>
              <a:spcBef>
                <a:spcPct val="20000"/>
              </a:spcBef>
              <a:buFont typeface="Arial" pitchFamily="34" charset="0"/>
              <a:buNone/>
              <a:defRPr/>
            </a:pPr>
            <a:endParaRPr lang="pt-BR" altLang="pt-BR" sz="2000" dirty="0" smtClean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467544" y="432048"/>
            <a:ext cx="8229600" cy="9087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BR" sz="4000" dirty="0" smtClean="0"/>
              <a:t>Atenção Básica</a:t>
            </a:r>
            <a:endParaRPr lang="pt-BR" sz="4000" dirty="0"/>
          </a:p>
        </p:txBody>
      </p:sp>
    </p:spTree>
    <p:extLst>
      <p:ext uri="{BB962C8B-B14F-4D97-AF65-F5344CB8AC3E}">
        <p14:creationId xmlns="" xmlns:p14="http://schemas.microsoft.com/office/powerpoint/2010/main" val="286158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143000"/>
          </a:xfrm>
        </p:spPr>
        <p:txBody>
          <a:bodyPr>
            <a:normAutofit/>
          </a:bodyPr>
          <a:lstStyle/>
          <a:p>
            <a:r>
              <a:rPr lang="pt-BR" sz="4400" b="1" dirty="0">
                <a:solidFill>
                  <a:schemeClr val="accent1">
                    <a:lumMod val="75000"/>
                  </a:schemeClr>
                </a:solidFill>
              </a:rPr>
              <a:t>Desafios para o </a:t>
            </a:r>
            <a:r>
              <a:rPr lang="pt-BR" sz="4400" b="1" dirty="0" err="1" smtClean="0">
                <a:solidFill>
                  <a:schemeClr val="accent1">
                    <a:lumMod val="75000"/>
                  </a:schemeClr>
                </a:solidFill>
              </a:rPr>
              <a:t>Nasf</a:t>
            </a:r>
            <a:endParaRPr lang="pt-BR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251520" y="1268760"/>
            <a:ext cx="8640960" cy="4824536"/>
          </a:xfrm>
        </p:spPr>
        <p:txBody>
          <a:bodyPr>
            <a:noAutofit/>
          </a:bodyPr>
          <a:lstStyle/>
          <a:p>
            <a:pPr algn="just">
              <a:spcBef>
                <a:spcPts val="1200"/>
              </a:spcBef>
              <a:buFont typeface="Courier New" pitchFamily="49" charset="0"/>
              <a:buChar char="o"/>
            </a:pPr>
            <a:r>
              <a:rPr lang="pt-BR" sz="2200" dirty="0">
                <a:solidFill>
                  <a:schemeClr val="tx2"/>
                </a:solidFill>
              </a:rPr>
              <a:t>Dificuldade de incorporação da prática do apoio matricial </a:t>
            </a:r>
            <a:r>
              <a:rPr lang="pt-BR" sz="2200" dirty="0" smtClean="0">
                <a:solidFill>
                  <a:schemeClr val="tx2"/>
                </a:solidFill>
              </a:rPr>
              <a:t>(cuidado compartilhado) no </a:t>
            </a:r>
            <a:r>
              <a:rPr lang="pt-BR" sz="2200" dirty="0">
                <a:solidFill>
                  <a:schemeClr val="tx2"/>
                </a:solidFill>
              </a:rPr>
              <a:t>cotidiano dos serviços</a:t>
            </a:r>
            <a:r>
              <a:rPr lang="pt-BR" sz="2200" dirty="0" smtClean="0">
                <a:solidFill>
                  <a:schemeClr val="tx2"/>
                </a:solidFill>
              </a:rPr>
              <a:t>;</a:t>
            </a:r>
            <a:endParaRPr lang="pt-BR" sz="2200" dirty="0">
              <a:solidFill>
                <a:schemeClr val="tx2"/>
              </a:solidFill>
            </a:endParaRPr>
          </a:p>
          <a:p>
            <a:pPr algn="just">
              <a:spcBef>
                <a:spcPts val="1200"/>
              </a:spcBef>
              <a:buFont typeface="Courier New" pitchFamily="49" charset="0"/>
              <a:buChar char="o"/>
            </a:pPr>
            <a:r>
              <a:rPr lang="pt-BR" sz="2200" dirty="0" smtClean="0">
                <a:solidFill>
                  <a:schemeClr val="tx2"/>
                </a:solidFill>
              </a:rPr>
              <a:t>(falsa) Dicotomia </a:t>
            </a:r>
            <a:r>
              <a:rPr lang="pt-BR" sz="2200" dirty="0">
                <a:solidFill>
                  <a:schemeClr val="tx2"/>
                </a:solidFill>
              </a:rPr>
              <a:t>entre apoiar x atender</a:t>
            </a:r>
            <a:r>
              <a:rPr lang="pt-BR" sz="2200" dirty="0" smtClean="0">
                <a:solidFill>
                  <a:schemeClr val="tx2"/>
                </a:solidFill>
              </a:rPr>
              <a:t>;</a:t>
            </a:r>
            <a:endParaRPr lang="pt-BR" sz="2200" dirty="0">
              <a:solidFill>
                <a:schemeClr val="tx2"/>
              </a:solidFill>
            </a:endParaRPr>
          </a:p>
          <a:p>
            <a:pPr algn="just">
              <a:spcBef>
                <a:spcPts val="1200"/>
              </a:spcBef>
              <a:buFont typeface="Courier New" pitchFamily="49" charset="0"/>
              <a:buChar char="o"/>
            </a:pPr>
            <a:r>
              <a:rPr lang="pt-BR" sz="2200" dirty="0" smtClean="0">
                <a:solidFill>
                  <a:schemeClr val="tx2"/>
                </a:solidFill>
              </a:rPr>
              <a:t>Baixa </a:t>
            </a:r>
            <a:r>
              <a:rPr lang="pt-BR" sz="2200" dirty="0">
                <a:solidFill>
                  <a:schemeClr val="tx2"/>
                </a:solidFill>
              </a:rPr>
              <a:t>adequação às diferentes realidades (população, rede </a:t>
            </a:r>
            <a:r>
              <a:rPr lang="pt-BR" sz="2200" dirty="0" smtClean="0">
                <a:solidFill>
                  <a:schemeClr val="tx2"/>
                </a:solidFill>
              </a:rPr>
              <a:t>instalada);</a:t>
            </a:r>
          </a:p>
          <a:p>
            <a:pPr algn="just">
              <a:spcBef>
                <a:spcPts val="1200"/>
              </a:spcBef>
              <a:buFont typeface="Courier New" pitchFamily="49" charset="0"/>
              <a:buChar char="o"/>
            </a:pPr>
            <a:r>
              <a:rPr lang="pt-BR" sz="2200" dirty="0" smtClean="0">
                <a:solidFill>
                  <a:schemeClr val="tx2"/>
                </a:solidFill>
              </a:rPr>
              <a:t>Baixa </a:t>
            </a:r>
            <a:r>
              <a:rPr lang="pt-BR" sz="2200" dirty="0">
                <a:solidFill>
                  <a:schemeClr val="tx2"/>
                </a:solidFill>
              </a:rPr>
              <a:t>diferenciação entre as inserções profissionais</a:t>
            </a:r>
            <a:r>
              <a:rPr lang="pt-BR" sz="2200" dirty="0" smtClean="0">
                <a:solidFill>
                  <a:schemeClr val="tx2"/>
                </a:solidFill>
              </a:rPr>
              <a:t>.</a:t>
            </a:r>
          </a:p>
          <a:p>
            <a:pPr algn="just">
              <a:spcBef>
                <a:spcPts val="1200"/>
              </a:spcBef>
              <a:buFont typeface="Courier New" pitchFamily="49" charset="0"/>
              <a:buChar char="o"/>
            </a:pPr>
            <a:r>
              <a:rPr lang="pt-BR" sz="2200" dirty="0" smtClean="0">
                <a:solidFill>
                  <a:schemeClr val="tx2"/>
                </a:solidFill>
              </a:rPr>
              <a:t>Tensão entre campo e núcleo de saber / insegurança para borrar as fronteiras;</a:t>
            </a:r>
            <a:endParaRPr lang="pt-BR" sz="2200" dirty="0">
              <a:solidFill>
                <a:schemeClr val="tx2"/>
              </a:solidFill>
            </a:endParaRPr>
          </a:p>
          <a:p>
            <a:pPr algn="just">
              <a:spcBef>
                <a:spcPts val="1200"/>
              </a:spcBef>
              <a:buFont typeface="Courier New" pitchFamily="49" charset="0"/>
              <a:buChar char="o"/>
            </a:pPr>
            <a:r>
              <a:rPr lang="pt-BR" sz="2200" dirty="0">
                <a:solidFill>
                  <a:schemeClr val="tx2"/>
                </a:solidFill>
              </a:rPr>
              <a:t>Incipiência dos mecanismos de </a:t>
            </a:r>
            <a:r>
              <a:rPr lang="pt-BR" sz="2200" dirty="0" smtClean="0">
                <a:solidFill>
                  <a:schemeClr val="tx2"/>
                </a:solidFill>
              </a:rPr>
              <a:t>monitoramento </a:t>
            </a:r>
            <a:r>
              <a:rPr lang="pt-BR" sz="2200" dirty="0">
                <a:solidFill>
                  <a:schemeClr val="tx2"/>
                </a:solidFill>
              </a:rPr>
              <a:t>e avaliação;</a:t>
            </a:r>
          </a:p>
          <a:p>
            <a:pPr algn="just">
              <a:spcBef>
                <a:spcPts val="1200"/>
              </a:spcBef>
              <a:buFont typeface="Courier New" pitchFamily="49" charset="0"/>
              <a:buChar char="o"/>
            </a:pPr>
            <a:r>
              <a:rPr lang="pt-BR" sz="2200" dirty="0" smtClean="0">
                <a:solidFill>
                  <a:schemeClr val="tx2"/>
                </a:solidFill>
              </a:rPr>
              <a:t>Pouco respaldo e apoio da gestão municipal na inserção dos </a:t>
            </a:r>
            <a:r>
              <a:rPr lang="pt-BR" sz="2200" dirty="0" err="1" smtClean="0">
                <a:solidFill>
                  <a:schemeClr val="tx2"/>
                </a:solidFill>
              </a:rPr>
              <a:t>Nasf</a:t>
            </a:r>
            <a:r>
              <a:rPr lang="pt-BR" sz="2200" dirty="0" smtClean="0">
                <a:solidFill>
                  <a:schemeClr val="tx2"/>
                </a:solidFill>
              </a:rPr>
              <a:t> nos territórios.</a:t>
            </a:r>
            <a:endParaRPr lang="pt-BR" sz="2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167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387424"/>
            <a:ext cx="8229600" cy="1600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t-BR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Formações em Saúde</a:t>
            </a:r>
            <a:endParaRPr lang="pt-BR" sz="4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defRPr/>
            </a:pPr>
            <a:endParaRPr lang="pt-BR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3" algn="just">
              <a:buNone/>
              <a:defRPr/>
            </a:pPr>
            <a:endParaRPr lang="pt-BR" sz="25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defRPr/>
            </a:pPr>
            <a:endParaRPr lang="pt-BR" sz="25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defRPr/>
            </a:pPr>
            <a:endParaRPr lang="pt-BR" sz="25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defRPr/>
            </a:pPr>
            <a:endParaRPr lang="pt-BR" sz="25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defRPr/>
            </a:pPr>
            <a:endParaRPr lang="pt-BR" sz="2500" dirty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defRPr/>
            </a:pPr>
            <a:endParaRPr lang="pt-BR" sz="2500" dirty="0"/>
          </a:p>
        </p:txBody>
      </p:sp>
      <p:sp>
        <p:nvSpPr>
          <p:cNvPr id="7" name="Texto explicativo em seta para a direita 6"/>
          <p:cNvSpPr/>
          <p:nvPr/>
        </p:nvSpPr>
        <p:spPr>
          <a:xfrm>
            <a:off x="179512" y="1630226"/>
            <a:ext cx="4896544" cy="3888432"/>
          </a:xfrm>
          <a:prstGeom prst="rightArrow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A formação em saúde no Brasil não prepara os profissionais para o trabalho no SUS, de forma colaborativa (interdisciplinar) e </a:t>
            </a:r>
            <a:r>
              <a:rPr lang="pt-BR" sz="2400" b="1" dirty="0" err="1">
                <a:solidFill>
                  <a:schemeClr val="tx2">
                    <a:lumMod val="75000"/>
                  </a:schemeClr>
                </a:solidFill>
              </a:rPr>
              <a:t>territorializada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</p:txBody>
      </p:sp>
      <p:sp>
        <p:nvSpPr>
          <p:cNvPr id="9" name="Fluxograma: Processo 8"/>
          <p:cNvSpPr/>
          <p:nvPr/>
        </p:nvSpPr>
        <p:spPr>
          <a:xfrm>
            <a:off x="5292080" y="1630226"/>
            <a:ext cx="3528392" cy="3888432"/>
          </a:xfrm>
          <a:prstGeom prst="flowChartProces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Foco em uma formação de caráter individualizado (clínico) e desconectado da lógica territorial e em rede.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/>
          <a:lstStyle/>
          <a:p>
            <a:r>
              <a:rPr lang="pt-BR" sz="3800" b="1" dirty="0" smtClean="0">
                <a:solidFill>
                  <a:schemeClr val="tx2">
                    <a:lumMod val="75000"/>
                  </a:schemeClr>
                </a:solidFill>
              </a:rPr>
              <a:t>Qualificação do processo de trabalho</a:t>
            </a:r>
            <a:endParaRPr lang="pt-BR" sz="3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1295474"/>
            <a:ext cx="9144000" cy="6213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7"/>
          <p:cNvSpPr txBox="1">
            <a:spLocks noChangeArrowheads="1"/>
          </p:cNvSpPr>
          <p:nvPr/>
        </p:nvSpPr>
        <p:spPr bwMode="auto">
          <a:xfrm>
            <a:off x="1042988" y="2627620"/>
            <a:ext cx="22336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pt-BR" altLang="pt-BR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1º Ciclo (2011/2012)</a:t>
            </a:r>
          </a:p>
        </p:txBody>
      </p:sp>
      <p:sp>
        <p:nvSpPr>
          <p:cNvPr id="8" name="Retângulo 7"/>
          <p:cNvSpPr/>
          <p:nvPr/>
        </p:nvSpPr>
        <p:spPr>
          <a:xfrm>
            <a:off x="107950" y="2385368"/>
            <a:ext cx="4319588" cy="3707928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4601370" y="2385368"/>
            <a:ext cx="4363244" cy="3707928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CaixaDeTexto 10"/>
          <p:cNvSpPr txBox="1">
            <a:spLocks noChangeArrowheads="1"/>
          </p:cNvSpPr>
          <p:nvPr/>
        </p:nvSpPr>
        <p:spPr bwMode="auto">
          <a:xfrm>
            <a:off x="5076825" y="2627064"/>
            <a:ext cx="3624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pt-BR" altLang="pt-BR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2º Ciclo (2013/2014)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107950" y="3429868"/>
            <a:ext cx="4319588" cy="22313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75000"/>
                  </a:schemeClr>
                </a:solidFill>
              </a:rPr>
              <a:t>4 mil municípios</a:t>
            </a:r>
          </a:p>
          <a:p>
            <a:pPr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75000"/>
                  </a:schemeClr>
                </a:solidFill>
              </a:rPr>
              <a:t>17,5 mil Equipes de Atenção Básica </a:t>
            </a:r>
          </a:p>
          <a:p>
            <a:pPr algn="just">
              <a:lnSpc>
                <a:spcPct val="90000"/>
              </a:lnSpc>
              <a:spcAft>
                <a:spcPts val="600"/>
              </a:spcAft>
              <a:defRPr/>
            </a:pPr>
            <a:endParaRPr lang="pt-BR" dirty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lnSpc>
                <a:spcPct val="90000"/>
              </a:lnSpc>
              <a:spcAft>
                <a:spcPts val="600"/>
              </a:spcAft>
              <a:defRPr/>
            </a:pPr>
            <a:r>
              <a:rPr lang="pt-BR" dirty="0">
                <a:solidFill>
                  <a:schemeClr val="tx2">
                    <a:lumMod val="75000"/>
                  </a:schemeClr>
                </a:solidFill>
              </a:rPr>
              <a:t>17.165 equipes certificadas</a:t>
            </a:r>
          </a:p>
          <a:p>
            <a:pPr marL="352425" indent="-174625">
              <a:lnSpc>
                <a:spcPct val="90000"/>
              </a:lnSpc>
              <a:spcAft>
                <a:spcPts val="600"/>
              </a:spcAft>
              <a:defRPr/>
            </a:pPr>
            <a:endParaRPr lang="pt-BR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pt-B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4725988" y="3213668"/>
            <a:ext cx="4167187" cy="331167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75000"/>
                  </a:schemeClr>
                </a:solidFill>
              </a:rPr>
              <a:t>5 mil municípios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pt-BR" dirty="0">
                <a:solidFill>
                  <a:schemeClr val="tx2">
                    <a:lumMod val="75000"/>
                  </a:schemeClr>
                </a:solidFill>
              </a:rPr>
              <a:t>30,5 mil Equipes de Atenção Básica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pt-BR" dirty="0">
                <a:solidFill>
                  <a:schemeClr val="tx2">
                    <a:lumMod val="75000"/>
                  </a:schemeClr>
                </a:solidFill>
              </a:rPr>
              <a:t>19,9 mil Equipes de Saúde Bucal 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pt-BR" sz="2400" b="1" dirty="0">
                <a:solidFill>
                  <a:srgbClr val="FF0000"/>
                </a:solidFill>
              </a:rPr>
              <a:t>1,8 mil </a:t>
            </a:r>
            <a:r>
              <a:rPr lang="pt-BR" sz="2400" b="1" dirty="0" smtClean="0">
                <a:solidFill>
                  <a:srgbClr val="FF0000"/>
                </a:solidFill>
              </a:rPr>
              <a:t>NASF  (88%)</a:t>
            </a:r>
            <a:endParaRPr lang="pt-BR" sz="2400" b="1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pt-BR" dirty="0">
                <a:solidFill>
                  <a:schemeClr val="tx2">
                    <a:lumMod val="75000"/>
                  </a:schemeClr>
                </a:solidFill>
              </a:rPr>
              <a:t>860 </a:t>
            </a:r>
            <a:r>
              <a:rPr lang="pt-BR" dirty="0" err="1">
                <a:solidFill>
                  <a:schemeClr val="tx2">
                    <a:lumMod val="75000"/>
                  </a:schemeClr>
                </a:solidFill>
              </a:rPr>
              <a:t>CEO´s</a:t>
            </a:r>
            <a:endParaRPr lang="pt-BR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75000"/>
                  </a:schemeClr>
                </a:solidFill>
              </a:rPr>
              <a:t>Total: 53.060 equipes contratualizadas</a:t>
            </a:r>
          </a:p>
          <a:p>
            <a:pPr marL="352425" indent="6350">
              <a:lnSpc>
                <a:spcPct val="90000"/>
              </a:lnSpc>
              <a:spcAft>
                <a:spcPts val="600"/>
              </a:spcAft>
              <a:defRPr/>
            </a:pPr>
            <a:endParaRPr lang="pt-BR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pt-B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107504" y="1055638"/>
            <a:ext cx="87849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altLang="pt-BR" sz="3200" b="1" dirty="0" smtClean="0">
                <a:solidFill>
                  <a:schemeClr val="accent2">
                    <a:lumMod val="75000"/>
                  </a:schemeClr>
                </a:solidFill>
              </a:rPr>
              <a:t>Programa de Melhoria do Acesso e da Qualidade da Atenção Básica </a:t>
            </a:r>
            <a:r>
              <a:rPr lang="pt-BR" altLang="pt-BR" sz="1600" b="1" dirty="0" smtClean="0">
                <a:solidFill>
                  <a:schemeClr val="accent2">
                    <a:lumMod val="75000"/>
                  </a:schemeClr>
                </a:solidFill>
              </a:rPr>
              <a:t>– PMAQ-AB</a:t>
            </a:r>
            <a:endParaRPr lang="pt-BR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604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5" descr="C:\Users\diogo.fgoncalves\Desktop\Untitled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400175"/>
            <a:ext cx="5021263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a 1"/>
          <p:cNvGraphicFramePr/>
          <p:nvPr/>
        </p:nvGraphicFramePr>
        <p:xfrm>
          <a:off x="1500166" y="19888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Elipse 11"/>
          <p:cNvSpPr/>
          <p:nvPr/>
        </p:nvSpPr>
        <p:spPr>
          <a:xfrm>
            <a:off x="3952875" y="3584575"/>
            <a:ext cx="1081088" cy="792163"/>
          </a:xfrm>
          <a:prstGeom prst="ellipse">
            <a:avLst/>
          </a:prstGeom>
          <a:gradFill>
            <a:gsLst>
              <a:gs pos="0">
                <a:srgbClr val="086096"/>
              </a:gs>
              <a:gs pos="100000">
                <a:schemeClr val="bg2">
                  <a:lumMod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400" b="1" dirty="0" err="1"/>
              <a:t>PMAQ</a:t>
            </a:r>
            <a:endParaRPr lang="pt-BR" sz="1400" b="1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457200" y="0"/>
            <a:ext cx="8229600" cy="83671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BR" sz="3600" dirty="0" smtClean="0"/>
              <a:t>PMAQ - AB</a:t>
            </a:r>
            <a:endParaRPr lang="pt-BR" sz="3600" dirty="0"/>
          </a:p>
        </p:txBody>
      </p:sp>
    </p:spTree>
    <p:extLst>
      <p:ext uri="{BB962C8B-B14F-4D97-AF65-F5344CB8AC3E}">
        <p14:creationId xmlns="" xmlns:p14="http://schemas.microsoft.com/office/powerpoint/2010/main" val="1324335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pt-BR" dirty="0" smtClean="0"/>
              <a:t>Processos </a:t>
            </a:r>
            <a:r>
              <a:rPr lang="pt-BR" dirty="0" err="1" smtClean="0"/>
              <a:t>autoavaliativos</a:t>
            </a:r>
            <a:endParaRPr lang="pt-B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1340" y="1916832"/>
            <a:ext cx="313848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4390206" y="1977107"/>
            <a:ext cx="4286250" cy="480131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buFont typeface="Courier New" pitchFamily="49" charset="0"/>
              <a:buChar char="o"/>
              <a:defRPr/>
            </a:pPr>
            <a:r>
              <a:rPr lang="pt-BR" spc="10" dirty="0">
                <a:latin typeface="+mj-lt"/>
              </a:rPr>
              <a:t> Importante que sejam realizados de forma contínua;</a:t>
            </a:r>
          </a:p>
          <a:p>
            <a:pPr algn="just">
              <a:buFont typeface="Courier New" pitchFamily="49" charset="0"/>
              <a:buChar char="o"/>
              <a:defRPr/>
            </a:pPr>
            <a:endParaRPr lang="pt-BR" spc="10" dirty="0">
              <a:latin typeface="+mj-lt"/>
            </a:endParaRPr>
          </a:p>
          <a:p>
            <a:pPr algn="just">
              <a:buFont typeface="Courier New" pitchFamily="49" charset="0"/>
              <a:buChar char="o"/>
              <a:defRPr/>
            </a:pPr>
            <a:r>
              <a:rPr lang="pt-BR" spc="10" dirty="0">
                <a:latin typeface="+mj-lt"/>
              </a:rPr>
              <a:t> Intuito de identificar fragilidades e potencialidades, conduzindo a planejamentos de intervenção para a melhoria do acesso e da qualidade dos serviços;</a:t>
            </a:r>
          </a:p>
          <a:p>
            <a:pPr algn="just">
              <a:buFont typeface="Courier New" pitchFamily="49" charset="0"/>
              <a:buChar char="o"/>
              <a:defRPr/>
            </a:pPr>
            <a:endParaRPr lang="pt-BR" spc="10" dirty="0">
              <a:latin typeface="+mj-lt"/>
            </a:endParaRPr>
          </a:p>
          <a:p>
            <a:pPr algn="just">
              <a:buFont typeface="Courier New" pitchFamily="49" charset="0"/>
              <a:buChar char="o"/>
              <a:defRPr/>
            </a:pPr>
            <a:r>
              <a:rPr lang="pt-BR" spc="10" dirty="0">
                <a:latin typeface="+mj-lt"/>
              </a:rPr>
              <a:t>Dinâmica pedagógica, realização coletiva e que considere os diferentes atores envolvidos (diferentes profissionais das equipes e gestão).</a:t>
            </a:r>
          </a:p>
          <a:p>
            <a:pPr>
              <a:defRPr/>
            </a:pPr>
            <a:endParaRPr lang="pt-BR" dirty="0">
              <a:latin typeface="+mj-lt"/>
            </a:endParaRPr>
          </a:p>
          <a:p>
            <a:pPr>
              <a:buFont typeface="Wingdings" pitchFamily="2" charset="2"/>
              <a:buChar char="ü"/>
              <a:defRPr/>
            </a:pPr>
            <a:endParaRPr lang="pt-BR" dirty="0">
              <a:latin typeface="+mj-lt"/>
            </a:endParaRPr>
          </a:p>
          <a:p>
            <a:pPr>
              <a:buFont typeface="Wingdings" pitchFamily="2" charset="2"/>
              <a:buChar char="ü"/>
              <a:defRPr/>
            </a:pPr>
            <a:endParaRPr lang="pt-BR" dirty="0">
              <a:latin typeface="+mj-lt"/>
            </a:endParaRPr>
          </a:p>
        </p:txBody>
      </p:sp>
      <p:pic>
        <p:nvPicPr>
          <p:cNvPr id="6" name="Picture 2" descr="D:\Users\graziela.tavares\Pictures\SU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424907"/>
            <a:ext cx="1835696" cy="4456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21764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457200" y="1296144"/>
            <a:ext cx="8229600" cy="83671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BR" sz="6000" b="1" dirty="0" smtClean="0"/>
              <a:t>PMAQ </a:t>
            </a:r>
            <a:r>
              <a:rPr lang="pt-BR" sz="6000" b="1" dirty="0" smtClean="0"/>
              <a:t>– </a:t>
            </a:r>
            <a:r>
              <a:rPr lang="pt-BR" sz="6000" b="1" dirty="0" err="1" smtClean="0"/>
              <a:t>Nasf</a:t>
            </a:r>
            <a:r>
              <a:rPr lang="pt-BR" sz="6000" b="1" dirty="0" smtClean="0"/>
              <a:t> /</a:t>
            </a:r>
            <a:r>
              <a:rPr lang="pt-BR" sz="6000" b="1" dirty="0" smtClean="0"/>
              <a:t>2014</a:t>
            </a:r>
          </a:p>
          <a:p>
            <a:endParaRPr lang="pt-BR" sz="6000" b="1" dirty="0" smtClean="0"/>
          </a:p>
          <a:p>
            <a:pPr>
              <a:buFont typeface="Courier New" pitchFamily="49" charset="0"/>
              <a:buChar char="o"/>
            </a:pPr>
            <a:r>
              <a:rPr lang="pt-BR" sz="4000" b="1" dirty="0" smtClean="0"/>
              <a:t> </a:t>
            </a:r>
            <a:r>
              <a:rPr lang="pt-BR" sz="4000" b="1" dirty="0" err="1" smtClean="0"/>
              <a:t>Nasf</a:t>
            </a:r>
            <a:r>
              <a:rPr lang="pt-BR" sz="4000" b="1" dirty="0" smtClean="0"/>
              <a:t> 1: </a:t>
            </a:r>
            <a:r>
              <a:rPr lang="pt-BR" sz="4000" dirty="0" smtClean="0"/>
              <a:t>1114 equipes</a:t>
            </a:r>
          </a:p>
          <a:p>
            <a:pPr>
              <a:buFont typeface="Courier New" pitchFamily="49" charset="0"/>
              <a:buChar char="o"/>
            </a:pPr>
            <a:r>
              <a:rPr lang="pt-BR" sz="4000" b="1" dirty="0" smtClean="0"/>
              <a:t> </a:t>
            </a:r>
            <a:r>
              <a:rPr lang="pt-BR" sz="4000" b="1" dirty="0" err="1" smtClean="0"/>
              <a:t>Nasf</a:t>
            </a:r>
            <a:r>
              <a:rPr lang="pt-BR" sz="4000" b="1" dirty="0" smtClean="0"/>
              <a:t> 2: </a:t>
            </a:r>
            <a:r>
              <a:rPr lang="pt-BR" sz="4000" dirty="0" smtClean="0"/>
              <a:t>322 equipes</a:t>
            </a:r>
          </a:p>
          <a:p>
            <a:pPr>
              <a:buFont typeface="Courier New" pitchFamily="49" charset="0"/>
              <a:buChar char="o"/>
            </a:pPr>
            <a:r>
              <a:rPr lang="pt-BR" sz="4000" b="1" dirty="0" smtClean="0"/>
              <a:t> </a:t>
            </a:r>
            <a:r>
              <a:rPr lang="pt-BR" sz="4000" b="1" dirty="0" err="1" smtClean="0"/>
              <a:t>Nasf</a:t>
            </a:r>
            <a:r>
              <a:rPr lang="pt-BR" sz="4000" b="1" dirty="0" smtClean="0"/>
              <a:t> 3: </a:t>
            </a:r>
            <a:r>
              <a:rPr lang="pt-BR" sz="4000" dirty="0" smtClean="0"/>
              <a:t>12 equipes</a:t>
            </a:r>
            <a:endParaRPr lang="pt-BR" sz="4000" dirty="0"/>
          </a:p>
        </p:txBody>
      </p:sp>
    </p:spTree>
    <p:extLst>
      <p:ext uri="{BB962C8B-B14F-4D97-AF65-F5344CB8AC3E}">
        <p14:creationId xmlns="" xmlns:p14="http://schemas.microsoft.com/office/powerpoint/2010/main" val="132433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251517" y="260648"/>
          <a:ext cx="8712971" cy="6336705"/>
        </p:xfrm>
        <a:graphic>
          <a:graphicData uri="http://schemas.openxmlformats.org/drawingml/2006/table">
            <a:tbl>
              <a:tblPr/>
              <a:tblGrid>
                <a:gridCol w="735660"/>
                <a:gridCol w="735660"/>
                <a:gridCol w="988542"/>
                <a:gridCol w="1000038"/>
                <a:gridCol w="758648"/>
                <a:gridCol w="735660"/>
                <a:gridCol w="735660"/>
                <a:gridCol w="816123"/>
                <a:gridCol w="735660"/>
                <a:gridCol w="735660"/>
                <a:gridCol w="735660"/>
              </a:tblGrid>
              <a:tr h="1326205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Arial Bold"/>
                        </a:rPr>
                        <a:t> IV.4.2  Quais os espaços são disponibilizados para o NASF realizar suas atividades?   *Cabe mais de uma resposta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950394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Consultório(s) de uso exclusivo da equipe NASF no espaço da UBS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Consultório(s) compartilhado(s) com os profissionais da UBS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Sala de reuniões na unidade 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Espaços no território (exemplo: parques, escolas ou praças)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Outros(s)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785937">
                <a:tc>
                  <a:txBody>
                    <a:bodyPr/>
                    <a:lstStyle/>
                    <a:p>
                      <a:pPr algn="l" fontAlgn="b"/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35" marR="8035" marT="803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29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Arial Bold"/>
                        </a:rPr>
                        <a:t>NASF 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399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35,8%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972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87,3%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829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74,4%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928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83,3%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394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35,4%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93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NASF 2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159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49,4%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270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83,9%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231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71,7%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267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82,9%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130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40,4%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93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NASF 3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75,0%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75,0%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58,3%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66,7%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41,7%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2433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251519" y="404665"/>
          <a:ext cx="8640962" cy="6048671"/>
        </p:xfrm>
        <a:graphic>
          <a:graphicData uri="http://schemas.openxmlformats.org/drawingml/2006/table">
            <a:tbl>
              <a:tblPr/>
              <a:tblGrid>
                <a:gridCol w="1837281"/>
                <a:gridCol w="1837281"/>
                <a:gridCol w="2468845"/>
                <a:gridCol w="2497555"/>
              </a:tblGrid>
              <a:tr h="2358014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latin typeface="Arial Bold"/>
                        </a:rPr>
                        <a:t>IV.4.3 Existe veículo disponível para o NASF quando necessário?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96413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% Sim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26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latin typeface="Arial Bold"/>
                        </a:rPr>
                        <a:t>NASF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71,6%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13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NASF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13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NASF 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2433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/>
        </p:nvGraphicFramePr>
        <p:xfrm>
          <a:off x="251520" y="260648"/>
          <a:ext cx="8640961" cy="6336704"/>
        </p:xfrm>
        <a:graphic>
          <a:graphicData uri="http://schemas.openxmlformats.org/drawingml/2006/table">
            <a:tbl>
              <a:tblPr/>
              <a:tblGrid>
                <a:gridCol w="729580"/>
                <a:gridCol w="729580"/>
                <a:gridCol w="980372"/>
                <a:gridCol w="991773"/>
                <a:gridCol w="752378"/>
                <a:gridCol w="729580"/>
                <a:gridCol w="729580"/>
                <a:gridCol w="809378"/>
                <a:gridCol w="729580"/>
                <a:gridCol w="729580"/>
                <a:gridCol w="729580"/>
              </a:tblGrid>
              <a:tr h="1672587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Arial Bold"/>
                        </a:rPr>
                        <a:t>IV.4.4 Essa disponibilidade atende às necessidades do NASF? 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220534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Sempre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Na maioria das vezes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Às vezes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Raramente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Nunca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840814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114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Arial Bold"/>
                        </a:rPr>
                        <a:t>NASF 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294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26,4%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331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29,7%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132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11,8%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39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3,5%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,2%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081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NASF 2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130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40,40%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32,90%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12,40%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1,90%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081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NASF 3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66,70%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33,30%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2433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/>
        </p:nvGraphicFramePr>
        <p:xfrm>
          <a:off x="251520" y="260648"/>
          <a:ext cx="8640960" cy="6264695"/>
        </p:xfrm>
        <a:graphic>
          <a:graphicData uri="http://schemas.openxmlformats.org/drawingml/2006/table">
            <a:tbl>
              <a:tblPr/>
              <a:tblGrid>
                <a:gridCol w="3674560"/>
                <a:gridCol w="2468845"/>
                <a:gridCol w="2497555"/>
              </a:tblGrid>
              <a:tr h="293742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latin typeface="Arial Bold"/>
                        </a:rPr>
                        <a:t>IV.4.5 A gestão disponibiliza os insumos necessários para o NASF realizar suas atividades?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831817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% Sim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81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latin typeface="Arial Bold"/>
                        </a:rPr>
                        <a:t>NASF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79,90%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81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NASF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93,80%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81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NASF 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2433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ço Reservado para Conteúdo 2"/>
          <p:cNvSpPr txBox="1">
            <a:spLocks/>
          </p:cNvSpPr>
          <p:nvPr/>
        </p:nvSpPr>
        <p:spPr bwMode="auto">
          <a:xfrm>
            <a:off x="323850" y="1196752"/>
            <a:ext cx="8569325" cy="46069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just">
              <a:spcBef>
                <a:spcPct val="20000"/>
              </a:spcBef>
              <a:buClr>
                <a:srgbClr val="00B050"/>
              </a:buClr>
              <a:buFont typeface="Courier New" pitchFamily="49" charset="0"/>
              <a:buChar char="o"/>
              <a:defRPr/>
            </a:pPr>
            <a:r>
              <a:rPr lang="pt-BR" altLang="pt-BR" sz="23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charset="0"/>
              </a:rPr>
              <a:t>Alto </a:t>
            </a:r>
            <a:r>
              <a:rPr lang="pt-BR" altLang="pt-BR" sz="2300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charset="0"/>
              </a:rPr>
              <a:t>grau de </a:t>
            </a:r>
            <a:r>
              <a:rPr lang="pt-BR" altLang="pt-BR" sz="23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charset="0"/>
              </a:rPr>
              <a:t>exposição à dinâmica social e às condições e modos de vida </a:t>
            </a:r>
            <a:r>
              <a:rPr lang="pt-BR" altLang="pt-BR" sz="2300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charset="0"/>
              </a:rPr>
              <a:t>das pessoas nos territórios</a:t>
            </a:r>
          </a:p>
          <a:p>
            <a:pPr algn="just">
              <a:spcBef>
                <a:spcPct val="20000"/>
              </a:spcBef>
              <a:buClr>
                <a:srgbClr val="00B050"/>
              </a:buClr>
              <a:buFont typeface="Courier New" pitchFamily="49" charset="0"/>
              <a:buChar char="o"/>
              <a:defRPr/>
            </a:pPr>
            <a:endParaRPr lang="pt-BR" altLang="pt-BR" sz="2300" dirty="0">
              <a:solidFill>
                <a:schemeClr val="accent1">
                  <a:lumMod val="50000"/>
                </a:schemeClr>
              </a:solidFill>
              <a:latin typeface="+mn-lt"/>
              <a:cs typeface="Arial" charset="0"/>
            </a:endParaRPr>
          </a:p>
          <a:p>
            <a:pPr algn="just">
              <a:spcBef>
                <a:spcPct val="20000"/>
              </a:spcBef>
              <a:buClr>
                <a:srgbClr val="00B050"/>
              </a:buClr>
              <a:buFont typeface="Courier New" pitchFamily="49" charset="0"/>
              <a:buChar char="o"/>
              <a:defRPr/>
            </a:pPr>
            <a:r>
              <a:rPr lang="pt-BR" altLang="pt-BR" sz="23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charset="0"/>
              </a:rPr>
              <a:t>Contato permanente </a:t>
            </a:r>
            <a:r>
              <a:rPr lang="pt-BR" altLang="pt-BR" sz="2300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charset="0"/>
              </a:rPr>
              <a:t>com os usuários, famílias e grupos </a:t>
            </a:r>
            <a:r>
              <a:rPr lang="pt-BR" altLang="pt-BR" sz="23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charset="0"/>
              </a:rPr>
              <a:t>sociais</a:t>
            </a:r>
          </a:p>
          <a:p>
            <a:pPr algn="just">
              <a:spcBef>
                <a:spcPct val="20000"/>
              </a:spcBef>
              <a:buClr>
                <a:srgbClr val="00B050"/>
              </a:buClr>
              <a:buFont typeface="Courier New" pitchFamily="49" charset="0"/>
              <a:buChar char="o"/>
              <a:defRPr/>
            </a:pPr>
            <a:endParaRPr lang="pt-BR" altLang="pt-BR" sz="2300" dirty="0" smtClean="0">
              <a:solidFill>
                <a:schemeClr val="accent1">
                  <a:lumMod val="50000"/>
                </a:schemeClr>
              </a:solidFill>
              <a:latin typeface="+mn-lt"/>
              <a:cs typeface="Arial" charset="0"/>
            </a:endParaRPr>
          </a:p>
          <a:p>
            <a:pPr algn="just">
              <a:spcBef>
                <a:spcPct val="20000"/>
              </a:spcBef>
              <a:buClr>
                <a:srgbClr val="00B050"/>
              </a:buClr>
              <a:buFont typeface="Courier New" pitchFamily="49" charset="0"/>
              <a:buChar char="o"/>
              <a:defRPr/>
            </a:pPr>
            <a:r>
              <a:rPr lang="pt-BR" altLang="pt-BR" sz="23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charset="0"/>
              </a:rPr>
              <a:t>Possibilidade de intervir nos </a:t>
            </a:r>
            <a:r>
              <a:rPr lang="pt-BR" altLang="pt-BR" sz="23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charset="0"/>
              </a:rPr>
              <a:t>modos de produção de vida</a:t>
            </a:r>
            <a:endParaRPr lang="pt-BR" altLang="pt-BR" sz="2300" b="1" dirty="0">
              <a:solidFill>
                <a:schemeClr val="accent1">
                  <a:lumMod val="50000"/>
                </a:schemeClr>
              </a:solidFill>
              <a:latin typeface="+mn-lt"/>
              <a:cs typeface="Arial" charset="0"/>
            </a:endParaRPr>
          </a:p>
          <a:p>
            <a:pPr algn="just">
              <a:spcBef>
                <a:spcPct val="20000"/>
              </a:spcBef>
              <a:buClr>
                <a:srgbClr val="00B050"/>
              </a:buClr>
              <a:buFont typeface="Courier New" pitchFamily="49" charset="0"/>
              <a:buChar char="o"/>
              <a:defRPr/>
            </a:pPr>
            <a:endParaRPr lang="pt-BR" altLang="pt-BR" sz="2300" dirty="0">
              <a:solidFill>
                <a:schemeClr val="accent1">
                  <a:lumMod val="50000"/>
                </a:schemeClr>
              </a:solidFill>
              <a:latin typeface="+mn-lt"/>
              <a:cs typeface="Arial" charset="0"/>
            </a:endParaRPr>
          </a:p>
          <a:p>
            <a:pPr algn="just">
              <a:spcBef>
                <a:spcPct val="20000"/>
              </a:spcBef>
              <a:buClr>
                <a:srgbClr val="00B050"/>
              </a:buClr>
              <a:buFont typeface="Courier New" pitchFamily="49" charset="0"/>
              <a:buChar char="o"/>
              <a:defRPr/>
            </a:pPr>
            <a:r>
              <a:rPr lang="pt-BR" altLang="pt-BR" sz="23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charset="0"/>
              </a:rPr>
              <a:t>Atenção complexa</a:t>
            </a:r>
            <a:r>
              <a:rPr lang="pt-BR" altLang="pt-BR" sz="2300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charset="0"/>
              </a:rPr>
              <a:t>: demandas e necessidades diversas x articulação de variadas tecnologias </a:t>
            </a:r>
            <a:r>
              <a:rPr lang="pt-BR" altLang="pt-BR" sz="23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charset="0"/>
              </a:rPr>
              <a:t>de atenção </a:t>
            </a:r>
            <a:r>
              <a:rPr lang="pt-BR" altLang="pt-BR" sz="2300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charset="0"/>
              </a:rPr>
              <a:t>individual e coletivo (</a:t>
            </a:r>
            <a:r>
              <a:rPr lang="pt-BR" altLang="pt-BR" sz="23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charset="0"/>
              </a:rPr>
              <a:t>resolutividade)</a:t>
            </a:r>
            <a:endParaRPr lang="pt-BR" altLang="pt-BR" sz="2300" dirty="0">
              <a:solidFill>
                <a:schemeClr val="accent1">
                  <a:lumMod val="50000"/>
                </a:schemeClr>
              </a:solidFill>
              <a:latin typeface="+mn-lt"/>
              <a:cs typeface="Arial" charset="0"/>
            </a:endParaRPr>
          </a:p>
          <a:p>
            <a:pPr algn="just">
              <a:spcBef>
                <a:spcPct val="20000"/>
              </a:spcBef>
              <a:buClr>
                <a:srgbClr val="00B050"/>
              </a:buClr>
              <a:buFont typeface="Courier New" pitchFamily="49" charset="0"/>
              <a:buChar char="o"/>
              <a:defRPr/>
            </a:pPr>
            <a:endParaRPr lang="pt-BR" altLang="pt-BR" sz="2300" dirty="0">
              <a:solidFill>
                <a:schemeClr val="accent1">
                  <a:lumMod val="50000"/>
                </a:schemeClr>
              </a:solidFill>
              <a:latin typeface="+mn-lt"/>
              <a:cs typeface="Arial" charset="0"/>
            </a:endParaRPr>
          </a:p>
          <a:p>
            <a:pPr algn="just">
              <a:spcBef>
                <a:spcPct val="20000"/>
              </a:spcBef>
              <a:buClr>
                <a:srgbClr val="00B050"/>
              </a:buClr>
              <a:buFont typeface="Courier New" pitchFamily="49" charset="0"/>
              <a:buChar char="o"/>
              <a:defRPr/>
            </a:pPr>
            <a:r>
              <a:rPr lang="pt-BR" altLang="pt-BR" sz="23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charset="0"/>
              </a:rPr>
              <a:t>Base </a:t>
            </a:r>
            <a:r>
              <a:rPr lang="pt-BR" altLang="pt-BR" sz="23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charset="0"/>
              </a:rPr>
              <a:t>da atenção </a:t>
            </a:r>
            <a:r>
              <a:rPr lang="pt-BR" altLang="pt-BR" sz="23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charset="0"/>
              </a:rPr>
              <a:t>integral em rede </a:t>
            </a:r>
            <a:r>
              <a:rPr lang="pt-BR" altLang="pt-BR" sz="2300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charset="0"/>
              </a:rPr>
              <a:t>(único componente sempre necessário)</a:t>
            </a:r>
          </a:p>
        </p:txBody>
      </p:sp>
      <p:sp>
        <p:nvSpPr>
          <p:cNvPr id="3" name="Retângulo 2"/>
          <p:cNvSpPr/>
          <p:nvPr/>
        </p:nvSpPr>
        <p:spPr>
          <a:xfrm>
            <a:off x="35496" y="179929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alibri" pitchFamily="34" charset="0"/>
              </a:rPr>
              <a:t>Singularidades do Trabalho </a:t>
            </a:r>
            <a:r>
              <a:rPr lang="pt-BR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alibri" pitchFamily="34" charset="0"/>
              </a:rPr>
              <a:t>na AB</a:t>
            </a:r>
            <a:endParaRPr lang="pt-BR" sz="3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/>
        </p:nvGraphicFramePr>
        <p:xfrm>
          <a:off x="251520" y="332654"/>
          <a:ext cx="8640961" cy="6264697"/>
        </p:xfrm>
        <a:graphic>
          <a:graphicData uri="http://schemas.openxmlformats.org/drawingml/2006/table">
            <a:tbl>
              <a:tblPr/>
              <a:tblGrid>
                <a:gridCol w="729580"/>
                <a:gridCol w="729580"/>
                <a:gridCol w="980372"/>
                <a:gridCol w="991773"/>
                <a:gridCol w="752378"/>
                <a:gridCol w="729580"/>
                <a:gridCol w="729580"/>
                <a:gridCol w="809378"/>
                <a:gridCol w="729580"/>
                <a:gridCol w="729580"/>
                <a:gridCol w="729580"/>
              </a:tblGrid>
              <a:tr h="964871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Arial Bold"/>
                        </a:rPr>
                        <a:t> IV.5.3  Com que periodicidade acontecem espaços de reunião entre o NASF e sua coordenação?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91581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Semanalmente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Quinzenalmente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Mensalmente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Sem periodicidade definida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Não acontecem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8939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87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Arial Bold"/>
                        </a:rPr>
                        <a:t>NASF 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213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19,10%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232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20,80%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413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37,10%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15,70%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0,90%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87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NASF 2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89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27,60%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15,50%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31,40%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14,90%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87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NASF 3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50,00%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16,70%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8,30%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2433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/>
        </p:nvGraphicFramePr>
        <p:xfrm>
          <a:off x="251520" y="332656"/>
          <a:ext cx="8640962" cy="6264696"/>
        </p:xfrm>
        <a:graphic>
          <a:graphicData uri="http://schemas.openxmlformats.org/drawingml/2006/table">
            <a:tbl>
              <a:tblPr/>
              <a:tblGrid>
                <a:gridCol w="1117216"/>
                <a:gridCol w="1117216"/>
                <a:gridCol w="1501257"/>
                <a:gridCol w="1518713"/>
                <a:gridCol w="1152128"/>
                <a:gridCol w="1117216"/>
                <a:gridCol w="1117216"/>
              </a:tblGrid>
              <a:tr h="1552924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Arial Bold"/>
                        </a:rPr>
                        <a:t>IV.6.4 É oferecida educação permanente para os profissionais do NASF?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5292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Sim, para todos os profissionais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Sim, para alguns profissionais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Não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78971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971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Arial Bold"/>
                        </a:rPr>
                        <a:t>NASF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54,30%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29,20%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971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NASF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12,10%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41,90%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971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NASF 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33,30%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41,70%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2433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/>
        </p:nvGraphicFramePr>
        <p:xfrm>
          <a:off x="251520" y="332657"/>
          <a:ext cx="8640961" cy="6264696"/>
        </p:xfrm>
        <a:graphic>
          <a:graphicData uri="http://schemas.openxmlformats.org/drawingml/2006/table">
            <a:tbl>
              <a:tblPr/>
              <a:tblGrid>
                <a:gridCol w="729580"/>
                <a:gridCol w="729580"/>
                <a:gridCol w="980372"/>
                <a:gridCol w="991773"/>
                <a:gridCol w="752378"/>
                <a:gridCol w="729580"/>
                <a:gridCol w="729580"/>
                <a:gridCol w="809378"/>
                <a:gridCol w="729580"/>
                <a:gridCol w="729580"/>
                <a:gridCol w="729580"/>
              </a:tblGrid>
              <a:tr h="1023970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Arial Bold"/>
                        </a:rPr>
                        <a:t>IV.6.5 Com relação a Educação Permanente, você considera que foi: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87761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35" marR="8035" marT="803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Muito boa</a:t>
                      </a:r>
                    </a:p>
                  </a:txBody>
                  <a:tcPr marL="8035" marR="8035" marT="80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Boa</a:t>
                      </a:r>
                    </a:p>
                  </a:txBody>
                  <a:tcPr marL="8035" marR="8035" marT="803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Regular</a:t>
                      </a:r>
                    </a:p>
                  </a:txBody>
                  <a:tcPr marL="8035" marR="8035" marT="803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Ruim</a:t>
                      </a:r>
                    </a:p>
                  </a:txBody>
                  <a:tcPr marL="8035" marR="8035" marT="803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Péssima</a:t>
                      </a:r>
                    </a:p>
                  </a:txBody>
                  <a:tcPr marL="8035" marR="8035" marT="803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87761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025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Arial Bold"/>
                        </a:rPr>
                        <a:t>NASF 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195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17,5%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481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43,2%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9,1%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,9%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,2%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761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NASF 2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58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33,90%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5,30%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0,90%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761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NASF 3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58,30%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2433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/>
        </p:nvGraphicFramePr>
        <p:xfrm>
          <a:off x="251520" y="404664"/>
          <a:ext cx="8568951" cy="6192688"/>
        </p:xfrm>
        <a:graphic>
          <a:graphicData uri="http://schemas.openxmlformats.org/drawingml/2006/table">
            <a:tbl>
              <a:tblPr/>
              <a:tblGrid>
                <a:gridCol w="723500"/>
                <a:gridCol w="723500"/>
                <a:gridCol w="972202"/>
                <a:gridCol w="983508"/>
                <a:gridCol w="746108"/>
                <a:gridCol w="723500"/>
                <a:gridCol w="723500"/>
                <a:gridCol w="802633"/>
                <a:gridCol w="723500"/>
                <a:gridCol w="723500"/>
                <a:gridCol w="723500"/>
              </a:tblGrid>
              <a:tr h="516763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Arial Bold"/>
                        </a:rPr>
                        <a:t>IV.7.2 Qual mecanismo é </a:t>
                      </a:r>
                      <a:r>
                        <a:rPr lang="pt-BR" sz="1600" b="1" i="0" u="none" strike="noStrike" dirty="0" smtClean="0">
                          <a:solidFill>
                            <a:srgbClr val="000000"/>
                          </a:solidFill>
                          <a:latin typeface="Arial Bold"/>
                        </a:rPr>
                        <a:t>utilizado para registro das</a:t>
                      </a:r>
                      <a:r>
                        <a:rPr lang="pt-BR" sz="1600" b="1" i="0" u="none" strike="noStrike" baseline="0" dirty="0" smtClean="0">
                          <a:solidFill>
                            <a:srgbClr val="000000"/>
                          </a:solidFill>
                          <a:latin typeface="Arial Bold"/>
                        </a:rPr>
                        <a:t> informações</a:t>
                      </a:r>
                      <a:r>
                        <a:rPr lang="pt-BR" sz="1600" b="1" i="0" u="none" strike="noStrike" dirty="0" smtClean="0">
                          <a:solidFill>
                            <a:srgbClr val="000000"/>
                          </a:solidFill>
                          <a:latin typeface="Arial Bold"/>
                        </a:rPr>
                        <a:t>?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latin typeface="Arial Bold"/>
                      </a:endParaRPr>
                    </a:p>
                  </a:txBody>
                  <a:tcPr marL="8035" marR="8035" marT="80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65319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e-SUS atenção básica 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Arial Bold"/>
                        </a:rPr>
                        <a:t>SIAB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SAI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Sistema próprio do município/equipe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Fichas, planilhas ou relatórios construídos pela própria equipe NASF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3780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164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Arial Bold"/>
                        </a:rPr>
                        <a:t>NASF 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196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17,60%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480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43,10%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163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14,60%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355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31,90%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62,00%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86164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NASF 2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22,40%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152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47,20%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18,90%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25,80%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63,40%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86164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NASF 3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16,70%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50,00%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8,30%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33,30%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75,00%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2433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/>
        </p:nvGraphicFramePr>
        <p:xfrm>
          <a:off x="251520" y="260648"/>
          <a:ext cx="8640961" cy="6336703"/>
        </p:xfrm>
        <a:graphic>
          <a:graphicData uri="http://schemas.openxmlformats.org/drawingml/2006/table">
            <a:tbl>
              <a:tblPr/>
              <a:tblGrid>
                <a:gridCol w="729580"/>
                <a:gridCol w="729580"/>
                <a:gridCol w="980372"/>
                <a:gridCol w="991773"/>
                <a:gridCol w="752378"/>
                <a:gridCol w="729580"/>
                <a:gridCol w="729580"/>
                <a:gridCol w="809378"/>
                <a:gridCol w="729580"/>
                <a:gridCol w="729580"/>
                <a:gridCol w="729580"/>
              </a:tblGrid>
              <a:tr h="1150618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Arial Bold"/>
                        </a:rPr>
                        <a:t>IV.8.3 Diante de situações imprevistas, o NASF desenvolve ações não programadas?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15061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Sempre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Na maioria das vezes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Às vezes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Raramente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Nunca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8361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061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Arial Bold"/>
                        </a:rPr>
                        <a:t>NASF 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632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56,70%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285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25,60%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159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14,30%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2,30%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1,10%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061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NASF 2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56,20%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79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24,50%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15,20%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2,20%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1,90%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061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NASF 3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66,70%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16,70%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8,30%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8,30%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2433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/>
        </p:nvGraphicFramePr>
        <p:xfrm>
          <a:off x="251520" y="260648"/>
          <a:ext cx="8640961" cy="6192689"/>
        </p:xfrm>
        <a:graphic>
          <a:graphicData uri="http://schemas.openxmlformats.org/drawingml/2006/table">
            <a:tbl>
              <a:tblPr/>
              <a:tblGrid>
                <a:gridCol w="729580"/>
                <a:gridCol w="729580"/>
                <a:gridCol w="980372"/>
                <a:gridCol w="991773"/>
                <a:gridCol w="752378"/>
                <a:gridCol w="729580"/>
                <a:gridCol w="729580"/>
                <a:gridCol w="809378"/>
                <a:gridCol w="729580"/>
                <a:gridCol w="729580"/>
                <a:gridCol w="729580"/>
              </a:tblGrid>
              <a:tr h="1321255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Arial Bold"/>
                        </a:rPr>
                        <a:t>IV.9.3 Com qual periodicidade o NASF realiza atividades/encontros com as equipes apoiadas?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3969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Diária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Semanalmente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Quinzenalmente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Mensalmente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Sem periodicidade definida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67016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25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Arial Bold"/>
                        </a:rPr>
                        <a:t>NASF 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10,50%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418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37,50%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6,80%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195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17,50%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148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13,30%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16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NASF 2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9,60%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32,90%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8,40%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21,40%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12,70%</a:t>
                      </a:r>
                    </a:p>
                  </a:txBody>
                  <a:tcPr marL="8035" marR="8035" marT="80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16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NASF 3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8,30%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41,70%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8,30%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8,30%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035" marR="8035" marT="80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8,30%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2433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/>
        </p:nvGraphicFramePr>
        <p:xfrm>
          <a:off x="251520" y="404662"/>
          <a:ext cx="8640960" cy="5261181"/>
        </p:xfrm>
        <a:graphic>
          <a:graphicData uri="http://schemas.openxmlformats.org/drawingml/2006/table">
            <a:tbl>
              <a:tblPr/>
              <a:tblGrid>
                <a:gridCol w="3674560"/>
                <a:gridCol w="2468845"/>
                <a:gridCol w="2497555"/>
              </a:tblGrid>
              <a:tr h="182318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latin typeface="Arial Bold"/>
                        </a:rPr>
                        <a:t>IV.9.5 O NASF participa do monitoramento dos Projetos Terapêuticos Singulares construídos em conjunto com as EAB?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859500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% Sim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95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latin typeface="Arial Bold"/>
                        </a:rPr>
                        <a:t>NASF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95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NASF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59,90%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95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NASF 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2433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/>
        </p:nvGraphicFramePr>
        <p:xfrm>
          <a:off x="251517" y="260650"/>
          <a:ext cx="8640962" cy="6336701"/>
        </p:xfrm>
        <a:graphic>
          <a:graphicData uri="http://schemas.openxmlformats.org/drawingml/2006/table">
            <a:tbl>
              <a:tblPr/>
              <a:tblGrid>
                <a:gridCol w="1117216"/>
                <a:gridCol w="1117216"/>
                <a:gridCol w="1501257"/>
                <a:gridCol w="1518713"/>
                <a:gridCol w="1152128"/>
                <a:gridCol w="1117216"/>
                <a:gridCol w="1117216"/>
              </a:tblGrid>
              <a:tr h="2342756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Arial Bold"/>
                        </a:rPr>
                        <a:t> IV.10.1  O NASF monitora as solicitações de apoio das equipes, identificando as demandas mais </a:t>
                      </a:r>
                      <a:r>
                        <a:rPr lang="pt-BR" sz="1800" b="1" i="0" u="none" strike="noStrike" dirty="0" err="1">
                          <a:solidFill>
                            <a:srgbClr val="000000"/>
                          </a:solidFill>
                          <a:latin typeface="Arial Bold"/>
                        </a:rPr>
                        <a:t>frequentes</a:t>
                      </a:r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Arial Bold"/>
                        </a:rPr>
                        <a:t> e o percentual de atendimento da demanda observada?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79878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Sim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Algumas vezes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Não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7987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78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Arial Bold"/>
                        </a:rPr>
                        <a:t>NASF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59,20%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20,70%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78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NASF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61,80%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19,60%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18,60%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78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NASF 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58,30%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41,70%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09112" y="288032"/>
            <a:ext cx="8229600" cy="90872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pt-BR" sz="3600" dirty="0"/>
              <a:t>Qualificação do processo de </a:t>
            </a:r>
            <a:r>
              <a:rPr lang="pt-BR" sz="3600" dirty="0" smtClean="0"/>
              <a:t>trabalho do </a:t>
            </a:r>
            <a:r>
              <a:rPr lang="pt-BR" sz="3600" dirty="0" err="1" smtClean="0"/>
              <a:t>Nasf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988840"/>
            <a:ext cx="8411360" cy="4608512"/>
          </a:xfrm>
        </p:spPr>
        <p:txBody>
          <a:bodyPr>
            <a:normAutofit lnSpcReduction="10000"/>
          </a:bodyPr>
          <a:lstStyle/>
          <a:p>
            <a:pPr algn="just">
              <a:buClr>
                <a:schemeClr val="accent3">
                  <a:lumMod val="40000"/>
                  <a:lumOff val="60000"/>
                </a:schemeClr>
              </a:buClr>
              <a:buFont typeface="Courier New" pitchFamily="49" charset="0"/>
              <a:buChar char="o"/>
              <a:defRPr/>
            </a:pPr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Curso </a:t>
            </a:r>
            <a:r>
              <a:rPr lang="pt-BR" dirty="0">
                <a:solidFill>
                  <a:schemeClr val="tx2">
                    <a:lumMod val="75000"/>
                  </a:schemeClr>
                </a:solidFill>
              </a:rPr>
              <a:t>de aperfeiçoamento em apoio </a:t>
            </a:r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Matricial na AB com </a:t>
            </a:r>
            <a:r>
              <a:rPr lang="pt-BR" dirty="0">
                <a:solidFill>
                  <a:schemeClr val="tx2">
                    <a:lumMod val="75000"/>
                  </a:schemeClr>
                </a:solidFill>
              </a:rPr>
              <a:t>ênfase no </a:t>
            </a:r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NASF.</a:t>
            </a:r>
            <a:endParaRPr lang="pt-BR" dirty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Clr>
                <a:schemeClr val="accent3">
                  <a:lumMod val="40000"/>
                  <a:lumOff val="60000"/>
                </a:schemeClr>
              </a:buClr>
              <a:buFont typeface="Courier New" pitchFamily="49" charset="0"/>
              <a:buChar char="o"/>
              <a:defRPr/>
            </a:pPr>
            <a:r>
              <a:rPr lang="pt-BR" dirty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roca </a:t>
            </a:r>
            <a:r>
              <a:rPr lang="pt-BR" dirty="0">
                <a:solidFill>
                  <a:schemeClr val="tx2">
                    <a:lumMod val="75000"/>
                  </a:schemeClr>
                </a:solidFill>
              </a:rPr>
              <a:t>de </a:t>
            </a:r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experiências: Comunidade </a:t>
            </a:r>
            <a:r>
              <a:rPr lang="pt-BR" dirty="0">
                <a:solidFill>
                  <a:schemeClr val="tx2">
                    <a:lumMod val="75000"/>
                  </a:schemeClr>
                </a:solidFill>
              </a:rPr>
              <a:t>de </a:t>
            </a:r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Práticas</a:t>
            </a:r>
          </a:p>
          <a:p>
            <a:pPr algn="just">
              <a:buClr>
                <a:schemeClr val="accent3">
                  <a:lumMod val="40000"/>
                  <a:lumOff val="60000"/>
                </a:schemeClr>
              </a:buClr>
              <a:buFont typeface="Courier New" pitchFamily="49" charset="0"/>
              <a:buChar char="o"/>
              <a:defRPr/>
            </a:pPr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Produção </a:t>
            </a:r>
            <a:r>
              <a:rPr lang="pt-BR" dirty="0">
                <a:solidFill>
                  <a:schemeClr val="tx2">
                    <a:lumMod val="75000"/>
                  </a:schemeClr>
                </a:solidFill>
              </a:rPr>
              <a:t>de </a:t>
            </a:r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materiais:</a:t>
            </a:r>
            <a:endParaRPr lang="pt-BR" dirty="0">
              <a:solidFill>
                <a:schemeClr val="tx2">
                  <a:lumMod val="75000"/>
                </a:schemeClr>
              </a:solidFill>
            </a:endParaRPr>
          </a:p>
          <a:p>
            <a:pPr lvl="1" algn="just">
              <a:buClr>
                <a:schemeClr val="accent3">
                  <a:lumMod val="40000"/>
                  <a:lumOff val="60000"/>
                </a:schemeClr>
              </a:buClr>
              <a:defRPr/>
            </a:pPr>
            <a:r>
              <a:rPr lang="pt-BR" sz="1800" dirty="0" smtClean="0">
                <a:solidFill>
                  <a:schemeClr val="tx2">
                    <a:lumMod val="75000"/>
                  </a:schemeClr>
                </a:solidFill>
              </a:rPr>
              <a:t>CAB 39 Vol</a:t>
            </a:r>
            <a:r>
              <a:rPr lang="pt-BR" sz="1800" dirty="0">
                <a:solidFill>
                  <a:schemeClr val="tx2">
                    <a:lumMod val="75000"/>
                  </a:schemeClr>
                </a:solidFill>
              </a:rPr>
              <a:t>. I: Ferramentas para a gestão e para o trabalho </a:t>
            </a:r>
            <a:r>
              <a:rPr lang="pt-BR" sz="1800" dirty="0" smtClean="0">
                <a:solidFill>
                  <a:schemeClr val="tx2">
                    <a:lumMod val="75000"/>
                  </a:schemeClr>
                </a:solidFill>
              </a:rPr>
              <a:t>cotidiano (já publicado).</a:t>
            </a:r>
            <a:endParaRPr lang="pt-BR" sz="1800" dirty="0">
              <a:solidFill>
                <a:schemeClr val="tx2">
                  <a:lumMod val="75000"/>
                </a:schemeClr>
              </a:solidFill>
            </a:endParaRPr>
          </a:p>
          <a:p>
            <a:pPr lvl="1" algn="just">
              <a:buClr>
                <a:schemeClr val="accent3">
                  <a:lumMod val="40000"/>
                  <a:lumOff val="60000"/>
                </a:schemeClr>
              </a:buClr>
              <a:defRPr/>
            </a:pPr>
            <a:r>
              <a:rPr lang="pt-BR" sz="1800" dirty="0">
                <a:solidFill>
                  <a:schemeClr val="tx2">
                    <a:lumMod val="75000"/>
                  </a:schemeClr>
                </a:solidFill>
              </a:rPr>
              <a:t>CAB </a:t>
            </a:r>
            <a:r>
              <a:rPr lang="pt-BR" sz="1800" dirty="0" smtClean="0">
                <a:solidFill>
                  <a:schemeClr val="tx2">
                    <a:lumMod val="75000"/>
                  </a:schemeClr>
                </a:solidFill>
              </a:rPr>
              <a:t>39 Vol</a:t>
            </a:r>
            <a:r>
              <a:rPr lang="pt-BR" sz="1800" dirty="0">
                <a:solidFill>
                  <a:schemeClr val="tx2">
                    <a:lumMod val="75000"/>
                  </a:schemeClr>
                </a:solidFill>
              </a:rPr>
              <a:t>. II: A construção do cuidado </a:t>
            </a:r>
            <a:r>
              <a:rPr lang="pt-BR" sz="1800" dirty="0" smtClean="0">
                <a:solidFill>
                  <a:schemeClr val="tx2">
                    <a:lumMod val="75000"/>
                  </a:schemeClr>
                </a:solidFill>
              </a:rPr>
              <a:t>compartilhado (em construção).</a:t>
            </a:r>
            <a:endParaRPr lang="pt-BR" sz="1800" dirty="0">
              <a:solidFill>
                <a:schemeClr val="tx2">
                  <a:lumMod val="75000"/>
                </a:schemeClr>
              </a:solidFill>
            </a:endParaRPr>
          </a:p>
          <a:p>
            <a:pPr lvl="1" algn="just">
              <a:buClr>
                <a:schemeClr val="accent3">
                  <a:lumMod val="40000"/>
                  <a:lumOff val="60000"/>
                </a:schemeClr>
              </a:buClr>
              <a:defRPr/>
            </a:pPr>
            <a:endParaRPr lang="pt-BR" sz="1200" dirty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Clr>
                <a:schemeClr val="accent3">
                  <a:lumMod val="40000"/>
                  <a:lumOff val="60000"/>
                </a:schemeClr>
              </a:buClr>
              <a:buFont typeface="Courier New" pitchFamily="49" charset="0"/>
              <a:buChar char="o"/>
              <a:defRPr/>
            </a:pPr>
            <a:r>
              <a:rPr lang="pt-BR" dirty="0">
                <a:solidFill>
                  <a:schemeClr val="tx2">
                    <a:lumMod val="75000"/>
                  </a:schemeClr>
                </a:solidFill>
              </a:rPr>
              <a:t>Apoio institucional para qualificação da gestão, em acordo/parceria com as coordenações estaduais e municipais</a:t>
            </a:r>
          </a:p>
          <a:p>
            <a:pPr lvl="1" algn="just">
              <a:buClr>
                <a:schemeClr val="accent3">
                  <a:lumMod val="40000"/>
                  <a:lumOff val="60000"/>
                </a:schemeClr>
              </a:buClr>
              <a:defRPr/>
            </a:pPr>
            <a:r>
              <a:rPr lang="pt-BR" sz="1800" dirty="0">
                <a:solidFill>
                  <a:schemeClr val="tx2">
                    <a:lumMod val="75000"/>
                  </a:schemeClr>
                </a:solidFill>
              </a:rPr>
              <a:t>Oficinas nos territórios, seminários, etc.</a:t>
            </a:r>
          </a:p>
          <a:p>
            <a:pPr lvl="1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Ø"/>
              <a:defRPr/>
            </a:pPr>
            <a:endParaRPr lang="pt-BR" sz="12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endParaRPr lang="pt-B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1183587"/>
            <a:ext cx="9144000" cy="5892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altLang="pt-BR" sz="3200" b="1" dirty="0" smtClean="0">
                <a:solidFill>
                  <a:schemeClr val="accent2">
                    <a:lumMod val="75000"/>
                  </a:schemeClr>
                </a:solidFill>
              </a:rPr>
              <a:t> Ofertas do MS</a:t>
            </a:r>
            <a:endParaRPr lang="pt-BR" sz="54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2" descr="D:\Users\graziela.tavares\Pictures\SU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424907"/>
            <a:ext cx="1835696" cy="4456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5255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pt-BR" sz="3600" dirty="0">
                <a:solidFill>
                  <a:schemeClr val="tx2">
                    <a:lumMod val="75000"/>
                  </a:schemeClr>
                </a:solidFill>
              </a:rPr>
              <a:t>Curso de aperfeiçoamento em apoio Matricial com ênfase no NASF</a:t>
            </a:r>
            <a:endParaRPr lang="pt-BR" sz="3600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783357"/>
            <a:ext cx="4038600" cy="4525963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Etapa I – AC, AM, BA, CE, GO, DF, MS, PA, PR, MG, RJ, RS, TO. </a:t>
            </a:r>
          </a:p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Etapa II – AL, ES, MA, MT, PB, PE, PI, RN, SC, SP, SE.</a:t>
            </a: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Total:  1803 alunos </a:t>
            </a:r>
          </a:p>
          <a:p>
            <a:pPr marL="0" indent="0">
              <a:buNone/>
            </a:pPr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107 turmas </a:t>
            </a:r>
          </a:p>
          <a:p>
            <a:pPr marL="0" indent="0">
              <a:buNone/>
            </a:pP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26 estados</a:t>
            </a:r>
          </a:p>
        </p:txBody>
      </p:sp>
      <p:pic>
        <p:nvPicPr>
          <p:cNvPr id="3" name="Espaço Reservado para Conteúdo 2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40" y="1929291"/>
            <a:ext cx="3479804" cy="438002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Picture 2" descr="D:\Users\graziela.tavares\Pictures\SU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424907"/>
            <a:ext cx="1835696" cy="4456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7306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tângulo 8"/>
          <p:cNvSpPr>
            <a:spLocks noChangeArrowheads="1"/>
          </p:cNvSpPr>
          <p:nvPr/>
        </p:nvSpPr>
        <p:spPr bwMode="auto">
          <a:xfrm>
            <a:off x="468313" y="1690786"/>
            <a:ext cx="8175625" cy="547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just">
              <a:buFont typeface="Courier New" pitchFamily="49" charset="0"/>
              <a:buChar char="o"/>
            </a:pPr>
            <a:r>
              <a:rPr lang="pt-BR" altLang="pt-BR" sz="2400" dirty="0">
                <a:solidFill>
                  <a:srgbClr val="002060"/>
                </a:solidFill>
                <a:latin typeface="+mj-lt"/>
              </a:rPr>
              <a:t> Quase</a:t>
            </a:r>
            <a:r>
              <a:rPr lang="pt-BR" altLang="pt-BR" sz="2400" b="1" dirty="0">
                <a:solidFill>
                  <a:srgbClr val="C00000"/>
                </a:solidFill>
                <a:latin typeface="+mj-lt"/>
              </a:rPr>
              <a:t> 60%  </a:t>
            </a:r>
            <a:r>
              <a:rPr lang="pt-BR" altLang="pt-BR" sz="2400" dirty="0">
                <a:solidFill>
                  <a:srgbClr val="002060"/>
                </a:solidFill>
                <a:latin typeface="+mj-lt"/>
              </a:rPr>
              <a:t>da população coberta por Equipes de Saúde da Família;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pt-BR" altLang="pt-BR" sz="2400" dirty="0">
              <a:solidFill>
                <a:srgbClr val="002060"/>
              </a:solidFill>
              <a:latin typeface="+mj-lt"/>
            </a:endParaRPr>
          </a:p>
          <a:p>
            <a:pPr marL="342900" indent="-342900" algn="just">
              <a:buFont typeface="Courier New" pitchFamily="49" charset="0"/>
              <a:buChar char="o"/>
            </a:pPr>
            <a:r>
              <a:rPr lang="pt-BR" altLang="pt-BR" sz="2400" dirty="0">
                <a:solidFill>
                  <a:srgbClr val="002060"/>
                </a:solidFill>
                <a:latin typeface="+mj-lt"/>
              </a:rPr>
              <a:t>Cerca de </a:t>
            </a:r>
            <a:r>
              <a:rPr lang="pt-BR" altLang="pt-BR" sz="2400" b="1" dirty="0">
                <a:solidFill>
                  <a:srgbClr val="C00000"/>
                </a:solidFill>
                <a:latin typeface="+mj-lt"/>
              </a:rPr>
              <a:t>37.000 equipes </a:t>
            </a:r>
            <a:r>
              <a:rPr lang="pt-BR" altLang="pt-BR" sz="2400" dirty="0">
                <a:solidFill>
                  <a:srgbClr val="002060"/>
                </a:solidFill>
                <a:latin typeface="+mj-lt"/>
              </a:rPr>
              <a:t>de Saúde da Família cuidam de mais de </a:t>
            </a:r>
            <a:r>
              <a:rPr lang="pt-BR" altLang="pt-BR" sz="2400" b="1" dirty="0">
                <a:solidFill>
                  <a:srgbClr val="C00000"/>
                </a:solidFill>
                <a:latin typeface="+mj-lt"/>
              </a:rPr>
              <a:t>115 milhões de cidadãos;</a:t>
            </a:r>
          </a:p>
          <a:p>
            <a:pPr marL="342900" indent="-342900" algn="just">
              <a:buFont typeface="Courier New" pitchFamily="49" charset="0"/>
              <a:buChar char="o"/>
            </a:pPr>
            <a:endParaRPr lang="pt-BR" altLang="pt-BR" sz="2400" dirty="0">
              <a:solidFill>
                <a:srgbClr val="002060"/>
              </a:solidFill>
              <a:latin typeface="+mj-lt"/>
            </a:endParaRPr>
          </a:p>
          <a:p>
            <a:pPr marL="342900" indent="-342900" algn="just">
              <a:buFont typeface="Courier New" pitchFamily="49" charset="0"/>
              <a:buChar char="o"/>
            </a:pPr>
            <a:r>
              <a:rPr lang="pt-BR" altLang="pt-BR" sz="2400" dirty="0">
                <a:solidFill>
                  <a:srgbClr val="002060"/>
                </a:solidFill>
                <a:latin typeface="+mj-lt"/>
              </a:rPr>
              <a:t>Cerca de</a:t>
            </a:r>
            <a:r>
              <a:rPr lang="pt-BR" altLang="pt-BR" sz="2400" b="1" dirty="0">
                <a:solidFill>
                  <a:srgbClr val="C00000"/>
                </a:solidFill>
                <a:latin typeface="+mj-lt"/>
              </a:rPr>
              <a:t>  40.000 </a:t>
            </a:r>
            <a:r>
              <a:rPr lang="pt-BR" altLang="pt-BR" sz="2400" b="1" dirty="0">
                <a:solidFill>
                  <a:srgbClr val="FF0000"/>
                </a:solidFill>
                <a:latin typeface="+mj-lt"/>
              </a:rPr>
              <a:t>Unidades </a:t>
            </a:r>
            <a:r>
              <a:rPr lang="pt-BR" altLang="pt-BR" sz="2400" dirty="0">
                <a:solidFill>
                  <a:srgbClr val="002060"/>
                </a:solidFill>
                <a:latin typeface="+mj-lt"/>
              </a:rPr>
              <a:t>Básicas de Saúde (mais de </a:t>
            </a:r>
            <a:r>
              <a:rPr lang="pt-BR" altLang="pt-BR" sz="2400" b="1" dirty="0">
                <a:solidFill>
                  <a:srgbClr val="FF0000"/>
                </a:solidFill>
                <a:latin typeface="+mj-lt"/>
              </a:rPr>
              <a:t>700 mil </a:t>
            </a:r>
            <a:r>
              <a:rPr lang="pt-BR" altLang="pt-BR" sz="2400" dirty="0">
                <a:solidFill>
                  <a:srgbClr val="002060"/>
                </a:solidFill>
                <a:latin typeface="+mj-lt"/>
              </a:rPr>
              <a:t>profissionais atuando na AB);</a:t>
            </a:r>
          </a:p>
          <a:p>
            <a:pPr marL="342900" indent="-342900" algn="just"/>
            <a:endParaRPr lang="pt-BR" altLang="pt-BR" sz="2400" b="1" dirty="0">
              <a:solidFill>
                <a:srgbClr val="FF0000"/>
              </a:solidFill>
              <a:latin typeface="+mj-lt"/>
            </a:endParaRPr>
          </a:p>
          <a:p>
            <a:pPr marL="342900" indent="-342900" algn="just">
              <a:buFont typeface="Courier New" pitchFamily="49" charset="0"/>
              <a:buChar char="o"/>
            </a:pPr>
            <a:r>
              <a:rPr lang="pt-BR" altLang="pt-BR" sz="2400" dirty="0">
                <a:solidFill>
                  <a:srgbClr val="002060"/>
                </a:solidFill>
                <a:latin typeface="+mj-lt"/>
              </a:rPr>
              <a:t>70% da população coberta pela atenção básica, considerando-se, além das equipes de Saúde da Família, equipes equivalentes formadas por clínicos gerais, ginecologistas-obstetras e pediatras.</a:t>
            </a:r>
          </a:p>
          <a:p>
            <a:pPr marL="342900" indent="-342900" algn="just"/>
            <a:endParaRPr lang="pt-BR" altLang="pt-BR" dirty="0">
              <a:solidFill>
                <a:srgbClr val="002060"/>
              </a:solidFill>
              <a:latin typeface="+mj-lt"/>
            </a:endParaRPr>
          </a:p>
          <a:p>
            <a:pPr marL="342900" indent="-342900" algn="just">
              <a:buFont typeface="Courier New" pitchFamily="49" charset="0"/>
              <a:buChar char="o"/>
            </a:pPr>
            <a:endParaRPr lang="pt-BR" altLang="pt-BR" sz="20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467544" y="432048"/>
            <a:ext cx="8229600" cy="9087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BR" sz="4000" b="1" dirty="0" smtClean="0"/>
              <a:t>Cobertura de AB no Brasil</a:t>
            </a:r>
            <a:endParaRPr lang="pt-BR" sz="4000" b="1" dirty="0"/>
          </a:p>
        </p:txBody>
      </p:sp>
    </p:spTree>
    <p:extLst>
      <p:ext uri="{BB962C8B-B14F-4D97-AF65-F5344CB8AC3E}">
        <p14:creationId xmlns="" xmlns:p14="http://schemas.microsoft.com/office/powerpoint/2010/main" val="182397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pt-BR" sz="3200" b="1" dirty="0">
                <a:latin typeface="Calibri" pitchFamily="34" charset="0"/>
                <a:ea typeface="SimSun" pitchFamily="2" charset="-122"/>
              </a:rPr>
              <a:t>Caderno de Atenção Básica Nº 39</a:t>
            </a:r>
            <a:r>
              <a:rPr lang="pt-BR" sz="2800" b="1" dirty="0">
                <a:latin typeface="Calibri" pitchFamily="34" charset="0"/>
                <a:ea typeface="SimSun" pitchFamily="2" charset="-122"/>
              </a:rPr>
              <a:t/>
            </a:r>
            <a:br>
              <a:rPr lang="pt-BR" sz="2800" b="1" dirty="0">
                <a:latin typeface="Calibri" pitchFamily="34" charset="0"/>
                <a:ea typeface="SimSun" pitchFamily="2" charset="-122"/>
              </a:rPr>
            </a:br>
            <a:r>
              <a:rPr lang="pt-BR" sz="28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SimSun" pitchFamily="2" charset="-122"/>
              </a:rPr>
              <a:t>NASF </a:t>
            </a:r>
            <a:r>
              <a:rPr lang="pt-BR" sz="2800" b="1" dirty="0" err="1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SimSun" pitchFamily="2" charset="-122"/>
              </a:rPr>
              <a:t>Vol</a:t>
            </a:r>
            <a:r>
              <a:rPr lang="pt-BR" sz="28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SimSun" pitchFamily="2" charset="-122"/>
              </a:rPr>
              <a:t> 1: Ferramentas para a gestão e para o trabalho </a:t>
            </a:r>
            <a:r>
              <a:rPr lang="pt-BR" sz="2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SimSun" pitchFamily="2" charset="-122"/>
              </a:rPr>
              <a:t>cotidiano</a:t>
            </a:r>
            <a:endParaRPr lang="pt-BR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Espaço Reservado para Conteúdo 6"/>
          <p:cNvSpPr>
            <a:spLocks noGrp="1"/>
          </p:cNvSpPr>
          <p:nvPr>
            <p:ph sz="half" idx="2"/>
          </p:nvPr>
        </p:nvSpPr>
        <p:spPr>
          <a:xfrm>
            <a:off x="4648200" y="1700808"/>
            <a:ext cx="4038600" cy="4525963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1000"/>
              </a:spcBef>
              <a:buFont typeface="Courier New" pitchFamily="49" charset="0"/>
              <a:buChar char="o"/>
              <a:defRPr/>
            </a:pPr>
            <a:r>
              <a:rPr lang="pt-BR" spc="1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pc="1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Cap. </a:t>
            </a:r>
            <a:r>
              <a:rPr lang="pt-BR" spc="1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1: A Atenção Básica e os </a:t>
            </a:r>
            <a:r>
              <a:rPr lang="pt-BR" spc="1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NASF </a:t>
            </a:r>
            <a:endParaRPr lang="pt-BR" spc="1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1000"/>
              </a:spcBef>
              <a:buFont typeface="Courier New" pitchFamily="49" charset="0"/>
              <a:buChar char="o"/>
              <a:defRPr/>
            </a:pPr>
            <a:r>
              <a:rPr lang="pt-BR" spc="1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Cap. </a:t>
            </a:r>
            <a:r>
              <a:rPr lang="pt-BR" spc="1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2: Colocando o NASF em </a:t>
            </a:r>
            <a:r>
              <a:rPr lang="pt-BR" spc="1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operação</a:t>
            </a:r>
            <a:endParaRPr lang="pt-BR" spc="1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1000"/>
              </a:spcBef>
              <a:buFont typeface="Courier New" pitchFamily="49" charset="0"/>
              <a:buChar char="o"/>
              <a:defRPr/>
            </a:pPr>
            <a:r>
              <a:rPr lang="pt-BR" spc="1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Cap. </a:t>
            </a:r>
            <a:r>
              <a:rPr lang="pt-BR" spc="1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3: Colocando em prática o apoio matricial: algumas ferramentas que o NASF pode </a:t>
            </a:r>
            <a:r>
              <a:rPr lang="pt-BR" spc="1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utilizar</a:t>
            </a:r>
            <a:endParaRPr lang="pt-BR" spc="1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1000"/>
              </a:spcBef>
              <a:buFont typeface="Courier New" pitchFamily="49" charset="0"/>
              <a:buChar char="o"/>
              <a:defRPr/>
            </a:pPr>
            <a:r>
              <a:rPr lang="pt-BR" spc="1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Cap. </a:t>
            </a:r>
            <a:r>
              <a:rPr lang="pt-BR" spc="1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4: O NASF nas redes: integração entre serviços da rede de atenção à saúde e articulação das redes sociais de </a:t>
            </a:r>
            <a:r>
              <a:rPr lang="pt-BR" spc="1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apoio</a:t>
            </a:r>
            <a:endParaRPr lang="pt-BR" spc="1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1000"/>
              </a:spcBef>
              <a:buFont typeface="Courier New" pitchFamily="49" charset="0"/>
              <a:buChar char="o"/>
              <a:defRPr/>
            </a:pPr>
            <a:r>
              <a:rPr lang="pt-BR" spc="1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Cap. </a:t>
            </a:r>
            <a:r>
              <a:rPr lang="pt-BR" spc="1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5: O uso da informação para qualificação das ações do NASF</a:t>
            </a:r>
          </a:p>
          <a:p>
            <a:pPr marL="0" indent="0">
              <a:lnSpc>
                <a:spcPct val="120000"/>
              </a:lnSpc>
              <a:spcBef>
                <a:spcPts val="1000"/>
              </a:spcBef>
            </a:pP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Espaço Reservado para Conteúdo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171" y="1801416"/>
            <a:ext cx="3203052" cy="41764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D:\Users\graziela.tavares\Pictures\SU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424907"/>
            <a:ext cx="1835696" cy="4456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9720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467544" y="2174667"/>
            <a:ext cx="8229600" cy="443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altLang="pt-BR" sz="32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</a:endParaRP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Ministério </a:t>
            </a:r>
            <a:r>
              <a:rPr kumimoji="0" lang="pt-BR" altLang="pt-BR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da Saúde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Secretaria de Atenção à Saúde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Departamento de Atenção Básica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Coordenação-Geral </a:t>
            </a:r>
            <a:r>
              <a:rPr kumimoji="0" lang="pt-BR" altLang="pt-BR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de Gestão da Atenção </a:t>
            </a:r>
            <a:r>
              <a:rPr kumimoji="0" lang="pt-BR" altLang="pt-BR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Básica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altLang="pt-BR" sz="3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</a:endParaRP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hlinkClick r:id="rId2"/>
              </a:rPr>
              <a:t>www.saude.gov.br/dab</a:t>
            </a:r>
            <a:r>
              <a:rPr kumimoji="0" lang="pt-BR" altLang="pt-BR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hlinkClick r:id="rId3"/>
              </a:rPr>
              <a:t>dab@saude.gov.br</a:t>
            </a:r>
            <a:r>
              <a:rPr kumimoji="0" lang="pt-BR" altLang="pt-BR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(61) </a:t>
            </a:r>
            <a:r>
              <a:rPr kumimoji="0" lang="pt-BR" altLang="pt-BR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3315-5905</a:t>
            </a:r>
            <a:endParaRPr kumimoji="0" lang="pt-BR" altLang="pt-BR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</a:endParaRP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altLang="pt-BR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</a:endParaRP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altLang="pt-BR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836712"/>
            <a:ext cx="9144000" cy="14465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8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ea typeface="+mn-ea"/>
              </a:rPr>
              <a:t>OBRIGADo</a:t>
            </a:r>
            <a:r>
              <a:rPr lang="pt-BR" sz="8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ea typeface="+mn-ea"/>
              </a:rPr>
              <a:t>!</a:t>
            </a:r>
            <a:endParaRPr lang="pt-BR" sz="8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360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432048"/>
            <a:ext cx="9144000" cy="90872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pt-BR" sz="4000" b="1" dirty="0"/>
              <a:t>Estratégias e Programas </a:t>
            </a:r>
            <a:r>
              <a:rPr lang="pt-BR" sz="4000" b="1" dirty="0" smtClean="0"/>
              <a:t>Prioritários da </a:t>
            </a:r>
            <a:r>
              <a:rPr lang="pt-BR" sz="4000" b="1" dirty="0"/>
              <a:t>Atenção </a:t>
            </a:r>
            <a:r>
              <a:rPr lang="pt-BR" sz="4000" b="1" dirty="0" smtClean="0"/>
              <a:t>Básica</a:t>
            </a:r>
            <a:endParaRPr lang="pt-BR" sz="4000" b="1" dirty="0"/>
          </a:p>
        </p:txBody>
      </p:sp>
      <p:graphicFrame>
        <p:nvGraphicFramePr>
          <p:cNvPr id="4" name="Espaço Reservado para Conteúdo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283127000"/>
              </p:ext>
            </p:extLst>
          </p:nvPr>
        </p:nvGraphicFramePr>
        <p:xfrm>
          <a:off x="539552" y="1484784"/>
          <a:ext cx="8039479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D:\Users\graziela.tavares\Pictures\SU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367698"/>
            <a:ext cx="1835696" cy="4456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6732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600200"/>
          </a:xfrm>
        </p:spPr>
        <p:txBody>
          <a:bodyPr/>
          <a:lstStyle/>
          <a:p>
            <a:r>
              <a:rPr lang="pt-BR" sz="5000" b="1" dirty="0" smtClean="0"/>
              <a:t>O que é o Nasf?</a:t>
            </a:r>
            <a:endParaRPr lang="pt-BR" sz="50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158" y="1974871"/>
            <a:ext cx="8229600" cy="4525963"/>
          </a:xfrm>
        </p:spPr>
        <p:txBody>
          <a:bodyPr/>
          <a:lstStyle/>
          <a:p>
            <a:pPr algn="just">
              <a:buNone/>
            </a:pPr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	Equipes </a:t>
            </a:r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formadas por profissionais de diferentes áreas de conhecimento, que </a:t>
            </a:r>
            <a:r>
              <a:rPr lang="pt-BR" b="1" dirty="0" smtClean="0">
                <a:solidFill>
                  <a:schemeClr val="tx2">
                    <a:lumMod val="75000"/>
                  </a:schemeClr>
                </a:solidFill>
              </a:rPr>
              <a:t>devem atuar de maneira integrada e apoiando os profissionais das Equipes Saúde da Família, </a:t>
            </a:r>
            <a:r>
              <a:rPr lang="pt-BR" b="1" dirty="0" smtClean="0">
                <a:solidFill>
                  <a:srgbClr val="FF0000"/>
                </a:solidFill>
              </a:rPr>
              <a:t>compartilhando as práticas e saberes</a:t>
            </a:r>
            <a:r>
              <a:rPr lang="pt-BR" dirty="0" smtClean="0">
                <a:solidFill>
                  <a:srgbClr val="C00000"/>
                </a:solidFill>
              </a:rPr>
              <a:t> </a:t>
            </a:r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em saúde nos territórios sob responsabilidade destas equipes, </a:t>
            </a:r>
            <a:r>
              <a:rPr lang="pt-BR" u="sng" dirty="0" smtClean="0">
                <a:solidFill>
                  <a:schemeClr val="tx2">
                    <a:lumMod val="75000"/>
                  </a:schemeClr>
                </a:solidFill>
              </a:rPr>
              <a:t>atuando diretamente no </a:t>
            </a:r>
            <a:r>
              <a:rPr lang="pt-BR" b="1" u="sng" dirty="0" smtClean="0">
                <a:solidFill>
                  <a:srgbClr val="FF0000"/>
                </a:solidFill>
              </a:rPr>
              <a:t>apoio</a:t>
            </a:r>
            <a:r>
              <a:rPr lang="pt-BR" b="1" dirty="0" smtClean="0">
                <a:solidFill>
                  <a:srgbClr val="FF0000"/>
                </a:solidFill>
              </a:rPr>
              <a:t> matricial</a:t>
            </a:r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 às equipes da(s) unidade(s) à(s) qual(is) o Nasf está vinculado </a:t>
            </a:r>
            <a:r>
              <a:rPr lang="pt-BR" u="sng" dirty="0" smtClean="0">
                <a:solidFill>
                  <a:schemeClr val="tx2">
                    <a:lumMod val="75000"/>
                  </a:schemeClr>
                </a:solidFill>
              </a:rPr>
              <a:t>e no território</a:t>
            </a:r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 destas equipes.</a:t>
            </a:r>
          </a:p>
          <a:p>
            <a:pPr algn="just"/>
            <a:endParaRPr lang="pt-BR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>
              <a:buNone/>
            </a:pPr>
            <a:r>
              <a:rPr lang="pt-BR" sz="2200" dirty="0" smtClean="0"/>
              <a:t>Portaria nº 2.488, de 21 de outubro de 2011.</a:t>
            </a:r>
          </a:p>
          <a:p>
            <a:pPr algn="r"/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43408"/>
            <a:ext cx="9144000" cy="1143000"/>
          </a:xfrm>
        </p:spPr>
        <p:txBody>
          <a:bodyPr>
            <a:noAutofit/>
          </a:bodyPr>
          <a:lstStyle/>
          <a:p>
            <a:r>
              <a:rPr lang="pt-BR" sz="3800" b="1" dirty="0" smtClean="0">
                <a:solidFill>
                  <a:schemeClr val="accent1">
                    <a:lumMod val="75000"/>
                  </a:schemeClr>
                </a:solidFill>
              </a:rPr>
              <a:t>Quais são mesmo os objetivos do </a:t>
            </a:r>
            <a:r>
              <a:rPr lang="pt-BR" sz="3800" b="1" dirty="0" err="1" smtClean="0">
                <a:solidFill>
                  <a:schemeClr val="accent1">
                    <a:lumMod val="75000"/>
                  </a:schemeClr>
                </a:solidFill>
              </a:rPr>
              <a:t>Nasf</a:t>
            </a:r>
            <a:r>
              <a:rPr lang="pt-BR" sz="3800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pt-BR" sz="3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760040" y="1665312"/>
            <a:ext cx="7772400" cy="4572000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1800"/>
              </a:spcBef>
              <a:buFont typeface="Courier New" pitchFamily="49" charset="0"/>
              <a:buChar char="o"/>
            </a:pPr>
            <a:r>
              <a:rPr lang="pt-BR" sz="3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3200" b="1" dirty="0" smtClean="0">
                <a:solidFill>
                  <a:srgbClr val="FF0000"/>
                </a:solidFill>
              </a:rPr>
              <a:t>Capacidade clínica</a:t>
            </a:r>
            <a:r>
              <a:rPr lang="pt-BR" sz="3200" b="1" dirty="0">
                <a:solidFill>
                  <a:srgbClr val="FF0000"/>
                </a:solidFill>
              </a:rPr>
              <a:t> </a:t>
            </a:r>
            <a:r>
              <a:rPr lang="pt-BR" sz="3200" dirty="0" smtClean="0">
                <a:solidFill>
                  <a:schemeClr val="accent1">
                    <a:lumMod val="50000"/>
                  </a:schemeClr>
                </a:solidFill>
              </a:rPr>
              <a:t>de </a:t>
            </a:r>
            <a:r>
              <a:rPr lang="pt-BR" sz="3200" dirty="0">
                <a:solidFill>
                  <a:schemeClr val="accent1">
                    <a:lumMod val="50000"/>
                  </a:schemeClr>
                </a:solidFill>
              </a:rPr>
              <a:t>cuidado e de intervenção sobre problemas e necessidades de saúde, tanto em âmbito </a:t>
            </a:r>
            <a:r>
              <a:rPr lang="pt-BR" sz="3200" b="1" i="1" u="sng" dirty="0">
                <a:solidFill>
                  <a:schemeClr val="accent1">
                    <a:lumMod val="50000"/>
                  </a:schemeClr>
                </a:solidFill>
              </a:rPr>
              <a:t>individual quanto coletivo</a:t>
            </a:r>
            <a:r>
              <a:rPr lang="pt-BR" sz="3200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endParaRPr lang="pt-BR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spcBef>
                <a:spcPts val="1800"/>
              </a:spcBef>
              <a:buFont typeface="Courier New" pitchFamily="49" charset="0"/>
              <a:buChar char="o"/>
            </a:pPr>
            <a:r>
              <a:rPr lang="pt-BR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t-BR" sz="3200" dirty="0" smtClean="0">
                <a:solidFill>
                  <a:schemeClr val="accent5">
                    <a:lumMod val="75000"/>
                  </a:schemeClr>
                </a:solidFill>
              </a:rPr>
              <a:t>Ampliar </a:t>
            </a:r>
            <a:r>
              <a:rPr lang="pt-BR" sz="3200" dirty="0" smtClean="0">
                <a:solidFill>
                  <a:schemeClr val="accent1">
                    <a:lumMod val="50000"/>
                  </a:schemeClr>
                </a:solidFill>
              </a:rPr>
              <a:t>a abrangência e o </a:t>
            </a:r>
            <a:r>
              <a:rPr lang="pt-BR" sz="3200" b="1" dirty="0" smtClean="0">
                <a:solidFill>
                  <a:srgbClr val="FF0000"/>
                </a:solidFill>
              </a:rPr>
              <a:t>repertório de ações</a:t>
            </a:r>
            <a:r>
              <a:rPr lang="pt-BR" sz="3200" dirty="0" smtClean="0">
                <a:solidFill>
                  <a:srgbClr val="FF0000"/>
                </a:solidFill>
              </a:rPr>
              <a:t> </a:t>
            </a:r>
            <a:r>
              <a:rPr lang="pt-BR" sz="3200" dirty="0" smtClean="0">
                <a:solidFill>
                  <a:schemeClr val="accent1">
                    <a:lumMod val="50000"/>
                  </a:schemeClr>
                </a:solidFill>
              </a:rPr>
              <a:t>da AB; </a:t>
            </a:r>
            <a:endParaRPr lang="pt-BR"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spcBef>
                <a:spcPts val="1800"/>
              </a:spcBef>
              <a:buFont typeface="Courier New" pitchFamily="49" charset="0"/>
              <a:buChar char="o"/>
            </a:pPr>
            <a:r>
              <a:rPr lang="pt-BR" sz="3200" dirty="0" smtClean="0">
                <a:solidFill>
                  <a:schemeClr val="accent1">
                    <a:lumMod val="50000"/>
                  </a:schemeClr>
                </a:solidFill>
              </a:rPr>
              <a:t> Acesso </a:t>
            </a:r>
            <a:r>
              <a:rPr lang="pt-BR" sz="3200" dirty="0">
                <a:solidFill>
                  <a:schemeClr val="accent1">
                    <a:lumMod val="50000"/>
                  </a:schemeClr>
                </a:solidFill>
              </a:rPr>
              <a:t>da população às </a:t>
            </a:r>
            <a:r>
              <a:rPr lang="pt-BR" sz="3200" u="sng" dirty="0">
                <a:solidFill>
                  <a:schemeClr val="accent1">
                    <a:lumMod val="50000"/>
                  </a:schemeClr>
                </a:solidFill>
              </a:rPr>
              <a:t>ofertas</a:t>
            </a:r>
            <a:r>
              <a:rPr lang="pt-BR" sz="3200" dirty="0">
                <a:solidFill>
                  <a:schemeClr val="accent1">
                    <a:lumMod val="50000"/>
                  </a:schemeClr>
                </a:solidFill>
              </a:rPr>
              <a:t> e serviços de saúde </a:t>
            </a:r>
            <a:r>
              <a:rPr lang="pt-BR" sz="3200" b="1" i="1" u="sng" dirty="0">
                <a:solidFill>
                  <a:schemeClr val="accent1">
                    <a:lumMod val="50000"/>
                  </a:schemeClr>
                </a:solidFill>
              </a:rPr>
              <a:t>neste ponto de atenção</a:t>
            </a:r>
            <a:r>
              <a:rPr lang="pt-BR" sz="3200" b="1" i="1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 indent="0">
              <a:spcBef>
                <a:spcPts val="1800"/>
              </a:spcBef>
            </a:pPr>
            <a:endParaRPr lang="pt-BR" sz="3200" dirty="0"/>
          </a:p>
        </p:txBody>
      </p:sp>
      <p:pic>
        <p:nvPicPr>
          <p:cNvPr id="5" name="Picture 2" descr="D:\Users\graziela.tavares\Pictures\SU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72808" y="6367698"/>
            <a:ext cx="1835696" cy="445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50701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68742"/>
            <a:ext cx="8219256" cy="828010"/>
          </a:xfrm>
        </p:spPr>
        <p:txBody>
          <a:bodyPr>
            <a:normAutofit/>
          </a:bodyPr>
          <a:lstStyle/>
          <a:p>
            <a:r>
              <a:rPr lang="pt-BR" sz="4000" b="1" dirty="0">
                <a:solidFill>
                  <a:schemeClr val="accent1">
                    <a:lumMod val="75000"/>
                  </a:schemeClr>
                </a:solidFill>
              </a:rPr>
              <a:t>Por que o apoio matricial?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26640" y="1556792"/>
            <a:ext cx="8177808" cy="4373563"/>
          </a:xfrm>
        </p:spPr>
        <p:txBody>
          <a:bodyPr>
            <a:noAutofit/>
          </a:bodyPr>
          <a:lstStyle/>
          <a:p>
            <a:pPr marL="342900" indent="-342900" algn="just">
              <a:buFont typeface="Courier New" pitchFamily="49" charset="0"/>
              <a:buChar char="o"/>
            </a:pPr>
            <a:r>
              <a:rPr lang="pt-BR" sz="2800" b="0" dirty="0" smtClean="0"/>
              <a:t>É uma forma </a:t>
            </a:r>
            <a:r>
              <a:rPr lang="pt-BR" sz="2800" b="0" dirty="0"/>
              <a:t>de organizar o trabalho das equipes, abandonando a linha de produção no trabalho em saúde. O objetivo é cuidar de forma </a:t>
            </a:r>
            <a:r>
              <a:rPr lang="pt-BR" sz="2800" b="0" dirty="0" smtClean="0"/>
              <a:t>não-fragmentada.</a:t>
            </a:r>
            <a:endParaRPr lang="pt-BR" sz="2800" b="0" dirty="0"/>
          </a:p>
          <a:p>
            <a:pPr marL="452628" indent="-342900" algn="just">
              <a:buFont typeface="Courier New" pitchFamily="49" charset="0"/>
              <a:buChar char="o"/>
            </a:pPr>
            <a:endParaRPr lang="pt-BR" sz="2800" b="0" dirty="0"/>
          </a:p>
          <a:p>
            <a:pPr marL="342900" indent="-342900" algn="just">
              <a:buFont typeface="Courier New" pitchFamily="49" charset="0"/>
              <a:buChar char="o"/>
            </a:pPr>
            <a:r>
              <a:rPr lang="pt-BR" sz="2800" b="0" dirty="0"/>
              <a:t>A equipe apoiadora </a:t>
            </a:r>
            <a:r>
              <a:rPr lang="pt-BR" sz="2800" b="0" dirty="0">
                <a:solidFill>
                  <a:srgbClr val="FF0000"/>
                </a:solidFill>
              </a:rPr>
              <a:t>compõe com </a:t>
            </a:r>
            <a:r>
              <a:rPr lang="pt-BR" sz="2800" b="0" dirty="0" smtClean="0"/>
              <a:t>as</a:t>
            </a:r>
            <a:r>
              <a:rPr lang="pt-BR" sz="2800" b="0" dirty="0" smtClean="0">
                <a:solidFill>
                  <a:srgbClr val="FF0000"/>
                </a:solidFill>
              </a:rPr>
              <a:t> </a:t>
            </a:r>
            <a:r>
              <a:rPr lang="pt-BR" sz="2800" b="0" dirty="0" smtClean="0"/>
              <a:t>outras equipes, numa </a:t>
            </a:r>
            <a:r>
              <a:rPr lang="pt-BR" sz="2800" b="0" dirty="0"/>
              <a:t>construção coletiva. A parceria entre as equipes tende a produzir resultados mais potentes que o trabalho isolado.</a:t>
            </a:r>
          </a:p>
          <a:p>
            <a:pPr marL="342900" indent="-342900">
              <a:buFont typeface="Wingdings" pitchFamily="2" charset="2"/>
              <a:buChar char="ü"/>
            </a:pPr>
            <a:endParaRPr lang="pt-BR" sz="2800" b="0" dirty="0"/>
          </a:p>
        </p:txBody>
      </p:sp>
      <p:pic>
        <p:nvPicPr>
          <p:cNvPr id="4" name="Picture 2" descr="D:\Users\graziela.tavares\Pictures\SU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367698"/>
            <a:ext cx="1835696" cy="445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8804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24936" cy="792088"/>
          </a:xfrm>
        </p:spPr>
        <p:txBody>
          <a:bodyPr>
            <a:noAutofit/>
          </a:bodyPr>
          <a:lstStyle/>
          <a:p>
            <a:pPr algn="ctr"/>
            <a:r>
              <a:rPr lang="pt-BR" sz="4000" b="1" dirty="0">
                <a:solidFill>
                  <a:schemeClr val="accent1">
                    <a:lumMod val="75000"/>
                  </a:schemeClr>
                </a:solidFill>
              </a:rPr>
              <a:t>Por que o apoio matricial?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67544" y="1647725"/>
            <a:ext cx="8208912" cy="4373563"/>
          </a:xfrm>
        </p:spPr>
        <p:txBody>
          <a:bodyPr>
            <a:noAutofit/>
          </a:bodyPr>
          <a:lstStyle/>
          <a:p>
            <a:pPr marL="342900" indent="-342900" algn="just">
              <a:spcBef>
                <a:spcPts val="1800"/>
              </a:spcBef>
              <a:buFont typeface="Courier New" pitchFamily="49" charset="0"/>
              <a:buChar char="o"/>
            </a:pPr>
            <a:r>
              <a:rPr lang="pt-BR" sz="2600" b="0" dirty="0" smtClean="0"/>
              <a:t>O </a:t>
            </a:r>
            <a:r>
              <a:rPr lang="pt-BR" sz="2600" b="0" dirty="0" err="1" smtClean="0"/>
              <a:t>matriciamento</a:t>
            </a:r>
            <a:r>
              <a:rPr lang="pt-BR" sz="2600" b="0" dirty="0" smtClean="0"/>
              <a:t> auxilia </a:t>
            </a:r>
            <a:r>
              <a:rPr lang="pt-BR" sz="2600" b="0" dirty="0"/>
              <a:t>a equipe a encontrar alternativas para além dos encaminhamentos e procedimentos </a:t>
            </a:r>
            <a:r>
              <a:rPr lang="pt-BR" sz="2600" b="0" dirty="0" smtClean="0"/>
              <a:t> burocratizados, valorizando também os aspectos subjetivos da produção de saúde. </a:t>
            </a:r>
          </a:p>
          <a:p>
            <a:pPr marL="342900" indent="-342900" algn="just">
              <a:spcBef>
                <a:spcPts val="1800"/>
              </a:spcBef>
              <a:buFont typeface="Courier New" pitchFamily="49" charset="0"/>
              <a:buChar char="o"/>
            </a:pPr>
            <a:r>
              <a:rPr lang="pt-BR" sz="2600" dirty="0" smtClean="0"/>
              <a:t>O apoio matricial produz ganhos para o </a:t>
            </a:r>
            <a:r>
              <a:rPr lang="pt-BR" sz="2600" dirty="0" err="1" smtClean="0"/>
              <a:t>matriciando</a:t>
            </a:r>
            <a:r>
              <a:rPr lang="pt-BR" sz="2600" dirty="0" smtClean="0"/>
              <a:t> e </a:t>
            </a:r>
            <a:r>
              <a:rPr lang="pt-BR" sz="2600" dirty="0" err="1" smtClean="0"/>
              <a:t>matriciador</a:t>
            </a:r>
            <a:r>
              <a:rPr lang="pt-BR" sz="2600" dirty="0" smtClean="0"/>
              <a:t> (troca)</a:t>
            </a:r>
            <a:endParaRPr lang="pt-BR" sz="2600" b="0" dirty="0" smtClean="0"/>
          </a:p>
          <a:p>
            <a:pPr marL="342900" indent="-342900" algn="just">
              <a:spcBef>
                <a:spcPts val="1800"/>
              </a:spcBef>
              <a:buFont typeface="Courier New" pitchFamily="49" charset="0"/>
              <a:buChar char="o"/>
            </a:pPr>
            <a:r>
              <a:rPr lang="pt-BR" sz="2600" b="0" dirty="0" smtClean="0"/>
              <a:t>É </a:t>
            </a:r>
            <a:r>
              <a:rPr lang="pt-BR" sz="2600" b="0" dirty="0"/>
              <a:t>capaz de contribuir para o acompanhamento longitudinal, </a:t>
            </a:r>
            <a:r>
              <a:rPr lang="pt-BR" sz="2600" b="0" dirty="0">
                <a:solidFill>
                  <a:schemeClr val="tx2"/>
                </a:solidFill>
              </a:rPr>
              <a:t>fortalecendo a coordenação do cuidado no </a:t>
            </a:r>
            <a:r>
              <a:rPr lang="pt-BR" sz="2600" b="0" dirty="0" smtClean="0">
                <a:solidFill>
                  <a:schemeClr val="tx2"/>
                </a:solidFill>
              </a:rPr>
              <a:t>SUS.</a:t>
            </a:r>
            <a:endParaRPr lang="pt-BR" sz="2600" b="0" dirty="0"/>
          </a:p>
        </p:txBody>
      </p:sp>
      <p:pic>
        <p:nvPicPr>
          <p:cNvPr id="5" name="Picture 2" descr="D:\Users\graziela.tavares\Pictures\SU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99498" y="6367698"/>
            <a:ext cx="1835696" cy="445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5432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o">
  <a:themeElements>
    <a:clrScheme name="Ex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2204</TotalTime>
  <Words>2385</Words>
  <Application>Microsoft Office PowerPoint</Application>
  <PresentationFormat>Apresentação na tela (4:3)</PresentationFormat>
  <Paragraphs>759</Paragraphs>
  <Slides>41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41</vt:i4>
      </vt:variant>
    </vt:vector>
  </HeadingPairs>
  <TitlesOfParts>
    <vt:vector size="42" baseType="lpstr">
      <vt:lpstr>Executivo</vt:lpstr>
      <vt:lpstr>O Nasf no Brasil:  cenário atual, desafios e perspectivas</vt:lpstr>
      <vt:lpstr>Slide 2</vt:lpstr>
      <vt:lpstr>Slide 3</vt:lpstr>
      <vt:lpstr>Slide 4</vt:lpstr>
      <vt:lpstr>Estratégias e Programas Prioritários da Atenção Básica</vt:lpstr>
      <vt:lpstr>O que é o Nasf?</vt:lpstr>
      <vt:lpstr>Quais são mesmo os objetivos do Nasf?</vt:lpstr>
      <vt:lpstr>Por que o apoio matricial?</vt:lpstr>
      <vt:lpstr>Por que o apoio matricial?</vt:lpstr>
      <vt:lpstr>Slide 10</vt:lpstr>
      <vt:lpstr>Autonomia como Horizonte</vt:lpstr>
      <vt:lpstr>Histórico de portarias</vt:lpstr>
      <vt:lpstr>Slide 13</vt:lpstr>
      <vt:lpstr>Núcleos de Apoio à Saúde da Família</vt:lpstr>
      <vt:lpstr>Núcleos de Apoio à Saúde da Família</vt:lpstr>
      <vt:lpstr>Slide 16</vt:lpstr>
      <vt:lpstr>Processo de Trabalho</vt:lpstr>
      <vt:lpstr>Em síntese:</vt:lpstr>
      <vt:lpstr>Efeitos do Nasf no território</vt:lpstr>
      <vt:lpstr>Desafios para o Nasf</vt:lpstr>
      <vt:lpstr>As Formações em Saúde</vt:lpstr>
      <vt:lpstr>Qualificação do processo de trabalho</vt:lpstr>
      <vt:lpstr>Slide 23</vt:lpstr>
      <vt:lpstr>Processos autoavaliativos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Qualificação do processo de trabalho do Nasf</vt:lpstr>
      <vt:lpstr>Curso de aperfeiçoamento em apoio Matricial com ênfase no NASF</vt:lpstr>
      <vt:lpstr>Caderno de Atenção Básica Nº 39 NASF Vol 1: Ferramentas para a gestão e para o trabalho cotidiano</vt:lpstr>
      <vt:lpstr>Slide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NASF no Brasil: momento do NASF e as ofertas do MS  (Ministério da Saúde)</dc:title>
  <dc:creator>Usuario</dc:creator>
  <cp:lastModifiedBy>Marcelo</cp:lastModifiedBy>
  <cp:revision>98</cp:revision>
  <dcterms:created xsi:type="dcterms:W3CDTF">2014-09-27T17:42:51Z</dcterms:created>
  <dcterms:modified xsi:type="dcterms:W3CDTF">2014-11-25T14:24:08Z</dcterms:modified>
</cp:coreProperties>
</file>