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308" r:id="rId3"/>
    <p:sldId id="307" r:id="rId4"/>
    <p:sldId id="262" r:id="rId5"/>
    <p:sldId id="264" r:id="rId6"/>
    <p:sldId id="263" r:id="rId7"/>
    <p:sldId id="309" r:id="rId8"/>
    <p:sldId id="310" r:id="rId9"/>
    <p:sldId id="312" r:id="rId10"/>
    <p:sldId id="313" r:id="rId11"/>
    <p:sldId id="315" r:id="rId12"/>
    <p:sldId id="316" r:id="rId13"/>
    <p:sldId id="314" r:id="rId14"/>
    <p:sldId id="317" r:id="rId15"/>
    <p:sldId id="318" r:id="rId16"/>
    <p:sldId id="319" r:id="rId17"/>
    <p:sldId id="265" r:id="rId18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009900"/>
    <a:srgbClr val="008000"/>
    <a:srgbClr val="FF00FF"/>
    <a:srgbClr val="00CC66"/>
    <a:srgbClr val="00FF99"/>
    <a:srgbClr val="00CC99"/>
    <a:srgbClr val="9966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53C9D-24A6-4D94-89F6-119A9482AEB1}" type="datetimeFigureOut">
              <a:rPr lang="pt-BR" smtClean="0"/>
              <a:pPr/>
              <a:t>01/11/2013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BB9B2-FB18-4376-AA8A-8480511601B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51513-D3C6-4E1B-B1B1-B527FCE31DFD}" type="datetimeFigureOut">
              <a:rPr lang="pt-BR" smtClean="0"/>
              <a:pPr/>
              <a:t>01/11/2013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2BE6A-8D7C-4071-B904-4B15B1CB7B6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Como sabemos os medicamentos são essenciais para resolver os males da saúde, mas quando os pacientes ficam bons, normalmente sobram comprimidos nas caixas, xaropes nos frascos, e estes são guardados nos armários das residências, nas ditas “farmacinhas caseiras” até perderem sua validade sendo então descartados de modo incorreto, reutilizados por pacientes desatentos ou até mesmo a automedicação.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 virtude a isso ...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com intuito de evitar que tais acontecimentos continuem afetando negativamente a natureza, causando danos à saúde pública, a Campanha de Medicamentos foi lançada.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Mais algumas, recolhendo e entregando folder educativos.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 unidade de saúde foi colocado esses dois coletores, para que a população possa destinar os medicamentos vencidos, conforme a foto.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Entre os medicamentos recolhidos grande parte eram medicamentos anti-inflamatórios, analgésicos e antibióticos.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... Isso demonstra que o projeto está tendo repercussões positivas, pois após o lançamento da campanha já obtivemos uma redução de 70% dos medicamentos encaminhados a UTC. E pela maneira que fomos recebidos nas casas e pelas perguntas que viemos respondendo, mostra o grande interesse da população em dar a destinação adequada aos medicamentos, realizar o uso racional, pois o seu descarte incorreto causa danos ao meio ambiente e também a saúde humana e dos animais.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objetivo deste projeto é: ...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 seja, retirar dos domicílios os medicamentos que estão em desuso e aqueles que estão vencidos ou sobraram de tratamentos, evitando a automedicação, colaborando para o uso racional de medicamentos e evitando que crianças e idosos façam a ingestão de forma equivocada, provocando até mesmo intoxicações.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E, dá onde surgiu a idéia para este projeto?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Então, foi a partir da nossa situação que encontrávamos. Onde mensalmente eram destinados, uma media de 45 Kg de medicamentos junto com o lixo domestico para a Unidade de Triagem e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compostagem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resíduos sólidos do município. Ou seja, uma quantidade alta para um município com 10 mil habitantes.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embasar o nosso projeto fui realizada seguintes etapas: ...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embasar o projeto foi realizada uma entrevista, com intuito de verificar como estava a situação mediante a está situação problema.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Onde verificamos que: 67% dos entrevistados realizam o descarte dos medicamentos no lixo comum; 11% enterram os medicamentos em seus quintais; 19% jogam no vaso sanitário e 3% realizam por outras maneiras o descarte, dentre esses 3 % algumas pessoas mencionaram q levam até a unidade de saúde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 relação aos tratamentos sem a utilização completa cartelas de medicamentos: 91% dos entrevistados relataram que deixam guardados na sua “farmacinha” caseira, com o intuito de se um dia precisarem utilizar novamente; 4% entregam no posto de saúde para que outras pessoas que necessitem do mesmo tratamento possam fazer o uso; 3% realizam o descarte, normalmente no lixo comum e 2% tomam outras atitudes.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Após verificarmos a situação que se encontrava o município, começamos a realizar uma campanha, então no mês de abril, as agentes de saúde deixaram um folderzinho e explicaram que no mês posterior estaríamos passando nas residências.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... para recolher os medicamentos vencidos e os que estavam em desuso e passar informações sobre a correta destinação dos medicamentos, e os males que a destinação inadequada oferece ao meio ambiente a saúde publica.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Fotinhos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das agentes de saúde passando nas residências.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2BE6A-8D7C-4071-B904-4B15B1CB7B6D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0F1DC-49B0-47F1-9B1B-C767E9B850F6}" type="datetimeFigureOut">
              <a:rPr lang="pt-BR"/>
              <a:pPr>
                <a:defRPr/>
              </a:pPr>
              <a:t>01/11/2013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5FB27-0045-457D-968F-67D8B2736CF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EDD8F-5836-4D5A-BA2E-327E1C1490CA}" type="datetimeFigureOut">
              <a:rPr lang="pt-BR"/>
              <a:pPr>
                <a:defRPr/>
              </a:pPr>
              <a:t>01/11/2013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689BE-F6FB-478A-A003-34AD59657C6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0D6C0-3CE5-4F0E-A4F1-7DD509C5280B}" type="datetimeFigureOut">
              <a:rPr lang="pt-BR"/>
              <a:pPr>
                <a:defRPr/>
              </a:pPr>
              <a:t>01/11/2013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AF590-F83A-46D7-82B0-37CBDB723D6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29CEA-1661-4052-B1E2-3108A58FB6A7}" type="datetimeFigureOut">
              <a:rPr lang="pt-BR"/>
              <a:pPr>
                <a:defRPr/>
              </a:pPr>
              <a:t>01/11/2013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59952-A210-489E-A91E-2F98D9BDB7B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67A27-41FE-4E78-83EC-7AF2A3354F54}" type="datetimeFigureOut">
              <a:rPr lang="pt-BR"/>
              <a:pPr>
                <a:defRPr/>
              </a:pPr>
              <a:t>01/11/2013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5F41B-9760-414B-B2BC-F1BBF750AE2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83838-5AC6-492A-B3B7-C943A751F0B1}" type="datetimeFigureOut">
              <a:rPr lang="pt-BR"/>
              <a:pPr>
                <a:defRPr/>
              </a:pPr>
              <a:t>01/11/2013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7DD62-DD59-4837-99C3-5076D3AD3BB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9D6D3-F6B5-4E76-B3BD-84DA5892F55E}" type="datetimeFigureOut">
              <a:rPr lang="pt-BR"/>
              <a:pPr>
                <a:defRPr/>
              </a:pPr>
              <a:t>01/11/2013</a:t>
            </a:fld>
            <a:endParaRPr lang="pt-BR" dirty="0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972A6-984D-488B-854F-5A963E386536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AFB5A-AAC5-4AAE-8DF6-E58EA603C17B}" type="datetimeFigureOut">
              <a:rPr lang="pt-BR"/>
              <a:pPr>
                <a:defRPr/>
              </a:pPr>
              <a:t>01/11/2013</a:t>
            </a:fld>
            <a:endParaRPr lang="pt-BR" dirty="0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E734D-41E6-4421-B1BD-411FCDD68539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A7759-6A45-48EB-A1B1-A44A99D90CE9}" type="datetimeFigureOut">
              <a:rPr lang="pt-BR"/>
              <a:pPr>
                <a:defRPr/>
              </a:pPr>
              <a:t>01/11/2013</a:t>
            </a:fld>
            <a:endParaRPr lang="pt-BR" dirty="0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177F5-7F29-4D28-BDE2-6AA5E704871E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293A6-2AC5-4AEA-ADB5-F1D5EE0A7A09}" type="datetimeFigureOut">
              <a:rPr lang="pt-BR"/>
              <a:pPr>
                <a:defRPr/>
              </a:pPr>
              <a:t>01/11/2013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E3652-0119-4DB6-A9B7-C57F12CEB347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74A50-137A-4387-B0C1-A808683C03F6}" type="datetimeFigureOut">
              <a:rPr lang="pt-BR"/>
              <a:pPr>
                <a:defRPr/>
              </a:pPr>
              <a:t>01/11/2013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5A643-7E8A-4A34-99B9-401AF3DD204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FC1F46-C621-47A8-8660-DFDC512618CA}" type="datetimeFigureOut">
              <a:rPr lang="pt-BR"/>
              <a:pPr>
                <a:defRPr/>
              </a:pPr>
              <a:t>01/11/2013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E00829-CE82-4121-9D3E-2C380C08109C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214282" y="214290"/>
            <a:ext cx="8929718" cy="64294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pt-BR" sz="2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Prefeitura Municipal de Irineópolis</a:t>
            </a:r>
            <a:br>
              <a:rPr lang="pt-BR" sz="2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pt-BR" sz="2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Secretaria Municipal de Saúde</a:t>
            </a:r>
            <a:br>
              <a:rPr lang="pt-BR" sz="2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pt-BR" sz="2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Estratégia Saúde da Família – Equipe Centro</a:t>
            </a:r>
            <a:br>
              <a:rPr lang="pt-BR" sz="2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pt-BR" sz="2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ts val="4000"/>
              </a:lnSpc>
            </a:pPr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pt-BR" sz="4000" b="1" dirty="0" smtClean="0">
                <a:ln>
                  <a:solidFill>
                    <a:schemeClr val="tx1"/>
                  </a:solidFill>
                </a:ln>
                <a:solidFill>
                  <a:srgbClr val="336600"/>
                </a:solidFill>
              </a:rPr>
              <a:t>CAMPANHA DE DESTINAÇÃO CORRETA DE MEDICAMENTOS</a:t>
            </a:r>
            <a:br>
              <a:rPr lang="pt-BR" sz="4000" b="1" dirty="0" smtClean="0">
                <a:ln>
                  <a:solidFill>
                    <a:schemeClr val="tx1"/>
                  </a:solidFill>
                </a:ln>
                <a:solidFill>
                  <a:srgbClr val="336600"/>
                </a:solidFill>
              </a:rPr>
            </a:br>
            <a:r>
              <a:rPr lang="pt-BR" sz="4000" b="1" dirty="0" smtClean="0">
                <a:ln>
                  <a:solidFill>
                    <a:schemeClr val="tx1"/>
                  </a:solidFill>
                </a:ln>
                <a:solidFill>
                  <a:srgbClr val="336600"/>
                </a:solidFill>
              </a:rPr>
              <a:t>“A POLUIÇÃO TEM CURA”</a:t>
            </a:r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pt-BR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ts val="4000"/>
              </a:lnSpc>
            </a:pPr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pt-BR" sz="2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Kátia </a:t>
            </a:r>
            <a:r>
              <a:rPr lang="pt-BR" sz="2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Schefer</a:t>
            </a:r>
            <a:r>
              <a:rPr lang="pt-BR" sz="2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t-BR" sz="2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pt-BR" sz="2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m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2" y="4889546"/>
            <a:ext cx="1643042" cy="1825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m 1" descr="Descrição: https://fbcdn-sphotos-b-a.akamaihd.net/hphotos-ak-frc3/582508_117319741733555_1725059445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5000660"/>
            <a:ext cx="228598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71414"/>
            <a:ext cx="8331201" cy="78898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REALIZAÇÃO DA CAMPANHA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pic>
        <p:nvPicPr>
          <p:cNvPr id="60418" name="Picture 2" descr="fol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7997" y="2071678"/>
            <a:ext cx="3527223" cy="457203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0419" name="Picture 3" descr="fold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071678"/>
            <a:ext cx="3460686" cy="458184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CaixaDeTexto 8"/>
          <p:cNvSpPr txBox="1"/>
          <p:nvPr/>
        </p:nvSpPr>
        <p:spPr>
          <a:xfrm>
            <a:off x="428596" y="995126"/>
            <a:ext cx="8501090" cy="913070"/>
          </a:xfrm>
          <a:prstGeom prst="rect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just"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	N</a:t>
            </a:r>
            <a:r>
              <a:rPr lang="pt-BR" sz="2400" dirty="0" smtClean="0"/>
              <a:t>o mês de maio, foi passado em todas as residências atendidas pela equipe do ESF do Centro.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71414"/>
            <a:ext cx="8331201" cy="78898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REALIZAÇÃO DA CAMPANHA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pic>
        <p:nvPicPr>
          <p:cNvPr id="62468" name="Picture 4" descr="DSC00169"/>
          <p:cNvPicPr>
            <a:picLocks noChangeAspect="1" noChangeArrowheads="1"/>
          </p:cNvPicPr>
          <p:nvPr/>
        </p:nvPicPr>
        <p:blipFill>
          <a:blip r:embed="rId3" cstate="print"/>
          <a:srcRect l="32927" t="17317" r="22396" b="34568"/>
          <a:stretch>
            <a:fillRect/>
          </a:stretch>
        </p:blipFill>
        <p:spPr bwMode="auto">
          <a:xfrm>
            <a:off x="357158" y="928670"/>
            <a:ext cx="5500726" cy="444289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2469" name="Picture 5" descr="941982_309817532483774_1280895429_n"/>
          <p:cNvPicPr>
            <a:picLocks noChangeAspect="1" noChangeArrowheads="1"/>
          </p:cNvPicPr>
          <p:nvPr/>
        </p:nvPicPr>
        <p:blipFill>
          <a:blip r:embed="rId4"/>
          <a:srcRect l="34065" t="21803" r="6314" b="17392"/>
          <a:stretch>
            <a:fillRect/>
          </a:stretch>
        </p:blipFill>
        <p:spPr bwMode="auto">
          <a:xfrm>
            <a:off x="3929059" y="2780800"/>
            <a:ext cx="5000660" cy="38247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71414"/>
            <a:ext cx="8331201" cy="78898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REALIZAÇÃO DA CAMPANHA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pic>
        <p:nvPicPr>
          <p:cNvPr id="62467" name="Picture 3" descr="DSC00167"/>
          <p:cNvPicPr>
            <a:picLocks noChangeAspect="1" noChangeArrowheads="1"/>
          </p:cNvPicPr>
          <p:nvPr/>
        </p:nvPicPr>
        <p:blipFill>
          <a:blip r:embed="rId3" cstate="print"/>
          <a:srcRect l="21776" t="25607"/>
          <a:stretch>
            <a:fillRect/>
          </a:stretch>
        </p:blipFill>
        <p:spPr bwMode="auto">
          <a:xfrm>
            <a:off x="357158" y="1000108"/>
            <a:ext cx="5786478" cy="412928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2466" name="Picture 2" descr="DSC00170"/>
          <p:cNvPicPr>
            <a:picLocks noChangeAspect="1" noChangeArrowheads="1"/>
          </p:cNvPicPr>
          <p:nvPr/>
        </p:nvPicPr>
        <p:blipFill>
          <a:blip r:embed="rId4" cstate="print"/>
          <a:srcRect l="20495" t="8536"/>
          <a:stretch>
            <a:fillRect/>
          </a:stretch>
        </p:blipFill>
        <p:spPr bwMode="auto">
          <a:xfrm>
            <a:off x="4000496" y="2296797"/>
            <a:ext cx="5000660" cy="4316721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71414"/>
            <a:ext cx="8331201" cy="78898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REALIZAÇÃO DA CAMPANHA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57158" y="1071546"/>
            <a:ext cx="4143404" cy="5478423"/>
          </a:xfrm>
          <a:prstGeom prst="rect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just" fontAlgn="auto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pt-BR" sz="2400" dirty="0" smtClean="0"/>
              <a:t> Durante a realização da campanha, foram recolhidos um total de:</a:t>
            </a:r>
          </a:p>
          <a:p>
            <a:pPr algn="just" fontAlgn="auto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>
                <a:srgbClr val="336600"/>
              </a:buClr>
              <a:buFont typeface="Arial" pitchFamily="34" charset="0"/>
              <a:buChar char="•"/>
              <a:defRPr/>
            </a:pPr>
            <a:r>
              <a:rPr lang="pt-BR" sz="2400" dirty="0" smtClean="0"/>
              <a:t> 22 Kg de medicamentos nas residências;</a:t>
            </a:r>
          </a:p>
          <a:p>
            <a:pPr algn="just" fontAlgn="auto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>
                <a:srgbClr val="336600"/>
              </a:buClr>
              <a:buFont typeface="Arial" pitchFamily="34" charset="0"/>
              <a:buChar char="•"/>
              <a:defRPr/>
            </a:pPr>
            <a:r>
              <a:rPr lang="pt-BR" sz="2400" dirty="0" smtClean="0"/>
              <a:t> 20 Kg foram levados pelos usuários até a unidade de saúde; </a:t>
            </a:r>
          </a:p>
          <a:p>
            <a:pPr algn="just" fontAlgn="auto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>
                <a:srgbClr val="336600"/>
              </a:buClr>
              <a:buFont typeface="Arial" pitchFamily="34" charset="0"/>
              <a:buChar char="•"/>
              <a:defRPr/>
            </a:pPr>
            <a:r>
              <a:rPr lang="pt-BR" sz="2400" dirty="0" smtClean="0"/>
              <a:t>7 Kg foram recolhidos na Unidade de Triagem e </a:t>
            </a:r>
            <a:r>
              <a:rPr lang="pt-BR" sz="2400" dirty="0" err="1" smtClean="0"/>
              <a:t>Compostagem</a:t>
            </a:r>
            <a:r>
              <a:rPr lang="pt-BR" sz="2400" dirty="0" smtClean="0"/>
              <a:t> de Resíduos Sólidos e Urbanos.</a:t>
            </a:r>
          </a:p>
        </p:txBody>
      </p:sp>
      <p:pic>
        <p:nvPicPr>
          <p:cNvPr id="61443" name="Picture 3" descr="visa 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916553"/>
            <a:ext cx="4286680" cy="572715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71414"/>
            <a:ext cx="8331201" cy="78898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REALIZAÇÃO DA CAMPANHA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pic>
        <p:nvPicPr>
          <p:cNvPr id="63490" name="Gráfico 1"/>
          <p:cNvPicPr>
            <a:picLocks noChangeArrowheads="1"/>
          </p:cNvPicPr>
          <p:nvPr/>
        </p:nvPicPr>
        <p:blipFill>
          <a:blip r:embed="rId3"/>
          <a:srcRect t="16987" b="16477"/>
          <a:stretch>
            <a:fillRect/>
          </a:stretch>
        </p:blipFill>
        <p:spPr bwMode="auto">
          <a:xfrm>
            <a:off x="1571604" y="3143248"/>
            <a:ext cx="764386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1" name="Picture 3" descr="600759_309822055816655_497043208_n"/>
          <p:cNvPicPr>
            <a:picLocks noChangeAspect="1" noChangeArrowheads="1"/>
          </p:cNvPicPr>
          <p:nvPr/>
        </p:nvPicPr>
        <p:blipFill>
          <a:blip r:embed="rId4"/>
          <a:srcRect l="15354" t="6828" r="9155" b="18058"/>
          <a:stretch>
            <a:fillRect/>
          </a:stretch>
        </p:blipFill>
        <p:spPr bwMode="auto">
          <a:xfrm rot="20662051">
            <a:off x="292837" y="1217780"/>
            <a:ext cx="3571900" cy="266379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CaixaDeTexto 9"/>
          <p:cNvSpPr txBox="1"/>
          <p:nvPr/>
        </p:nvSpPr>
        <p:spPr>
          <a:xfrm>
            <a:off x="4000496" y="1500174"/>
            <a:ext cx="4672016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Medicamentos descartados </a:t>
            </a:r>
            <a:endParaRPr lang="pt-BR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7" y="139682"/>
            <a:ext cx="5586420" cy="78898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RESULTADOS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929058" y="1669872"/>
            <a:ext cx="4857784" cy="4616648"/>
          </a:xfrm>
          <a:prstGeom prst="rect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dirty="0" smtClean="0"/>
              <a:t>	No mês de junho foram recolhidos somente 9 Kg na UTC e foram deixados na unidade de saúde 26 Kg. E no mês julho foram recolhidos 10 Kg na UTC e 28 Kg na unidade de saúde.</a:t>
            </a:r>
            <a:endParaRPr lang="pt-B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4514" name="Picture 2" descr="C:\Users\Saude\Desktop\Marcas-de-Pílulas-do-dia-seguinte.jpg"/>
          <p:cNvPicPr>
            <a:picLocks noChangeAspect="1" noChangeArrowheads="1"/>
          </p:cNvPicPr>
          <p:nvPr/>
        </p:nvPicPr>
        <p:blipFill>
          <a:blip r:embed="rId3"/>
          <a:srcRect b="18600"/>
          <a:stretch>
            <a:fillRect/>
          </a:stretch>
        </p:blipFill>
        <p:spPr bwMode="auto">
          <a:xfrm>
            <a:off x="571472" y="2259667"/>
            <a:ext cx="2945670" cy="31695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pic>
        <p:nvPicPr>
          <p:cNvPr id="1026" name="Picture 2" descr="C:\Users\Saude\Pictures\Campanha de medicamentos\DSC008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929718" cy="6697289"/>
          </a:xfrm>
          <a:prstGeom prst="rect">
            <a:avLst/>
          </a:prstGeom>
          <a:noFill/>
        </p:spPr>
      </p:pic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7" y="139682"/>
            <a:ext cx="5586420" cy="78898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EQUIPE 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pic>
        <p:nvPicPr>
          <p:cNvPr id="40962" name="Picture 2" descr="C:\Users\Saude\Campanha  Medicamentos\imagem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9262" y="4042432"/>
            <a:ext cx="2026920" cy="2529840"/>
          </a:xfrm>
          <a:prstGeom prst="rect">
            <a:avLst/>
          </a:prstGeom>
          <a:noFill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6232" y="1643050"/>
            <a:ext cx="194119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33"/>
          <p:cNvSpPr>
            <a:spLocks noChangeArrowheads="1"/>
          </p:cNvSpPr>
          <p:nvPr/>
        </p:nvSpPr>
        <p:spPr bwMode="auto">
          <a:xfrm>
            <a:off x="785786" y="642918"/>
            <a:ext cx="8356627" cy="806436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 OBRIGADA PELA ATENÇÃO !!!</a:t>
            </a:r>
            <a:endParaRPr lang="pt-B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pic>
        <p:nvPicPr>
          <p:cNvPr id="2" name="Picture 2" descr="C:\Users\Saude\Desktop\can-stock-photo_csp51083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643050"/>
            <a:ext cx="4787866" cy="5000660"/>
          </a:xfrm>
          <a:prstGeom prst="rect">
            <a:avLst/>
          </a:prstGeom>
          <a:noFill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58312" y="1708199"/>
            <a:ext cx="4485720" cy="5006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-24"/>
            <a:ext cx="6248401" cy="6477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EQUIPE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57158" y="829161"/>
            <a:ext cx="8572560" cy="5743111"/>
          </a:xfrm>
          <a:prstGeom prst="rect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pt-BR" sz="2160" u="sng" dirty="0" smtClean="0"/>
              <a:t>Responsável pelo projeto:</a:t>
            </a:r>
            <a:endParaRPr lang="pt-BR" sz="2160" dirty="0" smtClean="0"/>
          </a:p>
          <a:p>
            <a:r>
              <a:rPr lang="pt-BR" sz="2160" dirty="0" smtClean="0"/>
              <a:t>Enfermeira: </a:t>
            </a:r>
            <a:r>
              <a:rPr lang="pt-BR" sz="2160" dirty="0" err="1" smtClean="0"/>
              <a:t>Cleusa</a:t>
            </a:r>
            <a:r>
              <a:rPr lang="pt-BR" sz="2160" dirty="0" smtClean="0"/>
              <a:t> Clarice de Lima.</a:t>
            </a:r>
          </a:p>
          <a:p>
            <a:r>
              <a:rPr lang="pt-BR" sz="2160" dirty="0" smtClean="0"/>
              <a:t> </a:t>
            </a:r>
          </a:p>
          <a:p>
            <a:r>
              <a:rPr lang="pt-BR" sz="2160" u="sng" dirty="0" smtClean="0"/>
              <a:t>Equipe idealizadora do projeto</a:t>
            </a:r>
            <a:r>
              <a:rPr lang="pt-BR" sz="2160" dirty="0" smtClean="0"/>
              <a:t>:</a:t>
            </a:r>
          </a:p>
          <a:p>
            <a:r>
              <a:rPr lang="pt-BR" sz="2160" dirty="0" smtClean="0"/>
              <a:t>Técnica de Enfermagem: </a:t>
            </a:r>
            <a:r>
              <a:rPr lang="pt-BR" sz="2160" dirty="0" err="1" smtClean="0"/>
              <a:t>Esenilda</a:t>
            </a:r>
            <a:r>
              <a:rPr lang="pt-BR" sz="2160" dirty="0" smtClean="0"/>
              <a:t> Terezinha Miranda;</a:t>
            </a:r>
          </a:p>
          <a:p>
            <a:r>
              <a:rPr lang="pt-BR" sz="2160" dirty="0" smtClean="0"/>
              <a:t>Agente Comunitário de Saúde: Débora Aparecida </a:t>
            </a:r>
            <a:r>
              <a:rPr lang="pt-BR" sz="2160" dirty="0" err="1" smtClean="0"/>
              <a:t>Kozoski</a:t>
            </a:r>
            <a:r>
              <a:rPr lang="pt-BR" sz="2160" dirty="0" smtClean="0"/>
              <a:t> </a:t>
            </a:r>
            <a:r>
              <a:rPr lang="pt-BR" sz="2160" dirty="0" err="1" smtClean="0"/>
              <a:t>Gonchork</a:t>
            </a:r>
            <a:r>
              <a:rPr lang="pt-BR" sz="2160" dirty="0" smtClean="0"/>
              <a:t>;</a:t>
            </a:r>
          </a:p>
          <a:p>
            <a:r>
              <a:rPr lang="pt-BR" sz="2160" dirty="0" smtClean="0"/>
              <a:t>Agente Comunitário de Saúde: Elizete </a:t>
            </a:r>
            <a:r>
              <a:rPr lang="pt-BR" sz="2160" dirty="0" err="1" smtClean="0"/>
              <a:t>Colaço</a:t>
            </a:r>
            <a:r>
              <a:rPr lang="pt-BR" sz="2160" dirty="0" smtClean="0"/>
              <a:t>;</a:t>
            </a:r>
          </a:p>
          <a:p>
            <a:r>
              <a:rPr lang="pt-BR" sz="2160" dirty="0" smtClean="0"/>
              <a:t>Agente Comunitário de Saúde: </a:t>
            </a:r>
            <a:r>
              <a:rPr lang="pt-BR" sz="2160" dirty="0" err="1" smtClean="0"/>
              <a:t>Eni</a:t>
            </a:r>
            <a:r>
              <a:rPr lang="pt-BR" sz="2160" dirty="0" smtClean="0"/>
              <a:t> </a:t>
            </a:r>
            <a:r>
              <a:rPr lang="pt-BR" sz="2160" dirty="0" smtClean="0"/>
              <a:t>Teresinha </a:t>
            </a:r>
            <a:r>
              <a:rPr lang="pt-BR" sz="2160" dirty="0" err="1" smtClean="0"/>
              <a:t>Shuster</a:t>
            </a:r>
            <a:r>
              <a:rPr lang="pt-BR" sz="2160" dirty="0" smtClean="0"/>
              <a:t> </a:t>
            </a:r>
            <a:r>
              <a:rPr lang="pt-BR" sz="2160" dirty="0" err="1" smtClean="0"/>
              <a:t>Michaovcki</a:t>
            </a:r>
            <a:r>
              <a:rPr lang="pt-BR" sz="2160" dirty="0" smtClean="0"/>
              <a:t>;</a:t>
            </a:r>
          </a:p>
          <a:p>
            <a:r>
              <a:rPr lang="pt-BR" sz="2160" dirty="0" smtClean="0"/>
              <a:t>Agente Comunitário de Saúde: Janete Correa de Freitas </a:t>
            </a:r>
            <a:r>
              <a:rPr lang="pt-BR" sz="2160" dirty="0" err="1" smtClean="0"/>
              <a:t>Zaborovisk</a:t>
            </a:r>
            <a:r>
              <a:rPr lang="pt-BR" sz="2160" dirty="0" smtClean="0"/>
              <a:t>;</a:t>
            </a:r>
          </a:p>
          <a:p>
            <a:r>
              <a:rPr lang="pt-BR" sz="2160" dirty="0" smtClean="0"/>
              <a:t>Agente Comunitário de Saúde: </a:t>
            </a:r>
            <a:r>
              <a:rPr lang="pt-BR" sz="2160" dirty="0" err="1" smtClean="0"/>
              <a:t>Jucelia</a:t>
            </a:r>
            <a:r>
              <a:rPr lang="pt-BR" sz="2160" dirty="0" smtClean="0"/>
              <a:t> de Castro Parra;</a:t>
            </a:r>
          </a:p>
          <a:p>
            <a:r>
              <a:rPr lang="pt-BR" sz="2160" dirty="0" smtClean="0"/>
              <a:t>Agente Comunitário de Saúde</a:t>
            </a:r>
            <a:r>
              <a:rPr lang="pt-BR" sz="2160" dirty="0" smtClean="0"/>
              <a:t>: </a:t>
            </a:r>
            <a:r>
              <a:rPr lang="pt-BR" sz="2160" dirty="0" err="1" smtClean="0"/>
              <a:t>Alvino</a:t>
            </a:r>
            <a:r>
              <a:rPr lang="pt-BR" sz="2160" dirty="0" smtClean="0"/>
              <a:t> Jo</a:t>
            </a:r>
            <a:r>
              <a:rPr lang="pt-BR" sz="2160" dirty="0" smtClean="0"/>
              <a:t>sé da Silveira</a:t>
            </a:r>
            <a:r>
              <a:rPr lang="pt-BR" sz="2160" dirty="0" smtClean="0"/>
              <a:t>.</a:t>
            </a:r>
            <a:endParaRPr lang="pt-BR" sz="2160" dirty="0" smtClean="0"/>
          </a:p>
          <a:p>
            <a:endParaRPr lang="pt-BR" sz="2160" dirty="0" smtClean="0"/>
          </a:p>
          <a:p>
            <a:r>
              <a:rPr lang="pt-BR" sz="2160" u="sng" dirty="0" smtClean="0"/>
              <a:t>Apoio:</a:t>
            </a:r>
            <a:endParaRPr lang="pt-BR" sz="2160" dirty="0" smtClean="0"/>
          </a:p>
          <a:p>
            <a:r>
              <a:rPr lang="pt-BR" sz="2160" dirty="0" smtClean="0"/>
              <a:t>Agente Sanitário: </a:t>
            </a:r>
            <a:r>
              <a:rPr lang="pt-BR" sz="2160" dirty="0" err="1" smtClean="0"/>
              <a:t>Giliandra</a:t>
            </a:r>
            <a:r>
              <a:rPr lang="pt-BR" sz="2160" dirty="0" smtClean="0"/>
              <a:t> de Cássia </a:t>
            </a:r>
            <a:r>
              <a:rPr lang="pt-BR" sz="2160" dirty="0" err="1" smtClean="0"/>
              <a:t>Brand</a:t>
            </a:r>
            <a:r>
              <a:rPr lang="pt-BR" sz="2160" dirty="0" smtClean="0"/>
              <a:t>;</a:t>
            </a:r>
          </a:p>
          <a:p>
            <a:r>
              <a:rPr lang="pt-BR" sz="2160" dirty="0" smtClean="0"/>
              <a:t>Agente Sanitário: Kátia </a:t>
            </a:r>
            <a:r>
              <a:rPr lang="pt-BR" sz="2160" dirty="0" err="1" smtClean="0"/>
              <a:t>Schefer</a:t>
            </a:r>
            <a:r>
              <a:rPr lang="pt-BR" sz="2160" dirty="0" smtClean="0"/>
              <a:t>.</a:t>
            </a:r>
          </a:p>
          <a:p>
            <a:r>
              <a:rPr lang="pt-BR" sz="2160" dirty="0" smtClean="0"/>
              <a:t>Agente de Combate </a:t>
            </a:r>
            <a:r>
              <a:rPr lang="pt-BR" sz="2160" dirty="0" smtClean="0"/>
              <a:t>à </a:t>
            </a:r>
            <a:r>
              <a:rPr lang="pt-BR" sz="2160" dirty="0" smtClean="0"/>
              <a:t>Dengue: Rômulo Azambuja.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-24"/>
            <a:ext cx="6248401" cy="6477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JUSTIFICATIVA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28596" y="2721385"/>
            <a:ext cx="8429684" cy="3636573"/>
          </a:xfrm>
          <a:prstGeom prst="rect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  <a:buClr>
                <a:srgbClr val="336600"/>
              </a:buClr>
            </a:pPr>
            <a:r>
              <a:rPr lang="pt-BR" sz="2800" dirty="0" smtClean="0"/>
              <a:t>	 O projeto justifica-se pela falta de informação da população, cuja qual tem dificuldade no entendimento sobre os impactos decorrentes do descarte doméstico de medicamentos, então, a maioria dos medicamentos em desuso são descartados pelo sistema de lixo e esgoto doméstico.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2901" y="214290"/>
            <a:ext cx="2001851" cy="235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aude\Desktop\GF0MAH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9144000" cy="6429420"/>
          </a:xfrm>
          <a:prstGeom prst="rect">
            <a:avLst/>
          </a:prstGeom>
          <a:noFill/>
        </p:spPr>
      </p:pic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117475"/>
            <a:ext cx="6248401" cy="6477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OBJETIVO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285852" y="1357298"/>
            <a:ext cx="7072362" cy="4616648"/>
          </a:xfrm>
          <a:prstGeom prst="rect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rgbClr val="336600"/>
              </a:buClr>
              <a:buFont typeface="Arial" pitchFamily="34" charset="0"/>
              <a:buChar char="•"/>
            </a:pPr>
            <a:r>
              <a:rPr lang="pt-BR" sz="2800" dirty="0" smtClean="0"/>
              <a:t> Conscientizar a população ao descarte correto de medicamentos vencidos;</a:t>
            </a:r>
          </a:p>
          <a:p>
            <a:pPr algn="just">
              <a:lnSpc>
                <a:spcPct val="150000"/>
              </a:lnSpc>
              <a:buClr>
                <a:srgbClr val="336600"/>
              </a:buClr>
              <a:buFont typeface="Arial" pitchFamily="34" charset="0"/>
              <a:buChar char="•"/>
            </a:pPr>
            <a:r>
              <a:rPr lang="pt-BR" sz="2800" dirty="0" smtClean="0"/>
              <a:t> Diminuir o fluxo de medicamentos no lixo doméstico;</a:t>
            </a:r>
          </a:p>
          <a:p>
            <a:pPr algn="just">
              <a:lnSpc>
                <a:spcPct val="150000"/>
              </a:lnSpc>
              <a:buClr>
                <a:srgbClr val="336600"/>
              </a:buClr>
              <a:buFont typeface="Arial" pitchFamily="34" charset="0"/>
              <a:buChar char="•"/>
            </a:pPr>
            <a:r>
              <a:rPr lang="pt-BR" sz="2800" dirty="0" smtClean="0"/>
              <a:t>Alertar a população que o uso do medicamento vencido causa danos á saúde;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9052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117475"/>
            <a:ext cx="6248401" cy="6477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SITUAÇÃO - PROBLEMA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28596" y="928670"/>
            <a:ext cx="8572560" cy="577850"/>
          </a:xfrm>
          <a:prstGeom prst="rect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Situação, antes da campanha, do descarte de medicamentos. 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5" name="Picture 1" descr="DSC00625"/>
          <p:cNvPicPr>
            <a:picLocks noChangeAspect="1" noChangeArrowheads="1"/>
          </p:cNvPicPr>
          <p:nvPr/>
        </p:nvPicPr>
        <p:blipFill>
          <a:blip r:embed="rId3" cstate="print"/>
          <a:srcRect l="17577" t="32076" r="26666" b="13477"/>
          <a:stretch>
            <a:fillRect/>
          </a:stretch>
        </p:blipFill>
        <p:spPr bwMode="auto">
          <a:xfrm>
            <a:off x="357158" y="1714488"/>
            <a:ext cx="8731388" cy="478634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66656"/>
            <a:ext cx="6248401" cy="6477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ETAPAS</a:t>
            </a: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214280" y="622936"/>
          <a:ext cx="8929720" cy="62350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61614"/>
                <a:gridCol w="637838"/>
                <a:gridCol w="574053"/>
                <a:gridCol w="637838"/>
                <a:gridCol w="701620"/>
                <a:gridCol w="701620"/>
                <a:gridCol w="701620"/>
                <a:gridCol w="637839"/>
                <a:gridCol w="637839"/>
                <a:gridCol w="637839"/>
              </a:tblGrid>
              <a:tr h="4095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2300" dirty="0">
                          <a:solidFill>
                            <a:schemeClr val="tx1"/>
                          </a:solidFill>
                        </a:rPr>
                        <a:t>Ações </a:t>
                      </a:r>
                      <a:endParaRPr lang="pt-BR" sz="23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900" dirty="0">
                          <a:solidFill>
                            <a:schemeClr val="tx1"/>
                          </a:solidFill>
                        </a:rPr>
                        <a:t>Jan.</a:t>
                      </a:r>
                      <a:endParaRPr lang="pt-BR" sz="19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900" dirty="0">
                          <a:solidFill>
                            <a:schemeClr val="tx1"/>
                          </a:solidFill>
                        </a:rPr>
                        <a:t>Fev.</a:t>
                      </a:r>
                      <a:endParaRPr lang="pt-BR" sz="19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900" dirty="0">
                          <a:solidFill>
                            <a:schemeClr val="tx1"/>
                          </a:solidFill>
                        </a:rPr>
                        <a:t>Mar.</a:t>
                      </a:r>
                      <a:endParaRPr lang="pt-BR" sz="19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900" dirty="0">
                          <a:solidFill>
                            <a:schemeClr val="tx1"/>
                          </a:solidFill>
                        </a:rPr>
                        <a:t>Abril</a:t>
                      </a:r>
                      <a:endParaRPr lang="pt-BR" sz="19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900" dirty="0">
                          <a:solidFill>
                            <a:schemeClr val="tx1"/>
                          </a:solidFill>
                        </a:rPr>
                        <a:t>Maio</a:t>
                      </a:r>
                      <a:endParaRPr lang="pt-BR" sz="19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900" dirty="0">
                          <a:solidFill>
                            <a:schemeClr val="tx1"/>
                          </a:solidFill>
                        </a:rPr>
                        <a:t>Jun.</a:t>
                      </a:r>
                      <a:endParaRPr lang="pt-BR" sz="19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900" dirty="0">
                          <a:solidFill>
                            <a:schemeClr val="tx1"/>
                          </a:solidFill>
                        </a:rPr>
                        <a:t>Jul.</a:t>
                      </a:r>
                      <a:endParaRPr lang="pt-BR" sz="19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9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Ago.</a:t>
                      </a:r>
                      <a:endParaRPr lang="pt-BR" sz="1900" dirty="0">
                        <a:solidFill>
                          <a:schemeClr val="tx1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9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Set.</a:t>
                      </a:r>
                      <a:endParaRPr lang="pt-BR" sz="1900" dirty="0">
                        <a:solidFill>
                          <a:schemeClr val="tx1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544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/>
                        <a:t>Entrevistas com a população</a:t>
                      </a:r>
                      <a:endParaRPr lang="pt-B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</a:tr>
              <a:tr h="1143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/>
                        <a:t>Pesagem dos medicamentos destinados a UTC</a:t>
                      </a:r>
                      <a:endParaRPr lang="pt-B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</a:tr>
              <a:tr h="6033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/>
                        <a:t>Divulgação da campanha</a:t>
                      </a:r>
                      <a:endParaRPr lang="pt-B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/>
                    </a:p>
                  </a:txBody>
                  <a:tcPr/>
                </a:tc>
              </a:tr>
              <a:tr h="758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/>
                        <a:t>Recolhimento dos medicamentos nas casas</a:t>
                      </a:r>
                      <a:endParaRPr lang="pt-B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/>
                        <a:t>Repasse de informações sucintas nas casas</a:t>
                      </a:r>
                      <a:endParaRPr lang="pt-B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pt-BR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/>
                        <a:t>Palestras educativas sobre o tema</a:t>
                      </a:r>
                      <a:endParaRPr lang="pt-B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pt-BR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X</a:t>
                      </a:r>
                      <a:endParaRPr lang="pt-BR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9052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117475"/>
            <a:ext cx="6248401" cy="6477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Situação antes da campanha 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6715140" y="714356"/>
            <a:ext cx="1714512" cy="577850"/>
          </a:xfrm>
          <a:prstGeom prst="rect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Entrevista 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7347" name="Gráfico 1"/>
          <p:cNvPicPr>
            <a:picLocks noChangeArrowheads="1"/>
          </p:cNvPicPr>
          <p:nvPr/>
        </p:nvPicPr>
        <p:blipFill>
          <a:blip r:embed="rId3"/>
          <a:srcRect r="928" b="10422"/>
          <a:stretch>
            <a:fillRect/>
          </a:stretch>
        </p:blipFill>
        <p:spPr bwMode="auto">
          <a:xfrm>
            <a:off x="642910" y="1571636"/>
            <a:ext cx="7929618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9052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117475"/>
            <a:ext cx="6248401" cy="6477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Situação antes da campanha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6715140" y="714356"/>
            <a:ext cx="1714512" cy="577850"/>
          </a:xfrm>
          <a:prstGeom prst="rect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Entrevista 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8370" name="Gráfico 1"/>
          <p:cNvPicPr>
            <a:picLocks noChangeArrowheads="1"/>
          </p:cNvPicPr>
          <p:nvPr/>
        </p:nvPicPr>
        <p:blipFill>
          <a:blip r:embed="rId3"/>
          <a:srcRect b="14688"/>
          <a:stretch>
            <a:fillRect/>
          </a:stretch>
        </p:blipFill>
        <p:spPr bwMode="auto">
          <a:xfrm>
            <a:off x="571472" y="1357298"/>
            <a:ext cx="8358214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ChangeArrowheads="1"/>
          </p:cNvSpPr>
          <p:nvPr/>
        </p:nvSpPr>
        <p:spPr bwMode="auto">
          <a:xfrm>
            <a:off x="4429125" y="188913"/>
            <a:ext cx="4714875" cy="6477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latin typeface="Calibri" pitchFamily="34" charset="0"/>
            </a:endParaRP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52413" y="188913"/>
            <a:ext cx="8891587" cy="6524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sz="2800">
              <a:latin typeface="Calibri" pitchFamily="34" charset="0"/>
            </a:endParaRPr>
          </a:p>
          <a:p>
            <a:endParaRPr lang="pt-BR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-14288" y="117475"/>
            <a:ext cx="8331201" cy="788988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nkGothic Md BT" pitchFamily="34" charset="0"/>
              </a:rPr>
              <a:t>REALIZAÇÃO DA CAMPANHA</a:t>
            </a:r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nkGothic Md BT" pitchFamily="34" charset="0"/>
            </a:endParaRP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17500" y="906463"/>
            <a:ext cx="8642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pic>
        <p:nvPicPr>
          <p:cNvPr id="11" name="Picture 5" descr="medicament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071546"/>
            <a:ext cx="3597026" cy="54776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2" name="CaixaDeTexto 11"/>
          <p:cNvSpPr txBox="1"/>
          <p:nvPr/>
        </p:nvSpPr>
        <p:spPr>
          <a:xfrm>
            <a:off x="785786" y="2674806"/>
            <a:ext cx="3429024" cy="1754326"/>
          </a:xfrm>
          <a:prstGeom prst="rect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 No mês de abril, foi realizada a divulgação da campanha.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</TotalTime>
  <Words>803</Words>
  <Application>Microsoft Office PowerPoint</Application>
  <PresentationFormat>Apresentação na tela (4:3)</PresentationFormat>
  <Paragraphs>183</Paragraphs>
  <Slides>17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Centro Universitário de União da Vitória – UNIUV Curso de Engenharia Ambiental   Kátia Schefer   Orientador: Prof.ª Lisandra C. Kaminski  União da Vitória, 00 de novembro de 2011</dc:title>
  <dc:creator>Usuario</dc:creator>
  <cp:lastModifiedBy>Saude</cp:lastModifiedBy>
  <cp:revision>84</cp:revision>
  <dcterms:created xsi:type="dcterms:W3CDTF">2011-11-01T22:59:52Z</dcterms:created>
  <dcterms:modified xsi:type="dcterms:W3CDTF">2013-11-01T15:20:15Z</dcterms:modified>
</cp:coreProperties>
</file>