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9" r:id="rId5"/>
    <p:sldId id="259" r:id="rId6"/>
    <p:sldId id="281" r:id="rId7"/>
    <p:sldId id="270" r:id="rId8"/>
    <p:sldId id="272" r:id="rId9"/>
    <p:sldId id="280" r:id="rId10"/>
    <p:sldId id="279" r:id="rId11"/>
    <p:sldId id="263" r:id="rId12"/>
    <p:sldId id="268" r:id="rId13"/>
    <p:sldId id="264" r:id="rId14"/>
    <p:sldId id="266" r:id="rId15"/>
    <p:sldId id="265" r:id="rId16"/>
    <p:sldId id="278" r:id="rId17"/>
    <p:sldId id="277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C8624-9C76-4A99-8395-6A5A59A4A7FF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32776-7967-4860-BF48-822248D29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C289A-8833-408E-873D-98D92A240804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BA2F8-CB49-47A1-B2DC-8D3FF7169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F4EE7-D9B4-47AA-A8BF-0FCFB2556297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297B8-4673-483E-A233-305CA7D0B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29E1C-3430-4B05-A56F-5D8C7DD4419F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AEBBA-9FEE-426A-B9DB-1F2711E78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C918F-C76D-4B81-A504-A6994CDF0075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948CD-12F0-4E10-8BFD-6BBA460D0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DB093-D0FA-4445-B3DF-C50C265100EE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1E7B7-AD51-4643-AE6F-590821BCB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B34CE-F179-49C8-9AE3-463B1E3ADAA9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6FC99-F280-4DD3-8EDF-B2E32CDB0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669FE-5619-412C-9CBF-C8AE596ADDC7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3CECC-8833-4AA7-9D8F-4A42236DF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FE5E-DEDE-44A7-A10F-78BCFAB92F1B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3A141-3C19-4DF5-A0EA-60DED1509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03EBF-A2A1-4400-8875-75850E25D671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1781C-9BFB-461C-B4FD-A6174BED6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A1D30-F4ED-4E63-992C-8BB6D6BEE54F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4B5B-1452-4C04-927F-D4F5234D3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9E9C65-55AB-45CB-BFBE-70E996010E19}" type="datetimeFigureOut">
              <a:rPr lang="en-US"/>
              <a:pPr>
                <a:defRPr/>
              </a:pPr>
              <a:t>04/11/13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B573CE-2BC4-4BFA-BEE7-E99AE5619F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731838" y="2130425"/>
            <a:ext cx="7772400" cy="1470025"/>
          </a:xfrm>
        </p:spPr>
        <p:txBody>
          <a:bodyPr/>
          <a:lstStyle/>
          <a:p>
            <a:r>
              <a:rPr lang="en-US" sz="6000" smtClean="0"/>
              <a:t>CONSULTÓRIO NA RUA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DIRETRIZES E DESAFIOS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pic>
        <p:nvPicPr>
          <p:cNvPr id="13315" name="Picture 4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57775" y="177800"/>
            <a:ext cx="3760788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novo_logo_sm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563" y="304800"/>
            <a:ext cx="394017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4746625" cy="1143000"/>
          </a:xfrm>
        </p:spPr>
        <p:txBody>
          <a:bodyPr/>
          <a:lstStyle/>
          <a:p>
            <a:pPr algn="l"/>
            <a:r>
              <a:rPr lang="en-US" sz="4000" dirty="0" smtClean="0"/>
              <a:t>CASCATA </a:t>
            </a:r>
            <a:r>
              <a:rPr lang="en-US" sz="4000" dirty="0" smtClean="0"/>
              <a:t>DE PROBLEMAS…</a:t>
            </a:r>
          </a:p>
        </p:txBody>
      </p:sp>
      <p:pic>
        <p:nvPicPr>
          <p:cNvPr id="37892" name="Picture 5" descr="novo_logo_sm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6750" y="141288"/>
            <a:ext cx="328295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035" y="2369535"/>
            <a:ext cx="7418179" cy="3247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39164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3850" cy="1143000"/>
          </a:xfrm>
        </p:spPr>
        <p:txBody>
          <a:bodyPr/>
          <a:lstStyle/>
          <a:p>
            <a:r>
              <a:rPr lang="en-US" dirty="0" smtClean="0"/>
              <a:t>PANORAMA </a:t>
            </a:r>
            <a:r>
              <a:rPr lang="en-US" dirty="0" smtClean="0"/>
              <a:t>DOS CR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2800" dirty="0" smtClean="0"/>
          </a:p>
          <a:p>
            <a:r>
              <a:rPr lang="en-US" sz="2800" dirty="0" err="1" smtClean="0"/>
              <a:t>Atualmente</a:t>
            </a:r>
            <a:r>
              <a:rPr lang="en-US" sz="2800" dirty="0" smtClean="0"/>
              <a:t>, o </a:t>
            </a:r>
            <a:r>
              <a:rPr lang="en-US" sz="2800" dirty="0" err="1" smtClean="0"/>
              <a:t>Brasil</a:t>
            </a:r>
            <a:r>
              <a:rPr lang="en-US" sz="2800" dirty="0" smtClean="0"/>
              <a:t> </a:t>
            </a:r>
            <a:r>
              <a:rPr lang="en-US" sz="2800" dirty="0" err="1" smtClean="0"/>
              <a:t>conta</a:t>
            </a:r>
            <a:r>
              <a:rPr lang="en-US" sz="2800" dirty="0" smtClean="0"/>
              <a:t> com ~ 90 </a:t>
            </a:r>
            <a:r>
              <a:rPr lang="en-US" sz="2800" dirty="0" err="1" smtClean="0"/>
              <a:t>eCR</a:t>
            </a:r>
            <a:endParaRPr lang="en-US" sz="2800" dirty="0" smtClean="0"/>
          </a:p>
          <a:p>
            <a:r>
              <a:rPr lang="en-US" sz="2800" dirty="0" err="1" smtClean="0"/>
              <a:t>Alguns</a:t>
            </a:r>
            <a:r>
              <a:rPr lang="en-US" sz="2800" dirty="0" smtClean="0"/>
              <a:t> </a:t>
            </a:r>
            <a:r>
              <a:rPr lang="en-US" sz="2800" dirty="0" err="1" smtClean="0"/>
              <a:t>municípios</a:t>
            </a:r>
            <a:r>
              <a:rPr lang="en-US" sz="2800" dirty="0" smtClean="0"/>
              <a:t> </a:t>
            </a:r>
            <a:r>
              <a:rPr lang="en-US" sz="2800" dirty="0" err="1" smtClean="0"/>
              <a:t>acumulam</a:t>
            </a:r>
            <a:r>
              <a:rPr lang="en-US" sz="2800" dirty="0" smtClean="0"/>
              <a:t> </a:t>
            </a:r>
            <a:r>
              <a:rPr lang="en-US" sz="2800" dirty="0" err="1" smtClean="0"/>
              <a:t>experiência</a:t>
            </a:r>
            <a:r>
              <a:rPr lang="en-US" sz="2800" dirty="0" smtClean="0"/>
              <a:t> </a:t>
            </a:r>
            <a:r>
              <a:rPr lang="en-US" sz="2800" dirty="0" err="1" smtClean="0"/>
              <a:t>prévia</a:t>
            </a:r>
            <a:r>
              <a:rPr lang="en-US" sz="2800" dirty="0" smtClean="0"/>
              <a:t> do </a:t>
            </a:r>
            <a:r>
              <a:rPr lang="en-US" sz="2800" dirty="0" err="1" smtClean="0"/>
              <a:t>Consultório</a:t>
            </a:r>
            <a:r>
              <a:rPr lang="en-US" sz="2800" dirty="0" smtClean="0"/>
              <a:t> de </a:t>
            </a:r>
            <a:r>
              <a:rPr lang="en-US" sz="2800" dirty="0" err="1" smtClean="0"/>
              <a:t>Rua</a:t>
            </a:r>
            <a:r>
              <a:rPr lang="en-US" sz="2800" dirty="0" smtClean="0"/>
              <a:t> e/</a:t>
            </a:r>
            <a:r>
              <a:rPr lang="en-US" sz="2800" dirty="0" err="1" smtClean="0"/>
              <a:t>ou</a:t>
            </a:r>
            <a:r>
              <a:rPr lang="en-US" sz="2800" dirty="0" smtClean="0"/>
              <a:t> PSF </a:t>
            </a:r>
            <a:r>
              <a:rPr lang="en-US" sz="2800" dirty="0" err="1" smtClean="0"/>
              <a:t>sem</a:t>
            </a:r>
            <a:r>
              <a:rPr lang="en-US" sz="2800" dirty="0" smtClean="0"/>
              <a:t> </a:t>
            </a:r>
            <a:r>
              <a:rPr lang="en-US" sz="2800" dirty="0" err="1" smtClean="0"/>
              <a:t>domicílio</a:t>
            </a:r>
            <a:r>
              <a:rPr lang="en-US" sz="2800" dirty="0" smtClean="0"/>
              <a:t> (Salvador, BH, Rio, São Paulo, Porto </a:t>
            </a:r>
            <a:r>
              <a:rPr lang="en-US" sz="2800" dirty="0" err="1" smtClean="0"/>
              <a:t>Alegre</a:t>
            </a:r>
            <a:r>
              <a:rPr lang="en-US" sz="2800" dirty="0" smtClean="0"/>
              <a:t>)</a:t>
            </a:r>
          </a:p>
          <a:p>
            <a:r>
              <a:rPr lang="en-US" sz="2800" dirty="0" err="1" smtClean="0"/>
              <a:t>Visibilidade</a:t>
            </a:r>
            <a:r>
              <a:rPr lang="en-US" sz="2800" dirty="0" smtClean="0"/>
              <a:t> </a:t>
            </a:r>
            <a:r>
              <a:rPr lang="en-US" sz="2800" dirty="0" err="1" smtClean="0"/>
              <a:t>crescente</a:t>
            </a:r>
            <a:r>
              <a:rPr lang="en-US" sz="2800" dirty="0" smtClean="0"/>
              <a:t> do </a:t>
            </a:r>
            <a:r>
              <a:rPr lang="en-US" sz="2800" dirty="0" err="1" smtClean="0"/>
              <a:t>problema</a:t>
            </a:r>
            <a:r>
              <a:rPr lang="en-US" sz="2800" dirty="0" smtClean="0"/>
              <a:t> </a:t>
            </a:r>
            <a:r>
              <a:rPr lang="en-US" sz="2800" dirty="0" err="1" smtClean="0"/>
              <a:t>na</a:t>
            </a:r>
            <a:r>
              <a:rPr lang="en-US" sz="2800" dirty="0" smtClean="0"/>
              <a:t> </a:t>
            </a:r>
            <a:r>
              <a:rPr lang="en-US" sz="2800" dirty="0" err="1" smtClean="0"/>
              <a:t>imprensa</a:t>
            </a:r>
            <a:endParaRPr lang="en-US" sz="2800" dirty="0" smtClean="0"/>
          </a:p>
          <a:p>
            <a:r>
              <a:rPr lang="en-US" sz="2800" dirty="0" err="1" smtClean="0"/>
              <a:t>Centralidade</a:t>
            </a:r>
            <a:r>
              <a:rPr lang="en-US" sz="2800" dirty="0" smtClean="0"/>
              <a:t> do </a:t>
            </a:r>
            <a:r>
              <a:rPr lang="en-US" sz="2800" dirty="0" err="1" smtClean="0"/>
              <a:t>tema</a:t>
            </a:r>
            <a:r>
              <a:rPr lang="en-US" sz="2800" dirty="0" smtClean="0"/>
              <a:t> </a:t>
            </a:r>
            <a:r>
              <a:rPr lang="en-US" sz="2800" dirty="0" err="1" smtClean="0"/>
              <a:t>nas</a:t>
            </a:r>
            <a:r>
              <a:rPr lang="en-US" sz="2800" dirty="0" smtClean="0"/>
              <a:t> </a:t>
            </a:r>
            <a:r>
              <a:rPr lang="en-US" sz="2800" dirty="0" err="1" smtClean="0"/>
              <a:t>políticas</a:t>
            </a:r>
            <a:r>
              <a:rPr lang="en-US" sz="2800" dirty="0" smtClean="0"/>
              <a:t> de </a:t>
            </a:r>
            <a:r>
              <a:rPr lang="en-US" sz="2800" dirty="0" err="1" smtClean="0"/>
              <a:t>saúde</a:t>
            </a:r>
            <a:r>
              <a:rPr lang="en-US" sz="2800" dirty="0" smtClean="0"/>
              <a:t>, </a:t>
            </a:r>
            <a:r>
              <a:rPr lang="en-US" sz="2800" dirty="0" err="1" smtClean="0"/>
              <a:t>assistência</a:t>
            </a:r>
            <a:r>
              <a:rPr lang="en-US" sz="2800" dirty="0" smtClean="0"/>
              <a:t> social, </a:t>
            </a:r>
            <a:r>
              <a:rPr lang="en-US" sz="2800" dirty="0" err="1" smtClean="0"/>
              <a:t>justiça</a:t>
            </a:r>
            <a:r>
              <a:rPr lang="en-US" sz="2800" dirty="0" smtClean="0"/>
              <a:t> e </a:t>
            </a:r>
            <a:r>
              <a:rPr lang="en-US" sz="2800" dirty="0" err="1" smtClean="0"/>
              <a:t>segurança</a:t>
            </a:r>
            <a:r>
              <a:rPr lang="en-US" sz="2800" dirty="0" smtClean="0"/>
              <a:t> </a:t>
            </a:r>
            <a:r>
              <a:rPr lang="en-US" sz="2800" dirty="0" err="1" smtClean="0"/>
              <a:t>pública</a:t>
            </a:r>
            <a:endParaRPr lang="en-US" sz="2800" dirty="0" smtClean="0"/>
          </a:p>
        </p:txBody>
      </p:sp>
      <p:pic>
        <p:nvPicPr>
          <p:cNvPr id="19459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5403850" cy="1143000"/>
          </a:xfrm>
        </p:spPr>
        <p:txBody>
          <a:bodyPr/>
          <a:lstStyle/>
          <a:p>
            <a:pPr algn="l"/>
            <a:r>
              <a:rPr lang="en-US" sz="4000" dirty="0" smtClean="0"/>
              <a:t>FORMAÇÃO PARA O CR</a:t>
            </a:r>
            <a:endParaRPr lang="en-US" sz="40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671418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Manual </a:t>
            </a:r>
            <a:r>
              <a:rPr lang="en-US" sz="2800" dirty="0" err="1" smtClean="0"/>
              <a:t>sobre</a:t>
            </a:r>
            <a:r>
              <a:rPr lang="en-US" sz="2800" dirty="0" smtClean="0"/>
              <a:t> o </a:t>
            </a:r>
            <a:r>
              <a:rPr lang="en-US" sz="2800" dirty="0" err="1" smtClean="0"/>
              <a:t>cuidado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</a:t>
            </a:r>
            <a:r>
              <a:rPr lang="en-US" sz="2800" dirty="0" err="1" smtClean="0"/>
              <a:t>saúde</a:t>
            </a:r>
            <a:r>
              <a:rPr lang="en-US" sz="2800" dirty="0" smtClean="0"/>
              <a:t> </a:t>
            </a:r>
            <a:r>
              <a:rPr lang="en-US" sz="2800" dirty="0" err="1" smtClean="0"/>
              <a:t>junto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</a:t>
            </a:r>
            <a:r>
              <a:rPr lang="en-US" sz="2800" dirty="0" err="1" smtClean="0"/>
              <a:t>população</a:t>
            </a:r>
            <a:r>
              <a:rPr lang="en-US" sz="2800" dirty="0" smtClean="0"/>
              <a:t> </a:t>
            </a:r>
            <a:r>
              <a:rPr lang="en-US" sz="2800" dirty="0" err="1" smtClean="0"/>
              <a:t>em</a:t>
            </a:r>
            <a:r>
              <a:rPr lang="en-US" sz="2800" dirty="0" smtClean="0"/>
              <a:t> </a:t>
            </a:r>
            <a:r>
              <a:rPr lang="en-US" sz="2800" dirty="0" err="1" smtClean="0"/>
              <a:t>situação</a:t>
            </a:r>
            <a:r>
              <a:rPr lang="en-US" sz="2800" dirty="0" smtClean="0"/>
              <a:t> de </a:t>
            </a:r>
            <a:r>
              <a:rPr lang="en-US" sz="2800" dirty="0" err="1" smtClean="0"/>
              <a:t>rua</a:t>
            </a:r>
            <a:r>
              <a:rPr lang="en-US" sz="2800" dirty="0" smtClean="0"/>
              <a:t> </a:t>
            </a:r>
            <a:r>
              <a:rPr lang="en-US" sz="2800" dirty="0" err="1" smtClean="0"/>
              <a:t>disponivel</a:t>
            </a:r>
            <a:r>
              <a:rPr lang="en-US" sz="2800" dirty="0" smtClean="0"/>
              <a:t> </a:t>
            </a:r>
            <a:r>
              <a:rPr lang="en-US" sz="2800" dirty="0" err="1" smtClean="0"/>
              <a:t>em</a:t>
            </a:r>
            <a:r>
              <a:rPr lang="en-US" sz="2800" dirty="0" smtClean="0"/>
              <a:t> </a:t>
            </a:r>
            <a:r>
              <a:rPr lang="en-US" sz="2800" dirty="0" err="1" smtClean="0"/>
              <a:t>pdf</a:t>
            </a:r>
            <a:r>
              <a:rPr lang="en-US" sz="2800" dirty="0" smtClean="0"/>
              <a:t> no site do MS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Curso</a:t>
            </a:r>
            <a:r>
              <a:rPr lang="en-US" sz="2800" dirty="0" smtClean="0"/>
              <a:t> </a:t>
            </a:r>
            <a:r>
              <a:rPr lang="en-US" sz="2800" dirty="0" err="1" smtClean="0"/>
              <a:t>nacional</a:t>
            </a:r>
            <a:r>
              <a:rPr lang="en-US" sz="2800" dirty="0" smtClean="0"/>
              <a:t> </a:t>
            </a:r>
            <a:r>
              <a:rPr lang="en-US" sz="2800" dirty="0" err="1" smtClean="0"/>
              <a:t>para</a:t>
            </a:r>
            <a:r>
              <a:rPr lang="en-US" sz="2800" dirty="0" smtClean="0"/>
              <a:t> as </a:t>
            </a:r>
            <a:r>
              <a:rPr lang="en-US" sz="2800" dirty="0" err="1" smtClean="0"/>
              <a:t>eCR</a:t>
            </a:r>
            <a:r>
              <a:rPr lang="en-US" sz="2800" dirty="0" smtClean="0"/>
              <a:t> </a:t>
            </a:r>
            <a:r>
              <a:rPr lang="en-US" sz="2800" dirty="0" err="1" smtClean="0"/>
              <a:t>em</a:t>
            </a:r>
            <a:r>
              <a:rPr lang="en-US" sz="2800" dirty="0" smtClean="0"/>
              <a:t> </a:t>
            </a:r>
            <a:r>
              <a:rPr lang="en-US" sz="2800" dirty="0" err="1" smtClean="0"/>
              <a:t>formulação</a:t>
            </a:r>
            <a:r>
              <a:rPr lang="en-US" sz="2800" dirty="0" smtClean="0"/>
              <a:t> </a:t>
            </a:r>
            <a:r>
              <a:rPr lang="en-US" sz="2800" dirty="0" err="1" smtClean="0"/>
              <a:t>pelo</a:t>
            </a:r>
            <a:r>
              <a:rPr lang="en-US" sz="2800" dirty="0" smtClean="0"/>
              <a:t> DAB/MS, </a:t>
            </a:r>
            <a:r>
              <a:rPr lang="en-US" sz="2800" dirty="0" err="1" smtClean="0"/>
              <a:t>modalidade</a:t>
            </a:r>
            <a:r>
              <a:rPr lang="en-US" sz="2800" dirty="0" smtClean="0"/>
              <a:t> </a:t>
            </a:r>
            <a:r>
              <a:rPr lang="en-US" sz="2800" dirty="0" err="1" smtClean="0"/>
              <a:t>semipresencial</a:t>
            </a:r>
            <a:endParaRPr lang="en-US" sz="2800" dirty="0" smtClean="0"/>
          </a:p>
        </p:txBody>
      </p:sp>
      <p:pic>
        <p:nvPicPr>
          <p:cNvPr id="25604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manual_saude_populacao_ru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7063" y="1960563"/>
            <a:ext cx="257175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46625" cy="1143000"/>
          </a:xfrm>
        </p:spPr>
        <p:txBody>
          <a:bodyPr/>
          <a:lstStyle/>
          <a:p>
            <a:r>
              <a:rPr lang="en-US" smtClean="0"/>
              <a:t>EXPERIÊNCIA LOCAL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Florianópolis participou da chamada da ATSM para Consultórios de Rua em 2011-12 e tem uma eCR Modalidade I desde fevereiro de 2013, vinculada ao CS Prainha, no DS Centro, composta por assistente social, psicóloga, enfermeiro e técnico de enfermagem</a:t>
            </a:r>
          </a:p>
          <a:p>
            <a:pPr>
              <a:lnSpc>
                <a:spcPct val="90000"/>
              </a:lnSpc>
            </a:pPr>
            <a:r>
              <a:rPr lang="en-US" smtClean="0"/>
              <a:t>Trabalho ainda em fase de implantação, algumas necessidades estruturais</a:t>
            </a:r>
          </a:p>
          <a:p>
            <a:pPr>
              <a:lnSpc>
                <a:spcPct val="90000"/>
              </a:lnSpc>
            </a:pPr>
            <a:r>
              <a:rPr lang="en-US" smtClean="0"/>
              <a:t>Educação permanente: SBV, SM, A/D, RD, TR</a:t>
            </a:r>
          </a:p>
        </p:txBody>
      </p:sp>
      <p:pic>
        <p:nvPicPr>
          <p:cNvPr id="20483" name="Picture 5" descr="novo_logo_sm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6750" y="141288"/>
            <a:ext cx="328295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3850" cy="1143000"/>
          </a:xfrm>
        </p:spPr>
        <p:txBody>
          <a:bodyPr/>
          <a:lstStyle/>
          <a:p>
            <a:pPr algn="l"/>
            <a:r>
              <a:rPr lang="pt-BR" sz="3600" dirty="0" smtClean="0"/>
              <a:t>ALGUMAS ATIVIDADES</a:t>
            </a:r>
            <a:endParaRPr lang="pt-BR" sz="3600" dirty="0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mtClean="0"/>
              <a:t>Trabalho in loco na rua (ex, abordagem psicossocial, curativos, coleta de material para exames) e no CentroPop (ex, coleta de escarro, orientações de autocuidado)</a:t>
            </a:r>
          </a:p>
          <a:p>
            <a:pPr marL="0" indent="0"/>
            <a:r>
              <a:rPr lang="en-US" smtClean="0"/>
              <a:t>Promoção de acesso a serviços de saúde</a:t>
            </a:r>
          </a:p>
          <a:p>
            <a:pPr marL="0" indent="0"/>
            <a:r>
              <a:rPr lang="en-US" smtClean="0"/>
              <a:t>Atendimento de retaguarda no CS Prainha</a:t>
            </a:r>
          </a:p>
          <a:p>
            <a:pPr marL="0" indent="0"/>
            <a:r>
              <a:rPr lang="en-US" smtClean="0"/>
              <a:t>Encaminhamento de casos mais graves para CAPSad, UPA, hospitais</a:t>
            </a:r>
          </a:p>
        </p:txBody>
      </p:sp>
      <p:pic>
        <p:nvPicPr>
          <p:cNvPr id="22531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3850" cy="1143000"/>
          </a:xfrm>
        </p:spPr>
        <p:txBody>
          <a:bodyPr/>
          <a:lstStyle/>
          <a:p>
            <a:pPr algn="l"/>
            <a:r>
              <a:rPr lang="pt-BR" dirty="0" smtClean="0"/>
              <a:t>PARCERIAS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000" smtClean="0"/>
              <a:t>Fluxos em pactuação com outros setores</a:t>
            </a:r>
          </a:p>
          <a:p>
            <a:r>
              <a:rPr lang="en-US" sz="3000" smtClean="0"/>
              <a:t>Principal parceria externa é com o CentroPop</a:t>
            </a:r>
          </a:p>
          <a:p>
            <a:r>
              <a:rPr lang="en-US" sz="3000" smtClean="0"/>
              <a:t>Parceria com Guarda Municipal para cadastro da população (trabalho articulado, mas com abordagem em momentos distintos)</a:t>
            </a:r>
          </a:p>
          <a:p>
            <a:r>
              <a:rPr lang="en-US" sz="3000" smtClean="0"/>
              <a:t>Parceria com Instituto ArcoÍris para treinamento em redução de danos</a:t>
            </a:r>
          </a:p>
          <a:p>
            <a:r>
              <a:rPr lang="en-US" sz="3000" smtClean="0"/>
              <a:t>Discussão com MP sobre acesso facilitado a documentos para realizar exames</a:t>
            </a:r>
          </a:p>
        </p:txBody>
      </p:sp>
      <p:pic>
        <p:nvPicPr>
          <p:cNvPr id="21507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540385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MUITOS DESAFIOS…</a:t>
            </a:r>
            <a:endParaRPr lang="en-US" dirty="0" smtClean="0"/>
          </a:p>
        </p:txBody>
      </p:sp>
      <p:pic>
        <p:nvPicPr>
          <p:cNvPr id="29699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17638"/>
            <a:ext cx="795655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69411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457200" y="2341563"/>
            <a:ext cx="8229600" cy="4170362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pt-BR" dirty="0" smtClean="0"/>
          </a:p>
          <a:p>
            <a:pPr algn="ctr">
              <a:buFont typeface="Arial" charset="0"/>
              <a:buNone/>
            </a:pPr>
            <a:r>
              <a:rPr lang="pt-BR" sz="4000" dirty="0" smtClean="0"/>
              <a:t>JORGE ZEPEDA</a:t>
            </a:r>
          </a:p>
          <a:p>
            <a:pPr algn="ctr">
              <a:buFont typeface="Arial" charset="0"/>
              <a:buNone/>
            </a:pPr>
            <a:r>
              <a:rPr lang="pt-BR" sz="4000" dirty="0" err="1" smtClean="0"/>
              <a:t>apsflorianopolis@gmail.com</a:t>
            </a:r>
            <a:endParaRPr lang="pt-BR" sz="4000" dirty="0" smtClean="0"/>
          </a:p>
        </p:txBody>
      </p:sp>
      <p:pic>
        <p:nvPicPr>
          <p:cNvPr id="38916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3850" cy="1143000"/>
          </a:xfrm>
        </p:spPr>
        <p:txBody>
          <a:bodyPr/>
          <a:lstStyle/>
          <a:p>
            <a:pPr algn="l"/>
            <a:r>
              <a:rPr lang="en-US" sz="4000" dirty="0" smtClean="0"/>
              <a:t>UMA PROPOSTA </a:t>
            </a:r>
            <a:r>
              <a:rPr lang="en-US" sz="4000" dirty="0" smtClean="0"/>
              <a:t>NOVA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err="1" smtClean="0"/>
              <a:t>Proposta</a:t>
            </a:r>
            <a:r>
              <a:rPr lang="en-US" dirty="0" smtClean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procura</a:t>
            </a:r>
            <a:r>
              <a:rPr lang="en-US" dirty="0"/>
              <a:t> </a:t>
            </a:r>
            <a:r>
              <a:rPr lang="en-US" dirty="0" err="1"/>
              <a:t>ampliar</a:t>
            </a:r>
            <a:r>
              <a:rPr lang="en-US" dirty="0"/>
              <a:t> o </a:t>
            </a:r>
            <a:r>
              <a:rPr lang="en-US" dirty="0" err="1"/>
              <a:t>acesso</a:t>
            </a:r>
            <a:r>
              <a:rPr lang="en-US" dirty="0"/>
              <a:t> da </a:t>
            </a:r>
            <a:r>
              <a:rPr lang="en-US" dirty="0" err="1" smtClean="0"/>
              <a:t>população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situação</a:t>
            </a:r>
            <a:r>
              <a:rPr lang="en-US" dirty="0" smtClean="0"/>
              <a:t> de </a:t>
            </a:r>
            <a:r>
              <a:rPr lang="en-US" dirty="0" err="1"/>
              <a:t>rua</a:t>
            </a:r>
            <a:r>
              <a:rPr lang="en-US" dirty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SUS e </a:t>
            </a:r>
            <a:r>
              <a:rPr lang="en-US" dirty="0" err="1"/>
              <a:t>ofertar</a:t>
            </a:r>
            <a:r>
              <a:rPr lang="en-US" dirty="0"/>
              <a:t>, de </a:t>
            </a:r>
            <a:r>
              <a:rPr lang="en-US" dirty="0" err="1"/>
              <a:t>maneira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oportuna</a:t>
            </a:r>
            <a:r>
              <a:rPr lang="en-US" dirty="0"/>
              <a:t>, </a:t>
            </a:r>
            <a:r>
              <a:rPr lang="en-US" dirty="0" err="1"/>
              <a:t>atenção</a:t>
            </a:r>
            <a:r>
              <a:rPr lang="en-US" dirty="0"/>
              <a:t> integral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 smtClean="0"/>
              <a:t>saúde</a:t>
            </a:r>
            <a:r>
              <a:rPr lang="en-US" dirty="0" smtClean="0"/>
              <a:t> a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população</a:t>
            </a:r>
            <a:r>
              <a:rPr lang="en-US" dirty="0" smtClean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meio</a:t>
            </a:r>
            <a:r>
              <a:rPr lang="en-US" dirty="0"/>
              <a:t> das </a:t>
            </a:r>
            <a:r>
              <a:rPr lang="en-US" dirty="0" err="1"/>
              <a:t>equipes</a:t>
            </a:r>
            <a:r>
              <a:rPr lang="en-US" dirty="0"/>
              <a:t> e </a:t>
            </a:r>
            <a:r>
              <a:rPr lang="en-US" dirty="0" err="1"/>
              <a:t>serviços</a:t>
            </a:r>
            <a:r>
              <a:rPr lang="en-US" dirty="0"/>
              <a:t> da </a:t>
            </a:r>
            <a:r>
              <a:rPr lang="en-US" dirty="0" err="1"/>
              <a:t>atenção</a:t>
            </a:r>
            <a:r>
              <a:rPr lang="en-US" dirty="0"/>
              <a:t> </a:t>
            </a:r>
            <a:r>
              <a:rPr lang="en-US" dirty="0" err="1" smtClean="0"/>
              <a:t>básica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As </a:t>
            </a:r>
            <a:r>
              <a:rPr lang="en-US" dirty="0" err="1" smtClean="0"/>
              <a:t>equipes</a:t>
            </a:r>
            <a:r>
              <a:rPr lang="en-US" dirty="0" smtClean="0"/>
              <a:t> de </a:t>
            </a:r>
            <a:r>
              <a:rPr lang="en-US" dirty="0" err="1" smtClean="0"/>
              <a:t>Consultório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Rua</a:t>
            </a:r>
            <a:r>
              <a:rPr lang="en-US" dirty="0" smtClean="0"/>
              <a:t> (</a:t>
            </a:r>
            <a:r>
              <a:rPr lang="en-US" dirty="0" err="1" smtClean="0"/>
              <a:t>eCR</a:t>
            </a:r>
            <a:r>
              <a:rPr lang="en-US" dirty="0" smtClean="0"/>
              <a:t>) </a:t>
            </a:r>
            <a:r>
              <a:rPr lang="en-US" dirty="0" err="1" smtClean="0"/>
              <a:t>integram</a:t>
            </a:r>
            <a:r>
              <a:rPr lang="en-US" dirty="0" smtClean="0"/>
              <a:t> o </a:t>
            </a:r>
            <a:r>
              <a:rPr lang="en-US" dirty="0" err="1" smtClean="0"/>
              <a:t>componente</a:t>
            </a:r>
            <a:r>
              <a:rPr lang="en-US" dirty="0" smtClean="0"/>
              <a:t> </a:t>
            </a:r>
            <a:r>
              <a:rPr lang="en-US" dirty="0" err="1" smtClean="0"/>
              <a:t>atenção</a:t>
            </a:r>
            <a:r>
              <a:rPr lang="en-US" dirty="0" smtClean="0"/>
              <a:t> </a:t>
            </a:r>
            <a:r>
              <a:rPr lang="en-US" dirty="0" err="1" smtClean="0"/>
              <a:t>básica</a:t>
            </a:r>
            <a:r>
              <a:rPr lang="en-US" dirty="0" smtClean="0"/>
              <a:t> da </a:t>
            </a:r>
            <a:r>
              <a:rPr lang="en-US" dirty="0" err="1" smtClean="0"/>
              <a:t>Rede</a:t>
            </a:r>
            <a:r>
              <a:rPr lang="en-US" dirty="0" smtClean="0"/>
              <a:t> de </a:t>
            </a:r>
            <a:r>
              <a:rPr lang="en-US" dirty="0" err="1" smtClean="0"/>
              <a:t>Atenção</a:t>
            </a:r>
            <a:r>
              <a:rPr lang="en-US" dirty="0" smtClean="0"/>
              <a:t> </a:t>
            </a:r>
            <a:r>
              <a:rPr lang="en-US" dirty="0" err="1" smtClean="0"/>
              <a:t>Psicossocial</a:t>
            </a:r>
            <a:r>
              <a:rPr lang="en-US" dirty="0" smtClean="0"/>
              <a:t> e </a:t>
            </a:r>
            <a:r>
              <a:rPr lang="en-US" dirty="0" err="1" smtClean="0"/>
              <a:t>desenvolvem</a:t>
            </a:r>
            <a:r>
              <a:rPr lang="en-US" dirty="0" smtClean="0"/>
              <a:t> </a:t>
            </a:r>
            <a:r>
              <a:rPr lang="en-US" dirty="0" err="1" smtClean="0"/>
              <a:t>ações</a:t>
            </a:r>
            <a:r>
              <a:rPr lang="en-US" dirty="0" smtClean="0"/>
              <a:t> de </a:t>
            </a:r>
            <a:r>
              <a:rPr lang="en-US" dirty="0" smtClean="0"/>
              <a:t>AB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conson</a:t>
            </a:r>
            <a:r>
              <a:rPr lang="en-US" dirty="0" err="1" smtClean="0"/>
              <a:t>ância</a:t>
            </a:r>
            <a:r>
              <a:rPr lang="en-US" dirty="0" smtClean="0"/>
              <a:t> com as </a:t>
            </a:r>
            <a:r>
              <a:rPr lang="en-US" dirty="0" err="1" smtClean="0"/>
              <a:t>diretrizes</a:t>
            </a:r>
            <a:r>
              <a:rPr lang="en-US" dirty="0" smtClean="0"/>
              <a:t> da PNAB</a:t>
            </a:r>
            <a:endParaRPr lang="en-US" dirty="0" smtClean="0"/>
          </a:p>
        </p:txBody>
      </p:sp>
      <p:pic>
        <p:nvPicPr>
          <p:cNvPr id="14339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3850" cy="1143000"/>
          </a:xfrm>
        </p:spPr>
        <p:txBody>
          <a:bodyPr/>
          <a:lstStyle/>
          <a:p>
            <a:pPr algn="l"/>
            <a:r>
              <a:rPr lang="en-US" dirty="0" smtClean="0"/>
              <a:t>ANTECEDENTES</a:t>
            </a:r>
            <a:endParaRPr lang="en-US" dirty="0" smtClean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Consultório DE RUA</a:t>
            </a:r>
            <a:r>
              <a:rPr lang="en-US" smtClean="0"/>
              <a:t>: Projeto piloto da Área Técnica de Saúde Mental do MS para abordagem de problemas relacionados a uso de álcool e outras drogas na população em situação de rua (encerrado)</a:t>
            </a:r>
          </a:p>
          <a:p>
            <a:r>
              <a:rPr lang="en-US" b="1" smtClean="0"/>
              <a:t>Consultório NA RUA</a:t>
            </a:r>
            <a:r>
              <a:rPr lang="en-US" smtClean="0"/>
              <a:t>: Novas equipes da atenção básica para populações especiais (algumas são continuidade do projeto anterior)</a:t>
            </a:r>
          </a:p>
        </p:txBody>
      </p:sp>
      <p:pic>
        <p:nvPicPr>
          <p:cNvPr id="15363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5403850" cy="1143000"/>
          </a:xfrm>
        </p:spPr>
        <p:txBody>
          <a:bodyPr/>
          <a:lstStyle/>
          <a:p>
            <a:pPr algn="l"/>
            <a:r>
              <a:rPr lang="en-US" sz="3600" dirty="0" smtClean="0"/>
              <a:t>SÍNTESE DE EXPERIÊNCIAS</a:t>
            </a:r>
          </a:p>
        </p:txBody>
      </p:sp>
      <p:pic>
        <p:nvPicPr>
          <p:cNvPr id="26627" name="Content Placeholder 2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289050"/>
            <a:ext cx="8229600" cy="5340350"/>
          </a:xfrm>
        </p:spPr>
      </p:pic>
      <p:pic>
        <p:nvPicPr>
          <p:cNvPr id="26628" name="Picture 3" descr="LOGO EC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3850" cy="1143000"/>
          </a:xfrm>
        </p:spPr>
        <p:txBody>
          <a:bodyPr/>
          <a:lstStyle/>
          <a:p>
            <a:pPr algn="l"/>
            <a:r>
              <a:rPr lang="en-US" dirty="0" smtClean="0"/>
              <a:t>O QUE S</a:t>
            </a:r>
            <a:r>
              <a:rPr lang="en-US" dirty="0" smtClean="0"/>
              <a:t>ÃO AS ECR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 err="1" smtClean="0"/>
              <a:t>Equipes</a:t>
            </a:r>
            <a:r>
              <a:rPr lang="en-US" b="1" dirty="0" smtClean="0"/>
              <a:t> </a:t>
            </a:r>
            <a:r>
              <a:rPr lang="en-US" b="1" dirty="0" err="1"/>
              <a:t>multiprofissionais</a:t>
            </a:r>
            <a:r>
              <a:rPr lang="en-US" b="1" dirty="0"/>
              <a:t> </a:t>
            </a:r>
            <a:r>
              <a:rPr lang="en-US" b="1" dirty="0" err="1"/>
              <a:t>que</a:t>
            </a:r>
            <a:r>
              <a:rPr lang="en-US" b="1" dirty="0"/>
              <a:t> </a:t>
            </a:r>
            <a:r>
              <a:rPr lang="en-US" b="1" dirty="0" err="1"/>
              <a:t>lidam</a:t>
            </a:r>
            <a:r>
              <a:rPr lang="en-US" b="1" dirty="0"/>
              <a:t> com </a:t>
            </a:r>
            <a:r>
              <a:rPr lang="en-US" b="1" dirty="0" err="1"/>
              <a:t>os</a:t>
            </a:r>
            <a:r>
              <a:rPr lang="en-US" b="1" dirty="0"/>
              <a:t> </a:t>
            </a:r>
            <a:r>
              <a:rPr lang="en-US" b="1" dirty="0" err="1"/>
              <a:t>diferentes</a:t>
            </a:r>
            <a:r>
              <a:rPr lang="en-US" b="1" dirty="0"/>
              <a:t> </a:t>
            </a:r>
            <a:r>
              <a:rPr lang="en-US" b="1" dirty="0" err="1"/>
              <a:t>problemas</a:t>
            </a:r>
            <a:r>
              <a:rPr lang="en-US" b="1" dirty="0"/>
              <a:t> e </a:t>
            </a:r>
            <a:r>
              <a:rPr lang="en-US" b="1" dirty="0" err="1"/>
              <a:t>necessidades</a:t>
            </a:r>
            <a:r>
              <a:rPr lang="en-US" b="1" dirty="0"/>
              <a:t> de </a:t>
            </a:r>
            <a:r>
              <a:rPr lang="en-US" b="1" dirty="0" err="1"/>
              <a:t>saúde</a:t>
            </a:r>
            <a:r>
              <a:rPr lang="en-US" b="1" dirty="0"/>
              <a:t> da </a:t>
            </a:r>
            <a:r>
              <a:rPr lang="en-US" b="1" dirty="0" err="1"/>
              <a:t>população</a:t>
            </a:r>
            <a:r>
              <a:rPr lang="en-US" b="1" dirty="0"/>
              <a:t> </a:t>
            </a:r>
            <a:r>
              <a:rPr lang="en-US" b="1" dirty="0" err="1"/>
              <a:t>em</a:t>
            </a:r>
            <a:r>
              <a:rPr lang="en-US" b="1" dirty="0"/>
              <a:t> </a:t>
            </a:r>
            <a:r>
              <a:rPr lang="en-US" b="1" dirty="0" err="1"/>
              <a:t>situação</a:t>
            </a:r>
            <a:r>
              <a:rPr lang="en-US" b="1" dirty="0"/>
              <a:t> de </a:t>
            </a:r>
            <a:r>
              <a:rPr lang="en-US" b="1" dirty="0" err="1"/>
              <a:t>rua</a:t>
            </a:r>
            <a:r>
              <a:rPr lang="en-US" b="1" dirty="0"/>
              <a:t>, inclusive a </a:t>
            </a:r>
            <a:r>
              <a:rPr lang="en-US" b="1" dirty="0" err="1"/>
              <a:t>busca</a:t>
            </a:r>
            <a:r>
              <a:rPr lang="en-US" b="1" dirty="0"/>
              <a:t> </a:t>
            </a:r>
            <a:r>
              <a:rPr lang="en-US" b="1" dirty="0" err="1"/>
              <a:t>ativa</a:t>
            </a:r>
            <a:r>
              <a:rPr lang="en-US" b="1" dirty="0"/>
              <a:t> e o </a:t>
            </a:r>
            <a:r>
              <a:rPr lang="en-US" b="1" dirty="0" err="1"/>
              <a:t>cuidado</a:t>
            </a:r>
            <a:r>
              <a:rPr lang="en-US" b="1" dirty="0"/>
              <a:t> </a:t>
            </a:r>
            <a:r>
              <a:rPr lang="en-US" b="1" dirty="0" err="1"/>
              <a:t>aos</a:t>
            </a:r>
            <a:r>
              <a:rPr lang="en-US" b="1" dirty="0"/>
              <a:t> </a:t>
            </a:r>
            <a:r>
              <a:rPr lang="en-US" b="1" dirty="0" err="1"/>
              <a:t>usuários</a:t>
            </a:r>
            <a:r>
              <a:rPr lang="en-US" b="1" dirty="0"/>
              <a:t> de </a:t>
            </a:r>
            <a:r>
              <a:rPr lang="en-US" b="1" dirty="0" err="1"/>
              <a:t>álcool</a:t>
            </a:r>
            <a:r>
              <a:rPr lang="en-US" b="1" dirty="0"/>
              <a:t> e </a:t>
            </a:r>
            <a:r>
              <a:rPr lang="en-US" b="1" dirty="0" err="1"/>
              <a:t>outras</a:t>
            </a:r>
            <a:r>
              <a:rPr lang="en-US" b="1" dirty="0"/>
              <a:t> </a:t>
            </a:r>
            <a:r>
              <a:rPr lang="en-US" b="1" dirty="0" err="1" smtClean="0"/>
              <a:t>drogas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/>
              <a:t>As </a:t>
            </a:r>
            <a:r>
              <a:rPr lang="en-US" dirty="0" err="1"/>
              <a:t>eCR</a:t>
            </a:r>
            <a:r>
              <a:rPr lang="en-US" dirty="0"/>
              <a:t> </a:t>
            </a:r>
            <a:r>
              <a:rPr lang="en-US" dirty="0" err="1"/>
              <a:t>devem</a:t>
            </a:r>
            <a:r>
              <a:rPr lang="en-US" dirty="0"/>
              <a:t> </a:t>
            </a:r>
            <a:r>
              <a:rPr lang="en-US" dirty="0" err="1"/>
              <a:t>desempenhar</a:t>
            </a:r>
            <a:r>
              <a:rPr lang="en-US" dirty="0"/>
              <a:t> </a:t>
            </a:r>
            <a:r>
              <a:rPr lang="en-US" dirty="0" err="1"/>
              <a:t>suas</a:t>
            </a:r>
            <a:r>
              <a:rPr lang="en-US" dirty="0"/>
              <a:t> </a:t>
            </a:r>
            <a:r>
              <a:rPr lang="en-US" dirty="0" err="1"/>
              <a:t>atividades</a:t>
            </a:r>
            <a:r>
              <a:rPr lang="en-US" dirty="0"/>
              <a:t> </a:t>
            </a:r>
            <a:r>
              <a:rPr lang="en-US" i="1" dirty="0"/>
              <a:t>in loco</a:t>
            </a:r>
            <a:r>
              <a:rPr lang="en-US" dirty="0"/>
              <a:t>, </a:t>
            </a:r>
            <a:r>
              <a:rPr lang="en-US" dirty="0" err="1"/>
              <a:t>desenvolvendo</a:t>
            </a:r>
            <a:r>
              <a:rPr lang="en-US" dirty="0"/>
              <a:t> </a:t>
            </a:r>
            <a:r>
              <a:rPr lang="en-US" dirty="0" err="1"/>
              <a:t>ações</a:t>
            </a:r>
            <a:r>
              <a:rPr lang="en-US" dirty="0"/>
              <a:t> </a:t>
            </a:r>
            <a:r>
              <a:rPr lang="en-US" dirty="0" err="1"/>
              <a:t>compartilhadas</a:t>
            </a:r>
            <a:r>
              <a:rPr lang="en-US" dirty="0"/>
              <a:t> e </a:t>
            </a:r>
            <a:r>
              <a:rPr lang="en-US" dirty="0" err="1"/>
              <a:t>integradas</a:t>
            </a:r>
            <a:r>
              <a:rPr lang="en-US" dirty="0"/>
              <a:t> </a:t>
            </a:r>
            <a:r>
              <a:rPr lang="en-US" dirty="0" err="1"/>
              <a:t>às</a:t>
            </a:r>
            <a:r>
              <a:rPr lang="en-US" dirty="0"/>
              <a:t> </a:t>
            </a:r>
            <a:r>
              <a:rPr lang="en-US" dirty="0" err="1"/>
              <a:t>Unidades</a:t>
            </a:r>
            <a:r>
              <a:rPr lang="en-US" dirty="0"/>
              <a:t> </a:t>
            </a:r>
            <a:r>
              <a:rPr lang="en-US" dirty="0" err="1"/>
              <a:t>Básicas</a:t>
            </a:r>
            <a:r>
              <a:rPr lang="en-US" dirty="0"/>
              <a:t> de </a:t>
            </a:r>
            <a:r>
              <a:rPr lang="en-US" dirty="0" err="1"/>
              <a:t>Saúde</a:t>
            </a:r>
            <a:r>
              <a:rPr lang="en-US" dirty="0"/>
              <a:t> (UBS) e, </a:t>
            </a:r>
            <a:r>
              <a:rPr lang="en-US" dirty="0" err="1"/>
              <a:t>quando</a:t>
            </a:r>
            <a:r>
              <a:rPr lang="en-US" dirty="0"/>
              <a:t> </a:t>
            </a:r>
            <a:r>
              <a:rPr lang="en-US" dirty="0" err="1"/>
              <a:t>necessário</a:t>
            </a:r>
            <a:r>
              <a:rPr lang="en-US" dirty="0"/>
              <a:t>, </a:t>
            </a:r>
            <a:r>
              <a:rPr lang="en-US" dirty="0" err="1"/>
              <a:t>também</a:t>
            </a:r>
            <a:r>
              <a:rPr lang="en-US" dirty="0"/>
              <a:t> com as </a:t>
            </a:r>
            <a:r>
              <a:rPr lang="en-US" dirty="0" err="1"/>
              <a:t>equipes</a:t>
            </a:r>
            <a:r>
              <a:rPr lang="en-US" dirty="0"/>
              <a:t> dos </a:t>
            </a:r>
            <a:r>
              <a:rPr lang="en-US" dirty="0" err="1"/>
              <a:t>Centros</a:t>
            </a:r>
            <a:r>
              <a:rPr lang="en-US" dirty="0"/>
              <a:t> de </a:t>
            </a:r>
            <a:r>
              <a:rPr lang="en-US" dirty="0" err="1"/>
              <a:t>Atenção</a:t>
            </a:r>
            <a:r>
              <a:rPr lang="en-US" dirty="0"/>
              <a:t> </a:t>
            </a:r>
            <a:r>
              <a:rPr lang="en-US" dirty="0" err="1"/>
              <a:t>Psicossocial</a:t>
            </a:r>
            <a:r>
              <a:rPr lang="en-US" dirty="0"/>
              <a:t> (CAPS), dos </a:t>
            </a:r>
            <a:r>
              <a:rPr lang="en-US" dirty="0" err="1"/>
              <a:t>serviços</a:t>
            </a:r>
            <a:r>
              <a:rPr lang="en-US" dirty="0"/>
              <a:t> de </a:t>
            </a:r>
            <a:r>
              <a:rPr lang="en-US" dirty="0" err="1"/>
              <a:t>Urgência</a:t>
            </a:r>
            <a:r>
              <a:rPr lang="en-US" dirty="0"/>
              <a:t> e </a:t>
            </a:r>
            <a:r>
              <a:rPr lang="en-US" dirty="0" err="1"/>
              <a:t>Emergência</a:t>
            </a:r>
            <a:r>
              <a:rPr lang="en-US" dirty="0"/>
              <a:t> e de outros </a:t>
            </a:r>
            <a:r>
              <a:rPr lang="en-US" dirty="0" err="1"/>
              <a:t>pontos</a:t>
            </a:r>
            <a:r>
              <a:rPr lang="en-US" dirty="0"/>
              <a:t> de </a:t>
            </a:r>
            <a:r>
              <a:rPr lang="en-US" dirty="0" err="1"/>
              <a:t>atenção</a:t>
            </a:r>
            <a:r>
              <a:rPr lang="en-US" dirty="0"/>
              <a:t>, de </a:t>
            </a:r>
            <a:r>
              <a:rPr lang="en-US" dirty="0" err="1"/>
              <a:t>acordo</a:t>
            </a:r>
            <a:r>
              <a:rPr lang="en-US" dirty="0"/>
              <a:t> com a </a:t>
            </a:r>
            <a:r>
              <a:rPr lang="en-US" dirty="0" err="1"/>
              <a:t>necessidade</a:t>
            </a:r>
            <a:r>
              <a:rPr lang="en-US" dirty="0"/>
              <a:t> do </a:t>
            </a:r>
            <a:r>
              <a:rPr lang="en-US" dirty="0" err="1" smtClean="0"/>
              <a:t>usuário</a:t>
            </a:r>
            <a:endParaRPr lang="en-US" dirty="0"/>
          </a:p>
        </p:txBody>
      </p:sp>
      <p:pic>
        <p:nvPicPr>
          <p:cNvPr id="16387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385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FUNCIONAMENTO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700" dirty="0" smtClean="0"/>
              <a:t>Uma </a:t>
            </a:r>
            <a:r>
              <a:rPr lang="en-US" sz="2700" dirty="0" err="1" smtClean="0"/>
              <a:t>eCR</a:t>
            </a:r>
            <a:r>
              <a:rPr lang="en-US" sz="2700" dirty="0" smtClean="0"/>
              <a:t> </a:t>
            </a:r>
            <a:r>
              <a:rPr lang="en-US" sz="2700" dirty="0" err="1" smtClean="0"/>
              <a:t>para</a:t>
            </a:r>
            <a:r>
              <a:rPr lang="en-US" sz="2700" dirty="0" smtClean="0"/>
              <a:t> 80 </a:t>
            </a:r>
            <a:r>
              <a:rPr lang="en-US" sz="2700" dirty="0" smtClean="0"/>
              <a:t>a 1000 </a:t>
            </a:r>
            <a:r>
              <a:rPr lang="en-US" sz="2700" dirty="0" err="1" smtClean="0"/>
              <a:t>pessoas</a:t>
            </a:r>
            <a:r>
              <a:rPr lang="en-US" sz="2700" dirty="0" smtClean="0"/>
              <a:t> </a:t>
            </a:r>
            <a:r>
              <a:rPr lang="en-US" sz="2700" dirty="0" err="1" smtClean="0"/>
              <a:t>em</a:t>
            </a:r>
            <a:r>
              <a:rPr lang="en-US" sz="2700" dirty="0" smtClean="0"/>
              <a:t> </a:t>
            </a:r>
            <a:r>
              <a:rPr lang="en-US" sz="2700" dirty="0" err="1" smtClean="0"/>
              <a:t>situação</a:t>
            </a:r>
            <a:r>
              <a:rPr lang="en-US" sz="2700" dirty="0" smtClean="0"/>
              <a:t> de </a:t>
            </a:r>
            <a:r>
              <a:rPr lang="en-US" sz="2700" dirty="0" err="1" smtClean="0"/>
              <a:t>rua</a:t>
            </a:r>
            <a:endParaRPr lang="en-US" sz="2700" dirty="0" smtClean="0"/>
          </a:p>
          <a:p>
            <a:pPr>
              <a:lnSpc>
                <a:spcPct val="90000"/>
              </a:lnSpc>
            </a:pPr>
            <a:r>
              <a:rPr lang="en-US" sz="2700" dirty="0" err="1" smtClean="0"/>
              <a:t>Horário</a:t>
            </a:r>
            <a:r>
              <a:rPr lang="en-US" sz="2700" dirty="0" smtClean="0"/>
              <a:t> </a:t>
            </a:r>
            <a:r>
              <a:rPr lang="en-US" sz="2700" dirty="0" smtClean="0"/>
              <a:t>de </a:t>
            </a:r>
            <a:r>
              <a:rPr lang="en-US" sz="2700" dirty="0" err="1" smtClean="0"/>
              <a:t>funcionamento</a:t>
            </a:r>
            <a:r>
              <a:rPr lang="en-US" sz="2700" dirty="0" smtClean="0"/>
              <a:t> </a:t>
            </a:r>
            <a:r>
              <a:rPr lang="en-US" sz="2700" dirty="0" err="1" smtClean="0"/>
              <a:t>deve</a:t>
            </a:r>
            <a:r>
              <a:rPr lang="en-US" sz="2700" dirty="0" smtClean="0"/>
              <a:t> se </a:t>
            </a:r>
            <a:r>
              <a:rPr lang="en-US" sz="2700" dirty="0" err="1" smtClean="0"/>
              <a:t>adequar</a:t>
            </a:r>
            <a:r>
              <a:rPr lang="en-US" sz="2700" dirty="0" smtClean="0"/>
              <a:t> </a:t>
            </a:r>
            <a:r>
              <a:rPr lang="en-US" sz="2700" dirty="0" err="1" smtClean="0"/>
              <a:t>às</a:t>
            </a:r>
            <a:r>
              <a:rPr lang="en-US" sz="2700" dirty="0" smtClean="0"/>
              <a:t> </a:t>
            </a:r>
            <a:r>
              <a:rPr lang="en-US" sz="2700" dirty="0" err="1" smtClean="0"/>
              <a:t>demandas</a:t>
            </a:r>
            <a:r>
              <a:rPr lang="en-US" sz="2700" dirty="0" smtClean="0"/>
              <a:t> das </a:t>
            </a:r>
            <a:r>
              <a:rPr lang="en-US" sz="2700" dirty="0" err="1" smtClean="0"/>
              <a:t>pessoas</a:t>
            </a:r>
            <a:r>
              <a:rPr lang="en-US" sz="2700" dirty="0" smtClean="0"/>
              <a:t> </a:t>
            </a:r>
            <a:r>
              <a:rPr lang="en-US" sz="2700" dirty="0" err="1" smtClean="0"/>
              <a:t>em</a:t>
            </a:r>
            <a:r>
              <a:rPr lang="en-US" sz="2700" dirty="0" smtClean="0"/>
              <a:t> </a:t>
            </a:r>
            <a:r>
              <a:rPr lang="en-US" sz="2700" dirty="0" err="1" smtClean="0"/>
              <a:t>situação</a:t>
            </a:r>
            <a:r>
              <a:rPr lang="en-US" sz="2700" dirty="0" smtClean="0"/>
              <a:t> de </a:t>
            </a:r>
            <a:r>
              <a:rPr lang="en-US" sz="2700" dirty="0" err="1" smtClean="0"/>
              <a:t>rua</a:t>
            </a:r>
            <a:r>
              <a:rPr lang="en-US" sz="2700" dirty="0" smtClean="0"/>
              <a:t>, </a:t>
            </a:r>
            <a:r>
              <a:rPr lang="en-US" sz="2700" dirty="0" err="1" smtClean="0"/>
              <a:t>podendo</a:t>
            </a:r>
            <a:r>
              <a:rPr lang="en-US" sz="2700" dirty="0" smtClean="0"/>
              <a:t> </a:t>
            </a:r>
            <a:r>
              <a:rPr lang="en-US" sz="2700" dirty="0" err="1" smtClean="0"/>
              <a:t>ser</a:t>
            </a:r>
            <a:r>
              <a:rPr lang="en-US" sz="2700" dirty="0" smtClean="0"/>
              <a:t> </a:t>
            </a:r>
            <a:r>
              <a:rPr lang="en-US" sz="2700" dirty="0" err="1" smtClean="0"/>
              <a:t>em</a:t>
            </a:r>
            <a:r>
              <a:rPr lang="en-US" sz="2700" dirty="0" smtClean="0"/>
              <a:t> </a:t>
            </a:r>
            <a:r>
              <a:rPr lang="en-US" sz="2700" dirty="0" err="1" smtClean="0"/>
              <a:t>período</a:t>
            </a:r>
            <a:r>
              <a:rPr lang="en-US" sz="2700" dirty="0" smtClean="0"/>
              <a:t> </a:t>
            </a:r>
            <a:r>
              <a:rPr lang="en-US" sz="2700" dirty="0" err="1" smtClean="0"/>
              <a:t>diurno</a:t>
            </a:r>
            <a:r>
              <a:rPr lang="en-US" sz="2700" dirty="0" smtClean="0"/>
              <a:t> e/</a:t>
            </a:r>
            <a:r>
              <a:rPr lang="en-US" sz="2700" dirty="0" err="1" smtClean="0"/>
              <a:t>ou</a:t>
            </a:r>
            <a:r>
              <a:rPr lang="en-US" sz="2700" dirty="0" smtClean="0"/>
              <a:t> </a:t>
            </a:r>
            <a:r>
              <a:rPr lang="en-US" sz="2700" dirty="0" err="1" smtClean="0"/>
              <a:t>noturno</a:t>
            </a:r>
            <a:r>
              <a:rPr lang="en-US" sz="2700" dirty="0" smtClean="0"/>
              <a:t>, </a:t>
            </a:r>
            <a:r>
              <a:rPr lang="en-US" sz="2700" dirty="0" err="1" smtClean="0"/>
              <a:t>todos</a:t>
            </a:r>
            <a:r>
              <a:rPr lang="en-US" sz="2700" dirty="0" smtClean="0"/>
              <a:t> </a:t>
            </a:r>
            <a:r>
              <a:rPr lang="en-US" sz="2700" dirty="0" err="1" smtClean="0"/>
              <a:t>os</a:t>
            </a:r>
            <a:r>
              <a:rPr lang="en-US" sz="2700" dirty="0" smtClean="0"/>
              <a:t> </a:t>
            </a:r>
            <a:r>
              <a:rPr lang="en-US" sz="2700" dirty="0" err="1" smtClean="0"/>
              <a:t>dias</a:t>
            </a:r>
            <a:r>
              <a:rPr lang="en-US" sz="2700" dirty="0" smtClean="0"/>
              <a:t> da </a:t>
            </a:r>
            <a:r>
              <a:rPr lang="en-US" sz="2700" dirty="0" err="1" smtClean="0"/>
              <a:t>semana</a:t>
            </a:r>
            <a:r>
              <a:rPr lang="en-US" sz="2700" dirty="0" smtClean="0"/>
              <a:t> (30-40h)</a:t>
            </a:r>
          </a:p>
          <a:p>
            <a:pPr>
              <a:lnSpc>
                <a:spcPct val="80000"/>
              </a:lnSpc>
            </a:pPr>
            <a:r>
              <a:rPr lang="en-US" sz="2800" dirty="0" err="1"/>
              <a:t>Composição</a:t>
            </a:r>
            <a:r>
              <a:rPr lang="en-US" sz="2800" dirty="0"/>
              <a:t>: </a:t>
            </a:r>
            <a:r>
              <a:rPr lang="en-US" sz="2800" dirty="0" err="1"/>
              <a:t>enfermeiro</a:t>
            </a:r>
            <a:r>
              <a:rPr lang="en-US" sz="2800" dirty="0"/>
              <a:t>; </a:t>
            </a:r>
            <a:r>
              <a:rPr lang="en-US" sz="2800" dirty="0" err="1"/>
              <a:t>psicólogo</a:t>
            </a:r>
            <a:r>
              <a:rPr lang="en-US" sz="2800" dirty="0"/>
              <a:t>; </a:t>
            </a:r>
            <a:r>
              <a:rPr lang="en-US" sz="2800" dirty="0" err="1"/>
              <a:t>assistente</a:t>
            </a:r>
            <a:r>
              <a:rPr lang="en-US" sz="2800" dirty="0"/>
              <a:t> social; </a:t>
            </a:r>
            <a:r>
              <a:rPr lang="en-US" sz="2800" dirty="0" err="1"/>
              <a:t>terapeuta</a:t>
            </a:r>
            <a:r>
              <a:rPr lang="en-US" sz="2800" dirty="0"/>
              <a:t> </a:t>
            </a:r>
            <a:r>
              <a:rPr lang="en-US" sz="2800" dirty="0" err="1"/>
              <a:t>ocupacional</a:t>
            </a:r>
            <a:r>
              <a:rPr lang="en-US" sz="2800" dirty="0"/>
              <a:t>; </a:t>
            </a:r>
            <a:r>
              <a:rPr lang="pt-BR" sz="2800" dirty="0"/>
              <a:t>médico; técnico ou auxiliar de enfermagem; técnico em saúde bucal; </a:t>
            </a:r>
            <a:r>
              <a:rPr lang="pt-BR" sz="2800" b="1" dirty="0"/>
              <a:t>agente social (redutor de danos)</a:t>
            </a:r>
          </a:p>
          <a:p>
            <a:pPr>
              <a:lnSpc>
                <a:spcPct val="80000"/>
              </a:lnSpc>
            </a:pPr>
            <a:r>
              <a:rPr lang="en-US" sz="2800" dirty="0" err="1"/>
              <a:t>Os</a:t>
            </a:r>
            <a:r>
              <a:rPr lang="en-US" sz="2800" dirty="0"/>
              <a:t> </a:t>
            </a:r>
            <a:r>
              <a:rPr lang="en-US" sz="2800" dirty="0" err="1"/>
              <a:t>agentes</a:t>
            </a:r>
            <a:r>
              <a:rPr lang="en-US" sz="2800" dirty="0"/>
              <a:t> </a:t>
            </a:r>
            <a:r>
              <a:rPr lang="en-US" sz="2800" dirty="0" err="1"/>
              <a:t>sociais</a:t>
            </a:r>
            <a:r>
              <a:rPr lang="en-US" sz="2800" dirty="0"/>
              <a:t> </a:t>
            </a:r>
            <a:r>
              <a:rPr lang="en-US" sz="2800" dirty="0" err="1"/>
              <a:t>terão</a:t>
            </a:r>
            <a:r>
              <a:rPr lang="en-US" sz="2800" dirty="0"/>
              <a:t>, </a:t>
            </a:r>
            <a:r>
              <a:rPr lang="en-US" sz="2800" dirty="0" err="1"/>
              <a:t>preferencialmente</a:t>
            </a:r>
            <a:r>
              <a:rPr lang="en-US" sz="2800" dirty="0"/>
              <a:t>, </a:t>
            </a:r>
            <a:r>
              <a:rPr lang="en-US" sz="2800" dirty="0" err="1"/>
              <a:t>experiência</a:t>
            </a:r>
            <a:r>
              <a:rPr lang="en-US" sz="2800" dirty="0"/>
              <a:t> </a:t>
            </a:r>
            <a:r>
              <a:rPr lang="en-US" sz="2800" dirty="0" err="1"/>
              <a:t>prévia</a:t>
            </a:r>
            <a:r>
              <a:rPr lang="en-US" sz="2800" dirty="0"/>
              <a:t> </a:t>
            </a:r>
            <a:r>
              <a:rPr lang="en-US" sz="2800" dirty="0" err="1"/>
              <a:t>em</a:t>
            </a:r>
            <a:r>
              <a:rPr lang="en-US" sz="2800" dirty="0"/>
              <a:t> </a:t>
            </a:r>
            <a:r>
              <a:rPr lang="en-US" sz="2800" dirty="0" err="1"/>
              <a:t>atenção</a:t>
            </a:r>
            <a:r>
              <a:rPr lang="en-US" sz="2800" dirty="0"/>
              <a:t> a </a:t>
            </a:r>
            <a:r>
              <a:rPr lang="en-US" sz="2800" dirty="0" err="1"/>
              <a:t>pessoas</a:t>
            </a:r>
            <a:r>
              <a:rPr lang="en-US" sz="2800" dirty="0"/>
              <a:t> </a:t>
            </a:r>
            <a:r>
              <a:rPr lang="en-US" sz="2800" dirty="0" err="1"/>
              <a:t>em</a:t>
            </a:r>
            <a:r>
              <a:rPr lang="en-US" sz="2800" dirty="0"/>
              <a:t> </a:t>
            </a:r>
            <a:r>
              <a:rPr lang="en-US" sz="2800" dirty="0" err="1"/>
              <a:t>situação</a:t>
            </a:r>
            <a:r>
              <a:rPr lang="en-US" sz="2800" dirty="0"/>
              <a:t> de </a:t>
            </a:r>
            <a:r>
              <a:rPr lang="en-US" sz="2800" dirty="0" err="1"/>
              <a:t>rua</a:t>
            </a:r>
            <a:r>
              <a:rPr lang="en-US" sz="2800" dirty="0"/>
              <a:t> e/</a:t>
            </a:r>
            <a:r>
              <a:rPr lang="en-US" sz="2800" dirty="0" err="1"/>
              <a:t>ou</a:t>
            </a:r>
            <a:r>
              <a:rPr lang="en-US" sz="2800" dirty="0"/>
              <a:t> </a:t>
            </a:r>
            <a:r>
              <a:rPr lang="en-US" sz="2800" dirty="0" err="1"/>
              <a:t>trajetória</a:t>
            </a:r>
            <a:r>
              <a:rPr lang="en-US" sz="2800" dirty="0"/>
              <a:t> de </a:t>
            </a:r>
            <a:r>
              <a:rPr lang="en-US" sz="2800" dirty="0" err="1"/>
              <a:t>vida</a:t>
            </a:r>
            <a:r>
              <a:rPr lang="en-US" sz="2800" dirty="0"/>
              <a:t> </a:t>
            </a:r>
            <a:r>
              <a:rPr lang="en-US" sz="2800" dirty="0" err="1"/>
              <a:t>em</a:t>
            </a:r>
            <a:r>
              <a:rPr lang="en-US" sz="2800" dirty="0"/>
              <a:t> </a:t>
            </a:r>
            <a:r>
              <a:rPr lang="en-US" sz="2800" dirty="0" err="1"/>
              <a:t>situação</a:t>
            </a:r>
            <a:r>
              <a:rPr lang="en-US" sz="2800" dirty="0"/>
              <a:t> de </a:t>
            </a:r>
            <a:r>
              <a:rPr lang="en-US" sz="2800" dirty="0" err="1"/>
              <a:t>rua</a:t>
            </a:r>
            <a:endParaRPr lang="pt-BR" sz="2800" dirty="0"/>
          </a:p>
          <a:p>
            <a:pPr>
              <a:lnSpc>
                <a:spcPct val="80000"/>
              </a:lnSpc>
            </a:pPr>
            <a:r>
              <a:rPr lang="en-US" sz="2800" dirty="0" err="1"/>
              <a:t>Todas</a:t>
            </a:r>
            <a:r>
              <a:rPr lang="en-US" sz="2800" dirty="0"/>
              <a:t> as </a:t>
            </a:r>
            <a:r>
              <a:rPr lang="en-US" sz="2800" dirty="0" err="1"/>
              <a:t>modalidades</a:t>
            </a:r>
            <a:r>
              <a:rPr lang="en-US" sz="2800" dirty="0"/>
              <a:t> de </a:t>
            </a:r>
            <a:r>
              <a:rPr lang="en-US" sz="2800" dirty="0" err="1"/>
              <a:t>eCR</a:t>
            </a:r>
            <a:r>
              <a:rPr lang="en-US" sz="2800" dirty="0"/>
              <a:t> </a:t>
            </a:r>
            <a:r>
              <a:rPr lang="en-US" sz="2800" dirty="0" err="1"/>
              <a:t>poderão</a:t>
            </a:r>
            <a:r>
              <a:rPr lang="en-US" sz="2800" dirty="0"/>
              <a:t> </a:t>
            </a:r>
            <a:r>
              <a:rPr lang="en-US" sz="2800" dirty="0" err="1"/>
              <a:t>agregar</a:t>
            </a:r>
            <a:r>
              <a:rPr lang="en-US" sz="2800" dirty="0"/>
              <a:t> ACS</a:t>
            </a:r>
          </a:p>
          <a:p>
            <a:pPr>
              <a:lnSpc>
                <a:spcPct val="90000"/>
              </a:lnSpc>
            </a:pPr>
            <a:endParaRPr lang="en-US" sz="2700" dirty="0" smtClean="0"/>
          </a:p>
        </p:txBody>
      </p:sp>
      <p:pic>
        <p:nvPicPr>
          <p:cNvPr id="17411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821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540385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ALGUNS DADOS: MOTIVOS </a:t>
            </a:r>
            <a:r>
              <a:rPr lang="en-US" sz="4000" dirty="0" smtClean="0"/>
              <a:t>PARA ESTAR NA RUA</a:t>
            </a:r>
          </a:p>
        </p:txBody>
      </p:sp>
      <p:pic>
        <p:nvPicPr>
          <p:cNvPr id="27652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1554163"/>
            <a:ext cx="7867650" cy="480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540385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PERCEPÇÃO DE PROBLEMAS DE SAÚDE</a:t>
            </a:r>
          </a:p>
        </p:txBody>
      </p:sp>
      <p:pic>
        <p:nvPicPr>
          <p:cNvPr id="30723" name="Picture 3" descr="LOGO EC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100" y="0"/>
            <a:ext cx="31369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35125"/>
            <a:ext cx="8429625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4746625" cy="1143000"/>
          </a:xfrm>
        </p:spPr>
        <p:txBody>
          <a:bodyPr/>
          <a:lstStyle/>
          <a:p>
            <a:pPr algn="l"/>
            <a:r>
              <a:rPr lang="en-US" sz="3200" dirty="0" smtClean="0"/>
              <a:t>PROBLEMAS </a:t>
            </a:r>
            <a:r>
              <a:rPr lang="en-US" sz="3200" dirty="0" smtClean="0"/>
              <a:t>COMUNS DESTA POPULA</a:t>
            </a:r>
            <a:r>
              <a:rPr lang="en-US" sz="3200" dirty="0" smtClean="0"/>
              <a:t>ÇÃO</a:t>
            </a:r>
            <a:endParaRPr lang="en-US" sz="32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pés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err="1" smtClean="0"/>
              <a:t>Infestações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err="1" smtClean="0"/>
              <a:t>Tuberculose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DST, HIV e AIDS</a:t>
            </a:r>
          </a:p>
          <a:p>
            <a:pPr>
              <a:lnSpc>
                <a:spcPct val="90000"/>
              </a:lnSpc>
            </a:pPr>
            <a:r>
              <a:rPr lang="en-US" dirty="0" err="1" smtClean="0"/>
              <a:t>Gravidez</a:t>
            </a:r>
            <a:r>
              <a:rPr lang="en-US" dirty="0" smtClean="0"/>
              <a:t> de alto </a:t>
            </a:r>
            <a:r>
              <a:rPr lang="en-US" dirty="0" err="1" smtClean="0"/>
              <a:t>risco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err="1" smtClean="0"/>
              <a:t>Doenças</a:t>
            </a:r>
            <a:r>
              <a:rPr lang="en-US" dirty="0" smtClean="0"/>
              <a:t> </a:t>
            </a:r>
            <a:r>
              <a:rPr lang="en-US" dirty="0" err="1" smtClean="0"/>
              <a:t>crônicas</a:t>
            </a:r>
            <a:r>
              <a:rPr lang="en-US" dirty="0" smtClean="0"/>
              <a:t> (inclusive </a:t>
            </a:r>
            <a:r>
              <a:rPr lang="en-US" dirty="0" err="1" smtClean="0"/>
              <a:t>mentais</a:t>
            </a:r>
            <a:r>
              <a:rPr lang="en-US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n-US" dirty="0" err="1" smtClean="0"/>
              <a:t>Abuso</a:t>
            </a:r>
            <a:r>
              <a:rPr lang="en-US" dirty="0" smtClean="0"/>
              <a:t> de </a:t>
            </a:r>
            <a:r>
              <a:rPr lang="en-US" dirty="0" err="1" smtClean="0"/>
              <a:t>álcool</a:t>
            </a:r>
            <a:r>
              <a:rPr lang="en-US" dirty="0" smtClean="0"/>
              <a:t> e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drogas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err="1" smtClean="0"/>
              <a:t>Saúde</a:t>
            </a:r>
            <a:r>
              <a:rPr lang="en-US" dirty="0" smtClean="0"/>
              <a:t> </a:t>
            </a:r>
            <a:r>
              <a:rPr lang="en-US" dirty="0" err="1" smtClean="0"/>
              <a:t>bucal</a:t>
            </a:r>
            <a:endParaRPr lang="en-US" dirty="0" smtClean="0"/>
          </a:p>
        </p:txBody>
      </p:sp>
      <p:pic>
        <p:nvPicPr>
          <p:cNvPr id="34820" name="Picture 5" descr="novo_logo_sm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6750" y="141288"/>
            <a:ext cx="328295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4948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690</Words>
  <Application>Microsoft Macintosh PowerPoint</Application>
  <PresentationFormat>On-screen Show (4:3)</PresentationFormat>
  <Paragraphs>60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CONSULTÓRIO NA RUA</vt:lpstr>
      <vt:lpstr>UMA PROPOSTA NOVA</vt:lpstr>
      <vt:lpstr>ANTECEDENTES</vt:lpstr>
      <vt:lpstr>SÍNTESE DE EXPERIÊNCIAS</vt:lpstr>
      <vt:lpstr>O QUE SÃO AS ECR</vt:lpstr>
      <vt:lpstr>FUNCIONAMENTO</vt:lpstr>
      <vt:lpstr>ALGUNS DADOS: MOTIVOS PARA ESTAR NA RUA</vt:lpstr>
      <vt:lpstr>PERCEPÇÃO DE PROBLEMAS DE SAÚDE</vt:lpstr>
      <vt:lpstr>PROBLEMAS COMUNS DESTA POPULAÇÃO</vt:lpstr>
      <vt:lpstr>CASCATA DE PROBLEMAS…</vt:lpstr>
      <vt:lpstr>PANORAMA DOS CR</vt:lpstr>
      <vt:lpstr>FORMAÇÃO PARA O CR</vt:lpstr>
      <vt:lpstr>EXPERIÊNCIA LOCAL</vt:lpstr>
      <vt:lpstr>ALGUMAS ATIVIDADES</vt:lpstr>
      <vt:lpstr>PARCERIAS</vt:lpstr>
      <vt:lpstr>MUITOS DESAFIOS…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CONSULTÓRIO NA RUA</dc:title>
  <dc:creator>Jorge Zepeda</dc:creator>
  <cp:lastModifiedBy>Jorge Zepeda</cp:lastModifiedBy>
  <cp:revision>12</cp:revision>
  <dcterms:created xsi:type="dcterms:W3CDTF">2013-11-03T18:35:27Z</dcterms:created>
  <dcterms:modified xsi:type="dcterms:W3CDTF">2013-11-05T01:07:41Z</dcterms:modified>
</cp:coreProperties>
</file>