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42"/>
  </p:notesMasterIdLst>
  <p:handoutMasterIdLst>
    <p:handoutMasterId r:id="rId43"/>
  </p:handoutMasterIdLst>
  <p:sldIdLst>
    <p:sldId id="256" r:id="rId2"/>
    <p:sldId id="356" r:id="rId3"/>
    <p:sldId id="379" r:id="rId4"/>
    <p:sldId id="380" r:id="rId5"/>
    <p:sldId id="363" r:id="rId6"/>
    <p:sldId id="364" r:id="rId7"/>
    <p:sldId id="365" r:id="rId8"/>
    <p:sldId id="366" r:id="rId9"/>
    <p:sldId id="367" r:id="rId10"/>
    <p:sldId id="368" r:id="rId11"/>
    <p:sldId id="370" r:id="rId12"/>
    <p:sldId id="371" r:id="rId13"/>
    <p:sldId id="372" r:id="rId14"/>
    <p:sldId id="373" r:id="rId15"/>
    <p:sldId id="333" r:id="rId16"/>
    <p:sldId id="350" r:id="rId17"/>
    <p:sldId id="374" r:id="rId18"/>
    <p:sldId id="375" r:id="rId19"/>
    <p:sldId id="376" r:id="rId20"/>
    <p:sldId id="377" r:id="rId21"/>
    <p:sldId id="378" r:id="rId22"/>
    <p:sldId id="381" r:id="rId23"/>
    <p:sldId id="312" r:id="rId24"/>
    <p:sldId id="348" r:id="rId25"/>
    <p:sldId id="349" r:id="rId26"/>
    <p:sldId id="326" r:id="rId27"/>
    <p:sldId id="331" r:id="rId28"/>
    <p:sldId id="329" r:id="rId29"/>
    <p:sldId id="320" r:id="rId30"/>
    <p:sldId id="351" r:id="rId31"/>
    <p:sldId id="357" r:id="rId32"/>
    <p:sldId id="361" r:id="rId33"/>
    <p:sldId id="362" r:id="rId34"/>
    <p:sldId id="382" r:id="rId35"/>
    <p:sldId id="319" r:id="rId36"/>
    <p:sldId id="330" r:id="rId37"/>
    <p:sldId id="328" r:id="rId38"/>
    <p:sldId id="327" r:id="rId39"/>
    <p:sldId id="383" r:id="rId40"/>
    <p:sldId id="300" r:id="rId41"/>
  </p:sldIdLst>
  <p:sldSz cx="9144000" cy="6858000" type="screen4x3"/>
  <p:notesSz cx="6797675" cy="9926638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Ênfas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DBED569-4797-4DF1-A0F4-6AAB3CD982D8}" styleName="Estilo Claro 3 - Ênfas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Estilo Médio 4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93D81CF-94F2-401A-BA57-92F5A7B2D0C5}" styleName="Estilo Mé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890" y="-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172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TM\Downloads\Pasta1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Plan3!$A$2</c:f>
              <c:strCache>
                <c:ptCount val="1"/>
                <c:pt idx="0">
                  <c:v>Anemia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281730181006876E-2"/>
                  <c:y val="-2.44203635493492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5867016622922135E-2"/>
                  <c:y val="-2.20515621721043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1422595271510313E-2"/>
                  <c:y val="-2.98471110047601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2850768289611009E-2"/>
                  <c:y val="-2.98471110047601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4281730181006876E-2"/>
                  <c:y val="-2.1706989821643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0350721784776903E-2"/>
                  <c:y val="-3.28191047555562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latin typeface="Arial" pitchFamily="34" charset="0"/>
                    <a:cs typeface="Arial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Plan3!$B$1:$G$1</c:f>
              <c:strCache>
                <c:ptCount val="6"/>
                <c:pt idx="0">
                  <c:v>Norte</c:v>
                </c:pt>
                <c:pt idx="1">
                  <c:v>Nordeste</c:v>
                </c:pt>
                <c:pt idx="2">
                  <c:v>Sudeste</c:v>
                </c:pt>
                <c:pt idx="3">
                  <c:v>Sul</c:v>
                </c:pt>
                <c:pt idx="4">
                  <c:v>Centro-Oeste</c:v>
                </c:pt>
                <c:pt idx="5">
                  <c:v>BRASIL</c:v>
                </c:pt>
              </c:strCache>
            </c:strRef>
          </c:cat>
          <c:val>
            <c:numRef>
              <c:f>Plan3!$B$2:$G$2</c:f>
              <c:numCache>
                <c:formatCode>General</c:formatCode>
                <c:ptCount val="6"/>
                <c:pt idx="0">
                  <c:v>10.4</c:v>
                </c:pt>
                <c:pt idx="1">
                  <c:v>25</c:v>
                </c:pt>
                <c:pt idx="2">
                  <c:v>22</c:v>
                </c:pt>
                <c:pt idx="3">
                  <c:v>21.5</c:v>
                </c:pt>
                <c:pt idx="4">
                  <c:v>11</c:v>
                </c:pt>
                <c:pt idx="5">
                  <c:v>18.2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4528256"/>
        <c:axId val="45119680"/>
        <c:axId val="0"/>
      </c:bar3DChart>
      <c:catAx>
        <c:axId val="11452825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endParaRPr lang="pt-BR"/>
          </a:p>
        </c:txPr>
        <c:crossAx val="45119680"/>
        <c:crosses val="autoZero"/>
        <c:auto val="1"/>
        <c:lblAlgn val="ctr"/>
        <c:lblOffset val="100"/>
        <c:noMultiLvlLbl val="0"/>
      </c:catAx>
      <c:valAx>
        <c:axId val="45119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one"/>
        <c:crossAx val="1145282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3DA17B-BD7B-4F46-8699-FECDEF437F31}" type="doc">
      <dgm:prSet loTypeId="urn:microsoft.com/office/officeart/2005/8/layout/hProcess9" loCatId="process" qsTypeId="urn:microsoft.com/office/officeart/2005/8/quickstyle/simple1" qsCatId="simple" csTypeId="urn:microsoft.com/office/officeart/2005/8/colors/accent1_1" csCatId="accent1" phldr="1"/>
      <dgm:spPr/>
    </dgm:pt>
    <dgm:pt modelId="{A499FF0C-EBBF-42B5-B2E4-FD83AF2E5126}">
      <dgm:prSet phldrT="[Texto]" custT="1"/>
      <dgm:spPr/>
      <dgm:t>
        <a:bodyPr/>
        <a:lstStyle/>
        <a:p>
          <a:r>
            <a:rPr lang="pt-BR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rPr>
            <a:t>Danos ao desenvolvimento </a:t>
          </a:r>
          <a:r>
            <a:rPr lang="pt-BR" sz="1400" dirty="0" err="1" smtClean="0">
              <a:latin typeface="+mn-lt"/>
              <a:cs typeface="Arial" pitchFamily="34" charset="0"/>
            </a:rPr>
            <a:t>neuropsicomotor</a:t>
          </a:r>
          <a:r>
            <a:rPr lang="pt-BR" sz="1400" dirty="0" smtClean="0">
              <a:latin typeface="+mn-lt"/>
              <a:cs typeface="Arial" pitchFamily="34" charset="0"/>
            </a:rPr>
            <a:t> </a:t>
          </a:r>
        </a:p>
        <a:p>
          <a:r>
            <a:rPr lang="pt-BR" sz="1200" dirty="0" smtClean="0">
              <a:latin typeface="+mn-lt"/>
              <a:cs typeface="Arial" pitchFamily="34" charset="0"/>
            </a:rPr>
            <a:t>(</a:t>
          </a:r>
          <a:r>
            <a:rPr lang="pt-BR" sz="1200" dirty="0" err="1" smtClean="0">
              <a:latin typeface="+mn-lt"/>
              <a:cs typeface="Arial" pitchFamily="34" charset="0"/>
            </a:rPr>
            <a:t>Grantham</a:t>
          </a:r>
          <a:r>
            <a:rPr lang="pt-BR" sz="1200" dirty="0" smtClean="0">
              <a:latin typeface="+mn-lt"/>
              <a:cs typeface="Arial" pitchFamily="34" charset="0"/>
            </a:rPr>
            <a:t>-McGregor et al 2001; </a:t>
          </a:r>
          <a:r>
            <a:rPr lang="pt-BR" sz="1200" dirty="0" err="1" smtClean="0">
              <a:latin typeface="+mn-lt"/>
              <a:cs typeface="Arial" pitchFamily="34" charset="0"/>
            </a:rPr>
            <a:t>Beard</a:t>
          </a:r>
          <a:r>
            <a:rPr lang="pt-BR" sz="1200" dirty="0" smtClean="0">
              <a:latin typeface="+mn-lt"/>
              <a:cs typeface="Arial" pitchFamily="34" charset="0"/>
            </a:rPr>
            <a:t> et al 2008)</a:t>
          </a:r>
          <a:endParaRPr lang="pt-BR" sz="1200" dirty="0">
            <a:latin typeface="+mn-lt"/>
          </a:endParaRPr>
        </a:p>
      </dgm:t>
    </dgm:pt>
    <dgm:pt modelId="{35FA7647-EC2A-489E-8CBE-E142B63B79C6}" type="parTrans" cxnId="{9F05D295-B381-4A48-AB14-4A73C93B020A}">
      <dgm:prSet/>
      <dgm:spPr/>
      <dgm:t>
        <a:bodyPr/>
        <a:lstStyle/>
        <a:p>
          <a:endParaRPr lang="pt-BR"/>
        </a:p>
      </dgm:t>
    </dgm:pt>
    <dgm:pt modelId="{603A0DAF-73F7-4579-933B-B7C65813A40B}" type="sibTrans" cxnId="{9F05D295-B381-4A48-AB14-4A73C93B020A}">
      <dgm:prSet/>
      <dgm:spPr/>
      <dgm:t>
        <a:bodyPr/>
        <a:lstStyle/>
        <a:p>
          <a:endParaRPr lang="pt-BR"/>
        </a:p>
      </dgm:t>
    </dgm:pt>
    <dgm:pt modelId="{B7ABFC1F-FA57-415C-ACAA-1659723CE053}">
      <dgm:prSet phldrT="[Texto]" custT="1"/>
      <dgm:spPr/>
      <dgm:t>
        <a:bodyPr/>
        <a:lstStyle/>
        <a:p>
          <a:r>
            <a:rPr lang="pt-BR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rPr>
            <a:t>Repercussões futuras </a:t>
          </a:r>
          <a:r>
            <a:rPr lang="pt-BR" sz="1400" dirty="0" smtClean="0">
              <a:latin typeface="+mn-lt"/>
              <a:cs typeface="Arial" pitchFamily="34" charset="0"/>
            </a:rPr>
            <a:t>na idade escolar e na adolescência</a:t>
          </a:r>
        </a:p>
        <a:p>
          <a:r>
            <a:rPr lang="pt-BR" sz="1300" dirty="0" smtClean="0">
              <a:latin typeface="+mn-lt"/>
              <a:cs typeface="Arial" pitchFamily="34" charset="0"/>
            </a:rPr>
            <a:t>Mesmo tratadas, menor capacidade de aprendizagem </a:t>
          </a:r>
        </a:p>
        <a:p>
          <a:r>
            <a:rPr lang="pt-BR" sz="1200" dirty="0" smtClean="0">
              <a:latin typeface="+mn-lt"/>
              <a:cs typeface="Arial" pitchFamily="34" charset="0"/>
            </a:rPr>
            <a:t>(</a:t>
          </a:r>
          <a:r>
            <a:rPr lang="pt-BR" sz="1200" dirty="0" err="1" smtClean="0">
              <a:latin typeface="+mn-lt"/>
              <a:cs typeface="Arial" pitchFamily="34" charset="0"/>
            </a:rPr>
            <a:t>Lozoff</a:t>
          </a:r>
          <a:r>
            <a:rPr lang="pt-BR" sz="1200" dirty="0" smtClean="0">
              <a:latin typeface="+mn-lt"/>
              <a:cs typeface="Arial" pitchFamily="34" charset="0"/>
            </a:rPr>
            <a:t> et al 2000; </a:t>
          </a:r>
          <a:r>
            <a:rPr lang="pt-BR" sz="1200" dirty="0" err="1" smtClean="0">
              <a:latin typeface="+mn-lt"/>
              <a:cs typeface="Arial" pitchFamily="34" charset="0"/>
            </a:rPr>
            <a:t>Lozoff</a:t>
          </a:r>
          <a:r>
            <a:rPr lang="pt-BR" sz="1200" dirty="0" smtClean="0">
              <a:latin typeface="+mn-lt"/>
              <a:cs typeface="Arial" pitchFamily="34" charset="0"/>
            </a:rPr>
            <a:t> , Jimenez e Smith, 2006)</a:t>
          </a:r>
          <a:endParaRPr lang="pt-BR" sz="1200" dirty="0">
            <a:latin typeface="+mn-lt"/>
          </a:endParaRPr>
        </a:p>
      </dgm:t>
    </dgm:pt>
    <dgm:pt modelId="{1D419F29-C270-4BBC-8D4E-58B780F2DFF6}" type="parTrans" cxnId="{67FA8E01-6D7E-4563-A932-156ED8C07FF3}">
      <dgm:prSet/>
      <dgm:spPr/>
      <dgm:t>
        <a:bodyPr/>
        <a:lstStyle/>
        <a:p>
          <a:endParaRPr lang="pt-BR"/>
        </a:p>
      </dgm:t>
    </dgm:pt>
    <dgm:pt modelId="{1F30D5EC-9571-4B8A-8627-0DDC1357F512}" type="sibTrans" cxnId="{67FA8E01-6D7E-4563-A932-156ED8C07FF3}">
      <dgm:prSet/>
      <dgm:spPr/>
      <dgm:t>
        <a:bodyPr/>
        <a:lstStyle/>
        <a:p>
          <a:endParaRPr lang="pt-BR"/>
        </a:p>
      </dgm:t>
    </dgm:pt>
    <dgm:pt modelId="{C7C23EAA-6B91-4965-8955-46C0A2065326}">
      <dgm:prSet phldrT="[Texto]" custT="1"/>
      <dgm:spPr/>
      <dgm:t>
        <a:bodyPr/>
        <a:lstStyle/>
        <a:p>
          <a:r>
            <a:rPr lang="pt-BR" sz="1400" dirty="0" smtClean="0">
              <a:latin typeface="+mn-lt"/>
              <a:cs typeface="Arial" pitchFamily="34" charset="0"/>
            </a:rPr>
            <a:t>Adultos com </a:t>
          </a:r>
          <a:r>
            <a:rPr lang="pt-BR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rPr>
            <a:t>menor capacidade produtiva</a:t>
          </a:r>
        </a:p>
        <a:p>
          <a:r>
            <a:rPr lang="pt-BR" sz="1300" dirty="0" smtClean="0">
              <a:latin typeface="+mn-lt"/>
              <a:cs typeface="Arial" pitchFamily="34" charset="0"/>
            </a:rPr>
            <a:t>Entre os 20 fatores que diminuem a expectativa de vida no mundo </a:t>
          </a:r>
        </a:p>
        <a:p>
          <a:r>
            <a:rPr lang="pt-BR" sz="1200" dirty="0" smtClean="0">
              <a:latin typeface="+mn-lt"/>
              <a:cs typeface="Arial" pitchFamily="34" charset="0"/>
            </a:rPr>
            <a:t>(OMS 2009)</a:t>
          </a:r>
          <a:endParaRPr lang="pt-BR" sz="1200" dirty="0">
            <a:latin typeface="+mn-lt"/>
          </a:endParaRPr>
        </a:p>
      </dgm:t>
    </dgm:pt>
    <dgm:pt modelId="{11EC821D-A2A1-4A3E-A047-C5A1E91EF47A}" type="parTrans" cxnId="{96C7AE41-79A2-45EF-8AA5-8DEDAEA75289}">
      <dgm:prSet/>
      <dgm:spPr/>
      <dgm:t>
        <a:bodyPr/>
        <a:lstStyle/>
        <a:p>
          <a:endParaRPr lang="pt-BR"/>
        </a:p>
      </dgm:t>
    </dgm:pt>
    <dgm:pt modelId="{74D73837-7DED-4F6B-A2B1-7382F5F72B7C}" type="sibTrans" cxnId="{96C7AE41-79A2-45EF-8AA5-8DEDAEA75289}">
      <dgm:prSet/>
      <dgm:spPr/>
      <dgm:t>
        <a:bodyPr/>
        <a:lstStyle/>
        <a:p>
          <a:endParaRPr lang="pt-BR"/>
        </a:p>
      </dgm:t>
    </dgm:pt>
    <dgm:pt modelId="{F56BF725-EE83-429E-88A3-1B2413574912}">
      <dgm:prSet custT="1"/>
      <dgm:spPr/>
      <dgm:t>
        <a:bodyPr/>
        <a:lstStyle/>
        <a:p>
          <a:r>
            <a:rPr lang="pt-BR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rPr>
            <a:t>Repercussões na economia </a:t>
          </a:r>
          <a:r>
            <a:rPr lang="pt-BR" sz="1400" dirty="0" smtClean="0">
              <a:latin typeface="+mn-lt"/>
              <a:cs typeface="Arial" pitchFamily="34" charset="0"/>
            </a:rPr>
            <a:t>dos países </a:t>
          </a:r>
        </a:p>
        <a:p>
          <a:r>
            <a:rPr lang="pt-BR" sz="1200" dirty="0" smtClean="0">
              <a:latin typeface="+mn-lt"/>
              <a:cs typeface="Arial" pitchFamily="34" charset="0"/>
            </a:rPr>
            <a:t>(Ross e </a:t>
          </a:r>
          <a:r>
            <a:rPr lang="pt-BR" sz="1200" dirty="0" err="1" smtClean="0">
              <a:latin typeface="+mn-lt"/>
              <a:cs typeface="Arial" pitchFamily="34" charset="0"/>
            </a:rPr>
            <a:t>Horton</a:t>
          </a:r>
          <a:r>
            <a:rPr lang="pt-BR" sz="1200" dirty="0" smtClean="0">
              <a:latin typeface="+mn-lt"/>
              <a:cs typeface="Arial" pitchFamily="34" charset="0"/>
            </a:rPr>
            <a:t>, 1998)</a:t>
          </a:r>
          <a:endParaRPr lang="pt-BR" sz="1200" dirty="0">
            <a:latin typeface="+mn-lt"/>
            <a:cs typeface="Arial" pitchFamily="34" charset="0"/>
          </a:endParaRPr>
        </a:p>
      </dgm:t>
    </dgm:pt>
    <dgm:pt modelId="{91D8AE1C-2A8B-44E7-8399-BC2222ECEC0D}" type="parTrans" cxnId="{5A6BE68F-84C2-4BF8-A4F1-655DE982D6FE}">
      <dgm:prSet/>
      <dgm:spPr/>
      <dgm:t>
        <a:bodyPr/>
        <a:lstStyle/>
        <a:p>
          <a:endParaRPr lang="pt-BR"/>
        </a:p>
      </dgm:t>
    </dgm:pt>
    <dgm:pt modelId="{8474530C-B683-4377-BF6D-468D1B238744}" type="sibTrans" cxnId="{5A6BE68F-84C2-4BF8-A4F1-655DE982D6FE}">
      <dgm:prSet/>
      <dgm:spPr/>
      <dgm:t>
        <a:bodyPr/>
        <a:lstStyle/>
        <a:p>
          <a:endParaRPr lang="pt-BR"/>
        </a:p>
      </dgm:t>
    </dgm:pt>
    <dgm:pt modelId="{CBAB74EB-A3A7-4230-BD43-5C358AD52989}" type="pres">
      <dgm:prSet presAssocID="{1F3DA17B-BD7B-4F46-8699-FECDEF437F31}" presName="CompostProcess" presStyleCnt="0">
        <dgm:presLayoutVars>
          <dgm:dir/>
          <dgm:resizeHandles val="exact"/>
        </dgm:presLayoutVars>
      </dgm:prSet>
      <dgm:spPr/>
    </dgm:pt>
    <dgm:pt modelId="{06F4D499-0D1B-48DA-A3D7-D928419D227F}" type="pres">
      <dgm:prSet presAssocID="{1F3DA17B-BD7B-4F46-8699-FECDEF437F31}" presName="arrow" presStyleLbl="bgShp" presStyleIdx="0" presStyleCnt="1"/>
      <dgm:spPr/>
    </dgm:pt>
    <dgm:pt modelId="{16A2D2DD-E5F0-473A-92C7-DF5C8A845361}" type="pres">
      <dgm:prSet presAssocID="{1F3DA17B-BD7B-4F46-8699-FECDEF437F31}" presName="linearProcess" presStyleCnt="0"/>
      <dgm:spPr/>
    </dgm:pt>
    <dgm:pt modelId="{034349F5-9863-4D7B-8231-A7354D63A674}" type="pres">
      <dgm:prSet presAssocID="{A499FF0C-EBBF-42B5-B2E4-FD83AF2E5126}" presName="textNode" presStyleLbl="node1" presStyleIdx="0" presStyleCnt="4" custLinFactNeighborX="44141" custLinFactNeighborY="2433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DEA5ABA-FA7A-40E2-82B7-7629A6418341}" type="pres">
      <dgm:prSet presAssocID="{603A0DAF-73F7-4579-933B-B7C65813A40B}" presName="sibTrans" presStyleCnt="0"/>
      <dgm:spPr/>
    </dgm:pt>
    <dgm:pt modelId="{6DB8E12B-CA00-4D3E-970C-2AE7E799BC7E}" type="pres">
      <dgm:prSet presAssocID="{B7ABFC1F-FA57-415C-ACAA-1659723CE053}" presName="textNode" presStyleLbl="node1" presStyleIdx="1" presStyleCnt="4" custScaleX="115277" custLinFactNeighborY="2433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6C7AC63-88F8-4155-BA87-C768FA29CFC2}" type="pres">
      <dgm:prSet presAssocID="{1F30D5EC-9571-4B8A-8627-0DDC1357F512}" presName="sibTrans" presStyleCnt="0"/>
      <dgm:spPr/>
    </dgm:pt>
    <dgm:pt modelId="{C8AB1B75-85FB-4538-BCB1-134E4D8D81E8}" type="pres">
      <dgm:prSet presAssocID="{C7C23EAA-6B91-4965-8955-46C0A2065326}" presName="textNode" presStyleLbl="node1" presStyleIdx="2" presStyleCnt="4" custScaleX="110083" custLinFactNeighborX="-43120" custLinFactNeighborY="2245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0D8A9B9-A2FF-4257-B544-B97EEF2C0AEC}" type="pres">
      <dgm:prSet presAssocID="{74D73837-7DED-4F6B-A2B1-7382F5F72B7C}" presName="sibTrans" presStyleCnt="0"/>
      <dgm:spPr/>
    </dgm:pt>
    <dgm:pt modelId="{F9CF393F-F812-4CC6-A10B-0B4B4A26E5A4}" type="pres">
      <dgm:prSet presAssocID="{F56BF725-EE83-429E-88A3-1B2413574912}" presName="textNode" presStyleLbl="node1" presStyleIdx="3" presStyleCnt="4" custLinFactX="-136" custLinFactNeighborX="-100000" custLinFactNeighborY="1990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6C7AE41-79A2-45EF-8AA5-8DEDAEA75289}" srcId="{1F3DA17B-BD7B-4F46-8699-FECDEF437F31}" destId="{C7C23EAA-6B91-4965-8955-46C0A2065326}" srcOrd="2" destOrd="0" parTransId="{11EC821D-A2A1-4A3E-A047-C5A1E91EF47A}" sibTransId="{74D73837-7DED-4F6B-A2B1-7382F5F72B7C}"/>
    <dgm:cxn modelId="{2E2E0314-8931-4D25-974A-F0D3C1EB093D}" type="presOf" srcId="{B7ABFC1F-FA57-415C-ACAA-1659723CE053}" destId="{6DB8E12B-CA00-4D3E-970C-2AE7E799BC7E}" srcOrd="0" destOrd="0" presId="urn:microsoft.com/office/officeart/2005/8/layout/hProcess9"/>
    <dgm:cxn modelId="{238C0B0D-9E02-4BFB-8F4D-0D8635F44BD1}" type="presOf" srcId="{A499FF0C-EBBF-42B5-B2E4-FD83AF2E5126}" destId="{034349F5-9863-4D7B-8231-A7354D63A674}" srcOrd="0" destOrd="0" presId="urn:microsoft.com/office/officeart/2005/8/layout/hProcess9"/>
    <dgm:cxn modelId="{7C19D75E-60FA-41E3-AB79-196B6C26B5EA}" type="presOf" srcId="{F56BF725-EE83-429E-88A3-1B2413574912}" destId="{F9CF393F-F812-4CC6-A10B-0B4B4A26E5A4}" srcOrd="0" destOrd="0" presId="urn:microsoft.com/office/officeart/2005/8/layout/hProcess9"/>
    <dgm:cxn modelId="{67FA8E01-6D7E-4563-A932-156ED8C07FF3}" srcId="{1F3DA17B-BD7B-4F46-8699-FECDEF437F31}" destId="{B7ABFC1F-FA57-415C-ACAA-1659723CE053}" srcOrd="1" destOrd="0" parTransId="{1D419F29-C270-4BBC-8D4E-58B780F2DFF6}" sibTransId="{1F30D5EC-9571-4B8A-8627-0DDC1357F512}"/>
    <dgm:cxn modelId="{32FB5366-8C41-4FC0-BB36-1A18BE1208E5}" type="presOf" srcId="{1F3DA17B-BD7B-4F46-8699-FECDEF437F31}" destId="{CBAB74EB-A3A7-4230-BD43-5C358AD52989}" srcOrd="0" destOrd="0" presId="urn:microsoft.com/office/officeart/2005/8/layout/hProcess9"/>
    <dgm:cxn modelId="{9F05D295-B381-4A48-AB14-4A73C93B020A}" srcId="{1F3DA17B-BD7B-4F46-8699-FECDEF437F31}" destId="{A499FF0C-EBBF-42B5-B2E4-FD83AF2E5126}" srcOrd="0" destOrd="0" parTransId="{35FA7647-EC2A-489E-8CBE-E142B63B79C6}" sibTransId="{603A0DAF-73F7-4579-933B-B7C65813A40B}"/>
    <dgm:cxn modelId="{5A6BE68F-84C2-4BF8-A4F1-655DE982D6FE}" srcId="{1F3DA17B-BD7B-4F46-8699-FECDEF437F31}" destId="{F56BF725-EE83-429E-88A3-1B2413574912}" srcOrd="3" destOrd="0" parTransId="{91D8AE1C-2A8B-44E7-8399-BC2222ECEC0D}" sibTransId="{8474530C-B683-4377-BF6D-468D1B238744}"/>
    <dgm:cxn modelId="{F5D97096-8558-47BA-8AEB-1319662600BB}" type="presOf" srcId="{C7C23EAA-6B91-4965-8955-46C0A2065326}" destId="{C8AB1B75-85FB-4538-BCB1-134E4D8D81E8}" srcOrd="0" destOrd="0" presId="urn:microsoft.com/office/officeart/2005/8/layout/hProcess9"/>
    <dgm:cxn modelId="{9117C039-1C29-4E4D-B44D-F53AD5D9F831}" type="presParOf" srcId="{CBAB74EB-A3A7-4230-BD43-5C358AD52989}" destId="{06F4D499-0D1B-48DA-A3D7-D928419D227F}" srcOrd="0" destOrd="0" presId="urn:microsoft.com/office/officeart/2005/8/layout/hProcess9"/>
    <dgm:cxn modelId="{067E4E63-BDD8-4546-9FE2-2185DDE48536}" type="presParOf" srcId="{CBAB74EB-A3A7-4230-BD43-5C358AD52989}" destId="{16A2D2DD-E5F0-473A-92C7-DF5C8A845361}" srcOrd="1" destOrd="0" presId="urn:microsoft.com/office/officeart/2005/8/layout/hProcess9"/>
    <dgm:cxn modelId="{FB91B589-2E3E-45FD-B49C-06F1E6D32467}" type="presParOf" srcId="{16A2D2DD-E5F0-473A-92C7-DF5C8A845361}" destId="{034349F5-9863-4D7B-8231-A7354D63A674}" srcOrd="0" destOrd="0" presId="urn:microsoft.com/office/officeart/2005/8/layout/hProcess9"/>
    <dgm:cxn modelId="{D24ABCFC-C7BD-4C06-928A-245A85DC54DD}" type="presParOf" srcId="{16A2D2DD-E5F0-473A-92C7-DF5C8A845361}" destId="{0DEA5ABA-FA7A-40E2-82B7-7629A6418341}" srcOrd="1" destOrd="0" presId="urn:microsoft.com/office/officeart/2005/8/layout/hProcess9"/>
    <dgm:cxn modelId="{AC494B15-9729-4CBB-90D3-500295F2EFFE}" type="presParOf" srcId="{16A2D2DD-E5F0-473A-92C7-DF5C8A845361}" destId="{6DB8E12B-CA00-4D3E-970C-2AE7E799BC7E}" srcOrd="2" destOrd="0" presId="urn:microsoft.com/office/officeart/2005/8/layout/hProcess9"/>
    <dgm:cxn modelId="{4D20CB2E-4ADD-427E-9F9B-3C0749ACB368}" type="presParOf" srcId="{16A2D2DD-E5F0-473A-92C7-DF5C8A845361}" destId="{96C7AC63-88F8-4155-BA87-C768FA29CFC2}" srcOrd="3" destOrd="0" presId="urn:microsoft.com/office/officeart/2005/8/layout/hProcess9"/>
    <dgm:cxn modelId="{3AB9ABA3-686A-45E7-AC1D-D8F565DC6130}" type="presParOf" srcId="{16A2D2DD-E5F0-473A-92C7-DF5C8A845361}" destId="{C8AB1B75-85FB-4538-BCB1-134E4D8D81E8}" srcOrd="4" destOrd="0" presId="urn:microsoft.com/office/officeart/2005/8/layout/hProcess9"/>
    <dgm:cxn modelId="{BA3248BB-C0E6-4C6E-9BC0-7227BCD26E51}" type="presParOf" srcId="{16A2D2DD-E5F0-473A-92C7-DF5C8A845361}" destId="{50D8A9B9-A2FF-4257-B544-B97EEF2C0AEC}" srcOrd="5" destOrd="0" presId="urn:microsoft.com/office/officeart/2005/8/layout/hProcess9"/>
    <dgm:cxn modelId="{6076B311-6EBD-444C-8BEB-F3379929D78D}" type="presParOf" srcId="{16A2D2DD-E5F0-473A-92C7-DF5C8A845361}" destId="{F9CF393F-F812-4CC6-A10B-0B4B4A26E5A4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C737E5-6767-49A6-8C14-2391F80C19EF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7CCC89DF-D1E3-4084-8AA7-03049AD51386}">
      <dgm:prSet phldrT="[Texto]"/>
      <dgm:spPr/>
      <dgm:t>
        <a:bodyPr/>
        <a:lstStyle/>
        <a:p>
          <a:r>
            <a:rPr lang="en-GB" b="0" u="none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Suplementação</a:t>
          </a:r>
          <a:r>
            <a:rPr lang="en-GB" b="0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com </a:t>
          </a:r>
          <a:r>
            <a:rPr lang="en-GB" b="0" u="none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sulfato</a:t>
          </a:r>
          <a:r>
            <a:rPr lang="en-GB" b="0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GB" b="0" u="none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ferroso</a:t>
          </a:r>
          <a:endParaRPr lang="pt-BR" b="0" u="non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85CA86D-40B5-408A-B125-4ED751C7F130}" type="parTrans" cxnId="{D787A121-04BB-4272-9156-506D2756EC8D}">
      <dgm:prSet/>
      <dgm:spPr/>
      <dgm:t>
        <a:bodyPr/>
        <a:lstStyle/>
        <a:p>
          <a:endParaRPr lang="pt-BR"/>
        </a:p>
      </dgm:t>
    </dgm:pt>
    <dgm:pt modelId="{FE77301B-E647-45C4-A867-3D0F26858093}" type="sibTrans" cxnId="{D787A121-04BB-4272-9156-506D2756EC8D}">
      <dgm:prSet/>
      <dgm:spPr/>
      <dgm:t>
        <a:bodyPr/>
        <a:lstStyle/>
        <a:p>
          <a:endParaRPr lang="pt-BR"/>
        </a:p>
      </dgm:t>
    </dgm:pt>
    <dgm:pt modelId="{843321F7-9FBA-43DD-88F1-644174622EC7}">
      <dgm:prSet phldrT="[Texto]"/>
      <dgm:spPr/>
      <dgm:t>
        <a:bodyPr/>
        <a:lstStyle/>
        <a:p>
          <a:r>
            <a:rPr lang="en-GB" b="0" u="none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Fortificação</a:t>
          </a:r>
          <a:r>
            <a:rPr lang="en-GB" b="0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das </a:t>
          </a:r>
          <a:r>
            <a:rPr lang="en-GB" b="0" u="none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farinhas</a:t>
          </a:r>
          <a:r>
            <a:rPr lang="en-GB" b="0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de </a:t>
          </a:r>
          <a:r>
            <a:rPr lang="en-GB" b="0" u="none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trigo</a:t>
          </a:r>
          <a:r>
            <a:rPr lang="en-GB" b="0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e </a:t>
          </a:r>
          <a:r>
            <a:rPr lang="en-GB" b="0" u="none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milho</a:t>
          </a:r>
          <a:endParaRPr lang="pt-BR" b="0" u="non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1B57099-FC37-4A63-B6CA-C4E2F0A76955}" type="parTrans" cxnId="{D85D7774-519F-449D-ACB4-878DDF00D59A}">
      <dgm:prSet/>
      <dgm:spPr/>
      <dgm:t>
        <a:bodyPr/>
        <a:lstStyle/>
        <a:p>
          <a:endParaRPr lang="pt-BR"/>
        </a:p>
      </dgm:t>
    </dgm:pt>
    <dgm:pt modelId="{3C5F15F8-F126-44BD-B034-32B848BECED3}" type="sibTrans" cxnId="{D85D7774-519F-449D-ACB4-878DDF00D59A}">
      <dgm:prSet/>
      <dgm:spPr/>
      <dgm:t>
        <a:bodyPr/>
        <a:lstStyle/>
        <a:p>
          <a:endParaRPr lang="pt-BR"/>
        </a:p>
      </dgm:t>
    </dgm:pt>
    <dgm:pt modelId="{62E38F7E-31FF-4345-A419-0E1F69840F9D}">
      <dgm:prSet/>
      <dgm:spPr/>
      <dgm:t>
        <a:bodyPr/>
        <a:lstStyle/>
        <a:p>
          <a:r>
            <a:rPr lang="en-GB" b="0" u="none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Educação</a:t>
          </a:r>
          <a:r>
            <a:rPr lang="en-GB" b="0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Alimentar e Nutricional </a:t>
          </a:r>
          <a:endParaRPr lang="pt-BR" b="0" u="non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8322875-EADC-4EC6-BA54-F80224398453}" type="parTrans" cxnId="{62034403-91D7-4561-B47F-BCC203B54C6E}">
      <dgm:prSet/>
      <dgm:spPr/>
      <dgm:t>
        <a:bodyPr/>
        <a:lstStyle/>
        <a:p>
          <a:endParaRPr lang="pt-BR"/>
        </a:p>
      </dgm:t>
    </dgm:pt>
    <dgm:pt modelId="{D1AF8DF8-E824-4A34-A082-72BE02CFEDAC}" type="sibTrans" cxnId="{62034403-91D7-4561-B47F-BCC203B54C6E}">
      <dgm:prSet/>
      <dgm:spPr/>
      <dgm:t>
        <a:bodyPr/>
        <a:lstStyle/>
        <a:p>
          <a:endParaRPr lang="pt-BR"/>
        </a:p>
      </dgm:t>
    </dgm:pt>
    <dgm:pt modelId="{3A51BE39-6E43-481C-BEB1-3295CCBB40E7}" type="pres">
      <dgm:prSet presAssocID="{67C737E5-6767-49A6-8C14-2391F80C19EF}" presName="compositeShape" presStyleCnt="0">
        <dgm:presLayoutVars>
          <dgm:chMax val="7"/>
          <dgm:dir/>
          <dgm:resizeHandles val="exact"/>
        </dgm:presLayoutVars>
      </dgm:prSet>
      <dgm:spPr/>
    </dgm:pt>
    <dgm:pt modelId="{754C56C2-5715-4F60-8640-3B8142E66F83}" type="pres">
      <dgm:prSet presAssocID="{62E38F7E-31FF-4345-A419-0E1F69840F9D}" presName="circ1" presStyleLbl="vennNode1" presStyleIdx="0" presStyleCnt="3"/>
      <dgm:spPr/>
      <dgm:t>
        <a:bodyPr/>
        <a:lstStyle/>
        <a:p>
          <a:endParaRPr lang="pt-BR"/>
        </a:p>
      </dgm:t>
    </dgm:pt>
    <dgm:pt modelId="{DD508F4D-5CD2-4F60-AA00-C8DD9EAB5A77}" type="pres">
      <dgm:prSet presAssocID="{62E38F7E-31FF-4345-A419-0E1F69840F9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959E9D6-3F8A-47EA-A12E-16880C1EC757}" type="pres">
      <dgm:prSet presAssocID="{7CCC89DF-D1E3-4084-8AA7-03049AD51386}" presName="circ2" presStyleLbl="vennNode1" presStyleIdx="1" presStyleCnt="3"/>
      <dgm:spPr/>
      <dgm:t>
        <a:bodyPr/>
        <a:lstStyle/>
        <a:p>
          <a:endParaRPr lang="pt-BR"/>
        </a:p>
      </dgm:t>
    </dgm:pt>
    <dgm:pt modelId="{F02F09C7-756B-4D4B-9381-6102038E25BB}" type="pres">
      <dgm:prSet presAssocID="{7CCC89DF-D1E3-4084-8AA7-03049AD5138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9BBCB28-03FA-4B0C-8D53-FAC74641F4DF}" type="pres">
      <dgm:prSet presAssocID="{843321F7-9FBA-43DD-88F1-644174622EC7}" presName="circ3" presStyleLbl="vennNode1" presStyleIdx="2" presStyleCnt="3"/>
      <dgm:spPr/>
      <dgm:t>
        <a:bodyPr/>
        <a:lstStyle/>
        <a:p>
          <a:endParaRPr lang="pt-BR"/>
        </a:p>
      </dgm:t>
    </dgm:pt>
    <dgm:pt modelId="{76C0CBF5-2041-4B78-8951-11B856B48FE3}" type="pres">
      <dgm:prSet presAssocID="{843321F7-9FBA-43DD-88F1-644174622EC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D787A121-04BB-4272-9156-506D2756EC8D}" srcId="{67C737E5-6767-49A6-8C14-2391F80C19EF}" destId="{7CCC89DF-D1E3-4084-8AA7-03049AD51386}" srcOrd="1" destOrd="0" parTransId="{985CA86D-40B5-408A-B125-4ED751C7F130}" sibTransId="{FE77301B-E647-45C4-A867-3D0F26858093}"/>
    <dgm:cxn modelId="{CD8F52C0-0A4C-45C2-B95F-3D2CCB9AC605}" type="presOf" srcId="{843321F7-9FBA-43DD-88F1-644174622EC7}" destId="{79BBCB28-03FA-4B0C-8D53-FAC74641F4DF}" srcOrd="0" destOrd="0" presId="urn:microsoft.com/office/officeart/2005/8/layout/venn1"/>
    <dgm:cxn modelId="{22582580-0AEE-48BF-AE6D-E8CB3C8C6C53}" type="presOf" srcId="{62E38F7E-31FF-4345-A419-0E1F69840F9D}" destId="{754C56C2-5715-4F60-8640-3B8142E66F83}" srcOrd="0" destOrd="0" presId="urn:microsoft.com/office/officeart/2005/8/layout/venn1"/>
    <dgm:cxn modelId="{62034403-91D7-4561-B47F-BCC203B54C6E}" srcId="{67C737E5-6767-49A6-8C14-2391F80C19EF}" destId="{62E38F7E-31FF-4345-A419-0E1F69840F9D}" srcOrd="0" destOrd="0" parTransId="{48322875-EADC-4EC6-BA54-F80224398453}" sibTransId="{D1AF8DF8-E824-4A34-A082-72BE02CFEDAC}"/>
    <dgm:cxn modelId="{1081ED05-99FB-440C-A87D-33A118CA86E9}" type="presOf" srcId="{843321F7-9FBA-43DD-88F1-644174622EC7}" destId="{76C0CBF5-2041-4B78-8951-11B856B48FE3}" srcOrd="1" destOrd="0" presId="urn:microsoft.com/office/officeart/2005/8/layout/venn1"/>
    <dgm:cxn modelId="{1BE30521-498A-4D2E-98AA-627894031358}" type="presOf" srcId="{67C737E5-6767-49A6-8C14-2391F80C19EF}" destId="{3A51BE39-6E43-481C-BEB1-3295CCBB40E7}" srcOrd="0" destOrd="0" presId="urn:microsoft.com/office/officeart/2005/8/layout/venn1"/>
    <dgm:cxn modelId="{D85D7774-519F-449D-ACB4-878DDF00D59A}" srcId="{67C737E5-6767-49A6-8C14-2391F80C19EF}" destId="{843321F7-9FBA-43DD-88F1-644174622EC7}" srcOrd="2" destOrd="0" parTransId="{A1B57099-FC37-4A63-B6CA-C4E2F0A76955}" sibTransId="{3C5F15F8-F126-44BD-B034-32B848BECED3}"/>
    <dgm:cxn modelId="{60D390DB-2C4F-44F8-8FDD-9E49204A47DD}" type="presOf" srcId="{62E38F7E-31FF-4345-A419-0E1F69840F9D}" destId="{DD508F4D-5CD2-4F60-AA00-C8DD9EAB5A77}" srcOrd="1" destOrd="0" presId="urn:microsoft.com/office/officeart/2005/8/layout/venn1"/>
    <dgm:cxn modelId="{18EB3A6C-A41E-4E18-B58A-3EAA4F71EBC7}" type="presOf" srcId="{7CCC89DF-D1E3-4084-8AA7-03049AD51386}" destId="{3959E9D6-3F8A-47EA-A12E-16880C1EC757}" srcOrd="0" destOrd="0" presId="urn:microsoft.com/office/officeart/2005/8/layout/venn1"/>
    <dgm:cxn modelId="{0448D46B-83F7-475B-9470-912284CD9CC9}" type="presOf" srcId="{7CCC89DF-D1E3-4084-8AA7-03049AD51386}" destId="{F02F09C7-756B-4D4B-9381-6102038E25BB}" srcOrd="1" destOrd="0" presId="urn:microsoft.com/office/officeart/2005/8/layout/venn1"/>
    <dgm:cxn modelId="{74455D3A-0006-48E4-A476-BDD1FC9A44BD}" type="presParOf" srcId="{3A51BE39-6E43-481C-BEB1-3295CCBB40E7}" destId="{754C56C2-5715-4F60-8640-3B8142E66F83}" srcOrd="0" destOrd="0" presId="urn:microsoft.com/office/officeart/2005/8/layout/venn1"/>
    <dgm:cxn modelId="{AB3DB7FF-B36E-4846-AFBB-4EA811B0B6EF}" type="presParOf" srcId="{3A51BE39-6E43-481C-BEB1-3295CCBB40E7}" destId="{DD508F4D-5CD2-4F60-AA00-C8DD9EAB5A77}" srcOrd="1" destOrd="0" presId="urn:microsoft.com/office/officeart/2005/8/layout/venn1"/>
    <dgm:cxn modelId="{8A644DF8-5F17-4505-A652-B1FDD61A2B43}" type="presParOf" srcId="{3A51BE39-6E43-481C-BEB1-3295CCBB40E7}" destId="{3959E9D6-3F8A-47EA-A12E-16880C1EC757}" srcOrd="2" destOrd="0" presId="urn:microsoft.com/office/officeart/2005/8/layout/venn1"/>
    <dgm:cxn modelId="{EA08B63A-272C-44E8-B28F-FD48EA313B8D}" type="presParOf" srcId="{3A51BE39-6E43-481C-BEB1-3295CCBB40E7}" destId="{F02F09C7-756B-4D4B-9381-6102038E25BB}" srcOrd="3" destOrd="0" presId="urn:microsoft.com/office/officeart/2005/8/layout/venn1"/>
    <dgm:cxn modelId="{7FB74A94-4396-4985-835E-6B7C689AB9F9}" type="presParOf" srcId="{3A51BE39-6E43-481C-BEB1-3295CCBB40E7}" destId="{79BBCB28-03FA-4B0C-8D53-FAC74641F4DF}" srcOrd="4" destOrd="0" presId="urn:microsoft.com/office/officeart/2005/8/layout/venn1"/>
    <dgm:cxn modelId="{62B953EC-4E1C-4D53-BF18-6D80A2E9C310}" type="presParOf" srcId="{3A51BE39-6E43-481C-BEB1-3295CCBB40E7}" destId="{76C0CBF5-2041-4B78-8951-11B856B48FE3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E61B4D-47A4-4FA5-99E1-8AB42C4A794D}" type="doc">
      <dgm:prSet loTypeId="urn:microsoft.com/office/officeart/2005/8/layout/radial1" loCatId="cycle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pt-BR"/>
        </a:p>
      </dgm:t>
    </dgm:pt>
    <dgm:pt modelId="{8AD1B6CB-64C1-4785-9E6B-E5EA0473566A}">
      <dgm:prSet phldrT="[Texto]" custT="1"/>
      <dgm:spPr/>
      <dgm:t>
        <a:bodyPr/>
        <a:lstStyle/>
        <a:p>
          <a:r>
            <a:rPr lang="pt-BR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rPr>
            <a:t>Anemia</a:t>
          </a:r>
          <a:endParaRPr lang="pt-BR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cs typeface="Arial" pitchFamily="34" charset="0"/>
          </a:endParaRPr>
        </a:p>
      </dgm:t>
    </dgm:pt>
    <dgm:pt modelId="{545E2372-2783-4A29-AF9D-5F18F5152128}" type="parTrans" cxnId="{71C122CA-FF93-4A3B-BBE7-EE6D7A0E23CB}">
      <dgm:prSet/>
      <dgm:spPr/>
      <dgm:t>
        <a:bodyPr/>
        <a:lstStyle/>
        <a:p>
          <a:endParaRPr lang="pt-BR" sz="1400" b="0">
            <a:latin typeface="+mn-lt"/>
          </a:endParaRPr>
        </a:p>
      </dgm:t>
    </dgm:pt>
    <dgm:pt modelId="{1FE892EA-1E0A-4F8A-A752-2372D11F8E59}" type="sibTrans" cxnId="{71C122CA-FF93-4A3B-BBE7-EE6D7A0E23CB}">
      <dgm:prSet/>
      <dgm:spPr/>
      <dgm:t>
        <a:bodyPr/>
        <a:lstStyle/>
        <a:p>
          <a:endParaRPr lang="pt-BR" sz="1400" b="0">
            <a:latin typeface="+mn-lt"/>
          </a:endParaRPr>
        </a:p>
      </dgm:t>
    </dgm:pt>
    <dgm:pt modelId="{5D2EF332-3C92-44FF-A293-C7ECF6842EB1}">
      <dgm:prSet phldrT="[Texto]" custT="1"/>
      <dgm:spPr/>
      <dgm:t>
        <a:bodyPr/>
        <a:lstStyle/>
        <a:p>
          <a:r>
            <a:rPr lang="pt-BR" sz="1400" b="0" dirty="0" smtClean="0">
              <a:latin typeface="+mn-lt"/>
              <a:cs typeface="Arial" pitchFamily="34" charset="0"/>
            </a:rPr>
            <a:t>Vitamina A</a:t>
          </a:r>
          <a:endParaRPr lang="pt-BR" sz="1400" b="0" dirty="0">
            <a:latin typeface="+mn-lt"/>
            <a:cs typeface="Arial" pitchFamily="34" charset="0"/>
          </a:endParaRPr>
        </a:p>
      </dgm:t>
    </dgm:pt>
    <dgm:pt modelId="{02F2A93C-88E2-4605-8CC8-D7587AA52F10}" type="parTrans" cxnId="{AEEE343C-2F75-46BB-B09B-E0E1A5402E82}">
      <dgm:prSet custT="1"/>
      <dgm:spPr/>
      <dgm:t>
        <a:bodyPr/>
        <a:lstStyle/>
        <a:p>
          <a:endParaRPr lang="pt-BR" sz="1400" b="0">
            <a:latin typeface="+mn-lt"/>
          </a:endParaRPr>
        </a:p>
      </dgm:t>
    </dgm:pt>
    <dgm:pt modelId="{62B4CAAF-2ABE-4F90-9A11-69E3E98A5F92}" type="sibTrans" cxnId="{AEEE343C-2F75-46BB-B09B-E0E1A5402E82}">
      <dgm:prSet/>
      <dgm:spPr/>
      <dgm:t>
        <a:bodyPr/>
        <a:lstStyle/>
        <a:p>
          <a:endParaRPr lang="pt-BR" sz="1400" b="0">
            <a:latin typeface="+mn-lt"/>
          </a:endParaRPr>
        </a:p>
      </dgm:t>
    </dgm:pt>
    <dgm:pt modelId="{93A8DA8E-21A1-4C01-9944-0B58EDB7AAD7}">
      <dgm:prSet phldrT="[Texto]" custT="1"/>
      <dgm:spPr/>
      <dgm:t>
        <a:bodyPr/>
        <a:lstStyle/>
        <a:p>
          <a:r>
            <a:rPr lang="pt-BR" sz="1400" b="0" dirty="0" smtClean="0">
              <a:latin typeface="+mn-lt"/>
              <a:cs typeface="Arial" pitchFamily="34" charset="0"/>
            </a:rPr>
            <a:t>Cobre</a:t>
          </a:r>
          <a:endParaRPr lang="pt-BR" sz="1400" b="0" dirty="0">
            <a:latin typeface="+mn-lt"/>
            <a:cs typeface="Arial" pitchFamily="34" charset="0"/>
          </a:endParaRPr>
        </a:p>
      </dgm:t>
    </dgm:pt>
    <dgm:pt modelId="{34BAF552-8880-4322-BC06-BAB49E08FB74}" type="parTrans" cxnId="{5E2C76BE-DDC6-435D-91AC-2D89D7471311}">
      <dgm:prSet custT="1"/>
      <dgm:spPr/>
      <dgm:t>
        <a:bodyPr/>
        <a:lstStyle/>
        <a:p>
          <a:endParaRPr lang="pt-BR" sz="1400" b="0">
            <a:latin typeface="+mn-lt"/>
          </a:endParaRPr>
        </a:p>
      </dgm:t>
    </dgm:pt>
    <dgm:pt modelId="{D2748506-88F8-4257-BC08-452B4B854B8D}" type="sibTrans" cxnId="{5E2C76BE-DDC6-435D-91AC-2D89D7471311}">
      <dgm:prSet/>
      <dgm:spPr/>
      <dgm:t>
        <a:bodyPr/>
        <a:lstStyle/>
        <a:p>
          <a:endParaRPr lang="pt-BR" sz="1400" b="0">
            <a:latin typeface="+mn-lt"/>
          </a:endParaRPr>
        </a:p>
      </dgm:t>
    </dgm:pt>
    <dgm:pt modelId="{51AF80A6-163B-4D92-BFE7-45A090C92EF0}">
      <dgm:prSet phldrT="[Texto]" custT="1"/>
      <dgm:spPr/>
      <dgm:t>
        <a:bodyPr/>
        <a:lstStyle/>
        <a:p>
          <a:r>
            <a:rPr lang="pt-BR" sz="1400" b="0" dirty="0" smtClean="0">
              <a:latin typeface="+mn-lt"/>
              <a:cs typeface="Arial" pitchFamily="34" charset="0"/>
            </a:rPr>
            <a:t>Vitamina C</a:t>
          </a:r>
          <a:endParaRPr lang="pt-BR" sz="1400" b="0" dirty="0">
            <a:latin typeface="+mn-lt"/>
            <a:cs typeface="Arial" pitchFamily="34" charset="0"/>
          </a:endParaRPr>
        </a:p>
      </dgm:t>
    </dgm:pt>
    <dgm:pt modelId="{DEEF1037-7012-4810-99EB-8615284B29CB}" type="parTrans" cxnId="{DAC7E50F-E994-48AD-8ACD-E04C7780223D}">
      <dgm:prSet custT="1"/>
      <dgm:spPr/>
      <dgm:t>
        <a:bodyPr/>
        <a:lstStyle/>
        <a:p>
          <a:endParaRPr lang="pt-BR" sz="1400" b="0">
            <a:latin typeface="+mn-lt"/>
          </a:endParaRPr>
        </a:p>
      </dgm:t>
    </dgm:pt>
    <dgm:pt modelId="{FDF15DE0-FB7C-4F5D-824C-90A5FDCC23C1}" type="sibTrans" cxnId="{DAC7E50F-E994-48AD-8ACD-E04C7780223D}">
      <dgm:prSet/>
      <dgm:spPr/>
      <dgm:t>
        <a:bodyPr/>
        <a:lstStyle/>
        <a:p>
          <a:endParaRPr lang="pt-BR" sz="1400" b="0">
            <a:latin typeface="+mn-lt"/>
          </a:endParaRPr>
        </a:p>
      </dgm:t>
    </dgm:pt>
    <dgm:pt modelId="{C740F530-F824-4AF8-888F-6ECEA5361242}">
      <dgm:prSet phldrT="[Texto]" custT="1"/>
      <dgm:spPr/>
      <dgm:t>
        <a:bodyPr/>
        <a:lstStyle/>
        <a:p>
          <a:r>
            <a:rPr lang="pt-BR" sz="1400" b="0" dirty="0" smtClean="0">
              <a:latin typeface="+mn-lt"/>
              <a:cs typeface="Arial" pitchFamily="34" charset="0"/>
            </a:rPr>
            <a:t>Ácido Fólico</a:t>
          </a:r>
          <a:endParaRPr lang="pt-BR" sz="1400" b="0" dirty="0">
            <a:latin typeface="+mn-lt"/>
            <a:cs typeface="Arial" pitchFamily="34" charset="0"/>
          </a:endParaRPr>
        </a:p>
      </dgm:t>
    </dgm:pt>
    <dgm:pt modelId="{3FBFAC4D-3D25-4A53-86F5-9B9094A79091}" type="parTrans" cxnId="{24450908-2B93-4F7F-9184-0DA5F1801764}">
      <dgm:prSet custT="1"/>
      <dgm:spPr/>
      <dgm:t>
        <a:bodyPr/>
        <a:lstStyle/>
        <a:p>
          <a:endParaRPr lang="pt-BR" sz="1400" b="0">
            <a:latin typeface="+mn-lt"/>
          </a:endParaRPr>
        </a:p>
      </dgm:t>
    </dgm:pt>
    <dgm:pt modelId="{32AB6906-64CC-4DDB-A02E-F3CCBF0857C1}" type="sibTrans" cxnId="{24450908-2B93-4F7F-9184-0DA5F1801764}">
      <dgm:prSet/>
      <dgm:spPr/>
      <dgm:t>
        <a:bodyPr/>
        <a:lstStyle/>
        <a:p>
          <a:endParaRPr lang="pt-BR" sz="1400" b="0">
            <a:latin typeface="+mn-lt"/>
          </a:endParaRPr>
        </a:p>
      </dgm:t>
    </dgm:pt>
    <dgm:pt modelId="{3E3AEBAF-490C-49D2-8368-8C1368D6CEB8}">
      <dgm:prSet custT="1"/>
      <dgm:spPr/>
      <dgm:t>
        <a:bodyPr/>
        <a:lstStyle/>
        <a:p>
          <a:r>
            <a:rPr lang="pt-BR" sz="1400" b="0" dirty="0" smtClean="0">
              <a:latin typeface="+mn-lt"/>
              <a:cs typeface="Arial" pitchFamily="34" charset="0"/>
            </a:rPr>
            <a:t>Zinco</a:t>
          </a:r>
          <a:endParaRPr lang="pt-BR" sz="1400" b="0" dirty="0">
            <a:latin typeface="+mn-lt"/>
            <a:cs typeface="Arial" pitchFamily="34" charset="0"/>
          </a:endParaRPr>
        </a:p>
      </dgm:t>
    </dgm:pt>
    <dgm:pt modelId="{35969EC8-9329-4056-BD90-62014A3F9F08}" type="parTrans" cxnId="{50CC8FDA-EDA4-49C5-A20F-3D0D7C674525}">
      <dgm:prSet custT="1"/>
      <dgm:spPr/>
      <dgm:t>
        <a:bodyPr/>
        <a:lstStyle/>
        <a:p>
          <a:endParaRPr lang="pt-BR" sz="1400" b="0">
            <a:latin typeface="+mn-lt"/>
          </a:endParaRPr>
        </a:p>
      </dgm:t>
    </dgm:pt>
    <dgm:pt modelId="{43DCD3C7-8ABD-4B6A-A385-E8DA77435B77}" type="sibTrans" cxnId="{50CC8FDA-EDA4-49C5-A20F-3D0D7C674525}">
      <dgm:prSet/>
      <dgm:spPr/>
      <dgm:t>
        <a:bodyPr/>
        <a:lstStyle/>
        <a:p>
          <a:endParaRPr lang="pt-BR" sz="1400" b="0">
            <a:latin typeface="+mn-lt"/>
          </a:endParaRPr>
        </a:p>
      </dgm:t>
    </dgm:pt>
    <dgm:pt modelId="{77293045-32D6-4551-BFF9-9160063711BA}">
      <dgm:prSet custT="1"/>
      <dgm:spPr/>
      <dgm:t>
        <a:bodyPr/>
        <a:lstStyle/>
        <a:p>
          <a:r>
            <a:rPr lang="pt-BR" sz="1400" b="0" dirty="0" smtClean="0">
              <a:latin typeface="+mn-lt"/>
              <a:cs typeface="Arial" pitchFamily="34" charset="0"/>
            </a:rPr>
            <a:t>Complexo B</a:t>
          </a:r>
          <a:endParaRPr lang="pt-BR" sz="1400" b="0" dirty="0">
            <a:latin typeface="+mn-lt"/>
            <a:cs typeface="Arial" pitchFamily="34" charset="0"/>
          </a:endParaRPr>
        </a:p>
      </dgm:t>
    </dgm:pt>
    <dgm:pt modelId="{947E8916-BE50-48FD-969B-8AF57C0FA5C3}" type="parTrans" cxnId="{651D610B-F202-466F-9F04-FD15499B935A}">
      <dgm:prSet custT="1"/>
      <dgm:spPr/>
      <dgm:t>
        <a:bodyPr/>
        <a:lstStyle/>
        <a:p>
          <a:endParaRPr lang="pt-BR" sz="1400" b="0">
            <a:latin typeface="+mn-lt"/>
          </a:endParaRPr>
        </a:p>
      </dgm:t>
    </dgm:pt>
    <dgm:pt modelId="{A714BDF8-70A8-4DFE-AF79-5D4557530186}" type="sibTrans" cxnId="{651D610B-F202-466F-9F04-FD15499B935A}">
      <dgm:prSet/>
      <dgm:spPr/>
      <dgm:t>
        <a:bodyPr/>
        <a:lstStyle/>
        <a:p>
          <a:endParaRPr lang="pt-BR" sz="1400" b="0">
            <a:latin typeface="+mn-lt"/>
          </a:endParaRPr>
        </a:p>
      </dgm:t>
    </dgm:pt>
    <dgm:pt modelId="{A032E6CF-5531-476E-8448-6C64CB4B3450}" type="pres">
      <dgm:prSet presAssocID="{A4E61B4D-47A4-4FA5-99E1-8AB42C4A794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33695D5-7732-4BF5-913B-BCBE9CA39FF7}" type="pres">
      <dgm:prSet presAssocID="{8AD1B6CB-64C1-4785-9E6B-E5EA0473566A}" presName="centerShape" presStyleLbl="node0" presStyleIdx="0" presStyleCnt="1"/>
      <dgm:spPr/>
      <dgm:t>
        <a:bodyPr/>
        <a:lstStyle/>
        <a:p>
          <a:endParaRPr lang="pt-BR"/>
        </a:p>
      </dgm:t>
    </dgm:pt>
    <dgm:pt modelId="{A76B6009-C738-46CC-B739-F94BB3FBDD3B}" type="pres">
      <dgm:prSet presAssocID="{02F2A93C-88E2-4605-8CC8-D7587AA52F10}" presName="Name9" presStyleLbl="parChTrans1D2" presStyleIdx="0" presStyleCnt="6"/>
      <dgm:spPr/>
      <dgm:t>
        <a:bodyPr/>
        <a:lstStyle/>
        <a:p>
          <a:endParaRPr lang="pt-BR"/>
        </a:p>
      </dgm:t>
    </dgm:pt>
    <dgm:pt modelId="{B90AD50D-24B5-4235-9290-6016D5DCAE75}" type="pres">
      <dgm:prSet presAssocID="{02F2A93C-88E2-4605-8CC8-D7587AA52F10}" presName="connTx" presStyleLbl="parChTrans1D2" presStyleIdx="0" presStyleCnt="6"/>
      <dgm:spPr/>
      <dgm:t>
        <a:bodyPr/>
        <a:lstStyle/>
        <a:p>
          <a:endParaRPr lang="pt-BR"/>
        </a:p>
      </dgm:t>
    </dgm:pt>
    <dgm:pt modelId="{EB0CF54C-EAA3-476D-90F7-65243F481326}" type="pres">
      <dgm:prSet presAssocID="{5D2EF332-3C92-44FF-A293-C7ECF6842EB1}" presName="node" presStyleLbl="node1" presStyleIdx="0" presStyleCnt="6" custScaleX="117572" custRadScaleRad="101017" custRadScaleInc="742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C5848B8-754E-4252-B83F-B12E92250573}" type="pres">
      <dgm:prSet presAssocID="{34BAF552-8880-4322-BC06-BAB49E08FB74}" presName="Name9" presStyleLbl="parChTrans1D2" presStyleIdx="1" presStyleCnt="6"/>
      <dgm:spPr/>
      <dgm:t>
        <a:bodyPr/>
        <a:lstStyle/>
        <a:p>
          <a:endParaRPr lang="pt-BR"/>
        </a:p>
      </dgm:t>
    </dgm:pt>
    <dgm:pt modelId="{B1063957-F949-44A5-B821-4C2E2B06C9A9}" type="pres">
      <dgm:prSet presAssocID="{34BAF552-8880-4322-BC06-BAB49E08FB74}" presName="connTx" presStyleLbl="parChTrans1D2" presStyleIdx="1" presStyleCnt="6"/>
      <dgm:spPr/>
      <dgm:t>
        <a:bodyPr/>
        <a:lstStyle/>
        <a:p>
          <a:endParaRPr lang="pt-BR"/>
        </a:p>
      </dgm:t>
    </dgm:pt>
    <dgm:pt modelId="{94485EE0-E6BB-41F2-A069-3E95D12E6A27}" type="pres">
      <dgm:prSet presAssocID="{93A8DA8E-21A1-4C01-9944-0B58EDB7AAD7}" presName="node" presStyleLbl="node1" presStyleIdx="1" presStyleCnt="6" custScaleX="13314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1957434-3B94-4540-9365-01DB8A037E87}" type="pres">
      <dgm:prSet presAssocID="{DEEF1037-7012-4810-99EB-8615284B29CB}" presName="Name9" presStyleLbl="parChTrans1D2" presStyleIdx="2" presStyleCnt="6"/>
      <dgm:spPr/>
      <dgm:t>
        <a:bodyPr/>
        <a:lstStyle/>
        <a:p>
          <a:endParaRPr lang="pt-BR"/>
        </a:p>
      </dgm:t>
    </dgm:pt>
    <dgm:pt modelId="{1BC6A70A-200B-463C-BB77-0585CC278B7F}" type="pres">
      <dgm:prSet presAssocID="{DEEF1037-7012-4810-99EB-8615284B29CB}" presName="connTx" presStyleLbl="parChTrans1D2" presStyleIdx="2" presStyleCnt="6"/>
      <dgm:spPr/>
      <dgm:t>
        <a:bodyPr/>
        <a:lstStyle/>
        <a:p>
          <a:endParaRPr lang="pt-BR"/>
        </a:p>
      </dgm:t>
    </dgm:pt>
    <dgm:pt modelId="{5EFC4EAB-4E6E-4AE8-A150-006A61DD6F0C}" type="pres">
      <dgm:prSet presAssocID="{51AF80A6-163B-4D92-BFE7-45A090C92EF0}" presName="node" presStyleLbl="node1" presStyleIdx="2" presStyleCnt="6" custScaleX="12209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774ED91-FEC5-4BE6-8346-19A0F0CD1EFA}" type="pres">
      <dgm:prSet presAssocID="{3FBFAC4D-3D25-4A53-86F5-9B9094A79091}" presName="Name9" presStyleLbl="parChTrans1D2" presStyleIdx="3" presStyleCnt="6"/>
      <dgm:spPr/>
      <dgm:t>
        <a:bodyPr/>
        <a:lstStyle/>
        <a:p>
          <a:endParaRPr lang="pt-BR"/>
        </a:p>
      </dgm:t>
    </dgm:pt>
    <dgm:pt modelId="{591ACD02-6954-4F6B-864B-12E155A5B07E}" type="pres">
      <dgm:prSet presAssocID="{3FBFAC4D-3D25-4A53-86F5-9B9094A79091}" presName="connTx" presStyleLbl="parChTrans1D2" presStyleIdx="3" presStyleCnt="6"/>
      <dgm:spPr/>
      <dgm:t>
        <a:bodyPr/>
        <a:lstStyle/>
        <a:p>
          <a:endParaRPr lang="pt-BR"/>
        </a:p>
      </dgm:t>
    </dgm:pt>
    <dgm:pt modelId="{802014E9-9BA7-409B-B76B-C180D22C1E03}" type="pres">
      <dgm:prSet presAssocID="{C740F530-F824-4AF8-888F-6ECEA5361242}" presName="node" presStyleLbl="node1" presStyleIdx="3" presStyleCnt="6" custScaleX="12777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5D6B9A5-0BDD-408C-87A2-3961A17FAB9B}" type="pres">
      <dgm:prSet presAssocID="{35969EC8-9329-4056-BD90-62014A3F9F08}" presName="Name9" presStyleLbl="parChTrans1D2" presStyleIdx="4" presStyleCnt="6"/>
      <dgm:spPr/>
      <dgm:t>
        <a:bodyPr/>
        <a:lstStyle/>
        <a:p>
          <a:endParaRPr lang="pt-BR"/>
        </a:p>
      </dgm:t>
    </dgm:pt>
    <dgm:pt modelId="{0EE31506-110F-48B7-9E53-3AFC475C2F8E}" type="pres">
      <dgm:prSet presAssocID="{35969EC8-9329-4056-BD90-62014A3F9F08}" presName="connTx" presStyleLbl="parChTrans1D2" presStyleIdx="4" presStyleCnt="6"/>
      <dgm:spPr/>
      <dgm:t>
        <a:bodyPr/>
        <a:lstStyle/>
        <a:p>
          <a:endParaRPr lang="pt-BR"/>
        </a:p>
      </dgm:t>
    </dgm:pt>
    <dgm:pt modelId="{630C1A1B-EE96-43C6-BCDF-0ED90D5F968E}" type="pres">
      <dgm:prSet presAssocID="{3E3AEBAF-490C-49D2-8368-8C1368D6CEB8}" presName="node" presStyleLbl="node1" presStyleIdx="4" presStyleCnt="6" custScaleX="123188" custRadScaleRad="95229" custRadScaleInc="83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E85CB9F-ED06-4C39-A47C-F5EA1E281772}" type="pres">
      <dgm:prSet presAssocID="{947E8916-BE50-48FD-969B-8AF57C0FA5C3}" presName="Name9" presStyleLbl="parChTrans1D2" presStyleIdx="5" presStyleCnt="6"/>
      <dgm:spPr/>
      <dgm:t>
        <a:bodyPr/>
        <a:lstStyle/>
        <a:p>
          <a:endParaRPr lang="pt-BR"/>
        </a:p>
      </dgm:t>
    </dgm:pt>
    <dgm:pt modelId="{D1DD6A46-0A1B-482B-913B-4918CE45DE8E}" type="pres">
      <dgm:prSet presAssocID="{947E8916-BE50-48FD-969B-8AF57C0FA5C3}" presName="connTx" presStyleLbl="parChTrans1D2" presStyleIdx="5" presStyleCnt="6"/>
      <dgm:spPr/>
      <dgm:t>
        <a:bodyPr/>
        <a:lstStyle/>
        <a:p>
          <a:endParaRPr lang="pt-BR"/>
        </a:p>
      </dgm:t>
    </dgm:pt>
    <dgm:pt modelId="{0B25ED78-B4EA-4114-96F6-5DB5B2AF290C}" type="pres">
      <dgm:prSet presAssocID="{77293045-32D6-4551-BFF9-9160063711BA}" presName="node" presStyleLbl="node1" presStyleIdx="5" presStyleCnt="6" custScaleX="122621" custRadScaleRad="98070" custRadScaleInc="845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B5DCA37-5463-42ED-BC68-42BB8D15EA42}" type="presOf" srcId="{3E3AEBAF-490C-49D2-8368-8C1368D6CEB8}" destId="{630C1A1B-EE96-43C6-BCDF-0ED90D5F968E}" srcOrd="0" destOrd="0" presId="urn:microsoft.com/office/officeart/2005/8/layout/radial1"/>
    <dgm:cxn modelId="{83260ED2-02C5-4731-8C21-C6C148382C5E}" type="presOf" srcId="{3FBFAC4D-3D25-4A53-86F5-9B9094A79091}" destId="{591ACD02-6954-4F6B-864B-12E155A5B07E}" srcOrd="1" destOrd="0" presId="urn:microsoft.com/office/officeart/2005/8/layout/radial1"/>
    <dgm:cxn modelId="{541A7E4C-728B-43F8-AEAF-95A783A27170}" type="presOf" srcId="{8AD1B6CB-64C1-4785-9E6B-E5EA0473566A}" destId="{033695D5-7732-4BF5-913B-BCBE9CA39FF7}" srcOrd="0" destOrd="0" presId="urn:microsoft.com/office/officeart/2005/8/layout/radial1"/>
    <dgm:cxn modelId="{936AEE1C-C9A8-4CAC-BB0D-DE0CF648A727}" type="presOf" srcId="{947E8916-BE50-48FD-969B-8AF57C0FA5C3}" destId="{D1DD6A46-0A1B-482B-913B-4918CE45DE8E}" srcOrd="1" destOrd="0" presId="urn:microsoft.com/office/officeart/2005/8/layout/radial1"/>
    <dgm:cxn modelId="{FE6B2695-333A-49BB-9577-3060E238FCFA}" type="presOf" srcId="{77293045-32D6-4551-BFF9-9160063711BA}" destId="{0B25ED78-B4EA-4114-96F6-5DB5B2AF290C}" srcOrd="0" destOrd="0" presId="urn:microsoft.com/office/officeart/2005/8/layout/radial1"/>
    <dgm:cxn modelId="{16403DFC-30E9-4D4B-9725-1CE211A55F57}" type="presOf" srcId="{35969EC8-9329-4056-BD90-62014A3F9F08}" destId="{0EE31506-110F-48B7-9E53-3AFC475C2F8E}" srcOrd="1" destOrd="0" presId="urn:microsoft.com/office/officeart/2005/8/layout/radial1"/>
    <dgm:cxn modelId="{CC3B6805-D37D-4DA0-9531-FFA6B24C5590}" type="presOf" srcId="{51AF80A6-163B-4D92-BFE7-45A090C92EF0}" destId="{5EFC4EAB-4E6E-4AE8-A150-006A61DD6F0C}" srcOrd="0" destOrd="0" presId="urn:microsoft.com/office/officeart/2005/8/layout/radial1"/>
    <dgm:cxn modelId="{545702C1-4B8F-4B4E-8264-688E04E5FD9D}" type="presOf" srcId="{3FBFAC4D-3D25-4A53-86F5-9B9094A79091}" destId="{7774ED91-FEC5-4BE6-8346-19A0F0CD1EFA}" srcOrd="0" destOrd="0" presId="urn:microsoft.com/office/officeart/2005/8/layout/radial1"/>
    <dgm:cxn modelId="{3D67724A-5306-4ECF-893A-47B4A03EDA1B}" type="presOf" srcId="{947E8916-BE50-48FD-969B-8AF57C0FA5C3}" destId="{EE85CB9F-ED06-4C39-A47C-F5EA1E281772}" srcOrd="0" destOrd="0" presId="urn:microsoft.com/office/officeart/2005/8/layout/radial1"/>
    <dgm:cxn modelId="{473E90F6-7DC3-4441-BE5A-6676E4DEA96F}" type="presOf" srcId="{93A8DA8E-21A1-4C01-9944-0B58EDB7AAD7}" destId="{94485EE0-E6BB-41F2-A069-3E95D12E6A27}" srcOrd="0" destOrd="0" presId="urn:microsoft.com/office/officeart/2005/8/layout/radial1"/>
    <dgm:cxn modelId="{8387C8FB-0FF1-4B3B-A1CF-5B8B20C7ECB3}" type="presOf" srcId="{02F2A93C-88E2-4605-8CC8-D7587AA52F10}" destId="{B90AD50D-24B5-4235-9290-6016D5DCAE75}" srcOrd="1" destOrd="0" presId="urn:microsoft.com/office/officeart/2005/8/layout/radial1"/>
    <dgm:cxn modelId="{DAC7E50F-E994-48AD-8ACD-E04C7780223D}" srcId="{8AD1B6CB-64C1-4785-9E6B-E5EA0473566A}" destId="{51AF80A6-163B-4D92-BFE7-45A090C92EF0}" srcOrd="2" destOrd="0" parTransId="{DEEF1037-7012-4810-99EB-8615284B29CB}" sibTransId="{FDF15DE0-FB7C-4F5D-824C-90A5FDCC23C1}"/>
    <dgm:cxn modelId="{68EF7335-C4EA-479F-BC91-51D14F85A861}" type="presOf" srcId="{DEEF1037-7012-4810-99EB-8615284B29CB}" destId="{71957434-3B94-4540-9365-01DB8A037E87}" srcOrd="0" destOrd="0" presId="urn:microsoft.com/office/officeart/2005/8/layout/radial1"/>
    <dgm:cxn modelId="{51BD4F69-4F7D-485F-A302-0A1AD0A04284}" type="presOf" srcId="{34BAF552-8880-4322-BC06-BAB49E08FB74}" destId="{B1063957-F949-44A5-B821-4C2E2B06C9A9}" srcOrd="1" destOrd="0" presId="urn:microsoft.com/office/officeart/2005/8/layout/radial1"/>
    <dgm:cxn modelId="{336FE990-274E-44E5-A72D-B7C2E796B636}" type="presOf" srcId="{35969EC8-9329-4056-BD90-62014A3F9F08}" destId="{65D6B9A5-0BDD-408C-87A2-3961A17FAB9B}" srcOrd="0" destOrd="0" presId="urn:microsoft.com/office/officeart/2005/8/layout/radial1"/>
    <dgm:cxn modelId="{7B014747-E474-4100-B47A-2FC29AF0F599}" type="presOf" srcId="{A4E61B4D-47A4-4FA5-99E1-8AB42C4A794D}" destId="{A032E6CF-5531-476E-8448-6C64CB4B3450}" srcOrd="0" destOrd="0" presId="urn:microsoft.com/office/officeart/2005/8/layout/radial1"/>
    <dgm:cxn modelId="{AEEE343C-2F75-46BB-B09B-E0E1A5402E82}" srcId="{8AD1B6CB-64C1-4785-9E6B-E5EA0473566A}" destId="{5D2EF332-3C92-44FF-A293-C7ECF6842EB1}" srcOrd="0" destOrd="0" parTransId="{02F2A93C-88E2-4605-8CC8-D7587AA52F10}" sibTransId="{62B4CAAF-2ABE-4F90-9A11-69E3E98A5F92}"/>
    <dgm:cxn modelId="{651D610B-F202-466F-9F04-FD15499B935A}" srcId="{8AD1B6CB-64C1-4785-9E6B-E5EA0473566A}" destId="{77293045-32D6-4551-BFF9-9160063711BA}" srcOrd="5" destOrd="0" parTransId="{947E8916-BE50-48FD-969B-8AF57C0FA5C3}" sibTransId="{A714BDF8-70A8-4DFE-AF79-5D4557530186}"/>
    <dgm:cxn modelId="{50CC8FDA-EDA4-49C5-A20F-3D0D7C674525}" srcId="{8AD1B6CB-64C1-4785-9E6B-E5EA0473566A}" destId="{3E3AEBAF-490C-49D2-8368-8C1368D6CEB8}" srcOrd="4" destOrd="0" parTransId="{35969EC8-9329-4056-BD90-62014A3F9F08}" sibTransId="{43DCD3C7-8ABD-4B6A-A385-E8DA77435B77}"/>
    <dgm:cxn modelId="{88BD23AA-6CE8-4AB8-BA6C-604248E04DE3}" type="presOf" srcId="{34BAF552-8880-4322-BC06-BAB49E08FB74}" destId="{3C5848B8-754E-4252-B83F-B12E92250573}" srcOrd="0" destOrd="0" presId="urn:microsoft.com/office/officeart/2005/8/layout/radial1"/>
    <dgm:cxn modelId="{32519E7B-6F72-4CBC-96DF-70177DFE4822}" type="presOf" srcId="{DEEF1037-7012-4810-99EB-8615284B29CB}" destId="{1BC6A70A-200B-463C-BB77-0585CC278B7F}" srcOrd="1" destOrd="0" presId="urn:microsoft.com/office/officeart/2005/8/layout/radial1"/>
    <dgm:cxn modelId="{31C3A7A7-0D11-49B7-8230-A27D1E9A7AD5}" type="presOf" srcId="{5D2EF332-3C92-44FF-A293-C7ECF6842EB1}" destId="{EB0CF54C-EAA3-476D-90F7-65243F481326}" srcOrd="0" destOrd="0" presId="urn:microsoft.com/office/officeart/2005/8/layout/radial1"/>
    <dgm:cxn modelId="{5E2C76BE-DDC6-435D-91AC-2D89D7471311}" srcId="{8AD1B6CB-64C1-4785-9E6B-E5EA0473566A}" destId="{93A8DA8E-21A1-4C01-9944-0B58EDB7AAD7}" srcOrd="1" destOrd="0" parTransId="{34BAF552-8880-4322-BC06-BAB49E08FB74}" sibTransId="{D2748506-88F8-4257-BC08-452B4B854B8D}"/>
    <dgm:cxn modelId="{2E1C004F-A52B-4889-A22D-4ED1900B5E63}" type="presOf" srcId="{02F2A93C-88E2-4605-8CC8-D7587AA52F10}" destId="{A76B6009-C738-46CC-B739-F94BB3FBDD3B}" srcOrd="0" destOrd="0" presId="urn:microsoft.com/office/officeart/2005/8/layout/radial1"/>
    <dgm:cxn modelId="{24450908-2B93-4F7F-9184-0DA5F1801764}" srcId="{8AD1B6CB-64C1-4785-9E6B-E5EA0473566A}" destId="{C740F530-F824-4AF8-888F-6ECEA5361242}" srcOrd="3" destOrd="0" parTransId="{3FBFAC4D-3D25-4A53-86F5-9B9094A79091}" sibTransId="{32AB6906-64CC-4DDB-A02E-F3CCBF0857C1}"/>
    <dgm:cxn modelId="{71C122CA-FF93-4A3B-BBE7-EE6D7A0E23CB}" srcId="{A4E61B4D-47A4-4FA5-99E1-8AB42C4A794D}" destId="{8AD1B6CB-64C1-4785-9E6B-E5EA0473566A}" srcOrd="0" destOrd="0" parTransId="{545E2372-2783-4A29-AF9D-5F18F5152128}" sibTransId="{1FE892EA-1E0A-4F8A-A752-2372D11F8E59}"/>
    <dgm:cxn modelId="{29E67D8E-86E0-4333-B0E4-3DB2A618054B}" type="presOf" srcId="{C740F530-F824-4AF8-888F-6ECEA5361242}" destId="{802014E9-9BA7-409B-B76B-C180D22C1E03}" srcOrd="0" destOrd="0" presId="urn:microsoft.com/office/officeart/2005/8/layout/radial1"/>
    <dgm:cxn modelId="{173E37ED-7D16-4FA9-BEE4-76AB8367A4D0}" type="presParOf" srcId="{A032E6CF-5531-476E-8448-6C64CB4B3450}" destId="{033695D5-7732-4BF5-913B-BCBE9CA39FF7}" srcOrd="0" destOrd="0" presId="urn:microsoft.com/office/officeart/2005/8/layout/radial1"/>
    <dgm:cxn modelId="{93329D9C-5730-4388-9B24-1966C563791E}" type="presParOf" srcId="{A032E6CF-5531-476E-8448-6C64CB4B3450}" destId="{A76B6009-C738-46CC-B739-F94BB3FBDD3B}" srcOrd="1" destOrd="0" presId="urn:microsoft.com/office/officeart/2005/8/layout/radial1"/>
    <dgm:cxn modelId="{49A28DBD-07F0-4281-9B63-BC0FFBE94978}" type="presParOf" srcId="{A76B6009-C738-46CC-B739-F94BB3FBDD3B}" destId="{B90AD50D-24B5-4235-9290-6016D5DCAE75}" srcOrd="0" destOrd="0" presId="urn:microsoft.com/office/officeart/2005/8/layout/radial1"/>
    <dgm:cxn modelId="{09D90E8F-6A4B-4DE7-9F78-C1032EC18B46}" type="presParOf" srcId="{A032E6CF-5531-476E-8448-6C64CB4B3450}" destId="{EB0CF54C-EAA3-476D-90F7-65243F481326}" srcOrd="2" destOrd="0" presId="urn:microsoft.com/office/officeart/2005/8/layout/radial1"/>
    <dgm:cxn modelId="{57C7575F-4E86-43E6-A08E-16E988A33F14}" type="presParOf" srcId="{A032E6CF-5531-476E-8448-6C64CB4B3450}" destId="{3C5848B8-754E-4252-B83F-B12E92250573}" srcOrd="3" destOrd="0" presId="urn:microsoft.com/office/officeart/2005/8/layout/radial1"/>
    <dgm:cxn modelId="{B36AB189-666E-45A0-BB60-897BA30E88B3}" type="presParOf" srcId="{3C5848B8-754E-4252-B83F-B12E92250573}" destId="{B1063957-F949-44A5-B821-4C2E2B06C9A9}" srcOrd="0" destOrd="0" presId="urn:microsoft.com/office/officeart/2005/8/layout/radial1"/>
    <dgm:cxn modelId="{E0DED663-1D0B-40E9-B89D-A745A65EFA83}" type="presParOf" srcId="{A032E6CF-5531-476E-8448-6C64CB4B3450}" destId="{94485EE0-E6BB-41F2-A069-3E95D12E6A27}" srcOrd="4" destOrd="0" presId="urn:microsoft.com/office/officeart/2005/8/layout/radial1"/>
    <dgm:cxn modelId="{77D4811A-CF14-4A3E-A774-75C9ACC53799}" type="presParOf" srcId="{A032E6CF-5531-476E-8448-6C64CB4B3450}" destId="{71957434-3B94-4540-9365-01DB8A037E87}" srcOrd="5" destOrd="0" presId="urn:microsoft.com/office/officeart/2005/8/layout/radial1"/>
    <dgm:cxn modelId="{6CDC232B-59D0-4EF1-916C-ACF49793BA45}" type="presParOf" srcId="{71957434-3B94-4540-9365-01DB8A037E87}" destId="{1BC6A70A-200B-463C-BB77-0585CC278B7F}" srcOrd="0" destOrd="0" presId="urn:microsoft.com/office/officeart/2005/8/layout/radial1"/>
    <dgm:cxn modelId="{BC5E0E6A-DA3A-4E49-8E4E-73FD094CCE23}" type="presParOf" srcId="{A032E6CF-5531-476E-8448-6C64CB4B3450}" destId="{5EFC4EAB-4E6E-4AE8-A150-006A61DD6F0C}" srcOrd="6" destOrd="0" presId="urn:microsoft.com/office/officeart/2005/8/layout/radial1"/>
    <dgm:cxn modelId="{9D3B01E4-65D4-4309-84EB-0C5ABA817A23}" type="presParOf" srcId="{A032E6CF-5531-476E-8448-6C64CB4B3450}" destId="{7774ED91-FEC5-4BE6-8346-19A0F0CD1EFA}" srcOrd="7" destOrd="0" presId="urn:microsoft.com/office/officeart/2005/8/layout/radial1"/>
    <dgm:cxn modelId="{C992AE8C-CA4B-4135-8B5F-4539249BED1F}" type="presParOf" srcId="{7774ED91-FEC5-4BE6-8346-19A0F0CD1EFA}" destId="{591ACD02-6954-4F6B-864B-12E155A5B07E}" srcOrd="0" destOrd="0" presId="urn:microsoft.com/office/officeart/2005/8/layout/radial1"/>
    <dgm:cxn modelId="{D15F2C1D-D0D6-404B-84BF-5319DB0A6A9C}" type="presParOf" srcId="{A032E6CF-5531-476E-8448-6C64CB4B3450}" destId="{802014E9-9BA7-409B-B76B-C180D22C1E03}" srcOrd="8" destOrd="0" presId="urn:microsoft.com/office/officeart/2005/8/layout/radial1"/>
    <dgm:cxn modelId="{91318069-8C09-4A2D-8114-EEA6AAA0F26A}" type="presParOf" srcId="{A032E6CF-5531-476E-8448-6C64CB4B3450}" destId="{65D6B9A5-0BDD-408C-87A2-3961A17FAB9B}" srcOrd="9" destOrd="0" presId="urn:microsoft.com/office/officeart/2005/8/layout/radial1"/>
    <dgm:cxn modelId="{51130026-8A46-48DE-B05D-8FC7018B4730}" type="presParOf" srcId="{65D6B9A5-0BDD-408C-87A2-3961A17FAB9B}" destId="{0EE31506-110F-48B7-9E53-3AFC475C2F8E}" srcOrd="0" destOrd="0" presId="urn:microsoft.com/office/officeart/2005/8/layout/radial1"/>
    <dgm:cxn modelId="{161B1C34-6DFB-475B-AB2F-91C8155B50AC}" type="presParOf" srcId="{A032E6CF-5531-476E-8448-6C64CB4B3450}" destId="{630C1A1B-EE96-43C6-BCDF-0ED90D5F968E}" srcOrd="10" destOrd="0" presId="urn:microsoft.com/office/officeart/2005/8/layout/radial1"/>
    <dgm:cxn modelId="{890F1627-54D0-4B5E-8A0C-111593128B0D}" type="presParOf" srcId="{A032E6CF-5531-476E-8448-6C64CB4B3450}" destId="{EE85CB9F-ED06-4C39-A47C-F5EA1E281772}" srcOrd="11" destOrd="0" presId="urn:microsoft.com/office/officeart/2005/8/layout/radial1"/>
    <dgm:cxn modelId="{A07E4748-F4B0-424C-A5B7-C3DB315CA4D1}" type="presParOf" srcId="{EE85CB9F-ED06-4C39-A47C-F5EA1E281772}" destId="{D1DD6A46-0A1B-482B-913B-4918CE45DE8E}" srcOrd="0" destOrd="0" presId="urn:microsoft.com/office/officeart/2005/8/layout/radial1"/>
    <dgm:cxn modelId="{4BBA47D2-510E-4345-84E4-E94CB6ACB1F7}" type="presParOf" srcId="{A032E6CF-5531-476E-8448-6C64CB4B3450}" destId="{0B25ED78-B4EA-4114-96F6-5DB5B2AF290C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099F2ED-E53E-4B74-AACE-5DE3C9555E20}" type="doc">
      <dgm:prSet loTypeId="urn:microsoft.com/office/officeart/2005/8/layout/hierarchy2" loCatId="hierarchy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pt-BR"/>
        </a:p>
      </dgm:t>
    </dgm:pt>
    <dgm:pt modelId="{E311BC68-F3D0-49DE-BFA8-95F1D9F05550}">
      <dgm:prSet phldrT="[Texto]"/>
      <dgm:spPr>
        <a:noFill/>
      </dgm:spPr>
      <dgm:t>
        <a:bodyPr/>
        <a:lstStyle/>
        <a:p>
          <a:endParaRPr lang="pt-BR" dirty="0">
            <a:latin typeface="+mn-lt"/>
          </a:endParaRPr>
        </a:p>
      </dgm:t>
    </dgm:pt>
    <dgm:pt modelId="{CED1A056-5799-43FB-9E42-1729A93C60BD}" type="parTrans" cxnId="{C4587C53-AF24-45FF-94A5-A6EEECE72289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947A2983-9809-4811-8866-85DDEF3C9F4B}" type="sibTrans" cxnId="{C4587C53-AF24-45FF-94A5-A6EEECE72289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E0EFC23D-3A86-4018-B726-59043CBD100E}">
      <dgm:prSet phldrT="[Texto]" custT="1"/>
      <dgm:spPr/>
      <dgm:t>
        <a:bodyPr/>
        <a:lstStyle/>
        <a:p>
          <a:r>
            <a:rPr lang="pt-BR" sz="2400" dirty="0" smtClean="0">
              <a:latin typeface="+mn-lt"/>
              <a:cs typeface="Arial" pitchFamily="34" charset="0"/>
            </a:rPr>
            <a:t>Ampliação da suplementação com ferro e vitamina A na Atenção Básica</a:t>
          </a:r>
          <a:endParaRPr lang="pt-BR" sz="2400" dirty="0">
            <a:latin typeface="+mn-lt"/>
            <a:cs typeface="Arial" pitchFamily="34" charset="0"/>
          </a:endParaRPr>
        </a:p>
      </dgm:t>
    </dgm:pt>
    <dgm:pt modelId="{A9AA511B-C03D-4621-BE01-D37AAE0F2F79}" type="parTrans" cxnId="{29BEC9B4-4335-4BB9-AD34-3A166BDF6127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20BC60BF-F856-42B5-BD07-BB8DEDCA096A}" type="sibTrans" cxnId="{29BEC9B4-4335-4BB9-AD34-3A166BDF6127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216FD058-93C6-452D-9039-08BD40CA2584}">
      <dgm:prSet phldrT="[Texto]" custT="1"/>
      <dgm:spPr/>
      <dgm:t>
        <a:bodyPr/>
        <a:lstStyle/>
        <a:p>
          <a:r>
            <a:rPr lang="pt-BR" sz="2400" b="1" dirty="0" smtClean="0">
              <a:latin typeface="+mn-lt"/>
              <a:cs typeface="Arial" pitchFamily="34" charset="0"/>
            </a:rPr>
            <a:t>Fortificação com micronutrientes em pó nas creches vinculadas ao PSE</a:t>
          </a:r>
          <a:endParaRPr lang="pt-BR" sz="2400" b="1" dirty="0">
            <a:latin typeface="+mn-lt"/>
            <a:cs typeface="Arial" pitchFamily="34" charset="0"/>
          </a:endParaRPr>
        </a:p>
      </dgm:t>
    </dgm:pt>
    <dgm:pt modelId="{277681A7-C6D1-42C6-89D4-8FB5CD2A05D5}" type="parTrans" cxnId="{043A0C26-4647-40FC-B046-F566F7B94C71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FBE66AA4-3121-437D-9569-A8F5F0BC9EC0}" type="sibTrans" cxnId="{043A0C26-4647-40FC-B046-F566F7B94C71}">
      <dgm:prSet/>
      <dgm:spPr/>
      <dgm:t>
        <a:bodyPr/>
        <a:lstStyle/>
        <a:p>
          <a:endParaRPr lang="pt-BR">
            <a:latin typeface="+mn-lt"/>
          </a:endParaRPr>
        </a:p>
      </dgm:t>
    </dgm:pt>
    <dgm:pt modelId="{89E37D05-18FB-4E0B-B90D-CADB63905DC1}" type="pres">
      <dgm:prSet presAssocID="{7099F2ED-E53E-4B74-AACE-5DE3C9555E2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E97B05BA-0228-4A2B-B811-EDC68D962E58}" type="pres">
      <dgm:prSet presAssocID="{E311BC68-F3D0-49DE-BFA8-95F1D9F05550}" presName="root1" presStyleCnt="0"/>
      <dgm:spPr/>
      <dgm:t>
        <a:bodyPr/>
        <a:lstStyle/>
        <a:p>
          <a:endParaRPr lang="pt-BR"/>
        </a:p>
      </dgm:t>
    </dgm:pt>
    <dgm:pt modelId="{1B4DE6B9-9306-443F-8D8E-84558178E3F3}" type="pres">
      <dgm:prSet presAssocID="{E311BC68-F3D0-49DE-BFA8-95F1D9F05550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374D8BDC-50E5-4BA4-A15D-B88D51A072DD}" type="pres">
      <dgm:prSet presAssocID="{E311BC68-F3D0-49DE-BFA8-95F1D9F05550}" presName="level2hierChild" presStyleCnt="0"/>
      <dgm:spPr/>
      <dgm:t>
        <a:bodyPr/>
        <a:lstStyle/>
        <a:p>
          <a:endParaRPr lang="pt-BR"/>
        </a:p>
      </dgm:t>
    </dgm:pt>
    <dgm:pt modelId="{2D6FC35E-05A8-4AA6-ABB3-392660B12E9A}" type="pres">
      <dgm:prSet presAssocID="{A9AA511B-C03D-4621-BE01-D37AAE0F2F79}" presName="conn2-1" presStyleLbl="parChTrans1D2" presStyleIdx="0" presStyleCnt="2"/>
      <dgm:spPr/>
      <dgm:t>
        <a:bodyPr/>
        <a:lstStyle/>
        <a:p>
          <a:endParaRPr lang="pt-BR"/>
        </a:p>
      </dgm:t>
    </dgm:pt>
    <dgm:pt modelId="{A8DD635F-D652-442F-A48A-BD255BB5AA9F}" type="pres">
      <dgm:prSet presAssocID="{A9AA511B-C03D-4621-BE01-D37AAE0F2F79}" presName="connTx" presStyleLbl="parChTrans1D2" presStyleIdx="0" presStyleCnt="2"/>
      <dgm:spPr/>
      <dgm:t>
        <a:bodyPr/>
        <a:lstStyle/>
        <a:p>
          <a:endParaRPr lang="pt-BR"/>
        </a:p>
      </dgm:t>
    </dgm:pt>
    <dgm:pt modelId="{42EAAD47-819C-446A-BF79-19025A26F151}" type="pres">
      <dgm:prSet presAssocID="{E0EFC23D-3A86-4018-B726-59043CBD100E}" presName="root2" presStyleCnt="0"/>
      <dgm:spPr/>
      <dgm:t>
        <a:bodyPr/>
        <a:lstStyle/>
        <a:p>
          <a:endParaRPr lang="pt-BR"/>
        </a:p>
      </dgm:t>
    </dgm:pt>
    <dgm:pt modelId="{04E69B17-C94C-4507-92A7-12229E52AE76}" type="pres">
      <dgm:prSet presAssocID="{E0EFC23D-3A86-4018-B726-59043CBD100E}" presName="LevelTwoTextNode" presStyleLbl="node2" presStyleIdx="0" presStyleCnt="2" custLinFactNeighborX="-773" custLinFactNeighborY="-223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EDEEA88-6158-47B7-A563-00F6AED5CC4A}" type="pres">
      <dgm:prSet presAssocID="{E0EFC23D-3A86-4018-B726-59043CBD100E}" presName="level3hierChild" presStyleCnt="0"/>
      <dgm:spPr/>
      <dgm:t>
        <a:bodyPr/>
        <a:lstStyle/>
        <a:p>
          <a:endParaRPr lang="pt-BR"/>
        </a:p>
      </dgm:t>
    </dgm:pt>
    <dgm:pt modelId="{435CF8AB-4049-4210-B386-BF28810682EE}" type="pres">
      <dgm:prSet presAssocID="{277681A7-C6D1-42C6-89D4-8FB5CD2A05D5}" presName="conn2-1" presStyleLbl="parChTrans1D2" presStyleIdx="1" presStyleCnt="2"/>
      <dgm:spPr/>
      <dgm:t>
        <a:bodyPr/>
        <a:lstStyle/>
        <a:p>
          <a:endParaRPr lang="pt-BR"/>
        </a:p>
      </dgm:t>
    </dgm:pt>
    <dgm:pt modelId="{15B3D207-7C57-4A6D-9610-41952165644D}" type="pres">
      <dgm:prSet presAssocID="{277681A7-C6D1-42C6-89D4-8FB5CD2A05D5}" presName="connTx" presStyleLbl="parChTrans1D2" presStyleIdx="1" presStyleCnt="2"/>
      <dgm:spPr/>
      <dgm:t>
        <a:bodyPr/>
        <a:lstStyle/>
        <a:p>
          <a:endParaRPr lang="pt-BR"/>
        </a:p>
      </dgm:t>
    </dgm:pt>
    <dgm:pt modelId="{4E8FEBAD-BD7B-4838-B708-EECEC3AE9B65}" type="pres">
      <dgm:prSet presAssocID="{216FD058-93C6-452D-9039-08BD40CA2584}" presName="root2" presStyleCnt="0"/>
      <dgm:spPr/>
      <dgm:t>
        <a:bodyPr/>
        <a:lstStyle/>
        <a:p>
          <a:endParaRPr lang="pt-BR"/>
        </a:p>
      </dgm:t>
    </dgm:pt>
    <dgm:pt modelId="{408755D1-F3BA-47FD-99F3-0E136D6FAFA2}" type="pres">
      <dgm:prSet presAssocID="{216FD058-93C6-452D-9039-08BD40CA2584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8F5AE98-4E96-4528-B3F5-5E31D61EB6A5}" type="pres">
      <dgm:prSet presAssocID="{216FD058-93C6-452D-9039-08BD40CA2584}" presName="level3hierChild" presStyleCnt="0"/>
      <dgm:spPr/>
      <dgm:t>
        <a:bodyPr/>
        <a:lstStyle/>
        <a:p>
          <a:endParaRPr lang="pt-BR"/>
        </a:p>
      </dgm:t>
    </dgm:pt>
  </dgm:ptLst>
  <dgm:cxnLst>
    <dgm:cxn modelId="{9BCCC04D-4C65-4A45-B200-3BBE06497257}" type="presOf" srcId="{277681A7-C6D1-42C6-89D4-8FB5CD2A05D5}" destId="{15B3D207-7C57-4A6D-9610-41952165644D}" srcOrd="1" destOrd="0" presId="urn:microsoft.com/office/officeart/2005/8/layout/hierarchy2"/>
    <dgm:cxn modelId="{2CFA7A73-1FF5-4595-AC32-60C065621DD0}" type="presOf" srcId="{A9AA511B-C03D-4621-BE01-D37AAE0F2F79}" destId="{2D6FC35E-05A8-4AA6-ABB3-392660B12E9A}" srcOrd="0" destOrd="0" presId="urn:microsoft.com/office/officeart/2005/8/layout/hierarchy2"/>
    <dgm:cxn modelId="{BD7348A8-EDF0-4EDA-A15C-4712E0ED7D7E}" type="presOf" srcId="{E0EFC23D-3A86-4018-B726-59043CBD100E}" destId="{04E69B17-C94C-4507-92A7-12229E52AE76}" srcOrd="0" destOrd="0" presId="urn:microsoft.com/office/officeart/2005/8/layout/hierarchy2"/>
    <dgm:cxn modelId="{49750A3C-E76A-4D50-B516-BCA323B34475}" type="presOf" srcId="{A9AA511B-C03D-4621-BE01-D37AAE0F2F79}" destId="{A8DD635F-D652-442F-A48A-BD255BB5AA9F}" srcOrd="1" destOrd="0" presId="urn:microsoft.com/office/officeart/2005/8/layout/hierarchy2"/>
    <dgm:cxn modelId="{049F5A68-84EE-493E-9ADA-EE1CB3AE33F5}" type="presOf" srcId="{7099F2ED-E53E-4B74-AACE-5DE3C9555E20}" destId="{89E37D05-18FB-4E0B-B90D-CADB63905DC1}" srcOrd="0" destOrd="0" presId="urn:microsoft.com/office/officeart/2005/8/layout/hierarchy2"/>
    <dgm:cxn modelId="{AB7B8EE7-9B40-4DBB-AC8F-E10630FC193C}" type="presOf" srcId="{E311BC68-F3D0-49DE-BFA8-95F1D9F05550}" destId="{1B4DE6B9-9306-443F-8D8E-84558178E3F3}" srcOrd="0" destOrd="0" presId="urn:microsoft.com/office/officeart/2005/8/layout/hierarchy2"/>
    <dgm:cxn modelId="{6C09C913-985F-4030-9B53-89B69D624390}" type="presOf" srcId="{216FD058-93C6-452D-9039-08BD40CA2584}" destId="{408755D1-F3BA-47FD-99F3-0E136D6FAFA2}" srcOrd="0" destOrd="0" presId="urn:microsoft.com/office/officeart/2005/8/layout/hierarchy2"/>
    <dgm:cxn modelId="{C4587C53-AF24-45FF-94A5-A6EEECE72289}" srcId="{7099F2ED-E53E-4B74-AACE-5DE3C9555E20}" destId="{E311BC68-F3D0-49DE-BFA8-95F1D9F05550}" srcOrd="0" destOrd="0" parTransId="{CED1A056-5799-43FB-9E42-1729A93C60BD}" sibTransId="{947A2983-9809-4811-8866-85DDEF3C9F4B}"/>
    <dgm:cxn modelId="{29BEC9B4-4335-4BB9-AD34-3A166BDF6127}" srcId="{E311BC68-F3D0-49DE-BFA8-95F1D9F05550}" destId="{E0EFC23D-3A86-4018-B726-59043CBD100E}" srcOrd="0" destOrd="0" parTransId="{A9AA511B-C03D-4621-BE01-D37AAE0F2F79}" sibTransId="{20BC60BF-F856-42B5-BD07-BB8DEDCA096A}"/>
    <dgm:cxn modelId="{043A0C26-4647-40FC-B046-F566F7B94C71}" srcId="{E311BC68-F3D0-49DE-BFA8-95F1D9F05550}" destId="{216FD058-93C6-452D-9039-08BD40CA2584}" srcOrd="1" destOrd="0" parTransId="{277681A7-C6D1-42C6-89D4-8FB5CD2A05D5}" sibTransId="{FBE66AA4-3121-437D-9569-A8F5F0BC9EC0}"/>
    <dgm:cxn modelId="{7E7D3E73-0A29-4B35-95D4-BAE5E33FA4A6}" type="presOf" srcId="{277681A7-C6D1-42C6-89D4-8FB5CD2A05D5}" destId="{435CF8AB-4049-4210-B386-BF28810682EE}" srcOrd="0" destOrd="0" presId="urn:microsoft.com/office/officeart/2005/8/layout/hierarchy2"/>
    <dgm:cxn modelId="{ED68F8D8-EBD9-4AF1-A921-06AB4470915B}" type="presParOf" srcId="{89E37D05-18FB-4E0B-B90D-CADB63905DC1}" destId="{E97B05BA-0228-4A2B-B811-EDC68D962E58}" srcOrd="0" destOrd="0" presId="urn:microsoft.com/office/officeart/2005/8/layout/hierarchy2"/>
    <dgm:cxn modelId="{686B9693-E092-402C-AD79-7B9D5AB0A9D4}" type="presParOf" srcId="{E97B05BA-0228-4A2B-B811-EDC68D962E58}" destId="{1B4DE6B9-9306-443F-8D8E-84558178E3F3}" srcOrd="0" destOrd="0" presId="urn:microsoft.com/office/officeart/2005/8/layout/hierarchy2"/>
    <dgm:cxn modelId="{E2D802CD-A2B9-47EC-9E0E-D67E91A26D17}" type="presParOf" srcId="{E97B05BA-0228-4A2B-B811-EDC68D962E58}" destId="{374D8BDC-50E5-4BA4-A15D-B88D51A072DD}" srcOrd="1" destOrd="0" presId="urn:microsoft.com/office/officeart/2005/8/layout/hierarchy2"/>
    <dgm:cxn modelId="{C3E6FF1E-64F1-4FD5-9617-FBEA5A74C392}" type="presParOf" srcId="{374D8BDC-50E5-4BA4-A15D-B88D51A072DD}" destId="{2D6FC35E-05A8-4AA6-ABB3-392660B12E9A}" srcOrd="0" destOrd="0" presId="urn:microsoft.com/office/officeart/2005/8/layout/hierarchy2"/>
    <dgm:cxn modelId="{42289FA8-DD75-4B1D-A9E0-EC088B366C00}" type="presParOf" srcId="{2D6FC35E-05A8-4AA6-ABB3-392660B12E9A}" destId="{A8DD635F-D652-442F-A48A-BD255BB5AA9F}" srcOrd="0" destOrd="0" presId="urn:microsoft.com/office/officeart/2005/8/layout/hierarchy2"/>
    <dgm:cxn modelId="{C7CBA619-06C2-4800-BE19-C6784C4B4108}" type="presParOf" srcId="{374D8BDC-50E5-4BA4-A15D-B88D51A072DD}" destId="{42EAAD47-819C-446A-BF79-19025A26F151}" srcOrd="1" destOrd="0" presId="urn:microsoft.com/office/officeart/2005/8/layout/hierarchy2"/>
    <dgm:cxn modelId="{DEEEDE8B-10DA-4D3E-A8AC-61159387169F}" type="presParOf" srcId="{42EAAD47-819C-446A-BF79-19025A26F151}" destId="{04E69B17-C94C-4507-92A7-12229E52AE76}" srcOrd="0" destOrd="0" presId="urn:microsoft.com/office/officeart/2005/8/layout/hierarchy2"/>
    <dgm:cxn modelId="{E62041CC-B8A6-4608-891A-05C63FF6748F}" type="presParOf" srcId="{42EAAD47-819C-446A-BF79-19025A26F151}" destId="{DEDEEA88-6158-47B7-A563-00F6AED5CC4A}" srcOrd="1" destOrd="0" presId="urn:microsoft.com/office/officeart/2005/8/layout/hierarchy2"/>
    <dgm:cxn modelId="{971B40A7-0C87-4EDF-86DF-A61B16CFB49E}" type="presParOf" srcId="{374D8BDC-50E5-4BA4-A15D-B88D51A072DD}" destId="{435CF8AB-4049-4210-B386-BF28810682EE}" srcOrd="2" destOrd="0" presId="urn:microsoft.com/office/officeart/2005/8/layout/hierarchy2"/>
    <dgm:cxn modelId="{9926CD17-003C-4147-B747-684F92580B5E}" type="presParOf" srcId="{435CF8AB-4049-4210-B386-BF28810682EE}" destId="{15B3D207-7C57-4A6D-9610-41952165644D}" srcOrd="0" destOrd="0" presId="urn:microsoft.com/office/officeart/2005/8/layout/hierarchy2"/>
    <dgm:cxn modelId="{D060492F-1C5F-4CD7-8131-DB6CE4A89E2C}" type="presParOf" srcId="{374D8BDC-50E5-4BA4-A15D-B88D51A072DD}" destId="{4E8FEBAD-BD7B-4838-B708-EECEC3AE9B65}" srcOrd="3" destOrd="0" presId="urn:microsoft.com/office/officeart/2005/8/layout/hierarchy2"/>
    <dgm:cxn modelId="{090528DE-1A65-4E1B-B6DB-D733F2F8DE9F}" type="presParOf" srcId="{4E8FEBAD-BD7B-4838-B708-EECEC3AE9B65}" destId="{408755D1-F3BA-47FD-99F3-0E136D6FAFA2}" srcOrd="0" destOrd="0" presId="urn:microsoft.com/office/officeart/2005/8/layout/hierarchy2"/>
    <dgm:cxn modelId="{11DDA8ED-C2DC-43D6-BF11-B238A4FAE857}" type="presParOf" srcId="{4E8FEBAD-BD7B-4838-B708-EECEC3AE9B65}" destId="{68F5AE98-4E96-4528-B3F5-5E31D61EB6A5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C7F565D-1602-486F-9728-144AA6320016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968F72B-EBB1-495A-98AF-434A85FC692D}">
      <dgm:prSet phldrT="[Texto]"/>
      <dgm:spPr/>
      <dgm:t>
        <a:bodyPr/>
        <a:lstStyle/>
        <a:p>
          <a:r>
            <a:rPr lang="pt-BR" b="1" dirty="0" smtClean="0"/>
            <a:t>Início da fortificação</a:t>
          </a:r>
          <a:endParaRPr lang="pt-BR" b="1" dirty="0"/>
        </a:p>
      </dgm:t>
    </dgm:pt>
    <dgm:pt modelId="{1262D262-CA05-43F5-9D8D-93315071F838}" type="parTrans" cxnId="{B16EABBC-00A9-4FE5-92F8-05B308401ABE}">
      <dgm:prSet/>
      <dgm:spPr/>
      <dgm:t>
        <a:bodyPr/>
        <a:lstStyle/>
        <a:p>
          <a:endParaRPr lang="pt-BR"/>
        </a:p>
      </dgm:t>
    </dgm:pt>
    <dgm:pt modelId="{CDDF0A03-C130-4976-9AC8-A7818EF54E2B}" type="sibTrans" cxnId="{B16EABBC-00A9-4FE5-92F8-05B308401ABE}">
      <dgm:prSet/>
      <dgm:spPr/>
      <dgm:t>
        <a:bodyPr/>
        <a:lstStyle/>
        <a:p>
          <a:endParaRPr lang="pt-BR"/>
        </a:p>
      </dgm:t>
    </dgm:pt>
    <dgm:pt modelId="{B5ACCB30-954E-4650-B5E7-62D31C57B9EB}">
      <dgm:prSet phldrT="[Texto]"/>
      <dgm:spPr/>
      <dgm:t>
        <a:bodyPr/>
        <a:lstStyle/>
        <a:p>
          <a:pPr algn="just"/>
          <a:r>
            <a:rPr lang="pt-BR" dirty="0" smtClean="0">
              <a:solidFill>
                <a:schemeClr val="tx1"/>
              </a:solidFill>
              <a:cs typeface="Arial" pitchFamily="34" charset="0"/>
            </a:rPr>
            <a:t>1 sachê/dia em uma das refeições (até finalizar 60 sachês)</a:t>
          </a:r>
          <a:endParaRPr lang="pt-BR" dirty="0"/>
        </a:p>
      </dgm:t>
    </dgm:pt>
    <dgm:pt modelId="{8E5E4E69-EBF2-405B-8361-734A71628A2A}" type="parTrans" cxnId="{0E0F4FEA-A71A-427D-AFDC-5DB09ECC1E2B}">
      <dgm:prSet/>
      <dgm:spPr/>
      <dgm:t>
        <a:bodyPr/>
        <a:lstStyle/>
        <a:p>
          <a:endParaRPr lang="pt-BR"/>
        </a:p>
      </dgm:t>
    </dgm:pt>
    <dgm:pt modelId="{7908FCB8-8B53-4365-A9C2-5278EE4C12F0}" type="sibTrans" cxnId="{0E0F4FEA-A71A-427D-AFDC-5DB09ECC1E2B}">
      <dgm:prSet/>
      <dgm:spPr/>
      <dgm:t>
        <a:bodyPr/>
        <a:lstStyle/>
        <a:p>
          <a:endParaRPr lang="pt-BR"/>
        </a:p>
      </dgm:t>
    </dgm:pt>
    <dgm:pt modelId="{2BBC9E5D-E256-41E8-AF20-ACE8B1A962DF}">
      <dgm:prSet phldrT="[Texto]"/>
      <dgm:spPr/>
      <dgm:t>
        <a:bodyPr/>
        <a:lstStyle/>
        <a:p>
          <a:r>
            <a:rPr lang="pt-BR" b="1" dirty="0" smtClean="0"/>
            <a:t>Intervalo</a:t>
          </a:r>
          <a:endParaRPr lang="pt-BR" b="1" dirty="0"/>
        </a:p>
      </dgm:t>
    </dgm:pt>
    <dgm:pt modelId="{5178BF6E-2D71-4C06-9F70-AFB492CBE67B}" type="parTrans" cxnId="{B5F83A1F-03FC-4419-9242-024965DEBFD9}">
      <dgm:prSet/>
      <dgm:spPr/>
      <dgm:t>
        <a:bodyPr/>
        <a:lstStyle/>
        <a:p>
          <a:endParaRPr lang="pt-BR"/>
        </a:p>
      </dgm:t>
    </dgm:pt>
    <dgm:pt modelId="{B4A1BBD5-54BF-4A86-A2DD-93722CC9DD1E}" type="sibTrans" cxnId="{B5F83A1F-03FC-4419-9242-024965DEBFD9}">
      <dgm:prSet/>
      <dgm:spPr/>
      <dgm:t>
        <a:bodyPr/>
        <a:lstStyle/>
        <a:p>
          <a:endParaRPr lang="pt-BR"/>
        </a:p>
      </dgm:t>
    </dgm:pt>
    <dgm:pt modelId="{E380AC48-6D6C-4B16-9D7E-C27BFC6FC24D}">
      <dgm:prSet phldrT="[Texto]"/>
      <dgm:spPr/>
      <dgm:t>
        <a:bodyPr/>
        <a:lstStyle/>
        <a:p>
          <a:r>
            <a:rPr lang="pt-BR" dirty="0" smtClean="0">
              <a:solidFill>
                <a:schemeClr val="tx1"/>
              </a:solidFill>
              <a:cs typeface="Arial" pitchFamily="34" charset="0"/>
            </a:rPr>
            <a:t>Pausa na administração por 4 meses</a:t>
          </a:r>
          <a:endParaRPr lang="pt-BR" dirty="0"/>
        </a:p>
      </dgm:t>
    </dgm:pt>
    <dgm:pt modelId="{0B06CFBB-21B7-41D0-B888-41EFFFB3325E}" type="parTrans" cxnId="{445AA5AC-0E15-435C-97FC-36FFBA80D264}">
      <dgm:prSet/>
      <dgm:spPr/>
      <dgm:t>
        <a:bodyPr/>
        <a:lstStyle/>
        <a:p>
          <a:endParaRPr lang="pt-BR"/>
        </a:p>
      </dgm:t>
    </dgm:pt>
    <dgm:pt modelId="{8C6C83D6-7241-4942-8127-4E7AC47EA3C3}" type="sibTrans" cxnId="{445AA5AC-0E15-435C-97FC-36FFBA80D264}">
      <dgm:prSet/>
      <dgm:spPr/>
      <dgm:t>
        <a:bodyPr/>
        <a:lstStyle/>
        <a:p>
          <a:endParaRPr lang="pt-BR"/>
        </a:p>
      </dgm:t>
    </dgm:pt>
    <dgm:pt modelId="{402828F4-A783-4323-B25E-3A8898390847}">
      <dgm:prSet phldrT="[Texto]"/>
      <dgm:spPr/>
      <dgm:t>
        <a:bodyPr/>
        <a:lstStyle/>
        <a:p>
          <a:r>
            <a:rPr lang="pt-BR" b="1" dirty="0" smtClean="0"/>
            <a:t>Início da fortificação</a:t>
          </a:r>
          <a:endParaRPr lang="pt-BR" b="1" dirty="0"/>
        </a:p>
      </dgm:t>
    </dgm:pt>
    <dgm:pt modelId="{1B55D1F1-8721-403D-BC62-BE58C9191676}" type="parTrans" cxnId="{9BBBC3B7-5400-4B01-95E4-246A86BFCED3}">
      <dgm:prSet/>
      <dgm:spPr/>
      <dgm:t>
        <a:bodyPr/>
        <a:lstStyle/>
        <a:p>
          <a:endParaRPr lang="pt-BR"/>
        </a:p>
      </dgm:t>
    </dgm:pt>
    <dgm:pt modelId="{B2C8B9D7-3CC1-4265-9881-20FCED7124DA}" type="sibTrans" cxnId="{9BBBC3B7-5400-4B01-95E4-246A86BFCED3}">
      <dgm:prSet/>
      <dgm:spPr/>
      <dgm:t>
        <a:bodyPr/>
        <a:lstStyle/>
        <a:p>
          <a:endParaRPr lang="pt-BR"/>
        </a:p>
      </dgm:t>
    </dgm:pt>
    <dgm:pt modelId="{41F5E2DA-CC59-4E5C-94E7-3D9C37986C34}">
      <dgm:prSet phldrT="[Texto]"/>
      <dgm:spPr/>
      <dgm:t>
        <a:bodyPr/>
        <a:lstStyle/>
        <a:p>
          <a:r>
            <a:rPr lang="pt-BR" dirty="0" smtClean="0">
              <a:solidFill>
                <a:schemeClr val="tx1"/>
              </a:solidFill>
              <a:cs typeface="Arial" pitchFamily="34" charset="0"/>
            </a:rPr>
            <a:t>1 sachê/dia em uma das refeições (até finalizar 60 sachês)</a:t>
          </a:r>
          <a:endParaRPr lang="pt-BR" dirty="0"/>
        </a:p>
      </dgm:t>
    </dgm:pt>
    <dgm:pt modelId="{9359BE40-E5CD-4ADD-A34F-59D6CAE33885}" type="parTrans" cxnId="{D1C845A6-722C-4C6B-8449-D728BEC17140}">
      <dgm:prSet/>
      <dgm:spPr/>
      <dgm:t>
        <a:bodyPr/>
        <a:lstStyle/>
        <a:p>
          <a:endParaRPr lang="pt-BR"/>
        </a:p>
      </dgm:t>
    </dgm:pt>
    <dgm:pt modelId="{F1AD73DB-F433-4B6D-A82E-CE1ABAE97A62}" type="sibTrans" cxnId="{D1C845A6-722C-4C6B-8449-D728BEC17140}">
      <dgm:prSet/>
      <dgm:spPr/>
      <dgm:t>
        <a:bodyPr/>
        <a:lstStyle/>
        <a:p>
          <a:endParaRPr lang="pt-BR"/>
        </a:p>
      </dgm:t>
    </dgm:pt>
    <dgm:pt modelId="{4C96BC45-27F1-487D-BBD0-7A44FF17A98F}" type="pres">
      <dgm:prSet presAssocID="{0C7F565D-1602-486F-9728-144AA63200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71A43008-4865-4993-986D-230043FB2B8F}" type="pres">
      <dgm:prSet presAssocID="{A968F72B-EBB1-495A-98AF-434A85FC692D}" presName="composite" presStyleCnt="0"/>
      <dgm:spPr/>
    </dgm:pt>
    <dgm:pt modelId="{44D1CCA4-5654-4E0C-B0CC-02A81D066C62}" type="pres">
      <dgm:prSet presAssocID="{A968F72B-EBB1-495A-98AF-434A85FC692D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93AD270-D133-4A99-A6E6-10E5ACEFBFBE}" type="pres">
      <dgm:prSet presAssocID="{A968F72B-EBB1-495A-98AF-434A85FC692D}" presName="parSh" presStyleLbl="node1" presStyleIdx="0" presStyleCnt="3"/>
      <dgm:spPr/>
      <dgm:t>
        <a:bodyPr/>
        <a:lstStyle/>
        <a:p>
          <a:endParaRPr lang="pt-BR"/>
        </a:p>
      </dgm:t>
    </dgm:pt>
    <dgm:pt modelId="{EF3D5880-7DA8-4A5C-9CF0-7B5ED543F49D}" type="pres">
      <dgm:prSet presAssocID="{A968F72B-EBB1-495A-98AF-434A85FC692D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BF86E57-7C77-42E1-8854-8F2487774BFB}" type="pres">
      <dgm:prSet presAssocID="{CDDF0A03-C130-4976-9AC8-A7818EF54E2B}" presName="sibTrans" presStyleLbl="sibTrans2D1" presStyleIdx="0" presStyleCnt="2"/>
      <dgm:spPr/>
      <dgm:t>
        <a:bodyPr/>
        <a:lstStyle/>
        <a:p>
          <a:endParaRPr lang="pt-BR"/>
        </a:p>
      </dgm:t>
    </dgm:pt>
    <dgm:pt modelId="{51267A5E-A19C-4D6D-A723-BB2CEE93B40C}" type="pres">
      <dgm:prSet presAssocID="{CDDF0A03-C130-4976-9AC8-A7818EF54E2B}" presName="connTx" presStyleLbl="sibTrans2D1" presStyleIdx="0" presStyleCnt="2"/>
      <dgm:spPr/>
      <dgm:t>
        <a:bodyPr/>
        <a:lstStyle/>
        <a:p>
          <a:endParaRPr lang="pt-BR"/>
        </a:p>
      </dgm:t>
    </dgm:pt>
    <dgm:pt modelId="{833E5EA1-4663-4EEB-B37F-80014ED4A333}" type="pres">
      <dgm:prSet presAssocID="{2BBC9E5D-E256-41E8-AF20-ACE8B1A962DF}" presName="composite" presStyleCnt="0"/>
      <dgm:spPr/>
    </dgm:pt>
    <dgm:pt modelId="{9A338CE0-2D26-4B63-852F-5BF4B2242377}" type="pres">
      <dgm:prSet presAssocID="{2BBC9E5D-E256-41E8-AF20-ACE8B1A962DF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A682BBC-0CA8-4D33-9CBA-47D0C3747FA4}" type="pres">
      <dgm:prSet presAssocID="{2BBC9E5D-E256-41E8-AF20-ACE8B1A962DF}" presName="parSh" presStyleLbl="node1" presStyleIdx="1" presStyleCnt="3"/>
      <dgm:spPr/>
      <dgm:t>
        <a:bodyPr/>
        <a:lstStyle/>
        <a:p>
          <a:endParaRPr lang="pt-BR"/>
        </a:p>
      </dgm:t>
    </dgm:pt>
    <dgm:pt modelId="{8A8A8EAE-411F-4F5A-A570-6217CCA5C3D3}" type="pres">
      <dgm:prSet presAssocID="{2BBC9E5D-E256-41E8-AF20-ACE8B1A962DF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B42322A-8619-4771-B758-CC13AE5CE37C}" type="pres">
      <dgm:prSet presAssocID="{B4A1BBD5-54BF-4A86-A2DD-93722CC9DD1E}" presName="sibTrans" presStyleLbl="sibTrans2D1" presStyleIdx="1" presStyleCnt="2"/>
      <dgm:spPr/>
      <dgm:t>
        <a:bodyPr/>
        <a:lstStyle/>
        <a:p>
          <a:endParaRPr lang="pt-BR"/>
        </a:p>
      </dgm:t>
    </dgm:pt>
    <dgm:pt modelId="{D1A1C937-2413-4BAF-A767-342B7AABEF4B}" type="pres">
      <dgm:prSet presAssocID="{B4A1BBD5-54BF-4A86-A2DD-93722CC9DD1E}" presName="connTx" presStyleLbl="sibTrans2D1" presStyleIdx="1" presStyleCnt="2"/>
      <dgm:spPr/>
      <dgm:t>
        <a:bodyPr/>
        <a:lstStyle/>
        <a:p>
          <a:endParaRPr lang="pt-BR"/>
        </a:p>
      </dgm:t>
    </dgm:pt>
    <dgm:pt modelId="{0A9C9AC7-C624-43D1-AA83-CC9D7C6AB990}" type="pres">
      <dgm:prSet presAssocID="{402828F4-A783-4323-B25E-3A8898390847}" presName="composite" presStyleCnt="0"/>
      <dgm:spPr/>
    </dgm:pt>
    <dgm:pt modelId="{E1BB7E65-3F52-4052-ABF2-E4828616126E}" type="pres">
      <dgm:prSet presAssocID="{402828F4-A783-4323-B25E-3A8898390847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560353E-F840-4B73-9816-FF379A1B9981}" type="pres">
      <dgm:prSet presAssocID="{402828F4-A783-4323-B25E-3A8898390847}" presName="parSh" presStyleLbl="node1" presStyleIdx="2" presStyleCnt="3"/>
      <dgm:spPr/>
      <dgm:t>
        <a:bodyPr/>
        <a:lstStyle/>
        <a:p>
          <a:endParaRPr lang="pt-BR"/>
        </a:p>
      </dgm:t>
    </dgm:pt>
    <dgm:pt modelId="{BD12B08A-4341-4CD2-B629-62C3BA6A4CF5}" type="pres">
      <dgm:prSet presAssocID="{402828F4-A783-4323-B25E-3A8898390847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51BED36-85F9-46D4-A553-8C8969900CAC}" type="presOf" srcId="{E380AC48-6D6C-4B16-9D7E-C27BFC6FC24D}" destId="{8A8A8EAE-411F-4F5A-A570-6217CCA5C3D3}" srcOrd="0" destOrd="0" presId="urn:microsoft.com/office/officeart/2005/8/layout/process3"/>
    <dgm:cxn modelId="{30CF5E2E-BFC9-42EF-918C-3C2D9AB8323C}" type="presOf" srcId="{2BBC9E5D-E256-41E8-AF20-ACE8B1A962DF}" destId="{9A338CE0-2D26-4B63-852F-5BF4B2242377}" srcOrd="0" destOrd="0" presId="urn:microsoft.com/office/officeart/2005/8/layout/process3"/>
    <dgm:cxn modelId="{445AA5AC-0E15-435C-97FC-36FFBA80D264}" srcId="{2BBC9E5D-E256-41E8-AF20-ACE8B1A962DF}" destId="{E380AC48-6D6C-4B16-9D7E-C27BFC6FC24D}" srcOrd="0" destOrd="0" parTransId="{0B06CFBB-21B7-41D0-B888-41EFFFB3325E}" sibTransId="{8C6C83D6-7241-4942-8127-4E7AC47EA3C3}"/>
    <dgm:cxn modelId="{AF53E143-DCAD-4030-851B-D6B582D86F3C}" type="presOf" srcId="{402828F4-A783-4323-B25E-3A8898390847}" destId="{E1BB7E65-3F52-4052-ABF2-E4828616126E}" srcOrd="0" destOrd="0" presId="urn:microsoft.com/office/officeart/2005/8/layout/process3"/>
    <dgm:cxn modelId="{571628B8-FD9F-4B40-AFED-0A6D0D8573E1}" type="presOf" srcId="{0C7F565D-1602-486F-9728-144AA6320016}" destId="{4C96BC45-27F1-487D-BBD0-7A44FF17A98F}" srcOrd="0" destOrd="0" presId="urn:microsoft.com/office/officeart/2005/8/layout/process3"/>
    <dgm:cxn modelId="{7CD782BE-A758-4BF6-A168-D99471EAC988}" type="presOf" srcId="{2BBC9E5D-E256-41E8-AF20-ACE8B1A962DF}" destId="{8A682BBC-0CA8-4D33-9CBA-47D0C3747FA4}" srcOrd="1" destOrd="0" presId="urn:microsoft.com/office/officeart/2005/8/layout/process3"/>
    <dgm:cxn modelId="{7464C5CD-4540-472C-8516-C996A111C0CB}" type="presOf" srcId="{CDDF0A03-C130-4976-9AC8-A7818EF54E2B}" destId="{6BF86E57-7C77-42E1-8854-8F2487774BFB}" srcOrd="0" destOrd="0" presId="urn:microsoft.com/office/officeart/2005/8/layout/process3"/>
    <dgm:cxn modelId="{4DC415E9-E853-49D2-9421-D4D9001B36CD}" type="presOf" srcId="{CDDF0A03-C130-4976-9AC8-A7818EF54E2B}" destId="{51267A5E-A19C-4D6D-A723-BB2CEE93B40C}" srcOrd="1" destOrd="0" presId="urn:microsoft.com/office/officeart/2005/8/layout/process3"/>
    <dgm:cxn modelId="{D1C845A6-722C-4C6B-8449-D728BEC17140}" srcId="{402828F4-A783-4323-B25E-3A8898390847}" destId="{41F5E2DA-CC59-4E5C-94E7-3D9C37986C34}" srcOrd="0" destOrd="0" parTransId="{9359BE40-E5CD-4ADD-A34F-59D6CAE33885}" sibTransId="{F1AD73DB-F433-4B6D-A82E-CE1ABAE97A62}"/>
    <dgm:cxn modelId="{D34786B8-D534-42CD-B6D7-95779AA2C8AE}" type="presOf" srcId="{B4A1BBD5-54BF-4A86-A2DD-93722CC9DD1E}" destId="{D1A1C937-2413-4BAF-A767-342B7AABEF4B}" srcOrd="1" destOrd="0" presId="urn:microsoft.com/office/officeart/2005/8/layout/process3"/>
    <dgm:cxn modelId="{B5F83A1F-03FC-4419-9242-024965DEBFD9}" srcId="{0C7F565D-1602-486F-9728-144AA6320016}" destId="{2BBC9E5D-E256-41E8-AF20-ACE8B1A962DF}" srcOrd="1" destOrd="0" parTransId="{5178BF6E-2D71-4C06-9F70-AFB492CBE67B}" sibTransId="{B4A1BBD5-54BF-4A86-A2DD-93722CC9DD1E}"/>
    <dgm:cxn modelId="{EF373288-1C3A-4F0D-A4B4-DEB1191302E6}" type="presOf" srcId="{A968F72B-EBB1-495A-98AF-434A85FC692D}" destId="{44D1CCA4-5654-4E0C-B0CC-02A81D066C62}" srcOrd="0" destOrd="0" presId="urn:microsoft.com/office/officeart/2005/8/layout/process3"/>
    <dgm:cxn modelId="{9A212272-2E08-4A0B-841B-628615B001CD}" type="presOf" srcId="{A968F72B-EBB1-495A-98AF-434A85FC692D}" destId="{393AD270-D133-4A99-A6E6-10E5ACEFBFBE}" srcOrd="1" destOrd="0" presId="urn:microsoft.com/office/officeart/2005/8/layout/process3"/>
    <dgm:cxn modelId="{52B0E85D-F3A2-48EF-BD24-63142ED6D752}" type="presOf" srcId="{B5ACCB30-954E-4650-B5E7-62D31C57B9EB}" destId="{EF3D5880-7DA8-4A5C-9CF0-7B5ED543F49D}" srcOrd="0" destOrd="0" presId="urn:microsoft.com/office/officeart/2005/8/layout/process3"/>
    <dgm:cxn modelId="{0E0F4FEA-A71A-427D-AFDC-5DB09ECC1E2B}" srcId="{A968F72B-EBB1-495A-98AF-434A85FC692D}" destId="{B5ACCB30-954E-4650-B5E7-62D31C57B9EB}" srcOrd="0" destOrd="0" parTransId="{8E5E4E69-EBF2-405B-8361-734A71628A2A}" sibTransId="{7908FCB8-8B53-4365-A9C2-5278EE4C12F0}"/>
    <dgm:cxn modelId="{5206C569-6115-473C-936F-F05EB1676DE3}" type="presOf" srcId="{402828F4-A783-4323-B25E-3A8898390847}" destId="{9560353E-F840-4B73-9816-FF379A1B9981}" srcOrd="1" destOrd="0" presId="urn:microsoft.com/office/officeart/2005/8/layout/process3"/>
    <dgm:cxn modelId="{20FDAF31-12C9-46E1-BC7B-868D7803031A}" type="presOf" srcId="{B4A1BBD5-54BF-4A86-A2DD-93722CC9DD1E}" destId="{5B42322A-8619-4771-B758-CC13AE5CE37C}" srcOrd="0" destOrd="0" presId="urn:microsoft.com/office/officeart/2005/8/layout/process3"/>
    <dgm:cxn modelId="{B16EABBC-00A9-4FE5-92F8-05B308401ABE}" srcId="{0C7F565D-1602-486F-9728-144AA6320016}" destId="{A968F72B-EBB1-495A-98AF-434A85FC692D}" srcOrd="0" destOrd="0" parTransId="{1262D262-CA05-43F5-9D8D-93315071F838}" sibTransId="{CDDF0A03-C130-4976-9AC8-A7818EF54E2B}"/>
    <dgm:cxn modelId="{9BBBC3B7-5400-4B01-95E4-246A86BFCED3}" srcId="{0C7F565D-1602-486F-9728-144AA6320016}" destId="{402828F4-A783-4323-B25E-3A8898390847}" srcOrd="2" destOrd="0" parTransId="{1B55D1F1-8721-403D-BC62-BE58C9191676}" sibTransId="{B2C8B9D7-3CC1-4265-9881-20FCED7124DA}"/>
    <dgm:cxn modelId="{FE984688-09BD-42E7-8F9B-5122047EDEB4}" type="presOf" srcId="{41F5E2DA-CC59-4E5C-94E7-3D9C37986C34}" destId="{BD12B08A-4341-4CD2-B629-62C3BA6A4CF5}" srcOrd="0" destOrd="0" presId="urn:microsoft.com/office/officeart/2005/8/layout/process3"/>
    <dgm:cxn modelId="{D1B98DBF-13F7-42A4-999F-58C07A469EB9}" type="presParOf" srcId="{4C96BC45-27F1-487D-BBD0-7A44FF17A98F}" destId="{71A43008-4865-4993-986D-230043FB2B8F}" srcOrd="0" destOrd="0" presId="urn:microsoft.com/office/officeart/2005/8/layout/process3"/>
    <dgm:cxn modelId="{81CB6EBB-3655-4F7C-B28C-7B09176A62AB}" type="presParOf" srcId="{71A43008-4865-4993-986D-230043FB2B8F}" destId="{44D1CCA4-5654-4E0C-B0CC-02A81D066C62}" srcOrd="0" destOrd="0" presId="urn:microsoft.com/office/officeart/2005/8/layout/process3"/>
    <dgm:cxn modelId="{DD5BE356-A23F-4318-8367-A690D64BCA2A}" type="presParOf" srcId="{71A43008-4865-4993-986D-230043FB2B8F}" destId="{393AD270-D133-4A99-A6E6-10E5ACEFBFBE}" srcOrd="1" destOrd="0" presId="urn:microsoft.com/office/officeart/2005/8/layout/process3"/>
    <dgm:cxn modelId="{38DE647B-44BF-4EB9-A004-2DDA6B2AAA32}" type="presParOf" srcId="{71A43008-4865-4993-986D-230043FB2B8F}" destId="{EF3D5880-7DA8-4A5C-9CF0-7B5ED543F49D}" srcOrd="2" destOrd="0" presId="urn:microsoft.com/office/officeart/2005/8/layout/process3"/>
    <dgm:cxn modelId="{909D7BCC-5203-4F0D-A59B-350983A10021}" type="presParOf" srcId="{4C96BC45-27F1-487D-BBD0-7A44FF17A98F}" destId="{6BF86E57-7C77-42E1-8854-8F2487774BFB}" srcOrd="1" destOrd="0" presId="urn:microsoft.com/office/officeart/2005/8/layout/process3"/>
    <dgm:cxn modelId="{25E09694-17C2-429D-8370-9BA1F31F13DE}" type="presParOf" srcId="{6BF86E57-7C77-42E1-8854-8F2487774BFB}" destId="{51267A5E-A19C-4D6D-A723-BB2CEE93B40C}" srcOrd="0" destOrd="0" presId="urn:microsoft.com/office/officeart/2005/8/layout/process3"/>
    <dgm:cxn modelId="{17D938C2-2511-46C4-A959-339312D59772}" type="presParOf" srcId="{4C96BC45-27F1-487D-BBD0-7A44FF17A98F}" destId="{833E5EA1-4663-4EEB-B37F-80014ED4A333}" srcOrd="2" destOrd="0" presId="urn:microsoft.com/office/officeart/2005/8/layout/process3"/>
    <dgm:cxn modelId="{48EBE603-4882-41BE-9580-1D009ECD9096}" type="presParOf" srcId="{833E5EA1-4663-4EEB-B37F-80014ED4A333}" destId="{9A338CE0-2D26-4B63-852F-5BF4B2242377}" srcOrd="0" destOrd="0" presId="urn:microsoft.com/office/officeart/2005/8/layout/process3"/>
    <dgm:cxn modelId="{9410EAA2-651C-4F56-A356-8DACEAA6338A}" type="presParOf" srcId="{833E5EA1-4663-4EEB-B37F-80014ED4A333}" destId="{8A682BBC-0CA8-4D33-9CBA-47D0C3747FA4}" srcOrd="1" destOrd="0" presId="urn:microsoft.com/office/officeart/2005/8/layout/process3"/>
    <dgm:cxn modelId="{D99C5FF5-8A84-475C-AE41-7564FB36ABE4}" type="presParOf" srcId="{833E5EA1-4663-4EEB-B37F-80014ED4A333}" destId="{8A8A8EAE-411F-4F5A-A570-6217CCA5C3D3}" srcOrd="2" destOrd="0" presId="urn:microsoft.com/office/officeart/2005/8/layout/process3"/>
    <dgm:cxn modelId="{5DECF84B-2465-48C4-8B2F-E55609A61DF5}" type="presParOf" srcId="{4C96BC45-27F1-487D-BBD0-7A44FF17A98F}" destId="{5B42322A-8619-4771-B758-CC13AE5CE37C}" srcOrd="3" destOrd="0" presId="urn:microsoft.com/office/officeart/2005/8/layout/process3"/>
    <dgm:cxn modelId="{A596B447-BC32-4DE0-BA65-CB81D5FE7F0C}" type="presParOf" srcId="{5B42322A-8619-4771-B758-CC13AE5CE37C}" destId="{D1A1C937-2413-4BAF-A767-342B7AABEF4B}" srcOrd="0" destOrd="0" presId="urn:microsoft.com/office/officeart/2005/8/layout/process3"/>
    <dgm:cxn modelId="{41239489-C937-4DE9-BDA9-0D74B9175CC8}" type="presParOf" srcId="{4C96BC45-27F1-487D-BBD0-7A44FF17A98F}" destId="{0A9C9AC7-C624-43D1-AA83-CC9D7C6AB990}" srcOrd="4" destOrd="0" presId="urn:microsoft.com/office/officeart/2005/8/layout/process3"/>
    <dgm:cxn modelId="{88F2591C-FA97-4F02-9E6A-923DF8FF03E5}" type="presParOf" srcId="{0A9C9AC7-C624-43D1-AA83-CC9D7C6AB990}" destId="{E1BB7E65-3F52-4052-ABF2-E4828616126E}" srcOrd="0" destOrd="0" presId="urn:microsoft.com/office/officeart/2005/8/layout/process3"/>
    <dgm:cxn modelId="{694F1FF7-D73A-4CEB-8E20-0541DB91BA4D}" type="presParOf" srcId="{0A9C9AC7-C624-43D1-AA83-CC9D7C6AB990}" destId="{9560353E-F840-4B73-9816-FF379A1B9981}" srcOrd="1" destOrd="0" presId="urn:microsoft.com/office/officeart/2005/8/layout/process3"/>
    <dgm:cxn modelId="{0274CA40-CDC2-46C7-9D57-E4C4EFE5E2B2}" type="presParOf" srcId="{0A9C9AC7-C624-43D1-AA83-CC9D7C6AB990}" destId="{BD12B08A-4341-4CD2-B629-62C3BA6A4CF5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4668C9A-5853-4086-B2E8-1B26FA7B45FB}" type="doc">
      <dgm:prSet loTypeId="urn:microsoft.com/office/officeart/2005/8/layout/process5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pt-BR"/>
        </a:p>
      </dgm:t>
    </dgm:pt>
    <dgm:pt modelId="{C6AF570C-D08B-45E5-9797-B36CF04FD3C5}">
      <dgm:prSet phldrT="[Texto]" custT="1"/>
      <dgm:spPr>
        <a:solidFill>
          <a:srgbClr val="0070C0"/>
        </a:solidFill>
      </dgm:spPr>
      <dgm:t>
        <a:bodyPr/>
        <a:lstStyle/>
        <a:p>
          <a:r>
            <a:rPr lang="pt-BR" sz="1800" dirty="0" smtClean="0">
              <a:latin typeface="+mn-lt"/>
              <a:cs typeface="Arial" pitchFamily="34" charset="0"/>
            </a:rPr>
            <a:t>Formação dos profissionais da saúde e educação</a:t>
          </a:r>
          <a:endParaRPr lang="pt-BR" sz="1800" dirty="0">
            <a:latin typeface="+mn-lt"/>
            <a:cs typeface="Arial" pitchFamily="34" charset="0"/>
          </a:endParaRPr>
        </a:p>
      </dgm:t>
    </dgm:pt>
    <dgm:pt modelId="{B09C1075-B1BE-4681-A5D3-515413EC73ED}" type="parTrans" cxnId="{358A7792-F038-490B-8FC8-510891BB2950}">
      <dgm:prSet/>
      <dgm:spPr/>
      <dgm:t>
        <a:bodyPr/>
        <a:lstStyle/>
        <a:p>
          <a:endParaRPr lang="pt-BR" sz="1800">
            <a:latin typeface="+mn-lt"/>
          </a:endParaRPr>
        </a:p>
      </dgm:t>
    </dgm:pt>
    <dgm:pt modelId="{289B5B93-8F09-4107-A3E2-7D397EE6A598}" type="sibTrans" cxnId="{358A7792-F038-490B-8FC8-510891BB2950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pt-BR" sz="1800" dirty="0">
            <a:latin typeface="+mn-lt"/>
          </a:endParaRPr>
        </a:p>
      </dgm:t>
    </dgm:pt>
    <dgm:pt modelId="{FF79DB8E-9AE8-4BA8-B4AA-A4243F8929CD}">
      <dgm:prSet phldrT="[Texto]" custT="1"/>
      <dgm:spPr>
        <a:solidFill>
          <a:srgbClr val="0070C0"/>
        </a:solidFill>
      </dgm:spPr>
      <dgm:t>
        <a:bodyPr/>
        <a:lstStyle/>
        <a:p>
          <a:r>
            <a:rPr lang="pt-BR" sz="1800" dirty="0" smtClean="0">
              <a:latin typeface="+mn-lt"/>
              <a:cs typeface="Arial" pitchFamily="34" charset="0"/>
            </a:rPr>
            <a:t>Distribuição dos insumos para as creches (saúde)</a:t>
          </a:r>
          <a:endParaRPr lang="pt-BR" sz="1800" dirty="0">
            <a:latin typeface="+mn-lt"/>
            <a:cs typeface="Arial" pitchFamily="34" charset="0"/>
          </a:endParaRPr>
        </a:p>
      </dgm:t>
    </dgm:pt>
    <dgm:pt modelId="{52D516D8-0D6E-47FB-ACC9-191BB44804F0}" type="parTrans" cxnId="{9962B474-F52A-4915-8DE5-2D1CA02815D7}">
      <dgm:prSet/>
      <dgm:spPr/>
      <dgm:t>
        <a:bodyPr/>
        <a:lstStyle/>
        <a:p>
          <a:endParaRPr lang="pt-BR" sz="1800">
            <a:latin typeface="+mn-lt"/>
          </a:endParaRPr>
        </a:p>
      </dgm:t>
    </dgm:pt>
    <dgm:pt modelId="{F3E380CE-8FCC-449E-8F20-AB61130D46D6}" type="sibTrans" cxnId="{9962B474-F52A-4915-8DE5-2D1CA02815D7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pt-BR" sz="1800" dirty="0">
            <a:latin typeface="+mn-lt"/>
          </a:endParaRPr>
        </a:p>
      </dgm:t>
    </dgm:pt>
    <dgm:pt modelId="{254420F0-FADE-48F4-9318-78BFACC5C0B7}">
      <dgm:prSet custT="1"/>
      <dgm:spPr>
        <a:solidFill>
          <a:srgbClr val="0070C0"/>
        </a:solidFill>
      </dgm:spPr>
      <dgm:t>
        <a:bodyPr/>
        <a:lstStyle/>
        <a:p>
          <a:r>
            <a:rPr lang="pt-BR" sz="1800" dirty="0" smtClean="0">
              <a:latin typeface="+mn-lt"/>
              <a:cs typeface="Arial" pitchFamily="34" charset="0"/>
            </a:rPr>
            <a:t> Atividades com pais e/ou responsáveis (conduzidas pela saúde e educação)</a:t>
          </a:r>
          <a:endParaRPr lang="pt-BR" sz="1800" dirty="0">
            <a:latin typeface="+mn-lt"/>
            <a:cs typeface="Arial" pitchFamily="34" charset="0"/>
          </a:endParaRPr>
        </a:p>
      </dgm:t>
    </dgm:pt>
    <dgm:pt modelId="{22F9610E-17FA-4D8D-85B7-9CA0775E35B0}" type="parTrans" cxnId="{96297B95-64AD-4BB8-935C-33E21DE07FCB}">
      <dgm:prSet/>
      <dgm:spPr/>
      <dgm:t>
        <a:bodyPr/>
        <a:lstStyle/>
        <a:p>
          <a:endParaRPr lang="pt-BR" sz="1800">
            <a:latin typeface="+mn-lt"/>
          </a:endParaRPr>
        </a:p>
      </dgm:t>
    </dgm:pt>
    <dgm:pt modelId="{B9AB94CE-AD50-4764-A261-5D1490E1A229}" type="sibTrans" cxnId="{96297B95-64AD-4BB8-935C-33E21DE07FCB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pt-BR" sz="1800" dirty="0">
            <a:latin typeface="+mn-lt"/>
          </a:endParaRPr>
        </a:p>
      </dgm:t>
    </dgm:pt>
    <dgm:pt modelId="{715B084C-583A-4027-8103-0A6B6489AFF0}">
      <dgm:prSet custT="1"/>
      <dgm:spPr>
        <a:solidFill>
          <a:srgbClr val="0070C0"/>
        </a:solidFill>
      </dgm:spPr>
      <dgm:t>
        <a:bodyPr/>
        <a:lstStyle/>
        <a:p>
          <a:r>
            <a:rPr lang="pt-BR" sz="1800" dirty="0" smtClean="0">
              <a:latin typeface="+mn-lt"/>
              <a:cs typeface="Arial" pitchFamily="34" charset="0"/>
            </a:rPr>
            <a:t>Apoio pelas Equipes de Saúde da Família</a:t>
          </a:r>
          <a:endParaRPr lang="pt-BR" sz="1800" dirty="0">
            <a:latin typeface="+mn-lt"/>
            <a:cs typeface="Arial" pitchFamily="34" charset="0"/>
          </a:endParaRPr>
        </a:p>
      </dgm:t>
    </dgm:pt>
    <dgm:pt modelId="{668FD3EC-E056-481F-B016-F7A6EF80754C}" type="parTrans" cxnId="{519A325F-55DA-4E98-B041-BFD3B83DFA01}">
      <dgm:prSet/>
      <dgm:spPr/>
      <dgm:t>
        <a:bodyPr/>
        <a:lstStyle/>
        <a:p>
          <a:endParaRPr lang="pt-BR" sz="1800">
            <a:latin typeface="+mn-lt"/>
          </a:endParaRPr>
        </a:p>
      </dgm:t>
    </dgm:pt>
    <dgm:pt modelId="{ABC5CBE3-D55E-4D73-BBC8-C96FAD4D894B}" type="sibTrans" cxnId="{519A325F-55DA-4E98-B041-BFD3B83DFA01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pt-BR" sz="1800" dirty="0">
            <a:latin typeface="+mn-lt"/>
          </a:endParaRPr>
        </a:p>
      </dgm:t>
    </dgm:pt>
    <dgm:pt modelId="{83C1AA29-4CBC-45B7-8593-E531AD44F4CD}">
      <dgm:prSet custT="1"/>
      <dgm:spPr>
        <a:solidFill>
          <a:srgbClr val="0070C0"/>
        </a:solidFill>
      </dgm:spPr>
      <dgm:t>
        <a:bodyPr/>
        <a:lstStyle/>
        <a:p>
          <a:r>
            <a:rPr lang="pt-BR" sz="1800" dirty="0" smtClean="0">
              <a:latin typeface="+mn-lt"/>
              <a:cs typeface="Arial" pitchFamily="34" charset="0"/>
            </a:rPr>
            <a:t>Monitoramento</a:t>
          </a:r>
          <a:endParaRPr lang="pt-BR" sz="1800" dirty="0">
            <a:latin typeface="+mn-lt"/>
            <a:cs typeface="Arial" pitchFamily="34" charset="0"/>
          </a:endParaRPr>
        </a:p>
      </dgm:t>
    </dgm:pt>
    <dgm:pt modelId="{C5121372-D378-4364-B7D7-5A0574D1D464}" type="parTrans" cxnId="{E2F8880E-F5D5-4D10-9C5A-95FE4D385C80}">
      <dgm:prSet/>
      <dgm:spPr/>
      <dgm:t>
        <a:bodyPr/>
        <a:lstStyle/>
        <a:p>
          <a:endParaRPr lang="pt-BR" sz="1800">
            <a:latin typeface="+mn-lt"/>
          </a:endParaRPr>
        </a:p>
      </dgm:t>
    </dgm:pt>
    <dgm:pt modelId="{6B01A114-9FED-4EED-90F3-95B92AA2910C}" type="sibTrans" cxnId="{E2F8880E-F5D5-4D10-9C5A-95FE4D385C80}">
      <dgm:prSet/>
      <dgm:spPr/>
      <dgm:t>
        <a:bodyPr/>
        <a:lstStyle/>
        <a:p>
          <a:endParaRPr lang="pt-BR" sz="1800">
            <a:latin typeface="+mn-lt"/>
          </a:endParaRPr>
        </a:p>
      </dgm:t>
    </dgm:pt>
    <dgm:pt modelId="{250AE405-D469-45B1-8B02-18FC4E3BB01D}">
      <dgm:prSet custT="1"/>
      <dgm:spPr>
        <a:solidFill>
          <a:srgbClr val="0070C0"/>
        </a:solidFill>
      </dgm:spPr>
      <dgm:t>
        <a:bodyPr/>
        <a:lstStyle/>
        <a:p>
          <a:r>
            <a:rPr lang="pt-BR" sz="1800" dirty="0" smtClean="0">
              <a:latin typeface="+mn-lt"/>
              <a:cs typeface="Arial" pitchFamily="34" charset="0"/>
            </a:rPr>
            <a:t>Distribuição dos insumos para as crianças (alimentação escolar)</a:t>
          </a:r>
          <a:endParaRPr lang="pt-BR" sz="1800" dirty="0">
            <a:latin typeface="+mn-lt"/>
            <a:cs typeface="Arial" pitchFamily="34" charset="0"/>
          </a:endParaRPr>
        </a:p>
      </dgm:t>
    </dgm:pt>
    <dgm:pt modelId="{9A78A72A-3121-4902-BD08-804C5152DC0C}" type="parTrans" cxnId="{AAB99464-4142-4976-ADC0-0174BD9B00FB}">
      <dgm:prSet/>
      <dgm:spPr/>
      <dgm:t>
        <a:bodyPr/>
        <a:lstStyle/>
        <a:p>
          <a:endParaRPr lang="pt-BR" sz="1800">
            <a:latin typeface="+mn-lt"/>
          </a:endParaRPr>
        </a:p>
      </dgm:t>
    </dgm:pt>
    <dgm:pt modelId="{B745DAC7-7AE7-44CE-A53A-6A49A3EEDCF9}" type="sibTrans" cxnId="{AAB99464-4142-4976-ADC0-0174BD9B00FB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pt-BR" sz="1800" dirty="0">
            <a:latin typeface="+mn-lt"/>
          </a:endParaRPr>
        </a:p>
      </dgm:t>
    </dgm:pt>
    <dgm:pt modelId="{E2D3DF21-C2F8-4A52-ACD2-E9148DBAAC5B}" type="pres">
      <dgm:prSet presAssocID="{D4668C9A-5853-4086-B2E8-1B26FA7B45F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166C2DF-6381-4E9B-A2BE-23D310475B8D}" type="pres">
      <dgm:prSet presAssocID="{C6AF570C-D08B-45E5-9797-B36CF04FD3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2EC6038-C81E-4BCC-8002-BA1D803B8E0C}" type="pres">
      <dgm:prSet presAssocID="{289B5B93-8F09-4107-A3E2-7D397EE6A598}" presName="sibTrans" presStyleLbl="sibTrans2D1" presStyleIdx="0" presStyleCnt="5"/>
      <dgm:spPr/>
      <dgm:t>
        <a:bodyPr/>
        <a:lstStyle/>
        <a:p>
          <a:endParaRPr lang="pt-BR"/>
        </a:p>
      </dgm:t>
    </dgm:pt>
    <dgm:pt modelId="{3E26CEC7-EE00-483C-B79C-0882DF81815D}" type="pres">
      <dgm:prSet presAssocID="{289B5B93-8F09-4107-A3E2-7D397EE6A598}" presName="connectorText" presStyleLbl="sibTrans2D1" presStyleIdx="0" presStyleCnt="5"/>
      <dgm:spPr/>
      <dgm:t>
        <a:bodyPr/>
        <a:lstStyle/>
        <a:p>
          <a:endParaRPr lang="pt-BR"/>
        </a:p>
      </dgm:t>
    </dgm:pt>
    <dgm:pt modelId="{6312675A-68B7-4491-9A63-0493B6EC41B2}" type="pres">
      <dgm:prSet presAssocID="{254420F0-FADE-48F4-9318-78BFACC5C0B7}" presName="node" presStyleLbl="node1" presStyleIdx="1" presStyleCnt="6" custScaleX="11312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B7BE5CA-6DBC-47A0-9CFD-74B4D862807A}" type="pres">
      <dgm:prSet presAssocID="{B9AB94CE-AD50-4764-A261-5D1490E1A229}" presName="sibTrans" presStyleLbl="sibTrans2D1" presStyleIdx="1" presStyleCnt="5"/>
      <dgm:spPr/>
      <dgm:t>
        <a:bodyPr/>
        <a:lstStyle/>
        <a:p>
          <a:endParaRPr lang="pt-BR"/>
        </a:p>
      </dgm:t>
    </dgm:pt>
    <dgm:pt modelId="{E574BF79-693A-4305-96A6-B0D3FC2449FE}" type="pres">
      <dgm:prSet presAssocID="{B9AB94CE-AD50-4764-A261-5D1490E1A229}" presName="connectorText" presStyleLbl="sibTrans2D1" presStyleIdx="1" presStyleCnt="5"/>
      <dgm:spPr/>
      <dgm:t>
        <a:bodyPr/>
        <a:lstStyle/>
        <a:p>
          <a:endParaRPr lang="pt-BR"/>
        </a:p>
      </dgm:t>
    </dgm:pt>
    <dgm:pt modelId="{41CD77D1-279A-4723-8A9F-D0475515B18D}" type="pres">
      <dgm:prSet presAssocID="{FF79DB8E-9AE8-4BA8-B4AA-A4243F8929C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F937A26-4F66-459C-8F57-CF314A7FF851}" type="pres">
      <dgm:prSet presAssocID="{F3E380CE-8FCC-449E-8F20-AB61130D46D6}" presName="sibTrans" presStyleLbl="sibTrans2D1" presStyleIdx="2" presStyleCnt="5"/>
      <dgm:spPr/>
      <dgm:t>
        <a:bodyPr/>
        <a:lstStyle/>
        <a:p>
          <a:endParaRPr lang="pt-BR"/>
        </a:p>
      </dgm:t>
    </dgm:pt>
    <dgm:pt modelId="{59756D7F-2F31-473E-B77B-44B85EA13538}" type="pres">
      <dgm:prSet presAssocID="{F3E380CE-8FCC-449E-8F20-AB61130D46D6}" presName="connectorText" presStyleLbl="sibTrans2D1" presStyleIdx="2" presStyleCnt="5"/>
      <dgm:spPr/>
      <dgm:t>
        <a:bodyPr/>
        <a:lstStyle/>
        <a:p>
          <a:endParaRPr lang="pt-BR"/>
        </a:p>
      </dgm:t>
    </dgm:pt>
    <dgm:pt modelId="{53D84E89-9A49-45AB-961C-D90C01E623DE}" type="pres">
      <dgm:prSet presAssocID="{715B084C-583A-4027-8103-0A6B6489AFF0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D6A2703-3B43-4A79-93AD-11CBC8238155}" type="pres">
      <dgm:prSet presAssocID="{ABC5CBE3-D55E-4D73-BBC8-C96FAD4D894B}" presName="sibTrans" presStyleLbl="sibTrans2D1" presStyleIdx="3" presStyleCnt="5"/>
      <dgm:spPr/>
      <dgm:t>
        <a:bodyPr/>
        <a:lstStyle/>
        <a:p>
          <a:endParaRPr lang="pt-BR"/>
        </a:p>
      </dgm:t>
    </dgm:pt>
    <dgm:pt modelId="{FBDB9C62-935D-4EC9-837B-41FC866CC762}" type="pres">
      <dgm:prSet presAssocID="{ABC5CBE3-D55E-4D73-BBC8-C96FAD4D894B}" presName="connectorText" presStyleLbl="sibTrans2D1" presStyleIdx="3" presStyleCnt="5"/>
      <dgm:spPr/>
      <dgm:t>
        <a:bodyPr/>
        <a:lstStyle/>
        <a:p>
          <a:endParaRPr lang="pt-BR"/>
        </a:p>
      </dgm:t>
    </dgm:pt>
    <dgm:pt modelId="{87C66001-9520-4B8E-B112-B75EE22D88CD}" type="pres">
      <dgm:prSet presAssocID="{250AE405-D469-45B1-8B02-18FC4E3BB01D}" presName="node" presStyleLbl="node1" presStyleIdx="4" presStyleCnt="6" custScaleX="11606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7525219-F2FD-4E93-9B04-09D90093D42D}" type="pres">
      <dgm:prSet presAssocID="{B745DAC7-7AE7-44CE-A53A-6A49A3EEDCF9}" presName="sibTrans" presStyleLbl="sibTrans2D1" presStyleIdx="4" presStyleCnt="5"/>
      <dgm:spPr/>
      <dgm:t>
        <a:bodyPr/>
        <a:lstStyle/>
        <a:p>
          <a:endParaRPr lang="pt-BR"/>
        </a:p>
      </dgm:t>
    </dgm:pt>
    <dgm:pt modelId="{5D6CDE99-913C-4EBC-AB80-3BFD7110D791}" type="pres">
      <dgm:prSet presAssocID="{B745DAC7-7AE7-44CE-A53A-6A49A3EEDCF9}" presName="connectorText" presStyleLbl="sibTrans2D1" presStyleIdx="4" presStyleCnt="5"/>
      <dgm:spPr/>
      <dgm:t>
        <a:bodyPr/>
        <a:lstStyle/>
        <a:p>
          <a:endParaRPr lang="pt-BR"/>
        </a:p>
      </dgm:t>
    </dgm:pt>
    <dgm:pt modelId="{8A2A3607-FE31-4237-92CB-5764DBA24D02}" type="pres">
      <dgm:prSet presAssocID="{83C1AA29-4CBC-45B7-8593-E531AD44F4C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AB99464-4142-4976-ADC0-0174BD9B00FB}" srcId="{D4668C9A-5853-4086-B2E8-1B26FA7B45FB}" destId="{250AE405-D469-45B1-8B02-18FC4E3BB01D}" srcOrd="4" destOrd="0" parTransId="{9A78A72A-3121-4902-BD08-804C5152DC0C}" sibTransId="{B745DAC7-7AE7-44CE-A53A-6A49A3EEDCF9}"/>
    <dgm:cxn modelId="{E2F8880E-F5D5-4D10-9C5A-95FE4D385C80}" srcId="{D4668C9A-5853-4086-B2E8-1B26FA7B45FB}" destId="{83C1AA29-4CBC-45B7-8593-E531AD44F4CD}" srcOrd="5" destOrd="0" parTransId="{C5121372-D378-4364-B7D7-5A0574D1D464}" sibTransId="{6B01A114-9FED-4EED-90F3-95B92AA2910C}"/>
    <dgm:cxn modelId="{519A325F-55DA-4E98-B041-BFD3B83DFA01}" srcId="{D4668C9A-5853-4086-B2E8-1B26FA7B45FB}" destId="{715B084C-583A-4027-8103-0A6B6489AFF0}" srcOrd="3" destOrd="0" parTransId="{668FD3EC-E056-481F-B016-F7A6EF80754C}" sibTransId="{ABC5CBE3-D55E-4D73-BBC8-C96FAD4D894B}"/>
    <dgm:cxn modelId="{3401F3DA-0BAF-432A-9BBF-D0F547557C74}" type="presOf" srcId="{B745DAC7-7AE7-44CE-A53A-6A49A3EEDCF9}" destId="{5D6CDE99-913C-4EBC-AB80-3BFD7110D791}" srcOrd="1" destOrd="0" presId="urn:microsoft.com/office/officeart/2005/8/layout/process5"/>
    <dgm:cxn modelId="{FA548F46-5ABC-4C8A-87DD-FF5641FC41FA}" type="presOf" srcId="{FF79DB8E-9AE8-4BA8-B4AA-A4243F8929CD}" destId="{41CD77D1-279A-4723-8A9F-D0475515B18D}" srcOrd="0" destOrd="0" presId="urn:microsoft.com/office/officeart/2005/8/layout/process5"/>
    <dgm:cxn modelId="{AA1865BF-B79A-4DCF-A6AF-82CC6C16EB33}" type="presOf" srcId="{D4668C9A-5853-4086-B2E8-1B26FA7B45FB}" destId="{E2D3DF21-C2F8-4A52-ACD2-E9148DBAAC5B}" srcOrd="0" destOrd="0" presId="urn:microsoft.com/office/officeart/2005/8/layout/process5"/>
    <dgm:cxn modelId="{302CD8E1-D129-4500-AC28-02025B5962D3}" type="presOf" srcId="{254420F0-FADE-48F4-9318-78BFACC5C0B7}" destId="{6312675A-68B7-4491-9A63-0493B6EC41B2}" srcOrd="0" destOrd="0" presId="urn:microsoft.com/office/officeart/2005/8/layout/process5"/>
    <dgm:cxn modelId="{87498C5E-E331-44F0-8251-BFF8CA39C477}" type="presOf" srcId="{289B5B93-8F09-4107-A3E2-7D397EE6A598}" destId="{3E26CEC7-EE00-483C-B79C-0882DF81815D}" srcOrd="1" destOrd="0" presId="urn:microsoft.com/office/officeart/2005/8/layout/process5"/>
    <dgm:cxn modelId="{9C9CCF19-73E2-44AC-8D3F-123DBECA72BD}" type="presOf" srcId="{F3E380CE-8FCC-449E-8F20-AB61130D46D6}" destId="{EF937A26-4F66-459C-8F57-CF314A7FF851}" srcOrd="0" destOrd="0" presId="urn:microsoft.com/office/officeart/2005/8/layout/process5"/>
    <dgm:cxn modelId="{782D220D-B37D-40EA-AD59-DE44EC7B47CF}" type="presOf" srcId="{B745DAC7-7AE7-44CE-A53A-6A49A3EEDCF9}" destId="{F7525219-F2FD-4E93-9B04-09D90093D42D}" srcOrd="0" destOrd="0" presId="urn:microsoft.com/office/officeart/2005/8/layout/process5"/>
    <dgm:cxn modelId="{D4A933A0-22C1-4C74-8707-D469A322EEFA}" type="presOf" srcId="{F3E380CE-8FCC-449E-8F20-AB61130D46D6}" destId="{59756D7F-2F31-473E-B77B-44B85EA13538}" srcOrd="1" destOrd="0" presId="urn:microsoft.com/office/officeart/2005/8/layout/process5"/>
    <dgm:cxn modelId="{96297B95-64AD-4BB8-935C-33E21DE07FCB}" srcId="{D4668C9A-5853-4086-B2E8-1B26FA7B45FB}" destId="{254420F0-FADE-48F4-9318-78BFACC5C0B7}" srcOrd="1" destOrd="0" parTransId="{22F9610E-17FA-4D8D-85B7-9CA0775E35B0}" sibTransId="{B9AB94CE-AD50-4764-A261-5D1490E1A229}"/>
    <dgm:cxn modelId="{BDED931C-665B-4AC2-8751-9FA17ECC0139}" type="presOf" srcId="{83C1AA29-4CBC-45B7-8593-E531AD44F4CD}" destId="{8A2A3607-FE31-4237-92CB-5764DBA24D02}" srcOrd="0" destOrd="0" presId="urn:microsoft.com/office/officeart/2005/8/layout/process5"/>
    <dgm:cxn modelId="{528B45E3-F8BB-45EB-8E44-66C81B8A935D}" type="presOf" srcId="{C6AF570C-D08B-45E5-9797-B36CF04FD3C5}" destId="{A166C2DF-6381-4E9B-A2BE-23D310475B8D}" srcOrd="0" destOrd="0" presId="urn:microsoft.com/office/officeart/2005/8/layout/process5"/>
    <dgm:cxn modelId="{FD4B56D0-9AE8-40BB-9107-DBFBF6FBD4C8}" type="presOf" srcId="{715B084C-583A-4027-8103-0A6B6489AFF0}" destId="{53D84E89-9A49-45AB-961C-D90C01E623DE}" srcOrd="0" destOrd="0" presId="urn:microsoft.com/office/officeart/2005/8/layout/process5"/>
    <dgm:cxn modelId="{15A7E7A6-9C3A-45D2-98C9-454E3EF857D7}" type="presOf" srcId="{250AE405-D469-45B1-8B02-18FC4E3BB01D}" destId="{87C66001-9520-4B8E-B112-B75EE22D88CD}" srcOrd="0" destOrd="0" presId="urn:microsoft.com/office/officeart/2005/8/layout/process5"/>
    <dgm:cxn modelId="{D3B7B339-C016-47D7-B464-CE2D97A27A75}" type="presOf" srcId="{B9AB94CE-AD50-4764-A261-5D1490E1A229}" destId="{E574BF79-693A-4305-96A6-B0D3FC2449FE}" srcOrd="1" destOrd="0" presId="urn:microsoft.com/office/officeart/2005/8/layout/process5"/>
    <dgm:cxn modelId="{2223A66F-1F9C-4A43-904D-A7A32C16C979}" type="presOf" srcId="{ABC5CBE3-D55E-4D73-BBC8-C96FAD4D894B}" destId="{FBDB9C62-935D-4EC9-837B-41FC866CC762}" srcOrd="1" destOrd="0" presId="urn:microsoft.com/office/officeart/2005/8/layout/process5"/>
    <dgm:cxn modelId="{507644FC-E269-44BF-B4EB-EEFCA79B6AAB}" type="presOf" srcId="{B9AB94CE-AD50-4764-A261-5D1490E1A229}" destId="{0B7BE5CA-6DBC-47A0-9CFD-74B4D862807A}" srcOrd="0" destOrd="0" presId="urn:microsoft.com/office/officeart/2005/8/layout/process5"/>
    <dgm:cxn modelId="{358A7792-F038-490B-8FC8-510891BB2950}" srcId="{D4668C9A-5853-4086-B2E8-1B26FA7B45FB}" destId="{C6AF570C-D08B-45E5-9797-B36CF04FD3C5}" srcOrd="0" destOrd="0" parTransId="{B09C1075-B1BE-4681-A5D3-515413EC73ED}" sibTransId="{289B5B93-8F09-4107-A3E2-7D397EE6A598}"/>
    <dgm:cxn modelId="{2FF6A008-1679-4430-AA18-F79C2BDABD78}" type="presOf" srcId="{ABC5CBE3-D55E-4D73-BBC8-C96FAD4D894B}" destId="{AD6A2703-3B43-4A79-93AD-11CBC8238155}" srcOrd="0" destOrd="0" presId="urn:microsoft.com/office/officeart/2005/8/layout/process5"/>
    <dgm:cxn modelId="{830B1C19-E86A-41C3-8DE7-89E5594BCAEB}" type="presOf" srcId="{289B5B93-8F09-4107-A3E2-7D397EE6A598}" destId="{B2EC6038-C81E-4BCC-8002-BA1D803B8E0C}" srcOrd="0" destOrd="0" presId="urn:microsoft.com/office/officeart/2005/8/layout/process5"/>
    <dgm:cxn modelId="{9962B474-F52A-4915-8DE5-2D1CA02815D7}" srcId="{D4668C9A-5853-4086-B2E8-1B26FA7B45FB}" destId="{FF79DB8E-9AE8-4BA8-B4AA-A4243F8929CD}" srcOrd="2" destOrd="0" parTransId="{52D516D8-0D6E-47FB-ACC9-191BB44804F0}" sibTransId="{F3E380CE-8FCC-449E-8F20-AB61130D46D6}"/>
    <dgm:cxn modelId="{973A0A70-7903-42A9-870E-C8232F11206F}" type="presParOf" srcId="{E2D3DF21-C2F8-4A52-ACD2-E9148DBAAC5B}" destId="{A166C2DF-6381-4E9B-A2BE-23D310475B8D}" srcOrd="0" destOrd="0" presId="urn:microsoft.com/office/officeart/2005/8/layout/process5"/>
    <dgm:cxn modelId="{B3B72482-F192-4480-94F7-4033998C9934}" type="presParOf" srcId="{E2D3DF21-C2F8-4A52-ACD2-E9148DBAAC5B}" destId="{B2EC6038-C81E-4BCC-8002-BA1D803B8E0C}" srcOrd="1" destOrd="0" presId="urn:microsoft.com/office/officeart/2005/8/layout/process5"/>
    <dgm:cxn modelId="{4036A75B-60FF-48FE-A782-2D2BFB6ADE96}" type="presParOf" srcId="{B2EC6038-C81E-4BCC-8002-BA1D803B8E0C}" destId="{3E26CEC7-EE00-483C-B79C-0882DF81815D}" srcOrd="0" destOrd="0" presId="urn:microsoft.com/office/officeart/2005/8/layout/process5"/>
    <dgm:cxn modelId="{9F885CED-B4B8-47CF-AFB9-DDED739D7EF4}" type="presParOf" srcId="{E2D3DF21-C2F8-4A52-ACD2-E9148DBAAC5B}" destId="{6312675A-68B7-4491-9A63-0493B6EC41B2}" srcOrd="2" destOrd="0" presId="urn:microsoft.com/office/officeart/2005/8/layout/process5"/>
    <dgm:cxn modelId="{B444DD40-48BD-4A9F-8413-EE78F4AC9CC2}" type="presParOf" srcId="{E2D3DF21-C2F8-4A52-ACD2-E9148DBAAC5B}" destId="{0B7BE5CA-6DBC-47A0-9CFD-74B4D862807A}" srcOrd="3" destOrd="0" presId="urn:microsoft.com/office/officeart/2005/8/layout/process5"/>
    <dgm:cxn modelId="{12D05821-8A0D-4A51-AE9E-BD86ED87AAFE}" type="presParOf" srcId="{0B7BE5CA-6DBC-47A0-9CFD-74B4D862807A}" destId="{E574BF79-693A-4305-96A6-B0D3FC2449FE}" srcOrd="0" destOrd="0" presId="urn:microsoft.com/office/officeart/2005/8/layout/process5"/>
    <dgm:cxn modelId="{9F060F1B-F50B-49E7-A2F2-2E227235B9E3}" type="presParOf" srcId="{E2D3DF21-C2F8-4A52-ACD2-E9148DBAAC5B}" destId="{41CD77D1-279A-4723-8A9F-D0475515B18D}" srcOrd="4" destOrd="0" presId="urn:microsoft.com/office/officeart/2005/8/layout/process5"/>
    <dgm:cxn modelId="{2659D215-D23C-4A98-A336-B33C42AB64FC}" type="presParOf" srcId="{E2D3DF21-C2F8-4A52-ACD2-E9148DBAAC5B}" destId="{EF937A26-4F66-459C-8F57-CF314A7FF851}" srcOrd="5" destOrd="0" presId="urn:microsoft.com/office/officeart/2005/8/layout/process5"/>
    <dgm:cxn modelId="{08CFB382-055A-4845-B000-FC367B9CD7B2}" type="presParOf" srcId="{EF937A26-4F66-459C-8F57-CF314A7FF851}" destId="{59756D7F-2F31-473E-B77B-44B85EA13538}" srcOrd="0" destOrd="0" presId="urn:microsoft.com/office/officeart/2005/8/layout/process5"/>
    <dgm:cxn modelId="{D8A72DCE-1C94-4903-83CC-09DC3E2BD3CD}" type="presParOf" srcId="{E2D3DF21-C2F8-4A52-ACD2-E9148DBAAC5B}" destId="{53D84E89-9A49-45AB-961C-D90C01E623DE}" srcOrd="6" destOrd="0" presId="urn:microsoft.com/office/officeart/2005/8/layout/process5"/>
    <dgm:cxn modelId="{C5E5FC64-AA30-49C2-82C4-9A0C115C37F1}" type="presParOf" srcId="{E2D3DF21-C2F8-4A52-ACD2-E9148DBAAC5B}" destId="{AD6A2703-3B43-4A79-93AD-11CBC8238155}" srcOrd="7" destOrd="0" presId="urn:microsoft.com/office/officeart/2005/8/layout/process5"/>
    <dgm:cxn modelId="{A8FAD0B0-8F35-4DEA-85CE-4ED289E645EF}" type="presParOf" srcId="{AD6A2703-3B43-4A79-93AD-11CBC8238155}" destId="{FBDB9C62-935D-4EC9-837B-41FC866CC762}" srcOrd="0" destOrd="0" presId="urn:microsoft.com/office/officeart/2005/8/layout/process5"/>
    <dgm:cxn modelId="{3D52D4EA-17CC-487A-B6A8-15F272D7A1CF}" type="presParOf" srcId="{E2D3DF21-C2F8-4A52-ACD2-E9148DBAAC5B}" destId="{87C66001-9520-4B8E-B112-B75EE22D88CD}" srcOrd="8" destOrd="0" presId="urn:microsoft.com/office/officeart/2005/8/layout/process5"/>
    <dgm:cxn modelId="{034CD996-C2BA-4BFD-8D7B-EEDF7C0672E0}" type="presParOf" srcId="{E2D3DF21-C2F8-4A52-ACD2-E9148DBAAC5B}" destId="{F7525219-F2FD-4E93-9B04-09D90093D42D}" srcOrd="9" destOrd="0" presId="urn:microsoft.com/office/officeart/2005/8/layout/process5"/>
    <dgm:cxn modelId="{4EC56BEE-E6E5-430A-B125-F71969B0C417}" type="presParOf" srcId="{F7525219-F2FD-4E93-9B04-09D90093D42D}" destId="{5D6CDE99-913C-4EBC-AB80-3BFD7110D791}" srcOrd="0" destOrd="0" presId="urn:microsoft.com/office/officeart/2005/8/layout/process5"/>
    <dgm:cxn modelId="{7EB95B70-72D8-4A1C-B8DB-F519CEFE1121}" type="presParOf" srcId="{E2D3DF21-C2F8-4A52-ACD2-E9148DBAAC5B}" destId="{8A2A3607-FE31-4237-92CB-5764DBA24D02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CB4D342-E6BB-4825-8996-4BF42C87BF94}" type="doc">
      <dgm:prSet loTypeId="urn:microsoft.com/office/officeart/2005/8/layout/vProcess5" loCatId="process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pt-BR"/>
        </a:p>
      </dgm:t>
    </dgm:pt>
    <dgm:pt modelId="{98319BB2-5CE5-4409-9B61-7387B3A23C13}">
      <dgm:prSet phldrT="[Texto]" custT="1"/>
      <dgm:spPr/>
      <dgm:t>
        <a:bodyPr/>
        <a:lstStyle/>
        <a:p>
          <a:r>
            <a:rPr lang="pt-BR" altLang="pt-BR" sz="1800" smtClean="0">
              <a:latin typeface="+mn-lt"/>
              <a:ea typeface="Calibri" pitchFamily="34" charset="0"/>
              <a:cs typeface="Arial" pitchFamily="34" charset="0"/>
            </a:rPr>
            <a:t>Importação do Produto no primeiro ano</a:t>
          </a:r>
          <a:endParaRPr lang="pt-BR" sz="1800" dirty="0"/>
        </a:p>
      </dgm:t>
    </dgm:pt>
    <dgm:pt modelId="{3A72B48B-7EFC-4FB9-BB15-473A1A7D80DC}" type="parTrans" cxnId="{D9FFFB60-F6E0-4857-A6AA-32B066C784FE}">
      <dgm:prSet/>
      <dgm:spPr/>
      <dgm:t>
        <a:bodyPr/>
        <a:lstStyle/>
        <a:p>
          <a:endParaRPr lang="pt-BR" sz="1800"/>
        </a:p>
      </dgm:t>
    </dgm:pt>
    <dgm:pt modelId="{DB6536FF-F43F-4D81-93A8-520132C36852}" type="sibTrans" cxnId="{D9FFFB60-F6E0-4857-A6AA-32B066C784FE}">
      <dgm:prSet custT="1"/>
      <dgm:spPr/>
      <dgm:t>
        <a:bodyPr/>
        <a:lstStyle/>
        <a:p>
          <a:endParaRPr lang="pt-BR" sz="1800"/>
        </a:p>
      </dgm:t>
    </dgm:pt>
    <dgm:pt modelId="{0E24B5E8-6C38-4AFD-9062-4439999CF330}">
      <dgm:prSet phldrT="[Texto]" custT="1"/>
      <dgm:spPr/>
      <dgm:t>
        <a:bodyPr/>
        <a:lstStyle/>
        <a:p>
          <a:r>
            <a:rPr lang="pt-BR" altLang="pt-BR" sz="1800" smtClean="0">
              <a:latin typeface="+mn-lt"/>
              <a:ea typeface="Calibri" pitchFamily="34" charset="0"/>
              <a:cs typeface="Arial" pitchFamily="34" charset="0"/>
            </a:rPr>
            <a:t>Envio dos insumos para os municípios (DLOG)</a:t>
          </a:r>
          <a:endParaRPr lang="pt-BR" sz="1800" dirty="0"/>
        </a:p>
      </dgm:t>
    </dgm:pt>
    <dgm:pt modelId="{02268DAF-81D0-4373-B02B-11C80BEF5264}" type="parTrans" cxnId="{7AB99E29-C18A-46FB-947A-25175C37387A}">
      <dgm:prSet/>
      <dgm:spPr/>
      <dgm:t>
        <a:bodyPr/>
        <a:lstStyle/>
        <a:p>
          <a:endParaRPr lang="pt-BR" sz="1800"/>
        </a:p>
      </dgm:t>
    </dgm:pt>
    <dgm:pt modelId="{40DEDBB5-B325-43FE-8A7F-66968550404C}" type="sibTrans" cxnId="{7AB99E29-C18A-46FB-947A-25175C37387A}">
      <dgm:prSet custT="1"/>
      <dgm:spPr/>
      <dgm:t>
        <a:bodyPr/>
        <a:lstStyle/>
        <a:p>
          <a:endParaRPr lang="pt-BR" sz="1800"/>
        </a:p>
      </dgm:t>
    </dgm:pt>
    <dgm:pt modelId="{D3004E30-3936-4CCC-99B6-E066619A121E}">
      <dgm:prSet custT="1"/>
      <dgm:spPr/>
      <dgm:t>
        <a:bodyPr/>
        <a:lstStyle/>
        <a:p>
          <a:r>
            <a:rPr lang="pt-BR" sz="1800" dirty="0" smtClean="0">
              <a:latin typeface="+mn-lt"/>
              <a:ea typeface="Calibri" pitchFamily="34" charset="0"/>
              <a:cs typeface="Arial" pitchFamily="34" charset="0"/>
            </a:rPr>
            <a:t>Coordenações de Alimentação e Nutrição + GTI /PSE</a:t>
          </a:r>
          <a:endParaRPr lang="pt-BR" sz="1800" dirty="0" smtClean="0">
            <a:latin typeface="+mn-lt"/>
            <a:cs typeface="Arial" pitchFamily="34" charset="0"/>
          </a:endParaRPr>
        </a:p>
        <a:p>
          <a:r>
            <a:rPr lang="pt-BR" sz="1800" dirty="0" smtClean="0">
              <a:latin typeface="+mn-lt"/>
              <a:ea typeface="Calibri" pitchFamily="34" charset="0"/>
              <a:cs typeface="Arial" pitchFamily="34" charset="0"/>
            </a:rPr>
            <a:t>Articulação para distribuição às Equipes da Atenção Básica</a:t>
          </a:r>
          <a:endParaRPr lang="pt-BR" sz="1800" dirty="0"/>
        </a:p>
      </dgm:t>
    </dgm:pt>
    <dgm:pt modelId="{49927B7E-207F-471C-B224-F0464BC6EA1E}" type="parTrans" cxnId="{C49A378F-3082-438F-8681-1EA4DA35EDF9}">
      <dgm:prSet/>
      <dgm:spPr/>
      <dgm:t>
        <a:bodyPr/>
        <a:lstStyle/>
        <a:p>
          <a:endParaRPr lang="pt-BR" sz="1800"/>
        </a:p>
      </dgm:t>
    </dgm:pt>
    <dgm:pt modelId="{7E84FC2A-69BC-4E53-B2A9-52C44A956A7C}" type="sibTrans" cxnId="{C49A378F-3082-438F-8681-1EA4DA35EDF9}">
      <dgm:prSet custT="1"/>
      <dgm:spPr/>
      <dgm:t>
        <a:bodyPr/>
        <a:lstStyle/>
        <a:p>
          <a:endParaRPr lang="pt-BR" sz="1800"/>
        </a:p>
      </dgm:t>
    </dgm:pt>
    <dgm:pt modelId="{3A68F50B-C185-4D27-AFB6-F592C5FFB1C8}">
      <dgm:prSet custT="1"/>
      <dgm:spPr/>
      <dgm:t>
        <a:bodyPr/>
        <a:lstStyle/>
        <a:p>
          <a:r>
            <a:rPr lang="pt-BR" altLang="pt-BR" sz="1800" smtClean="0">
              <a:latin typeface="+mn-lt"/>
              <a:ea typeface="Calibri" pitchFamily="34" charset="0"/>
              <a:cs typeface="Arial" pitchFamily="34" charset="0"/>
            </a:rPr>
            <a:t>Equipe de Atenção Básica + Profissionais da Educação </a:t>
          </a:r>
          <a:endParaRPr lang="pt-BR" altLang="pt-BR" sz="1800" dirty="0">
            <a:latin typeface="+mn-lt"/>
            <a:ea typeface="Calibri" pitchFamily="34" charset="0"/>
            <a:cs typeface="Arial" pitchFamily="34" charset="0"/>
          </a:endParaRPr>
        </a:p>
      </dgm:t>
    </dgm:pt>
    <dgm:pt modelId="{C738A6A7-B881-485D-9F46-2ADE0FCBD33E}" type="parTrans" cxnId="{AAEB58F9-BE21-484A-9A46-AC7668030EA2}">
      <dgm:prSet/>
      <dgm:spPr/>
      <dgm:t>
        <a:bodyPr/>
        <a:lstStyle/>
        <a:p>
          <a:endParaRPr lang="pt-BR" sz="1800"/>
        </a:p>
      </dgm:t>
    </dgm:pt>
    <dgm:pt modelId="{97E02CFF-CBFD-4C22-98E6-A35D05649C91}" type="sibTrans" cxnId="{AAEB58F9-BE21-484A-9A46-AC7668030EA2}">
      <dgm:prSet custT="1"/>
      <dgm:spPr/>
      <dgm:t>
        <a:bodyPr/>
        <a:lstStyle/>
        <a:p>
          <a:endParaRPr lang="pt-BR" sz="1800"/>
        </a:p>
      </dgm:t>
    </dgm:pt>
    <dgm:pt modelId="{1EE5C994-C45A-45B9-83B4-2D8A79BE84EF}">
      <dgm:prSet custT="1"/>
      <dgm:spPr/>
      <dgm:t>
        <a:bodyPr/>
        <a:lstStyle/>
        <a:p>
          <a:r>
            <a:rPr lang="pt-BR" altLang="pt-BR" sz="1800" smtClean="0">
              <a:latin typeface="+mn-lt"/>
              <a:ea typeface="Calibri" pitchFamily="34" charset="0"/>
              <a:cs typeface="Arial" pitchFamily="34" charset="0"/>
            </a:rPr>
            <a:t>Crianças de 0-3 anos que estarão em creches de municípios do PSE</a:t>
          </a:r>
          <a:endParaRPr lang="pt-BR" sz="1800" dirty="0"/>
        </a:p>
      </dgm:t>
    </dgm:pt>
    <dgm:pt modelId="{CFB97554-8FDC-48E8-A358-76EFBB324FA1}" type="parTrans" cxnId="{535661DB-C1D1-4F89-9E41-0E62F1112A29}">
      <dgm:prSet/>
      <dgm:spPr/>
      <dgm:t>
        <a:bodyPr/>
        <a:lstStyle/>
        <a:p>
          <a:endParaRPr lang="pt-BR" sz="1800"/>
        </a:p>
      </dgm:t>
    </dgm:pt>
    <dgm:pt modelId="{734A1073-D4E3-4DD0-8ADB-927CFF0E5E63}" type="sibTrans" cxnId="{535661DB-C1D1-4F89-9E41-0E62F1112A29}">
      <dgm:prSet/>
      <dgm:spPr/>
      <dgm:t>
        <a:bodyPr/>
        <a:lstStyle/>
        <a:p>
          <a:endParaRPr lang="pt-BR" sz="1800"/>
        </a:p>
      </dgm:t>
    </dgm:pt>
    <dgm:pt modelId="{7359C405-787D-4F6E-8D6A-E725FA7632CD}" type="pres">
      <dgm:prSet presAssocID="{4CB4D342-E6BB-4825-8996-4BF42C87BF94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69C0CB06-F09C-41F8-B594-116F9BDA1BC1}" type="pres">
      <dgm:prSet presAssocID="{4CB4D342-E6BB-4825-8996-4BF42C87BF94}" presName="dummyMaxCanvas" presStyleCnt="0">
        <dgm:presLayoutVars/>
      </dgm:prSet>
      <dgm:spPr/>
    </dgm:pt>
    <dgm:pt modelId="{EF547581-D705-4E61-BB1E-B089B40B9FEA}" type="pres">
      <dgm:prSet presAssocID="{4CB4D342-E6BB-4825-8996-4BF42C87BF94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94B722D-3446-4883-887A-673EE3CE2E6E}" type="pres">
      <dgm:prSet presAssocID="{4CB4D342-E6BB-4825-8996-4BF42C87BF94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FA3DF73-9C46-4A12-BA25-1D4A0CE2C5D4}" type="pres">
      <dgm:prSet presAssocID="{4CB4D342-E6BB-4825-8996-4BF42C87BF94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5845DE7-E86F-474B-A242-F94B6B8820FB}" type="pres">
      <dgm:prSet presAssocID="{4CB4D342-E6BB-4825-8996-4BF42C87BF94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A570FCB-2523-441F-B7A8-590BF9F2B194}" type="pres">
      <dgm:prSet presAssocID="{4CB4D342-E6BB-4825-8996-4BF42C87BF94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BAFA2D2-457F-4ED6-90C8-E729FD833B96}" type="pres">
      <dgm:prSet presAssocID="{4CB4D342-E6BB-4825-8996-4BF42C87BF94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5E4C1FF-312A-4B4E-86C1-445F60874D92}" type="pres">
      <dgm:prSet presAssocID="{4CB4D342-E6BB-4825-8996-4BF42C87BF94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A45D3E8-B264-48F5-9454-1E700586A774}" type="pres">
      <dgm:prSet presAssocID="{4CB4D342-E6BB-4825-8996-4BF42C87BF94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8C8DE69-FF95-4866-BA59-F25058EDDA50}" type="pres">
      <dgm:prSet presAssocID="{4CB4D342-E6BB-4825-8996-4BF42C87BF94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1B56A14-4D93-48BC-B61A-FBA26455F9D5}" type="pres">
      <dgm:prSet presAssocID="{4CB4D342-E6BB-4825-8996-4BF42C87BF94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9614EB6-F2C4-47EF-84F1-50F8F927071F}" type="pres">
      <dgm:prSet presAssocID="{4CB4D342-E6BB-4825-8996-4BF42C87BF94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C2803B7-C5C6-43A1-AAF2-A053AFD19639}" type="pres">
      <dgm:prSet presAssocID="{4CB4D342-E6BB-4825-8996-4BF42C87BF94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2A0326F-11AA-404F-960E-F9BD2D1430CA}" type="pres">
      <dgm:prSet presAssocID="{4CB4D342-E6BB-4825-8996-4BF42C87BF94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08C5DCB-3AED-49D7-A4F5-3C7F8AEF9C66}" type="pres">
      <dgm:prSet presAssocID="{4CB4D342-E6BB-4825-8996-4BF42C87BF94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AFB25D7-629E-4E27-A54C-C8FBBA6E5A4A}" type="presOf" srcId="{1EE5C994-C45A-45B9-83B4-2D8A79BE84EF}" destId="{E08C5DCB-3AED-49D7-A4F5-3C7F8AEF9C66}" srcOrd="1" destOrd="0" presId="urn:microsoft.com/office/officeart/2005/8/layout/vProcess5"/>
    <dgm:cxn modelId="{1B3CC217-13C5-4A4F-82ED-862124112161}" type="presOf" srcId="{4CB4D342-E6BB-4825-8996-4BF42C87BF94}" destId="{7359C405-787D-4F6E-8D6A-E725FA7632CD}" srcOrd="0" destOrd="0" presId="urn:microsoft.com/office/officeart/2005/8/layout/vProcess5"/>
    <dgm:cxn modelId="{7AB99E29-C18A-46FB-947A-25175C37387A}" srcId="{4CB4D342-E6BB-4825-8996-4BF42C87BF94}" destId="{0E24B5E8-6C38-4AFD-9062-4439999CF330}" srcOrd="1" destOrd="0" parTransId="{02268DAF-81D0-4373-B02B-11C80BEF5264}" sibTransId="{40DEDBB5-B325-43FE-8A7F-66968550404C}"/>
    <dgm:cxn modelId="{535661DB-C1D1-4F89-9E41-0E62F1112A29}" srcId="{4CB4D342-E6BB-4825-8996-4BF42C87BF94}" destId="{1EE5C994-C45A-45B9-83B4-2D8A79BE84EF}" srcOrd="4" destOrd="0" parTransId="{CFB97554-8FDC-48E8-A358-76EFBB324FA1}" sibTransId="{734A1073-D4E3-4DD0-8ADB-927CFF0E5E63}"/>
    <dgm:cxn modelId="{0DB39B89-0486-43EF-96B4-915A7CE90E2F}" type="presOf" srcId="{3A68F50B-C185-4D27-AFB6-F592C5FFB1C8}" destId="{02A0326F-11AA-404F-960E-F9BD2D1430CA}" srcOrd="1" destOrd="0" presId="urn:microsoft.com/office/officeart/2005/8/layout/vProcess5"/>
    <dgm:cxn modelId="{E4C1C9DE-DE29-4969-A84C-7C46BFAC78BC}" type="presOf" srcId="{7E84FC2A-69BC-4E53-B2A9-52C44A956A7C}" destId="{5A45D3E8-B264-48F5-9454-1E700586A774}" srcOrd="0" destOrd="0" presId="urn:microsoft.com/office/officeart/2005/8/layout/vProcess5"/>
    <dgm:cxn modelId="{DCCB6D6B-D43C-4A1A-BF48-61CF64B552CE}" type="presOf" srcId="{98319BB2-5CE5-4409-9B61-7387B3A23C13}" destId="{EF547581-D705-4E61-BB1E-B089B40B9FEA}" srcOrd="0" destOrd="0" presId="urn:microsoft.com/office/officeart/2005/8/layout/vProcess5"/>
    <dgm:cxn modelId="{6D3653ED-84F6-4584-93AE-E919BA5250E9}" type="presOf" srcId="{98319BB2-5CE5-4409-9B61-7387B3A23C13}" destId="{21B56A14-4D93-48BC-B61A-FBA26455F9D5}" srcOrd="1" destOrd="0" presId="urn:microsoft.com/office/officeart/2005/8/layout/vProcess5"/>
    <dgm:cxn modelId="{868D2FE8-C9AE-4370-A853-59BC64080B31}" type="presOf" srcId="{0E24B5E8-6C38-4AFD-9062-4439999CF330}" destId="{29614EB6-F2C4-47EF-84F1-50F8F927071F}" srcOrd="1" destOrd="0" presId="urn:microsoft.com/office/officeart/2005/8/layout/vProcess5"/>
    <dgm:cxn modelId="{1F4867BB-BA9F-43FE-AF0C-DE23C9CBE34E}" type="presOf" srcId="{D3004E30-3936-4CCC-99B6-E066619A121E}" destId="{BFA3DF73-9C46-4A12-BA25-1D4A0CE2C5D4}" srcOrd="0" destOrd="0" presId="urn:microsoft.com/office/officeart/2005/8/layout/vProcess5"/>
    <dgm:cxn modelId="{FD28EFAD-7999-477B-88CF-FCA9DE4843F1}" type="presOf" srcId="{97E02CFF-CBFD-4C22-98E6-A35D05649C91}" destId="{B8C8DE69-FF95-4866-BA59-F25058EDDA50}" srcOrd="0" destOrd="0" presId="urn:microsoft.com/office/officeart/2005/8/layout/vProcess5"/>
    <dgm:cxn modelId="{C77BAB5A-1760-4DB9-9629-64AB319EF881}" type="presOf" srcId="{D3004E30-3936-4CCC-99B6-E066619A121E}" destId="{6C2803B7-C5C6-43A1-AAF2-A053AFD19639}" srcOrd="1" destOrd="0" presId="urn:microsoft.com/office/officeart/2005/8/layout/vProcess5"/>
    <dgm:cxn modelId="{C49A378F-3082-438F-8681-1EA4DA35EDF9}" srcId="{4CB4D342-E6BB-4825-8996-4BF42C87BF94}" destId="{D3004E30-3936-4CCC-99B6-E066619A121E}" srcOrd="2" destOrd="0" parTransId="{49927B7E-207F-471C-B224-F0464BC6EA1E}" sibTransId="{7E84FC2A-69BC-4E53-B2A9-52C44A956A7C}"/>
    <dgm:cxn modelId="{6540C61D-7F9D-4CFE-A467-926ABD4BD4F1}" type="presOf" srcId="{3A68F50B-C185-4D27-AFB6-F592C5FFB1C8}" destId="{A5845DE7-E86F-474B-A242-F94B6B8820FB}" srcOrd="0" destOrd="0" presId="urn:microsoft.com/office/officeart/2005/8/layout/vProcess5"/>
    <dgm:cxn modelId="{BD93F9CD-71BC-4018-8996-892D05EC4921}" type="presOf" srcId="{DB6536FF-F43F-4D81-93A8-520132C36852}" destId="{9BAFA2D2-457F-4ED6-90C8-E729FD833B96}" srcOrd="0" destOrd="0" presId="urn:microsoft.com/office/officeart/2005/8/layout/vProcess5"/>
    <dgm:cxn modelId="{B4F40348-A1D8-4274-88B9-08CC2ED38DAD}" type="presOf" srcId="{0E24B5E8-6C38-4AFD-9062-4439999CF330}" destId="{B94B722D-3446-4883-887A-673EE3CE2E6E}" srcOrd="0" destOrd="0" presId="urn:microsoft.com/office/officeart/2005/8/layout/vProcess5"/>
    <dgm:cxn modelId="{3A810099-DDB1-4CA2-8476-9F9C1E4EE394}" type="presOf" srcId="{40DEDBB5-B325-43FE-8A7F-66968550404C}" destId="{E5E4C1FF-312A-4B4E-86C1-445F60874D92}" srcOrd="0" destOrd="0" presId="urn:microsoft.com/office/officeart/2005/8/layout/vProcess5"/>
    <dgm:cxn modelId="{124C7B24-9D2E-4E29-8C1B-3D7F856DC29F}" type="presOf" srcId="{1EE5C994-C45A-45B9-83B4-2D8A79BE84EF}" destId="{FA570FCB-2523-441F-B7A8-590BF9F2B194}" srcOrd="0" destOrd="0" presId="urn:microsoft.com/office/officeart/2005/8/layout/vProcess5"/>
    <dgm:cxn modelId="{D9FFFB60-F6E0-4857-A6AA-32B066C784FE}" srcId="{4CB4D342-E6BB-4825-8996-4BF42C87BF94}" destId="{98319BB2-5CE5-4409-9B61-7387B3A23C13}" srcOrd="0" destOrd="0" parTransId="{3A72B48B-7EFC-4FB9-BB15-473A1A7D80DC}" sibTransId="{DB6536FF-F43F-4D81-93A8-520132C36852}"/>
    <dgm:cxn modelId="{AAEB58F9-BE21-484A-9A46-AC7668030EA2}" srcId="{4CB4D342-E6BB-4825-8996-4BF42C87BF94}" destId="{3A68F50B-C185-4D27-AFB6-F592C5FFB1C8}" srcOrd="3" destOrd="0" parTransId="{C738A6A7-B881-485D-9F46-2ADE0FCBD33E}" sibTransId="{97E02CFF-CBFD-4C22-98E6-A35D05649C91}"/>
    <dgm:cxn modelId="{AE158FDC-7081-4996-8078-3A3B6EE6698E}" type="presParOf" srcId="{7359C405-787D-4F6E-8D6A-E725FA7632CD}" destId="{69C0CB06-F09C-41F8-B594-116F9BDA1BC1}" srcOrd="0" destOrd="0" presId="urn:microsoft.com/office/officeart/2005/8/layout/vProcess5"/>
    <dgm:cxn modelId="{A9B46726-ED9D-4439-A802-FD7255F1DADF}" type="presParOf" srcId="{7359C405-787D-4F6E-8D6A-E725FA7632CD}" destId="{EF547581-D705-4E61-BB1E-B089B40B9FEA}" srcOrd="1" destOrd="0" presId="urn:microsoft.com/office/officeart/2005/8/layout/vProcess5"/>
    <dgm:cxn modelId="{683078DB-44EC-4858-AA93-5BFBED963258}" type="presParOf" srcId="{7359C405-787D-4F6E-8D6A-E725FA7632CD}" destId="{B94B722D-3446-4883-887A-673EE3CE2E6E}" srcOrd="2" destOrd="0" presId="urn:microsoft.com/office/officeart/2005/8/layout/vProcess5"/>
    <dgm:cxn modelId="{EE12DCB2-1E0D-4FB6-9D48-1765A18C3325}" type="presParOf" srcId="{7359C405-787D-4F6E-8D6A-E725FA7632CD}" destId="{BFA3DF73-9C46-4A12-BA25-1D4A0CE2C5D4}" srcOrd="3" destOrd="0" presId="urn:microsoft.com/office/officeart/2005/8/layout/vProcess5"/>
    <dgm:cxn modelId="{58861919-9311-4ADE-A702-B90CC8F99C13}" type="presParOf" srcId="{7359C405-787D-4F6E-8D6A-E725FA7632CD}" destId="{A5845DE7-E86F-474B-A242-F94B6B8820FB}" srcOrd="4" destOrd="0" presId="urn:microsoft.com/office/officeart/2005/8/layout/vProcess5"/>
    <dgm:cxn modelId="{A954B021-5C30-4BBA-829C-54AF521C1A53}" type="presParOf" srcId="{7359C405-787D-4F6E-8D6A-E725FA7632CD}" destId="{FA570FCB-2523-441F-B7A8-590BF9F2B194}" srcOrd="5" destOrd="0" presId="urn:microsoft.com/office/officeart/2005/8/layout/vProcess5"/>
    <dgm:cxn modelId="{B120253B-D2A8-44B5-AB9F-9CA281F7145D}" type="presParOf" srcId="{7359C405-787D-4F6E-8D6A-E725FA7632CD}" destId="{9BAFA2D2-457F-4ED6-90C8-E729FD833B96}" srcOrd="6" destOrd="0" presId="urn:microsoft.com/office/officeart/2005/8/layout/vProcess5"/>
    <dgm:cxn modelId="{7679466C-643D-4578-B2E5-41896A5BC51D}" type="presParOf" srcId="{7359C405-787D-4F6E-8D6A-E725FA7632CD}" destId="{E5E4C1FF-312A-4B4E-86C1-445F60874D92}" srcOrd="7" destOrd="0" presId="urn:microsoft.com/office/officeart/2005/8/layout/vProcess5"/>
    <dgm:cxn modelId="{A5C6EAAE-7831-46FF-A5CF-BD31054C5E62}" type="presParOf" srcId="{7359C405-787D-4F6E-8D6A-E725FA7632CD}" destId="{5A45D3E8-B264-48F5-9454-1E700586A774}" srcOrd="8" destOrd="0" presId="urn:microsoft.com/office/officeart/2005/8/layout/vProcess5"/>
    <dgm:cxn modelId="{EF6B7F91-941B-43C5-ADF7-ACF30B83574F}" type="presParOf" srcId="{7359C405-787D-4F6E-8D6A-E725FA7632CD}" destId="{B8C8DE69-FF95-4866-BA59-F25058EDDA50}" srcOrd="9" destOrd="0" presId="urn:microsoft.com/office/officeart/2005/8/layout/vProcess5"/>
    <dgm:cxn modelId="{9CE02090-B003-4153-93DB-55EFBD890080}" type="presParOf" srcId="{7359C405-787D-4F6E-8D6A-E725FA7632CD}" destId="{21B56A14-4D93-48BC-B61A-FBA26455F9D5}" srcOrd="10" destOrd="0" presId="urn:microsoft.com/office/officeart/2005/8/layout/vProcess5"/>
    <dgm:cxn modelId="{F19A3176-B1BC-422C-A58B-0991446E06F2}" type="presParOf" srcId="{7359C405-787D-4F6E-8D6A-E725FA7632CD}" destId="{29614EB6-F2C4-47EF-84F1-50F8F927071F}" srcOrd="11" destOrd="0" presId="urn:microsoft.com/office/officeart/2005/8/layout/vProcess5"/>
    <dgm:cxn modelId="{6C3EB921-AB38-41A5-BE90-9C8749C9D6F1}" type="presParOf" srcId="{7359C405-787D-4F6E-8D6A-E725FA7632CD}" destId="{6C2803B7-C5C6-43A1-AAF2-A053AFD19639}" srcOrd="12" destOrd="0" presId="urn:microsoft.com/office/officeart/2005/8/layout/vProcess5"/>
    <dgm:cxn modelId="{26AFCCD5-D574-4DC0-8444-2CA30732E54D}" type="presParOf" srcId="{7359C405-787D-4F6E-8D6A-E725FA7632CD}" destId="{02A0326F-11AA-404F-960E-F9BD2D1430CA}" srcOrd="13" destOrd="0" presId="urn:microsoft.com/office/officeart/2005/8/layout/vProcess5"/>
    <dgm:cxn modelId="{2E4F11F9-8627-47F7-93C0-B15D40BFB023}" type="presParOf" srcId="{7359C405-787D-4F6E-8D6A-E725FA7632CD}" destId="{E08C5DCB-3AED-49D7-A4F5-3C7F8AEF9C66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F4D499-0D1B-48DA-A3D7-D928419D227F}">
      <dsp:nvSpPr>
        <dsp:cNvPr id="0" name=""/>
        <dsp:cNvSpPr/>
      </dsp:nvSpPr>
      <dsp:spPr>
        <a:xfrm>
          <a:off x="685799" y="0"/>
          <a:ext cx="7772400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4349F5-9863-4D7B-8231-A7354D63A674}">
      <dsp:nvSpPr>
        <dsp:cNvPr id="0" name=""/>
        <dsp:cNvSpPr/>
      </dsp:nvSpPr>
      <dsp:spPr>
        <a:xfrm>
          <a:off x="141838" y="1614757"/>
          <a:ext cx="1923454" cy="16256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rPr>
            <a:t>Danos ao desenvolvimento </a:t>
          </a:r>
          <a:r>
            <a:rPr lang="pt-BR" sz="1400" kern="1200" dirty="0" err="1" smtClean="0">
              <a:latin typeface="+mn-lt"/>
              <a:cs typeface="Arial" pitchFamily="34" charset="0"/>
            </a:rPr>
            <a:t>neuropsicomotor</a:t>
          </a:r>
          <a:r>
            <a:rPr lang="pt-BR" sz="1400" kern="1200" dirty="0" smtClean="0">
              <a:latin typeface="+mn-lt"/>
              <a:cs typeface="Arial" pitchFamily="34" charset="0"/>
            </a:rPr>
            <a:t>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>
              <a:latin typeface="+mn-lt"/>
              <a:cs typeface="Arial" pitchFamily="34" charset="0"/>
            </a:rPr>
            <a:t>(</a:t>
          </a:r>
          <a:r>
            <a:rPr lang="pt-BR" sz="1200" kern="1200" dirty="0" err="1" smtClean="0">
              <a:latin typeface="+mn-lt"/>
              <a:cs typeface="Arial" pitchFamily="34" charset="0"/>
            </a:rPr>
            <a:t>Grantham</a:t>
          </a:r>
          <a:r>
            <a:rPr lang="pt-BR" sz="1200" kern="1200" dirty="0" smtClean="0">
              <a:latin typeface="+mn-lt"/>
              <a:cs typeface="Arial" pitchFamily="34" charset="0"/>
            </a:rPr>
            <a:t>-McGregor et al 2001; </a:t>
          </a:r>
          <a:r>
            <a:rPr lang="pt-BR" sz="1200" kern="1200" dirty="0" err="1" smtClean="0">
              <a:latin typeface="+mn-lt"/>
              <a:cs typeface="Arial" pitchFamily="34" charset="0"/>
            </a:rPr>
            <a:t>Beard</a:t>
          </a:r>
          <a:r>
            <a:rPr lang="pt-BR" sz="1200" kern="1200" dirty="0" smtClean="0">
              <a:latin typeface="+mn-lt"/>
              <a:cs typeface="Arial" pitchFamily="34" charset="0"/>
            </a:rPr>
            <a:t> et al 2008)</a:t>
          </a:r>
          <a:endParaRPr lang="pt-BR" sz="1200" kern="1200" dirty="0">
            <a:latin typeface="+mn-lt"/>
          </a:endParaRPr>
        </a:p>
      </dsp:txBody>
      <dsp:txXfrm>
        <a:off x="221193" y="1694112"/>
        <a:ext cx="1764744" cy="1466890"/>
      </dsp:txXfrm>
    </dsp:sp>
    <dsp:sp modelId="{6DB8E12B-CA00-4D3E-970C-2AE7E799BC7E}">
      <dsp:nvSpPr>
        <dsp:cNvPr id="0" name=""/>
        <dsp:cNvSpPr/>
      </dsp:nvSpPr>
      <dsp:spPr>
        <a:xfrm>
          <a:off x="2244363" y="1614757"/>
          <a:ext cx="2217300" cy="16256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rPr>
            <a:t>Repercussões futuras </a:t>
          </a:r>
          <a:r>
            <a:rPr lang="pt-BR" sz="1400" kern="1200" dirty="0" smtClean="0">
              <a:latin typeface="+mn-lt"/>
              <a:cs typeface="Arial" pitchFamily="34" charset="0"/>
            </a:rPr>
            <a:t>na idade escolar e na adolescência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>
              <a:latin typeface="+mn-lt"/>
              <a:cs typeface="Arial" pitchFamily="34" charset="0"/>
            </a:rPr>
            <a:t>Mesmo tratadas, menor capacidade de aprendizagem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>
              <a:latin typeface="+mn-lt"/>
              <a:cs typeface="Arial" pitchFamily="34" charset="0"/>
            </a:rPr>
            <a:t>(</a:t>
          </a:r>
          <a:r>
            <a:rPr lang="pt-BR" sz="1200" kern="1200" dirty="0" err="1" smtClean="0">
              <a:latin typeface="+mn-lt"/>
              <a:cs typeface="Arial" pitchFamily="34" charset="0"/>
            </a:rPr>
            <a:t>Lozoff</a:t>
          </a:r>
          <a:r>
            <a:rPr lang="pt-BR" sz="1200" kern="1200" dirty="0" smtClean="0">
              <a:latin typeface="+mn-lt"/>
              <a:cs typeface="Arial" pitchFamily="34" charset="0"/>
            </a:rPr>
            <a:t> et al 2000; </a:t>
          </a:r>
          <a:r>
            <a:rPr lang="pt-BR" sz="1200" kern="1200" dirty="0" err="1" smtClean="0">
              <a:latin typeface="+mn-lt"/>
              <a:cs typeface="Arial" pitchFamily="34" charset="0"/>
            </a:rPr>
            <a:t>Lozoff</a:t>
          </a:r>
          <a:r>
            <a:rPr lang="pt-BR" sz="1200" kern="1200" dirty="0" smtClean="0">
              <a:latin typeface="+mn-lt"/>
              <a:cs typeface="Arial" pitchFamily="34" charset="0"/>
            </a:rPr>
            <a:t> , Jimenez e Smith, 2006)</a:t>
          </a:r>
          <a:endParaRPr lang="pt-BR" sz="1200" kern="1200" dirty="0">
            <a:latin typeface="+mn-lt"/>
          </a:endParaRPr>
        </a:p>
      </dsp:txBody>
      <dsp:txXfrm>
        <a:off x="2323718" y="1694112"/>
        <a:ext cx="2058590" cy="1466890"/>
      </dsp:txXfrm>
    </dsp:sp>
    <dsp:sp modelId="{C8AB1B75-85FB-4538-BCB1-134E4D8D81E8}">
      <dsp:nvSpPr>
        <dsp:cNvPr id="0" name=""/>
        <dsp:cNvSpPr/>
      </dsp:nvSpPr>
      <dsp:spPr>
        <a:xfrm>
          <a:off x="4644007" y="1584179"/>
          <a:ext cx="2117396" cy="16256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latin typeface="+mn-lt"/>
              <a:cs typeface="Arial" pitchFamily="34" charset="0"/>
            </a:rPr>
            <a:t>Adultos com </a:t>
          </a:r>
          <a:r>
            <a:rPr lang="pt-BR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rPr>
            <a:t>menor capacidade produtiva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>
              <a:latin typeface="+mn-lt"/>
              <a:cs typeface="Arial" pitchFamily="34" charset="0"/>
            </a:rPr>
            <a:t>Entre os 20 fatores que diminuem a expectativa de vida no mundo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>
              <a:latin typeface="+mn-lt"/>
              <a:cs typeface="Arial" pitchFamily="34" charset="0"/>
            </a:rPr>
            <a:t>(OMS 2009)</a:t>
          </a:r>
          <a:endParaRPr lang="pt-BR" sz="1200" kern="1200" dirty="0">
            <a:latin typeface="+mn-lt"/>
          </a:endParaRPr>
        </a:p>
      </dsp:txBody>
      <dsp:txXfrm>
        <a:off x="4723362" y="1663534"/>
        <a:ext cx="1958686" cy="1466890"/>
      </dsp:txXfrm>
    </dsp:sp>
    <dsp:sp modelId="{F9CF393F-F812-4CC6-A10B-0B4B4A26E5A4}">
      <dsp:nvSpPr>
        <dsp:cNvPr id="0" name=""/>
        <dsp:cNvSpPr/>
      </dsp:nvSpPr>
      <dsp:spPr>
        <a:xfrm>
          <a:off x="6897020" y="1542759"/>
          <a:ext cx="1923454" cy="16256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rPr>
            <a:t>Repercussões na economia </a:t>
          </a:r>
          <a:r>
            <a:rPr lang="pt-BR" sz="1400" kern="1200" dirty="0" smtClean="0">
              <a:latin typeface="+mn-lt"/>
              <a:cs typeface="Arial" pitchFamily="34" charset="0"/>
            </a:rPr>
            <a:t>dos países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>
              <a:latin typeface="+mn-lt"/>
              <a:cs typeface="Arial" pitchFamily="34" charset="0"/>
            </a:rPr>
            <a:t>(Ross e </a:t>
          </a:r>
          <a:r>
            <a:rPr lang="pt-BR" sz="1200" kern="1200" dirty="0" err="1" smtClean="0">
              <a:latin typeface="+mn-lt"/>
              <a:cs typeface="Arial" pitchFamily="34" charset="0"/>
            </a:rPr>
            <a:t>Horton</a:t>
          </a:r>
          <a:r>
            <a:rPr lang="pt-BR" sz="1200" kern="1200" dirty="0" smtClean="0">
              <a:latin typeface="+mn-lt"/>
              <a:cs typeface="Arial" pitchFamily="34" charset="0"/>
            </a:rPr>
            <a:t>, 1998)</a:t>
          </a:r>
          <a:endParaRPr lang="pt-BR" sz="1200" kern="1200" dirty="0">
            <a:latin typeface="+mn-lt"/>
            <a:cs typeface="Arial" pitchFamily="34" charset="0"/>
          </a:endParaRPr>
        </a:p>
      </dsp:txBody>
      <dsp:txXfrm>
        <a:off x="6976375" y="1622114"/>
        <a:ext cx="1764744" cy="14668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4C56C2-5715-4F60-8640-3B8142E66F83}">
      <dsp:nvSpPr>
        <dsp:cNvPr id="0" name=""/>
        <dsp:cNvSpPr/>
      </dsp:nvSpPr>
      <dsp:spPr>
        <a:xfrm>
          <a:off x="1828799" y="50799"/>
          <a:ext cx="2438400" cy="24384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u="none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Educação</a:t>
          </a:r>
          <a:r>
            <a:rPr lang="en-GB" sz="1800" b="0" u="none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Alimentar e Nutricional </a:t>
          </a:r>
          <a:endParaRPr lang="pt-BR" sz="1800" b="0" u="none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53920" y="477519"/>
        <a:ext cx="1788160" cy="1097280"/>
      </dsp:txXfrm>
    </dsp:sp>
    <dsp:sp modelId="{3959E9D6-3F8A-47EA-A12E-16880C1EC757}">
      <dsp:nvSpPr>
        <dsp:cNvPr id="0" name=""/>
        <dsp:cNvSpPr/>
      </dsp:nvSpPr>
      <dsp:spPr>
        <a:xfrm>
          <a:off x="2708656" y="1574800"/>
          <a:ext cx="2438400" cy="24384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u="none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Suplementação</a:t>
          </a:r>
          <a:r>
            <a:rPr lang="en-GB" sz="1800" b="0" u="none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com </a:t>
          </a:r>
          <a:r>
            <a:rPr lang="en-GB" sz="1800" b="0" u="none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sulfato</a:t>
          </a:r>
          <a:r>
            <a:rPr lang="en-GB" sz="1800" b="0" u="none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GB" sz="1800" b="0" u="none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ferroso</a:t>
          </a:r>
          <a:endParaRPr lang="pt-BR" sz="1800" b="0" u="none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454400" y="2204720"/>
        <a:ext cx="1463040" cy="1341120"/>
      </dsp:txXfrm>
    </dsp:sp>
    <dsp:sp modelId="{79BBCB28-03FA-4B0C-8D53-FAC74641F4DF}">
      <dsp:nvSpPr>
        <dsp:cNvPr id="0" name=""/>
        <dsp:cNvSpPr/>
      </dsp:nvSpPr>
      <dsp:spPr>
        <a:xfrm>
          <a:off x="948943" y="1574800"/>
          <a:ext cx="2438400" cy="24384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u="none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Fortificação</a:t>
          </a:r>
          <a:r>
            <a:rPr lang="en-GB" sz="1800" b="0" u="none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das </a:t>
          </a:r>
          <a:r>
            <a:rPr lang="en-GB" sz="1800" b="0" u="none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farinhas</a:t>
          </a:r>
          <a:r>
            <a:rPr lang="en-GB" sz="1800" b="0" u="none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de </a:t>
          </a:r>
          <a:r>
            <a:rPr lang="en-GB" sz="1800" b="0" u="none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trigo</a:t>
          </a:r>
          <a:r>
            <a:rPr lang="en-GB" sz="1800" b="0" u="none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e </a:t>
          </a:r>
          <a:r>
            <a:rPr lang="en-GB" sz="1800" b="0" u="none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milho</a:t>
          </a:r>
          <a:endParaRPr lang="pt-BR" sz="1800" b="0" u="none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178560" y="2204720"/>
        <a:ext cx="1463040" cy="13411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3695D5-7732-4BF5-913B-BCBE9CA39FF7}">
      <dsp:nvSpPr>
        <dsp:cNvPr id="0" name=""/>
        <dsp:cNvSpPr/>
      </dsp:nvSpPr>
      <dsp:spPr>
        <a:xfrm>
          <a:off x="2008647" y="1401004"/>
          <a:ext cx="1064763" cy="10647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rPr>
            <a:t>Anemia</a:t>
          </a:r>
          <a:endParaRPr lang="pt-BR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cs typeface="Arial" pitchFamily="34" charset="0"/>
          </a:endParaRPr>
        </a:p>
      </dsp:txBody>
      <dsp:txXfrm>
        <a:off x="2164578" y="1556935"/>
        <a:ext cx="752901" cy="752901"/>
      </dsp:txXfrm>
    </dsp:sp>
    <dsp:sp modelId="{A76B6009-C738-46CC-B739-F94BB3FBDD3B}">
      <dsp:nvSpPr>
        <dsp:cNvPr id="0" name=""/>
        <dsp:cNvSpPr/>
      </dsp:nvSpPr>
      <dsp:spPr>
        <a:xfrm rot="16333596">
          <a:off x="2400586" y="1215231"/>
          <a:ext cx="335279" cy="37323"/>
        </a:xfrm>
        <a:custGeom>
          <a:avLst/>
          <a:gdLst/>
          <a:ahLst/>
          <a:cxnLst/>
          <a:rect l="0" t="0" r="0" b="0"/>
          <a:pathLst>
            <a:path>
              <a:moveTo>
                <a:pt x="0" y="18661"/>
              </a:moveTo>
              <a:lnTo>
                <a:pt x="335279" y="186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400" b="0" kern="1200">
            <a:latin typeface="+mn-lt"/>
          </a:endParaRPr>
        </a:p>
      </dsp:txBody>
      <dsp:txXfrm>
        <a:off x="2559844" y="1225510"/>
        <a:ext cx="16763" cy="16763"/>
      </dsp:txXfrm>
    </dsp:sp>
    <dsp:sp modelId="{EB0CF54C-EAA3-476D-90F7-65243F481326}">
      <dsp:nvSpPr>
        <dsp:cNvPr id="0" name=""/>
        <dsp:cNvSpPr/>
      </dsp:nvSpPr>
      <dsp:spPr>
        <a:xfrm>
          <a:off x="1969495" y="1906"/>
          <a:ext cx="1251864" cy="10647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0" kern="1200" dirty="0" smtClean="0">
              <a:latin typeface="+mn-lt"/>
              <a:cs typeface="Arial" pitchFamily="34" charset="0"/>
            </a:rPr>
            <a:t>Vitamina A</a:t>
          </a:r>
          <a:endParaRPr lang="pt-BR" sz="1400" b="0" kern="1200" dirty="0">
            <a:latin typeface="+mn-lt"/>
            <a:cs typeface="Arial" pitchFamily="34" charset="0"/>
          </a:endParaRPr>
        </a:p>
      </dsp:txBody>
      <dsp:txXfrm>
        <a:off x="2152826" y="157837"/>
        <a:ext cx="885202" cy="752901"/>
      </dsp:txXfrm>
    </dsp:sp>
    <dsp:sp modelId="{3C5848B8-754E-4252-B83F-B12E92250573}">
      <dsp:nvSpPr>
        <dsp:cNvPr id="0" name=""/>
        <dsp:cNvSpPr/>
      </dsp:nvSpPr>
      <dsp:spPr>
        <a:xfrm rot="19800000">
          <a:off x="2988369" y="1597344"/>
          <a:ext cx="204756" cy="37323"/>
        </a:xfrm>
        <a:custGeom>
          <a:avLst/>
          <a:gdLst/>
          <a:ahLst/>
          <a:cxnLst/>
          <a:rect l="0" t="0" r="0" b="0"/>
          <a:pathLst>
            <a:path>
              <a:moveTo>
                <a:pt x="0" y="18661"/>
              </a:moveTo>
              <a:lnTo>
                <a:pt x="204756" y="186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400" b="0" kern="1200">
            <a:latin typeface="+mn-lt"/>
          </a:endParaRPr>
        </a:p>
      </dsp:txBody>
      <dsp:txXfrm>
        <a:off x="3085628" y="1610887"/>
        <a:ext cx="10237" cy="10237"/>
      </dsp:txXfrm>
    </dsp:sp>
    <dsp:sp modelId="{94485EE0-E6BB-41F2-A069-3E95D12E6A27}">
      <dsp:nvSpPr>
        <dsp:cNvPr id="0" name=""/>
        <dsp:cNvSpPr/>
      </dsp:nvSpPr>
      <dsp:spPr>
        <a:xfrm>
          <a:off x="3032556" y="707974"/>
          <a:ext cx="1417669" cy="10647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0" kern="1200" dirty="0" smtClean="0">
              <a:latin typeface="+mn-lt"/>
              <a:cs typeface="Arial" pitchFamily="34" charset="0"/>
            </a:rPr>
            <a:t>Cobre</a:t>
          </a:r>
          <a:endParaRPr lang="pt-BR" sz="1400" b="0" kern="1200" dirty="0">
            <a:latin typeface="+mn-lt"/>
            <a:cs typeface="Arial" pitchFamily="34" charset="0"/>
          </a:endParaRPr>
        </a:p>
      </dsp:txBody>
      <dsp:txXfrm>
        <a:off x="3240169" y="863905"/>
        <a:ext cx="1002443" cy="752901"/>
      </dsp:txXfrm>
    </dsp:sp>
    <dsp:sp modelId="{71957434-3B94-4540-9365-01DB8A037E87}">
      <dsp:nvSpPr>
        <dsp:cNvPr id="0" name=""/>
        <dsp:cNvSpPr/>
      </dsp:nvSpPr>
      <dsp:spPr>
        <a:xfrm rot="1800000">
          <a:off x="2985995" y="2240966"/>
          <a:ext cx="240203" cy="37323"/>
        </a:xfrm>
        <a:custGeom>
          <a:avLst/>
          <a:gdLst/>
          <a:ahLst/>
          <a:cxnLst/>
          <a:rect l="0" t="0" r="0" b="0"/>
          <a:pathLst>
            <a:path>
              <a:moveTo>
                <a:pt x="0" y="18661"/>
              </a:moveTo>
              <a:lnTo>
                <a:pt x="240203" y="186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400" b="0" kern="1200">
            <a:latin typeface="+mn-lt"/>
          </a:endParaRPr>
        </a:p>
      </dsp:txBody>
      <dsp:txXfrm>
        <a:off x="3100091" y="2253622"/>
        <a:ext cx="12010" cy="12010"/>
      </dsp:txXfrm>
    </dsp:sp>
    <dsp:sp modelId="{5EFC4EAB-4E6E-4AE8-A150-006A61DD6F0C}">
      <dsp:nvSpPr>
        <dsp:cNvPr id="0" name=""/>
        <dsp:cNvSpPr/>
      </dsp:nvSpPr>
      <dsp:spPr>
        <a:xfrm>
          <a:off x="3091374" y="2094033"/>
          <a:ext cx="1300034" cy="10647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0" kern="1200" dirty="0" smtClean="0">
              <a:latin typeface="+mn-lt"/>
              <a:cs typeface="Arial" pitchFamily="34" charset="0"/>
            </a:rPr>
            <a:t>Vitamina C</a:t>
          </a:r>
          <a:endParaRPr lang="pt-BR" sz="1400" b="0" kern="1200" dirty="0">
            <a:latin typeface="+mn-lt"/>
            <a:cs typeface="Arial" pitchFamily="34" charset="0"/>
          </a:endParaRPr>
        </a:p>
      </dsp:txBody>
      <dsp:txXfrm>
        <a:off x="3281760" y="2249964"/>
        <a:ext cx="919262" cy="752901"/>
      </dsp:txXfrm>
    </dsp:sp>
    <dsp:sp modelId="{7774ED91-FEC5-4BE6-8346-19A0F0CD1EFA}">
      <dsp:nvSpPr>
        <dsp:cNvPr id="0" name=""/>
        <dsp:cNvSpPr/>
      </dsp:nvSpPr>
      <dsp:spPr>
        <a:xfrm rot="5400000">
          <a:off x="2380382" y="2607753"/>
          <a:ext cx="321294" cy="37323"/>
        </a:xfrm>
        <a:custGeom>
          <a:avLst/>
          <a:gdLst/>
          <a:ahLst/>
          <a:cxnLst/>
          <a:rect l="0" t="0" r="0" b="0"/>
          <a:pathLst>
            <a:path>
              <a:moveTo>
                <a:pt x="0" y="18661"/>
              </a:moveTo>
              <a:lnTo>
                <a:pt x="321294" y="186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400" b="0" kern="1200">
            <a:latin typeface="+mn-lt"/>
          </a:endParaRPr>
        </a:p>
      </dsp:txBody>
      <dsp:txXfrm>
        <a:off x="2532997" y="2618382"/>
        <a:ext cx="16064" cy="16064"/>
      </dsp:txXfrm>
    </dsp:sp>
    <dsp:sp modelId="{802014E9-9BA7-409B-B76B-C180D22C1E03}">
      <dsp:nvSpPr>
        <dsp:cNvPr id="0" name=""/>
        <dsp:cNvSpPr/>
      </dsp:nvSpPr>
      <dsp:spPr>
        <a:xfrm>
          <a:off x="1860762" y="2787062"/>
          <a:ext cx="1360534" cy="10647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0" kern="1200" dirty="0" smtClean="0">
              <a:latin typeface="+mn-lt"/>
              <a:cs typeface="Arial" pitchFamily="34" charset="0"/>
            </a:rPr>
            <a:t>Ácido Fólico</a:t>
          </a:r>
          <a:endParaRPr lang="pt-BR" sz="1400" b="0" kern="1200" dirty="0">
            <a:latin typeface="+mn-lt"/>
            <a:cs typeface="Arial" pitchFamily="34" charset="0"/>
          </a:endParaRPr>
        </a:p>
      </dsp:txBody>
      <dsp:txXfrm>
        <a:off x="2060008" y="2942993"/>
        <a:ext cx="962042" cy="752901"/>
      </dsp:txXfrm>
    </dsp:sp>
    <dsp:sp modelId="{65D6B9A5-0BDD-408C-87A2-3961A17FAB9B}">
      <dsp:nvSpPr>
        <dsp:cNvPr id="0" name=""/>
        <dsp:cNvSpPr/>
      </dsp:nvSpPr>
      <dsp:spPr>
        <a:xfrm rot="9014994">
          <a:off x="1920120" y="2221053"/>
          <a:ext cx="169891" cy="37323"/>
        </a:xfrm>
        <a:custGeom>
          <a:avLst/>
          <a:gdLst/>
          <a:ahLst/>
          <a:cxnLst/>
          <a:rect l="0" t="0" r="0" b="0"/>
          <a:pathLst>
            <a:path>
              <a:moveTo>
                <a:pt x="0" y="18661"/>
              </a:moveTo>
              <a:lnTo>
                <a:pt x="169891" y="186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400" b="0" kern="1200">
            <a:latin typeface="+mn-lt"/>
          </a:endParaRPr>
        </a:p>
      </dsp:txBody>
      <dsp:txXfrm rot="10800000">
        <a:off x="2000819" y="2235467"/>
        <a:ext cx="8494" cy="8494"/>
      </dsp:txXfrm>
    </dsp:sp>
    <dsp:sp modelId="{630C1A1B-EE96-43C6-BCDF-0ED90D5F968E}">
      <dsp:nvSpPr>
        <dsp:cNvPr id="0" name=""/>
        <dsp:cNvSpPr/>
      </dsp:nvSpPr>
      <dsp:spPr>
        <a:xfrm>
          <a:off x="739238" y="2055976"/>
          <a:ext cx="1311661" cy="10647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0" kern="1200" dirty="0" smtClean="0">
              <a:latin typeface="+mn-lt"/>
              <a:cs typeface="Arial" pitchFamily="34" charset="0"/>
            </a:rPr>
            <a:t>Zinco</a:t>
          </a:r>
          <a:endParaRPr lang="pt-BR" sz="1400" b="0" kern="1200" dirty="0">
            <a:latin typeface="+mn-lt"/>
            <a:cs typeface="Arial" pitchFamily="34" charset="0"/>
          </a:endParaRPr>
        </a:p>
      </dsp:txBody>
      <dsp:txXfrm>
        <a:off x="931326" y="2211907"/>
        <a:ext cx="927485" cy="752901"/>
      </dsp:txXfrm>
    </dsp:sp>
    <dsp:sp modelId="{EE85CB9F-ED06-4C39-A47C-F5EA1E281772}">
      <dsp:nvSpPr>
        <dsp:cNvPr id="0" name=""/>
        <dsp:cNvSpPr/>
      </dsp:nvSpPr>
      <dsp:spPr>
        <a:xfrm rot="12752208">
          <a:off x="1892211" y="1570024"/>
          <a:ext cx="217027" cy="37323"/>
        </a:xfrm>
        <a:custGeom>
          <a:avLst/>
          <a:gdLst/>
          <a:ahLst/>
          <a:cxnLst/>
          <a:rect l="0" t="0" r="0" b="0"/>
          <a:pathLst>
            <a:path>
              <a:moveTo>
                <a:pt x="0" y="18661"/>
              </a:moveTo>
              <a:lnTo>
                <a:pt x="217027" y="186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400" b="0" kern="1200">
            <a:latin typeface="+mn-lt"/>
          </a:endParaRPr>
        </a:p>
      </dsp:txBody>
      <dsp:txXfrm rot="10800000">
        <a:off x="1995299" y="1583260"/>
        <a:ext cx="10851" cy="10851"/>
      </dsp:txXfrm>
    </dsp:sp>
    <dsp:sp modelId="{0B25ED78-B4EA-4114-96F6-5DB5B2AF290C}">
      <dsp:nvSpPr>
        <dsp:cNvPr id="0" name=""/>
        <dsp:cNvSpPr/>
      </dsp:nvSpPr>
      <dsp:spPr>
        <a:xfrm>
          <a:off x="742258" y="669912"/>
          <a:ext cx="1305624" cy="10647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0" kern="1200" dirty="0" smtClean="0">
              <a:latin typeface="+mn-lt"/>
              <a:cs typeface="Arial" pitchFamily="34" charset="0"/>
            </a:rPr>
            <a:t>Complexo B</a:t>
          </a:r>
          <a:endParaRPr lang="pt-BR" sz="1400" b="0" kern="1200" dirty="0">
            <a:latin typeface="+mn-lt"/>
            <a:cs typeface="Arial" pitchFamily="34" charset="0"/>
          </a:endParaRPr>
        </a:p>
      </dsp:txBody>
      <dsp:txXfrm>
        <a:off x="933462" y="825843"/>
        <a:ext cx="923216" cy="75290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4DE6B9-9306-443F-8D8E-84558178E3F3}">
      <dsp:nvSpPr>
        <dsp:cNvPr id="0" name=""/>
        <dsp:cNvSpPr/>
      </dsp:nvSpPr>
      <dsp:spPr>
        <a:xfrm>
          <a:off x="504" y="1267960"/>
          <a:ext cx="3421315" cy="1710657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6500" kern="1200" dirty="0">
            <a:latin typeface="+mn-lt"/>
          </a:endParaRPr>
        </a:p>
      </dsp:txBody>
      <dsp:txXfrm>
        <a:off x="50607" y="1318063"/>
        <a:ext cx="3321109" cy="1610451"/>
      </dsp:txXfrm>
    </dsp:sp>
    <dsp:sp modelId="{2D6FC35E-05A8-4AA6-ABB3-392660B12E9A}">
      <dsp:nvSpPr>
        <dsp:cNvPr id="0" name=""/>
        <dsp:cNvSpPr/>
      </dsp:nvSpPr>
      <dsp:spPr>
        <a:xfrm rot="19362886">
          <a:off x="3249451" y="1576111"/>
          <a:ext cx="1686814" cy="72509"/>
        </a:xfrm>
        <a:custGeom>
          <a:avLst/>
          <a:gdLst/>
          <a:ahLst/>
          <a:cxnLst/>
          <a:rect l="0" t="0" r="0" b="0"/>
          <a:pathLst>
            <a:path>
              <a:moveTo>
                <a:pt x="0" y="36254"/>
              </a:moveTo>
              <a:lnTo>
                <a:pt x="1686814" y="36254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600" kern="1200">
            <a:latin typeface="+mn-lt"/>
          </a:endParaRPr>
        </a:p>
      </dsp:txBody>
      <dsp:txXfrm>
        <a:off x="4050688" y="1570196"/>
        <a:ext cx="84340" cy="84340"/>
      </dsp:txXfrm>
    </dsp:sp>
    <dsp:sp modelId="{04E69B17-C94C-4507-92A7-12229E52AE76}">
      <dsp:nvSpPr>
        <dsp:cNvPr id="0" name=""/>
        <dsp:cNvSpPr/>
      </dsp:nvSpPr>
      <dsp:spPr>
        <a:xfrm>
          <a:off x="4763898" y="246115"/>
          <a:ext cx="3421315" cy="1710657"/>
        </a:xfrm>
        <a:prstGeom prst="roundRect">
          <a:avLst>
            <a:gd name="adj" fmla="val 10000"/>
          </a:avLst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>
              <a:latin typeface="+mn-lt"/>
              <a:cs typeface="Arial" pitchFamily="34" charset="0"/>
            </a:rPr>
            <a:t>Ampliação da suplementação com ferro e vitamina A na Atenção Básica</a:t>
          </a:r>
          <a:endParaRPr lang="pt-BR" sz="2400" kern="1200" dirty="0">
            <a:latin typeface="+mn-lt"/>
            <a:cs typeface="Arial" pitchFamily="34" charset="0"/>
          </a:endParaRPr>
        </a:p>
      </dsp:txBody>
      <dsp:txXfrm>
        <a:off x="4814001" y="296218"/>
        <a:ext cx="3321109" cy="1610451"/>
      </dsp:txXfrm>
    </dsp:sp>
    <dsp:sp modelId="{435CF8AB-4049-4210-B386-BF28810682EE}">
      <dsp:nvSpPr>
        <dsp:cNvPr id="0" name=""/>
        <dsp:cNvSpPr/>
      </dsp:nvSpPr>
      <dsp:spPr>
        <a:xfrm rot="2142401">
          <a:off x="3263409" y="2578848"/>
          <a:ext cx="1685345" cy="72509"/>
        </a:xfrm>
        <a:custGeom>
          <a:avLst/>
          <a:gdLst/>
          <a:ahLst/>
          <a:cxnLst/>
          <a:rect l="0" t="0" r="0" b="0"/>
          <a:pathLst>
            <a:path>
              <a:moveTo>
                <a:pt x="0" y="36254"/>
              </a:moveTo>
              <a:lnTo>
                <a:pt x="1685345" y="36254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600" kern="1200">
            <a:latin typeface="+mn-lt"/>
          </a:endParaRPr>
        </a:p>
      </dsp:txBody>
      <dsp:txXfrm>
        <a:off x="4063948" y="2572969"/>
        <a:ext cx="84267" cy="84267"/>
      </dsp:txXfrm>
    </dsp:sp>
    <dsp:sp modelId="{408755D1-F3BA-47FD-99F3-0E136D6FAFA2}">
      <dsp:nvSpPr>
        <dsp:cNvPr id="0" name=""/>
        <dsp:cNvSpPr/>
      </dsp:nvSpPr>
      <dsp:spPr>
        <a:xfrm>
          <a:off x="4790345" y="2251588"/>
          <a:ext cx="3421315" cy="1710657"/>
        </a:xfrm>
        <a:prstGeom prst="roundRect">
          <a:avLst>
            <a:gd name="adj" fmla="val 10000"/>
          </a:avLst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>
              <a:latin typeface="+mn-lt"/>
              <a:cs typeface="Arial" pitchFamily="34" charset="0"/>
            </a:rPr>
            <a:t>Fortificação com micronutrientes em pó nas creches vinculadas ao PSE</a:t>
          </a:r>
          <a:endParaRPr lang="pt-BR" sz="2400" b="1" kern="1200" dirty="0">
            <a:latin typeface="+mn-lt"/>
            <a:cs typeface="Arial" pitchFamily="34" charset="0"/>
          </a:endParaRPr>
        </a:p>
      </dsp:txBody>
      <dsp:txXfrm>
        <a:off x="4840448" y="2301691"/>
        <a:ext cx="3321109" cy="16104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3AD270-D133-4A99-A6E6-10E5ACEFBFBE}">
      <dsp:nvSpPr>
        <dsp:cNvPr id="0" name=""/>
        <dsp:cNvSpPr/>
      </dsp:nvSpPr>
      <dsp:spPr>
        <a:xfrm>
          <a:off x="4118" y="869091"/>
          <a:ext cx="1872668" cy="10587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/>
            <a:t>Início da fortificação</a:t>
          </a:r>
          <a:endParaRPr lang="pt-BR" sz="1800" b="1" kern="1200" dirty="0"/>
        </a:p>
      </dsp:txBody>
      <dsp:txXfrm>
        <a:off x="4118" y="869091"/>
        <a:ext cx="1872668" cy="705817"/>
      </dsp:txXfrm>
    </dsp:sp>
    <dsp:sp modelId="{EF3D5880-7DA8-4A5C-9CF0-7B5ED543F49D}">
      <dsp:nvSpPr>
        <dsp:cNvPr id="0" name=""/>
        <dsp:cNvSpPr/>
      </dsp:nvSpPr>
      <dsp:spPr>
        <a:xfrm>
          <a:off x="387677" y="1574908"/>
          <a:ext cx="1872668" cy="1620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kern="1200" dirty="0" smtClean="0">
              <a:solidFill>
                <a:schemeClr val="tx1"/>
              </a:solidFill>
              <a:cs typeface="Arial" pitchFamily="34" charset="0"/>
            </a:rPr>
            <a:t>1 sachê/dia em uma das refeições (até finalizar 60 sachês)</a:t>
          </a:r>
          <a:endParaRPr lang="pt-BR" sz="1800" kern="1200" dirty="0"/>
        </a:p>
      </dsp:txBody>
      <dsp:txXfrm>
        <a:off x="435125" y="1622356"/>
        <a:ext cx="1777772" cy="1525104"/>
      </dsp:txXfrm>
    </dsp:sp>
    <dsp:sp modelId="{6BF86E57-7C77-42E1-8854-8F2487774BFB}">
      <dsp:nvSpPr>
        <dsp:cNvPr id="0" name=""/>
        <dsp:cNvSpPr/>
      </dsp:nvSpPr>
      <dsp:spPr>
        <a:xfrm>
          <a:off x="2160677" y="988879"/>
          <a:ext cx="601846" cy="4662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400" kern="1200"/>
        </a:p>
      </dsp:txBody>
      <dsp:txXfrm>
        <a:off x="2160677" y="1082127"/>
        <a:ext cx="461974" cy="279744"/>
      </dsp:txXfrm>
    </dsp:sp>
    <dsp:sp modelId="{8A682BBC-0CA8-4D33-9CBA-47D0C3747FA4}">
      <dsp:nvSpPr>
        <dsp:cNvPr id="0" name=""/>
        <dsp:cNvSpPr/>
      </dsp:nvSpPr>
      <dsp:spPr>
        <a:xfrm>
          <a:off x="3012346" y="869091"/>
          <a:ext cx="1872668" cy="10587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/>
            <a:t>Intervalo</a:t>
          </a:r>
          <a:endParaRPr lang="pt-BR" sz="1800" b="1" kern="1200" dirty="0"/>
        </a:p>
      </dsp:txBody>
      <dsp:txXfrm>
        <a:off x="3012346" y="869091"/>
        <a:ext cx="1872668" cy="705817"/>
      </dsp:txXfrm>
    </dsp:sp>
    <dsp:sp modelId="{8A8A8EAE-411F-4F5A-A570-6217CCA5C3D3}">
      <dsp:nvSpPr>
        <dsp:cNvPr id="0" name=""/>
        <dsp:cNvSpPr/>
      </dsp:nvSpPr>
      <dsp:spPr>
        <a:xfrm>
          <a:off x="3395905" y="1574908"/>
          <a:ext cx="1872668" cy="1620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kern="1200" dirty="0" smtClean="0">
              <a:solidFill>
                <a:schemeClr val="tx1"/>
              </a:solidFill>
              <a:cs typeface="Arial" pitchFamily="34" charset="0"/>
            </a:rPr>
            <a:t>Pausa na administração por 4 meses</a:t>
          </a:r>
          <a:endParaRPr lang="pt-BR" sz="1800" kern="1200" dirty="0"/>
        </a:p>
      </dsp:txBody>
      <dsp:txXfrm>
        <a:off x="3443353" y="1622356"/>
        <a:ext cx="1777772" cy="1525104"/>
      </dsp:txXfrm>
    </dsp:sp>
    <dsp:sp modelId="{5B42322A-8619-4771-B758-CC13AE5CE37C}">
      <dsp:nvSpPr>
        <dsp:cNvPr id="0" name=""/>
        <dsp:cNvSpPr/>
      </dsp:nvSpPr>
      <dsp:spPr>
        <a:xfrm>
          <a:off x="5168904" y="988879"/>
          <a:ext cx="601846" cy="4662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400" kern="1200"/>
        </a:p>
      </dsp:txBody>
      <dsp:txXfrm>
        <a:off x="5168904" y="1082127"/>
        <a:ext cx="461974" cy="279744"/>
      </dsp:txXfrm>
    </dsp:sp>
    <dsp:sp modelId="{9560353E-F840-4B73-9816-FF379A1B9981}">
      <dsp:nvSpPr>
        <dsp:cNvPr id="0" name=""/>
        <dsp:cNvSpPr/>
      </dsp:nvSpPr>
      <dsp:spPr>
        <a:xfrm>
          <a:off x="6020574" y="869091"/>
          <a:ext cx="1872668" cy="10587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/>
            <a:t>Início da fortificação</a:t>
          </a:r>
          <a:endParaRPr lang="pt-BR" sz="1800" b="1" kern="1200" dirty="0"/>
        </a:p>
      </dsp:txBody>
      <dsp:txXfrm>
        <a:off x="6020574" y="869091"/>
        <a:ext cx="1872668" cy="705817"/>
      </dsp:txXfrm>
    </dsp:sp>
    <dsp:sp modelId="{BD12B08A-4341-4CD2-B629-62C3BA6A4CF5}">
      <dsp:nvSpPr>
        <dsp:cNvPr id="0" name=""/>
        <dsp:cNvSpPr/>
      </dsp:nvSpPr>
      <dsp:spPr>
        <a:xfrm>
          <a:off x="6404132" y="1574908"/>
          <a:ext cx="1872668" cy="1620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kern="1200" dirty="0" smtClean="0">
              <a:solidFill>
                <a:schemeClr val="tx1"/>
              </a:solidFill>
              <a:cs typeface="Arial" pitchFamily="34" charset="0"/>
            </a:rPr>
            <a:t>1 sachê/dia em uma das refeições (até finalizar 60 sachês)</a:t>
          </a:r>
          <a:endParaRPr lang="pt-BR" sz="1800" kern="1200" dirty="0"/>
        </a:p>
      </dsp:txBody>
      <dsp:txXfrm>
        <a:off x="6451580" y="1622356"/>
        <a:ext cx="1777772" cy="152510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66C2DF-6381-4E9B-A2BE-23D310475B8D}">
      <dsp:nvSpPr>
        <dsp:cNvPr id="0" name=""/>
        <dsp:cNvSpPr/>
      </dsp:nvSpPr>
      <dsp:spPr>
        <a:xfrm>
          <a:off x="61914" y="600988"/>
          <a:ext cx="2077491" cy="1246495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>
              <a:latin typeface="+mn-lt"/>
              <a:cs typeface="Arial" pitchFamily="34" charset="0"/>
            </a:rPr>
            <a:t>Formação dos profissionais da saúde e educação</a:t>
          </a:r>
          <a:endParaRPr lang="pt-BR" sz="1800" kern="1200" dirty="0">
            <a:latin typeface="+mn-lt"/>
            <a:cs typeface="Arial" pitchFamily="34" charset="0"/>
          </a:endParaRPr>
        </a:p>
      </dsp:txBody>
      <dsp:txXfrm>
        <a:off x="98423" y="637497"/>
        <a:ext cx="2004473" cy="1173477"/>
      </dsp:txXfrm>
    </dsp:sp>
    <dsp:sp modelId="{B2EC6038-C81E-4BCC-8002-BA1D803B8E0C}">
      <dsp:nvSpPr>
        <dsp:cNvPr id="0" name=""/>
        <dsp:cNvSpPr/>
      </dsp:nvSpPr>
      <dsp:spPr>
        <a:xfrm>
          <a:off x="2322225" y="966626"/>
          <a:ext cx="440428" cy="5152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kern="1200" dirty="0">
            <a:latin typeface="+mn-lt"/>
          </a:endParaRPr>
        </a:p>
      </dsp:txBody>
      <dsp:txXfrm>
        <a:off x="2322225" y="1069669"/>
        <a:ext cx="308300" cy="309131"/>
      </dsp:txXfrm>
    </dsp:sp>
    <dsp:sp modelId="{6312675A-68B7-4491-9A63-0493B6EC41B2}">
      <dsp:nvSpPr>
        <dsp:cNvPr id="0" name=""/>
        <dsp:cNvSpPr/>
      </dsp:nvSpPr>
      <dsp:spPr>
        <a:xfrm>
          <a:off x="2970403" y="600988"/>
          <a:ext cx="2350058" cy="1246495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>
              <a:latin typeface="+mn-lt"/>
              <a:cs typeface="Arial" pitchFamily="34" charset="0"/>
            </a:rPr>
            <a:t> Atividades com pais e/ou responsáveis (conduzidas pela saúde e educação)</a:t>
          </a:r>
          <a:endParaRPr lang="pt-BR" sz="1800" kern="1200" dirty="0">
            <a:latin typeface="+mn-lt"/>
            <a:cs typeface="Arial" pitchFamily="34" charset="0"/>
          </a:endParaRPr>
        </a:p>
      </dsp:txBody>
      <dsp:txXfrm>
        <a:off x="3006912" y="637497"/>
        <a:ext cx="2277040" cy="1173477"/>
      </dsp:txXfrm>
    </dsp:sp>
    <dsp:sp modelId="{0B7BE5CA-6DBC-47A0-9CFD-74B4D862807A}">
      <dsp:nvSpPr>
        <dsp:cNvPr id="0" name=""/>
        <dsp:cNvSpPr/>
      </dsp:nvSpPr>
      <dsp:spPr>
        <a:xfrm>
          <a:off x="5503281" y="966626"/>
          <a:ext cx="440428" cy="5152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kern="1200" dirty="0">
            <a:latin typeface="+mn-lt"/>
          </a:endParaRPr>
        </a:p>
      </dsp:txBody>
      <dsp:txXfrm>
        <a:off x="5503281" y="1069669"/>
        <a:ext cx="308300" cy="309131"/>
      </dsp:txXfrm>
    </dsp:sp>
    <dsp:sp modelId="{41CD77D1-279A-4723-8A9F-D0475515B18D}">
      <dsp:nvSpPr>
        <dsp:cNvPr id="0" name=""/>
        <dsp:cNvSpPr/>
      </dsp:nvSpPr>
      <dsp:spPr>
        <a:xfrm>
          <a:off x="6151458" y="600988"/>
          <a:ext cx="2077491" cy="1246495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>
              <a:latin typeface="+mn-lt"/>
              <a:cs typeface="Arial" pitchFamily="34" charset="0"/>
            </a:rPr>
            <a:t>Distribuição dos insumos para as creches (saúde)</a:t>
          </a:r>
          <a:endParaRPr lang="pt-BR" sz="1800" kern="1200" dirty="0">
            <a:latin typeface="+mn-lt"/>
            <a:cs typeface="Arial" pitchFamily="34" charset="0"/>
          </a:endParaRPr>
        </a:p>
      </dsp:txBody>
      <dsp:txXfrm>
        <a:off x="6187967" y="637497"/>
        <a:ext cx="2004473" cy="1173477"/>
      </dsp:txXfrm>
    </dsp:sp>
    <dsp:sp modelId="{EF937A26-4F66-459C-8F57-CF314A7FF851}">
      <dsp:nvSpPr>
        <dsp:cNvPr id="0" name=""/>
        <dsp:cNvSpPr/>
      </dsp:nvSpPr>
      <dsp:spPr>
        <a:xfrm rot="5400000">
          <a:off x="6969990" y="1992907"/>
          <a:ext cx="440428" cy="5152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kern="1200" dirty="0">
            <a:latin typeface="+mn-lt"/>
          </a:endParaRPr>
        </a:p>
      </dsp:txBody>
      <dsp:txXfrm rot="-5400000">
        <a:off x="7035639" y="2030301"/>
        <a:ext cx="309131" cy="308300"/>
      </dsp:txXfrm>
    </dsp:sp>
    <dsp:sp modelId="{53D84E89-9A49-45AB-961C-D90C01E623DE}">
      <dsp:nvSpPr>
        <dsp:cNvPr id="0" name=""/>
        <dsp:cNvSpPr/>
      </dsp:nvSpPr>
      <dsp:spPr>
        <a:xfrm>
          <a:off x="6151458" y="2678479"/>
          <a:ext cx="2077491" cy="1246495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>
              <a:latin typeface="+mn-lt"/>
              <a:cs typeface="Arial" pitchFamily="34" charset="0"/>
            </a:rPr>
            <a:t>Apoio pelas Equipes de Saúde da Família</a:t>
          </a:r>
          <a:endParaRPr lang="pt-BR" sz="1800" kern="1200" dirty="0">
            <a:latin typeface="+mn-lt"/>
            <a:cs typeface="Arial" pitchFamily="34" charset="0"/>
          </a:endParaRPr>
        </a:p>
      </dsp:txBody>
      <dsp:txXfrm>
        <a:off x="6187967" y="2714988"/>
        <a:ext cx="2004473" cy="1173477"/>
      </dsp:txXfrm>
    </dsp:sp>
    <dsp:sp modelId="{AD6A2703-3B43-4A79-93AD-11CBC8238155}">
      <dsp:nvSpPr>
        <dsp:cNvPr id="0" name=""/>
        <dsp:cNvSpPr/>
      </dsp:nvSpPr>
      <dsp:spPr>
        <a:xfrm rot="10800000">
          <a:off x="5528211" y="3044118"/>
          <a:ext cx="440428" cy="5152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kern="1200" dirty="0">
            <a:latin typeface="+mn-lt"/>
          </a:endParaRPr>
        </a:p>
      </dsp:txBody>
      <dsp:txXfrm rot="10800000">
        <a:off x="5660339" y="3147161"/>
        <a:ext cx="308300" cy="309131"/>
      </dsp:txXfrm>
    </dsp:sp>
    <dsp:sp modelId="{87C66001-9520-4B8E-B112-B75EE22D88CD}">
      <dsp:nvSpPr>
        <dsp:cNvPr id="0" name=""/>
        <dsp:cNvSpPr/>
      </dsp:nvSpPr>
      <dsp:spPr>
        <a:xfrm>
          <a:off x="2909138" y="2678479"/>
          <a:ext cx="2411323" cy="1246495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>
              <a:latin typeface="+mn-lt"/>
              <a:cs typeface="Arial" pitchFamily="34" charset="0"/>
            </a:rPr>
            <a:t>Distribuição dos insumos para as crianças (alimentação escolar)</a:t>
          </a:r>
          <a:endParaRPr lang="pt-BR" sz="1800" kern="1200" dirty="0">
            <a:latin typeface="+mn-lt"/>
            <a:cs typeface="Arial" pitchFamily="34" charset="0"/>
          </a:endParaRPr>
        </a:p>
      </dsp:txBody>
      <dsp:txXfrm>
        <a:off x="2945647" y="2714988"/>
        <a:ext cx="2338305" cy="1173477"/>
      </dsp:txXfrm>
    </dsp:sp>
    <dsp:sp modelId="{F7525219-F2FD-4E93-9B04-09D90093D42D}">
      <dsp:nvSpPr>
        <dsp:cNvPr id="0" name=""/>
        <dsp:cNvSpPr/>
      </dsp:nvSpPr>
      <dsp:spPr>
        <a:xfrm rot="10800000">
          <a:off x="2285890" y="3044118"/>
          <a:ext cx="440428" cy="5152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kern="1200" dirty="0">
            <a:latin typeface="+mn-lt"/>
          </a:endParaRPr>
        </a:p>
      </dsp:txBody>
      <dsp:txXfrm rot="10800000">
        <a:off x="2418018" y="3147161"/>
        <a:ext cx="308300" cy="309131"/>
      </dsp:txXfrm>
    </dsp:sp>
    <dsp:sp modelId="{8A2A3607-FE31-4237-92CB-5764DBA24D02}">
      <dsp:nvSpPr>
        <dsp:cNvPr id="0" name=""/>
        <dsp:cNvSpPr/>
      </dsp:nvSpPr>
      <dsp:spPr>
        <a:xfrm>
          <a:off x="649" y="2678479"/>
          <a:ext cx="2077491" cy="1246495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>
              <a:latin typeface="+mn-lt"/>
              <a:cs typeface="Arial" pitchFamily="34" charset="0"/>
            </a:rPr>
            <a:t>Monitoramento</a:t>
          </a:r>
          <a:endParaRPr lang="pt-BR" sz="1800" kern="1200" dirty="0">
            <a:latin typeface="+mn-lt"/>
            <a:cs typeface="Arial" pitchFamily="34" charset="0"/>
          </a:endParaRPr>
        </a:p>
      </dsp:txBody>
      <dsp:txXfrm>
        <a:off x="37158" y="2714988"/>
        <a:ext cx="2004473" cy="117347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547581-D705-4E61-BB1E-B089B40B9FEA}">
      <dsp:nvSpPr>
        <dsp:cNvPr id="0" name=""/>
        <dsp:cNvSpPr/>
      </dsp:nvSpPr>
      <dsp:spPr>
        <a:xfrm>
          <a:off x="0" y="0"/>
          <a:ext cx="6320862" cy="894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altLang="pt-BR" sz="1800" kern="1200" smtClean="0">
              <a:latin typeface="+mn-lt"/>
              <a:ea typeface="Calibri" pitchFamily="34" charset="0"/>
              <a:cs typeface="Arial" pitchFamily="34" charset="0"/>
            </a:rPr>
            <a:t>Importação do Produto no primeiro ano</a:t>
          </a:r>
          <a:endParaRPr lang="pt-BR" sz="1800" kern="1200" dirty="0"/>
        </a:p>
      </dsp:txBody>
      <dsp:txXfrm>
        <a:off x="26194" y="26194"/>
        <a:ext cx="5251163" cy="841951"/>
      </dsp:txXfrm>
    </dsp:sp>
    <dsp:sp modelId="{B94B722D-3446-4883-887A-673EE3CE2E6E}">
      <dsp:nvSpPr>
        <dsp:cNvPr id="0" name=""/>
        <dsp:cNvSpPr/>
      </dsp:nvSpPr>
      <dsp:spPr>
        <a:xfrm>
          <a:off x="472012" y="1018553"/>
          <a:ext cx="6320862" cy="894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76561"/>
                <a:satOff val="-1098"/>
                <a:lumOff val="6404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76561"/>
                <a:satOff val="-1098"/>
                <a:lumOff val="6404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76561"/>
                <a:satOff val="-1098"/>
                <a:lumOff val="640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altLang="pt-BR" sz="1800" kern="1200" smtClean="0">
              <a:latin typeface="+mn-lt"/>
              <a:ea typeface="Calibri" pitchFamily="34" charset="0"/>
              <a:cs typeface="Arial" pitchFamily="34" charset="0"/>
            </a:rPr>
            <a:t>Envio dos insumos para os municípios (DLOG)</a:t>
          </a:r>
          <a:endParaRPr lang="pt-BR" sz="1800" kern="1200" dirty="0"/>
        </a:p>
      </dsp:txBody>
      <dsp:txXfrm>
        <a:off x="498206" y="1044747"/>
        <a:ext cx="5215141" cy="841951"/>
      </dsp:txXfrm>
    </dsp:sp>
    <dsp:sp modelId="{BFA3DF73-9C46-4A12-BA25-1D4A0CE2C5D4}">
      <dsp:nvSpPr>
        <dsp:cNvPr id="0" name=""/>
        <dsp:cNvSpPr/>
      </dsp:nvSpPr>
      <dsp:spPr>
        <a:xfrm>
          <a:off x="944024" y="2037106"/>
          <a:ext cx="6320862" cy="894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153123"/>
                <a:satOff val="-2196"/>
                <a:lumOff val="12807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153123"/>
                <a:satOff val="-2196"/>
                <a:lumOff val="12807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153123"/>
                <a:satOff val="-2196"/>
                <a:lumOff val="1280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>
              <a:latin typeface="+mn-lt"/>
              <a:ea typeface="Calibri" pitchFamily="34" charset="0"/>
              <a:cs typeface="Arial" pitchFamily="34" charset="0"/>
            </a:rPr>
            <a:t>Coordenações de Alimentação e Nutrição + GTI /PSE</a:t>
          </a:r>
          <a:endParaRPr lang="pt-BR" sz="1800" kern="1200" dirty="0" smtClean="0">
            <a:latin typeface="+mn-lt"/>
            <a:cs typeface="Arial" pitchFamily="34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>
              <a:latin typeface="+mn-lt"/>
              <a:ea typeface="Calibri" pitchFamily="34" charset="0"/>
              <a:cs typeface="Arial" pitchFamily="34" charset="0"/>
            </a:rPr>
            <a:t>Articulação para distribuição às Equipes da Atenção Básica</a:t>
          </a:r>
          <a:endParaRPr lang="pt-BR" sz="1800" kern="1200" dirty="0"/>
        </a:p>
      </dsp:txBody>
      <dsp:txXfrm>
        <a:off x="970218" y="2063300"/>
        <a:ext cx="5215141" cy="841951"/>
      </dsp:txXfrm>
    </dsp:sp>
    <dsp:sp modelId="{A5845DE7-E86F-474B-A242-F94B6B8820FB}">
      <dsp:nvSpPr>
        <dsp:cNvPr id="0" name=""/>
        <dsp:cNvSpPr/>
      </dsp:nvSpPr>
      <dsp:spPr>
        <a:xfrm>
          <a:off x="1416037" y="3055659"/>
          <a:ext cx="6320862" cy="894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229684"/>
                <a:satOff val="-3294"/>
                <a:lumOff val="19211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229684"/>
                <a:satOff val="-3294"/>
                <a:lumOff val="19211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229684"/>
                <a:satOff val="-3294"/>
                <a:lumOff val="1921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altLang="pt-BR" sz="1800" kern="1200" smtClean="0">
              <a:latin typeface="+mn-lt"/>
              <a:ea typeface="Calibri" pitchFamily="34" charset="0"/>
              <a:cs typeface="Arial" pitchFamily="34" charset="0"/>
            </a:rPr>
            <a:t>Equipe de Atenção Básica + Profissionais da Educação </a:t>
          </a:r>
          <a:endParaRPr lang="pt-BR" altLang="pt-BR" sz="1800" kern="1200" dirty="0">
            <a:latin typeface="+mn-lt"/>
            <a:ea typeface="Calibri" pitchFamily="34" charset="0"/>
            <a:cs typeface="Arial" pitchFamily="34" charset="0"/>
          </a:endParaRPr>
        </a:p>
      </dsp:txBody>
      <dsp:txXfrm>
        <a:off x="1442231" y="3081853"/>
        <a:ext cx="5215141" cy="841951"/>
      </dsp:txXfrm>
    </dsp:sp>
    <dsp:sp modelId="{FA570FCB-2523-441F-B7A8-590BF9F2B194}">
      <dsp:nvSpPr>
        <dsp:cNvPr id="0" name=""/>
        <dsp:cNvSpPr/>
      </dsp:nvSpPr>
      <dsp:spPr>
        <a:xfrm>
          <a:off x="1888049" y="4074212"/>
          <a:ext cx="6320862" cy="894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306246"/>
                <a:satOff val="-4392"/>
                <a:lumOff val="25615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306246"/>
                <a:satOff val="-4392"/>
                <a:lumOff val="25615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306246"/>
                <a:satOff val="-4392"/>
                <a:lumOff val="256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altLang="pt-BR" sz="1800" kern="1200" smtClean="0">
              <a:latin typeface="+mn-lt"/>
              <a:ea typeface="Calibri" pitchFamily="34" charset="0"/>
              <a:cs typeface="Arial" pitchFamily="34" charset="0"/>
            </a:rPr>
            <a:t>Crianças de 0-3 anos que estarão em creches de municípios do PSE</a:t>
          </a:r>
          <a:endParaRPr lang="pt-BR" sz="1800" kern="1200" dirty="0"/>
        </a:p>
      </dsp:txBody>
      <dsp:txXfrm>
        <a:off x="1914243" y="4100406"/>
        <a:ext cx="5215141" cy="841951"/>
      </dsp:txXfrm>
    </dsp:sp>
    <dsp:sp modelId="{9BAFA2D2-457F-4ED6-90C8-E729FD833B96}">
      <dsp:nvSpPr>
        <dsp:cNvPr id="0" name=""/>
        <dsp:cNvSpPr/>
      </dsp:nvSpPr>
      <dsp:spPr>
        <a:xfrm>
          <a:off x="5739541" y="653364"/>
          <a:ext cx="581320" cy="58132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kern="1200"/>
        </a:p>
      </dsp:txBody>
      <dsp:txXfrm>
        <a:off x="5870338" y="653364"/>
        <a:ext cx="319726" cy="437443"/>
      </dsp:txXfrm>
    </dsp:sp>
    <dsp:sp modelId="{E5E4C1FF-312A-4B4E-86C1-445F60874D92}">
      <dsp:nvSpPr>
        <dsp:cNvPr id="0" name=""/>
        <dsp:cNvSpPr/>
      </dsp:nvSpPr>
      <dsp:spPr>
        <a:xfrm>
          <a:off x="6211554" y="1671917"/>
          <a:ext cx="581320" cy="58132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kern="1200"/>
        </a:p>
      </dsp:txBody>
      <dsp:txXfrm>
        <a:off x="6342351" y="1671917"/>
        <a:ext cx="319726" cy="437443"/>
      </dsp:txXfrm>
    </dsp:sp>
    <dsp:sp modelId="{5A45D3E8-B264-48F5-9454-1E700586A774}">
      <dsp:nvSpPr>
        <dsp:cNvPr id="0" name=""/>
        <dsp:cNvSpPr/>
      </dsp:nvSpPr>
      <dsp:spPr>
        <a:xfrm>
          <a:off x="6683566" y="2675565"/>
          <a:ext cx="581320" cy="58132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kern="1200"/>
        </a:p>
      </dsp:txBody>
      <dsp:txXfrm>
        <a:off x="6814363" y="2675565"/>
        <a:ext cx="319726" cy="437443"/>
      </dsp:txXfrm>
    </dsp:sp>
    <dsp:sp modelId="{B8C8DE69-FF95-4866-BA59-F25058EDDA50}">
      <dsp:nvSpPr>
        <dsp:cNvPr id="0" name=""/>
        <dsp:cNvSpPr/>
      </dsp:nvSpPr>
      <dsp:spPr>
        <a:xfrm>
          <a:off x="7155578" y="3704055"/>
          <a:ext cx="581320" cy="58132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kern="1200"/>
        </a:p>
      </dsp:txBody>
      <dsp:txXfrm>
        <a:off x="7286375" y="3704055"/>
        <a:ext cx="319726" cy="4374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DD968-6656-48BE-8429-7BCA0F151DB7}" type="datetimeFigureOut">
              <a:rPr lang="pt-BR" smtClean="0"/>
              <a:pPr/>
              <a:t>28/05/2014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3D2ED-A792-4498-B899-A777FF155FC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3229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2EED0075-11A2-4507-A0BA-EDC6B1CECB63}" type="datetimeFigureOut">
              <a:rPr lang="pt-BR"/>
              <a:pPr>
                <a:defRPr/>
              </a:pPr>
              <a:t>28/05/2014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dirty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92C53508-E68E-4A2E-937F-7D2DFE5952BD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189166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 dirty="0" smtClean="0"/>
          </a:p>
        </p:txBody>
      </p:sp>
      <p:sp>
        <p:nvSpPr>
          <p:cNvPr id="26628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9F9C26C-BACC-40D1-B2DC-5E0DF535D436}" type="slidenum">
              <a:rPr lang="pt-BR" altLang="pt-BR" smtClean="0"/>
              <a:pPr/>
              <a:t>1</a:t>
            </a:fld>
            <a:endParaRPr lang="pt-BR" altLang="pt-BR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BR" altLang="pt-BR" smtClean="0">
                <a:latin typeface="Times New Roman" pitchFamily="18" charset="0"/>
              </a:rPr>
              <a:t>Relação com economia</a:t>
            </a:r>
          </a:p>
        </p:txBody>
      </p:sp>
      <p:sp>
        <p:nvSpPr>
          <p:cNvPr id="43012" name="Espaço Reservado para Número de Slide 3"/>
          <p:cNvSpPr>
            <a:spLocks noGrp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 hangingPunct="1">
              <a:buFont typeface="Times New Roman" pitchFamily="18" charset="0"/>
              <a:buNone/>
              <a:defRPr/>
            </a:pPr>
            <a:fld id="{70114472-27AA-4024-8224-952B12E33CAB}" type="slidenum">
              <a:rPr lang="pt-BR" altLang="pt-BR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buFont typeface="Times New Roman" pitchFamily="18" charset="0"/>
                <a:buNone/>
                <a:defRPr/>
              </a:pPr>
              <a:t>18</a:t>
            </a:fld>
            <a:endParaRPr lang="pt-BR" altLang="pt-BR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pt-BR" dirty="0" smtClean="0"/>
              <a:t>Detalhe das etapas no projeto.</a:t>
            </a:r>
          </a:p>
          <a:p>
            <a:pPr>
              <a:defRPr/>
            </a:pPr>
            <a:r>
              <a:rPr lang="pt-BR" b="1" dirty="0" smtClean="0">
                <a:solidFill>
                  <a:schemeClr val="tx1"/>
                </a:solidFill>
                <a:latin typeface="+mn-lt"/>
              </a:rPr>
              <a:t> </a:t>
            </a:r>
            <a:endParaRPr lang="pt-BR" dirty="0" smtClean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r>
              <a:rPr lang="pt-BR" dirty="0" smtClean="0">
                <a:solidFill>
                  <a:schemeClr val="tx1"/>
                </a:solidFill>
                <a:latin typeface="+mn-lt"/>
              </a:rPr>
              <a:t>Etapa 1 – Formação dos profissionais da saúde e educação:</a:t>
            </a:r>
          </a:p>
          <a:p>
            <a:pPr>
              <a:defRPr/>
            </a:pPr>
            <a:r>
              <a:rPr lang="pt-BR" dirty="0" smtClean="0">
                <a:solidFill>
                  <a:schemeClr val="tx1"/>
                </a:solidFill>
                <a:latin typeface="+mn-lt"/>
              </a:rPr>
              <a:t>	- Envolver todos os atores (profissionais das Equipes de saúde da Família, comunidade escolar e gestores);</a:t>
            </a:r>
          </a:p>
          <a:p>
            <a:pPr>
              <a:defRPr/>
            </a:pPr>
            <a:r>
              <a:rPr lang="pt-BR" dirty="0" smtClean="0">
                <a:solidFill>
                  <a:schemeClr val="tx1"/>
                </a:solidFill>
                <a:latin typeface="+mn-lt"/>
              </a:rPr>
              <a:t>	- Abordar os seguintes temas na formação: anemia e sua problemática, operacionalização da intervenção; ações de promoção da alimentação saudável e exceções quanto ao uso;</a:t>
            </a:r>
          </a:p>
          <a:p>
            <a:pPr>
              <a:defRPr/>
            </a:pPr>
            <a:r>
              <a:rPr lang="pt-BR" dirty="0" smtClean="0">
                <a:solidFill>
                  <a:schemeClr val="tx1"/>
                </a:solidFill>
                <a:latin typeface="+mn-lt"/>
              </a:rPr>
              <a:t>Etapa 2 – Reunião com pais e/ou responsáveis (conduzidas pela saúde e educação):</a:t>
            </a:r>
          </a:p>
          <a:p>
            <a:pPr>
              <a:defRPr/>
            </a:pPr>
            <a:r>
              <a:rPr lang="pt-BR" dirty="0" smtClean="0">
                <a:solidFill>
                  <a:schemeClr val="tx1"/>
                </a:solidFill>
                <a:latin typeface="+mn-lt"/>
              </a:rPr>
              <a:t>	- Abordar anemia e a nova intervenção;</a:t>
            </a:r>
          </a:p>
          <a:p>
            <a:pPr>
              <a:defRPr/>
            </a:pPr>
            <a:r>
              <a:rPr lang="pt-BR" dirty="0" smtClean="0">
                <a:solidFill>
                  <a:schemeClr val="tx1"/>
                </a:solidFill>
                <a:latin typeface="+mn-lt"/>
              </a:rPr>
              <a:t>	- Alimentação saudável;</a:t>
            </a:r>
          </a:p>
          <a:p>
            <a:pPr>
              <a:defRPr/>
            </a:pPr>
            <a:r>
              <a:rPr lang="pt-BR" dirty="0" smtClean="0">
                <a:solidFill>
                  <a:schemeClr val="tx1"/>
                </a:solidFill>
                <a:latin typeface="+mn-lt"/>
              </a:rPr>
              <a:t>Etapa 3 – Distribuição dos insumos para as creches:</a:t>
            </a:r>
          </a:p>
          <a:p>
            <a:pPr>
              <a:defRPr/>
            </a:pPr>
            <a:r>
              <a:rPr lang="pt-BR" dirty="0" smtClean="0">
                <a:solidFill>
                  <a:schemeClr val="tx1"/>
                </a:solidFill>
                <a:latin typeface="+mn-lt"/>
              </a:rPr>
              <a:t>	- Equipes de Saúde da família realizam a entrega para o responsável da creche.</a:t>
            </a:r>
          </a:p>
          <a:p>
            <a:pPr>
              <a:defRPr/>
            </a:pPr>
            <a:r>
              <a:rPr lang="pt-BR" dirty="0" smtClean="0">
                <a:solidFill>
                  <a:schemeClr val="tx1"/>
                </a:solidFill>
                <a:latin typeface="+mn-lt"/>
              </a:rPr>
              <a:t>Etapa 4 – Distribuição dos insumos para as crianças:</a:t>
            </a:r>
          </a:p>
          <a:p>
            <a:pPr>
              <a:defRPr/>
            </a:pPr>
            <a:r>
              <a:rPr lang="pt-BR" dirty="0" smtClean="0">
                <a:solidFill>
                  <a:schemeClr val="tx1"/>
                </a:solidFill>
                <a:latin typeface="+mn-lt"/>
              </a:rPr>
              <a:t>	 - Durante meses fixos do ano (março, abril e maio, agosto, setembro e outubro) profissionais da educação realizam a distribuição. Cada criança deve receber diariamente o conteúdo de um sache adicionado em uma refeição pastosa.</a:t>
            </a:r>
          </a:p>
          <a:p>
            <a:pPr>
              <a:defRPr/>
            </a:pPr>
            <a:r>
              <a:rPr lang="pt-BR" dirty="0" smtClean="0">
                <a:solidFill>
                  <a:schemeClr val="tx1"/>
                </a:solidFill>
                <a:latin typeface="+mn-lt"/>
              </a:rPr>
              <a:t>Etapa 5 – Apoio das Equipes de Saúde da Família:</a:t>
            </a:r>
          </a:p>
          <a:p>
            <a:pPr>
              <a:defRPr/>
            </a:pPr>
            <a:r>
              <a:rPr lang="pt-BR" dirty="0" smtClean="0">
                <a:solidFill>
                  <a:schemeClr val="tx1"/>
                </a:solidFill>
                <a:latin typeface="+mn-lt"/>
              </a:rPr>
              <a:t> - As equipes de saúde da família deverão acompanhar quinzenalmente a aplicação do produto</a:t>
            </a:r>
          </a:p>
          <a:p>
            <a:pPr>
              <a:defRPr/>
            </a:pPr>
            <a:r>
              <a:rPr lang="pt-BR" dirty="0" smtClean="0">
                <a:solidFill>
                  <a:schemeClr val="tx1"/>
                </a:solidFill>
                <a:latin typeface="+mn-lt"/>
              </a:rPr>
              <a:t>Etapa 6 – Monitoramento</a:t>
            </a:r>
          </a:p>
          <a:p>
            <a:pPr>
              <a:defRPr/>
            </a:pPr>
            <a:endParaRPr lang="pt-BR" dirty="0"/>
          </a:p>
        </p:txBody>
      </p:sp>
      <p:sp>
        <p:nvSpPr>
          <p:cNvPr id="55300" name="Espaço Reservado para Número de Slide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4E5B8D10-6E0D-4BB3-9C4B-A92650350FF4}" type="slidenum">
              <a:rPr lang="pt-BR" altLang="pt-BR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buFont typeface="Times New Roman" pitchFamily="18" charset="0"/>
                <a:buNone/>
              </a:pPr>
              <a:t>29</a:t>
            </a:fld>
            <a:endParaRPr lang="pt-BR" altLang="pt-BR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Adicionar</a:t>
            </a:r>
            <a:r>
              <a:rPr lang="pt-BR" baseline="0" dirty="0" smtClean="0"/>
              <a:t> a esse slide diferença entre prevenção e tratamento da anemia.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C53508-E68E-4A2E-937F-7D2DFE5952BD}" type="slidenum">
              <a:rPr lang="pt-BR" smtClean="0"/>
              <a:pPr>
                <a:defRPr/>
              </a:pPr>
              <a:t>3</a:t>
            </a:fld>
            <a:endParaRPr lang="pt-B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s-ES" altLang="pt-BR" smtClean="0">
                <a:latin typeface="Times New Roman" pitchFamily="18" charset="0"/>
              </a:rPr>
              <a:t>Relacionados com a dieta em vermelho.</a:t>
            </a:r>
          </a:p>
          <a:p>
            <a:pPr>
              <a:spcBef>
                <a:spcPct val="0"/>
              </a:spcBef>
            </a:pPr>
            <a:r>
              <a:rPr lang="es-ES" altLang="pt-BR" smtClean="0">
                <a:latin typeface="Times New Roman" pitchFamily="18" charset="0"/>
              </a:rPr>
              <a:t>Cinza…relacionado com qualidade do serviço de saúde.</a:t>
            </a:r>
          </a:p>
          <a:p>
            <a:pPr>
              <a:spcBef>
                <a:spcPct val="0"/>
              </a:spcBef>
            </a:pPr>
            <a:r>
              <a:rPr lang="es-ES" altLang="pt-BR" smtClean="0">
                <a:latin typeface="Times New Roman" pitchFamily="18" charset="0"/>
              </a:rPr>
              <a:t>Socioeconomico – importante para ação Brasil Carinhoso</a:t>
            </a:r>
          </a:p>
        </p:txBody>
      </p:sp>
      <p:sp>
        <p:nvSpPr>
          <p:cNvPr id="41988" name="Espaço Reservado para Número de Slide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2B18783F-9D96-49CF-85BD-0B96F090B880}" type="slidenum">
              <a:rPr lang="pt-BR" altLang="pt-BR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buFont typeface="Times New Roman" pitchFamily="18" charset="0"/>
                <a:buNone/>
              </a:pPr>
              <a:t>7</a:t>
            </a:fld>
            <a:endParaRPr lang="pt-BR" altLang="pt-BR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BR" altLang="pt-BR" smtClean="0">
                <a:latin typeface="Times New Roman" pitchFamily="18" charset="0"/>
              </a:rPr>
              <a:t>Relação com economia</a:t>
            </a:r>
          </a:p>
        </p:txBody>
      </p:sp>
      <p:sp>
        <p:nvSpPr>
          <p:cNvPr id="43012" name="Espaço Reservado para Número de Slide 3"/>
          <p:cNvSpPr>
            <a:spLocks noGrp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 hangingPunct="1">
              <a:buFont typeface="Times New Roman" pitchFamily="18" charset="0"/>
              <a:buNone/>
              <a:defRPr/>
            </a:pPr>
            <a:fld id="{70114472-27AA-4024-8224-952B12E33CAB}" type="slidenum">
              <a:rPr lang="pt-BR" altLang="pt-BR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buFont typeface="Times New Roman" pitchFamily="18" charset="0"/>
                <a:buNone/>
                <a:defRPr/>
              </a:pPr>
              <a:t>9</a:t>
            </a:fld>
            <a:endParaRPr lang="pt-BR" altLang="pt-BR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BR" altLang="pt-BR" smtClean="0">
                <a:latin typeface="Times New Roman" pitchFamily="18" charset="0"/>
              </a:rPr>
              <a:t>Relação com economia</a:t>
            </a:r>
          </a:p>
        </p:txBody>
      </p:sp>
      <p:sp>
        <p:nvSpPr>
          <p:cNvPr id="43012" name="Espaço Reservado para Número de Slide 3"/>
          <p:cNvSpPr>
            <a:spLocks noGrp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 hangingPunct="1">
              <a:buFont typeface="Times New Roman" pitchFamily="18" charset="0"/>
              <a:buNone/>
              <a:defRPr/>
            </a:pPr>
            <a:fld id="{70114472-27AA-4024-8224-952B12E33CAB}" type="slidenum">
              <a:rPr lang="pt-BR" altLang="pt-BR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buFont typeface="Times New Roman" pitchFamily="18" charset="0"/>
                <a:buNone/>
                <a:defRPr/>
              </a:pPr>
              <a:t>10</a:t>
            </a:fld>
            <a:endParaRPr lang="pt-BR" altLang="pt-BR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BR" altLang="pt-BR" smtClean="0">
                <a:latin typeface="Times New Roman" pitchFamily="18" charset="0"/>
              </a:rPr>
              <a:t>Relação com economia</a:t>
            </a:r>
          </a:p>
        </p:txBody>
      </p:sp>
      <p:sp>
        <p:nvSpPr>
          <p:cNvPr id="43012" name="Espaço Reservado para Número de Slide 3"/>
          <p:cNvSpPr>
            <a:spLocks noGrp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 hangingPunct="1">
              <a:buFont typeface="Times New Roman" pitchFamily="18" charset="0"/>
              <a:buNone/>
              <a:defRPr/>
            </a:pPr>
            <a:fld id="{70114472-27AA-4024-8224-952B12E33CAB}" type="slidenum">
              <a:rPr lang="pt-BR" altLang="pt-BR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buFont typeface="Times New Roman" pitchFamily="18" charset="0"/>
                <a:buNone/>
                <a:defRPr/>
              </a:pPr>
              <a:t>11</a:t>
            </a:fld>
            <a:endParaRPr lang="pt-BR" altLang="pt-BR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altLang="pt-BR" dirty="0" smtClean="0">
              <a:latin typeface="Times New Roman" pitchFamily="18" charset="0"/>
            </a:endParaRPr>
          </a:p>
        </p:txBody>
      </p:sp>
      <p:sp>
        <p:nvSpPr>
          <p:cNvPr id="43012" name="Espaço Reservado para Número de Slide 3"/>
          <p:cNvSpPr>
            <a:spLocks noGrp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 hangingPunct="1">
              <a:buFont typeface="Times New Roman" pitchFamily="18" charset="0"/>
              <a:buNone/>
              <a:defRPr/>
            </a:pPr>
            <a:fld id="{70114472-27AA-4024-8224-952B12E33CAB}" type="slidenum">
              <a:rPr lang="pt-BR" altLang="pt-BR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buFont typeface="Times New Roman" pitchFamily="18" charset="0"/>
                <a:buNone/>
                <a:defRPr/>
              </a:pPr>
              <a:t>13</a:t>
            </a:fld>
            <a:endParaRPr lang="pt-BR" altLang="pt-BR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altLang="pt-BR" dirty="0" smtClean="0">
              <a:latin typeface="Times New Roman" pitchFamily="18" charset="0"/>
            </a:endParaRPr>
          </a:p>
        </p:txBody>
      </p:sp>
      <p:sp>
        <p:nvSpPr>
          <p:cNvPr id="43012" name="Espaço Reservado para Número de Slide 3"/>
          <p:cNvSpPr>
            <a:spLocks noGrp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 hangingPunct="1">
              <a:buFont typeface="Times New Roman" pitchFamily="18" charset="0"/>
              <a:buNone/>
              <a:defRPr/>
            </a:pPr>
            <a:fld id="{70114472-27AA-4024-8224-952B12E33CAB}" type="slidenum">
              <a:rPr lang="pt-BR" altLang="pt-BR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buFont typeface="Times New Roman" pitchFamily="18" charset="0"/>
                <a:buNone/>
                <a:defRPr/>
              </a:pPr>
              <a:t>14</a:t>
            </a:fld>
            <a:endParaRPr lang="pt-BR" altLang="pt-BR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BR" altLang="pt-BR" smtClean="0">
                <a:latin typeface="Times New Roman" pitchFamily="18" charset="0"/>
              </a:rPr>
              <a:t>Relação com economia</a:t>
            </a:r>
          </a:p>
        </p:txBody>
      </p:sp>
      <p:sp>
        <p:nvSpPr>
          <p:cNvPr id="43012" name="Espaço Reservado para Número de Slide 3"/>
          <p:cNvSpPr>
            <a:spLocks noGrp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 hangingPunct="1">
              <a:buFont typeface="Times New Roman" pitchFamily="18" charset="0"/>
              <a:buNone/>
              <a:defRPr/>
            </a:pPr>
            <a:fld id="{70114472-27AA-4024-8224-952B12E33CAB}" type="slidenum">
              <a:rPr lang="pt-BR" altLang="pt-BR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buFont typeface="Times New Roman" pitchFamily="18" charset="0"/>
                <a:buNone/>
                <a:defRPr/>
              </a:pPr>
              <a:t>17</a:t>
            </a:fld>
            <a:endParaRPr lang="pt-BR" altLang="pt-BR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2011-83C4-4B50-91CB-3DE5285FD15E}" type="datetimeFigureOut">
              <a:rPr lang="pt-BR" smtClean="0"/>
              <a:pPr>
                <a:defRPr/>
              </a:pPr>
              <a:t>28/05/2014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3D1D36-8060-4E38-AACC-B34B16081750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84373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48F94C-9F6F-4EB3-8EC6-C5E58575181C}" type="datetimeFigureOut">
              <a:rPr lang="pt-BR" smtClean="0"/>
              <a:pPr>
                <a:defRPr/>
              </a:pPr>
              <a:t>28/05/2014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D0F305-DFD5-428F-AE76-471D1BD578ED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99819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22F810-1923-4025-8DC0-ED46C1766ABF}" type="datetimeFigureOut">
              <a:rPr lang="pt-BR" smtClean="0"/>
              <a:pPr>
                <a:defRPr/>
              </a:pPr>
              <a:t>28/05/2014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756F09-614B-435D-95FC-3CAC33F4B3F9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08579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F721C-CE33-463C-A0D1-39ED2F4028F4}" type="datetimeFigureOut">
              <a:rPr lang="pt-BR"/>
              <a:pPr>
                <a:defRPr/>
              </a:pPr>
              <a:t>28/05/2014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B32AF-88B8-41F9-AF2F-3E15273ED10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98909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1DBF1E-69A1-46B3-BBB0-C4D17DD5F7EC}" type="datetimeFigureOut">
              <a:rPr lang="pt-BR" smtClean="0"/>
              <a:pPr>
                <a:defRPr/>
              </a:pPr>
              <a:t>28/05/2014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0663E1-9676-4F02-A3AA-CDAF318CA4AF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25845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CBDAE3-1875-4964-9ED7-14B19B764D47}" type="datetimeFigureOut">
              <a:rPr lang="pt-BR" smtClean="0"/>
              <a:pPr>
                <a:defRPr/>
              </a:pPr>
              <a:t>28/05/2014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934842-74E1-4F3E-921D-80AF95F4405D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55872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0E7D11-5DF7-4CE4-AC41-ADE0F8502785}" type="datetimeFigureOut">
              <a:rPr lang="pt-BR" smtClean="0"/>
              <a:pPr>
                <a:defRPr/>
              </a:pPr>
              <a:t>28/05/2014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86A59C-5C4D-429F-A6F3-29E066383E94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50935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1DDAB0-323C-481C-B67D-0DC33073E1BB}" type="datetimeFigureOut">
              <a:rPr lang="pt-BR" smtClean="0"/>
              <a:pPr>
                <a:defRPr/>
              </a:pPr>
              <a:t>28/05/2014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E102AD-D0D8-4E67-AE2A-11B4F2CCA7ED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96209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4CA68C-E89A-4842-8C02-C83AD30A12E6}" type="datetimeFigureOut">
              <a:rPr lang="pt-BR" smtClean="0"/>
              <a:pPr>
                <a:defRPr/>
              </a:pPr>
              <a:t>28/05/2014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1DA1C3-9DBD-4FE3-92E3-7B5565D37F27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96080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C98C3E-9E7A-4710-8EC3-3D045DBF86A6}" type="datetimeFigureOut">
              <a:rPr lang="pt-BR" smtClean="0"/>
              <a:pPr>
                <a:defRPr/>
              </a:pPr>
              <a:t>28/05/2014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AAC83A-ED16-466B-B743-FE149365E8CC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17818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E43060-4C26-44F1-AEE4-98622888904C}" type="datetimeFigureOut">
              <a:rPr lang="pt-BR" smtClean="0"/>
              <a:pPr>
                <a:defRPr/>
              </a:pPr>
              <a:t>28/05/2014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FC4425-6B04-4117-9ED3-44213A406CEB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8524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93712D-6CE1-4C46-A387-FEF9AB792C41}" type="datetimeFigureOut">
              <a:rPr lang="pt-BR" smtClean="0"/>
              <a:pPr>
                <a:defRPr/>
              </a:pPr>
              <a:t>28/05/2014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74083-CADC-4464-839B-5FFE2C500EF8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87445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9C07463-BDA1-403B-8781-3C5FC933863D}" type="datetimeFigureOut">
              <a:rPr lang="pt-BR" smtClean="0"/>
              <a:pPr>
                <a:defRPr/>
              </a:pPr>
              <a:t>28/05/2014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20E7AD9-D5B3-47AD-85B3-4D392EFF3F50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36513" y="-65088"/>
            <a:ext cx="9286876" cy="695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44788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5.jpeg"/><Relationship Id="rId7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16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Relationship Id="rId9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34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7.png"/><Relationship Id="rId7" Type="http://schemas.openxmlformats.org/officeDocument/2006/relationships/image" Target="../media/image39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mailto:cgan@saude.gov.br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385519"/>
              </p:ext>
            </p:extLst>
          </p:nvPr>
        </p:nvGraphicFramePr>
        <p:xfrm>
          <a:off x="0" y="4653583"/>
          <a:ext cx="9144000" cy="1223689"/>
        </p:xfrm>
        <a:graphic>
          <a:graphicData uri="http://schemas.openxmlformats.org/drawingml/2006/table">
            <a:tbl>
              <a:tblPr firstCol="1"/>
              <a:tblGrid>
                <a:gridCol w="9144000"/>
              </a:tblGrid>
              <a:tr h="12236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Arial" pitchFamily="34" charset="0"/>
                        </a:rPr>
                        <a:t>Brasília – Maio de 2014</a:t>
                      </a:r>
                      <a:endParaRPr lang="pt-BR" sz="180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68565" marR="6856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8760"/>
            <a:ext cx="914400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healthydunia.com/admin/addarticle/image/_13062751cc0a6ee7089the-lancet-logo-e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45990" y="-531440"/>
            <a:ext cx="4286250" cy="3096344"/>
          </a:xfrm>
          <a:prstGeom prst="rect">
            <a:avLst/>
          </a:prstGeom>
          <a:noFill/>
        </p:spPr>
      </p:pic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O QUE FUNCIONA NA PREVENÇÃO DA ANEMIA?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004048" y="2461389"/>
            <a:ext cx="3600400" cy="2385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spcAft>
                <a:spcPts val="600"/>
              </a:spcAft>
            </a:pPr>
            <a:r>
              <a:rPr lang="pt-BR" b="1" dirty="0" smtClean="0"/>
              <a:t>Fortificação caseira como alternativa inovadora:</a:t>
            </a:r>
          </a:p>
          <a:p>
            <a:pPr lvl="0" algn="just">
              <a:buFont typeface="Arial" pitchFamily="34" charset="0"/>
              <a:buChar char="•"/>
            </a:pPr>
            <a:r>
              <a:rPr lang="pt-BR" dirty="0" smtClean="0"/>
              <a:t> à suplementação com ferro;</a:t>
            </a:r>
          </a:p>
          <a:p>
            <a:pPr lvl="0" algn="just">
              <a:buFont typeface="Arial" pitchFamily="34" charset="0"/>
              <a:buChar char="•"/>
            </a:pPr>
            <a:r>
              <a:rPr lang="pt-BR" dirty="0" smtClean="0"/>
              <a:t> à biofortificação de alimentos;</a:t>
            </a:r>
          </a:p>
          <a:p>
            <a:pPr lvl="0" algn="just">
              <a:buFont typeface="Arial" pitchFamily="34" charset="0"/>
              <a:buChar char="•"/>
            </a:pPr>
            <a:r>
              <a:rPr lang="pt-BR" dirty="0" smtClean="0"/>
              <a:t> à remoção de </a:t>
            </a:r>
            <a:r>
              <a:rPr lang="pt-BR" dirty="0" err="1" smtClean="0"/>
              <a:t>fitatos</a:t>
            </a:r>
            <a:r>
              <a:rPr lang="pt-BR" dirty="0" smtClean="0"/>
              <a:t> das plantas; e</a:t>
            </a:r>
          </a:p>
          <a:p>
            <a:pPr lvl="0" algn="just">
              <a:buFont typeface="Arial" pitchFamily="34" charset="0"/>
              <a:buChar char="•"/>
            </a:pPr>
            <a:r>
              <a:rPr lang="pt-BR" dirty="0" smtClean="0"/>
              <a:t> a outros métodos de fortificação de alimentos.</a:t>
            </a:r>
          </a:p>
          <a:p>
            <a:pPr lvl="0" algn="just"/>
            <a:r>
              <a:rPr lang="pt-BR" sz="1200" dirty="0" smtClean="0"/>
              <a:t>(Engle </a:t>
            </a:r>
            <a:r>
              <a:rPr lang="pt-BR" sz="1200" dirty="0" err="1" smtClean="0"/>
              <a:t>et</a:t>
            </a:r>
            <a:r>
              <a:rPr lang="pt-BR" sz="1200" dirty="0" smtClean="0"/>
              <a:t> al., 2007)</a:t>
            </a:r>
            <a:r>
              <a:rPr lang="pt-BR" dirty="0" smtClean="0"/>
              <a:t> </a:t>
            </a:r>
            <a:endParaRPr lang="en-US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713" y="1484784"/>
            <a:ext cx="3229207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591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O QUE FUNCIONA NA PREVENÇÃO DA ANEMIA?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547664" y="836712"/>
            <a:ext cx="6120680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Suplementação com vitaminas e minerais de forma concomitante é mais efetivo do que suplementação com ferro de forma isolada no combate às deficiências nutricionais</a:t>
            </a:r>
            <a:endParaRPr lang="pt-BR" b="1" dirty="0"/>
          </a:p>
        </p:txBody>
      </p:sp>
      <p:sp>
        <p:nvSpPr>
          <p:cNvPr id="8" name="CaixaDeTexto 7"/>
          <p:cNvSpPr txBox="1"/>
          <p:nvPr/>
        </p:nvSpPr>
        <p:spPr>
          <a:xfrm>
            <a:off x="323528" y="2060848"/>
            <a:ext cx="4032448" cy="5539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err="1" smtClean="0"/>
              <a:t>Metanálise</a:t>
            </a:r>
            <a:r>
              <a:rPr lang="pt-BR" dirty="0" smtClean="0"/>
              <a:t> </a:t>
            </a:r>
          </a:p>
          <a:p>
            <a:pPr algn="ctr"/>
            <a:r>
              <a:rPr lang="pt-BR" sz="1200" dirty="0" smtClean="0"/>
              <a:t>(Allen </a:t>
            </a:r>
            <a:r>
              <a:rPr lang="pt-BR" sz="1200" dirty="0" err="1" smtClean="0"/>
              <a:t>et</a:t>
            </a:r>
            <a:r>
              <a:rPr lang="pt-BR" sz="1200" dirty="0" smtClean="0"/>
              <a:t> al., 2007)</a:t>
            </a:r>
            <a:endParaRPr lang="pt-BR" sz="12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4788024" y="2060848"/>
            <a:ext cx="3960440" cy="5539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Revisão Sistemática</a:t>
            </a:r>
          </a:p>
          <a:p>
            <a:pPr algn="ctr"/>
            <a:r>
              <a:rPr lang="pt-BR" sz="1200" dirty="0" smtClean="0"/>
              <a:t>(</a:t>
            </a:r>
            <a:r>
              <a:rPr lang="pt-BR" sz="1200" dirty="0" err="1" smtClean="0"/>
              <a:t>Fishman</a:t>
            </a:r>
            <a:r>
              <a:rPr lang="pt-BR" sz="1200" dirty="0" smtClean="0"/>
              <a:t> </a:t>
            </a:r>
            <a:r>
              <a:rPr lang="pt-BR" sz="1200" dirty="0" err="1" smtClean="0"/>
              <a:t>et</a:t>
            </a:r>
            <a:r>
              <a:rPr lang="pt-BR" sz="1200" dirty="0" smtClean="0"/>
              <a:t> al., 2000)</a:t>
            </a:r>
            <a:endParaRPr lang="pt-BR" sz="1200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4187" y="2636912"/>
            <a:ext cx="2725725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636912"/>
            <a:ext cx="2422202" cy="3468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396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FORTIFICAÇÃO COM MICRONUTRIENTES EM PÓ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395536" y="980728"/>
            <a:ext cx="3960440" cy="21082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latin typeface="+mn-lt"/>
                <a:cs typeface="Arial" pitchFamily="34" charset="0"/>
              </a:rPr>
              <a:t>Revisão (8 estudos):</a:t>
            </a:r>
          </a:p>
          <a:p>
            <a:pPr algn="ctr"/>
            <a:r>
              <a:rPr lang="pt-BR" dirty="0" smtClean="0">
                <a:latin typeface="+mn-lt"/>
                <a:cs typeface="Arial" pitchFamily="34" charset="0"/>
              </a:rPr>
              <a:t>Ásia, África e Caribe: alta prevalência de anemia em crianças &lt; 2 anos;</a:t>
            </a:r>
          </a:p>
          <a:p>
            <a:pPr algn="ctr"/>
            <a:r>
              <a:rPr lang="pt-BR" dirty="0" smtClean="0">
                <a:latin typeface="+mn-lt"/>
                <a:cs typeface="Arial" pitchFamily="34" charset="0"/>
              </a:rPr>
              <a:t>3.478 crianças;</a:t>
            </a:r>
          </a:p>
          <a:p>
            <a:pPr algn="ctr">
              <a:spcAft>
                <a:spcPts val="600"/>
              </a:spcAft>
            </a:pPr>
            <a:r>
              <a:rPr lang="pt-BR" dirty="0" smtClean="0">
                <a:latin typeface="+mn-lt"/>
                <a:cs typeface="Arial" pitchFamily="34" charset="0"/>
              </a:rPr>
              <a:t>Intervenções de 2 a 12 meses.</a:t>
            </a:r>
          </a:p>
          <a:p>
            <a:pPr algn="ctr"/>
            <a:r>
              <a:rPr lang="pt-BR" dirty="0" smtClean="0">
                <a:latin typeface="+mn-lt"/>
                <a:cs typeface="Arial" pitchFamily="34" charset="0"/>
              </a:rPr>
              <a:t>6 estudos: Fortificação caseira x Placebo</a:t>
            </a:r>
          </a:p>
          <a:p>
            <a:pPr algn="ctr"/>
            <a:r>
              <a:rPr lang="pt-BR" dirty="0" smtClean="0">
                <a:latin typeface="+mn-lt"/>
                <a:cs typeface="Arial" pitchFamily="34" charset="0"/>
              </a:rPr>
              <a:t>2 estudos: Fortificação caseira x Ferro</a:t>
            </a:r>
            <a:endParaRPr lang="pt-BR" b="1" dirty="0" smtClean="0">
              <a:latin typeface="+mn-lt"/>
              <a:cs typeface="Arial" pitchFamily="34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904243"/>
            <a:ext cx="3600400" cy="4757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5" name="CaixaDeTexto 14"/>
          <p:cNvSpPr txBox="1"/>
          <p:nvPr/>
        </p:nvSpPr>
        <p:spPr>
          <a:xfrm>
            <a:off x="467544" y="3717032"/>
            <a:ext cx="1224136" cy="490776"/>
          </a:xfrm>
          <a:prstGeom prst="downArrow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51% 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467544" y="4594408"/>
            <a:ext cx="1224136" cy="490776"/>
          </a:xfrm>
          <a:prstGeom prst="downArrow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31% 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1763688" y="371703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DEFICIÊNCIA DE FERRO</a:t>
            </a:r>
            <a:endParaRPr lang="pt-BR" b="1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1763688" y="458112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ANEMIA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198376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O QUE FUNCIONA NA PREVENÇÃO DA ANEMIA?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2621" y="1988840"/>
            <a:ext cx="2817291" cy="3965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  <p:sp>
        <p:nvSpPr>
          <p:cNvPr id="10" name="Retângulo 9"/>
          <p:cNvSpPr/>
          <p:nvPr/>
        </p:nvSpPr>
        <p:spPr>
          <a:xfrm>
            <a:off x="971600" y="908720"/>
            <a:ext cx="7344816" cy="923330"/>
          </a:xfrm>
          <a:prstGeom prst="rect">
            <a:avLst/>
          </a:prstGeom>
          <a:solidFill>
            <a:schemeClr val="accent1"/>
          </a:solidFill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pt-BR" b="1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A Organização Mundial da Saúde recomenda a fortificação dos alimentos com micronutrientes como alternativa à suplementação com ferro isolado, com o intuito de aumentar a ingestão de vitaminas e minerais em crianças</a:t>
            </a:r>
            <a:endParaRPr lang="pt-BR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420888"/>
            <a:ext cx="3595346" cy="3024336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9066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FORTIFICAÇÃO COM MÚLTIPLOS MICRONUTRIENTES : VANTAGENS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518864" y="1612478"/>
            <a:ext cx="8229600" cy="36167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Char char="ü"/>
            </a:pPr>
            <a:r>
              <a:rPr lang="pt-BR" altLang="pt-BR" sz="2000" dirty="0" smtClean="0">
                <a:ea typeface="ＭＳ Ｐゴシック" pitchFamily="34" charset="-128"/>
              </a:rPr>
              <a:t>Curto tempo de administração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pt-BR" altLang="pt-BR" sz="2000" dirty="0" smtClean="0">
                <a:ea typeface="ＭＳ Ｐゴシック" pitchFamily="34" charset="-128"/>
              </a:rPr>
              <a:t>A encapsulação do ferro com lipídio previne irritação gástrica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pt-BR" altLang="pt-BR" sz="2000" dirty="0" smtClean="0">
                <a:ea typeface="ＭＳ Ｐゴシック" pitchFamily="34" charset="-128"/>
              </a:rPr>
              <a:t>Não altera características físico-químicas dos alimentos</a:t>
            </a:r>
          </a:p>
          <a:p>
            <a:pPr>
              <a:buFont typeface="Wingdings" pitchFamily="2" charset="2"/>
              <a:buChar char="ü"/>
            </a:pPr>
            <a:r>
              <a:rPr lang="pt-BR" altLang="pt-BR" sz="2000" dirty="0" smtClean="0">
                <a:ea typeface="ＭＳ Ｐゴシック" pitchFamily="34" charset="-128"/>
              </a:rPr>
              <a:t>Outros micronutrientes podem ser adicionados</a:t>
            </a:r>
          </a:p>
          <a:p>
            <a:pPr>
              <a:buFont typeface="Wingdings" pitchFamily="2" charset="2"/>
              <a:buChar char="ü"/>
            </a:pPr>
            <a:r>
              <a:rPr lang="pt-BR" altLang="pt-BR" sz="2000" b="1" dirty="0" smtClean="0"/>
              <a:t>A possibilidade de superdosagem é praticamente inexistente</a:t>
            </a:r>
          </a:p>
          <a:p>
            <a:pPr>
              <a:buFont typeface="Wingdings" pitchFamily="2" charset="2"/>
              <a:buChar char="ü"/>
            </a:pPr>
            <a:r>
              <a:rPr lang="pt-BR" altLang="pt-BR" sz="2000" dirty="0" smtClean="0"/>
              <a:t>Custos reduzidos de transporte</a:t>
            </a:r>
          </a:p>
          <a:p>
            <a:pPr>
              <a:buFont typeface="Wingdings" pitchFamily="2" charset="2"/>
              <a:buChar char="ü"/>
            </a:pPr>
            <a:r>
              <a:rPr lang="pt-BR" altLang="pt-BR" sz="2000" b="1" dirty="0" smtClean="0"/>
              <a:t>Refeições podem ser fortificadas em casa ou em qualquer outro local, como escolas e creches.</a:t>
            </a:r>
          </a:p>
          <a:p>
            <a:pPr>
              <a:buFont typeface="Wingdings" pitchFamily="2" charset="2"/>
              <a:buChar char="ü"/>
            </a:pPr>
            <a:endParaRPr lang="pt-BR" altLang="pt-BR" sz="2000" dirty="0" smtClean="0">
              <a:ea typeface="ＭＳ Ｐゴシック" pitchFamily="34" charset="-128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683568" y="4653136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altLang="pt-BR" sz="1200" dirty="0" smtClean="0"/>
              <a:t>(</a:t>
            </a:r>
            <a:r>
              <a:rPr lang="pt-BR" altLang="pt-BR" sz="1200" dirty="0" err="1" smtClean="0"/>
              <a:t>Zlotkin</a:t>
            </a:r>
            <a:r>
              <a:rPr lang="pt-BR" altLang="pt-BR" sz="1200" dirty="0" smtClean="0"/>
              <a:t> </a:t>
            </a:r>
            <a:r>
              <a:rPr lang="pt-BR" altLang="pt-BR" sz="1200" dirty="0" err="1" smtClean="0"/>
              <a:t>et</a:t>
            </a:r>
            <a:r>
              <a:rPr lang="pt-BR" altLang="pt-BR" sz="1200" dirty="0" smtClean="0"/>
              <a:t> al., 2001; </a:t>
            </a:r>
            <a:r>
              <a:rPr lang="pt-BR" altLang="pt-BR" sz="1200" dirty="0" err="1" smtClean="0"/>
              <a:t>Zlotkin</a:t>
            </a:r>
            <a:r>
              <a:rPr lang="pt-BR" altLang="pt-BR" sz="1200" dirty="0" smtClean="0"/>
              <a:t> </a:t>
            </a:r>
            <a:r>
              <a:rPr lang="pt-BR" altLang="pt-BR" sz="1200" dirty="0" err="1" smtClean="0"/>
              <a:t>et</a:t>
            </a:r>
            <a:r>
              <a:rPr lang="pt-BR" altLang="pt-BR" sz="1200" dirty="0" smtClean="0"/>
              <a:t> al., 2003; </a:t>
            </a:r>
            <a:r>
              <a:rPr lang="pt-BR" altLang="pt-BR" sz="1200" dirty="0" err="1" smtClean="0"/>
              <a:t>Christofides</a:t>
            </a:r>
            <a:r>
              <a:rPr lang="pt-BR" altLang="pt-BR" sz="1200" dirty="0" smtClean="0"/>
              <a:t> </a:t>
            </a:r>
            <a:r>
              <a:rPr lang="pt-BR" altLang="pt-BR" sz="1200" dirty="0" err="1" smtClean="0"/>
              <a:t>et</a:t>
            </a:r>
            <a:r>
              <a:rPr lang="pt-BR" altLang="pt-BR" sz="1200" dirty="0" smtClean="0"/>
              <a:t> al., 2005; </a:t>
            </a:r>
            <a:r>
              <a:rPr lang="pt-BR" altLang="pt-BR" sz="1200" dirty="0" err="1" smtClean="0"/>
              <a:t>Sharieff</a:t>
            </a:r>
            <a:r>
              <a:rPr lang="pt-BR" altLang="pt-BR" sz="1200" dirty="0" smtClean="0"/>
              <a:t> </a:t>
            </a:r>
            <a:r>
              <a:rPr lang="pt-BR" altLang="pt-BR" sz="1200" dirty="0" err="1" smtClean="0"/>
              <a:t>et</a:t>
            </a:r>
            <a:r>
              <a:rPr lang="pt-BR" altLang="pt-BR" sz="1200" dirty="0" smtClean="0"/>
              <a:t> al.,  2006; Menon </a:t>
            </a:r>
            <a:r>
              <a:rPr lang="pt-BR" altLang="pt-BR" sz="1200" dirty="0" err="1" smtClean="0"/>
              <a:t>et</a:t>
            </a:r>
            <a:r>
              <a:rPr lang="pt-BR" altLang="pt-BR" sz="1200" dirty="0" smtClean="0"/>
              <a:t> al., 2007; </a:t>
            </a:r>
            <a:r>
              <a:rPr lang="pt-BR" altLang="pt-BR" sz="1200" dirty="0" err="1" smtClean="0"/>
              <a:t>Adu-afarwuah</a:t>
            </a:r>
            <a:r>
              <a:rPr lang="pt-BR" altLang="pt-BR" sz="1200" dirty="0" smtClean="0"/>
              <a:t> </a:t>
            </a:r>
            <a:r>
              <a:rPr lang="pt-BR" altLang="pt-BR" sz="1200" dirty="0" err="1" smtClean="0"/>
              <a:t>et</a:t>
            </a:r>
            <a:r>
              <a:rPr lang="pt-BR" altLang="pt-BR" sz="1200" dirty="0" smtClean="0"/>
              <a:t> al., 2008; </a:t>
            </a:r>
            <a:r>
              <a:rPr lang="pt-BR" altLang="pt-BR" sz="1200" dirty="0" err="1" smtClean="0"/>
              <a:t>Ip</a:t>
            </a:r>
            <a:r>
              <a:rPr lang="pt-BR" altLang="pt-BR" sz="1200" dirty="0" smtClean="0"/>
              <a:t> </a:t>
            </a:r>
            <a:r>
              <a:rPr lang="pt-BR" altLang="pt-BR" sz="1200" dirty="0" err="1" smtClean="0"/>
              <a:t>et</a:t>
            </a:r>
            <a:r>
              <a:rPr lang="pt-BR" altLang="pt-BR" sz="1200" dirty="0" smtClean="0"/>
              <a:t> al., 2009; WHO, 2011.)</a:t>
            </a:r>
            <a:endParaRPr lang="pt-BR" altLang="pt-BR" sz="1200" dirty="0"/>
          </a:p>
        </p:txBody>
      </p:sp>
    </p:spTree>
    <p:extLst>
      <p:ext uri="{BB962C8B-B14F-4D97-AF65-F5344CB8AC3E}">
        <p14:creationId xmlns:p14="http://schemas.microsoft.com/office/powerpoint/2010/main" val="103314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33459"/>
            <a:ext cx="1907704" cy="4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051" y="72008"/>
            <a:ext cx="1351605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CaixaDeTexto 10"/>
          <p:cNvSpPr txBox="1"/>
          <p:nvPr/>
        </p:nvSpPr>
        <p:spPr>
          <a:xfrm>
            <a:off x="1907704" y="537015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ESTRATÉGIA EXITOSA NO EQUADOR – em creches</a:t>
            </a:r>
            <a:endParaRPr lang="pt-B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7032" y="3212976"/>
            <a:ext cx="43434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m 9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18694" y="1412776"/>
            <a:ext cx="864096" cy="64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tângulo 13"/>
          <p:cNvSpPr/>
          <p:nvPr/>
        </p:nvSpPr>
        <p:spPr>
          <a:xfrm>
            <a:off x="148882" y="1196752"/>
            <a:ext cx="3347864" cy="23083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pt-BR" dirty="0" smtClean="0"/>
              <a:t>Redução de 16,6% e 14% de crianças com anemia </a:t>
            </a:r>
          </a:p>
          <a:p>
            <a:pPr algn="ctr"/>
            <a:r>
              <a:rPr lang="pt-BR" dirty="0" smtClean="0"/>
              <a:t>por deficiência de ferro nas fases I e II, respectivamente, após um ano e meio da implementação </a:t>
            </a:r>
          </a:p>
          <a:p>
            <a:pPr algn="ctr"/>
            <a:r>
              <a:rPr lang="pt-BR" dirty="0" smtClean="0"/>
              <a:t>do programa. </a:t>
            </a:r>
          </a:p>
          <a:p>
            <a:pPr algn="ctr"/>
            <a:r>
              <a:rPr lang="pt-BR" dirty="0" smtClean="0"/>
              <a:t>Em algumas regiões, essa queda chegou a mais de 25%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2587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33459"/>
            <a:ext cx="1907704" cy="4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051" y="72008"/>
            <a:ext cx="1351605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CaixaDeTexto 16"/>
          <p:cNvSpPr txBox="1"/>
          <p:nvPr/>
        </p:nvSpPr>
        <p:spPr>
          <a:xfrm>
            <a:off x="827584" y="1556792"/>
            <a:ext cx="7572375" cy="8925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t-BR" sz="2000" b="1" dirty="0"/>
              <a:t>Recomendação: Investir em </a:t>
            </a:r>
            <a:r>
              <a:rPr lang="pt-BR" sz="2000" b="1" u="sng" dirty="0"/>
              <a:t>ações </a:t>
            </a:r>
            <a:r>
              <a:rPr lang="pt-BR" sz="2000" b="1" u="sng" dirty="0" smtClean="0"/>
              <a:t>intersetoriais </a:t>
            </a:r>
            <a:r>
              <a:rPr lang="pt-BR" sz="2000" b="1" dirty="0"/>
              <a:t>que potencializem a saúde materna e o pleno desenvolvimento </a:t>
            </a:r>
            <a:r>
              <a:rPr lang="pt-BR" sz="2000" b="1" dirty="0" smtClean="0"/>
              <a:t>infantil</a:t>
            </a:r>
          </a:p>
          <a:p>
            <a:pPr algn="ctr">
              <a:defRPr/>
            </a:pPr>
            <a:r>
              <a:rPr lang="pt-BR" sz="1200" dirty="0" smtClean="0"/>
              <a:t>(Séries Lancet, 2007, 2008, 2011, 2013)</a:t>
            </a:r>
            <a:endParaRPr lang="en-US" sz="1200" b="1" dirty="0" smtClean="0"/>
          </a:p>
        </p:txBody>
      </p:sp>
      <p:pic>
        <p:nvPicPr>
          <p:cNvPr id="18" name="Imagem 3" descr="Brasil Carinhoso.png"/>
          <p:cNvPicPr>
            <a:picLocks noChangeAspect="1"/>
          </p:cNvPicPr>
          <p:nvPr/>
        </p:nvPicPr>
        <p:blipFill>
          <a:blip r:embed="rId4" cstate="print"/>
          <a:srcRect t="4735"/>
          <a:stretch>
            <a:fillRect/>
          </a:stretch>
        </p:blipFill>
        <p:spPr bwMode="auto">
          <a:xfrm>
            <a:off x="1001290" y="4725317"/>
            <a:ext cx="20447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http://vanderleideoliveira.files.wordpress.com/2011/06/plano-brasil-sem-misc3a9ria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1290" y="3141141"/>
            <a:ext cx="2143125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Imagem 10" descr="pse_logo200x200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3938" y="2781101"/>
            <a:ext cx="1405831" cy="1405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602" y="3645197"/>
            <a:ext cx="2157413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2" descr="bolsa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3898" y="4653309"/>
            <a:ext cx="1914526" cy="12239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24" name="Espaço Reservado para Conteúdo 2"/>
          <p:cNvSpPr txBox="1">
            <a:spLocks/>
          </p:cNvSpPr>
          <p:nvPr/>
        </p:nvSpPr>
        <p:spPr>
          <a:xfrm>
            <a:off x="323528" y="875853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tx2"/>
                </a:solidFill>
                <a:cs typeface="Arial" pitchFamily="34" charset="0"/>
              </a:rPr>
              <a:t>INVESTIMENTO BRASILEIRO EM POLÍTICAS SOCIAIS INTERSETORIAIS</a:t>
            </a:r>
            <a:endParaRPr lang="pt-BR" sz="2400" dirty="0">
              <a:solidFill>
                <a:schemeClr val="tx2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87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FORTIFICAÇÃO COM MÚLTIPLOS MICRONUTRIENTES NO MUNDO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8" name="Imagem 14"/>
          <p:cNvPicPr>
            <a:picLocks noChangeAspect="1"/>
          </p:cNvPicPr>
          <p:nvPr/>
        </p:nvPicPr>
        <p:blipFill>
          <a:blip r:embed="rId3" cstate="print"/>
          <a:srcRect l="35092" t="30693" r="39542" b="41843"/>
          <a:stretch>
            <a:fillRect/>
          </a:stretch>
        </p:blipFill>
        <p:spPr bwMode="auto">
          <a:xfrm>
            <a:off x="1836292" y="1269803"/>
            <a:ext cx="5672195" cy="3455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ector de seta reta 8"/>
          <p:cNvCxnSpPr>
            <a:cxnSpLocks noChangeShapeType="1"/>
          </p:cNvCxnSpPr>
          <p:nvPr/>
        </p:nvCxnSpPr>
        <p:spPr bwMode="auto">
          <a:xfrm flipH="1">
            <a:off x="1259632" y="1700808"/>
            <a:ext cx="909638" cy="396875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/>
        </p:spPr>
      </p:cxnSp>
      <p:cxnSp>
        <p:nvCxnSpPr>
          <p:cNvPr id="10" name="Conector de seta reta 9"/>
          <p:cNvCxnSpPr>
            <a:cxnSpLocks noChangeShapeType="1"/>
          </p:cNvCxnSpPr>
          <p:nvPr/>
        </p:nvCxnSpPr>
        <p:spPr bwMode="auto">
          <a:xfrm flipH="1">
            <a:off x="2051720" y="2996952"/>
            <a:ext cx="538038" cy="43204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/>
        </p:spPr>
      </p:cxnSp>
      <p:sp>
        <p:nvSpPr>
          <p:cNvPr id="11" name="CaixaDeTexto 65"/>
          <p:cNvSpPr txBox="1">
            <a:spLocks noChangeArrowheads="1"/>
          </p:cNvSpPr>
          <p:nvPr/>
        </p:nvSpPr>
        <p:spPr bwMode="auto">
          <a:xfrm>
            <a:off x="179512" y="2204864"/>
            <a:ext cx="19738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pt-BR" altLang="pt-BR" sz="1200" b="1" dirty="0">
                <a:latin typeface="+mn-lt"/>
              </a:rPr>
              <a:t>América do Norte</a:t>
            </a:r>
            <a:r>
              <a:rPr lang="pt-BR" altLang="pt-BR" sz="1200" dirty="0">
                <a:latin typeface="+mn-lt"/>
              </a:rPr>
              <a:t>: Canadá</a:t>
            </a:r>
          </a:p>
        </p:txBody>
      </p:sp>
      <p:sp>
        <p:nvSpPr>
          <p:cNvPr id="12" name="CaixaDeTexto 66"/>
          <p:cNvSpPr txBox="1">
            <a:spLocks noChangeArrowheads="1"/>
          </p:cNvSpPr>
          <p:nvPr/>
        </p:nvSpPr>
        <p:spPr bwMode="auto">
          <a:xfrm>
            <a:off x="755576" y="3501008"/>
            <a:ext cx="1687764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pt-BR" altLang="pt-BR" sz="1200" b="1" dirty="0">
                <a:latin typeface="+mn-lt"/>
              </a:rPr>
              <a:t>América Latina e Caribe: </a:t>
            </a:r>
          </a:p>
          <a:p>
            <a:pPr algn="ctr" eaLnBrk="1" hangingPunct="1"/>
            <a:r>
              <a:rPr lang="pt-BR" altLang="pt-BR" sz="1200" dirty="0">
                <a:latin typeface="+mn-lt"/>
              </a:rPr>
              <a:t>Bolívia, Guatemala, Guiana Francesa, Honduras, México e Nicarágua</a:t>
            </a:r>
          </a:p>
        </p:txBody>
      </p:sp>
      <p:sp>
        <p:nvSpPr>
          <p:cNvPr id="13" name="CaixaDeTexto 71"/>
          <p:cNvSpPr txBox="1">
            <a:spLocks noChangeArrowheads="1"/>
          </p:cNvSpPr>
          <p:nvPr/>
        </p:nvSpPr>
        <p:spPr bwMode="auto">
          <a:xfrm>
            <a:off x="3225918" y="4398203"/>
            <a:ext cx="31462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pt-BR" altLang="pt-BR" sz="1200" b="1" dirty="0">
                <a:latin typeface="+mn-lt"/>
              </a:rPr>
              <a:t>África:</a:t>
            </a:r>
            <a:r>
              <a:rPr lang="pt-BR" altLang="pt-BR" sz="1200" dirty="0">
                <a:latin typeface="+mn-lt"/>
              </a:rPr>
              <a:t> </a:t>
            </a:r>
          </a:p>
          <a:p>
            <a:pPr algn="ctr" eaLnBrk="1" hangingPunct="1"/>
            <a:r>
              <a:rPr lang="pt-BR" altLang="pt-BR" sz="1200" dirty="0">
                <a:latin typeface="+mn-lt"/>
              </a:rPr>
              <a:t>Benin, Botsuana, </a:t>
            </a:r>
            <a:r>
              <a:rPr lang="pt-BR" altLang="pt-BR" sz="1200" dirty="0" err="1">
                <a:latin typeface="+mn-lt"/>
              </a:rPr>
              <a:t>Burkina</a:t>
            </a:r>
            <a:r>
              <a:rPr lang="pt-BR" altLang="pt-BR" sz="1200" dirty="0">
                <a:latin typeface="+mn-lt"/>
              </a:rPr>
              <a:t> </a:t>
            </a:r>
            <a:r>
              <a:rPr lang="pt-BR" altLang="pt-BR" sz="1200" dirty="0" err="1">
                <a:latin typeface="+mn-lt"/>
              </a:rPr>
              <a:t>Faso</a:t>
            </a:r>
            <a:r>
              <a:rPr lang="pt-BR" altLang="pt-BR" sz="1200" dirty="0">
                <a:latin typeface="+mn-lt"/>
              </a:rPr>
              <a:t>, Etiópia, Gana, </a:t>
            </a:r>
            <a:r>
              <a:rPr lang="pt-BR" altLang="pt-BR" sz="1200" dirty="0" err="1">
                <a:latin typeface="+mn-lt"/>
              </a:rPr>
              <a:t>Kênia</a:t>
            </a:r>
            <a:r>
              <a:rPr lang="pt-BR" altLang="pt-BR" sz="1200" dirty="0">
                <a:latin typeface="+mn-lt"/>
              </a:rPr>
              <a:t>, Lesoto, </a:t>
            </a:r>
            <a:r>
              <a:rPr lang="pt-BR" altLang="pt-BR" sz="1200" dirty="0" err="1">
                <a:latin typeface="+mn-lt"/>
              </a:rPr>
              <a:t>Malawi</a:t>
            </a:r>
            <a:r>
              <a:rPr lang="pt-BR" altLang="pt-BR" sz="1200" dirty="0">
                <a:latin typeface="+mn-lt"/>
              </a:rPr>
              <a:t>, Nigéria, República Centro Africana, Tanzânia e Zâmbia</a:t>
            </a:r>
          </a:p>
        </p:txBody>
      </p:sp>
      <p:cxnSp>
        <p:nvCxnSpPr>
          <p:cNvPr id="14" name="Conector de seta reta 13"/>
          <p:cNvCxnSpPr>
            <a:cxnSpLocks noChangeShapeType="1"/>
          </p:cNvCxnSpPr>
          <p:nvPr/>
        </p:nvCxnSpPr>
        <p:spPr bwMode="auto">
          <a:xfrm>
            <a:off x="6948264" y="2204864"/>
            <a:ext cx="432048" cy="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/>
        </p:spPr>
      </p:cxnSp>
      <p:sp>
        <p:nvSpPr>
          <p:cNvPr id="15" name="CaixaDeTexto 76"/>
          <p:cNvSpPr txBox="1">
            <a:spLocks noChangeArrowheads="1"/>
          </p:cNvSpPr>
          <p:nvPr/>
        </p:nvSpPr>
        <p:spPr bwMode="auto">
          <a:xfrm>
            <a:off x="7437815" y="1340768"/>
            <a:ext cx="170618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pt-BR" altLang="pt-BR" sz="1200" b="1" dirty="0">
                <a:latin typeface="+mn-lt"/>
              </a:rPr>
              <a:t>Ásia: </a:t>
            </a:r>
          </a:p>
          <a:p>
            <a:pPr algn="ctr" eaLnBrk="1" hangingPunct="1"/>
            <a:r>
              <a:rPr lang="pt-BR" altLang="pt-BR" sz="1200" dirty="0">
                <a:latin typeface="+mn-lt"/>
              </a:rPr>
              <a:t>Afeganistão, Bangladesh, Camboja, China, Coréia do Norte, Filipinas, Índia, Indonésia, Laos, Mianmar, Nepal, Paquistão, </a:t>
            </a:r>
            <a:r>
              <a:rPr lang="pt-BR" altLang="pt-BR" sz="1200" dirty="0" err="1">
                <a:latin typeface="+mn-lt"/>
              </a:rPr>
              <a:t>Tadjquistão</a:t>
            </a:r>
            <a:r>
              <a:rPr lang="pt-BR" altLang="pt-BR" sz="1200" dirty="0">
                <a:latin typeface="+mn-lt"/>
              </a:rPr>
              <a:t> e Vietnã</a:t>
            </a:r>
          </a:p>
        </p:txBody>
      </p:sp>
      <p:cxnSp>
        <p:nvCxnSpPr>
          <p:cNvPr id="16" name="Conector de seta reta 15"/>
          <p:cNvCxnSpPr>
            <a:cxnSpLocks noChangeShapeType="1"/>
          </p:cNvCxnSpPr>
          <p:nvPr/>
        </p:nvCxnSpPr>
        <p:spPr bwMode="auto">
          <a:xfrm>
            <a:off x="7452320" y="4437112"/>
            <a:ext cx="216024" cy="216024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/>
        </p:spPr>
      </p:cxnSp>
      <p:sp>
        <p:nvSpPr>
          <p:cNvPr id="17" name="CaixaDeTexto 79"/>
          <p:cNvSpPr txBox="1">
            <a:spLocks noChangeArrowheads="1"/>
          </p:cNvSpPr>
          <p:nvPr/>
        </p:nvSpPr>
        <p:spPr bwMode="auto">
          <a:xfrm>
            <a:off x="7168204" y="4725144"/>
            <a:ext cx="19757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pt-BR" altLang="pt-BR" sz="1200" b="1" dirty="0">
                <a:latin typeface="+mn-lt"/>
              </a:rPr>
              <a:t>Oceania:</a:t>
            </a:r>
            <a:r>
              <a:rPr lang="pt-BR" altLang="pt-BR" sz="1200" dirty="0">
                <a:latin typeface="+mn-lt"/>
              </a:rPr>
              <a:t> </a:t>
            </a:r>
          </a:p>
          <a:p>
            <a:pPr algn="ctr" eaLnBrk="1" hangingPunct="1"/>
            <a:r>
              <a:rPr lang="pt-BR" altLang="pt-BR" sz="1200" dirty="0">
                <a:latin typeface="+mn-lt"/>
              </a:rPr>
              <a:t>Austrália</a:t>
            </a:r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auto">
          <a:xfrm>
            <a:off x="971600" y="5455443"/>
            <a:ext cx="346075" cy="222250"/>
          </a:xfrm>
          <a:prstGeom prst="rect">
            <a:avLst/>
          </a:prstGeom>
          <a:solidFill>
            <a:srgbClr val="E46C0A"/>
          </a:solidFill>
          <a:ln w="9525">
            <a:solidFill>
              <a:srgbClr val="F6924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pt-BR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20" name="CaixaDeTexto 19"/>
          <p:cNvSpPr txBox="1"/>
          <p:nvPr/>
        </p:nvSpPr>
        <p:spPr bwMode="auto">
          <a:xfrm>
            <a:off x="1331640" y="5455443"/>
            <a:ext cx="29083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pt-BR" sz="1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Países onde a estratégia foi adotada</a:t>
            </a:r>
          </a:p>
        </p:txBody>
      </p:sp>
      <p:cxnSp>
        <p:nvCxnSpPr>
          <p:cNvPr id="25" name="Conector de seta reta 24"/>
          <p:cNvCxnSpPr>
            <a:cxnSpLocks noChangeShapeType="1"/>
          </p:cNvCxnSpPr>
          <p:nvPr/>
        </p:nvCxnSpPr>
        <p:spPr bwMode="auto">
          <a:xfrm>
            <a:off x="4860032" y="3861048"/>
            <a:ext cx="144016" cy="648072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/>
        </p:spPr>
      </p:cxnSp>
    </p:spTree>
    <p:extLst>
      <p:ext uri="{BB962C8B-B14F-4D97-AF65-F5344CB8AC3E}">
        <p14:creationId xmlns:p14="http://schemas.microsoft.com/office/powerpoint/2010/main" val="196045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FORTIFICAÇÃO COM MÚLTIPLOS MICRONUTRIENTES NA AMÉRICA LATINA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8" y="4013200"/>
            <a:ext cx="3979862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ângulo 7"/>
          <p:cNvSpPr/>
          <p:nvPr/>
        </p:nvSpPr>
        <p:spPr>
          <a:xfrm>
            <a:off x="5292080" y="2060848"/>
            <a:ext cx="128245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dirty="0" smtClean="0">
                <a:solidFill>
                  <a:schemeClr val="tx1"/>
                </a:solidFill>
                <a:ea typeface="ＭＳ Ｐゴシック" pitchFamily="34" charset="-128"/>
                <a:cs typeface="Arial" charset="0"/>
              </a:rPr>
              <a:t>MÉXICO</a:t>
            </a:r>
            <a:endParaRPr lang="pt-BR" dirty="0">
              <a:solidFill>
                <a:schemeClr val="tx1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679602" y="2927797"/>
            <a:ext cx="1714500" cy="357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dirty="0" smtClean="0">
                <a:solidFill>
                  <a:schemeClr val="tx1"/>
                </a:solidFill>
                <a:ea typeface="ＭＳ Ｐゴシック" pitchFamily="34" charset="-128"/>
                <a:cs typeface="Arial" charset="0"/>
              </a:rPr>
              <a:t>BOLÍVIA</a:t>
            </a:r>
            <a:endParaRPr lang="pt-BR" dirty="0">
              <a:solidFill>
                <a:schemeClr val="tx1"/>
              </a:solidFill>
              <a:ea typeface="ＭＳ Ｐゴシック" pitchFamily="34" charset="-128"/>
              <a:cs typeface="Arial" charset="0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51" y="1196752"/>
            <a:ext cx="2928937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052736"/>
            <a:ext cx="1552575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 rot="20650447">
            <a:off x="2860019" y="5672239"/>
            <a:ext cx="1714500" cy="3571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>
                <a:solidFill>
                  <a:schemeClr val="tx1"/>
                </a:solidFill>
                <a:ea typeface="ＭＳ Ｐゴシック" pitchFamily="34" charset="-128"/>
                <a:cs typeface="Arial" charset="0"/>
              </a:rPr>
              <a:t>Nicarágua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2659854" y="2924944"/>
            <a:ext cx="68801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pt-BR" dirty="0" smtClean="0">
                <a:solidFill>
                  <a:schemeClr val="tx1"/>
                </a:solidFill>
                <a:ea typeface="ＭＳ Ｐゴシック" pitchFamily="34" charset="-128"/>
                <a:cs typeface="Arial" charset="0"/>
              </a:rPr>
              <a:t>PERU</a:t>
            </a:r>
            <a:endParaRPr lang="pt-BR" dirty="0">
              <a:solidFill>
                <a:schemeClr val="tx1"/>
              </a:solidFill>
              <a:ea typeface="ＭＳ Ｐゴシック" pitchFamily="34" charset="-128"/>
              <a:cs typeface="Arial" charset="0"/>
            </a:endParaRPr>
          </a:p>
        </p:txBody>
      </p:sp>
      <p:pic>
        <p:nvPicPr>
          <p:cNvPr id="55300" name="Picture 4" descr="http://www.eluniverso.com/sites/default/files/styles/nota_ampliada_normal_foto/public/fotos/2012/08/gg01a180612-photo03_456_33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3821" y="3852834"/>
            <a:ext cx="2678845" cy="1973256"/>
          </a:xfrm>
          <a:prstGeom prst="rect">
            <a:avLst/>
          </a:prstGeom>
          <a:noFill/>
        </p:spPr>
      </p:pic>
      <p:sp>
        <p:nvSpPr>
          <p:cNvPr id="15" name="Retângulo 14"/>
          <p:cNvSpPr/>
          <p:nvPr/>
        </p:nvSpPr>
        <p:spPr>
          <a:xfrm rot="381563">
            <a:off x="5576651" y="5642254"/>
            <a:ext cx="1714500" cy="3571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dirty="0">
                <a:solidFill>
                  <a:schemeClr val="tx1"/>
                </a:solidFill>
                <a:ea typeface="ＭＳ Ｐゴシック" pitchFamily="34" charset="-128"/>
                <a:cs typeface="Arial" charset="0"/>
              </a:rPr>
              <a:t>Equador</a:t>
            </a:r>
          </a:p>
        </p:txBody>
      </p:sp>
    </p:spTree>
    <p:extLst>
      <p:ext uri="{BB962C8B-B14F-4D97-AF65-F5344CB8AC3E}">
        <p14:creationId xmlns:p14="http://schemas.microsoft.com/office/powerpoint/2010/main" val="325302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NO BRASIL...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268760"/>
            <a:ext cx="2225905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196752"/>
            <a:ext cx="2047255" cy="28518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485" y="1196752"/>
            <a:ext cx="2034307" cy="2698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Seta para baixo 11"/>
          <p:cNvSpPr/>
          <p:nvPr/>
        </p:nvSpPr>
        <p:spPr>
          <a:xfrm>
            <a:off x="4447408" y="4437112"/>
            <a:ext cx="4846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1043608" y="5025950"/>
            <a:ext cx="7344816" cy="923330"/>
          </a:xfrm>
          <a:prstGeom prst="rect">
            <a:avLst/>
          </a:prstGeom>
          <a:solidFill>
            <a:schemeClr val="accent1"/>
          </a:solidFill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pt-BR" b="1" dirty="0" smtClean="0">
              <a:solidFill>
                <a:schemeClr val="bg1"/>
              </a:solidFill>
            </a:endParaRPr>
          </a:p>
          <a:p>
            <a:pPr algn="ctr"/>
            <a:r>
              <a:rPr lang="pt-BR" b="1" dirty="0" smtClean="0">
                <a:solidFill>
                  <a:schemeClr val="bg1"/>
                </a:solidFill>
              </a:rPr>
              <a:t>Implantar nova estratégia para o controle e prevenção da anemia </a:t>
            </a:r>
            <a:r>
              <a:rPr lang="pt-BR" b="1" dirty="0" err="1" smtClean="0">
                <a:solidFill>
                  <a:schemeClr val="bg1"/>
                </a:solidFill>
              </a:rPr>
              <a:t>ferropriva</a:t>
            </a:r>
            <a:endParaRPr lang="pt-BR" b="1" dirty="0" smtClean="0">
              <a:solidFill>
                <a:schemeClr val="bg1"/>
              </a:solidFill>
            </a:endParaRPr>
          </a:p>
          <a:p>
            <a:pPr algn="ctr"/>
            <a:endParaRPr lang="pt-B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15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14" y="45021"/>
            <a:ext cx="8975298" cy="6696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ângulo 2"/>
          <p:cNvSpPr/>
          <p:nvPr/>
        </p:nvSpPr>
        <p:spPr>
          <a:xfrm>
            <a:off x="2123728" y="2996952"/>
            <a:ext cx="7020272" cy="122413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366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548680"/>
            <a:ext cx="5904656" cy="1296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EVIDÊNCIAS NACIONAIS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1637928" y="1772816"/>
            <a:ext cx="6462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 smtClean="0"/>
              <a:t>Estudo Nacional de Fortificação da Alimentação Complementar</a:t>
            </a:r>
            <a:endParaRPr lang="pt-BR" b="1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3779912" y="2499861"/>
            <a:ext cx="50405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pt-BR" dirty="0" smtClean="0"/>
              <a:t>Efetividade da fortificação caseira com vitaminas e minerais na prevenção da deficiência de ferro e anemia em crianças menores de um ano: estudo multicêntrico em cidades brasileiras</a:t>
            </a:r>
          </a:p>
          <a:p>
            <a:pPr algn="just">
              <a:buFont typeface="Wingdings" pitchFamily="2" charset="2"/>
              <a:buChar char="ü"/>
            </a:pPr>
            <a:r>
              <a:rPr lang="pt-BR" dirty="0" smtClean="0"/>
              <a:t> UFAC, UFPE, UFG, UFCSPA e USP</a:t>
            </a:r>
          </a:p>
          <a:p>
            <a:pPr algn="just">
              <a:buFont typeface="Wingdings" pitchFamily="2" charset="2"/>
              <a:buChar char="ü"/>
            </a:pPr>
            <a:r>
              <a:rPr lang="pt-BR" dirty="0" smtClean="0"/>
              <a:t>Avaliação da fortificação no contexto do sistema de saúde brasileiro: quantitativo e qualitativo para efetividade, aceitação e adesão.</a:t>
            </a:r>
          </a:p>
          <a:p>
            <a:pPr algn="just">
              <a:buFont typeface="Wingdings" pitchFamily="2" charset="2"/>
              <a:buChar char="ü"/>
            </a:pPr>
            <a:r>
              <a:rPr lang="pt-BR" b="1" dirty="0" smtClean="0">
                <a:latin typeface="+mj-lt"/>
              </a:rPr>
              <a:t>Dados preliminares apontam impacto positivo do uso dos múltiplos micronutrientes em pó</a:t>
            </a:r>
            <a:r>
              <a:rPr lang="pt-BR" b="1" dirty="0" smtClean="0">
                <a:latin typeface="+mj-lt"/>
              </a:rPr>
              <a:t>!</a:t>
            </a:r>
          </a:p>
          <a:p>
            <a:pPr algn="just"/>
            <a:endParaRPr lang="pt-BR" b="1" dirty="0" smtClean="0">
              <a:latin typeface="+mj-lt"/>
            </a:endParaRPr>
          </a:p>
          <a:p>
            <a:pPr algn="ctr"/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Redução: </a:t>
            </a:r>
            <a:r>
              <a:rPr 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38% anemia </a:t>
            </a: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</a:t>
            </a:r>
            <a:r>
              <a:rPr 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20% deficiência de ferro. </a:t>
            </a:r>
          </a:p>
        </p:txBody>
      </p:sp>
      <p:pic>
        <p:nvPicPr>
          <p:cNvPr id="19" name="Imagem 1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81" y="2530901"/>
            <a:ext cx="3492415" cy="25542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167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790856451"/>
              </p:ext>
            </p:extLst>
          </p:nvPr>
        </p:nvGraphicFramePr>
        <p:xfrm>
          <a:off x="539552" y="1270654"/>
          <a:ext cx="8212165" cy="4246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24" name="Imagem 3" descr="Brasil Carinhoso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5"/>
          <a:stretch>
            <a:fillRect/>
          </a:stretch>
        </p:blipFill>
        <p:spPr bwMode="auto">
          <a:xfrm>
            <a:off x="539552" y="2636912"/>
            <a:ext cx="3312368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7504" y="6381328"/>
            <a:ext cx="1152128" cy="29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Espaço Reservado para Conteúdo 2"/>
          <p:cNvSpPr txBox="1">
            <a:spLocks/>
          </p:cNvSpPr>
          <p:nvPr/>
        </p:nvSpPr>
        <p:spPr>
          <a:xfrm>
            <a:off x="323528" y="83765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1800" b="1" dirty="0" smtClean="0">
                <a:solidFill>
                  <a:schemeClr val="bg1"/>
                </a:solidFill>
                <a:cs typeface="Arial" pitchFamily="34" charset="0"/>
              </a:rPr>
              <a:t>CONTROLE E PREVENÇÃO DE CARÊNCIAS NUTRICIONAIS NA AÇÃO BRASIL CARINHOSO</a:t>
            </a:r>
            <a:endParaRPr lang="pt-BR" sz="18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21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340767"/>
            <a:ext cx="8568952" cy="2448273"/>
          </a:xfrm>
          <a:solidFill>
            <a:schemeClr val="accent1">
              <a:lumMod val="20000"/>
              <a:lumOff val="8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just">
              <a:spcAft>
                <a:spcPts val="1000"/>
              </a:spcAft>
              <a:buNone/>
            </a:pPr>
            <a:r>
              <a:rPr lang="pt-BR" sz="2000" dirty="0" smtClean="0">
                <a:cs typeface="Arial" pitchFamily="34" charset="0"/>
              </a:rPr>
              <a:t>Para implantação da estratégia NutriSUS é necessário selecioná-la no processo anual de adesão ao PSE. </a:t>
            </a:r>
          </a:p>
          <a:p>
            <a:pPr algn="just">
              <a:spcAft>
                <a:spcPts val="1000"/>
              </a:spcAft>
              <a:buNone/>
            </a:pPr>
            <a:r>
              <a:rPr lang="pt-BR" sz="2000" dirty="0" smtClean="0">
                <a:cs typeface="Arial" pitchFamily="34" charset="0"/>
              </a:rPr>
              <a:t>A ação está inserida no Componente II – Promoção da Saúde e Prevenção de Agravos e Doenças e se enquadra como </a:t>
            </a:r>
            <a:r>
              <a:rPr lang="pt-BR" sz="2000" b="1" dirty="0" smtClean="0">
                <a:cs typeface="Arial" pitchFamily="34" charset="0"/>
              </a:rPr>
              <a:t>optativa</a:t>
            </a:r>
            <a:r>
              <a:rPr lang="pt-BR" sz="2000" dirty="0" smtClean="0">
                <a:cs typeface="Arial" pitchFamily="34" charset="0"/>
              </a:rPr>
              <a:t>, ou seja, será </a:t>
            </a:r>
            <a:r>
              <a:rPr lang="pt-BR" sz="2000" b="1" dirty="0" smtClean="0">
                <a:cs typeface="Arial" pitchFamily="34" charset="0"/>
              </a:rPr>
              <a:t>complementar às ações essenciais pactuadas pelo gestor municipal</a:t>
            </a:r>
            <a:r>
              <a:rPr lang="pt-BR" sz="2000" dirty="0" smtClean="0">
                <a:cs typeface="Arial" pitchFamily="34" charset="0"/>
              </a:rPr>
              <a:t>. </a:t>
            </a:r>
          </a:p>
          <a:p>
            <a:pPr algn="just">
              <a:spcAft>
                <a:spcPts val="1000"/>
              </a:spcAft>
              <a:buNone/>
            </a:pPr>
            <a:r>
              <a:rPr lang="pt-BR" sz="2000" dirty="0" smtClean="0">
                <a:cs typeface="Arial" pitchFamily="34" charset="0"/>
              </a:rPr>
              <a:t>Somente as </a:t>
            </a:r>
            <a:r>
              <a:rPr lang="pt-BR" sz="2000" b="1" dirty="0" smtClean="0">
                <a:cs typeface="Arial" pitchFamily="34" charset="0"/>
              </a:rPr>
              <a:t>creches que fazem parte do PSE </a:t>
            </a:r>
            <a:r>
              <a:rPr lang="pt-BR" sz="2000" dirty="0" smtClean="0">
                <a:cs typeface="Arial" pitchFamily="34" charset="0"/>
              </a:rPr>
              <a:t>poderão implantar a estratégia.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6918"/>
            <a:ext cx="1763688" cy="40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7" y="72008"/>
            <a:ext cx="1512168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ADESÃO À ESTRATÉGIA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021288"/>
            <a:ext cx="670372" cy="670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867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35893"/>
            <a:ext cx="8784976" cy="47853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sz="2000" b="1" dirty="0" smtClean="0">
                <a:cs typeface="Arial" pitchFamily="34" charset="0"/>
              </a:rPr>
              <a:t>Abertura do sistema:</a:t>
            </a:r>
            <a:r>
              <a:rPr lang="pt-BR" sz="2000" dirty="0" smtClean="0">
                <a:cs typeface="Arial" pitchFamily="34" charset="0"/>
              </a:rPr>
              <a:t> 04 de maio a 06 de junho de 2014</a:t>
            </a:r>
          </a:p>
          <a:p>
            <a:pPr>
              <a:buNone/>
            </a:pPr>
            <a:endParaRPr lang="pt-BR" sz="2000" dirty="0" smtClean="0">
              <a:cs typeface="Arial" pitchFamily="34" charset="0"/>
            </a:endParaRPr>
          </a:p>
          <a:p>
            <a:pPr>
              <a:buNone/>
            </a:pPr>
            <a:r>
              <a:rPr lang="pt-BR" sz="2000" b="1" dirty="0" smtClean="0">
                <a:cs typeface="Arial" pitchFamily="34" charset="0"/>
              </a:rPr>
              <a:t>Início da fortificação: </a:t>
            </a:r>
            <a:r>
              <a:rPr lang="pt-BR" sz="2000" dirty="0" smtClean="0">
                <a:cs typeface="Arial" pitchFamily="34" charset="0"/>
              </a:rPr>
              <a:t>2º semestre de 2014</a:t>
            </a:r>
          </a:p>
          <a:p>
            <a:pPr>
              <a:buNone/>
            </a:pPr>
            <a:endParaRPr lang="pt-BR" sz="2000" dirty="0" smtClean="0">
              <a:cs typeface="Arial" pitchFamily="34" charset="0"/>
            </a:endParaRPr>
          </a:p>
          <a:p>
            <a:pPr>
              <a:buNone/>
            </a:pPr>
            <a:r>
              <a:rPr lang="pt-BR" sz="2000" b="1" dirty="0" smtClean="0">
                <a:cs typeface="Arial" pitchFamily="34" charset="0"/>
              </a:rPr>
              <a:t>Priorização da AÇÃO:</a:t>
            </a:r>
          </a:p>
          <a:p>
            <a:r>
              <a:rPr lang="pt-BR" sz="2000" dirty="0" smtClean="0">
                <a:cs typeface="Arial" pitchFamily="34" charset="0"/>
              </a:rPr>
              <a:t>Creches dos municípios das </a:t>
            </a:r>
            <a:r>
              <a:rPr lang="pt-BR" sz="2000" b="1" dirty="0" smtClean="0">
                <a:cs typeface="Arial" pitchFamily="34" charset="0"/>
              </a:rPr>
              <a:t>Regiões Norte e Nordeste</a:t>
            </a:r>
            <a:r>
              <a:rPr lang="pt-BR" sz="2000" dirty="0" smtClean="0">
                <a:cs typeface="Arial" pitchFamily="34" charset="0"/>
              </a:rPr>
              <a:t>;</a:t>
            </a:r>
          </a:p>
          <a:p>
            <a:r>
              <a:rPr lang="pt-BR" sz="2000" dirty="0" smtClean="0">
                <a:cs typeface="Arial" pitchFamily="34" charset="0"/>
              </a:rPr>
              <a:t>Creches dos municípios das demais regiões pertencentes ao </a:t>
            </a:r>
            <a:r>
              <a:rPr lang="pt-BR" sz="2000" b="1" dirty="0" smtClean="0">
                <a:cs typeface="Arial" pitchFamily="34" charset="0"/>
              </a:rPr>
              <a:t>Plano Brasil sem Miséria</a:t>
            </a:r>
            <a:r>
              <a:rPr lang="pt-BR" sz="2000" dirty="0" smtClean="0">
                <a:cs typeface="Arial" pitchFamily="34" charset="0"/>
              </a:rPr>
              <a:t>;</a:t>
            </a:r>
          </a:p>
          <a:p>
            <a:pPr marL="0" indent="0">
              <a:buNone/>
            </a:pPr>
            <a:endParaRPr lang="pt-BR" sz="2000" b="1" dirty="0" smtClean="0">
              <a:cs typeface="Arial" pitchFamily="34" charset="0"/>
            </a:endParaRPr>
          </a:p>
          <a:p>
            <a:pPr marL="0" indent="0">
              <a:buNone/>
            </a:pPr>
            <a:r>
              <a:rPr lang="pt-BR" sz="2000" b="1" dirty="0" smtClean="0">
                <a:cs typeface="Arial" pitchFamily="34" charset="0"/>
              </a:rPr>
              <a:t>Priorização das CRECHES:</a:t>
            </a:r>
          </a:p>
          <a:p>
            <a:r>
              <a:rPr lang="pt-BR" sz="2000" dirty="0" smtClean="0">
                <a:cs typeface="Arial" pitchFamily="34" charset="0"/>
              </a:rPr>
              <a:t>Creches que possuam </a:t>
            </a:r>
            <a:r>
              <a:rPr lang="pt-BR" sz="2000" b="1" dirty="0" smtClean="0">
                <a:cs typeface="Arial" pitchFamily="34" charset="0"/>
              </a:rPr>
              <a:t>mais de 95% das crianças com idade entre 6-48 meses de idade.</a:t>
            </a:r>
            <a:endParaRPr lang="pt-BR" sz="2000" b="1" dirty="0"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6918"/>
            <a:ext cx="1763688" cy="40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7" y="72008"/>
            <a:ext cx="1512168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ADESÃO À ESTRATÉGIA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10" name="Picture 2" descr="http://vanderleideoliveira.files.wordpress.com/2011/06/plano-brasil-sem-misc3a9ria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03938" y="1196975"/>
            <a:ext cx="28797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53" name="Título 1"/>
          <p:cNvSpPr txBox="1">
            <a:spLocks/>
          </p:cNvSpPr>
          <p:nvPr/>
        </p:nvSpPr>
        <p:spPr bwMode="auto">
          <a:xfrm>
            <a:off x="357188" y="714375"/>
            <a:ext cx="47291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 altLang="pt-BR" sz="3200" b="1" dirty="0">
              <a:solidFill>
                <a:schemeClr val="accent2"/>
              </a:solidFill>
              <a:latin typeface="Calibri" pitchFamily="34" charset="0"/>
            </a:endParaRPr>
          </a:p>
        </p:txBody>
      </p:sp>
      <p:graphicFrame>
        <p:nvGraphicFramePr>
          <p:cNvPr id="79955" name="Group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1135042"/>
              </p:ext>
            </p:extLst>
          </p:nvPr>
        </p:nvGraphicFramePr>
        <p:xfrm>
          <a:off x="683568" y="1772816"/>
          <a:ext cx="3429000" cy="3220496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714501"/>
                <a:gridCol w="1714499"/>
              </a:tblGrid>
              <a:tr h="3324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Micronutriente 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Quantidade 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>
                    <a:solidFill>
                      <a:schemeClr val="tx2"/>
                    </a:solidFill>
                  </a:tcPr>
                </a:tc>
              </a:tr>
              <a:tr h="332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Ferro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10 mg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</a:tr>
              <a:tr h="332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Zinco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4,1 mg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</a:tr>
              <a:tr h="332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Ácido fólico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150 µg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</a:tr>
              <a:tr h="332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Vitamina A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400 µg RE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</a:tr>
              <a:tr h="332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Vitamina C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30 mg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</a:tr>
              <a:tr h="332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Vitamina D3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5 µg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</a:tr>
              <a:tr h="332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Vitamina E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6 mg TE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</a:tr>
            </a:tbl>
          </a:graphicData>
        </a:graphic>
      </p:graphicFrame>
      <p:graphicFrame>
        <p:nvGraphicFramePr>
          <p:cNvPr id="8" name="Group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80418"/>
              </p:ext>
            </p:extLst>
          </p:nvPr>
        </p:nvGraphicFramePr>
        <p:xfrm>
          <a:off x="4887416" y="1777594"/>
          <a:ext cx="3429000" cy="3623058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714501"/>
                <a:gridCol w="1714499"/>
              </a:tblGrid>
              <a:tr h="1349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Micronutriente 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Quantidade 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>
                    <a:solidFill>
                      <a:schemeClr val="tx2"/>
                    </a:solidFill>
                  </a:tcPr>
                </a:tc>
              </a:tr>
              <a:tr h="332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Vitamina B1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0,5 mg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</a:tr>
              <a:tr h="332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Vitamina B2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0,5 mg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</a:tr>
              <a:tr h="332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Vitamina B6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0,5 mg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</a:tr>
              <a:tr h="332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Vitamina B12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0,9 µg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</a:tr>
              <a:tr h="332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Niacina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6 mg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</a:tr>
              <a:tr h="332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Cobre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0,56 mg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</a:tr>
              <a:tr h="332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Iodo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90 µg 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</a:tr>
              <a:tr h="332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Selênio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itchFamily="34" charset="0"/>
                        </a:rPr>
                        <a:t>17 µg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87086" marR="87086" marT="43547" marB="43547" horzOverflow="overflow"/>
                </a:tc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6918"/>
            <a:ext cx="1763688" cy="40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7" y="72008"/>
            <a:ext cx="1512168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COMPOSIÇÃO DO SACHÊ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53" name="Título 1"/>
          <p:cNvSpPr txBox="1">
            <a:spLocks/>
          </p:cNvSpPr>
          <p:nvPr/>
        </p:nvSpPr>
        <p:spPr bwMode="auto">
          <a:xfrm>
            <a:off x="357188" y="714375"/>
            <a:ext cx="47291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 altLang="pt-BR" sz="3200" b="1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51520" y="4953942"/>
            <a:ext cx="8784976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/>
            </a:solidFill>
            <a:miter lim="800000"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O uso dos sachês é de fácil administração. Deverá ser adicionado na alimentação pronta servida à criança (independente da consistência do alimento a ser oferecido), podendo ser no arroz e feijão, papas/purês e vitamina de frutas.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6824" y="66918"/>
            <a:ext cx="1763688" cy="40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7" y="72008"/>
            <a:ext cx="1512168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Espaço Reservado para Conteúdo 2"/>
          <p:cNvSpPr txBox="1">
            <a:spLocks/>
          </p:cNvSpPr>
          <p:nvPr/>
        </p:nvSpPr>
        <p:spPr>
          <a:xfrm>
            <a:off x="251520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ESQUEMA DE ADMINISTRAÇÃO DOS SACHÊS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  <p:graphicFrame>
        <p:nvGraphicFramePr>
          <p:cNvPr id="19" name="Diagrama 18"/>
          <p:cNvGraphicFramePr/>
          <p:nvPr/>
        </p:nvGraphicFramePr>
        <p:xfrm>
          <a:off x="539552" y="188640"/>
          <a:ext cx="828092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0" name="Imagem 19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212976"/>
            <a:ext cx="1479805" cy="12264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" name="Imagem 20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284984"/>
            <a:ext cx="1479805" cy="12264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" name="Imagem 21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212976"/>
            <a:ext cx="1479805" cy="12264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3" name="Multiplicar 22"/>
          <p:cNvSpPr/>
          <p:nvPr/>
        </p:nvSpPr>
        <p:spPr>
          <a:xfrm>
            <a:off x="4089648" y="3162672"/>
            <a:ext cx="1562472" cy="1418456"/>
          </a:xfrm>
          <a:prstGeom prst="mathMultiply">
            <a:avLst>
              <a:gd name="adj1" fmla="val 1317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53" name="Título 1"/>
          <p:cNvSpPr txBox="1">
            <a:spLocks/>
          </p:cNvSpPr>
          <p:nvPr/>
        </p:nvSpPr>
        <p:spPr bwMode="auto">
          <a:xfrm>
            <a:off x="357188" y="714375"/>
            <a:ext cx="47291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 altLang="pt-BR" sz="3200" b="1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7504" y="1600200"/>
            <a:ext cx="8856984" cy="4525963"/>
          </a:xfrm>
        </p:spPr>
        <p:txBody>
          <a:bodyPr>
            <a:normAutofit/>
          </a:bodyPr>
          <a:lstStyle/>
          <a:p>
            <a:pPr algn="just">
              <a:spcAft>
                <a:spcPts val="1000"/>
              </a:spcAft>
            </a:pPr>
            <a:r>
              <a:rPr lang="pt-BR" sz="2000" b="1" dirty="0" smtClean="0">
                <a:cs typeface="Arial" pitchFamily="34" charset="0"/>
              </a:rPr>
              <a:t>Articulação dos GTI-M com as áreas envolvidas </a:t>
            </a:r>
            <a:r>
              <a:rPr lang="pt-BR" sz="2000" dirty="0" smtClean="0">
                <a:cs typeface="Arial" pitchFamily="34" charset="0"/>
              </a:rPr>
              <a:t>(Alimentação e Nutrição, Atenção Básica, Saúde da Criança, Assistência Farmacêutica, Responsável técnico da PNAE, Educação infantil, </a:t>
            </a:r>
            <a:r>
              <a:rPr lang="pt-BR" sz="2000" dirty="0" err="1" smtClean="0">
                <a:cs typeface="Arial" pitchFamily="34" charset="0"/>
              </a:rPr>
              <a:t>etc</a:t>
            </a:r>
            <a:r>
              <a:rPr lang="pt-BR" sz="2000" dirty="0" smtClean="0">
                <a:cs typeface="Arial" pitchFamily="34" charset="0"/>
              </a:rPr>
              <a:t>);</a:t>
            </a:r>
          </a:p>
          <a:p>
            <a:pPr algn="just">
              <a:spcAft>
                <a:spcPts val="1000"/>
              </a:spcAft>
            </a:pPr>
            <a:r>
              <a:rPr lang="pt-BR" sz="2000" b="1" dirty="0" smtClean="0">
                <a:cs typeface="Arial" pitchFamily="34" charset="0"/>
              </a:rPr>
              <a:t>Definição pelo GTI-M do período de intervenção </a:t>
            </a:r>
            <a:r>
              <a:rPr lang="pt-BR" sz="2000" dirty="0" smtClean="0">
                <a:cs typeface="Arial" pitchFamily="34" charset="0"/>
              </a:rPr>
              <a:t>nas creches aderidas ao NutriSUS, </a:t>
            </a:r>
            <a:r>
              <a:rPr lang="pt-BR" sz="2000" b="1" dirty="0" smtClean="0">
                <a:cs typeface="Arial" pitchFamily="34" charset="0"/>
              </a:rPr>
              <a:t>fluxo de distribuição dos saches</a:t>
            </a:r>
            <a:r>
              <a:rPr lang="pt-BR" sz="2000" dirty="0" smtClean="0">
                <a:cs typeface="Arial" pitchFamily="34" charset="0"/>
              </a:rPr>
              <a:t>, registro na caderneta de saúde, </a:t>
            </a:r>
            <a:r>
              <a:rPr lang="pt-BR" sz="2000" dirty="0" err="1" smtClean="0">
                <a:cs typeface="Arial" pitchFamily="34" charset="0"/>
              </a:rPr>
              <a:t>etc</a:t>
            </a:r>
            <a:r>
              <a:rPr lang="pt-BR" sz="2000" dirty="0" smtClean="0">
                <a:cs typeface="Arial" pitchFamily="34" charset="0"/>
              </a:rPr>
              <a:t>;</a:t>
            </a:r>
          </a:p>
          <a:p>
            <a:pPr algn="just">
              <a:spcAft>
                <a:spcPts val="1000"/>
              </a:spcAft>
            </a:pPr>
            <a:r>
              <a:rPr lang="pt-BR" sz="2000" b="1" dirty="0" smtClean="0">
                <a:cs typeface="Arial" pitchFamily="34" charset="0"/>
              </a:rPr>
              <a:t>Capacitação das equipes</a:t>
            </a:r>
            <a:r>
              <a:rPr lang="pt-BR" sz="2000" dirty="0" smtClean="0">
                <a:cs typeface="Arial" pitchFamily="34" charset="0"/>
              </a:rPr>
              <a:t> de Atenção Básica e Educação envolvidas;</a:t>
            </a:r>
          </a:p>
          <a:p>
            <a:pPr algn="just">
              <a:spcAft>
                <a:spcPts val="1000"/>
              </a:spcAft>
            </a:pPr>
            <a:r>
              <a:rPr lang="pt-BR" sz="2000" dirty="0" smtClean="0">
                <a:cs typeface="Arial" pitchFamily="34" charset="0"/>
              </a:rPr>
              <a:t>Orientação aos pais sobre a importância da fortificação da alimentação infantil para o preenchimento do </a:t>
            </a:r>
            <a:r>
              <a:rPr lang="pt-BR" sz="2000" b="1" dirty="0" smtClean="0">
                <a:cs typeface="Arial" pitchFamily="34" charset="0"/>
              </a:rPr>
              <a:t>Termo de Consentimento Livre e Esclarecido</a:t>
            </a:r>
            <a:r>
              <a:rPr lang="pt-BR" sz="2000" dirty="0" smtClean="0">
                <a:cs typeface="Arial" pitchFamily="34" charset="0"/>
              </a:rPr>
              <a:t>.</a:t>
            </a:r>
          </a:p>
          <a:p>
            <a:pPr algn="just">
              <a:spcAft>
                <a:spcPts val="1000"/>
              </a:spcAft>
            </a:pPr>
            <a:endParaRPr lang="pt-BR" sz="2000" dirty="0"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6918"/>
            <a:ext cx="1763688" cy="40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7" y="72008"/>
            <a:ext cx="1512168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PLANEJAMENTO PARA IMPLANTAÇÃO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83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0"/>
            <a:ext cx="6372200" cy="64360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9" name="CaixaDeTexto 8"/>
          <p:cNvSpPr txBox="1"/>
          <p:nvPr/>
        </p:nvSpPr>
        <p:spPr>
          <a:xfrm>
            <a:off x="395536" y="1452840"/>
            <a:ext cx="1944216" cy="3416320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latin typeface="+mn-lt"/>
                <a:cs typeface="Arial" pitchFamily="34" charset="0"/>
              </a:rPr>
              <a:t>Modelo de </a:t>
            </a:r>
            <a:r>
              <a:rPr lang="pt-BR" b="1" dirty="0" smtClean="0">
                <a:latin typeface="+mn-lt"/>
                <a:cs typeface="Arial" pitchFamily="34" charset="0"/>
              </a:rPr>
              <a:t>Termo de Consentimento </a:t>
            </a:r>
            <a:r>
              <a:rPr lang="pt-BR" dirty="0" smtClean="0">
                <a:latin typeface="+mn-lt"/>
                <a:cs typeface="Arial" pitchFamily="34" charset="0"/>
              </a:rPr>
              <a:t>que os pais e/ou responsáveis deverão preencher, autorizando que a criança receba a fortificação com o sachê de micronutrientes nas creches.</a:t>
            </a:r>
            <a:endParaRPr lang="pt-BR" dirty="0">
              <a:latin typeface="+mn-lt"/>
              <a:cs typeface="Arial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2771800" y="3356992"/>
            <a:ext cx="6372200" cy="432048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2771800" y="4653136"/>
            <a:ext cx="6372200" cy="36004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7" y="72008"/>
            <a:ext cx="1512168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7839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1268760"/>
            <a:ext cx="7992888" cy="1368152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2000" dirty="0" smtClean="0">
                <a:cs typeface="Arial" pitchFamily="34" charset="0"/>
              </a:rPr>
              <a:t>As crianças que apresentam doenças causadas pelo acúmulo de ferro, como </a:t>
            </a:r>
            <a:r>
              <a:rPr lang="pt-BR" sz="2000" b="1" dirty="0" smtClean="0">
                <a:cs typeface="Arial" pitchFamily="34" charset="0"/>
              </a:rPr>
              <a:t>anemia falciforme, </a:t>
            </a:r>
            <a:r>
              <a:rPr lang="pt-BR" sz="2000" b="1" dirty="0" err="1" smtClean="0">
                <a:cs typeface="Arial" pitchFamily="34" charset="0"/>
              </a:rPr>
              <a:t>talassemia</a:t>
            </a:r>
            <a:r>
              <a:rPr lang="pt-BR" sz="2000" b="1" dirty="0" smtClean="0">
                <a:cs typeface="Arial" pitchFamily="34" charset="0"/>
              </a:rPr>
              <a:t> e hemocromatose</a:t>
            </a:r>
            <a:r>
              <a:rPr lang="pt-BR" sz="2000" dirty="0" smtClean="0">
                <a:cs typeface="Arial" pitchFamily="34" charset="0"/>
              </a:rPr>
              <a:t>, devem ser acompanhadas individualmente para que seja avaliada a indicação do uso do sache.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6918"/>
            <a:ext cx="1763688" cy="40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7" y="72008"/>
            <a:ext cx="1440159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INFORMAÇÕES IMPORTANTES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Espaço Reservado para Conteúdo 2"/>
          <p:cNvSpPr txBox="1">
            <a:spLocks/>
          </p:cNvSpPr>
          <p:nvPr/>
        </p:nvSpPr>
        <p:spPr>
          <a:xfrm>
            <a:off x="755576" y="3284984"/>
            <a:ext cx="3384376" cy="22322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sz="2000" b="1" dirty="0" smtClean="0">
                <a:latin typeface="+mn-lt"/>
                <a:cs typeface="Arial" pitchFamily="34" charset="0"/>
              </a:rPr>
              <a:t>Anemia falciforme e </a:t>
            </a:r>
            <a:r>
              <a:rPr lang="pt-BR" sz="2000" b="1" dirty="0" err="1" smtClean="0">
                <a:latin typeface="+mn-lt"/>
                <a:cs typeface="Arial" pitchFamily="34" charset="0"/>
              </a:rPr>
              <a:t>Talassemia</a:t>
            </a:r>
            <a:endParaRPr lang="pt-BR" sz="2000" dirty="0" smtClean="0">
              <a:latin typeface="+mn-lt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pt-BR" sz="1000" dirty="0" smtClean="0">
              <a:latin typeface="+mn-lt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sz="2000" dirty="0" smtClean="0">
                <a:latin typeface="+mn-lt"/>
                <a:cs typeface="Arial" pitchFamily="34" charset="0"/>
              </a:rPr>
              <a:t>Crianças podem receber os </a:t>
            </a:r>
            <a:r>
              <a:rPr lang="pt-BR" sz="2000" dirty="0" err="1" smtClean="0">
                <a:latin typeface="+mn-lt"/>
                <a:cs typeface="Arial" pitchFamily="34" charset="0"/>
              </a:rPr>
              <a:t>MNPs</a:t>
            </a:r>
            <a:endParaRPr lang="pt-BR" sz="2000" dirty="0" smtClean="0">
              <a:latin typeface="+mn-lt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sz="2000" dirty="0" smtClean="0">
                <a:latin typeface="+mn-lt"/>
                <a:cs typeface="Arial" pitchFamily="34" charset="0"/>
              </a:rPr>
              <a:t>Cerca de 600 indivíduos com </a:t>
            </a:r>
            <a:r>
              <a:rPr lang="pt-BR" sz="2000" dirty="0" err="1" smtClean="0">
                <a:latin typeface="+mn-lt"/>
                <a:cs typeface="Arial" pitchFamily="34" charset="0"/>
              </a:rPr>
              <a:t>talassemia</a:t>
            </a:r>
            <a:r>
              <a:rPr lang="pt-BR" sz="2000" dirty="0" smtClean="0">
                <a:latin typeface="+mn-lt"/>
                <a:cs typeface="Arial" pitchFamily="34" charset="0"/>
              </a:rPr>
              <a:t> no Brasil</a:t>
            </a:r>
          </a:p>
        </p:txBody>
      </p:sp>
      <p:sp>
        <p:nvSpPr>
          <p:cNvPr id="16" name="Espaço Reservado para Conteúdo 2"/>
          <p:cNvSpPr txBox="1">
            <a:spLocks/>
          </p:cNvSpPr>
          <p:nvPr/>
        </p:nvSpPr>
        <p:spPr>
          <a:xfrm>
            <a:off x="5076056" y="3284984"/>
            <a:ext cx="3384376" cy="22322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sz="2000" b="1" dirty="0" err="1" smtClean="0">
                <a:latin typeface="+mn-lt"/>
                <a:cs typeface="Arial" pitchFamily="34" charset="0"/>
              </a:rPr>
              <a:t>Hemocromatose</a:t>
            </a:r>
            <a:endParaRPr lang="pt-BR" sz="2000" dirty="0" smtClean="0">
              <a:latin typeface="+mn-lt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Crianças não podem receber micronutrientes em pó</a:t>
            </a:r>
          </a:p>
        </p:txBody>
      </p:sp>
    </p:spTree>
    <p:extLst>
      <p:ext uri="{BB962C8B-B14F-4D97-AF65-F5344CB8AC3E}">
        <p14:creationId xmlns:p14="http://schemas.microsoft.com/office/powerpoint/2010/main" val="53817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6859784"/>
              </p:ext>
            </p:extLst>
          </p:nvPr>
        </p:nvGraphicFramePr>
        <p:xfrm>
          <a:off x="590872" y="69269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80312" y="66918"/>
            <a:ext cx="1763688" cy="40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497" y="72008"/>
            <a:ext cx="1512168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IMPLEMENTAÇÃO EM NÍVEL LOCAL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12" name="Imagem 11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437" y="4797152"/>
            <a:ext cx="1840675" cy="1267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7210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2636912"/>
            <a:ext cx="8496944" cy="201622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marL="0" indent="12700" algn="ctr">
              <a:buNone/>
            </a:pPr>
            <a:r>
              <a:rPr lang="pt-BR" sz="2400" b="1" dirty="0" smtClean="0">
                <a:cs typeface="Arial" pitchFamily="34" charset="0"/>
              </a:rPr>
              <a:t>Potencializar o pleno desenvolvimento infantil</a:t>
            </a:r>
            <a:r>
              <a:rPr lang="pt-BR" sz="2400" dirty="0" smtClean="0">
                <a:cs typeface="Arial" pitchFamily="34" charset="0"/>
              </a:rPr>
              <a:t> e a </a:t>
            </a:r>
            <a:r>
              <a:rPr lang="pt-BR" sz="2400" b="1" dirty="0" smtClean="0">
                <a:cs typeface="Arial" pitchFamily="34" charset="0"/>
              </a:rPr>
              <a:t>prevenção e controle das deficiências de vitaminas e minerais</a:t>
            </a:r>
            <a:r>
              <a:rPr lang="pt-BR" sz="2400" dirty="0" smtClean="0">
                <a:cs typeface="Arial" pitchFamily="34" charset="0"/>
              </a:rPr>
              <a:t>, mediante a adição direta de micronutrientes em pó aos alimentos que </a:t>
            </a:r>
            <a:r>
              <a:rPr lang="pt-BR" sz="2400" b="1" dirty="0" smtClean="0">
                <a:cs typeface="Arial" pitchFamily="34" charset="0"/>
              </a:rPr>
              <a:t>a criança com idade entre 6 meses e 3 anos e 11 meses </a:t>
            </a:r>
            <a:r>
              <a:rPr lang="pt-BR" sz="2400" dirty="0" smtClean="0">
                <a:cs typeface="Arial" pitchFamily="34" charset="0"/>
              </a:rPr>
              <a:t>irá consumir em uma de suas refeições diárias.</a:t>
            </a:r>
          </a:p>
          <a:p>
            <a:pPr algn="ctr">
              <a:buNone/>
            </a:pPr>
            <a:endParaRPr lang="pt-BR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908720"/>
            <a:ext cx="4387234" cy="101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4051" y="72008"/>
            <a:ext cx="1423613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0606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48502" y="1196975"/>
            <a:ext cx="7722604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sz="2000" dirty="0" smtClean="0"/>
          </a:p>
          <a:p>
            <a:endParaRPr lang="pt-BR" sz="2000" dirty="0"/>
          </a:p>
          <a:p>
            <a:endParaRPr lang="pt-BR" sz="2000" dirty="0" smtClean="0"/>
          </a:p>
          <a:p>
            <a:endParaRPr lang="pt-BR" sz="2000" dirty="0"/>
          </a:p>
          <a:p>
            <a:endParaRPr lang="pt-BR" sz="2000" dirty="0" smtClean="0"/>
          </a:p>
          <a:p>
            <a:endParaRPr lang="pt-BR" sz="2000" dirty="0"/>
          </a:p>
          <a:p>
            <a:endParaRPr lang="pt-BR" sz="2000" dirty="0" smtClean="0"/>
          </a:p>
          <a:p>
            <a:endParaRPr lang="pt-BR" sz="2000" dirty="0"/>
          </a:p>
          <a:p>
            <a:endParaRPr lang="pt-BR" sz="2000" dirty="0" smtClean="0"/>
          </a:p>
          <a:p>
            <a:endParaRPr lang="pt-BR" sz="2000" dirty="0"/>
          </a:p>
          <a:p>
            <a:endParaRPr lang="pt-BR" sz="2000" dirty="0" smtClean="0"/>
          </a:p>
          <a:p>
            <a:endParaRPr lang="pt-BR" sz="2000" dirty="0"/>
          </a:p>
          <a:p>
            <a:endParaRPr lang="pt-BR" sz="2000" dirty="0" smtClean="0"/>
          </a:p>
          <a:p>
            <a:endParaRPr lang="pt-BR" sz="2000" dirty="0"/>
          </a:p>
          <a:p>
            <a:endParaRPr lang="pt-BR" sz="2000" dirty="0" smtClean="0"/>
          </a:p>
          <a:p>
            <a:r>
              <a:rPr lang="pt-BR" sz="1000" dirty="0" smtClean="0"/>
              <a:t>Dados parciais de 15 de maio de 2014.</a:t>
            </a:r>
            <a:endParaRPr lang="pt-BR" sz="1000" dirty="0"/>
          </a:p>
        </p:txBody>
      </p:sp>
      <p:sp>
        <p:nvSpPr>
          <p:cNvPr id="2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PARCIAL DA ADESÃO AO NUTRISUS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6918"/>
            <a:ext cx="1763688" cy="40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7" y="72008"/>
            <a:ext cx="1512168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http://vanderleideoliveira.files.wordpress.com/2011/06/plano-brasil-sem-misc3a9ria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933056"/>
            <a:ext cx="28797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6"/>
          <p:cNvSpPr txBox="1"/>
          <p:nvPr/>
        </p:nvSpPr>
        <p:spPr>
          <a:xfrm>
            <a:off x="35497" y="980728"/>
            <a:ext cx="619268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000" dirty="0" smtClean="0"/>
              <a:t>Considerando as </a:t>
            </a:r>
            <a:r>
              <a:rPr lang="pt-BR" sz="2000" b="1" dirty="0"/>
              <a:t>creches </a:t>
            </a:r>
            <a:r>
              <a:rPr lang="pt-BR" sz="2000" b="1" dirty="0" smtClean="0"/>
              <a:t>prioritárias </a:t>
            </a:r>
            <a:r>
              <a:rPr lang="pt-BR" sz="2000" b="1" dirty="0" smtClean="0"/>
              <a:t>(Brasil)</a:t>
            </a:r>
            <a:endParaRPr lang="pt-BR" sz="2000" b="1" dirty="0"/>
          </a:p>
          <a:p>
            <a:endParaRPr lang="pt-BR" sz="2000" dirty="0"/>
          </a:p>
          <a:p>
            <a:r>
              <a:rPr lang="pt-BR" sz="2000" dirty="0" smtClean="0"/>
              <a:t>7.541 </a:t>
            </a:r>
            <a:r>
              <a:rPr lang="pt-BR" sz="2000" dirty="0" smtClean="0"/>
              <a:t>creches/</a:t>
            </a:r>
            <a:r>
              <a:rPr lang="pt-BR" sz="2000" dirty="0" err="1" smtClean="0"/>
              <a:t>pré</a:t>
            </a:r>
            <a:r>
              <a:rPr lang="pt-BR" sz="2000" dirty="0" smtClean="0"/>
              <a:t> escolas </a:t>
            </a:r>
            <a:r>
              <a:rPr lang="pt-BR" sz="2000" dirty="0"/>
              <a:t>aderidas</a:t>
            </a:r>
          </a:p>
          <a:p>
            <a:r>
              <a:rPr lang="pt-BR" sz="2000" dirty="0" smtClean="0"/>
              <a:t>363.095 </a:t>
            </a:r>
            <a:r>
              <a:rPr lang="pt-BR" sz="2000" dirty="0"/>
              <a:t>crianças</a:t>
            </a:r>
          </a:p>
          <a:p>
            <a:r>
              <a:rPr lang="pt-BR" sz="2000" dirty="0" smtClean="0"/>
              <a:t>2.263 municípios</a:t>
            </a:r>
          </a:p>
          <a:p>
            <a:r>
              <a:rPr lang="pt-BR" sz="1000" dirty="0" smtClean="0"/>
              <a:t>** parcial de 15/05/14</a:t>
            </a:r>
          </a:p>
          <a:p>
            <a:r>
              <a:rPr lang="pt-BR" sz="1000" dirty="0" smtClean="0"/>
              <a:t>** ultrapassa a quantidade de sachês</a:t>
            </a:r>
          </a:p>
          <a:p>
            <a:r>
              <a:rPr lang="pt-BR" sz="1000" dirty="0" smtClean="0"/>
              <a:t>** priorização (2º semestre/14 e 1º semestre/15)</a:t>
            </a:r>
            <a:endParaRPr lang="pt-BR" sz="1000" dirty="0"/>
          </a:p>
          <a:p>
            <a:endParaRPr lang="pt-BR" sz="20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2843808" y="3362216"/>
            <a:ext cx="61926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>
              <a:buFont typeface="Wingdings" panose="05000000000000000000" pitchFamily="2" charset="2"/>
              <a:buChar char="ü"/>
            </a:pPr>
            <a:r>
              <a:rPr lang="pt-BR" sz="2000" dirty="0" smtClean="0"/>
              <a:t>Considerando as </a:t>
            </a:r>
            <a:r>
              <a:rPr lang="pt-BR" sz="2000" b="1" dirty="0"/>
              <a:t>creches </a:t>
            </a:r>
            <a:r>
              <a:rPr lang="pt-BR" sz="2000" b="1" dirty="0" smtClean="0"/>
              <a:t>prioritárias (Santa Catarina)</a:t>
            </a:r>
            <a:endParaRPr lang="pt-BR" sz="2000" b="1" dirty="0"/>
          </a:p>
          <a:p>
            <a:pPr algn="r"/>
            <a:endParaRPr lang="pt-BR" sz="2000" dirty="0"/>
          </a:p>
          <a:p>
            <a:pPr algn="r"/>
            <a:r>
              <a:rPr lang="pt-BR" sz="2000" dirty="0" smtClean="0"/>
              <a:t>295 creches </a:t>
            </a:r>
            <a:r>
              <a:rPr lang="pt-BR" sz="2000" dirty="0"/>
              <a:t>aderidas</a:t>
            </a:r>
          </a:p>
          <a:p>
            <a:pPr algn="r"/>
            <a:r>
              <a:rPr lang="pt-BR" sz="2000" dirty="0" smtClean="0"/>
              <a:t>15.274 </a:t>
            </a:r>
            <a:r>
              <a:rPr lang="pt-BR" sz="2000" dirty="0"/>
              <a:t>crianças</a:t>
            </a:r>
          </a:p>
          <a:p>
            <a:pPr algn="r"/>
            <a:r>
              <a:rPr lang="pt-BR" sz="2000" dirty="0" smtClean="0"/>
              <a:t>111municípios</a:t>
            </a:r>
            <a:endParaRPr lang="pt-BR" sz="2000" dirty="0"/>
          </a:p>
          <a:p>
            <a:pPr algn="r"/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52216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0"/>
            <a:ext cx="8743950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782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0137"/>
              </p:ext>
            </p:extLst>
          </p:nvPr>
        </p:nvGraphicFramePr>
        <p:xfrm>
          <a:off x="1644352" y="52581"/>
          <a:ext cx="6096000" cy="66167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NO_MUNICIPIO_ACENTUADO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QT_MATRICULA_CRECHE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AGROLÂNDIA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120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ÁGUAS DE CHAPECÓ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ÁGUAS MORNAS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ANCHIETA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ARARANGUÁ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155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BALNEÁRIO PIÇARRAS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BARRA VELHA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242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BENEDITO NOVO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134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BOCAINA DO SUL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BOM JARDIM DA SERRA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BOM RETIRO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122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BRUNÓPOLIS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BRUSQUE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987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CAÇADOR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509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CALMON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CAMBORIÚ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595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CAMPO ERÊ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170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CAPIVARI DE BAIXO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343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CATANDUVAS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CAXAMBU DO SUL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CELSO RAMOS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COCAL DO SUL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184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CORONEL FREITAS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184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CORREIA PINTO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CRICIÚMA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CUNHA PORÃ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DESCANSO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125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DONA EMMA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107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FAXINAL DOS GUEDES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113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FRAIBURGO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105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GARUVA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243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GOVERNADOR CELSO RAMOS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128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GUARACIABA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92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HERVAL D'OESTE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370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IÇARA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366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ILHOTA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131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IMARUÍ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IMBITUBA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279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30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112310"/>
              </p:ext>
            </p:extLst>
          </p:nvPr>
        </p:nvGraphicFramePr>
        <p:xfrm>
          <a:off x="1619672" y="52581"/>
          <a:ext cx="6096000" cy="66167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IMBUIA Total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IPORÃ DO OESTE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201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ITAIÓPOLIS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303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ITAPIRANGA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173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ITUPORANGA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149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JABORÁ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JACINTO MACHADO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JARAGUÁ DO SUL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142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JARDINÓPOLIS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JOINVILLE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151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JUPIÁ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LACERDÓPOLIS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LEOBERTO LEAL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LONTRAS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140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MAJOR VIEIRA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MARAVILHA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353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MIRIM DOCE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MODELO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MONTE CARLO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MORRO DA FUMAÇA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141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NAVEGANTES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867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NOVA ERECHIM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102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NOVA TRENTO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NOVA VENEZA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ORLEANS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311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OTACÍLIO COSTA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269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PAIAL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PAINEL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PALMA SOLA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107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PALMITOS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232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PASSO DE TORRES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PAULO LOPES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PENHA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241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PINHALZINHO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PIRATUBA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PONTE ALTA DO NORTE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PRAIA GRANDE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119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PRESIDENTE CASTELLO BRANCO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QUILOMBO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115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654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9598064"/>
              </p:ext>
            </p:extLst>
          </p:nvPr>
        </p:nvGraphicFramePr>
        <p:xfrm>
          <a:off x="1619672" y="117312"/>
          <a:ext cx="6096000" cy="61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RANCHO QUEIMADO Total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RIO DO OESTE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RIO DO SUL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245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RODEIO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SALETE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93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SALTINHO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SALTO VELOSO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143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SANTA ROSA DO SUL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SANTIAGO DO SUL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SANTO AMARO DA IMPERATRIZ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SÃO BONIFÁCIO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SÃO DOMINGOS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107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SÃO JOAQUIM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156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SÃO JOSÉ DO CEDRO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110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SÃO LOURENÇO DO OESTE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403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SÃO LUDGERO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290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SAUDADES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113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SUL BRASIL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TAIÓ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105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TANGARÁ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152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TIGRINHOS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TRÊS BARRAS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TREVISO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TREZE DE MAIO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TUBARÃO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802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TUNÁPOLIS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URUBICI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235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URUSSANGA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VARGEM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VIDAL RAMOS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VIDEIRA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VITOR MEIRELES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WITMARSUM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XAVANTINA 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021" marR="2021" marT="2021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445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1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1pPr>
            <a:lvl2pPr eaLnBrk="0" hangingPunct="0"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2pPr>
            <a:lvl3pPr eaLnBrk="0" hangingPunct="0"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3pPr>
            <a:lvl4pPr eaLnBrk="0" hangingPunct="0"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4pPr>
            <a:lvl5pPr eaLnBrk="0" hangingPunct="0"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9pPr>
          </a:lstStyle>
          <a:p>
            <a:pPr defTabSz="914400" eaLnBrk="1" hangingPunct="1"/>
            <a:endParaRPr lang="pt-BR" altLang="pt-BR" dirty="0">
              <a:solidFill>
                <a:schemeClr val="tx1"/>
              </a:solidFill>
            </a:endParaRPr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>
            <a:off x="7308304" y="1196752"/>
            <a:ext cx="1763688" cy="1008112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defTabSz="914400">
              <a:defRPr/>
            </a:pPr>
            <a:r>
              <a:rPr lang="pt-BR" sz="1600" b="1" dirty="0" smtClean="0">
                <a:cs typeface="Arial" pitchFamily="34" charset="0"/>
              </a:rPr>
              <a:t>PDP para a produção nacional</a:t>
            </a:r>
            <a:endParaRPr lang="pt-BR" sz="1600" b="1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6918"/>
            <a:ext cx="1763688" cy="40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7" y="72008"/>
            <a:ext cx="1512168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CADEIA DE DISTRIBUIÇÃO DO PRODUTO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  <p:graphicFrame>
        <p:nvGraphicFramePr>
          <p:cNvPr id="20" name="Diagrama 19"/>
          <p:cNvGraphicFramePr/>
          <p:nvPr/>
        </p:nvGraphicFramePr>
        <p:xfrm>
          <a:off x="323528" y="908720"/>
          <a:ext cx="820891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04763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3.gstatic.com/images?q=tbn:ANd9GcSjkXbNSPQEmQ7sNvvH3-FRKCSjvVL-uqMVpyLK38t-74y3T4Ks_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412776"/>
            <a:ext cx="2143125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6" descr="data:image/jpeg;base64,/9j/4AAQSkZJRgABAQAAAQABAAD/2wCEAAkGBw8QDw8UEBQVFBQPEBUVFhUVFRQWFBYWFBYWFhUYFBQYHCggGBonHBQUIjEhKCkrLi4uFx8zODMsNygtLisBCgoKDg0OFxAQFywcHBwsLCwsLCwsLCwsLCwsLCwsLCwsLCwsLCwsLCwsLCwsLCwsLCwsLCwsLCssLCwsLDcsLP/AABEIAMkA+wMBEQACEQEDEQH/xAAcAAEAAQUBAQAAAAAAAAAAAAAABgEDBAUHAgj/xABKEAABAwIDBAQHCg0EAwEAAAABAAIDBBEFEiEGBxMxIkFRcRQVMlJhgZEWMzVTcpKhsbLRCBcjQlRic3STorPB4SQ2gsImNFUl/8QAGwEBAQADAQEBAAAAAAAAAAAAAAECAwQFBgf/xAAyEQEAAgECBAUCAwgDAAAAAAAAAQIDBBEFEjFRExQVIVIyQTM0cQYWIkJhYoGhI5Gx/9oADAMBAAIRAxEAPwDuACCqAgICAgICAgICAgICAgICAgICAgICAgICAgICAgICAgICAgICAgICAgICAgICAgICAgICAgICAgICAgICAgICAgICAgICAgICAgICAgICAgICAgICAgICAgICAgICAgICAgICAgIPD5A0XcQAOs6D2okzEdXoFFeRK0kgEEjmL6i/aETeN9npFVQEBAQEBAQEBBRBQuA5rG1616ybK3V3FA8HkpW9bdJ3WY2elkggICAgICAgICAgICAgIIxvAw6oqaQR07cxdIC4XA6Iv2+mywvEzHs4tdjvfHtRstmopmUkDZxaRjLO1vy5a91laRMR7t2ni9ccRbqjOymDV8OI1Ms4tHNnucwN+l0NO5YVrO7j02HLTNa1ukp0tr01UBAQEBAQEBAQUKDV4zTyPyZBfKb+vqXhcY02fNNPC+zq016V35mfZ2T9bL9Nl6k1yeBt/Ns0bxzb/Zg4NTyMz5+s359a8zhGmz4Zv4vSW/U3pbblbRe45RAQEBAQEBAQEBAQEBBRBosb2ogo5Gtna9oeLteG3ae0aa3WE2iOrmzaqmKf4lpm22GkX47R3gg+xPEqwjX4Z+63DttRyzRxQZ5XvdYZWmw7SSeoJ4kT0K67Ha0Vr7zKTLN2KoCAgICAgICAg8lBhzYkxji19x6baHuXl5+KYsF5rk9m+mC143qeM4fOCesaXbfmPLZOxBiLJHZWXPptoFdPxTFqMnJj9/6l9Pakb2Zq9JoVVBAQEBAQEBAQEFCgICDU7TYx4FTmbLmDXsBF7GzjY29KxtO3u0ajN4VOZiw4hh+Jw5S5jw7mxxs9p7uYPcpvW0NUZcOor7tBPuxpy67Jntb2EB1vWVhOKJcluF49/aza4dhuHYSxzy9ocRq95BefQ0dXqWURWjfjx4NNG+/uubMbUiunqBG20cTW5SfKcSTc26horW/Mz02r8e0xHSEmWbtEBBgY1jENJHxJ3WbmDeVzcm3JYWvFY3luwYL5rctIZkUoe0OabhwBB7QVlE7xu1WiazMTHRr8Mx2nqZZo4nXdA6zv8doWFckWnaG/LpsmKsWtG0S2a2OcugXQYldWCLKSLgmy8/Xa6NJFZtHtLdhwzk3iHl4hnbzB9eoWq8aTX06xP/q1nJin2YhwNt/KNvUvNn9nsO+8X9m/zttujIaYKdvP+7iu2ltHw6m0T7/7aZjLmn3XMPq+K1xtYB1gunh2t83WbbezHNi8KYiWYvRaRAQVQEBAQEBAQWqp5ax5HMNJHqCSxvO1ZlxT3b4kdeNz7Gt+5cs5Lbvmp1+bfqe7bEvjz81v3J4lk8/m+TFxHaatqIzHNLmYSCRYDlqNVJvM9WGTV5MkctpalriDcGx7RofasXNE7dGW3FKkCwmlt2Z3fenNLZ4+TpzMWSRzjdxLj2kkn6VOrCbTPWd2dhWNVFKXGB+Qvtm0BvblzWUWmOjZiz3xfTLY+7bEvjz81v3LLxLN/n83c922JfHn5rfuU8Sx6hm7uobEYjLU0UUkxzPJcCbWvZxA0C6aTMw93R5bZMUTZ52x2b8YRxs4nD4by7yb3uLdq15cXiRs9nQa3yt5ttvu2eFUBgpooc2bhxhmbrNha6zrXauzny5fEyTfbrLRbK7H+Azyy8UycRpFi23M3vzWvHh5LTLs1nEPMY605dtkkrZC2N5HMBa9dltjwWtXrDhxV5rREo94zm876Avh54zq/k9XyuPseM5vO+hT1nV/M8rj7LVRVSSABxvZc+o12bPERknfZnTDWnvVZBI5Gy5a5LVneJ2bJrE9XszP853tK3Tq80xtzz/2x8OnZbK0zeZneZ3ZxG3Rfgq5GCzTYXuuvT6/Np68uOdoar4aXneYXfGc3nfQF0esav5sPK4+ynjObzvoSOMav5HlcfZJKR5cxhPMtBX3ekyTkw1tPWYeTkja0wvLoYCAgICAgILFb71J8h31FSejDJ9MvnVvJcc9Xx09VVEFQQFAQEBBQIOzbtfg2L5T/tFdWP6X03D/AMGHjazHa2hdxGxNlpzzOocw/rW6lhlvanvs+j0Wlw6iOWbctmkbvTbbWndf0OFlp85/R3egWnpdnbO7X1mIVAbFC1kTTeR5u7TsHVdZ481rz09nPq+HYtNj3tfe09ITDEfeZPkrVxP8rf8AR5WD8SEVX5s9wQEBRRAQFQQFYRLaD3qP5IX6XoPy9P0eFl+uWQuxrEBAQEBAQWqlhcx4HNzSPaLIxvG9Zhxc7C4kNOEDbrDhY9y5Zx23fNzw/Nv0PcNiXxP8zVPCsnp+fsxMT2XraaMyTR5WAgE5geZsNFJxzENeTSZccb2hp1i5RAQbDCMFqKsvEDM2S2bUC1+XPuWVazLfhwXy/TG7Ye4zEPi2/wARn3pyS6vS9T8T3GV/xbf4jPvSKHpep+KVvnqMMwiGxaJWTXLQQ4Wc46H1LK95pR9XwLQTP/HlhmYTvEo5m5agGJxFjcXYe4pTUVtG1np5+DZ8c74/eP8Ab3LFs+88Qmn7edr97VdsPVjWeIVjliJW63bvD6WPJStzkcgwZWDvKxtqKUj+H3Z4uFanPbfLOy3sXjc1a2tdM4XJaGtvZrRY6Bc2bmz4L1jrLLXaSumtjisNj4E/9X5wXyE8H1XxY+PX+p4E/wDV+cE9H1XxPMV7f6eZ6V7AC4aH0rn1OgzaeItkj2laZqXnaFlcUtoooiL9PRySAlguAbc136fh+bUV5scNWTPSk7Su+K5/N+ldHour+LDzePueK5/N+lPRdX8U83jSOlYWsaDzDQF9zpMc48NaW6xDysk81pmF5dLAQEBAQEBBQoCAgim834Nk+XH9sLXl+l5/E/wJcbXK+aEAoJvu2No8RI6oR9Tlsp0l7/Ao3ze/eEGzu7T7SvO5pfrdcdNo9jO7tPtKc0r4dewXHtJ7yU3lYpWOkKKMlLICCocRyJHcSrvsxmsT1jdXO7tPtKc0p4dfjCud3afaU3seHX4w6zgbicKo7m+nX615/HPy1HyuSIjV32e18k2iiiI3+z3vbvlFfb/s7+Xn9Xla3621X0TjEBBVAQEBAQEBAQEBBE953wbL8uP7YWvJ0cHEvwJcbXK+aEBBNt3HvWI/sB9Tltp9Mve4D+N/mEGC81+vR0FFEBAQEBARBFdawH4Ko+4/3XBxz8tR8ll/N3XF8k2iAg3+z/vbvllfbfs5+Xn9Xla3622X0TjEBAQEBAQEBAQEBAQYuIUMU8bo5WhzHcwfapMbsMmOt68tmm9w+G/Ej2n71jyQ5fIYex7h8N+JHtP3pyQeQw9lPcPhvxI9p+9OSDyGHszaTZ2lgjlZAwR8ZpDiOfKw1KckbTDp02KmC3NSEKO6w/pH8n+VyeTju+njj+38h+Kw/pH8n+U8nHc9f/safanYfwGnMvGz9INtltz9N1ry6eKV33dui4r5nJycuyILleyICCS7IbKeMBKeJw+EQPJve4v2rfhw+J93l6/iPlJiOXfdIvxWH9I/k/yt/k47vO/eD+w/FYf0j+T/ACnk47n7wf2JthOCsgpYoHHOIhzOl1sy6PHlpFLxvEPEzam2TLbJHtuyPFcPm/SuT0bSfFj5nJ3PFUPmp6NpPgeZydzxVD5qejaT4nmcndkU8DWCzRYLuwabHgry0jZrvebzvK6FvYKoCAgICAgICAgICAgICAgICCiAgh29P4PP7Vn1rm1X0PX4L+Z/w48vMfZCAg6Zue8ir+Wz6l36PpL5jj/1UdGXa+dLIKoCAgICAgICAgICAgICAgICAgICAgICAgogiO9CNzsPdlBNpGXsCdLrn1MfwPV4PaK6j3n7OPcF/mu+aV5nLPZ9j4tPlBwn+a75pV5Z7HiU7nBf5rvmlTlnseJTu6Xuhic2OqJaQC9trgi9h1Lv0kTETu+Z47atrU2l0Vdj58QEBAQEBAQEBAQEBAQEBAQEBBS6BdAugqgpdAugXQLoKOaDzRYmY6PHBZ5o9gU5YXnt3OCzzR7Am0HPbucFnmj2BOWDnt3emtA5C3ckRskzM9Xq6qF0C6BdAugXQLoF0C6CqAgICAgICAgoUHONoOE7FJWYlLUQwvZGKR8cskUN/wA8Oew2El/O6kFrbOSAYnTR1M1U2DwJxHg8k4LnBwAc7hanTrUVlYieBTUNNQTTjxpUZeNM+R8rGBueTLxOk0loIHZdESDDNl4aLiPikqHExOaRLUSSNOl81nk2d6Qg5lg1VH4LRPpKupfiUkzc0PGlka4cSz88bui1ob19SLLd4/LTOxmtZWzVbGMp6Yxtp31AaCQ7PcRermiNztJsrAzD5JY5qwGnpnujPhU4PIvGfXpetB5wqkhw7DhXGSokkNG1xbLPJI1z3tBAaxxtcuI5IL2yNfUeAVsFU4mpohI17rm5D4+IxwPPk61/1UEMwOojEWGvoquolr5ZIuLCZppWFhd+V4jHdFrQOtFT/Bqh5xnE2Oc4sZBTkNJOVpOe5aOQvZBrMA2hmkxWRzz/AKWtzxUwubZqYnMQP1hmP/FUSTbKtdBh9XIw2e2FwZbnncMrbem5CiINi+1dR4moCzMKgzMbMAekBSuBnueyw170VJqesc/G2gOdw34a14bc5bl/PLyvbrVRptoa+Zk+P5ZHtEWHxOZZxsx3T6TR1HRQW6/aKeTCZGTEx1cHg5fkJGdj3MyyMI/NcDr6borPrcZfTYhicjnOcymwqOYMuct25ySG9ptzRHvZ7ZbwiGnqquoqXVEwbMck8jI25uk1jY2nLlAIHLVUea+qlGIYy0PcBHhkbmjMbNceJq0dR0GqgjGGzsghwmSjrJpauplhEkDqh87Xtd77nY4nhgDW+iCR4XtDM7F3Oc7/AElS59LBqbcWn1cQP1jmH/FBtNnp3uxXF2uc4tZ4PlaSS1t2G+UdSCVqggICAgICAgoUET2s8PmbPTR0cc0U0WVsr5WhoLhYl7CL6XvooNZ4mxCjqaGSCEVQp8PFM8mVsZLgQb9LmNEGdjOHV1bBDLwm09XRVHFhY6QPY4AWcHObyzNJHoQZ+HVuJTuLZ6VkEfCcHEyh7nPI0yBumX0lBoKXZKqiw2hdE1rK6gJc3UWeC454nuHNrgR67IrIdBiUGJVVTDSCVlVT07bGZjCx0YdmBvz1dzQbzEY6mqw2oY+IRTTQSMEecOAJBDemNOxVGlxTZ2rqIMKpiTHFA1jqh7XNzB0TAGNaDz6Wt7dSCh2Yq4K2SWOR87KujkhmMrmBweB+SIsBpqR61BZh2VqYaLDZIGtbW0DWgi4DZWOP5WJzuu41B7QisiuwqvE+KzQMGerpYI4bvaLPGYPzdlg76FUYNZsJUQ0lL4NPLJLQOjfFFIWCPMLB4vlB1BdrdFSPbHDZqunhijHl1MLpLkDLGx4e7v5AIjVu2Nca3EZSbxVNMWRM82SVpbM63VezEGJTYTiVM7D6hkTZpIqEU1RFxA13RN2vjedD3IEuz1dUQYxLMxjJ6+ARRQh4OVrGkNzv5ZiSVBlbW7HOq6Sm4ZyVNM2IXB0exuUvjcesXbcekKjJl2cfNXVzpQOBVYeynvcXv0g4W7nKDGwh+M0sMdL4NHNwbRsqDKGsMbdGl7LZg7L1DrVF+qwOpdWYnKGjLU0DImHMNZG57i3UOkNUFcPwF9JhYbTwRCtFLkuAwXky21k7L9ag1FVsDUR0MDYKiV81I5k0cbnMEZla7M4Xy3AN3C9+tBmRw4nTV9bNFSCZlW2E+/MYWljLOFjz1KCYYbNK+Jjpo+FIR0mZg7KezMOaoykBAQEBAQEBBEdpN4uHYfOYKl0gka1riGxlws7lqO5RWvpd7+DSOtxJGel8bmt9ZRNk0w+vhqI2yQPbIx3JzSCD7FRhbS7RU2HQCapLgwvDLtaXHM69tPUgi344MG+Mk/hFRdnqPe7g7nNAkku5waPyTuZNh9aGyeMdcA9oVR6QRnarbrD8NIbUyflCLiNgzPt2kdQUVocP3x4RK9rSZYy4gAuZ0dTYXIOiGzoTHAgEciLhVHmeVrGuc42awFxPYALlBgbPY3BXU0c9OSY5L2uLHQ2Nx1INkUEd2f20oq6eaCnc4yQXzhzC0aOymx69QoIttnjdbVYrT4dhsrojGOJUysDTkab9Ekg626u0hBJ/dhRRVrKBz3mos0atJBu24Jdy6lRlbUbT0uGxMkqi4Ne/KMrS43tfkFBGBvkwa9s03eYXWQ2SnANqKGvaTSzMktzaD0h3t5hUbWomaxjnu5MaXHuAuUEE/HBg3nyfwnKLsfjgwbz5P4TkEt2exuCup2T05JjeTYkWOmh0VRskBAQEBAQEBBwvbeljm2sp45GhzJOAHNPIjK7QqK6ViG7zCJmFrqWNtxo5l2uHcQVRy/DXzbN402nL3PpalzefIteSGut1OabXUEx39H/8lv71H9TlSF7YLY7DJsMo5JaWJ73wgucRqTrqVNiZSBuwuEggikhBBBHR6xqOtVN0iaLDuQCg4Lu1oocRxuvkrgJHsL3tY/kSJMl7deUAaelRXXa7Y7DZywyU0d43Nc0tblILTcajuVG9CIgG+fHfBsNMTDaStcIm255ebj7NPWosI/uNxB8ElZh8/RfE7iNaerkHj6ihLrzuSqOJblfhjFO6T+s5SFl2iOlja5zmsaHP8pwaA49561UcYxQf+ZxfKi/plRfs3X4Qf/oU/wC8f9SkkN3srsbhkuHUjpKWJzpKdhcS3UktFyShMoHvG2OODPhr8Mc6NrZA1zbk5HG9u9h5EFCHUcMxptfhPhDRbi0zyR2ODXBw9oKqOXbkMAo6xlaaqFkpjkYG5xewIN7KMpdR9weEfocPzf8AKrFusNw6GmjbHAxscbb2a3QC/NBlICAgICAgICDiG1n+8KTvg+y5Rfs7eqjiP4QAHhWGkeVlf9tlvpUVvt9vwJBf46C/zShCO7MU+1Roqc0j4xAYxwweHcN6r31Ql0XYGPGGtn8aua52ZvCy5PJt0r5fSqiWoCDkO2m7isjq3V2EPyyOdndGDldm6yw8iDbySpKvOzm9maKYU+LwmJ9w0yhpbYnS72dnpGiGzrscgc0FpBDgCCORB5EKo41isnjfaiGIdKDD/K7Lsu5x9bi0eoqK8bfk4XtFR1rRZlSGiS3XqGSX9WU+pB2drw5oINwRcHtBGiqOKblfhjFO6T+s5SFl25VHEsU/3nF3xf03KMvs3X4QnwfT/vH/AFKSkJzsV8G0P7tH9kKwktNvfDfEtXfsZbvzCykrDS7pifc9Lfl/qLd1ig53u2ixtzanxU5jQHt4ubJzscts3oUWXSdloNqBWwmufGaYF3EA4d/JOW1tfKsqxdJCoICAgICAgICDiG1n+8KTvg+y5RXa55mxtc55DWtFySbAAdpVRwTGqs49tBAyn6UEDgM3Vkjdme/uJAAUVNd/IAwloHVUx/U5JISTdt8EUH7AfWUSUlVBBVB4a8G9iDY2Nuo9hQcx390tOcPjkeGiZszRGbDMQfLb6RbVRYZ+CY66j2YgqJSc7KQBt+ZcejGPqQc53csxyES1VDStn8KJDpJCBqHEuy3cDa5KiszeDHj9bS3rqKOOOlJkL2OaXAZSHfnE2sVSNnSN0+OeGYVCXG8kF4X9t2aNPrFlUc93V1TKXH6+GY5XzPlY2+l3NkLresKDupKqOFwVLazbAPh6TY36kai0TLOPdc2UX7JD+EH8H0/7x/1KSQnOxfwbQ/u0f2Qqkubb8tqo3xsoKd3EkdI10obra18rPS4nq9Ciwm+zeDGhwRsDvLZSyF/ynBzj9dvUqiFfg8e94h+0j+yVFl2FVFUBAQEBBQFBVAQEHLNvN2tZX4i6qgnji/JxtF8+cFgOoIHpU2VrxuixCezavEHOZ1tGd32tE2N3Qtkdj6TDIiynaczvLkdYvfbtPZ6AiMXeRsvLilEIIntY4TMfd97WbfTTvVIQOn3XY3G1rY8QDWtFg1rpAAPQLKbLuyaTdzjjZI3OxG7WSNc4Z5dQHAkcusXTY3ddaNAqgUHIcX3cYyyrnnoa6xqJC913OY7XqIAIOgCmyq0G6msqZ2S4vVmYMOjGuLiR2FxAAHcE2N0l3jbHVOI01PT0skcMUJuWuDtcoswADqCEJLs1hDaKjp6duogia2/aQNT6zdVGbW0zZYpI3C7ZGOae5wI/uggu7TYaqwmWpD5o5IZgLNGbM1zSbE3FuRt6lF3W9vt2EeIS+EU8nAqDbMfzHkcibah3pCG6OP2A2lkbwpK8cK1iOK8i3ZbLcpsbpru/2Ap8Ka5wdxZ5BZ0hFgB5rB1BNjdXeZsjNitNFFE9jDHLnJfexFrWFk2IlC6fdTi4aGHEcsYFsrTJa3YBohulOxu66jw+QTPLqiYahzwMrT2tb2+k3TYTWvgMkUrBoXxuaCf1gR/dVHGaHdHi0GbgVzI8x1yGRt+y+imy7sr8WuPf/S/nl+5Dd0vZHDJ6WihiqZONKwHNJcnNc369VUblAQEBBaa5BcBQVQEBAQEBAQEBAQEBAQEBAQEBAQEBAQEBAQEBAQEBBitKC61yC4CgqgICAgICAgICAgICAgICAgICAgICAgICAgICAgIMNqC41Beag9ICAgICAgICAgICAgICAgICAgICAgICAgICAgIC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" name="AutoShape 8" descr="data:image/jpeg;base64,/9j/4AAQSkZJRgABAQAAAQABAAD/2wCEAAkGBw8QDw8UEBQVFBQPEBUVFhUVFRQWFBYWFBYWFhUYFBQYHCggGBonHBQUIjEhKCkrLi4uFx8zODMsNygtLisBCgoKDg0OFxAQFywcHBwsLCwsLCwsLCwsLCwsLCwsLCwsLCwsLCwsLCwsLCwsLCwsLCwsLCwsLCssLCwsLDcsLP/AABEIAMkA+wMBEQACEQEDEQH/xAAcAAEAAQUBAQAAAAAAAAAAAAAABgEDBAUHAgj/xABKEAABAwIDBAQHCg0EAwEAAAABAAIDBBEFEiEGBxMxIkFRcRQVMlJhgZEWMzVTcpKhsbLRCBcjQlRic3STorPB4SQ2gsImNFUl/8QAGwEBAQADAQEBAAAAAAAAAAAAAAECAwQFBgf/xAAyEQEAAgECBAUCAwgDAAAAAAAAAQIDBBEFEjFRExQVIVIyQTM0cQYWIkJhYoGhI5Gx/9oADAMBAAIRAxEAPwDuACCqAgICAgICAgICAgICAgICAgICAgICAgICAgICAgICAgICAgICAgICAgICAgICAgICAgICAgICAgICAgICAgICAgICAgICAgICAgICAgICAgICAgICAgICAgICAgICAgICAgICAgIPD5A0XcQAOs6D2okzEdXoFFeRK0kgEEjmL6i/aETeN9npFVQEBAQEBAQEBBRBQuA5rG1616ybK3V3FA8HkpW9bdJ3WY2elkggICAgICAgICAgICAgIIxvAw6oqaQR07cxdIC4XA6Iv2+mywvEzHs4tdjvfHtRstmopmUkDZxaRjLO1vy5a91laRMR7t2ni9ccRbqjOymDV8OI1Ms4tHNnucwN+l0NO5YVrO7j02HLTNa1ukp0tr01UBAQEBAQEBAQUKDV4zTyPyZBfKb+vqXhcY02fNNPC+zq016V35mfZ2T9bL9Nl6k1yeBt/Ns0bxzb/Zg4NTyMz5+s359a8zhGmz4Zv4vSW/U3pbblbRe45RAQEBAQEBAQEBAQEBBRBosb2ogo5Gtna9oeLteG3ae0aa3WE2iOrmzaqmKf4lpm22GkX47R3gg+xPEqwjX4Z+63DttRyzRxQZ5XvdYZWmw7SSeoJ4kT0K67Ha0Vr7zKTLN2KoCAgICAgICAg8lBhzYkxji19x6baHuXl5+KYsF5rk9m+mC143qeM4fOCesaXbfmPLZOxBiLJHZWXPptoFdPxTFqMnJj9/6l9Pakb2Zq9JoVVBAQEBAQEBAQEFCgICDU7TYx4FTmbLmDXsBF7GzjY29KxtO3u0ajN4VOZiw4hh+Jw5S5jw7mxxs9p7uYPcpvW0NUZcOor7tBPuxpy67Jntb2EB1vWVhOKJcluF49/aza4dhuHYSxzy9ocRq95BefQ0dXqWURWjfjx4NNG+/uubMbUiunqBG20cTW5SfKcSTc26horW/Mz02r8e0xHSEmWbtEBBgY1jENJHxJ3WbmDeVzcm3JYWvFY3luwYL5rctIZkUoe0OabhwBB7QVlE7xu1WiazMTHRr8Mx2nqZZo4nXdA6zv8doWFckWnaG/LpsmKsWtG0S2a2OcugXQYldWCLKSLgmy8/Xa6NJFZtHtLdhwzk3iHl4hnbzB9eoWq8aTX06xP/q1nJin2YhwNt/KNvUvNn9nsO+8X9m/zttujIaYKdvP+7iu2ltHw6m0T7/7aZjLmn3XMPq+K1xtYB1gunh2t83WbbezHNi8KYiWYvRaRAQVQEBAQEBAQWqp5ax5HMNJHqCSxvO1ZlxT3b4kdeNz7Gt+5cs5Lbvmp1+bfqe7bEvjz81v3J4lk8/m+TFxHaatqIzHNLmYSCRYDlqNVJvM9WGTV5MkctpalriDcGx7RofasXNE7dGW3FKkCwmlt2Z3fenNLZ4+TpzMWSRzjdxLj2kkn6VOrCbTPWd2dhWNVFKXGB+Qvtm0BvblzWUWmOjZiz3xfTLY+7bEvjz81v3LLxLN/n83c922JfHn5rfuU8Sx6hm7uobEYjLU0UUkxzPJcCbWvZxA0C6aTMw93R5bZMUTZ52x2b8YRxs4nD4by7yb3uLdq15cXiRs9nQa3yt5ttvu2eFUBgpooc2bhxhmbrNha6zrXauzny5fEyTfbrLRbK7H+Azyy8UycRpFi23M3vzWvHh5LTLs1nEPMY605dtkkrZC2N5HMBa9dltjwWtXrDhxV5rREo94zm876Avh54zq/k9XyuPseM5vO+hT1nV/M8rj7LVRVSSABxvZc+o12bPERknfZnTDWnvVZBI5Gy5a5LVneJ2bJrE9XszP853tK3Tq80xtzz/2x8OnZbK0zeZneZ3ZxG3Rfgq5GCzTYXuuvT6/Np68uOdoar4aXneYXfGc3nfQF0esav5sPK4+ynjObzvoSOMav5HlcfZJKR5cxhPMtBX3ekyTkw1tPWYeTkja0wvLoYCAgICAgILFb71J8h31FSejDJ9MvnVvJcc9Xx09VVEFQQFAQEBBQIOzbtfg2L5T/tFdWP6X03D/AMGHjazHa2hdxGxNlpzzOocw/rW6lhlvanvs+j0Wlw6iOWbctmkbvTbbWndf0OFlp85/R3egWnpdnbO7X1mIVAbFC1kTTeR5u7TsHVdZ481rz09nPq+HYtNj3tfe09ITDEfeZPkrVxP8rf8AR5WD8SEVX5s9wQEBRRAQFQQFYRLaD3qP5IX6XoPy9P0eFl+uWQuxrEBAQEBAQWqlhcx4HNzSPaLIxvG9Zhxc7C4kNOEDbrDhY9y5Zx23fNzw/Nv0PcNiXxP8zVPCsnp+fsxMT2XraaMyTR5WAgE5geZsNFJxzENeTSZccb2hp1i5RAQbDCMFqKsvEDM2S2bUC1+XPuWVazLfhwXy/TG7Ye4zEPi2/wARn3pyS6vS9T8T3GV/xbf4jPvSKHpep+KVvnqMMwiGxaJWTXLQQ4Wc46H1LK95pR9XwLQTP/HlhmYTvEo5m5agGJxFjcXYe4pTUVtG1np5+DZ8c74/eP8Ab3LFs+88Qmn7edr97VdsPVjWeIVjliJW63bvD6WPJStzkcgwZWDvKxtqKUj+H3Z4uFanPbfLOy3sXjc1a2tdM4XJaGtvZrRY6Bc2bmz4L1jrLLXaSumtjisNj4E/9X5wXyE8H1XxY+PX+p4E/wDV+cE9H1XxPMV7f6eZ6V7AC4aH0rn1OgzaeItkj2laZqXnaFlcUtoooiL9PRySAlguAbc136fh+bUV5scNWTPSk7Su+K5/N+ldHour+LDzePueK5/N+lPRdX8U83jSOlYWsaDzDQF9zpMc48NaW6xDysk81pmF5dLAQEBAQEBBQoCAgim834Nk+XH9sLXl+l5/E/wJcbXK+aEAoJvu2No8RI6oR9Tlsp0l7/Ao3ze/eEGzu7T7SvO5pfrdcdNo9jO7tPtKc0r4dewXHtJ7yU3lYpWOkKKMlLICCocRyJHcSrvsxmsT1jdXO7tPtKc0p4dfjCud3afaU3seHX4w6zgbicKo7m+nX615/HPy1HyuSIjV32e18k2iiiI3+z3vbvlFfb/s7+Xn9Xla3621X0TjEBBVAQEBAQEBAQEBBE953wbL8uP7YWvJ0cHEvwJcbXK+aEBBNt3HvWI/sB9Tltp9Mve4D+N/mEGC81+vR0FFEBAQEBARBFdawH4Ko+4/3XBxz8tR8ll/N3XF8k2iAg3+z/vbvllfbfs5+Xn9Xla3622X0TjEBAQEBAQEBAQEBAQYuIUMU8bo5WhzHcwfapMbsMmOt68tmm9w+G/Ej2n71jyQ5fIYex7h8N+JHtP3pyQeQw9lPcPhvxI9p+9OSDyGHszaTZ2lgjlZAwR8ZpDiOfKw1KckbTDp02KmC3NSEKO6w/pH8n+VyeTju+njj+38h+Kw/pH8n+U8nHc9f/safanYfwGnMvGz9INtltz9N1ry6eKV33dui4r5nJycuyILleyICCS7IbKeMBKeJw+EQPJve4v2rfhw+J93l6/iPlJiOXfdIvxWH9I/k/yt/k47vO/eD+w/FYf0j+T/ACnk47n7wf2JthOCsgpYoHHOIhzOl1sy6PHlpFLxvEPEzam2TLbJHtuyPFcPm/SuT0bSfFj5nJ3PFUPmp6NpPgeZydzxVD5qejaT4nmcndkU8DWCzRYLuwabHgry0jZrvebzvK6FvYKoCAgICAgICAgICAgICAgICCiAgh29P4PP7Vn1rm1X0PX4L+Z/w48vMfZCAg6Zue8ir+Wz6l36PpL5jj/1UdGXa+dLIKoCAgICAgICAgICAgICAgICAgICAgICAgogiO9CNzsPdlBNpGXsCdLrn1MfwPV4PaK6j3n7OPcF/mu+aV5nLPZ9j4tPlBwn+a75pV5Z7HiU7nBf5rvmlTlnseJTu6Xuhic2OqJaQC9trgi9h1Lv0kTETu+Z47atrU2l0Vdj58QEBAQEBAQEBAQEBAQEBAQEBBS6BdAugqgpdAugXQLoKOaDzRYmY6PHBZ5o9gU5YXnt3OCzzR7Am0HPbucFnmj2BOWDnt3emtA5C3ckRskzM9Xq6qF0C6BdAugXQLoF0C6CqAgICAgICAgoUHONoOE7FJWYlLUQwvZGKR8cskUN/wA8Oew2El/O6kFrbOSAYnTR1M1U2DwJxHg8k4LnBwAc7hanTrUVlYieBTUNNQTTjxpUZeNM+R8rGBueTLxOk0loIHZdESDDNl4aLiPikqHExOaRLUSSNOl81nk2d6Qg5lg1VH4LRPpKupfiUkzc0PGlka4cSz88bui1ob19SLLd4/LTOxmtZWzVbGMp6Yxtp31AaCQ7PcRermiNztJsrAzD5JY5qwGnpnujPhU4PIvGfXpetB5wqkhw7DhXGSokkNG1xbLPJI1z3tBAaxxtcuI5IL2yNfUeAVsFU4mpohI17rm5D4+IxwPPk61/1UEMwOojEWGvoquolr5ZIuLCZppWFhd+V4jHdFrQOtFT/Bqh5xnE2Oc4sZBTkNJOVpOe5aOQvZBrMA2hmkxWRzz/AKWtzxUwubZqYnMQP1hmP/FUSTbKtdBh9XIw2e2FwZbnncMrbem5CiINi+1dR4moCzMKgzMbMAekBSuBnueyw170VJqesc/G2gOdw34a14bc5bl/PLyvbrVRptoa+Zk+P5ZHtEWHxOZZxsx3T6TR1HRQW6/aKeTCZGTEx1cHg5fkJGdj3MyyMI/NcDr6borPrcZfTYhicjnOcymwqOYMuct25ySG9ptzRHvZ7ZbwiGnqquoqXVEwbMck8jI25uk1jY2nLlAIHLVUea+qlGIYy0PcBHhkbmjMbNceJq0dR0GqgjGGzsghwmSjrJpauplhEkDqh87Xtd77nY4nhgDW+iCR4XtDM7F3Oc7/AElS59LBqbcWn1cQP1jmH/FBtNnp3uxXF2uc4tZ4PlaSS1t2G+UdSCVqggICAgICAgoUET2s8PmbPTR0cc0U0WVsr5WhoLhYl7CL6XvooNZ4mxCjqaGSCEVQp8PFM8mVsZLgQb9LmNEGdjOHV1bBDLwm09XRVHFhY6QPY4AWcHObyzNJHoQZ+HVuJTuLZ6VkEfCcHEyh7nPI0yBumX0lBoKXZKqiw2hdE1rK6gJc3UWeC454nuHNrgR67IrIdBiUGJVVTDSCVlVT07bGZjCx0YdmBvz1dzQbzEY6mqw2oY+IRTTQSMEecOAJBDemNOxVGlxTZ2rqIMKpiTHFA1jqh7XNzB0TAGNaDz6Wt7dSCh2Yq4K2SWOR87KujkhmMrmBweB+SIsBpqR61BZh2VqYaLDZIGtbW0DWgi4DZWOP5WJzuu41B7QisiuwqvE+KzQMGerpYI4bvaLPGYPzdlg76FUYNZsJUQ0lL4NPLJLQOjfFFIWCPMLB4vlB1BdrdFSPbHDZqunhijHl1MLpLkDLGx4e7v5AIjVu2Nca3EZSbxVNMWRM82SVpbM63VezEGJTYTiVM7D6hkTZpIqEU1RFxA13RN2vjedD3IEuz1dUQYxLMxjJ6+ARRQh4OVrGkNzv5ZiSVBlbW7HOq6Sm4ZyVNM2IXB0exuUvjcesXbcekKjJl2cfNXVzpQOBVYeynvcXv0g4W7nKDGwh+M0sMdL4NHNwbRsqDKGsMbdGl7LZg7L1DrVF+qwOpdWYnKGjLU0DImHMNZG57i3UOkNUFcPwF9JhYbTwRCtFLkuAwXky21k7L9ag1FVsDUR0MDYKiV81I5k0cbnMEZla7M4Xy3AN3C9+tBmRw4nTV9bNFSCZlW2E+/MYWljLOFjz1KCYYbNK+Jjpo+FIR0mZg7KezMOaoykBAQEBAQEBBEdpN4uHYfOYKl0gka1riGxlws7lqO5RWvpd7+DSOtxJGel8bmt9ZRNk0w+vhqI2yQPbIx3JzSCD7FRhbS7RU2HQCapLgwvDLtaXHM69tPUgi344MG+Mk/hFRdnqPe7g7nNAkku5waPyTuZNh9aGyeMdcA9oVR6QRnarbrD8NIbUyflCLiNgzPt2kdQUVocP3x4RK9rSZYy4gAuZ0dTYXIOiGzoTHAgEciLhVHmeVrGuc42awFxPYALlBgbPY3BXU0c9OSY5L2uLHQ2Nx1INkUEd2f20oq6eaCnc4yQXzhzC0aOymx69QoIttnjdbVYrT4dhsrojGOJUysDTkab9Ekg626u0hBJ/dhRRVrKBz3mos0atJBu24Jdy6lRlbUbT0uGxMkqi4Ne/KMrS43tfkFBGBvkwa9s03eYXWQ2SnANqKGvaTSzMktzaD0h3t5hUbWomaxjnu5MaXHuAuUEE/HBg3nyfwnKLsfjgwbz5P4TkEt2exuCup2T05JjeTYkWOmh0VRskBAQEBAQEBBwvbeljm2sp45GhzJOAHNPIjK7QqK6ViG7zCJmFrqWNtxo5l2uHcQVRy/DXzbN402nL3PpalzefIteSGut1OabXUEx39H/8lv71H9TlSF7YLY7DJsMo5JaWJ73wgucRqTrqVNiZSBuwuEggikhBBBHR6xqOtVN0iaLDuQCg4Lu1oocRxuvkrgJHsL3tY/kSJMl7deUAaelRXXa7Y7DZywyU0d43Nc0tblILTcajuVG9CIgG+fHfBsNMTDaStcIm255ebj7NPWosI/uNxB8ElZh8/RfE7iNaerkHj6ihLrzuSqOJblfhjFO6T+s5SFl2iOlja5zmsaHP8pwaA49561UcYxQf+ZxfKi/plRfs3X4Qf/oU/wC8f9SkkN3srsbhkuHUjpKWJzpKdhcS3UktFyShMoHvG2OODPhr8Mc6NrZA1zbk5HG9u9h5EFCHUcMxptfhPhDRbi0zyR2ODXBw9oKqOXbkMAo6xlaaqFkpjkYG5xewIN7KMpdR9weEfocPzf8AKrFusNw6GmjbHAxscbb2a3QC/NBlICAgICAgICDiG1n+8KTvg+y5Rfs7eqjiP4QAHhWGkeVlf9tlvpUVvt9vwJBf46C/zShCO7MU+1Roqc0j4xAYxwweHcN6r31Ql0XYGPGGtn8aua52ZvCy5PJt0r5fSqiWoCDkO2m7isjq3V2EPyyOdndGDldm6yw8iDbySpKvOzm9maKYU+LwmJ9w0yhpbYnS72dnpGiGzrscgc0FpBDgCCORB5EKo41isnjfaiGIdKDD/K7Lsu5x9bi0eoqK8bfk4XtFR1rRZlSGiS3XqGSX9WU+pB2drw5oINwRcHtBGiqOKblfhjFO6T+s5SFl25VHEsU/3nF3xf03KMvs3X4QnwfT/vH/AFKSkJzsV8G0P7tH9kKwktNvfDfEtXfsZbvzCykrDS7pifc9Lfl/qLd1ig53u2ixtzanxU5jQHt4ubJzscts3oUWXSdloNqBWwmufGaYF3EA4d/JOW1tfKsqxdJCoICAgICAgICDiG1n+8KTvg+y5RXa55mxtc55DWtFySbAAdpVRwTGqs49tBAyn6UEDgM3Vkjdme/uJAAUVNd/IAwloHVUx/U5JISTdt8EUH7AfWUSUlVBBVB4a8G9iDY2Nuo9hQcx390tOcPjkeGiZszRGbDMQfLb6RbVRYZ+CY66j2YgqJSc7KQBt+ZcejGPqQc53csxyES1VDStn8KJDpJCBqHEuy3cDa5KiszeDHj9bS3rqKOOOlJkL2OaXAZSHfnE2sVSNnSN0+OeGYVCXG8kF4X9t2aNPrFlUc93V1TKXH6+GY5XzPlY2+l3NkLresKDupKqOFwVLazbAPh6TY36kai0TLOPdc2UX7JD+EH8H0/7x/1KSQnOxfwbQ/u0f2Qqkubb8tqo3xsoKd3EkdI10obra18rPS4nq9Ciwm+zeDGhwRsDvLZSyF/ynBzj9dvUqiFfg8e94h+0j+yVFl2FVFUBAQEBBQFBVAQEHLNvN2tZX4i6qgnji/JxtF8+cFgOoIHpU2VrxuixCezavEHOZ1tGd32tE2N3Qtkdj6TDIiynaczvLkdYvfbtPZ6AiMXeRsvLilEIIntY4TMfd97WbfTTvVIQOn3XY3G1rY8QDWtFg1rpAAPQLKbLuyaTdzjjZI3OxG7WSNc4Z5dQHAkcusXTY3ddaNAqgUHIcX3cYyyrnnoa6xqJC913OY7XqIAIOgCmyq0G6msqZ2S4vVmYMOjGuLiR2FxAAHcE2N0l3jbHVOI01PT0skcMUJuWuDtcoswADqCEJLs1hDaKjp6duogia2/aQNT6zdVGbW0zZYpI3C7ZGOae5wI/uggu7TYaqwmWpD5o5IZgLNGbM1zSbE3FuRt6lF3W9vt2EeIS+EU8nAqDbMfzHkcibah3pCG6OP2A2lkbwpK8cK1iOK8i3ZbLcpsbpru/2Ap8Ka5wdxZ5BZ0hFgB5rB1BNjdXeZsjNitNFFE9jDHLnJfexFrWFk2IlC6fdTi4aGHEcsYFsrTJa3YBohulOxu66jw+QTPLqiYahzwMrT2tb2+k3TYTWvgMkUrBoXxuaCf1gR/dVHGaHdHi0GbgVzI8x1yGRt+y+imy7sr8WuPf/S/nl+5Dd0vZHDJ6WihiqZONKwHNJcnNc369VUblAQEBBaa5BcBQVQEBAQEBAQEBAQEBAQEBAQEBAQEBAQEBAQEBAQEBBitKC61yC4CgqgICAgICAgICAgICAgICAgICAgICAgICAgICAgIMNqC41Beag9ICAgICAgICAgICAgICAgICAgICAgICAgICAgICD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8" name="AutoShape 10" descr="data:image/jpeg;base64,/9j/4AAQSkZJRgABAQAAAQABAAD/2wCEAAkGBw8QDw8UEBQVFBQPEBUVFhUVFRQWFBYWFBYWFhUYFBQYHCggGBonHBQUIjEhKCkrLi4uFx8zODMsNygtLisBCgoKDg0OFxAQFywcHBwsLCwsLCwsLCwsLCwsLCwsLCwsLCwsLCwsLCwsLCwsLCwsLCwsLCwsLCssLCwsLDcsLP/AABEIAMkA+wMBEQACEQEDEQH/xAAcAAEAAQUBAQAAAAAAAAAAAAAABgEDBAUHAgj/xABKEAABAwIDBAQHCg0EAwEAAAABAAIDBBEFEiEGBxMxIkFRcRQVMlJhgZEWMzVTcpKhsbLRCBcjQlRic3STorPB4SQ2gsImNFUl/8QAGwEBAQADAQEBAAAAAAAAAAAAAAECAwQFBgf/xAAyEQEAAgECBAUCAwgDAAAAAAAAAQIDBBEFEjFRExQVIVIyQTM0cQYWIkJhYoGhI5Gx/9oADAMBAAIRAxEAPwDuACCqAgICAgICAgICAgICAgICAgICAgICAgICAgICAgICAgICAgICAgICAgICAgICAgICAgICAgICAgICAgICAgICAgICAgICAgICAgICAgICAgICAgICAgICAgICAgICAgICAgICAgIPD5A0XcQAOs6D2okzEdXoFFeRK0kgEEjmL6i/aETeN9npFVQEBAQEBAQEBBRBQuA5rG1616ybK3V3FA8HkpW9bdJ3WY2elkggICAgICAgICAgICAgIIxvAw6oqaQR07cxdIC4XA6Iv2+mywvEzHs4tdjvfHtRstmopmUkDZxaRjLO1vy5a91laRMR7t2ni9ccRbqjOymDV8OI1Ms4tHNnucwN+l0NO5YVrO7j02HLTNa1ukp0tr01UBAQEBAQEBAQUKDV4zTyPyZBfKb+vqXhcY02fNNPC+zq016V35mfZ2T9bL9Nl6k1yeBt/Ns0bxzb/Zg4NTyMz5+s359a8zhGmz4Zv4vSW/U3pbblbRe45RAQEBAQEBAQEBAQEBBRBosb2ogo5Gtna9oeLteG3ae0aa3WE2iOrmzaqmKf4lpm22GkX47R3gg+xPEqwjX4Z+63DttRyzRxQZ5XvdYZWmw7SSeoJ4kT0K67Ha0Vr7zKTLN2KoCAgICAgICAg8lBhzYkxji19x6baHuXl5+KYsF5rk9m+mC143qeM4fOCesaXbfmPLZOxBiLJHZWXPptoFdPxTFqMnJj9/6l9Pakb2Zq9JoVVBAQEBAQEBAQEFCgICDU7TYx4FTmbLmDXsBF7GzjY29KxtO3u0ajN4VOZiw4hh+Jw5S5jw7mxxs9p7uYPcpvW0NUZcOor7tBPuxpy67Jntb2EB1vWVhOKJcluF49/aza4dhuHYSxzy9ocRq95BefQ0dXqWURWjfjx4NNG+/uubMbUiunqBG20cTW5SfKcSTc26horW/Mz02r8e0xHSEmWbtEBBgY1jENJHxJ3WbmDeVzcm3JYWvFY3luwYL5rctIZkUoe0OabhwBB7QVlE7xu1WiazMTHRr8Mx2nqZZo4nXdA6zv8doWFckWnaG/LpsmKsWtG0S2a2OcugXQYldWCLKSLgmy8/Xa6NJFZtHtLdhwzk3iHl4hnbzB9eoWq8aTX06xP/q1nJin2YhwNt/KNvUvNn9nsO+8X9m/zttujIaYKdvP+7iu2ltHw6m0T7/7aZjLmn3XMPq+K1xtYB1gunh2t83WbbezHNi8KYiWYvRaRAQVQEBAQEBAQWqp5ax5HMNJHqCSxvO1ZlxT3b4kdeNz7Gt+5cs5Lbvmp1+bfqe7bEvjz81v3J4lk8/m+TFxHaatqIzHNLmYSCRYDlqNVJvM9WGTV5MkctpalriDcGx7RofasXNE7dGW3FKkCwmlt2Z3fenNLZ4+TpzMWSRzjdxLj2kkn6VOrCbTPWd2dhWNVFKXGB+Qvtm0BvblzWUWmOjZiz3xfTLY+7bEvjz81v3LLxLN/n83c922JfHn5rfuU8Sx6hm7uobEYjLU0UUkxzPJcCbWvZxA0C6aTMw93R5bZMUTZ52x2b8YRxs4nD4by7yb3uLdq15cXiRs9nQa3yt5ttvu2eFUBgpooc2bhxhmbrNha6zrXauzny5fEyTfbrLRbK7H+Azyy8UycRpFi23M3vzWvHh5LTLs1nEPMY605dtkkrZC2N5HMBa9dltjwWtXrDhxV5rREo94zm876Avh54zq/k9XyuPseM5vO+hT1nV/M8rj7LVRVSSABxvZc+o12bPERknfZnTDWnvVZBI5Gy5a5LVneJ2bJrE9XszP853tK3Tq80xtzz/2x8OnZbK0zeZneZ3ZxG3Rfgq5GCzTYXuuvT6/Np68uOdoar4aXneYXfGc3nfQF0esav5sPK4+ynjObzvoSOMav5HlcfZJKR5cxhPMtBX3ekyTkw1tPWYeTkja0wvLoYCAgICAgILFb71J8h31FSejDJ9MvnVvJcc9Xx09VVEFQQFAQEBBQIOzbtfg2L5T/tFdWP6X03D/AMGHjazHa2hdxGxNlpzzOocw/rW6lhlvanvs+j0Wlw6iOWbctmkbvTbbWndf0OFlp85/R3egWnpdnbO7X1mIVAbFC1kTTeR5u7TsHVdZ481rz09nPq+HYtNj3tfe09ITDEfeZPkrVxP8rf8AR5WD8SEVX5s9wQEBRRAQFQQFYRLaD3qP5IX6XoPy9P0eFl+uWQuxrEBAQEBAQWqlhcx4HNzSPaLIxvG9Zhxc7C4kNOEDbrDhY9y5Zx23fNzw/Nv0PcNiXxP8zVPCsnp+fsxMT2XraaMyTR5WAgE5geZsNFJxzENeTSZccb2hp1i5RAQbDCMFqKsvEDM2S2bUC1+XPuWVazLfhwXy/TG7Ye4zEPi2/wARn3pyS6vS9T8T3GV/xbf4jPvSKHpep+KVvnqMMwiGxaJWTXLQQ4Wc46H1LK95pR9XwLQTP/HlhmYTvEo5m5agGJxFjcXYe4pTUVtG1np5+DZ8c74/eP8Ab3LFs+88Qmn7edr97VdsPVjWeIVjliJW63bvD6WPJStzkcgwZWDvKxtqKUj+H3Z4uFanPbfLOy3sXjc1a2tdM4XJaGtvZrRY6Bc2bmz4L1jrLLXaSumtjisNj4E/9X5wXyE8H1XxY+PX+p4E/wDV+cE9H1XxPMV7f6eZ6V7AC4aH0rn1OgzaeItkj2laZqXnaFlcUtoooiL9PRySAlguAbc136fh+bUV5scNWTPSk7Su+K5/N+ldHour+LDzePueK5/N+lPRdX8U83jSOlYWsaDzDQF9zpMc48NaW6xDysk81pmF5dLAQEBAQEBBQoCAgim834Nk+XH9sLXl+l5/E/wJcbXK+aEAoJvu2No8RI6oR9Tlsp0l7/Ao3ze/eEGzu7T7SvO5pfrdcdNo9jO7tPtKc0r4dewXHtJ7yU3lYpWOkKKMlLICCocRyJHcSrvsxmsT1jdXO7tPtKc0p4dfjCud3afaU3seHX4w6zgbicKo7m+nX615/HPy1HyuSIjV32e18k2iiiI3+z3vbvlFfb/s7+Xn9Xla3621X0TjEBBVAQEBAQEBAQEBBE953wbL8uP7YWvJ0cHEvwJcbXK+aEBBNt3HvWI/sB9Tltp9Mve4D+N/mEGC81+vR0FFEBAQEBARBFdawH4Ko+4/3XBxz8tR8ll/N3XF8k2iAg3+z/vbvllfbfs5+Xn9Xla3622X0TjEBAQEBAQEBAQEBAQYuIUMU8bo5WhzHcwfapMbsMmOt68tmm9w+G/Ej2n71jyQ5fIYex7h8N+JHtP3pyQeQw9lPcPhvxI9p+9OSDyGHszaTZ2lgjlZAwR8ZpDiOfKw1KckbTDp02KmC3NSEKO6w/pH8n+VyeTju+njj+38h+Kw/pH8n+U8nHc9f/safanYfwGnMvGz9INtltz9N1ry6eKV33dui4r5nJycuyILleyICCS7IbKeMBKeJw+EQPJve4v2rfhw+J93l6/iPlJiOXfdIvxWH9I/k/yt/k47vO/eD+w/FYf0j+T/ACnk47n7wf2JthOCsgpYoHHOIhzOl1sy6PHlpFLxvEPEzam2TLbJHtuyPFcPm/SuT0bSfFj5nJ3PFUPmp6NpPgeZydzxVD5qejaT4nmcndkU8DWCzRYLuwabHgry0jZrvebzvK6FvYKoCAgICAgICAgICAgICAgICCiAgh29P4PP7Vn1rm1X0PX4L+Z/w48vMfZCAg6Zue8ir+Wz6l36PpL5jj/1UdGXa+dLIKoCAgICAgICAgICAgICAgICAgICAgICAgogiO9CNzsPdlBNpGXsCdLrn1MfwPV4PaK6j3n7OPcF/mu+aV5nLPZ9j4tPlBwn+a75pV5Z7HiU7nBf5rvmlTlnseJTu6Xuhic2OqJaQC9trgi9h1Lv0kTETu+Z47atrU2l0Vdj58QEBAQEBAQEBAQEBAQEBAQEBBS6BdAugqgpdAugXQLoKOaDzRYmY6PHBZ5o9gU5YXnt3OCzzR7Am0HPbucFnmj2BOWDnt3emtA5C3ckRskzM9Xq6qF0C6BdAugXQLoF0C6CqAgICAgICAgoUHONoOE7FJWYlLUQwvZGKR8cskUN/wA8Oew2El/O6kFrbOSAYnTR1M1U2DwJxHg8k4LnBwAc7hanTrUVlYieBTUNNQTTjxpUZeNM+R8rGBueTLxOk0loIHZdESDDNl4aLiPikqHExOaRLUSSNOl81nk2d6Qg5lg1VH4LRPpKupfiUkzc0PGlka4cSz88bui1ob19SLLd4/LTOxmtZWzVbGMp6Yxtp31AaCQ7PcRermiNztJsrAzD5JY5qwGnpnujPhU4PIvGfXpetB5wqkhw7DhXGSokkNG1xbLPJI1z3tBAaxxtcuI5IL2yNfUeAVsFU4mpohI17rm5D4+IxwPPk61/1UEMwOojEWGvoquolr5ZIuLCZppWFhd+V4jHdFrQOtFT/Bqh5xnE2Oc4sZBTkNJOVpOe5aOQvZBrMA2hmkxWRzz/AKWtzxUwubZqYnMQP1hmP/FUSTbKtdBh9XIw2e2FwZbnncMrbem5CiINi+1dR4moCzMKgzMbMAekBSuBnueyw170VJqesc/G2gOdw34a14bc5bl/PLyvbrVRptoa+Zk+P5ZHtEWHxOZZxsx3T6TR1HRQW6/aKeTCZGTEx1cHg5fkJGdj3MyyMI/NcDr6borPrcZfTYhicjnOcymwqOYMuct25ySG9ptzRHvZ7ZbwiGnqquoqXVEwbMck8jI25uk1jY2nLlAIHLVUea+qlGIYy0PcBHhkbmjMbNceJq0dR0GqgjGGzsghwmSjrJpauplhEkDqh87Xtd77nY4nhgDW+iCR4XtDM7F3Oc7/AElS59LBqbcWn1cQP1jmH/FBtNnp3uxXF2uc4tZ4PlaSS1t2G+UdSCVqggICAgICAgoUET2s8PmbPTR0cc0U0WVsr5WhoLhYl7CL6XvooNZ4mxCjqaGSCEVQp8PFM8mVsZLgQb9LmNEGdjOHV1bBDLwm09XRVHFhY6QPY4AWcHObyzNJHoQZ+HVuJTuLZ6VkEfCcHEyh7nPI0yBumX0lBoKXZKqiw2hdE1rK6gJc3UWeC454nuHNrgR67IrIdBiUGJVVTDSCVlVT07bGZjCx0YdmBvz1dzQbzEY6mqw2oY+IRTTQSMEecOAJBDemNOxVGlxTZ2rqIMKpiTHFA1jqh7XNzB0TAGNaDz6Wt7dSCh2Yq4K2SWOR87KujkhmMrmBweB+SIsBpqR61BZh2VqYaLDZIGtbW0DWgi4DZWOP5WJzuu41B7QisiuwqvE+KzQMGerpYI4bvaLPGYPzdlg76FUYNZsJUQ0lL4NPLJLQOjfFFIWCPMLB4vlB1BdrdFSPbHDZqunhijHl1MLpLkDLGx4e7v5AIjVu2Nca3EZSbxVNMWRM82SVpbM63VezEGJTYTiVM7D6hkTZpIqEU1RFxA13RN2vjedD3IEuz1dUQYxLMxjJ6+ARRQh4OVrGkNzv5ZiSVBlbW7HOq6Sm4ZyVNM2IXB0exuUvjcesXbcekKjJl2cfNXVzpQOBVYeynvcXv0g4W7nKDGwh+M0sMdL4NHNwbRsqDKGsMbdGl7LZg7L1DrVF+qwOpdWYnKGjLU0DImHMNZG57i3UOkNUFcPwF9JhYbTwRCtFLkuAwXky21k7L9ag1FVsDUR0MDYKiV81I5k0cbnMEZla7M4Xy3AN3C9+tBmRw4nTV9bNFSCZlW2E+/MYWljLOFjz1KCYYbNK+Jjpo+FIR0mZg7KezMOaoykBAQEBAQEBBEdpN4uHYfOYKl0gka1riGxlws7lqO5RWvpd7+DSOtxJGel8bmt9ZRNk0w+vhqI2yQPbIx3JzSCD7FRhbS7RU2HQCapLgwvDLtaXHM69tPUgi344MG+Mk/hFRdnqPe7g7nNAkku5waPyTuZNh9aGyeMdcA9oVR6QRnarbrD8NIbUyflCLiNgzPt2kdQUVocP3x4RK9rSZYy4gAuZ0dTYXIOiGzoTHAgEciLhVHmeVrGuc42awFxPYALlBgbPY3BXU0c9OSY5L2uLHQ2Nx1INkUEd2f20oq6eaCnc4yQXzhzC0aOymx69QoIttnjdbVYrT4dhsrojGOJUysDTkab9Ekg626u0hBJ/dhRRVrKBz3mos0atJBu24Jdy6lRlbUbT0uGxMkqi4Ne/KMrS43tfkFBGBvkwa9s03eYXWQ2SnANqKGvaTSzMktzaD0h3t5hUbWomaxjnu5MaXHuAuUEE/HBg3nyfwnKLsfjgwbz5P4TkEt2exuCup2T05JjeTYkWOmh0VRskBAQEBAQEBBwvbeljm2sp45GhzJOAHNPIjK7QqK6ViG7zCJmFrqWNtxo5l2uHcQVRy/DXzbN402nL3PpalzefIteSGut1OabXUEx39H/8lv71H9TlSF7YLY7DJsMo5JaWJ73wgucRqTrqVNiZSBuwuEggikhBBBHR6xqOtVN0iaLDuQCg4Lu1oocRxuvkrgJHsL3tY/kSJMl7deUAaelRXXa7Y7DZywyU0d43Nc0tblILTcajuVG9CIgG+fHfBsNMTDaStcIm255ebj7NPWosI/uNxB8ElZh8/RfE7iNaerkHj6ihLrzuSqOJblfhjFO6T+s5SFl2iOlja5zmsaHP8pwaA49561UcYxQf+ZxfKi/plRfs3X4Qf/oU/wC8f9SkkN3srsbhkuHUjpKWJzpKdhcS3UktFyShMoHvG2OODPhr8Mc6NrZA1zbk5HG9u9h5EFCHUcMxptfhPhDRbi0zyR2ODXBw9oKqOXbkMAo6xlaaqFkpjkYG5xewIN7KMpdR9weEfocPzf8AKrFusNw6GmjbHAxscbb2a3QC/NBlICAgICAgICDiG1n+8KTvg+y5Rfs7eqjiP4QAHhWGkeVlf9tlvpUVvt9vwJBf46C/zShCO7MU+1Roqc0j4xAYxwweHcN6r31Ql0XYGPGGtn8aua52ZvCy5PJt0r5fSqiWoCDkO2m7isjq3V2EPyyOdndGDldm6yw8iDbySpKvOzm9maKYU+LwmJ9w0yhpbYnS72dnpGiGzrscgc0FpBDgCCORB5EKo41isnjfaiGIdKDD/K7Lsu5x9bi0eoqK8bfk4XtFR1rRZlSGiS3XqGSX9WU+pB2drw5oINwRcHtBGiqOKblfhjFO6T+s5SFl25VHEsU/3nF3xf03KMvs3X4QnwfT/vH/AFKSkJzsV8G0P7tH9kKwktNvfDfEtXfsZbvzCykrDS7pifc9Lfl/qLd1ig53u2ixtzanxU5jQHt4ubJzscts3oUWXSdloNqBWwmufGaYF3EA4d/JOW1tfKsqxdJCoICAgICAgICDiG1n+8KTvg+y5RXa55mxtc55DWtFySbAAdpVRwTGqs49tBAyn6UEDgM3Vkjdme/uJAAUVNd/IAwloHVUx/U5JISTdt8EUH7AfWUSUlVBBVB4a8G9iDY2Nuo9hQcx390tOcPjkeGiZszRGbDMQfLb6RbVRYZ+CY66j2YgqJSc7KQBt+ZcejGPqQc53csxyES1VDStn8KJDpJCBqHEuy3cDa5KiszeDHj9bS3rqKOOOlJkL2OaXAZSHfnE2sVSNnSN0+OeGYVCXG8kF4X9t2aNPrFlUc93V1TKXH6+GY5XzPlY2+l3NkLresKDupKqOFwVLazbAPh6TY36kai0TLOPdc2UX7JD+EH8H0/7x/1KSQnOxfwbQ/u0f2Qqkubb8tqo3xsoKd3EkdI10obra18rPS4nq9Ciwm+zeDGhwRsDvLZSyF/ynBzj9dvUqiFfg8e94h+0j+yVFl2FVFUBAQEBBQFBVAQEHLNvN2tZX4i6qgnji/JxtF8+cFgOoIHpU2VrxuixCezavEHOZ1tGd32tE2N3Qtkdj6TDIiynaczvLkdYvfbtPZ6AiMXeRsvLilEIIntY4TMfd97WbfTTvVIQOn3XY3G1rY8QDWtFg1rpAAPQLKbLuyaTdzjjZI3OxG7WSNc4Z5dQHAkcusXTY3ddaNAqgUHIcX3cYyyrnnoa6xqJC913OY7XqIAIOgCmyq0G6msqZ2S4vVmYMOjGuLiR2FxAAHcE2N0l3jbHVOI01PT0skcMUJuWuDtcoswADqCEJLs1hDaKjp6duogia2/aQNT6zdVGbW0zZYpI3C7ZGOae5wI/uggu7TYaqwmWpD5o5IZgLNGbM1zSbE3FuRt6lF3W9vt2EeIS+EU8nAqDbMfzHkcibah3pCG6OP2A2lkbwpK8cK1iOK8i3ZbLcpsbpru/2Ap8Ka5wdxZ5BZ0hFgB5rB1BNjdXeZsjNitNFFE9jDHLnJfexFrWFk2IlC6fdTi4aGHEcsYFsrTJa3YBohulOxu66jw+QTPLqiYahzwMrT2tb2+k3TYTWvgMkUrBoXxuaCf1gR/dVHGaHdHi0GbgVzI8x1yGRt+y+imy7sr8WuPf/S/nl+5Dd0vZHDJ6WihiqZONKwHNJcnNc369VUblAQEBBaa5BcBQVQEBAQEBAQEBAQEBAQEBAQEBAQEBAQEBAQEBAQEBBitKC61yC4CgqgICAgICAgICAgICAgICAgICAgICAgICAgICAgIMNqC41Beag9ICAgICAgICAgICAgICAgICAgICAgICAgICAgICD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340768"/>
            <a:ext cx="2376264" cy="1558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Conector de seta reta 9"/>
          <p:cNvCxnSpPr/>
          <p:nvPr/>
        </p:nvCxnSpPr>
        <p:spPr>
          <a:xfrm>
            <a:off x="2411760" y="2276872"/>
            <a:ext cx="79208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de seta reta 13"/>
          <p:cNvCxnSpPr/>
          <p:nvPr/>
        </p:nvCxnSpPr>
        <p:spPr>
          <a:xfrm>
            <a:off x="5580112" y="2420888"/>
            <a:ext cx="79208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de seta reta 11"/>
          <p:cNvCxnSpPr/>
          <p:nvPr/>
        </p:nvCxnSpPr>
        <p:spPr>
          <a:xfrm flipH="1">
            <a:off x="6948264" y="3068960"/>
            <a:ext cx="504056" cy="7200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7" name="Picture 13" descr="http://www.crandon.com.br/icones/famili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005064"/>
            <a:ext cx="3888432" cy="193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Conector de seta reta 14"/>
          <p:cNvCxnSpPr/>
          <p:nvPr/>
        </p:nvCxnSpPr>
        <p:spPr>
          <a:xfrm>
            <a:off x="4499992" y="3068960"/>
            <a:ext cx="432048" cy="7920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312" y="66918"/>
            <a:ext cx="1763688" cy="40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497" y="72008"/>
            <a:ext cx="1512168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FLUXO DE DISTRIBUIÇÃO DO SACHÊ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11268" name="Picture 4" descr="http://www.laborconcursos.com.br/wp-content/uploads/2013/04/Minist%C3%A9rio-da-Sa%C3%BAde-Brasil-1024x67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556792"/>
            <a:ext cx="2307690" cy="1512168"/>
          </a:xfrm>
          <a:prstGeom prst="rect">
            <a:avLst/>
          </a:prstGeom>
          <a:noFill/>
        </p:spPr>
      </p:pic>
      <p:pic>
        <p:nvPicPr>
          <p:cNvPr id="26" name="Imagem 10" descr="pse_logo200x200.gi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04248" y="4653136"/>
            <a:ext cx="4320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564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196752"/>
            <a:ext cx="8280920" cy="4752528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r>
              <a:rPr lang="pt-BR" sz="2000" b="1" dirty="0" smtClean="0">
                <a:cs typeface="Arial" pitchFamily="34" charset="0"/>
              </a:rPr>
              <a:t>A criança que recebe a megadose de vitamina A</a:t>
            </a:r>
            <a:r>
              <a:rPr lang="pt-BR" sz="2000" dirty="0" smtClean="0">
                <a:cs typeface="Arial" pitchFamily="34" charset="0"/>
              </a:rPr>
              <a:t>, conforme Programa Nacional de Suplementação de Vitamina A, </a:t>
            </a:r>
            <a:r>
              <a:rPr lang="pt-BR" sz="2000" b="1" dirty="0" smtClean="0">
                <a:cs typeface="Arial" pitchFamily="34" charset="0"/>
              </a:rPr>
              <a:t>pode receber o sache de micronutrientes em pó;</a:t>
            </a:r>
          </a:p>
          <a:p>
            <a:pPr algn="just">
              <a:spcAft>
                <a:spcPts val="600"/>
              </a:spcAft>
            </a:pPr>
            <a:r>
              <a:rPr lang="pt-BR" sz="2000" dirty="0" smtClean="0">
                <a:cs typeface="Arial" pitchFamily="34" charset="0"/>
              </a:rPr>
              <a:t>A criança que recebe o sache de micronutrientes na creche </a:t>
            </a:r>
            <a:r>
              <a:rPr lang="pt-BR" sz="2000" b="1" dirty="0" smtClean="0">
                <a:cs typeface="Arial" pitchFamily="34" charset="0"/>
              </a:rPr>
              <a:t>não precisa receber os suplementos de ferro isolado </a:t>
            </a:r>
            <a:r>
              <a:rPr lang="pt-BR" sz="2000" dirty="0" smtClean="0">
                <a:cs typeface="Arial" pitchFamily="34" charset="0"/>
              </a:rPr>
              <a:t>distribuídos na UBS (PNSF);</a:t>
            </a:r>
          </a:p>
          <a:p>
            <a:pPr algn="just">
              <a:spcAft>
                <a:spcPts val="600"/>
              </a:spcAft>
            </a:pPr>
            <a:r>
              <a:rPr lang="pt-BR" sz="2000" b="1" dirty="0" smtClean="0">
                <a:cs typeface="Arial" pitchFamily="34" charset="0"/>
              </a:rPr>
              <a:t>Caso a criança apresente diarreia leve</a:t>
            </a:r>
            <a:r>
              <a:rPr lang="pt-BR" sz="2000" dirty="0" smtClean="0">
                <a:cs typeface="Arial" pitchFamily="34" charset="0"/>
              </a:rPr>
              <a:t>, deverá ser tratada como de costume (aumentar a ingestão de líquidos e manter a alimentação habitual) </a:t>
            </a:r>
            <a:r>
              <a:rPr lang="pt-BR" sz="2000" b="1" dirty="0" smtClean="0">
                <a:cs typeface="Arial" pitchFamily="34" charset="0"/>
              </a:rPr>
              <a:t>e não interromper o uso do sache</a:t>
            </a:r>
            <a:r>
              <a:rPr lang="pt-BR" sz="2000" dirty="0" smtClean="0">
                <a:cs typeface="Arial" pitchFamily="34" charset="0"/>
              </a:rPr>
              <a:t>;</a:t>
            </a:r>
            <a:endParaRPr lang="pt-BR" sz="2000" dirty="0"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pt-BR" sz="2000" dirty="0" smtClean="0">
                <a:cs typeface="Arial" pitchFamily="34" charset="0"/>
              </a:rPr>
              <a:t>Caso aconteça alguma intercorrência durante o uso do produto, as crianças deverão ser encaminhadas ao serviço de saúde de referência;</a:t>
            </a:r>
          </a:p>
          <a:p>
            <a:pPr algn="just">
              <a:spcAft>
                <a:spcPts val="600"/>
              </a:spcAft>
            </a:pPr>
            <a:r>
              <a:rPr lang="pt-BR" sz="2000" dirty="0" smtClean="0">
                <a:cs typeface="Arial" pitchFamily="34" charset="0"/>
              </a:rPr>
              <a:t>As Unidades de saúde e os estabelecimentos de ensino infantil deverão manter o registro da administração dos saches na </a:t>
            </a:r>
            <a:r>
              <a:rPr lang="pt-BR" sz="2000" b="1" dirty="0" smtClean="0">
                <a:cs typeface="Arial" pitchFamily="34" charset="0"/>
              </a:rPr>
              <a:t>caderneta de saúde da criança</a:t>
            </a:r>
            <a:r>
              <a:rPr lang="pt-BR" sz="2000" dirty="0" smtClean="0">
                <a:cs typeface="Arial" pitchFamily="34" charset="0"/>
              </a:rPr>
              <a:t>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6918"/>
            <a:ext cx="1763688" cy="40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7" y="72008"/>
            <a:ext cx="1440159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INFORMAÇÕES IMPORTANTES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55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99381"/>
            <a:ext cx="8229600" cy="4525963"/>
          </a:xfrm>
        </p:spPr>
        <p:txBody>
          <a:bodyPr>
            <a:normAutofit/>
          </a:bodyPr>
          <a:lstStyle/>
          <a:p>
            <a:pPr lvl="0" algn="just">
              <a:buNone/>
            </a:pPr>
            <a:r>
              <a:rPr lang="pt-BR" sz="2200" dirty="0" smtClean="0">
                <a:cs typeface="Arial" pitchFamily="34" charset="0"/>
              </a:rPr>
              <a:t>Será realizado do </a:t>
            </a:r>
            <a:r>
              <a:rPr lang="pt-BR" sz="2200" b="1" dirty="0" smtClean="0">
                <a:cs typeface="Arial" pitchFamily="34" charset="0"/>
              </a:rPr>
              <a:t>SIMEC</a:t>
            </a:r>
            <a:r>
              <a:rPr lang="pt-BR" sz="2200" dirty="0" smtClean="0">
                <a:cs typeface="Arial" pitchFamily="34" charset="0"/>
              </a:rPr>
              <a:t> (da mesma forma que as demais ações do Componente II) no momento da avaliação anual do PSE. </a:t>
            </a:r>
          </a:p>
          <a:p>
            <a:pPr lvl="0" algn="just">
              <a:buNone/>
            </a:pPr>
            <a:endParaRPr lang="pt-BR" sz="2200" dirty="0" smtClean="0">
              <a:cs typeface="Arial" pitchFamily="34" charset="0"/>
            </a:endParaRPr>
          </a:p>
          <a:p>
            <a:pPr lvl="0" algn="just">
              <a:buNone/>
            </a:pPr>
            <a:r>
              <a:rPr lang="pt-BR" sz="2200" dirty="0" smtClean="0">
                <a:cs typeface="Arial" pitchFamily="34" charset="0"/>
              </a:rPr>
              <a:t>O controle de estoque dos sachês deverá ser realizado da mesma maneira que outros insumos sob responsabilidade das equipes de atenção básica.</a:t>
            </a:r>
            <a:endParaRPr lang="pt-BR" sz="2200" dirty="0"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6918"/>
            <a:ext cx="1763688" cy="40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MONITORAMENTO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7" y="72008"/>
            <a:ext cx="1440159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5692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99392"/>
            <a:ext cx="9361040" cy="7056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794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2132856"/>
            <a:ext cx="8470901" cy="21602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ü"/>
              <a:defRPr/>
            </a:pPr>
            <a:r>
              <a:rPr lang="pt-BR" sz="2000" dirty="0">
                <a:cs typeface="Arial" pitchFamily="34" charset="0"/>
              </a:rPr>
              <a:t>Reduzir a prevalência de </a:t>
            </a:r>
            <a:r>
              <a:rPr lang="pt-BR" sz="2000" dirty="0" smtClean="0">
                <a:cs typeface="Arial" pitchFamily="34" charset="0"/>
              </a:rPr>
              <a:t>anemia e demais deficiências nutricionais;</a:t>
            </a:r>
            <a:endParaRPr lang="pt-BR" sz="2000" dirty="0">
              <a:cs typeface="Arial" pitchFamily="34" charset="0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t-BR" sz="2000" dirty="0">
                <a:cs typeface="Arial" pitchFamily="34" charset="0"/>
              </a:rPr>
              <a:t>Melhorar a ingestão de micronutrientes;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pt-BR" sz="2000" dirty="0">
                <a:cs typeface="Arial" pitchFamily="34" charset="0"/>
              </a:rPr>
              <a:t>Contribuir na redução da deficiência de outros micronutrientes;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pt-BR" sz="2000" dirty="0">
                <a:cs typeface="Arial" pitchFamily="34" charset="0"/>
              </a:rPr>
              <a:t>Potencializar o pleno desenvolvimento infantil;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pt-BR" sz="2000" dirty="0">
                <a:cs typeface="Arial" pitchFamily="34" charset="0"/>
              </a:rPr>
              <a:t>Contribuir com o alcance das metas de desenvolvimento do milênio </a:t>
            </a:r>
            <a:r>
              <a:rPr lang="pt-BR" sz="1500" dirty="0" smtClean="0">
                <a:cs typeface="Arial" pitchFamily="34" charset="0"/>
              </a:rPr>
              <a:t>(ODM 1 </a:t>
            </a:r>
            <a:r>
              <a:rPr lang="pt-BR" sz="1500" dirty="0">
                <a:cs typeface="Arial" pitchFamily="34" charset="0"/>
              </a:rPr>
              <a:t>– Acabar com a fome e a miséria; </a:t>
            </a:r>
            <a:r>
              <a:rPr lang="pt-BR" sz="1500" dirty="0" smtClean="0">
                <a:cs typeface="Arial" pitchFamily="34" charset="0"/>
              </a:rPr>
              <a:t>ODM 4 - Reduzir </a:t>
            </a:r>
            <a:r>
              <a:rPr lang="pt-BR" sz="1500" dirty="0">
                <a:cs typeface="Arial" pitchFamily="34" charset="0"/>
              </a:rPr>
              <a:t>a </a:t>
            </a:r>
            <a:r>
              <a:rPr lang="pt-BR" sz="1500" dirty="0" smtClean="0">
                <a:cs typeface="Arial" pitchFamily="34" charset="0"/>
              </a:rPr>
              <a:t>mortalidade infantil).</a:t>
            </a:r>
            <a:endParaRPr lang="pt-B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66918"/>
            <a:ext cx="1763688" cy="40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OBJETIVOS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051" y="72008"/>
            <a:ext cx="1423613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9099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3082925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altLang="pt-BR" sz="1600" dirty="0">
              <a:ea typeface="ＭＳ Ｐゴシック" pitchFamily="34" charset="-128"/>
            </a:endParaRPr>
          </a:p>
          <a:p>
            <a:pPr algn="ctr" eaLnBrk="0" hangingPunct="0"/>
            <a:endParaRPr lang="pt-BR" altLang="pt-BR" sz="2400" dirty="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pt-BR" dirty="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33338" y="2122021"/>
            <a:ext cx="9286875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pt-BR" altLang="pt-BR" sz="2000" b="1" dirty="0" smtClean="0">
              <a:latin typeface="+mn-lt"/>
              <a:ea typeface="ＭＳ Ｐゴシック" pitchFamily="34" charset="-128"/>
              <a:cs typeface="Arial" pitchFamily="34" charset="0"/>
            </a:endParaRPr>
          </a:p>
          <a:p>
            <a:pPr algn="ctr" eaLnBrk="0" hangingPunct="0"/>
            <a:r>
              <a:rPr lang="pt-BR" altLang="pt-BR" sz="2000" b="1" dirty="0" smtClean="0">
                <a:latin typeface="+mn-lt"/>
                <a:ea typeface="ＭＳ Ｐゴシック" pitchFamily="34" charset="-128"/>
                <a:cs typeface="Arial" pitchFamily="34" charset="0"/>
              </a:rPr>
              <a:t>Coordenadora Geral </a:t>
            </a:r>
            <a:r>
              <a:rPr lang="pt-BR" altLang="pt-BR" sz="2000" b="1" dirty="0">
                <a:latin typeface="+mn-lt"/>
                <a:ea typeface="ＭＳ Ｐゴシック" pitchFamily="34" charset="-128"/>
                <a:cs typeface="Arial" pitchFamily="34" charset="0"/>
              </a:rPr>
              <a:t>de Alimentação e Nutrição</a:t>
            </a:r>
          </a:p>
          <a:p>
            <a:pPr algn="ctr" eaLnBrk="0" hangingPunct="0"/>
            <a:r>
              <a:rPr lang="pt-BR" altLang="pt-BR" sz="2000" dirty="0">
                <a:latin typeface="+mn-lt"/>
                <a:ea typeface="ＭＳ Ｐゴシック" pitchFamily="34" charset="-128"/>
                <a:cs typeface="Arial" pitchFamily="34" charset="0"/>
              </a:rPr>
              <a:t>Departamento de Atenção Básica</a:t>
            </a:r>
          </a:p>
          <a:p>
            <a:pPr algn="ctr" eaLnBrk="0" hangingPunct="0"/>
            <a:r>
              <a:rPr lang="pt-BR" altLang="pt-BR" sz="2000" dirty="0">
                <a:latin typeface="+mn-lt"/>
                <a:ea typeface="ＭＳ Ｐゴシック" pitchFamily="34" charset="-128"/>
                <a:cs typeface="Arial" pitchFamily="34" charset="0"/>
              </a:rPr>
              <a:t>Secretaria de Atenção à Saúde</a:t>
            </a:r>
          </a:p>
          <a:p>
            <a:pPr algn="ctr" eaLnBrk="0" hangingPunct="0"/>
            <a:r>
              <a:rPr lang="pt-BR" altLang="pt-BR" sz="2000" dirty="0">
                <a:latin typeface="+mn-lt"/>
                <a:ea typeface="ＭＳ Ｐゴシック" pitchFamily="34" charset="-128"/>
                <a:cs typeface="Arial" pitchFamily="34" charset="0"/>
              </a:rPr>
              <a:t>Ministério da Saúde</a:t>
            </a:r>
          </a:p>
          <a:p>
            <a:pPr algn="ctr" eaLnBrk="0" hangingPunct="0"/>
            <a:r>
              <a:rPr lang="pt-BR" altLang="pt-BR" sz="2000" dirty="0">
                <a:latin typeface="+mn-lt"/>
                <a:ea typeface="ＭＳ Ｐゴシック" pitchFamily="34" charset="-128"/>
                <a:cs typeface="Arial" pitchFamily="34" charset="0"/>
                <a:hlinkClick r:id="rId2"/>
              </a:rPr>
              <a:t>cgan@saude.gov.br</a:t>
            </a:r>
            <a:r>
              <a:rPr lang="pt-BR" altLang="pt-BR" sz="2000" dirty="0">
                <a:latin typeface="+mn-lt"/>
                <a:ea typeface="ＭＳ Ｐゴシック" pitchFamily="34" charset="-128"/>
                <a:cs typeface="Arial" pitchFamily="34" charset="0"/>
              </a:rPr>
              <a:t> </a:t>
            </a:r>
          </a:p>
          <a:p>
            <a:pPr algn="ctr" eaLnBrk="0" hangingPunct="0"/>
            <a:r>
              <a:rPr lang="pt-BR" altLang="pt-BR" sz="2000" dirty="0">
                <a:latin typeface="+mn-lt"/>
                <a:ea typeface="ＭＳ Ｐゴシック" pitchFamily="34" charset="-128"/>
                <a:cs typeface="Arial" pitchFamily="34" charset="0"/>
              </a:rPr>
              <a:t>Tel. </a:t>
            </a:r>
            <a:r>
              <a:rPr lang="pt-BR" altLang="pt-BR" sz="2000" dirty="0" smtClean="0">
                <a:latin typeface="+mn-lt"/>
                <a:ea typeface="ＭＳ Ｐゴシック" pitchFamily="34" charset="-128"/>
                <a:cs typeface="Arial" pitchFamily="34" charset="0"/>
              </a:rPr>
              <a:t>(61) 3315-9011/9024/9033</a:t>
            </a:r>
            <a:endParaRPr lang="pt-BR" altLang="pt-BR" sz="2000" dirty="0">
              <a:latin typeface="+mn-lt"/>
              <a:ea typeface="ＭＳ Ｐゴシック" pitchFamily="34" charset="-128"/>
              <a:cs typeface="Arial" pitchFamily="34" charset="0"/>
            </a:endParaRPr>
          </a:p>
          <a:p>
            <a:pPr algn="ctr" eaLnBrk="0" hangingPunct="0"/>
            <a:endParaRPr lang="pt-BR" altLang="pt-BR" sz="2400" dirty="0">
              <a:latin typeface="+mn-lt"/>
              <a:ea typeface="ＭＳ Ｐゴシック" pitchFamily="34" charset="-128"/>
              <a:cs typeface="Arial" pitchFamily="34" charset="0"/>
            </a:endParaRPr>
          </a:p>
          <a:p>
            <a:pPr algn="ctr" eaLnBrk="0" hangingPunct="0"/>
            <a:endParaRPr lang="pt-BR" altLang="pt-BR" sz="2400" dirty="0">
              <a:latin typeface="+mn-lt"/>
              <a:ea typeface="ＭＳ Ｐゴシック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/>
          <p:cNvGraphicFramePr/>
          <p:nvPr>
            <p:extLst>
              <p:ext uri="{D42A27DB-BD31-4B8C-83A1-F6EECF244321}">
                <p14:modId xmlns:p14="http://schemas.microsoft.com/office/powerpoint/2010/main" val="1981501844"/>
              </p:ext>
            </p:extLst>
          </p:nvPr>
        </p:nvGraphicFramePr>
        <p:xfrm>
          <a:off x="0" y="1484784"/>
          <a:ext cx="914400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72008"/>
            <a:ext cx="205172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6381328"/>
            <a:ext cx="144016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47664" y="548681"/>
            <a:ext cx="7596335" cy="741958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pt-BR" alt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ＭＳ Ｐゴシック" pitchFamily="34" charset="-128"/>
                <a:cs typeface="Tahoma" pitchFamily="34" charset="0"/>
              </a:rPr>
              <a:t>Prevalência de anemia em crianças menores de 5 anos</a:t>
            </a:r>
            <a:br>
              <a:rPr lang="pt-BR" alt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ＭＳ Ｐゴシック" pitchFamily="34" charset="-128"/>
                <a:cs typeface="Tahoma" pitchFamily="34" charset="0"/>
              </a:rPr>
            </a:br>
            <a:r>
              <a:rPr lang="pt-BR" alt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ＭＳ Ｐゴシック" pitchFamily="34" charset="-128"/>
                <a:cs typeface="Tahoma" pitchFamily="34" charset="0"/>
              </a:rPr>
              <a:t> por regiões brasileiras (PNDS-2006)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2051720" y="5977905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Fonte: PNDS, 2006.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63865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524410108"/>
              </p:ext>
            </p:extLst>
          </p:nvPr>
        </p:nvGraphicFramePr>
        <p:xfrm>
          <a:off x="16500" y="1556792"/>
          <a:ext cx="9144000" cy="432048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{9D7B26C5-4107-4FEC-AEDC-1716B250A1EF}</a:tableStyleId>
              </a:tblPr>
              <a:tblGrid>
                <a:gridCol w="3314965"/>
                <a:gridCol w="2001355"/>
                <a:gridCol w="1833397"/>
                <a:gridCol w="1994283"/>
              </a:tblGrid>
              <a:tr h="7913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Estudos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Nº estudos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Amostra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(n)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Prevalência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(%)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172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Base Populacional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6.199</a:t>
                      </a:r>
                      <a:endParaRPr kumimoji="0" lang="pt-BR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40,1</a:t>
                      </a:r>
                      <a:endParaRPr kumimoji="0" lang="pt-BR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922D04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/>
                </a:tc>
              </a:tr>
              <a:tr h="6172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Escolas/Creches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2.740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52,0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6172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Área de iniquidades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1.131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66,5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2D04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/>
                </a:tc>
              </a:tr>
              <a:tr h="6172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Serviços de Saúde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10.789</a:t>
                      </a:r>
                      <a:endParaRPr kumimoji="0" lang="pt-BR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60,2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2D04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/>
                </a:tc>
              </a:tr>
              <a:tr h="4431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Povos Indígenas/2008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5.522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51,3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>
                    <a:noFill/>
                  </a:tcPr>
                </a:tc>
              </a:tr>
              <a:tr h="6172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Brasil – PNDS/2006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3.455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20,9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3" marR="91433" marT="45708" marB="45708" horzOverflow="overflow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202" name="CaixaDeTexto 5"/>
          <p:cNvSpPr txBox="1">
            <a:spLocks noChangeArrowheads="1"/>
          </p:cNvSpPr>
          <p:nvPr/>
        </p:nvSpPr>
        <p:spPr bwMode="auto">
          <a:xfrm>
            <a:off x="107504" y="5877272"/>
            <a:ext cx="376397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altLang="pt-BR" sz="1200" dirty="0">
                <a:latin typeface="Arial" pitchFamily="34" charset="0"/>
                <a:cs typeface="Arial" pitchFamily="34" charset="0"/>
              </a:rPr>
              <a:t>Fonte: Viera &amp; Ferreira (2010) Rev. Nutr. 23:433-444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72008"/>
            <a:ext cx="205172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6381328"/>
            <a:ext cx="144016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827584" y="578692"/>
            <a:ext cx="8316416" cy="741958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Prevalência de anemia em crianças menores de 5 anos, estudos de relevância nacional. Brasil 1997-2008</a:t>
            </a:r>
            <a:endParaRPr lang="pt-B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63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Diagrama 21"/>
          <p:cNvGraphicFramePr/>
          <p:nvPr>
            <p:extLst>
              <p:ext uri="{D42A27DB-BD31-4B8C-83A1-F6EECF244321}">
                <p14:modId xmlns:p14="http://schemas.microsoft.com/office/powerpoint/2010/main" val="3219489274"/>
              </p:ext>
            </p:extLst>
          </p:nvPr>
        </p:nvGraphicFramePr>
        <p:xfrm>
          <a:off x="179512" y="2029296"/>
          <a:ext cx="914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ANEMIA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899592" y="3131676"/>
            <a:ext cx="568863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b="1" dirty="0" smtClean="0">
                <a:cs typeface="Arial" pitchFamily="34" charset="0"/>
              </a:rPr>
              <a:t>Consequências da Anemia</a:t>
            </a:r>
            <a:endParaRPr lang="pt-BR" b="1" dirty="0"/>
          </a:p>
        </p:txBody>
      </p:sp>
      <p:sp>
        <p:nvSpPr>
          <p:cNvPr id="18" name="Retângulo 17"/>
          <p:cNvSpPr/>
          <p:nvPr/>
        </p:nvSpPr>
        <p:spPr>
          <a:xfrm>
            <a:off x="1835696" y="982469"/>
            <a:ext cx="5508104" cy="8925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2000" b="1" dirty="0" smtClean="0">
                <a:cs typeface="Arial" pitchFamily="34" charset="0"/>
              </a:rPr>
              <a:t>Público mais vulnerável</a:t>
            </a:r>
          </a:p>
          <a:p>
            <a:pPr algn="ctr"/>
            <a:r>
              <a:rPr lang="pt-BR" sz="2000" dirty="0" smtClean="0">
                <a:cs typeface="Arial" pitchFamily="34" charset="0"/>
              </a:rPr>
              <a:t>Crianças menores de 24 meses</a:t>
            </a:r>
          </a:p>
          <a:p>
            <a:pPr algn="ctr"/>
            <a:r>
              <a:rPr lang="pt-BR" sz="1200" dirty="0" smtClean="0">
                <a:cs typeface="Arial" pitchFamily="34" charset="0"/>
              </a:rPr>
              <a:t>(</a:t>
            </a:r>
            <a:r>
              <a:rPr lang="pt-BR" sz="1200" dirty="0" err="1" smtClean="0">
                <a:cs typeface="Arial" pitchFamily="34" charset="0"/>
              </a:rPr>
              <a:t>Balarajan</a:t>
            </a:r>
            <a:r>
              <a:rPr lang="pt-BR" sz="1200" dirty="0" smtClean="0">
                <a:cs typeface="Arial" pitchFamily="34" charset="0"/>
              </a:rPr>
              <a:t> </a:t>
            </a:r>
            <a:r>
              <a:rPr lang="pt-BR" sz="1200" dirty="0" err="1" smtClean="0">
                <a:cs typeface="Arial" pitchFamily="34" charset="0"/>
              </a:rPr>
              <a:t>et</a:t>
            </a:r>
            <a:r>
              <a:rPr lang="pt-BR" sz="1200" dirty="0" smtClean="0">
                <a:cs typeface="Arial" pitchFamily="34" charset="0"/>
              </a:rPr>
              <a:t> al., 2011)</a:t>
            </a:r>
            <a:endParaRPr lang="pt-BR" sz="1200" dirty="0"/>
          </a:p>
        </p:txBody>
      </p:sp>
      <p:pic>
        <p:nvPicPr>
          <p:cNvPr id="1026" name="Picture 2" descr="C:\Users\José Carlos\AppData\Local\Microsoft\Windows\Temporary Internet Files\Content.IE5\PN3MSE4U\MC900222177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44208" y="1094415"/>
            <a:ext cx="504056" cy="6063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0327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ESTRATÉGIAS PREVENÇÃO DA ANEMIA</a:t>
            </a:r>
            <a:endParaRPr lang="pt-BR" sz="2400" dirty="0">
              <a:solidFill>
                <a:schemeClr val="bg1"/>
              </a:solidFill>
              <a:cs typeface="Arial" pitchFamily="34" charset="0"/>
            </a:endParaRPr>
          </a:p>
        </p:txBody>
      </p:sp>
      <p:graphicFrame>
        <p:nvGraphicFramePr>
          <p:cNvPr id="24" name="Diagrama 23"/>
          <p:cNvGraphicFramePr/>
          <p:nvPr>
            <p:extLst>
              <p:ext uri="{D42A27DB-BD31-4B8C-83A1-F6EECF244321}">
                <p14:modId xmlns:p14="http://schemas.microsoft.com/office/powerpoint/2010/main" val="3507292956"/>
              </p:ext>
            </p:extLst>
          </p:nvPr>
        </p:nvGraphicFramePr>
        <p:xfrm>
          <a:off x="1475656" y="141277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tângulo 9"/>
          <p:cNvSpPr/>
          <p:nvPr/>
        </p:nvSpPr>
        <p:spPr>
          <a:xfrm>
            <a:off x="3347864" y="634623"/>
            <a:ext cx="2286000" cy="13542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t-BR" sz="1500" b="1" dirty="0" smtClean="0"/>
              <a:t>Fatores envolvidos:</a:t>
            </a:r>
          </a:p>
          <a:p>
            <a:pPr algn="ctr">
              <a:spcAft>
                <a:spcPts val="600"/>
              </a:spcAft>
            </a:pPr>
            <a:r>
              <a:rPr lang="pt-BR" sz="1500" dirty="0" smtClean="0"/>
              <a:t>Dificuldade de atingir recomendações nutricionais </a:t>
            </a:r>
          </a:p>
          <a:p>
            <a:pPr algn="ctr">
              <a:spcAft>
                <a:spcPts val="600"/>
              </a:spcAft>
            </a:pPr>
            <a:r>
              <a:rPr lang="pt-BR" sz="1200" dirty="0" smtClean="0"/>
              <a:t>(WHO, 2002; </a:t>
            </a:r>
            <a:r>
              <a:rPr lang="pt-BR" sz="1200" dirty="0" err="1" smtClean="0"/>
              <a:t>Balarajam</a:t>
            </a:r>
            <a:r>
              <a:rPr lang="pt-BR" sz="1200" dirty="0" smtClean="0"/>
              <a:t>, 2011)</a:t>
            </a:r>
            <a:endParaRPr lang="pt-BR" sz="1200" dirty="0"/>
          </a:p>
        </p:txBody>
      </p:sp>
      <p:sp>
        <p:nvSpPr>
          <p:cNvPr id="11" name="Retângulo 10"/>
          <p:cNvSpPr/>
          <p:nvPr/>
        </p:nvSpPr>
        <p:spPr>
          <a:xfrm>
            <a:off x="6228184" y="4159820"/>
            <a:ext cx="2843808" cy="20005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t-BR" sz="1500" b="1" dirty="0" smtClean="0"/>
              <a:t>Fatores envolvidos:</a:t>
            </a:r>
          </a:p>
          <a:p>
            <a:pPr algn="ctr">
              <a:spcAft>
                <a:spcPts val="300"/>
              </a:spcAft>
            </a:pPr>
            <a:r>
              <a:rPr lang="pt-BR" sz="1500" dirty="0" smtClean="0"/>
              <a:t>Gosto desagradável;</a:t>
            </a:r>
          </a:p>
          <a:p>
            <a:pPr algn="ctr">
              <a:spcAft>
                <a:spcPts val="300"/>
              </a:spcAft>
            </a:pPr>
            <a:r>
              <a:rPr lang="pt-BR" sz="1500" dirty="0" smtClean="0"/>
              <a:t>Escurecimento </a:t>
            </a:r>
            <a:r>
              <a:rPr lang="pt-BR" sz="1500" dirty="0"/>
              <a:t>dos dentes e </a:t>
            </a:r>
            <a:r>
              <a:rPr lang="pt-BR" sz="1500" dirty="0" smtClean="0"/>
              <a:t>fezes;</a:t>
            </a:r>
          </a:p>
          <a:p>
            <a:pPr algn="ctr"/>
            <a:r>
              <a:rPr lang="pt-BR" sz="1500" dirty="0" smtClean="0"/>
              <a:t>Quando </a:t>
            </a:r>
            <a:r>
              <a:rPr lang="pt-BR" sz="1500" dirty="0"/>
              <a:t>oferecido em altas doses, pode causar desconforto abdominal</a:t>
            </a:r>
            <a:r>
              <a:rPr lang="pt-BR" sz="1500" dirty="0" smtClean="0"/>
              <a:t>.</a:t>
            </a:r>
          </a:p>
          <a:p>
            <a:pPr algn="ctr"/>
            <a:r>
              <a:rPr lang="pt-BR" sz="1200" dirty="0" smtClean="0"/>
              <a:t>(</a:t>
            </a:r>
            <a:r>
              <a:rPr lang="pt-BR" sz="1200" dirty="0" err="1" smtClean="0"/>
              <a:t>Galloway</a:t>
            </a:r>
            <a:r>
              <a:rPr lang="pt-BR" sz="1200" dirty="0" smtClean="0"/>
              <a:t> e </a:t>
            </a:r>
            <a:r>
              <a:rPr lang="pt-BR" sz="1200" dirty="0" err="1" smtClean="0"/>
              <a:t>Mcgire</a:t>
            </a:r>
            <a:r>
              <a:rPr lang="pt-BR" sz="1200" dirty="0" smtClean="0"/>
              <a:t>, 1994; </a:t>
            </a:r>
            <a:r>
              <a:rPr lang="pt-BR" sz="1200" dirty="0" err="1" smtClean="0"/>
              <a:t>Vitolo</a:t>
            </a:r>
            <a:r>
              <a:rPr lang="pt-BR" sz="1200" dirty="0" smtClean="0"/>
              <a:t>, </a:t>
            </a:r>
            <a:r>
              <a:rPr lang="pt-BR" sz="1200" dirty="0" err="1" smtClean="0"/>
              <a:t>Boscaini</a:t>
            </a:r>
            <a:r>
              <a:rPr lang="pt-BR" sz="1200" dirty="0" smtClean="0"/>
              <a:t> e Bortolini, 2006; Bortolini e </a:t>
            </a:r>
            <a:r>
              <a:rPr lang="pt-BR" sz="1200" dirty="0" err="1" smtClean="0"/>
              <a:t>Vitolo</a:t>
            </a:r>
            <a:r>
              <a:rPr lang="pt-BR" sz="1200" dirty="0" smtClean="0"/>
              <a:t>, 2007</a:t>
            </a:r>
            <a:r>
              <a:rPr lang="pt-BR" sz="1200" dirty="0"/>
              <a:t>)</a:t>
            </a:r>
          </a:p>
        </p:txBody>
      </p:sp>
      <p:sp>
        <p:nvSpPr>
          <p:cNvPr id="12" name="Retângulo 11"/>
          <p:cNvSpPr/>
          <p:nvPr/>
        </p:nvSpPr>
        <p:spPr>
          <a:xfrm>
            <a:off x="323528" y="4221088"/>
            <a:ext cx="2358008" cy="181588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t-BR" sz="1500" b="1" dirty="0" smtClean="0"/>
              <a:t>Fatores envolvidos:</a:t>
            </a:r>
          </a:p>
          <a:p>
            <a:pPr algn="ctr">
              <a:spcAft>
                <a:spcPts val="600"/>
              </a:spcAft>
            </a:pPr>
            <a:r>
              <a:rPr lang="pt-BR" sz="1500" dirty="0" smtClean="0"/>
              <a:t>Biodisponibilidade do ferro adicionado;</a:t>
            </a:r>
          </a:p>
          <a:p>
            <a:pPr algn="ctr"/>
            <a:r>
              <a:rPr lang="pt-BR" sz="1500" dirty="0" smtClean="0"/>
              <a:t>Baixo consumo desses alimentos por crianças menores de 24 meses </a:t>
            </a:r>
            <a:r>
              <a:rPr lang="pt-BR" sz="1200" dirty="0" smtClean="0"/>
              <a:t>(Assunção </a:t>
            </a:r>
            <a:r>
              <a:rPr lang="pt-BR" sz="1200" dirty="0" err="1" smtClean="0"/>
              <a:t>et</a:t>
            </a:r>
            <a:r>
              <a:rPr lang="pt-BR" sz="1200" dirty="0" smtClean="0"/>
              <a:t> al., 2007)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138104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Diagrama 17"/>
          <p:cNvGraphicFramePr/>
          <p:nvPr>
            <p:extLst>
              <p:ext uri="{D42A27DB-BD31-4B8C-83A1-F6EECF244321}">
                <p14:modId xmlns:p14="http://schemas.microsoft.com/office/powerpoint/2010/main" val="1931991225"/>
              </p:ext>
            </p:extLst>
          </p:nvPr>
        </p:nvGraphicFramePr>
        <p:xfrm>
          <a:off x="3779912" y="1146404"/>
          <a:ext cx="5135063" cy="3866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1" name="CaixaDeTexto 20"/>
          <p:cNvSpPr txBox="1"/>
          <p:nvPr/>
        </p:nvSpPr>
        <p:spPr>
          <a:xfrm>
            <a:off x="683568" y="3257689"/>
            <a:ext cx="3024336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1600" dirty="0" err="1">
                <a:solidFill>
                  <a:schemeClr val="tx1"/>
                </a:solidFill>
                <a:latin typeface="+mn-lt"/>
                <a:cs typeface="Arial" pitchFamily="34" charset="0"/>
              </a:rPr>
              <a:t>Villalpando</a:t>
            </a:r>
            <a:r>
              <a:rPr lang="pt-BR" sz="1600" dirty="0">
                <a:solidFill>
                  <a:schemeClr val="tx1"/>
                </a:solidFill>
                <a:latin typeface="+mn-lt"/>
                <a:cs typeface="Arial" pitchFamily="34" charset="0"/>
              </a:rPr>
              <a:t> </a:t>
            </a:r>
            <a:r>
              <a:rPr lang="pt-BR" sz="1600" dirty="0" err="1">
                <a:solidFill>
                  <a:schemeClr val="tx1"/>
                </a:solidFill>
                <a:latin typeface="+mn-lt"/>
                <a:cs typeface="Arial" pitchFamily="34" charset="0"/>
              </a:rPr>
              <a:t>et</a:t>
            </a:r>
            <a:r>
              <a:rPr lang="pt-BR" sz="1600" dirty="0">
                <a:solidFill>
                  <a:schemeClr val="tx1"/>
                </a:solidFill>
                <a:latin typeface="+mn-lt"/>
                <a:cs typeface="Arial" pitchFamily="34" charset="0"/>
              </a:rPr>
              <a:t> </a:t>
            </a:r>
            <a:r>
              <a:rPr lang="pt-BR" sz="1600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>al., </a:t>
            </a:r>
            <a:r>
              <a:rPr lang="pt-BR" sz="1600" dirty="0">
                <a:solidFill>
                  <a:schemeClr val="tx1"/>
                </a:solidFill>
                <a:latin typeface="+mn-lt"/>
                <a:cs typeface="Arial" pitchFamily="34" charset="0"/>
              </a:rPr>
              <a:t>2006; </a:t>
            </a:r>
            <a:endParaRPr lang="pt-BR" sz="1600" dirty="0" smtClean="0">
              <a:solidFill>
                <a:schemeClr val="tx1"/>
              </a:solidFill>
              <a:latin typeface="+mn-lt"/>
              <a:cs typeface="Arial" pitchFamily="34" charset="0"/>
            </a:endParaRPr>
          </a:p>
          <a:p>
            <a:pPr algn="ctr">
              <a:defRPr/>
            </a:pPr>
            <a:r>
              <a:rPr lang="pt-BR" sz="1600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>Kramer</a:t>
            </a:r>
            <a:r>
              <a:rPr lang="pt-BR" sz="1600" dirty="0">
                <a:latin typeface="+mn-lt"/>
                <a:cs typeface="Arial" pitchFamily="34" charset="0"/>
              </a:rPr>
              <a:t> </a:t>
            </a:r>
            <a:r>
              <a:rPr lang="pt-BR" sz="1600" dirty="0" smtClean="0">
                <a:latin typeface="+mn-lt"/>
                <a:cs typeface="Arial" pitchFamily="34" charset="0"/>
              </a:rPr>
              <a:t>e</a:t>
            </a:r>
            <a:r>
              <a:rPr lang="pt-BR" sz="1600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> </a:t>
            </a:r>
            <a:r>
              <a:rPr lang="pt-BR" sz="1600" dirty="0">
                <a:solidFill>
                  <a:schemeClr val="tx1"/>
                </a:solidFill>
                <a:latin typeface="+mn-lt"/>
                <a:cs typeface="Arial" pitchFamily="34" charset="0"/>
              </a:rPr>
              <a:t>Zimmermann 2007; </a:t>
            </a:r>
            <a:endParaRPr lang="pt-BR" sz="1600" dirty="0" smtClean="0">
              <a:solidFill>
                <a:schemeClr val="tx1"/>
              </a:solidFill>
              <a:latin typeface="+mn-lt"/>
              <a:cs typeface="Arial" pitchFamily="34" charset="0"/>
            </a:endParaRPr>
          </a:p>
          <a:p>
            <a:pPr algn="ctr">
              <a:defRPr/>
            </a:pPr>
            <a:r>
              <a:rPr lang="pt-BR" sz="1600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>Olivares</a:t>
            </a:r>
            <a:r>
              <a:rPr lang="pt-BR" sz="1600" dirty="0">
                <a:solidFill>
                  <a:schemeClr val="tx1"/>
                </a:solidFill>
                <a:latin typeface="+mn-lt"/>
                <a:cs typeface="Arial" pitchFamily="34" charset="0"/>
              </a:rPr>
              <a:t>, </a:t>
            </a:r>
            <a:r>
              <a:rPr lang="pt-BR" sz="1600" dirty="0" err="1" smtClean="0">
                <a:solidFill>
                  <a:schemeClr val="tx1"/>
                </a:solidFill>
                <a:latin typeface="+mn-lt"/>
                <a:cs typeface="Arial" pitchFamily="34" charset="0"/>
              </a:rPr>
              <a:t>Hertrampf</a:t>
            </a:r>
            <a:r>
              <a:rPr lang="pt-BR" sz="1600" dirty="0">
                <a:latin typeface="+mn-lt"/>
                <a:cs typeface="Arial" pitchFamily="34" charset="0"/>
              </a:rPr>
              <a:t> </a:t>
            </a:r>
            <a:r>
              <a:rPr lang="pt-BR" sz="1600" dirty="0" smtClean="0">
                <a:latin typeface="+mn-lt"/>
                <a:cs typeface="Arial" pitchFamily="34" charset="0"/>
              </a:rPr>
              <a:t>e</a:t>
            </a:r>
            <a:r>
              <a:rPr lang="pt-BR" sz="1600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> </a:t>
            </a:r>
            <a:r>
              <a:rPr lang="pt-BR" sz="1600" dirty="0" err="1">
                <a:solidFill>
                  <a:schemeClr val="tx1"/>
                </a:solidFill>
                <a:latin typeface="+mn-lt"/>
                <a:cs typeface="Arial" pitchFamily="34" charset="0"/>
              </a:rPr>
              <a:t>Uauy</a:t>
            </a:r>
            <a:r>
              <a:rPr lang="pt-BR" sz="1600" dirty="0">
                <a:solidFill>
                  <a:schemeClr val="tx1"/>
                </a:solidFill>
                <a:latin typeface="+mn-lt"/>
                <a:cs typeface="Arial" pitchFamily="34" charset="0"/>
              </a:rPr>
              <a:t> </a:t>
            </a:r>
            <a:r>
              <a:rPr lang="pt-BR" sz="1600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>,2006</a:t>
            </a:r>
            <a:r>
              <a:rPr lang="pt-BR" sz="1600" dirty="0">
                <a:solidFill>
                  <a:schemeClr val="tx1"/>
                </a:solidFill>
                <a:latin typeface="+mn-lt"/>
                <a:cs typeface="Arial" pitchFamily="34" charset="0"/>
              </a:rPr>
              <a:t>; </a:t>
            </a:r>
          </a:p>
          <a:p>
            <a:pPr algn="ctr">
              <a:defRPr/>
            </a:pPr>
            <a:r>
              <a:rPr lang="pt-BR" sz="1600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>Scott, </a:t>
            </a:r>
            <a:r>
              <a:rPr lang="pt-BR" sz="1600" dirty="0">
                <a:solidFill>
                  <a:schemeClr val="tx1"/>
                </a:solidFill>
                <a:latin typeface="+mn-lt"/>
                <a:cs typeface="Arial" pitchFamily="34" charset="0"/>
              </a:rPr>
              <a:t>2007</a:t>
            </a:r>
            <a:r>
              <a:rPr lang="pt-BR" sz="1600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>;</a:t>
            </a:r>
          </a:p>
          <a:p>
            <a:pPr algn="ctr">
              <a:defRPr/>
            </a:pPr>
            <a:r>
              <a:rPr lang="pt-BR" sz="1600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>West </a:t>
            </a:r>
            <a:r>
              <a:rPr lang="pt-BR" sz="1600" dirty="0" err="1" smtClean="0">
                <a:solidFill>
                  <a:schemeClr val="tx1"/>
                </a:solidFill>
                <a:latin typeface="+mn-lt"/>
                <a:cs typeface="Arial" pitchFamily="34" charset="0"/>
              </a:rPr>
              <a:t>et</a:t>
            </a:r>
            <a:r>
              <a:rPr lang="pt-BR" sz="1600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> al., </a:t>
            </a:r>
            <a:r>
              <a:rPr lang="pt-BR" sz="1600" dirty="0">
                <a:solidFill>
                  <a:schemeClr val="tx1"/>
                </a:solidFill>
                <a:latin typeface="+mn-lt"/>
                <a:cs typeface="Arial" pitchFamily="34" charset="0"/>
              </a:rPr>
              <a:t>2007</a:t>
            </a:r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323528" y="11757"/>
            <a:ext cx="8568952" cy="536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b="1" dirty="0" smtClean="0">
                <a:solidFill>
                  <a:schemeClr val="bg1"/>
                </a:solidFill>
                <a:cs typeface="Arial" pitchFamily="34" charset="0"/>
              </a:rPr>
              <a:t>O QUE FUNCIONA NA PREVENÇÃO DA ANEMIA?</a:t>
            </a:r>
            <a:endParaRPr lang="pt-BR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467544" y="1774557"/>
            <a:ext cx="3456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pt-BR" sz="2000" b="1" dirty="0" smtClean="0">
                <a:solidFill>
                  <a:schemeClr val="tx2"/>
                </a:solidFill>
                <a:cs typeface="Arial" pitchFamily="34" charset="0"/>
              </a:rPr>
              <a:t>PAPEL DE OUTROS MICRONUTRIENTES</a:t>
            </a:r>
            <a:endParaRPr lang="pt-BR" sz="2000" dirty="0">
              <a:solidFill>
                <a:schemeClr val="tx2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45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sign padrão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Design padrão">
    <a:majorFont>
      <a:latin typeface="Calibri"/>
      <a:ea typeface="MS Gothic"/>
      <a:cs typeface=""/>
    </a:majorFont>
    <a:minorFont>
      <a:latin typeface="Calibri"/>
      <a:ea typeface="MS Gothic"/>
      <a:cs typeface="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2927</TotalTime>
  <Words>2437</Words>
  <Application>Microsoft Office PowerPoint</Application>
  <PresentationFormat>Apresentação na tela (4:3)</PresentationFormat>
  <Paragraphs>561</Paragraphs>
  <Slides>40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40</vt:i4>
      </vt:variant>
    </vt:vector>
  </HeadingPairs>
  <TitlesOfParts>
    <vt:vector size="41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Maria Fernanda Moratori Alves</dc:creator>
  <cp:lastModifiedBy>user</cp:lastModifiedBy>
  <cp:revision>257</cp:revision>
  <cp:lastPrinted>2014-04-22T17:09:15Z</cp:lastPrinted>
  <dcterms:created xsi:type="dcterms:W3CDTF">2013-08-26T15:31:45Z</dcterms:created>
  <dcterms:modified xsi:type="dcterms:W3CDTF">2014-05-28T18:23:15Z</dcterms:modified>
</cp:coreProperties>
</file>