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9"/>
  </p:notesMasterIdLst>
  <p:sldIdLst>
    <p:sldId id="273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0080625" cy="7559675"/>
  <p:notesSz cx="7559675" cy="10691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63" d="100"/>
          <a:sy n="63" d="100"/>
        </p:scale>
        <p:origin x="-54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90" name="Rectangle 1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18125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91" name="Rectangle 19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21388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 smtClean="0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54375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79026998-8998-43E9-BFE8-7D7CBAB7F4F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74408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901743-2DA2-4196-902B-2AA89124537D}" type="slidenum">
              <a:rPr lang="pt-BR" altLang="pt-BR"/>
              <a:pPr/>
              <a:t>1</a:t>
            </a:fld>
            <a:endParaRPr lang="pt-BR" altLang="pt-BR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FA7E4F45-F6D5-4357-AC6B-4B1D68A6FDE8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42E99B40-E960-4463-A1C6-1D0F8B81A976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9459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C80923-9872-4519-B30A-90DBF0C3BEE4}" type="slidenum">
              <a:rPr lang="pt-BR" altLang="pt-BR"/>
              <a:pPr/>
              <a:t>10</a:t>
            </a:fld>
            <a:endParaRPr lang="pt-BR" altLang="pt-BR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DE038AD6-B934-4A25-A48E-ABC3970EFF6A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10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3E978908-0200-4AC5-9BFC-31466E985A4B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10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7651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E81A79-9FEF-4F8F-97A3-629E878547BD}" type="slidenum">
              <a:rPr lang="pt-BR" altLang="pt-BR"/>
              <a:pPr/>
              <a:t>11</a:t>
            </a:fld>
            <a:endParaRPr lang="pt-BR" altLang="pt-BR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12DB118B-A86E-41A2-A64C-2A437B7FED85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11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0B608B51-BB56-4840-BAB9-FCFCBFB3E9E9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11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5889AB-B2C8-4B9D-810E-4F4EB1875986}" type="slidenum">
              <a:rPr lang="pt-BR" altLang="pt-BR"/>
              <a:pPr/>
              <a:t>12</a:t>
            </a:fld>
            <a:endParaRPr lang="pt-BR" altLang="pt-BR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564EBD45-DEFC-43F5-831A-DB8A19F5CE7C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12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A82F8E1A-86F2-43E7-B674-329ABF985B05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12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9699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" name="Espaço Reservado para Anotaçõ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3A2B966-80F8-46AD-8BE4-B18804D7182E}" type="slidenum">
              <a:rPr lang="pt-BR" altLang="pt-BR"/>
              <a:pPr/>
              <a:t>13</a:t>
            </a:fld>
            <a:endParaRPr lang="pt-BR" altLang="pt-BR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D30F95D3-FDD8-4426-B247-9F5D6B64B94F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13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19A13817-6EC5-40CC-81BF-A7D89CE033BB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13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0723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FE4B521-1E73-4467-ACF3-9C882E381591}" type="slidenum">
              <a:rPr lang="pt-BR" altLang="pt-BR"/>
              <a:pPr/>
              <a:t>14</a:t>
            </a:fld>
            <a:endParaRPr lang="pt-BR" altLang="pt-BR"/>
          </a:p>
        </p:txBody>
      </p:sp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5E2A77C5-F2B0-4DD2-B4BD-944903ADC783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14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448C0C60-014B-4A94-8A4D-863265B5A89A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14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174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" name="Espaço Reservado para Anotaçõ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071B3E-4500-4CB4-B52F-30E6B651B24D}" type="slidenum">
              <a:rPr lang="pt-BR" altLang="pt-BR"/>
              <a:pPr/>
              <a:t>15</a:t>
            </a:fld>
            <a:endParaRPr lang="pt-BR" altLang="pt-BR"/>
          </a:p>
        </p:txBody>
      </p:sp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DC3508EC-2D0D-4EB1-B620-838D05BC9D43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15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D4D74327-0406-4097-B707-A2E55EBAA151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15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2771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9105363-D205-4D43-BE2D-E3ACC4A3DFDB}" type="slidenum">
              <a:rPr lang="pt-BR" altLang="pt-BR"/>
              <a:pPr/>
              <a:t>16</a:t>
            </a:fld>
            <a:endParaRPr lang="pt-BR" altLang="pt-BR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4E966A10-21C7-489A-854D-B069CE5A6D21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16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8919D200-D2F5-466C-A034-66686D85FAF6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16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3795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901743-2DA2-4196-902B-2AA89124537D}" type="slidenum">
              <a:rPr lang="pt-BR" altLang="pt-BR"/>
              <a:pPr/>
              <a:t>2</a:t>
            </a:fld>
            <a:endParaRPr lang="pt-BR" altLang="pt-BR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FA7E4F45-F6D5-4357-AC6B-4B1D68A6FDE8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2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42E99B40-E960-4463-A1C6-1D0F8B81A976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2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9459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359AE6B-CA8B-4904-A541-C70CBF8E4298}" type="slidenum">
              <a:rPr lang="pt-BR" altLang="pt-BR"/>
              <a:pPr/>
              <a:t>3</a:t>
            </a:fld>
            <a:endParaRPr lang="pt-BR" altLang="pt-BR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9663" y="812800"/>
            <a:ext cx="5321300" cy="3990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7EFBBB-6AB1-4500-8470-D4C219B3FE2E}" type="slidenum">
              <a:rPr lang="pt-BR" altLang="pt-BR"/>
              <a:pPr/>
              <a:t>4</a:t>
            </a:fld>
            <a:endParaRPr lang="pt-BR" altLang="pt-BR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9663" y="812800"/>
            <a:ext cx="5321300" cy="3990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1914D40-3985-4765-AACF-746289B6B256}" type="slidenum">
              <a:rPr lang="pt-BR" altLang="pt-BR"/>
              <a:pPr/>
              <a:t>5</a:t>
            </a:fld>
            <a:endParaRPr lang="pt-BR" altLang="pt-BR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9663" y="812800"/>
            <a:ext cx="5321300" cy="39909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9980F2-83A8-4443-B317-BF24DC80F72B}" type="slidenum">
              <a:rPr lang="pt-BR" altLang="pt-BR"/>
              <a:pPr/>
              <a:t>6</a:t>
            </a:fld>
            <a:endParaRPr lang="pt-BR" altLang="pt-BR"/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7CC84C74-A82C-46BA-A85F-32A458B9009C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6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D71D1809-9C94-4D11-B93F-92340B8EE4EC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6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3555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0939FE-4C09-481D-B009-16EE607C8D3E}" type="slidenum">
              <a:rPr lang="pt-BR" altLang="pt-BR"/>
              <a:pPr/>
              <a:t>7</a:t>
            </a:fld>
            <a:endParaRPr lang="pt-BR" altLang="pt-BR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05CB497A-2A07-4573-A91C-CD5E89464225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7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9EBB6CF5-CD57-43BE-971A-C10DFD4E6290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7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4579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0BD391-50C3-4CE6-84F2-04C7B93DDE1C}" type="slidenum">
              <a:rPr lang="pt-BR" altLang="pt-BR"/>
              <a:pPr/>
              <a:t>8</a:t>
            </a:fld>
            <a:endParaRPr lang="pt-BR" altLang="pt-BR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8CBDA7D1-C147-4786-BAB5-E3B3C298A854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8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D16B59AA-0567-45C3-9EB1-8815337D55CE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8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3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7A3970-E6EC-49C9-A20B-7675E50F94CB}" type="slidenum">
              <a:rPr lang="pt-BR" altLang="pt-BR"/>
              <a:pPr/>
              <a:t>9</a:t>
            </a:fld>
            <a:endParaRPr lang="pt-BR" altLang="pt-BR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FC708BD7-83EF-4476-863F-8C232047B415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9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</a:pPr>
            <a:fld id="{D53A7429-AD98-437C-9018-8C397BE3BB12}" type="slidenum">
              <a:rPr lang="pt-BR" altLang="pt-BR" sz="14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9</a:t>
            </a:fld>
            <a:endParaRPr lang="pt-BR" altLang="pt-BR" sz="1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662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0248DD5-4539-49EB-99FC-29617CD496C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91840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14F6D98-57B5-48CD-95D7-7F34A2ECE49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79521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88213" y="261938"/>
            <a:ext cx="2260600" cy="6469062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03238" y="261938"/>
            <a:ext cx="6632575" cy="6469062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AC8B228-3FB5-4993-95A9-2B0C465E02B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75770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F8EA47-76B7-4AFC-8E4B-9FDBAA1C419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32052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9E8BC9-E81A-47CA-84FF-BAD37E392E9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69560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C1CDBE7-F209-4CB4-A460-E6F007C3891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9581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25950" cy="4922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81588" y="1768475"/>
            <a:ext cx="4427537" cy="4922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DB53E37-6153-44AE-B6D0-DA38296735D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81243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C04CBC3-E63A-4082-A570-B05E1D5B16A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6941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0B6CABF-8215-4F43-818A-854D6334F0F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05639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B42B5C-7BB3-454D-9B1F-08BE009E23C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2147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2E3A001-B98E-4586-B68E-7DFD31F453C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38068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0C58D3A-B633-469B-B34E-A9DB4DB7CC6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22363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6151FDC-2C4A-4627-9394-5B76192355B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61978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F9F85C9-E880-42DF-B207-38FC9059681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8227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58050" y="1768475"/>
            <a:ext cx="2251075" cy="4922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03238" y="1768475"/>
            <a:ext cx="6602412" cy="4922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77A3800-D2F3-46C9-9815-12C14D87F81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5624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AA1A31F-7424-446E-90CB-75CC2A826D2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5770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46587" cy="496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02225" y="1768475"/>
            <a:ext cx="4446588" cy="496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0D911E1-B488-4834-AC50-C69FD7D6A77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510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12E65F-3FB6-47E6-9144-E0E371893EB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0053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6A8B274-FB65-4A27-8989-7090FC60585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659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648318C-F06A-4127-9BA8-51745C56E87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0461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1419979-25F5-47A8-BAB9-A6B45BCBDED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613913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FDC49ED-944B-4DC8-9BFB-AEC92FE28E6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1669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61938"/>
            <a:ext cx="9045575" cy="133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do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45575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da estrutura de tópicos</a:t>
            </a:r>
          </a:p>
          <a:p>
            <a:pPr lvl="1"/>
            <a:r>
              <a:rPr lang="en-GB" altLang="pt-BR" smtClean="0"/>
              <a:t>2.º Nível da estrutura de tópicos</a:t>
            </a:r>
          </a:p>
          <a:p>
            <a:pPr lvl="2"/>
            <a:r>
              <a:rPr lang="en-GB" altLang="pt-BR" smtClean="0"/>
              <a:t>3.º Nível da estrutura de tópicos</a:t>
            </a:r>
          </a:p>
          <a:p>
            <a:pPr lvl="3"/>
            <a:r>
              <a:rPr lang="en-GB" altLang="pt-BR" smtClean="0"/>
              <a:t>4.º Nível da estrutura de tópicos</a:t>
            </a:r>
          </a:p>
          <a:p>
            <a:pPr lvl="4"/>
            <a:r>
              <a:rPr lang="en-GB" altLang="pt-BR" smtClean="0"/>
              <a:t>5.º Nível da estrutura de tópicos</a:t>
            </a:r>
          </a:p>
          <a:p>
            <a:pPr lvl="4"/>
            <a:r>
              <a:rPr lang="en-GB" altLang="pt-BR" smtClean="0"/>
              <a:t>6.º Nível da estrutura de tópicos</a:t>
            </a:r>
          </a:p>
          <a:p>
            <a:pPr lvl="4"/>
            <a:r>
              <a:rPr lang="en-GB" altLang="pt-BR" smtClean="0"/>
              <a:t>7.º Nível da estrutura de tópicos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209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DD53A880-D7F7-4217-AFD6-0BE8835CB146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cs typeface="Tahoma" pitchFamily="32" charset="0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cs typeface="Tahoma" pitchFamily="32" charset="0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cs typeface="Tahoma" pitchFamily="32" charset="0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cs typeface="Tahoma" pitchFamily="32" charset="0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cs typeface="Tahoma" pitchFamily="32" charset="0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cs typeface="Tahoma" pitchFamily="32" charset="0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cs typeface="Tahoma" pitchFamily="32" charset="0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cs typeface="Tahoma" pitchFamily="32" charset="0"/>
        </a:defRPr>
      </a:lvl9pPr>
    </p:titleStyle>
    <p:bodyStyle>
      <a:lvl1pPr marL="342900" indent="-342900" algn="l" defTabSz="449263" rtl="0" eaLnBrk="1" fontAlgn="base" hangingPunct="1"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222500"/>
            <a:ext cx="850106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do título</a:t>
            </a: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03238" y="6884988"/>
            <a:ext cx="2309812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443288" y="6884988"/>
            <a:ext cx="31496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223125" y="6884988"/>
            <a:ext cx="2286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fld id="{127BCF5C-BCDC-4E28-B31C-BBF121BE93AA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05887" cy="492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da estrutura de tópicos</a:t>
            </a:r>
          </a:p>
          <a:p>
            <a:pPr lvl="1"/>
            <a:r>
              <a:rPr lang="en-GB" altLang="pt-BR" smtClean="0"/>
              <a:t>2.º Nível da estrutura de tópicos</a:t>
            </a:r>
          </a:p>
          <a:p>
            <a:pPr lvl="2"/>
            <a:r>
              <a:rPr lang="en-GB" altLang="pt-BR" smtClean="0"/>
              <a:t>3.º Nível da estrutura de tópicos</a:t>
            </a:r>
          </a:p>
          <a:p>
            <a:pPr lvl="3"/>
            <a:r>
              <a:rPr lang="en-GB" altLang="pt-BR" smtClean="0"/>
              <a:t>4.º Nível da estrutura de tópicos</a:t>
            </a:r>
          </a:p>
          <a:p>
            <a:pPr lvl="4"/>
            <a:r>
              <a:rPr lang="en-GB" altLang="pt-BR" smtClean="0"/>
              <a:t>5.º Nível da estrutura de tópicos</a:t>
            </a:r>
          </a:p>
          <a:p>
            <a:pPr lvl="4"/>
            <a:r>
              <a:rPr lang="en-GB" altLang="pt-BR" smtClean="0"/>
              <a:t>6.º Nível da estrutura de tópicos</a:t>
            </a:r>
          </a:p>
          <a:p>
            <a:pPr lvl="4"/>
            <a:r>
              <a:rPr lang="en-GB" altLang="pt-BR" smtClean="0"/>
              <a:t>7.º Nível da estrutura de tópicos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03238" y="6886575"/>
            <a:ext cx="2341562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446463" y="6886575"/>
            <a:ext cx="31877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Tahoma" pitchFamily="32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Tahoma" pitchFamily="32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Tahoma" pitchFamily="32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Tahoma" pitchFamily="32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Tahoma" pitchFamily="32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Tahoma" pitchFamily="32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Tahoma" pitchFamily="32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700">
          <a:solidFill>
            <a:srgbClr val="000000"/>
          </a:solidFill>
          <a:latin typeface="Tahoma" pitchFamily="32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just" defTabSz="449263" rtl="0" eaLnBrk="0" fontAlgn="base" hangingPunct="0">
        <a:spcBef>
          <a:spcPts val="8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5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just" defTabSz="449263" rtl="0" eaLnBrk="0" fontAlgn="base" hangingPunct="0"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just" defTabSz="449263" rtl="0" eaLnBrk="0" fontAlgn="base" hangingPunct="0">
        <a:spcBef>
          <a:spcPts val="663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7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just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just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just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just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just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just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952750" y="3060700"/>
            <a:ext cx="4392613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439863" y="3060700"/>
            <a:ext cx="7920037" cy="362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endParaRPr lang="pt-BR" altLang="pt-BR" sz="3600" b="1" u="sng">
              <a:solidFill>
                <a:srgbClr val="000000"/>
              </a:solidFill>
              <a:latin typeface="Arial" charset="0"/>
            </a:endParaRPr>
          </a:p>
          <a:p>
            <a:pPr>
              <a:buClrTx/>
              <a:buFontTx/>
              <a:buNone/>
            </a:pPr>
            <a:endParaRPr lang="pt-BR" altLang="pt-BR" sz="3600" b="1">
              <a:solidFill>
                <a:srgbClr val="000000"/>
              </a:solidFill>
              <a:latin typeface="Arial" charset="0"/>
            </a:endParaRPr>
          </a:p>
          <a:p>
            <a:pPr algn="just">
              <a:buClrTx/>
              <a:buFontTx/>
              <a:buNone/>
            </a:pPr>
            <a:endParaRPr lang="pt-BR" altLang="pt-BR" sz="3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69106" y="117634"/>
            <a:ext cx="9359900" cy="1627187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r>
              <a:rPr lang="pt-BR" altLang="pt-BR"/>
              <a:t>                      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47824" y="2087563"/>
            <a:ext cx="8712076" cy="414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Bef>
                <a:spcPts val="900"/>
              </a:spcBef>
            </a:pPr>
            <a:r>
              <a:rPr lang="pt-BR" altLang="pt-BR" sz="4000" b="1" i="1" dirty="0">
                <a:solidFill>
                  <a:srgbClr val="000000"/>
                </a:solidFill>
                <a:latin typeface="Tahoma" pitchFamily="32" charset="0"/>
              </a:rPr>
              <a:t>    </a:t>
            </a:r>
            <a:r>
              <a:rPr lang="pt-BR" altLang="pt-BR" sz="4000" b="1" i="1" dirty="0" smtClean="0">
                <a:solidFill>
                  <a:srgbClr val="000000"/>
                </a:solidFill>
                <a:latin typeface="Tahoma" pitchFamily="32" charset="0"/>
              </a:rPr>
              <a:t>Apresentação do</a:t>
            </a:r>
          </a:p>
          <a:p>
            <a:pPr algn="ctr">
              <a:spcBef>
                <a:spcPts val="900"/>
              </a:spcBef>
            </a:pPr>
            <a:r>
              <a:rPr lang="pt-BR" altLang="pt-BR" sz="4000" b="1" i="1" dirty="0" smtClean="0">
                <a:solidFill>
                  <a:srgbClr val="000000"/>
                </a:solidFill>
                <a:latin typeface="Tahoma" pitchFamily="32" charset="0"/>
              </a:rPr>
              <a:t> </a:t>
            </a:r>
            <a:r>
              <a:rPr lang="pt-BR" altLang="pt-BR" sz="4000" b="1" i="1" dirty="0">
                <a:solidFill>
                  <a:srgbClr val="000000"/>
                </a:solidFill>
                <a:latin typeface="Tahoma" pitchFamily="32" charset="0"/>
              </a:rPr>
              <a:t>Protocolo de  </a:t>
            </a:r>
            <a:r>
              <a:rPr lang="pt-BR" altLang="pt-BR" sz="4000" b="1" i="1" dirty="0" smtClean="0">
                <a:solidFill>
                  <a:srgbClr val="000000"/>
                </a:solidFill>
                <a:latin typeface="Tahoma" pitchFamily="32" charset="0"/>
              </a:rPr>
              <a:t>Atendimento </a:t>
            </a:r>
            <a:r>
              <a:rPr lang="pt-BR" altLang="pt-BR" sz="4000" b="1" i="1" dirty="0">
                <a:solidFill>
                  <a:srgbClr val="000000"/>
                </a:solidFill>
                <a:latin typeface="Tahoma" pitchFamily="32" charset="0"/>
              </a:rPr>
              <a:t>as </a:t>
            </a:r>
            <a:r>
              <a:rPr lang="pt-BR" altLang="pt-BR" sz="4000" b="1" i="1" dirty="0" smtClean="0">
                <a:solidFill>
                  <a:srgbClr val="000000"/>
                </a:solidFill>
                <a:latin typeface="Tahoma" pitchFamily="32" charset="0"/>
              </a:rPr>
              <a:t>Pessoas em  situação  </a:t>
            </a:r>
            <a:r>
              <a:rPr lang="pt-BR" altLang="pt-BR" sz="4000" b="1" i="1" dirty="0">
                <a:solidFill>
                  <a:srgbClr val="000000"/>
                </a:solidFill>
                <a:latin typeface="Tahoma" pitchFamily="32" charset="0"/>
              </a:rPr>
              <a:t>de Violência </a:t>
            </a:r>
            <a:r>
              <a:rPr lang="pt-BR" altLang="pt-BR" sz="4000" b="1" i="1" dirty="0" smtClean="0">
                <a:solidFill>
                  <a:srgbClr val="000000"/>
                </a:solidFill>
                <a:latin typeface="Tahoma" pitchFamily="32" charset="0"/>
              </a:rPr>
              <a:t>Sexual.</a:t>
            </a:r>
          </a:p>
          <a:p>
            <a:pPr algn="ctr">
              <a:spcBef>
                <a:spcPts val="900"/>
              </a:spcBef>
            </a:pPr>
            <a:r>
              <a:rPr lang="pt-BR" altLang="pt-BR" sz="4000" b="1" i="1" dirty="0" smtClean="0">
                <a:solidFill>
                  <a:srgbClr val="000000"/>
                </a:solidFill>
                <a:latin typeface="Tahoma" pitchFamily="32" charset="0"/>
              </a:rPr>
              <a:t>  </a:t>
            </a:r>
            <a:r>
              <a:rPr lang="pt-BR" altLang="pt-BR" sz="4000" b="1" i="1" dirty="0">
                <a:solidFill>
                  <a:srgbClr val="000000"/>
                </a:solidFill>
                <a:latin typeface="Tahoma" pitchFamily="32" charset="0"/>
              </a:rPr>
              <a:t>Joinville/ SC.</a:t>
            </a:r>
          </a:p>
          <a:p>
            <a:pPr marL="325438" indent="-293688" algn="ctr">
              <a:spcBef>
                <a:spcPts val="900"/>
              </a:spcBef>
            </a:pPr>
            <a:endParaRPr lang="pt-BR" altLang="pt-BR" sz="2600" dirty="0">
              <a:solidFill>
                <a:srgbClr val="000000"/>
              </a:solidFill>
              <a:latin typeface="Tahoma" pitchFamily="32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5149057" y="6059100"/>
            <a:ext cx="4679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Mônica </a:t>
            </a:r>
            <a:r>
              <a:rPr lang="pt-BR" dirty="0" err="1" smtClean="0">
                <a:solidFill>
                  <a:schemeClr val="tx1"/>
                </a:solidFill>
              </a:rPr>
              <a:t>Vollrath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Assistente Social 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Vigilância em Saúde /Vigilância  Epidemiológica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4612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12292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20725" y="2879725"/>
            <a:ext cx="8640763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0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r>
              <a:rPr lang="pt-BR" altLang="pt-BR" b="1">
                <a:solidFill>
                  <a:srgbClr val="000000"/>
                </a:solidFill>
                <a:latin typeface="Tahoma" pitchFamily="32" charset="0"/>
              </a:rPr>
              <a:t>	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041650" y="2700338"/>
            <a:ext cx="4157663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 i="1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>
              <a:buClrTx/>
              <a:buFontTx/>
              <a:buNone/>
            </a:pPr>
            <a:endParaRPr lang="pt-BR" altLang="pt-BR" sz="2000" b="1" i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879725" y="1679575"/>
            <a:ext cx="6062935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just">
              <a:lnSpc>
                <a:spcPct val="90000"/>
              </a:lnSpc>
              <a:spcBef>
                <a:spcPts val="800"/>
              </a:spcBef>
            </a:pPr>
            <a:r>
              <a:rPr lang="pt-BR" altLang="pt-BR" sz="2800" b="1" dirty="0" smtClean="0">
                <a:solidFill>
                  <a:srgbClr val="000000"/>
                </a:solidFill>
                <a:latin typeface="Tahoma" pitchFamily="32" charset="0"/>
              </a:rPr>
              <a:t>Instituições participantes</a:t>
            </a:r>
            <a:r>
              <a:rPr lang="pt-BR" altLang="pt-BR" sz="2800" b="1" dirty="0">
                <a:solidFill>
                  <a:srgbClr val="000000"/>
                </a:solidFill>
                <a:latin typeface="Tahoma" pitchFamily="32" charset="0"/>
              </a:rPr>
              <a:t>:</a:t>
            </a:r>
          </a:p>
        </p:txBody>
      </p:sp>
      <p:graphicFrame>
        <p:nvGraphicFramePr>
          <p:cNvPr id="12301" name="Group 13"/>
          <p:cNvGraphicFramePr>
            <a:graphicFrameLocks noGrp="1"/>
          </p:cNvGraphicFramePr>
          <p:nvPr/>
        </p:nvGraphicFramePr>
        <p:xfrm>
          <a:off x="576263" y="2160588"/>
          <a:ext cx="8897937" cy="5037140"/>
        </p:xfrm>
        <a:graphic>
          <a:graphicData uri="http://schemas.openxmlformats.org/drawingml/2006/table">
            <a:tbl>
              <a:tblPr/>
              <a:tblGrid>
                <a:gridCol w="1436687"/>
                <a:gridCol w="1436688"/>
                <a:gridCol w="2659062"/>
                <a:gridCol w="2249488"/>
                <a:gridCol w="1116012"/>
              </a:tblGrid>
              <a:tr h="973138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SMS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SES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SAS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SSPDC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CRDH/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ONG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1144588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NPVA/VE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HRHDS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      PAEFI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Deleg.  Proteção     Cça.,  Adolesc., 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Mulher e Idoso;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Antigo  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CEAV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973138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Unidade Sanitária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HMIJAF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   Casa Abrigo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    Viva  Rosa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Inst.Médico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Legal - IML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973138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Atenção Básica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MDV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    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 CREAS/Idoso/PCD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973138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23ª   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Regional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13316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720725" y="2879725"/>
            <a:ext cx="8640763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0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r>
              <a:rPr lang="pt-BR" altLang="pt-BR" b="1">
                <a:solidFill>
                  <a:srgbClr val="000000"/>
                </a:solidFill>
                <a:latin typeface="Tahoma" pitchFamily="32" charset="0"/>
              </a:rPr>
              <a:t>	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041650" y="2700338"/>
            <a:ext cx="4157663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 i="1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>
              <a:buClrTx/>
              <a:buFontTx/>
              <a:buNone/>
            </a:pPr>
            <a:endParaRPr lang="pt-BR" altLang="pt-BR" sz="2000" b="1" i="1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3324" name="Group 12"/>
          <p:cNvGraphicFramePr>
            <a:graphicFrameLocks noGrp="1"/>
          </p:cNvGraphicFramePr>
          <p:nvPr/>
        </p:nvGraphicFramePr>
        <p:xfrm>
          <a:off x="936625" y="2484438"/>
          <a:ext cx="8645525" cy="4681939"/>
        </p:xfrm>
        <a:graphic>
          <a:graphicData uri="http://schemas.openxmlformats.org/drawingml/2006/table">
            <a:tbl>
              <a:tblPr/>
              <a:tblGrid>
                <a:gridCol w="1439863"/>
                <a:gridCol w="1743075"/>
                <a:gridCol w="2203450"/>
                <a:gridCol w="1363662"/>
                <a:gridCol w="1895475"/>
              </a:tblGrid>
              <a:tr h="1774825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SMEC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CONSELHOS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FCFVESIJ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INST.  EDUCA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CIO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NAIS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SDR</a:t>
                      </a:r>
                    </a:p>
                  </a:txBody>
                  <a:tcPr marL="90000" marR="90000" marT="500652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719138">
                <a:tc rowSpan="4"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Secretaria    Municipal 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de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Educação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e Cultura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NORTE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  SUL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4"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Fórum Catarinense pelo fim da Violência e Exploração Sexual Infanto-juvenil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UNIVILLE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4"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 Secretaria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de Desenvolvi-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mento  Regio-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nal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71913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t-BR" alt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    IELUSC</a:t>
                      </a: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1913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1913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6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pt-BR" alt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L="90000" marR="90000" marT="50065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2678113" y="1800225"/>
            <a:ext cx="4875212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just">
              <a:lnSpc>
                <a:spcPct val="90000"/>
              </a:lnSpc>
              <a:spcBef>
                <a:spcPts val="800"/>
              </a:spcBef>
            </a:pPr>
            <a:r>
              <a:rPr lang="pt-BR" altLang="pt-BR" sz="2800" b="1">
                <a:solidFill>
                  <a:srgbClr val="000000"/>
                </a:solidFill>
                <a:latin typeface="Tahoma" pitchFamily="32" charset="0"/>
              </a:rPr>
              <a:t>Instituições participantes: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14340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20725" y="2879725"/>
            <a:ext cx="8640763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0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r>
              <a:rPr lang="pt-BR" altLang="pt-BR" b="1">
                <a:solidFill>
                  <a:srgbClr val="000000"/>
                </a:solidFill>
                <a:latin typeface="Tahoma" pitchFamily="32" charset="0"/>
              </a:rPr>
              <a:t>	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962274" y="2087563"/>
            <a:ext cx="4157663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 i="1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>
              <a:buClrTx/>
              <a:buFontTx/>
              <a:buNone/>
            </a:pPr>
            <a:endParaRPr lang="pt-BR" altLang="pt-BR" sz="2000" b="1" i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82588" y="1835150"/>
            <a:ext cx="9266236" cy="536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just">
              <a:lnSpc>
                <a:spcPct val="93000"/>
              </a:lnSpc>
            </a:pPr>
            <a:r>
              <a:rPr lang="pt-BR" altLang="pt-BR" sz="3200" b="1" u="sng" dirty="0" smtClean="0">
                <a:solidFill>
                  <a:srgbClr val="333333"/>
                </a:solidFill>
                <a:latin typeface="Arial" charset="0"/>
              </a:rPr>
              <a:t>2008-</a:t>
            </a:r>
            <a:r>
              <a:rPr lang="pt-BR" altLang="pt-BR" sz="3200" b="1" dirty="0" smtClean="0">
                <a:solidFill>
                  <a:srgbClr val="333333"/>
                </a:solidFill>
                <a:latin typeface="Arial" charset="0"/>
              </a:rPr>
              <a:t>Funcionamento </a:t>
            </a:r>
            <a:r>
              <a:rPr lang="pt-BR" altLang="pt-BR" sz="3200" b="1" dirty="0">
                <a:solidFill>
                  <a:srgbClr val="333333"/>
                </a:solidFill>
                <a:latin typeface="Arial" charset="0"/>
              </a:rPr>
              <a:t>do </a:t>
            </a:r>
            <a:r>
              <a:rPr lang="pt-BR" altLang="pt-BR" sz="3200" b="1" dirty="0" smtClean="0">
                <a:solidFill>
                  <a:srgbClr val="333333"/>
                </a:solidFill>
                <a:latin typeface="Arial" charset="0"/>
              </a:rPr>
              <a:t>NPVA- Núcleo de Prevenção de  Violências e  Acidentes:</a:t>
            </a:r>
          </a:p>
          <a:p>
            <a:pPr algn="just">
              <a:lnSpc>
                <a:spcPct val="93000"/>
              </a:lnSpc>
            </a:pPr>
            <a:r>
              <a:rPr lang="pt-BR" altLang="pt-BR" sz="3200" b="1" dirty="0" smtClean="0">
                <a:solidFill>
                  <a:srgbClr val="333333"/>
                </a:solidFill>
                <a:latin typeface="Arial" charset="0"/>
              </a:rPr>
              <a:t> </a:t>
            </a:r>
            <a:endParaRPr lang="pt-BR" altLang="pt-BR" sz="3200" b="1" dirty="0">
              <a:solidFill>
                <a:srgbClr val="333333"/>
              </a:solidFill>
              <a:latin typeface="Arial" charset="0"/>
            </a:endParaRPr>
          </a:p>
          <a:p>
            <a:pPr algn="just">
              <a:lnSpc>
                <a:spcPct val="93000"/>
              </a:lnSpc>
            </a:pPr>
            <a:r>
              <a:rPr lang="pt-BR" altLang="pt-BR" sz="2800" b="1" dirty="0">
                <a:solidFill>
                  <a:srgbClr val="000000"/>
                </a:solidFill>
                <a:latin typeface="Arial" charset="0"/>
              </a:rPr>
              <a:t>-PORTARIA 737/2001- Política Nacional de Redução de  </a:t>
            </a:r>
            <a:r>
              <a:rPr lang="pt-BR" altLang="pt-BR" sz="2800" b="1" dirty="0" smtClean="0">
                <a:solidFill>
                  <a:srgbClr val="000000"/>
                </a:solidFill>
                <a:latin typeface="Arial" charset="0"/>
              </a:rPr>
              <a:t>Morbimortalidade </a:t>
            </a:r>
            <a:r>
              <a:rPr lang="pt-BR" altLang="pt-BR" sz="2800" b="1" dirty="0">
                <a:solidFill>
                  <a:srgbClr val="000000"/>
                </a:solidFill>
                <a:latin typeface="Arial" charset="0"/>
              </a:rPr>
              <a:t>por Acidentes e Violências;</a:t>
            </a:r>
          </a:p>
          <a:p>
            <a:pPr algn="just"/>
            <a:r>
              <a:rPr lang="pt-BR" altLang="pt-BR" sz="2800" b="1" i="1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pt-BR" altLang="pt-BR" sz="2800" b="1" dirty="0">
                <a:solidFill>
                  <a:srgbClr val="000000"/>
                </a:solidFill>
                <a:latin typeface="Arial" charset="0"/>
              </a:rPr>
              <a:t>PORTARIA</a:t>
            </a:r>
            <a:r>
              <a:rPr lang="pt-BR" altLang="pt-BR" sz="2800" b="1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BR" altLang="pt-BR" sz="2800" b="1" dirty="0">
                <a:solidFill>
                  <a:srgbClr val="000000"/>
                </a:solidFill>
                <a:latin typeface="Arial" charset="0"/>
              </a:rPr>
              <a:t>936/2004</a:t>
            </a:r>
            <a:r>
              <a:rPr lang="pt-BR" altLang="pt-BR" sz="2800" b="1" i="1" dirty="0">
                <a:solidFill>
                  <a:srgbClr val="000000"/>
                </a:solidFill>
                <a:latin typeface="Arial" charset="0"/>
              </a:rPr>
              <a:t>- </a:t>
            </a:r>
            <a:r>
              <a:rPr lang="pt-BR" altLang="pt-BR" sz="2800" b="1" dirty="0">
                <a:solidFill>
                  <a:srgbClr val="000000"/>
                </a:solidFill>
                <a:latin typeface="Arial" charset="0"/>
              </a:rPr>
              <a:t>Rede Nacional de Prevenção de Violência e Promoção da Saúde e a Implantação e Implementação de Núcleos de Prevenção de Violência em Estados e Municípios;</a:t>
            </a:r>
          </a:p>
          <a:p>
            <a:pPr algn="just"/>
            <a:r>
              <a:rPr lang="pt-BR" altLang="pt-BR" sz="2800" b="1" dirty="0">
                <a:solidFill>
                  <a:srgbClr val="000000"/>
                </a:solidFill>
                <a:latin typeface="Arial" charset="0"/>
              </a:rPr>
              <a:t>-PORTARIA 687/2006</a:t>
            </a:r>
            <a:r>
              <a:rPr lang="pt-BR" altLang="pt-BR" sz="2800" b="1" i="1" dirty="0">
                <a:solidFill>
                  <a:srgbClr val="000000"/>
                </a:solidFill>
                <a:latin typeface="Arial" charset="0"/>
              </a:rPr>
              <a:t> -</a:t>
            </a:r>
            <a:r>
              <a:rPr lang="pt-BR" altLang="pt-BR" sz="2800" b="1" dirty="0">
                <a:solidFill>
                  <a:srgbClr val="000000"/>
                </a:solidFill>
                <a:latin typeface="Arial" charset="0"/>
              </a:rPr>
              <a:t> Política Nacional de Promoção de Saúde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15364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566070" y="1835150"/>
            <a:ext cx="6840984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3200" b="1" i="1" dirty="0">
                <a:solidFill>
                  <a:srgbClr val="000000"/>
                </a:solidFill>
                <a:latin typeface="Arial" charset="0"/>
              </a:rPr>
              <a:t> NOTIFICAÇÕES DE VIOLÊNCIAS– SINAN</a:t>
            </a:r>
          </a:p>
          <a:p>
            <a:pPr algn="ctr">
              <a:buClrTx/>
              <a:buFontTx/>
              <a:buNone/>
            </a:pPr>
            <a:endParaRPr lang="pt-BR" altLang="pt-BR" sz="2000" b="1" i="1" dirty="0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</a:pPr>
            <a:endParaRPr lang="pt-BR" altLang="pt-BR" sz="20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5372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450185"/>
              </p:ext>
            </p:extLst>
          </p:nvPr>
        </p:nvGraphicFramePr>
        <p:xfrm>
          <a:off x="1710341" y="3131765"/>
          <a:ext cx="6552442" cy="3196214"/>
        </p:xfrm>
        <a:graphic>
          <a:graphicData uri="http://schemas.openxmlformats.org/drawingml/2006/table">
            <a:tbl>
              <a:tblPr/>
              <a:tblGrid>
                <a:gridCol w="1368152"/>
                <a:gridCol w="5184290"/>
              </a:tblGrid>
              <a:tr h="461963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ANO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NÚMERO DE NOTIFICAÇÕES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98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61963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2011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153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61963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272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61963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489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61963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1050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2015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314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2" name="Retângulo 1"/>
          <p:cNvSpPr/>
          <p:nvPr/>
        </p:nvSpPr>
        <p:spPr>
          <a:xfrm>
            <a:off x="3809641" y="6516141"/>
            <a:ext cx="2589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Fonte: SINAN/NET - 2015 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16388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2634953" y="1846515"/>
            <a:ext cx="5169494" cy="401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BR" altLang="pt-BR" sz="3200" b="1" i="1" dirty="0">
                <a:solidFill>
                  <a:srgbClr val="000000"/>
                </a:solidFill>
                <a:latin typeface="Arial" charset="0"/>
              </a:rPr>
              <a:t>NOTIFICAÇÕES DE VIOLÊNCIA SEXUAL</a:t>
            </a:r>
          </a:p>
          <a:p>
            <a:pPr algn="ctr">
              <a:buClrTx/>
              <a:buFontTx/>
              <a:buNone/>
            </a:pPr>
            <a:endParaRPr lang="pt-BR" altLang="pt-BR" sz="2000" b="1" i="1" dirty="0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</a:pPr>
            <a:endParaRPr lang="pt-BR" altLang="pt-BR" sz="20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6396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633489"/>
              </p:ext>
            </p:extLst>
          </p:nvPr>
        </p:nvGraphicFramePr>
        <p:xfrm>
          <a:off x="1566863" y="2987749"/>
          <a:ext cx="6719604" cy="3651840"/>
        </p:xfrm>
        <a:graphic>
          <a:graphicData uri="http://schemas.openxmlformats.org/drawingml/2006/table">
            <a:tbl>
              <a:tblPr/>
              <a:tblGrid>
                <a:gridCol w="1535028"/>
                <a:gridCol w="5184576"/>
              </a:tblGrid>
              <a:tr h="432048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ANO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NÚMERO DE NOTIFICAÇÕES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533699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533699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2011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33699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68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533699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130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33699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158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533699"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2015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Aft>
                          <a:spcPts val="1413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cs typeface="Tahoma" pitchFamily="32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</a:tabLst>
                      </a:pPr>
                      <a:r>
                        <a:rPr kumimoji="0" lang="pt-BR" altLang="pt-B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3544976" y="6816476"/>
            <a:ext cx="372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Fonte: SINAN/NET - 2015 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17412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720725" y="1835151"/>
            <a:ext cx="7631955" cy="513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 i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>
              <a:buClrTx/>
              <a:buFontTx/>
              <a:buNone/>
            </a:pPr>
            <a:r>
              <a:rPr lang="pt-BR" altLang="pt-BR" sz="3200" b="1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MOMENTO 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ATUAL</a:t>
            </a:r>
          </a:p>
          <a:p>
            <a:pPr algn="ctr">
              <a:buClrTx/>
              <a:buFontTx/>
              <a:buNone/>
            </a:pPr>
            <a:endParaRPr lang="pt-BR" altLang="pt-BR" sz="3200" b="1" i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ClrTx/>
              <a:buFontTx/>
              <a:buNone/>
            </a:pPr>
            <a:r>
              <a:rPr lang="pt-BR" altLang="pt-BR" sz="3200" b="1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-Discussões para implementação </a:t>
            </a:r>
            <a:r>
              <a:rPr lang="pt-BR" altLang="pt-BR" sz="3200" b="1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dos 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serviços  Ambulatoriais e </a:t>
            </a:r>
            <a:r>
              <a:rPr lang="pt-BR" altLang="pt-BR" sz="3200" b="1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Referências 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adequações às </a:t>
            </a:r>
            <a:r>
              <a:rPr lang="pt-BR" altLang="pt-BR" sz="3200" b="1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novas portarias (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485,618 e 2415/2014, e 288/2015);</a:t>
            </a:r>
            <a:endParaRPr lang="pt-BR" altLang="pt-BR" sz="3200" b="1" i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ClrTx/>
              <a:buFontTx/>
              <a:buNone/>
            </a:pPr>
            <a:r>
              <a:rPr lang="pt-BR" altLang="pt-BR" sz="3200" b="1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Estudos para migração de Protocolo para </a:t>
            </a:r>
            <a:r>
              <a:rPr lang="pt-BR" altLang="pt-BR" sz="3200" b="1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Linha de 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Cuidado.</a:t>
            </a:r>
            <a:endParaRPr lang="pt-BR" altLang="pt-BR" sz="3200" b="1" i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18436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1367904" y="1835150"/>
            <a:ext cx="7992888" cy="4825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 i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>
              <a:buClrTx/>
              <a:buSzTx/>
              <a:buFontTx/>
              <a:buNone/>
            </a:pPr>
            <a:r>
              <a:rPr lang="pt-BR" altLang="pt-BR" sz="3200" b="1" i="1" dirty="0">
                <a:solidFill>
                  <a:srgbClr val="FF0000"/>
                </a:solidFill>
                <a:latin typeface="Arial" charset="0"/>
              </a:rPr>
              <a:t>OBRIGADA!</a:t>
            </a:r>
          </a:p>
          <a:p>
            <a:pPr algn="ctr">
              <a:buClrTx/>
              <a:buSzTx/>
              <a:buFontTx/>
              <a:buNone/>
            </a:pPr>
            <a:r>
              <a:rPr lang="pt-BR" altLang="pt-BR" sz="3200" b="1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Arial" charset="0"/>
              </a:rPr>
              <a:t>Contato</a:t>
            </a:r>
            <a:r>
              <a:rPr lang="pt-BR" altLang="pt-BR" sz="3200" b="1" i="1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algn="ctr">
              <a:buClrTx/>
              <a:buSzTx/>
              <a:buFontTx/>
              <a:buNone/>
            </a:pPr>
            <a:r>
              <a:rPr lang="pt-BR" altLang="pt-BR" sz="3200" b="1" i="1" dirty="0">
                <a:solidFill>
                  <a:srgbClr val="000000"/>
                </a:solidFill>
                <a:latin typeface="Arial" charset="0"/>
              </a:rPr>
              <a:t>Coordenadora: Aline Costa 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Arial" charset="0"/>
              </a:rPr>
              <a:t>da </a:t>
            </a:r>
            <a:r>
              <a:rPr lang="pt-BR" altLang="pt-BR" sz="3200" b="1" i="1" dirty="0">
                <a:solidFill>
                  <a:srgbClr val="000000"/>
                </a:solidFill>
                <a:latin typeface="Arial" charset="0"/>
              </a:rPr>
              <a:t>Silva</a:t>
            </a:r>
          </a:p>
          <a:p>
            <a:pPr algn="ctr">
              <a:buClrTx/>
              <a:buSzTx/>
              <a:buFontTx/>
              <a:buNone/>
            </a:pPr>
            <a:r>
              <a:rPr lang="pt-BR" altLang="pt-BR" sz="3200" b="1" i="1" dirty="0" smtClean="0">
                <a:solidFill>
                  <a:srgbClr val="000000"/>
                </a:solidFill>
                <a:latin typeface="Arial" charset="0"/>
              </a:rPr>
              <a:t>acsenfermeira@gmail.com</a:t>
            </a:r>
          </a:p>
          <a:p>
            <a:pPr algn="ctr">
              <a:buClrTx/>
              <a:buSzTx/>
              <a:buFontTx/>
              <a:buNone/>
            </a:pPr>
            <a:r>
              <a:rPr lang="pt-BR" altLang="pt-BR" sz="3200" b="1" i="1" dirty="0" smtClean="0">
                <a:solidFill>
                  <a:schemeClr val="tx1"/>
                </a:solidFill>
                <a:latin typeface="Arial" charset="0"/>
              </a:rPr>
              <a:t>monica.elfriede@hotmail.com</a:t>
            </a:r>
          </a:p>
          <a:p>
            <a:pPr algn="ctr">
              <a:buClrTx/>
              <a:buSzTx/>
              <a:buFontTx/>
              <a:buNone/>
            </a:pPr>
            <a:r>
              <a:rPr lang="pt-BR" altLang="pt-BR" sz="3200" b="1" i="1" dirty="0" smtClean="0">
                <a:solidFill>
                  <a:schemeClr val="tx1"/>
                </a:solidFill>
                <a:latin typeface="Arial" charset="0"/>
              </a:rPr>
              <a:t>npva@joinville.sc.gov.br </a:t>
            </a:r>
            <a:endParaRPr lang="pt-BR" altLang="pt-BR" sz="3200" i="1" dirty="0">
              <a:solidFill>
                <a:schemeClr val="tx1"/>
              </a:solidFill>
              <a:latin typeface="Arial" charset="0"/>
              <a:cs typeface="Arial Unicode MS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pt-BR" altLang="pt-BR" sz="3200" b="1" dirty="0" smtClean="0">
                <a:solidFill>
                  <a:srgbClr val="000000"/>
                </a:solidFill>
                <a:latin typeface="Arial" charset="0"/>
              </a:rPr>
              <a:t>VIGILANCIA EPIDEMIOLÓGICA</a:t>
            </a:r>
            <a:endParaRPr lang="pt-BR" altLang="pt-BR" sz="3200" b="1" i="1" dirty="0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pt-BR" altLang="pt-BR" sz="3200" b="1" i="1" dirty="0">
                <a:solidFill>
                  <a:srgbClr val="000000"/>
                </a:solidFill>
                <a:latin typeface="Arial" charset="0"/>
              </a:rPr>
              <a:t>Contato: (47) </a:t>
            </a:r>
            <a:r>
              <a:rPr lang="pt-BR" altLang="pt-BR" sz="3200" b="1" i="1" u="sng" dirty="0">
                <a:solidFill>
                  <a:srgbClr val="000000"/>
                </a:solidFill>
                <a:latin typeface="Arial" charset="0"/>
              </a:rPr>
              <a:t>3417-1361</a:t>
            </a:r>
          </a:p>
          <a:p>
            <a:pPr algn="ctr">
              <a:buClrTx/>
              <a:buSzTx/>
              <a:buFontTx/>
              <a:buNone/>
            </a:pPr>
            <a:r>
              <a:rPr lang="pt-BR" altLang="pt-BR" sz="3200" b="1" i="1" dirty="0">
                <a:solidFill>
                  <a:srgbClr val="000000"/>
                </a:solidFill>
                <a:latin typeface="Arial" charset="0"/>
              </a:rPr>
              <a:t>3417-1383/ </a:t>
            </a:r>
            <a:r>
              <a:rPr lang="pt-BR" altLang="pt-BR" sz="3200" b="1" i="1" dirty="0" smtClean="0">
                <a:solidFill>
                  <a:srgbClr val="000000"/>
                </a:solidFill>
                <a:latin typeface="Arial" charset="0"/>
              </a:rPr>
              <a:t>3417-1370</a:t>
            </a:r>
            <a:endParaRPr lang="pt-BR" altLang="pt-BR" sz="3200" b="1" i="1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952750" y="3060700"/>
            <a:ext cx="4392613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439863" y="3060700"/>
            <a:ext cx="7920037" cy="362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endParaRPr lang="pt-BR" altLang="pt-BR" sz="3600" b="1" u="sng">
              <a:solidFill>
                <a:srgbClr val="000000"/>
              </a:solidFill>
              <a:latin typeface="Arial" charset="0"/>
            </a:endParaRPr>
          </a:p>
          <a:p>
            <a:pPr>
              <a:buClrTx/>
              <a:buFontTx/>
              <a:buNone/>
            </a:pPr>
            <a:endParaRPr lang="pt-BR" altLang="pt-BR" sz="3600" b="1">
              <a:solidFill>
                <a:srgbClr val="000000"/>
              </a:solidFill>
              <a:latin typeface="Arial" charset="0"/>
            </a:endParaRPr>
          </a:p>
          <a:p>
            <a:pPr algn="just">
              <a:buClrTx/>
              <a:buFontTx/>
              <a:buNone/>
            </a:pPr>
            <a:endParaRPr lang="pt-BR" altLang="pt-BR" sz="3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397000" y="5688013"/>
            <a:ext cx="7437438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marL="342900" indent="-311150" algn="ctr">
              <a:lnSpc>
                <a:spcPct val="80000"/>
              </a:lnSpc>
              <a:spcBef>
                <a:spcPts val="1100"/>
              </a:spcBef>
            </a:pPr>
            <a:r>
              <a:rPr lang="pt-BR" altLang="pt-BR" sz="4400" b="1">
                <a:solidFill>
                  <a:srgbClr val="000000"/>
                </a:solidFill>
                <a:latin typeface="Tahoma" pitchFamily="32" charset="0"/>
              </a:rPr>
              <a:t>Aconchegar -</a:t>
            </a:r>
            <a:r>
              <a:rPr lang="es-ES" altLang="pt-BR" sz="4400" b="1">
                <a:solidFill>
                  <a:srgbClr val="000000"/>
                </a:solidFill>
                <a:latin typeface="Tahoma" pitchFamily="32" charset="0"/>
              </a:rPr>
              <a:t> Joinville	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1438"/>
            <a:ext cx="8064500" cy="1627187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r>
              <a:rPr lang="pt-BR" altLang="pt-BR"/>
              <a:t>                      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967288" y="1871663"/>
            <a:ext cx="4608512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Bef>
                <a:spcPts val="900"/>
              </a:spcBef>
            </a:pPr>
            <a:r>
              <a:rPr lang="pt-BR" altLang="pt-BR" sz="3600" dirty="0">
                <a:solidFill>
                  <a:srgbClr val="000000"/>
                </a:solidFill>
                <a:latin typeface="Tahoma" pitchFamily="32" charset="0"/>
              </a:rPr>
              <a:t>     </a:t>
            </a:r>
            <a:r>
              <a:rPr lang="pt-BR" altLang="pt-BR" sz="2600" dirty="0">
                <a:solidFill>
                  <a:srgbClr val="000000"/>
                </a:solidFill>
                <a:latin typeface="Tahoma" pitchFamily="32" charset="0"/>
              </a:rPr>
              <a:t>Protocolo de   	    Atendimento as Vítimas de Violência Sexual do Município   	  de  Joinville/ SC.</a:t>
            </a:r>
          </a:p>
          <a:p>
            <a:pPr marL="325438" indent="-293688" algn="ctr">
              <a:spcBef>
                <a:spcPts val="900"/>
              </a:spcBef>
            </a:pPr>
            <a:r>
              <a:rPr lang="pt-BR" altLang="pt-BR" sz="2600" dirty="0">
                <a:solidFill>
                  <a:srgbClr val="000000"/>
                </a:solidFill>
                <a:latin typeface="Tahoma" pitchFamily="32" charset="0"/>
              </a:rPr>
              <a:t>Outubro/2009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2087563"/>
            <a:ext cx="1728788" cy="22320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21582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0" y="0"/>
            <a:ext cx="6627813" cy="1404938"/>
            <a:chOff x="0" y="0"/>
            <a:chExt cx="4175" cy="885"/>
          </a:xfrm>
        </p:grpSpPr>
        <p:grpSp>
          <p:nvGrpSpPr>
            <p:cNvPr id="5122" name="Group 2"/>
            <p:cNvGrpSpPr>
              <a:grpSpLocks/>
            </p:cNvGrpSpPr>
            <p:nvPr/>
          </p:nvGrpSpPr>
          <p:grpSpPr bwMode="auto">
            <a:xfrm>
              <a:off x="241" y="288"/>
              <a:ext cx="1486" cy="597"/>
              <a:chOff x="241" y="288"/>
              <a:chExt cx="1486" cy="597"/>
            </a:xfrm>
          </p:grpSpPr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" y="288"/>
                <a:ext cx="1486" cy="5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5124" name="AutoShape 4"/>
              <p:cNvSpPr>
                <a:spLocks noChangeArrowheads="1"/>
              </p:cNvSpPr>
              <p:nvPr/>
            </p:nvSpPr>
            <p:spPr bwMode="auto">
              <a:xfrm>
                <a:off x="276" y="326"/>
                <a:ext cx="1415" cy="522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1600 0 0"/>
                  <a:gd name="G4" fmla="+- 1 0 0"/>
                  <a:gd name="T0" fmla="*/ 4952 w 21600"/>
                  <a:gd name="T1" fmla="*/ 0 h 21600"/>
                  <a:gd name="T2" fmla="*/ 9904 w 21600"/>
                  <a:gd name="T3" fmla="*/ 260 h 21600"/>
                  <a:gd name="T4" fmla="*/ 4952 w 21600"/>
                  <a:gd name="T5" fmla="*/ 521 h 21600"/>
                  <a:gd name="T6" fmla="*/ 0 w 21600"/>
                  <a:gd name="T7" fmla="*/ 260 h 21600"/>
                  <a:gd name="T8" fmla="*/ 0 w 21600"/>
                  <a:gd name="T9" fmla="*/ 0 h 21600"/>
                  <a:gd name="T10" fmla="*/ 21600 w 21600"/>
                  <a:gd name="T11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9pPr>
              </a:lstStyle>
              <a:p>
                <a:pPr algn="ctr">
                  <a:buClrTx/>
                  <a:buFontTx/>
                  <a:buNone/>
                </a:pPr>
                <a:r>
                  <a:rPr lang="pt-BR" altLang="pt-BR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População de Joinville</a:t>
                </a:r>
              </a:p>
              <a:p>
                <a:pPr algn="ctr">
                  <a:buClrTx/>
                  <a:buFontTx/>
                  <a:buNone/>
                </a:pPr>
                <a:r>
                  <a:rPr lang="pt-BR" altLang="pt-BR" b="1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554.601 </a:t>
                </a:r>
                <a:r>
                  <a:rPr lang="pt-BR" altLang="pt-BR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habitantes</a:t>
                </a:r>
              </a:p>
            </p:txBody>
          </p:sp>
        </p:grpSp>
        <p:grpSp>
          <p:nvGrpSpPr>
            <p:cNvPr id="5125" name="Group 5"/>
            <p:cNvGrpSpPr>
              <a:grpSpLocks/>
            </p:cNvGrpSpPr>
            <p:nvPr/>
          </p:nvGrpSpPr>
          <p:grpSpPr bwMode="auto">
            <a:xfrm>
              <a:off x="0" y="0"/>
              <a:ext cx="4175" cy="839"/>
              <a:chOff x="0" y="0"/>
              <a:chExt cx="4175" cy="839"/>
            </a:xfrm>
          </p:grpSpPr>
          <p:sp>
            <p:nvSpPr>
              <p:cNvPr id="5126" name="Freeform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09" cy="83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1600 0 0"/>
                  <a:gd name="G4" fmla="+- 1 0 0"/>
                  <a:gd name="T0" fmla="*/ 25624339 w 21600"/>
                  <a:gd name="T1" fmla="*/ 0 h 21600"/>
                  <a:gd name="T2" fmla="*/ 51248678 w 21600"/>
                  <a:gd name="T3" fmla="*/ 1641122 h 21600"/>
                  <a:gd name="T4" fmla="*/ 25624339 w 21600"/>
                  <a:gd name="T5" fmla="*/ 3282241 h 21600"/>
                  <a:gd name="T6" fmla="*/ 0 w 21600"/>
                  <a:gd name="T7" fmla="*/ 164112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pic>
            <p:nvPicPr>
              <p:cNvPr id="5127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7" y="298"/>
                <a:ext cx="1348" cy="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339975" y="1800225"/>
            <a:ext cx="6480175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384300" y="5580063"/>
            <a:ext cx="72675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20199" y="2339677"/>
            <a:ext cx="8999537" cy="452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just"/>
            <a:r>
              <a:rPr lang="pt-BR" altLang="pt-BR" sz="2400" b="1" u="sng" dirty="0">
                <a:solidFill>
                  <a:srgbClr val="333333"/>
                </a:solidFill>
                <a:latin typeface="Arial" charset="0"/>
              </a:rPr>
              <a:t>2006</a:t>
            </a:r>
            <a:r>
              <a:rPr lang="pt-BR" altLang="pt-BR" sz="2400" b="1" dirty="0">
                <a:solidFill>
                  <a:srgbClr val="333333"/>
                </a:solidFill>
                <a:latin typeface="Arial" charset="0"/>
              </a:rPr>
              <a:t>- Decreto Municipal instituindo  a Comissão para a responsabilidade de implantar o Protocolo e acompanhar a sua implantação ( Decreto Municipal N° 12.959/2006</a:t>
            </a:r>
            <a:r>
              <a:rPr lang="pt-BR" altLang="pt-BR" sz="2400" b="1" dirty="0" smtClean="0">
                <a:solidFill>
                  <a:srgbClr val="333333"/>
                </a:solidFill>
                <a:latin typeface="Arial" charset="0"/>
              </a:rPr>
              <a:t>);</a:t>
            </a:r>
          </a:p>
          <a:p>
            <a:pPr algn="just"/>
            <a:endParaRPr lang="pt-BR" altLang="pt-BR" sz="2400" b="1" dirty="0">
              <a:solidFill>
                <a:srgbClr val="333333"/>
              </a:solidFill>
              <a:latin typeface="Arial" charset="0"/>
            </a:endParaRPr>
          </a:p>
          <a:p>
            <a:pPr algn="just"/>
            <a:r>
              <a:rPr lang="pt-BR" altLang="pt-BR" sz="2400" b="1" dirty="0">
                <a:solidFill>
                  <a:srgbClr val="333333"/>
                </a:solidFill>
                <a:latin typeface="Arial" charset="0"/>
              </a:rPr>
              <a:t>2009- Acordo entre as autoridades da Segurança Pública, </a:t>
            </a:r>
            <a:r>
              <a:rPr lang="pt-BR" altLang="pt-BR" sz="2400" b="1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Assistência Social, Saúde e Educação com objetivo de tratamento humanizado e </a:t>
            </a:r>
            <a:r>
              <a:rPr lang="pt-BR" altLang="pt-BR" sz="24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integrado,definição</a:t>
            </a:r>
            <a:r>
              <a:rPr lang="pt-BR" altLang="pt-BR" sz="2400" b="1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de local de entrada do atendimento,</a:t>
            </a:r>
          </a:p>
          <a:p>
            <a:pPr algn="just"/>
            <a:r>
              <a:rPr lang="pt-BR" altLang="pt-BR" sz="2400" b="1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integração de procedimentos, notificação e continuidade do atendimento em rede de apoio.</a:t>
            </a:r>
          </a:p>
          <a:p>
            <a:pPr algn="just">
              <a:lnSpc>
                <a:spcPct val="93000"/>
              </a:lnSpc>
            </a:pPr>
            <a:endParaRPr lang="pt-BR" altLang="pt-BR" sz="2900" dirty="0">
              <a:solidFill>
                <a:srgbClr val="333333"/>
              </a:solidFill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0" y="0"/>
            <a:ext cx="6627813" cy="1404938"/>
            <a:chOff x="0" y="0"/>
            <a:chExt cx="4175" cy="885"/>
          </a:xfrm>
        </p:grpSpPr>
        <p:grpSp>
          <p:nvGrpSpPr>
            <p:cNvPr id="6146" name="Group 2"/>
            <p:cNvGrpSpPr>
              <a:grpSpLocks/>
            </p:cNvGrpSpPr>
            <p:nvPr/>
          </p:nvGrpSpPr>
          <p:grpSpPr bwMode="auto">
            <a:xfrm>
              <a:off x="241" y="288"/>
              <a:ext cx="1486" cy="597"/>
              <a:chOff x="241" y="288"/>
              <a:chExt cx="1486" cy="597"/>
            </a:xfrm>
          </p:grpSpPr>
          <p:pic>
            <p:nvPicPr>
              <p:cNvPr id="614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" y="288"/>
                <a:ext cx="1486" cy="5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48" name="AutoShape 4"/>
              <p:cNvSpPr>
                <a:spLocks noChangeArrowheads="1"/>
              </p:cNvSpPr>
              <p:nvPr/>
            </p:nvSpPr>
            <p:spPr bwMode="auto">
              <a:xfrm>
                <a:off x="276" y="326"/>
                <a:ext cx="1415" cy="522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1600 0 0"/>
                  <a:gd name="G4" fmla="+- 1 0 0"/>
                  <a:gd name="T0" fmla="*/ 4952 w 21600"/>
                  <a:gd name="T1" fmla="*/ 0 h 21600"/>
                  <a:gd name="T2" fmla="*/ 9904 w 21600"/>
                  <a:gd name="T3" fmla="*/ 260 h 21600"/>
                  <a:gd name="T4" fmla="*/ 4952 w 21600"/>
                  <a:gd name="T5" fmla="*/ 521 h 21600"/>
                  <a:gd name="T6" fmla="*/ 0 w 21600"/>
                  <a:gd name="T7" fmla="*/ 260 h 21600"/>
                  <a:gd name="T8" fmla="*/ 0 w 21600"/>
                  <a:gd name="T9" fmla="*/ 0 h 21600"/>
                  <a:gd name="T10" fmla="*/ 21600 w 21600"/>
                  <a:gd name="T11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9pPr>
              </a:lstStyle>
              <a:p>
                <a:pPr algn="ctr">
                  <a:buClrTx/>
                  <a:buFontTx/>
                  <a:buNone/>
                </a:pPr>
                <a:r>
                  <a:rPr lang="pt-BR" altLang="pt-BR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População de Joinville</a:t>
                </a:r>
              </a:p>
              <a:p>
                <a:pPr algn="ctr">
                  <a:buClrTx/>
                  <a:buFontTx/>
                  <a:buNone/>
                </a:pPr>
                <a:r>
                  <a:rPr lang="pt-BR" altLang="pt-BR" b="1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554.601 </a:t>
                </a:r>
                <a:r>
                  <a:rPr lang="pt-BR" altLang="pt-BR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habitantes</a:t>
                </a:r>
              </a:p>
            </p:txBody>
          </p:sp>
        </p:grp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0" y="0"/>
              <a:ext cx="4175" cy="839"/>
              <a:chOff x="0" y="0"/>
              <a:chExt cx="4175" cy="839"/>
            </a:xfrm>
          </p:grpSpPr>
          <p:sp>
            <p:nvSpPr>
              <p:cNvPr id="6150" name="Freeform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09" cy="83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1600 0 0"/>
                  <a:gd name="G4" fmla="+- 1 0 0"/>
                  <a:gd name="T0" fmla="*/ 25624339 w 21600"/>
                  <a:gd name="T1" fmla="*/ 0 h 21600"/>
                  <a:gd name="T2" fmla="*/ 51248678 w 21600"/>
                  <a:gd name="T3" fmla="*/ 1641122 h 21600"/>
                  <a:gd name="T4" fmla="*/ 25624339 w 21600"/>
                  <a:gd name="T5" fmla="*/ 3282241 h 21600"/>
                  <a:gd name="T6" fmla="*/ 0 w 21600"/>
                  <a:gd name="T7" fmla="*/ 164112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pic>
            <p:nvPicPr>
              <p:cNvPr id="6151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7" y="298"/>
                <a:ext cx="1348" cy="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339975" y="1800225"/>
            <a:ext cx="6480175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384300" y="5580063"/>
            <a:ext cx="72675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60363" y="2646363"/>
            <a:ext cx="8999537" cy="433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just">
              <a:spcBef>
                <a:spcPts val="700"/>
              </a:spcBef>
            </a:pPr>
            <a:r>
              <a:rPr lang="pt-BR" altLang="pt-BR" sz="2800" b="1" dirty="0">
                <a:solidFill>
                  <a:srgbClr val="000000"/>
                </a:solidFill>
                <a:latin typeface="Tahoma" pitchFamily="32" charset="0"/>
              </a:rPr>
              <a:t>Objetivos:</a:t>
            </a:r>
          </a:p>
          <a:p>
            <a:pPr algn="just">
              <a:spcBef>
                <a:spcPts val="600"/>
              </a:spcBef>
            </a:pPr>
            <a:r>
              <a:rPr lang="pt-BR" altLang="pt-BR" sz="2400" b="1" i="1" dirty="0">
                <a:solidFill>
                  <a:srgbClr val="000000"/>
                </a:solidFill>
                <a:latin typeface="Tahoma" pitchFamily="32" charset="0"/>
              </a:rPr>
              <a:t>Geral: </a:t>
            </a:r>
          </a:p>
          <a:p>
            <a:pPr algn="just">
              <a:spcBef>
                <a:spcPts val="500"/>
              </a:spcBef>
            </a:pPr>
            <a:r>
              <a:rPr lang="pt-BR" altLang="pt-BR" sz="2200" dirty="0">
                <a:solidFill>
                  <a:srgbClr val="000000"/>
                </a:solidFill>
                <a:latin typeface="Tahoma" pitchFamily="32" charset="0"/>
              </a:rPr>
              <a:t>Atender as vítimas de violência sexual de forma humanizada e qualificada, evitando a  </a:t>
            </a:r>
            <a:r>
              <a:rPr lang="pt-BR" altLang="pt-BR" sz="2200" dirty="0" err="1">
                <a:solidFill>
                  <a:srgbClr val="000000"/>
                </a:solidFill>
                <a:latin typeface="Tahoma" pitchFamily="32" charset="0"/>
              </a:rPr>
              <a:t>revitimização</a:t>
            </a:r>
            <a:r>
              <a:rPr lang="pt-BR" altLang="pt-BR" sz="2200" dirty="0">
                <a:solidFill>
                  <a:srgbClr val="000000"/>
                </a:solidFill>
                <a:latin typeface="Tahoma" pitchFamily="32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pt-BR" altLang="pt-BR" sz="2400" b="1" i="1" dirty="0">
                <a:solidFill>
                  <a:srgbClr val="000000"/>
                </a:solidFill>
                <a:latin typeface="Tahoma" pitchFamily="32" charset="0"/>
              </a:rPr>
              <a:t>Específicos: </a:t>
            </a:r>
          </a:p>
          <a:p>
            <a:pPr algn="just">
              <a:spcBef>
                <a:spcPts val="500"/>
              </a:spcBef>
            </a:pPr>
            <a:r>
              <a:rPr lang="pt-BR" altLang="pt-BR" sz="2200" dirty="0">
                <a:solidFill>
                  <a:srgbClr val="000000"/>
                </a:solidFill>
                <a:latin typeface="Tahoma" pitchFamily="32" charset="0"/>
              </a:rPr>
              <a:t>-Implantar a rede de atenção às </a:t>
            </a:r>
            <a:r>
              <a:rPr lang="pt-BR" altLang="pt-BR" sz="2200" dirty="0" smtClean="0">
                <a:solidFill>
                  <a:srgbClr val="000000"/>
                </a:solidFill>
                <a:latin typeface="Tahoma" pitchFamily="32" charset="0"/>
              </a:rPr>
              <a:t>vítimas de violência </a:t>
            </a:r>
            <a:r>
              <a:rPr lang="pt-BR" altLang="pt-BR" sz="2200" dirty="0">
                <a:solidFill>
                  <a:srgbClr val="000000"/>
                </a:solidFill>
                <a:latin typeface="Tahoma" pitchFamily="32" charset="0"/>
              </a:rPr>
              <a:t>sexual no município;</a:t>
            </a:r>
          </a:p>
          <a:p>
            <a:pPr algn="just">
              <a:spcBef>
                <a:spcPts val="500"/>
              </a:spcBef>
            </a:pPr>
            <a:r>
              <a:rPr lang="pt-BR" altLang="pt-BR" sz="2200" dirty="0">
                <a:solidFill>
                  <a:srgbClr val="000000"/>
                </a:solidFill>
                <a:latin typeface="Tahoma" pitchFamily="32" charset="0"/>
              </a:rPr>
              <a:t>-Alimentar o banco de dados específico para o atendimento de violências;</a:t>
            </a:r>
          </a:p>
          <a:p>
            <a:pPr algn="just">
              <a:spcBef>
                <a:spcPts val="500"/>
              </a:spcBef>
            </a:pPr>
            <a:r>
              <a:rPr lang="pt-BR" altLang="pt-BR" sz="2200" dirty="0">
                <a:solidFill>
                  <a:srgbClr val="000000"/>
                </a:solidFill>
                <a:latin typeface="Tahoma" pitchFamily="32" charset="0"/>
              </a:rPr>
              <a:t>-Fomentar políticas públicas para atendimento de vítimas de violências, no município.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0" y="0"/>
            <a:ext cx="6627813" cy="1404938"/>
            <a:chOff x="0" y="0"/>
            <a:chExt cx="4175" cy="885"/>
          </a:xfrm>
        </p:grpSpPr>
        <p:grpSp>
          <p:nvGrpSpPr>
            <p:cNvPr id="7170" name="Group 2"/>
            <p:cNvGrpSpPr>
              <a:grpSpLocks/>
            </p:cNvGrpSpPr>
            <p:nvPr/>
          </p:nvGrpSpPr>
          <p:grpSpPr bwMode="auto">
            <a:xfrm>
              <a:off x="241" y="288"/>
              <a:ext cx="1486" cy="597"/>
              <a:chOff x="241" y="288"/>
              <a:chExt cx="1486" cy="597"/>
            </a:xfrm>
          </p:grpSpPr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" y="288"/>
                <a:ext cx="1486" cy="5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7172" name="AutoShape 4"/>
              <p:cNvSpPr>
                <a:spLocks noChangeArrowheads="1"/>
              </p:cNvSpPr>
              <p:nvPr/>
            </p:nvSpPr>
            <p:spPr bwMode="auto">
              <a:xfrm>
                <a:off x="276" y="326"/>
                <a:ext cx="1415" cy="522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1600 0 0"/>
                  <a:gd name="G4" fmla="+- 1 0 0"/>
                  <a:gd name="T0" fmla="*/ 4952 w 21600"/>
                  <a:gd name="T1" fmla="*/ 0 h 21600"/>
                  <a:gd name="T2" fmla="*/ 9904 w 21600"/>
                  <a:gd name="T3" fmla="*/ 260 h 21600"/>
                  <a:gd name="T4" fmla="*/ 4952 w 21600"/>
                  <a:gd name="T5" fmla="*/ 521 h 21600"/>
                  <a:gd name="T6" fmla="*/ 0 w 21600"/>
                  <a:gd name="T7" fmla="*/ 260 h 21600"/>
                  <a:gd name="T8" fmla="*/ 0 w 21600"/>
                  <a:gd name="T9" fmla="*/ 0 h 21600"/>
                  <a:gd name="T10" fmla="*/ 21600 w 21600"/>
                  <a:gd name="T11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cs typeface="Arial" charset="0"/>
                  </a:defRPr>
                </a:lvl9pPr>
              </a:lstStyle>
              <a:p>
                <a:pPr algn="ctr">
                  <a:buClrTx/>
                  <a:buFontTx/>
                  <a:buNone/>
                </a:pPr>
                <a:r>
                  <a:rPr lang="pt-BR" altLang="pt-BR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População de Joinville</a:t>
                </a:r>
              </a:p>
              <a:p>
                <a:pPr algn="ctr">
                  <a:buClrTx/>
                  <a:buFontTx/>
                  <a:buNone/>
                </a:pPr>
                <a:r>
                  <a:rPr lang="pt-BR" altLang="pt-BR" b="1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554.601 </a:t>
                </a:r>
                <a:r>
                  <a:rPr lang="pt-BR" altLang="pt-BR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habitantes</a:t>
                </a:r>
              </a:p>
            </p:txBody>
          </p:sp>
        </p:grpSp>
        <p:grpSp>
          <p:nvGrpSpPr>
            <p:cNvPr id="7173" name="Group 5"/>
            <p:cNvGrpSpPr>
              <a:grpSpLocks/>
            </p:cNvGrpSpPr>
            <p:nvPr/>
          </p:nvGrpSpPr>
          <p:grpSpPr bwMode="auto">
            <a:xfrm>
              <a:off x="0" y="0"/>
              <a:ext cx="4175" cy="839"/>
              <a:chOff x="0" y="0"/>
              <a:chExt cx="4175" cy="839"/>
            </a:xfrm>
          </p:grpSpPr>
          <p:sp>
            <p:nvSpPr>
              <p:cNvPr id="7174" name="Freeform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09" cy="83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1600 0 0"/>
                  <a:gd name="G4" fmla="+- 1 0 0"/>
                  <a:gd name="T0" fmla="*/ 25624339 w 21600"/>
                  <a:gd name="T1" fmla="*/ 0 h 21600"/>
                  <a:gd name="T2" fmla="*/ 51248678 w 21600"/>
                  <a:gd name="T3" fmla="*/ 1641122 h 21600"/>
                  <a:gd name="T4" fmla="*/ 25624339 w 21600"/>
                  <a:gd name="T5" fmla="*/ 3282241 h 21600"/>
                  <a:gd name="T6" fmla="*/ 0 w 21600"/>
                  <a:gd name="T7" fmla="*/ 164112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pic>
            <p:nvPicPr>
              <p:cNvPr id="7175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7" y="298"/>
                <a:ext cx="1348" cy="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339975" y="1800225"/>
            <a:ext cx="6480175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384300" y="5580063"/>
            <a:ext cx="72675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60363" y="2646363"/>
            <a:ext cx="8999537" cy="354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marL="342900" indent="-311150" algn="ctr">
              <a:lnSpc>
                <a:spcPct val="80000"/>
              </a:lnSpc>
              <a:spcBef>
                <a:spcPts val="800"/>
              </a:spcBef>
            </a:pPr>
            <a:r>
              <a:rPr lang="pt-BR" altLang="pt-BR" sz="3200" b="1" dirty="0">
                <a:solidFill>
                  <a:srgbClr val="000000"/>
                </a:solidFill>
                <a:latin typeface="Tahoma" pitchFamily="32" charset="0"/>
              </a:rPr>
              <a:t>Violência sexual: casos de emergência ou até 72h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8196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720725" y="2879725"/>
            <a:ext cx="8640763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0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r>
              <a:rPr lang="pt-BR" altLang="pt-BR" b="1">
                <a:solidFill>
                  <a:srgbClr val="000000"/>
                </a:solidFill>
                <a:latin typeface="Tahoma" pitchFamily="32" charset="0"/>
              </a:rPr>
              <a:t>	</a:t>
            </a:r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944688"/>
            <a:ext cx="8064500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9220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720725" y="2879725"/>
            <a:ext cx="8640763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0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r>
              <a:rPr lang="pt-BR" altLang="pt-BR" b="1">
                <a:solidFill>
                  <a:srgbClr val="000000"/>
                </a:solidFill>
                <a:latin typeface="Tahoma" pitchFamily="32" charset="0"/>
              </a:rPr>
              <a:t>	</a:t>
            </a:r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3" t="16667" r="21765" b="16815"/>
          <a:stretch>
            <a:fillRect/>
          </a:stretch>
        </p:blipFill>
        <p:spPr bwMode="auto">
          <a:xfrm>
            <a:off x="1295400" y="1836738"/>
            <a:ext cx="7777163" cy="502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9463" t="16667" r="21765" b="1681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554.601 </a:t>
            </a:r>
            <a:r>
              <a:rPr lang="pt-BR" alt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habitantes</a:t>
            </a:r>
          </a:p>
        </p:txBody>
      </p:sp>
      <p:sp>
        <p:nvSpPr>
          <p:cNvPr id="10244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2159992" y="2987749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Violência Sexual de </a:t>
            </a:r>
            <a:r>
              <a:rPr lang="pt-BR" sz="3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pt-BR" sz="3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asos Crônicos- após 72 Horas</a:t>
            </a:r>
            <a:endParaRPr lang="pt-BR" sz="3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Freeform 1"/>
          <p:cNvSpPr>
            <a:spLocks noChangeArrowheads="1"/>
          </p:cNvSpPr>
          <p:nvPr/>
        </p:nvSpPr>
        <p:spPr bwMode="auto">
          <a:xfrm>
            <a:off x="0" y="0"/>
            <a:ext cx="3360738" cy="1344613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200"/>
            <a:ext cx="23685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438150" y="517525"/>
            <a:ext cx="2255838" cy="838200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4952 w 21600"/>
              <a:gd name="T1" fmla="*/ 0 h 21600"/>
              <a:gd name="T2" fmla="*/ 9904 w 21600"/>
              <a:gd name="T3" fmla="*/ 260 h 21600"/>
              <a:gd name="T4" fmla="*/ 4952 w 21600"/>
              <a:gd name="T5" fmla="*/ 521 h 21600"/>
              <a:gd name="T6" fmla="*/ 0 w 21600"/>
              <a:gd name="T7" fmla="*/ 260 h 21600"/>
              <a:gd name="T8" fmla="*/ 0 w 21600"/>
              <a:gd name="T9" fmla="*/ 0 h 21600"/>
              <a:gd name="T10" fmla="*/ 21600 w 21600"/>
              <a:gd name="T1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b="1">
                <a:effectLst>
                  <a:outerShdw blurRad="38100" dist="38100" dir="2700000" algn="tl">
                    <a:srgbClr val="C0C0C0"/>
                  </a:outerShdw>
                </a:effectLst>
              </a:rPr>
              <a:t>População de Joinville</a:t>
            </a:r>
          </a:p>
          <a:p>
            <a:pPr algn="ctr">
              <a:buClrTx/>
              <a:buFontTx/>
              <a:buNone/>
            </a:pPr>
            <a:r>
              <a:rPr lang="pt-BR" altLang="pt-BR" b="1">
                <a:effectLst>
                  <a:outerShdw blurRad="38100" dist="38100" dir="2700000" algn="tl">
                    <a:srgbClr val="C0C0C0"/>
                  </a:outerShdw>
                </a:effectLst>
              </a:rPr>
              <a:t>546.981 habitantes</a:t>
            </a:r>
          </a:p>
        </p:txBody>
      </p:sp>
      <p:sp>
        <p:nvSpPr>
          <p:cNvPr id="11268" name="Freeform 4"/>
          <p:cNvSpPr>
            <a:spLocks noChangeArrowheads="1"/>
          </p:cNvSpPr>
          <p:nvPr/>
        </p:nvSpPr>
        <p:spPr bwMode="auto">
          <a:xfrm>
            <a:off x="0" y="0"/>
            <a:ext cx="3357563" cy="1341438"/>
          </a:xfrm>
          <a:custGeom>
            <a:avLst/>
            <a:gdLst>
              <a:gd name="G0" fmla="+- 1 0 0"/>
              <a:gd name="G1" fmla="+- 1 0 0"/>
              <a:gd name="G2" fmla="+- 1 0 0"/>
              <a:gd name="G3" fmla="+- 21600 0 0"/>
              <a:gd name="G4" fmla="+- 1 0 0"/>
              <a:gd name="T0" fmla="*/ 25624339 w 21600"/>
              <a:gd name="T1" fmla="*/ 0 h 21600"/>
              <a:gd name="T2" fmla="*/ 51248678 w 21600"/>
              <a:gd name="T3" fmla="*/ 1641122 h 21600"/>
              <a:gd name="T4" fmla="*/ 25624339 w 21600"/>
              <a:gd name="T5" fmla="*/ 3282241 h 21600"/>
              <a:gd name="T6" fmla="*/ 0 w 21600"/>
              <a:gd name="T7" fmla="*/ 164112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287338"/>
            <a:ext cx="21494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0" y="1654175"/>
            <a:ext cx="10079038" cy="1588"/>
          </a:xfrm>
          <a:prstGeom prst="line">
            <a:avLst/>
          </a:prstGeom>
          <a:noFill/>
          <a:ln w="381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39738" y="2087563"/>
            <a:ext cx="86566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ts val="1413"/>
              </a:spcAft>
              <a:buClrTx/>
              <a:buFontTx/>
              <a:buNone/>
            </a:pPr>
            <a:endParaRPr lang="pt-BR" altLang="pt-BR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152525" y="1835150"/>
            <a:ext cx="77041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720725" y="2879725"/>
            <a:ext cx="8640763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4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endParaRPr lang="pt-BR" altLang="pt-BR" sz="2000" b="1">
              <a:solidFill>
                <a:srgbClr val="000000"/>
              </a:solidFill>
              <a:latin typeface="Tahoma" pitchFamily="32" charset="0"/>
            </a:endParaRPr>
          </a:p>
          <a:p>
            <a:pPr algn="ctr">
              <a:lnSpc>
                <a:spcPct val="80000"/>
              </a:lnSpc>
              <a:spcBef>
                <a:spcPts val="1100"/>
              </a:spcBef>
              <a:buClrTx/>
              <a:buFontTx/>
              <a:buNone/>
            </a:pPr>
            <a:r>
              <a:rPr lang="pt-BR" altLang="pt-BR" b="1">
                <a:solidFill>
                  <a:srgbClr val="000000"/>
                </a:solidFill>
                <a:latin typeface="Tahoma" pitchFamily="32" charset="0"/>
              </a:rPr>
              <a:t>	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879725" y="539750"/>
            <a:ext cx="4679950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041650" y="2700338"/>
            <a:ext cx="4157663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 i="1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>
              <a:buClrTx/>
              <a:buFontTx/>
              <a:buNone/>
            </a:pPr>
            <a:endParaRPr lang="pt-BR" altLang="pt-BR" sz="2000" b="1" i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87325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pres. seminário fpolis-abril.15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Arial"/>
        <a:ea typeface=""/>
        <a:cs typeface="Tahoma"/>
      </a:majorFont>
      <a:minorFont>
        <a:latin typeface="Arial"/>
        <a:ea typeface=""/>
        <a:cs typeface="Tahoma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Tahoma"/>
        <a:ea typeface="Lucida Sans Unicode"/>
        <a:cs typeface="Lucida Sans Unicode"/>
      </a:majorFont>
      <a:minorFont>
        <a:latin typeface="Tahoma"/>
        <a:ea typeface="Lucida Sans Unicode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apres. seminário fpolis-abril.15</Template>
  <TotalTime>119</TotalTime>
  <Words>591</Words>
  <Application>Microsoft Office PowerPoint</Application>
  <PresentationFormat>Personalizar</PresentationFormat>
  <Paragraphs>245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16</vt:i4>
      </vt:variant>
    </vt:vector>
  </HeadingPairs>
  <TitlesOfParts>
    <vt:vector size="18" baseType="lpstr">
      <vt:lpstr>apres. seminário fpolis-abril.15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Sony</dc:creator>
  <cp:lastModifiedBy>EVENTOS</cp:lastModifiedBy>
  <cp:revision>22</cp:revision>
  <cp:lastPrinted>2014-11-19T21:22:16Z</cp:lastPrinted>
  <dcterms:created xsi:type="dcterms:W3CDTF">2015-04-27T00:51:53Z</dcterms:created>
  <dcterms:modified xsi:type="dcterms:W3CDTF">2015-04-27T14:41:44Z</dcterms:modified>
</cp:coreProperties>
</file>