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5">
  <p:sldMasterIdLst>
    <p:sldMasterId id="2147483660" r:id="rId1"/>
    <p:sldMasterId id="2147483672" r:id="rId2"/>
  </p:sldMasterIdLst>
  <p:notesMasterIdLst>
    <p:notesMasterId r:id="rId59"/>
  </p:notesMasterIdLst>
  <p:handoutMasterIdLst>
    <p:handoutMasterId r:id="rId60"/>
  </p:handoutMasterIdLst>
  <p:sldIdLst>
    <p:sldId id="360" r:id="rId3"/>
    <p:sldId id="716" r:id="rId4"/>
    <p:sldId id="627" r:id="rId5"/>
    <p:sldId id="628" r:id="rId6"/>
    <p:sldId id="623" r:id="rId7"/>
    <p:sldId id="631" r:id="rId8"/>
    <p:sldId id="635" r:id="rId9"/>
    <p:sldId id="636" r:id="rId10"/>
    <p:sldId id="634" r:id="rId11"/>
    <p:sldId id="571" r:id="rId12"/>
    <p:sldId id="653" r:id="rId13"/>
    <p:sldId id="637" r:id="rId14"/>
    <p:sldId id="649" r:id="rId15"/>
    <p:sldId id="654" r:id="rId16"/>
    <p:sldId id="655" r:id="rId17"/>
    <p:sldId id="717" r:id="rId18"/>
    <p:sldId id="715" r:id="rId19"/>
    <p:sldId id="656" r:id="rId20"/>
    <p:sldId id="657" r:id="rId21"/>
    <p:sldId id="639" r:id="rId22"/>
    <p:sldId id="640" r:id="rId23"/>
    <p:sldId id="641" r:id="rId24"/>
    <p:sldId id="642" r:id="rId25"/>
    <p:sldId id="718" r:id="rId26"/>
    <p:sldId id="660" r:id="rId27"/>
    <p:sldId id="661" r:id="rId28"/>
    <p:sldId id="687" r:id="rId29"/>
    <p:sldId id="662" r:id="rId30"/>
    <p:sldId id="689" r:id="rId31"/>
    <p:sldId id="690" r:id="rId32"/>
    <p:sldId id="691" r:id="rId33"/>
    <p:sldId id="666" r:id="rId34"/>
    <p:sldId id="670" r:id="rId35"/>
    <p:sldId id="671" r:id="rId36"/>
    <p:sldId id="692" r:id="rId37"/>
    <p:sldId id="693" r:id="rId38"/>
    <p:sldId id="694" r:id="rId39"/>
    <p:sldId id="695" r:id="rId40"/>
    <p:sldId id="696" r:id="rId41"/>
    <p:sldId id="697" r:id="rId42"/>
    <p:sldId id="698" r:id="rId43"/>
    <p:sldId id="699" r:id="rId44"/>
    <p:sldId id="700" r:id="rId45"/>
    <p:sldId id="701" r:id="rId46"/>
    <p:sldId id="721" r:id="rId47"/>
    <p:sldId id="719" r:id="rId48"/>
    <p:sldId id="720" r:id="rId49"/>
    <p:sldId id="722" r:id="rId50"/>
    <p:sldId id="723" r:id="rId51"/>
    <p:sldId id="709" r:id="rId52"/>
    <p:sldId id="712" r:id="rId53"/>
    <p:sldId id="714" r:id="rId54"/>
    <p:sldId id="724" r:id="rId55"/>
    <p:sldId id="619" r:id="rId56"/>
    <p:sldId id="713" r:id="rId57"/>
    <p:sldId id="686" r:id="rId58"/>
  </p:sldIdLst>
  <p:sldSz cx="9144000" cy="6858000" type="screen4x3"/>
  <p:notesSz cx="6797675" cy="9928225"/>
  <p:defaultTextStyle>
    <a:defPPr>
      <a:defRPr lang="pt-BR"/>
    </a:defPPr>
    <a:lvl1pPr algn="l" rtl="0" eaLnBrk="0" fontAlgn="base" hangingPunct="0">
      <a:spcBef>
        <a:spcPct val="0"/>
      </a:spcBef>
      <a:spcAft>
        <a:spcPct val="0"/>
      </a:spcAft>
      <a:defRPr sz="2400" kern="1200">
        <a:solidFill>
          <a:schemeClr val="tx1"/>
        </a:solidFill>
        <a:latin typeface="Arial" charset="0"/>
        <a:ea typeface="+mn-ea"/>
        <a:cs typeface="Arial" charset="0"/>
      </a:defRPr>
    </a:lvl1pPr>
    <a:lvl2pPr marL="457200" algn="l" rtl="0" eaLnBrk="0" fontAlgn="base" hangingPunct="0">
      <a:spcBef>
        <a:spcPct val="0"/>
      </a:spcBef>
      <a:spcAft>
        <a:spcPct val="0"/>
      </a:spcAft>
      <a:defRPr sz="2400" kern="1200">
        <a:solidFill>
          <a:schemeClr val="tx1"/>
        </a:solidFill>
        <a:latin typeface="Arial" charset="0"/>
        <a:ea typeface="+mn-ea"/>
        <a:cs typeface="Arial" charset="0"/>
      </a:defRPr>
    </a:lvl2pPr>
    <a:lvl3pPr marL="914400" algn="l" rtl="0" eaLnBrk="0" fontAlgn="base" hangingPunct="0">
      <a:spcBef>
        <a:spcPct val="0"/>
      </a:spcBef>
      <a:spcAft>
        <a:spcPct val="0"/>
      </a:spcAft>
      <a:defRPr sz="2400" kern="1200">
        <a:solidFill>
          <a:schemeClr val="tx1"/>
        </a:solidFill>
        <a:latin typeface="Arial" charset="0"/>
        <a:ea typeface="+mn-ea"/>
        <a:cs typeface="Arial" charset="0"/>
      </a:defRPr>
    </a:lvl3pPr>
    <a:lvl4pPr marL="1371600" algn="l" rtl="0" eaLnBrk="0" fontAlgn="base" hangingPunct="0">
      <a:spcBef>
        <a:spcPct val="0"/>
      </a:spcBef>
      <a:spcAft>
        <a:spcPct val="0"/>
      </a:spcAft>
      <a:defRPr sz="2400" kern="1200">
        <a:solidFill>
          <a:schemeClr val="tx1"/>
        </a:solidFill>
        <a:latin typeface="Arial" charset="0"/>
        <a:ea typeface="+mn-ea"/>
        <a:cs typeface="Arial" charset="0"/>
      </a:defRPr>
    </a:lvl4pPr>
    <a:lvl5pPr marL="1828800" algn="l" rtl="0" eaLnBrk="0" fontAlgn="base" hangingPunct="0">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Seção Padrão" id="{E288AD07-71AE-4133-AE59-287334A23262}">
          <p14:sldIdLst>
            <p14:sldId id="360"/>
            <p14:sldId id="716"/>
            <p14:sldId id="627"/>
            <p14:sldId id="628"/>
            <p14:sldId id="623"/>
            <p14:sldId id="631"/>
            <p14:sldId id="635"/>
            <p14:sldId id="636"/>
            <p14:sldId id="634"/>
            <p14:sldId id="571"/>
            <p14:sldId id="653"/>
            <p14:sldId id="637"/>
            <p14:sldId id="649"/>
            <p14:sldId id="654"/>
            <p14:sldId id="655"/>
            <p14:sldId id="717"/>
            <p14:sldId id="715"/>
            <p14:sldId id="656"/>
            <p14:sldId id="657"/>
            <p14:sldId id="639"/>
            <p14:sldId id="640"/>
            <p14:sldId id="641"/>
            <p14:sldId id="642"/>
            <p14:sldId id="718"/>
            <p14:sldId id="660"/>
            <p14:sldId id="661"/>
            <p14:sldId id="687"/>
            <p14:sldId id="662"/>
            <p14:sldId id="689"/>
            <p14:sldId id="690"/>
            <p14:sldId id="691"/>
            <p14:sldId id="666"/>
            <p14:sldId id="670"/>
            <p14:sldId id="671"/>
            <p14:sldId id="692"/>
            <p14:sldId id="693"/>
            <p14:sldId id="694"/>
            <p14:sldId id="695"/>
            <p14:sldId id="696"/>
            <p14:sldId id="697"/>
            <p14:sldId id="698"/>
            <p14:sldId id="699"/>
            <p14:sldId id="700"/>
            <p14:sldId id="701"/>
            <p14:sldId id="721"/>
            <p14:sldId id="719"/>
            <p14:sldId id="720"/>
            <p14:sldId id="722"/>
            <p14:sldId id="723"/>
            <p14:sldId id="709"/>
            <p14:sldId id="712"/>
            <p14:sldId id="714"/>
            <p14:sldId id="724"/>
            <p14:sldId id="619"/>
            <p14:sldId id="713"/>
            <p14:sldId id="686"/>
          </p14:sldIdLst>
        </p14:section>
        <p14:section name="Seção sem Título" id="{E6ACF349-2895-42DF-A41C-8E0CAF67EDEE}">
          <p14:sldIdLst/>
        </p14:section>
      </p14:sectionLst>
    </p:ext>
    <p:ext uri="{EFAFB233-063F-42B5-8137-9DF3F51BA10A}">
      <p15:sldGuideLst xmlns="" xmlns:p15="http://schemas.microsoft.com/office/powerpoint/2012/main">
        <p15:guide id="1" orient="horz" pos="96">
          <p15:clr>
            <a:srgbClr val="A4A3A4"/>
          </p15:clr>
        </p15:guide>
        <p15:guide id="2" pos="40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C09200"/>
    <a:srgbClr val="FF9933"/>
    <a:srgbClr val="BC292F"/>
    <a:srgbClr val="0000CC"/>
    <a:srgbClr val="8E161F"/>
    <a:srgbClr val="A52329"/>
    <a:srgbClr val="771C1D"/>
    <a:srgbClr val="BF062E"/>
    <a:srgbClr val="C72E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434" autoAdjust="0"/>
  </p:normalViewPr>
  <p:slideViewPr>
    <p:cSldViewPr>
      <p:cViewPr varScale="1">
        <p:scale>
          <a:sx n="69" d="100"/>
          <a:sy n="69" d="100"/>
        </p:scale>
        <p:origin x="-1422" y="-108"/>
      </p:cViewPr>
      <p:guideLst>
        <p:guide orient="horz" pos="96"/>
        <p:guide pos="4032"/>
      </p:guideLst>
    </p:cSldViewPr>
  </p:slideViewPr>
  <p:outlineViewPr>
    <p:cViewPr>
      <p:scale>
        <a:sx n="33" d="100"/>
        <a:sy n="33" d="100"/>
      </p:scale>
      <p:origin x="0" y="-6942"/>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Planilha_do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Planilha_do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Planilha_do_Microsoft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Planilha_do_Microsoft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Planilha_do_Microsoft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Planilha_do_Microsoft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Planilha_do_Microsoft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Planilha_do_Microsoft_Excel8.xlsx"/></Relationships>
</file>

<file path=ppt/charts/_rels/chart9.xml.rels><?xml version="1.0" encoding="UTF-8" standalone="yes"?>
<Relationships xmlns="http://schemas.openxmlformats.org/package/2006/relationships"><Relationship Id="rId1" Type="http://schemas.openxmlformats.org/officeDocument/2006/relationships/package" Target="../embeddings/Planilha_do_Microsoft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Plan2!$J$45</c:f>
              <c:strCache>
                <c:ptCount val="1"/>
                <c:pt idx="0">
                  <c:v>Nº Municípios Notificantes</c:v>
                </c:pt>
              </c:strCache>
            </c:strRef>
          </c:tx>
          <c:spPr>
            <a:solidFill>
              <a:srgbClr val="92D050"/>
            </a:solidFill>
          </c:spPr>
          <c:invertIfNegative val="0"/>
          <c:cat>
            <c:strRef>
              <c:f>Plan2!$I$46:$I$51</c:f>
              <c:strCache>
                <c:ptCount val="6"/>
                <c:pt idx="0">
                  <c:v>2009</c:v>
                </c:pt>
                <c:pt idx="1">
                  <c:v>2010</c:v>
                </c:pt>
                <c:pt idx="2">
                  <c:v>2011</c:v>
                </c:pt>
                <c:pt idx="3">
                  <c:v>2012</c:v>
                </c:pt>
                <c:pt idx="4">
                  <c:v>2013*</c:v>
                </c:pt>
                <c:pt idx="5">
                  <c:v>2014*</c:v>
                </c:pt>
              </c:strCache>
            </c:strRef>
          </c:cat>
          <c:val>
            <c:numRef>
              <c:f>Plan2!$J$46:$J$51</c:f>
              <c:numCache>
                <c:formatCode>#,##0</c:formatCode>
                <c:ptCount val="6"/>
                <c:pt idx="0" formatCode="General">
                  <c:v>713</c:v>
                </c:pt>
                <c:pt idx="1">
                  <c:v>1496</c:v>
                </c:pt>
                <c:pt idx="2">
                  <c:v>2114</c:v>
                </c:pt>
                <c:pt idx="3">
                  <c:v>2810</c:v>
                </c:pt>
                <c:pt idx="4">
                  <c:v>3416</c:v>
                </c:pt>
                <c:pt idx="5">
                  <c:v>3181</c:v>
                </c:pt>
              </c:numCache>
            </c:numRef>
          </c:val>
        </c:ser>
        <c:ser>
          <c:idx val="1"/>
          <c:order val="1"/>
          <c:tx>
            <c:strRef>
              <c:f>Plan2!$K$45</c:f>
              <c:strCache>
                <c:ptCount val="1"/>
                <c:pt idx="0">
                  <c:v>Nº de Unidades Notificantes</c:v>
                </c:pt>
              </c:strCache>
            </c:strRef>
          </c:tx>
          <c:invertIfNegative val="0"/>
          <c:cat>
            <c:strRef>
              <c:f>Plan2!$I$46:$I$51</c:f>
              <c:strCache>
                <c:ptCount val="6"/>
                <c:pt idx="0">
                  <c:v>2009</c:v>
                </c:pt>
                <c:pt idx="1">
                  <c:v>2010</c:v>
                </c:pt>
                <c:pt idx="2">
                  <c:v>2011</c:v>
                </c:pt>
                <c:pt idx="3">
                  <c:v>2012</c:v>
                </c:pt>
                <c:pt idx="4">
                  <c:v>2013*</c:v>
                </c:pt>
                <c:pt idx="5">
                  <c:v>2014*</c:v>
                </c:pt>
              </c:strCache>
            </c:strRef>
          </c:cat>
          <c:val>
            <c:numRef>
              <c:f>Plan2!$K$46:$K$51</c:f>
              <c:numCache>
                <c:formatCode>#,##0</c:formatCode>
                <c:ptCount val="6"/>
                <c:pt idx="0">
                  <c:v>2079</c:v>
                </c:pt>
                <c:pt idx="1">
                  <c:v>4196</c:v>
                </c:pt>
                <c:pt idx="2">
                  <c:v>5898</c:v>
                </c:pt>
                <c:pt idx="3">
                  <c:v>8214</c:v>
                </c:pt>
                <c:pt idx="4">
                  <c:v>10338</c:v>
                </c:pt>
                <c:pt idx="5">
                  <c:v>9015</c:v>
                </c:pt>
              </c:numCache>
            </c:numRef>
          </c:val>
        </c:ser>
        <c:ser>
          <c:idx val="2"/>
          <c:order val="2"/>
          <c:tx>
            <c:strRef>
              <c:f>Plan2!$L$45</c:f>
              <c:strCache>
                <c:ptCount val="1"/>
                <c:pt idx="0">
                  <c:v>Nº Total de Notificações</c:v>
                </c:pt>
              </c:strCache>
            </c:strRef>
          </c:tx>
          <c:spPr>
            <a:solidFill>
              <a:srgbClr val="8E161F"/>
            </a:solidFill>
          </c:spPr>
          <c:invertIfNegative val="0"/>
          <c:cat>
            <c:strRef>
              <c:f>Plan2!$I$46:$I$51</c:f>
              <c:strCache>
                <c:ptCount val="6"/>
                <c:pt idx="0">
                  <c:v>2009</c:v>
                </c:pt>
                <c:pt idx="1">
                  <c:v>2010</c:v>
                </c:pt>
                <c:pt idx="2">
                  <c:v>2011</c:v>
                </c:pt>
                <c:pt idx="3">
                  <c:v>2012</c:v>
                </c:pt>
                <c:pt idx="4">
                  <c:v>2013*</c:v>
                </c:pt>
                <c:pt idx="5">
                  <c:v>2014*</c:v>
                </c:pt>
              </c:strCache>
            </c:strRef>
          </c:cat>
          <c:val>
            <c:numRef>
              <c:f>Plan2!$L$46:$L$51</c:f>
              <c:numCache>
                <c:formatCode>#,##0</c:formatCode>
                <c:ptCount val="6"/>
                <c:pt idx="0">
                  <c:v>39976</c:v>
                </c:pt>
                <c:pt idx="1">
                  <c:v>73794</c:v>
                </c:pt>
                <c:pt idx="2">
                  <c:v>107530</c:v>
                </c:pt>
                <c:pt idx="3">
                  <c:v>157033</c:v>
                </c:pt>
                <c:pt idx="4">
                  <c:v>205646</c:v>
                </c:pt>
                <c:pt idx="5">
                  <c:v>136429</c:v>
                </c:pt>
              </c:numCache>
            </c:numRef>
          </c:val>
        </c:ser>
        <c:dLbls>
          <c:showLegendKey val="0"/>
          <c:showVal val="0"/>
          <c:showCatName val="0"/>
          <c:showSerName val="0"/>
          <c:showPercent val="0"/>
          <c:showBubbleSize val="0"/>
        </c:dLbls>
        <c:gapWidth val="150"/>
        <c:shape val="box"/>
        <c:axId val="118208000"/>
        <c:axId val="118098752"/>
        <c:axId val="0"/>
      </c:bar3DChart>
      <c:catAx>
        <c:axId val="118208000"/>
        <c:scaling>
          <c:orientation val="minMax"/>
        </c:scaling>
        <c:delete val="0"/>
        <c:axPos val="b"/>
        <c:numFmt formatCode="General" sourceLinked="1"/>
        <c:majorTickMark val="out"/>
        <c:minorTickMark val="none"/>
        <c:tickLblPos val="nextTo"/>
        <c:crossAx val="118098752"/>
        <c:crosses val="autoZero"/>
        <c:auto val="1"/>
        <c:lblAlgn val="ctr"/>
        <c:lblOffset val="100"/>
        <c:noMultiLvlLbl val="0"/>
      </c:catAx>
      <c:valAx>
        <c:axId val="118098752"/>
        <c:scaling>
          <c:orientation val="minMax"/>
        </c:scaling>
        <c:delete val="0"/>
        <c:axPos val="l"/>
        <c:numFmt formatCode="General" sourceLinked="1"/>
        <c:majorTickMark val="out"/>
        <c:minorTickMark val="none"/>
        <c:tickLblPos val="nextTo"/>
        <c:crossAx val="118208000"/>
        <c:crosses val="autoZero"/>
        <c:crossBetween val="between"/>
      </c:valAx>
    </c:plotArea>
    <c:legend>
      <c:legendPos val="r"/>
      <c:layout>
        <c:manualLayout>
          <c:xMode val="edge"/>
          <c:yMode val="edge"/>
          <c:x val="0.17891440965615654"/>
          <c:y val="2.9907016546345276E-2"/>
          <c:w val="0.69951464862094248"/>
          <c:h val="0.15827495304881201"/>
        </c:manualLayout>
      </c:layout>
      <c:overlay val="0"/>
    </c:legend>
    <c:plotVisOnly val="1"/>
    <c:dispBlanksAs val="gap"/>
    <c:showDLblsOverMax val="0"/>
  </c:chart>
  <c:txPr>
    <a:bodyPr/>
    <a:lstStyle/>
    <a:p>
      <a:pPr>
        <a:defRPr sz="1050" b="1"/>
      </a:pPr>
      <a:endParaRPr lang="pt-B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showLegendKey val="0"/>
            <c:showVal val="1"/>
            <c:showCatName val="0"/>
            <c:showSerName val="0"/>
            <c:showPercent val="0"/>
            <c:showBubbleSize val="0"/>
            <c:showLeaderLines val="0"/>
          </c:dLbls>
          <c:cat>
            <c:strRef>
              <c:f>Plan3!$A$3:$A$7</c:f>
              <c:strCache>
                <c:ptCount val="5"/>
                <c:pt idx="0">
                  <c:v>2010</c:v>
                </c:pt>
                <c:pt idx="1">
                  <c:v>2011</c:v>
                </c:pt>
                <c:pt idx="2">
                  <c:v>2012</c:v>
                </c:pt>
                <c:pt idx="3">
                  <c:v>2013*</c:v>
                </c:pt>
                <c:pt idx="4">
                  <c:v>2014*</c:v>
                </c:pt>
              </c:strCache>
            </c:strRef>
          </c:cat>
          <c:val>
            <c:numRef>
              <c:f>Plan3!$B$3:$B$7</c:f>
              <c:numCache>
                <c:formatCode>#,##0</c:formatCode>
                <c:ptCount val="5"/>
                <c:pt idx="0">
                  <c:v>49070</c:v>
                </c:pt>
                <c:pt idx="1">
                  <c:v>75033</c:v>
                </c:pt>
                <c:pt idx="2">
                  <c:v>109024</c:v>
                </c:pt>
                <c:pt idx="3">
                  <c:v>136573</c:v>
                </c:pt>
                <c:pt idx="4">
                  <c:v>88982</c:v>
                </c:pt>
              </c:numCache>
            </c:numRef>
          </c:val>
        </c:ser>
        <c:dLbls>
          <c:showLegendKey val="0"/>
          <c:showVal val="0"/>
          <c:showCatName val="0"/>
          <c:showSerName val="0"/>
          <c:showPercent val="0"/>
          <c:showBubbleSize val="0"/>
        </c:dLbls>
        <c:gapWidth val="150"/>
        <c:axId val="118206976"/>
        <c:axId val="118101632"/>
      </c:barChart>
      <c:catAx>
        <c:axId val="118206976"/>
        <c:scaling>
          <c:orientation val="minMax"/>
        </c:scaling>
        <c:delete val="0"/>
        <c:axPos val="b"/>
        <c:majorTickMark val="out"/>
        <c:minorTickMark val="none"/>
        <c:tickLblPos val="nextTo"/>
        <c:crossAx val="118101632"/>
        <c:crosses val="autoZero"/>
        <c:auto val="1"/>
        <c:lblAlgn val="ctr"/>
        <c:lblOffset val="100"/>
        <c:noMultiLvlLbl val="0"/>
      </c:catAx>
      <c:valAx>
        <c:axId val="118101632"/>
        <c:scaling>
          <c:orientation val="minMax"/>
        </c:scaling>
        <c:delete val="0"/>
        <c:axPos val="l"/>
        <c:numFmt formatCode="#,##0" sourceLinked="1"/>
        <c:majorTickMark val="out"/>
        <c:minorTickMark val="none"/>
        <c:tickLblPos val="nextTo"/>
        <c:crossAx val="118206976"/>
        <c:crosses val="autoZero"/>
        <c:crossBetween val="between"/>
      </c:valAx>
    </c:plotArea>
    <c:plotVisOnly val="1"/>
    <c:dispBlanksAs val="gap"/>
    <c:showDLblsOverMax val="0"/>
  </c:chart>
  <c:txPr>
    <a:bodyPr/>
    <a:lstStyle/>
    <a:p>
      <a:pPr>
        <a:defRPr b="1"/>
      </a:pPr>
      <a:endParaRPr lang="pt-B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Plan1!$K$4</c:f>
              <c:strCache>
                <c:ptCount val="1"/>
                <c:pt idx="0">
                  <c:v>2010</c:v>
                </c:pt>
              </c:strCache>
            </c:strRef>
          </c:tx>
          <c:invertIfNegative val="0"/>
          <c:cat>
            <c:strRef>
              <c:f>Plan1!$J$5:$J$12</c:f>
              <c:strCache>
                <c:ptCount val="8"/>
                <c:pt idx="0">
                  <c:v>0 a 9</c:v>
                </c:pt>
                <c:pt idx="1">
                  <c:v>10 a 14</c:v>
                </c:pt>
                <c:pt idx="2">
                  <c:v>15 a 19</c:v>
                </c:pt>
                <c:pt idx="3">
                  <c:v>20 a 29</c:v>
                </c:pt>
                <c:pt idx="4">
                  <c:v>30 a 39</c:v>
                </c:pt>
                <c:pt idx="5">
                  <c:v>40 a 49</c:v>
                </c:pt>
                <c:pt idx="6">
                  <c:v>50 a 59</c:v>
                </c:pt>
                <c:pt idx="7">
                  <c:v>60 e mais</c:v>
                </c:pt>
              </c:strCache>
            </c:strRef>
          </c:cat>
          <c:val>
            <c:numRef>
              <c:f>Plan1!$K$5:$K$12</c:f>
              <c:numCache>
                <c:formatCode>0,000</c:formatCode>
                <c:ptCount val="8"/>
                <c:pt idx="0">
                  <c:v>7665</c:v>
                </c:pt>
                <c:pt idx="1">
                  <c:v>5922</c:v>
                </c:pt>
                <c:pt idx="2">
                  <c:v>6425</c:v>
                </c:pt>
                <c:pt idx="3">
                  <c:v>11547</c:v>
                </c:pt>
                <c:pt idx="4">
                  <c:v>8852</c:v>
                </c:pt>
                <c:pt idx="5">
                  <c:v>4661</c:v>
                </c:pt>
                <c:pt idx="6">
                  <c:v>2116</c:v>
                </c:pt>
                <c:pt idx="7">
                  <c:v>1881</c:v>
                </c:pt>
              </c:numCache>
            </c:numRef>
          </c:val>
        </c:ser>
        <c:ser>
          <c:idx val="1"/>
          <c:order val="1"/>
          <c:tx>
            <c:strRef>
              <c:f>Plan1!$L$4</c:f>
              <c:strCache>
                <c:ptCount val="1"/>
                <c:pt idx="0">
                  <c:v>2011</c:v>
                </c:pt>
              </c:strCache>
            </c:strRef>
          </c:tx>
          <c:invertIfNegative val="0"/>
          <c:cat>
            <c:strRef>
              <c:f>Plan1!$J$5:$J$12</c:f>
              <c:strCache>
                <c:ptCount val="8"/>
                <c:pt idx="0">
                  <c:v>0 a 9</c:v>
                </c:pt>
                <c:pt idx="1">
                  <c:v>10 a 14</c:v>
                </c:pt>
                <c:pt idx="2">
                  <c:v>15 a 19</c:v>
                </c:pt>
                <c:pt idx="3">
                  <c:v>20 a 29</c:v>
                </c:pt>
                <c:pt idx="4">
                  <c:v>30 a 39</c:v>
                </c:pt>
                <c:pt idx="5">
                  <c:v>40 a 49</c:v>
                </c:pt>
                <c:pt idx="6">
                  <c:v>50 a 59</c:v>
                </c:pt>
                <c:pt idx="7">
                  <c:v>60 e mais</c:v>
                </c:pt>
              </c:strCache>
            </c:strRef>
          </c:cat>
          <c:val>
            <c:numRef>
              <c:f>Plan1!$L$5:$L$12</c:f>
              <c:numCache>
                <c:formatCode>0,000</c:formatCode>
                <c:ptCount val="8"/>
                <c:pt idx="0">
                  <c:v>9723</c:v>
                </c:pt>
                <c:pt idx="1">
                  <c:v>8335</c:v>
                </c:pt>
                <c:pt idx="2">
                  <c:v>10377</c:v>
                </c:pt>
                <c:pt idx="3">
                  <c:v>18324</c:v>
                </c:pt>
                <c:pt idx="4">
                  <c:v>14165</c:v>
                </c:pt>
                <c:pt idx="5">
                  <c:v>7691</c:v>
                </c:pt>
                <c:pt idx="6">
                  <c:v>3470</c:v>
                </c:pt>
                <c:pt idx="7">
                  <c:v>2948</c:v>
                </c:pt>
              </c:numCache>
            </c:numRef>
          </c:val>
        </c:ser>
        <c:ser>
          <c:idx val="2"/>
          <c:order val="2"/>
          <c:tx>
            <c:strRef>
              <c:f>Plan1!$M$4</c:f>
              <c:strCache>
                <c:ptCount val="1"/>
                <c:pt idx="0">
                  <c:v>2012</c:v>
                </c:pt>
              </c:strCache>
            </c:strRef>
          </c:tx>
          <c:spPr>
            <a:solidFill>
              <a:srgbClr val="FF9933"/>
            </a:solidFill>
          </c:spPr>
          <c:invertIfNegative val="0"/>
          <c:cat>
            <c:strRef>
              <c:f>Plan1!$J$5:$J$12</c:f>
              <c:strCache>
                <c:ptCount val="8"/>
                <c:pt idx="0">
                  <c:v>0 a 9</c:v>
                </c:pt>
                <c:pt idx="1">
                  <c:v>10 a 14</c:v>
                </c:pt>
                <c:pt idx="2">
                  <c:v>15 a 19</c:v>
                </c:pt>
                <c:pt idx="3">
                  <c:v>20 a 29</c:v>
                </c:pt>
                <c:pt idx="4">
                  <c:v>30 a 39</c:v>
                </c:pt>
                <c:pt idx="5">
                  <c:v>40 a 49</c:v>
                </c:pt>
                <c:pt idx="6">
                  <c:v>50 a 59</c:v>
                </c:pt>
                <c:pt idx="7">
                  <c:v>60 e mais</c:v>
                </c:pt>
              </c:strCache>
            </c:strRef>
          </c:cat>
          <c:val>
            <c:numRef>
              <c:f>Plan1!$M$5:$M$12</c:f>
              <c:numCache>
                <c:formatCode>0,000</c:formatCode>
                <c:ptCount val="8"/>
                <c:pt idx="0">
                  <c:v>13928</c:v>
                </c:pt>
                <c:pt idx="1">
                  <c:v>11620</c:v>
                </c:pt>
                <c:pt idx="2">
                  <c:v>15042</c:v>
                </c:pt>
                <c:pt idx="3">
                  <c:v>25858</c:v>
                </c:pt>
                <c:pt idx="4">
                  <c:v>20843</c:v>
                </c:pt>
                <c:pt idx="5">
                  <c:v>11558</c:v>
                </c:pt>
                <c:pt idx="6">
                  <c:v>5245</c:v>
                </c:pt>
                <c:pt idx="7">
                  <c:v>4930</c:v>
                </c:pt>
              </c:numCache>
            </c:numRef>
          </c:val>
        </c:ser>
        <c:ser>
          <c:idx val="3"/>
          <c:order val="3"/>
          <c:tx>
            <c:strRef>
              <c:f>Plan1!$N$4</c:f>
              <c:strCache>
                <c:ptCount val="1"/>
                <c:pt idx="0">
                  <c:v>2013*</c:v>
                </c:pt>
              </c:strCache>
            </c:strRef>
          </c:tx>
          <c:invertIfNegative val="0"/>
          <c:cat>
            <c:strRef>
              <c:f>Plan1!$J$5:$J$12</c:f>
              <c:strCache>
                <c:ptCount val="8"/>
                <c:pt idx="0">
                  <c:v>0 a 9</c:v>
                </c:pt>
                <c:pt idx="1">
                  <c:v>10 a 14</c:v>
                </c:pt>
                <c:pt idx="2">
                  <c:v>15 a 19</c:v>
                </c:pt>
                <c:pt idx="3">
                  <c:v>20 a 29</c:v>
                </c:pt>
                <c:pt idx="4">
                  <c:v>30 a 39</c:v>
                </c:pt>
                <c:pt idx="5">
                  <c:v>40 a 49</c:v>
                </c:pt>
                <c:pt idx="6">
                  <c:v>50 a 59</c:v>
                </c:pt>
                <c:pt idx="7">
                  <c:v>60 e mais</c:v>
                </c:pt>
              </c:strCache>
            </c:strRef>
          </c:cat>
          <c:val>
            <c:numRef>
              <c:f>Plan1!$N$5:$N$12</c:f>
              <c:numCache>
                <c:formatCode>0,000</c:formatCode>
                <c:ptCount val="8"/>
                <c:pt idx="0">
                  <c:v>16765</c:v>
                </c:pt>
                <c:pt idx="1">
                  <c:v>14909</c:v>
                </c:pt>
                <c:pt idx="2">
                  <c:v>18927</c:v>
                </c:pt>
                <c:pt idx="3">
                  <c:v>32127</c:v>
                </c:pt>
                <c:pt idx="4">
                  <c:v>26242</c:v>
                </c:pt>
                <c:pt idx="5">
                  <c:v>14297</c:v>
                </c:pt>
                <c:pt idx="6">
                  <c:v>6772</c:v>
                </c:pt>
                <c:pt idx="7">
                  <c:v>6532</c:v>
                </c:pt>
              </c:numCache>
            </c:numRef>
          </c:val>
        </c:ser>
        <c:ser>
          <c:idx val="4"/>
          <c:order val="4"/>
          <c:tx>
            <c:strRef>
              <c:f>Plan1!$O$4</c:f>
              <c:strCache>
                <c:ptCount val="1"/>
                <c:pt idx="0">
                  <c:v>2014*</c:v>
                </c:pt>
              </c:strCache>
            </c:strRef>
          </c:tx>
          <c:invertIfNegative val="0"/>
          <c:cat>
            <c:strRef>
              <c:f>Plan1!$J$5:$J$12</c:f>
              <c:strCache>
                <c:ptCount val="8"/>
                <c:pt idx="0">
                  <c:v>0 a 9</c:v>
                </c:pt>
                <c:pt idx="1">
                  <c:v>10 a 14</c:v>
                </c:pt>
                <c:pt idx="2">
                  <c:v>15 a 19</c:v>
                </c:pt>
                <c:pt idx="3">
                  <c:v>20 a 29</c:v>
                </c:pt>
                <c:pt idx="4">
                  <c:v>30 a 39</c:v>
                </c:pt>
                <c:pt idx="5">
                  <c:v>40 a 49</c:v>
                </c:pt>
                <c:pt idx="6">
                  <c:v>50 a 59</c:v>
                </c:pt>
                <c:pt idx="7">
                  <c:v>60 e mais</c:v>
                </c:pt>
              </c:strCache>
            </c:strRef>
          </c:cat>
          <c:val>
            <c:numRef>
              <c:f>Plan1!$O$5:$O$12</c:f>
              <c:numCache>
                <c:formatCode>0,000</c:formatCode>
                <c:ptCount val="8"/>
                <c:pt idx="0">
                  <c:v>10075</c:v>
                </c:pt>
                <c:pt idx="1">
                  <c:v>9184</c:v>
                </c:pt>
                <c:pt idx="2">
                  <c:v>12250</c:v>
                </c:pt>
                <c:pt idx="3">
                  <c:v>21424</c:v>
                </c:pt>
                <c:pt idx="4">
                  <c:v>17772</c:v>
                </c:pt>
                <c:pt idx="5">
                  <c:v>9854</c:v>
                </c:pt>
                <c:pt idx="6">
                  <c:v>4589</c:v>
                </c:pt>
                <c:pt idx="7">
                  <c:v>3832</c:v>
                </c:pt>
              </c:numCache>
            </c:numRef>
          </c:val>
        </c:ser>
        <c:dLbls>
          <c:showLegendKey val="0"/>
          <c:showVal val="0"/>
          <c:showCatName val="0"/>
          <c:showSerName val="0"/>
          <c:showPercent val="0"/>
          <c:showBubbleSize val="0"/>
        </c:dLbls>
        <c:gapWidth val="150"/>
        <c:shape val="box"/>
        <c:axId val="119674368"/>
        <c:axId val="118153216"/>
        <c:axId val="0"/>
      </c:bar3DChart>
      <c:catAx>
        <c:axId val="119674368"/>
        <c:scaling>
          <c:orientation val="minMax"/>
        </c:scaling>
        <c:delete val="0"/>
        <c:axPos val="b"/>
        <c:majorTickMark val="out"/>
        <c:minorTickMark val="none"/>
        <c:tickLblPos val="nextTo"/>
        <c:crossAx val="118153216"/>
        <c:crosses val="autoZero"/>
        <c:auto val="1"/>
        <c:lblAlgn val="ctr"/>
        <c:lblOffset val="100"/>
        <c:noMultiLvlLbl val="0"/>
      </c:catAx>
      <c:valAx>
        <c:axId val="118153216"/>
        <c:scaling>
          <c:orientation val="minMax"/>
        </c:scaling>
        <c:delete val="0"/>
        <c:axPos val="l"/>
        <c:numFmt formatCode="0,000" sourceLinked="1"/>
        <c:majorTickMark val="out"/>
        <c:minorTickMark val="none"/>
        <c:tickLblPos val="nextTo"/>
        <c:crossAx val="119674368"/>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Plan6!$B$2</c:f>
              <c:strCache>
                <c:ptCount val="1"/>
                <c:pt idx="0">
                  <c:v>2010</c:v>
                </c:pt>
              </c:strCache>
            </c:strRef>
          </c:tx>
          <c:invertIfNegative val="0"/>
          <c:cat>
            <c:strRef>
              <c:f>Plan6!$A$3:$A$8</c:f>
              <c:strCache>
                <c:ptCount val="6"/>
                <c:pt idx="0">
                  <c:v>0 a 4</c:v>
                </c:pt>
                <c:pt idx="1">
                  <c:v>5 a 8</c:v>
                </c:pt>
                <c:pt idx="2">
                  <c:v>9 a 11</c:v>
                </c:pt>
                <c:pt idx="3">
                  <c:v>12 e mais</c:v>
                </c:pt>
                <c:pt idx="4">
                  <c:v>Não se aplica</c:v>
                </c:pt>
                <c:pt idx="5">
                  <c:v>Sem informação</c:v>
                </c:pt>
              </c:strCache>
            </c:strRef>
          </c:cat>
          <c:val>
            <c:numRef>
              <c:f>Plan6!$B$3:$B$8</c:f>
              <c:numCache>
                <c:formatCode>General</c:formatCode>
                <c:ptCount val="6"/>
                <c:pt idx="0">
                  <c:v>13.5</c:v>
                </c:pt>
                <c:pt idx="1">
                  <c:v>14.8</c:v>
                </c:pt>
                <c:pt idx="2">
                  <c:v>12.1</c:v>
                </c:pt>
                <c:pt idx="3">
                  <c:v>11.3</c:v>
                </c:pt>
                <c:pt idx="4">
                  <c:v>11.7</c:v>
                </c:pt>
                <c:pt idx="5">
                  <c:v>36.6</c:v>
                </c:pt>
              </c:numCache>
            </c:numRef>
          </c:val>
        </c:ser>
        <c:ser>
          <c:idx val="1"/>
          <c:order val="1"/>
          <c:tx>
            <c:strRef>
              <c:f>Plan6!$C$2</c:f>
              <c:strCache>
                <c:ptCount val="1"/>
                <c:pt idx="0">
                  <c:v>2011</c:v>
                </c:pt>
              </c:strCache>
            </c:strRef>
          </c:tx>
          <c:invertIfNegative val="0"/>
          <c:cat>
            <c:strRef>
              <c:f>Plan6!$A$3:$A$8</c:f>
              <c:strCache>
                <c:ptCount val="6"/>
                <c:pt idx="0">
                  <c:v>0 a 4</c:v>
                </c:pt>
                <c:pt idx="1">
                  <c:v>5 a 8</c:v>
                </c:pt>
                <c:pt idx="2">
                  <c:v>9 a 11</c:v>
                </c:pt>
                <c:pt idx="3">
                  <c:v>12 e mais</c:v>
                </c:pt>
                <c:pt idx="4">
                  <c:v>Não se aplica</c:v>
                </c:pt>
                <c:pt idx="5">
                  <c:v>Sem informação</c:v>
                </c:pt>
              </c:strCache>
            </c:strRef>
          </c:cat>
          <c:val>
            <c:numRef>
              <c:f>Plan6!$C$3:$C$8</c:f>
              <c:numCache>
                <c:formatCode>General</c:formatCode>
                <c:ptCount val="6"/>
                <c:pt idx="0">
                  <c:v>13.4</c:v>
                </c:pt>
                <c:pt idx="1">
                  <c:v>16</c:v>
                </c:pt>
                <c:pt idx="2">
                  <c:v>13.5</c:v>
                </c:pt>
                <c:pt idx="3">
                  <c:v>12.2</c:v>
                </c:pt>
                <c:pt idx="4">
                  <c:v>9.8000000000000007</c:v>
                </c:pt>
                <c:pt idx="5">
                  <c:v>35.1</c:v>
                </c:pt>
              </c:numCache>
            </c:numRef>
          </c:val>
        </c:ser>
        <c:ser>
          <c:idx val="2"/>
          <c:order val="2"/>
          <c:tx>
            <c:strRef>
              <c:f>Plan6!$D$2</c:f>
              <c:strCache>
                <c:ptCount val="1"/>
                <c:pt idx="0">
                  <c:v>2012</c:v>
                </c:pt>
              </c:strCache>
            </c:strRef>
          </c:tx>
          <c:spPr>
            <a:solidFill>
              <a:srgbClr val="C09200"/>
            </a:solidFill>
          </c:spPr>
          <c:invertIfNegative val="0"/>
          <c:cat>
            <c:strRef>
              <c:f>Plan6!$A$3:$A$8</c:f>
              <c:strCache>
                <c:ptCount val="6"/>
                <c:pt idx="0">
                  <c:v>0 a 4</c:v>
                </c:pt>
                <c:pt idx="1">
                  <c:v>5 a 8</c:v>
                </c:pt>
                <c:pt idx="2">
                  <c:v>9 a 11</c:v>
                </c:pt>
                <c:pt idx="3">
                  <c:v>12 e mais</c:v>
                </c:pt>
                <c:pt idx="4">
                  <c:v>Não se aplica</c:v>
                </c:pt>
                <c:pt idx="5">
                  <c:v>Sem informação</c:v>
                </c:pt>
              </c:strCache>
            </c:strRef>
          </c:cat>
          <c:val>
            <c:numRef>
              <c:f>Plan6!$D$3:$D$8</c:f>
              <c:numCache>
                <c:formatCode>General</c:formatCode>
                <c:ptCount val="6"/>
                <c:pt idx="0">
                  <c:v>13</c:v>
                </c:pt>
                <c:pt idx="1">
                  <c:v>15.7</c:v>
                </c:pt>
                <c:pt idx="2">
                  <c:v>14</c:v>
                </c:pt>
                <c:pt idx="3">
                  <c:v>13.3</c:v>
                </c:pt>
                <c:pt idx="4">
                  <c:v>9.8000000000000007</c:v>
                </c:pt>
                <c:pt idx="5">
                  <c:v>34.200000000000003</c:v>
                </c:pt>
              </c:numCache>
            </c:numRef>
          </c:val>
        </c:ser>
        <c:ser>
          <c:idx val="3"/>
          <c:order val="3"/>
          <c:tx>
            <c:strRef>
              <c:f>Plan6!$E$2</c:f>
              <c:strCache>
                <c:ptCount val="1"/>
                <c:pt idx="0">
                  <c:v>2013</c:v>
                </c:pt>
              </c:strCache>
            </c:strRef>
          </c:tx>
          <c:invertIfNegative val="0"/>
          <c:cat>
            <c:strRef>
              <c:f>Plan6!$A$3:$A$8</c:f>
              <c:strCache>
                <c:ptCount val="6"/>
                <c:pt idx="0">
                  <c:v>0 a 4</c:v>
                </c:pt>
                <c:pt idx="1">
                  <c:v>5 a 8</c:v>
                </c:pt>
                <c:pt idx="2">
                  <c:v>9 a 11</c:v>
                </c:pt>
                <c:pt idx="3">
                  <c:v>12 e mais</c:v>
                </c:pt>
                <c:pt idx="4">
                  <c:v>Não se aplica</c:v>
                </c:pt>
                <c:pt idx="5">
                  <c:v>Sem informação</c:v>
                </c:pt>
              </c:strCache>
            </c:strRef>
          </c:cat>
          <c:val>
            <c:numRef>
              <c:f>Plan6!$E$3:$E$8</c:f>
              <c:numCache>
                <c:formatCode>General</c:formatCode>
                <c:ptCount val="6"/>
                <c:pt idx="0">
                  <c:v>12.6</c:v>
                </c:pt>
                <c:pt idx="1">
                  <c:v>16.100000000000001</c:v>
                </c:pt>
                <c:pt idx="2">
                  <c:v>14</c:v>
                </c:pt>
                <c:pt idx="3">
                  <c:v>13.9</c:v>
                </c:pt>
                <c:pt idx="4">
                  <c:v>9.5</c:v>
                </c:pt>
                <c:pt idx="5">
                  <c:v>33.9</c:v>
                </c:pt>
              </c:numCache>
            </c:numRef>
          </c:val>
        </c:ser>
        <c:ser>
          <c:idx val="4"/>
          <c:order val="4"/>
          <c:tx>
            <c:strRef>
              <c:f>Plan6!$F$2</c:f>
              <c:strCache>
                <c:ptCount val="1"/>
                <c:pt idx="0">
                  <c:v>2014</c:v>
                </c:pt>
              </c:strCache>
            </c:strRef>
          </c:tx>
          <c:invertIfNegative val="0"/>
          <c:cat>
            <c:strRef>
              <c:f>Plan6!$A$3:$A$8</c:f>
              <c:strCache>
                <c:ptCount val="6"/>
                <c:pt idx="0">
                  <c:v>0 a 4</c:v>
                </c:pt>
                <c:pt idx="1">
                  <c:v>5 a 8</c:v>
                </c:pt>
                <c:pt idx="2">
                  <c:v>9 a 11</c:v>
                </c:pt>
                <c:pt idx="3">
                  <c:v>12 e mais</c:v>
                </c:pt>
                <c:pt idx="4">
                  <c:v>Não se aplica</c:v>
                </c:pt>
                <c:pt idx="5">
                  <c:v>Sem informação</c:v>
                </c:pt>
              </c:strCache>
            </c:strRef>
          </c:cat>
          <c:val>
            <c:numRef>
              <c:f>Plan6!$F$3:$F$8</c:f>
              <c:numCache>
                <c:formatCode>General</c:formatCode>
                <c:ptCount val="6"/>
                <c:pt idx="0">
                  <c:v>12.5</c:v>
                </c:pt>
                <c:pt idx="1">
                  <c:v>15.5</c:v>
                </c:pt>
                <c:pt idx="2">
                  <c:v>14.3</c:v>
                </c:pt>
                <c:pt idx="3">
                  <c:v>14.3</c:v>
                </c:pt>
                <c:pt idx="4">
                  <c:v>8.9</c:v>
                </c:pt>
                <c:pt idx="5">
                  <c:v>34.6</c:v>
                </c:pt>
              </c:numCache>
            </c:numRef>
          </c:val>
        </c:ser>
        <c:dLbls>
          <c:showLegendKey val="0"/>
          <c:showVal val="0"/>
          <c:showCatName val="0"/>
          <c:showSerName val="0"/>
          <c:showPercent val="0"/>
          <c:showBubbleSize val="0"/>
        </c:dLbls>
        <c:gapWidth val="150"/>
        <c:shape val="box"/>
        <c:axId val="119674880"/>
        <c:axId val="118155520"/>
        <c:axId val="0"/>
      </c:bar3DChart>
      <c:catAx>
        <c:axId val="119674880"/>
        <c:scaling>
          <c:orientation val="minMax"/>
        </c:scaling>
        <c:delete val="0"/>
        <c:axPos val="b"/>
        <c:majorTickMark val="out"/>
        <c:minorTickMark val="none"/>
        <c:tickLblPos val="nextTo"/>
        <c:crossAx val="118155520"/>
        <c:crosses val="autoZero"/>
        <c:auto val="1"/>
        <c:lblAlgn val="ctr"/>
        <c:lblOffset val="100"/>
        <c:noMultiLvlLbl val="0"/>
      </c:catAx>
      <c:valAx>
        <c:axId val="118155520"/>
        <c:scaling>
          <c:orientation val="minMax"/>
        </c:scaling>
        <c:delete val="0"/>
        <c:axPos val="l"/>
        <c:numFmt formatCode="General" sourceLinked="1"/>
        <c:majorTickMark val="out"/>
        <c:minorTickMark val="none"/>
        <c:tickLblPos val="nextTo"/>
        <c:crossAx val="119674880"/>
        <c:crosses val="autoZero"/>
        <c:crossBetween val="between"/>
      </c:valAx>
    </c:plotArea>
    <c:legend>
      <c:legendPos val="r"/>
      <c:layout/>
      <c:overlay val="0"/>
    </c:legend>
    <c:plotVisOnly val="1"/>
    <c:dispBlanksAs val="gap"/>
    <c:showDLblsOverMax val="0"/>
  </c:chart>
  <c:txPr>
    <a:bodyPr/>
    <a:lstStyle/>
    <a:p>
      <a:pPr>
        <a:defRPr b="1"/>
      </a:pPr>
      <a:endParaRPr lang="pt-B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Plan4!$C$11</c:f>
              <c:strCache>
                <c:ptCount val="1"/>
                <c:pt idx="0">
                  <c:v>2010</c:v>
                </c:pt>
              </c:strCache>
            </c:strRef>
          </c:tx>
          <c:invertIfNegative val="0"/>
          <c:cat>
            <c:strRef>
              <c:f>Plan4!$B$12:$B$17</c:f>
              <c:strCache>
                <c:ptCount val="6"/>
                <c:pt idx="0">
                  <c:v>Branca</c:v>
                </c:pt>
                <c:pt idx="1">
                  <c:v>Preta</c:v>
                </c:pt>
                <c:pt idx="2">
                  <c:v>Amarela</c:v>
                </c:pt>
                <c:pt idx="3">
                  <c:v>Parda</c:v>
                </c:pt>
                <c:pt idx="4">
                  <c:v>Indígena</c:v>
                </c:pt>
                <c:pt idx="5">
                  <c:v>Sem informação</c:v>
                </c:pt>
              </c:strCache>
            </c:strRef>
          </c:cat>
          <c:val>
            <c:numRef>
              <c:f>Plan4!$C$12:$C$17</c:f>
              <c:numCache>
                <c:formatCode>General</c:formatCode>
                <c:ptCount val="6"/>
                <c:pt idx="0">
                  <c:v>41.3</c:v>
                </c:pt>
                <c:pt idx="1">
                  <c:v>7.4</c:v>
                </c:pt>
                <c:pt idx="2">
                  <c:v>0.7</c:v>
                </c:pt>
                <c:pt idx="3">
                  <c:v>28.4</c:v>
                </c:pt>
                <c:pt idx="4">
                  <c:v>0.5</c:v>
                </c:pt>
                <c:pt idx="5">
                  <c:v>21.7</c:v>
                </c:pt>
              </c:numCache>
            </c:numRef>
          </c:val>
        </c:ser>
        <c:ser>
          <c:idx val="1"/>
          <c:order val="1"/>
          <c:tx>
            <c:strRef>
              <c:f>Plan4!$D$11</c:f>
              <c:strCache>
                <c:ptCount val="1"/>
                <c:pt idx="0">
                  <c:v>2011</c:v>
                </c:pt>
              </c:strCache>
            </c:strRef>
          </c:tx>
          <c:invertIfNegative val="0"/>
          <c:cat>
            <c:strRef>
              <c:f>Plan4!$B$12:$B$17</c:f>
              <c:strCache>
                <c:ptCount val="6"/>
                <c:pt idx="0">
                  <c:v>Branca</c:v>
                </c:pt>
                <c:pt idx="1">
                  <c:v>Preta</c:v>
                </c:pt>
                <c:pt idx="2">
                  <c:v>Amarela</c:v>
                </c:pt>
                <c:pt idx="3">
                  <c:v>Parda</c:v>
                </c:pt>
                <c:pt idx="4">
                  <c:v>Indígena</c:v>
                </c:pt>
                <c:pt idx="5">
                  <c:v>Sem informação</c:v>
                </c:pt>
              </c:strCache>
            </c:strRef>
          </c:cat>
          <c:val>
            <c:numRef>
              <c:f>Plan4!$D$12:$D$17</c:f>
              <c:numCache>
                <c:formatCode>General</c:formatCode>
                <c:ptCount val="6"/>
                <c:pt idx="0">
                  <c:v>42.8</c:v>
                </c:pt>
                <c:pt idx="1">
                  <c:v>8.1</c:v>
                </c:pt>
                <c:pt idx="2">
                  <c:v>0.7</c:v>
                </c:pt>
                <c:pt idx="3">
                  <c:v>29.2</c:v>
                </c:pt>
                <c:pt idx="4">
                  <c:v>0.5</c:v>
                </c:pt>
                <c:pt idx="5">
                  <c:v>18.7</c:v>
                </c:pt>
              </c:numCache>
            </c:numRef>
          </c:val>
        </c:ser>
        <c:ser>
          <c:idx val="2"/>
          <c:order val="2"/>
          <c:tx>
            <c:strRef>
              <c:f>Plan4!$E$11</c:f>
              <c:strCache>
                <c:ptCount val="1"/>
                <c:pt idx="0">
                  <c:v>2012</c:v>
                </c:pt>
              </c:strCache>
            </c:strRef>
          </c:tx>
          <c:spPr>
            <a:solidFill>
              <a:srgbClr val="C09200"/>
            </a:solidFill>
          </c:spPr>
          <c:invertIfNegative val="0"/>
          <c:cat>
            <c:strRef>
              <c:f>Plan4!$B$12:$B$17</c:f>
              <c:strCache>
                <c:ptCount val="6"/>
                <c:pt idx="0">
                  <c:v>Branca</c:v>
                </c:pt>
                <c:pt idx="1">
                  <c:v>Preta</c:v>
                </c:pt>
                <c:pt idx="2">
                  <c:v>Amarela</c:v>
                </c:pt>
                <c:pt idx="3">
                  <c:v>Parda</c:v>
                </c:pt>
                <c:pt idx="4">
                  <c:v>Indígena</c:v>
                </c:pt>
                <c:pt idx="5">
                  <c:v>Sem informação</c:v>
                </c:pt>
              </c:strCache>
            </c:strRef>
          </c:cat>
          <c:val>
            <c:numRef>
              <c:f>Plan4!$E$12:$E$17</c:f>
              <c:numCache>
                <c:formatCode>General</c:formatCode>
                <c:ptCount val="6"/>
                <c:pt idx="0">
                  <c:v>43.3</c:v>
                </c:pt>
                <c:pt idx="1">
                  <c:v>8.1999999999999993</c:v>
                </c:pt>
                <c:pt idx="2">
                  <c:v>0.6</c:v>
                </c:pt>
                <c:pt idx="3">
                  <c:v>31.2</c:v>
                </c:pt>
                <c:pt idx="4">
                  <c:v>0.6</c:v>
                </c:pt>
                <c:pt idx="5">
                  <c:v>16.2</c:v>
                </c:pt>
              </c:numCache>
            </c:numRef>
          </c:val>
        </c:ser>
        <c:ser>
          <c:idx val="3"/>
          <c:order val="3"/>
          <c:tx>
            <c:strRef>
              <c:f>Plan4!$F$11</c:f>
              <c:strCache>
                <c:ptCount val="1"/>
                <c:pt idx="0">
                  <c:v>2013</c:v>
                </c:pt>
              </c:strCache>
            </c:strRef>
          </c:tx>
          <c:invertIfNegative val="0"/>
          <c:cat>
            <c:strRef>
              <c:f>Plan4!$B$12:$B$17</c:f>
              <c:strCache>
                <c:ptCount val="6"/>
                <c:pt idx="0">
                  <c:v>Branca</c:v>
                </c:pt>
                <c:pt idx="1">
                  <c:v>Preta</c:v>
                </c:pt>
                <c:pt idx="2">
                  <c:v>Amarela</c:v>
                </c:pt>
                <c:pt idx="3">
                  <c:v>Parda</c:v>
                </c:pt>
                <c:pt idx="4">
                  <c:v>Indígena</c:v>
                </c:pt>
                <c:pt idx="5">
                  <c:v>Sem informação</c:v>
                </c:pt>
              </c:strCache>
            </c:strRef>
          </c:cat>
          <c:val>
            <c:numRef>
              <c:f>Plan4!$F$12:$F$17</c:f>
              <c:numCache>
                <c:formatCode>General</c:formatCode>
                <c:ptCount val="6"/>
                <c:pt idx="0">
                  <c:v>40.700000000000003</c:v>
                </c:pt>
                <c:pt idx="1">
                  <c:v>7.9</c:v>
                </c:pt>
                <c:pt idx="2">
                  <c:v>0.7</c:v>
                </c:pt>
                <c:pt idx="3">
                  <c:v>33.9</c:v>
                </c:pt>
                <c:pt idx="4">
                  <c:v>0.8</c:v>
                </c:pt>
                <c:pt idx="5">
                  <c:v>16</c:v>
                </c:pt>
              </c:numCache>
            </c:numRef>
          </c:val>
        </c:ser>
        <c:ser>
          <c:idx val="4"/>
          <c:order val="4"/>
          <c:tx>
            <c:strRef>
              <c:f>Plan4!$G$11</c:f>
              <c:strCache>
                <c:ptCount val="1"/>
                <c:pt idx="0">
                  <c:v>2014</c:v>
                </c:pt>
              </c:strCache>
            </c:strRef>
          </c:tx>
          <c:invertIfNegative val="0"/>
          <c:cat>
            <c:strRef>
              <c:f>Plan4!$B$12:$B$17</c:f>
              <c:strCache>
                <c:ptCount val="6"/>
                <c:pt idx="0">
                  <c:v>Branca</c:v>
                </c:pt>
                <c:pt idx="1">
                  <c:v>Preta</c:v>
                </c:pt>
                <c:pt idx="2">
                  <c:v>Amarela</c:v>
                </c:pt>
                <c:pt idx="3">
                  <c:v>Parda</c:v>
                </c:pt>
                <c:pt idx="4">
                  <c:v>Indígena</c:v>
                </c:pt>
                <c:pt idx="5">
                  <c:v>Sem informação</c:v>
                </c:pt>
              </c:strCache>
            </c:strRef>
          </c:cat>
          <c:val>
            <c:numRef>
              <c:f>Plan4!$G$12:$G$17</c:f>
              <c:numCache>
                <c:formatCode>General</c:formatCode>
                <c:ptCount val="6"/>
                <c:pt idx="0">
                  <c:v>40.9</c:v>
                </c:pt>
                <c:pt idx="1">
                  <c:v>7.7</c:v>
                </c:pt>
                <c:pt idx="2">
                  <c:v>0.6</c:v>
                </c:pt>
                <c:pt idx="3">
                  <c:v>33.700000000000003</c:v>
                </c:pt>
                <c:pt idx="4">
                  <c:v>0.8</c:v>
                </c:pt>
                <c:pt idx="5">
                  <c:v>16.2</c:v>
                </c:pt>
              </c:numCache>
            </c:numRef>
          </c:val>
        </c:ser>
        <c:dLbls>
          <c:showLegendKey val="0"/>
          <c:showVal val="0"/>
          <c:showCatName val="0"/>
          <c:showSerName val="0"/>
          <c:showPercent val="0"/>
          <c:showBubbleSize val="0"/>
        </c:dLbls>
        <c:gapWidth val="150"/>
        <c:shape val="box"/>
        <c:axId val="119681536"/>
        <c:axId val="118153792"/>
        <c:axId val="0"/>
      </c:bar3DChart>
      <c:catAx>
        <c:axId val="119681536"/>
        <c:scaling>
          <c:orientation val="minMax"/>
        </c:scaling>
        <c:delete val="0"/>
        <c:axPos val="b"/>
        <c:majorTickMark val="out"/>
        <c:minorTickMark val="none"/>
        <c:tickLblPos val="nextTo"/>
        <c:crossAx val="118153792"/>
        <c:crosses val="autoZero"/>
        <c:auto val="1"/>
        <c:lblAlgn val="ctr"/>
        <c:lblOffset val="100"/>
        <c:noMultiLvlLbl val="0"/>
      </c:catAx>
      <c:valAx>
        <c:axId val="118153792"/>
        <c:scaling>
          <c:orientation val="minMax"/>
        </c:scaling>
        <c:delete val="0"/>
        <c:axPos val="l"/>
        <c:numFmt formatCode="General" sourceLinked="1"/>
        <c:majorTickMark val="out"/>
        <c:minorTickMark val="none"/>
        <c:tickLblPos val="nextTo"/>
        <c:crossAx val="119681536"/>
        <c:crosses val="autoZero"/>
        <c:crossBetween val="between"/>
      </c:valAx>
    </c:plotArea>
    <c:legend>
      <c:legendPos val="r"/>
      <c:layout/>
      <c:overlay val="0"/>
    </c:legend>
    <c:plotVisOnly val="1"/>
    <c:dispBlanksAs val="gap"/>
    <c:showDLblsOverMax val="0"/>
  </c:chart>
  <c:txPr>
    <a:bodyPr/>
    <a:lstStyle/>
    <a:p>
      <a:pPr>
        <a:defRPr b="1"/>
      </a:pPr>
      <a:endParaRPr lang="pt-B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Plan7!$B$1</c:f>
              <c:strCache>
                <c:ptCount val="1"/>
                <c:pt idx="0">
                  <c:v>2010</c:v>
                </c:pt>
              </c:strCache>
            </c:strRef>
          </c:tx>
          <c:invertIfNegative val="0"/>
          <c:cat>
            <c:strRef>
              <c:f>Plan7!$A$2:$A$11</c:f>
              <c:strCache>
                <c:ptCount val="10"/>
                <c:pt idx="0">
                  <c:v>Física</c:v>
                </c:pt>
                <c:pt idx="1">
                  <c:v>Psicológica/ moral</c:v>
                </c:pt>
                <c:pt idx="2">
                  <c:v>Negligência/ abandono</c:v>
                </c:pt>
                <c:pt idx="3">
                  <c:v>Sexual</c:v>
                </c:pt>
                <c:pt idx="4">
                  <c:v>Tráfico de seres humanos</c:v>
                </c:pt>
                <c:pt idx="5">
                  <c:v>Financeira</c:v>
                </c:pt>
                <c:pt idx="6">
                  <c:v>Tortura</c:v>
                </c:pt>
                <c:pt idx="7">
                  <c:v>Trabalho infantil</c:v>
                </c:pt>
                <c:pt idx="8">
                  <c:v>Patrimonial</c:v>
                </c:pt>
                <c:pt idx="9">
                  <c:v>Outros</c:v>
                </c:pt>
              </c:strCache>
            </c:strRef>
          </c:cat>
          <c:val>
            <c:numRef>
              <c:f>Plan7!$B$2:$B$11</c:f>
              <c:numCache>
                <c:formatCode>General</c:formatCode>
                <c:ptCount val="10"/>
                <c:pt idx="0">
                  <c:v>62.5</c:v>
                </c:pt>
                <c:pt idx="1">
                  <c:v>31.5</c:v>
                </c:pt>
                <c:pt idx="2">
                  <c:v>8.3000000000000007</c:v>
                </c:pt>
                <c:pt idx="3">
                  <c:v>22.5</c:v>
                </c:pt>
                <c:pt idx="4">
                  <c:v>0.1</c:v>
                </c:pt>
                <c:pt idx="5">
                  <c:v>2.1</c:v>
                </c:pt>
                <c:pt idx="6">
                  <c:v>3.1</c:v>
                </c:pt>
                <c:pt idx="7">
                  <c:v>0.3</c:v>
                </c:pt>
                <c:pt idx="8">
                  <c:v>0.2</c:v>
                </c:pt>
                <c:pt idx="9">
                  <c:v>5.6</c:v>
                </c:pt>
              </c:numCache>
            </c:numRef>
          </c:val>
        </c:ser>
        <c:ser>
          <c:idx val="1"/>
          <c:order val="1"/>
          <c:tx>
            <c:strRef>
              <c:f>Plan7!$C$1</c:f>
              <c:strCache>
                <c:ptCount val="1"/>
                <c:pt idx="0">
                  <c:v>2011</c:v>
                </c:pt>
              </c:strCache>
            </c:strRef>
          </c:tx>
          <c:invertIfNegative val="0"/>
          <c:cat>
            <c:strRef>
              <c:f>Plan7!$A$2:$A$11</c:f>
              <c:strCache>
                <c:ptCount val="10"/>
                <c:pt idx="0">
                  <c:v>Física</c:v>
                </c:pt>
                <c:pt idx="1">
                  <c:v>Psicológica/ moral</c:v>
                </c:pt>
                <c:pt idx="2">
                  <c:v>Negligência/ abandono</c:v>
                </c:pt>
                <c:pt idx="3">
                  <c:v>Sexual</c:v>
                </c:pt>
                <c:pt idx="4">
                  <c:v>Tráfico de seres humanos</c:v>
                </c:pt>
                <c:pt idx="5">
                  <c:v>Financeira</c:v>
                </c:pt>
                <c:pt idx="6">
                  <c:v>Tortura</c:v>
                </c:pt>
                <c:pt idx="7">
                  <c:v>Trabalho infantil</c:v>
                </c:pt>
                <c:pt idx="8">
                  <c:v>Patrimonial</c:v>
                </c:pt>
                <c:pt idx="9">
                  <c:v>Outros</c:v>
                </c:pt>
              </c:strCache>
            </c:strRef>
          </c:cat>
          <c:val>
            <c:numRef>
              <c:f>Plan7!$C$2:$C$11</c:f>
              <c:numCache>
                <c:formatCode>General</c:formatCode>
                <c:ptCount val="10"/>
                <c:pt idx="0">
                  <c:v>67.599999999999994</c:v>
                </c:pt>
                <c:pt idx="1">
                  <c:v>32.4</c:v>
                </c:pt>
                <c:pt idx="2">
                  <c:v>8.6999999999999993</c:v>
                </c:pt>
                <c:pt idx="3">
                  <c:v>19.7</c:v>
                </c:pt>
                <c:pt idx="4">
                  <c:v>0.1</c:v>
                </c:pt>
                <c:pt idx="5">
                  <c:v>2.1</c:v>
                </c:pt>
                <c:pt idx="6">
                  <c:v>3.5</c:v>
                </c:pt>
                <c:pt idx="7">
                  <c:v>0.2</c:v>
                </c:pt>
                <c:pt idx="8">
                  <c:v>0.3</c:v>
                </c:pt>
                <c:pt idx="9">
                  <c:v>7.4</c:v>
                </c:pt>
              </c:numCache>
            </c:numRef>
          </c:val>
        </c:ser>
        <c:ser>
          <c:idx val="2"/>
          <c:order val="2"/>
          <c:tx>
            <c:strRef>
              <c:f>Plan7!$D$1</c:f>
              <c:strCache>
                <c:ptCount val="1"/>
                <c:pt idx="0">
                  <c:v>2012</c:v>
                </c:pt>
              </c:strCache>
            </c:strRef>
          </c:tx>
          <c:spPr>
            <a:solidFill>
              <a:srgbClr val="C09200"/>
            </a:solidFill>
          </c:spPr>
          <c:invertIfNegative val="0"/>
          <c:cat>
            <c:strRef>
              <c:f>Plan7!$A$2:$A$11</c:f>
              <c:strCache>
                <c:ptCount val="10"/>
                <c:pt idx="0">
                  <c:v>Física</c:v>
                </c:pt>
                <c:pt idx="1">
                  <c:v>Psicológica/ moral</c:v>
                </c:pt>
                <c:pt idx="2">
                  <c:v>Negligência/ abandono</c:v>
                </c:pt>
                <c:pt idx="3">
                  <c:v>Sexual</c:v>
                </c:pt>
                <c:pt idx="4">
                  <c:v>Tráfico de seres humanos</c:v>
                </c:pt>
                <c:pt idx="5">
                  <c:v>Financeira</c:v>
                </c:pt>
                <c:pt idx="6">
                  <c:v>Tortura</c:v>
                </c:pt>
                <c:pt idx="7">
                  <c:v>Trabalho infantil</c:v>
                </c:pt>
                <c:pt idx="8">
                  <c:v>Patrimonial</c:v>
                </c:pt>
                <c:pt idx="9">
                  <c:v>Outros</c:v>
                </c:pt>
              </c:strCache>
            </c:strRef>
          </c:cat>
          <c:val>
            <c:numRef>
              <c:f>Plan7!$D$2:$D$11</c:f>
              <c:numCache>
                <c:formatCode>General</c:formatCode>
                <c:ptCount val="10"/>
                <c:pt idx="0">
                  <c:v>66.2</c:v>
                </c:pt>
                <c:pt idx="1">
                  <c:v>33.1</c:v>
                </c:pt>
                <c:pt idx="2">
                  <c:v>9.3000000000000007</c:v>
                </c:pt>
                <c:pt idx="3">
                  <c:v>17.7</c:v>
                </c:pt>
                <c:pt idx="4">
                  <c:v>0.1</c:v>
                </c:pt>
                <c:pt idx="5">
                  <c:v>2</c:v>
                </c:pt>
                <c:pt idx="6">
                  <c:v>3.4</c:v>
                </c:pt>
                <c:pt idx="7">
                  <c:v>0.2</c:v>
                </c:pt>
                <c:pt idx="8">
                  <c:v>0.2</c:v>
                </c:pt>
                <c:pt idx="9">
                  <c:v>7.3</c:v>
                </c:pt>
              </c:numCache>
            </c:numRef>
          </c:val>
        </c:ser>
        <c:ser>
          <c:idx val="3"/>
          <c:order val="3"/>
          <c:tx>
            <c:strRef>
              <c:f>Plan7!$E$1</c:f>
              <c:strCache>
                <c:ptCount val="1"/>
                <c:pt idx="0">
                  <c:v>2013</c:v>
                </c:pt>
              </c:strCache>
            </c:strRef>
          </c:tx>
          <c:invertIfNegative val="0"/>
          <c:cat>
            <c:strRef>
              <c:f>Plan7!$A$2:$A$11</c:f>
              <c:strCache>
                <c:ptCount val="10"/>
                <c:pt idx="0">
                  <c:v>Física</c:v>
                </c:pt>
                <c:pt idx="1">
                  <c:v>Psicológica/ moral</c:v>
                </c:pt>
                <c:pt idx="2">
                  <c:v>Negligência/ abandono</c:v>
                </c:pt>
                <c:pt idx="3">
                  <c:v>Sexual</c:v>
                </c:pt>
                <c:pt idx="4">
                  <c:v>Tráfico de seres humanos</c:v>
                </c:pt>
                <c:pt idx="5">
                  <c:v>Financeira</c:v>
                </c:pt>
                <c:pt idx="6">
                  <c:v>Tortura</c:v>
                </c:pt>
                <c:pt idx="7">
                  <c:v>Trabalho infantil</c:v>
                </c:pt>
                <c:pt idx="8">
                  <c:v>Patrimonial</c:v>
                </c:pt>
                <c:pt idx="9">
                  <c:v>Outros</c:v>
                </c:pt>
              </c:strCache>
            </c:strRef>
          </c:cat>
          <c:val>
            <c:numRef>
              <c:f>Plan7!$E$2:$E$11</c:f>
              <c:numCache>
                <c:formatCode>General</c:formatCode>
                <c:ptCount val="10"/>
                <c:pt idx="0">
                  <c:v>63.5</c:v>
                </c:pt>
                <c:pt idx="1">
                  <c:v>31.4</c:v>
                </c:pt>
                <c:pt idx="2">
                  <c:v>9.3000000000000007</c:v>
                </c:pt>
                <c:pt idx="3">
                  <c:v>16.8</c:v>
                </c:pt>
                <c:pt idx="4">
                  <c:v>0.1</c:v>
                </c:pt>
                <c:pt idx="5">
                  <c:v>1.8</c:v>
                </c:pt>
                <c:pt idx="6">
                  <c:v>3</c:v>
                </c:pt>
                <c:pt idx="7">
                  <c:v>0.2</c:v>
                </c:pt>
                <c:pt idx="8">
                  <c:v>0.2</c:v>
                </c:pt>
                <c:pt idx="9">
                  <c:v>7.5</c:v>
                </c:pt>
              </c:numCache>
            </c:numRef>
          </c:val>
        </c:ser>
        <c:ser>
          <c:idx val="4"/>
          <c:order val="4"/>
          <c:tx>
            <c:strRef>
              <c:f>Plan7!$F$1</c:f>
              <c:strCache>
                <c:ptCount val="1"/>
                <c:pt idx="0">
                  <c:v>2014</c:v>
                </c:pt>
              </c:strCache>
            </c:strRef>
          </c:tx>
          <c:invertIfNegative val="0"/>
          <c:cat>
            <c:strRef>
              <c:f>Plan7!$A$2:$A$11</c:f>
              <c:strCache>
                <c:ptCount val="10"/>
                <c:pt idx="0">
                  <c:v>Física</c:v>
                </c:pt>
                <c:pt idx="1">
                  <c:v>Psicológica/ moral</c:v>
                </c:pt>
                <c:pt idx="2">
                  <c:v>Negligência/ abandono</c:v>
                </c:pt>
                <c:pt idx="3">
                  <c:v>Sexual</c:v>
                </c:pt>
                <c:pt idx="4">
                  <c:v>Tráfico de seres humanos</c:v>
                </c:pt>
                <c:pt idx="5">
                  <c:v>Financeira</c:v>
                </c:pt>
                <c:pt idx="6">
                  <c:v>Tortura</c:v>
                </c:pt>
                <c:pt idx="7">
                  <c:v>Trabalho infantil</c:v>
                </c:pt>
                <c:pt idx="8">
                  <c:v>Patrimonial</c:v>
                </c:pt>
                <c:pt idx="9">
                  <c:v>Outros</c:v>
                </c:pt>
              </c:strCache>
            </c:strRef>
          </c:cat>
          <c:val>
            <c:numRef>
              <c:f>Plan7!$F$2:$F$11</c:f>
              <c:numCache>
                <c:formatCode>General</c:formatCode>
                <c:ptCount val="10"/>
                <c:pt idx="0">
                  <c:v>66.7</c:v>
                </c:pt>
                <c:pt idx="1">
                  <c:v>29.3</c:v>
                </c:pt>
                <c:pt idx="2">
                  <c:v>8.1999999999999993</c:v>
                </c:pt>
                <c:pt idx="3">
                  <c:v>15.6</c:v>
                </c:pt>
                <c:pt idx="4">
                  <c:v>0.1</c:v>
                </c:pt>
                <c:pt idx="5">
                  <c:v>1.5</c:v>
                </c:pt>
                <c:pt idx="6">
                  <c:v>2.9</c:v>
                </c:pt>
                <c:pt idx="7">
                  <c:v>0.2</c:v>
                </c:pt>
                <c:pt idx="8">
                  <c:v>0.2</c:v>
                </c:pt>
                <c:pt idx="9">
                  <c:v>7.2</c:v>
                </c:pt>
              </c:numCache>
            </c:numRef>
          </c:val>
        </c:ser>
        <c:dLbls>
          <c:showLegendKey val="0"/>
          <c:showVal val="0"/>
          <c:showCatName val="0"/>
          <c:showSerName val="0"/>
          <c:showPercent val="0"/>
          <c:showBubbleSize val="0"/>
        </c:dLbls>
        <c:gapWidth val="150"/>
        <c:shape val="box"/>
        <c:axId val="119675904"/>
        <c:axId val="118156672"/>
        <c:axId val="0"/>
      </c:bar3DChart>
      <c:catAx>
        <c:axId val="119675904"/>
        <c:scaling>
          <c:orientation val="minMax"/>
        </c:scaling>
        <c:delete val="0"/>
        <c:axPos val="b"/>
        <c:majorTickMark val="out"/>
        <c:minorTickMark val="none"/>
        <c:tickLblPos val="nextTo"/>
        <c:crossAx val="118156672"/>
        <c:crosses val="autoZero"/>
        <c:auto val="1"/>
        <c:lblAlgn val="ctr"/>
        <c:lblOffset val="100"/>
        <c:noMultiLvlLbl val="0"/>
      </c:catAx>
      <c:valAx>
        <c:axId val="118156672"/>
        <c:scaling>
          <c:orientation val="minMax"/>
        </c:scaling>
        <c:delete val="0"/>
        <c:axPos val="l"/>
        <c:numFmt formatCode="General" sourceLinked="1"/>
        <c:majorTickMark val="out"/>
        <c:minorTickMark val="none"/>
        <c:tickLblPos val="nextTo"/>
        <c:crossAx val="119675904"/>
        <c:crosses val="autoZero"/>
        <c:crossBetween val="between"/>
      </c:valAx>
    </c:plotArea>
    <c:legend>
      <c:legendPos val="r"/>
      <c:layout/>
      <c:overlay val="0"/>
    </c:legend>
    <c:plotVisOnly val="1"/>
    <c:dispBlanksAs val="gap"/>
    <c:showDLblsOverMax val="0"/>
  </c:chart>
  <c:txPr>
    <a:bodyPr/>
    <a:lstStyle/>
    <a:p>
      <a:pPr>
        <a:defRPr b="1"/>
      </a:pPr>
      <a:endParaRPr lang="pt-B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Plan8!$B$1</c:f>
              <c:strCache>
                <c:ptCount val="1"/>
                <c:pt idx="0">
                  <c:v>2010</c:v>
                </c:pt>
              </c:strCache>
            </c:strRef>
          </c:tx>
          <c:invertIfNegative val="0"/>
          <c:cat>
            <c:strRef>
              <c:f>Plan8!$A$2:$A$11</c:f>
              <c:strCache>
                <c:ptCount val="10"/>
                <c:pt idx="0">
                  <c:v>Residência</c:v>
                </c:pt>
                <c:pt idx="1">
                  <c:v>Habitação coletiva</c:v>
                </c:pt>
                <c:pt idx="2">
                  <c:v>Escola</c:v>
                </c:pt>
                <c:pt idx="3">
                  <c:v>Local de prática esportiva</c:v>
                </c:pt>
                <c:pt idx="4">
                  <c:v>Bar ou similar</c:v>
                </c:pt>
                <c:pt idx="5">
                  <c:v>Via pública</c:v>
                </c:pt>
                <c:pt idx="6">
                  <c:v>Comércio/ serviços</c:v>
                </c:pt>
                <c:pt idx="7">
                  <c:v>Industrias/ construção</c:v>
                </c:pt>
                <c:pt idx="8">
                  <c:v>Outros</c:v>
                </c:pt>
                <c:pt idx="9">
                  <c:v>Sem informação</c:v>
                </c:pt>
              </c:strCache>
            </c:strRef>
          </c:cat>
          <c:val>
            <c:numRef>
              <c:f>Plan8!$B$2:$B$11</c:f>
              <c:numCache>
                <c:formatCode>General</c:formatCode>
                <c:ptCount val="10"/>
                <c:pt idx="0">
                  <c:v>57.1</c:v>
                </c:pt>
                <c:pt idx="1">
                  <c:v>0.5</c:v>
                </c:pt>
                <c:pt idx="2">
                  <c:v>1.4</c:v>
                </c:pt>
                <c:pt idx="3">
                  <c:v>0.2</c:v>
                </c:pt>
                <c:pt idx="4">
                  <c:v>1.6</c:v>
                </c:pt>
                <c:pt idx="5">
                  <c:v>13.2</c:v>
                </c:pt>
                <c:pt idx="6">
                  <c:v>1.2</c:v>
                </c:pt>
                <c:pt idx="7">
                  <c:v>0.2</c:v>
                </c:pt>
                <c:pt idx="8">
                  <c:v>5.6</c:v>
                </c:pt>
                <c:pt idx="9">
                  <c:v>19</c:v>
                </c:pt>
              </c:numCache>
            </c:numRef>
          </c:val>
        </c:ser>
        <c:ser>
          <c:idx val="1"/>
          <c:order val="1"/>
          <c:tx>
            <c:strRef>
              <c:f>Plan8!$C$1</c:f>
              <c:strCache>
                <c:ptCount val="1"/>
                <c:pt idx="0">
                  <c:v>2011</c:v>
                </c:pt>
              </c:strCache>
            </c:strRef>
          </c:tx>
          <c:invertIfNegative val="0"/>
          <c:cat>
            <c:strRef>
              <c:f>Plan8!$A$2:$A$11</c:f>
              <c:strCache>
                <c:ptCount val="10"/>
                <c:pt idx="0">
                  <c:v>Residência</c:v>
                </c:pt>
                <c:pt idx="1">
                  <c:v>Habitação coletiva</c:v>
                </c:pt>
                <c:pt idx="2">
                  <c:v>Escola</c:v>
                </c:pt>
                <c:pt idx="3">
                  <c:v>Local de prática esportiva</c:v>
                </c:pt>
                <c:pt idx="4">
                  <c:v>Bar ou similar</c:v>
                </c:pt>
                <c:pt idx="5">
                  <c:v>Via pública</c:v>
                </c:pt>
                <c:pt idx="6">
                  <c:v>Comércio/ serviços</c:v>
                </c:pt>
                <c:pt idx="7">
                  <c:v>Industrias/ construção</c:v>
                </c:pt>
                <c:pt idx="8">
                  <c:v>Outros</c:v>
                </c:pt>
                <c:pt idx="9">
                  <c:v>Sem informação</c:v>
                </c:pt>
              </c:strCache>
            </c:strRef>
          </c:cat>
          <c:val>
            <c:numRef>
              <c:f>Plan8!$C$2:$C$11</c:f>
              <c:numCache>
                <c:formatCode>General</c:formatCode>
                <c:ptCount val="10"/>
                <c:pt idx="0">
                  <c:v>62.4</c:v>
                </c:pt>
                <c:pt idx="1">
                  <c:v>0.5</c:v>
                </c:pt>
                <c:pt idx="2">
                  <c:v>1.4</c:v>
                </c:pt>
                <c:pt idx="3">
                  <c:v>0.3</c:v>
                </c:pt>
                <c:pt idx="4">
                  <c:v>1.9</c:v>
                </c:pt>
                <c:pt idx="5">
                  <c:v>13.4</c:v>
                </c:pt>
                <c:pt idx="6">
                  <c:v>1.3</c:v>
                </c:pt>
                <c:pt idx="7">
                  <c:v>0.2</c:v>
                </c:pt>
                <c:pt idx="8">
                  <c:v>5.5</c:v>
                </c:pt>
                <c:pt idx="9">
                  <c:v>13.1</c:v>
                </c:pt>
              </c:numCache>
            </c:numRef>
          </c:val>
        </c:ser>
        <c:ser>
          <c:idx val="2"/>
          <c:order val="2"/>
          <c:tx>
            <c:strRef>
              <c:f>Plan8!$D$1</c:f>
              <c:strCache>
                <c:ptCount val="1"/>
                <c:pt idx="0">
                  <c:v>2012</c:v>
                </c:pt>
              </c:strCache>
            </c:strRef>
          </c:tx>
          <c:spPr>
            <a:solidFill>
              <a:srgbClr val="C09200"/>
            </a:solidFill>
          </c:spPr>
          <c:invertIfNegative val="0"/>
          <c:cat>
            <c:strRef>
              <c:f>Plan8!$A$2:$A$11</c:f>
              <c:strCache>
                <c:ptCount val="10"/>
                <c:pt idx="0">
                  <c:v>Residência</c:v>
                </c:pt>
                <c:pt idx="1">
                  <c:v>Habitação coletiva</c:v>
                </c:pt>
                <c:pt idx="2">
                  <c:v>Escola</c:v>
                </c:pt>
                <c:pt idx="3">
                  <c:v>Local de prática esportiva</c:v>
                </c:pt>
                <c:pt idx="4">
                  <c:v>Bar ou similar</c:v>
                </c:pt>
                <c:pt idx="5">
                  <c:v>Via pública</c:v>
                </c:pt>
                <c:pt idx="6">
                  <c:v>Comércio/ serviços</c:v>
                </c:pt>
                <c:pt idx="7">
                  <c:v>Industrias/ construção</c:v>
                </c:pt>
                <c:pt idx="8">
                  <c:v>Outros</c:v>
                </c:pt>
                <c:pt idx="9">
                  <c:v>Sem informação</c:v>
                </c:pt>
              </c:strCache>
            </c:strRef>
          </c:cat>
          <c:val>
            <c:numRef>
              <c:f>Plan8!$D$2:$D$11</c:f>
              <c:numCache>
                <c:formatCode>General</c:formatCode>
                <c:ptCount val="10"/>
                <c:pt idx="0">
                  <c:v>63.2</c:v>
                </c:pt>
                <c:pt idx="1">
                  <c:v>0.5</c:v>
                </c:pt>
                <c:pt idx="2">
                  <c:v>1.5</c:v>
                </c:pt>
                <c:pt idx="3">
                  <c:v>0.2</c:v>
                </c:pt>
                <c:pt idx="4">
                  <c:v>1.6</c:v>
                </c:pt>
                <c:pt idx="5">
                  <c:v>14</c:v>
                </c:pt>
                <c:pt idx="6">
                  <c:v>1.4</c:v>
                </c:pt>
                <c:pt idx="7">
                  <c:v>0.2</c:v>
                </c:pt>
                <c:pt idx="8">
                  <c:v>5.2</c:v>
                </c:pt>
                <c:pt idx="9">
                  <c:v>12.2</c:v>
                </c:pt>
              </c:numCache>
            </c:numRef>
          </c:val>
        </c:ser>
        <c:ser>
          <c:idx val="3"/>
          <c:order val="3"/>
          <c:tx>
            <c:strRef>
              <c:f>Plan8!$E$1</c:f>
              <c:strCache>
                <c:ptCount val="1"/>
                <c:pt idx="0">
                  <c:v>2013</c:v>
                </c:pt>
              </c:strCache>
            </c:strRef>
          </c:tx>
          <c:invertIfNegative val="0"/>
          <c:cat>
            <c:strRef>
              <c:f>Plan8!$A$2:$A$11</c:f>
              <c:strCache>
                <c:ptCount val="10"/>
                <c:pt idx="0">
                  <c:v>Residência</c:v>
                </c:pt>
                <c:pt idx="1">
                  <c:v>Habitação coletiva</c:v>
                </c:pt>
                <c:pt idx="2">
                  <c:v>Escola</c:v>
                </c:pt>
                <c:pt idx="3">
                  <c:v>Local de prática esportiva</c:v>
                </c:pt>
                <c:pt idx="4">
                  <c:v>Bar ou similar</c:v>
                </c:pt>
                <c:pt idx="5">
                  <c:v>Via pública</c:v>
                </c:pt>
                <c:pt idx="6">
                  <c:v>Comércio/ serviços</c:v>
                </c:pt>
                <c:pt idx="7">
                  <c:v>Industrias/ construção</c:v>
                </c:pt>
                <c:pt idx="8">
                  <c:v>Outros</c:v>
                </c:pt>
                <c:pt idx="9">
                  <c:v>Sem informação</c:v>
                </c:pt>
              </c:strCache>
            </c:strRef>
          </c:cat>
          <c:val>
            <c:numRef>
              <c:f>Plan8!$E$2:$E$11</c:f>
              <c:numCache>
                <c:formatCode>General</c:formatCode>
                <c:ptCount val="10"/>
                <c:pt idx="0">
                  <c:v>61.8</c:v>
                </c:pt>
                <c:pt idx="1">
                  <c:v>0.5</c:v>
                </c:pt>
                <c:pt idx="2">
                  <c:v>1.5</c:v>
                </c:pt>
                <c:pt idx="3">
                  <c:v>0.2</c:v>
                </c:pt>
                <c:pt idx="4">
                  <c:v>1.7</c:v>
                </c:pt>
                <c:pt idx="5">
                  <c:v>13.6</c:v>
                </c:pt>
                <c:pt idx="6">
                  <c:v>1.3</c:v>
                </c:pt>
                <c:pt idx="7">
                  <c:v>0.2</c:v>
                </c:pt>
                <c:pt idx="8">
                  <c:v>5</c:v>
                </c:pt>
                <c:pt idx="9">
                  <c:v>14.2</c:v>
                </c:pt>
              </c:numCache>
            </c:numRef>
          </c:val>
        </c:ser>
        <c:ser>
          <c:idx val="4"/>
          <c:order val="4"/>
          <c:tx>
            <c:strRef>
              <c:f>Plan8!$F$1</c:f>
              <c:strCache>
                <c:ptCount val="1"/>
                <c:pt idx="0">
                  <c:v>2014</c:v>
                </c:pt>
              </c:strCache>
            </c:strRef>
          </c:tx>
          <c:invertIfNegative val="0"/>
          <c:cat>
            <c:strRef>
              <c:f>Plan8!$A$2:$A$11</c:f>
              <c:strCache>
                <c:ptCount val="10"/>
                <c:pt idx="0">
                  <c:v>Residência</c:v>
                </c:pt>
                <c:pt idx="1">
                  <c:v>Habitação coletiva</c:v>
                </c:pt>
                <c:pt idx="2">
                  <c:v>Escola</c:v>
                </c:pt>
                <c:pt idx="3">
                  <c:v>Local de prática esportiva</c:v>
                </c:pt>
                <c:pt idx="4">
                  <c:v>Bar ou similar</c:v>
                </c:pt>
                <c:pt idx="5">
                  <c:v>Via pública</c:v>
                </c:pt>
                <c:pt idx="6">
                  <c:v>Comércio/ serviços</c:v>
                </c:pt>
                <c:pt idx="7">
                  <c:v>Industrias/ construção</c:v>
                </c:pt>
                <c:pt idx="8">
                  <c:v>Outros</c:v>
                </c:pt>
                <c:pt idx="9">
                  <c:v>Sem informação</c:v>
                </c:pt>
              </c:strCache>
            </c:strRef>
          </c:cat>
          <c:val>
            <c:numRef>
              <c:f>Plan8!$F$2:$F$11</c:f>
              <c:numCache>
                <c:formatCode>General</c:formatCode>
                <c:ptCount val="10"/>
                <c:pt idx="0">
                  <c:v>61.2</c:v>
                </c:pt>
                <c:pt idx="1">
                  <c:v>0.5</c:v>
                </c:pt>
                <c:pt idx="2">
                  <c:v>1.4</c:v>
                </c:pt>
                <c:pt idx="3">
                  <c:v>0.2</c:v>
                </c:pt>
                <c:pt idx="4">
                  <c:v>1.8</c:v>
                </c:pt>
                <c:pt idx="5">
                  <c:v>13.9</c:v>
                </c:pt>
                <c:pt idx="6">
                  <c:v>1.5</c:v>
                </c:pt>
                <c:pt idx="7">
                  <c:v>0.1</c:v>
                </c:pt>
                <c:pt idx="8">
                  <c:v>5.0999999999999996</c:v>
                </c:pt>
                <c:pt idx="9">
                  <c:v>14.4</c:v>
                </c:pt>
              </c:numCache>
            </c:numRef>
          </c:val>
        </c:ser>
        <c:dLbls>
          <c:showLegendKey val="0"/>
          <c:showVal val="0"/>
          <c:showCatName val="0"/>
          <c:showSerName val="0"/>
          <c:showPercent val="0"/>
          <c:showBubbleSize val="0"/>
        </c:dLbls>
        <c:gapWidth val="150"/>
        <c:shape val="box"/>
        <c:axId val="120049664"/>
        <c:axId val="118158976"/>
        <c:axId val="0"/>
      </c:bar3DChart>
      <c:catAx>
        <c:axId val="120049664"/>
        <c:scaling>
          <c:orientation val="minMax"/>
        </c:scaling>
        <c:delete val="0"/>
        <c:axPos val="b"/>
        <c:majorTickMark val="out"/>
        <c:minorTickMark val="none"/>
        <c:tickLblPos val="nextTo"/>
        <c:crossAx val="118158976"/>
        <c:crosses val="autoZero"/>
        <c:auto val="1"/>
        <c:lblAlgn val="ctr"/>
        <c:lblOffset val="100"/>
        <c:noMultiLvlLbl val="0"/>
      </c:catAx>
      <c:valAx>
        <c:axId val="118158976"/>
        <c:scaling>
          <c:orientation val="minMax"/>
        </c:scaling>
        <c:delete val="0"/>
        <c:axPos val="l"/>
        <c:numFmt formatCode="General" sourceLinked="1"/>
        <c:majorTickMark val="out"/>
        <c:minorTickMark val="none"/>
        <c:tickLblPos val="nextTo"/>
        <c:crossAx val="120049664"/>
        <c:crosses val="autoZero"/>
        <c:crossBetween val="between"/>
      </c:valAx>
    </c:plotArea>
    <c:legend>
      <c:legendPos val="r"/>
      <c:layout/>
      <c:overlay val="0"/>
    </c:legend>
    <c:plotVisOnly val="1"/>
    <c:dispBlanksAs val="gap"/>
    <c:showDLblsOverMax val="0"/>
  </c:chart>
  <c:txPr>
    <a:bodyPr/>
    <a:lstStyle/>
    <a:p>
      <a:pPr>
        <a:defRPr b="1"/>
      </a:pPr>
      <a:endParaRPr lang="pt-B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Plan9!$B$1</c:f>
              <c:strCache>
                <c:ptCount val="1"/>
                <c:pt idx="0">
                  <c:v>2010</c:v>
                </c:pt>
              </c:strCache>
            </c:strRef>
          </c:tx>
          <c:invertIfNegative val="0"/>
          <c:cat>
            <c:strRef>
              <c:f>Plan9!$A$2:$A$19</c:f>
              <c:strCache>
                <c:ptCount val="18"/>
                <c:pt idx="0">
                  <c:v>Pai</c:v>
                </c:pt>
                <c:pt idx="1">
                  <c:v>Mãe</c:v>
                </c:pt>
                <c:pt idx="2">
                  <c:v>Padrasto</c:v>
                </c:pt>
                <c:pt idx="3">
                  <c:v>Madrasta</c:v>
                </c:pt>
                <c:pt idx="4">
                  <c:v>Cônjuge</c:v>
                </c:pt>
                <c:pt idx="5">
                  <c:v>Ex-Cônjuge</c:v>
                </c:pt>
                <c:pt idx="6">
                  <c:v>Namorado (a)</c:v>
                </c:pt>
                <c:pt idx="7">
                  <c:v>Ex-Namorado (a)</c:v>
                </c:pt>
                <c:pt idx="8">
                  <c:v>Filho</c:v>
                </c:pt>
                <c:pt idx="9">
                  <c:v>Irmão</c:v>
                </c:pt>
                <c:pt idx="10">
                  <c:v>Cuidador</c:v>
                </c:pt>
                <c:pt idx="11">
                  <c:v>Patrão/ chefe</c:v>
                </c:pt>
                <c:pt idx="12">
                  <c:v>Pessoa com relação institucional</c:v>
                </c:pt>
                <c:pt idx="13">
                  <c:v>Amigos/ conhecidos</c:v>
                </c:pt>
                <c:pt idx="14">
                  <c:v>Desconhecido</c:v>
                </c:pt>
                <c:pt idx="15">
                  <c:v>Policial/ agente da lei</c:v>
                </c:pt>
                <c:pt idx="16">
                  <c:v>Própria pessoa</c:v>
                </c:pt>
                <c:pt idx="17">
                  <c:v>Outros</c:v>
                </c:pt>
              </c:strCache>
            </c:strRef>
          </c:cat>
          <c:val>
            <c:numRef>
              <c:f>Plan9!$B$2:$B$19</c:f>
              <c:numCache>
                <c:formatCode>General</c:formatCode>
                <c:ptCount val="18"/>
                <c:pt idx="0">
                  <c:v>5.6</c:v>
                </c:pt>
                <c:pt idx="1">
                  <c:v>6.4</c:v>
                </c:pt>
                <c:pt idx="2">
                  <c:v>2.8</c:v>
                </c:pt>
                <c:pt idx="3">
                  <c:v>0.3</c:v>
                </c:pt>
                <c:pt idx="4">
                  <c:v>17.8</c:v>
                </c:pt>
                <c:pt idx="5">
                  <c:v>5.8</c:v>
                </c:pt>
                <c:pt idx="6">
                  <c:v>2.7</c:v>
                </c:pt>
                <c:pt idx="7">
                  <c:v>1.6</c:v>
                </c:pt>
                <c:pt idx="8">
                  <c:v>2.2999999999999998</c:v>
                </c:pt>
                <c:pt idx="9">
                  <c:v>2.2999999999999998</c:v>
                </c:pt>
                <c:pt idx="10">
                  <c:v>0.5</c:v>
                </c:pt>
                <c:pt idx="11">
                  <c:v>0.2</c:v>
                </c:pt>
                <c:pt idx="12">
                  <c:v>0.5</c:v>
                </c:pt>
                <c:pt idx="13">
                  <c:v>11.4</c:v>
                </c:pt>
                <c:pt idx="14">
                  <c:v>10.5</c:v>
                </c:pt>
                <c:pt idx="15">
                  <c:v>0.2</c:v>
                </c:pt>
                <c:pt idx="16">
                  <c:v>8.6999999999999993</c:v>
                </c:pt>
                <c:pt idx="17">
                  <c:v>8.3000000000000007</c:v>
                </c:pt>
              </c:numCache>
            </c:numRef>
          </c:val>
        </c:ser>
        <c:ser>
          <c:idx val="1"/>
          <c:order val="1"/>
          <c:tx>
            <c:strRef>
              <c:f>Plan9!$C$1</c:f>
              <c:strCache>
                <c:ptCount val="1"/>
                <c:pt idx="0">
                  <c:v>2011</c:v>
                </c:pt>
              </c:strCache>
            </c:strRef>
          </c:tx>
          <c:invertIfNegative val="0"/>
          <c:cat>
            <c:strRef>
              <c:f>Plan9!$A$2:$A$19</c:f>
              <c:strCache>
                <c:ptCount val="18"/>
                <c:pt idx="0">
                  <c:v>Pai</c:v>
                </c:pt>
                <c:pt idx="1">
                  <c:v>Mãe</c:v>
                </c:pt>
                <c:pt idx="2">
                  <c:v>Padrasto</c:v>
                </c:pt>
                <c:pt idx="3">
                  <c:v>Madrasta</c:v>
                </c:pt>
                <c:pt idx="4">
                  <c:v>Cônjuge</c:v>
                </c:pt>
                <c:pt idx="5">
                  <c:v>Ex-Cônjuge</c:v>
                </c:pt>
                <c:pt idx="6">
                  <c:v>Namorado (a)</c:v>
                </c:pt>
                <c:pt idx="7">
                  <c:v>Ex-Namorado (a)</c:v>
                </c:pt>
                <c:pt idx="8">
                  <c:v>Filho</c:v>
                </c:pt>
                <c:pt idx="9">
                  <c:v>Irmão</c:v>
                </c:pt>
                <c:pt idx="10">
                  <c:v>Cuidador</c:v>
                </c:pt>
                <c:pt idx="11">
                  <c:v>Patrão/ chefe</c:v>
                </c:pt>
                <c:pt idx="12">
                  <c:v>Pessoa com relação institucional</c:v>
                </c:pt>
                <c:pt idx="13">
                  <c:v>Amigos/ conhecidos</c:v>
                </c:pt>
                <c:pt idx="14">
                  <c:v>Desconhecido</c:v>
                </c:pt>
                <c:pt idx="15">
                  <c:v>Policial/ agente da lei</c:v>
                </c:pt>
                <c:pt idx="16">
                  <c:v>Própria pessoa</c:v>
                </c:pt>
                <c:pt idx="17">
                  <c:v>Outros</c:v>
                </c:pt>
              </c:strCache>
            </c:strRef>
          </c:cat>
          <c:val>
            <c:numRef>
              <c:f>Plan9!$C$2:$C$19</c:f>
              <c:numCache>
                <c:formatCode>General</c:formatCode>
                <c:ptCount val="18"/>
                <c:pt idx="0">
                  <c:v>5.4</c:v>
                </c:pt>
                <c:pt idx="1">
                  <c:v>6.5</c:v>
                </c:pt>
                <c:pt idx="2">
                  <c:v>2.6</c:v>
                </c:pt>
                <c:pt idx="3">
                  <c:v>0.2</c:v>
                </c:pt>
                <c:pt idx="4">
                  <c:v>20.3</c:v>
                </c:pt>
                <c:pt idx="5">
                  <c:v>6.3</c:v>
                </c:pt>
                <c:pt idx="6">
                  <c:v>3.5</c:v>
                </c:pt>
                <c:pt idx="7">
                  <c:v>1.9</c:v>
                </c:pt>
                <c:pt idx="8">
                  <c:v>2.8</c:v>
                </c:pt>
                <c:pt idx="9">
                  <c:v>2.6</c:v>
                </c:pt>
                <c:pt idx="10">
                  <c:v>0.6</c:v>
                </c:pt>
                <c:pt idx="11">
                  <c:v>0.2</c:v>
                </c:pt>
                <c:pt idx="12">
                  <c:v>0.5</c:v>
                </c:pt>
                <c:pt idx="13">
                  <c:v>11.5</c:v>
                </c:pt>
                <c:pt idx="14">
                  <c:v>9.9</c:v>
                </c:pt>
                <c:pt idx="15">
                  <c:v>0.3</c:v>
                </c:pt>
                <c:pt idx="16">
                  <c:v>10.9</c:v>
                </c:pt>
                <c:pt idx="17">
                  <c:v>8.3000000000000007</c:v>
                </c:pt>
              </c:numCache>
            </c:numRef>
          </c:val>
        </c:ser>
        <c:ser>
          <c:idx val="2"/>
          <c:order val="2"/>
          <c:tx>
            <c:strRef>
              <c:f>Plan9!$D$1</c:f>
              <c:strCache>
                <c:ptCount val="1"/>
                <c:pt idx="0">
                  <c:v>2012</c:v>
                </c:pt>
              </c:strCache>
            </c:strRef>
          </c:tx>
          <c:spPr>
            <a:solidFill>
              <a:srgbClr val="C09200"/>
            </a:solidFill>
          </c:spPr>
          <c:invertIfNegative val="0"/>
          <c:cat>
            <c:strRef>
              <c:f>Plan9!$A$2:$A$19</c:f>
              <c:strCache>
                <c:ptCount val="18"/>
                <c:pt idx="0">
                  <c:v>Pai</c:v>
                </c:pt>
                <c:pt idx="1">
                  <c:v>Mãe</c:v>
                </c:pt>
                <c:pt idx="2">
                  <c:v>Padrasto</c:v>
                </c:pt>
                <c:pt idx="3">
                  <c:v>Madrasta</c:v>
                </c:pt>
                <c:pt idx="4">
                  <c:v>Cônjuge</c:v>
                </c:pt>
                <c:pt idx="5">
                  <c:v>Ex-Cônjuge</c:v>
                </c:pt>
                <c:pt idx="6">
                  <c:v>Namorado (a)</c:v>
                </c:pt>
                <c:pt idx="7">
                  <c:v>Ex-Namorado (a)</c:v>
                </c:pt>
                <c:pt idx="8">
                  <c:v>Filho</c:v>
                </c:pt>
                <c:pt idx="9">
                  <c:v>Irmão</c:v>
                </c:pt>
                <c:pt idx="10">
                  <c:v>Cuidador</c:v>
                </c:pt>
                <c:pt idx="11">
                  <c:v>Patrão/ chefe</c:v>
                </c:pt>
                <c:pt idx="12">
                  <c:v>Pessoa com relação institucional</c:v>
                </c:pt>
                <c:pt idx="13">
                  <c:v>Amigos/ conhecidos</c:v>
                </c:pt>
                <c:pt idx="14">
                  <c:v>Desconhecido</c:v>
                </c:pt>
                <c:pt idx="15">
                  <c:v>Policial/ agente da lei</c:v>
                </c:pt>
                <c:pt idx="16">
                  <c:v>Própria pessoa</c:v>
                </c:pt>
                <c:pt idx="17">
                  <c:v>Outros</c:v>
                </c:pt>
              </c:strCache>
            </c:strRef>
          </c:cat>
          <c:val>
            <c:numRef>
              <c:f>Plan9!$D$2:$D$19</c:f>
              <c:numCache>
                <c:formatCode>General</c:formatCode>
                <c:ptCount val="18"/>
                <c:pt idx="0">
                  <c:v>5.8</c:v>
                </c:pt>
                <c:pt idx="1">
                  <c:v>7</c:v>
                </c:pt>
                <c:pt idx="2">
                  <c:v>2.4</c:v>
                </c:pt>
                <c:pt idx="3">
                  <c:v>0.2</c:v>
                </c:pt>
                <c:pt idx="4">
                  <c:v>20.3</c:v>
                </c:pt>
                <c:pt idx="5">
                  <c:v>7.1</c:v>
                </c:pt>
                <c:pt idx="6">
                  <c:v>3.5</c:v>
                </c:pt>
                <c:pt idx="7">
                  <c:v>2.1</c:v>
                </c:pt>
                <c:pt idx="8">
                  <c:v>2.8</c:v>
                </c:pt>
                <c:pt idx="9">
                  <c:v>2.6</c:v>
                </c:pt>
                <c:pt idx="10">
                  <c:v>0.5</c:v>
                </c:pt>
                <c:pt idx="11">
                  <c:v>0.2</c:v>
                </c:pt>
                <c:pt idx="12">
                  <c:v>0.5</c:v>
                </c:pt>
                <c:pt idx="13">
                  <c:v>11.4</c:v>
                </c:pt>
                <c:pt idx="14">
                  <c:v>8.9</c:v>
                </c:pt>
                <c:pt idx="15">
                  <c:v>0.3</c:v>
                </c:pt>
                <c:pt idx="16">
                  <c:v>11.2</c:v>
                </c:pt>
                <c:pt idx="17">
                  <c:v>8.6</c:v>
                </c:pt>
              </c:numCache>
            </c:numRef>
          </c:val>
        </c:ser>
        <c:ser>
          <c:idx val="3"/>
          <c:order val="3"/>
          <c:tx>
            <c:strRef>
              <c:f>Plan9!$E$1</c:f>
              <c:strCache>
                <c:ptCount val="1"/>
                <c:pt idx="0">
                  <c:v>2013</c:v>
                </c:pt>
              </c:strCache>
            </c:strRef>
          </c:tx>
          <c:invertIfNegative val="0"/>
          <c:cat>
            <c:strRef>
              <c:f>Plan9!$A$2:$A$19</c:f>
              <c:strCache>
                <c:ptCount val="18"/>
                <c:pt idx="0">
                  <c:v>Pai</c:v>
                </c:pt>
                <c:pt idx="1">
                  <c:v>Mãe</c:v>
                </c:pt>
                <c:pt idx="2">
                  <c:v>Padrasto</c:v>
                </c:pt>
                <c:pt idx="3">
                  <c:v>Madrasta</c:v>
                </c:pt>
                <c:pt idx="4">
                  <c:v>Cônjuge</c:v>
                </c:pt>
                <c:pt idx="5">
                  <c:v>Ex-Cônjuge</c:v>
                </c:pt>
                <c:pt idx="6">
                  <c:v>Namorado (a)</c:v>
                </c:pt>
                <c:pt idx="7">
                  <c:v>Ex-Namorado (a)</c:v>
                </c:pt>
                <c:pt idx="8">
                  <c:v>Filho</c:v>
                </c:pt>
                <c:pt idx="9">
                  <c:v>Irmão</c:v>
                </c:pt>
                <c:pt idx="10">
                  <c:v>Cuidador</c:v>
                </c:pt>
                <c:pt idx="11">
                  <c:v>Patrão/ chefe</c:v>
                </c:pt>
                <c:pt idx="12">
                  <c:v>Pessoa com relação institucional</c:v>
                </c:pt>
                <c:pt idx="13">
                  <c:v>Amigos/ conhecidos</c:v>
                </c:pt>
                <c:pt idx="14">
                  <c:v>Desconhecido</c:v>
                </c:pt>
                <c:pt idx="15">
                  <c:v>Policial/ agente da lei</c:v>
                </c:pt>
                <c:pt idx="16">
                  <c:v>Própria pessoa</c:v>
                </c:pt>
                <c:pt idx="17">
                  <c:v>Outros</c:v>
                </c:pt>
              </c:strCache>
            </c:strRef>
          </c:cat>
          <c:val>
            <c:numRef>
              <c:f>Plan9!$E$2:$E$19</c:f>
              <c:numCache>
                <c:formatCode>General</c:formatCode>
                <c:ptCount val="18"/>
                <c:pt idx="0">
                  <c:v>5.5</c:v>
                </c:pt>
                <c:pt idx="1">
                  <c:v>6.7</c:v>
                </c:pt>
                <c:pt idx="2">
                  <c:v>2.2000000000000002</c:v>
                </c:pt>
                <c:pt idx="3">
                  <c:v>0.2</c:v>
                </c:pt>
                <c:pt idx="4">
                  <c:v>19.5</c:v>
                </c:pt>
                <c:pt idx="5">
                  <c:v>7</c:v>
                </c:pt>
                <c:pt idx="6">
                  <c:v>3.7</c:v>
                </c:pt>
                <c:pt idx="7">
                  <c:v>2</c:v>
                </c:pt>
                <c:pt idx="8">
                  <c:v>3</c:v>
                </c:pt>
                <c:pt idx="9">
                  <c:v>2.6</c:v>
                </c:pt>
                <c:pt idx="10">
                  <c:v>0.5</c:v>
                </c:pt>
                <c:pt idx="11">
                  <c:v>0.2</c:v>
                </c:pt>
                <c:pt idx="12">
                  <c:v>0.5</c:v>
                </c:pt>
                <c:pt idx="13">
                  <c:v>11.3</c:v>
                </c:pt>
                <c:pt idx="14">
                  <c:v>8.5</c:v>
                </c:pt>
                <c:pt idx="15">
                  <c:v>0.3</c:v>
                </c:pt>
                <c:pt idx="16">
                  <c:v>10.5</c:v>
                </c:pt>
                <c:pt idx="17">
                  <c:v>7.6</c:v>
                </c:pt>
              </c:numCache>
            </c:numRef>
          </c:val>
        </c:ser>
        <c:ser>
          <c:idx val="4"/>
          <c:order val="4"/>
          <c:tx>
            <c:strRef>
              <c:f>Plan9!$F$1</c:f>
              <c:strCache>
                <c:ptCount val="1"/>
                <c:pt idx="0">
                  <c:v>2014</c:v>
                </c:pt>
              </c:strCache>
            </c:strRef>
          </c:tx>
          <c:invertIfNegative val="0"/>
          <c:cat>
            <c:strRef>
              <c:f>Plan9!$A$2:$A$19</c:f>
              <c:strCache>
                <c:ptCount val="18"/>
                <c:pt idx="0">
                  <c:v>Pai</c:v>
                </c:pt>
                <c:pt idx="1">
                  <c:v>Mãe</c:v>
                </c:pt>
                <c:pt idx="2">
                  <c:v>Padrasto</c:v>
                </c:pt>
                <c:pt idx="3">
                  <c:v>Madrasta</c:v>
                </c:pt>
                <c:pt idx="4">
                  <c:v>Cônjuge</c:v>
                </c:pt>
                <c:pt idx="5">
                  <c:v>Ex-Cônjuge</c:v>
                </c:pt>
                <c:pt idx="6">
                  <c:v>Namorado (a)</c:v>
                </c:pt>
                <c:pt idx="7">
                  <c:v>Ex-Namorado (a)</c:v>
                </c:pt>
                <c:pt idx="8">
                  <c:v>Filho</c:v>
                </c:pt>
                <c:pt idx="9">
                  <c:v>Irmão</c:v>
                </c:pt>
                <c:pt idx="10">
                  <c:v>Cuidador</c:v>
                </c:pt>
                <c:pt idx="11">
                  <c:v>Patrão/ chefe</c:v>
                </c:pt>
                <c:pt idx="12">
                  <c:v>Pessoa com relação institucional</c:v>
                </c:pt>
                <c:pt idx="13">
                  <c:v>Amigos/ conhecidos</c:v>
                </c:pt>
                <c:pt idx="14">
                  <c:v>Desconhecido</c:v>
                </c:pt>
                <c:pt idx="15">
                  <c:v>Policial/ agente da lei</c:v>
                </c:pt>
                <c:pt idx="16">
                  <c:v>Própria pessoa</c:v>
                </c:pt>
                <c:pt idx="17">
                  <c:v>Outros</c:v>
                </c:pt>
              </c:strCache>
            </c:strRef>
          </c:cat>
          <c:val>
            <c:numRef>
              <c:f>Plan9!$F$2:$F$19</c:f>
              <c:numCache>
                <c:formatCode>General</c:formatCode>
                <c:ptCount val="18"/>
                <c:pt idx="0">
                  <c:v>5.3</c:v>
                </c:pt>
                <c:pt idx="1">
                  <c:v>6.6</c:v>
                </c:pt>
                <c:pt idx="2">
                  <c:v>2.1</c:v>
                </c:pt>
                <c:pt idx="3">
                  <c:v>0.2</c:v>
                </c:pt>
                <c:pt idx="4">
                  <c:v>19.7</c:v>
                </c:pt>
                <c:pt idx="5">
                  <c:v>6.6</c:v>
                </c:pt>
                <c:pt idx="6">
                  <c:v>3.8</c:v>
                </c:pt>
                <c:pt idx="7">
                  <c:v>1.9</c:v>
                </c:pt>
                <c:pt idx="8">
                  <c:v>2.9</c:v>
                </c:pt>
                <c:pt idx="9">
                  <c:v>2.5</c:v>
                </c:pt>
                <c:pt idx="10">
                  <c:v>0.4</c:v>
                </c:pt>
                <c:pt idx="11">
                  <c:v>0.2</c:v>
                </c:pt>
                <c:pt idx="12">
                  <c:v>0.5</c:v>
                </c:pt>
                <c:pt idx="13">
                  <c:v>11.4</c:v>
                </c:pt>
                <c:pt idx="14">
                  <c:v>8.6999999999999993</c:v>
                </c:pt>
                <c:pt idx="15">
                  <c:v>0.3</c:v>
                </c:pt>
                <c:pt idx="16">
                  <c:v>11.6</c:v>
                </c:pt>
                <c:pt idx="17">
                  <c:v>7.5</c:v>
                </c:pt>
              </c:numCache>
            </c:numRef>
          </c:val>
        </c:ser>
        <c:dLbls>
          <c:showLegendKey val="0"/>
          <c:showVal val="0"/>
          <c:showCatName val="0"/>
          <c:showSerName val="0"/>
          <c:showPercent val="0"/>
          <c:showBubbleSize val="0"/>
        </c:dLbls>
        <c:gapWidth val="150"/>
        <c:shape val="box"/>
        <c:axId val="119683584"/>
        <c:axId val="120848384"/>
        <c:axId val="0"/>
      </c:bar3DChart>
      <c:catAx>
        <c:axId val="119683584"/>
        <c:scaling>
          <c:orientation val="minMax"/>
        </c:scaling>
        <c:delete val="0"/>
        <c:axPos val="b"/>
        <c:majorTickMark val="out"/>
        <c:minorTickMark val="none"/>
        <c:tickLblPos val="nextTo"/>
        <c:crossAx val="120848384"/>
        <c:crosses val="autoZero"/>
        <c:auto val="1"/>
        <c:lblAlgn val="ctr"/>
        <c:lblOffset val="100"/>
        <c:noMultiLvlLbl val="0"/>
      </c:catAx>
      <c:valAx>
        <c:axId val="120848384"/>
        <c:scaling>
          <c:orientation val="minMax"/>
        </c:scaling>
        <c:delete val="0"/>
        <c:axPos val="l"/>
        <c:numFmt formatCode="General" sourceLinked="1"/>
        <c:majorTickMark val="out"/>
        <c:minorTickMark val="none"/>
        <c:tickLblPos val="nextTo"/>
        <c:crossAx val="119683584"/>
        <c:crosses val="autoZero"/>
        <c:crossBetween val="between"/>
      </c:valAx>
    </c:plotArea>
    <c:legend>
      <c:legendPos val="r"/>
      <c:layout/>
      <c:overlay val="0"/>
    </c:legend>
    <c:plotVisOnly val="1"/>
    <c:dispBlanksAs val="gap"/>
    <c:showDLblsOverMax val="0"/>
  </c:chart>
  <c:txPr>
    <a:bodyPr/>
    <a:lstStyle/>
    <a:p>
      <a:pPr>
        <a:defRPr b="1"/>
      </a:pPr>
      <a:endParaRPr lang="pt-B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cat>
            <c:numRef>
              <c:f>Plan10!$B$1:$F$1</c:f>
              <c:numCache>
                <c:formatCode>General</c:formatCode>
                <c:ptCount val="5"/>
                <c:pt idx="0">
                  <c:v>2010</c:v>
                </c:pt>
                <c:pt idx="1">
                  <c:v>2011</c:v>
                </c:pt>
                <c:pt idx="2">
                  <c:v>2012</c:v>
                </c:pt>
                <c:pt idx="3">
                  <c:v>2013</c:v>
                </c:pt>
                <c:pt idx="4">
                  <c:v>2014</c:v>
                </c:pt>
              </c:numCache>
            </c:numRef>
          </c:cat>
          <c:val>
            <c:numRef>
              <c:f>Plan10!$B$2:$F$2</c:f>
              <c:numCache>
                <c:formatCode>General</c:formatCode>
                <c:ptCount val="5"/>
                <c:pt idx="0">
                  <c:v>34.200000000000003</c:v>
                </c:pt>
                <c:pt idx="1">
                  <c:v>37.299999999999997</c:v>
                </c:pt>
                <c:pt idx="2">
                  <c:v>37.299999999999997</c:v>
                </c:pt>
                <c:pt idx="3">
                  <c:v>35.4</c:v>
                </c:pt>
                <c:pt idx="4">
                  <c:v>34.9</c:v>
                </c:pt>
              </c:numCache>
            </c:numRef>
          </c:val>
        </c:ser>
        <c:dLbls>
          <c:showLegendKey val="0"/>
          <c:showVal val="0"/>
          <c:showCatName val="0"/>
          <c:showSerName val="0"/>
          <c:showPercent val="0"/>
          <c:showBubbleSize val="0"/>
        </c:dLbls>
        <c:gapWidth val="150"/>
        <c:axId val="120051200"/>
        <c:axId val="120850688"/>
      </c:barChart>
      <c:catAx>
        <c:axId val="120051200"/>
        <c:scaling>
          <c:orientation val="minMax"/>
        </c:scaling>
        <c:delete val="0"/>
        <c:axPos val="b"/>
        <c:numFmt formatCode="General" sourceLinked="1"/>
        <c:majorTickMark val="out"/>
        <c:minorTickMark val="none"/>
        <c:tickLblPos val="nextTo"/>
        <c:crossAx val="120850688"/>
        <c:crosses val="autoZero"/>
        <c:auto val="1"/>
        <c:lblAlgn val="ctr"/>
        <c:lblOffset val="100"/>
        <c:noMultiLvlLbl val="0"/>
      </c:catAx>
      <c:valAx>
        <c:axId val="120850688"/>
        <c:scaling>
          <c:orientation val="minMax"/>
        </c:scaling>
        <c:delete val="0"/>
        <c:axPos val="l"/>
        <c:numFmt formatCode="General" sourceLinked="1"/>
        <c:majorTickMark val="out"/>
        <c:minorTickMark val="none"/>
        <c:tickLblPos val="nextTo"/>
        <c:crossAx val="120051200"/>
        <c:crosses val="autoZero"/>
        <c:crossBetween val="between"/>
      </c:valAx>
      <c:spPr>
        <a:noFill/>
        <a:ln w="25400">
          <a:noFill/>
        </a:ln>
      </c:spPr>
    </c:plotArea>
    <c:plotVisOnly val="1"/>
    <c:dispBlanksAs val="gap"/>
    <c:showDLblsOverMax val="0"/>
  </c:chart>
  <c:txPr>
    <a:bodyPr/>
    <a:lstStyle/>
    <a:p>
      <a:pPr>
        <a:defRPr b="1"/>
      </a:pPr>
      <a:endParaRPr lang="pt-BR"/>
    </a:p>
  </c:txPr>
  <c:externalData r:id="rId1">
    <c:autoUpdate val="0"/>
  </c:externalData>
</c:chartSpace>
</file>

<file path=ppt/diagrams/_rels/data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image" Target="../media/image11.jpeg"/></Relationships>
</file>

<file path=ppt/diagrams/_rels/drawing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image" Target="../media/image11.jpe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1F729E-7BDA-42AD-8EAD-40879902AD01}" type="doc">
      <dgm:prSet loTypeId="urn:microsoft.com/office/officeart/2005/8/layout/hList2#1" loCatId="list" qsTypeId="urn:microsoft.com/office/officeart/2005/8/quickstyle/simple1#15" qsCatId="simple" csTypeId="urn:microsoft.com/office/officeart/2005/8/colors/accent0_1" csCatId="mainScheme" phldr="1"/>
      <dgm:spPr/>
      <dgm:t>
        <a:bodyPr/>
        <a:lstStyle/>
        <a:p>
          <a:endParaRPr lang="pt-BR"/>
        </a:p>
      </dgm:t>
    </dgm:pt>
    <dgm:pt modelId="{D880DAB6-06A6-4C8D-9D80-B7B1F013F4A0}">
      <dgm:prSet phldrT="[Texto]"/>
      <dgm:spPr/>
      <dgm:t>
        <a:bodyPr/>
        <a:lstStyle/>
        <a:p>
          <a:r>
            <a:rPr lang="pt-BR" dirty="0" smtClean="0">
              <a:latin typeface="+mj-lt"/>
              <a:cs typeface="Traditional Arabic" pitchFamily="2" charset="-78"/>
            </a:rPr>
            <a:t>Brasil (SUS)</a:t>
          </a:r>
          <a:endParaRPr lang="pt-BR" dirty="0">
            <a:latin typeface="+mj-lt"/>
            <a:cs typeface="Traditional Arabic" pitchFamily="2" charset="-78"/>
          </a:endParaRPr>
        </a:p>
      </dgm:t>
    </dgm:pt>
    <dgm:pt modelId="{9ECB4FCF-8C30-4FC3-8715-20180D32FB07}" type="parTrans" cxnId="{13F32D2F-4655-4F05-AA36-0CC3B0A8B393}">
      <dgm:prSet/>
      <dgm:spPr/>
      <dgm:t>
        <a:bodyPr/>
        <a:lstStyle/>
        <a:p>
          <a:endParaRPr lang="pt-BR">
            <a:latin typeface="+mj-lt"/>
            <a:cs typeface="Traditional Arabic" pitchFamily="2" charset="-78"/>
          </a:endParaRPr>
        </a:p>
      </dgm:t>
    </dgm:pt>
    <dgm:pt modelId="{D63327AC-6045-44FD-AF05-32915074FBF7}" type="sibTrans" cxnId="{13F32D2F-4655-4F05-AA36-0CC3B0A8B393}">
      <dgm:prSet/>
      <dgm:spPr/>
      <dgm:t>
        <a:bodyPr/>
        <a:lstStyle/>
        <a:p>
          <a:endParaRPr lang="pt-BR">
            <a:latin typeface="+mj-lt"/>
            <a:cs typeface="Traditional Arabic" pitchFamily="2" charset="-78"/>
          </a:endParaRPr>
        </a:p>
      </dgm:t>
    </dgm:pt>
    <dgm:pt modelId="{F1C35B20-0BD5-4EC5-820B-1751C19BB05D}">
      <dgm:prSet phldrT="[Texto]" custT="1"/>
      <dgm:spPr/>
      <dgm:t>
        <a:bodyPr/>
        <a:lstStyle/>
        <a:p>
          <a:pPr algn="ctr"/>
          <a:r>
            <a:rPr lang="pt-BR" sz="2000" b="1" smtClean="0">
              <a:solidFill>
                <a:srgbClr val="FF0000"/>
              </a:solidFill>
              <a:latin typeface="+mj-lt"/>
              <a:cs typeface="Traditional Arabic" pitchFamily="2" charset="-78"/>
            </a:rPr>
            <a:t>2001</a:t>
          </a:r>
          <a:endParaRPr lang="pt-BR" sz="2000" dirty="0">
            <a:solidFill>
              <a:srgbClr val="FF0000"/>
            </a:solidFill>
            <a:latin typeface="+mj-lt"/>
            <a:cs typeface="Traditional Arabic" pitchFamily="2" charset="-78"/>
          </a:endParaRPr>
        </a:p>
      </dgm:t>
    </dgm:pt>
    <dgm:pt modelId="{409FED6A-AC30-4064-902C-DFBB8A618105}" type="parTrans" cxnId="{1C213681-CF38-43EB-A1F6-5915BCFA4A55}">
      <dgm:prSet/>
      <dgm:spPr/>
      <dgm:t>
        <a:bodyPr/>
        <a:lstStyle/>
        <a:p>
          <a:endParaRPr lang="pt-BR">
            <a:latin typeface="+mj-lt"/>
            <a:cs typeface="Traditional Arabic" pitchFamily="2" charset="-78"/>
          </a:endParaRPr>
        </a:p>
      </dgm:t>
    </dgm:pt>
    <dgm:pt modelId="{1985B686-1542-414E-8E57-F86C594D7E0C}" type="sibTrans" cxnId="{1C213681-CF38-43EB-A1F6-5915BCFA4A55}">
      <dgm:prSet/>
      <dgm:spPr/>
      <dgm:t>
        <a:bodyPr/>
        <a:lstStyle/>
        <a:p>
          <a:endParaRPr lang="pt-BR">
            <a:latin typeface="+mj-lt"/>
            <a:cs typeface="Traditional Arabic" pitchFamily="2" charset="-78"/>
          </a:endParaRPr>
        </a:p>
      </dgm:t>
    </dgm:pt>
    <dgm:pt modelId="{D3F095BE-A856-400D-BF6F-2983D27E3ADF}">
      <dgm:prSet phldrT="[Texto]"/>
      <dgm:spPr/>
      <dgm:t>
        <a:bodyPr/>
        <a:lstStyle/>
        <a:p>
          <a:r>
            <a:rPr lang="pt-BR" dirty="0" smtClean="0">
              <a:latin typeface="+mj-lt"/>
              <a:cs typeface="Traditional Arabic" pitchFamily="2" charset="-78"/>
            </a:rPr>
            <a:t>Mundo (OMS)</a:t>
          </a:r>
          <a:endParaRPr lang="pt-BR" dirty="0">
            <a:latin typeface="+mj-lt"/>
            <a:cs typeface="Traditional Arabic" pitchFamily="2" charset="-78"/>
          </a:endParaRPr>
        </a:p>
      </dgm:t>
    </dgm:pt>
    <dgm:pt modelId="{9E829F4F-80A9-4E1B-9C8C-20EB501FBEB2}" type="parTrans" cxnId="{18A0E2A6-CC8E-44DC-BED4-76D7A56A6FF7}">
      <dgm:prSet/>
      <dgm:spPr/>
      <dgm:t>
        <a:bodyPr/>
        <a:lstStyle/>
        <a:p>
          <a:endParaRPr lang="pt-BR">
            <a:latin typeface="+mj-lt"/>
            <a:cs typeface="Traditional Arabic" pitchFamily="2" charset="-78"/>
          </a:endParaRPr>
        </a:p>
      </dgm:t>
    </dgm:pt>
    <dgm:pt modelId="{6010DA19-4E0A-4DCD-8478-080949B067D8}" type="sibTrans" cxnId="{18A0E2A6-CC8E-44DC-BED4-76D7A56A6FF7}">
      <dgm:prSet/>
      <dgm:spPr/>
      <dgm:t>
        <a:bodyPr/>
        <a:lstStyle/>
        <a:p>
          <a:endParaRPr lang="pt-BR">
            <a:latin typeface="+mj-lt"/>
            <a:cs typeface="Traditional Arabic" pitchFamily="2" charset="-78"/>
          </a:endParaRPr>
        </a:p>
      </dgm:t>
    </dgm:pt>
    <dgm:pt modelId="{C096EB3D-6F79-4F83-9507-6D1D942C96D5}">
      <dgm:prSet phldrT="[Texto]" custT="1"/>
      <dgm:spPr/>
      <dgm:t>
        <a:bodyPr/>
        <a:lstStyle/>
        <a:p>
          <a:pPr algn="ctr"/>
          <a:r>
            <a:rPr lang="pt-BR" sz="2000" b="1" dirty="0" smtClean="0">
              <a:solidFill>
                <a:srgbClr val="FF0000"/>
              </a:solidFill>
              <a:latin typeface="+mj-lt"/>
              <a:cs typeface="Traditional Arabic" pitchFamily="2" charset="-78"/>
            </a:rPr>
            <a:t>2002</a:t>
          </a:r>
          <a:endParaRPr lang="pt-BR" sz="2000" dirty="0">
            <a:solidFill>
              <a:srgbClr val="FF0000"/>
            </a:solidFill>
            <a:latin typeface="+mj-lt"/>
            <a:cs typeface="Traditional Arabic" pitchFamily="2" charset="-78"/>
          </a:endParaRPr>
        </a:p>
      </dgm:t>
    </dgm:pt>
    <dgm:pt modelId="{5DAA63D4-5BD4-43E7-BE93-FF951CEB7B99}" type="parTrans" cxnId="{2BE4535E-4F9C-47A1-B658-6B70F385CB7F}">
      <dgm:prSet/>
      <dgm:spPr/>
      <dgm:t>
        <a:bodyPr/>
        <a:lstStyle/>
        <a:p>
          <a:endParaRPr lang="pt-BR">
            <a:latin typeface="+mj-lt"/>
            <a:cs typeface="Traditional Arabic" pitchFamily="2" charset="-78"/>
          </a:endParaRPr>
        </a:p>
      </dgm:t>
    </dgm:pt>
    <dgm:pt modelId="{B049827C-59AE-477A-A65A-587BCA7385F4}" type="sibTrans" cxnId="{2BE4535E-4F9C-47A1-B658-6B70F385CB7F}">
      <dgm:prSet/>
      <dgm:spPr/>
      <dgm:t>
        <a:bodyPr/>
        <a:lstStyle/>
        <a:p>
          <a:endParaRPr lang="pt-BR">
            <a:latin typeface="+mj-lt"/>
            <a:cs typeface="Traditional Arabic" pitchFamily="2" charset="-78"/>
          </a:endParaRPr>
        </a:p>
      </dgm:t>
    </dgm:pt>
    <dgm:pt modelId="{3D65539B-2121-4A48-A58A-8DB68468F1B6}">
      <dgm:prSet/>
      <dgm:spPr/>
      <dgm:t>
        <a:bodyPr/>
        <a:lstStyle/>
        <a:p>
          <a:pPr algn="l"/>
          <a:r>
            <a:rPr lang="pt-BR" sz="1600" b="1" dirty="0" smtClean="0">
              <a:latin typeface="+mj-lt"/>
              <a:cs typeface="Traditional Arabic" pitchFamily="2" charset="-78"/>
            </a:rPr>
            <a:t>Abordagem na intervenção: </a:t>
          </a:r>
          <a:r>
            <a:rPr lang="pt-BR" sz="1600" b="1" dirty="0" err="1" smtClean="0">
              <a:latin typeface="+mj-lt"/>
              <a:cs typeface="Traditional Arabic" pitchFamily="2" charset="-78"/>
            </a:rPr>
            <a:t>multi</a:t>
          </a:r>
          <a:r>
            <a:rPr lang="pt-BR" sz="1600" b="1" dirty="0" smtClean="0">
              <a:latin typeface="+mj-lt"/>
              <a:cs typeface="Traditional Arabic" pitchFamily="2" charset="-78"/>
            </a:rPr>
            <a:t>/interdisciplinar e </a:t>
          </a:r>
          <a:r>
            <a:rPr lang="pt-BR" sz="1600" b="1" dirty="0" err="1" smtClean="0">
              <a:latin typeface="+mj-lt"/>
              <a:cs typeface="Traditional Arabic" pitchFamily="2" charset="-78"/>
            </a:rPr>
            <a:t>intersetorial</a:t>
          </a:r>
          <a:r>
            <a:rPr lang="pt-BR" sz="1600" b="1" dirty="0" smtClean="0">
              <a:latin typeface="+mj-lt"/>
              <a:cs typeface="Traditional Arabic" pitchFamily="2" charset="-78"/>
            </a:rPr>
            <a:t> </a:t>
          </a:r>
          <a:endParaRPr lang="pt-BR" sz="1600" b="1" dirty="0">
            <a:latin typeface="+mj-lt"/>
            <a:cs typeface="Traditional Arabic" pitchFamily="2" charset="-78"/>
          </a:endParaRPr>
        </a:p>
      </dgm:t>
    </dgm:pt>
    <dgm:pt modelId="{5C485E0F-5E61-4641-B33C-0F8B0B974CB8}" type="parTrans" cxnId="{31764768-DAC2-48C6-BE13-B9FD21E0398D}">
      <dgm:prSet/>
      <dgm:spPr/>
      <dgm:t>
        <a:bodyPr/>
        <a:lstStyle/>
        <a:p>
          <a:endParaRPr lang="pt-BR">
            <a:latin typeface="+mj-lt"/>
            <a:cs typeface="Traditional Arabic" pitchFamily="2" charset="-78"/>
          </a:endParaRPr>
        </a:p>
      </dgm:t>
    </dgm:pt>
    <dgm:pt modelId="{806B7192-B97B-4BE2-90DA-FB824DE3B0D8}" type="sibTrans" cxnId="{31764768-DAC2-48C6-BE13-B9FD21E0398D}">
      <dgm:prSet/>
      <dgm:spPr/>
      <dgm:t>
        <a:bodyPr/>
        <a:lstStyle/>
        <a:p>
          <a:endParaRPr lang="pt-BR">
            <a:latin typeface="+mj-lt"/>
            <a:cs typeface="Traditional Arabic" pitchFamily="2" charset="-78"/>
          </a:endParaRPr>
        </a:p>
      </dgm:t>
    </dgm:pt>
    <dgm:pt modelId="{63DB02C6-F312-4322-AD85-AEA1ACFDCBC5}">
      <dgm:prSet/>
      <dgm:spPr/>
      <dgm:t>
        <a:bodyPr/>
        <a:lstStyle/>
        <a:p>
          <a:pPr algn="l"/>
          <a:r>
            <a:rPr lang="pt-BR" sz="1600" b="1" dirty="0" smtClean="0">
              <a:latin typeface="+mj-lt"/>
              <a:cs typeface="Traditional Arabic" pitchFamily="2" charset="-78"/>
            </a:rPr>
            <a:t>Papel do setor saúde: ações de prevenção, vigilância, atenção e promoção da saúde </a:t>
          </a:r>
          <a:endParaRPr lang="pt-BR" sz="1600" b="1" dirty="0">
            <a:latin typeface="+mj-lt"/>
            <a:cs typeface="Traditional Arabic" pitchFamily="2" charset="-78"/>
          </a:endParaRPr>
        </a:p>
      </dgm:t>
    </dgm:pt>
    <dgm:pt modelId="{B88CC780-9A4E-4D8F-982F-2BFC426733CE}" type="parTrans" cxnId="{2F63ADAC-80E5-43AA-8AC9-6DB7BD4F1546}">
      <dgm:prSet/>
      <dgm:spPr/>
      <dgm:t>
        <a:bodyPr/>
        <a:lstStyle/>
        <a:p>
          <a:endParaRPr lang="pt-BR">
            <a:latin typeface="+mj-lt"/>
            <a:cs typeface="Traditional Arabic" pitchFamily="2" charset="-78"/>
          </a:endParaRPr>
        </a:p>
      </dgm:t>
    </dgm:pt>
    <dgm:pt modelId="{11C85C4A-E767-4D45-88DE-51F6E4902EE2}" type="sibTrans" cxnId="{2F63ADAC-80E5-43AA-8AC9-6DB7BD4F1546}">
      <dgm:prSet/>
      <dgm:spPr/>
      <dgm:t>
        <a:bodyPr/>
        <a:lstStyle/>
        <a:p>
          <a:endParaRPr lang="pt-BR">
            <a:latin typeface="+mj-lt"/>
            <a:cs typeface="Traditional Arabic" pitchFamily="2" charset="-78"/>
          </a:endParaRPr>
        </a:p>
      </dgm:t>
    </dgm:pt>
    <dgm:pt modelId="{B20A5D4B-C8EC-4450-A00C-728E151FDC9A}">
      <dgm:prSet/>
      <dgm:spPr/>
      <dgm:t>
        <a:bodyPr/>
        <a:lstStyle/>
        <a:p>
          <a:pPr algn="l"/>
          <a:r>
            <a:rPr lang="pt-BR" sz="1700" b="1" dirty="0" smtClean="0">
              <a:latin typeface="+mj-lt"/>
              <a:cs typeface="Traditional Arabic" pitchFamily="2" charset="-78"/>
            </a:rPr>
            <a:t>“Uso intencional de força física ou do poder, real ou em ameaça, contra si próprio, contra outra pessoa, ou contra um grupo ou uma comunidade que resulte ou possa resultar em lesão, morte, dano psicológico, deficiência de desenvolvimento ou privação”</a:t>
          </a:r>
          <a:endParaRPr lang="pt-BR" sz="1700" b="1" dirty="0">
            <a:latin typeface="+mj-lt"/>
            <a:cs typeface="Traditional Arabic" pitchFamily="2" charset="-78"/>
          </a:endParaRPr>
        </a:p>
      </dgm:t>
    </dgm:pt>
    <dgm:pt modelId="{C5BC6C30-5A13-453E-A5AB-AD9E7E9B8A8A}" type="parTrans" cxnId="{052A9A21-06DF-415A-9DF6-2E1DBA25497E}">
      <dgm:prSet/>
      <dgm:spPr/>
      <dgm:t>
        <a:bodyPr/>
        <a:lstStyle/>
        <a:p>
          <a:endParaRPr lang="pt-BR">
            <a:latin typeface="+mj-lt"/>
            <a:cs typeface="Traditional Arabic" pitchFamily="2" charset="-78"/>
          </a:endParaRPr>
        </a:p>
      </dgm:t>
    </dgm:pt>
    <dgm:pt modelId="{3C5D0EB9-EC64-435B-8732-BED874DC8FA4}" type="sibTrans" cxnId="{052A9A21-06DF-415A-9DF6-2E1DBA25497E}">
      <dgm:prSet/>
      <dgm:spPr/>
      <dgm:t>
        <a:bodyPr/>
        <a:lstStyle/>
        <a:p>
          <a:endParaRPr lang="pt-BR">
            <a:latin typeface="+mj-lt"/>
            <a:cs typeface="Traditional Arabic" pitchFamily="2" charset="-78"/>
          </a:endParaRPr>
        </a:p>
      </dgm:t>
    </dgm:pt>
    <dgm:pt modelId="{3915B553-8A35-4E79-9380-C266B214E7E0}">
      <dgm:prSet/>
      <dgm:spPr/>
      <dgm:t>
        <a:bodyPr/>
        <a:lstStyle/>
        <a:p>
          <a:pPr algn="l"/>
          <a:r>
            <a:rPr lang="pt-BR" sz="1600" b="1" dirty="0" smtClean="0">
              <a:latin typeface="+mj-lt"/>
              <a:cs typeface="Traditional Arabic" pitchFamily="2" charset="-78"/>
            </a:rPr>
            <a:t>“Política Nacional de Redução da </a:t>
          </a:r>
          <a:r>
            <a:rPr lang="pt-BR" sz="1600" b="1" dirty="0" err="1" smtClean="0">
              <a:latin typeface="+mj-lt"/>
              <a:cs typeface="Traditional Arabic" pitchFamily="2" charset="-78"/>
            </a:rPr>
            <a:t>Morbimortalidade</a:t>
          </a:r>
          <a:r>
            <a:rPr lang="pt-BR" sz="1600" b="1" dirty="0" smtClean="0">
              <a:latin typeface="+mj-lt"/>
              <a:cs typeface="Traditional Arabic" pitchFamily="2" charset="-78"/>
            </a:rPr>
            <a:t> por Acidentes e Violências” </a:t>
          </a:r>
          <a:endParaRPr lang="pt-BR" sz="1600" b="1" dirty="0">
            <a:latin typeface="+mj-lt"/>
            <a:cs typeface="Traditional Arabic" pitchFamily="2" charset="-78"/>
          </a:endParaRPr>
        </a:p>
      </dgm:t>
    </dgm:pt>
    <dgm:pt modelId="{4535A3BE-815A-45A6-9DEA-AADF926A00D4}" type="sibTrans" cxnId="{8134799B-587D-414F-99EE-A08C457D28D9}">
      <dgm:prSet/>
      <dgm:spPr/>
      <dgm:t>
        <a:bodyPr/>
        <a:lstStyle/>
        <a:p>
          <a:endParaRPr lang="pt-BR">
            <a:latin typeface="+mj-lt"/>
            <a:cs typeface="Traditional Arabic" pitchFamily="2" charset="-78"/>
          </a:endParaRPr>
        </a:p>
      </dgm:t>
    </dgm:pt>
    <dgm:pt modelId="{DE287E49-C1F0-4E94-BF49-76920DB6D51A}" type="parTrans" cxnId="{8134799B-587D-414F-99EE-A08C457D28D9}">
      <dgm:prSet/>
      <dgm:spPr/>
      <dgm:t>
        <a:bodyPr/>
        <a:lstStyle/>
        <a:p>
          <a:endParaRPr lang="pt-BR">
            <a:latin typeface="+mj-lt"/>
            <a:cs typeface="Traditional Arabic" pitchFamily="2" charset="-78"/>
          </a:endParaRPr>
        </a:p>
      </dgm:t>
    </dgm:pt>
    <dgm:pt modelId="{543AA688-612F-40A0-B531-036AACDBF507}" type="pres">
      <dgm:prSet presAssocID="{B71F729E-7BDA-42AD-8EAD-40879902AD01}" presName="linearFlow" presStyleCnt="0">
        <dgm:presLayoutVars>
          <dgm:dir/>
          <dgm:animLvl val="lvl"/>
          <dgm:resizeHandles/>
        </dgm:presLayoutVars>
      </dgm:prSet>
      <dgm:spPr/>
      <dgm:t>
        <a:bodyPr/>
        <a:lstStyle/>
        <a:p>
          <a:endParaRPr lang="pt-BR"/>
        </a:p>
      </dgm:t>
    </dgm:pt>
    <dgm:pt modelId="{93754F00-E6F4-4893-BD43-16360C65E825}" type="pres">
      <dgm:prSet presAssocID="{D880DAB6-06A6-4C8D-9D80-B7B1F013F4A0}" presName="compositeNode" presStyleCnt="0">
        <dgm:presLayoutVars>
          <dgm:bulletEnabled val="1"/>
        </dgm:presLayoutVars>
      </dgm:prSet>
      <dgm:spPr/>
    </dgm:pt>
    <dgm:pt modelId="{122C1212-7118-4D41-B72C-FAB9F8C1B6A2}" type="pres">
      <dgm:prSet presAssocID="{D880DAB6-06A6-4C8D-9D80-B7B1F013F4A0}" presName="image" presStyleLbl="fgImgPlace1" presStyleIdx="0" presStyleCnt="2" custScaleX="109958" custScaleY="99995"/>
      <dgm:spPr>
        <a:blipFill rotWithShape="0">
          <a:blip xmlns:r="http://schemas.openxmlformats.org/officeDocument/2006/relationships" r:embed="rId1"/>
          <a:stretch>
            <a:fillRect/>
          </a:stretch>
        </a:blipFill>
      </dgm:spPr>
    </dgm:pt>
    <dgm:pt modelId="{C1A2C575-4956-4D45-93CE-74AD435B400D}" type="pres">
      <dgm:prSet presAssocID="{D880DAB6-06A6-4C8D-9D80-B7B1F013F4A0}" presName="childNode" presStyleLbl="node1" presStyleIdx="0" presStyleCnt="2" custScaleX="121618" custLinFactNeighborX="9862" custLinFactNeighborY="1190">
        <dgm:presLayoutVars>
          <dgm:bulletEnabled val="1"/>
        </dgm:presLayoutVars>
      </dgm:prSet>
      <dgm:spPr/>
      <dgm:t>
        <a:bodyPr/>
        <a:lstStyle/>
        <a:p>
          <a:endParaRPr lang="pt-BR"/>
        </a:p>
      </dgm:t>
    </dgm:pt>
    <dgm:pt modelId="{D2DC76F1-FA0B-4284-AD48-D36B318B0775}" type="pres">
      <dgm:prSet presAssocID="{D880DAB6-06A6-4C8D-9D80-B7B1F013F4A0}" presName="parentNode" presStyleLbl="revTx" presStyleIdx="0" presStyleCnt="2">
        <dgm:presLayoutVars>
          <dgm:chMax val="0"/>
          <dgm:bulletEnabled val="1"/>
        </dgm:presLayoutVars>
      </dgm:prSet>
      <dgm:spPr/>
      <dgm:t>
        <a:bodyPr/>
        <a:lstStyle/>
        <a:p>
          <a:endParaRPr lang="pt-BR"/>
        </a:p>
      </dgm:t>
    </dgm:pt>
    <dgm:pt modelId="{108CB32E-8968-4227-9008-8941E5B3F977}" type="pres">
      <dgm:prSet presAssocID="{D63327AC-6045-44FD-AF05-32915074FBF7}" presName="sibTrans" presStyleCnt="0"/>
      <dgm:spPr/>
    </dgm:pt>
    <dgm:pt modelId="{9A5D4535-21AF-4E61-AEEB-EB73ABFC7264}" type="pres">
      <dgm:prSet presAssocID="{D3F095BE-A856-400D-BF6F-2983D27E3ADF}" presName="compositeNode" presStyleCnt="0">
        <dgm:presLayoutVars>
          <dgm:bulletEnabled val="1"/>
        </dgm:presLayoutVars>
      </dgm:prSet>
      <dgm:spPr/>
    </dgm:pt>
    <dgm:pt modelId="{18C832F6-0532-40AB-BC64-61B134D4CA0D}" type="pres">
      <dgm:prSet presAssocID="{D3F095BE-A856-400D-BF6F-2983D27E3ADF}" presName="image" presStyleLbl="fgImgPlace1" presStyleIdx="1" presStyleCnt="2"/>
      <dgm:spPr>
        <a:blipFill rotWithShape="0">
          <a:blip xmlns:r="http://schemas.openxmlformats.org/officeDocument/2006/relationships" r:embed="rId2"/>
          <a:stretch>
            <a:fillRect/>
          </a:stretch>
        </a:blipFill>
      </dgm:spPr>
    </dgm:pt>
    <dgm:pt modelId="{F3AE1752-FC27-4529-8B5E-4B64667B5800}" type="pres">
      <dgm:prSet presAssocID="{D3F095BE-A856-400D-BF6F-2983D27E3ADF}" presName="childNode" presStyleLbl="node1" presStyleIdx="1" presStyleCnt="2">
        <dgm:presLayoutVars>
          <dgm:bulletEnabled val="1"/>
        </dgm:presLayoutVars>
      </dgm:prSet>
      <dgm:spPr/>
      <dgm:t>
        <a:bodyPr/>
        <a:lstStyle/>
        <a:p>
          <a:endParaRPr lang="pt-BR"/>
        </a:p>
      </dgm:t>
    </dgm:pt>
    <dgm:pt modelId="{1923290E-90CE-4399-B2EA-83C1E87D236C}" type="pres">
      <dgm:prSet presAssocID="{D3F095BE-A856-400D-BF6F-2983D27E3ADF}" presName="parentNode" presStyleLbl="revTx" presStyleIdx="1" presStyleCnt="2">
        <dgm:presLayoutVars>
          <dgm:chMax val="0"/>
          <dgm:bulletEnabled val="1"/>
        </dgm:presLayoutVars>
      </dgm:prSet>
      <dgm:spPr/>
      <dgm:t>
        <a:bodyPr/>
        <a:lstStyle/>
        <a:p>
          <a:endParaRPr lang="pt-BR"/>
        </a:p>
      </dgm:t>
    </dgm:pt>
  </dgm:ptLst>
  <dgm:cxnLst>
    <dgm:cxn modelId="{C0C50216-B93D-48FE-80F5-6BB2802BD3FC}" type="presOf" srcId="{F1C35B20-0BD5-4EC5-820B-1751C19BB05D}" destId="{C1A2C575-4956-4D45-93CE-74AD435B400D}" srcOrd="0" destOrd="0" presId="urn:microsoft.com/office/officeart/2005/8/layout/hList2#1"/>
    <dgm:cxn modelId="{13F32D2F-4655-4F05-AA36-0CC3B0A8B393}" srcId="{B71F729E-7BDA-42AD-8EAD-40879902AD01}" destId="{D880DAB6-06A6-4C8D-9D80-B7B1F013F4A0}" srcOrd="0" destOrd="0" parTransId="{9ECB4FCF-8C30-4FC3-8715-20180D32FB07}" sibTransId="{D63327AC-6045-44FD-AF05-32915074FBF7}"/>
    <dgm:cxn modelId="{ADBA333C-1999-4654-896D-F2A34BA3AD75}" type="presOf" srcId="{3915B553-8A35-4E79-9380-C266B214E7E0}" destId="{C1A2C575-4956-4D45-93CE-74AD435B400D}" srcOrd="0" destOrd="1" presId="urn:microsoft.com/office/officeart/2005/8/layout/hList2#1"/>
    <dgm:cxn modelId="{EE2DD70D-7109-40D3-BA1F-098970853CA8}" type="presOf" srcId="{3D65539B-2121-4A48-A58A-8DB68468F1B6}" destId="{C1A2C575-4956-4D45-93CE-74AD435B400D}" srcOrd="0" destOrd="2" presId="urn:microsoft.com/office/officeart/2005/8/layout/hList2#1"/>
    <dgm:cxn modelId="{07F4D622-B3B4-45C5-96E3-CB334A2870DB}" type="presOf" srcId="{B20A5D4B-C8EC-4450-A00C-728E151FDC9A}" destId="{F3AE1752-FC27-4529-8B5E-4B64667B5800}" srcOrd="0" destOrd="1" presId="urn:microsoft.com/office/officeart/2005/8/layout/hList2#1"/>
    <dgm:cxn modelId="{1C213681-CF38-43EB-A1F6-5915BCFA4A55}" srcId="{D880DAB6-06A6-4C8D-9D80-B7B1F013F4A0}" destId="{F1C35B20-0BD5-4EC5-820B-1751C19BB05D}" srcOrd="0" destOrd="0" parTransId="{409FED6A-AC30-4064-902C-DFBB8A618105}" sibTransId="{1985B686-1542-414E-8E57-F86C594D7E0C}"/>
    <dgm:cxn modelId="{2F63ADAC-80E5-43AA-8AC9-6DB7BD4F1546}" srcId="{D880DAB6-06A6-4C8D-9D80-B7B1F013F4A0}" destId="{63DB02C6-F312-4322-AD85-AEA1ACFDCBC5}" srcOrd="3" destOrd="0" parTransId="{B88CC780-9A4E-4D8F-982F-2BFC426733CE}" sibTransId="{11C85C4A-E767-4D45-88DE-51F6E4902EE2}"/>
    <dgm:cxn modelId="{B6E15AC4-5C5F-4DFA-9F57-C17616A30C1E}" type="presOf" srcId="{D3F095BE-A856-400D-BF6F-2983D27E3ADF}" destId="{1923290E-90CE-4399-B2EA-83C1E87D236C}" srcOrd="0" destOrd="0" presId="urn:microsoft.com/office/officeart/2005/8/layout/hList2#1"/>
    <dgm:cxn modelId="{F87088EF-E4AD-48FD-8B3E-2717CA49FF48}" type="presOf" srcId="{63DB02C6-F312-4322-AD85-AEA1ACFDCBC5}" destId="{C1A2C575-4956-4D45-93CE-74AD435B400D}" srcOrd="0" destOrd="3" presId="urn:microsoft.com/office/officeart/2005/8/layout/hList2#1"/>
    <dgm:cxn modelId="{2BE4535E-4F9C-47A1-B658-6B70F385CB7F}" srcId="{D3F095BE-A856-400D-BF6F-2983D27E3ADF}" destId="{C096EB3D-6F79-4F83-9507-6D1D942C96D5}" srcOrd="0" destOrd="0" parTransId="{5DAA63D4-5BD4-43E7-BE93-FF951CEB7B99}" sibTransId="{B049827C-59AE-477A-A65A-587BCA7385F4}"/>
    <dgm:cxn modelId="{F482D54B-FF13-4DB2-B4D7-B65E62AF1F5D}" type="presOf" srcId="{D880DAB6-06A6-4C8D-9D80-B7B1F013F4A0}" destId="{D2DC76F1-FA0B-4284-AD48-D36B318B0775}" srcOrd="0" destOrd="0" presId="urn:microsoft.com/office/officeart/2005/8/layout/hList2#1"/>
    <dgm:cxn modelId="{052A9A21-06DF-415A-9DF6-2E1DBA25497E}" srcId="{D3F095BE-A856-400D-BF6F-2983D27E3ADF}" destId="{B20A5D4B-C8EC-4450-A00C-728E151FDC9A}" srcOrd="1" destOrd="0" parTransId="{C5BC6C30-5A13-453E-A5AB-AD9E7E9B8A8A}" sibTransId="{3C5D0EB9-EC64-435B-8732-BED874DC8FA4}"/>
    <dgm:cxn modelId="{F8F4008A-5F58-40D7-8D7F-95191C4A7EFD}" type="presOf" srcId="{C096EB3D-6F79-4F83-9507-6D1D942C96D5}" destId="{F3AE1752-FC27-4529-8B5E-4B64667B5800}" srcOrd="0" destOrd="0" presId="urn:microsoft.com/office/officeart/2005/8/layout/hList2#1"/>
    <dgm:cxn modelId="{18A0E2A6-CC8E-44DC-BED4-76D7A56A6FF7}" srcId="{B71F729E-7BDA-42AD-8EAD-40879902AD01}" destId="{D3F095BE-A856-400D-BF6F-2983D27E3ADF}" srcOrd="1" destOrd="0" parTransId="{9E829F4F-80A9-4E1B-9C8C-20EB501FBEB2}" sibTransId="{6010DA19-4E0A-4DCD-8478-080949B067D8}"/>
    <dgm:cxn modelId="{8134799B-587D-414F-99EE-A08C457D28D9}" srcId="{D880DAB6-06A6-4C8D-9D80-B7B1F013F4A0}" destId="{3915B553-8A35-4E79-9380-C266B214E7E0}" srcOrd="1" destOrd="0" parTransId="{DE287E49-C1F0-4E94-BF49-76920DB6D51A}" sibTransId="{4535A3BE-815A-45A6-9DEA-AADF926A00D4}"/>
    <dgm:cxn modelId="{31764768-DAC2-48C6-BE13-B9FD21E0398D}" srcId="{D880DAB6-06A6-4C8D-9D80-B7B1F013F4A0}" destId="{3D65539B-2121-4A48-A58A-8DB68468F1B6}" srcOrd="2" destOrd="0" parTransId="{5C485E0F-5E61-4641-B33C-0F8B0B974CB8}" sibTransId="{806B7192-B97B-4BE2-90DA-FB824DE3B0D8}"/>
    <dgm:cxn modelId="{47F69D9B-D4F9-4780-A96A-F6CC0DC8AFAC}" type="presOf" srcId="{B71F729E-7BDA-42AD-8EAD-40879902AD01}" destId="{543AA688-612F-40A0-B531-036AACDBF507}" srcOrd="0" destOrd="0" presId="urn:microsoft.com/office/officeart/2005/8/layout/hList2#1"/>
    <dgm:cxn modelId="{DCAB8DA7-02EB-42CB-A20B-9F3E842CEF67}" type="presParOf" srcId="{543AA688-612F-40A0-B531-036AACDBF507}" destId="{93754F00-E6F4-4893-BD43-16360C65E825}" srcOrd="0" destOrd="0" presId="urn:microsoft.com/office/officeart/2005/8/layout/hList2#1"/>
    <dgm:cxn modelId="{BBE732CC-D1A5-4C3B-9850-561723146DB5}" type="presParOf" srcId="{93754F00-E6F4-4893-BD43-16360C65E825}" destId="{122C1212-7118-4D41-B72C-FAB9F8C1B6A2}" srcOrd="0" destOrd="0" presId="urn:microsoft.com/office/officeart/2005/8/layout/hList2#1"/>
    <dgm:cxn modelId="{0FCCF938-5BDE-4D60-A6B3-7FCE8966CE03}" type="presParOf" srcId="{93754F00-E6F4-4893-BD43-16360C65E825}" destId="{C1A2C575-4956-4D45-93CE-74AD435B400D}" srcOrd="1" destOrd="0" presId="urn:microsoft.com/office/officeart/2005/8/layout/hList2#1"/>
    <dgm:cxn modelId="{E8604297-E686-44C1-A65F-E9955BA35777}" type="presParOf" srcId="{93754F00-E6F4-4893-BD43-16360C65E825}" destId="{D2DC76F1-FA0B-4284-AD48-D36B318B0775}" srcOrd="2" destOrd="0" presId="urn:microsoft.com/office/officeart/2005/8/layout/hList2#1"/>
    <dgm:cxn modelId="{43D9D10A-3FEB-454D-99F2-8947B95A9619}" type="presParOf" srcId="{543AA688-612F-40A0-B531-036AACDBF507}" destId="{108CB32E-8968-4227-9008-8941E5B3F977}" srcOrd="1" destOrd="0" presId="urn:microsoft.com/office/officeart/2005/8/layout/hList2#1"/>
    <dgm:cxn modelId="{3E85E5B8-EE4C-49A1-99AA-A839ED39F0A4}" type="presParOf" srcId="{543AA688-612F-40A0-B531-036AACDBF507}" destId="{9A5D4535-21AF-4E61-AEEB-EB73ABFC7264}" srcOrd="2" destOrd="0" presId="urn:microsoft.com/office/officeart/2005/8/layout/hList2#1"/>
    <dgm:cxn modelId="{3E9FC3DE-37B3-4DB5-B63B-644991F47812}" type="presParOf" srcId="{9A5D4535-21AF-4E61-AEEB-EB73ABFC7264}" destId="{18C832F6-0532-40AB-BC64-61B134D4CA0D}" srcOrd="0" destOrd="0" presId="urn:microsoft.com/office/officeart/2005/8/layout/hList2#1"/>
    <dgm:cxn modelId="{FD40EBC3-465C-4B51-8125-A218EF189C96}" type="presParOf" srcId="{9A5D4535-21AF-4E61-AEEB-EB73ABFC7264}" destId="{F3AE1752-FC27-4529-8B5E-4B64667B5800}" srcOrd="1" destOrd="0" presId="urn:microsoft.com/office/officeart/2005/8/layout/hList2#1"/>
    <dgm:cxn modelId="{68660B6B-F9B0-4FE4-A6B2-A7B9DD505C35}" type="presParOf" srcId="{9A5D4535-21AF-4E61-AEEB-EB73ABFC7264}" destId="{1923290E-90CE-4399-B2EA-83C1E87D236C}" srcOrd="2" destOrd="0" presId="urn:microsoft.com/office/officeart/2005/8/layout/h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C0D94B-7B84-44AC-994C-DEAE8E0AC973}" type="doc">
      <dgm:prSet loTypeId="urn:microsoft.com/office/officeart/2005/8/layout/default#5" loCatId="list" qsTypeId="urn:microsoft.com/office/officeart/2005/8/quickstyle/simple1" qsCatId="simple" csTypeId="urn:microsoft.com/office/officeart/2005/8/colors/accent0_1" csCatId="mainScheme" phldr="1"/>
      <dgm:spPr/>
      <dgm:t>
        <a:bodyPr/>
        <a:lstStyle/>
        <a:p>
          <a:endParaRPr lang="pt-BR"/>
        </a:p>
      </dgm:t>
    </dgm:pt>
    <dgm:pt modelId="{E5EC45AD-1FFE-4BF5-B3B2-F69E4E600A34}">
      <dgm:prSet phldrT="[Texto]" custT="1"/>
      <dgm:spPr/>
      <dgm:t>
        <a:bodyPr/>
        <a:lstStyle/>
        <a:p>
          <a:r>
            <a:rPr lang="pt-BR" sz="1600" dirty="0" smtClean="0"/>
            <a:t>doméstica (</a:t>
          </a:r>
          <a:r>
            <a:rPr lang="pt-BR" sz="1600" dirty="0" err="1" smtClean="0"/>
            <a:t>intrafamiliar</a:t>
          </a:r>
          <a:r>
            <a:rPr lang="pt-BR" sz="1600" dirty="0" smtClean="0"/>
            <a:t>)</a:t>
          </a:r>
          <a:endParaRPr lang="pt-BR" sz="1600" dirty="0"/>
        </a:p>
      </dgm:t>
    </dgm:pt>
    <dgm:pt modelId="{72C6A340-9CC9-4A7E-81C8-90E306BFEC8F}" type="parTrans" cxnId="{FF35A236-55AC-4348-A31D-1A535144769A}">
      <dgm:prSet/>
      <dgm:spPr/>
      <dgm:t>
        <a:bodyPr/>
        <a:lstStyle/>
        <a:p>
          <a:endParaRPr lang="pt-BR" sz="2400"/>
        </a:p>
      </dgm:t>
    </dgm:pt>
    <dgm:pt modelId="{01BC5AE3-E7FE-4549-A5F8-3F682D33EFD6}" type="sibTrans" cxnId="{FF35A236-55AC-4348-A31D-1A535144769A}">
      <dgm:prSet/>
      <dgm:spPr/>
      <dgm:t>
        <a:bodyPr/>
        <a:lstStyle/>
        <a:p>
          <a:endParaRPr lang="pt-BR" sz="2400"/>
        </a:p>
      </dgm:t>
    </dgm:pt>
    <dgm:pt modelId="{116A5542-89CB-46C6-9864-81279BDA0426}">
      <dgm:prSet phldrT="[Texto]" custT="1"/>
      <dgm:spPr/>
      <dgm:t>
        <a:bodyPr/>
        <a:lstStyle/>
        <a:p>
          <a:r>
            <a:rPr lang="pt-BR" sz="1600" dirty="0" smtClean="0"/>
            <a:t>sexual</a:t>
          </a:r>
          <a:endParaRPr lang="pt-BR" sz="1600" dirty="0"/>
        </a:p>
      </dgm:t>
    </dgm:pt>
    <dgm:pt modelId="{1B972972-352A-484D-AEFD-F7A680513B31}" type="parTrans" cxnId="{55C8A6F3-8FBC-4124-B112-CF44BC85D132}">
      <dgm:prSet/>
      <dgm:spPr/>
      <dgm:t>
        <a:bodyPr/>
        <a:lstStyle/>
        <a:p>
          <a:endParaRPr lang="pt-BR" sz="2400"/>
        </a:p>
      </dgm:t>
    </dgm:pt>
    <dgm:pt modelId="{520D2CB4-EC29-4F5A-B3F7-229B46100453}" type="sibTrans" cxnId="{55C8A6F3-8FBC-4124-B112-CF44BC85D132}">
      <dgm:prSet/>
      <dgm:spPr/>
      <dgm:t>
        <a:bodyPr/>
        <a:lstStyle/>
        <a:p>
          <a:endParaRPr lang="pt-BR" sz="2400"/>
        </a:p>
      </dgm:t>
    </dgm:pt>
    <dgm:pt modelId="{9162170B-2A6E-496A-97D7-A148DA46B717}">
      <dgm:prSet phldrT="[Texto]" custT="1"/>
      <dgm:spPr/>
      <dgm:t>
        <a:bodyPr/>
        <a:lstStyle/>
        <a:p>
          <a:r>
            <a:rPr lang="pt-BR" sz="1600" dirty="0" smtClean="0"/>
            <a:t>autoprovocada</a:t>
          </a:r>
          <a:endParaRPr lang="pt-BR" sz="1600" dirty="0"/>
        </a:p>
      </dgm:t>
    </dgm:pt>
    <dgm:pt modelId="{363A0F41-6104-42FD-8546-3AA51DDFAEFA}" type="parTrans" cxnId="{8014F30E-BECA-4816-B0AC-AED51A4F7DED}">
      <dgm:prSet/>
      <dgm:spPr/>
      <dgm:t>
        <a:bodyPr/>
        <a:lstStyle/>
        <a:p>
          <a:endParaRPr lang="pt-BR" sz="2400"/>
        </a:p>
      </dgm:t>
    </dgm:pt>
    <dgm:pt modelId="{9CAE5510-3B10-45E1-98A1-77CA6C3B7A63}" type="sibTrans" cxnId="{8014F30E-BECA-4816-B0AC-AED51A4F7DED}">
      <dgm:prSet/>
      <dgm:spPr/>
      <dgm:t>
        <a:bodyPr/>
        <a:lstStyle/>
        <a:p>
          <a:endParaRPr lang="pt-BR" sz="2400"/>
        </a:p>
      </dgm:t>
    </dgm:pt>
    <dgm:pt modelId="{2A51246D-2907-422D-AC3F-CCAF7F1339A1}">
      <dgm:prSet phldrT="[Texto]" custT="1"/>
      <dgm:spPr/>
      <dgm:t>
        <a:bodyPr/>
        <a:lstStyle/>
        <a:p>
          <a:r>
            <a:rPr lang="pt-BR" sz="1600" dirty="0" smtClean="0"/>
            <a:t>tráfico de pessoas</a:t>
          </a:r>
          <a:endParaRPr lang="pt-BR" sz="1600" dirty="0"/>
        </a:p>
      </dgm:t>
    </dgm:pt>
    <dgm:pt modelId="{706BA756-C59E-4002-B083-5FAAAC065713}" type="parTrans" cxnId="{5ADA6D52-89A8-47A4-A28E-D451254B956E}">
      <dgm:prSet/>
      <dgm:spPr/>
      <dgm:t>
        <a:bodyPr/>
        <a:lstStyle/>
        <a:p>
          <a:endParaRPr lang="pt-BR" sz="2400"/>
        </a:p>
      </dgm:t>
    </dgm:pt>
    <dgm:pt modelId="{80807710-5557-4838-A929-66CAEADC91F4}" type="sibTrans" cxnId="{5ADA6D52-89A8-47A4-A28E-D451254B956E}">
      <dgm:prSet/>
      <dgm:spPr/>
      <dgm:t>
        <a:bodyPr/>
        <a:lstStyle/>
        <a:p>
          <a:endParaRPr lang="pt-BR" sz="2400"/>
        </a:p>
      </dgm:t>
    </dgm:pt>
    <dgm:pt modelId="{E02E56DF-3CFC-4C26-8F08-5991C571AC05}">
      <dgm:prSet phldrT="[Texto]" custT="1"/>
      <dgm:spPr/>
      <dgm:t>
        <a:bodyPr/>
        <a:lstStyle/>
        <a:p>
          <a:r>
            <a:rPr lang="pt-BR" sz="1600" dirty="0" smtClean="0"/>
            <a:t>trabalho escravo</a:t>
          </a:r>
          <a:endParaRPr lang="pt-BR" sz="1600" dirty="0"/>
        </a:p>
      </dgm:t>
    </dgm:pt>
    <dgm:pt modelId="{6E6468FC-9E82-429C-9251-58A72BD5A684}" type="parTrans" cxnId="{E33A2C75-A88B-441F-BD05-6A318D5BADC5}">
      <dgm:prSet/>
      <dgm:spPr/>
      <dgm:t>
        <a:bodyPr/>
        <a:lstStyle/>
        <a:p>
          <a:endParaRPr lang="pt-BR" sz="2400"/>
        </a:p>
      </dgm:t>
    </dgm:pt>
    <dgm:pt modelId="{9C77A0E0-2104-44E3-BED8-5CAA4A9CE1C2}" type="sibTrans" cxnId="{E33A2C75-A88B-441F-BD05-6A318D5BADC5}">
      <dgm:prSet/>
      <dgm:spPr/>
      <dgm:t>
        <a:bodyPr/>
        <a:lstStyle/>
        <a:p>
          <a:endParaRPr lang="pt-BR" sz="2400"/>
        </a:p>
      </dgm:t>
    </dgm:pt>
    <dgm:pt modelId="{EC0FE15D-8E70-482C-BC2E-0A760D2318B2}">
      <dgm:prSet phldrT="[Texto]" custT="1"/>
      <dgm:spPr/>
      <dgm:t>
        <a:bodyPr/>
        <a:lstStyle/>
        <a:p>
          <a:r>
            <a:rPr lang="pt-BR" sz="1600" dirty="0" smtClean="0"/>
            <a:t>trabalho infantil</a:t>
          </a:r>
          <a:endParaRPr lang="pt-BR" sz="1600" dirty="0"/>
        </a:p>
      </dgm:t>
    </dgm:pt>
    <dgm:pt modelId="{C0D972A6-8A1E-4559-8EE5-43EA4973D68C}" type="parTrans" cxnId="{C1CAF705-2E9E-4D25-9233-B3C11FE4295E}">
      <dgm:prSet/>
      <dgm:spPr/>
      <dgm:t>
        <a:bodyPr/>
        <a:lstStyle/>
        <a:p>
          <a:endParaRPr lang="pt-BR" sz="2400"/>
        </a:p>
      </dgm:t>
    </dgm:pt>
    <dgm:pt modelId="{8377E234-9EC3-42C3-A885-98EA3C572912}" type="sibTrans" cxnId="{C1CAF705-2E9E-4D25-9233-B3C11FE4295E}">
      <dgm:prSet/>
      <dgm:spPr/>
      <dgm:t>
        <a:bodyPr/>
        <a:lstStyle/>
        <a:p>
          <a:endParaRPr lang="pt-BR" sz="2400"/>
        </a:p>
      </dgm:t>
    </dgm:pt>
    <dgm:pt modelId="{C1133E0F-66B1-447F-8B9B-7575437028B1}">
      <dgm:prSet phldrT="[Texto]" custT="1"/>
      <dgm:spPr/>
      <dgm:t>
        <a:bodyPr/>
        <a:lstStyle/>
        <a:p>
          <a:r>
            <a:rPr lang="pt-BR" sz="1600" dirty="0" smtClean="0"/>
            <a:t>intervenção legal </a:t>
          </a:r>
          <a:endParaRPr lang="pt-BR" sz="1600" dirty="0"/>
        </a:p>
      </dgm:t>
    </dgm:pt>
    <dgm:pt modelId="{F49FCB68-08A3-4E67-B4B5-B58B98D369CF}" type="parTrans" cxnId="{CDB1A4B9-B197-4B75-87EB-758D9B46E55C}">
      <dgm:prSet/>
      <dgm:spPr/>
      <dgm:t>
        <a:bodyPr/>
        <a:lstStyle/>
        <a:p>
          <a:endParaRPr lang="pt-BR" sz="2400"/>
        </a:p>
      </dgm:t>
    </dgm:pt>
    <dgm:pt modelId="{04938F5C-953B-46A9-9EB4-F655836B970A}" type="sibTrans" cxnId="{CDB1A4B9-B197-4B75-87EB-758D9B46E55C}">
      <dgm:prSet/>
      <dgm:spPr/>
      <dgm:t>
        <a:bodyPr/>
        <a:lstStyle/>
        <a:p>
          <a:endParaRPr lang="pt-BR" sz="2400"/>
        </a:p>
      </dgm:t>
    </dgm:pt>
    <dgm:pt modelId="{39FF18F0-A98F-4F70-9D00-D755B55DF162}">
      <dgm:prSet phldrT="[Texto]" custT="1"/>
      <dgm:spPr/>
      <dgm:t>
        <a:bodyPr/>
        <a:lstStyle/>
        <a:p>
          <a:r>
            <a:rPr lang="pt-BR" sz="1600" b="0" dirty="0" smtClean="0"/>
            <a:t>tortura</a:t>
          </a:r>
          <a:endParaRPr lang="pt-BR" sz="1600" b="0" dirty="0"/>
        </a:p>
      </dgm:t>
    </dgm:pt>
    <dgm:pt modelId="{EAB2F958-D4FB-4D23-9622-CE942A4B0272}" type="parTrans" cxnId="{CD7D10C4-4174-4F55-880A-3736EB2AB9DB}">
      <dgm:prSet/>
      <dgm:spPr/>
      <dgm:t>
        <a:bodyPr/>
        <a:lstStyle/>
        <a:p>
          <a:endParaRPr lang="pt-BR"/>
        </a:p>
      </dgm:t>
    </dgm:pt>
    <dgm:pt modelId="{17154EFD-D2FA-4F31-87F1-3E80EEDDC5FC}" type="sibTrans" cxnId="{CD7D10C4-4174-4F55-880A-3736EB2AB9DB}">
      <dgm:prSet/>
      <dgm:spPr/>
      <dgm:t>
        <a:bodyPr/>
        <a:lstStyle/>
        <a:p>
          <a:endParaRPr lang="pt-BR"/>
        </a:p>
      </dgm:t>
    </dgm:pt>
    <dgm:pt modelId="{BC0C5172-D4D5-4342-8281-3458D22E8EDA}" type="pres">
      <dgm:prSet presAssocID="{8CC0D94B-7B84-44AC-994C-DEAE8E0AC973}" presName="diagram" presStyleCnt="0">
        <dgm:presLayoutVars>
          <dgm:dir/>
          <dgm:resizeHandles val="exact"/>
        </dgm:presLayoutVars>
      </dgm:prSet>
      <dgm:spPr/>
      <dgm:t>
        <a:bodyPr/>
        <a:lstStyle/>
        <a:p>
          <a:endParaRPr lang="pt-BR"/>
        </a:p>
      </dgm:t>
    </dgm:pt>
    <dgm:pt modelId="{8C5B62CB-F69C-48BC-B9B2-386643B7BD78}" type="pres">
      <dgm:prSet presAssocID="{E5EC45AD-1FFE-4BF5-B3B2-F69E4E600A34}" presName="node" presStyleLbl="node1" presStyleIdx="0" presStyleCnt="8">
        <dgm:presLayoutVars>
          <dgm:bulletEnabled val="1"/>
        </dgm:presLayoutVars>
      </dgm:prSet>
      <dgm:spPr/>
      <dgm:t>
        <a:bodyPr/>
        <a:lstStyle/>
        <a:p>
          <a:endParaRPr lang="pt-BR"/>
        </a:p>
      </dgm:t>
    </dgm:pt>
    <dgm:pt modelId="{42E3DA69-9907-41FA-9E67-9AED306809E7}" type="pres">
      <dgm:prSet presAssocID="{01BC5AE3-E7FE-4549-A5F8-3F682D33EFD6}" presName="sibTrans" presStyleCnt="0"/>
      <dgm:spPr/>
    </dgm:pt>
    <dgm:pt modelId="{F1BE875D-5504-4CF1-B4E3-C0EACD78FE2A}" type="pres">
      <dgm:prSet presAssocID="{116A5542-89CB-46C6-9864-81279BDA0426}" presName="node" presStyleLbl="node1" presStyleIdx="1" presStyleCnt="8">
        <dgm:presLayoutVars>
          <dgm:bulletEnabled val="1"/>
        </dgm:presLayoutVars>
      </dgm:prSet>
      <dgm:spPr/>
      <dgm:t>
        <a:bodyPr/>
        <a:lstStyle/>
        <a:p>
          <a:endParaRPr lang="pt-BR"/>
        </a:p>
      </dgm:t>
    </dgm:pt>
    <dgm:pt modelId="{DDA0B479-6871-4B5F-A3D6-6BF264132A19}" type="pres">
      <dgm:prSet presAssocID="{520D2CB4-EC29-4F5A-B3F7-229B46100453}" presName="sibTrans" presStyleCnt="0"/>
      <dgm:spPr/>
    </dgm:pt>
    <dgm:pt modelId="{12054DC4-B75D-4D80-8F22-530D7C3035EC}" type="pres">
      <dgm:prSet presAssocID="{9162170B-2A6E-496A-97D7-A148DA46B717}" presName="node" presStyleLbl="node1" presStyleIdx="2" presStyleCnt="8">
        <dgm:presLayoutVars>
          <dgm:bulletEnabled val="1"/>
        </dgm:presLayoutVars>
      </dgm:prSet>
      <dgm:spPr/>
      <dgm:t>
        <a:bodyPr/>
        <a:lstStyle/>
        <a:p>
          <a:endParaRPr lang="pt-BR"/>
        </a:p>
      </dgm:t>
    </dgm:pt>
    <dgm:pt modelId="{ED6B476E-4705-473D-ADC9-8554D6FD7BCF}" type="pres">
      <dgm:prSet presAssocID="{9CAE5510-3B10-45E1-98A1-77CA6C3B7A63}" presName="sibTrans" presStyleCnt="0"/>
      <dgm:spPr/>
    </dgm:pt>
    <dgm:pt modelId="{8E1E917E-D75F-4D9B-92DA-2464203D125D}" type="pres">
      <dgm:prSet presAssocID="{2A51246D-2907-422D-AC3F-CCAF7F1339A1}" presName="node" presStyleLbl="node1" presStyleIdx="3" presStyleCnt="8">
        <dgm:presLayoutVars>
          <dgm:bulletEnabled val="1"/>
        </dgm:presLayoutVars>
      </dgm:prSet>
      <dgm:spPr/>
      <dgm:t>
        <a:bodyPr/>
        <a:lstStyle/>
        <a:p>
          <a:endParaRPr lang="pt-BR"/>
        </a:p>
      </dgm:t>
    </dgm:pt>
    <dgm:pt modelId="{2CA65C98-BCD2-454E-9A05-515F5B5405A2}" type="pres">
      <dgm:prSet presAssocID="{80807710-5557-4838-A929-66CAEADC91F4}" presName="sibTrans" presStyleCnt="0"/>
      <dgm:spPr/>
    </dgm:pt>
    <dgm:pt modelId="{C12DCA10-277F-40B2-97D6-87DA57FF8311}" type="pres">
      <dgm:prSet presAssocID="{E02E56DF-3CFC-4C26-8F08-5991C571AC05}" presName="node" presStyleLbl="node1" presStyleIdx="4" presStyleCnt="8">
        <dgm:presLayoutVars>
          <dgm:bulletEnabled val="1"/>
        </dgm:presLayoutVars>
      </dgm:prSet>
      <dgm:spPr/>
      <dgm:t>
        <a:bodyPr/>
        <a:lstStyle/>
        <a:p>
          <a:endParaRPr lang="pt-BR"/>
        </a:p>
      </dgm:t>
    </dgm:pt>
    <dgm:pt modelId="{EB5D51F3-6FFC-496D-B347-001B5B4CF79E}" type="pres">
      <dgm:prSet presAssocID="{9C77A0E0-2104-44E3-BED8-5CAA4A9CE1C2}" presName="sibTrans" presStyleCnt="0"/>
      <dgm:spPr/>
    </dgm:pt>
    <dgm:pt modelId="{0EAEC096-F95C-46EE-B2F8-11E2A4ED104F}" type="pres">
      <dgm:prSet presAssocID="{EC0FE15D-8E70-482C-BC2E-0A760D2318B2}" presName="node" presStyleLbl="node1" presStyleIdx="5" presStyleCnt="8">
        <dgm:presLayoutVars>
          <dgm:bulletEnabled val="1"/>
        </dgm:presLayoutVars>
      </dgm:prSet>
      <dgm:spPr/>
      <dgm:t>
        <a:bodyPr/>
        <a:lstStyle/>
        <a:p>
          <a:endParaRPr lang="pt-BR"/>
        </a:p>
      </dgm:t>
    </dgm:pt>
    <dgm:pt modelId="{407504ED-D12D-4599-88C2-CD696B03F736}" type="pres">
      <dgm:prSet presAssocID="{8377E234-9EC3-42C3-A885-98EA3C572912}" presName="sibTrans" presStyleCnt="0"/>
      <dgm:spPr/>
    </dgm:pt>
    <dgm:pt modelId="{A26D1D3F-F241-4518-AC42-BE3F286D45A7}" type="pres">
      <dgm:prSet presAssocID="{C1133E0F-66B1-447F-8B9B-7575437028B1}" presName="node" presStyleLbl="node1" presStyleIdx="6" presStyleCnt="8">
        <dgm:presLayoutVars>
          <dgm:bulletEnabled val="1"/>
        </dgm:presLayoutVars>
      </dgm:prSet>
      <dgm:spPr/>
      <dgm:t>
        <a:bodyPr/>
        <a:lstStyle/>
        <a:p>
          <a:endParaRPr lang="pt-BR"/>
        </a:p>
      </dgm:t>
    </dgm:pt>
    <dgm:pt modelId="{1EFD366A-601C-48B2-8420-3D489053742A}" type="pres">
      <dgm:prSet presAssocID="{04938F5C-953B-46A9-9EB4-F655836B970A}" presName="sibTrans" presStyleCnt="0"/>
      <dgm:spPr/>
    </dgm:pt>
    <dgm:pt modelId="{A6A46501-3EC5-4F71-9098-366E1BEE8D13}" type="pres">
      <dgm:prSet presAssocID="{39FF18F0-A98F-4F70-9D00-D755B55DF162}" presName="node" presStyleLbl="node1" presStyleIdx="7" presStyleCnt="8">
        <dgm:presLayoutVars>
          <dgm:bulletEnabled val="1"/>
        </dgm:presLayoutVars>
      </dgm:prSet>
      <dgm:spPr/>
      <dgm:t>
        <a:bodyPr/>
        <a:lstStyle/>
        <a:p>
          <a:endParaRPr lang="pt-BR"/>
        </a:p>
      </dgm:t>
    </dgm:pt>
  </dgm:ptLst>
  <dgm:cxnLst>
    <dgm:cxn modelId="{E33A2C75-A88B-441F-BD05-6A318D5BADC5}" srcId="{8CC0D94B-7B84-44AC-994C-DEAE8E0AC973}" destId="{E02E56DF-3CFC-4C26-8F08-5991C571AC05}" srcOrd="4" destOrd="0" parTransId="{6E6468FC-9E82-429C-9251-58A72BD5A684}" sibTransId="{9C77A0E0-2104-44E3-BED8-5CAA4A9CE1C2}"/>
    <dgm:cxn modelId="{FF35A236-55AC-4348-A31D-1A535144769A}" srcId="{8CC0D94B-7B84-44AC-994C-DEAE8E0AC973}" destId="{E5EC45AD-1FFE-4BF5-B3B2-F69E4E600A34}" srcOrd="0" destOrd="0" parTransId="{72C6A340-9CC9-4A7E-81C8-90E306BFEC8F}" sibTransId="{01BC5AE3-E7FE-4549-A5F8-3F682D33EFD6}"/>
    <dgm:cxn modelId="{EC01E416-5DDD-414C-A0BB-9373D39914DD}" type="presOf" srcId="{39FF18F0-A98F-4F70-9D00-D755B55DF162}" destId="{A6A46501-3EC5-4F71-9098-366E1BEE8D13}" srcOrd="0" destOrd="0" presId="urn:microsoft.com/office/officeart/2005/8/layout/default#5"/>
    <dgm:cxn modelId="{AE8486BB-25B5-42A7-BDE7-849E3065262A}" type="presOf" srcId="{8CC0D94B-7B84-44AC-994C-DEAE8E0AC973}" destId="{BC0C5172-D4D5-4342-8281-3458D22E8EDA}" srcOrd="0" destOrd="0" presId="urn:microsoft.com/office/officeart/2005/8/layout/default#5"/>
    <dgm:cxn modelId="{C1CAF705-2E9E-4D25-9233-B3C11FE4295E}" srcId="{8CC0D94B-7B84-44AC-994C-DEAE8E0AC973}" destId="{EC0FE15D-8E70-482C-BC2E-0A760D2318B2}" srcOrd="5" destOrd="0" parTransId="{C0D972A6-8A1E-4559-8EE5-43EA4973D68C}" sibTransId="{8377E234-9EC3-42C3-A885-98EA3C572912}"/>
    <dgm:cxn modelId="{5ADA6D52-89A8-47A4-A28E-D451254B956E}" srcId="{8CC0D94B-7B84-44AC-994C-DEAE8E0AC973}" destId="{2A51246D-2907-422D-AC3F-CCAF7F1339A1}" srcOrd="3" destOrd="0" parTransId="{706BA756-C59E-4002-B083-5FAAAC065713}" sibTransId="{80807710-5557-4838-A929-66CAEADC91F4}"/>
    <dgm:cxn modelId="{CD7D10C4-4174-4F55-880A-3736EB2AB9DB}" srcId="{8CC0D94B-7B84-44AC-994C-DEAE8E0AC973}" destId="{39FF18F0-A98F-4F70-9D00-D755B55DF162}" srcOrd="7" destOrd="0" parTransId="{EAB2F958-D4FB-4D23-9622-CE942A4B0272}" sibTransId="{17154EFD-D2FA-4F31-87F1-3E80EEDDC5FC}"/>
    <dgm:cxn modelId="{7C17CF00-3DB0-410C-8FD0-4B8351FF69D1}" type="presOf" srcId="{C1133E0F-66B1-447F-8B9B-7575437028B1}" destId="{A26D1D3F-F241-4518-AC42-BE3F286D45A7}" srcOrd="0" destOrd="0" presId="urn:microsoft.com/office/officeart/2005/8/layout/default#5"/>
    <dgm:cxn modelId="{CDB1A4B9-B197-4B75-87EB-758D9B46E55C}" srcId="{8CC0D94B-7B84-44AC-994C-DEAE8E0AC973}" destId="{C1133E0F-66B1-447F-8B9B-7575437028B1}" srcOrd="6" destOrd="0" parTransId="{F49FCB68-08A3-4E67-B4B5-B58B98D369CF}" sibTransId="{04938F5C-953B-46A9-9EB4-F655836B970A}"/>
    <dgm:cxn modelId="{E6BF5559-8645-4B93-A46E-53BB09FD972F}" type="presOf" srcId="{EC0FE15D-8E70-482C-BC2E-0A760D2318B2}" destId="{0EAEC096-F95C-46EE-B2F8-11E2A4ED104F}" srcOrd="0" destOrd="0" presId="urn:microsoft.com/office/officeart/2005/8/layout/default#5"/>
    <dgm:cxn modelId="{3B444EED-9C18-47CF-B089-95F42BA89CD9}" type="presOf" srcId="{E02E56DF-3CFC-4C26-8F08-5991C571AC05}" destId="{C12DCA10-277F-40B2-97D6-87DA57FF8311}" srcOrd="0" destOrd="0" presId="urn:microsoft.com/office/officeart/2005/8/layout/default#5"/>
    <dgm:cxn modelId="{939965D3-7337-49EB-A4DD-EF41EBC131AF}" type="presOf" srcId="{2A51246D-2907-422D-AC3F-CCAF7F1339A1}" destId="{8E1E917E-D75F-4D9B-92DA-2464203D125D}" srcOrd="0" destOrd="0" presId="urn:microsoft.com/office/officeart/2005/8/layout/default#5"/>
    <dgm:cxn modelId="{EF47C5A4-47AB-474A-B038-9E1FBE4E5326}" type="presOf" srcId="{E5EC45AD-1FFE-4BF5-B3B2-F69E4E600A34}" destId="{8C5B62CB-F69C-48BC-B9B2-386643B7BD78}" srcOrd="0" destOrd="0" presId="urn:microsoft.com/office/officeart/2005/8/layout/default#5"/>
    <dgm:cxn modelId="{092E0646-FC3A-4156-B153-D20CF0E49EC8}" type="presOf" srcId="{9162170B-2A6E-496A-97D7-A148DA46B717}" destId="{12054DC4-B75D-4D80-8F22-530D7C3035EC}" srcOrd="0" destOrd="0" presId="urn:microsoft.com/office/officeart/2005/8/layout/default#5"/>
    <dgm:cxn modelId="{4376C26B-23AC-4DF9-9624-C98B3ED33681}" type="presOf" srcId="{116A5542-89CB-46C6-9864-81279BDA0426}" destId="{F1BE875D-5504-4CF1-B4E3-C0EACD78FE2A}" srcOrd="0" destOrd="0" presId="urn:microsoft.com/office/officeart/2005/8/layout/default#5"/>
    <dgm:cxn modelId="{55C8A6F3-8FBC-4124-B112-CF44BC85D132}" srcId="{8CC0D94B-7B84-44AC-994C-DEAE8E0AC973}" destId="{116A5542-89CB-46C6-9864-81279BDA0426}" srcOrd="1" destOrd="0" parTransId="{1B972972-352A-484D-AEFD-F7A680513B31}" sibTransId="{520D2CB4-EC29-4F5A-B3F7-229B46100453}"/>
    <dgm:cxn modelId="{8014F30E-BECA-4816-B0AC-AED51A4F7DED}" srcId="{8CC0D94B-7B84-44AC-994C-DEAE8E0AC973}" destId="{9162170B-2A6E-496A-97D7-A148DA46B717}" srcOrd="2" destOrd="0" parTransId="{363A0F41-6104-42FD-8546-3AA51DDFAEFA}" sibTransId="{9CAE5510-3B10-45E1-98A1-77CA6C3B7A63}"/>
    <dgm:cxn modelId="{4C534482-0905-4F63-AB69-BC523FFE2AC7}" type="presParOf" srcId="{BC0C5172-D4D5-4342-8281-3458D22E8EDA}" destId="{8C5B62CB-F69C-48BC-B9B2-386643B7BD78}" srcOrd="0" destOrd="0" presId="urn:microsoft.com/office/officeart/2005/8/layout/default#5"/>
    <dgm:cxn modelId="{0E174CD3-AC1F-40F3-8B2E-31FEBA2E9440}" type="presParOf" srcId="{BC0C5172-D4D5-4342-8281-3458D22E8EDA}" destId="{42E3DA69-9907-41FA-9E67-9AED306809E7}" srcOrd="1" destOrd="0" presId="urn:microsoft.com/office/officeart/2005/8/layout/default#5"/>
    <dgm:cxn modelId="{71F34BFC-EE56-4B52-8254-BA5DE501EC5C}" type="presParOf" srcId="{BC0C5172-D4D5-4342-8281-3458D22E8EDA}" destId="{F1BE875D-5504-4CF1-B4E3-C0EACD78FE2A}" srcOrd="2" destOrd="0" presId="urn:microsoft.com/office/officeart/2005/8/layout/default#5"/>
    <dgm:cxn modelId="{F18495A4-56BB-4926-847B-053374DB3D24}" type="presParOf" srcId="{BC0C5172-D4D5-4342-8281-3458D22E8EDA}" destId="{DDA0B479-6871-4B5F-A3D6-6BF264132A19}" srcOrd="3" destOrd="0" presId="urn:microsoft.com/office/officeart/2005/8/layout/default#5"/>
    <dgm:cxn modelId="{95010854-C815-471C-9DDC-512A3297AE36}" type="presParOf" srcId="{BC0C5172-D4D5-4342-8281-3458D22E8EDA}" destId="{12054DC4-B75D-4D80-8F22-530D7C3035EC}" srcOrd="4" destOrd="0" presId="urn:microsoft.com/office/officeart/2005/8/layout/default#5"/>
    <dgm:cxn modelId="{B0A058B1-3C34-43BD-98A5-BF5BC9E9E7AC}" type="presParOf" srcId="{BC0C5172-D4D5-4342-8281-3458D22E8EDA}" destId="{ED6B476E-4705-473D-ADC9-8554D6FD7BCF}" srcOrd="5" destOrd="0" presId="urn:microsoft.com/office/officeart/2005/8/layout/default#5"/>
    <dgm:cxn modelId="{42442AE2-17C6-491D-9BD5-76623231C99E}" type="presParOf" srcId="{BC0C5172-D4D5-4342-8281-3458D22E8EDA}" destId="{8E1E917E-D75F-4D9B-92DA-2464203D125D}" srcOrd="6" destOrd="0" presId="urn:microsoft.com/office/officeart/2005/8/layout/default#5"/>
    <dgm:cxn modelId="{5FF46C4D-025B-421A-8A9F-D2F278FB3CF6}" type="presParOf" srcId="{BC0C5172-D4D5-4342-8281-3458D22E8EDA}" destId="{2CA65C98-BCD2-454E-9A05-515F5B5405A2}" srcOrd="7" destOrd="0" presId="urn:microsoft.com/office/officeart/2005/8/layout/default#5"/>
    <dgm:cxn modelId="{DB8CC8B8-CBBB-44A9-9B80-3FC33AB58320}" type="presParOf" srcId="{BC0C5172-D4D5-4342-8281-3458D22E8EDA}" destId="{C12DCA10-277F-40B2-97D6-87DA57FF8311}" srcOrd="8" destOrd="0" presId="urn:microsoft.com/office/officeart/2005/8/layout/default#5"/>
    <dgm:cxn modelId="{8463661C-2629-4DD0-83AF-460A7123E9D7}" type="presParOf" srcId="{BC0C5172-D4D5-4342-8281-3458D22E8EDA}" destId="{EB5D51F3-6FFC-496D-B347-001B5B4CF79E}" srcOrd="9" destOrd="0" presId="urn:microsoft.com/office/officeart/2005/8/layout/default#5"/>
    <dgm:cxn modelId="{A9CC1445-583D-45BC-96C9-E57C04788608}" type="presParOf" srcId="{BC0C5172-D4D5-4342-8281-3458D22E8EDA}" destId="{0EAEC096-F95C-46EE-B2F8-11E2A4ED104F}" srcOrd="10" destOrd="0" presId="urn:microsoft.com/office/officeart/2005/8/layout/default#5"/>
    <dgm:cxn modelId="{AE916882-73BC-49D5-80CC-99085F55F854}" type="presParOf" srcId="{BC0C5172-D4D5-4342-8281-3458D22E8EDA}" destId="{407504ED-D12D-4599-88C2-CD696B03F736}" srcOrd="11" destOrd="0" presId="urn:microsoft.com/office/officeart/2005/8/layout/default#5"/>
    <dgm:cxn modelId="{D353BF2D-4750-45F8-A800-A78E566BA1D9}" type="presParOf" srcId="{BC0C5172-D4D5-4342-8281-3458D22E8EDA}" destId="{A26D1D3F-F241-4518-AC42-BE3F286D45A7}" srcOrd="12" destOrd="0" presId="urn:microsoft.com/office/officeart/2005/8/layout/default#5"/>
    <dgm:cxn modelId="{FDA42627-BFA2-42B8-A734-E1F07F82E59A}" type="presParOf" srcId="{BC0C5172-D4D5-4342-8281-3458D22E8EDA}" destId="{1EFD366A-601C-48B2-8420-3D489053742A}" srcOrd="13" destOrd="0" presId="urn:microsoft.com/office/officeart/2005/8/layout/default#5"/>
    <dgm:cxn modelId="{A82A322B-9236-4162-88AD-A8E49513DFD0}" type="presParOf" srcId="{BC0C5172-D4D5-4342-8281-3458D22E8EDA}" destId="{A6A46501-3EC5-4F71-9098-366E1BEE8D13}" srcOrd="14" destOrd="0" presId="urn:microsoft.com/office/officeart/2005/8/layout/defaul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C76F1-FA0B-4284-AD48-D36B318B0775}">
      <dsp:nvSpPr>
        <dsp:cNvPr id="0" name=""/>
        <dsp:cNvSpPr/>
      </dsp:nvSpPr>
      <dsp:spPr>
        <a:xfrm rot="16200000">
          <a:off x="-1490830" y="2564509"/>
          <a:ext cx="3844793" cy="624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50827" bIns="0" numCol="1" spcCol="1270" anchor="t" anchorCtr="0">
          <a:noAutofit/>
        </a:bodyPr>
        <a:lstStyle/>
        <a:p>
          <a:pPr lvl="0" algn="r" defTabSz="1733550">
            <a:lnSpc>
              <a:spcPct val="90000"/>
            </a:lnSpc>
            <a:spcBef>
              <a:spcPct val="0"/>
            </a:spcBef>
            <a:spcAft>
              <a:spcPct val="35000"/>
            </a:spcAft>
          </a:pPr>
          <a:r>
            <a:rPr lang="pt-BR" sz="3900" kern="1200" dirty="0" smtClean="0">
              <a:latin typeface="+mj-lt"/>
              <a:cs typeface="Traditional Arabic" pitchFamily="2" charset="-78"/>
            </a:rPr>
            <a:t>Brasil (SUS)</a:t>
          </a:r>
          <a:endParaRPr lang="pt-BR" sz="3900" kern="1200" dirty="0">
            <a:latin typeface="+mj-lt"/>
            <a:cs typeface="Traditional Arabic" pitchFamily="2" charset="-78"/>
          </a:endParaRPr>
        </a:p>
      </dsp:txBody>
      <dsp:txXfrm>
        <a:off x="-1490830" y="2564509"/>
        <a:ext cx="3844793" cy="624559"/>
      </dsp:txXfrm>
    </dsp:sp>
    <dsp:sp modelId="{C1A2C575-4956-4D45-93CE-74AD435B400D}">
      <dsp:nvSpPr>
        <dsp:cNvPr id="0" name=""/>
        <dsp:cNvSpPr/>
      </dsp:nvSpPr>
      <dsp:spPr>
        <a:xfrm>
          <a:off x="714385" y="1000145"/>
          <a:ext cx="3783496" cy="3844793"/>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550827" rIns="142240" bIns="142240" numCol="1" spcCol="1270" anchor="t" anchorCtr="0">
          <a:noAutofit/>
        </a:bodyPr>
        <a:lstStyle/>
        <a:p>
          <a:pPr marL="228600" lvl="1" indent="-228600" algn="ctr" defTabSz="889000">
            <a:lnSpc>
              <a:spcPct val="90000"/>
            </a:lnSpc>
            <a:spcBef>
              <a:spcPct val="0"/>
            </a:spcBef>
            <a:spcAft>
              <a:spcPct val="15000"/>
            </a:spcAft>
            <a:buChar char="••"/>
          </a:pPr>
          <a:r>
            <a:rPr lang="pt-BR" sz="2000" b="1" kern="1200" smtClean="0">
              <a:solidFill>
                <a:srgbClr val="FF0000"/>
              </a:solidFill>
              <a:latin typeface="+mj-lt"/>
              <a:cs typeface="Traditional Arabic" pitchFamily="2" charset="-78"/>
            </a:rPr>
            <a:t>2001</a:t>
          </a:r>
          <a:endParaRPr lang="pt-BR" sz="2000" kern="1200" dirty="0">
            <a:solidFill>
              <a:srgbClr val="FF0000"/>
            </a:solidFill>
            <a:latin typeface="+mj-lt"/>
            <a:cs typeface="Traditional Arabic" pitchFamily="2" charset="-78"/>
          </a:endParaRPr>
        </a:p>
        <a:p>
          <a:pPr marL="171450" lvl="1" indent="-171450" algn="l" defTabSz="711200">
            <a:lnSpc>
              <a:spcPct val="90000"/>
            </a:lnSpc>
            <a:spcBef>
              <a:spcPct val="0"/>
            </a:spcBef>
            <a:spcAft>
              <a:spcPct val="15000"/>
            </a:spcAft>
            <a:buChar char="••"/>
          </a:pPr>
          <a:r>
            <a:rPr lang="pt-BR" sz="1600" b="1" kern="1200" dirty="0" smtClean="0">
              <a:latin typeface="+mj-lt"/>
              <a:cs typeface="Traditional Arabic" pitchFamily="2" charset="-78"/>
            </a:rPr>
            <a:t>“Política Nacional de Redução da </a:t>
          </a:r>
          <a:r>
            <a:rPr lang="pt-BR" sz="1600" b="1" kern="1200" dirty="0" err="1" smtClean="0">
              <a:latin typeface="+mj-lt"/>
              <a:cs typeface="Traditional Arabic" pitchFamily="2" charset="-78"/>
            </a:rPr>
            <a:t>Morbimortalidade</a:t>
          </a:r>
          <a:r>
            <a:rPr lang="pt-BR" sz="1600" b="1" kern="1200" dirty="0" smtClean="0">
              <a:latin typeface="+mj-lt"/>
              <a:cs typeface="Traditional Arabic" pitchFamily="2" charset="-78"/>
            </a:rPr>
            <a:t> por Acidentes e Violências” </a:t>
          </a:r>
          <a:endParaRPr lang="pt-BR" sz="1600" b="1" kern="1200" dirty="0">
            <a:latin typeface="+mj-lt"/>
            <a:cs typeface="Traditional Arabic" pitchFamily="2" charset="-78"/>
          </a:endParaRPr>
        </a:p>
        <a:p>
          <a:pPr marL="171450" lvl="1" indent="-171450" algn="l" defTabSz="711200">
            <a:lnSpc>
              <a:spcPct val="90000"/>
            </a:lnSpc>
            <a:spcBef>
              <a:spcPct val="0"/>
            </a:spcBef>
            <a:spcAft>
              <a:spcPct val="15000"/>
            </a:spcAft>
            <a:buChar char="••"/>
          </a:pPr>
          <a:r>
            <a:rPr lang="pt-BR" sz="1600" b="1" kern="1200" dirty="0" smtClean="0">
              <a:latin typeface="+mj-lt"/>
              <a:cs typeface="Traditional Arabic" pitchFamily="2" charset="-78"/>
            </a:rPr>
            <a:t>Abordagem na intervenção: </a:t>
          </a:r>
          <a:r>
            <a:rPr lang="pt-BR" sz="1600" b="1" kern="1200" dirty="0" err="1" smtClean="0">
              <a:latin typeface="+mj-lt"/>
              <a:cs typeface="Traditional Arabic" pitchFamily="2" charset="-78"/>
            </a:rPr>
            <a:t>multi</a:t>
          </a:r>
          <a:r>
            <a:rPr lang="pt-BR" sz="1600" b="1" kern="1200" dirty="0" smtClean="0">
              <a:latin typeface="+mj-lt"/>
              <a:cs typeface="Traditional Arabic" pitchFamily="2" charset="-78"/>
            </a:rPr>
            <a:t>/interdisciplinar e </a:t>
          </a:r>
          <a:r>
            <a:rPr lang="pt-BR" sz="1600" b="1" kern="1200" dirty="0" err="1" smtClean="0">
              <a:latin typeface="+mj-lt"/>
              <a:cs typeface="Traditional Arabic" pitchFamily="2" charset="-78"/>
            </a:rPr>
            <a:t>intersetorial</a:t>
          </a:r>
          <a:r>
            <a:rPr lang="pt-BR" sz="1600" b="1" kern="1200" dirty="0" smtClean="0">
              <a:latin typeface="+mj-lt"/>
              <a:cs typeface="Traditional Arabic" pitchFamily="2" charset="-78"/>
            </a:rPr>
            <a:t> </a:t>
          </a:r>
          <a:endParaRPr lang="pt-BR" sz="1600" b="1" kern="1200" dirty="0">
            <a:latin typeface="+mj-lt"/>
            <a:cs typeface="Traditional Arabic" pitchFamily="2" charset="-78"/>
          </a:endParaRPr>
        </a:p>
        <a:p>
          <a:pPr marL="171450" lvl="1" indent="-171450" algn="l" defTabSz="711200">
            <a:lnSpc>
              <a:spcPct val="90000"/>
            </a:lnSpc>
            <a:spcBef>
              <a:spcPct val="0"/>
            </a:spcBef>
            <a:spcAft>
              <a:spcPct val="15000"/>
            </a:spcAft>
            <a:buChar char="••"/>
          </a:pPr>
          <a:r>
            <a:rPr lang="pt-BR" sz="1600" b="1" kern="1200" dirty="0" smtClean="0">
              <a:latin typeface="+mj-lt"/>
              <a:cs typeface="Traditional Arabic" pitchFamily="2" charset="-78"/>
            </a:rPr>
            <a:t>Papel do setor saúde: ações de prevenção, vigilância, atenção e promoção da saúde </a:t>
          </a:r>
          <a:endParaRPr lang="pt-BR" sz="1600" b="1" kern="1200" dirty="0">
            <a:latin typeface="+mj-lt"/>
            <a:cs typeface="Traditional Arabic" pitchFamily="2" charset="-78"/>
          </a:endParaRPr>
        </a:p>
      </dsp:txBody>
      <dsp:txXfrm>
        <a:off x="714385" y="1000145"/>
        <a:ext cx="3783496" cy="3844793"/>
      </dsp:txXfrm>
    </dsp:sp>
    <dsp:sp modelId="{122C1212-7118-4D41-B72C-FAB9F8C1B6A2}">
      <dsp:nvSpPr>
        <dsp:cNvPr id="0" name=""/>
        <dsp:cNvSpPr/>
      </dsp:nvSpPr>
      <dsp:spPr>
        <a:xfrm>
          <a:off x="57093" y="130005"/>
          <a:ext cx="1373505" cy="1249056"/>
        </a:xfrm>
        <a:prstGeom prst="rect">
          <a:avLst/>
        </a:prstGeom>
        <a:blipFill rotWithShape="0">
          <a:blip xmlns:r="http://schemas.openxmlformats.org/officeDocument/2006/relationships" r:embed="rId1"/>
          <a:stretch>
            <a:fillRect/>
          </a:stretch>
        </a:blip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23290E-90CE-4399-B2EA-83C1E87D236C}">
      <dsp:nvSpPr>
        <dsp:cNvPr id="0" name=""/>
        <dsp:cNvSpPr/>
      </dsp:nvSpPr>
      <dsp:spPr>
        <a:xfrm rot="16200000">
          <a:off x="3384136" y="2564540"/>
          <a:ext cx="3844793" cy="624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50827" bIns="0" numCol="1" spcCol="1270" anchor="t" anchorCtr="0">
          <a:noAutofit/>
        </a:bodyPr>
        <a:lstStyle/>
        <a:p>
          <a:pPr lvl="0" algn="r" defTabSz="1733550">
            <a:lnSpc>
              <a:spcPct val="90000"/>
            </a:lnSpc>
            <a:spcBef>
              <a:spcPct val="0"/>
            </a:spcBef>
            <a:spcAft>
              <a:spcPct val="35000"/>
            </a:spcAft>
          </a:pPr>
          <a:r>
            <a:rPr lang="pt-BR" sz="3900" kern="1200" dirty="0" smtClean="0">
              <a:latin typeface="+mj-lt"/>
              <a:cs typeface="Traditional Arabic" pitchFamily="2" charset="-78"/>
            </a:rPr>
            <a:t>Mundo (OMS)</a:t>
          </a:r>
          <a:endParaRPr lang="pt-BR" sz="3900" kern="1200" dirty="0">
            <a:latin typeface="+mj-lt"/>
            <a:cs typeface="Traditional Arabic" pitchFamily="2" charset="-78"/>
          </a:endParaRPr>
        </a:p>
      </dsp:txBody>
      <dsp:txXfrm>
        <a:off x="3384136" y="2564540"/>
        <a:ext cx="3844793" cy="624559"/>
      </dsp:txXfrm>
    </dsp:sp>
    <dsp:sp modelId="{F3AE1752-FC27-4529-8B5E-4B64667B5800}">
      <dsp:nvSpPr>
        <dsp:cNvPr id="0" name=""/>
        <dsp:cNvSpPr/>
      </dsp:nvSpPr>
      <dsp:spPr>
        <a:xfrm>
          <a:off x="5618812" y="954423"/>
          <a:ext cx="3110967" cy="3844793"/>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550827" rIns="142240" bIns="142240" numCol="1" spcCol="1270" anchor="t" anchorCtr="0">
          <a:noAutofit/>
        </a:bodyPr>
        <a:lstStyle/>
        <a:p>
          <a:pPr marL="228600" lvl="1" indent="-228600" algn="ctr" defTabSz="889000">
            <a:lnSpc>
              <a:spcPct val="90000"/>
            </a:lnSpc>
            <a:spcBef>
              <a:spcPct val="0"/>
            </a:spcBef>
            <a:spcAft>
              <a:spcPct val="15000"/>
            </a:spcAft>
            <a:buChar char="••"/>
          </a:pPr>
          <a:r>
            <a:rPr lang="pt-BR" sz="2000" b="1" kern="1200" dirty="0" smtClean="0">
              <a:solidFill>
                <a:srgbClr val="FF0000"/>
              </a:solidFill>
              <a:latin typeface="+mj-lt"/>
              <a:cs typeface="Traditional Arabic" pitchFamily="2" charset="-78"/>
            </a:rPr>
            <a:t>2002</a:t>
          </a:r>
          <a:endParaRPr lang="pt-BR" sz="2000" kern="1200" dirty="0">
            <a:solidFill>
              <a:srgbClr val="FF0000"/>
            </a:solidFill>
            <a:latin typeface="+mj-lt"/>
            <a:cs typeface="Traditional Arabic" pitchFamily="2" charset="-78"/>
          </a:endParaRPr>
        </a:p>
        <a:p>
          <a:pPr marL="171450" lvl="1" indent="-171450" algn="l" defTabSz="755650">
            <a:lnSpc>
              <a:spcPct val="90000"/>
            </a:lnSpc>
            <a:spcBef>
              <a:spcPct val="0"/>
            </a:spcBef>
            <a:spcAft>
              <a:spcPct val="15000"/>
            </a:spcAft>
            <a:buChar char="••"/>
          </a:pPr>
          <a:r>
            <a:rPr lang="pt-BR" sz="1700" b="1" kern="1200" dirty="0" smtClean="0">
              <a:latin typeface="+mj-lt"/>
              <a:cs typeface="Traditional Arabic" pitchFamily="2" charset="-78"/>
            </a:rPr>
            <a:t>“Uso intencional de força física ou do poder, real ou em ameaça, contra si próprio, contra outra pessoa, ou contra um grupo ou uma comunidade que resulte ou possa resultar em lesão, morte, dano psicológico, deficiência de desenvolvimento ou privação”</a:t>
          </a:r>
          <a:endParaRPr lang="pt-BR" sz="1700" b="1" kern="1200" dirty="0">
            <a:latin typeface="+mj-lt"/>
            <a:cs typeface="Traditional Arabic" pitchFamily="2" charset="-78"/>
          </a:endParaRPr>
        </a:p>
      </dsp:txBody>
      <dsp:txXfrm>
        <a:off x="5618812" y="954423"/>
        <a:ext cx="3110967" cy="3844793"/>
      </dsp:txXfrm>
    </dsp:sp>
    <dsp:sp modelId="{18C832F6-0532-40AB-BC64-61B134D4CA0D}">
      <dsp:nvSpPr>
        <dsp:cNvPr id="0" name=""/>
        <dsp:cNvSpPr/>
      </dsp:nvSpPr>
      <dsp:spPr>
        <a:xfrm>
          <a:off x="4994253" y="130005"/>
          <a:ext cx="1249118" cy="1249118"/>
        </a:xfrm>
        <a:prstGeom prst="rect">
          <a:avLst/>
        </a:prstGeom>
        <a:blipFill rotWithShape="0">
          <a:blip xmlns:r="http://schemas.openxmlformats.org/officeDocument/2006/relationships" r:embed="rId2"/>
          <a:stretch>
            <a:fillRect/>
          </a:stretch>
        </a:blip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5B62CB-F69C-48BC-B9B2-386643B7BD78}">
      <dsp:nvSpPr>
        <dsp:cNvPr id="0" name=""/>
        <dsp:cNvSpPr/>
      </dsp:nvSpPr>
      <dsp:spPr>
        <a:xfrm>
          <a:off x="471301" y="113"/>
          <a:ext cx="1590644" cy="95438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smtClean="0"/>
            <a:t>doméstica (</a:t>
          </a:r>
          <a:r>
            <a:rPr lang="pt-BR" sz="1600" kern="1200" dirty="0" err="1" smtClean="0"/>
            <a:t>intrafamiliar</a:t>
          </a:r>
          <a:r>
            <a:rPr lang="pt-BR" sz="1600" kern="1200" dirty="0" smtClean="0"/>
            <a:t>)</a:t>
          </a:r>
          <a:endParaRPr lang="pt-BR" sz="1600" kern="1200" dirty="0"/>
        </a:p>
      </dsp:txBody>
      <dsp:txXfrm>
        <a:off x="471301" y="113"/>
        <a:ext cx="1590644" cy="954386"/>
      </dsp:txXfrm>
    </dsp:sp>
    <dsp:sp modelId="{F1BE875D-5504-4CF1-B4E3-C0EACD78FE2A}">
      <dsp:nvSpPr>
        <dsp:cNvPr id="0" name=""/>
        <dsp:cNvSpPr/>
      </dsp:nvSpPr>
      <dsp:spPr>
        <a:xfrm>
          <a:off x="2221010" y="113"/>
          <a:ext cx="1590644" cy="95438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smtClean="0"/>
            <a:t>sexual</a:t>
          </a:r>
          <a:endParaRPr lang="pt-BR" sz="1600" kern="1200" dirty="0"/>
        </a:p>
      </dsp:txBody>
      <dsp:txXfrm>
        <a:off x="2221010" y="113"/>
        <a:ext cx="1590644" cy="954386"/>
      </dsp:txXfrm>
    </dsp:sp>
    <dsp:sp modelId="{12054DC4-B75D-4D80-8F22-530D7C3035EC}">
      <dsp:nvSpPr>
        <dsp:cNvPr id="0" name=""/>
        <dsp:cNvSpPr/>
      </dsp:nvSpPr>
      <dsp:spPr>
        <a:xfrm>
          <a:off x="3970718" y="113"/>
          <a:ext cx="1590644" cy="95438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smtClean="0"/>
            <a:t>autoprovocada</a:t>
          </a:r>
          <a:endParaRPr lang="pt-BR" sz="1600" kern="1200" dirty="0"/>
        </a:p>
      </dsp:txBody>
      <dsp:txXfrm>
        <a:off x="3970718" y="113"/>
        <a:ext cx="1590644" cy="954386"/>
      </dsp:txXfrm>
    </dsp:sp>
    <dsp:sp modelId="{8E1E917E-D75F-4D9B-92DA-2464203D125D}">
      <dsp:nvSpPr>
        <dsp:cNvPr id="0" name=""/>
        <dsp:cNvSpPr/>
      </dsp:nvSpPr>
      <dsp:spPr>
        <a:xfrm>
          <a:off x="471301" y="1113564"/>
          <a:ext cx="1590644" cy="95438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smtClean="0"/>
            <a:t>tráfico de pessoas</a:t>
          </a:r>
          <a:endParaRPr lang="pt-BR" sz="1600" kern="1200" dirty="0"/>
        </a:p>
      </dsp:txBody>
      <dsp:txXfrm>
        <a:off x="471301" y="1113564"/>
        <a:ext cx="1590644" cy="954386"/>
      </dsp:txXfrm>
    </dsp:sp>
    <dsp:sp modelId="{C12DCA10-277F-40B2-97D6-87DA57FF8311}">
      <dsp:nvSpPr>
        <dsp:cNvPr id="0" name=""/>
        <dsp:cNvSpPr/>
      </dsp:nvSpPr>
      <dsp:spPr>
        <a:xfrm>
          <a:off x="2221010" y="1113564"/>
          <a:ext cx="1590644" cy="95438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smtClean="0"/>
            <a:t>trabalho escravo</a:t>
          </a:r>
          <a:endParaRPr lang="pt-BR" sz="1600" kern="1200" dirty="0"/>
        </a:p>
      </dsp:txBody>
      <dsp:txXfrm>
        <a:off x="2221010" y="1113564"/>
        <a:ext cx="1590644" cy="954386"/>
      </dsp:txXfrm>
    </dsp:sp>
    <dsp:sp modelId="{0EAEC096-F95C-46EE-B2F8-11E2A4ED104F}">
      <dsp:nvSpPr>
        <dsp:cNvPr id="0" name=""/>
        <dsp:cNvSpPr/>
      </dsp:nvSpPr>
      <dsp:spPr>
        <a:xfrm>
          <a:off x="3970718" y="1113564"/>
          <a:ext cx="1590644" cy="95438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smtClean="0"/>
            <a:t>trabalho infantil</a:t>
          </a:r>
          <a:endParaRPr lang="pt-BR" sz="1600" kern="1200" dirty="0"/>
        </a:p>
      </dsp:txBody>
      <dsp:txXfrm>
        <a:off x="3970718" y="1113564"/>
        <a:ext cx="1590644" cy="954386"/>
      </dsp:txXfrm>
    </dsp:sp>
    <dsp:sp modelId="{A26D1D3F-F241-4518-AC42-BE3F286D45A7}">
      <dsp:nvSpPr>
        <dsp:cNvPr id="0" name=""/>
        <dsp:cNvSpPr/>
      </dsp:nvSpPr>
      <dsp:spPr>
        <a:xfrm>
          <a:off x="1346156" y="2227015"/>
          <a:ext cx="1590644" cy="95438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smtClean="0"/>
            <a:t>intervenção legal </a:t>
          </a:r>
          <a:endParaRPr lang="pt-BR" sz="1600" kern="1200" dirty="0"/>
        </a:p>
      </dsp:txBody>
      <dsp:txXfrm>
        <a:off x="1346156" y="2227015"/>
        <a:ext cx="1590644" cy="954386"/>
      </dsp:txXfrm>
    </dsp:sp>
    <dsp:sp modelId="{A6A46501-3EC5-4F71-9098-366E1BEE8D13}">
      <dsp:nvSpPr>
        <dsp:cNvPr id="0" name=""/>
        <dsp:cNvSpPr/>
      </dsp:nvSpPr>
      <dsp:spPr>
        <a:xfrm>
          <a:off x="3095864" y="2227015"/>
          <a:ext cx="1590644" cy="95438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b="0" kern="1200" dirty="0" smtClean="0"/>
            <a:t>tortura</a:t>
          </a:r>
          <a:endParaRPr lang="pt-BR" sz="1600" b="0" kern="1200" dirty="0"/>
        </a:p>
      </dsp:txBody>
      <dsp:txXfrm>
        <a:off x="3095864" y="2227015"/>
        <a:ext cx="1590644" cy="954386"/>
      </dsp:txXfrm>
    </dsp:sp>
  </dsp:spTree>
</dsp:drawing>
</file>

<file path=ppt/diagrams/layout1.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411"/>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pt-BR"/>
          </a:p>
        </p:txBody>
      </p:sp>
      <p:sp>
        <p:nvSpPr>
          <p:cNvPr id="3" name="Date Placeholder 2"/>
          <p:cNvSpPr>
            <a:spLocks noGrp="1"/>
          </p:cNvSpPr>
          <p:nvPr>
            <p:ph type="dt" sz="quarter" idx="1"/>
          </p:nvPr>
        </p:nvSpPr>
        <p:spPr>
          <a:xfrm>
            <a:off x="3850444" y="0"/>
            <a:ext cx="2945659" cy="496411"/>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77347479-D453-45CA-B9AC-7B82E0839FDA}" type="datetime1">
              <a:rPr lang="en-US" altLang="pt-BR"/>
              <a:pPr>
                <a:defRPr/>
              </a:pPr>
              <a:t>4/27/2015</a:t>
            </a:fld>
            <a:endParaRPr lang="en-US" altLang="pt-BR"/>
          </a:p>
        </p:txBody>
      </p:sp>
      <p:sp>
        <p:nvSpPr>
          <p:cNvPr id="4" name="Footer Placeholder 3"/>
          <p:cNvSpPr>
            <a:spLocks noGrp="1"/>
          </p:cNvSpPr>
          <p:nvPr>
            <p:ph type="ftr" sz="quarter" idx="2"/>
          </p:nvPr>
        </p:nvSpPr>
        <p:spPr>
          <a:xfrm>
            <a:off x="1" y="9430091"/>
            <a:ext cx="2945659" cy="496411"/>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pt-BR"/>
          </a:p>
        </p:txBody>
      </p:sp>
      <p:sp>
        <p:nvSpPr>
          <p:cNvPr id="5" name="Slide Number Placeholder 4"/>
          <p:cNvSpPr>
            <a:spLocks noGrp="1"/>
          </p:cNvSpPr>
          <p:nvPr>
            <p:ph type="sldNum" sz="quarter" idx="3"/>
          </p:nvPr>
        </p:nvSpPr>
        <p:spPr>
          <a:xfrm>
            <a:off x="3850444" y="9430091"/>
            <a:ext cx="2945659" cy="496411"/>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C9FAC0F0-DB54-4E3F-BF36-4ACBBD0C0F43}" type="slidenum">
              <a:rPr lang="en-US" altLang="pt-BR"/>
              <a:pPr>
                <a:defRPr/>
              </a:pPr>
              <a:t>‹nº›</a:t>
            </a:fld>
            <a:endParaRPr lang="en-US" altLang="pt-BR"/>
          </a:p>
        </p:txBody>
      </p:sp>
    </p:spTree>
    <p:extLst>
      <p:ext uri="{BB962C8B-B14F-4D97-AF65-F5344CB8AC3E}">
        <p14:creationId xmlns:p14="http://schemas.microsoft.com/office/powerpoint/2010/main" val="18669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pt-BR" altLang="pt-BR"/>
          </a:p>
        </p:txBody>
      </p:sp>
      <p:sp>
        <p:nvSpPr>
          <p:cNvPr id="5123" name="Rectangle 3"/>
          <p:cNvSpPr>
            <a:spLocks noGrp="1" noChangeArrowheads="1"/>
          </p:cNvSpPr>
          <p:nvPr>
            <p:ph type="dt" idx="1"/>
          </p:nvPr>
        </p:nvSpPr>
        <p:spPr bwMode="auto">
          <a:xfrm>
            <a:off x="3852017"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pt-BR" altLang="pt-BR"/>
          </a:p>
        </p:txBody>
      </p:sp>
      <p:sp>
        <p:nvSpPr>
          <p:cNvPr id="2253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06357" y="4715907"/>
            <a:ext cx="4984962" cy="44677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BR" altLang="pt-BR" noProof="0" smtClean="0"/>
              <a:t>Click to edit Master text styles</a:t>
            </a:r>
          </a:p>
          <a:p>
            <a:pPr lvl="1"/>
            <a:r>
              <a:rPr lang="pt-BR" altLang="pt-BR" noProof="0" smtClean="0"/>
              <a:t>Second level</a:t>
            </a:r>
          </a:p>
          <a:p>
            <a:pPr lvl="2"/>
            <a:r>
              <a:rPr lang="pt-BR" altLang="pt-BR" noProof="0" smtClean="0"/>
              <a:t>Third level</a:t>
            </a:r>
          </a:p>
          <a:p>
            <a:pPr lvl="3"/>
            <a:r>
              <a:rPr lang="pt-BR" altLang="pt-BR" noProof="0" smtClean="0"/>
              <a:t>Fourth level</a:t>
            </a:r>
          </a:p>
          <a:p>
            <a:pPr lvl="4"/>
            <a:r>
              <a:rPr lang="pt-BR" altLang="pt-BR" noProof="0" smtClean="0"/>
              <a:t>Fifth level</a:t>
            </a:r>
          </a:p>
        </p:txBody>
      </p:sp>
      <p:sp>
        <p:nvSpPr>
          <p:cNvPr id="5126" name="Rectangle 6"/>
          <p:cNvSpPr>
            <a:spLocks noGrp="1" noChangeArrowheads="1"/>
          </p:cNvSpPr>
          <p:nvPr>
            <p:ph type="ftr" sz="quarter" idx="4"/>
          </p:nvPr>
        </p:nvSpPr>
        <p:spPr bwMode="auto">
          <a:xfrm>
            <a:off x="1"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pt-BR" altLang="pt-BR"/>
          </a:p>
        </p:txBody>
      </p:sp>
      <p:sp>
        <p:nvSpPr>
          <p:cNvPr id="5127" name="Rectangle 7"/>
          <p:cNvSpPr>
            <a:spLocks noGrp="1" noChangeArrowheads="1"/>
          </p:cNvSpPr>
          <p:nvPr>
            <p:ph type="sldNum" sz="quarter" idx="5"/>
          </p:nvPr>
        </p:nvSpPr>
        <p:spPr bwMode="auto">
          <a:xfrm>
            <a:off x="3852017"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BA66AF89-5E66-4538-84E8-EAF8B582AA82}" type="slidenum">
              <a:rPr lang="pt-BR" altLang="pt-BR"/>
              <a:pPr>
                <a:defRPr/>
              </a:pPr>
              <a:t>‹nº›</a:t>
            </a:fld>
            <a:endParaRPr lang="pt-BR" altLang="pt-BR"/>
          </a:p>
        </p:txBody>
      </p:sp>
    </p:spTree>
    <p:extLst>
      <p:ext uri="{BB962C8B-B14F-4D97-AF65-F5344CB8AC3E}">
        <p14:creationId xmlns:p14="http://schemas.microsoft.com/office/powerpoint/2010/main" val="25785672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0" charset="0"/>
        <a:ea typeface="Arial" pitchFamily="-110" charset="0"/>
        <a:cs typeface="Arial" pitchFamily="-110" charset="0"/>
      </a:defRPr>
    </a:lvl1pPr>
    <a:lvl2pPr marL="457200" algn="l" rtl="0" eaLnBrk="0" fontAlgn="base" hangingPunct="0">
      <a:spcBef>
        <a:spcPct val="30000"/>
      </a:spcBef>
      <a:spcAft>
        <a:spcPct val="0"/>
      </a:spcAft>
      <a:defRPr sz="1200" kern="1200">
        <a:solidFill>
          <a:schemeClr val="tx1"/>
        </a:solidFill>
        <a:latin typeface="Arial" pitchFamily="-110" charset="0"/>
        <a:ea typeface="Arial" pitchFamily="-110" charset="0"/>
        <a:cs typeface="Arial" pitchFamily="-110" charset="0"/>
      </a:defRPr>
    </a:lvl2pPr>
    <a:lvl3pPr marL="914400" algn="l" rtl="0" eaLnBrk="0" fontAlgn="base" hangingPunct="0">
      <a:spcBef>
        <a:spcPct val="30000"/>
      </a:spcBef>
      <a:spcAft>
        <a:spcPct val="0"/>
      </a:spcAft>
      <a:defRPr sz="1200" kern="1200">
        <a:solidFill>
          <a:schemeClr val="tx1"/>
        </a:solidFill>
        <a:latin typeface="Arial" pitchFamily="-110" charset="0"/>
        <a:ea typeface="Arial" pitchFamily="-110" charset="0"/>
        <a:cs typeface="Arial" pitchFamily="-110" charset="0"/>
      </a:defRPr>
    </a:lvl3pPr>
    <a:lvl4pPr marL="1371600" algn="l" rtl="0" eaLnBrk="0" fontAlgn="base" hangingPunct="0">
      <a:spcBef>
        <a:spcPct val="30000"/>
      </a:spcBef>
      <a:spcAft>
        <a:spcPct val="0"/>
      </a:spcAft>
      <a:defRPr sz="1200" kern="1200">
        <a:solidFill>
          <a:schemeClr val="tx1"/>
        </a:solidFill>
        <a:latin typeface="Arial" pitchFamily="-110" charset="0"/>
        <a:ea typeface="Arial" pitchFamily="-110" charset="0"/>
        <a:cs typeface="Arial" pitchFamily="-110" charset="0"/>
      </a:defRPr>
    </a:lvl4pPr>
    <a:lvl5pPr marL="1828800" algn="l" rtl="0" eaLnBrk="0" fontAlgn="base" hangingPunct="0">
      <a:spcBef>
        <a:spcPct val="30000"/>
      </a:spcBef>
      <a:spcAft>
        <a:spcPct val="0"/>
      </a:spcAft>
      <a:defRPr sz="1200" kern="1200">
        <a:solidFill>
          <a:schemeClr val="tx1"/>
        </a:solidFill>
        <a:latin typeface="Arial" pitchFamily="-110" charset="0"/>
        <a:ea typeface="Arial" pitchFamily="-110" charset="0"/>
        <a:cs typeface="Arial" pitchFamily="-110"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565FB85A-8065-4A98-BE6C-522742901227}" type="slidenum">
              <a:rPr lang="pt-BR" altLang="pt-BR" smtClean="0"/>
              <a:pPr/>
              <a:t>1</a:t>
            </a:fld>
            <a:endParaRPr lang="pt-BR" altLang="pt-BR" dirty="0"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altLang="pt-BR" dirty="0" smtClean="0">
              <a:latin typeface="Arial" charset="0"/>
              <a:cs typeface="Arial" charset="0"/>
            </a:endParaRPr>
          </a:p>
        </p:txBody>
      </p:sp>
    </p:spTree>
    <p:extLst>
      <p:ext uri="{BB962C8B-B14F-4D97-AF65-F5344CB8AC3E}">
        <p14:creationId xmlns:p14="http://schemas.microsoft.com/office/powerpoint/2010/main" val="35326748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7"/>
          <p:cNvSpPr>
            <a:spLocks noGrp="1" noChangeArrowheads="1"/>
          </p:cNvSpPr>
          <p:nvPr>
            <p:ph type="sldNum" sz="quarter"/>
          </p:nvPr>
        </p:nvSpPr>
        <p:spPr>
          <a:noFill/>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9pPr>
          </a:lstStyle>
          <a:p>
            <a:fld id="{E618D78A-CA5C-4CEF-B78E-B1751007A454}" type="slidenum">
              <a:rPr lang="en-US" altLang="pt-BR" sz="1200">
                <a:solidFill>
                  <a:srgbClr val="000000"/>
                </a:solidFill>
              </a:rPr>
              <a:pPr/>
              <a:t>48</a:t>
            </a:fld>
            <a:endParaRPr lang="en-US" altLang="pt-BR" sz="1200">
              <a:solidFill>
                <a:srgbClr val="000000"/>
              </a:solidFill>
            </a:endParaRPr>
          </a:p>
        </p:txBody>
      </p:sp>
      <p:sp>
        <p:nvSpPr>
          <p:cNvPr id="45059" name="Rectangle 1"/>
          <p:cNvSpPr txBox="1">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60" name="Rectangle 2"/>
          <p:cNvSpPr txBox="1">
            <a:spLocks noGrp="1" noChangeArrowheads="1"/>
          </p:cNvSpPr>
          <p:nvPr>
            <p:ph type="body" idx="1"/>
          </p:nvPr>
        </p:nvSpPr>
        <p:spPr>
          <a:xfrm>
            <a:off x="906357" y="4715907"/>
            <a:ext cx="4984962" cy="4467701"/>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919163" y="744538"/>
            <a:ext cx="4960937"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BR" altLang="pt-B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Espaço Reservado para Imagem de Slide 1"/>
          <p:cNvSpPr>
            <a:spLocks noGrp="1" noRot="1" noChangeAspect="1" noTextEdit="1"/>
          </p:cNvSpPr>
          <p:nvPr>
            <p:ph type="sldImg"/>
          </p:nvPr>
        </p:nvSpPr>
        <p:spPr>
          <a:ln/>
        </p:spPr>
      </p:sp>
      <p:sp>
        <p:nvSpPr>
          <p:cNvPr id="98307"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pt-BR" smtClean="0">
              <a:latin typeface="Arial" pitchFamily="34" charset="0"/>
            </a:endParaRPr>
          </a:p>
        </p:txBody>
      </p:sp>
      <p:sp>
        <p:nvSpPr>
          <p:cNvPr id="28676" name="Espaço Reservado para Número de Slide 3"/>
          <p:cNvSpPr>
            <a:spLocks noGrp="1"/>
          </p:cNvSpPr>
          <p:nvPr>
            <p:ph type="sldNum" sz="quarter" idx="5"/>
          </p:nvPr>
        </p:nvSpPr>
        <p:spPr/>
        <p:txBody>
          <a:bodyPr/>
          <a:lstStyle/>
          <a:p>
            <a:pPr>
              <a:defRPr/>
            </a:pPr>
            <a:fld id="{7AF8CAD9-C157-48DE-A065-8CE5E3133F87}" type="slidenum">
              <a:rPr lang="pt-BR" smtClean="0"/>
              <a:pPr>
                <a:defRPr/>
              </a:pPr>
              <a:t>52</a:t>
            </a:fld>
            <a:endParaRPr lang="pt-B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982F8F8B-BA4D-49C6-8BB1-C2B06D5B9805}" type="slidenum">
              <a:rPr lang="pt-BR" altLang="pt-BR" smtClean="0"/>
              <a:pPr/>
              <a:t>56</a:t>
            </a:fld>
            <a:endParaRPr lang="pt-BR" altLang="pt-BR" smtClean="0"/>
          </a:p>
        </p:txBody>
      </p:sp>
      <p:sp>
        <p:nvSpPr>
          <p:cNvPr id="43011" name="Rectangle 2"/>
          <p:cNvSpPr>
            <a:spLocks noGrp="1" noRot="1" noChangeAspect="1" noChangeArrowheads="1" noTextEdit="1"/>
          </p:cNvSpPr>
          <p:nvPr>
            <p:ph type="sldImg"/>
          </p:nvPr>
        </p:nvSpPr>
        <p:spPr>
          <a:solidFill>
            <a:srgbClr val="FFFFFF"/>
          </a:solidFill>
          <a:ln/>
        </p:spPr>
      </p:sp>
      <p:sp>
        <p:nvSpPr>
          <p:cNvPr id="4301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pt-BR"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95627A83-29F3-4BF0-9B25-59938D89A1E0}" type="slidenum">
              <a:rPr lang="pt-BR" altLang="pt-BR" smtClean="0"/>
              <a:pPr/>
              <a:t>3</a:t>
            </a:fld>
            <a:endParaRPr lang="pt-BR" altLang="pt-BR" dirty="0"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altLang="pt-BR" dirty="0"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495335F4-87AF-4BE0-B119-C277BEF1486F}" type="slidenum">
              <a:rPr lang="pt-BR" altLang="pt-BR" smtClean="0"/>
              <a:pPr/>
              <a:t>4</a:t>
            </a:fld>
            <a:endParaRPr lang="pt-BR" altLang="pt-BR" dirty="0"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altLang="pt-BR" dirty="0"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fld id="{68DCD569-45CF-47A9-AF37-998B2C344B15}" type="slidenum">
              <a:rPr lang="pt-BR" smtClean="0"/>
              <a:pPr eaLnBrk="1" hangingPunct="1"/>
              <a:t>5</a:t>
            </a:fld>
            <a:endParaRPr lang="pt-BR" smtClean="0"/>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numCol="1" anchor="ctr" anchorCtr="0" compatLnSpc="1">
            <a:prstTxWarp prst="textNoShape">
              <a:avLst/>
            </a:prstTxWarp>
          </a:bodyPr>
          <a:lstStyle/>
          <a:p>
            <a:endParaRPr lang="pt-B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cs typeface="Arial" pitchFamily="34" charset="0"/>
              </a:defRPr>
            </a:lvl1pPr>
            <a:lvl2pPr marL="742950" indent="-285750">
              <a:defRPr sz="2400">
                <a:solidFill>
                  <a:schemeClr val="tx1"/>
                </a:solidFill>
                <a:latin typeface="Arial" pitchFamily="34" charset="0"/>
                <a:cs typeface="Arial" pitchFamily="34" charset="0"/>
              </a:defRPr>
            </a:lvl2pPr>
            <a:lvl3pPr marL="1143000" indent="-228600">
              <a:defRPr sz="2400">
                <a:solidFill>
                  <a:schemeClr val="tx1"/>
                </a:solidFill>
                <a:latin typeface="Arial" pitchFamily="34" charset="0"/>
                <a:cs typeface="Arial" pitchFamily="34" charset="0"/>
              </a:defRPr>
            </a:lvl3pPr>
            <a:lvl4pPr marL="1600200" indent="-228600">
              <a:defRPr sz="2400">
                <a:solidFill>
                  <a:schemeClr val="tx1"/>
                </a:solidFill>
                <a:latin typeface="Arial" pitchFamily="34" charset="0"/>
                <a:cs typeface="Arial" pitchFamily="34" charset="0"/>
              </a:defRPr>
            </a:lvl4pPr>
            <a:lvl5pPr marL="2057400" indent="-22860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eaLnBrk="1" hangingPunct="1"/>
            <a:fld id="{E79461D3-9CDC-4345-81CB-484B8F51A1DF}" type="slidenum">
              <a:rPr lang="pt-BR" altLang="pt-BR" sz="1200" smtClean="0">
                <a:ea typeface="MS PGothic" pitchFamily="34" charset="-128"/>
              </a:rPr>
              <a:pPr eaLnBrk="1" hangingPunct="1"/>
              <a:t>8</a:t>
            </a:fld>
            <a:endParaRPr lang="pt-BR" altLang="pt-BR" sz="1200" smtClean="0">
              <a:ea typeface="MS PGothic" pitchFamily="34" charset="-128"/>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pt-BR"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ço Reservado para Imagem de Slid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Espaço Reservado para Anotações 2"/>
          <p:cNvSpPr>
            <a:spLocks noGrp="1"/>
          </p:cNvSpPr>
          <p:nvPr>
            <p:ph type="body" idx="1"/>
          </p:nvPr>
        </p:nvSpPr>
        <p:spPr/>
        <p:txBody>
          <a:bodyPr>
            <a:normAutofit/>
          </a:bodyPr>
          <a:lstStyle/>
          <a:p>
            <a:pPr>
              <a:defRPr/>
            </a:pPr>
            <a:endParaRPr lang="pt-BR" dirty="0"/>
          </a:p>
        </p:txBody>
      </p:sp>
      <p:sp>
        <p:nvSpPr>
          <p:cNvPr id="49156" name="Espaço Reservado para Número de Slid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6A26FFEA-2425-4A0D-80F3-757C030490D9}" type="slidenum">
              <a:rPr lang="pt-BR" altLang="pt-BR" smtClean="0">
                <a:solidFill>
                  <a:srgbClr val="000000"/>
                </a:solidFill>
              </a:rPr>
              <a:pPr eaLnBrk="1" hangingPunct="1">
                <a:defRPr/>
              </a:pPr>
              <a:t>10</a:t>
            </a:fld>
            <a:endParaRPr lang="pt-BR" altLang="pt-BR" smtClean="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350ADB78-D3B2-425A-A921-C4262C2E8A0E}" type="slidenum">
              <a:rPr lang="pt-BR" smtClean="0">
                <a:latin typeface="Arial" charset="0"/>
                <a:cs typeface="Arial" charset="0"/>
              </a:rPr>
              <a:pPr/>
              <a:t>12</a:t>
            </a:fld>
            <a:endParaRPr lang="pt-BR" smtClean="0">
              <a:latin typeface="Arial" charset="0"/>
              <a:cs typeface="Arial"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350ADB78-D3B2-425A-A921-C4262C2E8A0E}" type="slidenum">
              <a:rPr lang="pt-BR" smtClean="0">
                <a:latin typeface="Arial" charset="0"/>
                <a:cs typeface="Arial" charset="0"/>
              </a:rPr>
              <a:pPr/>
              <a:t>16</a:t>
            </a:fld>
            <a:endParaRPr lang="pt-BR" smtClean="0">
              <a:latin typeface="Arial" charset="0"/>
              <a:cs typeface="Arial"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350ADB78-D3B2-425A-A921-C4262C2E8A0E}" type="slidenum">
              <a:rPr lang="pt-BR" smtClean="0">
                <a:latin typeface="Arial" charset="0"/>
                <a:cs typeface="Arial" charset="0"/>
              </a:rPr>
              <a:pPr/>
              <a:t>24</a:t>
            </a:fld>
            <a:endParaRPr lang="pt-BR" smtClean="0">
              <a:latin typeface="Arial" charset="0"/>
              <a:cs typeface="Arial"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pt-B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pt-BR"/>
          </a:p>
        </p:txBody>
      </p:sp>
    </p:spTree>
    <p:extLst>
      <p:ext uri="{BB962C8B-B14F-4D97-AF65-F5344CB8AC3E}">
        <p14:creationId xmlns:p14="http://schemas.microsoft.com/office/powerpoint/2010/main" val="977587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Tree>
    <p:extLst>
      <p:ext uri="{BB962C8B-B14F-4D97-AF65-F5344CB8AC3E}">
        <p14:creationId xmlns:p14="http://schemas.microsoft.com/office/powerpoint/2010/main" val="2957300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pt-B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Tree>
    <p:extLst>
      <p:ext uri="{BB962C8B-B14F-4D97-AF65-F5344CB8AC3E}">
        <p14:creationId xmlns:p14="http://schemas.microsoft.com/office/powerpoint/2010/main" val="1529608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Somente títul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6553200" y="6245225"/>
            <a:ext cx="2133600" cy="476250"/>
          </a:xfrm>
          <a:prstGeom prst="rect">
            <a:avLst/>
          </a:prstGeom>
        </p:spPr>
        <p:txBody>
          <a:bodyPr/>
          <a:lstStyle>
            <a:lvl1pPr>
              <a:defRPr>
                <a:solidFill>
                  <a:schemeClr val="accent6">
                    <a:lumMod val="50000"/>
                  </a:schemeClr>
                </a:solidFill>
              </a:defRPr>
            </a:lvl1pPr>
          </a:lstStyle>
          <a:p>
            <a:pPr>
              <a:defRPr/>
            </a:pPr>
            <a:fld id="{D3C78E7D-39D8-4274-836C-2413C85CC9F0}" type="slidenum">
              <a:rPr lang="pt-BR"/>
              <a:pPr>
                <a:defRPr/>
              </a:pPr>
              <a:t>‹nº›</a:t>
            </a:fld>
            <a:endParaRPr lang="pt-BR" dirty="0"/>
          </a:p>
        </p:txBody>
      </p:sp>
      <p:sp>
        <p:nvSpPr>
          <p:cNvPr id="3" name="Rectangle 5"/>
          <p:cNvSpPr>
            <a:spLocks noGrp="1" noChangeArrowheads="1"/>
          </p:cNvSpPr>
          <p:nvPr>
            <p:ph type="ftr" sz="quarter" idx="11"/>
          </p:nvPr>
        </p:nvSpPr>
        <p:spPr>
          <a:xfrm>
            <a:off x="3124200" y="6245225"/>
            <a:ext cx="2895600" cy="476250"/>
          </a:xfrm>
          <a:prstGeom prst="rect">
            <a:avLst/>
          </a:prstGeom>
        </p:spPr>
        <p:txBody>
          <a:bodyPr/>
          <a:lstStyle>
            <a:lvl1pPr>
              <a:defRPr>
                <a:solidFill>
                  <a:schemeClr val="accent6">
                    <a:lumMod val="50000"/>
                  </a:schemeClr>
                </a:solidFill>
              </a:defRPr>
            </a:lvl1pPr>
          </a:lstStyle>
          <a:p>
            <a:pPr>
              <a:defRPr/>
            </a:pPr>
            <a:endParaRPr lang="pt-BR"/>
          </a:p>
        </p:txBody>
      </p:sp>
      <p:sp>
        <p:nvSpPr>
          <p:cNvPr id="4" name="Rectangle 4"/>
          <p:cNvSpPr>
            <a:spLocks noGrp="1" noChangeArrowheads="1"/>
          </p:cNvSpPr>
          <p:nvPr>
            <p:ph type="dt" sz="half" idx="12"/>
          </p:nvPr>
        </p:nvSpPr>
        <p:spPr>
          <a:xfrm>
            <a:off x="457200" y="6245225"/>
            <a:ext cx="2133600" cy="476250"/>
          </a:xfrm>
          <a:prstGeom prst="rect">
            <a:avLst/>
          </a:prstGeom>
        </p:spPr>
        <p:txBody>
          <a:bodyPr/>
          <a:lstStyle>
            <a:lvl1pPr>
              <a:defRPr>
                <a:solidFill>
                  <a:schemeClr val="accent6">
                    <a:lumMod val="50000"/>
                  </a:schemeClr>
                </a:solidFill>
              </a:defRPr>
            </a:lvl1pPr>
          </a:lstStyle>
          <a:p>
            <a:pPr>
              <a:defRPr/>
            </a:pPr>
            <a:endParaRPr lang="pt-BR"/>
          </a:p>
        </p:txBody>
      </p:sp>
    </p:spTree>
    <p:extLst>
      <p:ext uri="{BB962C8B-B14F-4D97-AF65-F5344CB8AC3E}">
        <p14:creationId xmlns:p14="http://schemas.microsoft.com/office/powerpoint/2010/main" val="251624156"/>
      </p:ext>
    </p:extLst>
  </p:cSld>
  <p:clrMapOvr>
    <a:masterClrMapping/>
  </p:clrMapOvr>
  <p:transition>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 de título">
    <p:spTree>
      <p:nvGrpSpPr>
        <p:cNvPr id="1" name=""/>
        <p:cNvGrpSpPr/>
        <p:nvPr/>
      </p:nvGrpSpPr>
      <p:grpSpPr>
        <a:xfrm>
          <a:off x="0" y="0"/>
          <a:ext cx="0" cy="0"/>
          <a:chOff x="0" y="0"/>
          <a:chExt cx="0" cy="0"/>
        </a:xfrm>
      </p:grpSpPr>
      <p:sp>
        <p:nvSpPr>
          <p:cNvPr id="8" name="Título 7"/>
          <p:cNvSpPr>
            <a:spLocks noGrp="1"/>
          </p:cNvSpPr>
          <p:nvPr>
            <p:ph type="title"/>
          </p:nvPr>
        </p:nvSpPr>
        <p:spPr>
          <a:xfrm>
            <a:off x="179512" y="44624"/>
            <a:ext cx="8856984" cy="764704"/>
          </a:xfrm>
        </p:spPr>
        <p:txBody>
          <a:bodyPr>
            <a:noAutofit/>
          </a:bodyPr>
          <a:lstStyle>
            <a:lvl1pPr algn="l">
              <a:defRPr sz="2600"/>
            </a:lvl1pPr>
          </a:lstStyle>
          <a:p>
            <a:endParaRPr lang="pt-BR" dirty="0"/>
          </a:p>
        </p:txBody>
      </p:sp>
      <p:sp>
        <p:nvSpPr>
          <p:cNvPr id="9" name="Espaço Reservado para Conteúdo 2"/>
          <p:cNvSpPr>
            <a:spLocks noGrp="1"/>
          </p:cNvSpPr>
          <p:nvPr>
            <p:ph idx="1"/>
          </p:nvPr>
        </p:nvSpPr>
        <p:spPr>
          <a:xfrm>
            <a:off x="179512" y="1340768"/>
            <a:ext cx="8856984" cy="4896544"/>
          </a:xfrm>
        </p:spPr>
        <p:txBody>
          <a:bodyPr>
            <a:normAutofit/>
          </a:bodyPr>
          <a:lstStyle>
            <a:lvl1pPr marL="342900" indent="-342900">
              <a:buClr>
                <a:schemeClr val="accent6">
                  <a:lumMod val="50000"/>
                </a:schemeClr>
              </a:buClr>
              <a:buFont typeface="Wingdings" pitchFamily="2" charset="2"/>
              <a:buChar char="§"/>
              <a:defRPr sz="2200"/>
            </a:lvl1pPr>
            <a:lvl2pPr marL="742950" indent="-285750">
              <a:buClr>
                <a:schemeClr val="accent6">
                  <a:lumMod val="50000"/>
                </a:schemeClr>
              </a:buClr>
              <a:buFont typeface="Wingdings" pitchFamily="2" charset="2"/>
              <a:buChar char="§"/>
              <a:defRPr sz="2200"/>
            </a:lvl2pPr>
            <a:lvl3pPr marL="1143000" indent="-228600">
              <a:buClr>
                <a:schemeClr val="accent6">
                  <a:lumMod val="50000"/>
                </a:schemeClr>
              </a:buClr>
              <a:buFont typeface="Wingdings" pitchFamily="2" charset="2"/>
              <a:buChar char="§"/>
              <a:defRPr sz="2200"/>
            </a:lvl3pPr>
            <a:lvl4pPr marL="1600200" indent="-228600">
              <a:buClr>
                <a:schemeClr val="accent6">
                  <a:lumMod val="50000"/>
                </a:schemeClr>
              </a:buClr>
              <a:buFont typeface="Wingdings" pitchFamily="2" charset="2"/>
              <a:buChar char="§"/>
              <a:defRPr sz="2200"/>
            </a:lvl4pPr>
            <a:lvl5pPr marL="2057400" indent="-228600">
              <a:buClr>
                <a:schemeClr val="accent6">
                  <a:lumMod val="50000"/>
                </a:schemeClr>
              </a:buClr>
              <a:buFont typeface="Wingdings" pitchFamily="2" charset="2"/>
              <a:buChar char="§"/>
              <a:defRPr sz="2200"/>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25395521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pt-B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pt-BR"/>
          </a:p>
        </p:txBody>
      </p:sp>
      <p:sp>
        <p:nvSpPr>
          <p:cNvPr id="4" name="Date Placeholder 3"/>
          <p:cNvSpPr>
            <a:spLocks noGrp="1"/>
          </p:cNvSpPr>
          <p:nvPr>
            <p:ph type="dt" sz="half" idx="10"/>
          </p:nvPr>
        </p:nvSpPr>
        <p:spPr/>
        <p:txBody>
          <a:bodyPr/>
          <a:lstStyle>
            <a:lvl1pPr>
              <a:defRPr/>
            </a:lvl1pPr>
          </a:lstStyle>
          <a:p>
            <a:fld id="{EA473D8C-B0FB-4E17-BFEE-48B9B0891AA7}" type="datetime1">
              <a:rPr lang="pt-BR"/>
              <a:pPr/>
              <a:t>27/04/2015</a:t>
            </a:fld>
            <a:endParaRPr lang="pt-BR"/>
          </a:p>
        </p:txBody>
      </p:sp>
      <p:sp>
        <p:nvSpPr>
          <p:cNvPr id="5" name="Footer Placeholder 4"/>
          <p:cNvSpPr>
            <a:spLocks noGrp="1"/>
          </p:cNvSpPr>
          <p:nvPr>
            <p:ph type="ftr" sz="quarter" idx="11"/>
          </p:nvPr>
        </p:nvSpPr>
        <p:spPr/>
        <p:txBody>
          <a:bodyPr/>
          <a:lstStyle>
            <a:lvl1pPr>
              <a:defRPr/>
            </a:lvl1pPr>
          </a:lstStyle>
          <a:p>
            <a:endParaRPr lang="pt-BR"/>
          </a:p>
        </p:txBody>
      </p:sp>
      <p:sp>
        <p:nvSpPr>
          <p:cNvPr id="6" name="Slide Number Placeholder 5"/>
          <p:cNvSpPr>
            <a:spLocks noGrp="1"/>
          </p:cNvSpPr>
          <p:nvPr>
            <p:ph type="sldNum" sz="quarter" idx="12"/>
          </p:nvPr>
        </p:nvSpPr>
        <p:spPr/>
        <p:txBody>
          <a:bodyPr/>
          <a:lstStyle>
            <a:lvl1pPr>
              <a:defRPr/>
            </a:lvl1pPr>
          </a:lstStyle>
          <a:p>
            <a:fld id="{1513707C-655B-4EC4-8D2E-9E3236B4BEE6}" type="slidenum">
              <a:rPr lang="pt-BR"/>
              <a:pPr/>
              <a:t>‹nº›</a:t>
            </a:fld>
            <a:endParaRPr lang="pt-BR"/>
          </a:p>
        </p:txBody>
      </p:sp>
    </p:spTree>
    <p:extLst>
      <p:ext uri="{BB962C8B-B14F-4D97-AF65-F5344CB8AC3E}">
        <p14:creationId xmlns:p14="http://schemas.microsoft.com/office/powerpoint/2010/main" val="3014423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Tree>
    <p:extLst>
      <p:ext uri="{BB962C8B-B14F-4D97-AF65-F5344CB8AC3E}">
        <p14:creationId xmlns:p14="http://schemas.microsoft.com/office/powerpoint/2010/main" val="3020427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pt-B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56864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Tree>
    <p:extLst>
      <p:ext uri="{BB962C8B-B14F-4D97-AF65-F5344CB8AC3E}">
        <p14:creationId xmlns:p14="http://schemas.microsoft.com/office/powerpoint/2010/main" val="2954374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pt-B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Tree>
    <p:extLst>
      <p:ext uri="{BB962C8B-B14F-4D97-AF65-F5344CB8AC3E}">
        <p14:creationId xmlns:p14="http://schemas.microsoft.com/office/powerpoint/2010/main" val="3646045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Tree>
    <p:extLst>
      <p:ext uri="{BB962C8B-B14F-4D97-AF65-F5344CB8AC3E}">
        <p14:creationId xmlns:p14="http://schemas.microsoft.com/office/powerpoint/2010/main" val="1677466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9738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pt-B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37288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pt-B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86654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file://localhost/Trabalhos%20Sabrina/Area_editorial/Power%20point_2014/power%20point%20eleitoral%202014/apresentacao%20azul%20eleitoral%202014/arquivos%20eleitoral14/slide_padrao_azul_miolo_2014_eleitoral_b.png"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BR"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BR" smtClean="0"/>
              <a:t>Click to edit Master text styles</a:t>
            </a:r>
          </a:p>
          <a:p>
            <a:pPr lvl="1"/>
            <a:r>
              <a:rPr lang="pt-BR" smtClean="0"/>
              <a:t>Second level</a:t>
            </a:r>
          </a:p>
          <a:p>
            <a:pPr lvl="2"/>
            <a:r>
              <a:rPr lang="pt-BR" smtClean="0"/>
              <a:t>Third level</a:t>
            </a:r>
          </a:p>
          <a:p>
            <a:pPr lvl="3"/>
            <a:r>
              <a:rPr lang="pt-BR" smtClean="0"/>
              <a:t>Fourth level</a:t>
            </a:r>
          </a:p>
          <a:p>
            <a:pPr lvl="4"/>
            <a:r>
              <a:rPr lang="pt-BR" smtClean="0"/>
              <a:t>Fifth level</a:t>
            </a:r>
          </a:p>
        </p:txBody>
      </p:sp>
      <p:pic>
        <p:nvPicPr>
          <p:cNvPr id="1028" name="slide_padrao_azul_miolo_2014_eleitoral_b.png" descr="/Trabalhos Sabrina/Area_editorial/Power point_2014/power point eleitoral 2014/apresentacao azul eleitoral 2014/arquivos eleitoral14/slide_padrao_azul_miolo_2014_eleitoral_b.png"/>
          <p:cNvPicPr>
            <a:picLocks noChangeAspect="1"/>
          </p:cNvPicPr>
          <p:nvPr userDrawn="1"/>
        </p:nvPicPr>
        <p:blipFill>
          <a:blip r:embed="rId15" r:link="rId16" cstate="email">
            <a:extLst>
              <a:ext uri="{28A0092B-C50C-407E-A947-70E740481C1C}">
                <a14:useLocalDpi xmlns:a14="http://schemas.microsoft.com/office/drawing/2010/main"/>
              </a:ext>
            </a:extLst>
          </a:blip>
          <a:srcRect/>
          <a:stretch>
            <a:fillRect/>
          </a:stretch>
        </p:blipFill>
        <p:spPr bwMode="auto">
          <a:xfrm>
            <a:off x="0" y="4763"/>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3975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5" r:id="rId12"/>
    <p:sldLayoutId id="2147483676"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110" charset="0"/>
          <a:ea typeface="Arial" pitchFamily="-110" charset="0"/>
          <a:cs typeface="Arial" pitchFamily="-110" charset="0"/>
        </a:defRPr>
      </a:lvl2pPr>
      <a:lvl3pPr algn="ctr" rtl="0" eaLnBrk="0" fontAlgn="base" hangingPunct="0">
        <a:spcBef>
          <a:spcPct val="0"/>
        </a:spcBef>
        <a:spcAft>
          <a:spcPct val="0"/>
        </a:spcAft>
        <a:defRPr sz="4400">
          <a:solidFill>
            <a:schemeClr val="tx2"/>
          </a:solidFill>
          <a:latin typeface="Arial" pitchFamily="-110" charset="0"/>
          <a:ea typeface="Arial" pitchFamily="-110" charset="0"/>
          <a:cs typeface="Arial" pitchFamily="-110" charset="0"/>
        </a:defRPr>
      </a:lvl3pPr>
      <a:lvl4pPr algn="ctr" rtl="0" eaLnBrk="0" fontAlgn="base" hangingPunct="0">
        <a:spcBef>
          <a:spcPct val="0"/>
        </a:spcBef>
        <a:spcAft>
          <a:spcPct val="0"/>
        </a:spcAft>
        <a:defRPr sz="4400">
          <a:solidFill>
            <a:schemeClr val="tx2"/>
          </a:solidFill>
          <a:latin typeface="Arial" pitchFamily="-110" charset="0"/>
          <a:ea typeface="Arial" pitchFamily="-110" charset="0"/>
          <a:cs typeface="Arial" pitchFamily="-110" charset="0"/>
        </a:defRPr>
      </a:lvl4pPr>
      <a:lvl5pPr algn="ctr" rtl="0" eaLnBrk="0" fontAlgn="base" hangingPunct="0">
        <a:spcBef>
          <a:spcPct val="0"/>
        </a:spcBef>
        <a:spcAft>
          <a:spcPct val="0"/>
        </a:spcAft>
        <a:defRPr sz="4400">
          <a:solidFill>
            <a:schemeClr val="tx2"/>
          </a:solidFill>
          <a:latin typeface="Arial" pitchFamily="-110" charset="0"/>
          <a:ea typeface="Arial" pitchFamily="-110" charset="0"/>
          <a:cs typeface="Arial" pitchFamily="-110" charset="0"/>
        </a:defRPr>
      </a:lvl5pPr>
      <a:lvl6pPr marL="4572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6pPr>
      <a:lvl7pPr marL="9144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7pPr>
      <a:lvl8pPr marL="13716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8pPr>
      <a:lvl9pPr marL="18288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pt-B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BR" smtClean="0"/>
              <a:t>Click to edit Master title style</a:t>
            </a:r>
          </a:p>
        </p:txBody>
      </p:sp>
      <p:sp>
        <p:nvSpPr>
          <p:cNvPr id="1331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BR" smtClean="0"/>
              <a:t>Click to edit Master text styles</a:t>
            </a:r>
          </a:p>
          <a:p>
            <a:pPr lvl="1"/>
            <a:r>
              <a:rPr lang="pt-BR" smtClean="0"/>
              <a:t>Second level</a:t>
            </a:r>
          </a:p>
          <a:p>
            <a:pPr lvl="2"/>
            <a:r>
              <a:rPr lang="pt-BR" smtClean="0"/>
              <a:t>Third level</a:t>
            </a:r>
          </a:p>
          <a:p>
            <a:pPr lvl="3"/>
            <a:r>
              <a:rPr lang="pt-BR" smtClean="0"/>
              <a:t>Fourth level</a:t>
            </a:r>
          </a:p>
          <a:p>
            <a:pPr lvl="4"/>
            <a:r>
              <a:rPr lang="pt-BR"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19F21A85-686A-47DB-8B48-B4ED27A41E9F}" type="datetime1">
              <a:rPr lang="pt-BR"/>
              <a:pPr/>
              <a:t>27/04/2015</a:t>
            </a:fld>
            <a:endParaRPr lang="pt-B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pt-B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CBDF32EF-95E2-4FAD-9724-0BFD3D8ECFD7}" type="slidenum">
              <a:rPr lang="pt-BR"/>
              <a:pPr/>
              <a:t>‹nº›</a:t>
            </a:fld>
            <a:endParaRPr lang="pt-BR"/>
          </a:p>
        </p:txBody>
      </p:sp>
      <p:pic>
        <p:nvPicPr>
          <p:cNvPr id="13319" name="slide_padrao_azul_capa_2013.png" descr="/Users/fredlobo/Documents/APRESENTACOES_ABRIL 2011/APRESENTACAO_AZUL_ABRIL 11/slide_padrao_azul_capa_2013.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6350" y="0"/>
            <a:ext cx="91567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4061769"/>
      </p:ext>
    </p:extLst>
  </p:cSld>
  <p:clrMap bg1="lt1" tx1="dk1" bg2="lt2" tx2="dk2" accent1="accent1" accent2="accent2" accent3="accent3" accent4="accent4" accent5="accent5" accent6="accent6" hlink="hlink" folHlink="folHlink"/>
  <p:sldLayoutIdLst>
    <p:sldLayoutId id="2147483673" r:id="rId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pt-B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file:///\\localhost\Trabalhos%20Sabrina\Area_editorial\Power%20point_2014\power%20point%20eleitoral%202014\apresentacao%20azul%20eleitoral%202014\arquivos%20eleitoral14\slide_padrao_azul_capa_2014_eleitoral_b.pn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w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mailto:mariana.freitas@saude.gov.br" TargetMode="External"/><Relationship Id="rId4" Type="http://schemas.openxmlformats.org/officeDocument/2006/relationships/image" Target="file:///\\localhost\Trabalhos%20Sabrina\Area_editorial\Power%20point_2014\power%20point%20eleitoral%202014\apresentacao%20azul%20eleitoral%202014\arquivos%20eleitoral14\SLIDE_ENCERRAMENTO_AZUL_2014_eleitoral_b.p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slide_padrao_azul_capa_2014_eleitoral_b.png" descr="/Trabalhos Sabrina/Area_editorial/Power point_2014/power point eleitoral 2014/apresentacao azul eleitoral 2014/arquivos eleitoral14/slide_padrao_azul_capa_2014_eleitoral_b.png"/>
          <p:cNvPicPr>
            <a:picLocks noChangeAspect="1"/>
          </p:cNvPicPr>
          <p:nvPr/>
        </p:nvPicPr>
        <p:blipFill>
          <a:blip r:embed="rId3" r:link="rId4"/>
          <a:srcRect/>
          <a:stretch>
            <a:fillRect/>
          </a:stretch>
        </p:blipFill>
        <p:spPr bwMode="auto">
          <a:xfrm>
            <a:off x="0" y="4763"/>
            <a:ext cx="9144000" cy="6848475"/>
          </a:xfrm>
          <a:prstGeom prst="rect">
            <a:avLst/>
          </a:prstGeom>
          <a:noFill/>
          <a:ln w="9525">
            <a:noFill/>
            <a:miter lim="800000"/>
            <a:headEnd/>
            <a:tailEnd/>
          </a:ln>
        </p:spPr>
      </p:pic>
      <p:sp>
        <p:nvSpPr>
          <p:cNvPr id="7" name="Text Box 8"/>
          <p:cNvSpPr txBox="1">
            <a:spLocks noChangeArrowheads="1"/>
          </p:cNvSpPr>
          <p:nvPr/>
        </p:nvSpPr>
        <p:spPr bwMode="auto">
          <a:xfrm>
            <a:off x="3856" y="4092436"/>
            <a:ext cx="9140144" cy="2739211"/>
          </a:xfrm>
          <a:prstGeom prst="rect">
            <a:avLst/>
          </a:prstGeom>
          <a:noFill/>
          <a:ln w="9525">
            <a:noFill/>
            <a:miter lim="800000"/>
            <a:headEnd/>
            <a:tailEnd/>
          </a:ln>
        </p:spPr>
        <p:txBody>
          <a:bodyPr wrap="square">
            <a:spAutoFit/>
          </a:bodyPr>
          <a:lstStyle/>
          <a:p>
            <a:r>
              <a:rPr lang="pt-BR" altLang="pt-BR" sz="1400" dirty="0" smtClean="0">
                <a:solidFill>
                  <a:srgbClr val="FFFFFF"/>
                </a:solidFill>
                <a:latin typeface="+mj-lt"/>
              </a:rPr>
              <a:t>Departamento de Vigilância de Doenças e Agravos não transmissíveis e Promoção da Saúde</a:t>
            </a:r>
          </a:p>
          <a:p>
            <a:r>
              <a:rPr lang="pt-BR" altLang="pt-BR" sz="1400" dirty="0" smtClean="0">
                <a:solidFill>
                  <a:srgbClr val="FFFFFF"/>
                </a:solidFill>
                <a:latin typeface="+mj-lt"/>
              </a:rPr>
              <a:t>Coordenação Geral de Doenças e Agravos não Transmissíveis</a:t>
            </a:r>
          </a:p>
          <a:p>
            <a:r>
              <a:rPr lang="pt-BR" altLang="pt-BR" sz="1400" dirty="0" smtClean="0">
                <a:solidFill>
                  <a:srgbClr val="FFFFFF"/>
                </a:solidFill>
                <a:latin typeface="+mj-lt"/>
              </a:rPr>
              <a:t>Área Técnica de Vigilância e Prevenção de Violências e Acidentes</a:t>
            </a:r>
          </a:p>
          <a:p>
            <a:r>
              <a:rPr lang="pt-BR" altLang="pt-BR" sz="1400" dirty="0" smtClean="0">
                <a:solidFill>
                  <a:srgbClr val="FFFFFF"/>
                </a:solidFill>
                <a:latin typeface="+mj-lt"/>
              </a:rPr>
              <a:t>Secretaria </a:t>
            </a:r>
            <a:r>
              <a:rPr lang="pt-BR" altLang="pt-BR" sz="1400" dirty="0">
                <a:solidFill>
                  <a:srgbClr val="FFFFFF"/>
                </a:solidFill>
                <a:latin typeface="+mj-lt"/>
              </a:rPr>
              <a:t>de Vigilância em </a:t>
            </a:r>
            <a:r>
              <a:rPr lang="pt-BR" altLang="pt-BR" sz="1400" dirty="0" smtClean="0">
                <a:solidFill>
                  <a:srgbClr val="FFFFFF"/>
                </a:solidFill>
                <a:latin typeface="+mj-lt"/>
              </a:rPr>
              <a:t>Saúde</a:t>
            </a:r>
            <a:endParaRPr lang="pt-BR" altLang="pt-BR" sz="1400" dirty="0">
              <a:solidFill>
                <a:srgbClr val="FFFFFF"/>
              </a:solidFill>
              <a:latin typeface="+mj-lt"/>
            </a:endParaRPr>
          </a:p>
          <a:p>
            <a:r>
              <a:rPr lang="pt-BR" altLang="pt-BR" sz="1400" dirty="0">
                <a:solidFill>
                  <a:srgbClr val="FFFFFF"/>
                </a:solidFill>
                <a:latin typeface="+mj-lt"/>
              </a:rPr>
              <a:t>Ministério da Saúde</a:t>
            </a:r>
          </a:p>
          <a:p>
            <a:endParaRPr lang="pt-BR" altLang="pt-BR" sz="2000" dirty="0">
              <a:solidFill>
                <a:srgbClr val="FFFFFF"/>
              </a:solidFill>
            </a:endParaRPr>
          </a:p>
          <a:p>
            <a:endParaRPr lang="pt-BR" altLang="pt-BR" sz="2000" dirty="0" smtClean="0">
              <a:solidFill>
                <a:srgbClr val="FFFFFF"/>
              </a:solidFill>
            </a:endParaRPr>
          </a:p>
          <a:p>
            <a:endParaRPr lang="pt-BR" altLang="pt-BR" sz="2000" dirty="0">
              <a:solidFill>
                <a:srgbClr val="FFFFFF"/>
              </a:solidFill>
            </a:endParaRPr>
          </a:p>
          <a:p>
            <a:pPr algn="ctr">
              <a:spcBef>
                <a:spcPts val="600"/>
              </a:spcBef>
            </a:pPr>
            <a:r>
              <a:rPr lang="pt-BR" altLang="pt-BR" sz="1600" dirty="0" smtClean="0">
                <a:solidFill>
                  <a:srgbClr val="FFFFFF"/>
                </a:solidFill>
              </a:rPr>
              <a:t>Cheila Marina de Lima</a:t>
            </a:r>
            <a:endParaRPr lang="pt-BR" altLang="pt-BR" sz="1600" dirty="0">
              <a:solidFill>
                <a:srgbClr val="FFFFFF"/>
              </a:solidFill>
            </a:endParaRPr>
          </a:p>
          <a:p>
            <a:pPr algn="ctr">
              <a:spcBef>
                <a:spcPts val="600"/>
              </a:spcBef>
            </a:pPr>
            <a:r>
              <a:rPr lang="pt-BR" altLang="pt-BR" sz="1600" dirty="0" smtClean="0">
                <a:solidFill>
                  <a:srgbClr val="FFFFFF"/>
                </a:solidFill>
              </a:rPr>
              <a:t>Florianópolis, 27 </a:t>
            </a:r>
            <a:r>
              <a:rPr lang="pt-BR" altLang="pt-BR" sz="1600" dirty="0">
                <a:solidFill>
                  <a:srgbClr val="FFFFFF"/>
                </a:solidFill>
              </a:rPr>
              <a:t>de </a:t>
            </a:r>
            <a:r>
              <a:rPr lang="pt-BR" altLang="pt-BR" sz="1600" dirty="0" smtClean="0">
                <a:solidFill>
                  <a:srgbClr val="FFFFFF"/>
                </a:solidFill>
              </a:rPr>
              <a:t>abril </a:t>
            </a:r>
            <a:r>
              <a:rPr lang="pt-BR" altLang="pt-BR" sz="1600" dirty="0">
                <a:solidFill>
                  <a:srgbClr val="FFFFFF"/>
                </a:solidFill>
              </a:rPr>
              <a:t>de </a:t>
            </a:r>
            <a:r>
              <a:rPr lang="pt-BR" altLang="pt-BR" sz="1600" dirty="0" smtClean="0">
                <a:solidFill>
                  <a:srgbClr val="FFFFFF"/>
                </a:solidFill>
              </a:rPr>
              <a:t>2015</a:t>
            </a:r>
            <a:endParaRPr lang="pt-PT" altLang="pt-BR" sz="1600" dirty="0">
              <a:solidFill>
                <a:srgbClr val="FFFFFF"/>
              </a:solidFill>
            </a:endParaRPr>
          </a:p>
        </p:txBody>
      </p:sp>
      <p:sp>
        <p:nvSpPr>
          <p:cNvPr id="3" name="CaixaDeTexto 2"/>
          <p:cNvSpPr txBox="1"/>
          <p:nvPr/>
        </p:nvSpPr>
        <p:spPr>
          <a:xfrm>
            <a:off x="395536" y="37755"/>
            <a:ext cx="8352928" cy="830997"/>
          </a:xfrm>
          <a:prstGeom prst="rect">
            <a:avLst/>
          </a:prstGeom>
          <a:noFill/>
        </p:spPr>
        <p:txBody>
          <a:bodyPr wrap="square" rtlCol="0">
            <a:spAutoFit/>
          </a:bodyPr>
          <a:lstStyle/>
          <a:p>
            <a:pPr algn="ctr"/>
            <a:r>
              <a:rPr lang="pt-BR" b="1" dirty="0" smtClean="0">
                <a:solidFill>
                  <a:srgbClr val="FFFF00"/>
                </a:solidFill>
              </a:rPr>
              <a:t>Seminário:</a:t>
            </a:r>
          </a:p>
          <a:p>
            <a:pPr algn="ctr"/>
            <a:r>
              <a:rPr lang="pt-BR" b="1" dirty="0" smtClean="0">
                <a:solidFill>
                  <a:srgbClr val="FFFF00"/>
                </a:solidFill>
              </a:rPr>
              <a:t>Atenção às Pessoas em Situação de Violência Sexual</a:t>
            </a:r>
            <a:endParaRPr lang="pt-BR" dirty="0">
              <a:solidFill>
                <a:srgbClr val="FFFF00"/>
              </a:solidFill>
            </a:endParaRPr>
          </a:p>
        </p:txBody>
      </p:sp>
      <p:sp>
        <p:nvSpPr>
          <p:cNvPr id="2" name="CaixaDeTexto 1"/>
          <p:cNvSpPr txBox="1"/>
          <p:nvPr/>
        </p:nvSpPr>
        <p:spPr>
          <a:xfrm>
            <a:off x="323528" y="2508810"/>
            <a:ext cx="8748464" cy="461665"/>
          </a:xfrm>
          <a:prstGeom prst="rect">
            <a:avLst/>
          </a:prstGeom>
          <a:noFill/>
        </p:spPr>
        <p:txBody>
          <a:bodyPr wrap="square" rtlCol="0">
            <a:spAutoFit/>
          </a:bodyPr>
          <a:lstStyle/>
          <a:p>
            <a:r>
              <a:rPr lang="pt-BR" b="1" dirty="0" smtClean="0">
                <a:solidFill>
                  <a:schemeClr val="bg1"/>
                </a:solidFill>
              </a:rPr>
              <a:t>Notificação -  </a:t>
            </a:r>
            <a:r>
              <a:rPr lang="pt-BR" b="1" dirty="0">
                <a:solidFill>
                  <a:schemeClr val="bg1"/>
                </a:solidFill>
              </a:rPr>
              <a:t>Vigilância em Saúde: informação para a ação</a:t>
            </a:r>
          </a:p>
        </p:txBody>
      </p:sp>
    </p:spTree>
    <p:extLst>
      <p:ext uri="{BB962C8B-B14F-4D97-AF65-F5344CB8AC3E}">
        <p14:creationId xmlns:p14="http://schemas.microsoft.com/office/powerpoint/2010/main" val="6541096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117"/>
          <p:cNvGraphicFramePr>
            <a:graphicFrameLocks noGrp="1"/>
          </p:cNvGraphicFramePr>
          <p:nvPr/>
        </p:nvGraphicFramePr>
        <p:xfrm>
          <a:off x="250825" y="1433513"/>
          <a:ext cx="8750300" cy="3765549"/>
        </p:xfrm>
        <a:graphic>
          <a:graphicData uri="http://schemas.openxmlformats.org/drawingml/2006/table">
            <a:tbl>
              <a:tblPr/>
              <a:tblGrid>
                <a:gridCol w="451629"/>
                <a:gridCol w="768395"/>
                <a:gridCol w="763692"/>
                <a:gridCol w="762123"/>
                <a:gridCol w="743305"/>
                <a:gridCol w="776236"/>
                <a:gridCol w="735464"/>
                <a:gridCol w="732327"/>
                <a:gridCol w="737033"/>
                <a:gridCol w="733896"/>
                <a:gridCol w="737033"/>
                <a:gridCol w="809167"/>
              </a:tblGrid>
              <a:tr h="335582">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endParaRPr kumimoji="0" lang="en-US" sz="1000" b="1" i="1" u="none" strike="noStrike" cap="none" normalizeH="0" baseline="0" dirty="0" smtClean="0">
                        <a:ln>
                          <a:noFill/>
                        </a:ln>
                        <a:solidFill>
                          <a:schemeClr val="tx1"/>
                        </a:solidFill>
                        <a:effectLst/>
                        <a:latin typeface="Calibri" pitchFamily="34" charset="0"/>
                      </a:endParaRPr>
                    </a:p>
                  </a:txBody>
                  <a:tcPr marL="91419" marR="91419" marT="45708" marB="45708"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gridSpan="10">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dirty="0" smtClean="0">
                          <a:ln>
                            <a:noFill/>
                          </a:ln>
                          <a:solidFill>
                            <a:schemeClr val="bg1"/>
                          </a:solidFill>
                          <a:effectLst/>
                          <a:latin typeface="Calibri" pitchFamily="34" charset="0"/>
                        </a:rPr>
                        <a:t>Faixa etária (anos)</a:t>
                      </a:r>
                    </a:p>
                  </a:txBody>
                  <a:tcPr marL="91419" marR="91419" marT="45708" marB="45708" anchor="ctr" horzOverflow="overflow">
                    <a:lnL w="12700" cap="flat" cmpd="sng" algn="ctr">
                      <a:no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endParaRPr kumimoji="0" lang="en-US" sz="1000" b="1" i="0" u="none" strike="noStrike" cap="none" normalizeH="0" baseline="0" smtClean="0">
                        <a:ln>
                          <a:noFill/>
                        </a:ln>
                        <a:solidFill>
                          <a:schemeClr val="bg1"/>
                        </a:solidFill>
                        <a:effectLst/>
                        <a:latin typeface="Calibri" pitchFamily="34" charset="0"/>
                      </a:endParaRP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r>
              <a:tr h="335582">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endParaRPr kumimoji="0" lang="en-US" sz="1100" b="1" i="1" u="none" strike="noStrike" cap="none" normalizeH="0" baseline="0" dirty="0" smtClean="0">
                        <a:ln>
                          <a:noFill/>
                        </a:ln>
                        <a:solidFill>
                          <a:schemeClr val="tx1"/>
                        </a:solidFill>
                        <a:effectLst/>
                        <a:latin typeface="Calibri" pitchFamily="34" charset="0"/>
                      </a:endParaRPr>
                    </a:p>
                  </a:txBody>
                  <a:tcPr marL="91419" marR="91419" marT="45708" marB="45708"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400" b="1" i="0" u="none" strike="noStrike" cap="none" normalizeH="0" baseline="0" dirty="0" smtClean="0">
                          <a:ln>
                            <a:noFill/>
                          </a:ln>
                          <a:solidFill>
                            <a:schemeClr val="bg1"/>
                          </a:solidFill>
                          <a:effectLst/>
                          <a:latin typeface="Calibri" pitchFamily="34" charset="0"/>
                        </a:rPr>
                        <a:t>&lt;1</a:t>
                      </a:r>
                    </a:p>
                  </a:txBody>
                  <a:tcPr marL="91419" marR="91419" marT="45708" marB="45708" anchor="ctr" horzOverflow="overflow">
                    <a:lnL w="12700" cap="flat" cmpd="sng" algn="ctr">
                      <a:no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400" b="1" i="0" u="none" strike="noStrike" cap="none" normalizeH="0" baseline="0" dirty="0" smtClean="0">
                          <a:ln>
                            <a:noFill/>
                          </a:ln>
                          <a:solidFill>
                            <a:schemeClr val="bg1"/>
                          </a:solidFill>
                          <a:effectLst/>
                          <a:latin typeface="Calibri" pitchFamily="34" charset="0"/>
                        </a:rPr>
                        <a:t>1-4</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400" b="1" i="0" u="none" strike="noStrike" cap="none" normalizeH="0" baseline="0" dirty="0" smtClean="0">
                          <a:ln>
                            <a:noFill/>
                          </a:ln>
                          <a:solidFill>
                            <a:schemeClr val="bg1"/>
                          </a:solidFill>
                          <a:effectLst/>
                          <a:latin typeface="Calibri" pitchFamily="34" charset="0"/>
                        </a:rPr>
                        <a:t>5-9</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400" b="1" i="0" u="none" strike="noStrike" cap="none" normalizeH="0" baseline="0" dirty="0" smtClean="0">
                          <a:ln>
                            <a:noFill/>
                          </a:ln>
                          <a:solidFill>
                            <a:schemeClr val="bg1"/>
                          </a:solidFill>
                          <a:effectLst/>
                          <a:latin typeface="Calibri" pitchFamily="34" charset="0"/>
                        </a:rPr>
                        <a:t>10-14</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400" b="1" i="0" u="none" strike="noStrike" cap="none" normalizeH="0" baseline="0" dirty="0" smtClean="0">
                          <a:ln>
                            <a:noFill/>
                          </a:ln>
                          <a:solidFill>
                            <a:schemeClr val="bg1"/>
                          </a:solidFill>
                          <a:effectLst/>
                          <a:latin typeface="Calibri" pitchFamily="34" charset="0"/>
                        </a:rPr>
                        <a:t>15-19</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400" b="1" i="0" u="none" strike="noStrike" cap="none" normalizeH="0" baseline="0" dirty="0" smtClean="0">
                          <a:ln>
                            <a:noFill/>
                          </a:ln>
                          <a:solidFill>
                            <a:schemeClr val="bg1"/>
                          </a:solidFill>
                          <a:effectLst/>
                          <a:latin typeface="Calibri" pitchFamily="34" charset="0"/>
                        </a:rPr>
                        <a:t>20-29</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400" b="1" i="0" u="none" strike="noStrike" cap="none" normalizeH="0" baseline="0" dirty="0" smtClean="0">
                          <a:ln>
                            <a:noFill/>
                          </a:ln>
                          <a:solidFill>
                            <a:schemeClr val="bg1"/>
                          </a:solidFill>
                          <a:effectLst/>
                          <a:latin typeface="Calibri" pitchFamily="34" charset="0"/>
                        </a:rPr>
                        <a:t>30-39</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400" b="1" i="0" u="none" strike="noStrike" cap="none" normalizeH="0" baseline="0" dirty="0" smtClean="0">
                          <a:ln>
                            <a:noFill/>
                          </a:ln>
                          <a:solidFill>
                            <a:schemeClr val="bg1"/>
                          </a:solidFill>
                          <a:effectLst/>
                          <a:latin typeface="Calibri" pitchFamily="34" charset="0"/>
                        </a:rPr>
                        <a:t>40-49</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400" b="1" i="0" u="none" strike="noStrike" cap="none" normalizeH="0" baseline="0" dirty="0" smtClean="0">
                          <a:ln>
                            <a:noFill/>
                          </a:ln>
                          <a:solidFill>
                            <a:schemeClr val="bg1"/>
                          </a:solidFill>
                          <a:effectLst/>
                          <a:latin typeface="Calibri" pitchFamily="34" charset="0"/>
                        </a:rPr>
                        <a:t>50-59</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400" b="1" i="0" u="none" strike="noStrike" cap="none" normalizeH="0" baseline="0" dirty="0" smtClean="0">
                          <a:ln>
                            <a:noFill/>
                          </a:ln>
                          <a:solidFill>
                            <a:schemeClr val="bg1"/>
                          </a:solidFill>
                          <a:effectLst/>
                          <a:latin typeface="Calibri" pitchFamily="34" charset="0"/>
                        </a:rPr>
                        <a:t>60+</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400" b="1" i="0" u="none" strike="noStrike" cap="none" normalizeH="0" baseline="0" dirty="0" smtClean="0">
                          <a:ln>
                            <a:noFill/>
                          </a:ln>
                          <a:solidFill>
                            <a:schemeClr val="bg1"/>
                          </a:solidFill>
                          <a:effectLst/>
                          <a:latin typeface="Calibri" pitchFamily="34" charset="0"/>
                        </a:rPr>
                        <a:t>Total</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r>
              <a:tr h="516382">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dirty="0" smtClean="0">
                          <a:ln>
                            <a:noFill/>
                          </a:ln>
                          <a:solidFill>
                            <a:schemeClr val="bg1"/>
                          </a:solidFill>
                          <a:effectLst/>
                          <a:latin typeface="Calibri" pitchFamily="34" charset="0"/>
                        </a:rPr>
                        <a:t>1ª </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algn="ctr" fontAlgn="ctr"/>
                      <a:r>
                        <a:rPr lang="pt-BR" sz="1000" b="0" i="0" u="none" strike="noStrike" dirty="0">
                          <a:solidFill>
                            <a:srgbClr val="000000"/>
                          </a:solidFill>
                          <a:effectLst/>
                          <a:latin typeface="Arial"/>
                        </a:rPr>
                        <a:t>Asfixia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578</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AT 418</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algn="ctr" fontAlgn="ctr"/>
                      <a:r>
                        <a:rPr lang="pt-BR" sz="1000" b="0" i="0" u="none" strike="noStrike" dirty="0" smtClean="0">
                          <a:solidFill>
                            <a:srgbClr val="000000"/>
                          </a:solidFill>
                          <a:effectLst/>
                          <a:latin typeface="Arial"/>
                        </a:rPr>
                        <a:t>AT</a:t>
                      </a:r>
                    </a:p>
                    <a:p>
                      <a:pPr algn="ctr" fontAlgn="ctr"/>
                      <a:r>
                        <a:rPr lang="pt-BR" sz="1000" b="0" i="0" u="none" strike="noStrike" dirty="0" smtClean="0">
                          <a:solidFill>
                            <a:srgbClr val="000000"/>
                          </a:solidFill>
                          <a:effectLst/>
                          <a:latin typeface="Arial"/>
                        </a:rPr>
                        <a:t> </a:t>
                      </a:r>
                      <a:r>
                        <a:rPr lang="pt-BR" sz="1000" b="0" i="0" u="none" strike="noStrike" dirty="0">
                          <a:solidFill>
                            <a:srgbClr val="000000"/>
                          </a:solidFill>
                          <a:effectLst/>
                          <a:latin typeface="Arial"/>
                        </a:rPr>
                        <a:t>549</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algn="ctr" fontAlgn="ctr"/>
                      <a:r>
                        <a:rPr lang="pt-BR" sz="1000" b="0" i="0" u="none" strike="noStrike" dirty="0">
                          <a:solidFill>
                            <a:srgbClr val="000000"/>
                          </a:solidFill>
                          <a:effectLst/>
                          <a:latin typeface="Arial"/>
                        </a:rPr>
                        <a:t>AT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848</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algn="ctr" fontAlgn="ctr"/>
                      <a:r>
                        <a:rPr lang="pt-BR" sz="1000" b="0" i="0" u="none" strike="noStrike">
                          <a:solidFill>
                            <a:srgbClr val="000000"/>
                          </a:solidFill>
                          <a:effectLst/>
                          <a:latin typeface="Arial"/>
                        </a:rPr>
                        <a:t>Agressões 9106</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pt-BR" sz="1000" b="0" i="0" u="none" strike="noStrike">
                          <a:solidFill>
                            <a:srgbClr val="000000"/>
                          </a:solidFill>
                          <a:effectLst/>
                          <a:latin typeface="Arial"/>
                        </a:rPr>
                        <a:t>Agressões 20966</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pt-BR" sz="1000" b="0" i="0" u="none" strike="noStrike">
                          <a:solidFill>
                            <a:srgbClr val="000000"/>
                          </a:solidFill>
                          <a:effectLst/>
                          <a:latin typeface="Arial"/>
                        </a:rPr>
                        <a:t>Agressões 12697</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pt-BR" sz="1000" b="0" i="0" u="none" strike="noStrike" dirty="0" smtClean="0">
                          <a:solidFill>
                            <a:srgbClr val="000000"/>
                          </a:solidFill>
                          <a:effectLst/>
                          <a:latin typeface="Arial"/>
                        </a:rPr>
                        <a:t>AT</a:t>
                      </a:r>
                    </a:p>
                    <a:p>
                      <a:pPr algn="ctr" fontAlgn="ctr"/>
                      <a:r>
                        <a:rPr lang="pt-BR" sz="1000" b="0" i="0" u="none" strike="noStrike" dirty="0" smtClean="0">
                          <a:solidFill>
                            <a:srgbClr val="000000"/>
                          </a:solidFill>
                          <a:effectLst/>
                          <a:latin typeface="Arial"/>
                        </a:rPr>
                        <a:t> </a:t>
                      </a:r>
                      <a:r>
                        <a:rPr lang="pt-BR" sz="1000" b="0" i="0" u="none" strike="noStrike" dirty="0">
                          <a:solidFill>
                            <a:srgbClr val="000000"/>
                          </a:solidFill>
                          <a:effectLst/>
                          <a:latin typeface="Arial"/>
                        </a:rPr>
                        <a:t>7190</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algn="ctr" fontAlgn="ctr"/>
                      <a:r>
                        <a:rPr lang="pt-BR" sz="1000" b="0" i="0" u="none" strike="noStrike" dirty="0" smtClean="0">
                          <a:solidFill>
                            <a:srgbClr val="000000"/>
                          </a:solidFill>
                          <a:effectLst/>
                          <a:latin typeface="Arial"/>
                        </a:rPr>
                        <a:t>AT</a:t>
                      </a:r>
                    </a:p>
                    <a:p>
                      <a:pPr algn="ctr" fontAlgn="ctr"/>
                      <a:r>
                        <a:rPr lang="pt-BR" sz="1000" b="0" i="0" u="none" strike="noStrike" dirty="0" smtClean="0">
                          <a:solidFill>
                            <a:srgbClr val="000000"/>
                          </a:solidFill>
                          <a:effectLst/>
                          <a:latin typeface="Arial"/>
                        </a:rPr>
                        <a:t> </a:t>
                      </a:r>
                      <a:r>
                        <a:rPr lang="pt-BR" sz="1000" b="0" i="0" u="none" strike="noStrike" dirty="0">
                          <a:solidFill>
                            <a:srgbClr val="000000"/>
                          </a:solidFill>
                          <a:effectLst/>
                          <a:latin typeface="Arial"/>
                        </a:rPr>
                        <a:t>5346</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algn="ctr" fontAlgn="ctr"/>
                      <a:r>
                        <a:rPr lang="pt-BR" sz="1000" b="0" i="0" u="none" strike="noStrike" dirty="0">
                          <a:solidFill>
                            <a:srgbClr val="000000"/>
                          </a:solidFill>
                          <a:effectLst/>
                          <a:latin typeface="Arial"/>
                        </a:rPr>
                        <a:t>Quedas 7844</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Agressões 56337</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60000"/>
                        <a:lumOff val="40000"/>
                      </a:schemeClr>
                    </a:solidFill>
                  </a:tcPr>
                </a:tc>
              </a:tr>
              <a:tr h="513780">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dirty="0" smtClean="0">
                          <a:ln>
                            <a:noFill/>
                          </a:ln>
                          <a:solidFill>
                            <a:schemeClr val="bg1"/>
                          </a:solidFill>
                          <a:effectLst/>
                          <a:latin typeface="Calibri" pitchFamily="34" charset="0"/>
                        </a:rPr>
                        <a:t>2ª </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algn="ctr" fontAlgn="ctr"/>
                      <a:r>
                        <a:rPr lang="pt-BR" sz="1000" b="0" i="0" u="none" strike="noStrike" dirty="0">
                          <a:solidFill>
                            <a:srgbClr val="000000"/>
                          </a:solidFill>
                          <a:effectLst/>
                          <a:latin typeface="Arial"/>
                        </a:rPr>
                        <a:t>Agressões 118</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pt-BR" sz="1000" b="0" i="0" u="none" strike="noStrike" dirty="0">
                          <a:solidFill>
                            <a:srgbClr val="000000"/>
                          </a:solidFill>
                          <a:effectLst/>
                          <a:latin typeface="Arial"/>
                        </a:rPr>
                        <a:t>Afogamento 418</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a:solidFill>
                            <a:srgbClr val="000000"/>
                          </a:solidFill>
                          <a:effectLst/>
                          <a:latin typeface="Arial"/>
                        </a:rPr>
                        <a:t>Afogamento 279</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a:solidFill>
                            <a:srgbClr val="000000"/>
                          </a:solidFill>
                          <a:effectLst/>
                          <a:latin typeface="Arial"/>
                        </a:rPr>
                        <a:t>Agressões 728</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pt-BR" sz="1000" b="0" i="0" u="none" strike="noStrike" dirty="0">
                          <a:solidFill>
                            <a:srgbClr val="000000"/>
                          </a:solidFill>
                          <a:effectLst/>
                          <a:latin typeface="Arial"/>
                        </a:rPr>
                        <a:t>AT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3805</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algn="ctr" fontAlgn="ctr"/>
                      <a:r>
                        <a:rPr lang="pt-BR" sz="1000" b="0" i="0" u="none" strike="noStrike" dirty="0">
                          <a:solidFill>
                            <a:srgbClr val="000000"/>
                          </a:solidFill>
                          <a:effectLst/>
                          <a:latin typeface="Arial"/>
                        </a:rPr>
                        <a:t>AT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11557</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algn="ctr" fontAlgn="ctr"/>
                      <a:r>
                        <a:rPr lang="pt-BR" sz="1000" b="0" i="0" u="none" strike="noStrike" dirty="0" smtClean="0">
                          <a:solidFill>
                            <a:srgbClr val="000000"/>
                          </a:solidFill>
                          <a:effectLst/>
                          <a:latin typeface="Arial"/>
                        </a:rPr>
                        <a:t>AT</a:t>
                      </a:r>
                    </a:p>
                    <a:p>
                      <a:pPr algn="ctr" fontAlgn="ctr"/>
                      <a:r>
                        <a:rPr lang="pt-BR" sz="1000" b="0" i="0" u="none" strike="noStrike" dirty="0" smtClean="0">
                          <a:solidFill>
                            <a:srgbClr val="000000"/>
                          </a:solidFill>
                          <a:effectLst/>
                          <a:latin typeface="Arial"/>
                        </a:rPr>
                        <a:t> </a:t>
                      </a:r>
                      <a:r>
                        <a:rPr lang="pt-BR" sz="1000" b="0" i="0" u="none" strike="noStrike" dirty="0">
                          <a:solidFill>
                            <a:srgbClr val="000000"/>
                          </a:solidFill>
                          <a:effectLst/>
                          <a:latin typeface="Arial"/>
                        </a:rPr>
                        <a:t>9160</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algn="ctr" fontAlgn="ctr"/>
                      <a:r>
                        <a:rPr lang="pt-BR" sz="1000" b="0" i="0" u="none" strike="noStrike">
                          <a:solidFill>
                            <a:srgbClr val="000000"/>
                          </a:solidFill>
                          <a:effectLst/>
                          <a:latin typeface="Arial"/>
                        </a:rPr>
                        <a:t>Agressões 6307</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pt-BR" sz="1000" b="0" i="0" u="none" strike="noStrike">
                          <a:solidFill>
                            <a:srgbClr val="000000"/>
                          </a:solidFill>
                          <a:effectLst/>
                          <a:latin typeface="Arial"/>
                        </a:rPr>
                        <a:t>Agressões 2928</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pt-BR" sz="1000" b="0" i="0" u="none" strike="noStrike" dirty="0">
                          <a:solidFill>
                            <a:srgbClr val="000000"/>
                          </a:solidFill>
                          <a:effectLst/>
                          <a:latin typeface="Arial"/>
                        </a:rPr>
                        <a:t>AT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6761</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algn="ctr" fontAlgn="ctr"/>
                      <a:r>
                        <a:rPr lang="pt-BR" sz="1000" b="0" i="0" u="none" strike="noStrike" dirty="0" smtClean="0">
                          <a:solidFill>
                            <a:srgbClr val="000000"/>
                          </a:solidFill>
                          <a:effectLst/>
                          <a:latin typeface="Arial"/>
                        </a:rPr>
                        <a:t>AT</a:t>
                      </a:r>
                    </a:p>
                    <a:p>
                      <a:pPr algn="ctr" fontAlgn="ctr"/>
                      <a:r>
                        <a:rPr lang="pt-BR" sz="1000" b="0" i="0" u="none" strike="noStrike" dirty="0" smtClean="0">
                          <a:solidFill>
                            <a:srgbClr val="000000"/>
                          </a:solidFill>
                          <a:effectLst/>
                          <a:latin typeface="Arial"/>
                        </a:rPr>
                        <a:t> </a:t>
                      </a:r>
                      <a:r>
                        <a:rPr lang="pt-BR" sz="1000" b="0" i="0" u="none" strike="noStrike" dirty="0">
                          <a:solidFill>
                            <a:srgbClr val="000000"/>
                          </a:solidFill>
                          <a:effectLst/>
                          <a:latin typeface="Arial"/>
                        </a:rPr>
                        <a:t>46051</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2">
                        <a:lumMod val="60000"/>
                        <a:lumOff val="40000"/>
                      </a:schemeClr>
                    </a:solidFill>
                  </a:tcPr>
                </a:tc>
              </a:tr>
              <a:tr h="512479">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dirty="0" smtClean="0">
                          <a:ln>
                            <a:noFill/>
                          </a:ln>
                          <a:solidFill>
                            <a:schemeClr val="bg1"/>
                          </a:solidFill>
                          <a:effectLst/>
                          <a:latin typeface="Calibri" pitchFamily="34" charset="0"/>
                        </a:rPr>
                        <a:t>3ª </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algn="ctr" fontAlgn="ctr"/>
                      <a:r>
                        <a:rPr lang="pt-BR" sz="1000" b="0" i="0" u="none" strike="noStrike" dirty="0">
                          <a:solidFill>
                            <a:srgbClr val="000000"/>
                          </a:solidFill>
                          <a:effectLst/>
                          <a:latin typeface="Arial"/>
                        </a:rPr>
                        <a:t>AT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110</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algn="ctr" fontAlgn="ctr"/>
                      <a:r>
                        <a:rPr lang="pt-BR" sz="1000" b="0" i="0" u="none" strike="noStrike" dirty="0">
                          <a:solidFill>
                            <a:srgbClr val="000000"/>
                          </a:solidFill>
                          <a:effectLst/>
                          <a:latin typeface="Arial"/>
                        </a:rPr>
                        <a:t>Asfixia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102</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a:solidFill>
                            <a:srgbClr val="000000"/>
                          </a:solidFill>
                          <a:effectLst/>
                          <a:latin typeface="Arial"/>
                        </a:rPr>
                        <a:t>Agressões 122</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pt-BR" sz="1000" b="0" i="0" u="none" strike="noStrike">
                          <a:solidFill>
                            <a:srgbClr val="000000"/>
                          </a:solidFill>
                          <a:effectLst/>
                          <a:latin typeface="Arial"/>
                        </a:rPr>
                        <a:t>Afogamento 433</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a:solidFill>
                            <a:srgbClr val="000000"/>
                          </a:solidFill>
                          <a:effectLst/>
                          <a:latin typeface="Arial"/>
                        </a:rPr>
                        <a:t>Afogamento 715</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Suicídio 2225</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rgbClr val="FFFF00"/>
                    </a:solidFill>
                  </a:tcPr>
                </a:tc>
                <a:tc>
                  <a:txBody>
                    <a:bodyPr/>
                    <a:lstStyle/>
                    <a:p>
                      <a:pPr algn="ctr" fontAlgn="ctr"/>
                      <a:r>
                        <a:rPr lang="pt-BR" sz="1000" b="0" i="0" u="none" strike="noStrike" dirty="0">
                          <a:solidFill>
                            <a:srgbClr val="000000"/>
                          </a:solidFill>
                          <a:effectLst/>
                          <a:latin typeface="Arial"/>
                        </a:rPr>
                        <a:t>Suicídio 2248</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rgbClr val="FFFF00"/>
                    </a:solidFill>
                  </a:tcPr>
                </a:tc>
                <a:tc>
                  <a:txBody>
                    <a:bodyPr/>
                    <a:lstStyle/>
                    <a:p>
                      <a:pPr algn="ctr" fontAlgn="ctr"/>
                      <a:r>
                        <a:rPr lang="pt-BR" sz="1000" b="0" i="0" u="none" strike="noStrike" dirty="0">
                          <a:solidFill>
                            <a:srgbClr val="000000"/>
                          </a:solidFill>
                          <a:effectLst/>
                          <a:latin typeface="Arial"/>
                        </a:rPr>
                        <a:t>Suicídio 1899</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rgbClr val="FFFF00"/>
                    </a:solidFill>
                  </a:tcPr>
                </a:tc>
                <a:tc>
                  <a:txBody>
                    <a:bodyPr/>
                    <a:lstStyle/>
                    <a:p>
                      <a:pPr algn="ctr" fontAlgn="ctr"/>
                      <a:r>
                        <a:rPr lang="pt-BR" sz="1000" b="0" i="0" u="none" strike="noStrike" dirty="0">
                          <a:solidFill>
                            <a:srgbClr val="000000"/>
                          </a:solidFill>
                          <a:effectLst/>
                          <a:latin typeface="Arial"/>
                        </a:rPr>
                        <a:t>Suicídio 1453</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rgbClr val="FFFF00"/>
                    </a:solidFill>
                  </a:tcPr>
                </a:tc>
                <a:tc>
                  <a:txBody>
                    <a:bodyPr/>
                    <a:lstStyle/>
                    <a:p>
                      <a:pPr algn="ctr" fontAlgn="ctr"/>
                      <a:r>
                        <a:rPr lang="pt-BR" sz="1000" b="0" i="0" u="none" strike="noStrike">
                          <a:solidFill>
                            <a:srgbClr val="000000"/>
                          </a:solidFill>
                          <a:effectLst/>
                          <a:latin typeface="Arial"/>
                        </a:rPr>
                        <a:t>Agressões 2136</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pt-BR" sz="1000" b="0" i="0" u="none" strike="noStrike" dirty="0">
                          <a:solidFill>
                            <a:srgbClr val="000000"/>
                          </a:solidFill>
                          <a:effectLst/>
                          <a:latin typeface="Arial"/>
                        </a:rPr>
                        <a:t>Quedas 11649</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r>
              <a:tr h="520283">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dirty="0" smtClean="0">
                          <a:ln>
                            <a:noFill/>
                          </a:ln>
                          <a:solidFill>
                            <a:schemeClr val="bg1"/>
                          </a:solidFill>
                          <a:effectLst/>
                          <a:latin typeface="Calibri" pitchFamily="34" charset="0"/>
                        </a:rPr>
                        <a:t>4ª </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algn="ctr" fontAlgn="ctr"/>
                      <a:r>
                        <a:rPr lang="pt-BR" sz="1000" b="0" i="0" u="none" strike="noStrike" dirty="0">
                          <a:solidFill>
                            <a:srgbClr val="000000"/>
                          </a:solidFill>
                          <a:effectLst/>
                          <a:latin typeface="Arial"/>
                        </a:rPr>
                        <a:t>Quedas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53</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a:solidFill>
                            <a:srgbClr val="000000"/>
                          </a:solidFill>
                          <a:effectLst/>
                          <a:latin typeface="Arial"/>
                        </a:rPr>
                        <a:t>Agressões 81</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pt-BR" sz="1000" b="0" i="0" u="none" strike="noStrike" dirty="0" smtClean="0">
                          <a:solidFill>
                            <a:srgbClr val="000000"/>
                          </a:solidFill>
                          <a:effectLst/>
                          <a:latin typeface="Arial"/>
                        </a:rPr>
                        <a:t>Quedas</a:t>
                      </a:r>
                    </a:p>
                    <a:p>
                      <a:pPr algn="ctr" fontAlgn="ctr"/>
                      <a:r>
                        <a:rPr lang="pt-BR" sz="1000" b="0" i="0" u="none" strike="noStrike" dirty="0" smtClean="0">
                          <a:solidFill>
                            <a:srgbClr val="000000"/>
                          </a:solidFill>
                          <a:effectLst/>
                          <a:latin typeface="Arial"/>
                        </a:rPr>
                        <a:t> </a:t>
                      </a:r>
                      <a:r>
                        <a:rPr lang="pt-BR" sz="1000" b="0" i="0" u="none" strike="noStrike" dirty="0">
                          <a:solidFill>
                            <a:srgbClr val="000000"/>
                          </a:solidFill>
                          <a:effectLst/>
                          <a:latin typeface="Arial"/>
                        </a:rPr>
                        <a:t>50</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Suicídio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117</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rgbClr val="FFFF00"/>
                    </a:solidFill>
                  </a:tcPr>
                </a:tc>
                <a:tc>
                  <a:txBody>
                    <a:bodyPr/>
                    <a:lstStyle/>
                    <a:p>
                      <a:pPr algn="ctr" fontAlgn="ctr"/>
                      <a:r>
                        <a:rPr lang="pt-BR" sz="1000" b="0" i="0" u="none" strike="noStrike" dirty="0">
                          <a:solidFill>
                            <a:srgbClr val="000000"/>
                          </a:solidFill>
                          <a:effectLst/>
                          <a:latin typeface="Arial"/>
                        </a:rPr>
                        <a:t>Suicídio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675</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rgbClr val="FFFF00"/>
                    </a:solidFill>
                  </a:tcPr>
                </a:tc>
                <a:tc>
                  <a:txBody>
                    <a:bodyPr/>
                    <a:lstStyle/>
                    <a:p>
                      <a:pPr algn="ctr" fontAlgn="ctr"/>
                      <a:r>
                        <a:rPr lang="pt-BR" sz="1000" b="0" i="0" u="none" strike="noStrike">
                          <a:solidFill>
                            <a:srgbClr val="000000"/>
                          </a:solidFill>
                          <a:effectLst/>
                          <a:latin typeface="Arial"/>
                        </a:rPr>
                        <a:t>Afogamento 977</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a:solidFill>
                            <a:srgbClr val="000000"/>
                          </a:solidFill>
                          <a:effectLst/>
                          <a:latin typeface="Arial"/>
                        </a:rPr>
                        <a:t>Afogamento 782</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a:solidFill>
                            <a:srgbClr val="000000"/>
                          </a:solidFill>
                          <a:effectLst/>
                          <a:latin typeface="Arial"/>
                        </a:rPr>
                        <a:t>Quedas 1105</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a:solidFill>
                            <a:srgbClr val="000000"/>
                          </a:solidFill>
                          <a:effectLst/>
                          <a:latin typeface="Arial"/>
                        </a:rPr>
                        <a:t>Quedas 1290</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Suicídio 1670</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rgbClr val="FFFF00"/>
                    </a:solidFill>
                  </a:tcPr>
                </a:tc>
                <a:tc>
                  <a:txBody>
                    <a:bodyPr/>
                    <a:lstStyle/>
                    <a:p>
                      <a:pPr algn="ctr" fontAlgn="ctr"/>
                      <a:r>
                        <a:rPr lang="pt-BR" sz="1000" b="0" i="0" u="none" strike="noStrike" dirty="0">
                          <a:solidFill>
                            <a:srgbClr val="000000"/>
                          </a:solidFill>
                          <a:effectLst/>
                          <a:latin typeface="Arial"/>
                        </a:rPr>
                        <a:t>Suicídio 10321</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rgbClr val="FFFF00"/>
                    </a:solidFill>
                  </a:tcPr>
                </a:tc>
              </a:tr>
              <a:tr h="512479">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dirty="0" smtClean="0">
                          <a:ln>
                            <a:noFill/>
                          </a:ln>
                          <a:solidFill>
                            <a:schemeClr val="bg1"/>
                          </a:solidFill>
                          <a:effectLst/>
                          <a:latin typeface="Calibri" pitchFamily="34" charset="0"/>
                        </a:rPr>
                        <a:t>5ª </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algn="ctr" fontAlgn="ctr"/>
                      <a:r>
                        <a:rPr lang="pt-BR" sz="1000" b="0" i="0" u="none" strike="noStrike">
                          <a:solidFill>
                            <a:srgbClr val="000000"/>
                          </a:solidFill>
                          <a:effectLst/>
                          <a:latin typeface="Arial"/>
                        </a:rPr>
                        <a:t>Afogamento 31</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Quedas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68</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smtClean="0">
                          <a:solidFill>
                            <a:srgbClr val="000000"/>
                          </a:solidFill>
                          <a:effectLst/>
                          <a:latin typeface="Arial"/>
                        </a:rPr>
                        <a:t>Asfixia</a:t>
                      </a:r>
                    </a:p>
                    <a:p>
                      <a:pPr algn="ctr" fontAlgn="ctr"/>
                      <a:r>
                        <a:rPr lang="pt-BR" sz="1000" b="0" i="0" u="none" strike="noStrike" dirty="0" smtClean="0">
                          <a:solidFill>
                            <a:srgbClr val="000000"/>
                          </a:solidFill>
                          <a:effectLst/>
                          <a:latin typeface="Arial"/>
                        </a:rPr>
                        <a:t> </a:t>
                      </a:r>
                      <a:r>
                        <a:rPr lang="pt-BR" sz="1000" b="0" i="0" u="none" strike="noStrike" dirty="0">
                          <a:solidFill>
                            <a:srgbClr val="000000"/>
                          </a:solidFill>
                          <a:effectLst/>
                          <a:latin typeface="Arial"/>
                        </a:rPr>
                        <a:t>38</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Expos </a:t>
                      </a:r>
                      <a:r>
                        <a:rPr lang="pt-BR" sz="1000" b="0" i="0" u="none" strike="noStrike" dirty="0" err="1">
                          <a:solidFill>
                            <a:srgbClr val="000000"/>
                          </a:solidFill>
                          <a:effectLst/>
                          <a:latin typeface="Arial"/>
                        </a:rPr>
                        <a:t>corr</a:t>
                      </a:r>
                      <a:r>
                        <a:rPr lang="pt-BR" sz="1000" b="0" i="0" u="none" strike="noStrike" dirty="0">
                          <a:solidFill>
                            <a:srgbClr val="000000"/>
                          </a:solidFill>
                          <a:effectLst/>
                          <a:latin typeface="Arial"/>
                        </a:rPr>
                        <a:t> </a:t>
                      </a:r>
                      <a:r>
                        <a:rPr lang="pt-BR" sz="1000" b="0" i="0" u="none" strike="noStrike" dirty="0" err="1">
                          <a:solidFill>
                            <a:srgbClr val="000000"/>
                          </a:solidFill>
                          <a:effectLst/>
                          <a:latin typeface="Arial"/>
                        </a:rPr>
                        <a:t>elétr</a:t>
                      </a:r>
                      <a:r>
                        <a:rPr lang="pt-BR" sz="1000" b="0" i="0" u="none" strike="noStrike" dirty="0">
                          <a:solidFill>
                            <a:srgbClr val="000000"/>
                          </a:solidFill>
                          <a:effectLst/>
                          <a:latin typeface="Arial"/>
                        </a:rPr>
                        <a:t>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61</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Intervenção legal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231</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Quedas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393</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Quedas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664</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a:solidFill>
                            <a:srgbClr val="000000"/>
                          </a:solidFill>
                          <a:effectLst/>
                          <a:latin typeface="Arial"/>
                        </a:rPr>
                        <a:t>Afogamento 743</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a:solidFill>
                            <a:srgbClr val="000000"/>
                          </a:solidFill>
                          <a:effectLst/>
                          <a:latin typeface="Arial"/>
                        </a:rPr>
                        <a:t>Afogamento 480</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smtClean="0">
                          <a:solidFill>
                            <a:srgbClr val="000000"/>
                          </a:solidFill>
                          <a:effectLst/>
                          <a:latin typeface="Arial"/>
                        </a:rPr>
                        <a:t>Asfixia</a:t>
                      </a:r>
                    </a:p>
                    <a:p>
                      <a:pPr algn="ctr" fontAlgn="ctr"/>
                      <a:r>
                        <a:rPr lang="pt-BR" sz="1000" b="0" i="0" u="none" strike="noStrike" dirty="0" smtClean="0">
                          <a:solidFill>
                            <a:srgbClr val="000000"/>
                          </a:solidFill>
                          <a:effectLst/>
                          <a:latin typeface="Arial"/>
                        </a:rPr>
                        <a:t> </a:t>
                      </a:r>
                      <a:r>
                        <a:rPr lang="pt-BR" sz="1000" b="0" i="0" u="none" strike="noStrike" dirty="0">
                          <a:solidFill>
                            <a:srgbClr val="000000"/>
                          </a:solidFill>
                          <a:effectLst/>
                          <a:latin typeface="Arial"/>
                        </a:rPr>
                        <a:t>1231</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a:solidFill>
                            <a:srgbClr val="000000"/>
                          </a:solidFill>
                          <a:effectLst/>
                          <a:latin typeface="Arial"/>
                        </a:rPr>
                        <a:t>Afogamento 5385</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r>
              <a:tr h="518982">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dirty="0" smtClean="0">
                          <a:ln>
                            <a:noFill/>
                          </a:ln>
                          <a:solidFill>
                            <a:schemeClr val="bg1"/>
                          </a:solidFill>
                          <a:effectLst/>
                          <a:latin typeface="Calibri" pitchFamily="34" charset="0"/>
                        </a:rPr>
                        <a:t>6ª </a:t>
                      </a:r>
                    </a:p>
                  </a:txBody>
                  <a:tcPr marL="91419" marR="91419" marT="45708" marB="45708" anchor="ctr" horzOverflow="overflow">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solidFill>
                      <a:schemeClr val="accent5">
                        <a:lumMod val="75000"/>
                      </a:schemeClr>
                    </a:solidFill>
                  </a:tcPr>
                </a:tc>
                <a:tc>
                  <a:txBody>
                    <a:bodyPr/>
                    <a:lstStyle/>
                    <a:p>
                      <a:pPr algn="ctr" fontAlgn="ctr"/>
                      <a:r>
                        <a:rPr lang="pt-BR" sz="1000" b="0" i="0" u="none" strike="noStrike" dirty="0">
                          <a:solidFill>
                            <a:srgbClr val="000000"/>
                          </a:solidFill>
                          <a:effectLst/>
                          <a:latin typeface="Arial"/>
                        </a:rPr>
                        <a:t>Complicação cirurg.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17</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Exp. à fumaça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65</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Exp. </a:t>
                      </a:r>
                      <a:r>
                        <a:rPr lang="pt-BR" sz="1000" b="0" i="0" u="none" strike="noStrike" dirty="0" err="1">
                          <a:solidFill>
                            <a:srgbClr val="000000"/>
                          </a:solidFill>
                          <a:effectLst/>
                          <a:latin typeface="Arial"/>
                        </a:rPr>
                        <a:t>corr</a:t>
                      </a:r>
                      <a:r>
                        <a:rPr lang="pt-BR" sz="1000" b="0" i="0" u="none" strike="noStrike" dirty="0">
                          <a:solidFill>
                            <a:srgbClr val="000000"/>
                          </a:solidFill>
                          <a:effectLst/>
                          <a:latin typeface="Arial"/>
                        </a:rPr>
                        <a:t> </a:t>
                      </a:r>
                      <a:r>
                        <a:rPr lang="pt-BR" sz="1000" b="0" i="0" u="none" strike="noStrike" dirty="0" err="1">
                          <a:solidFill>
                            <a:srgbClr val="000000"/>
                          </a:solidFill>
                          <a:effectLst/>
                          <a:latin typeface="Arial"/>
                        </a:rPr>
                        <a:t>elétr</a:t>
                      </a:r>
                      <a:r>
                        <a:rPr lang="pt-BR" sz="1000" b="0" i="0" u="none" strike="noStrike" dirty="0">
                          <a:solidFill>
                            <a:srgbClr val="000000"/>
                          </a:solidFill>
                          <a:effectLst/>
                          <a:latin typeface="Arial"/>
                        </a:rPr>
                        <a:t>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37</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Quedas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49</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Exp. </a:t>
                      </a:r>
                      <a:r>
                        <a:rPr lang="pt-BR" sz="1000" b="0" i="0" u="none" strike="noStrike" dirty="0" err="1">
                          <a:solidFill>
                            <a:srgbClr val="000000"/>
                          </a:solidFill>
                          <a:effectLst/>
                          <a:latin typeface="Arial"/>
                        </a:rPr>
                        <a:t>corr</a:t>
                      </a:r>
                      <a:r>
                        <a:rPr lang="pt-BR" sz="1000" b="0" i="0" u="none" strike="noStrike" dirty="0">
                          <a:solidFill>
                            <a:srgbClr val="000000"/>
                          </a:solidFill>
                          <a:effectLst/>
                          <a:latin typeface="Arial"/>
                        </a:rPr>
                        <a:t> </a:t>
                      </a:r>
                      <a:r>
                        <a:rPr lang="pt-BR" sz="1000" b="0" i="0" u="none" strike="noStrike" dirty="0" err="1">
                          <a:solidFill>
                            <a:srgbClr val="000000"/>
                          </a:solidFill>
                          <a:effectLst/>
                          <a:latin typeface="Arial"/>
                        </a:rPr>
                        <a:t>elétr</a:t>
                      </a:r>
                      <a:r>
                        <a:rPr lang="pt-BR" sz="1000" b="0" i="0" u="none" strike="noStrike" dirty="0">
                          <a:solidFill>
                            <a:srgbClr val="000000"/>
                          </a:solidFill>
                          <a:effectLst/>
                          <a:latin typeface="Arial"/>
                        </a:rPr>
                        <a:t>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115</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Exp. acidental 340</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Exp. acidental 318</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Exp. acidental 299</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Exp. acidental 261</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Exp. acidental 811</a:t>
                      </a: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c>
                  <a:txBody>
                    <a:bodyPr/>
                    <a:lstStyle/>
                    <a:p>
                      <a:pPr algn="ctr" fontAlgn="ctr"/>
                      <a:r>
                        <a:rPr lang="pt-BR" sz="1000" b="0" i="0" u="none" strike="noStrike" dirty="0">
                          <a:solidFill>
                            <a:srgbClr val="000000"/>
                          </a:solidFill>
                          <a:effectLst/>
                          <a:latin typeface="Arial"/>
                        </a:rPr>
                        <a:t>Asfixia </a:t>
                      </a:r>
                      <a:endParaRPr lang="pt-BR" sz="1000" b="0" i="0" u="none" strike="noStrike" dirty="0" smtClean="0">
                        <a:solidFill>
                          <a:srgbClr val="000000"/>
                        </a:solidFill>
                        <a:effectLst/>
                        <a:latin typeface="Arial"/>
                      </a:endParaRPr>
                    </a:p>
                    <a:p>
                      <a:pPr algn="ctr" fontAlgn="ctr"/>
                      <a:r>
                        <a:rPr lang="pt-BR" sz="1000" b="0" i="0" u="none" strike="noStrike" dirty="0" smtClean="0">
                          <a:solidFill>
                            <a:srgbClr val="000000"/>
                          </a:solidFill>
                          <a:effectLst/>
                          <a:latin typeface="Arial"/>
                        </a:rPr>
                        <a:t>2752</a:t>
                      </a:r>
                      <a:endParaRPr lang="pt-BR" sz="1000" b="0" i="0" u="none" strike="noStrike" dirty="0">
                        <a:solidFill>
                          <a:srgbClr val="000000"/>
                        </a:solidFill>
                        <a:effectLst/>
                        <a:latin typeface="Arial"/>
                      </a:endParaRPr>
                    </a:p>
                  </a:txBody>
                  <a:tcPr marL="9526" marR="9526" marT="9526" marB="0"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lnTlToBr>
                      <a:noFill/>
                    </a:lnTlToBr>
                    <a:lnBlToTr>
                      <a:noFill/>
                    </a:lnBlToTr>
                    <a:noFill/>
                  </a:tcPr>
                </a:tc>
              </a:tr>
            </a:tbl>
          </a:graphicData>
        </a:graphic>
      </p:graphicFrame>
      <p:sp>
        <p:nvSpPr>
          <p:cNvPr id="6257" name="Text Box 3"/>
          <p:cNvSpPr txBox="1">
            <a:spLocks noChangeArrowheads="1"/>
          </p:cNvSpPr>
          <p:nvPr/>
        </p:nvSpPr>
        <p:spPr bwMode="auto">
          <a:xfrm>
            <a:off x="4354513" y="5395913"/>
            <a:ext cx="4470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5" rIns="91412" bIns="45705">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a:lnSpc>
                <a:spcPct val="80000"/>
              </a:lnSpc>
              <a:spcBef>
                <a:spcPct val="50000"/>
              </a:spcBef>
            </a:pPr>
            <a:r>
              <a:rPr lang="pt-BR" altLang="pt-BR" sz="1000" b="1" i="1">
                <a:solidFill>
                  <a:srgbClr val="000000"/>
                </a:solidFill>
              </a:rPr>
              <a:t>AT - Acidente de transporte (terrestre e aquático)</a:t>
            </a:r>
          </a:p>
          <a:p>
            <a:pPr>
              <a:lnSpc>
                <a:spcPct val="80000"/>
              </a:lnSpc>
              <a:spcBef>
                <a:spcPct val="50000"/>
              </a:spcBef>
            </a:pPr>
            <a:r>
              <a:rPr lang="pt-BR" altLang="pt-BR" sz="1000" b="1" i="1">
                <a:solidFill>
                  <a:srgbClr val="000000"/>
                </a:solidFill>
              </a:rPr>
              <a:t>Exp. Natureza - exposição a forças da natureza</a:t>
            </a:r>
          </a:p>
          <a:p>
            <a:pPr>
              <a:lnSpc>
                <a:spcPct val="80000"/>
              </a:lnSpc>
              <a:spcBef>
                <a:spcPct val="50000"/>
              </a:spcBef>
            </a:pPr>
            <a:r>
              <a:rPr lang="pt-BR" altLang="pt-BR" sz="1000" b="1" i="1">
                <a:solidFill>
                  <a:srgbClr val="000000"/>
                </a:solidFill>
              </a:rPr>
              <a:t>Exp. Acidental - exposição acidental a outros fatores e aos NE.</a:t>
            </a:r>
          </a:p>
          <a:p>
            <a:pPr>
              <a:lnSpc>
                <a:spcPct val="80000"/>
              </a:lnSpc>
              <a:spcBef>
                <a:spcPct val="50000"/>
              </a:spcBef>
            </a:pPr>
            <a:endParaRPr lang="pt-BR" altLang="pt-BR" sz="1000" b="1" i="1">
              <a:solidFill>
                <a:srgbClr val="000000"/>
              </a:solidFill>
            </a:endParaRPr>
          </a:p>
          <a:p>
            <a:pPr>
              <a:lnSpc>
                <a:spcPct val="80000"/>
              </a:lnSpc>
              <a:spcBef>
                <a:spcPct val="50000"/>
              </a:spcBef>
            </a:pPr>
            <a:r>
              <a:rPr lang="pt-BR" altLang="pt-BR" sz="1000" b="1" i="1">
                <a:solidFill>
                  <a:srgbClr val="000000"/>
                </a:solidFill>
              </a:rPr>
              <a:t>Fonte: SIM/SVS/MS   </a:t>
            </a:r>
            <a:endParaRPr lang="en-US" altLang="pt-BR" sz="1000" b="1" i="1">
              <a:solidFill>
                <a:srgbClr val="000000"/>
              </a:solidFill>
            </a:endParaRPr>
          </a:p>
        </p:txBody>
      </p:sp>
      <p:sp>
        <p:nvSpPr>
          <p:cNvPr id="6258" name="CaixaDeTexto 8"/>
          <p:cNvSpPr txBox="1">
            <a:spLocks noChangeArrowheads="1"/>
          </p:cNvSpPr>
          <p:nvPr/>
        </p:nvSpPr>
        <p:spPr bwMode="auto">
          <a:xfrm>
            <a:off x="250825" y="5876925"/>
            <a:ext cx="410368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pt-BR" altLang="pt-BR" sz="900">
                <a:solidFill>
                  <a:srgbClr val="000000"/>
                </a:solidFill>
                <a:ea typeface="Calibri" pitchFamily="34" charset="0"/>
                <a:cs typeface="Times New Roman" pitchFamily="18" charset="0"/>
              </a:rPr>
              <a:t>Fonte: MS/SVS/CGIAE-SIM</a:t>
            </a:r>
          </a:p>
        </p:txBody>
      </p:sp>
      <p:sp>
        <p:nvSpPr>
          <p:cNvPr id="6259" name="Rectangle 1"/>
          <p:cNvSpPr>
            <a:spLocks noChangeArrowheads="1"/>
          </p:cNvSpPr>
          <p:nvPr/>
        </p:nvSpPr>
        <p:spPr bwMode="auto">
          <a:xfrm>
            <a:off x="663575" y="371475"/>
            <a:ext cx="7989888" cy="101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eaLnBrk="1" hangingPunct="1"/>
            <a:r>
              <a:rPr lang="pt-BR" altLang="pt-BR" sz="2000" b="1" dirty="0">
                <a:solidFill>
                  <a:srgbClr val="0000CC"/>
                </a:solidFill>
                <a:latin typeface="Arial" pitchFamily="34" charset="0"/>
              </a:rPr>
              <a:t>Principais causas externas de morte segundo faixa etária, Brasil, 2012</a:t>
            </a:r>
          </a:p>
          <a:p>
            <a:pPr algn="ctr" eaLnBrk="1" hangingPunct="1"/>
            <a:endParaRPr lang="pt-BR" altLang="pt-BR" sz="2000" b="1" dirty="0">
              <a:solidFill>
                <a:srgbClr val="0000CC"/>
              </a:solidFill>
              <a:latin typeface="Arial" pitchFamily="34" charset="0"/>
            </a:endParaRPr>
          </a:p>
        </p:txBody>
      </p:sp>
    </p:spTree>
    <p:extLst>
      <p:ext uri="{BB962C8B-B14F-4D97-AF65-F5344CB8AC3E}">
        <p14:creationId xmlns:p14="http://schemas.microsoft.com/office/powerpoint/2010/main" val="1740663037"/>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tângulo 3"/>
          <p:cNvSpPr>
            <a:spLocks noChangeArrowheads="1"/>
          </p:cNvSpPr>
          <p:nvPr/>
        </p:nvSpPr>
        <p:spPr bwMode="auto">
          <a:xfrm>
            <a:off x="2857500" y="6000750"/>
            <a:ext cx="6286500" cy="857250"/>
          </a:xfrm>
          <a:prstGeom prst="rect">
            <a:avLst/>
          </a:prstGeom>
          <a:solidFill>
            <a:schemeClr val="bg1"/>
          </a:solidFill>
          <a:ln w="9525" algn="ctr">
            <a:solidFill>
              <a:schemeClr val="bg1"/>
            </a:solidFill>
            <a:round/>
            <a:headEnd/>
            <a:tailEnd/>
          </a:ln>
        </p:spPr>
        <p:txBody>
          <a:bodyPr/>
          <a:lstStyle/>
          <a:p>
            <a:pPr defTabSz="449263">
              <a:buClr>
                <a:srgbClr val="000000"/>
              </a:buClr>
              <a:buSzPct val="100000"/>
              <a:buFont typeface="Times New Roman" pitchFamily="18" charset="0"/>
              <a:buNone/>
            </a:pPr>
            <a:endParaRPr lang="pt-BR">
              <a:solidFill>
                <a:schemeClr val="bg1"/>
              </a:solidFill>
              <a:latin typeface="Arial" charset="0"/>
            </a:endParaRPr>
          </a:p>
        </p:txBody>
      </p:sp>
      <p:sp>
        <p:nvSpPr>
          <p:cNvPr id="27652" name="Título 1"/>
          <p:cNvSpPr>
            <a:spLocks noGrp="1"/>
          </p:cNvSpPr>
          <p:nvPr>
            <p:ph type="title"/>
          </p:nvPr>
        </p:nvSpPr>
        <p:spPr>
          <a:xfrm>
            <a:off x="539552" y="476672"/>
            <a:ext cx="7975798" cy="720080"/>
          </a:xfrm>
        </p:spPr>
        <p:txBody>
          <a:bodyPr>
            <a:normAutofit/>
          </a:bodyPr>
          <a:lstStyle/>
          <a:p>
            <a:r>
              <a:rPr lang="pt-BR" sz="1800" b="1" dirty="0" smtClean="0">
                <a:solidFill>
                  <a:srgbClr val="0000CC"/>
                </a:solidFill>
                <a:latin typeface="Arial" pitchFamily="34" charset="0"/>
                <a:cs typeface="Arial" pitchFamily="34" charset="0"/>
              </a:rPr>
              <a:t>Quem são as possíveis vítimas? Possíveis agressores (as)? Onde?  Quando? Tipos de Violências? Encaminhamento Rede? ...</a:t>
            </a:r>
            <a:endParaRPr lang="pt-BR" sz="1800" dirty="0" smtClean="0">
              <a:solidFill>
                <a:srgbClr val="0000CC"/>
              </a:solidFill>
              <a:latin typeface="Arial" pitchFamily="34" charset="0"/>
              <a:cs typeface="Arial" pitchFamily="34" charset="0"/>
            </a:endParaRPr>
          </a:p>
        </p:txBody>
      </p:sp>
      <p:pic>
        <p:nvPicPr>
          <p:cNvPr id="27653" name="Picture 1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000125" y="2214563"/>
            <a:ext cx="7286625" cy="3857625"/>
          </a:xfrm>
        </p:spPr>
      </p:pic>
    </p:spTree>
    <p:extLst>
      <p:ext uri="{BB962C8B-B14F-4D97-AF65-F5344CB8AC3E}">
        <p14:creationId xmlns:p14="http://schemas.microsoft.com/office/powerpoint/2010/main" val="1004809443"/>
      </p:ext>
    </p:extLst>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5" name="Text Box 5"/>
          <p:cNvSpPr txBox="1">
            <a:spLocks noChangeArrowheads="1"/>
          </p:cNvSpPr>
          <p:nvPr/>
        </p:nvSpPr>
        <p:spPr bwMode="auto">
          <a:xfrm>
            <a:off x="438149" y="2060848"/>
            <a:ext cx="7993063" cy="1152128"/>
          </a:xfrm>
          <a:prstGeom prst="rect">
            <a:avLst/>
          </a:prstGeom>
          <a:noFill/>
          <a:ln w="9525">
            <a:noFill/>
            <a:miter lim="800000"/>
            <a:headEnd/>
            <a:tailEnd/>
          </a:ln>
        </p:spPr>
        <p:txBody>
          <a:bodyPr/>
          <a:lstStyle/>
          <a:p>
            <a:pPr algn="ctr" eaLnBrk="0" hangingPunct="0">
              <a:spcBef>
                <a:spcPct val="50000"/>
              </a:spcBef>
            </a:pPr>
            <a:r>
              <a:rPr lang="pt-BR" sz="4000" b="1" dirty="0" smtClean="0">
                <a:solidFill>
                  <a:srgbClr val="0000CC"/>
                </a:solidFill>
              </a:rPr>
              <a:t>Vigilância </a:t>
            </a:r>
            <a:r>
              <a:rPr lang="pt-BR" sz="4000" b="1" dirty="0">
                <a:solidFill>
                  <a:srgbClr val="0000CC"/>
                </a:solidFill>
              </a:rPr>
              <a:t>de Violências e Acidentes – VIVA - no SUS</a:t>
            </a:r>
          </a:p>
        </p:txBody>
      </p:sp>
    </p:spTree>
    <p:extLst>
      <p:ext uri="{BB962C8B-B14F-4D97-AF65-F5344CB8AC3E}">
        <p14:creationId xmlns:p14="http://schemas.microsoft.com/office/powerpoint/2010/main" val="12539461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1"/>
          <p:cNvSpPr>
            <a:spLocks noChangeArrowheads="1"/>
          </p:cNvSpPr>
          <p:nvPr/>
        </p:nvSpPr>
        <p:spPr bwMode="auto">
          <a:xfrm>
            <a:off x="273050" y="668338"/>
            <a:ext cx="8621713" cy="600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lnSpc>
                <a:spcPct val="150000"/>
              </a:lnSpc>
              <a:defRPr/>
            </a:pPr>
            <a:r>
              <a:rPr lang="pt-BR" altLang="pt-BR" sz="1600" b="1" dirty="0">
                <a:solidFill>
                  <a:srgbClr val="FF0000"/>
                </a:solidFill>
                <a:latin typeface="Arial" pitchFamily="34" charset="0"/>
                <a:ea typeface="Calibri" pitchFamily="34" charset="0"/>
                <a:cs typeface="Arial" pitchFamily="34" charset="0"/>
              </a:rPr>
              <a:t>Objetivo Geral: </a:t>
            </a:r>
          </a:p>
          <a:p>
            <a:pPr algn="just" eaLnBrk="0" hangingPunct="0">
              <a:lnSpc>
                <a:spcPct val="150000"/>
              </a:lnSpc>
              <a:defRPr/>
            </a:pPr>
            <a:r>
              <a:rPr lang="pt-BR" altLang="pt-BR" sz="1600" dirty="0">
                <a:latin typeface="Arial" pitchFamily="34" charset="0"/>
                <a:ea typeface="Calibri" pitchFamily="34" charset="0"/>
                <a:cs typeface="Arial" pitchFamily="34" charset="0"/>
              </a:rPr>
              <a:t>Conhecer a </a:t>
            </a:r>
            <a:r>
              <a:rPr lang="pt-BR" altLang="pt-BR" sz="1600" dirty="0">
                <a:solidFill>
                  <a:srgbClr val="FF0000"/>
                </a:solidFill>
                <a:latin typeface="Arial" pitchFamily="34" charset="0"/>
                <a:ea typeface="Calibri" pitchFamily="34" charset="0"/>
                <a:cs typeface="Arial" pitchFamily="34" charset="0"/>
              </a:rPr>
              <a:t>magnitude e a gravidade das violências</a:t>
            </a:r>
            <a:r>
              <a:rPr lang="pt-BR" altLang="pt-BR" sz="1600" dirty="0">
                <a:latin typeface="Arial" pitchFamily="34" charset="0"/>
                <a:ea typeface="Calibri" pitchFamily="34" charset="0"/>
                <a:cs typeface="Arial" pitchFamily="34" charset="0"/>
              </a:rPr>
              <a:t> por meio da produção e difusão de informações epidemiológicas e definir políticas públicas de enfrentamento como estratégias e ações de intervenção, prevenção, atenção e proteção às pessoas em situação de violência.</a:t>
            </a:r>
          </a:p>
          <a:p>
            <a:pPr algn="just" eaLnBrk="0" hangingPunct="0">
              <a:lnSpc>
                <a:spcPct val="150000"/>
              </a:lnSpc>
              <a:defRPr/>
            </a:pPr>
            <a:r>
              <a:rPr lang="pt-BR" altLang="pt-BR" sz="1600" dirty="0">
                <a:latin typeface="Arial" pitchFamily="34" charset="0"/>
                <a:ea typeface="Calibri" pitchFamily="34" charset="0"/>
                <a:cs typeface="Arial" pitchFamily="34" charset="0"/>
              </a:rPr>
              <a:t> </a:t>
            </a:r>
          </a:p>
          <a:p>
            <a:pPr marL="352425" indent="-352425" algn="just" eaLnBrk="0" hangingPunct="0">
              <a:lnSpc>
                <a:spcPct val="150000"/>
              </a:lnSpc>
              <a:defRPr/>
            </a:pPr>
            <a:r>
              <a:rPr lang="pt-BR" altLang="pt-BR" sz="1600" b="1" dirty="0">
                <a:solidFill>
                  <a:srgbClr val="FF0000"/>
                </a:solidFill>
                <a:latin typeface="Arial" pitchFamily="34" charset="0"/>
                <a:ea typeface="Calibri" pitchFamily="34" charset="0"/>
                <a:cs typeface="Arial" pitchFamily="34" charset="0"/>
              </a:rPr>
              <a:t>Objetivos Específicos:</a:t>
            </a:r>
            <a:r>
              <a:rPr lang="pt-BR" altLang="pt-BR" sz="1600" b="1" dirty="0">
                <a:latin typeface="Arial" pitchFamily="34" charset="0"/>
                <a:ea typeface="Calibri" pitchFamily="34" charset="0"/>
                <a:cs typeface="Arial" pitchFamily="34" charset="0"/>
              </a:rPr>
              <a:t> </a:t>
            </a:r>
          </a:p>
          <a:p>
            <a:pPr marL="352425" indent="-352425" algn="just" eaLnBrk="0" hangingPunct="0">
              <a:lnSpc>
                <a:spcPct val="150000"/>
              </a:lnSpc>
              <a:buFontTx/>
              <a:buChar char="•"/>
              <a:defRPr/>
            </a:pPr>
            <a:r>
              <a:rPr lang="pt-BR" altLang="pt-BR" sz="1600" dirty="0">
                <a:latin typeface="Arial" pitchFamily="34" charset="0"/>
                <a:ea typeface="Calibri" pitchFamily="34" charset="0"/>
                <a:cs typeface="Arial" pitchFamily="34" charset="0"/>
              </a:rPr>
              <a:t>Identificar e monitorar os casos de violência notificados;</a:t>
            </a:r>
          </a:p>
          <a:p>
            <a:pPr marL="352425" indent="-352425" algn="just" eaLnBrk="0" hangingPunct="0">
              <a:lnSpc>
                <a:spcPct val="150000"/>
              </a:lnSpc>
              <a:buFontTx/>
              <a:buChar char="•"/>
              <a:defRPr/>
            </a:pPr>
            <a:r>
              <a:rPr lang="pt-BR" altLang="pt-BR" sz="1600" dirty="0">
                <a:latin typeface="Arial" pitchFamily="34" charset="0"/>
                <a:ea typeface="Calibri" pitchFamily="34" charset="0"/>
                <a:cs typeface="Arial" pitchFamily="34" charset="0"/>
              </a:rPr>
              <a:t>Caracterizar e monitorar o perfil da violência segundo características da vítima, da ocorrência e do provável autor(a) da agressão;</a:t>
            </a:r>
          </a:p>
          <a:p>
            <a:pPr marL="352425" indent="-352425" algn="just" eaLnBrk="0" hangingPunct="0">
              <a:lnSpc>
                <a:spcPct val="150000"/>
              </a:lnSpc>
              <a:buFontTx/>
              <a:buChar char="•"/>
              <a:defRPr/>
            </a:pPr>
            <a:r>
              <a:rPr lang="pt-BR" altLang="pt-BR" sz="1600" dirty="0">
                <a:latin typeface="Arial" pitchFamily="34" charset="0"/>
                <a:ea typeface="Calibri" pitchFamily="34" charset="0"/>
                <a:cs typeface="Arial" pitchFamily="34" charset="0"/>
              </a:rPr>
              <a:t>Identificar fatores de risco e proteção associados à ocorrência da violência;</a:t>
            </a:r>
          </a:p>
          <a:p>
            <a:pPr marL="352425" indent="-352425" algn="just" eaLnBrk="0" hangingPunct="0">
              <a:lnSpc>
                <a:spcPct val="150000"/>
              </a:lnSpc>
              <a:buFontTx/>
              <a:buChar char="•"/>
              <a:defRPr/>
            </a:pPr>
            <a:r>
              <a:rPr lang="pt-BR" altLang="pt-BR" sz="1600" dirty="0">
                <a:latin typeface="Arial" pitchFamily="34" charset="0"/>
                <a:ea typeface="Calibri" pitchFamily="34" charset="0"/>
                <a:cs typeface="Arial" pitchFamily="34" charset="0"/>
              </a:rPr>
              <a:t>Identificar áreas de maior vulnerabilidade para ocorrência de violência;</a:t>
            </a:r>
          </a:p>
          <a:p>
            <a:pPr marL="352425" indent="-352425" algn="just" eaLnBrk="0" hangingPunct="0">
              <a:lnSpc>
                <a:spcPct val="150000"/>
              </a:lnSpc>
              <a:buFontTx/>
              <a:buChar char="•"/>
              <a:defRPr/>
            </a:pPr>
            <a:r>
              <a:rPr lang="pt-BR" altLang="pt-BR" sz="1600" dirty="0">
                <a:latin typeface="Arial" pitchFamily="34" charset="0"/>
                <a:ea typeface="Calibri" pitchFamily="34" charset="0"/>
                <a:cs typeface="Arial" pitchFamily="34" charset="0"/>
              </a:rPr>
              <a:t>Monitorar os encaminhamentos para a rede de atenção e proteção integral;</a:t>
            </a:r>
          </a:p>
          <a:p>
            <a:pPr marL="352425" indent="-352425" algn="just" eaLnBrk="0" hangingPunct="0">
              <a:lnSpc>
                <a:spcPct val="150000"/>
              </a:lnSpc>
              <a:buFontTx/>
              <a:buChar char="•"/>
              <a:defRPr/>
            </a:pPr>
            <a:r>
              <a:rPr lang="pt-BR" altLang="pt-BR" sz="1600" dirty="0">
                <a:latin typeface="Arial" pitchFamily="34" charset="0"/>
                <a:ea typeface="Calibri" pitchFamily="34" charset="0"/>
                <a:cs typeface="Arial" pitchFamily="34" charset="0"/>
              </a:rPr>
              <a:t>Intervir nos casos a fim de prevenir consequências das violências e encaminhar para a rede de atenção e proteção. </a:t>
            </a:r>
          </a:p>
          <a:p>
            <a:pPr marL="352425" indent="-352425" algn="just" eaLnBrk="0" hangingPunct="0">
              <a:lnSpc>
                <a:spcPct val="150000"/>
              </a:lnSpc>
              <a:buFontTx/>
              <a:buChar char="•"/>
              <a:defRPr/>
            </a:pPr>
            <a:r>
              <a:rPr lang="pt-BR" altLang="pt-BR" sz="1600" dirty="0">
                <a:solidFill>
                  <a:srgbClr val="FF0000"/>
                </a:solidFill>
                <a:latin typeface="Arial" pitchFamily="34" charset="0"/>
                <a:ea typeface="Calibri" pitchFamily="34" charset="0"/>
                <a:cs typeface="Arial" pitchFamily="34" charset="0"/>
              </a:rPr>
              <a:t>Implantar/Implementar políticas públicas de enfretamento das violências e promoção da cultura de paz.</a:t>
            </a:r>
          </a:p>
        </p:txBody>
      </p:sp>
      <p:sp>
        <p:nvSpPr>
          <p:cNvPr id="15363" name="CaixaDeTexto 1"/>
          <p:cNvSpPr txBox="1">
            <a:spLocks noChangeArrowheads="1"/>
          </p:cNvSpPr>
          <p:nvPr/>
        </p:nvSpPr>
        <p:spPr bwMode="auto">
          <a:xfrm>
            <a:off x="7137399" y="160339"/>
            <a:ext cx="172561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pt-BR" altLang="pt-BR" sz="3000" b="1" dirty="0">
                <a:solidFill>
                  <a:srgbClr val="3333CC"/>
                </a:solidFill>
                <a:latin typeface="Arial" pitchFamily="34" charset="0"/>
              </a:rPr>
              <a:t>Objetivo</a:t>
            </a:r>
          </a:p>
        </p:txBody>
      </p:sp>
    </p:spTree>
    <p:extLst>
      <p:ext uri="{BB962C8B-B14F-4D97-AF65-F5344CB8AC3E}">
        <p14:creationId xmlns:p14="http://schemas.microsoft.com/office/powerpoint/2010/main" val="4185020402"/>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ítulo 1"/>
          <p:cNvSpPr txBox="1">
            <a:spLocks/>
          </p:cNvSpPr>
          <p:nvPr/>
        </p:nvSpPr>
        <p:spPr bwMode="auto">
          <a:xfrm>
            <a:off x="795338" y="1579563"/>
            <a:ext cx="8004175" cy="1428750"/>
          </a:xfrm>
          <a:prstGeom prst="rect">
            <a:avLst/>
          </a:prstGeom>
          <a:noFill/>
          <a:ln w="9525">
            <a:noFill/>
            <a:miter lim="800000"/>
            <a:headEnd/>
            <a:tailEnd/>
          </a:ln>
        </p:spPr>
        <p:txBody>
          <a:bodyPr/>
          <a:lstStyle/>
          <a:p>
            <a:pPr algn="ctr"/>
            <a:r>
              <a:rPr lang="pt-BR" sz="2800" b="1" dirty="0">
                <a:solidFill>
                  <a:srgbClr val="0000CC"/>
                </a:solidFill>
              </a:rPr>
              <a:t>SISTEMA DE </a:t>
            </a:r>
          </a:p>
          <a:p>
            <a:pPr algn="ctr"/>
            <a:r>
              <a:rPr lang="pt-BR" sz="2800" b="1" dirty="0">
                <a:solidFill>
                  <a:srgbClr val="0000CC"/>
                </a:solidFill>
              </a:rPr>
              <a:t>VIGILÂNCIA DE VIOLÊNCIAS E ACIDENTES</a:t>
            </a:r>
          </a:p>
        </p:txBody>
      </p:sp>
      <p:pic>
        <p:nvPicPr>
          <p:cNvPr id="16387" name="Picture 2"/>
          <p:cNvPicPr>
            <a:picLocks noChangeAspect="1" noChangeArrowheads="1"/>
          </p:cNvPicPr>
          <p:nvPr/>
        </p:nvPicPr>
        <p:blipFill>
          <a:blip r:embed="rId2"/>
          <a:srcRect/>
          <a:stretch>
            <a:fillRect/>
          </a:stretch>
        </p:blipFill>
        <p:spPr bwMode="auto">
          <a:xfrm>
            <a:off x="2987675" y="2935288"/>
            <a:ext cx="3195638" cy="3127375"/>
          </a:xfrm>
          <a:prstGeom prst="rect">
            <a:avLst/>
          </a:prstGeom>
          <a:noFill/>
          <a:ln w="9525">
            <a:noFill/>
            <a:miter lim="800000"/>
            <a:headEnd/>
            <a:tailEnd/>
          </a:ln>
        </p:spPr>
      </p:pic>
    </p:spTree>
    <p:extLst>
      <p:ext uri="{BB962C8B-B14F-4D97-AF65-F5344CB8AC3E}">
        <p14:creationId xmlns:p14="http://schemas.microsoft.com/office/powerpoint/2010/main" val="3330753178"/>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p:cNvPicPr>
            <a:picLocks noChangeAspect="1" noChangeArrowheads="1"/>
          </p:cNvPicPr>
          <p:nvPr/>
        </p:nvPicPr>
        <p:blipFill>
          <a:blip r:embed="rId2"/>
          <a:srcRect/>
          <a:stretch>
            <a:fillRect/>
          </a:stretch>
        </p:blipFill>
        <p:spPr bwMode="auto">
          <a:xfrm>
            <a:off x="1152525" y="304800"/>
            <a:ext cx="6403975" cy="5511800"/>
          </a:xfrm>
          <a:prstGeom prst="rect">
            <a:avLst/>
          </a:prstGeom>
          <a:noFill/>
          <a:ln w="9525">
            <a:noFill/>
            <a:miter lim="800000"/>
            <a:headEnd/>
            <a:tailEnd/>
          </a:ln>
        </p:spPr>
      </p:pic>
      <p:sp>
        <p:nvSpPr>
          <p:cNvPr id="4" name="Rectangle 34"/>
          <p:cNvSpPr>
            <a:spLocks noChangeArrowheads="1"/>
          </p:cNvSpPr>
          <p:nvPr/>
        </p:nvSpPr>
        <p:spPr bwMode="auto">
          <a:xfrm>
            <a:off x="179512" y="5816600"/>
            <a:ext cx="8964488" cy="554038"/>
          </a:xfrm>
          <a:prstGeom prst="rect">
            <a:avLst/>
          </a:prstGeom>
          <a:noFill/>
          <a:ln w="9525">
            <a:noFill/>
            <a:miter lim="800000"/>
            <a:headEnd/>
            <a:tailEnd/>
          </a:ln>
          <a:effectLst/>
        </p:spPr>
        <p:txBody>
          <a:bodyPr wrap="square" anchor="ctr">
            <a:spAutoFit/>
          </a:bodyPr>
          <a:lstStyle/>
          <a:p>
            <a:pPr algn="just">
              <a:defRPr/>
            </a:pPr>
            <a:r>
              <a:rPr lang="pt-BR" sz="900" dirty="0">
                <a:latin typeface="+mj-lt"/>
                <a:ea typeface="Times New Roman" pitchFamily="18" charset="0"/>
              </a:rPr>
              <a:t>*Em caso de violência contra crianças e adolescentes encaminhar comunicado sobre o evento notificado para os órgãos de defesa de direitos (Conselho Tutela ou Ministério Público). Mediante casos de violência contra pessoas idosas encaminhar comunicado sobre o evento notificado para os órgãos de defesa de direitos (Ministério Público ou Conselho do Idoso) ou para os órgãos de responsabilização (Delegacias Especializadas)</a:t>
            </a:r>
            <a:r>
              <a:rPr lang="pt-BR" sz="1100" dirty="0">
                <a:latin typeface="+mj-lt"/>
                <a:ea typeface="Times New Roman" pitchFamily="18" charset="0"/>
              </a:rPr>
              <a:t> </a:t>
            </a:r>
            <a:endParaRPr lang="pt-BR" sz="1400" dirty="0">
              <a:latin typeface="+mj-lt"/>
            </a:endParaRPr>
          </a:p>
        </p:txBody>
      </p:sp>
    </p:spTree>
    <p:extLst>
      <p:ext uri="{BB962C8B-B14F-4D97-AF65-F5344CB8AC3E}">
        <p14:creationId xmlns:p14="http://schemas.microsoft.com/office/powerpoint/2010/main" val="1789831684"/>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5" name="Text Box 5"/>
          <p:cNvSpPr txBox="1">
            <a:spLocks noChangeArrowheads="1"/>
          </p:cNvSpPr>
          <p:nvPr/>
        </p:nvSpPr>
        <p:spPr bwMode="auto">
          <a:xfrm>
            <a:off x="438149" y="2492896"/>
            <a:ext cx="7993063" cy="1152128"/>
          </a:xfrm>
          <a:prstGeom prst="rect">
            <a:avLst/>
          </a:prstGeom>
          <a:noFill/>
          <a:ln w="9525">
            <a:noFill/>
            <a:miter lim="800000"/>
            <a:headEnd/>
            <a:tailEnd/>
          </a:ln>
        </p:spPr>
        <p:txBody>
          <a:bodyPr/>
          <a:lstStyle/>
          <a:p>
            <a:pPr algn="ctr" eaLnBrk="0" hangingPunct="0">
              <a:spcBef>
                <a:spcPct val="50000"/>
              </a:spcBef>
            </a:pPr>
            <a:r>
              <a:rPr lang="pt-BR" sz="4000" b="1" dirty="0" smtClean="0">
                <a:solidFill>
                  <a:srgbClr val="0000CC"/>
                </a:solidFill>
              </a:rPr>
              <a:t>Algumas referências</a:t>
            </a:r>
            <a:endParaRPr lang="pt-BR" sz="4000" b="1" dirty="0">
              <a:solidFill>
                <a:srgbClr val="0000CC"/>
              </a:solidFill>
            </a:endParaRPr>
          </a:p>
        </p:txBody>
      </p:sp>
    </p:spTree>
    <p:extLst>
      <p:ext uri="{BB962C8B-B14F-4D97-AF65-F5344CB8AC3E}">
        <p14:creationId xmlns:p14="http://schemas.microsoft.com/office/powerpoint/2010/main" val="32622465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00038" y="214313"/>
            <a:ext cx="8843962" cy="319087"/>
          </a:xfrm>
          <a:prstGeom prst="rect">
            <a:avLst/>
          </a:prstGeom>
          <a:noFill/>
          <a:ln w="9525">
            <a:noFill/>
            <a:miter lim="800000"/>
            <a:headEnd/>
            <a:tailEnd/>
          </a:ln>
        </p:spPr>
        <p:txBody>
          <a:bodyPr anchor="ctr"/>
          <a:lstStyle/>
          <a:p>
            <a:pPr algn="ctr">
              <a:defRPr/>
            </a:pPr>
            <a:r>
              <a:rPr lang="en-US" sz="2500" b="1" kern="0" dirty="0">
                <a:solidFill>
                  <a:srgbClr val="0000CC"/>
                </a:solidFill>
                <a:latin typeface="+mj-lt"/>
                <a:ea typeface="+mj-ea"/>
                <a:cs typeface="+mj-cs"/>
              </a:rPr>
              <a:t>Violência:</a:t>
            </a:r>
          </a:p>
          <a:p>
            <a:pPr algn="ctr">
              <a:defRPr/>
            </a:pPr>
            <a:r>
              <a:rPr lang="en-US" sz="2500" b="1" kern="0" dirty="0">
                <a:solidFill>
                  <a:srgbClr val="0000CC"/>
                </a:solidFill>
                <a:latin typeface="+mj-lt"/>
                <a:ea typeface="+mj-ea"/>
                <a:cs typeface="+mj-cs"/>
              </a:rPr>
              <a:t>Inserção </a:t>
            </a:r>
            <a:r>
              <a:rPr lang="en-US" sz="2500" b="1" kern="0" dirty="0" err="1">
                <a:solidFill>
                  <a:srgbClr val="0000CC"/>
                </a:solidFill>
                <a:latin typeface="+mj-lt"/>
                <a:ea typeface="+mj-ea"/>
                <a:cs typeface="+mj-cs"/>
              </a:rPr>
              <a:t>na</a:t>
            </a:r>
            <a:r>
              <a:rPr lang="en-US" sz="2500" b="1" kern="0" dirty="0">
                <a:solidFill>
                  <a:srgbClr val="0000CC"/>
                </a:solidFill>
                <a:latin typeface="+mj-lt"/>
                <a:ea typeface="+mj-ea"/>
                <a:cs typeface="+mj-cs"/>
              </a:rPr>
              <a:t> agenda do Setor Saúde </a:t>
            </a:r>
            <a:endParaRPr lang="en-US" sz="2500" b="1" dirty="0">
              <a:solidFill>
                <a:srgbClr val="0000CC"/>
              </a:solidFill>
              <a:latin typeface="Traditional Arabic" pitchFamily="2" charset="-78"/>
              <a:cs typeface="Traditional Arabic" pitchFamily="2" charset="-78"/>
            </a:endParaRPr>
          </a:p>
        </p:txBody>
      </p:sp>
      <p:graphicFrame>
        <p:nvGraphicFramePr>
          <p:cNvPr id="15" name="Diagrama 14"/>
          <p:cNvGraphicFramePr/>
          <p:nvPr/>
        </p:nvGraphicFramePr>
        <p:xfrm>
          <a:off x="142844" y="1214422"/>
          <a:ext cx="8786874"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75447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ítulo 1"/>
          <p:cNvSpPr>
            <a:spLocks noGrp="1"/>
          </p:cNvSpPr>
          <p:nvPr>
            <p:ph type="title"/>
          </p:nvPr>
        </p:nvSpPr>
        <p:spPr>
          <a:xfrm>
            <a:off x="395288" y="53975"/>
            <a:ext cx="7772400" cy="854075"/>
          </a:xfrm>
        </p:spPr>
        <p:txBody>
          <a:bodyPr/>
          <a:lstStyle/>
          <a:p>
            <a:r>
              <a:rPr lang="pt-BR" altLang="pt-BR" sz="2200" b="1" smtClean="0">
                <a:solidFill>
                  <a:srgbClr val="0B0FED"/>
                </a:solidFill>
              </a:rPr>
              <a:t>Reforçando as referências legais</a:t>
            </a:r>
            <a:br>
              <a:rPr lang="pt-BR" altLang="pt-BR" sz="2200" b="1" smtClean="0">
                <a:solidFill>
                  <a:srgbClr val="0B0FED"/>
                </a:solidFill>
              </a:rPr>
            </a:br>
            <a:r>
              <a:rPr lang="pt-BR" altLang="pt-BR" sz="2200" b="1" smtClean="0">
                <a:solidFill>
                  <a:srgbClr val="0B0FED"/>
                </a:solidFill>
              </a:rPr>
              <a:t>Notificação compulsória</a:t>
            </a:r>
          </a:p>
        </p:txBody>
      </p:sp>
      <p:sp>
        <p:nvSpPr>
          <p:cNvPr id="5123" name="CaixaDeTexto 7"/>
          <p:cNvSpPr txBox="1">
            <a:spLocks noChangeArrowheads="1"/>
          </p:cNvSpPr>
          <p:nvPr/>
        </p:nvSpPr>
        <p:spPr bwMode="auto">
          <a:xfrm>
            <a:off x="250825" y="1292225"/>
            <a:ext cx="8785225" cy="5016500"/>
          </a:xfrm>
          <a:prstGeom prst="rect">
            <a:avLst/>
          </a:prstGeom>
          <a:noFill/>
          <a:ln w="9525">
            <a:noFill/>
            <a:miter lim="800000"/>
            <a:headEnd/>
            <a:tailEnd/>
          </a:ln>
        </p:spPr>
        <p:txBody>
          <a:bodyPr>
            <a:spAutoFit/>
          </a:bodyPr>
          <a:lstStyle/>
          <a:p>
            <a:pPr marL="342900" indent="-342900">
              <a:lnSpc>
                <a:spcPct val="200000"/>
              </a:lnSpc>
              <a:buFont typeface="Arial" charset="0"/>
              <a:buChar char="•"/>
            </a:pPr>
            <a:r>
              <a:rPr lang="pt-BR" sz="2000"/>
              <a:t>Lei nº 8.069/1990 - Estatuto da Criança e Adolescente</a:t>
            </a:r>
          </a:p>
          <a:p>
            <a:pPr marL="342900" indent="-342900">
              <a:lnSpc>
                <a:spcPct val="200000"/>
              </a:lnSpc>
              <a:buFont typeface="Arial" charset="0"/>
              <a:buChar char="•"/>
            </a:pPr>
            <a:r>
              <a:rPr lang="pt-BR" sz="2000">
                <a:solidFill>
                  <a:srgbClr val="7030A0"/>
                </a:solidFill>
              </a:rPr>
              <a:t>Lei no 10.778/2003 - Notificação de Violência contra Mulher</a:t>
            </a:r>
          </a:p>
          <a:p>
            <a:pPr marL="342900" indent="-342900">
              <a:lnSpc>
                <a:spcPct val="200000"/>
              </a:lnSpc>
              <a:buFont typeface="Arial" charset="0"/>
              <a:buChar char="•"/>
            </a:pPr>
            <a:r>
              <a:rPr lang="pt-BR" sz="2000"/>
              <a:t>Lei nº 10.741/2003 - Estatuto do Idoso, modificada pela Lei nº 12.461, de 26 de julho de 2011</a:t>
            </a:r>
          </a:p>
          <a:p>
            <a:pPr marL="342900" indent="-342900">
              <a:lnSpc>
                <a:spcPct val="200000"/>
              </a:lnSpc>
              <a:buFont typeface="Arial" charset="0"/>
              <a:buChar char="•"/>
            </a:pPr>
            <a:r>
              <a:rPr lang="pt-BR" sz="2000">
                <a:solidFill>
                  <a:srgbClr val="7030A0"/>
                </a:solidFill>
              </a:rPr>
              <a:t>Portaria Nº 1.271, de 06 de Junho de 2014 - </a:t>
            </a:r>
            <a:r>
              <a:rPr lang="pt-BR" sz="2000"/>
              <a:t>Violência doméstica, sexual e/ou outras violências na lista de notificação compulsória. E inclui </a:t>
            </a:r>
            <a:r>
              <a:rPr lang="pt-BR" sz="2000" u="sng"/>
              <a:t>Violência Sexual e Tentativa de Suicídio</a:t>
            </a:r>
            <a:r>
              <a:rPr lang="pt-BR" sz="2000"/>
              <a:t> na lista de notificação imediata (em até 24 horas pelo município).</a:t>
            </a:r>
          </a:p>
        </p:txBody>
      </p:sp>
      <p:pic>
        <p:nvPicPr>
          <p:cNvPr id="5124" name="Picture 4"/>
          <p:cNvPicPr>
            <a:picLocks noChangeAspect="1" noChangeArrowheads="1"/>
          </p:cNvPicPr>
          <p:nvPr/>
        </p:nvPicPr>
        <p:blipFill>
          <a:blip r:embed="rId2"/>
          <a:srcRect/>
          <a:stretch>
            <a:fillRect/>
          </a:stretch>
        </p:blipFill>
        <p:spPr bwMode="auto">
          <a:xfrm>
            <a:off x="179388" y="115888"/>
            <a:ext cx="1093787" cy="91757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2914051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aixaDeTexto 1"/>
          <p:cNvSpPr txBox="1">
            <a:spLocks noChangeArrowheads="1"/>
          </p:cNvSpPr>
          <p:nvPr/>
        </p:nvSpPr>
        <p:spPr bwMode="auto">
          <a:xfrm>
            <a:off x="528638" y="446088"/>
            <a:ext cx="8185150" cy="621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MS PGothic" pitchFamily="34" charset="-128"/>
              </a:defRPr>
            </a:lvl1pPr>
            <a:lvl2pPr>
              <a:defRPr sz="2800">
                <a:solidFill>
                  <a:schemeClr val="tx1"/>
                </a:solidFill>
                <a:latin typeface="Calibri" pitchFamily="34" charset="0"/>
                <a:ea typeface="MS PGothic" pitchFamily="34" charset="-128"/>
              </a:defRPr>
            </a:lvl2pPr>
            <a:lvl3pPr>
              <a:defRPr sz="2400">
                <a:solidFill>
                  <a:schemeClr val="tx1"/>
                </a:solidFill>
                <a:latin typeface="Calibri" pitchFamily="34" charset="0"/>
                <a:ea typeface="ヒラギノ角ゴ Pro W3" charset="-128"/>
              </a:defRPr>
            </a:lvl3pPr>
            <a:lvl4pPr>
              <a:defRPr sz="2000">
                <a:solidFill>
                  <a:schemeClr val="tx1"/>
                </a:solidFill>
                <a:latin typeface="Calibri" pitchFamily="34" charset="0"/>
                <a:ea typeface="ヒラギノ角ゴ Pro W3" charset="-128"/>
              </a:defRPr>
            </a:lvl4pPr>
            <a:lvl5pPr>
              <a:defRPr sz="2000">
                <a:solidFill>
                  <a:schemeClr val="tx1"/>
                </a:solidFill>
                <a:latin typeface="Calibri" pitchFamily="34" charset="0"/>
                <a:ea typeface="ヒラギノ角ゴ Pro W3" charset="-128"/>
              </a:defRPr>
            </a:lvl5pPr>
            <a:lvl6pPr eaLnBrk="0" fontAlgn="base" hangingPunct="0">
              <a:spcAft>
                <a:spcPct val="0"/>
              </a:spcAft>
              <a:buFont typeface="Arial" pitchFamily="34" charset="0"/>
              <a:buChar char="»"/>
              <a:defRPr sz="2000">
                <a:solidFill>
                  <a:schemeClr val="tx1"/>
                </a:solidFill>
                <a:latin typeface="Calibri" pitchFamily="34" charset="0"/>
                <a:ea typeface="ヒラギノ角ゴ Pro W3" charset="-128"/>
              </a:defRPr>
            </a:lvl6pPr>
            <a:lvl7pPr eaLnBrk="0" fontAlgn="base" hangingPunct="0">
              <a:spcAft>
                <a:spcPct val="0"/>
              </a:spcAft>
              <a:buFont typeface="Arial" pitchFamily="34" charset="0"/>
              <a:buChar char="»"/>
              <a:defRPr sz="2000">
                <a:solidFill>
                  <a:schemeClr val="tx1"/>
                </a:solidFill>
                <a:latin typeface="Calibri" pitchFamily="34" charset="0"/>
                <a:ea typeface="ヒラギノ角ゴ Pro W3" charset="-128"/>
              </a:defRPr>
            </a:lvl7pPr>
            <a:lvl8pPr eaLnBrk="0" fontAlgn="base" hangingPunct="0">
              <a:spcAft>
                <a:spcPct val="0"/>
              </a:spcAft>
              <a:buFont typeface="Arial" pitchFamily="34" charset="0"/>
              <a:buChar char="»"/>
              <a:defRPr sz="2000">
                <a:solidFill>
                  <a:schemeClr val="tx1"/>
                </a:solidFill>
                <a:latin typeface="Calibri" pitchFamily="34" charset="0"/>
                <a:ea typeface="ヒラギノ角ゴ Pro W3" charset="-128"/>
              </a:defRPr>
            </a:lvl8pPr>
            <a:lvl9pPr eaLnBrk="0" fontAlgn="base" hangingPunct="0">
              <a:spcAft>
                <a:spcPct val="0"/>
              </a:spcAft>
              <a:buFont typeface="Arial" pitchFamily="34" charset="0"/>
              <a:buChar char="»"/>
              <a:defRPr sz="2000">
                <a:solidFill>
                  <a:schemeClr val="tx1"/>
                </a:solidFill>
                <a:latin typeface="Calibri" pitchFamily="34" charset="0"/>
                <a:ea typeface="ヒラギノ角ゴ Pro W3" charset="-128"/>
              </a:defRPr>
            </a:lvl9pPr>
          </a:lstStyle>
          <a:p>
            <a:pPr algn="ctr">
              <a:defRPr/>
            </a:pPr>
            <a:r>
              <a:rPr lang="pt-BR" altLang="pt-BR" sz="3000" b="1" dirty="0" smtClean="0">
                <a:solidFill>
                  <a:srgbClr val="0000CC"/>
                </a:solidFill>
                <a:latin typeface="Arial" pitchFamily="34" charset="0"/>
                <a:cs typeface="Arial" pitchFamily="34" charset="0"/>
              </a:rPr>
              <a:t>Portaria nº 1271 de 06 de junho de 2014</a:t>
            </a:r>
          </a:p>
          <a:p>
            <a:pPr algn="ctr">
              <a:defRPr/>
            </a:pPr>
            <a:endParaRPr lang="pt-BR" altLang="pt-BR" sz="3000" b="1" dirty="0" smtClean="0">
              <a:solidFill>
                <a:srgbClr val="A73792"/>
              </a:solidFill>
              <a:effectLst>
                <a:outerShdw blurRad="38100" dist="38100" dir="2700000" algn="tl">
                  <a:srgbClr val="000000">
                    <a:alpha val="43137"/>
                  </a:srgbClr>
                </a:outerShdw>
              </a:effectLst>
              <a:latin typeface="Arial" pitchFamily="34" charset="0"/>
              <a:cs typeface="Arial" pitchFamily="34" charset="0"/>
            </a:endParaRPr>
          </a:p>
          <a:p>
            <a:pPr algn="just">
              <a:defRPr/>
            </a:pPr>
            <a:endParaRPr lang="pt-BR" altLang="pt-BR" sz="1800" dirty="0" smtClean="0">
              <a:latin typeface="Arial" pitchFamily="34" charset="0"/>
              <a:cs typeface="Arial" pitchFamily="34" charset="0"/>
            </a:endParaRPr>
          </a:p>
          <a:p>
            <a:pPr algn="just">
              <a:defRPr/>
            </a:pPr>
            <a:r>
              <a:rPr lang="pt-BR" altLang="pt-BR" sz="2000" dirty="0" smtClean="0">
                <a:latin typeface="Arial" pitchFamily="34" charset="0"/>
                <a:cs typeface="Arial" pitchFamily="34" charset="0"/>
              </a:rPr>
              <a:t>Revogou a Portaria 104/2011 e estabelece a </a:t>
            </a:r>
            <a:r>
              <a:rPr lang="pt-BR" altLang="pt-BR" sz="2000" b="1" u="sng" dirty="0" smtClean="0">
                <a:solidFill>
                  <a:srgbClr val="FF0000"/>
                </a:solidFill>
                <a:latin typeface="Arial" pitchFamily="34" charset="0"/>
                <a:cs typeface="Arial" pitchFamily="34" charset="0"/>
              </a:rPr>
              <a:t>notificação imediata</a:t>
            </a:r>
            <a:r>
              <a:rPr lang="pt-BR" altLang="pt-BR" sz="2000" b="1" dirty="0" smtClean="0">
                <a:latin typeface="Arial" pitchFamily="34" charset="0"/>
                <a:cs typeface="Arial" pitchFamily="34" charset="0"/>
              </a:rPr>
              <a:t> </a:t>
            </a:r>
            <a:r>
              <a:rPr lang="pt-BR" altLang="pt-BR" sz="2000" dirty="0" smtClean="0">
                <a:latin typeface="Arial" pitchFamily="34" charset="0"/>
                <a:cs typeface="Arial" pitchFamily="34" charset="0"/>
              </a:rPr>
              <a:t>(em menos de 24 horas) para </a:t>
            </a:r>
            <a:r>
              <a:rPr lang="pt-BR" altLang="pt-BR" sz="2000" b="1" dirty="0" smtClean="0">
                <a:solidFill>
                  <a:srgbClr val="FF0000"/>
                </a:solidFill>
                <a:latin typeface="Arial" pitchFamily="34" charset="0"/>
                <a:cs typeface="Arial" pitchFamily="34" charset="0"/>
              </a:rPr>
              <a:t>violência sexual</a:t>
            </a:r>
            <a:r>
              <a:rPr lang="pt-BR" altLang="pt-BR" sz="2000" dirty="0" smtClean="0">
                <a:latin typeface="Arial" pitchFamily="34" charset="0"/>
                <a:cs typeface="Arial" pitchFamily="34" charset="0"/>
              </a:rPr>
              <a:t> e </a:t>
            </a:r>
            <a:r>
              <a:rPr lang="pt-BR" altLang="pt-BR" sz="2000" b="1" dirty="0" smtClean="0">
                <a:solidFill>
                  <a:srgbClr val="FF0000"/>
                </a:solidFill>
                <a:latin typeface="Arial" pitchFamily="34" charset="0"/>
                <a:cs typeface="Arial" pitchFamily="34" charset="0"/>
              </a:rPr>
              <a:t>tentativa de suicídio</a:t>
            </a:r>
            <a:r>
              <a:rPr lang="pt-BR" altLang="pt-BR" sz="2000" dirty="0" smtClean="0">
                <a:latin typeface="Arial" pitchFamily="34" charset="0"/>
                <a:cs typeface="Arial" pitchFamily="34" charset="0"/>
              </a:rPr>
              <a:t>, em âmbito municipal</a:t>
            </a:r>
          </a:p>
          <a:p>
            <a:pPr algn="just">
              <a:defRPr/>
            </a:pPr>
            <a:endParaRPr lang="pt-BR" altLang="pt-BR" sz="2000" dirty="0" smtClean="0">
              <a:latin typeface="Arial" pitchFamily="34" charset="0"/>
              <a:cs typeface="Arial" pitchFamily="34" charset="0"/>
            </a:endParaRPr>
          </a:p>
          <a:p>
            <a:pPr algn="just">
              <a:defRPr/>
            </a:pPr>
            <a:r>
              <a:rPr lang="pt-BR" altLang="pt-BR" sz="2000" b="1" dirty="0" smtClean="0">
                <a:solidFill>
                  <a:srgbClr val="FF0000"/>
                </a:solidFill>
                <a:latin typeface="Arial" pitchFamily="34" charset="0"/>
                <a:cs typeface="Arial" pitchFamily="34" charset="0"/>
              </a:rPr>
              <a:t>Violência Sexual </a:t>
            </a:r>
            <a:r>
              <a:rPr lang="pt-BR" altLang="pt-BR" sz="2000" dirty="0" smtClean="0">
                <a:solidFill>
                  <a:srgbClr val="FF0000"/>
                </a:solidFill>
                <a:latin typeface="Arial" pitchFamily="34" charset="0"/>
                <a:cs typeface="Arial" pitchFamily="34" charset="0"/>
              </a:rPr>
              <a:t>-</a:t>
            </a:r>
            <a:r>
              <a:rPr lang="pt-BR" altLang="pt-BR" sz="2000" dirty="0" smtClean="0">
                <a:latin typeface="Arial" pitchFamily="34" charset="0"/>
                <a:cs typeface="Arial" pitchFamily="34" charset="0"/>
              </a:rPr>
              <a:t> agilizar o atendimento a vítima e seu acesso à contracepção de emergência e às medidas profiláticas de acordo com o preconizado na Norma Técnica Prevenção e Tratamento dos Agravos Resultantes da Violência Sexual contra Mulheres e Adolescentes (Ministério da Saúde, 2011) em até 72 horas da agressão (mais precocemente possível). </a:t>
            </a:r>
          </a:p>
          <a:p>
            <a:pPr algn="just">
              <a:defRPr/>
            </a:pPr>
            <a:endParaRPr lang="pt-BR" altLang="pt-BR" sz="2000" dirty="0" smtClean="0">
              <a:latin typeface="Arial" pitchFamily="34" charset="0"/>
              <a:cs typeface="Arial" pitchFamily="34" charset="0"/>
            </a:endParaRPr>
          </a:p>
          <a:p>
            <a:pPr algn="just">
              <a:defRPr/>
            </a:pPr>
            <a:endParaRPr lang="pt-BR" altLang="pt-BR" sz="2000" dirty="0" smtClean="0">
              <a:latin typeface="Arial" pitchFamily="34" charset="0"/>
              <a:cs typeface="Arial" pitchFamily="34" charset="0"/>
            </a:endParaRPr>
          </a:p>
          <a:p>
            <a:pPr algn="just">
              <a:defRPr/>
            </a:pPr>
            <a:r>
              <a:rPr lang="pt-BR" altLang="pt-BR" sz="2000" b="1" dirty="0" smtClean="0">
                <a:solidFill>
                  <a:srgbClr val="FF0000"/>
                </a:solidFill>
                <a:latin typeface="Arial" pitchFamily="34" charset="0"/>
                <a:cs typeface="Arial" pitchFamily="34" charset="0"/>
              </a:rPr>
              <a:t>Tentativa de Suicídio </a:t>
            </a:r>
            <a:r>
              <a:rPr lang="pt-BR" altLang="pt-BR" sz="2000" dirty="0" smtClean="0">
                <a:solidFill>
                  <a:srgbClr val="FF0000"/>
                </a:solidFill>
                <a:latin typeface="Arial" pitchFamily="34" charset="0"/>
                <a:cs typeface="Arial" pitchFamily="34" charset="0"/>
              </a:rPr>
              <a:t>-</a:t>
            </a:r>
            <a:r>
              <a:rPr lang="pt-BR" altLang="pt-BR" sz="2000" dirty="0" smtClean="0">
                <a:latin typeface="Arial" pitchFamily="34" charset="0"/>
                <a:cs typeface="Arial" pitchFamily="34" charset="0"/>
              </a:rPr>
              <a:t> Tomada rápida de decisão, como o encaminhamento e vinculação do paciente aos serviços de atenção psicossocial, de modo a impedir que um caso de tentativa de suicídio se concretize.</a:t>
            </a:r>
          </a:p>
        </p:txBody>
      </p:sp>
    </p:spTree>
    <p:extLst>
      <p:ext uri="{BB962C8B-B14F-4D97-AF65-F5344CB8AC3E}">
        <p14:creationId xmlns:p14="http://schemas.microsoft.com/office/powerpoint/2010/main" val="2632804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ixaDeTexto 1"/>
          <p:cNvSpPr txBox="1">
            <a:spLocks noChangeArrowheads="1"/>
          </p:cNvSpPr>
          <p:nvPr/>
        </p:nvSpPr>
        <p:spPr bwMode="auto">
          <a:xfrm>
            <a:off x="1116013" y="2636838"/>
            <a:ext cx="65516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cs typeface="Arial" pitchFamily="34" charset="0"/>
              </a:defRPr>
            </a:lvl1pPr>
            <a:lvl2pPr marL="742950" indent="-285750">
              <a:defRPr sz="2400">
                <a:solidFill>
                  <a:schemeClr val="tx1"/>
                </a:solidFill>
                <a:latin typeface="Arial" pitchFamily="34" charset="0"/>
                <a:cs typeface="Arial" pitchFamily="34" charset="0"/>
              </a:defRPr>
            </a:lvl2pPr>
            <a:lvl3pPr marL="1143000" indent="-228600">
              <a:defRPr sz="2400">
                <a:solidFill>
                  <a:schemeClr val="tx1"/>
                </a:solidFill>
                <a:latin typeface="Arial" pitchFamily="34" charset="0"/>
                <a:cs typeface="Arial" pitchFamily="34" charset="0"/>
              </a:defRPr>
            </a:lvl3pPr>
            <a:lvl4pPr marL="1600200" indent="-228600">
              <a:defRPr sz="2400">
                <a:solidFill>
                  <a:schemeClr val="tx1"/>
                </a:solidFill>
                <a:latin typeface="Arial" pitchFamily="34" charset="0"/>
                <a:cs typeface="Arial" pitchFamily="34" charset="0"/>
              </a:defRPr>
            </a:lvl4pPr>
            <a:lvl5pPr marL="2057400" indent="-22860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a:r>
              <a:rPr lang="pt-BR" sz="3200" b="1" dirty="0" smtClean="0">
                <a:solidFill>
                  <a:srgbClr val="0000CC"/>
                </a:solidFill>
              </a:rPr>
              <a:t>Algumas considerações</a:t>
            </a:r>
            <a:endParaRPr lang="pt-BR" sz="3200" b="1" dirty="0">
              <a:solidFill>
                <a:srgbClr val="0000CC"/>
              </a:solidFill>
            </a:endParaRPr>
          </a:p>
        </p:txBody>
      </p:sp>
    </p:spTree>
    <p:extLst>
      <p:ext uri="{BB962C8B-B14F-4D97-AF65-F5344CB8AC3E}">
        <p14:creationId xmlns:p14="http://schemas.microsoft.com/office/powerpoint/2010/main" val="42740902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ixaDeTexto 9"/>
          <p:cNvSpPr txBox="1">
            <a:spLocks noChangeArrowheads="1"/>
          </p:cNvSpPr>
          <p:nvPr/>
        </p:nvSpPr>
        <p:spPr bwMode="auto">
          <a:xfrm>
            <a:off x="263525" y="1916113"/>
            <a:ext cx="8785225" cy="3677930"/>
          </a:xfrm>
          <a:prstGeom prst="rect">
            <a:avLst/>
          </a:prstGeom>
          <a:noFill/>
          <a:ln w="9525">
            <a:noFill/>
            <a:miter lim="800000"/>
            <a:headEnd/>
            <a:tailEnd/>
          </a:ln>
        </p:spPr>
        <p:txBody>
          <a:bodyPr>
            <a:spAutoFit/>
          </a:bodyPr>
          <a:lstStyle/>
          <a:p>
            <a:pPr algn="ctr">
              <a:lnSpc>
                <a:spcPct val="150000"/>
              </a:lnSpc>
            </a:pPr>
            <a:r>
              <a:rPr lang="pt-BR" sz="2800" b="1" dirty="0">
                <a:solidFill>
                  <a:srgbClr val="7030A0"/>
                </a:solidFill>
              </a:rPr>
              <a:t>Portaria Interministerial nº </a:t>
            </a:r>
            <a:r>
              <a:rPr lang="pt-BR" sz="2800" b="1" dirty="0" smtClean="0">
                <a:solidFill>
                  <a:srgbClr val="7030A0"/>
                </a:solidFill>
              </a:rPr>
              <a:t>01, </a:t>
            </a:r>
            <a:r>
              <a:rPr lang="pt-BR" sz="2800" b="1" dirty="0">
                <a:solidFill>
                  <a:srgbClr val="7030A0"/>
                </a:solidFill>
              </a:rPr>
              <a:t>de </a:t>
            </a:r>
            <a:r>
              <a:rPr lang="pt-BR" sz="2800" b="1" dirty="0" smtClean="0">
                <a:solidFill>
                  <a:srgbClr val="7030A0"/>
                </a:solidFill>
              </a:rPr>
              <a:t>06 </a:t>
            </a:r>
            <a:r>
              <a:rPr lang="pt-BR" sz="2800" b="1" dirty="0">
                <a:solidFill>
                  <a:srgbClr val="7030A0"/>
                </a:solidFill>
              </a:rPr>
              <a:t>de </a:t>
            </a:r>
            <a:r>
              <a:rPr lang="pt-BR" sz="2800" b="1" dirty="0" smtClean="0">
                <a:solidFill>
                  <a:srgbClr val="7030A0"/>
                </a:solidFill>
              </a:rPr>
              <a:t>fevereiro </a:t>
            </a:r>
            <a:r>
              <a:rPr lang="pt-BR" sz="2800" b="1" dirty="0">
                <a:solidFill>
                  <a:srgbClr val="7030A0"/>
                </a:solidFill>
              </a:rPr>
              <a:t>de 2015 (</a:t>
            </a:r>
            <a:r>
              <a:rPr lang="pt-BR" sz="2800" b="1" dirty="0" smtClean="0">
                <a:solidFill>
                  <a:srgbClr val="7030A0"/>
                </a:solidFill>
              </a:rPr>
              <a:t>SDH, MJ, MS, SGPR e SPM) </a:t>
            </a:r>
          </a:p>
          <a:p>
            <a:pPr algn="ctr">
              <a:lnSpc>
                <a:spcPct val="150000"/>
              </a:lnSpc>
            </a:pPr>
            <a:endParaRPr lang="pt-BR" sz="2800" b="1" dirty="0">
              <a:solidFill>
                <a:srgbClr val="7030A0"/>
              </a:solidFill>
            </a:endParaRPr>
          </a:p>
          <a:p>
            <a:pPr algn="ctr">
              <a:lnSpc>
                <a:spcPct val="150000"/>
              </a:lnSpc>
            </a:pPr>
            <a:endParaRPr lang="pt-BR" sz="1800" b="1" dirty="0">
              <a:solidFill>
                <a:srgbClr val="7030A0"/>
              </a:solidFill>
            </a:endParaRPr>
          </a:p>
          <a:p>
            <a:pPr algn="ctr">
              <a:lnSpc>
                <a:spcPct val="200000"/>
              </a:lnSpc>
            </a:pPr>
            <a:r>
              <a:rPr lang="pt-BR" sz="2000" dirty="0"/>
              <a:t>Institui a Comissão Interministerial de Enfrentamento à Violência contra Lésbicas, Gays, Bissexuais, Travestis e Transexuais (CIEV-LGBT).</a:t>
            </a:r>
          </a:p>
        </p:txBody>
      </p:sp>
      <p:sp>
        <p:nvSpPr>
          <p:cNvPr id="5" name="Texto explicativo em seta para baixo 4"/>
          <p:cNvSpPr/>
          <p:nvPr/>
        </p:nvSpPr>
        <p:spPr bwMode="auto">
          <a:xfrm>
            <a:off x="2411413" y="0"/>
            <a:ext cx="4105275" cy="1916113"/>
          </a:xfrm>
          <a:prstGeom prst="downArrowCallou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a:lstStyle/>
          <a:p>
            <a:pPr algn="ctr">
              <a:defRPr/>
            </a:pPr>
            <a:endParaRPr lang="pt-BR" b="1" dirty="0">
              <a:solidFill>
                <a:srgbClr val="FF0000"/>
              </a:solidFill>
              <a:latin typeface="Arial" pitchFamily="-110" charset="0"/>
              <a:cs typeface="Arial" pitchFamily="-110" charset="0"/>
            </a:endParaRPr>
          </a:p>
          <a:p>
            <a:pPr algn="ctr">
              <a:defRPr/>
            </a:pPr>
            <a:r>
              <a:rPr lang="pt-BR" sz="3200" b="1" dirty="0">
                <a:solidFill>
                  <a:srgbClr val="FF0000"/>
                </a:solidFill>
                <a:latin typeface="Arial" pitchFamily="-110" charset="0"/>
                <a:cs typeface="Arial" pitchFamily="-110" charset="0"/>
              </a:rPr>
              <a:t>Destaque</a:t>
            </a:r>
          </a:p>
        </p:txBody>
      </p:sp>
    </p:spTree>
    <p:extLst>
      <p:ext uri="{BB962C8B-B14F-4D97-AF65-F5344CB8AC3E}">
        <p14:creationId xmlns:p14="http://schemas.microsoft.com/office/powerpoint/2010/main" val="42645954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ixaDeTexto 9"/>
          <p:cNvSpPr txBox="1">
            <a:spLocks noChangeArrowheads="1"/>
          </p:cNvSpPr>
          <p:nvPr/>
        </p:nvSpPr>
        <p:spPr bwMode="auto">
          <a:xfrm>
            <a:off x="263525" y="1916113"/>
            <a:ext cx="8785225" cy="3847207"/>
          </a:xfrm>
          <a:prstGeom prst="rect">
            <a:avLst/>
          </a:prstGeom>
          <a:noFill/>
          <a:ln w="9525">
            <a:noFill/>
            <a:miter lim="800000"/>
            <a:headEnd/>
            <a:tailEnd/>
          </a:ln>
        </p:spPr>
        <p:txBody>
          <a:bodyPr>
            <a:spAutoFit/>
          </a:bodyPr>
          <a:lstStyle/>
          <a:p>
            <a:pPr algn="ctr">
              <a:lnSpc>
                <a:spcPct val="150000"/>
              </a:lnSpc>
            </a:pPr>
            <a:r>
              <a:rPr lang="pt-BR" sz="2800" b="1" dirty="0" smtClean="0">
                <a:solidFill>
                  <a:srgbClr val="7030A0"/>
                </a:solidFill>
              </a:rPr>
              <a:t>Lei nº 13.104, de 09 de março de 2015</a:t>
            </a:r>
          </a:p>
          <a:p>
            <a:pPr algn="ctr">
              <a:lnSpc>
                <a:spcPct val="150000"/>
              </a:lnSpc>
            </a:pPr>
            <a:endParaRPr lang="pt-BR" sz="2800" b="1" dirty="0" smtClean="0">
              <a:solidFill>
                <a:srgbClr val="7030A0"/>
              </a:solidFill>
            </a:endParaRPr>
          </a:p>
          <a:p>
            <a:pPr algn="ctr">
              <a:lnSpc>
                <a:spcPct val="200000"/>
              </a:lnSpc>
            </a:pPr>
            <a:r>
              <a:rPr lang="pt-PT" sz="2000" dirty="0" smtClean="0"/>
              <a:t>Altera </a:t>
            </a:r>
            <a:r>
              <a:rPr lang="pt-PT" sz="2000" dirty="0"/>
              <a:t>o art. 121 do Decreto-Lei n</a:t>
            </a:r>
            <a:r>
              <a:rPr lang="pt-PT" sz="2000" u="sng" baseline="30000" dirty="0"/>
              <a:t>o</a:t>
            </a:r>
            <a:r>
              <a:rPr lang="pt-PT" sz="2000" dirty="0"/>
              <a:t> 2.848, de 7 de dezembro de 1940 - Código Penal, para prever o feminicídio como circunstância qualificadora do crime de homicídio, e o art. 1</a:t>
            </a:r>
            <a:r>
              <a:rPr lang="pt-PT" sz="2000" u="sng" baseline="30000" dirty="0"/>
              <a:t>o</a:t>
            </a:r>
            <a:r>
              <a:rPr lang="pt-PT" sz="2000" dirty="0"/>
              <a:t> da Lei n</a:t>
            </a:r>
            <a:r>
              <a:rPr lang="pt-PT" sz="2000" u="sng" baseline="30000" dirty="0"/>
              <a:t>o</a:t>
            </a:r>
            <a:r>
              <a:rPr lang="pt-PT" sz="2000" dirty="0"/>
              <a:t> 8.072, de 25 de julho de 1990, para incluir o </a:t>
            </a:r>
            <a:r>
              <a:rPr lang="pt-PT" sz="2000" b="1" dirty="0">
                <a:solidFill>
                  <a:srgbClr val="0000CC"/>
                </a:solidFill>
              </a:rPr>
              <a:t>feminicídio no rol dos crimes hediondos</a:t>
            </a:r>
            <a:r>
              <a:rPr lang="pt-BR" sz="2000" b="1" dirty="0" smtClean="0">
                <a:solidFill>
                  <a:srgbClr val="0000CC"/>
                </a:solidFill>
              </a:rPr>
              <a:t>.</a:t>
            </a:r>
            <a:endParaRPr lang="pt-BR" sz="2000" b="1" dirty="0">
              <a:solidFill>
                <a:srgbClr val="0000CC"/>
              </a:solidFill>
            </a:endParaRPr>
          </a:p>
        </p:txBody>
      </p:sp>
      <p:sp>
        <p:nvSpPr>
          <p:cNvPr id="5" name="Texto explicativo em seta para baixo 4"/>
          <p:cNvSpPr/>
          <p:nvPr/>
        </p:nvSpPr>
        <p:spPr bwMode="auto">
          <a:xfrm>
            <a:off x="2411413" y="0"/>
            <a:ext cx="4105275" cy="1916113"/>
          </a:xfrm>
          <a:prstGeom prst="downArrowCallou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a:lstStyle/>
          <a:p>
            <a:pPr algn="ctr">
              <a:defRPr/>
            </a:pPr>
            <a:endParaRPr lang="pt-BR" b="1" dirty="0">
              <a:solidFill>
                <a:srgbClr val="FF0000"/>
              </a:solidFill>
              <a:latin typeface="Arial" pitchFamily="-110" charset="0"/>
              <a:cs typeface="Arial" pitchFamily="-110" charset="0"/>
            </a:endParaRPr>
          </a:p>
          <a:p>
            <a:pPr algn="ctr">
              <a:defRPr/>
            </a:pPr>
            <a:r>
              <a:rPr lang="pt-BR" sz="3200" b="1" dirty="0">
                <a:solidFill>
                  <a:srgbClr val="FF0000"/>
                </a:solidFill>
                <a:latin typeface="Arial" pitchFamily="-110" charset="0"/>
                <a:cs typeface="Arial" pitchFamily="-110" charset="0"/>
              </a:rPr>
              <a:t>Destaque</a:t>
            </a:r>
          </a:p>
        </p:txBody>
      </p:sp>
    </p:spTree>
    <p:extLst>
      <p:ext uri="{BB962C8B-B14F-4D97-AF65-F5344CB8AC3E}">
        <p14:creationId xmlns:p14="http://schemas.microsoft.com/office/powerpoint/2010/main" val="10299638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ixaDeTexto 9"/>
          <p:cNvSpPr txBox="1">
            <a:spLocks noChangeArrowheads="1"/>
          </p:cNvSpPr>
          <p:nvPr/>
        </p:nvSpPr>
        <p:spPr bwMode="auto">
          <a:xfrm>
            <a:off x="263525" y="1916113"/>
            <a:ext cx="8785225" cy="3600450"/>
          </a:xfrm>
          <a:prstGeom prst="rect">
            <a:avLst/>
          </a:prstGeom>
          <a:noFill/>
          <a:ln w="9525">
            <a:noFill/>
            <a:miter lim="800000"/>
            <a:headEnd/>
            <a:tailEnd/>
          </a:ln>
        </p:spPr>
        <p:txBody>
          <a:bodyPr>
            <a:spAutoFit/>
          </a:bodyPr>
          <a:lstStyle/>
          <a:p>
            <a:pPr algn="ctr">
              <a:lnSpc>
                <a:spcPct val="150000"/>
              </a:lnSpc>
            </a:pPr>
            <a:r>
              <a:rPr lang="pt-BR" sz="2800" b="1" dirty="0">
                <a:solidFill>
                  <a:srgbClr val="7030A0"/>
                </a:solidFill>
              </a:rPr>
              <a:t>Portaria Interministerial nº 288, de 25 de março de 2015 (SPM, MJ e MS) </a:t>
            </a:r>
            <a:endParaRPr lang="pt-BR" sz="1800" b="1" dirty="0">
              <a:solidFill>
                <a:srgbClr val="7030A0"/>
              </a:solidFill>
            </a:endParaRPr>
          </a:p>
          <a:p>
            <a:pPr algn="ctr">
              <a:lnSpc>
                <a:spcPct val="200000"/>
              </a:lnSpc>
            </a:pPr>
            <a:r>
              <a:rPr lang="pt-BR" sz="1800" dirty="0"/>
              <a:t>Estabelece orientações para a organização e integração do atendimento às vítimas de violência sexual pelos profissionais de segurança pública e pelos profissionais de saúde do Sistema Único de Saúde (SUS) quanto à </a:t>
            </a:r>
            <a:r>
              <a:rPr lang="pt-BR" sz="1800" u="sng" dirty="0"/>
              <a:t>humanização do atendimento e ao registro de informações e coleta de vestígios</a:t>
            </a:r>
            <a:r>
              <a:rPr lang="pt-BR" sz="1800" dirty="0"/>
              <a:t>.</a:t>
            </a:r>
          </a:p>
        </p:txBody>
      </p:sp>
      <p:sp>
        <p:nvSpPr>
          <p:cNvPr id="5" name="Texto explicativo em seta para baixo 4"/>
          <p:cNvSpPr/>
          <p:nvPr/>
        </p:nvSpPr>
        <p:spPr bwMode="auto">
          <a:xfrm>
            <a:off x="2411413" y="0"/>
            <a:ext cx="4105275" cy="1916113"/>
          </a:xfrm>
          <a:prstGeom prst="downArrowCallou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a:lstStyle/>
          <a:p>
            <a:pPr algn="ctr">
              <a:defRPr/>
            </a:pPr>
            <a:endParaRPr lang="pt-BR" b="1" dirty="0">
              <a:solidFill>
                <a:srgbClr val="FF0000"/>
              </a:solidFill>
              <a:latin typeface="Arial" pitchFamily="-110" charset="0"/>
              <a:cs typeface="Arial" pitchFamily="-110" charset="0"/>
            </a:endParaRPr>
          </a:p>
          <a:p>
            <a:pPr algn="ctr">
              <a:defRPr/>
            </a:pPr>
            <a:r>
              <a:rPr lang="pt-BR" sz="3200" b="1" dirty="0">
                <a:solidFill>
                  <a:srgbClr val="FF0000"/>
                </a:solidFill>
                <a:latin typeface="Arial" pitchFamily="-110" charset="0"/>
                <a:cs typeface="Arial" pitchFamily="-110" charset="0"/>
              </a:rPr>
              <a:t>Destaque</a:t>
            </a:r>
          </a:p>
        </p:txBody>
      </p:sp>
      <p:sp>
        <p:nvSpPr>
          <p:cNvPr id="7172" name="CaixaDeTexto 5"/>
          <p:cNvSpPr txBox="1">
            <a:spLocks noChangeArrowheads="1"/>
          </p:cNvSpPr>
          <p:nvPr/>
        </p:nvSpPr>
        <p:spPr bwMode="auto">
          <a:xfrm>
            <a:off x="395288" y="5949950"/>
            <a:ext cx="7993062" cy="460375"/>
          </a:xfrm>
          <a:prstGeom prst="rect">
            <a:avLst/>
          </a:prstGeom>
          <a:noFill/>
          <a:ln w="9525">
            <a:noFill/>
            <a:miter lim="800000"/>
            <a:headEnd/>
            <a:tailEnd/>
          </a:ln>
        </p:spPr>
        <p:txBody>
          <a:bodyPr>
            <a:spAutoFit/>
          </a:bodyPr>
          <a:lstStyle/>
          <a:p>
            <a:pPr algn="ctr"/>
            <a:r>
              <a:rPr lang="pt-BR" altLang="pt-BR" b="1">
                <a:solidFill>
                  <a:srgbClr val="FF0000"/>
                </a:solidFill>
              </a:rPr>
              <a:t>Observação: </a:t>
            </a:r>
            <a:r>
              <a:rPr lang="pt-BR" altLang="pt-BR" sz="2000"/>
              <a:t>articulação e integração entre </a:t>
            </a:r>
            <a:r>
              <a:rPr lang="pt-BR" altLang="pt-BR" sz="2000">
                <a:solidFill>
                  <a:srgbClr val="FF0000"/>
                </a:solidFill>
              </a:rPr>
              <a:t>vigilância e atenção</a:t>
            </a:r>
          </a:p>
        </p:txBody>
      </p:sp>
    </p:spTree>
    <p:extLst>
      <p:ext uri="{BB962C8B-B14F-4D97-AF65-F5344CB8AC3E}">
        <p14:creationId xmlns:p14="http://schemas.microsoft.com/office/powerpoint/2010/main" val="3415972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ítulo 1"/>
          <p:cNvSpPr>
            <a:spLocks noGrp="1"/>
          </p:cNvSpPr>
          <p:nvPr>
            <p:ph type="title"/>
          </p:nvPr>
        </p:nvSpPr>
        <p:spPr>
          <a:xfrm>
            <a:off x="685800" y="333375"/>
            <a:ext cx="7772400" cy="1143000"/>
          </a:xfrm>
        </p:spPr>
        <p:txBody>
          <a:bodyPr/>
          <a:lstStyle/>
          <a:p>
            <a:r>
              <a:rPr lang="pt-BR" altLang="pt-BR" sz="2800" b="1" smtClean="0">
                <a:solidFill>
                  <a:srgbClr val="0B0FED"/>
                </a:solidFill>
              </a:rPr>
              <a:t>Guia de Vigilância</a:t>
            </a:r>
          </a:p>
        </p:txBody>
      </p:sp>
      <p:pic>
        <p:nvPicPr>
          <p:cNvPr id="8195" name="Picture 2"/>
          <p:cNvPicPr>
            <a:picLocks noGrp="1" noChangeAspect="1" noChangeArrowheads="1"/>
          </p:cNvPicPr>
          <p:nvPr>
            <p:ph idx="1"/>
          </p:nvPr>
        </p:nvPicPr>
        <p:blipFill>
          <a:blip r:embed="rId2"/>
          <a:srcRect/>
          <a:stretch>
            <a:fillRect/>
          </a:stretch>
        </p:blipFill>
        <p:spPr>
          <a:xfrm>
            <a:off x="209550" y="1700213"/>
            <a:ext cx="3209925" cy="4114800"/>
          </a:xfrm>
          <a:noFill/>
        </p:spPr>
      </p:pic>
      <p:sp>
        <p:nvSpPr>
          <p:cNvPr id="8196" name="CaixaDeTexto 3"/>
          <p:cNvSpPr txBox="1">
            <a:spLocks noChangeArrowheads="1"/>
          </p:cNvSpPr>
          <p:nvPr/>
        </p:nvSpPr>
        <p:spPr bwMode="auto">
          <a:xfrm>
            <a:off x="2195513" y="0"/>
            <a:ext cx="3671887" cy="461963"/>
          </a:xfrm>
          <a:prstGeom prst="rect">
            <a:avLst/>
          </a:prstGeom>
          <a:noFill/>
          <a:ln w="9525">
            <a:noFill/>
            <a:miter lim="800000"/>
            <a:headEnd/>
            <a:tailEnd/>
          </a:ln>
        </p:spPr>
        <p:txBody>
          <a:bodyPr>
            <a:spAutoFit/>
          </a:bodyPr>
          <a:lstStyle/>
          <a:p>
            <a:pPr algn="ctr"/>
            <a:r>
              <a:rPr lang="pt-BR" altLang="pt-BR" b="1">
                <a:solidFill>
                  <a:srgbClr val="FF0000"/>
                </a:solidFill>
              </a:rPr>
              <a:t>Outro destaque</a:t>
            </a:r>
          </a:p>
        </p:txBody>
      </p:sp>
      <p:pic>
        <p:nvPicPr>
          <p:cNvPr id="8197" name="Picture 2"/>
          <p:cNvPicPr>
            <a:picLocks noChangeAspect="1" noChangeArrowheads="1"/>
          </p:cNvPicPr>
          <p:nvPr/>
        </p:nvPicPr>
        <p:blipFill>
          <a:blip r:embed="rId3"/>
          <a:srcRect/>
          <a:stretch>
            <a:fillRect/>
          </a:stretch>
        </p:blipFill>
        <p:spPr bwMode="auto">
          <a:xfrm>
            <a:off x="3311525" y="1420813"/>
            <a:ext cx="5832475" cy="5103812"/>
          </a:xfrm>
          <a:prstGeom prst="rect">
            <a:avLst/>
          </a:prstGeom>
          <a:noFill/>
          <a:ln w="9525">
            <a:noFill/>
            <a:miter lim="800000"/>
            <a:headEnd/>
            <a:tailEnd/>
          </a:ln>
        </p:spPr>
      </p:pic>
    </p:spTree>
    <p:extLst>
      <p:ext uri="{BB962C8B-B14F-4D97-AF65-F5344CB8AC3E}">
        <p14:creationId xmlns:p14="http://schemas.microsoft.com/office/powerpoint/2010/main" val="7935768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5" name="Text Box 5"/>
          <p:cNvSpPr txBox="1">
            <a:spLocks noChangeArrowheads="1"/>
          </p:cNvSpPr>
          <p:nvPr/>
        </p:nvSpPr>
        <p:spPr bwMode="auto">
          <a:xfrm>
            <a:off x="438149" y="2492896"/>
            <a:ext cx="7993063" cy="1152128"/>
          </a:xfrm>
          <a:prstGeom prst="rect">
            <a:avLst/>
          </a:prstGeom>
          <a:noFill/>
          <a:ln w="9525">
            <a:noFill/>
            <a:miter lim="800000"/>
            <a:headEnd/>
            <a:tailEnd/>
          </a:ln>
        </p:spPr>
        <p:txBody>
          <a:bodyPr/>
          <a:lstStyle/>
          <a:p>
            <a:pPr algn="ctr">
              <a:spcBef>
                <a:spcPct val="50000"/>
              </a:spcBef>
            </a:pPr>
            <a:r>
              <a:rPr lang="pt-BR" sz="4000" b="1" dirty="0">
                <a:solidFill>
                  <a:srgbClr val="0000CC"/>
                </a:solidFill>
              </a:rPr>
              <a:t>Objeto de Notificação</a:t>
            </a:r>
          </a:p>
        </p:txBody>
      </p:sp>
    </p:spTree>
    <p:extLst>
      <p:ext uri="{BB962C8B-B14F-4D97-AF65-F5344CB8AC3E}">
        <p14:creationId xmlns:p14="http://schemas.microsoft.com/office/powerpoint/2010/main" val="28722509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nvGraphicFramePr>
        <p:xfrm>
          <a:off x="110960" y="2407725"/>
          <a:ext cx="6032665" cy="3181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268" name="Retângulo 8"/>
          <p:cNvSpPr>
            <a:spLocks noChangeArrowheads="1"/>
          </p:cNvSpPr>
          <p:nvPr/>
        </p:nvSpPr>
        <p:spPr bwMode="auto">
          <a:xfrm>
            <a:off x="336550" y="1517650"/>
            <a:ext cx="5459413" cy="769938"/>
          </a:xfrm>
          <a:prstGeom prst="rect">
            <a:avLst/>
          </a:prstGeom>
          <a:solidFill>
            <a:srgbClr val="FFFF99"/>
          </a:solidFill>
          <a:ln>
            <a:solidFill>
              <a:schemeClr val="accent4"/>
            </a:solidFill>
          </a:ln>
        </p:spPr>
        <p:txBody>
          <a:bodyPr>
            <a:spAutoFit/>
          </a:bodyPr>
          <a:lstStyle/>
          <a:p>
            <a:pPr algn="ctr">
              <a:defRPr/>
            </a:pPr>
            <a:r>
              <a:rPr lang="pt-BR" altLang="pt-BR" sz="2200" b="1" dirty="0">
                <a:solidFill>
                  <a:srgbClr val="FF0000"/>
                </a:solidFill>
              </a:rPr>
              <a:t>Homens e Mulheres em todos os ciclos de vida</a:t>
            </a:r>
          </a:p>
        </p:txBody>
      </p:sp>
      <p:sp>
        <p:nvSpPr>
          <p:cNvPr id="10" name="Retângulo 9"/>
          <p:cNvSpPr/>
          <p:nvPr/>
        </p:nvSpPr>
        <p:spPr>
          <a:xfrm>
            <a:off x="6384925" y="2347913"/>
            <a:ext cx="2363788" cy="100965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pt-BR" sz="2200" dirty="0">
                <a:solidFill>
                  <a:schemeClr val="tx1"/>
                </a:solidFill>
              </a:rPr>
              <a:t>Violência comunitária (extrafamiliar)</a:t>
            </a:r>
          </a:p>
        </p:txBody>
      </p:sp>
      <p:sp>
        <p:nvSpPr>
          <p:cNvPr id="11270" name="CaixaDeTexto 6"/>
          <p:cNvSpPr txBox="1">
            <a:spLocks noChangeArrowheads="1"/>
          </p:cNvSpPr>
          <p:nvPr/>
        </p:nvSpPr>
        <p:spPr bwMode="auto">
          <a:xfrm>
            <a:off x="6084888" y="4237038"/>
            <a:ext cx="2922587" cy="2031325"/>
          </a:xfrm>
          <a:prstGeom prst="rect">
            <a:avLst/>
          </a:prstGeom>
          <a:solidFill>
            <a:srgbClr val="FFFF99"/>
          </a:solidFill>
          <a:ln>
            <a:noFill/>
          </a:ln>
        </p:spPr>
        <p:txBody>
          <a:bodyPr>
            <a:spAutoFit/>
          </a:bodyPr>
          <a:lstStyle>
            <a:lvl1pPr>
              <a:defRPr sz="2400">
                <a:solidFill>
                  <a:schemeClr val="tx1"/>
                </a:solidFill>
                <a:latin typeface="Arial" pitchFamily="34" charset="0"/>
                <a:cs typeface="Arial" pitchFamily="34" charset="0"/>
              </a:defRPr>
            </a:lvl1pPr>
            <a:lvl2pPr marL="742950" indent="-285750">
              <a:defRPr sz="2400">
                <a:solidFill>
                  <a:schemeClr val="tx1"/>
                </a:solidFill>
                <a:latin typeface="Arial" pitchFamily="34" charset="0"/>
                <a:cs typeface="Arial" pitchFamily="34" charset="0"/>
              </a:defRPr>
            </a:lvl2pPr>
            <a:lvl3pPr marL="1143000" indent="-228600">
              <a:defRPr sz="2400">
                <a:solidFill>
                  <a:schemeClr val="tx1"/>
                </a:solidFill>
                <a:latin typeface="Arial" pitchFamily="34" charset="0"/>
                <a:cs typeface="Arial" pitchFamily="34" charset="0"/>
              </a:defRPr>
            </a:lvl3pPr>
            <a:lvl4pPr marL="1600200" indent="-228600">
              <a:defRPr sz="2400">
                <a:solidFill>
                  <a:schemeClr val="tx1"/>
                </a:solidFill>
                <a:latin typeface="Arial" pitchFamily="34" charset="0"/>
                <a:cs typeface="Arial" pitchFamily="34" charset="0"/>
              </a:defRPr>
            </a:lvl4pPr>
            <a:lvl5pPr marL="2057400" indent="-22860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a:defRPr/>
            </a:pPr>
            <a:r>
              <a:rPr lang="pt-BR" altLang="pt-BR" sz="1800" dirty="0" smtClean="0">
                <a:solidFill>
                  <a:schemeClr val="accent4"/>
                </a:solidFill>
              </a:rPr>
              <a:t>Notificar violências contra:</a:t>
            </a:r>
          </a:p>
          <a:p>
            <a:pPr algn="ctr">
              <a:defRPr/>
            </a:pPr>
            <a:r>
              <a:rPr lang="pt-BR" altLang="pt-BR" sz="1800" dirty="0" smtClean="0">
                <a:solidFill>
                  <a:srgbClr val="FF0000"/>
                </a:solidFill>
              </a:rPr>
              <a:t>Crianças, Adolescentes, Mulheres, Pessoas idosas, violências por motivação homo/</a:t>
            </a:r>
            <a:r>
              <a:rPr lang="pt-BR" altLang="pt-BR" sz="1800" dirty="0" err="1" smtClean="0">
                <a:solidFill>
                  <a:srgbClr val="FF0000"/>
                </a:solidFill>
              </a:rPr>
              <a:t>lesbo</a:t>
            </a:r>
            <a:r>
              <a:rPr lang="pt-BR" altLang="pt-BR" sz="1800" dirty="0" smtClean="0">
                <a:solidFill>
                  <a:srgbClr val="FF0000"/>
                </a:solidFill>
              </a:rPr>
              <a:t>/</a:t>
            </a:r>
            <a:r>
              <a:rPr lang="pt-BR" altLang="pt-BR" sz="1800" dirty="0" err="1" smtClean="0">
                <a:solidFill>
                  <a:srgbClr val="FF0000"/>
                </a:solidFill>
              </a:rPr>
              <a:t>transfóbica</a:t>
            </a:r>
            <a:r>
              <a:rPr lang="pt-BR" altLang="pt-BR" sz="1800" dirty="0" smtClean="0">
                <a:solidFill>
                  <a:srgbClr val="FF0000"/>
                </a:solidFill>
              </a:rPr>
              <a:t>, indígenas, pessoas com deficiências</a:t>
            </a:r>
          </a:p>
        </p:txBody>
      </p:sp>
      <p:sp>
        <p:nvSpPr>
          <p:cNvPr id="11" name="Seta para baixo 10"/>
          <p:cNvSpPr/>
          <p:nvPr/>
        </p:nvSpPr>
        <p:spPr>
          <a:xfrm>
            <a:off x="7315200" y="3367088"/>
            <a:ext cx="344488" cy="85407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pt-BR"/>
          </a:p>
        </p:txBody>
      </p:sp>
      <p:sp>
        <p:nvSpPr>
          <p:cNvPr id="6151" name="Retângulo 8"/>
          <p:cNvSpPr>
            <a:spLocks noChangeArrowheads="1"/>
          </p:cNvSpPr>
          <p:nvPr/>
        </p:nvSpPr>
        <p:spPr bwMode="auto">
          <a:xfrm>
            <a:off x="1691680" y="385907"/>
            <a:ext cx="5459413" cy="461665"/>
          </a:xfrm>
          <a:prstGeom prst="rect">
            <a:avLst/>
          </a:prstGeom>
          <a:noFill/>
          <a:ln w="9525">
            <a:noFill/>
            <a:miter lim="800000"/>
            <a:headEnd/>
            <a:tailEnd/>
          </a:ln>
        </p:spPr>
        <p:txBody>
          <a:bodyPr>
            <a:spAutoFit/>
          </a:bodyPr>
          <a:lstStyle/>
          <a:p>
            <a:pPr algn="r" eaLnBrk="1" hangingPunct="1"/>
            <a:r>
              <a:rPr lang="pt-BR" altLang="pt-BR" b="1" dirty="0">
                <a:solidFill>
                  <a:srgbClr val="3333CC"/>
                </a:solidFill>
                <a:ea typeface="MS PGothic" pitchFamily="34" charset="-128"/>
              </a:rPr>
              <a:t>Casos suspeitos ou confirmados</a:t>
            </a:r>
          </a:p>
        </p:txBody>
      </p:sp>
      <p:pic>
        <p:nvPicPr>
          <p:cNvPr id="6153" name="Picture 4"/>
          <p:cNvPicPr>
            <a:picLocks noChangeAspect="1" noChangeArrowheads="1"/>
          </p:cNvPicPr>
          <p:nvPr/>
        </p:nvPicPr>
        <p:blipFill>
          <a:blip r:embed="rId7"/>
          <a:srcRect/>
          <a:stretch>
            <a:fillRect/>
          </a:stretch>
        </p:blipFill>
        <p:spPr bwMode="auto">
          <a:xfrm>
            <a:off x="179388" y="5876925"/>
            <a:ext cx="1093787" cy="91757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189341946"/>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ço Reservado para Conteúdo 2"/>
          <p:cNvSpPr>
            <a:spLocks noGrp="1"/>
          </p:cNvSpPr>
          <p:nvPr>
            <p:ph idx="1"/>
          </p:nvPr>
        </p:nvSpPr>
        <p:spPr>
          <a:xfrm>
            <a:off x="685800" y="1052513"/>
            <a:ext cx="7772400" cy="5043487"/>
          </a:xfrm>
        </p:spPr>
        <p:txBody>
          <a:bodyPr/>
          <a:lstStyle/>
          <a:p>
            <a:pPr marL="0" indent="0" algn="ctr">
              <a:buFontTx/>
              <a:buNone/>
            </a:pPr>
            <a:r>
              <a:rPr lang="pt-BR" altLang="pt-BR" sz="4400" b="1" smtClean="0">
                <a:solidFill>
                  <a:srgbClr val="0B0FED"/>
                </a:solidFill>
              </a:rPr>
              <a:t>SINAN Versão 5.0</a:t>
            </a:r>
          </a:p>
          <a:p>
            <a:pPr marL="0" indent="0" algn="ctr">
              <a:buFontTx/>
              <a:buNone/>
            </a:pPr>
            <a:endParaRPr lang="pt-BR" altLang="pt-BR" sz="4400" smtClean="0">
              <a:solidFill>
                <a:srgbClr val="0B0FED"/>
              </a:solidFill>
            </a:endParaRPr>
          </a:p>
          <a:p>
            <a:pPr marL="0" indent="0" algn="ctr">
              <a:buFontTx/>
              <a:buNone/>
            </a:pPr>
            <a:r>
              <a:rPr lang="pt-BR" altLang="pt-BR" sz="4400" smtClean="0">
                <a:solidFill>
                  <a:srgbClr val="0B0FED"/>
                </a:solidFill>
              </a:rPr>
              <a:t>Ficha de Notificação de Violência Interpessoal/Autoprovocada</a:t>
            </a:r>
          </a:p>
        </p:txBody>
      </p:sp>
    </p:spTree>
    <p:extLst>
      <p:ext uri="{BB962C8B-B14F-4D97-AF65-F5344CB8AC3E}">
        <p14:creationId xmlns:p14="http://schemas.microsoft.com/office/powerpoint/2010/main" val="19513912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descr="logos.png"/>
          <p:cNvPicPr>
            <a:picLocks noChangeAspect="1"/>
          </p:cNvPicPr>
          <p:nvPr/>
        </p:nvPicPr>
        <p:blipFill>
          <a:blip r:embed="rId2"/>
          <a:srcRect/>
          <a:stretch>
            <a:fillRect/>
          </a:stretch>
        </p:blipFill>
        <p:spPr bwMode="auto">
          <a:xfrm>
            <a:off x="6143625" y="6292850"/>
            <a:ext cx="2916238" cy="461963"/>
          </a:xfrm>
          <a:prstGeom prst="rect">
            <a:avLst/>
          </a:prstGeom>
          <a:noFill/>
          <a:ln w="9525">
            <a:noFill/>
            <a:miter lim="800000"/>
            <a:headEnd/>
            <a:tailEnd/>
          </a:ln>
        </p:spPr>
      </p:pic>
      <p:sp>
        <p:nvSpPr>
          <p:cNvPr id="34820" name="Text Box 2"/>
          <p:cNvSpPr txBox="1">
            <a:spLocks noChangeArrowheads="1"/>
          </p:cNvSpPr>
          <p:nvPr/>
        </p:nvSpPr>
        <p:spPr bwMode="auto">
          <a:xfrm>
            <a:off x="1262063" y="866775"/>
            <a:ext cx="7812087" cy="396875"/>
          </a:xfrm>
          <a:prstGeom prst="rect">
            <a:avLst/>
          </a:prstGeom>
          <a:noFill/>
          <a:ln w="9525">
            <a:noFill/>
            <a:miter lim="800000"/>
            <a:headEnd/>
            <a:tailEnd/>
          </a:ln>
        </p:spPr>
        <p:txBody>
          <a:bodyPr>
            <a:spAutoFit/>
          </a:bodyPr>
          <a:lstStyle/>
          <a:p>
            <a:pPr>
              <a:spcBef>
                <a:spcPct val="50000"/>
              </a:spcBef>
              <a:defRPr/>
            </a:pPr>
            <a:r>
              <a:rPr lang="pt-BR" sz="2000" b="1" dirty="0">
                <a:solidFill>
                  <a:srgbClr val="3333CC"/>
                </a:solidFill>
                <a:latin typeface="+mj-lt"/>
                <a:ea typeface="ＭＳ Ｐゴシック" pitchFamily="34" charset="-128"/>
                <a:cs typeface="Arial" charset="0"/>
              </a:rPr>
              <a:t>Fichas de Notificação e Instrumento de Entrada de Dados</a:t>
            </a:r>
          </a:p>
        </p:txBody>
      </p:sp>
      <p:pic>
        <p:nvPicPr>
          <p:cNvPr id="21509" name="Picture 2"/>
          <p:cNvPicPr>
            <a:picLocks noChangeAspect="1" noChangeArrowheads="1"/>
          </p:cNvPicPr>
          <p:nvPr/>
        </p:nvPicPr>
        <p:blipFill>
          <a:blip r:embed="rId3"/>
          <a:srcRect/>
          <a:stretch>
            <a:fillRect/>
          </a:stretch>
        </p:blipFill>
        <p:spPr bwMode="auto">
          <a:xfrm>
            <a:off x="4497387" y="2348880"/>
            <a:ext cx="4646613" cy="3257550"/>
          </a:xfrm>
          <a:prstGeom prst="rect">
            <a:avLst/>
          </a:prstGeom>
          <a:noFill/>
          <a:ln w="9525">
            <a:solidFill>
              <a:schemeClr val="tx1"/>
            </a:solidFill>
            <a:miter lim="800000"/>
            <a:headEnd/>
            <a:tailEnd/>
          </a:ln>
        </p:spPr>
      </p:pic>
      <p:sp>
        <p:nvSpPr>
          <p:cNvPr id="7" name="Rectangle 2"/>
          <p:cNvSpPr txBox="1">
            <a:spLocks noChangeArrowheads="1"/>
          </p:cNvSpPr>
          <p:nvPr/>
        </p:nvSpPr>
        <p:spPr bwMode="auto">
          <a:xfrm>
            <a:off x="468313" y="188913"/>
            <a:ext cx="7874000" cy="319087"/>
          </a:xfrm>
          <a:prstGeom prst="rect">
            <a:avLst/>
          </a:prstGeom>
          <a:noFill/>
          <a:ln w="9525">
            <a:noFill/>
            <a:miter lim="800000"/>
            <a:headEnd/>
            <a:tailEnd/>
          </a:ln>
        </p:spPr>
        <p:txBody>
          <a:bodyPr anchor="ctr"/>
          <a:lstStyle/>
          <a:p>
            <a:pPr>
              <a:defRPr/>
            </a:pPr>
            <a:r>
              <a:rPr lang="pt-BR" b="1" dirty="0">
                <a:latin typeface="+mj-lt"/>
                <a:ea typeface="+mj-ea"/>
                <a:cs typeface="Traditional Arabic" pitchFamily="2" charset="-78"/>
              </a:rPr>
              <a:t>VIVA /SINAN</a:t>
            </a:r>
          </a:p>
        </p:txBody>
      </p:sp>
      <p:pic>
        <p:nvPicPr>
          <p:cNvPr id="8" name="Picture 2"/>
          <p:cNvPicPr>
            <a:picLocks noChangeAspect="1" noChangeArrowheads="1"/>
          </p:cNvPicPr>
          <p:nvPr/>
        </p:nvPicPr>
        <p:blipFill>
          <a:blip r:embed="rId4"/>
          <a:srcRect/>
          <a:stretch>
            <a:fillRect/>
          </a:stretch>
        </p:blipFill>
        <p:spPr bwMode="auto">
          <a:xfrm>
            <a:off x="264679" y="1916832"/>
            <a:ext cx="4225925" cy="3377555"/>
          </a:xfrm>
          <a:prstGeom prst="rect">
            <a:avLst/>
          </a:prstGeom>
          <a:noFill/>
          <a:ln w="9525">
            <a:noFill/>
            <a:miter lim="800000"/>
            <a:headEnd/>
            <a:tailEnd/>
          </a:ln>
          <a:effectLst/>
        </p:spPr>
      </p:pic>
    </p:spTree>
    <p:extLst>
      <p:ext uri="{BB962C8B-B14F-4D97-AF65-F5344CB8AC3E}">
        <p14:creationId xmlns:p14="http://schemas.microsoft.com/office/powerpoint/2010/main" val="2716964869"/>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rcRect/>
          <a:stretch>
            <a:fillRect/>
          </a:stretch>
        </p:blipFill>
        <p:spPr bwMode="auto">
          <a:xfrm>
            <a:off x="179388" y="1196975"/>
            <a:ext cx="8640762" cy="4889500"/>
          </a:xfrm>
          <a:prstGeom prst="rect">
            <a:avLst/>
          </a:prstGeom>
          <a:noFill/>
          <a:ln w="9525">
            <a:noFill/>
            <a:miter lim="800000"/>
            <a:headEnd/>
            <a:tailEnd/>
          </a:ln>
          <a:effectLst/>
        </p:spPr>
      </p:pic>
    </p:spTree>
    <p:extLst>
      <p:ext uri="{BB962C8B-B14F-4D97-AF65-F5344CB8AC3E}">
        <p14:creationId xmlns:p14="http://schemas.microsoft.com/office/powerpoint/2010/main" val="6327385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rcRect/>
          <a:stretch>
            <a:fillRect/>
          </a:stretch>
        </p:blipFill>
        <p:spPr bwMode="auto">
          <a:xfrm>
            <a:off x="250825" y="2430463"/>
            <a:ext cx="8713788" cy="2125662"/>
          </a:xfrm>
          <a:prstGeom prst="rect">
            <a:avLst/>
          </a:prstGeom>
          <a:noFill/>
          <a:ln w="9525">
            <a:noFill/>
            <a:miter lim="800000"/>
            <a:headEnd/>
            <a:tailEnd/>
          </a:ln>
          <a:effectLst/>
        </p:spPr>
      </p:pic>
    </p:spTree>
    <p:extLst>
      <p:ext uri="{BB962C8B-B14F-4D97-AF65-F5344CB8AC3E}">
        <p14:creationId xmlns:p14="http://schemas.microsoft.com/office/powerpoint/2010/main" val="763461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79388" y="115888"/>
            <a:ext cx="8964612" cy="1862048"/>
          </a:xfrm>
          <a:prstGeom prst="rect">
            <a:avLst/>
          </a:prstGeom>
          <a:noFill/>
        </p:spPr>
        <p:txBody>
          <a:bodyPr>
            <a:spAutoFit/>
          </a:bodyPr>
          <a:lstStyle/>
          <a:p>
            <a:pPr algn="ctr">
              <a:defRPr/>
            </a:pPr>
            <a:r>
              <a:rPr lang="pt-BR" sz="4000" b="1" dirty="0" smtClean="0">
                <a:solidFill>
                  <a:srgbClr val="3333CC"/>
                </a:solidFill>
                <a:latin typeface="Calibri" panose="020F0502020204030204" pitchFamily="34" charset="0"/>
              </a:rPr>
              <a:t>Conceitos</a:t>
            </a:r>
            <a:r>
              <a:rPr lang="pt-BR" sz="4000" b="1" dirty="0" smtClean="0">
                <a:solidFill>
                  <a:srgbClr val="3333CC"/>
                </a:solidFill>
                <a:effectLst>
                  <a:outerShdw blurRad="38100" dist="38100" dir="2700000" algn="tl">
                    <a:srgbClr val="000000">
                      <a:alpha val="43137"/>
                    </a:srgbClr>
                  </a:outerShdw>
                </a:effectLst>
                <a:latin typeface="Calibri" panose="020F0502020204030204" pitchFamily="34" charset="0"/>
              </a:rPr>
              <a:t> </a:t>
            </a:r>
          </a:p>
          <a:p>
            <a:pPr algn="ctr">
              <a:defRPr/>
            </a:pPr>
            <a:r>
              <a:rPr lang="pt-BR" altLang="pt-BR" sz="1800" b="1" dirty="0" smtClean="0">
                <a:solidFill>
                  <a:srgbClr val="FF0000"/>
                </a:solidFill>
                <a:latin typeface="Calibri" pitchFamily="34" charset="0"/>
              </a:rPr>
              <a:t>Portaria GM/MS nº 1378, de 09 de julho de 2013 </a:t>
            </a:r>
          </a:p>
          <a:p>
            <a:pPr algn="ctr">
              <a:defRPr/>
            </a:pPr>
            <a:r>
              <a:rPr lang="pt-BR" altLang="pt-BR" sz="1050" dirty="0" smtClean="0">
                <a:latin typeface="Calibri" pitchFamily="34" charset="0"/>
              </a:rPr>
              <a:t>(</a:t>
            </a:r>
            <a:r>
              <a:rPr lang="pt-BR" sz="1050" b="1" i="1" dirty="0" smtClean="0"/>
              <a:t>Regulamenta as responsabilidades e define diretrizes para execução e financiamento das ações de Vigilância em Saúde pela União, Estados, Distrito Federal e Municípios, relativos ao Sistema Nacional de Vigilância em Saúde e Sistema Nacional de Vigilância Sanitária)</a:t>
            </a:r>
            <a:endParaRPr lang="pt-BR" altLang="pt-BR" sz="1050" dirty="0" smtClean="0">
              <a:latin typeface="Calibri" pitchFamily="34" charset="0"/>
            </a:endParaRPr>
          </a:p>
          <a:p>
            <a:pPr algn="ctr">
              <a:defRPr/>
            </a:pPr>
            <a:endParaRPr lang="pt-BR" sz="3600" b="1" dirty="0">
              <a:solidFill>
                <a:srgbClr val="0070C0"/>
              </a:solidFill>
              <a:effectLst>
                <a:outerShdw blurRad="38100" dist="38100" dir="2700000" algn="tl">
                  <a:srgbClr val="000000">
                    <a:alpha val="43137"/>
                  </a:srgbClr>
                </a:outerShdw>
              </a:effectLst>
              <a:latin typeface="Calibri" panose="020F0502020204030204" pitchFamily="34" charset="0"/>
            </a:endParaRPr>
          </a:p>
        </p:txBody>
      </p:sp>
      <p:grpSp>
        <p:nvGrpSpPr>
          <p:cNvPr id="6147" name="Grupo 4"/>
          <p:cNvGrpSpPr>
            <a:grpSpLocks/>
          </p:cNvGrpSpPr>
          <p:nvPr/>
        </p:nvGrpSpPr>
        <p:grpSpPr bwMode="auto">
          <a:xfrm>
            <a:off x="500034" y="2000240"/>
            <a:ext cx="8208963" cy="3384550"/>
            <a:chOff x="362392" y="2060848"/>
            <a:chExt cx="8208912" cy="3384376"/>
          </a:xfrm>
        </p:grpSpPr>
        <p:sp>
          <p:nvSpPr>
            <p:cNvPr id="6148" name="CaixaDeTexto 2"/>
            <p:cNvSpPr txBox="1">
              <a:spLocks noChangeArrowheads="1"/>
            </p:cNvSpPr>
            <p:nvPr/>
          </p:nvSpPr>
          <p:spPr bwMode="auto">
            <a:xfrm>
              <a:off x="722432" y="2414208"/>
              <a:ext cx="7488832" cy="2677656"/>
            </a:xfrm>
            <a:prstGeom prst="rect">
              <a:avLst/>
            </a:prstGeom>
            <a:noFill/>
            <a:ln w="9525">
              <a:noFill/>
              <a:miter lim="800000"/>
              <a:headEnd/>
              <a:tailEnd/>
            </a:ln>
          </p:spPr>
          <p:txBody>
            <a:bodyPr>
              <a:spAutoFit/>
            </a:bodyPr>
            <a:lstStyle/>
            <a:p>
              <a:pPr algn="just"/>
              <a:r>
                <a:rPr lang="pt-BR" altLang="pt-BR" dirty="0">
                  <a:latin typeface="Calibri" pitchFamily="34" charset="0"/>
                </a:rPr>
                <a:t>A </a:t>
              </a:r>
              <a:r>
                <a:rPr lang="pt-BR" altLang="pt-BR" dirty="0">
                  <a:solidFill>
                    <a:srgbClr val="FF0000"/>
                  </a:solidFill>
                  <a:latin typeface="Calibri" pitchFamily="34" charset="0"/>
                </a:rPr>
                <a:t>Vigilância em Saúde </a:t>
              </a:r>
              <a:r>
                <a:rPr lang="pt-BR" altLang="pt-BR" dirty="0">
                  <a:latin typeface="Calibri" pitchFamily="34" charset="0"/>
                </a:rPr>
                <a:t>constitui um processo contínuo e sistemático de </a:t>
              </a:r>
              <a:r>
                <a:rPr lang="pt-BR" altLang="pt-BR" u="sng" dirty="0">
                  <a:latin typeface="Calibri" pitchFamily="34" charset="0"/>
                </a:rPr>
                <a:t>coleta, consolidação, análise e disseminação de dados </a:t>
              </a:r>
              <a:r>
                <a:rPr lang="pt-BR" altLang="pt-BR" dirty="0">
                  <a:latin typeface="Calibri" pitchFamily="34" charset="0"/>
                </a:rPr>
                <a:t>sobre eventos relacionados à saúde, visando o </a:t>
              </a:r>
              <a:r>
                <a:rPr lang="pt-BR" altLang="pt-BR" dirty="0">
                  <a:solidFill>
                    <a:srgbClr val="FF0000"/>
                  </a:solidFill>
                  <a:latin typeface="Calibri" pitchFamily="34" charset="0"/>
                </a:rPr>
                <a:t>planejamento e a implementação de medidas de saúde pública </a:t>
              </a:r>
              <a:r>
                <a:rPr lang="pt-BR" altLang="pt-BR" dirty="0">
                  <a:latin typeface="Calibri" pitchFamily="34" charset="0"/>
                </a:rPr>
                <a:t>para a proteção da saúde da população, a prevenção e controle de riscos, agravos e doenças, bem como para a promoção da saúde</a:t>
              </a:r>
            </a:p>
          </p:txBody>
        </p:sp>
        <p:sp>
          <p:nvSpPr>
            <p:cNvPr id="6149" name="Retângulo de cantos arredondados 2"/>
            <p:cNvSpPr>
              <a:spLocks noChangeArrowheads="1"/>
            </p:cNvSpPr>
            <p:nvPr/>
          </p:nvSpPr>
          <p:spPr bwMode="auto">
            <a:xfrm>
              <a:off x="362392" y="2060848"/>
              <a:ext cx="8208912" cy="3384376"/>
            </a:xfrm>
            <a:prstGeom prst="roundRect">
              <a:avLst>
                <a:gd name="adj" fmla="val 16667"/>
              </a:avLst>
            </a:prstGeom>
            <a:noFill/>
            <a:ln w="31750" algn="ctr">
              <a:solidFill>
                <a:srgbClr val="0070C0"/>
              </a:solidFill>
              <a:round/>
              <a:headEnd/>
              <a:tailEnd/>
            </a:ln>
          </p:spPr>
          <p:txBody>
            <a:bodyPr/>
            <a:lstStyle/>
            <a:p>
              <a:endParaRPr lang="pt-BR" altLang="pt-BR" dirty="0"/>
            </a:p>
          </p:txBody>
        </p:sp>
      </p:grpSp>
    </p:spTree>
    <p:extLst>
      <p:ext uri="{BB962C8B-B14F-4D97-AF65-F5344CB8AC3E}">
        <p14:creationId xmlns:p14="http://schemas.microsoft.com/office/powerpoint/2010/main" val="25266429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upo 2"/>
          <p:cNvGrpSpPr>
            <a:grpSpLocks/>
          </p:cNvGrpSpPr>
          <p:nvPr/>
        </p:nvGrpSpPr>
        <p:grpSpPr bwMode="auto">
          <a:xfrm>
            <a:off x="395288" y="981075"/>
            <a:ext cx="8002587" cy="4368800"/>
            <a:chOff x="395288" y="981075"/>
            <a:chExt cx="8002587" cy="4368800"/>
          </a:xfrm>
        </p:grpSpPr>
        <p:pic>
          <p:nvPicPr>
            <p:cNvPr id="12291" name="Picture 2"/>
            <p:cNvPicPr>
              <a:picLocks noChangeAspect="1" noChangeArrowheads="1"/>
            </p:cNvPicPr>
            <p:nvPr/>
          </p:nvPicPr>
          <p:blipFill>
            <a:blip r:embed="rId2"/>
            <a:srcRect/>
            <a:stretch>
              <a:fillRect/>
            </a:stretch>
          </p:blipFill>
          <p:spPr bwMode="auto">
            <a:xfrm>
              <a:off x="395288" y="981075"/>
              <a:ext cx="8002587" cy="4368800"/>
            </a:xfrm>
            <a:prstGeom prst="rect">
              <a:avLst/>
            </a:prstGeom>
            <a:noFill/>
            <a:ln w="9525">
              <a:noFill/>
              <a:miter lim="800000"/>
              <a:headEnd/>
              <a:tailEnd/>
            </a:ln>
            <a:effectLst/>
          </p:spPr>
        </p:pic>
        <p:sp>
          <p:nvSpPr>
            <p:cNvPr id="12292" name="Seta para a esquerda 1"/>
            <p:cNvSpPr>
              <a:spLocks noChangeArrowheads="1"/>
            </p:cNvSpPr>
            <p:nvPr/>
          </p:nvSpPr>
          <p:spPr bwMode="auto">
            <a:xfrm>
              <a:off x="2267744" y="1196752"/>
              <a:ext cx="1512168" cy="288032"/>
            </a:xfrm>
            <a:prstGeom prst="leftArrow">
              <a:avLst>
                <a:gd name="adj1" fmla="val 50000"/>
                <a:gd name="adj2" fmla="val 49997"/>
              </a:avLst>
            </a:prstGeom>
            <a:solidFill>
              <a:srgbClr val="FF0000"/>
            </a:solidFill>
            <a:ln w="9525" algn="ctr">
              <a:solidFill>
                <a:schemeClr val="tx1"/>
              </a:solidFill>
              <a:round/>
              <a:headEnd/>
              <a:tailEnd/>
            </a:ln>
          </p:spPr>
          <p:txBody>
            <a:bodyPr/>
            <a:lstStyle/>
            <a:p>
              <a:endParaRPr lang="pt-BR" altLang="pt-BR"/>
            </a:p>
          </p:txBody>
        </p:sp>
        <p:sp>
          <p:nvSpPr>
            <p:cNvPr id="12293" name="Seta para a esquerda 3"/>
            <p:cNvSpPr>
              <a:spLocks noChangeArrowheads="1"/>
            </p:cNvSpPr>
            <p:nvPr/>
          </p:nvSpPr>
          <p:spPr bwMode="auto">
            <a:xfrm>
              <a:off x="2191135" y="1988840"/>
              <a:ext cx="580665" cy="288032"/>
            </a:xfrm>
            <a:prstGeom prst="leftArrow">
              <a:avLst>
                <a:gd name="adj1" fmla="val 50000"/>
                <a:gd name="adj2" fmla="val 49998"/>
              </a:avLst>
            </a:prstGeom>
            <a:solidFill>
              <a:srgbClr val="FF0000"/>
            </a:solidFill>
            <a:ln w="9525" algn="ctr">
              <a:solidFill>
                <a:schemeClr val="tx1"/>
              </a:solidFill>
              <a:round/>
              <a:headEnd/>
              <a:tailEnd/>
            </a:ln>
          </p:spPr>
          <p:txBody>
            <a:bodyPr/>
            <a:lstStyle/>
            <a:p>
              <a:endParaRPr lang="pt-BR" altLang="pt-BR"/>
            </a:p>
          </p:txBody>
        </p:sp>
        <p:sp>
          <p:nvSpPr>
            <p:cNvPr id="12294" name="Seta para a esquerda 4"/>
            <p:cNvSpPr>
              <a:spLocks noChangeArrowheads="1"/>
            </p:cNvSpPr>
            <p:nvPr/>
          </p:nvSpPr>
          <p:spPr bwMode="auto">
            <a:xfrm>
              <a:off x="6156176" y="1988840"/>
              <a:ext cx="580665" cy="288032"/>
            </a:xfrm>
            <a:prstGeom prst="leftArrow">
              <a:avLst>
                <a:gd name="adj1" fmla="val 50000"/>
                <a:gd name="adj2" fmla="val 49998"/>
              </a:avLst>
            </a:prstGeom>
            <a:solidFill>
              <a:srgbClr val="FF0000"/>
            </a:solidFill>
            <a:ln w="9525" algn="ctr">
              <a:solidFill>
                <a:schemeClr val="tx1"/>
              </a:solidFill>
              <a:round/>
              <a:headEnd/>
              <a:tailEnd/>
            </a:ln>
          </p:spPr>
          <p:txBody>
            <a:bodyPr/>
            <a:lstStyle/>
            <a:p>
              <a:endParaRPr lang="pt-BR" altLang="pt-BR"/>
            </a:p>
          </p:txBody>
        </p:sp>
      </p:grpSp>
    </p:spTree>
    <p:extLst>
      <p:ext uri="{BB962C8B-B14F-4D97-AF65-F5344CB8AC3E}">
        <p14:creationId xmlns:p14="http://schemas.microsoft.com/office/powerpoint/2010/main" val="39651934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539552" y="2044880"/>
            <a:ext cx="8208962" cy="2951162"/>
            <a:chOff x="539552" y="2044880"/>
            <a:chExt cx="8208962" cy="2951162"/>
          </a:xfrm>
        </p:grpSpPr>
        <p:grpSp>
          <p:nvGrpSpPr>
            <p:cNvPr id="13314" name="Grupo 2"/>
            <p:cNvGrpSpPr>
              <a:grpSpLocks/>
            </p:cNvGrpSpPr>
            <p:nvPr/>
          </p:nvGrpSpPr>
          <p:grpSpPr bwMode="auto">
            <a:xfrm>
              <a:off x="539552" y="2044880"/>
              <a:ext cx="8208962" cy="2951162"/>
              <a:chOff x="395288" y="404664"/>
              <a:chExt cx="8208962" cy="2951311"/>
            </a:xfrm>
          </p:grpSpPr>
          <p:pic>
            <p:nvPicPr>
              <p:cNvPr id="13315" name="Picture 2"/>
              <p:cNvPicPr>
                <a:picLocks noChangeAspect="1" noChangeArrowheads="1"/>
              </p:cNvPicPr>
              <p:nvPr/>
            </p:nvPicPr>
            <p:blipFill>
              <a:blip r:embed="rId2"/>
              <a:srcRect/>
              <a:stretch>
                <a:fillRect/>
              </a:stretch>
            </p:blipFill>
            <p:spPr bwMode="auto">
              <a:xfrm>
                <a:off x="395288" y="692150"/>
                <a:ext cx="8208962" cy="2663825"/>
              </a:xfrm>
              <a:prstGeom prst="rect">
                <a:avLst/>
              </a:prstGeom>
              <a:noFill/>
              <a:ln w="9525">
                <a:noFill/>
                <a:miter lim="800000"/>
                <a:headEnd/>
                <a:tailEnd/>
              </a:ln>
              <a:effectLst/>
            </p:spPr>
          </p:pic>
          <p:sp>
            <p:nvSpPr>
              <p:cNvPr id="13316" name="Seta para baixo 1"/>
              <p:cNvSpPr>
                <a:spLocks noChangeArrowheads="1"/>
              </p:cNvSpPr>
              <p:nvPr/>
            </p:nvSpPr>
            <p:spPr bwMode="auto">
              <a:xfrm>
                <a:off x="1187624" y="404664"/>
                <a:ext cx="720080" cy="432048"/>
              </a:xfrm>
              <a:prstGeom prst="downArrow">
                <a:avLst>
                  <a:gd name="adj1" fmla="val 50000"/>
                  <a:gd name="adj2" fmla="val 50000"/>
                </a:avLst>
              </a:prstGeom>
              <a:solidFill>
                <a:srgbClr val="FF0000"/>
              </a:solidFill>
              <a:ln w="9525" algn="ctr">
                <a:solidFill>
                  <a:schemeClr val="tx1"/>
                </a:solidFill>
                <a:round/>
                <a:headEnd/>
                <a:tailEnd/>
              </a:ln>
            </p:spPr>
            <p:txBody>
              <a:bodyPr/>
              <a:lstStyle/>
              <a:p>
                <a:endParaRPr lang="pt-BR" altLang="pt-BR"/>
              </a:p>
            </p:txBody>
          </p:sp>
        </p:grpSp>
        <p:sp>
          <p:nvSpPr>
            <p:cNvPr id="2" name="Retângulo 1"/>
            <p:cNvSpPr/>
            <p:nvPr/>
          </p:nvSpPr>
          <p:spPr bwMode="auto">
            <a:xfrm>
              <a:off x="1331888" y="3592188"/>
              <a:ext cx="863848" cy="196852"/>
            </a:xfrm>
            <a:prstGeom prst="rect">
              <a:avLst/>
            </a:prstGeom>
            <a:noFill/>
            <a:ln w="15875" cap="flat" cmpd="sng" algn="ctr">
              <a:solidFill>
                <a:srgbClr val="BC292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pt-BR" sz="2400" b="0" i="0" u="none" strike="noStrike" cap="none" normalizeH="0" baseline="0">
                <a:ln>
                  <a:noFill/>
                </a:ln>
                <a:solidFill>
                  <a:schemeClr val="tx1"/>
                </a:solidFill>
                <a:effectLst/>
                <a:latin typeface="Arial" pitchFamily="-110" charset="0"/>
                <a:ea typeface="Arial" pitchFamily="-110" charset="0"/>
                <a:cs typeface="Arial" pitchFamily="-110" charset="0"/>
              </a:endParaRPr>
            </a:p>
          </p:txBody>
        </p:sp>
      </p:grpSp>
    </p:spTree>
    <p:extLst>
      <p:ext uri="{BB962C8B-B14F-4D97-AF65-F5344CB8AC3E}">
        <p14:creationId xmlns:p14="http://schemas.microsoft.com/office/powerpoint/2010/main" val="10899779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upo 1"/>
          <p:cNvGrpSpPr>
            <a:grpSpLocks/>
          </p:cNvGrpSpPr>
          <p:nvPr/>
        </p:nvGrpSpPr>
        <p:grpSpPr bwMode="auto">
          <a:xfrm>
            <a:off x="468313" y="981075"/>
            <a:ext cx="8345487" cy="4679950"/>
            <a:chOff x="468313" y="981075"/>
            <a:chExt cx="8345487" cy="4679950"/>
          </a:xfrm>
        </p:grpSpPr>
        <p:pic>
          <p:nvPicPr>
            <p:cNvPr id="14339" name="Picture 2"/>
            <p:cNvPicPr>
              <a:picLocks noChangeAspect="1" noChangeArrowheads="1"/>
            </p:cNvPicPr>
            <p:nvPr/>
          </p:nvPicPr>
          <p:blipFill>
            <a:blip r:embed="rId2"/>
            <a:srcRect/>
            <a:stretch>
              <a:fillRect/>
            </a:stretch>
          </p:blipFill>
          <p:spPr bwMode="auto">
            <a:xfrm>
              <a:off x="468313" y="981075"/>
              <a:ext cx="8345487" cy="4679950"/>
            </a:xfrm>
            <a:prstGeom prst="rect">
              <a:avLst/>
            </a:prstGeom>
            <a:noFill/>
            <a:ln w="9525">
              <a:noFill/>
              <a:miter lim="800000"/>
              <a:headEnd/>
              <a:tailEnd/>
            </a:ln>
            <a:effectLst/>
          </p:spPr>
        </p:pic>
        <p:sp>
          <p:nvSpPr>
            <p:cNvPr id="14340" name="Seta para a esquerda 2"/>
            <p:cNvSpPr>
              <a:spLocks noChangeArrowheads="1"/>
            </p:cNvSpPr>
            <p:nvPr/>
          </p:nvSpPr>
          <p:spPr bwMode="auto">
            <a:xfrm>
              <a:off x="3995936" y="2204864"/>
              <a:ext cx="1512168" cy="288032"/>
            </a:xfrm>
            <a:prstGeom prst="leftArrow">
              <a:avLst>
                <a:gd name="adj1" fmla="val 50000"/>
                <a:gd name="adj2" fmla="val 49997"/>
              </a:avLst>
            </a:prstGeom>
            <a:solidFill>
              <a:srgbClr val="FF0000"/>
            </a:solidFill>
            <a:ln w="9525" algn="ctr">
              <a:solidFill>
                <a:schemeClr val="tx1"/>
              </a:solidFill>
              <a:round/>
              <a:headEnd/>
              <a:tailEnd/>
            </a:ln>
          </p:spPr>
          <p:txBody>
            <a:bodyPr/>
            <a:lstStyle/>
            <a:p>
              <a:endParaRPr lang="pt-BR" altLang="pt-BR"/>
            </a:p>
          </p:txBody>
        </p:sp>
      </p:grpSp>
    </p:spTree>
    <p:extLst>
      <p:ext uri="{BB962C8B-B14F-4D97-AF65-F5344CB8AC3E}">
        <p14:creationId xmlns:p14="http://schemas.microsoft.com/office/powerpoint/2010/main" val="11707233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ixaDeTexto 3"/>
          <p:cNvSpPr txBox="1">
            <a:spLocks noChangeArrowheads="1"/>
          </p:cNvSpPr>
          <p:nvPr/>
        </p:nvSpPr>
        <p:spPr bwMode="auto">
          <a:xfrm>
            <a:off x="554038" y="2852738"/>
            <a:ext cx="8135937" cy="646112"/>
          </a:xfrm>
          <a:prstGeom prst="rect">
            <a:avLst/>
          </a:prstGeom>
          <a:noFill/>
          <a:ln w="9525">
            <a:noFill/>
            <a:miter lim="800000"/>
            <a:headEnd/>
            <a:tailEnd/>
          </a:ln>
        </p:spPr>
        <p:txBody>
          <a:bodyPr>
            <a:spAutoFit/>
          </a:bodyPr>
          <a:lstStyle/>
          <a:p>
            <a:pPr algn="ctr"/>
            <a:r>
              <a:rPr lang="pt-BR" altLang="pt-BR" sz="3600" b="1">
                <a:solidFill>
                  <a:srgbClr val="0B0FED"/>
                </a:solidFill>
              </a:rPr>
              <a:t>Sinan 5.1</a:t>
            </a:r>
          </a:p>
        </p:txBody>
      </p:sp>
    </p:spTree>
    <p:extLst>
      <p:ext uri="{BB962C8B-B14F-4D97-AF65-F5344CB8AC3E}">
        <p14:creationId xmlns:p14="http://schemas.microsoft.com/office/powerpoint/2010/main" val="22118598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ítulo 1"/>
          <p:cNvSpPr>
            <a:spLocks noGrp="1"/>
          </p:cNvSpPr>
          <p:nvPr>
            <p:ph type="title"/>
          </p:nvPr>
        </p:nvSpPr>
        <p:spPr>
          <a:xfrm>
            <a:off x="612775" y="-100013"/>
            <a:ext cx="8207375" cy="1143001"/>
          </a:xfrm>
        </p:spPr>
        <p:txBody>
          <a:bodyPr/>
          <a:lstStyle/>
          <a:p>
            <a:r>
              <a:rPr lang="pt-BR" altLang="pt-BR" sz="2400" b="1" smtClean="0">
                <a:solidFill>
                  <a:srgbClr val="0B0FED"/>
                </a:solidFill>
              </a:rPr>
              <a:t>FICHA DE NOTIFICAÇÃO SINAN VERSÃO 5.1</a:t>
            </a:r>
            <a:br>
              <a:rPr lang="pt-BR" altLang="pt-BR" sz="2400" b="1" smtClean="0">
                <a:solidFill>
                  <a:srgbClr val="0B0FED"/>
                </a:solidFill>
              </a:rPr>
            </a:br>
            <a:endParaRPr lang="pt-BR" altLang="pt-BR" sz="2400" b="1" smtClean="0">
              <a:solidFill>
                <a:srgbClr val="0B0FED"/>
              </a:solidFill>
            </a:endParaRPr>
          </a:p>
        </p:txBody>
      </p:sp>
      <p:sp>
        <p:nvSpPr>
          <p:cNvPr id="19459" name="Espaço Reservado para Conteúdo 2"/>
          <p:cNvSpPr>
            <a:spLocks noGrp="1"/>
          </p:cNvSpPr>
          <p:nvPr>
            <p:ph idx="1"/>
          </p:nvPr>
        </p:nvSpPr>
        <p:spPr>
          <a:xfrm>
            <a:off x="214313" y="620713"/>
            <a:ext cx="8929687" cy="1584325"/>
          </a:xfrm>
        </p:spPr>
        <p:txBody>
          <a:bodyPr/>
          <a:lstStyle/>
          <a:p>
            <a:r>
              <a:rPr lang="pt-BR" altLang="pt-BR" sz="2400" smtClean="0">
                <a:solidFill>
                  <a:srgbClr val="FF0000"/>
                </a:solidFill>
              </a:rPr>
              <a:t>Em discussão com Conass e Conasems</a:t>
            </a:r>
          </a:p>
          <a:p>
            <a:r>
              <a:rPr lang="pt-BR" altLang="pt-BR" sz="2400" smtClean="0"/>
              <a:t>Em fase de homologação</a:t>
            </a:r>
          </a:p>
          <a:p>
            <a:r>
              <a:rPr lang="pt-BR" altLang="pt-BR" sz="2400" u="sng" smtClean="0"/>
              <a:t>Inserção</a:t>
            </a:r>
            <a:r>
              <a:rPr lang="pt-BR" altLang="pt-BR" sz="2400" smtClean="0"/>
              <a:t> das </a:t>
            </a:r>
            <a:r>
              <a:rPr lang="pt-BR" altLang="pt-BR" sz="2400" u="sng" smtClean="0"/>
              <a:t>unidades notificadoras de outros setores</a:t>
            </a:r>
            <a:r>
              <a:rPr lang="pt-BR" altLang="pt-BR" sz="2400" smtClean="0"/>
              <a:t> na ficha</a:t>
            </a:r>
          </a:p>
          <a:p>
            <a:pPr>
              <a:buFontTx/>
              <a:buNone/>
            </a:pPr>
            <a:endParaRPr lang="pt-BR" altLang="pt-BR" sz="2400" smtClean="0"/>
          </a:p>
          <a:p>
            <a:pPr>
              <a:buFontTx/>
              <a:buNone/>
            </a:pPr>
            <a:endParaRPr lang="pt-BR" altLang="pt-BR" sz="2400" smtClean="0"/>
          </a:p>
          <a:p>
            <a:pPr>
              <a:buFontTx/>
              <a:buNone/>
            </a:pPr>
            <a:endParaRPr lang="pt-BR" altLang="pt-BR" sz="2400" smtClean="0"/>
          </a:p>
          <a:p>
            <a:pPr>
              <a:buFontTx/>
              <a:buNone/>
            </a:pPr>
            <a:endParaRPr lang="pt-BR" altLang="pt-BR" sz="2400" smtClean="0"/>
          </a:p>
          <a:p>
            <a:pPr>
              <a:buFontTx/>
              <a:buNone/>
            </a:pPr>
            <a:endParaRPr lang="pt-BR" altLang="pt-BR" sz="2400" smtClean="0"/>
          </a:p>
          <a:p>
            <a:pPr>
              <a:buFontTx/>
              <a:buNone/>
            </a:pPr>
            <a:endParaRPr lang="pt-BR" altLang="pt-BR" sz="2400" smtClean="0"/>
          </a:p>
        </p:txBody>
      </p:sp>
      <p:grpSp>
        <p:nvGrpSpPr>
          <p:cNvPr id="19460" name="Grupo 2"/>
          <p:cNvGrpSpPr>
            <a:grpSpLocks/>
          </p:cNvGrpSpPr>
          <p:nvPr/>
        </p:nvGrpSpPr>
        <p:grpSpPr bwMode="auto">
          <a:xfrm>
            <a:off x="250825" y="2492375"/>
            <a:ext cx="8497888" cy="3960813"/>
            <a:chOff x="251520" y="2492896"/>
            <a:chExt cx="8496944" cy="3888855"/>
          </a:xfrm>
        </p:grpSpPr>
        <p:pic>
          <p:nvPicPr>
            <p:cNvPr id="19461" name="Picture 3"/>
            <p:cNvPicPr>
              <a:picLocks noChangeAspect="1" noChangeArrowheads="1"/>
            </p:cNvPicPr>
            <p:nvPr/>
          </p:nvPicPr>
          <p:blipFill>
            <a:blip r:embed="rId2"/>
            <a:srcRect/>
            <a:stretch>
              <a:fillRect/>
            </a:stretch>
          </p:blipFill>
          <p:spPr bwMode="auto">
            <a:xfrm>
              <a:off x="1331912" y="2492896"/>
              <a:ext cx="7416552" cy="3888855"/>
            </a:xfrm>
            <a:prstGeom prst="rect">
              <a:avLst/>
            </a:prstGeom>
            <a:noFill/>
            <a:ln w="9525">
              <a:noFill/>
              <a:miter lim="800000"/>
              <a:headEnd/>
              <a:tailEnd/>
            </a:ln>
          </p:spPr>
        </p:pic>
        <p:sp>
          <p:nvSpPr>
            <p:cNvPr id="19462" name="Seta para a direita 1"/>
            <p:cNvSpPr>
              <a:spLocks noChangeArrowheads="1"/>
            </p:cNvSpPr>
            <p:nvPr/>
          </p:nvSpPr>
          <p:spPr bwMode="auto">
            <a:xfrm>
              <a:off x="251520" y="5157192"/>
              <a:ext cx="1512168" cy="288032"/>
            </a:xfrm>
            <a:prstGeom prst="rightArrow">
              <a:avLst>
                <a:gd name="adj1" fmla="val 50000"/>
                <a:gd name="adj2" fmla="val 49997"/>
              </a:avLst>
            </a:prstGeom>
            <a:solidFill>
              <a:srgbClr val="FF0000"/>
            </a:solidFill>
            <a:ln w="9525" algn="ctr">
              <a:solidFill>
                <a:schemeClr val="tx1"/>
              </a:solidFill>
              <a:round/>
              <a:headEnd/>
              <a:tailEnd/>
            </a:ln>
          </p:spPr>
          <p:txBody>
            <a:bodyPr/>
            <a:lstStyle/>
            <a:p>
              <a:endParaRPr lang="pt-BR" altLang="pt-BR"/>
            </a:p>
          </p:txBody>
        </p:sp>
      </p:grpSp>
    </p:spTree>
    <p:extLst>
      <p:ext uri="{BB962C8B-B14F-4D97-AF65-F5344CB8AC3E}">
        <p14:creationId xmlns:p14="http://schemas.microsoft.com/office/powerpoint/2010/main" val="21707821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ítulo 1"/>
          <p:cNvSpPr txBox="1">
            <a:spLocks/>
          </p:cNvSpPr>
          <p:nvPr/>
        </p:nvSpPr>
        <p:spPr bwMode="auto">
          <a:xfrm>
            <a:off x="795338" y="1196752"/>
            <a:ext cx="8004175" cy="1428750"/>
          </a:xfrm>
          <a:prstGeom prst="rect">
            <a:avLst/>
          </a:prstGeom>
          <a:noFill/>
          <a:ln w="9525">
            <a:noFill/>
            <a:miter lim="800000"/>
            <a:headEnd/>
            <a:tailEnd/>
          </a:ln>
        </p:spPr>
        <p:txBody>
          <a:bodyPr/>
          <a:lstStyle/>
          <a:p>
            <a:pPr algn="ctr">
              <a:lnSpc>
                <a:spcPct val="150000"/>
              </a:lnSpc>
            </a:pPr>
            <a:r>
              <a:rPr lang="pt-BR" sz="2800" b="1" dirty="0" smtClean="0">
                <a:solidFill>
                  <a:srgbClr val="3333CC"/>
                </a:solidFill>
              </a:rPr>
              <a:t>Alguns resultados</a:t>
            </a:r>
            <a:endParaRPr lang="pt-BR" sz="2800" b="1" dirty="0">
              <a:solidFill>
                <a:srgbClr val="3333CC"/>
              </a:solidFill>
            </a:endParaRPr>
          </a:p>
        </p:txBody>
      </p:sp>
      <p:pic>
        <p:nvPicPr>
          <p:cNvPr id="16387" name="Picture 2"/>
          <p:cNvPicPr>
            <a:picLocks noChangeAspect="1" noChangeArrowheads="1"/>
          </p:cNvPicPr>
          <p:nvPr/>
        </p:nvPicPr>
        <p:blipFill>
          <a:blip r:embed="rId2"/>
          <a:srcRect/>
          <a:stretch>
            <a:fillRect/>
          </a:stretch>
        </p:blipFill>
        <p:spPr bwMode="auto">
          <a:xfrm>
            <a:off x="2987675" y="2935288"/>
            <a:ext cx="3195638" cy="3127375"/>
          </a:xfrm>
          <a:prstGeom prst="rect">
            <a:avLst/>
          </a:prstGeom>
          <a:noFill/>
          <a:ln w="9525">
            <a:noFill/>
            <a:miter lim="800000"/>
            <a:headEnd/>
            <a:tailEnd/>
          </a:ln>
        </p:spPr>
      </p:pic>
    </p:spTree>
    <p:extLst>
      <p:ext uri="{BB962C8B-B14F-4D97-AF65-F5344CB8AC3E}">
        <p14:creationId xmlns:p14="http://schemas.microsoft.com/office/powerpoint/2010/main" val="250046013"/>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415924" y="116632"/>
            <a:ext cx="8215313" cy="646331"/>
          </a:xfrm>
          <a:prstGeom prst="rect">
            <a:avLst/>
          </a:prstGeom>
          <a:noFill/>
        </p:spPr>
        <p:txBody>
          <a:bodyPr>
            <a:spAutoFit/>
          </a:bodyPr>
          <a:lstStyle/>
          <a:p>
            <a:pPr algn="ctr" eaLnBrk="0" hangingPunct="0">
              <a:defRPr/>
            </a:pPr>
            <a:r>
              <a:rPr lang="pt-BR" sz="1800" b="1" cap="small" dirty="0">
                <a:solidFill>
                  <a:srgbClr val="3333CC"/>
                </a:solidFill>
                <a:latin typeface="+mn-lt"/>
                <a:ea typeface="Calibri" pitchFamily="34" charset="0"/>
                <a:cs typeface="Calibri" pitchFamily="34" charset="0"/>
              </a:rPr>
              <a:t>Número de Unidades Notificantes e Número de Notificações de Violência doméstica, sexual e/ou outras violências, Brasil, </a:t>
            </a:r>
            <a:r>
              <a:rPr lang="pt-BR" sz="1800" b="1" cap="small" dirty="0" smtClean="0">
                <a:solidFill>
                  <a:srgbClr val="3333CC"/>
                </a:solidFill>
                <a:latin typeface="+mn-lt"/>
                <a:ea typeface="Calibri" pitchFamily="34" charset="0"/>
                <a:cs typeface="Calibri" pitchFamily="34" charset="0"/>
              </a:rPr>
              <a:t>2010 </a:t>
            </a:r>
            <a:r>
              <a:rPr lang="pt-BR" sz="1800" b="1" cap="small" dirty="0">
                <a:solidFill>
                  <a:srgbClr val="3333CC"/>
                </a:solidFill>
                <a:latin typeface="+mn-lt"/>
                <a:ea typeface="Calibri" pitchFamily="34" charset="0"/>
                <a:cs typeface="Calibri" pitchFamily="34" charset="0"/>
              </a:rPr>
              <a:t>a </a:t>
            </a:r>
            <a:r>
              <a:rPr lang="pt-BR" sz="1800" b="1" cap="small" dirty="0" smtClean="0">
                <a:solidFill>
                  <a:srgbClr val="3333CC"/>
                </a:solidFill>
                <a:latin typeface="+mn-lt"/>
                <a:ea typeface="Calibri" pitchFamily="34" charset="0"/>
                <a:cs typeface="Calibri" pitchFamily="34" charset="0"/>
              </a:rPr>
              <a:t>2014*</a:t>
            </a:r>
            <a:endParaRPr lang="pt-BR" sz="1800" b="1" cap="small" dirty="0">
              <a:solidFill>
                <a:srgbClr val="3333CC"/>
              </a:solidFill>
              <a:latin typeface="+mn-lt"/>
              <a:ea typeface="Calibri" pitchFamily="34" charset="0"/>
              <a:cs typeface="Calibri" pitchFamily="34" charset="0"/>
            </a:endParaRPr>
          </a:p>
        </p:txBody>
      </p:sp>
      <p:sp>
        <p:nvSpPr>
          <p:cNvPr id="5" name="Rectangle 1"/>
          <p:cNvSpPr>
            <a:spLocks noChangeArrowheads="1"/>
          </p:cNvSpPr>
          <p:nvPr/>
        </p:nvSpPr>
        <p:spPr bwMode="auto">
          <a:xfrm>
            <a:off x="890588" y="6021388"/>
            <a:ext cx="5643562" cy="234950"/>
          </a:xfrm>
          <a:prstGeom prst="rect">
            <a:avLst/>
          </a:prstGeom>
          <a:noFill/>
          <a:ln w="9525">
            <a:noFill/>
            <a:miter lim="800000"/>
            <a:headEnd/>
            <a:tailEnd/>
          </a:ln>
        </p:spPr>
        <p:txBody>
          <a:bodyPr wrap="none" anchor="ctr">
            <a:spAutoFit/>
          </a:bodyPr>
          <a:lstStyle/>
          <a:p>
            <a:pPr algn="just" eaLnBrk="0" hangingPunct="0"/>
            <a:r>
              <a:rPr lang="pt-BR" altLang="pt-BR" sz="1400" b="1" baseline="30000" dirty="0">
                <a:latin typeface="Times New Roman" pitchFamily="18" charset="0"/>
                <a:cs typeface="Times New Roman" pitchFamily="18" charset="0"/>
              </a:rPr>
              <a:t>FONTE: VIVA /SINAN SVS/MS. Os dados dos anos de </a:t>
            </a:r>
            <a:r>
              <a:rPr lang="pt-BR" altLang="pt-BR" sz="1400" b="1" baseline="30000" dirty="0" smtClean="0">
                <a:latin typeface="Times New Roman" pitchFamily="18" charset="0"/>
                <a:cs typeface="Times New Roman" pitchFamily="18" charset="0"/>
              </a:rPr>
              <a:t>2013 </a:t>
            </a:r>
            <a:r>
              <a:rPr lang="pt-BR" altLang="pt-BR" sz="1400" b="1" baseline="30000" dirty="0">
                <a:latin typeface="Times New Roman" pitchFamily="18" charset="0"/>
                <a:cs typeface="Times New Roman" pitchFamily="18" charset="0"/>
              </a:rPr>
              <a:t>e </a:t>
            </a:r>
            <a:r>
              <a:rPr lang="pt-BR" altLang="pt-BR" sz="1400" b="1" baseline="30000" dirty="0" smtClean="0">
                <a:latin typeface="Times New Roman" pitchFamily="18" charset="0"/>
                <a:cs typeface="Times New Roman" pitchFamily="18" charset="0"/>
              </a:rPr>
              <a:t>2014 </a:t>
            </a:r>
            <a:r>
              <a:rPr lang="pt-BR" altLang="pt-BR" sz="1400" b="1" baseline="30000" dirty="0">
                <a:latin typeface="Times New Roman" pitchFamily="18" charset="0"/>
                <a:cs typeface="Times New Roman" pitchFamily="18" charset="0"/>
              </a:rPr>
              <a:t>são preliminares, sujeitos a alterações.</a:t>
            </a:r>
          </a:p>
        </p:txBody>
      </p:sp>
      <p:graphicFrame>
        <p:nvGraphicFramePr>
          <p:cNvPr id="6" name="Gráfico 5"/>
          <p:cNvGraphicFramePr>
            <a:graphicFrameLocks/>
          </p:cNvGraphicFramePr>
          <p:nvPr>
            <p:extLst>
              <p:ext uri="{D42A27DB-BD31-4B8C-83A1-F6EECF244321}">
                <p14:modId xmlns:p14="http://schemas.microsoft.com/office/powerpoint/2010/main" val="1681882280"/>
              </p:ext>
            </p:extLst>
          </p:nvPr>
        </p:nvGraphicFramePr>
        <p:xfrm>
          <a:off x="550068" y="1252537"/>
          <a:ext cx="8043863" cy="43529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20250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7875" y="0"/>
            <a:ext cx="7907338" cy="1143000"/>
          </a:xfrm>
        </p:spPr>
        <p:txBody>
          <a:bodyPr>
            <a:normAutofit fontScale="90000"/>
          </a:bodyPr>
          <a:lstStyle/>
          <a:p>
            <a:pPr>
              <a:defRPr/>
            </a:pPr>
            <a:r>
              <a:rPr lang="pt-BR" sz="2200" b="1" dirty="0" smtClean="0">
                <a:solidFill>
                  <a:srgbClr val="3333CC"/>
                </a:solidFill>
              </a:rPr>
              <a:t>Notificações de violência doméstica, sexual e/ou outras violências em mulheres. Brasil, 2010 a 2014*</a:t>
            </a:r>
            <a:br>
              <a:rPr lang="pt-BR" sz="2200" b="1" dirty="0" smtClean="0">
                <a:solidFill>
                  <a:srgbClr val="3333CC"/>
                </a:solidFill>
              </a:rPr>
            </a:br>
            <a:r>
              <a:rPr lang="pt-BR" sz="2200" b="1" dirty="0" smtClean="0">
                <a:solidFill>
                  <a:srgbClr val="3333CC"/>
                </a:solidFill>
              </a:rPr>
              <a:t/>
            </a:r>
            <a:br>
              <a:rPr lang="pt-BR" sz="2200" b="1" dirty="0" smtClean="0">
                <a:solidFill>
                  <a:srgbClr val="3333CC"/>
                </a:solidFill>
              </a:rPr>
            </a:br>
            <a:endParaRPr lang="pt-BR" sz="2200" b="1" dirty="0">
              <a:solidFill>
                <a:srgbClr val="3333CC"/>
              </a:solidFill>
            </a:endParaRPr>
          </a:p>
        </p:txBody>
      </p:sp>
      <p:sp>
        <p:nvSpPr>
          <p:cNvPr id="29699" name="Retângulo 3"/>
          <p:cNvSpPr>
            <a:spLocks noChangeArrowheads="1"/>
          </p:cNvSpPr>
          <p:nvPr/>
        </p:nvSpPr>
        <p:spPr bwMode="auto">
          <a:xfrm>
            <a:off x="777875" y="6074494"/>
            <a:ext cx="6363602" cy="502702"/>
          </a:xfrm>
          <a:prstGeom prst="rect">
            <a:avLst/>
          </a:prstGeom>
          <a:noFill/>
          <a:ln w="9525">
            <a:noFill/>
            <a:miter lim="800000"/>
            <a:headEnd/>
            <a:tailEnd/>
          </a:ln>
        </p:spPr>
        <p:txBody>
          <a:bodyPr wrap="none">
            <a:spAutoFit/>
          </a:bodyPr>
          <a:lstStyle/>
          <a:p>
            <a:pPr>
              <a:buFont typeface="Wingdings" pitchFamily="2" charset="2"/>
              <a:buNone/>
            </a:pPr>
            <a:r>
              <a:rPr lang="pt-BR" altLang="pt-BR" sz="1600" b="1" baseline="30000" dirty="0">
                <a:latin typeface="Times New Roman" pitchFamily="18" charset="0"/>
                <a:cs typeface="Times New Roman" pitchFamily="18" charset="0"/>
              </a:rPr>
              <a:t>FONTE: VIVA /SINAN SVS/MS. Os dados </a:t>
            </a:r>
            <a:r>
              <a:rPr lang="pt-BR" altLang="pt-BR" sz="1600" b="1" baseline="30000" dirty="0" smtClean="0">
                <a:latin typeface="Times New Roman" pitchFamily="18" charset="0"/>
                <a:cs typeface="Times New Roman" pitchFamily="18" charset="0"/>
              </a:rPr>
              <a:t>dos anos </a:t>
            </a:r>
            <a:r>
              <a:rPr lang="pt-BR" altLang="pt-BR" sz="1600" b="1" baseline="30000" dirty="0">
                <a:latin typeface="Times New Roman" pitchFamily="18" charset="0"/>
                <a:cs typeface="Times New Roman" pitchFamily="18" charset="0"/>
              </a:rPr>
              <a:t>de </a:t>
            </a:r>
            <a:r>
              <a:rPr lang="pt-BR" altLang="pt-BR" sz="1600" b="1" baseline="30000" dirty="0" smtClean="0">
                <a:latin typeface="Times New Roman" pitchFamily="18" charset="0"/>
                <a:cs typeface="Times New Roman" pitchFamily="18" charset="0"/>
              </a:rPr>
              <a:t>2013 e 2014 </a:t>
            </a:r>
            <a:r>
              <a:rPr lang="pt-BR" altLang="pt-BR" sz="1600" b="1" baseline="30000" dirty="0">
                <a:latin typeface="Times New Roman" pitchFamily="18" charset="0"/>
                <a:cs typeface="Times New Roman" pitchFamily="18" charset="0"/>
              </a:rPr>
              <a:t>são preliminares, sujeitos a alterações</a:t>
            </a:r>
            <a:r>
              <a:rPr lang="pt-BR" altLang="pt-BR" sz="1600" b="1" baseline="30000" dirty="0">
                <a:cs typeface="Times New Roman" pitchFamily="18" charset="0"/>
              </a:rPr>
              <a:t>.</a:t>
            </a:r>
          </a:p>
          <a:p>
            <a:endParaRPr lang="pt-BR" altLang="pt-BR" sz="1600" dirty="0">
              <a:cs typeface="Times New Roman" pitchFamily="18" charset="0"/>
            </a:endParaRPr>
          </a:p>
        </p:txBody>
      </p:sp>
      <p:sp>
        <p:nvSpPr>
          <p:cNvPr id="29702" name="CaixaDeTexto 1"/>
          <p:cNvSpPr txBox="1">
            <a:spLocks noChangeArrowheads="1"/>
          </p:cNvSpPr>
          <p:nvPr/>
        </p:nvSpPr>
        <p:spPr bwMode="auto">
          <a:xfrm>
            <a:off x="300038" y="3117850"/>
            <a:ext cx="477837" cy="641350"/>
          </a:xfrm>
          <a:prstGeom prst="rect">
            <a:avLst/>
          </a:prstGeom>
          <a:noFill/>
          <a:ln w="9525">
            <a:noFill/>
            <a:miter lim="800000"/>
            <a:headEnd/>
            <a:tailEnd/>
          </a:ln>
        </p:spPr>
        <p:txBody>
          <a:bodyPr/>
          <a:lstStyle/>
          <a:p>
            <a:r>
              <a:rPr lang="pt-BR" altLang="pt-BR" sz="1100"/>
              <a:t>%</a:t>
            </a:r>
          </a:p>
        </p:txBody>
      </p:sp>
      <p:graphicFrame>
        <p:nvGraphicFramePr>
          <p:cNvPr id="7" name="Gráfico 6"/>
          <p:cNvGraphicFramePr>
            <a:graphicFrameLocks/>
          </p:cNvGraphicFramePr>
          <p:nvPr>
            <p:extLst>
              <p:ext uri="{D42A27DB-BD31-4B8C-83A1-F6EECF244321}">
                <p14:modId xmlns:p14="http://schemas.microsoft.com/office/powerpoint/2010/main" val="2158936011"/>
              </p:ext>
            </p:extLst>
          </p:nvPr>
        </p:nvGraphicFramePr>
        <p:xfrm>
          <a:off x="538956" y="1340768"/>
          <a:ext cx="7362825" cy="37719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12226665"/>
      </p:ext>
    </p:extLst>
  </p:cSld>
  <p:clrMapOvr>
    <a:masterClrMapping/>
  </p:clrMapOvr>
  <p:transition>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94936" y="116632"/>
            <a:ext cx="7907338" cy="1143000"/>
          </a:xfrm>
        </p:spPr>
        <p:txBody>
          <a:bodyPr>
            <a:normAutofit fontScale="90000"/>
          </a:bodyPr>
          <a:lstStyle/>
          <a:p>
            <a:pPr>
              <a:defRPr/>
            </a:pPr>
            <a:r>
              <a:rPr lang="pt-BR" sz="2200" b="1" dirty="0" smtClean="0">
                <a:solidFill>
                  <a:srgbClr val="3333CC"/>
                </a:solidFill>
              </a:rPr>
              <a:t>Notificações de violência doméstica, sexual e/ou outras violências em mulheres, por faixa etária. Brasil, 2010 a 2014*</a:t>
            </a:r>
            <a:br>
              <a:rPr lang="pt-BR" sz="2200" b="1" dirty="0" smtClean="0">
                <a:solidFill>
                  <a:srgbClr val="3333CC"/>
                </a:solidFill>
              </a:rPr>
            </a:br>
            <a:r>
              <a:rPr lang="pt-BR" sz="2200" b="1" dirty="0" smtClean="0">
                <a:solidFill>
                  <a:srgbClr val="3333CC"/>
                </a:solidFill>
              </a:rPr>
              <a:t/>
            </a:r>
            <a:br>
              <a:rPr lang="pt-BR" sz="2200" b="1" dirty="0" smtClean="0">
                <a:solidFill>
                  <a:srgbClr val="3333CC"/>
                </a:solidFill>
              </a:rPr>
            </a:br>
            <a:endParaRPr lang="pt-BR" sz="2200" b="1" dirty="0">
              <a:solidFill>
                <a:srgbClr val="3333CC"/>
              </a:solidFill>
            </a:endParaRPr>
          </a:p>
        </p:txBody>
      </p:sp>
      <p:graphicFrame>
        <p:nvGraphicFramePr>
          <p:cNvPr id="5" name="Gráfico 4"/>
          <p:cNvGraphicFramePr>
            <a:graphicFrameLocks/>
          </p:cNvGraphicFramePr>
          <p:nvPr>
            <p:extLst>
              <p:ext uri="{D42A27DB-BD31-4B8C-83A1-F6EECF244321}">
                <p14:modId xmlns:p14="http://schemas.microsoft.com/office/powerpoint/2010/main" val="2714662656"/>
              </p:ext>
            </p:extLst>
          </p:nvPr>
        </p:nvGraphicFramePr>
        <p:xfrm>
          <a:off x="251520" y="1076325"/>
          <a:ext cx="8640960" cy="4705350"/>
        </p:xfrm>
        <a:graphic>
          <a:graphicData uri="http://schemas.openxmlformats.org/drawingml/2006/chart">
            <c:chart xmlns:c="http://schemas.openxmlformats.org/drawingml/2006/chart" xmlns:r="http://schemas.openxmlformats.org/officeDocument/2006/relationships" r:id="rId2"/>
          </a:graphicData>
        </a:graphic>
      </p:graphicFrame>
      <p:sp>
        <p:nvSpPr>
          <p:cNvPr id="6" name="Retângulo 3"/>
          <p:cNvSpPr>
            <a:spLocks noChangeArrowheads="1"/>
          </p:cNvSpPr>
          <p:nvPr/>
        </p:nvSpPr>
        <p:spPr bwMode="auto">
          <a:xfrm>
            <a:off x="777875" y="6074494"/>
            <a:ext cx="6363602" cy="502702"/>
          </a:xfrm>
          <a:prstGeom prst="rect">
            <a:avLst/>
          </a:prstGeom>
          <a:noFill/>
          <a:ln w="9525">
            <a:noFill/>
            <a:miter lim="800000"/>
            <a:headEnd/>
            <a:tailEnd/>
          </a:ln>
        </p:spPr>
        <p:txBody>
          <a:bodyPr wrap="none">
            <a:spAutoFit/>
          </a:bodyPr>
          <a:lstStyle/>
          <a:p>
            <a:pPr>
              <a:buFont typeface="Wingdings" pitchFamily="2" charset="2"/>
              <a:buNone/>
            </a:pPr>
            <a:r>
              <a:rPr lang="pt-BR" altLang="pt-BR" sz="1600" b="1" baseline="30000" dirty="0">
                <a:latin typeface="Times New Roman" pitchFamily="18" charset="0"/>
                <a:cs typeface="Times New Roman" pitchFamily="18" charset="0"/>
              </a:rPr>
              <a:t>FONTE: VIVA /SINAN SVS/MS. Os dados </a:t>
            </a:r>
            <a:r>
              <a:rPr lang="pt-BR" altLang="pt-BR" sz="1600" b="1" baseline="30000" dirty="0" smtClean="0">
                <a:latin typeface="Times New Roman" pitchFamily="18" charset="0"/>
                <a:cs typeface="Times New Roman" pitchFamily="18" charset="0"/>
              </a:rPr>
              <a:t>dos anos </a:t>
            </a:r>
            <a:r>
              <a:rPr lang="pt-BR" altLang="pt-BR" sz="1600" b="1" baseline="30000" dirty="0">
                <a:latin typeface="Times New Roman" pitchFamily="18" charset="0"/>
                <a:cs typeface="Times New Roman" pitchFamily="18" charset="0"/>
              </a:rPr>
              <a:t>de </a:t>
            </a:r>
            <a:r>
              <a:rPr lang="pt-BR" altLang="pt-BR" sz="1600" b="1" baseline="30000" dirty="0" smtClean="0">
                <a:latin typeface="Times New Roman" pitchFamily="18" charset="0"/>
                <a:cs typeface="Times New Roman" pitchFamily="18" charset="0"/>
              </a:rPr>
              <a:t>2013 e 2014 </a:t>
            </a:r>
            <a:r>
              <a:rPr lang="pt-BR" altLang="pt-BR" sz="1600" b="1" baseline="30000" dirty="0">
                <a:latin typeface="Times New Roman" pitchFamily="18" charset="0"/>
                <a:cs typeface="Times New Roman" pitchFamily="18" charset="0"/>
              </a:rPr>
              <a:t>são preliminares, sujeitos a alterações</a:t>
            </a:r>
            <a:r>
              <a:rPr lang="pt-BR" altLang="pt-BR" sz="1600" b="1" baseline="30000" dirty="0">
                <a:cs typeface="Times New Roman" pitchFamily="18" charset="0"/>
              </a:rPr>
              <a:t>.</a:t>
            </a:r>
          </a:p>
          <a:p>
            <a:endParaRPr lang="pt-BR" altLang="pt-BR" sz="1600" dirty="0">
              <a:cs typeface="Times New Roman" pitchFamily="18" charset="0"/>
            </a:endParaRPr>
          </a:p>
        </p:txBody>
      </p:sp>
    </p:spTree>
    <p:extLst>
      <p:ext uri="{BB962C8B-B14F-4D97-AF65-F5344CB8AC3E}">
        <p14:creationId xmlns:p14="http://schemas.microsoft.com/office/powerpoint/2010/main" val="39252484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7875" y="332656"/>
            <a:ext cx="7907338" cy="1143000"/>
          </a:xfrm>
        </p:spPr>
        <p:txBody>
          <a:bodyPr>
            <a:normAutofit fontScale="90000"/>
          </a:bodyPr>
          <a:lstStyle/>
          <a:p>
            <a:pPr>
              <a:defRPr/>
            </a:pPr>
            <a:r>
              <a:rPr lang="pt-BR" sz="2200" b="1" dirty="0" smtClean="0">
                <a:solidFill>
                  <a:srgbClr val="3333CC"/>
                </a:solidFill>
              </a:rPr>
              <a:t>Proporção de notificações de violência doméstica, sexual e/ou outras violências em mulheres, por escolaridade. Brasil, 2010 a 2014*</a:t>
            </a:r>
            <a:br>
              <a:rPr lang="pt-BR" sz="2200" b="1" dirty="0" smtClean="0">
                <a:solidFill>
                  <a:srgbClr val="3333CC"/>
                </a:solidFill>
              </a:rPr>
            </a:br>
            <a:r>
              <a:rPr lang="pt-BR" sz="2200" b="1" dirty="0" smtClean="0">
                <a:solidFill>
                  <a:srgbClr val="3333CC"/>
                </a:solidFill>
              </a:rPr>
              <a:t/>
            </a:r>
            <a:br>
              <a:rPr lang="pt-BR" sz="2200" b="1" dirty="0" smtClean="0">
                <a:solidFill>
                  <a:srgbClr val="3333CC"/>
                </a:solidFill>
              </a:rPr>
            </a:br>
            <a:endParaRPr lang="pt-BR" sz="2200" b="1" dirty="0">
              <a:solidFill>
                <a:srgbClr val="3333CC"/>
              </a:solidFill>
            </a:endParaRPr>
          </a:p>
        </p:txBody>
      </p:sp>
      <p:sp>
        <p:nvSpPr>
          <p:cNvPr id="6" name="Retângulo 3"/>
          <p:cNvSpPr>
            <a:spLocks noChangeArrowheads="1"/>
          </p:cNvSpPr>
          <p:nvPr/>
        </p:nvSpPr>
        <p:spPr bwMode="auto">
          <a:xfrm>
            <a:off x="777875" y="6325845"/>
            <a:ext cx="6363602" cy="502702"/>
          </a:xfrm>
          <a:prstGeom prst="rect">
            <a:avLst/>
          </a:prstGeom>
          <a:noFill/>
          <a:ln w="9525">
            <a:noFill/>
            <a:miter lim="800000"/>
            <a:headEnd/>
            <a:tailEnd/>
          </a:ln>
        </p:spPr>
        <p:txBody>
          <a:bodyPr wrap="none">
            <a:spAutoFit/>
          </a:bodyPr>
          <a:lstStyle/>
          <a:p>
            <a:pPr>
              <a:buFont typeface="Wingdings" pitchFamily="2" charset="2"/>
              <a:buNone/>
            </a:pPr>
            <a:r>
              <a:rPr lang="pt-BR" altLang="pt-BR" sz="1600" b="1" baseline="30000" dirty="0">
                <a:latin typeface="Times New Roman" pitchFamily="18" charset="0"/>
                <a:cs typeface="Times New Roman" pitchFamily="18" charset="0"/>
              </a:rPr>
              <a:t>FONTE: VIVA /SINAN SVS/MS. Os dados </a:t>
            </a:r>
            <a:r>
              <a:rPr lang="pt-BR" altLang="pt-BR" sz="1600" b="1" baseline="30000" dirty="0" smtClean="0">
                <a:latin typeface="Times New Roman" pitchFamily="18" charset="0"/>
                <a:cs typeface="Times New Roman" pitchFamily="18" charset="0"/>
              </a:rPr>
              <a:t>dos anos </a:t>
            </a:r>
            <a:r>
              <a:rPr lang="pt-BR" altLang="pt-BR" sz="1600" b="1" baseline="30000" dirty="0">
                <a:latin typeface="Times New Roman" pitchFamily="18" charset="0"/>
                <a:cs typeface="Times New Roman" pitchFamily="18" charset="0"/>
              </a:rPr>
              <a:t>de </a:t>
            </a:r>
            <a:r>
              <a:rPr lang="pt-BR" altLang="pt-BR" sz="1600" b="1" baseline="30000" dirty="0" smtClean="0">
                <a:latin typeface="Times New Roman" pitchFamily="18" charset="0"/>
                <a:cs typeface="Times New Roman" pitchFamily="18" charset="0"/>
              </a:rPr>
              <a:t>2013 e 2014 </a:t>
            </a:r>
            <a:r>
              <a:rPr lang="pt-BR" altLang="pt-BR" sz="1600" b="1" baseline="30000" dirty="0">
                <a:latin typeface="Times New Roman" pitchFamily="18" charset="0"/>
                <a:cs typeface="Times New Roman" pitchFamily="18" charset="0"/>
              </a:rPr>
              <a:t>são preliminares, sujeitos a alterações</a:t>
            </a:r>
            <a:r>
              <a:rPr lang="pt-BR" altLang="pt-BR" sz="1600" b="1" baseline="30000" dirty="0">
                <a:cs typeface="Times New Roman" pitchFamily="18" charset="0"/>
              </a:rPr>
              <a:t>.</a:t>
            </a:r>
          </a:p>
          <a:p>
            <a:endParaRPr lang="pt-BR" altLang="pt-BR" sz="1600" dirty="0">
              <a:cs typeface="Times New Roman" pitchFamily="18" charset="0"/>
            </a:endParaRPr>
          </a:p>
        </p:txBody>
      </p:sp>
      <p:graphicFrame>
        <p:nvGraphicFramePr>
          <p:cNvPr id="7" name="Gráfico 6"/>
          <p:cNvGraphicFramePr>
            <a:graphicFrameLocks/>
          </p:cNvGraphicFramePr>
          <p:nvPr>
            <p:extLst>
              <p:ext uri="{D42A27DB-BD31-4B8C-83A1-F6EECF244321}">
                <p14:modId xmlns:p14="http://schemas.microsoft.com/office/powerpoint/2010/main" val="1483332332"/>
              </p:ext>
            </p:extLst>
          </p:nvPr>
        </p:nvGraphicFramePr>
        <p:xfrm>
          <a:off x="-9525" y="1128712"/>
          <a:ext cx="9163050" cy="4600575"/>
        </p:xfrm>
        <a:graphic>
          <a:graphicData uri="http://schemas.openxmlformats.org/drawingml/2006/chart">
            <c:chart xmlns:c="http://schemas.openxmlformats.org/drawingml/2006/chart" xmlns:r="http://schemas.openxmlformats.org/officeDocument/2006/relationships" r:id="rId2"/>
          </a:graphicData>
        </a:graphic>
      </p:graphicFrame>
      <p:sp>
        <p:nvSpPr>
          <p:cNvPr id="2" name="CaixaDeTexto 1"/>
          <p:cNvSpPr txBox="1"/>
          <p:nvPr/>
        </p:nvSpPr>
        <p:spPr>
          <a:xfrm>
            <a:off x="2843808" y="5733256"/>
            <a:ext cx="2232248" cy="246221"/>
          </a:xfrm>
          <a:prstGeom prst="rect">
            <a:avLst/>
          </a:prstGeom>
          <a:noFill/>
        </p:spPr>
        <p:txBody>
          <a:bodyPr wrap="square" rtlCol="0">
            <a:spAutoFit/>
          </a:bodyPr>
          <a:lstStyle/>
          <a:p>
            <a:pPr algn="ctr"/>
            <a:r>
              <a:rPr lang="pt-BR" sz="1000" b="1" dirty="0" smtClean="0"/>
              <a:t>Anos de estudo</a:t>
            </a:r>
            <a:endParaRPr lang="pt-BR" sz="1000" b="1" dirty="0"/>
          </a:p>
        </p:txBody>
      </p:sp>
    </p:spTree>
    <p:extLst>
      <p:ext uri="{BB962C8B-B14F-4D97-AF65-F5344CB8AC3E}">
        <p14:creationId xmlns:p14="http://schemas.microsoft.com/office/powerpoint/2010/main" val="2430444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79388" y="115888"/>
            <a:ext cx="8964612" cy="647700"/>
          </a:xfrm>
          <a:prstGeom prst="rect">
            <a:avLst/>
          </a:prstGeom>
          <a:noFill/>
        </p:spPr>
        <p:txBody>
          <a:bodyPr>
            <a:spAutoFit/>
          </a:bodyPr>
          <a:lstStyle/>
          <a:p>
            <a:pPr algn="ctr">
              <a:defRPr/>
            </a:pPr>
            <a:r>
              <a:rPr lang="pt-BR" sz="3600" b="1" dirty="0">
                <a:solidFill>
                  <a:srgbClr val="3333CC"/>
                </a:solidFill>
                <a:latin typeface="Calibri" panose="020F0502020204030204" pitchFamily="34" charset="0"/>
              </a:rPr>
              <a:t>Princípios Gerais</a:t>
            </a:r>
          </a:p>
        </p:txBody>
      </p:sp>
      <p:sp>
        <p:nvSpPr>
          <p:cNvPr id="3" name="CaixaDeTexto 2"/>
          <p:cNvSpPr txBox="1"/>
          <p:nvPr/>
        </p:nvSpPr>
        <p:spPr>
          <a:xfrm>
            <a:off x="179388" y="869950"/>
            <a:ext cx="8856662" cy="6002338"/>
          </a:xfrm>
          <a:prstGeom prst="rect">
            <a:avLst/>
          </a:prstGeom>
          <a:noFill/>
        </p:spPr>
        <p:txBody>
          <a:bodyPr>
            <a:spAutoFit/>
          </a:bodyPr>
          <a:lstStyle/>
          <a:p>
            <a:pPr algn="just">
              <a:defRPr/>
            </a:pPr>
            <a:r>
              <a:rPr lang="pt-BR" altLang="pt-BR" dirty="0">
                <a:latin typeface="Calibri" pitchFamily="34" charset="0"/>
                <a:cs typeface="Calibri" pitchFamily="34" charset="0"/>
              </a:rPr>
              <a:t>As ações de Vigilância em Saúde abrangem toda a população brasileira e envolvem práticas e processos de trabalho voltados para:</a:t>
            </a:r>
          </a:p>
          <a:p>
            <a:pPr algn="just">
              <a:buFont typeface="Wingdings" pitchFamily="2" charset="2"/>
              <a:buChar char="§"/>
              <a:defRPr/>
            </a:pPr>
            <a:endParaRPr lang="pt-BR" altLang="pt-BR" dirty="0">
              <a:latin typeface="Calibri" pitchFamily="34" charset="0"/>
              <a:cs typeface="Calibri" pitchFamily="34" charset="0"/>
            </a:endParaRPr>
          </a:p>
          <a:p>
            <a:pPr marL="265113" indent="-179388" algn="just">
              <a:spcBef>
                <a:spcPts val="0"/>
              </a:spcBef>
              <a:buFont typeface="Wingdings" pitchFamily="2" charset="2"/>
              <a:buChar char="§"/>
              <a:defRPr/>
            </a:pPr>
            <a:r>
              <a:rPr lang="pt-BR" altLang="pt-BR" dirty="0">
                <a:latin typeface="Calibri" pitchFamily="34" charset="0"/>
                <a:cs typeface="Calibri" pitchFamily="34" charset="0"/>
              </a:rPr>
              <a:t>a </a:t>
            </a:r>
            <a:r>
              <a:rPr lang="pt-BR" altLang="pt-BR" u="sng" dirty="0">
                <a:latin typeface="Calibri" pitchFamily="34" charset="0"/>
                <a:cs typeface="Calibri" pitchFamily="34" charset="0"/>
              </a:rPr>
              <a:t>vigilância da situação de saúde da população</a:t>
            </a:r>
            <a:r>
              <a:rPr lang="pt-BR" altLang="pt-BR" dirty="0">
                <a:latin typeface="Calibri" pitchFamily="34" charset="0"/>
                <a:cs typeface="Calibri" pitchFamily="34" charset="0"/>
              </a:rPr>
              <a:t>, com a produção de análises que subsidiem o planejamento, estabelecimento de prioridades e estratégias, monitoramento e avaliação das ações de saúde pública</a:t>
            </a:r>
          </a:p>
          <a:p>
            <a:pPr marL="265113" indent="-179388" algn="just">
              <a:spcBef>
                <a:spcPts val="0"/>
              </a:spcBef>
              <a:buFont typeface="Wingdings" pitchFamily="2" charset="2"/>
              <a:buChar char="§"/>
              <a:defRPr/>
            </a:pPr>
            <a:endParaRPr lang="pt-BR" altLang="pt-BR" dirty="0">
              <a:latin typeface="Calibri" pitchFamily="34" charset="0"/>
              <a:cs typeface="Calibri" pitchFamily="34" charset="0"/>
            </a:endParaRPr>
          </a:p>
          <a:p>
            <a:pPr marL="265113" indent="-179388" algn="just">
              <a:spcBef>
                <a:spcPts val="0"/>
              </a:spcBef>
              <a:buFont typeface="Wingdings" pitchFamily="2" charset="2"/>
              <a:buChar char="§"/>
              <a:defRPr/>
            </a:pPr>
            <a:r>
              <a:rPr lang="pt-BR" altLang="pt-BR" dirty="0">
                <a:latin typeface="Calibri" pitchFamily="34" charset="0"/>
                <a:cs typeface="Calibri" pitchFamily="34" charset="0"/>
              </a:rPr>
              <a:t>a </a:t>
            </a:r>
            <a:r>
              <a:rPr lang="pt-BR" altLang="pt-BR" u="sng" dirty="0">
                <a:latin typeface="Calibri" pitchFamily="34" charset="0"/>
                <a:cs typeface="Calibri" pitchFamily="34" charset="0"/>
              </a:rPr>
              <a:t>detecção oportuna e adoção de medidas </a:t>
            </a:r>
            <a:r>
              <a:rPr lang="pt-BR" altLang="pt-BR" dirty="0">
                <a:latin typeface="Calibri" pitchFamily="34" charset="0"/>
                <a:cs typeface="Calibri" pitchFamily="34" charset="0"/>
              </a:rPr>
              <a:t>adequadas para a resposta às emergências de saúde pública</a:t>
            </a:r>
          </a:p>
          <a:p>
            <a:pPr marL="265113" indent="-179388" algn="just">
              <a:spcBef>
                <a:spcPts val="0"/>
              </a:spcBef>
              <a:buFont typeface="Wingdings" pitchFamily="2" charset="2"/>
              <a:buChar char="§"/>
              <a:defRPr/>
            </a:pPr>
            <a:endParaRPr lang="pt-BR" altLang="pt-BR" dirty="0">
              <a:latin typeface="Calibri" pitchFamily="34" charset="0"/>
              <a:cs typeface="Calibri" pitchFamily="34" charset="0"/>
            </a:endParaRPr>
          </a:p>
          <a:p>
            <a:pPr marL="265113" indent="-179388" algn="just">
              <a:spcBef>
                <a:spcPts val="0"/>
              </a:spcBef>
              <a:buFont typeface="Wingdings" pitchFamily="2" charset="2"/>
              <a:buChar char="§"/>
              <a:defRPr/>
            </a:pPr>
            <a:r>
              <a:rPr lang="pt-BR" altLang="pt-BR" dirty="0">
                <a:latin typeface="Calibri" pitchFamily="34" charset="0"/>
                <a:cs typeface="Calibri" pitchFamily="34" charset="0"/>
              </a:rPr>
              <a:t>a vigilância, prevenção e controle das </a:t>
            </a:r>
            <a:r>
              <a:rPr lang="pt-BR" altLang="pt-BR" u="sng" dirty="0">
                <a:latin typeface="Calibri" pitchFamily="34" charset="0"/>
                <a:cs typeface="Calibri" pitchFamily="34" charset="0"/>
              </a:rPr>
              <a:t>doenças transmissíveis </a:t>
            </a:r>
          </a:p>
          <a:p>
            <a:pPr marL="265113" indent="-179388" algn="just">
              <a:spcBef>
                <a:spcPts val="0"/>
              </a:spcBef>
              <a:buFont typeface="Wingdings" pitchFamily="2" charset="2"/>
              <a:buChar char="§"/>
              <a:defRPr/>
            </a:pPr>
            <a:endParaRPr lang="pt-BR" altLang="pt-BR" dirty="0">
              <a:latin typeface="Calibri" pitchFamily="34" charset="0"/>
              <a:cs typeface="Calibri" pitchFamily="34" charset="0"/>
            </a:endParaRPr>
          </a:p>
          <a:p>
            <a:pPr marL="265113" indent="-179388" algn="just">
              <a:spcBef>
                <a:spcPts val="0"/>
              </a:spcBef>
              <a:buFont typeface="Wingdings" pitchFamily="2" charset="2"/>
              <a:buChar char="§"/>
              <a:defRPr/>
            </a:pPr>
            <a:r>
              <a:rPr lang="pt-BR" altLang="pt-BR" dirty="0">
                <a:latin typeface="Calibri" pitchFamily="34" charset="0"/>
                <a:cs typeface="Calibri" pitchFamily="34" charset="0"/>
              </a:rPr>
              <a:t>a vigilância das </a:t>
            </a:r>
            <a:r>
              <a:rPr lang="pt-BR" altLang="pt-BR" u="sng" dirty="0">
                <a:latin typeface="Calibri" pitchFamily="34" charset="0"/>
                <a:cs typeface="Calibri" pitchFamily="34" charset="0"/>
              </a:rPr>
              <a:t>doenças crônicas não transmissíveis, </a:t>
            </a:r>
            <a:r>
              <a:rPr lang="pt-BR" altLang="pt-BR" u="sng" dirty="0">
                <a:solidFill>
                  <a:srgbClr val="FF0000"/>
                </a:solidFill>
                <a:latin typeface="Calibri" pitchFamily="34" charset="0"/>
                <a:cs typeface="Calibri" pitchFamily="34" charset="0"/>
              </a:rPr>
              <a:t>dos acidentes e violências</a:t>
            </a:r>
          </a:p>
          <a:p>
            <a:pPr>
              <a:defRPr/>
            </a:pPr>
            <a:endParaRPr lang="pt-BR" dirty="0">
              <a:latin typeface="Calibri" panose="020F0502020204030204" pitchFamily="34" charset="0"/>
            </a:endParaRPr>
          </a:p>
        </p:txBody>
      </p:sp>
    </p:spTree>
    <p:extLst>
      <p:ext uri="{BB962C8B-B14F-4D97-AF65-F5344CB8AC3E}">
        <p14:creationId xmlns:p14="http://schemas.microsoft.com/office/powerpoint/2010/main" val="16647173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83568" y="0"/>
            <a:ext cx="7772400" cy="1143000"/>
          </a:xfrm>
        </p:spPr>
        <p:txBody>
          <a:bodyPr/>
          <a:lstStyle/>
          <a:p>
            <a:pPr>
              <a:defRPr/>
            </a:pPr>
            <a:r>
              <a:rPr lang="pt-BR" sz="2200" b="1" dirty="0" smtClean="0">
                <a:solidFill>
                  <a:srgbClr val="3333CC"/>
                </a:solidFill>
              </a:rPr>
              <a:t>Proporção de notificação de </a:t>
            </a:r>
            <a:r>
              <a:rPr lang="pt-BR" sz="2200" b="1" dirty="0">
                <a:solidFill>
                  <a:srgbClr val="3333CC"/>
                </a:solidFill>
              </a:rPr>
              <a:t>violência doméstica, sexual e/ou outras violências em mulheres, </a:t>
            </a:r>
            <a:r>
              <a:rPr lang="pt-BR" sz="2200" b="1" dirty="0" smtClean="0">
                <a:solidFill>
                  <a:srgbClr val="3333CC"/>
                </a:solidFill>
              </a:rPr>
              <a:t>segundo raça/cor. Brasil, 2010 a 2014*</a:t>
            </a:r>
            <a:endParaRPr lang="pt-BR" sz="2200" b="1" dirty="0">
              <a:solidFill>
                <a:srgbClr val="3333CC"/>
              </a:solidFill>
            </a:endParaRPr>
          </a:p>
        </p:txBody>
      </p:sp>
      <p:sp>
        <p:nvSpPr>
          <p:cNvPr id="5" name="Retângulo 3"/>
          <p:cNvSpPr>
            <a:spLocks noChangeArrowheads="1"/>
          </p:cNvSpPr>
          <p:nvPr/>
        </p:nvSpPr>
        <p:spPr bwMode="auto">
          <a:xfrm>
            <a:off x="769441" y="6325845"/>
            <a:ext cx="6363602" cy="502702"/>
          </a:xfrm>
          <a:prstGeom prst="rect">
            <a:avLst/>
          </a:prstGeom>
          <a:noFill/>
          <a:ln w="9525">
            <a:noFill/>
            <a:miter lim="800000"/>
            <a:headEnd/>
            <a:tailEnd/>
          </a:ln>
        </p:spPr>
        <p:txBody>
          <a:bodyPr wrap="none">
            <a:spAutoFit/>
          </a:bodyPr>
          <a:lstStyle/>
          <a:p>
            <a:pPr>
              <a:buFont typeface="Wingdings" pitchFamily="2" charset="2"/>
              <a:buNone/>
            </a:pPr>
            <a:r>
              <a:rPr lang="pt-BR" altLang="pt-BR" sz="1600" b="1" baseline="30000" dirty="0">
                <a:latin typeface="Times New Roman" pitchFamily="18" charset="0"/>
                <a:cs typeface="Times New Roman" pitchFamily="18" charset="0"/>
              </a:rPr>
              <a:t>FONTE: VIVA /SINAN SVS/MS. Os dados </a:t>
            </a:r>
            <a:r>
              <a:rPr lang="pt-BR" altLang="pt-BR" sz="1600" b="1" baseline="30000" dirty="0" smtClean="0">
                <a:latin typeface="Times New Roman" pitchFamily="18" charset="0"/>
                <a:cs typeface="Times New Roman" pitchFamily="18" charset="0"/>
              </a:rPr>
              <a:t>dos anos </a:t>
            </a:r>
            <a:r>
              <a:rPr lang="pt-BR" altLang="pt-BR" sz="1600" b="1" baseline="30000" dirty="0">
                <a:latin typeface="Times New Roman" pitchFamily="18" charset="0"/>
                <a:cs typeface="Times New Roman" pitchFamily="18" charset="0"/>
              </a:rPr>
              <a:t>de </a:t>
            </a:r>
            <a:r>
              <a:rPr lang="pt-BR" altLang="pt-BR" sz="1600" b="1" baseline="30000" dirty="0" smtClean="0">
                <a:latin typeface="Times New Roman" pitchFamily="18" charset="0"/>
                <a:cs typeface="Times New Roman" pitchFamily="18" charset="0"/>
              </a:rPr>
              <a:t>2013 e 2014 </a:t>
            </a:r>
            <a:r>
              <a:rPr lang="pt-BR" altLang="pt-BR" sz="1600" b="1" baseline="30000" dirty="0">
                <a:latin typeface="Times New Roman" pitchFamily="18" charset="0"/>
                <a:cs typeface="Times New Roman" pitchFamily="18" charset="0"/>
              </a:rPr>
              <a:t>são preliminares, sujeitos a alterações</a:t>
            </a:r>
            <a:r>
              <a:rPr lang="pt-BR" altLang="pt-BR" sz="1600" b="1" baseline="30000" dirty="0">
                <a:cs typeface="Times New Roman" pitchFamily="18" charset="0"/>
              </a:rPr>
              <a:t>.</a:t>
            </a:r>
          </a:p>
          <a:p>
            <a:endParaRPr lang="pt-BR" altLang="pt-BR" sz="1600" dirty="0">
              <a:cs typeface="Times New Roman" pitchFamily="18" charset="0"/>
            </a:endParaRPr>
          </a:p>
        </p:txBody>
      </p:sp>
      <p:graphicFrame>
        <p:nvGraphicFramePr>
          <p:cNvPr id="6" name="Gráfico 5"/>
          <p:cNvGraphicFramePr>
            <a:graphicFrameLocks/>
          </p:cNvGraphicFramePr>
          <p:nvPr>
            <p:extLst>
              <p:ext uri="{D42A27DB-BD31-4B8C-83A1-F6EECF244321}">
                <p14:modId xmlns:p14="http://schemas.microsoft.com/office/powerpoint/2010/main" val="2234989991"/>
              </p:ext>
            </p:extLst>
          </p:nvPr>
        </p:nvGraphicFramePr>
        <p:xfrm>
          <a:off x="323850" y="1009650"/>
          <a:ext cx="8496300" cy="48387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801667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83568" y="0"/>
            <a:ext cx="7772400" cy="1143000"/>
          </a:xfrm>
        </p:spPr>
        <p:txBody>
          <a:bodyPr/>
          <a:lstStyle/>
          <a:p>
            <a:pPr>
              <a:defRPr/>
            </a:pPr>
            <a:r>
              <a:rPr lang="pt-BR" sz="2200" b="1" dirty="0" smtClean="0">
                <a:solidFill>
                  <a:srgbClr val="3333CC"/>
                </a:solidFill>
              </a:rPr>
              <a:t>Proporção de notificação de </a:t>
            </a:r>
            <a:r>
              <a:rPr lang="pt-BR" sz="2200" b="1" dirty="0">
                <a:solidFill>
                  <a:srgbClr val="3333CC"/>
                </a:solidFill>
              </a:rPr>
              <a:t>violência doméstica, sexual e/ou outras violências em mulheres, </a:t>
            </a:r>
            <a:r>
              <a:rPr lang="pt-BR" sz="2200" b="1" u="sng" dirty="0" smtClean="0">
                <a:solidFill>
                  <a:srgbClr val="3333CC"/>
                </a:solidFill>
              </a:rPr>
              <a:t>por tipo de violência</a:t>
            </a:r>
            <a:r>
              <a:rPr lang="pt-BR" sz="2200" b="1" dirty="0" smtClean="0">
                <a:solidFill>
                  <a:srgbClr val="3333CC"/>
                </a:solidFill>
              </a:rPr>
              <a:t>. Brasil, 2010 a 2014*</a:t>
            </a:r>
            <a:endParaRPr lang="pt-BR" sz="2200" b="1" dirty="0">
              <a:solidFill>
                <a:srgbClr val="3333CC"/>
              </a:solidFill>
            </a:endParaRPr>
          </a:p>
        </p:txBody>
      </p:sp>
      <p:sp>
        <p:nvSpPr>
          <p:cNvPr id="5" name="Retângulo 3"/>
          <p:cNvSpPr>
            <a:spLocks noChangeArrowheads="1"/>
          </p:cNvSpPr>
          <p:nvPr/>
        </p:nvSpPr>
        <p:spPr bwMode="auto">
          <a:xfrm>
            <a:off x="769441" y="6325845"/>
            <a:ext cx="6363602" cy="502702"/>
          </a:xfrm>
          <a:prstGeom prst="rect">
            <a:avLst/>
          </a:prstGeom>
          <a:noFill/>
          <a:ln w="9525">
            <a:noFill/>
            <a:miter lim="800000"/>
            <a:headEnd/>
            <a:tailEnd/>
          </a:ln>
        </p:spPr>
        <p:txBody>
          <a:bodyPr wrap="none">
            <a:spAutoFit/>
          </a:bodyPr>
          <a:lstStyle/>
          <a:p>
            <a:pPr>
              <a:buFont typeface="Wingdings" pitchFamily="2" charset="2"/>
              <a:buNone/>
            </a:pPr>
            <a:r>
              <a:rPr lang="pt-BR" altLang="pt-BR" sz="1600" b="1" baseline="30000" dirty="0">
                <a:latin typeface="Times New Roman" pitchFamily="18" charset="0"/>
                <a:cs typeface="Times New Roman" pitchFamily="18" charset="0"/>
              </a:rPr>
              <a:t>FONTE: VIVA /SINAN SVS/MS. Os dados </a:t>
            </a:r>
            <a:r>
              <a:rPr lang="pt-BR" altLang="pt-BR" sz="1600" b="1" baseline="30000" dirty="0" smtClean="0">
                <a:latin typeface="Times New Roman" pitchFamily="18" charset="0"/>
                <a:cs typeface="Times New Roman" pitchFamily="18" charset="0"/>
              </a:rPr>
              <a:t>dos anos </a:t>
            </a:r>
            <a:r>
              <a:rPr lang="pt-BR" altLang="pt-BR" sz="1600" b="1" baseline="30000" dirty="0">
                <a:latin typeface="Times New Roman" pitchFamily="18" charset="0"/>
                <a:cs typeface="Times New Roman" pitchFamily="18" charset="0"/>
              </a:rPr>
              <a:t>de </a:t>
            </a:r>
            <a:r>
              <a:rPr lang="pt-BR" altLang="pt-BR" sz="1600" b="1" baseline="30000" dirty="0" smtClean="0">
                <a:latin typeface="Times New Roman" pitchFamily="18" charset="0"/>
                <a:cs typeface="Times New Roman" pitchFamily="18" charset="0"/>
              </a:rPr>
              <a:t>2013 e 2014 </a:t>
            </a:r>
            <a:r>
              <a:rPr lang="pt-BR" altLang="pt-BR" sz="1600" b="1" baseline="30000" dirty="0">
                <a:latin typeface="Times New Roman" pitchFamily="18" charset="0"/>
                <a:cs typeface="Times New Roman" pitchFamily="18" charset="0"/>
              </a:rPr>
              <a:t>são preliminares, sujeitos a alterações</a:t>
            </a:r>
            <a:r>
              <a:rPr lang="pt-BR" altLang="pt-BR" sz="1600" b="1" baseline="30000" dirty="0">
                <a:cs typeface="Times New Roman" pitchFamily="18" charset="0"/>
              </a:rPr>
              <a:t>.</a:t>
            </a:r>
          </a:p>
          <a:p>
            <a:endParaRPr lang="pt-BR" altLang="pt-BR" sz="1600" dirty="0">
              <a:cs typeface="Times New Roman" pitchFamily="18" charset="0"/>
            </a:endParaRPr>
          </a:p>
        </p:txBody>
      </p:sp>
      <p:graphicFrame>
        <p:nvGraphicFramePr>
          <p:cNvPr id="7" name="Gráfico 6"/>
          <p:cNvGraphicFramePr>
            <a:graphicFrameLocks/>
          </p:cNvGraphicFramePr>
          <p:nvPr>
            <p:extLst>
              <p:ext uri="{D42A27DB-BD31-4B8C-83A1-F6EECF244321}">
                <p14:modId xmlns:p14="http://schemas.microsoft.com/office/powerpoint/2010/main" val="1492473093"/>
              </p:ext>
            </p:extLst>
          </p:nvPr>
        </p:nvGraphicFramePr>
        <p:xfrm>
          <a:off x="335755" y="1196752"/>
          <a:ext cx="8472489" cy="43182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619122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83568" y="0"/>
            <a:ext cx="7772400" cy="1143000"/>
          </a:xfrm>
        </p:spPr>
        <p:txBody>
          <a:bodyPr/>
          <a:lstStyle/>
          <a:p>
            <a:pPr>
              <a:defRPr/>
            </a:pPr>
            <a:r>
              <a:rPr lang="pt-BR" sz="2200" b="1" dirty="0">
                <a:solidFill>
                  <a:srgbClr val="3333CC"/>
                </a:solidFill>
              </a:rPr>
              <a:t>Proporção de notificação de violência doméstica, sexual e/ou outras violências em </a:t>
            </a:r>
            <a:r>
              <a:rPr lang="pt-BR" sz="2200" b="1" dirty="0" smtClean="0">
                <a:solidFill>
                  <a:srgbClr val="3333CC"/>
                </a:solidFill>
              </a:rPr>
              <a:t>mulheres, segundo </a:t>
            </a:r>
            <a:r>
              <a:rPr lang="pt-BR" sz="2200" b="1" dirty="0">
                <a:solidFill>
                  <a:srgbClr val="3333CC"/>
                </a:solidFill>
              </a:rPr>
              <a:t>local de ocorrência. </a:t>
            </a:r>
            <a:r>
              <a:rPr lang="pt-BR" sz="2200" b="1" dirty="0" smtClean="0">
                <a:solidFill>
                  <a:srgbClr val="3333CC"/>
                </a:solidFill>
              </a:rPr>
              <a:t>Brasil, 2010 a 2014*</a:t>
            </a:r>
            <a:endParaRPr lang="pt-BR" sz="2200" b="1" dirty="0">
              <a:solidFill>
                <a:srgbClr val="3333CC"/>
              </a:solidFill>
            </a:endParaRPr>
          </a:p>
        </p:txBody>
      </p:sp>
      <p:sp>
        <p:nvSpPr>
          <p:cNvPr id="5" name="Retângulo 3"/>
          <p:cNvSpPr>
            <a:spLocks noChangeArrowheads="1"/>
          </p:cNvSpPr>
          <p:nvPr/>
        </p:nvSpPr>
        <p:spPr bwMode="auto">
          <a:xfrm>
            <a:off x="769441" y="6325845"/>
            <a:ext cx="6363602" cy="502702"/>
          </a:xfrm>
          <a:prstGeom prst="rect">
            <a:avLst/>
          </a:prstGeom>
          <a:noFill/>
          <a:ln w="9525">
            <a:noFill/>
            <a:miter lim="800000"/>
            <a:headEnd/>
            <a:tailEnd/>
          </a:ln>
        </p:spPr>
        <p:txBody>
          <a:bodyPr wrap="none">
            <a:spAutoFit/>
          </a:bodyPr>
          <a:lstStyle/>
          <a:p>
            <a:pPr>
              <a:buFont typeface="Wingdings" pitchFamily="2" charset="2"/>
              <a:buNone/>
            </a:pPr>
            <a:r>
              <a:rPr lang="pt-BR" altLang="pt-BR" sz="1600" b="1" baseline="30000" dirty="0">
                <a:latin typeface="Times New Roman" pitchFamily="18" charset="0"/>
                <a:cs typeface="Times New Roman" pitchFamily="18" charset="0"/>
              </a:rPr>
              <a:t>FONTE: VIVA /SINAN SVS/MS. Os dados </a:t>
            </a:r>
            <a:r>
              <a:rPr lang="pt-BR" altLang="pt-BR" sz="1600" b="1" baseline="30000" dirty="0" smtClean="0">
                <a:latin typeface="Times New Roman" pitchFamily="18" charset="0"/>
                <a:cs typeface="Times New Roman" pitchFamily="18" charset="0"/>
              </a:rPr>
              <a:t>dos anos </a:t>
            </a:r>
            <a:r>
              <a:rPr lang="pt-BR" altLang="pt-BR" sz="1600" b="1" baseline="30000" dirty="0">
                <a:latin typeface="Times New Roman" pitchFamily="18" charset="0"/>
                <a:cs typeface="Times New Roman" pitchFamily="18" charset="0"/>
              </a:rPr>
              <a:t>de </a:t>
            </a:r>
            <a:r>
              <a:rPr lang="pt-BR" altLang="pt-BR" sz="1600" b="1" baseline="30000" dirty="0" smtClean="0">
                <a:latin typeface="Times New Roman" pitchFamily="18" charset="0"/>
                <a:cs typeface="Times New Roman" pitchFamily="18" charset="0"/>
              </a:rPr>
              <a:t>2013 e 2014 </a:t>
            </a:r>
            <a:r>
              <a:rPr lang="pt-BR" altLang="pt-BR" sz="1600" b="1" baseline="30000" dirty="0">
                <a:latin typeface="Times New Roman" pitchFamily="18" charset="0"/>
                <a:cs typeface="Times New Roman" pitchFamily="18" charset="0"/>
              </a:rPr>
              <a:t>são preliminares, sujeitos a alterações</a:t>
            </a:r>
            <a:r>
              <a:rPr lang="pt-BR" altLang="pt-BR" sz="1600" b="1" baseline="30000" dirty="0">
                <a:cs typeface="Times New Roman" pitchFamily="18" charset="0"/>
              </a:rPr>
              <a:t>.</a:t>
            </a:r>
          </a:p>
          <a:p>
            <a:endParaRPr lang="pt-BR" altLang="pt-BR" sz="1600" dirty="0">
              <a:cs typeface="Times New Roman" pitchFamily="18" charset="0"/>
            </a:endParaRPr>
          </a:p>
        </p:txBody>
      </p:sp>
      <p:graphicFrame>
        <p:nvGraphicFramePr>
          <p:cNvPr id="8" name="Gráfico 7"/>
          <p:cNvGraphicFramePr>
            <a:graphicFrameLocks/>
          </p:cNvGraphicFramePr>
          <p:nvPr>
            <p:extLst>
              <p:ext uri="{D42A27DB-BD31-4B8C-83A1-F6EECF244321}">
                <p14:modId xmlns:p14="http://schemas.microsoft.com/office/powerpoint/2010/main" val="3577185644"/>
              </p:ext>
            </p:extLst>
          </p:nvPr>
        </p:nvGraphicFramePr>
        <p:xfrm>
          <a:off x="266700" y="1196753"/>
          <a:ext cx="8610600" cy="43134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795228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83568" y="0"/>
            <a:ext cx="7772400" cy="1143000"/>
          </a:xfrm>
        </p:spPr>
        <p:txBody>
          <a:bodyPr/>
          <a:lstStyle/>
          <a:p>
            <a:pPr>
              <a:defRPr/>
            </a:pPr>
            <a:r>
              <a:rPr lang="pt-BR" sz="2200" b="1" dirty="0">
                <a:solidFill>
                  <a:srgbClr val="3333CC"/>
                </a:solidFill>
              </a:rPr>
              <a:t>Proporção de notificação de violência doméstica, sexual e/ou outras violências em </a:t>
            </a:r>
            <a:r>
              <a:rPr lang="pt-BR" sz="2200" b="1" dirty="0" smtClean="0">
                <a:solidFill>
                  <a:srgbClr val="3333CC"/>
                </a:solidFill>
              </a:rPr>
              <a:t>mulheres, segundo provável autor de agressão. Brasil, 2010 a 2014*</a:t>
            </a:r>
            <a:endParaRPr lang="pt-BR" sz="2200" b="1" dirty="0">
              <a:solidFill>
                <a:srgbClr val="3333CC"/>
              </a:solidFill>
            </a:endParaRPr>
          </a:p>
        </p:txBody>
      </p:sp>
      <p:sp>
        <p:nvSpPr>
          <p:cNvPr id="5" name="Retângulo 3"/>
          <p:cNvSpPr>
            <a:spLocks noChangeArrowheads="1"/>
          </p:cNvSpPr>
          <p:nvPr/>
        </p:nvSpPr>
        <p:spPr bwMode="auto">
          <a:xfrm>
            <a:off x="769441" y="6325845"/>
            <a:ext cx="6363602" cy="502702"/>
          </a:xfrm>
          <a:prstGeom prst="rect">
            <a:avLst/>
          </a:prstGeom>
          <a:noFill/>
          <a:ln w="9525">
            <a:noFill/>
            <a:miter lim="800000"/>
            <a:headEnd/>
            <a:tailEnd/>
          </a:ln>
        </p:spPr>
        <p:txBody>
          <a:bodyPr wrap="none">
            <a:spAutoFit/>
          </a:bodyPr>
          <a:lstStyle/>
          <a:p>
            <a:pPr>
              <a:buFont typeface="Wingdings" pitchFamily="2" charset="2"/>
              <a:buNone/>
            </a:pPr>
            <a:r>
              <a:rPr lang="pt-BR" altLang="pt-BR" sz="1600" b="1" baseline="30000" dirty="0">
                <a:latin typeface="Times New Roman" pitchFamily="18" charset="0"/>
                <a:cs typeface="Times New Roman" pitchFamily="18" charset="0"/>
              </a:rPr>
              <a:t>FONTE: VIVA /SINAN SVS/MS. Os dados </a:t>
            </a:r>
            <a:r>
              <a:rPr lang="pt-BR" altLang="pt-BR" sz="1600" b="1" baseline="30000" dirty="0" smtClean="0">
                <a:latin typeface="Times New Roman" pitchFamily="18" charset="0"/>
                <a:cs typeface="Times New Roman" pitchFamily="18" charset="0"/>
              </a:rPr>
              <a:t>dos anos </a:t>
            </a:r>
            <a:r>
              <a:rPr lang="pt-BR" altLang="pt-BR" sz="1600" b="1" baseline="30000" dirty="0">
                <a:latin typeface="Times New Roman" pitchFamily="18" charset="0"/>
                <a:cs typeface="Times New Roman" pitchFamily="18" charset="0"/>
              </a:rPr>
              <a:t>de </a:t>
            </a:r>
            <a:r>
              <a:rPr lang="pt-BR" altLang="pt-BR" sz="1600" b="1" baseline="30000" dirty="0" smtClean="0">
                <a:latin typeface="Times New Roman" pitchFamily="18" charset="0"/>
                <a:cs typeface="Times New Roman" pitchFamily="18" charset="0"/>
              </a:rPr>
              <a:t>2013 e 2014 </a:t>
            </a:r>
            <a:r>
              <a:rPr lang="pt-BR" altLang="pt-BR" sz="1600" b="1" baseline="30000" dirty="0">
                <a:latin typeface="Times New Roman" pitchFamily="18" charset="0"/>
                <a:cs typeface="Times New Roman" pitchFamily="18" charset="0"/>
              </a:rPr>
              <a:t>são preliminares, sujeitos a alterações</a:t>
            </a:r>
            <a:r>
              <a:rPr lang="pt-BR" altLang="pt-BR" sz="1600" b="1" baseline="30000" dirty="0">
                <a:cs typeface="Times New Roman" pitchFamily="18" charset="0"/>
              </a:rPr>
              <a:t>.</a:t>
            </a:r>
          </a:p>
          <a:p>
            <a:endParaRPr lang="pt-BR" altLang="pt-BR" sz="1600" dirty="0">
              <a:cs typeface="Times New Roman" pitchFamily="18" charset="0"/>
            </a:endParaRPr>
          </a:p>
        </p:txBody>
      </p:sp>
      <p:graphicFrame>
        <p:nvGraphicFramePr>
          <p:cNvPr id="6" name="Gráfico 5"/>
          <p:cNvGraphicFramePr>
            <a:graphicFrameLocks/>
          </p:cNvGraphicFramePr>
          <p:nvPr>
            <p:extLst>
              <p:ext uri="{D42A27DB-BD31-4B8C-83A1-F6EECF244321}">
                <p14:modId xmlns:p14="http://schemas.microsoft.com/office/powerpoint/2010/main" val="1876861614"/>
              </p:ext>
            </p:extLst>
          </p:nvPr>
        </p:nvGraphicFramePr>
        <p:xfrm>
          <a:off x="323528" y="1124744"/>
          <a:ext cx="8296275" cy="48577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295090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3106" y="260648"/>
            <a:ext cx="7772400" cy="1143000"/>
          </a:xfrm>
        </p:spPr>
        <p:txBody>
          <a:bodyPr/>
          <a:lstStyle/>
          <a:p>
            <a:pPr>
              <a:defRPr/>
            </a:pPr>
            <a:r>
              <a:rPr lang="pt-BR" sz="2200" b="1" dirty="0" smtClean="0">
                <a:solidFill>
                  <a:srgbClr val="3333CC"/>
                </a:solidFill>
              </a:rPr>
              <a:t>Proporção </a:t>
            </a:r>
            <a:r>
              <a:rPr lang="pt-BR" sz="2200" b="1" dirty="0">
                <a:solidFill>
                  <a:srgbClr val="3333CC"/>
                </a:solidFill>
              </a:rPr>
              <a:t>de notificação de violência doméstica, sexual e/ou outras violências em </a:t>
            </a:r>
            <a:r>
              <a:rPr lang="pt-BR" sz="2200" b="1" dirty="0" smtClean="0">
                <a:solidFill>
                  <a:srgbClr val="3333CC"/>
                </a:solidFill>
              </a:rPr>
              <a:t>mulheres, segundo violência de repetição. </a:t>
            </a:r>
            <a:r>
              <a:rPr lang="pt-BR" sz="2200" b="1" dirty="0">
                <a:solidFill>
                  <a:srgbClr val="3333CC"/>
                </a:solidFill>
              </a:rPr>
              <a:t>Brasil, 2010 a 2014*</a:t>
            </a:r>
          </a:p>
        </p:txBody>
      </p:sp>
      <p:sp>
        <p:nvSpPr>
          <p:cNvPr id="8" name="Retângulo 3"/>
          <p:cNvSpPr>
            <a:spLocks noChangeArrowheads="1"/>
          </p:cNvSpPr>
          <p:nvPr/>
        </p:nvSpPr>
        <p:spPr bwMode="auto">
          <a:xfrm>
            <a:off x="777875" y="6238666"/>
            <a:ext cx="5855449" cy="502702"/>
          </a:xfrm>
          <a:prstGeom prst="rect">
            <a:avLst/>
          </a:prstGeom>
          <a:noFill/>
          <a:ln w="9525">
            <a:noFill/>
            <a:miter lim="800000"/>
            <a:headEnd/>
            <a:tailEnd/>
          </a:ln>
        </p:spPr>
        <p:txBody>
          <a:bodyPr wrap="none">
            <a:spAutoFit/>
          </a:bodyPr>
          <a:lstStyle/>
          <a:p>
            <a:pPr>
              <a:buFont typeface="Wingdings" pitchFamily="2" charset="2"/>
              <a:buNone/>
            </a:pPr>
            <a:r>
              <a:rPr lang="pt-BR" altLang="pt-BR" sz="1600" b="1" baseline="30000" dirty="0">
                <a:latin typeface="Times New Roman" pitchFamily="18" charset="0"/>
                <a:cs typeface="Times New Roman" pitchFamily="18" charset="0"/>
              </a:rPr>
              <a:t>FONTE: VIVA /SINAN SVS/MS. Os dados do ano de 2012 são preliminares, sujeitos a alterações</a:t>
            </a:r>
            <a:r>
              <a:rPr lang="pt-BR" altLang="pt-BR" sz="1600" b="1" baseline="30000" dirty="0">
                <a:cs typeface="Times New Roman" pitchFamily="18" charset="0"/>
              </a:rPr>
              <a:t>.</a:t>
            </a:r>
          </a:p>
          <a:p>
            <a:endParaRPr lang="pt-BR" altLang="pt-BR" sz="1600" dirty="0">
              <a:cs typeface="Times New Roman" pitchFamily="18" charset="0"/>
            </a:endParaRPr>
          </a:p>
        </p:txBody>
      </p:sp>
      <p:graphicFrame>
        <p:nvGraphicFramePr>
          <p:cNvPr id="9" name="Gráfico 8"/>
          <p:cNvGraphicFramePr>
            <a:graphicFrameLocks/>
          </p:cNvGraphicFramePr>
          <p:nvPr>
            <p:extLst>
              <p:ext uri="{D42A27DB-BD31-4B8C-83A1-F6EECF244321}">
                <p14:modId xmlns:p14="http://schemas.microsoft.com/office/powerpoint/2010/main" val="710888018"/>
              </p:ext>
            </p:extLst>
          </p:nvPr>
        </p:nvGraphicFramePr>
        <p:xfrm>
          <a:off x="1115616" y="1916832"/>
          <a:ext cx="6938962" cy="37147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91676651"/>
      </p:ext>
    </p:extLst>
  </p:cSld>
  <p:clrMapOvr>
    <a:masterClrMapping/>
  </p:clrMapOvr>
  <p:transition>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ítulo 1"/>
          <p:cNvSpPr txBox="1">
            <a:spLocks/>
          </p:cNvSpPr>
          <p:nvPr/>
        </p:nvSpPr>
        <p:spPr bwMode="auto">
          <a:xfrm>
            <a:off x="795336" y="2636912"/>
            <a:ext cx="8004175" cy="1428750"/>
          </a:xfrm>
          <a:prstGeom prst="rect">
            <a:avLst/>
          </a:prstGeom>
          <a:noFill/>
          <a:ln w="9525">
            <a:noFill/>
            <a:miter lim="800000"/>
            <a:headEnd/>
            <a:tailEnd/>
          </a:ln>
        </p:spPr>
        <p:txBody>
          <a:bodyPr/>
          <a:lstStyle/>
          <a:p>
            <a:pPr algn="ctr">
              <a:lnSpc>
                <a:spcPct val="150000"/>
              </a:lnSpc>
            </a:pPr>
            <a:r>
              <a:rPr lang="pt-BR" sz="2800" b="1" dirty="0" smtClean="0">
                <a:solidFill>
                  <a:srgbClr val="3333CC"/>
                </a:solidFill>
              </a:rPr>
              <a:t>Relembrando...</a:t>
            </a:r>
            <a:endParaRPr lang="pt-BR" sz="2800" b="1" dirty="0">
              <a:solidFill>
                <a:srgbClr val="3333CC"/>
              </a:solidFill>
            </a:endParaRPr>
          </a:p>
        </p:txBody>
      </p:sp>
    </p:spTree>
    <p:extLst>
      <p:ext uri="{BB962C8B-B14F-4D97-AF65-F5344CB8AC3E}">
        <p14:creationId xmlns:p14="http://schemas.microsoft.com/office/powerpoint/2010/main" val="2922720897"/>
      </p:ext>
    </p:extLst>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ítulo 1"/>
          <p:cNvSpPr>
            <a:spLocks noGrp="1"/>
          </p:cNvSpPr>
          <p:nvPr>
            <p:ph type="title"/>
          </p:nvPr>
        </p:nvSpPr>
        <p:spPr>
          <a:xfrm>
            <a:off x="611560" y="-243408"/>
            <a:ext cx="7772400" cy="1143000"/>
          </a:xfrm>
        </p:spPr>
        <p:txBody>
          <a:bodyPr/>
          <a:lstStyle/>
          <a:p>
            <a:r>
              <a:rPr lang="pt-BR" sz="3200" b="1" dirty="0" smtClean="0">
                <a:solidFill>
                  <a:srgbClr val="0000CC"/>
                </a:solidFill>
              </a:rPr>
              <a:t>Notificação</a:t>
            </a:r>
          </a:p>
        </p:txBody>
      </p:sp>
      <p:sp>
        <p:nvSpPr>
          <p:cNvPr id="3" name="Espaço Reservado para Conteúdo 2"/>
          <p:cNvSpPr>
            <a:spLocks noGrp="1"/>
          </p:cNvSpPr>
          <p:nvPr>
            <p:ph idx="1"/>
          </p:nvPr>
        </p:nvSpPr>
        <p:spPr>
          <a:xfrm>
            <a:off x="179512" y="836712"/>
            <a:ext cx="8856984" cy="4525962"/>
          </a:xfrm>
        </p:spPr>
        <p:txBody>
          <a:bodyPr>
            <a:noAutofit/>
          </a:bodyPr>
          <a:lstStyle/>
          <a:p>
            <a:pPr marL="0" indent="0" algn="just">
              <a:lnSpc>
                <a:spcPct val="170000"/>
              </a:lnSpc>
              <a:spcBef>
                <a:spcPts val="0"/>
              </a:spcBef>
              <a:defRPr/>
            </a:pPr>
            <a:r>
              <a:rPr lang="pt-BR" sz="1800" b="1" dirty="0" smtClean="0"/>
              <a:t> Notificação é a </a:t>
            </a:r>
            <a:r>
              <a:rPr lang="pt-BR" sz="1800" b="1" dirty="0" smtClean="0">
                <a:solidFill>
                  <a:srgbClr val="FF0000"/>
                </a:solidFill>
              </a:rPr>
              <a:t>comunicação da ocorrência de determinada doença ou agravo (violência, acidentes, outros agravos) à saúde</a:t>
            </a:r>
            <a:r>
              <a:rPr lang="pt-BR" sz="1800" b="1" dirty="0" smtClean="0"/>
              <a:t>,</a:t>
            </a:r>
            <a:r>
              <a:rPr lang="pt-BR" sz="1800" dirty="0" smtClean="0"/>
              <a:t> feita à autoridade sanitária por profissionais de saúde ou qualquer cidadão, para fins de adoção de medidas de intervenção pertinentes. Embora não seja o único, historicamente </a:t>
            </a:r>
            <a:r>
              <a:rPr lang="pt-BR" sz="1800" dirty="0" smtClean="0">
                <a:solidFill>
                  <a:srgbClr val="FF0000"/>
                </a:solidFill>
              </a:rPr>
              <a:t>a notificação tem se constituído no principal instrumento da vigilância </a:t>
            </a:r>
            <a:r>
              <a:rPr lang="pt-BR" sz="1800" dirty="0" smtClean="0"/>
              <a:t>(Brasil, 2010)</a:t>
            </a:r>
          </a:p>
          <a:p>
            <a:pPr marL="0" indent="0" algn="just">
              <a:lnSpc>
                <a:spcPct val="170000"/>
              </a:lnSpc>
              <a:spcBef>
                <a:spcPts val="0"/>
              </a:spcBef>
              <a:buFont typeface="Arial" pitchFamily="34" charset="0"/>
              <a:buNone/>
              <a:defRPr/>
            </a:pPr>
            <a:endParaRPr lang="pt-BR" sz="1800" dirty="0" smtClean="0"/>
          </a:p>
          <a:p>
            <a:pPr marL="0" indent="0" algn="just">
              <a:lnSpc>
                <a:spcPct val="170000"/>
              </a:lnSpc>
              <a:spcBef>
                <a:spcPts val="0"/>
              </a:spcBef>
              <a:defRPr/>
            </a:pPr>
            <a:r>
              <a:rPr lang="pt-BR" sz="1800" b="1" u="sng" dirty="0" smtClean="0"/>
              <a:t> Portaria MS/GM nº 1271 de 06/06/2014</a:t>
            </a:r>
            <a:r>
              <a:rPr lang="pt-BR" sz="1800" b="1" dirty="0" smtClean="0"/>
              <a:t>: </a:t>
            </a:r>
            <a:r>
              <a:rPr lang="pt-BR" sz="1800" dirty="0"/>
              <a:t>“Art. 3º A </a:t>
            </a:r>
            <a:r>
              <a:rPr lang="pt-BR" sz="1800" b="1" dirty="0">
                <a:solidFill>
                  <a:srgbClr val="FF0000"/>
                </a:solidFill>
              </a:rPr>
              <a:t>notificação compulsória </a:t>
            </a:r>
            <a:r>
              <a:rPr lang="pt-BR" sz="1800" dirty="0"/>
              <a:t>é obrigatória para </a:t>
            </a:r>
            <a:r>
              <a:rPr lang="pt-BR" sz="1800" b="1" dirty="0">
                <a:solidFill>
                  <a:srgbClr val="FF0000"/>
                </a:solidFill>
              </a:rPr>
              <a:t>os médicos, outros profissionais de saúde ou responsáveis pelos serviços públicos e privados de saúde</a:t>
            </a:r>
            <a:r>
              <a:rPr lang="pt-BR" sz="1800" dirty="0"/>
              <a:t>, que prestam assistência ao paciente, em conformidade com o art. 8º da Lei nº 6.259, de 30 de outubro de 1975 </a:t>
            </a:r>
            <a:r>
              <a:rPr lang="pt-BR" sz="1400" dirty="0"/>
              <a:t>(que dispõe sobre a organização das ações de Vigilância Epidemiológica, sobre o Programa Nacional de Imunizações, estabelece normas relativas à notificação compulsória de doenças, e dá outras </a:t>
            </a:r>
            <a:r>
              <a:rPr lang="pt-BR" sz="1400" dirty="0" smtClean="0"/>
              <a:t>providências).” </a:t>
            </a:r>
          </a:p>
          <a:p>
            <a:pPr marL="0" indent="0" algn="just">
              <a:lnSpc>
                <a:spcPct val="170000"/>
              </a:lnSpc>
              <a:spcBef>
                <a:spcPts val="0"/>
              </a:spcBef>
              <a:defRPr/>
            </a:pPr>
            <a:endParaRPr lang="pt-BR" sz="1800" dirty="0" smtClean="0"/>
          </a:p>
          <a:p>
            <a:pPr marL="0" indent="0" algn="just">
              <a:lnSpc>
                <a:spcPct val="170000"/>
              </a:lnSpc>
              <a:spcBef>
                <a:spcPts val="0"/>
              </a:spcBef>
              <a:defRPr/>
            </a:pPr>
            <a:endParaRPr lang="pt-BR" sz="1800" dirty="0"/>
          </a:p>
        </p:txBody>
      </p:sp>
    </p:spTree>
    <p:extLst>
      <p:ext uri="{BB962C8B-B14F-4D97-AF65-F5344CB8AC3E}">
        <p14:creationId xmlns:p14="http://schemas.microsoft.com/office/powerpoint/2010/main" val="33332555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ítulo 1"/>
          <p:cNvSpPr>
            <a:spLocks noGrp="1"/>
          </p:cNvSpPr>
          <p:nvPr>
            <p:ph type="title"/>
          </p:nvPr>
        </p:nvSpPr>
        <p:spPr>
          <a:xfrm>
            <a:off x="611560" y="-243408"/>
            <a:ext cx="7772400" cy="1143000"/>
          </a:xfrm>
        </p:spPr>
        <p:txBody>
          <a:bodyPr/>
          <a:lstStyle/>
          <a:p>
            <a:r>
              <a:rPr lang="pt-BR" sz="3200" b="1" dirty="0" smtClean="0">
                <a:solidFill>
                  <a:srgbClr val="0000CC"/>
                </a:solidFill>
              </a:rPr>
              <a:t>Notificação</a:t>
            </a:r>
          </a:p>
        </p:txBody>
      </p:sp>
      <p:sp>
        <p:nvSpPr>
          <p:cNvPr id="3" name="Espaço Reservado para Conteúdo 2"/>
          <p:cNvSpPr>
            <a:spLocks noGrp="1"/>
          </p:cNvSpPr>
          <p:nvPr>
            <p:ph idx="1"/>
          </p:nvPr>
        </p:nvSpPr>
        <p:spPr>
          <a:xfrm>
            <a:off x="179512" y="692696"/>
            <a:ext cx="8856984" cy="4525962"/>
          </a:xfrm>
        </p:spPr>
        <p:txBody>
          <a:bodyPr>
            <a:noAutofit/>
          </a:bodyPr>
          <a:lstStyle/>
          <a:p>
            <a:pPr marL="0" indent="0" algn="just">
              <a:lnSpc>
                <a:spcPct val="170000"/>
              </a:lnSpc>
              <a:spcBef>
                <a:spcPts val="0"/>
              </a:spcBef>
              <a:buFont typeface="Arial" pitchFamily="34" charset="0"/>
              <a:buNone/>
              <a:defRPr/>
            </a:pPr>
            <a:endParaRPr lang="pt-BR" sz="2400" dirty="0" smtClean="0"/>
          </a:p>
          <a:p>
            <a:pPr marL="0" indent="0" algn="just">
              <a:lnSpc>
                <a:spcPct val="170000"/>
              </a:lnSpc>
              <a:spcBef>
                <a:spcPts val="0"/>
              </a:spcBef>
              <a:defRPr/>
            </a:pPr>
            <a:r>
              <a:rPr lang="pt-BR" sz="2400" b="1" u="sng" dirty="0" smtClean="0"/>
              <a:t> Portaria MS/GM nº 1271 de 06/06/2014</a:t>
            </a:r>
            <a:r>
              <a:rPr lang="pt-BR" sz="2400" b="1" dirty="0" smtClean="0"/>
              <a:t>: </a:t>
            </a:r>
            <a:r>
              <a:rPr lang="pt-BR" sz="2400" b="1" dirty="0">
                <a:solidFill>
                  <a:srgbClr val="FF0000"/>
                </a:solidFill>
              </a:rPr>
              <a:t>notificação compulsória:</a:t>
            </a:r>
            <a:r>
              <a:rPr lang="pt-BR" sz="2400" dirty="0"/>
              <a:t> </a:t>
            </a:r>
            <a:r>
              <a:rPr lang="pt-BR" sz="2400" u="sng" dirty="0"/>
              <a:t>comunicação obrigatória </a:t>
            </a:r>
            <a:r>
              <a:rPr lang="pt-BR" sz="2400" dirty="0"/>
              <a:t>à autoridade de saúde, realizada pelos médicos, profissionais de saúde ou responsáveis pelos estabelecimentos de saúde, públicos ou privados, </a:t>
            </a:r>
            <a:r>
              <a:rPr lang="pt-BR" sz="2400" u="sng" dirty="0"/>
              <a:t>sobre a ocorrência de suspeita ou confirmação de doença, agravo ou evento de saúde pública</a:t>
            </a:r>
            <a:r>
              <a:rPr lang="pt-BR" sz="2400" dirty="0"/>
              <a:t>, descritos no anexo, podendo ser imediata ou semanal</a:t>
            </a:r>
            <a:endParaRPr lang="pt-BR" sz="2400" dirty="0" smtClean="0"/>
          </a:p>
          <a:p>
            <a:pPr marL="0" indent="0" algn="just">
              <a:lnSpc>
                <a:spcPct val="170000"/>
              </a:lnSpc>
              <a:spcBef>
                <a:spcPts val="0"/>
              </a:spcBef>
              <a:defRPr/>
            </a:pPr>
            <a:endParaRPr lang="pt-BR" sz="2400" dirty="0"/>
          </a:p>
        </p:txBody>
      </p:sp>
    </p:spTree>
    <p:extLst>
      <p:ext uri="{BB962C8B-B14F-4D97-AF65-F5344CB8AC3E}">
        <p14:creationId xmlns:p14="http://schemas.microsoft.com/office/powerpoint/2010/main" val="37071637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1173163" y="18864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itchFamily="18" charset="0"/>
                <a:ea typeface="Microsoft YaHei" charset="-122"/>
              </a:defRPr>
            </a:lvl9pPr>
          </a:lstStyle>
          <a:p>
            <a:pPr algn="ctr">
              <a:buClrTx/>
              <a:buFontTx/>
              <a:buNone/>
            </a:pPr>
            <a:r>
              <a:rPr lang="pt-BR" altLang="pt-BR" sz="2800" b="1" dirty="0">
                <a:solidFill>
                  <a:srgbClr val="3333CC"/>
                </a:solidFill>
                <a:latin typeface="Arial" charset="0"/>
                <a:cs typeface="Arial" charset="0"/>
              </a:rPr>
              <a:t>NOTIFICAÇÃO COMPULSÓRIA</a:t>
            </a:r>
          </a:p>
        </p:txBody>
      </p:sp>
      <p:sp>
        <p:nvSpPr>
          <p:cNvPr id="7171" name="Text Box 2"/>
          <p:cNvSpPr txBox="1">
            <a:spLocks noChangeArrowheads="1"/>
          </p:cNvSpPr>
          <p:nvPr/>
        </p:nvSpPr>
        <p:spPr bwMode="auto">
          <a:xfrm>
            <a:off x="1173163"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itchFamily="18" charset="0"/>
                <a:ea typeface="Microsoft YaHei" charset="-122"/>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itchFamily="18" charset="0"/>
                <a:ea typeface="Microsoft YaHei" charset="-122"/>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itchFamily="18" charset="0"/>
                <a:ea typeface="Microsoft YaHei" charset="-122"/>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itchFamily="18" charset="0"/>
                <a:ea typeface="Microsoft YaHei" charset="-122"/>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itchFamily="18" charset="0"/>
                <a:ea typeface="Microsoft YaHei" charset="-122"/>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itchFamily="18" charset="0"/>
                <a:ea typeface="Microsoft YaHei" charset="-122"/>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itchFamily="18" charset="0"/>
                <a:ea typeface="Microsoft YaHei" charset="-122"/>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itchFamily="18" charset="0"/>
                <a:ea typeface="Microsoft YaHei" charset="-122"/>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itchFamily="18" charset="0"/>
                <a:ea typeface="Microsoft YaHei" charset="-122"/>
              </a:defRPr>
            </a:lvl9pPr>
          </a:lstStyle>
          <a:p>
            <a:pPr>
              <a:spcBef>
                <a:spcPts val="800"/>
              </a:spcBef>
              <a:buClr>
                <a:srgbClr val="0099CC"/>
              </a:buClr>
              <a:buSzPct val="70000"/>
              <a:buFont typeface="Monotype Sorts" charset="2"/>
              <a:buChar char=""/>
            </a:pPr>
            <a:r>
              <a:rPr lang="pt-BR" altLang="pt-BR" sz="2800" b="1">
                <a:solidFill>
                  <a:srgbClr val="000000"/>
                </a:solidFill>
                <a:latin typeface="Arial" charset="0"/>
              </a:rPr>
              <a:t>Notificação</a:t>
            </a:r>
            <a:r>
              <a:rPr lang="pt-BR" altLang="pt-BR" sz="3200">
                <a:solidFill>
                  <a:srgbClr val="000000"/>
                </a:solidFill>
                <a:latin typeface="Arial" charset="0"/>
              </a:rPr>
              <a:t>: dar conhecimento</a:t>
            </a:r>
          </a:p>
          <a:p>
            <a:pPr>
              <a:spcBef>
                <a:spcPts val="800"/>
              </a:spcBef>
              <a:buClr>
                <a:srgbClr val="0099CC"/>
              </a:buClr>
              <a:buSzPct val="70000"/>
              <a:buFont typeface="Monotype Sorts" charset="2"/>
              <a:buChar char=""/>
            </a:pPr>
            <a:r>
              <a:rPr lang="pt-BR" altLang="pt-BR" sz="2800" b="1">
                <a:solidFill>
                  <a:srgbClr val="000000"/>
                </a:solidFill>
                <a:latin typeface="Arial" charset="0"/>
              </a:rPr>
              <a:t>Compulsória</a:t>
            </a:r>
            <a:r>
              <a:rPr lang="pt-BR" altLang="pt-BR" sz="3200">
                <a:solidFill>
                  <a:srgbClr val="000000"/>
                </a:solidFill>
                <a:latin typeface="Arial" charset="0"/>
              </a:rPr>
              <a:t>: obriga a dar conhecimento de alguma coisa para alguém</a:t>
            </a:r>
          </a:p>
          <a:p>
            <a:pPr algn="just">
              <a:spcBef>
                <a:spcPts val="800"/>
              </a:spcBef>
              <a:buClr>
                <a:srgbClr val="0099CC"/>
              </a:buClr>
              <a:buSzPct val="70000"/>
              <a:buFont typeface="Monotype Sorts" charset="2"/>
              <a:buChar char=""/>
            </a:pPr>
            <a:r>
              <a:rPr lang="pt-BR" altLang="pt-BR" sz="3200" b="1">
                <a:solidFill>
                  <a:srgbClr val="000000"/>
                </a:solidFill>
                <a:latin typeface="Arial" charset="0"/>
              </a:rPr>
              <a:t>Notificação</a:t>
            </a:r>
            <a:r>
              <a:rPr lang="pt-BR" altLang="pt-BR" sz="3200">
                <a:solidFill>
                  <a:srgbClr val="000000"/>
                </a:solidFill>
                <a:latin typeface="Arial" charset="0"/>
              </a:rPr>
              <a:t> constitui poderoso instrumento de proteção e medida que permite articular ações solidárias e reconstruir relações afetivas.</a:t>
            </a:r>
          </a:p>
        </p:txBody>
      </p:sp>
    </p:spTree>
    <p:extLst>
      <p:ext uri="{BB962C8B-B14F-4D97-AF65-F5344CB8AC3E}">
        <p14:creationId xmlns:p14="http://schemas.microsoft.com/office/powerpoint/2010/main" val="168618370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ítulo 1"/>
          <p:cNvSpPr txBox="1">
            <a:spLocks/>
          </p:cNvSpPr>
          <p:nvPr/>
        </p:nvSpPr>
        <p:spPr bwMode="auto">
          <a:xfrm>
            <a:off x="795336" y="2636912"/>
            <a:ext cx="8004175" cy="1428750"/>
          </a:xfrm>
          <a:prstGeom prst="rect">
            <a:avLst/>
          </a:prstGeom>
          <a:noFill/>
          <a:ln w="9525">
            <a:noFill/>
            <a:miter lim="800000"/>
            <a:headEnd/>
            <a:tailEnd/>
          </a:ln>
        </p:spPr>
        <p:txBody>
          <a:bodyPr/>
          <a:lstStyle/>
          <a:p>
            <a:pPr algn="ctr">
              <a:lnSpc>
                <a:spcPct val="150000"/>
              </a:lnSpc>
            </a:pPr>
            <a:r>
              <a:rPr lang="pt-BR" sz="2800" b="1" dirty="0" smtClean="0">
                <a:solidFill>
                  <a:srgbClr val="3333CC"/>
                </a:solidFill>
              </a:rPr>
              <a:t>Desafios...</a:t>
            </a:r>
            <a:endParaRPr lang="pt-BR" sz="2800" b="1" dirty="0">
              <a:solidFill>
                <a:srgbClr val="3333CC"/>
              </a:solidFill>
            </a:endParaRPr>
          </a:p>
        </p:txBody>
      </p:sp>
    </p:spTree>
    <p:extLst>
      <p:ext uri="{BB962C8B-B14F-4D97-AF65-F5344CB8AC3E}">
        <p14:creationId xmlns:p14="http://schemas.microsoft.com/office/powerpoint/2010/main" val="162886587"/>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304079" y="188640"/>
            <a:ext cx="2879725"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49263" eaLnBrk="0" hangingPunct="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chemeClr val="tx1"/>
                </a:solidFill>
                <a:latin typeface="Calibri" pitchFamily="34" charset="0"/>
                <a:ea typeface="MS PGothic" pitchFamily="34" charset="-128"/>
              </a:defRPr>
            </a:lvl1pPr>
            <a:lvl2pPr marL="742950" indent="-285750" defTabSz="449263" eaLnBrk="0" hangingPunct="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chemeClr val="tx1"/>
                </a:solidFill>
                <a:latin typeface="Calibri" pitchFamily="34" charset="0"/>
                <a:ea typeface="MS PGothic" pitchFamily="34" charset="-128"/>
              </a:defRPr>
            </a:lvl2pPr>
            <a:lvl3pPr marL="1143000" indent="-228600" defTabSz="449263" eaLnBrk="0" hangingPunct="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chemeClr val="tx1"/>
                </a:solidFill>
                <a:latin typeface="Calibri" pitchFamily="34" charset="0"/>
                <a:ea typeface="MS PGothic" pitchFamily="34" charset="-128"/>
              </a:defRPr>
            </a:lvl3pPr>
            <a:lvl4pPr marL="1600200" indent="-228600" defTabSz="449263" eaLnBrk="0" hangingPunct="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chemeClr val="tx1"/>
                </a:solidFill>
                <a:latin typeface="Calibri" pitchFamily="34" charset="0"/>
                <a:ea typeface="MS PGothic" pitchFamily="34" charset="-128"/>
              </a:defRPr>
            </a:lvl4pPr>
            <a:lvl5pPr marL="2057400" indent="-228600" defTabSz="449263" eaLnBrk="0" hangingPunct="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chemeClr val="tx1"/>
                </a:solidFill>
                <a:latin typeface="Calibri" pitchFamily="34" charset="0"/>
                <a:ea typeface="MS PGothic" pitchFamily="34" charset="-128"/>
              </a:defRPr>
            </a:lvl5pPr>
            <a:lvl6pPr marL="2514600" indent="-228600" defTabSz="449263" eaLnBrk="0" fontAlgn="base" hangingPunct="0">
              <a:spcBef>
                <a:spcPct val="0"/>
              </a:spcBef>
              <a:spcAft>
                <a:spcPct val="0"/>
              </a:spcAf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chemeClr val="tx1"/>
                </a:solidFill>
                <a:latin typeface="Calibri" pitchFamily="34" charset="0"/>
                <a:ea typeface="MS PGothic" pitchFamily="34" charset="-128"/>
              </a:defRPr>
            </a:lvl6pPr>
            <a:lvl7pPr marL="2971800" indent="-228600" defTabSz="449263" eaLnBrk="0" fontAlgn="base" hangingPunct="0">
              <a:spcBef>
                <a:spcPct val="0"/>
              </a:spcBef>
              <a:spcAft>
                <a:spcPct val="0"/>
              </a:spcAf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chemeClr val="tx1"/>
                </a:solidFill>
                <a:latin typeface="Calibri" pitchFamily="34" charset="0"/>
                <a:ea typeface="MS PGothic" pitchFamily="34" charset="-128"/>
              </a:defRPr>
            </a:lvl7pPr>
            <a:lvl8pPr marL="3429000" indent="-228600" defTabSz="449263" eaLnBrk="0" fontAlgn="base" hangingPunct="0">
              <a:spcBef>
                <a:spcPct val="0"/>
              </a:spcBef>
              <a:spcAft>
                <a:spcPct val="0"/>
              </a:spcAf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chemeClr val="tx1"/>
                </a:solidFill>
                <a:latin typeface="Calibri" pitchFamily="34" charset="0"/>
                <a:ea typeface="MS PGothic" pitchFamily="34" charset="-128"/>
              </a:defRPr>
            </a:lvl8pPr>
            <a:lvl9pPr marL="3886200" indent="-228600" defTabSz="449263" eaLnBrk="0" fontAlgn="base" hangingPunct="0">
              <a:spcBef>
                <a:spcPct val="0"/>
              </a:spcBef>
              <a:spcAft>
                <a:spcPct val="0"/>
              </a:spcAft>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chemeClr val="tx1"/>
                </a:solidFill>
                <a:latin typeface="Calibri" pitchFamily="34" charset="0"/>
                <a:ea typeface="MS PGothic" pitchFamily="34" charset="-128"/>
              </a:defRPr>
            </a:lvl9pPr>
          </a:lstStyle>
          <a:p>
            <a:pPr algn="just" eaLnBrk="1" hangingPunct="1">
              <a:lnSpc>
                <a:spcPct val="150000"/>
              </a:lnSpc>
              <a:buClr>
                <a:srgbClr val="000000"/>
              </a:buClr>
              <a:buSzPct val="100000"/>
              <a:buFont typeface="Times New Roman" pitchFamily="18" charset="0"/>
              <a:buNone/>
            </a:pPr>
            <a:r>
              <a:rPr lang="pt-BR" sz="3000" b="1" u="sng" dirty="0">
                <a:solidFill>
                  <a:srgbClr val="FF0000"/>
                </a:solidFill>
                <a:latin typeface="Arial" pitchFamily="34" charset="0"/>
              </a:rPr>
              <a:t>VIGILÂNCIA</a:t>
            </a:r>
            <a:r>
              <a:rPr lang="pt-BR" sz="2400" b="1" dirty="0">
                <a:solidFill>
                  <a:srgbClr val="000099"/>
                </a:solidFill>
                <a:latin typeface="Tahoma" pitchFamily="34" charset="0"/>
              </a:rPr>
              <a:t>   </a:t>
            </a:r>
          </a:p>
        </p:txBody>
      </p:sp>
      <p:grpSp>
        <p:nvGrpSpPr>
          <p:cNvPr id="8195" name="Group 3"/>
          <p:cNvGrpSpPr>
            <a:grpSpLocks/>
          </p:cNvGrpSpPr>
          <p:nvPr/>
        </p:nvGrpSpPr>
        <p:grpSpPr bwMode="auto">
          <a:xfrm>
            <a:off x="1692275" y="1700213"/>
            <a:ext cx="6291263" cy="3959225"/>
            <a:chOff x="1066" y="1071"/>
            <a:chExt cx="3963" cy="2494"/>
          </a:xfrm>
        </p:grpSpPr>
        <p:sp>
          <p:nvSpPr>
            <p:cNvPr id="8203" name="AutoShape 4"/>
            <p:cNvSpPr>
              <a:spLocks noChangeArrowheads="1"/>
            </p:cNvSpPr>
            <p:nvPr/>
          </p:nvSpPr>
          <p:spPr bwMode="auto">
            <a:xfrm>
              <a:off x="1066" y="1071"/>
              <a:ext cx="3964" cy="2495"/>
            </a:xfrm>
            <a:prstGeom prst="roundRect">
              <a:avLst>
                <a:gd name="adj" fmla="val 37"/>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8204" name="Oval 5"/>
            <p:cNvSpPr>
              <a:spLocks noChangeArrowheads="1"/>
            </p:cNvSpPr>
            <p:nvPr/>
          </p:nvSpPr>
          <p:spPr bwMode="auto">
            <a:xfrm>
              <a:off x="1066" y="1071"/>
              <a:ext cx="1479" cy="934"/>
            </a:xfrm>
            <a:prstGeom prst="ellipse">
              <a:avLst/>
            </a:prstGeom>
            <a:solidFill>
              <a:srgbClr val="CCCCFF">
                <a:alpha val="50195"/>
              </a:srgbClr>
            </a:solidFill>
            <a:ln w="4680">
              <a:solidFill>
                <a:srgbClr val="CCCC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8205" name="Oval 6"/>
            <p:cNvSpPr>
              <a:spLocks noChangeArrowheads="1"/>
            </p:cNvSpPr>
            <p:nvPr/>
          </p:nvSpPr>
          <p:spPr bwMode="auto">
            <a:xfrm>
              <a:off x="3533" y="2523"/>
              <a:ext cx="1479" cy="934"/>
            </a:xfrm>
            <a:prstGeom prst="ellipse">
              <a:avLst/>
            </a:prstGeom>
            <a:solidFill>
              <a:srgbClr val="B2B2B2">
                <a:alpha val="50195"/>
              </a:srgbClr>
            </a:solidFill>
            <a:ln w="4680">
              <a:solidFill>
                <a:srgbClr val="B2B2B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8206" name="Oval 7"/>
            <p:cNvSpPr>
              <a:spLocks noChangeArrowheads="1"/>
            </p:cNvSpPr>
            <p:nvPr/>
          </p:nvSpPr>
          <p:spPr bwMode="auto">
            <a:xfrm>
              <a:off x="1837" y="1525"/>
              <a:ext cx="1479" cy="935"/>
            </a:xfrm>
            <a:prstGeom prst="ellipse">
              <a:avLst/>
            </a:prstGeom>
            <a:solidFill>
              <a:srgbClr val="3333CC">
                <a:alpha val="50195"/>
              </a:srgbClr>
            </a:solidFill>
            <a:ln w="4680">
              <a:solidFill>
                <a:srgbClr val="3333C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8207" name="Oval 8"/>
            <p:cNvSpPr>
              <a:spLocks noChangeArrowheads="1"/>
            </p:cNvSpPr>
            <p:nvPr/>
          </p:nvSpPr>
          <p:spPr bwMode="auto">
            <a:xfrm>
              <a:off x="2699" y="1906"/>
              <a:ext cx="1479" cy="934"/>
            </a:xfrm>
            <a:prstGeom prst="ellipse">
              <a:avLst/>
            </a:prstGeom>
            <a:solidFill>
              <a:srgbClr val="CCCCFF">
                <a:alpha val="50195"/>
              </a:srgbClr>
            </a:solidFill>
            <a:ln w="4680">
              <a:solidFill>
                <a:srgbClr val="CCCC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2462729" name="Text Box 9"/>
            <p:cNvSpPr txBox="1">
              <a:spLocks noChangeArrowheads="1"/>
            </p:cNvSpPr>
            <p:nvPr/>
          </p:nvSpPr>
          <p:spPr bwMode="auto">
            <a:xfrm>
              <a:off x="1202" y="1353"/>
              <a:ext cx="764" cy="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l"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1pPr>
              <a:lvl2pPr marL="742950" indent="-285750" algn="l"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2pPr>
              <a:lvl3pPr marL="1143000" indent="-228600" algn="l"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3pPr>
              <a:lvl4pPr marL="1600200" indent="-228600" algn="l"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4pPr>
              <a:lvl5pPr marL="2057400" indent="-228600" algn="l"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9pPr>
            </a:lstStyle>
            <a:p>
              <a:pPr algn="ctr">
                <a:buClr>
                  <a:srgbClr val="000000"/>
                </a:buClr>
                <a:buSzPct val="100000"/>
                <a:buFont typeface="Times New Roman" pitchFamily="18" charset="0"/>
                <a:buNone/>
                <a:defRPr/>
              </a:pPr>
              <a:r>
                <a:rPr lang="pt-BR" sz="2600" smtClean="0">
                  <a:solidFill>
                    <a:srgbClr val="000000"/>
                  </a:solidFill>
                  <a:effectLst>
                    <a:outerShdw blurRad="38100" dist="38100" dir="2700000" algn="tl">
                      <a:srgbClr val="C0C0C0"/>
                    </a:outerShdw>
                  </a:effectLst>
                  <a:latin typeface="Tahoma" pitchFamily="34" charset="0"/>
                </a:rPr>
                <a:t>Análise</a:t>
              </a:r>
            </a:p>
          </p:txBody>
        </p:sp>
        <p:sp>
          <p:nvSpPr>
            <p:cNvPr id="8209" name="Text Box 10"/>
            <p:cNvSpPr txBox="1">
              <a:spLocks noChangeArrowheads="1"/>
            </p:cNvSpPr>
            <p:nvPr/>
          </p:nvSpPr>
          <p:spPr bwMode="auto">
            <a:xfrm>
              <a:off x="3473" y="2850"/>
              <a:ext cx="1503" cy="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9pPr>
            </a:lstStyle>
            <a:p>
              <a:pPr algn="ctr" eaLnBrk="1" hangingPunct="1">
                <a:buClr>
                  <a:srgbClr val="000000"/>
                </a:buClr>
                <a:buSzPct val="100000"/>
                <a:buFont typeface="Times New Roman" pitchFamily="18" charset="0"/>
                <a:buNone/>
              </a:pPr>
              <a:r>
                <a:rPr lang="pt-BR" sz="2600">
                  <a:solidFill>
                    <a:srgbClr val="000000"/>
                  </a:solidFill>
                  <a:latin typeface="Tahoma" pitchFamily="34" charset="0"/>
                </a:rPr>
                <a:t>Monitoramento</a:t>
              </a:r>
            </a:p>
          </p:txBody>
        </p:sp>
        <p:sp>
          <p:nvSpPr>
            <p:cNvPr id="8210" name="Text Box 11"/>
            <p:cNvSpPr txBox="1">
              <a:spLocks noChangeArrowheads="1"/>
            </p:cNvSpPr>
            <p:nvPr/>
          </p:nvSpPr>
          <p:spPr bwMode="auto">
            <a:xfrm>
              <a:off x="2925" y="2205"/>
              <a:ext cx="1370" cy="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9pPr>
            </a:lstStyle>
            <a:p>
              <a:pPr algn="ctr" eaLnBrk="1" hangingPunct="1">
                <a:buClr>
                  <a:srgbClr val="000000"/>
                </a:buClr>
                <a:buSzPct val="100000"/>
                <a:buFont typeface="Times New Roman" pitchFamily="18" charset="0"/>
                <a:buNone/>
              </a:pPr>
              <a:r>
                <a:rPr lang="pt-BR" sz="2600">
                  <a:solidFill>
                    <a:srgbClr val="000000"/>
                  </a:solidFill>
                  <a:latin typeface="Tahoma" pitchFamily="34" charset="0"/>
                </a:rPr>
                <a:t>Disseminação</a:t>
              </a:r>
            </a:p>
          </p:txBody>
        </p:sp>
        <p:sp>
          <p:nvSpPr>
            <p:cNvPr id="8211" name="Text Box 12"/>
            <p:cNvSpPr txBox="1">
              <a:spLocks noChangeArrowheads="1"/>
            </p:cNvSpPr>
            <p:nvPr/>
          </p:nvSpPr>
          <p:spPr bwMode="auto">
            <a:xfrm>
              <a:off x="1973" y="1842"/>
              <a:ext cx="1225" cy="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9pPr>
            </a:lstStyle>
            <a:p>
              <a:pPr algn="ctr" eaLnBrk="1" hangingPunct="1">
                <a:buClr>
                  <a:srgbClr val="000000"/>
                </a:buClr>
                <a:buSzPct val="100000"/>
                <a:buFont typeface="Times New Roman" pitchFamily="18" charset="0"/>
                <a:buNone/>
              </a:pPr>
              <a:r>
                <a:rPr lang="pt-BR" sz="2600">
                  <a:solidFill>
                    <a:srgbClr val="000000"/>
                  </a:solidFill>
                  <a:latin typeface="Tahoma" pitchFamily="34" charset="0"/>
                </a:rPr>
                <a:t>Informação</a:t>
              </a:r>
            </a:p>
          </p:txBody>
        </p:sp>
      </p:grpSp>
      <p:pic>
        <p:nvPicPr>
          <p:cNvPr id="8196"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1587500"/>
            <a:ext cx="1150938" cy="18367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197"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538" y="4360863"/>
            <a:ext cx="1739900" cy="16605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199" name="Text Box 16"/>
          <p:cNvSpPr txBox="1">
            <a:spLocks noChangeArrowheads="1"/>
          </p:cNvSpPr>
          <p:nvPr/>
        </p:nvSpPr>
        <p:spPr bwMode="auto">
          <a:xfrm>
            <a:off x="3844925" y="6162675"/>
            <a:ext cx="2395538" cy="460375"/>
          </a:xfrm>
          <a:prstGeom prst="rect">
            <a:avLst/>
          </a:prstGeom>
          <a:solidFill>
            <a:srgbClr val="FFFF99"/>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9pPr>
          </a:lstStyle>
          <a:p>
            <a:pPr eaLnBrk="1" hangingPunct="1">
              <a:buClr>
                <a:srgbClr val="000000"/>
              </a:buClr>
              <a:buSzPct val="100000"/>
              <a:buFont typeface="Times New Roman" pitchFamily="18" charset="0"/>
              <a:buNone/>
            </a:pPr>
            <a:r>
              <a:rPr lang="pt-BR" sz="2400" b="1">
                <a:solidFill>
                  <a:srgbClr val="0000FF"/>
                </a:solidFill>
                <a:latin typeface="Arial" pitchFamily="34" charset="0"/>
              </a:rPr>
              <a:t>INTERVENÇÃO</a:t>
            </a:r>
          </a:p>
        </p:txBody>
      </p:sp>
      <p:sp>
        <p:nvSpPr>
          <p:cNvPr id="8200" name="AutoShape 17"/>
          <p:cNvSpPr>
            <a:spLocks noChangeArrowheads="1"/>
          </p:cNvSpPr>
          <p:nvPr/>
        </p:nvSpPr>
        <p:spPr bwMode="auto">
          <a:xfrm>
            <a:off x="6400800" y="5414963"/>
            <a:ext cx="733425" cy="1214437"/>
          </a:xfrm>
          <a:prstGeom prst="curvedLeftArrow">
            <a:avLst>
              <a:gd name="adj1" fmla="val 32197"/>
              <a:gd name="adj2" fmla="val 65927"/>
              <a:gd name="adj3" fmla="val 66667"/>
            </a:avLst>
          </a:prstGeom>
          <a:solidFill>
            <a:srgbClr val="00CC99"/>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8201" name="Text Box 19"/>
          <p:cNvSpPr txBox="1">
            <a:spLocks noChangeArrowheads="1"/>
          </p:cNvSpPr>
          <p:nvPr/>
        </p:nvSpPr>
        <p:spPr bwMode="auto">
          <a:xfrm>
            <a:off x="179388" y="2133600"/>
            <a:ext cx="12954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ea typeface="MS PGothic" pitchFamily="34" charset="-128"/>
              </a:defRPr>
            </a:lvl9pPr>
          </a:lstStyle>
          <a:p>
            <a:pPr algn="ctr" eaLnBrk="1" hangingPunct="1">
              <a:spcBef>
                <a:spcPts val="1500"/>
              </a:spcBef>
              <a:buClr>
                <a:srgbClr val="000000"/>
              </a:buClr>
              <a:buSzPct val="100000"/>
              <a:buFont typeface="Times New Roman" pitchFamily="18" charset="0"/>
              <a:buNone/>
            </a:pPr>
            <a:r>
              <a:rPr lang="pt-BR" sz="2400">
                <a:solidFill>
                  <a:srgbClr val="000000"/>
                </a:solidFill>
                <a:latin typeface="Arial" pitchFamily="34" charset="0"/>
              </a:rPr>
              <a:t>Dados</a:t>
            </a:r>
          </a:p>
        </p:txBody>
      </p:sp>
      <p:sp>
        <p:nvSpPr>
          <p:cNvPr id="8202" name="Line 20"/>
          <p:cNvSpPr>
            <a:spLocks noChangeShapeType="1"/>
          </p:cNvSpPr>
          <p:nvPr/>
        </p:nvSpPr>
        <p:spPr bwMode="auto">
          <a:xfrm>
            <a:off x="1403350" y="2420938"/>
            <a:ext cx="431800" cy="1587"/>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a:p>
        </p:txBody>
      </p:sp>
    </p:spTree>
    <p:extLst>
      <p:ext uri="{BB962C8B-B14F-4D97-AF65-F5344CB8AC3E}">
        <p14:creationId xmlns:p14="http://schemas.microsoft.com/office/powerpoint/2010/main" val="15888160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a:spLocks noChangeArrowheads="1"/>
          </p:cNvSpPr>
          <p:nvPr/>
        </p:nvSpPr>
        <p:spPr bwMode="auto">
          <a:xfrm>
            <a:off x="1143000" y="1268413"/>
            <a:ext cx="7086600" cy="4533900"/>
          </a:xfrm>
          <a:prstGeom prst="rect">
            <a:avLst/>
          </a:prstGeom>
          <a:noFill/>
          <a:ln w="38100" cmpd="dbl">
            <a:solidFill>
              <a:srgbClr val="7030A0"/>
            </a:solidFill>
            <a:round/>
            <a:headEnd/>
            <a:tailEnd/>
          </a:ln>
        </p:spPr>
        <p:txBody>
          <a:bodyPr lIns="90000" tIns="46800" rIns="90000" bIns="46800">
            <a:spAutoFit/>
          </a:bodyPr>
          <a:lstStyle/>
          <a:p>
            <a:pPr algn="ct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pPr>
            <a:r>
              <a:rPr lang="pt-BR" b="1">
                <a:latin typeface="Calibri" pitchFamily="34" charset="0"/>
              </a:rPr>
              <a:t>Implementação de Políticas de Enfretamento das Violências pelo Setor Saúde </a:t>
            </a:r>
          </a:p>
          <a:p>
            <a:pPr algn="ct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pPr>
            <a:endParaRPr lang="pt-BR" b="1">
              <a:latin typeface="Calibri" pitchFamily="34" charset="0"/>
            </a:endParaRPr>
          </a:p>
          <a:p>
            <a:pPr algn="ct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pPr>
            <a:endParaRPr lang="pt-BR" b="1">
              <a:latin typeface="Calibri" pitchFamily="34" charset="0"/>
            </a:endParaRPr>
          </a:p>
          <a:p>
            <a:pPr algn="ct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pPr>
            <a:endParaRPr lang="pt-BR" b="1">
              <a:latin typeface="Calibri" pitchFamily="34" charset="0"/>
            </a:endParaRPr>
          </a:p>
          <a:p>
            <a:pPr algn="ct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pPr>
            <a:r>
              <a:rPr lang="pt-BR" b="1">
                <a:latin typeface="Calibri" pitchFamily="34" charset="0"/>
              </a:rPr>
              <a:t>Desafios </a:t>
            </a:r>
          </a:p>
          <a:p>
            <a:pPr algn="ct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pPr>
            <a:r>
              <a:rPr lang="pt-BR" b="1">
                <a:latin typeface="Calibri" pitchFamily="34" charset="0"/>
              </a:rPr>
              <a:t>Articulação Intra e Intersetorial </a:t>
            </a:r>
          </a:p>
          <a:p>
            <a:pPr algn="ct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pPr>
            <a:r>
              <a:rPr lang="pt-BR" b="1">
                <a:latin typeface="Calibri" pitchFamily="34" charset="0"/>
              </a:rPr>
              <a:t>Integralidade da Atenção – Trabalho em Redes</a:t>
            </a:r>
          </a:p>
          <a:p>
            <a:pPr algn="ct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pPr>
            <a:endParaRPr lang="pt-BR" b="1">
              <a:latin typeface="Calibri" pitchFamily="34" charset="0"/>
            </a:endParaRPr>
          </a:p>
          <a:p>
            <a:pPr algn="ct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pPr>
            <a:endParaRPr lang="pt-BR" b="1">
              <a:latin typeface="Calibri" pitchFamily="34" charset="0"/>
            </a:endParaRPr>
          </a:p>
          <a:p>
            <a:pPr algn="ctr" defTabSz="449263">
              <a:lnSpc>
                <a:spcPct val="150000"/>
              </a:lnSpc>
              <a:spcBef>
                <a:spcPts val="1500"/>
              </a:spcBef>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pPr>
            <a:r>
              <a:rPr lang="en-GB" b="1">
                <a:solidFill>
                  <a:srgbClr val="C00000"/>
                </a:solidFill>
                <a:latin typeface="Calibri" pitchFamily="34" charset="0"/>
                <a:ea typeface="Arial Unicode MS" pitchFamily="34" charset="-128"/>
                <a:cs typeface="Arial Unicode MS" pitchFamily="34" charset="-128"/>
              </a:rPr>
              <a:t>Promoção da Saúde e da Promoção da Cultura de Paz </a:t>
            </a:r>
          </a:p>
        </p:txBody>
      </p:sp>
      <p:sp>
        <p:nvSpPr>
          <p:cNvPr id="246789" name="AutoShape 5"/>
          <p:cNvSpPr>
            <a:spLocks noChangeArrowheads="1"/>
          </p:cNvSpPr>
          <p:nvPr/>
        </p:nvSpPr>
        <p:spPr bwMode="auto">
          <a:xfrm>
            <a:off x="4314031" y="2276475"/>
            <a:ext cx="744537" cy="603250"/>
          </a:xfrm>
          <a:prstGeom prst="downArrow">
            <a:avLst>
              <a:gd name="adj1" fmla="val 50000"/>
              <a:gd name="adj2" fmla="val 38153"/>
            </a:avLst>
          </a:prstGeom>
          <a:solidFill>
            <a:srgbClr val="7030A0"/>
          </a:solidFill>
          <a:ln w="25400">
            <a:solidFill>
              <a:schemeClr val="accent4">
                <a:lumMod val="40000"/>
                <a:lumOff val="60000"/>
              </a:schemeClr>
            </a:solidFill>
            <a:miter lim="800000"/>
            <a:headEnd/>
            <a:tailEnd/>
          </a:ln>
          <a:effectLst/>
        </p:spPr>
        <p:txBody>
          <a:bodyPr wrap="none" anchor="ctr"/>
          <a:lstStyle/>
          <a:p>
            <a:pPr fontAlgn="auto">
              <a:spcBef>
                <a:spcPts val="0"/>
              </a:spcBef>
              <a:spcAft>
                <a:spcPts val="0"/>
              </a:spcAft>
              <a:defRPr/>
            </a:pPr>
            <a:endParaRPr lang="pt-BR">
              <a:latin typeface="+mn-lt"/>
            </a:endParaRPr>
          </a:p>
        </p:txBody>
      </p:sp>
      <p:sp>
        <p:nvSpPr>
          <p:cNvPr id="7" name="AutoShape 5"/>
          <p:cNvSpPr>
            <a:spLocks noChangeArrowheads="1"/>
          </p:cNvSpPr>
          <p:nvPr/>
        </p:nvSpPr>
        <p:spPr bwMode="auto">
          <a:xfrm>
            <a:off x="4259263" y="4508500"/>
            <a:ext cx="744537" cy="603250"/>
          </a:xfrm>
          <a:prstGeom prst="downArrow">
            <a:avLst>
              <a:gd name="adj1" fmla="val 50000"/>
              <a:gd name="adj2" fmla="val 38153"/>
            </a:avLst>
          </a:prstGeom>
          <a:solidFill>
            <a:srgbClr val="7030A0"/>
          </a:solidFill>
          <a:ln w="25400">
            <a:solidFill>
              <a:schemeClr val="accent4">
                <a:lumMod val="40000"/>
                <a:lumOff val="60000"/>
              </a:schemeClr>
            </a:solidFill>
            <a:miter lim="800000"/>
            <a:headEnd/>
            <a:tailEnd/>
          </a:ln>
          <a:effectLst/>
        </p:spPr>
        <p:txBody>
          <a:bodyPr wrap="none" anchor="ctr"/>
          <a:lstStyle/>
          <a:p>
            <a:pPr fontAlgn="auto">
              <a:spcBef>
                <a:spcPts val="0"/>
              </a:spcBef>
              <a:spcAft>
                <a:spcPts val="0"/>
              </a:spcAft>
              <a:defRPr/>
            </a:pPr>
            <a:endParaRPr lang="pt-BR">
              <a:latin typeface="+mn-lt"/>
            </a:endParaRPr>
          </a:p>
        </p:txBody>
      </p:sp>
    </p:spTree>
    <p:extLst>
      <p:ext uri="{BB962C8B-B14F-4D97-AF65-F5344CB8AC3E}">
        <p14:creationId xmlns:p14="http://schemas.microsoft.com/office/powerpoint/2010/main" val="2436730538"/>
      </p:ext>
    </p:extLst>
  </p:cSld>
  <p:clrMapOvr>
    <a:masterClrMapping/>
  </p:clrMapOvr>
  <p:transition>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6930" name="Rectangle 2"/>
          <p:cNvSpPr>
            <a:spLocks noGrp="1" noChangeArrowheads="1"/>
          </p:cNvSpPr>
          <p:nvPr>
            <p:ph type="title"/>
          </p:nvPr>
        </p:nvSpPr>
        <p:spPr>
          <a:xfrm>
            <a:off x="271463" y="265113"/>
            <a:ext cx="8686800" cy="649287"/>
          </a:xfrm>
          <a:solidFill>
            <a:srgbClr val="FFFFFF"/>
          </a:solidFill>
          <a:ln>
            <a:solidFill>
              <a:schemeClr val="bg1"/>
            </a:solidFill>
            <a:miter lim="800000"/>
            <a:headEnd/>
            <a:tailEnd/>
          </a:ln>
        </p:spPr>
        <p:txBody>
          <a:bodyPr anchor="t"/>
          <a:lstStyle/>
          <a:p>
            <a:pPr>
              <a:defRPr/>
            </a:pPr>
            <a:r>
              <a:rPr lang="pt-BR" sz="3200" b="1" dirty="0" smtClean="0">
                <a:solidFill>
                  <a:srgbClr val="3333CC"/>
                </a:solidFill>
                <a:effectLst>
                  <a:outerShdw blurRad="38100" dist="38100" dir="2700000" algn="tl">
                    <a:srgbClr val="000000">
                      <a:alpha val="43137"/>
                    </a:srgbClr>
                  </a:outerShdw>
                </a:effectLst>
                <a:latin typeface="Arial" pitchFamily="34" charset="0"/>
              </a:rPr>
              <a:t>Vigilância de Violências – VIVA: notificação</a:t>
            </a:r>
            <a:br>
              <a:rPr lang="pt-BR" sz="3200" b="1" dirty="0" smtClean="0">
                <a:solidFill>
                  <a:srgbClr val="3333CC"/>
                </a:solidFill>
                <a:effectLst>
                  <a:outerShdw blurRad="38100" dist="38100" dir="2700000" algn="tl">
                    <a:srgbClr val="000000">
                      <a:alpha val="43137"/>
                    </a:srgbClr>
                  </a:outerShdw>
                </a:effectLst>
                <a:latin typeface="Arial" pitchFamily="34" charset="0"/>
              </a:rPr>
            </a:br>
            <a:endParaRPr lang="pt-BR" sz="3200" dirty="0">
              <a:solidFill>
                <a:srgbClr val="3333CC"/>
              </a:solidFill>
              <a:effectLst>
                <a:outerShdw blurRad="38100" dist="38100" dir="2700000" algn="tl">
                  <a:srgbClr val="000000">
                    <a:alpha val="43137"/>
                  </a:srgbClr>
                </a:outerShdw>
              </a:effectLst>
            </a:endParaRPr>
          </a:p>
        </p:txBody>
      </p:sp>
      <p:sp>
        <p:nvSpPr>
          <p:cNvPr id="1916931" name="Rectangle 3"/>
          <p:cNvSpPr>
            <a:spLocks noGrp="1" noChangeArrowheads="1"/>
          </p:cNvSpPr>
          <p:nvPr>
            <p:ph type="body" idx="1"/>
          </p:nvPr>
        </p:nvSpPr>
        <p:spPr>
          <a:xfrm>
            <a:off x="271463" y="960438"/>
            <a:ext cx="8659812" cy="5759450"/>
          </a:xfrm>
          <a:solidFill>
            <a:srgbClr val="FFFFFF"/>
          </a:solidFill>
          <a:ln>
            <a:solidFill>
              <a:srgbClr val="000000"/>
            </a:solidFill>
            <a:miter lim="800000"/>
            <a:headEnd/>
            <a:tailEnd/>
          </a:ln>
        </p:spPr>
        <p:txBody>
          <a:bodyPr/>
          <a:lstStyle/>
          <a:p>
            <a:pPr marL="0" indent="0" algn="ctr">
              <a:lnSpc>
                <a:spcPct val="150000"/>
              </a:lnSpc>
              <a:spcBef>
                <a:spcPts val="0"/>
              </a:spcBef>
              <a:buFont typeface="Arial" pitchFamily="34" charset="0"/>
              <a:buNone/>
              <a:defRPr/>
            </a:pPr>
            <a:r>
              <a:rPr lang="pt-BR" sz="1800" b="1" dirty="0" smtClean="0">
                <a:latin typeface="Arial" pitchFamily="34" charset="0"/>
              </a:rPr>
              <a:t>Dispositivo disparador de processos – instrumento de gestão:</a:t>
            </a:r>
          </a:p>
          <a:p>
            <a:pPr marL="0" indent="0" algn="ctr">
              <a:lnSpc>
                <a:spcPct val="150000"/>
              </a:lnSpc>
              <a:spcBef>
                <a:spcPts val="0"/>
              </a:spcBef>
              <a:buFont typeface="Arial" pitchFamily="34" charset="0"/>
              <a:buNone/>
              <a:defRPr/>
            </a:pPr>
            <a:endParaRPr lang="pt-BR" sz="1800" b="1" dirty="0" smtClean="0">
              <a:latin typeface="Arial" pitchFamily="34" charset="0"/>
            </a:endParaRPr>
          </a:p>
          <a:p>
            <a:pPr marL="0" indent="0" algn="ctr">
              <a:lnSpc>
                <a:spcPct val="150000"/>
              </a:lnSpc>
              <a:spcBef>
                <a:spcPts val="0"/>
              </a:spcBef>
              <a:buFont typeface="Arial" pitchFamily="34" charset="0"/>
              <a:buNone/>
              <a:defRPr/>
            </a:pPr>
            <a:r>
              <a:rPr lang="pt-BR" sz="1800" b="1" dirty="0" smtClean="0">
                <a:solidFill>
                  <a:schemeClr val="tx2">
                    <a:lumMod val="75000"/>
                  </a:schemeClr>
                </a:solidFill>
                <a:latin typeface="Arial" pitchFamily="34" charset="0"/>
              </a:rPr>
              <a:t>Visibilidade ao problema</a:t>
            </a:r>
          </a:p>
          <a:p>
            <a:pPr marL="0" indent="0" algn="ctr">
              <a:lnSpc>
                <a:spcPct val="150000"/>
              </a:lnSpc>
              <a:spcBef>
                <a:spcPts val="0"/>
              </a:spcBef>
              <a:buFont typeface="Arial" pitchFamily="34" charset="0"/>
              <a:buNone/>
              <a:defRPr/>
            </a:pPr>
            <a:r>
              <a:rPr lang="pt-BR" sz="1800" b="1" dirty="0" smtClean="0">
                <a:latin typeface="Arial" pitchFamily="34" charset="0"/>
              </a:rPr>
              <a:t>  </a:t>
            </a:r>
          </a:p>
          <a:p>
            <a:pPr marL="0" indent="0" algn="ctr">
              <a:lnSpc>
                <a:spcPct val="150000"/>
              </a:lnSpc>
              <a:spcBef>
                <a:spcPts val="0"/>
              </a:spcBef>
              <a:buFont typeface="Arial" pitchFamily="34" charset="0"/>
              <a:buNone/>
              <a:defRPr/>
            </a:pPr>
            <a:r>
              <a:rPr lang="pt-BR" sz="1800" b="1" dirty="0" smtClean="0">
                <a:latin typeface="Arial" pitchFamily="34" charset="0"/>
              </a:rPr>
              <a:t>Articulação </a:t>
            </a:r>
            <a:r>
              <a:rPr lang="pt-BR" sz="1800" b="1" dirty="0" err="1" smtClean="0">
                <a:latin typeface="Arial" pitchFamily="34" charset="0"/>
              </a:rPr>
              <a:t>intrasetorial</a:t>
            </a:r>
            <a:endParaRPr lang="pt-BR" sz="1800" b="1" dirty="0" smtClean="0">
              <a:latin typeface="Arial" pitchFamily="34" charset="0"/>
            </a:endParaRPr>
          </a:p>
          <a:p>
            <a:pPr marL="0" indent="0" algn="ctr">
              <a:lnSpc>
                <a:spcPct val="150000"/>
              </a:lnSpc>
              <a:spcBef>
                <a:spcPts val="0"/>
              </a:spcBef>
              <a:buFont typeface="Arial" pitchFamily="34" charset="0"/>
              <a:buNone/>
              <a:defRPr/>
            </a:pPr>
            <a:r>
              <a:rPr lang="pt-BR" sz="1800" b="1" dirty="0">
                <a:latin typeface="Arial" pitchFamily="34" charset="0"/>
              </a:rPr>
              <a:t>	</a:t>
            </a:r>
          </a:p>
          <a:p>
            <a:pPr marL="0" indent="0" algn="ctr">
              <a:lnSpc>
                <a:spcPct val="150000"/>
              </a:lnSpc>
              <a:spcBef>
                <a:spcPts val="0"/>
              </a:spcBef>
              <a:buFont typeface="Arial" pitchFamily="34" charset="0"/>
              <a:buNone/>
              <a:defRPr/>
            </a:pPr>
            <a:r>
              <a:rPr lang="pt-BR" sz="1800" b="1" dirty="0" smtClean="0">
                <a:solidFill>
                  <a:schemeClr val="accent6">
                    <a:lumMod val="75000"/>
                  </a:schemeClr>
                </a:solidFill>
                <a:latin typeface="Arial" pitchFamily="34" charset="0"/>
              </a:rPr>
              <a:t>Organização dos serviços de saúde</a:t>
            </a:r>
          </a:p>
          <a:p>
            <a:pPr marL="0" indent="0" algn="ctr">
              <a:lnSpc>
                <a:spcPct val="150000"/>
              </a:lnSpc>
              <a:spcBef>
                <a:spcPts val="0"/>
              </a:spcBef>
              <a:buFont typeface="Arial" pitchFamily="34" charset="0"/>
              <a:buNone/>
              <a:defRPr/>
            </a:pPr>
            <a:endParaRPr lang="pt-BR" sz="1800" b="1" dirty="0" smtClean="0">
              <a:latin typeface="Arial" pitchFamily="34" charset="0"/>
            </a:endParaRPr>
          </a:p>
          <a:p>
            <a:pPr marL="0" indent="0" algn="ctr">
              <a:lnSpc>
                <a:spcPct val="150000"/>
              </a:lnSpc>
              <a:spcBef>
                <a:spcPts val="0"/>
              </a:spcBef>
              <a:buFont typeface="Arial" pitchFamily="34" charset="0"/>
              <a:buNone/>
              <a:defRPr/>
            </a:pPr>
            <a:r>
              <a:rPr lang="pt-BR" sz="1800" b="1" dirty="0" smtClean="0">
                <a:latin typeface="Arial" pitchFamily="34" charset="0"/>
              </a:rPr>
              <a:t>Articulação </a:t>
            </a:r>
            <a:r>
              <a:rPr lang="pt-BR" sz="1800" b="1" dirty="0" err="1" smtClean="0">
                <a:latin typeface="Arial" pitchFamily="34" charset="0"/>
              </a:rPr>
              <a:t>intersetorial</a:t>
            </a:r>
            <a:r>
              <a:rPr lang="pt-BR" sz="1800" dirty="0" smtClean="0">
                <a:latin typeface="Arial" pitchFamily="34" charset="0"/>
              </a:rPr>
              <a:t> </a:t>
            </a:r>
          </a:p>
          <a:p>
            <a:pPr marL="0" indent="0" algn="ctr">
              <a:lnSpc>
                <a:spcPct val="150000"/>
              </a:lnSpc>
              <a:spcBef>
                <a:spcPts val="0"/>
              </a:spcBef>
              <a:buFont typeface="Arial" pitchFamily="34" charset="0"/>
              <a:buNone/>
              <a:defRPr/>
            </a:pPr>
            <a:endParaRPr lang="pt-BR" sz="1800" b="1" dirty="0">
              <a:latin typeface="Arial" pitchFamily="34" charset="0"/>
            </a:endParaRPr>
          </a:p>
          <a:p>
            <a:pPr marL="0" indent="0" algn="ctr">
              <a:lnSpc>
                <a:spcPct val="150000"/>
              </a:lnSpc>
              <a:spcBef>
                <a:spcPts val="0"/>
              </a:spcBef>
              <a:buFont typeface="Arial" pitchFamily="34" charset="0"/>
              <a:buNone/>
              <a:defRPr/>
            </a:pPr>
            <a:r>
              <a:rPr lang="pt-BR" sz="1800" b="1" dirty="0" smtClean="0">
                <a:solidFill>
                  <a:schemeClr val="accent2">
                    <a:lumMod val="75000"/>
                  </a:schemeClr>
                </a:solidFill>
                <a:latin typeface="Arial" pitchFamily="34" charset="0"/>
              </a:rPr>
              <a:t>Formação de redes de atenção e proteção às pessoas em situação de violências</a:t>
            </a:r>
          </a:p>
          <a:p>
            <a:pPr marL="0" indent="0" algn="ctr">
              <a:lnSpc>
                <a:spcPct val="150000"/>
              </a:lnSpc>
              <a:spcBef>
                <a:spcPts val="0"/>
              </a:spcBef>
              <a:buFont typeface="Arial" pitchFamily="34" charset="0"/>
              <a:buNone/>
              <a:defRPr/>
            </a:pPr>
            <a:endParaRPr lang="pt-BR" sz="1800" b="1" dirty="0" smtClean="0">
              <a:latin typeface="Arial" pitchFamily="34" charset="0"/>
            </a:endParaRPr>
          </a:p>
          <a:p>
            <a:pPr marL="0" indent="0" algn="ctr">
              <a:lnSpc>
                <a:spcPct val="150000"/>
              </a:lnSpc>
              <a:spcBef>
                <a:spcPts val="0"/>
              </a:spcBef>
              <a:buFont typeface="Arial" pitchFamily="34" charset="0"/>
              <a:buNone/>
              <a:defRPr/>
            </a:pPr>
            <a:r>
              <a:rPr lang="pt-BR" sz="1800" b="1" dirty="0" smtClean="0">
                <a:solidFill>
                  <a:srgbClr val="A73792"/>
                </a:solidFill>
                <a:effectLst>
                  <a:outerShdw blurRad="38100" dist="38100" dir="2700000" algn="tl">
                    <a:srgbClr val="000000">
                      <a:alpha val="43137"/>
                    </a:srgbClr>
                  </a:outerShdw>
                </a:effectLst>
                <a:latin typeface="Arial" pitchFamily="34" charset="0"/>
              </a:rPr>
              <a:t>GARANTIA DE DIREITO E CIDADANIA</a:t>
            </a:r>
          </a:p>
          <a:p>
            <a:pPr marL="0" indent="0" algn="ctr">
              <a:lnSpc>
                <a:spcPct val="150000"/>
              </a:lnSpc>
              <a:spcBef>
                <a:spcPts val="0"/>
              </a:spcBef>
              <a:buFont typeface="Arial" pitchFamily="34" charset="0"/>
              <a:buNone/>
              <a:defRPr/>
            </a:pPr>
            <a:endParaRPr lang="pt-BR" sz="1800" dirty="0"/>
          </a:p>
        </p:txBody>
      </p:sp>
      <p:sp>
        <p:nvSpPr>
          <p:cNvPr id="44036" name="AutoShape 8"/>
          <p:cNvSpPr>
            <a:spLocks noChangeArrowheads="1"/>
          </p:cNvSpPr>
          <p:nvPr/>
        </p:nvSpPr>
        <p:spPr bwMode="auto">
          <a:xfrm flipH="1">
            <a:off x="4435475" y="1376363"/>
            <a:ext cx="306388" cy="577850"/>
          </a:xfrm>
          <a:prstGeom prst="downArrow">
            <a:avLst>
              <a:gd name="adj1" fmla="val 50000"/>
              <a:gd name="adj2" fmla="val 5037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endParaRPr lang="pt-BR" altLang="pt-BR"/>
          </a:p>
        </p:txBody>
      </p:sp>
      <p:sp>
        <p:nvSpPr>
          <p:cNvPr id="44037" name="AutoShape 8"/>
          <p:cNvSpPr>
            <a:spLocks noChangeArrowheads="1"/>
          </p:cNvSpPr>
          <p:nvPr/>
        </p:nvSpPr>
        <p:spPr bwMode="auto">
          <a:xfrm flipH="1">
            <a:off x="4435475" y="2208213"/>
            <a:ext cx="306388" cy="576262"/>
          </a:xfrm>
          <a:prstGeom prst="downArrow">
            <a:avLst>
              <a:gd name="adj1" fmla="val 50000"/>
              <a:gd name="adj2" fmla="val 5023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endParaRPr lang="pt-BR" altLang="pt-BR"/>
          </a:p>
        </p:txBody>
      </p:sp>
      <p:sp>
        <p:nvSpPr>
          <p:cNvPr id="18" name="AutoShape 8"/>
          <p:cNvSpPr>
            <a:spLocks noChangeArrowheads="1"/>
          </p:cNvSpPr>
          <p:nvPr/>
        </p:nvSpPr>
        <p:spPr bwMode="auto">
          <a:xfrm flipH="1">
            <a:off x="4435475" y="3025775"/>
            <a:ext cx="306388" cy="576263"/>
          </a:xfrm>
          <a:prstGeom prst="downArrow">
            <a:avLst>
              <a:gd name="adj1" fmla="val 50000"/>
              <a:gd name="adj2" fmla="val 50170"/>
            </a:avLst>
          </a:prstGeom>
          <a:solidFill>
            <a:schemeClr val="accent6">
              <a:lumMod val="75000"/>
            </a:schemeClr>
          </a:solidFill>
          <a:ln w="9525">
            <a:solidFill>
              <a:schemeClr val="tx1"/>
            </a:solidFill>
            <a:miter lim="800000"/>
            <a:headEnd/>
            <a:tailEnd/>
          </a:ln>
          <a:effectLst/>
        </p:spPr>
        <p:txBody>
          <a:bodyPr wrap="none" anchor="ctr"/>
          <a:lstStyle/>
          <a:p>
            <a:pPr>
              <a:defRPr/>
            </a:pPr>
            <a:endParaRPr lang="pt-BR"/>
          </a:p>
        </p:txBody>
      </p:sp>
      <p:sp>
        <p:nvSpPr>
          <p:cNvPr id="19" name="AutoShape 8"/>
          <p:cNvSpPr>
            <a:spLocks noChangeArrowheads="1"/>
          </p:cNvSpPr>
          <p:nvPr/>
        </p:nvSpPr>
        <p:spPr bwMode="auto">
          <a:xfrm flipH="1">
            <a:off x="4448175" y="3816350"/>
            <a:ext cx="307975" cy="576263"/>
          </a:xfrm>
          <a:prstGeom prst="downArrow">
            <a:avLst>
              <a:gd name="adj1" fmla="val 50000"/>
              <a:gd name="adj2" fmla="val 50170"/>
            </a:avLst>
          </a:prstGeom>
          <a:solidFill>
            <a:schemeClr val="accent6">
              <a:lumMod val="75000"/>
            </a:schemeClr>
          </a:solidFill>
          <a:ln w="9525">
            <a:solidFill>
              <a:schemeClr val="tx1"/>
            </a:solidFill>
            <a:miter lim="800000"/>
            <a:headEnd/>
            <a:tailEnd/>
          </a:ln>
          <a:effectLst/>
        </p:spPr>
        <p:txBody>
          <a:bodyPr wrap="none" anchor="ctr"/>
          <a:lstStyle/>
          <a:p>
            <a:pPr>
              <a:defRPr/>
            </a:pPr>
            <a:endParaRPr lang="pt-BR"/>
          </a:p>
        </p:txBody>
      </p:sp>
      <p:sp>
        <p:nvSpPr>
          <p:cNvPr id="20" name="AutoShape 8"/>
          <p:cNvSpPr>
            <a:spLocks noChangeArrowheads="1"/>
          </p:cNvSpPr>
          <p:nvPr/>
        </p:nvSpPr>
        <p:spPr bwMode="auto">
          <a:xfrm flipH="1">
            <a:off x="4448175" y="4687888"/>
            <a:ext cx="307975" cy="576262"/>
          </a:xfrm>
          <a:prstGeom prst="downArrow">
            <a:avLst>
              <a:gd name="adj1" fmla="val 50000"/>
              <a:gd name="adj2" fmla="val 50170"/>
            </a:avLst>
          </a:prstGeom>
          <a:solidFill>
            <a:schemeClr val="accent2">
              <a:lumMod val="75000"/>
            </a:schemeClr>
          </a:solidFill>
          <a:ln w="9525">
            <a:solidFill>
              <a:schemeClr val="tx1"/>
            </a:solidFill>
            <a:miter lim="800000"/>
            <a:headEnd/>
            <a:tailEnd/>
          </a:ln>
          <a:effectLst/>
        </p:spPr>
        <p:txBody>
          <a:bodyPr wrap="none" anchor="ctr"/>
          <a:lstStyle/>
          <a:p>
            <a:pPr>
              <a:defRPr/>
            </a:pPr>
            <a:endParaRPr lang="pt-BR"/>
          </a:p>
        </p:txBody>
      </p:sp>
      <p:sp>
        <p:nvSpPr>
          <p:cNvPr id="21" name="AutoShape 8"/>
          <p:cNvSpPr>
            <a:spLocks noChangeArrowheads="1"/>
          </p:cNvSpPr>
          <p:nvPr/>
        </p:nvSpPr>
        <p:spPr bwMode="auto">
          <a:xfrm flipH="1">
            <a:off x="4448175" y="5880100"/>
            <a:ext cx="307975" cy="576263"/>
          </a:xfrm>
          <a:prstGeom prst="downArrow">
            <a:avLst>
              <a:gd name="adj1" fmla="val 50000"/>
              <a:gd name="adj2" fmla="val 50170"/>
            </a:avLst>
          </a:prstGeom>
          <a:solidFill>
            <a:schemeClr val="accent2">
              <a:lumMod val="75000"/>
            </a:schemeClr>
          </a:solidFill>
          <a:ln w="9525">
            <a:solidFill>
              <a:schemeClr val="tx1"/>
            </a:solidFill>
            <a:miter lim="800000"/>
            <a:headEnd/>
            <a:tailEnd/>
          </a:ln>
          <a:effectLst/>
        </p:spPr>
        <p:txBody>
          <a:bodyPr wrap="none" anchor="ctr"/>
          <a:lstStyle/>
          <a:p>
            <a:pPr>
              <a:defRPr/>
            </a:pPr>
            <a:endParaRPr lang="pt-BR"/>
          </a:p>
        </p:txBody>
      </p:sp>
    </p:spTree>
    <p:extLst>
      <p:ext uri="{BB962C8B-B14F-4D97-AF65-F5344CB8AC3E}">
        <p14:creationId xmlns:p14="http://schemas.microsoft.com/office/powerpoint/2010/main" val="351587881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idx="4294967295"/>
          </p:nvPr>
        </p:nvSpPr>
        <p:spPr>
          <a:xfrm>
            <a:off x="0" y="404813"/>
            <a:ext cx="4752975" cy="1079500"/>
          </a:xfrm>
        </p:spPr>
        <p:txBody>
          <a:bodyPr/>
          <a:lstStyle/>
          <a:p>
            <a:r>
              <a:rPr lang="pt-BR" altLang="pt-BR" sz="2400" b="1" smtClean="0">
                <a:solidFill>
                  <a:srgbClr val="3333CC"/>
                </a:solidFill>
                <a:latin typeface="Myriad Pro" pitchFamily="34" charset="0"/>
              </a:rPr>
              <a:t>Para Refletir!</a:t>
            </a:r>
            <a:r>
              <a:rPr lang="pt-BR" altLang="pt-BR" sz="2700" b="1" smtClean="0">
                <a:solidFill>
                  <a:srgbClr val="3333CC"/>
                </a:solidFill>
              </a:rPr>
              <a:t>    </a:t>
            </a:r>
          </a:p>
        </p:txBody>
      </p:sp>
      <p:sp>
        <p:nvSpPr>
          <p:cNvPr id="13315" name="Rectangle 3"/>
          <p:cNvSpPr>
            <a:spLocks noGrp="1"/>
          </p:cNvSpPr>
          <p:nvPr>
            <p:ph type="body" idx="4294967295"/>
          </p:nvPr>
        </p:nvSpPr>
        <p:spPr>
          <a:xfrm>
            <a:off x="1331640" y="1412776"/>
            <a:ext cx="6694488" cy="3703637"/>
          </a:xfrm>
        </p:spPr>
        <p:txBody>
          <a:bodyPr/>
          <a:lstStyle/>
          <a:p>
            <a:pPr>
              <a:buFont typeface="Times New Roman" pitchFamily="18" charset="0"/>
              <a:buNone/>
            </a:pPr>
            <a:endParaRPr lang="pt-BR" altLang="pt-BR" dirty="0" smtClean="0">
              <a:solidFill>
                <a:schemeClr val="bg1"/>
              </a:solidFill>
            </a:endParaRPr>
          </a:p>
          <a:p>
            <a:pPr>
              <a:buFont typeface="Times New Roman" pitchFamily="18" charset="0"/>
              <a:buNone/>
            </a:pPr>
            <a:endParaRPr lang="pt-BR" altLang="pt-BR" dirty="0" smtClean="0"/>
          </a:p>
          <a:p>
            <a:pPr algn="ctr">
              <a:buFont typeface="Times New Roman" pitchFamily="18" charset="0"/>
              <a:buNone/>
            </a:pPr>
            <a:r>
              <a:rPr lang="pt-BR" altLang="pt-BR" dirty="0" smtClean="0">
                <a:solidFill>
                  <a:schemeClr val="bg1"/>
                </a:solidFill>
              </a:rPr>
              <a:t> </a:t>
            </a:r>
            <a:r>
              <a:rPr lang="pt-BR" altLang="pt-BR" sz="2800" dirty="0" smtClean="0">
                <a:latin typeface="Myriad Pro" pitchFamily="34" charset="0"/>
              </a:rPr>
              <a:t>Como a notificação de violências interpessoais e autoprovocadas pode apoiar na definição de prioridades locais?</a:t>
            </a:r>
          </a:p>
          <a:p>
            <a:pPr algn="ctr"/>
            <a:endParaRPr lang="pt-BR" altLang="pt-BR" dirty="0" smtClean="0">
              <a:latin typeface="Myriad Pro" pitchFamily="34" charset="0"/>
            </a:endParaRPr>
          </a:p>
        </p:txBody>
      </p:sp>
    </p:spTree>
    <p:extLst>
      <p:ext uri="{BB962C8B-B14F-4D97-AF65-F5344CB8AC3E}">
        <p14:creationId xmlns:p14="http://schemas.microsoft.com/office/powerpoint/2010/main" val="8400289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ítulo 1"/>
          <p:cNvSpPr txBox="1">
            <a:spLocks/>
          </p:cNvSpPr>
          <p:nvPr/>
        </p:nvSpPr>
        <p:spPr bwMode="auto">
          <a:xfrm>
            <a:off x="795336" y="2636912"/>
            <a:ext cx="8004175" cy="1428750"/>
          </a:xfrm>
          <a:prstGeom prst="rect">
            <a:avLst/>
          </a:prstGeom>
          <a:noFill/>
          <a:ln w="9525">
            <a:noFill/>
            <a:miter lim="800000"/>
            <a:headEnd/>
            <a:tailEnd/>
          </a:ln>
        </p:spPr>
        <p:txBody>
          <a:bodyPr/>
          <a:lstStyle/>
          <a:p>
            <a:pPr algn="ctr">
              <a:lnSpc>
                <a:spcPct val="150000"/>
              </a:lnSpc>
            </a:pPr>
            <a:r>
              <a:rPr lang="pt-BR" sz="2800" b="1" dirty="0" smtClean="0">
                <a:solidFill>
                  <a:srgbClr val="3333CC"/>
                </a:solidFill>
              </a:rPr>
              <a:t>Por fim...</a:t>
            </a:r>
            <a:endParaRPr lang="pt-BR" sz="2800" b="1" dirty="0">
              <a:solidFill>
                <a:srgbClr val="3333CC"/>
              </a:solidFill>
            </a:endParaRPr>
          </a:p>
        </p:txBody>
      </p:sp>
    </p:spTree>
    <p:extLst>
      <p:ext uri="{BB962C8B-B14F-4D97-AF65-F5344CB8AC3E}">
        <p14:creationId xmlns:p14="http://schemas.microsoft.com/office/powerpoint/2010/main" val="2677638782"/>
      </p:ext>
    </p:extLst>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548680"/>
            <a:ext cx="8892480" cy="5398893"/>
          </a:xfrm>
        </p:spPr>
        <p:txBody>
          <a:bodyPr>
            <a:noAutofit/>
          </a:bodyPr>
          <a:lstStyle/>
          <a:p>
            <a:pPr marL="0" indent="0" algn="just">
              <a:lnSpc>
                <a:spcPct val="150000"/>
              </a:lnSpc>
              <a:spcBef>
                <a:spcPts val="0"/>
              </a:spcBef>
              <a:buClr>
                <a:srgbClr val="0000CC"/>
              </a:buClr>
            </a:pPr>
            <a:r>
              <a:rPr lang="pt-BR" sz="1800" b="1" dirty="0" smtClean="0">
                <a:latin typeface="Arial" pitchFamily="34" charset="0"/>
                <a:cs typeface="Arial" pitchFamily="34" charset="0"/>
              </a:rPr>
              <a:t> Para </a:t>
            </a:r>
            <a:r>
              <a:rPr lang="pt-BR" sz="1800" b="1" dirty="0">
                <a:latin typeface="Arial" pitchFamily="34" charset="0"/>
                <a:cs typeface="Arial" pitchFamily="34" charset="0"/>
              </a:rPr>
              <a:t>Nelson Mandela </a:t>
            </a:r>
            <a:r>
              <a:rPr lang="pt-BR" sz="1800" dirty="0">
                <a:latin typeface="Arial" pitchFamily="34" charset="0"/>
                <a:cs typeface="Arial" pitchFamily="34" charset="0"/>
              </a:rPr>
              <a:t>“O </a:t>
            </a:r>
            <a:r>
              <a:rPr lang="pt-BR" sz="1800" u="sng" dirty="0">
                <a:latin typeface="Arial" pitchFamily="34" charset="0"/>
                <a:cs typeface="Arial" pitchFamily="34" charset="0"/>
              </a:rPr>
              <a:t>século XX será lembrado </a:t>
            </a:r>
            <a:r>
              <a:rPr lang="pt-BR" sz="1800" dirty="0">
                <a:latin typeface="Arial" pitchFamily="34" charset="0"/>
                <a:cs typeface="Arial" pitchFamily="34" charset="0"/>
              </a:rPr>
              <a:t>como um século marcado pela </a:t>
            </a:r>
            <a:r>
              <a:rPr lang="pt-BR" sz="1800" u="sng" dirty="0">
                <a:solidFill>
                  <a:srgbClr val="0000CC"/>
                </a:solidFill>
                <a:latin typeface="Arial" pitchFamily="34" charset="0"/>
                <a:cs typeface="Arial" pitchFamily="34" charset="0"/>
              </a:rPr>
              <a:t>violência</a:t>
            </a:r>
            <a:r>
              <a:rPr lang="pt-BR" sz="1800" dirty="0">
                <a:latin typeface="Arial" pitchFamily="34" charset="0"/>
                <a:cs typeface="Arial" pitchFamily="34" charset="0"/>
              </a:rPr>
              <a:t>”, deixando um legado de tecnologias de destruição em massa </a:t>
            </a:r>
            <a:r>
              <a:rPr lang="pt-BR" sz="1800" i="1" u="sng" dirty="0">
                <a:latin typeface="Arial" pitchFamily="34" charset="0"/>
                <a:cs typeface="Arial" pitchFamily="34" charset="0"/>
              </a:rPr>
              <a:t>“a serviço de ideologias do ódio”</a:t>
            </a:r>
            <a:r>
              <a:rPr lang="pt-BR" sz="1800" u="sng" dirty="0">
                <a:latin typeface="Arial" pitchFamily="34" charset="0"/>
                <a:cs typeface="Arial" pitchFamily="34" charset="0"/>
              </a:rPr>
              <a:t>, </a:t>
            </a:r>
            <a:r>
              <a:rPr lang="pt-BR" sz="1800" dirty="0">
                <a:latin typeface="Arial" pitchFamily="34" charset="0"/>
                <a:cs typeface="Arial" pitchFamily="34" charset="0"/>
              </a:rPr>
              <a:t>que elevaram a destruição a níveis sem precedentes. </a:t>
            </a:r>
            <a:endParaRPr lang="pt-BR" sz="1800" dirty="0" smtClean="0">
              <a:latin typeface="Arial" pitchFamily="34" charset="0"/>
              <a:cs typeface="Arial" pitchFamily="34" charset="0"/>
            </a:endParaRPr>
          </a:p>
          <a:p>
            <a:pPr marL="0" indent="0" algn="just">
              <a:lnSpc>
                <a:spcPct val="150000"/>
              </a:lnSpc>
              <a:spcBef>
                <a:spcPts val="0"/>
              </a:spcBef>
              <a:buClr>
                <a:srgbClr val="0000CC"/>
              </a:buClr>
              <a:buNone/>
            </a:pPr>
            <a:endParaRPr lang="pt-BR" sz="1800" dirty="0">
              <a:latin typeface="Arial" pitchFamily="34" charset="0"/>
              <a:cs typeface="Arial" pitchFamily="34" charset="0"/>
            </a:endParaRPr>
          </a:p>
          <a:p>
            <a:pPr marL="0" indent="0" algn="just">
              <a:lnSpc>
                <a:spcPct val="150000"/>
              </a:lnSpc>
              <a:spcBef>
                <a:spcPts val="0"/>
              </a:spcBef>
              <a:buClr>
                <a:srgbClr val="0000CC"/>
              </a:buClr>
            </a:pPr>
            <a:r>
              <a:rPr lang="pt-BR" sz="1800" dirty="0" smtClean="0">
                <a:latin typeface="Arial" pitchFamily="34" charset="0"/>
                <a:cs typeface="Arial" pitchFamily="34" charset="0"/>
              </a:rPr>
              <a:t> Mandela </a:t>
            </a:r>
            <a:r>
              <a:rPr lang="pt-BR" sz="1800" dirty="0">
                <a:latin typeface="Arial" pitchFamily="34" charset="0"/>
                <a:cs typeface="Arial" pitchFamily="34" charset="0"/>
              </a:rPr>
              <a:t>também destaca que </a:t>
            </a:r>
            <a:r>
              <a:rPr lang="pt-BR" sz="1800" u="sng" dirty="0">
                <a:latin typeface="Arial" pitchFamily="34" charset="0"/>
                <a:cs typeface="Arial" pitchFamily="34" charset="0"/>
              </a:rPr>
              <a:t>“</a:t>
            </a:r>
            <a:r>
              <a:rPr lang="pt-BR" sz="1800" i="1" u="sng" dirty="0">
                <a:latin typeface="Arial" pitchFamily="34" charset="0"/>
                <a:cs typeface="Arial" pitchFamily="34" charset="0"/>
              </a:rPr>
              <a:t>Menos visível é o legado do dia-a-dia, o sofrimento individual. É a dor de crianças que são abusadas por pessoas que deveriam protegê-las, as mulheres feridas ou humilhadas por parceiros violentos, idosos e pessoas maltratadas por seus cuidadores, jovens que são maltratados por outros jovens e pessoas de todas as idades que auto infligem violência.</a:t>
            </a:r>
            <a:r>
              <a:rPr lang="pt-BR" sz="1800" i="1" dirty="0">
                <a:latin typeface="Arial" pitchFamily="34" charset="0"/>
                <a:cs typeface="Arial" pitchFamily="34" charset="0"/>
              </a:rPr>
              <a:t> Este sofrimento - e há muitos mais exemplos que eu poderia dar - é um legado que se reproduz, assim como as novas gerações aprendem com a violência de gerações passadas, como vítimas aprendem com seus algozes, e como as condições sociais e econômicas que geram a violência continuam a reproduzir-se. Nenhum país, nenhuma cidade, nenhuma comunidade está imune. </a:t>
            </a:r>
            <a:r>
              <a:rPr lang="pt-BR" sz="1800" i="1" dirty="0">
                <a:solidFill>
                  <a:srgbClr val="0000CC"/>
                </a:solidFill>
                <a:latin typeface="Arial" pitchFamily="34" charset="0"/>
                <a:cs typeface="Arial" pitchFamily="34" charset="0"/>
              </a:rPr>
              <a:t>Mas, também, não estamos impotentes contra ele</a:t>
            </a:r>
            <a:r>
              <a:rPr lang="pt-BR" sz="1800" i="1" dirty="0" smtClean="0">
                <a:solidFill>
                  <a:srgbClr val="0000CC"/>
                </a:solidFill>
                <a:latin typeface="Arial" pitchFamily="34" charset="0"/>
                <a:cs typeface="Arial" pitchFamily="34" charset="0"/>
              </a:rPr>
              <a:t>.</a:t>
            </a:r>
            <a:r>
              <a:rPr lang="pt-BR" sz="1800" dirty="0" smtClean="0">
                <a:solidFill>
                  <a:srgbClr val="0000CC"/>
                </a:solidFill>
                <a:latin typeface="Arial" pitchFamily="34" charset="0"/>
                <a:cs typeface="Arial" pitchFamily="34" charset="0"/>
              </a:rPr>
              <a:t>”</a:t>
            </a:r>
            <a:endParaRPr lang="en-US" sz="1800" dirty="0">
              <a:solidFill>
                <a:srgbClr val="0000CC"/>
              </a:solidFill>
              <a:latin typeface="Arial" pitchFamily="34" charset="0"/>
              <a:cs typeface="Arial" pitchFamily="34" charset="0"/>
            </a:endParaRPr>
          </a:p>
        </p:txBody>
      </p:sp>
      <p:sp>
        <p:nvSpPr>
          <p:cNvPr id="5" name="CaixaDeTexto 4"/>
          <p:cNvSpPr txBox="1"/>
          <p:nvPr/>
        </p:nvSpPr>
        <p:spPr>
          <a:xfrm>
            <a:off x="1691680" y="-315416"/>
            <a:ext cx="5904656" cy="769441"/>
          </a:xfrm>
          <a:prstGeom prst="rect">
            <a:avLst/>
          </a:prstGeom>
          <a:noFill/>
        </p:spPr>
        <p:txBody>
          <a:bodyPr wrap="square" rtlCol="0">
            <a:spAutoFit/>
          </a:bodyPr>
          <a:lstStyle/>
          <a:p>
            <a:pPr algn="ctr"/>
            <a:r>
              <a:rPr lang="pt-BR" sz="4400" b="1" dirty="0" smtClean="0">
                <a:solidFill>
                  <a:srgbClr val="00B050"/>
                </a:solidFill>
                <a:latin typeface="Arial" pitchFamily="34" charset="0"/>
                <a:cs typeface="Arial" pitchFamily="34" charset="0"/>
              </a:rPr>
              <a:t>...</a:t>
            </a:r>
            <a:endParaRPr lang="pt-BR" sz="4400" b="1" dirty="0">
              <a:solidFill>
                <a:srgbClr val="00B050"/>
              </a:solidFill>
              <a:latin typeface="Arial" pitchFamily="34" charset="0"/>
              <a:cs typeface="Arial" pitchFamily="34" charset="0"/>
            </a:endParaRPr>
          </a:p>
        </p:txBody>
      </p:sp>
      <p:sp>
        <p:nvSpPr>
          <p:cNvPr id="6" name="CaixaDeTexto 5"/>
          <p:cNvSpPr txBox="1"/>
          <p:nvPr/>
        </p:nvSpPr>
        <p:spPr>
          <a:xfrm>
            <a:off x="1844080" y="6115943"/>
            <a:ext cx="5904656" cy="769441"/>
          </a:xfrm>
          <a:prstGeom prst="rect">
            <a:avLst/>
          </a:prstGeom>
          <a:noFill/>
        </p:spPr>
        <p:txBody>
          <a:bodyPr wrap="square" rtlCol="0">
            <a:spAutoFit/>
          </a:bodyPr>
          <a:lstStyle/>
          <a:p>
            <a:pPr algn="ctr"/>
            <a:r>
              <a:rPr lang="pt-BR" sz="4400" b="1" dirty="0" smtClean="0">
                <a:solidFill>
                  <a:srgbClr val="00B050"/>
                </a:solidFill>
                <a:latin typeface="Arial" pitchFamily="34" charset="0"/>
                <a:cs typeface="Arial" pitchFamily="34" charset="0"/>
              </a:rPr>
              <a:t>...</a:t>
            </a:r>
            <a:endParaRPr lang="pt-BR" sz="4400" b="1" dirty="0">
              <a:solidFill>
                <a:srgbClr val="00B050"/>
              </a:solidFill>
              <a:latin typeface="Arial" pitchFamily="34" charset="0"/>
              <a:cs typeface="Arial" pitchFamily="34" charset="0"/>
            </a:endParaRPr>
          </a:p>
        </p:txBody>
      </p:sp>
    </p:spTree>
    <p:extLst>
      <p:ext uri="{BB962C8B-B14F-4D97-AF65-F5344CB8AC3E}">
        <p14:creationId xmlns:p14="http://schemas.microsoft.com/office/powerpoint/2010/main" val="336533543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3265488" y="268288"/>
            <a:ext cx="2652712" cy="523875"/>
          </a:xfrm>
          <a:prstGeom prst="rect">
            <a:avLst/>
          </a:prstGeom>
          <a:noFill/>
        </p:spPr>
        <p:txBody>
          <a:bodyPr wrap="none">
            <a:spAutoFit/>
          </a:bodyPr>
          <a:lstStyle/>
          <a:p>
            <a:pPr fontAlgn="auto">
              <a:spcBef>
                <a:spcPts val="0"/>
              </a:spcBef>
              <a:spcAft>
                <a:spcPts val="0"/>
              </a:spcAft>
              <a:defRPr/>
            </a:pPr>
            <a:r>
              <a:rPr lang="pt-BR" sz="2800" b="1" dirty="0">
                <a:solidFill>
                  <a:srgbClr val="A73792"/>
                </a:solidFill>
                <a:latin typeface="+mn-lt"/>
              </a:rPr>
              <a:t>A paz é possível!</a:t>
            </a:r>
          </a:p>
        </p:txBody>
      </p:sp>
      <p:pic>
        <p:nvPicPr>
          <p:cNvPr id="4608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071563"/>
            <a:ext cx="7548563" cy="523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585956"/>
      </p:ext>
    </p:extLst>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SLIDE_ENCERRAMENTO_AZUL_2014_eleitoral_b.png" descr="/Trabalhos Sabrina/Area_editorial/Power point_2014/power point eleitoral 2014/apresentacao azul eleitoral 2014/arquivos eleitoral14/SLIDE_ENCERRAMENTO_AZUL_2014_eleitoral_b.png"/>
          <p:cNvPicPr>
            <a:picLocks noChangeAspect="1"/>
          </p:cNvPicPr>
          <p:nvPr/>
        </p:nvPicPr>
        <p:blipFill>
          <a:blip r:embed="rId3" r:link="rId4"/>
          <a:srcRect/>
          <a:stretch>
            <a:fillRect/>
          </a:stretch>
        </p:blipFill>
        <p:spPr bwMode="auto">
          <a:xfrm>
            <a:off x="0" y="4763"/>
            <a:ext cx="9144000" cy="6848475"/>
          </a:xfrm>
          <a:prstGeom prst="rect">
            <a:avLst/>
          </a:prstGeom>
          <a:noFill/>
          <a:ln w="9525">
            <a:noFill/>
            <a:miter lim="800000"/>
            <a:headEnd/>
            <a:tailEnd/>
          </a:ln>
        </p:spPr>
      </p:pic>
      <p:sp>
        <p:nvSpPr>
          <p:cNvPr id="34819" name="CaixaDeTexto 1"/>
          <p:cNvSpPr txBox="1">
            <a:spLocks noChangeArrowheads="1"/>
          </p:cNvSpPr>
          <p:nvPr/>
        </p:nvSpPr>
        <p:spPr bwMode="auto">
          <a:xfrm>
            <a:off x="1042988" y="549275"/>
            <a:ext cx="7200900" cy="1692771"/>
          </a:xfrm>
          <a:prstGeom prst="rect">
            <a:avLst/>
          </a:prstGeom>
          <a:noFill/>
          <a:ln w="9525">
            <a:noFill/>
            <a:miter lim="800000"/>
            <a:headEnd/>
            <a:tailEnd/>
          </a:ln>
        </p:spPr>
        <p:txBody>
          <a:bodyPr>
            <a:spAutoFit/>
          </a:bodyPr>
          <a:lstStyle/>
          <a:p>
            <a:pPr algn="ctr"/>
            <a:r>
              <a:rPr lang="pt-BR" altLang="pt-BR" dirty="0">
                <a:solidFill>
                  <a:schemeClr val="bg1"/>
                </a:solidFill>
              </a:rPr>
              <a:t>Obrigada !</a:t>
            </a:r>
          </a:p>
          <a:p>
            <a:pPr algn="ctr"/>
            <a:endParaRPr lang="pt-BR" altLang="pt-BR" sz="1600" dirty="0">
              <a:solidFill>
                <a:schemeClr val="bg1"/>
              </a:solidFill>
            </a:endParaRPr>
          </a:p>
          <a:p>
            <a:pPr algn="ctr"/>
            <a:r>
              <a:rPr lang="pt-BR" altLang="pt-BR" sz="1600" dirty="0">
                <a:solidFill>
                  <a:schemeClr val="bg1"/>
                </a:solidFill>
                <a:hlinkClick r:id="rId5"/>
              </a:rPr>
              <a:t>r</a:t>
            </a:r>
            <a:endParaRPr lang="pt-BR" altLang="pt-BR" sz="1600" dirty="0">
              <a:solidFill>
                <a:schemeClr val="bg1"/>
              </a:solidFill>
            </a:endParaRPr>
          </a:p>
          <a:p>
            <a:pPr algn="ctr"/>
            <a:r>
              <a:rPr lang="pt-BR" altLang="pt-BR" sz="1600" dirty="0">
                <a:solidFill>
                  <a:schemeClr val="bg1"/>
                </a:solidFill>
              </a:rPr>
              <a:t>61 </a:t>
            </a:r>
            <a:r>
              <a:rPr lang="pt-BR" altLang="pt-BR" sz="1600" dirty="0" smtClean="0">
                <a:solidFill>
                  <a:schemeClr val="bg1"/>
                </a:solidFill>
              </a:rPr>
              <a:t>3315-7720</a:t>
            </a:r>
          </a:p>
          <a:p>
            <a:pPr algn="ctr"/>
            <a:r>
              <a:rPr lang="pt-BR" altLang="pt-BR" sz="1600" dirty="0" smtClean="0">
                <a:solidFill>
                  <a:schemeClr val="bg1"/>
                </a:solidFill>
              </a:rPr>
              <a:t>cgdant@saude.gov.br</a:t>
            </a:r>
          </a:p>
          <a:p>
            <a:pPr algn="ctr"/>
            <a:endParaRPr lang="pt-BR" altLang="pt-BR" sz="1600" dirty="0">
              <a:solidFill>
                <a:schemeClr val="bg1"/>
              </a:solidFill>
            </a:endParaRPr>
          </a:p>
        </p:txBody>
      </p:sp>
    </p:spTree>
    <p:extLst>
      <p:ext uri="{BB962C8B-B14F-4D97-AF65-F5344CB8AC3E}">
        <p14:creationId xmlns:p14="http://schemas.microsoft.com/office/powerpoint/2010/main" val="6890083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16632"/>
            <a:ext cx="7772400" cy="1143000"/>
          </a:xfrm>
        </p:spPr>
        <p:txBody>
          <a:bodyPr/>
          <a:lstStyle/>
          <a:p>
            <a:r>
              <a:rPr lang="pt-BR" sz="3600" b="1" dirty="0" smtClean="0">
                <a:solidFill>
                  <a:srgbClr val="0000CC"/>
                </a:solidFill>
              </a:rPr>
              <a:t>Análise de Situação de Saúde</a:t>
            </a:r>
            <a:endParaRPr lang="pt-BR" sz="3600" b="1" dirty="0">
              <a:solidFill>
                <a:srgbClr val="0000CC"/>
              </a:solidFill>
            </a:endParaRPr>
          </a:p>
        </p:txBody>
      </p:sp>
      <p:sp>
        <p:nvSpPr>
          <p:cNvPr id="3" name="Espaço Reservado para Conteúdo 2"/>
          <p:cNvSpPr>
            <a:spLocks noGrp="1"/>
          </p:cNvSpPr>
          <p:nvPr>
            <p:ph idx="1"/>
          </p:nvPr>
        </p:nvSpPr>
        <p:spPr>
          <a:xfrm>
            <a:off x="148201" y="1484784"/>
            <a:ext cx="8964488" cy="4114800"/>
          </a:xfrm>
        </p:spPr>
        <p:txBody>
          <a:bodyPr/>
          <a:lstStyle/>
          <a:p>
            <a:pPr>
              <a:buClr>
                <a:srgbClr val="FF0000"/>
              </a:buClr>
            </a:pPr>
            <a:r>
              <a:rPr lang="pt-BR" dirty="0" smtClean="0"/>
              <a:t>Utilização </a:t>
            </a:r>
            <a:r>
              <a:rPr lang="pt-BR" u="sng" dirty="0" smtClean="0"/>
              <a:t>das informações em saúde para planejamento </a:t>
            </a:r>
            <a:r>
              <a:rPr lang="pt-BR" dirty="0" smtClean="0"/>
              <a:t>de ações e </a:t>
            </a:r>
            <a:r>
              <a:rPr lang="pt-BR" u="sng" dirty="0" smtClean="0"/>
              <a:t>tomada de decisões;</a:t>
            </a:r>
          </a:p>
          <a:p>
            <a:pPr marL="0" indent="0">
              <a:buClr>
                <a:srgbClr val="FF0000"/>
              </a:buClr>
              <a:buNone/>
            </a:pPr>
            <a:endParaRPr lang="pt-BR" u="sng" dirty="0" smtClean="0"/>
          </a:p>
          <a:p>
            <a:pPr>
              <a:buClr>
                <a:srgbClr val="FF0000"/>
              </a:buClr>
            </a:pPr>
            <a:r>
              <a:rPr lang="pt-BR" dirty="0" smtClean="0"/>
              <a:t>Identifica os equipamentos sociais existentes no território;</a:t>
            </a:r>
          </a:p>
          <a:p>
            <a:pPr marL="0" indent="0">
              <a:buClr>
                <a:srgbClr val="FF0000"/>
              </a:buClr>
              <a:buNone/>
            </a:pPr>
            <a:endParaRPr lang="pt-BR" dirty="0" smtClean="0"/>
          </a:p>
          <a:p>
            <a:pPr>
              <a:buClr>
                <a:srgbClr val="FF0000"/>
              </a:buClr>
            </a:pPr>
            <a:r>
              <a:rPr lang="pt-BR" dirty="0" smtClean="0"/>
              <a:t>Apoia o monitoramento e avaliação das ações de saúde</a:t>
            </a:r>
            <a:endParaRPr lang="pt-BR" dirty="0"/>
          </a:p>
        </p:txBody>
      </p:sp>
    </p:spTree>
    <p:extLst>
      <p:ext uri="{BB962C8B-B14F-4D97-AF65-F5344CB8AC3E}">
        <p14:creationId xmlns:p14="http://schemas.microsoft.com/office/powerpoint/2010/main" val="35472846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ixaDeTexto 1"/>
          <p:cNvSpPr txBox="1">
            <a:spLocks noChangeArrowheads="1"/>
          </p:cNvSpPr>
          <p:nvPr/>
        </p:nvSpPr>
        <p:spPr bwMode="auto">
          <a:xfrm>
            <a:off x="1116013" y="2636838"/>
            <a:ext cx="6551612"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cs typeface="Arial" pitchFamily="34" charset="0"/>
              </a:defRPr>
            </a:lvl1pPr>
            <a:lvl2pPr marL="742950" indent="-285750">
              <a:defRPr sz="2400">
                <a:solidFill>
                  <a:schemeClr val="tx1"/>
                </a:solidFill>
                <a:latin typeface="Arial" pitchFamily="34" charset="0"/>
                <a:cs typeface="Arial" pitchFamily="34" charset="0"/>
              </a:defRPr>
            </a:lvl2pPr>
            <a:lvl3pPr marL="1143000" indent="-228600">
              <a:defRPr sz="2400">
                <a:solidFill>
                  <a:schemeClr val="tx1"/>
                </a:solidFill>
                <a:latin typeface="Arial" pitchFamily="34" charset="0"/>
                <a:cs typeface="Arial" pitchFamily="34" charset="0"/>
              </a:defRPr>
            </a:lvl3pPr>
            <a:lvl4pPr marL="1600200" indent="-228600">
              <a:defRPr sz="2400">
                <a:solidFill>
                  <a:schemeClr val="tx1"/>
                </a:solidFill>
                <a:latin typeface="Arial" pitchFamily="34" charset="0"/>
                <a:cs typeface="Arial" pitchFamily="34" charset="0"/>
              </a:defRPr>
            </a:lvl4pPr>
            <a:lvl5pPr marL="2057400" indent="-22860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a:r>
              <a:rPr lang="pt-BR" sz="3200" b="1" dirty="0">
                <a:solidFill>
                  <a:srgbClr val="0000CC"/>
                </a:solidFill>
              </a:rPr>
              <a:t>Magnitude das violências e acidentes</a:t>
            </a:r>
          </a:p>
        </p:txBody>
      </p:sp>
    </p:spTree>
    <p:extLst>
      <p:ext uri="{BB962C8B-B14F-4D97-AF65-F5344CB8AC3E}">
        <p14:creationId xmlns:p14="http://schemas.microsoft.com/office/powerpoint/2010/main" val="4997910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1331640" y="188640"/>
            <a:ext cx="5786437" cy="3190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50000"/>
              </a:spcBef>
            </a:pPr>
            <a:r>
              <a:rPr lang="pt-BR" sz="3000" b="1" dirty="0" smtClean="0">
                <a:solidFill>
                  <a:srgbClr val="0000CC"/>
                </a:solidFill>
              </a:rPr>
              <a:t>Vigilância de Causas Externas</a:t>
            </a:r>
          </a:p>
        </p:txBody>
      </p:sp>
      <p:pic>
        <p:nvPicPr>
          <p:cNvPr id="9219" name="Picture 3" descr="C:\Users\alice.medeiros\Desktop\Imagem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2675" y="2198688"/>
            <a:ext cx="6670675" cy="372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9557961"/>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ítulo 1"/>
          <p:cNvSpPr>
            <a:spLocks noGrp="1"/>
          </p:cNvSpPr>
          <p:nvPr>
            <p:ph type="title"/>
          </p:nvPr>
        </p:nvSpPr>
        <p:spPr bwMode="auto">
          <a:xfrm>
            <a:off x="683568" y="116632"/>
            <a:ext cx="7772400" cy="676275"/>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pt-BR" altLang="pt-BR" sz="2800" b="1" u="sng" dirty="0" smtClean="0">
                <a:solidFill>
                  <a:srgbClr val="0000CC"/>
                </a:solidFill>
              </a:rPr>
              <a:t>Mortalidade Geral – Brasil </a:t>
            </a:r>
          </a:p>
        </p:txBody>
      </p:sp>
      <p:pic>
        <p:nvPicPr>
          <p:cNvPr id="5123" name="Picture 2"/>
          <p:cNvPicPr>
            <a:picLocks noGrp="1" noChangeAspect="1" noChangeArrowheads="1"/>
          </p:cNvPicPr>
          <p:nvPr>
            <p:ph idx="1"/>
          </p:nvPr>
        </p:nvPicPr>
        <p:blipFill>
          <a:blip r:embed="rId2"/>
          <a:srcRect/>
          <a:stretch>
            <a:fillRect/>
          </a:stretch>
        </p:blipFill>
        <p:spPr bwMode="auto">
          <a:xfrm>
            <a:off x="428625" y="1143000"/>
            <a:ext cx="8143875" cy="5286375"/>
          </a:xfrm>
          <a:noFill/>
          <a:ln>
            <a:miter lim="800000"/>
            <a:headEnd/>
            <a:tailEnd/>
          </a:ln>
        </p:spPr>
      </p:pic>
    </p:spTree>
    <p:extLst>
      <p:ext uri="{BB962C8B-B14F-4D97-AF65-F5344CB8AC3E}">
        <p14:creationId xmlns:p14="http://schemas.microsoft.com/office/powerpoint/2010/main" val="3856958067"/>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pt-BR" sz="2400" b="0" i="0" u="none" strike="noStrike" cap="none" normalizeH="0" baseline="0">
            <a:ln>
              <a:noFill/>
            </a:ln>
            <a:solidFill>
              <a:schemeClr val="tx1"/>
            </a:solidFill>
            <a:effectLst/>
            <a:latin typeface="Arial" pitchFamily="-110" charset="0"/>
            <a:ea typeface="Arial" pitchFamily="-110" charset="0"/>
            <a:cs typeface="Arial"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pt-BR" sz="2400" b="0" i="0" u="none" strike="noStrike" cap="none" normalizeH="0" baseline="0">
            <a:ln>
              <a:noFill/>
            </a:ln>
            <a:solidFill>
              <a:schemeClr val="tx1"/>
            </a:solidFill>
            <a:effectLst/>
            <a:latin typeface="Arial" pitchFamily="-110" charset="0"/>
            <a:ea typeface="Arial" pitchFamily="-110" charset="0"/>
            <a:cs typeface="Arial" pitchFamily="-110"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5098</TotalTime>
  <Words>2417</Words>
  <Application>Microsoft Office PowerPoint</Application>
  <PresentationFormat>Apresentação na tela (4:3)</PresentationFormat>
  <Paragraphs>338</Paragraphs>
  <Slides>56</Slides>
  <Notes>13</Notes>
  <HiddenSlides>0</HiddenSlides>
  <MMClips>0</MMClips>
  <ScaleCrop>false</ScaleCrop>
  <HeadingPairs>
    <vt:vector size="4" baseType="variant">
      <vt:variant>
        <vt:lpstr>Tema</vt:lpstr>
      </vt:variant>
      <vt:variant>
        <vt:i4>2</vt:i4>
      </vt:variant>
      <vt:variant>
        <vt:lpstr>Títulos de slides</vt:lpstr>
      </vt:variant>
      <vt:variant>
        <vt:i4>56</vt:i4>
      </vt:variant>
    </vt:vector>
  </HeadingPairs>
  <TitlesOfParts>
    <vt:vector size="58" baseType="lpstr">
      <vt:lpstr>1_Blank Presentation</vt:lpstr>
      <vt:lpstr>Office Theme</vt:lpstr>
      <vt:lpstr>Apresentação do PowerPoint</vt:lpstr>
      <vt:lpstr>Apresentação do PowerPoint</vt:lpstr>
      <vt:lpstr>Apresentação do PowerPoint</vt:lpstr>
      <vt:lpstr>Apresentação do PowerPoint</vt:lpstr>
      <vt:lpstr>Apresentação do PowerPoint</vt:lpstr>
      <vt:lpstr>Análise de Situação de Saúde</vt:lpstr>
      <vt:lpstr>Apresentação do PowerPoint</vt:lpstr>
      <vt:lpstr>Vigilância de Causas Externas</vt:lpstr>
      <vt:lpstr>Mortalidade Geral – Brasil </vt:lpstr>
      <vt:lpstr>Apresentação do PowerPoint</vt:lpstr>
      <vt:lpstr>Quem são as possíveis vítimas? Possíveis agressores (as)? Onde?  Quando? Tipos de Violências? Encaminhamento Rede? ...</vt:lpstr>
      <vt:lpstr>Apresentação do PowerPoint</vt:lpstr>
      <vt:lpstr>Apresentação do PowerPoint</vt:lpstr>
      <vt:lpstr>Apresentação do PowerPoint</vt:lpstr>
      <vt:lpstr>Apresentação do PowerPoint</vt:lpstr>
      <vt:lpstr>Apresentação do PowerPoint</vt:lpstr>
      <vt:lpstr>Apresentação do PowerPoint</vt:lpstr>
      <vt:lpstr>Reforçando as referências legais Notificação compulsória</vt:lpstr>
      <vt:lpstr>Apresentação do PowerPoint</vt:lpstr>
      <vt:lpstr>Apresentação do PowerPoint</vt:lpstr>
      <vt:lpstr>Apresentação do PowerPoint</vt:lpstr>
      <vt:lpstr>Apresentação do PowerPoint</vt:lpstr>
      <vt:lpstr>Guia de Vigilância</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FICHA DE NOTIFICAÇÃO SINAN VERSÃO 5.1 </vt:lpstr>
      <vt:lpstr>Apresentação do PowerPoint</vt:lpstr>
      <vt:lpstr>Apresentação do PowerPoint</vt:lpstr>
      <vt:lpstr>Notificações de violência doméstica, sexual e/ou outras violências em mulheres. Brasil, 2010 a 2014*  </vt:lpstr>
      <vt:lpstr>Notificações de violência doméstica, sexual e/ou outras violências em mulheres, por faixa etária. Brasil, 2010 a 2014*  </vt:lpstr>
      <vt:lpstr>Proporção de notificações de violência doméstica, sexual e/ou outras violências em mulheres, por escolaridade. Brasil, 2010 a 2014*  </vt:lpstr>
      <vt:lpstr>Proporção de notificação de violência doméstica, sexual e/ou outras violências em mulheres, segundo raça/cor. Brasil, 2010 a 2014*</vt:lpstr>
      <vt:lpstr>Proporção de notificação de violência doméstica, sexual e/ou outras violências em mulheres, por tipo de violência. Brasil, 2010 a 2014*</vt:lpstr>
      <vt:lpstr>Proporção de notificação de violência doméstica, sexual e/ou outras violências em mulheres, segundo local de ocorrência. Brasil, 2010 a 2014*</vt:lpstr>
      <vt:lpstr>Proporção de notificação de violência doméstica, sexual e/ou outras violências em mulheres, segundo provável autor de agressão. Brasil, 2010 a 2014*</vt:lpstr>
      <vt:lpstr>Proporção de notificação de violência doméstica, sexual e/ou outras violências em mulheres, segundo violência de repetição. Brasil, 2010 a 2014*</vt:lpstr>
      <vt:lpstr>Apresentação do PowerPoint</vt:lpstr>
      <vt:lpstr>Notificação</vt:lpstr>
      <vt:lpstr>Notificação</vt:lpstr>
      <vt:lpstr>Apresentação do PowerPoint</vt:lpstr>
      <vt:lpstr>Apresentação do PowerPoint</vt:lpstr>
      <vt:lpstr>Apresentação do PowerPoint</vt:lpstr>
      <vt:lpstr>Vigilância de Violências – VIVA: notificação </vt:lpstr>
      <vt:lpstr>Para Refletir!    </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Fabiano Silva</dc:creator>
  <cp:lastModifiedBy>LNV</cp:lastModifiedBy>
  <cp:revision>799</cp:revision>
  <cp:lastPrinted>2014-11-12T19:35:13Z</cp:lastPrinted>
  <dcterms:created xsi:type="dcterms:W3CDTF">2013-07-25T19:29:19Z</dcterms:created>
  <dcterms:modified xsi:type="dcterms:W3CDTF">2015-04-27T09:49:46Z</dcterms:modified>
</cp:coreProperties>
</file>