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embeddings/oleObject1.bin" ContentType="application/vnd.openxmlformats-officedocument.oleObject"/>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p:sldMasterIdLst>
    <p:sldMasterId id="2147483696" r:id="rId1"/>
  </p:sldMasterIdLst>
  <p:notesMasterIdLst>
    <p:notesMasterId r:id="rId44"/>
  </p:notesMasterIdLst>
  <p:sldIdLst>
    <p:sldId id="364" r:id="rId2"/>
    <p:sldId id="366" r:id="rId3"/>
    <p:sldId id="330" r:id="rId4"/>
    <p:sldId id="360" r:id="rId5"/>
    <p:sldId id="390" r:id="rId6"/>
    <p:sldId id="369" r:id="rId7"/>
    <p:sldId id="370" r:id="rId8"/>
    <p:sldId id="373" r:id="rId9"/>
    <p:sldId id="361" r:id="rId10"/>
    <p:sldId id="362" r:id="rId11"/>
    <p:sldId id="368" r:id="rId12"/>
    <p:sldId id="351" r:id="rId13"/>
    <p:sldId id="371" r:id="rId14"/>
    <p:sldId id="372" r:id="rId15"/>
    <p:sldId id="287" r:id="rId16"/>
    <p:sldId id="391" r:id="rId17"/>
    <p:sldId id="367" r:id="rId18"/>
    <p:sldId id="258" r:id="rId19"/>
    <p:sldId id="260" r:id="rId20"/>
    <p:sldId id="343" r:id="rId21"/>
    <p:sldId id="344" r:id="rId22"/>
    <p:sldId id="286" r:id="rId23"/>
    <p:sldId id="384" r:id="rId24"/>
    <p:sldId id="381" r:id="rId25"/>
    <p:sldId id="382" r:id="rId26"/>
    <p:sldId id="348" r:id="rId27"/>
    <p:sldId id="263" r:id="rId28"/>
    <p:sldId id="271" r:id="rId29"/>
    <p:sldId id="270" r:id="rId30"/>
    <p:sldId id="388" r:id="rId31"/>
    <p:sldId id="392" r:id="rId32"/>
    <p:sldId id="396" r:id="rId33"/>
    <p:sldId id="394" r:id="rId34"/>
    <p:sldId id="386" r:id="rId35"/>
    <p:sldId id="308" r:id="rId36"/>
    <p:sldId id="315" r:id="rId37"/>
    <p:sldId id="353" r:id="rId38"/>
    <p:sldId id="290" r:id="rId39"/>
    <p:sldId id="292" r:id="rId40"/>
    <p:sldId id="357" r:id="rId41"/>
    <p:sldId id="285" r:id="rId42"/>
    <p:sldId id="387" r:id="rId43"/>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F0F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54" autoAdjust="0"/>
    <p:restoredTop sz="83651" autoAdjust="0"/>
  </p:normalViewPr>
  <p:slideViewPr>
    <p:cSldViewPr>
      <p:cViewPr>
        <p:scale>
          <a:sx n="100" d="100"/>
          <a:sy n="100" d="100"/>
        </p:scale>
        <p:origin x="-720" y="984"/>
      </p:cViewPr>
      <p:guideLst>
        <p:guide orient="horz" pos="2160"/>
        <p:guide pos="2880"/>
      </p:guideLst>
    </p:cSldViewPr>
  </p:slideViewPr>
  <p:outlineViewPr>
    <p:cViewPr>
      <p:scale>
        <a:sx n="33" d="100"/>
        <a:sy n="33" d="100"/>
      </p:scale>
      <p:origin x="0" y="6384"/>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printerSettings" Target="printerSettings/printerSettings1.bin"/></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B6EB58-030F-524B-88A0-1DEDC11D5DD1}" type="datetimeFigureOut">
              <a:rPr lang="en-US" smtClean="0"/>
              <a:pPr/>
              <a:t>27/04/15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6FDF7B-B14E-5446-89D0-B428F5AA8980}" type="slidenum">
              <a:rPr lang="en-US" smtClean="0"/>
              <a:pPr/>
              <a:t>‹#›</a:t>
            </a:fld>
            <a:endParaRPr lang="en-US"/>
          </a:p>
        </p:txBody>
      </p:sp>
    </p:spTree>
    <p:extLst>
      <p:ext uri="{BB962C8B-B14F-4D97-AF65-F5344CB8AC3E}">
        <p14:creationId xmlns:p14="http://schemas.microsoft.com/office/powerpoint/2010/main" val="160584567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BR" sz="1200" dirty="0" smtClean="0"/>
              <a:t>Carícias não genitais, beijos, exibicionismo, voyeurismo e exposição à pornografia podem ser tão danosos quanto as situações que envolvem contato genital</a:t>
            </a:r>
            <a:endParaRPr lang="en-US" dirty="0"/>
          </a:p>
        </p:txBody>
      </p:sp>
      <p:sp>
        <p:nvSpPr>
          <p:cNvPr id="4" name="Slide Number Placeholder 3"/>
          <p:cNvSpPr>
            <a:spLocks noGrp="1"/>
          </p:cNvSpPr>
          <p:nvPr>
            <p:ph type="sldNum" sz="quarter" idx="10"/>
          </p:nvPr>
        </p:nvSpPr>
        <p:spPr/>
        <p:txBody>
          <a:bodyPr/>
          <a:lstStyle/>
          <a:p>
            <a:fld id="{7B6FDF7B-B14E-5446-89D0-B428F5AA8980}" type="slidenum">
              <a:rPr lang="en-US" smtClean="0"/>
              <a:pPr/>
              <a:t>6</a:t>
            </a:fld>
            <a:endParaRPr lang="en-US"/>
          </a:p>
        </p:txBody>
      </p:sp>
    </p:spTree>
    <p:extLst>
      <p:ext uri="{BB962C8B-B14F-4D97-AF65-F5344CB8AC3E}">
        <p14:creationId xmlns:p14="http://schemas.microsoft.com/office/powerpoint/2010/main" val="20586296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NOTIFICACAO NAO </a:t>
            </a:r>
            <a:r>
              <a:rPr lang="en-US" dirty="0" err="1" smtClean="0"/>
              <a:t>É</a:t>
            </a:r>
            <a:r>
              <a:rPr lang="en-US" dirty="0" smtClean="0"/>
              <a:t> UMA DENUNCIA E SIM UM INSTRUMENTO DE DEFESA DA CRIANCA E DO ADOLESCENTE</a:t>
            </a:r>
            <a:endParaRPr lang="en-US" dirty="0"/>
          </a:p>
        </p:txBody>
      </p:sp>
      <p:sp>
        <p:nvSpPr>
          <p:cNvPr id="4" name="Slide Number Placeholder 3"/>
          <p:cNvSpPr>
            <a:spLocks noGrp="1"/>
          </p:cNvSpPr>
          <p:nvPr>
            <p:ph type="sldNum" sz="quarter" idx="10"/>
          </p:nvPr>
        </p:nvSpPr>
        <p:spPr/>
        <p:txBody>
          <a:bodyPr/>
          <a:lstStyle/>
          <a:p>
            <a:fld id="{7B6FDF7B-B14E-5446-89D0-B428F5AA8980}" type="slidenum">
              <a:rPr lang="en-US" smtClean="0"/>
              <a:pPr/>
              <a:t>19</a:t>
            </a:fld>
            <a:endParaRPr lang="en-US"/>
          </a:p>
        </p:txBody>
      </p:sp>
    </p:spTree>
    <p:extLst>
      <p:ext uri="{BB962C8B-B14F-4D97-AF65-F5344CB8AC3E}">
        <p14:creationId xmlns:p14="http://schemas.microsoft.com/office/powerpoint/2010/main" val="2462039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pt-BR" dirty="0" smtClean="0"/>
              <a:t>O USO DO SISTEMA DE INFORMAÇÃO DE AGRAVOS DE NOTIFICAÇÃO (SINAN), FOI REGULAMENTADO EM 1998, TORNANDO OBRIGATÓRIA A ALIMENTAÇÃO REGULAR DA BASE DE DADOS NACIONAL PELOS MUNICÍPIOS, ESTADOS E DISTRITO FEDERAL. A PARTIR DE 2008 FOI INSERIDO NESTE SISTEMA UM “MÓDULO DE VIOLÊNCIA” ,COMO VIA DE UNIVERSALIZAÇÃO DA VIGILÂNCIA CONTÍNUA, POSSIBILITANDO  A COBERTURA NACIONAL E CONSOLIDAÇÃO DA NOTIFICAÇÃO DO SINAN NET NO SUS, FACILITANDO A EXPANSÃO DO VIVA, GARANTINDO A SUSTENTABILIDADE DA NOTIFICAÇÃO DE VIOLÊNCIAS. </a:t>
            </a:r>
          </a:p>
          <a:p>
            <a:endParaRPr lang="en-US" dirty="0"/>
          </a:p>
        </p:txBody>
      </p:sp>
      <p:sp>
        <p:nvSpPr>
          <p:cNvPr id="4" name="Slide Number Placeholder 3"/>
          <p:cNvSpPr>
            <a:spLocks noGrp="1"/>
          </p:cNvSpPr>
          <p:nvPr>
            <p:ph type="sldNum" sz="quarter" idx="10"/>
          </p:nvPr>
        </p:nvSpPr>
        <p:spPr/>
        <p:txBody>
          <a:bodyPr/>
          <a:lstStyle/>
          <a:p>
            <a:fld id="{7B6FDF7B-B14E-5446-89D0-B428F5AA8980}" type="slidenum">
              <a:rPr lang="en-US" smtClean="0"/>
              <a:pPr/>
              <a:t>20</a:t>
            </a:fld>
            <a:endParaRPr lang="en-US"/>
          </a:p>
        </p:txBody>
      </p:sp>
    </p:spTree>
    <p:extLst>
      <p:ext uri="{BB962C8B-B14F-4D97-AF65-F5344CB8AC3E}">
        <p14:creationId xmlns:p14="http://schemas.microsoft.com/office/powerpoint/2010/main" val="12594952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BR" dirty="0" smtClean="0"/>
              <a:t>O EMPREGO SISTEMÁTICO DO SINAN, DE FORMA DESCENTRALIZADA, CONTRIBUI PARA A DEMOCRATIZAÇÃO DA INFORMAÇÃO, POSSIBILITANDO O ACESSO DAS INFORMAÇÕES A TODOS OS PROFISSIONAIS DE SAÚDE, PARA QUE ESSES AS TORNEM DISPONÍVEIS PARA A COMUNIDADE</a:t>
            </a:r>
            <a:endParaRPr lang="en-US" dirty="0"/>
          </a:p>
        </p:txBody>
      </p:sp>
      <p:sp>
        <p:nvSpPr>
          <p:cNvPr id="4" name="Slide Number Placeholder 3"/>
          <p:cNvSpPr>
            <a:spLocks noGrp="1"/>
          </p:cNvSpPr>
          <p:nvPr>
            <p:ph type="sldNum" sz="quarter" idx="10"/>
          </p:nvPr>
        </p:nvSpPr>
        <p:spPr/>
        <p:txBody>
          <a:bodyPr/>
          <a:lstStyle/>
          <a:p>
            <a:fld id="{7B6FDF7B-B14E-5446-89D0-B428F5AA8980}" type="slidenum">
              <a:rPr lang="en-US" smtClean="0"/>
              <a:pPr/>
              <a:t>21</a:t>
            </a:fld>
            <a:endParaRPr lang="en-US"/>
          </a:p>
        </p:txBody>
      </p:sp>
    </p:spTree>
    <p:extLst>
      <p:ext uri="{BB962C8B-B14F-4D97-AF65-F5344CB8AC3E}">
        <p14:creationId xmlns:p14="http://schemas.microsoft.com/office/powerpoint/2010/main" val="39468542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BR" sz="1600" u="sng" dirty="0" smtClean="0"/>
              <a:t>2010</a:t>
            </a:r>
            <a:r>
              <a:rPr lang="pt-BR" sz="1600" dirty="0" smtClean="0"/>
              <a:t> ATRAVÉS DA PORTARIA N</a:t>
            </a:r>
            <a:r>
              <a:rPr lang="pt-BR" sz="1600" baseline="30000" dirty="0" smtClean="0"/>
              <a:t>O </a:t>
            </a:r>
            <a:r>
              <a:rPr lang="pt-BR" sz="1600" dirty="0" smtClean="0"/>
              <a:t>4279/GM/MS SÃO ESTABELECIDOS DIRETRIZES PARA A </a:t>
            </a:r>
            <a:r>
              <a:rPr lang="pt-BR" sz="1600" b="1" u="sng" dirty="0" smtClean="0"/>
              <a:t>ORGANIZAÇÃO DA REDE DE ATENÇÃO À SAÚDE </a:t>
            </a:r>
            <a:r>
              <a:rPr lang="pt-BR" sz="1600" dirty="0" smtClean="0"/>
              <a:t>NO ÂMBITO DO SUS; BEM COMO NESTE ANO O MS ESTABELECE A </a:t>
            </a:r>
            <a:r>
              <a:rPr lang="pt-BR" sz="1600" b="1" u="sng" dirty="0" smtClean="0">
                <a:solidFill>
                  <a:srgbClr val="FF0000"/>
                </a:solidFill>
              </a:rPr>
              <a:t>LINHA DE CUIDADO PARA A ATENÇÃO INTEGRAL </a:t>
            </a:r>
            <a:r>
              <a:rPr lang="pt-BR" sz="1600" dirty="0" smtClean="0"/>
              <a:t>À SAÚDE DE CRIANÇAS, ADOLESCENTES E SUAS FAMÍLIAS EM SITUAÇÃO DE VIOLÊNCIAS. (BRASIL, 2010B)</a:t>
            </a:r>
            <a:endParaRPr lang="en-US" sz="1600" dirty="0"/>
          </a:p>
        </p:txBody>
      </p:sp>
      <p:sp>
        <p:nvSpPr>
          <p:cNvPr id="4" name="Slide Number Placeholder 3"/>
          <p:cNvSpPr>
            <a:spLocks noGrp="1"/>
          </p:cNvSpPr>
          <p:nvPr>
            <p:ph type="sldNum" sz="quarter" idx="10"/>
          </p:nvPr>
        </p:nvSpPr>
        <p:spPr/>
        <p:txBody>
          <a:bodyPr/>
          <a:lstStyle/>
          <a:p>
            <a:fld id="{7B6FDF7B-B14E-5446-89D0-B428F5AA8980}" type="slidenum">
              <a:rPr lang="en-US" smtClean="0"/>
              <a:pPr/>
              <a:t>24</a:t>
            </a:fld>
            <a:endParaRPr lang="en-US"/>
          </a:p>
        </p:txBody>
      </p:sp>
    </p:spTree>
    <p:extLst>
      <p:ext uri="{BB962C8B-B14F-4D97-AF65-F5344CB8AC3E}">
        <p14:creationId xmlns:p14="http://schemas.microsoft.com/office/powerpoint/2010/main" val="13988244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LITERATURA </a:t>
            </a:r>
            <a:r>
              <a:rPr lang="en-US" dirty="0" err="1" smtClean="0"/>
              <a:t>É</a:t>
            </a:r>
            <a:r>
              <a:rPr lang="en-US" dirty="0" smtClean="0"/>
              <a:t> INCANSÁVEL EM DIZER…</a:t>
            </a:r>
            <a:endParaRPr lang="en-US" dirty="0"/>
          </a:p>
        </p:txBody>
      </p:sp>
      <p:sp>
        <p:nvSpPr>
          <p:cNvPr id="4" name="Slide Number Placeholder 3"/>
          <p:cNvSpPr>
            <a:spLocks noGrp="1"/>
          </p:cNvSpPr>
          <p:nvPr>
            <p:ph type="sldNum" sz="quarter" idx="10"/>
          </p:nvPr>
        </p:nvSpPr>
        <p:spPr/>
        <p:txBody>
          <a:bodyPr/>
          <a:lstStyle/>
          <a:p>
            <a:fld id="{7B6FDF7B-B14E-5446-89D0-B428F5AA8980}" type="slidenum">
              <a:rPr lang="en-US" smtClean="0"/>
              <a:pPr/>
              <a:t>27</a:t>
            </a:fld>
            <a:endParaRPr lang="en-US"/>
          </a:p>
        </p:txBody>
      </p:sp>
    </p:spTree>
    <p:extLst>
      <p:ext uri="{BB962C8B-B14F-4D97-AF65-F5344CB8AC3E}">
        <p14:creationId xmlns:p14="http://schemas.microsoft.com/office/powerpoint/2010/main" val="35670480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Qto</a:t>
            </a:r>
            <a:r>
              <a:rPr lang="en-US" dirty="0" smtClean="0"/>
              <a:t> a atendimento e </a:t>
            </a:r>
            <a:r>
              <a:rPr lang="en-US" dirty="0" err="1" smtClean="0"/>
              <a:t>conduta</a:t>
            </a:r>
            <a:r>
              <a:rPr lang="en-US" dirty="0" smtClean="0"/>
              <a:t>: </a:t>
            </a:r>
            <a:r>
              <a:rPr lang="en-US" dirty="0" err="1" smtClean="0"/>
              <a:t>Mudou</a:t>
            </a:r>
            <a:r>
              <a:rPr lang="en-US" baseline="0" dirty="0" smtClean="0"/>
              <a:t> </a:t>
            </a:r>
            <a:r>
              <a:rPr lang="en-US" dirty="0" smtClean="0"/>
              <a:t> O NOME – AS PESSOAS EM SITUACAO DE VIOLENCIA – </a:t>
            </a:r>
            <a:endParaRPr lang="en-US" dirty="0"/>
          </a:p>
        </p:txBody>
      </p:sp>
      <p:sp>
        <p:nvSpPr>
          <p:cNvPr id="4" name="Slide Number Placeholder 3"/>
          <p:cNvSpPr>
            <a:spLocks noGrp="1"/>
          </p:cNvSpPr>
          <p:nvPr>
            <p:ph type="sldNum" sz="quarter" idx="10"/>
          </p:nvPr>
        </p:nvSpPr>
        <p:spPr/>
        <p:txBody>
          <a:bodyPr/>
          <a:lstStyle/>
          <a:p>
            <a:fld id="{7B6FDF7B-B14E-5446-89D0-B428F5AA8980}" type="slidenum">
              <a:rPr lang="en-US" smtClean="0"/>
              <a:pPr/>
              <a:t>28</a:t>
            </a:fld>
            <a:endParaRPr lang="en-US"/>
          </a:p>
        </p:txBody>
      </p:sp>
    </p:spTree>
    <p:extLst>
      <p:ext uri="{BB962C8B-B14F-4D97-AF65-F5344CB8AC3E}">
        <p14:creationId xmlns:p14="http://schemas.microsoft.com/office/powerpoint/2010/main" val="18621553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MAIS DE 5 DIAS</a:t>
            </a:r>
            <a:endParaRPr lang="en-US" dirty="0"/>
          </a:p>
        </p:txBody>
      </p:sp>
      <p:sp>
        <p:nvSpPr>
          <p:cNvPr id="4" name="Slide Number Placeholder 3"/>
          <p:cNvSpPr>
            <a:spLocks noGrp="1"/>
          </p:cNvSpPr>
          <p:nvPr>
            <p:ph type="sldNum" sz="quarter" idx="10"/>
          </p:nvPr>
        </p:nvSpPr>
        <p:spPr/>
        <p:txBody>
          <a:bodyPr/>
          <a:lstStyle/>
          <a:p>
            <a:fld id="{7B6FDF7B-B14E-5446-89D0-B428F5AA8980}" type="slidenum">
              <a:rPr lang="en-US" smtClean="0"/>
              <a:pPr/>
              <a:t>29</a:t>
            </a:fld>
            <a:endParaRPr lang="en-US"/>
          </a:p>
        </p:txBody>
      </p:sp>
    </p:spTree>
    <p:extLst>
      <p:ext uri="{BB962C8B-B14F-4D97-AF65-F5344CB8AC3E}">
        <p14:creationId xmlns:p14="http://schemas.microsoft.com/office/powerpoint/2010/main" val="34979437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ALGUNS ESTUDOS QUESTIONAM A BAIXA NOTIFICACAO DE VIOLENCIA EM COMUNIDADES VIOLENTAS PELA</a:t>
            </a:r>
            <a:r>
              <a:rPr lang="en-US" baseline="0" dirty="0" smtClean="0"/>
              <a:t> PRESENCA DESTE “FATOR DE ADAPTACAO”SÓ SENDO NOTIFICADOS OS CASOS MUTO GRAVES!!</a:t>
            </a:r>
            <a:endParaRPr lang="en-US" dirty="0"/>
          </a:p>
        </p:txBody>
      </p:sp>
      <p:sp>
        <p:nvSpPr>
          <p:cNvPr id="4" name="Slide Number Placeholder 3"/>
          <p:cNvSpPr>
            <a:spLocks noGrp="1"/>
          </p:cNvSpPr>
          <p:nvPr>
            <p:ph type="sldNum" sz="quarter" idx="10"/>
          </p:nvPr>
        </p:nvSpPr>
        <p:spPr/>
        <p:txBody>
          <a:bodyPr/>
          <a:lstStyle/>
          <a:p>
            <a:fld id="{7B6FDF7B-B14E-5446-89D0-B428F5AA8980}" type="slidenum">
              <a:rPr lang="en-US" smtClean="0"/>
              <a:pPr/>
              <a:t>35</a:t>
            </a:fld>
            <a:endParaRPr lang="en-US"/>
          </a:p>
        </p:txBody>
      </p:sp>
    </p:spTree>
    <p:extLst>
      <p:ext uri="{BB962C8B-B14F-4D97-AF65-F5344CB8AC3E}">
        <p14:creationId xmlns:p14="http://schemas.microsoft.com/office/powerpoint/2010/main" val="18134452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nSpc>
                <a:spcPct val="120000"/>
              </a:lnSpc>
              <a:buFont typeface="Arial"/>
              <a:buChar char="•"/>
            </a:pPr>
            <a:r>
              <a:rPr lang="pt-BR" sz="1200" dirty="0" smtClean="0"/>
              <a:t>CRESCENTE O NÚMERO DE ESTUDOS SOBRE OS EFEITOS </a:t>
            </a:r>
          </a:p>
          <a:p>
            <a:pPr>
              <a:lnSpc>
                <a:spcPct val="120000"/>
              </a:lnSpc>
            </a:pPr>
            <a:r>
              <a:rPr lang="pt-BR" sz="1200" dirty="0" smtClean="0"/>
              <a:t>DOS MAUS TRATOS </a:t>
            </a:r>
            <a:r>
              <a:rPr lang="pt-BR" sz="1200" u="sng" dirty="0" smtClean="0"/>
              <a:t>EM CÉREBROS EM DESENVOLVIMENTO</a:t>
            </a:r>
            <a:r>
              <a:rPr lang="pt-BR" sz="1200" dirty="0" smtClean="0"/>
              <a:t>.</a:t>
            </a:r>
          </a:p>
          <a:p>
            <a:endParaRPr lang="en-US" dirty="0"/>
          </a:p>
        </p:txBody>
      </p:sp>
      <p:sp>
        <p:nvSpPr>
          <p:cNvPr id="4" name="Slide Number Placeholder 3"/>
          <p:cNvSpPr>
            <a:spLocks noGrp="1"/>
          </p:cNvSpPr>
          <p:nvPr>
            <p:ph type="sldNum" sz="quarter" idx="10"/>
          </p:nvPr>
        </p:nvSpPr>
        <p:spPr/>
        <p:txBody>
          <a:bodyPr/>
          <a:lstStyle/>
          <a:p>
            <a:fld id="{7B6FDF7B-B14E-5446-89D0-B428F5AA8980}" type="slidenum">
              <a:rPr lang="en-US" smtClean="0"/>
              <a:pPr/>
              <a:t>36</a:t>
            </a:fld>
            <a:endParaRPr lang="en-US"/>
          </a:p>
        </p:txBody>
      </p:sp>
    </p:spTree>
    <p:extLst>
      <p:ext uri="{BB962C8B-B14F-4D97-AF65-F5344CB8AC3E}">
        <p14:creationId xmlns:p14="http://schemas.microsoft.com/office/powerpoint/2010/main" val="10319864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Mais</a:t>
            </a:r>
            <a:r>
              <a:rPr lang="en-US" dirty="0" smtClean="0"/>
              <a:t> </a:t>
            </a:r>
            <a:r>
              <a:rPr lang="en-US" dirty="0" err="1" smtClean="0"/>
              <a:t>cedo</a:t>
            </a:r>
            <a:r>
              <a:rPr lang="en-US" dirty="0" smtClean="0"/>
              <a:t>, </a:t>
            </a:r>
            <a:r>
              <a:rPr lang="en-US" dirty="0" err="1" smtClean="0"/>
              <a:t>menor</a:t>
            </a:r>
            <a:r>
              <a:rPr lang="en-US" dirty="0" smtClean="0"/>
              <a:t> impacto; </a:t>
            </a:r>
            <a:r>
              <a:rPr lang="en-US" dirty="0" err="1" smtClean="0"/>
              <a:t>apos</a:t>
            </a:r>
            <a:r>
              <a:rPr lang="en-US" dirty="0" smtClean="0"/>
              <a:t> 17 anos do </a:t>
            </a:r>
            <a:r>
              <a:rPr lang="en-US" dirty="0" err="1" smtClean="0"/>
              <a:t>fato</a:t>
            </a:r>
            <a:r>
              <a:rPr lang="en-US" dirty="0" smtClean="0"/>
              <a:t> </a:t>
            </a:r>
            <a:r>
              <a:rPr lang="en-US" dirty="0" err="1" smtClean="0"/>
              <a:t>incapacidade</a:t>
            </a:r>
            <a:r>
              <a:rPr lang="en-US" dirty="0" smtClean="0"/>
              <a:t> de </a:t>
            </a:r>
            <a:r>
              <a:rPr lang="en-US" dirty="0" err="1" smtClean="0"/>
              <a:t>lembrar</a:t>
            </a:r>
            <a:r>
              <a:rPr lang="en-US" baseline="0" dirty="0" smtClean="0"/>
              <a:t> o </a:t>
            </a:r>
            <a:r>
              <a:rPr lang="en-US" baseline="0" dirty="0" err="1" smtClean="0"/>
              <a:t>fato</a:t>
            </a:r>
            <a:r>
              <a:rPr lang="en-US" baseline="0" dirty="0" smtClean="0"/>
              <a:t> </a:t>
            </a:r>
            <a:r>
              <a:rPr lang="en-US" baseline="0" dirty="0" err="1" smtClean="0"/>
              <a:t>mais</a:t>
            </a:r>
            <a:r>
              <a:rPr lang="en-US" baseline="0" smtClean="0"/>
              <a:t> de 38%</a:t>
            </a:r>
            <a:endParaRPr lang="en-US"/>
          </a:p>
        </p:txBody>
      </p:sp>
      <p:sp>
        <p:nvSpPr>
          <p:cNvPr id="4" name="Slide Number Placeholder 3"/>
          <p:cNvSpPr>
            <a:spLocks noGrp="1"/>
          </p:cNvSpPr>
          <p:nvPr>
            <p:ph type="sldNum" sz="quarter" idx="10"/>
          </p:nvPr>
        </p:nvSpPr>
        <p:spPr/>
        <p:txBody>
          <a:bodyPr/>
          <a:lstStyle/>
          <a:p>
            <a:fld id="{7B6FDF7B-B14E-5446-89D0-B428F5AA8980}" type="slidenum">
              <a:rPr lang="en-US" smtClean="0"/>
              <a:pPr/>
              <a:t>38</a:t>
            </a:fld>
            <a:endParaRPr lang="en-US"/>
          </a:p>
        </p:txBody>
      </p:sp>
    </p:spTree>
    <p:extLst>
      <p:ext uri="{BB962C8B-B14F-4D97-AF65-F5344CB8AC3E}">
        <p14:creationId xmlns:p14="http://schemas.microsoft.com/office/powerpoint/2010/main" val="964938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BR" dirty="0" smtClean="0"/>
              <a:t>é uma das formas de violência sexual caracterizada por ter como </a:t>
            </a:r>
            <a:endParaRPr lang="en-US" dirty="0"/>
          </a:p>
        </p:txBody>
      </p:sp>
      <p:sp>
        <p:nvSpPr>
          <p:cNvPr id="4" name="Slide Number Placeholder 3"/>
          <p:cNvSpPr>
            <a:spLocks noGrp="1"/>
          </p:cNvSpPr>
          <p:nvPr>
            <p:ph type="sldNum" sz="quarter" idx="10"/>
          </p:nvPr>
        </p:nvSpPr>
        <p:spPr/>
        <p:txBody>
          <a:bodyPr/>
          <a:lstStyle/>
          <a:p>
            <a:fld id="{7B6FDF7B-B14E-5446-89D0-B428F5AA8980}" type="slidenum">
              <a:rPr lang="en-US" smtClean="0"/>
              <a:pPr/>
              <a:t>7</a:t>
            </a:fld>
            <a:endParaRPr lang="en-US"/>
          </a:p>
        </p:txBody>
      </p:sp>
    </p:spTree>
    <p:extLst>
      <p:ext uri="{BB962C8B-B14F-4D97-AF65-F5344CB8AC3E}">
        <p14:creationId xmlns:p14="http://schemas.microsoft.com/office/powerpoint/2010/main" val="8928905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IDEIA DO DIA DO</a:t>
            </a:r>
            <a:r>
              <a:rPr lang="en-US" baseline="0" dirty="0" smtClean="0"/>
              <a:t> ENFRENTAMENTO A EXPLORACAO SEXUAL DE CRIANCAS E ADOLESCENTES - </a:t>
            </a:r>
            <a:r>
              <a:rPr lang="en-US" dirty="0" smtClean="0"/>
              <a:t> VEIO DE UM 1o</a:t>
            </a:r>
            <a:r>
              <a:rPr lang="en-US" baseline="0" dirty="0" smtClean="0"/>
              <a:t> ENCONTRO NACIONAL EM 1998 P/ DISCUTIR O ASSUNTO – P/ LEMBRAR UM CASO DE IMPUNIDADE DE UMA MENINA Q EM 18/05 DE 77 FOI SEQUESTRADA, ESTUPRADA E MORTA POR 2 JOVENS DA SOCIEDADE EM VITORIA - ES</a:t>
            </a:r>
            <a:endParaRPr lang="en-US" dirty="0"/>
          </a:p>
        </p:txBody>
      </p:sp>
      <p:sp>
        <p:nvSpPr>
          <p:cNvPr id="4" name="Slide Number Placeholder 3"/>
          <p:cNvSpPr>
            <a:spLocks noGrp="1"/>
          </p:cNvSpPr>
          <p:nvPr>
            <p:ph type="sldNum" sz="quarter" idx="10"/>
          </p:nvPr>
        </p:nvSpPr>
        <p:spPr/>
        <p:txBody>
          <a:bodyPr/>
          <a:lstStyle/>
          <a:p>
            <a:fld id="{7B6FDF7B-B14E-5446-89D0-B428F5AA8980}" type="slidenum">
              <a:rPr lang="en-US" smtClean="0"/>
              <a:pPr/>
              <a:t>41</a:t>
            </a:fld>
            <a:endParaRPr lang="en-US"/>
          </a:p>
        </p:txBody>
      </p:sp>
    </p:spTree>
    <p:extLst>
      <p:ext uri="{BB962C8B-B14F-4D97-AF65-F5344CB8AC3E}">
        <p14:creationId xmlns:p14="http://schemas.microsoft.com/office/powerpoint/2010/main" val="5503527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pt-BR" b="1" u="sng" dirty="0" smtClean="0"/>
              <a:t>Didaticamente</a:t>
            </a:r>
          </a:p>
          <a:p>
            <a:r>
              <a:rPr lang="pt-BR" dirty="0" smtClean="0"/>
              <a:t>As situações  de correspondem, na ; correlacionados </a:t>
            </a:r>
            <a:endParaRPr lang="en-US" dirty="0"/>
          </a:p>
        </p:txBody>
      </p:sp>
      <p:sp>
        <p:nvSpPr>
          <p:cNvPr id="4" name="Slide Number Placeholder 3"/>
          <p:cNvSpPr>
            <a:spLocks noGrp="1"/>
          </p:cNvSpPr>
          <p:nvPr>
            <p:ph type="sldNum" sz="quarter" idx="10"/>
          </p:nvPr>
        </p:nvSpPr>
        <p:spPr/>
        <p:txBody>
          <a:bodyPr/>
          <a:lstStyle/>
          <a:p>
            <a:fld id="{7B6FDF7B-B14E-5446-89D0-B428F5AA8980}" type="slidenum">
              <a:rPr lang="en-US" smtClean="0"/>
              <a:pPr/>
              <a:t>9</a:t>
            </a:fld>
            <a:endParaRPr lang="en-US"/>
          </a:p>
        </p:txBody>
      </p:sp>
    </p:spTree>
    <p:extLst>
      <p:ext uri="{BB962C8B-B14F-4D97-AF65-F5344CB8AC3E}">
        <p14:creationId xmlns:p14="http://schemas.microsoft.com/office/powerpoint/2010/main" val="37875639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BR" dirty="0" smtClean="0"/>
              <a:t> As  situações de por sua vez, </a:t>
            </a:r>
            <a:endParaRPr lang="en-US" dirty="0"/>
          </a:p>
        </p:txBody>
      </p:sp>
      <p:sp>
        <p:nvSpPr>
          <p:cNvPr id="4" name="Slide Number Placeholder 3"/>
          <p:cNvSpPr>
            <a:spLocks noGrp="1"/>
          </p:cNvSpPr>
          <p:nvPr>
            <p:ph type="sldNum" sz="quarter" idx="10"/>
          </p:nvPr>
        </p:nvSpPr>
        <p:spPr/>
        <p:txBody>
          <a:bodyPr/>
          <a:lstStyle/>
          <a:p>
            <a:fld id="{7B6FDF7B-B14E-5446-89D0-B428F5AA8980}" type="slidenum">
              <a:rPr lang="en-US" smtClean="0"/>
              <a:pPr/>
              <a:t>10</a:t>
            </a:fld>
            <a:endParaRPr lang="en-US"/>
          </a:p>
        </p:txBody>
      </p:sp>
    </p:spTree>
    <p:extLst>
      <p:ext uri="{BB962C8B-B14F-4D97-AF65-F5344CB8AC3E}">
        <p14:creationId xmlns:p14="http://schemas.microsoft.com/office/powerpoint/2010/main" val="38573239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BR" dirty="0" smtClean="0"/>
              <a:t>ocorre ao se </a:t>
            </a:r>
            <a:endParaRPr lang="en-US" dirty="0"/>
          </a:p>
        </p:txBody>
      </p:sp>
      <p:sp>
        <p:nvSpPr>
          <p:cNvPr id="4" name="Slide Number Placeholder 3"/>
          <p:cNvSpPr>
            <a:spLocks noGrp="1"/>
          </p:cNvSpPr>
          <p:nvPr>
            <p:ph type="sldNum" sz="quarter" idx="10"/>
          </p:nvPr>
        </p:nvSpPr>
        <p:spPr/>
        <p:txBody>
          <a:bodyPr/>
          <a:lstStyle/>
          <a:p>
            <a:fld id="{7B6FDF7B-B14E-5446-89D0-B428F5AA8980}" type="slidenum">
              <a:rPr lang="en-US" smtClean="0"/>
              <a:pPr/>
              <a:t>13</a:t>
            </a:fld>
            <a:endParaRPr lang="en-US"/>
          </a:p>
        </p:txBody>
      </p:sp>
    </p:spTree>
    <p:extLst>
      <p:ext uri="{BB962C8B-B14F-4D97-AF65-F5344CB8AC3E}">
        <p14:creationId xmlns:p14="http://schemas.microsoft.com/office/powerpoint/2010/main" val="31984770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BR" sz="1200" b="1" dirty="0" smtClean="0"/>
              <a:t>ATÉ 2009 ATENTADO VIOLENTO AO PUDOR E ESTUPRO ERAM COISAS DISTINTAS, CONFORME DEFINIÇÕES ACIMA, PORÉM A PARTIR DESTE ANO, HOUVE MUDANÇA </a:t>
            </a:r>
          </a:p>
          <a:p>
            <a:pPr marL="0" marR="0" indent="0" algn="l" defTabSz="457200" rtl="0" eaLnBrk="1" fontAlgn="auto" latinLnBrk="0" hangingPunct="1">
              <a:lnSpc>
                <a:spcPct val="100000"/>
              </a:lnSpc>
              <a:spcBef>
                <a:spcPts val="0"/>
              </a:spcBef>
              <a:spcAft>
                <a:spcPts val="0"/>
              </a:spcAft>
              <a:buClrTx/>
              <a:buSzTx/>
              <a:buFontTx/>
              <a:buNone/>
              <a:tabLst/>
              <a:defRPr/>
            </a:pPr>
            <a:r>
              <a:rPr lang="pt-BR" sz="1200" b="1" dirty="0" smtClean="0"/>
              <a:t>PENAS:</a:t>
            </a:r>
            <a:r>
              <a:rPr lang="en-US" b="1" dirty="0" smtClean="0"/>
              <a:t>- RECLUSÃO, DE 6 A 10 ANOS</a:t>
            </a:r>
          </a:p>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SE DA CONDUTA RESULTA </a:t>
            </a:r>
            <a:r>
              <a:rPr lang="en-US" b="1" dirty="0" smtClean="0">
                <a:solidFill>
                  <a:srgbClr val="FFFF00"/>
                </a:solidFill>
              </a:rPr>
              <a:t>LESÃO CORPORAL </a:t>
            </a:r>
            <a:r>
              <a:rPr lang="en-US" b="1" dirty="0" smtClean="0"/>
              <a:t>DE NATUREZA GRAVE OU SE A VÍTIMA 14 – 18A</a:t>
            </a:r>
            <a:r>
              <a:rPr lang="en-US" b="1" baseline="0" dirty="0" smtClean="0"/>
              <a:t> = </a:t>
            </a:r>
            <a:r>
              <a:rPr lang="en-US" b="1" dirty="0" smtClean="0"/>
              <a:t> RECLUSÃO, DE 8 A 12 ANOS;</a:t>
            </a:r>
          </a:p>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SE DA CONDUTA RESULTA MORTE: - RECLUSÃO, DE 12 A 30 ANOS </a:t>
            </a:r>
            <a:endParaRPr lang="en-US" b="1" dirty="0"/>
          </a:p>
        </p:txBody>
      </p:sp>
      <p:sp>
        <p:nvSpPr>
          <p:cNvPr id="4" name="Slide Number Placeholder 3"/>
          <p:cNvSpPr>
            <a:spLocks noGrp="1"/>
          </p:cNvSpPr>
          <p:nvPr>
            <p:ph type="sldNum" sz="quarter" idx="10"/>
          </p:nvPr>
        </p:nvSpPr>
        <p:spPr/>
        <p:txBody>
          <a:bodyPr/>
          <a:lstStyle/>
          <a:p>
            <a:fld id="{7B6FDF7B-B14E-5446-89D0-B428F5AA8980}" type="slidenum">
              <a:rPr lang="en-US" smtClean="0"/>
              <a:pPr/>
              <a:t>14</a:t>
            </a:fld>
            <a:endParaRPr lang="en-US"/>
          </a:p>
        </p:txBody>
      </p:sp>
    </p:spTree>
    <p:extLst>
      <p:ext uri="{BB962C8B-B14F-4D97-AF65-F5344CB8AC3E}">
        <p14:creationId xmlns:p14="http://schemas.microsoft.com/office/powerpoint/2010/main" val="13014081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NA</a:t>
            </a:r>
            <a:r>
              <a:rPr lang="en-US" baseline="0" dirty="0" smtClean="0"/>
              <a:t> TENTATIVA DE BUSCAR A MOBILIZACAO DA SOCIEDADE E DE AUMENTAR AS DENUNCIAS – FERRAMENTAS  - DISQUE DENUNCIA – COM PLANTOES 24H – DENUNCIAS AVALIADAS</a:t>
            </a:r>
            <a:endParaRPr lang="en-US" dirty="0"/>
          </a:p>
        </p:txBody>
      </p:sp>
      <p:sp>
        <p:nvSpPr>
          <p:cNvPr id="4" name="Slide Number Placeholder 3"/>
          <p:cNvSpPr>
            <a:spLocks noGrp="1"/>
          </p:cNvSpPr>
          <p:nvPr>
            <p:ph type="sldNum" sz="quarter" idx="10"/>
          </p:nvPr>
        </p:nvSpPr>
        <p:spPr/>
        <p:txBody>
          <a:bodyPr/>
          <a:lstStyle/>
          <a:p>
            <a:fld id="{7B6FDF7B-B14E-5446-89D0-B428F5AA8980}" type="slidenum">
              <a:rPr lang="en-US" smtClean="0"/>
              <a:pPr/>
              <a:t>15</a:t>
            </a:fld>
            <a:endParaRPr lang="en-US"/>
          </a:p>
        </p:txBody>
      </p:sp>
    </p:spTree>
    <p:extLst>
      <p:ext uri="{BB962C8B-B14F-4D97-AF65-F5344CB8AC3E}">
        <p14:creationId xmlns:p14="http://schemas.microsoft.com/office/powerpoint/2010/main" val="12306755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COMO</a:t>
            </a:r>
            <a:r>
              <a:rPr lang="en-US" baseline="0" dirty="0" smtClean="0"/>
              <a:t> FALADO ONTEM A NOTIFICACAO SERVE PARA DAR VISIBILDADE AO PROBLEMA, QUALIFICAR O TRABALHO EM REDE,SERVIR P/ DADOS EPIDEMIOLOGICOS E PPTE COMO FERRAMENTA DE PROTECAO A CRIANCA</a:t>
            </a:r>
            <a:endParaRPr lang="en-US" dirty="0"/>
          </a:p>
        </p:txBody>
      </p:sp>
      <p:sp>
        <p:nvSpPr>
          <p:cNvPr id="4" name="Slide Number Placeholder 3"/>
          <p:cNvSpPr>
            <a:spLocks noGrp="1"/>
          </p:cNvSpPr>
          <p:nvPr>
            <p:ph type="sldNum" sz="quarter" idx="10"/>
          </p:nvPr>
        </p:nvSpPr>
        <p:spPr/>
        <p:txBody>
          <a:bodyPr/>
          <a:lstStyle/>
          <a:p>
            <a:fld id="{7B6FDF7B-B14E-5446-89D0-B428F5AA8980}" type="slidenum">
              <a:rPr lang="en-US" smtClean="0"/>
              <a:pPr/>
              <a:t>17</a:t>
            </a:fld>
            <a:endParaRPr lang="en-US"/>
          </a:p>
        </p:txBody>
      </p:sp>
    </p:spTree>
    <p:extLst>
      <p:ext uri="{BB962C8B-B14F-4D97-AF65-F5344CB8AC3E}">
        <p14:creationId xmlns:p14="http://schemas.microsoft.com/office/powerpoint/2010/main" val="3964875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800" dirty="0" smtClean="0"/>
              <a:t>SEGUNDO A OMS…</a:t>
            </a:r>
            <a:endParaRPr lang="en-US" sz="2800" dirty="0"/>
          </a:p>
        </p:txBody>
      </p:sp>
      <p:sp>
        <p:nvSpPr>
          <p:cNvPr id="4" name="Slide Number Placeholder 3"/>
          <p:cNvSpPr>
            <a:spLocks noGrp="1"/>
          </p:cNvSpPr>
          <p:nvPr>
            <p:ph type="sldNum" sz="quarter" idx="10"/>
          </p:nvPr>
        </p:nvSpPr>
        <p:spPr/>
        <p:txBody>
          <a:bodyPr/>
          <a:lstStyle/>
          <a:p>
            <a:fld id="{7B6FDF7B-B14E-5446-89D0-B428F5AA8980}" type="slidenum">
              <a:rPr lang="en-US" smtClean="0"/>
              <a:pPr/>
              <a:t>18</a:t>
            </a:fld>
            <a:endParaRPr lang="en-US"/>
          </a:p>
        </p:txBody>
      </p:sp>
    </p:spTree>
    <p:extLst>
      <p:ext uri="{BB962C8B-B14F-4D97-AF65-F5344CB8AC3E}">
        <p14:creationId xmlns:p14="http://schemas.microsoft.com/office/powerpoint/2010/main" val="17756448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x-none"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dirty="0"/>
          </a:p>
        </p:txBody>
      </p:sp>
      <p:sp>
        <p:nvSpPr>
          <p:cNvPr id="4" name="Date Placeholder 3"/>
          <p:cNvSpPr>
            <a:spLocks noGrp="1"/>
          </p:cNvSpPr>
          <p:nvPr>
            <p:ph type="dt" sz="half" idx="10"/>
          </p:nvPr>
        </p:nvSpPr>
        <p:spPr/>
        <p:txBody>
          <a:bodyPr/>
          <a:lstStyle/>
          <a:p>
            <a:fld id="{6D78E3AE-EBAE-4930-ACEC-7737BA49607E}" type="datetimeFigureOut">
              <a:rPr lang="pt-BR" smtClean="0"/>
              <a:pPr/>
              <a:t>27/04/15</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967BA01A-F796-4E44-A7A0-3E3D6C041236}" type="slidenum">
              <a:rPr lang="pt-BR" smtClean="0"/>
              <a:pPr/>
              <a:t>‹#›</a:t>
            </a:fld>
            <a:endParaRPr lang="pt-B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x-none"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6D78E3AE-EBAE-4930-ACEC-7737BA49607E}" type="datetimeFigureOut">
              <a:rPr lang="pt-BR" smtClean="0"/>
              <a:pPr/>
              <a:t>27/04/15</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967BA01A-F796-4E44-A7A0-3E3D6C041236}" type="slidenum">
              <a:rPr lang="pt-BR" smtClean="0"/>
              <a:pPr/>
              <a:t>‹#›</a:t>
            </a:fld>
            <a:endParaRPr lang="pt-BR"/>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Drag picture to placeholder or click icon to add</a:t>
            </a:r>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4" name="Date Placeholder 3"/>
          <p:cNvSpPr>
            <a:spLocks noGrp="1"/>
          </p:cNvSpPr>
          <p:nvPr>
            <p:ph type="dt" sz="half" idx="10"/>
          </p:nvPr>
        </p:nvSpPr>
        <p:spPr/>
        <p:txBody>
          <a:bodyPr/>
          <a:lstStyle/>
          <a:p>
            <a:fld id="{6D78E3AE-EBAE-4930-ACEC-7737BA49607E}" type="datetimeFigureOut">
              <a:rPr lang="pt-BR" smtClean="0"/>
              <a:pPr/>
              <a:t>27/04/15</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967BA01A-F796-4E44-A7A0-3E3D6C041236}" type="slidenum">
              <a:rPr lang="pt-BR" smtClean="0"/>
              <a:pPr/>
              <a:t>‹#›</a:t>
            </a:fld>
            <a:endParaRPr lang="pt-B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x-none"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4" name="Date Placeholder 3"/>
          <p:cNvSpPr>
            <a:spLocks noGrp="1"/>
          </p:cNvSpPr>
          <p:nvPr>
            <p:ph type="dt" sz="half" idx="10"/>
          </p:nvPr>
        </p:nvSpPr>
        <p:spPr/>
        <p:txBody>
          <a:bodyPr/>
          <a:lstStyle/>
          <a:p>
            <a:fld id="{6D78E3AE-EBAE-4930-ACEC-7737BA49607E}" type="datetimeFigureOut">
              <a:rPr lang="pt-BR" smtClean="0"/>
              <a:pPr/>
              <a:t>27/04/15</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967BA01A-F796-4E44-A7A0-3E3D6C041236}" type="slidenum">
              <a:rPr lang="pt-BR" smtClean="0"/>
              <a:pPr/>
              <a:t>‹#›</a:t>
            </a:fld>
            <a:endParaRPr lang="pt-B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4" name="Date Placeholder 3"/>
          <p:cNvSpPr>
            <a:spLocks noGrp="1"/>
          </p:cNvSpPr>
          <p:nvPr>
            <p:ph type="dt" sz="half" idx="10"/>
          </p:nvPr>
        </p:nvSpPr>
        <p:spPr/>
        <p:txBody>
          <a:bodyPr/>
          <a:lstStyle/>
          <a:p>
            <a:fld id="{6D78E3AE-EBAE-4930-ACEC-7737BA49607E}" type="datetimeFigureOut">
              <a:rPr lang="pt-BR" smtClean="0"/>
              <a:pPr/>
              <a:t>27/04/15</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967BA01A-F796-4E44-A7A0-3E3D6C041236}" type="slidenum">
              <a:rPr lang="pt-BR" smtClean="0"/>
              <a:pPr/>
              <a:t>‹#›</a:t>
            </a:fld>
            <a:endParaRPr lang="pt-B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x-none" smtClean="0"/>
              <a:t>Click to edit Master title style</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dirty="0"/>
          </a:p>
        </p:txBody>
      </p:sp>
      <p:sp>
        <p:nvSpPr>
          <p:cNvPr id="4" name="Date Placeholder 3"/>
          <p:cNvSpPr>
            <a:spLocks noGrp="1"/>
          </p:cNvSpPr>
          <p:nvPr>
            <p:ph type="dt" sz="half" idx="10"/>
          </p:nvPr>
        </p:nvSpPr>
        <p:spPr/>
        <p:txBody>
          <a:bodyPr/>
          <a:lstStyle/>
          <a:p>
            <a:fld id="{6D78E3AE-EBAE-4930-ACEC-7737BA49607E}" type="datetimeFigureOut">
              <a:rPr lang="pt-BR" smtClean="0"/>
              <a:pPr/>
              <a:t>27/04/15</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967BA01A-F796-4E44-A7A0-3E3D6C041236}" type="slidenum">
              <a:rPr lang="pt-BR" smtClean="0"/>
              <a:pPr/>
              <a:t>‹#›</a:t>
            </a:fld>
            <a:endParaRPr lang="pt-BR"/>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Drag picture to placeholder or click icon to add</a:t>
            </a:r>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x-none"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Click to edit Master text styles</a:t>
            </a:r>
          </a:p>
        </p:txBody>
      </p:sp>
      <p:sp>
        <p:nvSpPr>
          <p:cNvPr id="4" name="Date Placeholder 3"/>
          <p:cNvSpPr>
            <a:spLocks noGrp="1"/>
          </p:cNvSpPr>
          <p:nvPr>
            <p:ph type="dt" sz="half" idx="10"/>
          </p:nvPr>
        </p:nvSpPr>
        <p:spPr/>
        <p:txBody>
          <a:bodyPr/>
          <a:lstStyle/>
          <a:p>
            <a:fld id="{6D78E3AE-EBAE-4930-ACEC-7737BA49607E}" type="datetimeFigureOut">
              <a:rPr lang="pt-BR" smtClean="0"/>
              <a:pPr/>
              <a:t>27/04/15</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967BA01A-F796-4E44-A7A0-3E3D6C041236}" type="slidenum">
              <a:rPr lang="pt-BR" smtClean="0"/>
              <a:pPr/>
              <a:t>‹#›</a:t>
            </a:fld>
            <a:endParaRPr lang="pt-B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x-none"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5" name="Date Placeholder 4"/>
          <p:cNvSpPr>
            <a:spLocks noGrp="1"/>
          </p:cNvSpPr>
          <p:nvPr>
            <p:ph type="dt" sz="half" idx="10"/>
          </p:nvPr>
        </p:nvSpPr>
        <p:spPr/>
        <p:txBody>
          <a:bodyPr/>
          <a:lstStyle/>
          <a:p>
            <a:fld id="{6D78E3AE-EBAE-4930-ACEC-7737BA49607E}" type="datetimeFigureOut">
              <a:rPr lang="pt-BR" smtClean="0"/>
              <a:pPr/>
              <a:t>27/04/15</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967BA01A-F796-4E44-A7A0-3E3D6C041236}" type="slidenum">
              <a:rPr lang="pt-BR" smtClean="0"/>
              <a:pPr/>
              <a:t>‹#›</a:t>
            </a:fld>
            <a:endParaRPr lang="pt-B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x-none"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7" name="Date Placeholder 6"/>
          <p:cNvSpPr>
            <a:spLocks noGrp="1"/>
          </p:cNvSpPr>
          <p:nvPr>
            <p:ph type="dt" sz="half" idx="10"/>
          </p:nvPr>
        </p:nvSpPr>
        <p:spPr/>
        <p:txBody>
          <a:bodyPr/>
          <a:lstStyle/>
          <a:p>
            <a:fld id="{6D78E3AE-EBAE-4930-ACEC-7737BA49607E}" type="datetimeFigureOut">
              <a:rPr lang="pt-BR" smtClean="0"/>
              <a:pPr/>
              <a:t>27/04/15</a:t>
            </a:fld>
            <a:endParaRPr lang="pt-BR"/>
          </a:p>
        </p:txBody>
      </p:sp>
      <p:sp>
        <p:nvSpPr>
          <p:cNvPr id="8" name="Footer Placeholder 7"/>
          <p:cNvSpPr>
            <a:spLocks noGrp="1"/>
          </p:cNvSpPr>
          <p:nvPr>
            <p:ph type="ftr" sz="quarter" idx="11"/>
          </p:nvPr>
        </p:nvSpPr>
        <p:spPr/>
        <p:txBody>
          <a:bodyPr/>
          <a:lstStyle/>
          <a:p>
            <a:endParaRPr lang="pt-BR"/>
          </a:p>
        </p:txBody>
      </p:sp>
      <p:sp>
        <p:nvSpPr>
          <p:cNvPr id="9" name="Slide Number Placeholder 8"/>
          <p:cNvSpPr>
            <a:spLocks noGrp="1"/>
          </p:cNvSpPr>
          <p:nvPr>
            <p:ph type="sldNum" sz="quarter" idx="12"/>
          </p:nvPr>
        </p:nvSpPr>
        <p:spPr/>
        <p:txBody>
          <a:bodyPr/>
          <a:lstStyle/>
          <a:p>
            <a:fld id="{967BA01A-F796-4E44-A7A0-3E3D6C041236}" type="slidenum">
              <a:rPr lang="pt-BR" smtClean="0"/>
              <a:pPr/>
              <a:t>‹#›</a:t>
            </a:fld>
            <a:endParaRPr lang="pt-B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a:p>
        </p:txBody>
      </p:sp>
      <p:sp>
        <p:nvSpPr>
          <p:cNvPr id="3" name="Date Placeholder 2"/>
          <p:cNvSpPr>
            <a:spLocks noGrp="1"/>
          </p:cNvSpPr>
          <p:nvPr>
            <p:ph type="dt" sz="half" idx="10"/>
          </p:nvPr>
        </p:nvSpPr>
        <p:spPr/>
        <p:txBody>
          <a:bodyPr/>
          <a:lstStyle/>
          <a:p>
            <a:fld id="{6D78E3AE-EBAE-4930-ACEC-7737BA49607E}" type="datetimeFigureOut">
              <a:rPr lang="pt-BR" smtClean="0"/>
              <a:pPr/>
              <a:t>27/04/15</a:t>
            </a:fld>
            <a:endParaRPr lang="pt-BR"/>
          </a:p>
        </p:txBody>
      </p:sp>
      <p:sp>
        <p:nvSpPr>
          <p:cNvPr id="4" name="Footer Placeholder 3"/>
          <p:cNvSpPr>
            <a:spLocks noGrp="1"/>
          </p:cNvSpPr>
          <p:nvPr>
            <p:ph type="ftr" sz="quarter" idx="11"/>
          </p:nvPr>
        </p:nvSpPr>
        <p:spPr/>
        <p:txBody>
          <a:bodyPr/>
          <a:lstStyle/>
          <a:p>
            <a:endParaRPr lang="pt-BR"/>
          </a:p>
        </p:txBody>
      </p:sp>
      <p:sp>
        <p:nvSpPr>
          <p:cNvPr id="5" name="Slide Number Placeholder 4"/>
          <p:cNvSpPr>
            <a:spLocks noGrp="1"/>
          </p:cNvSpPr>
          <p:nvPr>
            <p:ph type="sldNum" sz="quarter" idx="12"/>
          </p:nvPr>
        </p:nvSpPr>
        <p:spPr/>
        <p:txBody>
          <a:bodyPr/>
          <a:lstStyle/>
          <a:p>
            <a:fld id="{967BA01A-F796-4E44-A7A0-3E3D6C041236}" type="slidenum">
              <a:rPr lang="pt-BR" smtClean="0"/>
              <a:pPr/>
              <a:t>‹#›</a:t>
            </a:fld>
            <a:endParaRPr lang="pt-B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78E3AE-EBAE-4930-ACEC-7737BA49607E}" type="datetimeFigureOut">
              <a:rPr lang="pt-BR" smtClean="0"/>
              <a:pPr/>
              <a:t>27/04/15</a:t>
            </a:fld>
            <a:endParaRPr lang="pt-BR"/>
          </a:p>
        </p:txBody>
      </p:sp>
      <p:sp>
        <p:nvSpPr>
          <p:cNvPr id="3" name="Footer Placeholder 2"/>
          <p:cNvSpPr>
            <a:spLocks noGrp="1"/>
          </p:cNvSpPr>
          <p:nvPr>
            <p:ph type="ftr" sz="quarter" idx="11"/>
          </p:nvPr>
        </p:nvSpPr>
        <p:spPr/>
        <p:txBody>
          <a:bodyPr/>
          <a:lstStyle/>
          <a:p>
            <a:endParaRPr lang="pt-BR"/>
          </a:p>
        </p:txBody>
      </p:sp>
      <p:sp>
        <p:nvSpPr>
          <p:cNvPr id="4" name="Slide Number Placeholder 3"/>
          <p:cNvSpPr>
            <a:spLocks noGrp="1"/>
          </p:cNvSpPr>
          <p:nvPr>
            <p:ph type="sldNum" sz="quarter" idx="12"/>
          </p:nvPr>
        </p:nvSpPr>
        <p:spPr/>
        <p:txBody>
          <a:bodyPr/>
          <a:lstStyle/>
          <a:p>
            <a:fld id="{967BA01A-F796-4E44-A7A0-3E3D6C041236}" type="slidenum">
              <a:rPr lang="pt-BR" smtClean="0"/>
              <a:pPr/>
              <a:t>‹#›</a:t>
            </a:fld>
            <a:endParaRPr lang="pt-B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x-none"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6D78E3AE-EBAE-4930-ACEC-7737BA49607E}" type="datetimeFigureOut">
              <a:rPr lang="pt-BR" smtClean="0"/>
              <a:pPr/>
              <a:t>27/04/15</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967BA01A-F796-4E44-A7A0-3E3D6C041236}" type="slidenum">
              <a:rPr lang="pt-BR" smtClean="0"/>
              <a:pPr/>
              <a:t>‹#›</a:t>
            </a:fld>
            <a:endParaRPr lang="pt-B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x-none"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6D78E3AE-EBAE-4930-ACEC-7737BA49607E}" type="datetimeFigureOut">
              <a:rPr lang="pt-BR" smtClean="0"/>
              <a:pPr/>
              <a:t>27/04/15</a:t>
            </a:fld>
            <a:endParaRPr lang="pt-BR"/>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pt-BR"/>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967BA01A-F796-4E44-A7A0-3E3D6C041236}" type="slidenum">
              <a:rPr lang="pt-BR" smtClean="0"/>
              <a:pPr/>
              <a:t>‹#›</a:t>
            </a:fld>
            <a:endParaRPr lang="pt-B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7.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 Id="rId3"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6.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9.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 Id="rId3" Type="http://schemas.openxmlformats.org/officeDocument/2006/relationships/image" Target="../media/image10.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2.xml"/><Relationship Id="rId3" Type="http://schemas.openxmlformats.org/officeDocument/2006/relationships/image" Target="../media/image11.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6.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 Id="rId3" Type="http://schemas.openxmlformats.org/officeDocument/2006/relationships/image" Target="../media/image13.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 Id="rId3" Type="http://schemas.openxmlformats.org/officeDocument/2006/relationships/image" Target="../media/image4.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 Id="rId3" Type="http://schemas.openxmlformats.org/officeDocument/2006/relationships/image" Target="../media/image15.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 Id="rId3" Type="http://schemas.openxmlformats.org/officeDocument/2006/relationships/image" Target="../media/image16.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6.xml"/><Relationship Id="rId3" Type="http://schemas.openxmlformats.org/officeDocument/2006/relationships/image" Target="../media/image17.gif"/></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oleObject" Target="../embeddings/oleObject1.bin"/><Relationship Id="rId5" Type="http://schemas.openxmlformats.org/officeDocument/2006/relationships/image" Target="../media/image3.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6.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6.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5.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8.xml"/><Relationship Id="rId3" Type="http://schemas.openxmlformats.org/officeDocument/2006/relationships/image" Target="../media/image18.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9.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0.xml"/><Relationship Id="rId3" Type="http://schemas.openxmlformats.org/officeDocument/2006/relationships/image" Target="../media/image20.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quipeapoiohijg@gmail.com" TargetMode="External"/><Relationship Id="rId3" Type="http://schemas.openxmlformats.org/officeDocument/2006/relationships/hyperlink" Target="mailto:vanessaplatt@intercorp.com.br"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620688"/>
            <a:ext cx="8042276" cy="2664296"/>
          </a:xfrm>
        </p:spPr>
        <p:txBody>
          <a:bodyPr/>
          <a:lstStyle/>
          <a:p>
            <a:r>
              <a:rPr lang="pt-BR" sz="4000" b="1" dirty="0" smtClean="0">
                <a:solidFill>
                  <a:srgbClr val="FF0000"/>
                </a:solidFill>
              </a:rPr>
              <a:t/>
            </a:r>
            <a:br>
              <a:rPr lang="pt-BR" sz="4000" b="1" dirty="0" smtClean="0">
                <a:solidFill>
                  <a:srgbClr val="FF0000"/>
                </a:solidFill>
              </a:rPr>
            </a:br>
            <a:r>
              <a:rPr lang="pt-BR" sz="4000" b="1" dirty="0">
                <a:solidFill>
                  <a:srgbClr val="FF0000"/>
                </a:solidFill>
              </a:rPr>
              <a:t/>
            </a:r>
            <a:br>
              <a:rPr lang="pt-BR" sz="4000" b="1" dirty="0">
                <a:solidFill>
                  <a:srgbClr val="FF0000"/>
                </a:solidFill>
              </a:rPr>
            </a:br>
            <a:r>
              <a:rPr lang="pt-BR" sz="4000" b="1" dirty="0" smtClean="0">
                <a:solidFill>
                  <a:srgbClr val="FF0000"/>
                </a:solidFill>
              </a:rPr>
              <a:t/>
            </a:r>
            <a:br>
              <a:rPr lang="pt-BR" sz="4000" b="1" dirty="0" smtClean="0">
                <a:solidFill>
                  <a:srgbClr val="FF0000"/>
                </a:solidFill>
              </a:rPr>
            </a:br>
            <a:r>
              <a:rPr lang="pt-BR" sz="4000" b="1" dirty="0">
                <a:solidFill>
                  <a:srgbClr val="FF0000"/>
                </a:solidFill>
              </a:rPr>
              <a:t/>
            </a:r>
            <a:br>
              <a:rPr lang="pt-BR" sz="4000" b="1" dirty="0">
                <a:solidFill>
                  <a:srgbClr val="FF0000"/>
                </a:solidFill>
              </a:rPr>
            </a:br>
            <a:r>
              <a:rPr lang="pt-BR" sz="4000" b="1" dirty="0" smtClean="0">
                <a:solidFill>
                  <a:srgbClr val="FF0000"/>
                </a:solidFill>
              </a:rPr>
              <a:t/>
            </a:r>
            <a:br>
              <a:rPr lang="pt-BR" sz="4000" b="1" dirty="0" smtClean="0">
                <a:solidFill>
                  <a:srgbClr val="FF0000"/>
                </a:solidFill>
              </a:rPr>
            </a:br>
            <a:r>
              <a:rPr lang="pt-BR" sz="4400" b="1" dirty="0" smtClean="0">
                <a:solidFill>
                  <a:schemeClr val="tx1"/>
                </a:solidFill>
              </a:rPr>
              <a:t>ATENÇÃO </a:t>
            </a:r>
            <a:r>
              <a:rPr lang="pt-BR" sz="4400" b="1" dirty="0">
                <a:solidFill>
                  <a:schemeClr val="tx1"/>
                </a:solidFill>
              </a:rPr>
              <a:t>ÀS PESSOAS EM SITUAÇÃO DE VIOLÊNCIA SEXUAL</a:t>
            </a:r>
            <a:endParaRPr lang="en-US" sz="4400" dirty="0">
              <a:solidFill>
                <a:schemeClr val="tx1"/>
              </a:solidFill>
            </a:endParaRPr>
          </a:p>
        </p:txBody>
      </p:sp>
      <p:pic>
        <p:nvPicPr>
          <p:cNvPr id="5" name="Content Placeholder 4" descr="logo qualisus 04.15.pdf"/>
          <p:cNvPicPr>
            <a:picLocks noGrp="1" noChangeAspect="1"/>
          </p:cNvPicPr>
          <p:nvPr>
            <p:ph idx="1"/>
          </p:nvPr>
        </p:nvPicPr>
        <p:blipFill>
          <a:blip r:embed="rId2">
            <a:extLst>
              <a:ext uri="{28A0092B-C50C-407E-A947-70E740481C1C}">
                <a14:useLocalDpi xmlns:a14="http://schemas.microsoft.com/office/drawing/2010/main" val="0"/>
              </a:ext>
            </a:extLst>
          </a:blip>
          <a:srcRect t="36107" b="36107"/>
          <a:stretch>
            <a:fillRect/>
          </a:stretch>
        </p:blipFill>
        <p:spPr>
          <a:xfrm>
            <a:off x="549275" y="3429000"/>
            <a:ext cx="8042275" cy="2514600"/>
          </a:xfrm>
        </p:spPr>
      </p:pic>
    </p:spTree>
    <p:extLst>
      <p:ext uri="{BB962C8B-B14F-4D97-AF65-F5344CB8AC3E}">
        <p14:creationId xmlns:p14="http://schemas.microsoft.com/office/powerpoint/2010/main" val="30502986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729136"/>
          </a:xfrm>
        </p:spPr>
        <p:txBody>
          <a:bodyPr/>
          <a:lstStyle/>
          <a:p>
            <a:r>
              <a:rPr lang="en-US" b="1" dirty="0">
                <a:solidFill>
                  <a:srgbClr val="FF0000"/>
                </a:solidFill>
              </a:rPr>
              <a:t>DEFINIÇÕES</a:t>
            </a:r>
            <a:endParaRPr lang="en-US" dirty="0"/>
          </a:p>
        </p:txBody>
      </p:sp>
      <p:sp>
        <p:nvSpPr>
          <p:cNvPr id="3" name="Content Placeholder 2"/>
          <p:cNvSpPr>
            <a:spLocks noGrp="1"/>
          </p:cNvSpPr>
          <p:nvPr>
            <p:ph idx="1"/>
          </p:nvPr>
        </p:nvSpPr>
        <p:spPr>
          <a:xfrm>
            <a:off x="549274" y="980728"/>
            <a:ext cx="8199189" cy="5544616"/>
          </a:xfrm>
        </p:spPr>
        <p:txBody>
          <a:bodyPr>
            <a:normAutofit lnSpcReduction="10000"/>
          </a:bodyPr>
          <a:lstStyle/>
          <a:p>
            <a:pPr marL="0" indent="0">
              <a:buNone/>
            </a:pPr>
            <a:r>
              <a:rPr lang="pt-BR" b="1" u="sng" dirty="0" smtClean="0"/>
              <a:t>Violência Sexual </a:t>
            </a:r>
            <a:r>
              <a:rPr lang="pt-BR" b="1" u="sng" dirty="0" smtClean="0"/>
              <a:t>Crônica:</a:t>
            </a:r>
          </a:p>
          <a:p>
            <a:r>
              <a:rPr lang="pt-BR" dirty="0"/>
              <a:t>O</a:t>
            </a:r>
            <a:r>
              <a:rPr lang="pt-BR" dirty="0" smtClean="0"/>
              <a:t>correm </a:t>
            </a:r>
            <a:r>
              <a:rPr lang="pt-BR" dirty="0"/>
              <a:t>por períodos mais extensos, de maneira progressiva, cometidas, principalmente, contra crianças de ambos os sexos, por pessoas próximas, que contam com a confiança dessas e das famílias. </a:t>
            </a:r>
            <a:endParaRPr lang="pt-BR" dirty="0" smtClean="0"/>
          </a:p>
          <a:p>
            <a:r>
              <a:rPr lang="pt-BR" dirty="0" smtClean="0"/>
              <a:t>As </a:t>
            </a:r>
            <a:r>
              <a:rPr lang="pt-BR" dirty="0"/>
              <a:t>ameaças </a:t>
            </a:r>
            <a:r>
              <a:rPr lang="pt-BR" dirty="0" smtClean="0"/>
              <a:t>são mais </a:t>
            </a:r>
            <a:r>
              <a:rPr lang="pt-BR" dirty="0"/>
              <a:t>veladas, e o uso de violência física nem sempre está presente. </a:t>
            </a:r>
            <a:endParaRPr lang="pt-BR" dirty="0" smtClean="0"/>
          </a:p>
          <a:p>
            <a:r>
              <a:rPr lang="pt-BR" dirty="0" smtClean="0"/>
              <a:t>Existe </a:t>
            </a:r>
            <a:r>
              <a:rPr lang="pt-BR" dirty="0"/>
              <a:t>a possibilidade de contaminação por DSTs ou gestação, mas lacerações e lesões físicas graves são pouco frequentes. </a:t>
            </a:r>
            <a:endParaRPr lang="pt-BR" dirty="0" smtClean="0"/>
          </a:p>
          <a:p>
            <a:r>
              <a:rPr lang="pt-BR" dirty="0" smtClean="0"/>
              <a:t>O </a:t>
            </a:r>
            <a:r>
              <a:rPr lang="pt-BR" dirty="0"/>
              <a:t>atendimento inicial a esse tipo de situação pode ser feito em serviço ambulatorial</a:t>
            </a:r>
            <a:r>
              <a:rPr lang="pt-BR" sz="1200" dirty="0" smtClean="0"/>
              <a:t>.</a:t>
            </a:r>
          </a:p>
          <a:p>
            <a:pPr marL="0" indent="0" algn="r">
              <a:buNone/>
            </a:pPr>
            <a:r>
              <a:rPr lang="pt-BR" sz="1200" dirty="0" smtClean="0"/>
              <a:t> </a:t>
            </a:r>
            <a:r>
              <a:rPr lang="pt-BR" sz="1200" b="1" i="1" dirty="0"/>
              <a:t>(Waskmann and  Hirschheimer, CFM 2011)</a:t>
            </a:r>
            <a:r>
              <a:rPr lang="pt-BR" sz="1200" i="1" dirty="0"/>
              <a:t> </a:t>
            </a:r>
            <a:endParaRPr lang="pt-BR" sz="1200" dirty="0"/>
          </a:p>
          <a:p>
            <a:endParaRPr lang="pt-BR" dirty="0"/>
          </a:p>
          <a:p>
            <a:endParaRPr lang="en-US" dirty="0"/>
          </a:p>
        </p:txBody>
      </p:sp>
    </p:spTree>
    <p:extLst>
      <p:ext uri="{BB962C8B-B14F-4D97-AF65-F5344CB8AC3E}">
        <p14:creationId xmlns:p14="http://schemas.microsoft.com/office/powerpoint/2010/main" val="19401505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801144"/>
          </a:xfrm>
        </p:spPr>
        <p:txBody>
          <a:bodyPr/>
          <a:lstStyle/>
          <a:p>
            <a:r>
              <a:rPr lang="en-US" b="1" dirty="0">
                <a:solidFill>
                  <a:srgbClr val="FF0000"/>
                </a:solidFill>
              </a:rPr>
              <a:t>DEFINIÇÕES</a:t>
            </a:r>
            <a:endParaRPr lang="en-US" dirty="0"/>
          </a:p>
        </p:txBody>
      </p:sp>
      <p:sp>
        <p:nvSpPr>
          <p:cNvPr id="3" name="Content Placeholder 2"/>
          <p:cNvSpPr>
            <a:spLocks noGrp="1"/>
          </p:cNvSpPr>
          <p:nvPr>
            <p:ph idx="1"/>
          </p:nvPr>
        </p:nvSpPr>
        <p:spPr>
          <a:xfrm>
            <a:off x="549275" y="1052736"/>
            <a:ext cx="8042276" cy="5688632"/>
          </a:xfrm>
        </p:spPr>
        <p:txBody>
          <a:bodyPr>
            <a:noAutofit/>
          </a:bodyPr>
          <a:lstStyle/>
          <a:p>
            <a:pPr>
              <a:lnSpc>
                <a:spcPct val="120000"/>
              </a:lnSpc>
            </a:pPr>
            <a:r>
              <a:rPr lang="pt-BR" sz="2800" dirty="0"/>
              <a:t>A </a:t>
            </a:r>
            <a:r>
              <a:rPr lang="pt-BR" sz="2800" b="1" dirty="0"/>
              <a:t>gravidade</a:t>
            </a:r>
            <a:r>
              <a:rPr lang="pt-BR" sz="2800" dirty="0"/>
              <a:t> do abuso é geralmente tomada para expressar o </a:t>
            </a:r>
            <a:r>
              <a:rPr lang="pt-BR" sz="2800" u="sng" dirty="0"/>
              <a:t>espectro</a:t>
            </a:r>
            <a:r>
              <a:rPr lang="pt-BR" sz="2800" dirty="0"/>
              <a:t> que varia de formas de abuso sexual sem –</a:t>
            </a:r>
            <a:r>
              <a:rPr lang="pt-BR" sz="2800" dirty="0" smtClean="0"/>
              <a:t>contato, </a:t>
            </a:r>
            <a:r>
              <a:rPr lang="pt-BR" sz="2800" dirty="0"/>
              <a:t>abuso com  contato, mas sem penetração (toque), e abuso com contato e com </a:t>
            </a:r>
            <a:r>
              <a:rPr lang="pt-BR" sz="2800" dirty="0" smtClean="0"/>
              <a:t>penetração;                                    </a:t>
            </a:r>
            <a:r>
              <a:rPr lang="pt-BR" sz="1400" i="1" dirty="0"/>
              <a:t>(Andrews, 2004</a:t>
            </a:r>
            <a:r>
              <a:rPr lang="pt-BR" sz="1400" i="1" dirty="0" smtClean="0"/>
              <a:t>)</a:t>
            </a:r>
            <a:endParaRPr lang="pt-BR" sz="1400" dirty="0" smtClean="0"/>
          </a:p>
          <a:p>
            <a:pPr>
              <a:lnSpc>
                <a:spcPct val="120000"/>
              </a:lnSpc>
            </a:pPr>
            <a:r>
              <a:rPr lang="pt-BR" sz="2800" dirty="0" smtClean="0"/>
              <a:t>Esta </a:t>
            </a:r>
            <a:r>
              <a:rPr lang="pt-BR" sz="2800" dirty="0"/>
              <a:t>categorização dos tipos de abuso </a:t>
            </a:r>
            <a:r>
              <a:rPr lang="pt-BR" sz="2800" dirty="0" smtClean="0"/>
              <a:t>pelos níveis </a:t>
            </a:r>
            <a:r>
              <a:rPr lang="pt-BR" sz="2800" dirty="0"/>
              <a:t>de invasidade também foi utilizado Duarte, J.C. (2012), em seu estudo. </a:t>
            </a:r>
            <a:endParaRPr lang="pt-BR" sz="2800" dirty="0" smtClean="0"/>
          </a:p>
          <a:p>
            <a:pPr marL="0" indent="0" algn="r">
              <a:lnSpc>
                <a:spcPct val="120000"/>
              </a:lnSpc>
              <a:buNone/>
            </a:pPr>
            <a:r>
              <a:rPr lang="pt-BR" sz="1400" i="1" dirty="0" smtClean="0"/>
              <a:t>(</a:t>
            </a:r>
            <a:r>
              <a:rPr lang="pt-BR" sz="1400" i="1" dirty="0"/>
              <a:t>Duarte et al., 2012)</a:t>
            </a:r>
          </a:p>
          <a:p>
            <a:pPr algn="just">
              <a:lnSpc>
                <a:spcPct val="120000"/>
              </a:lnSpc>
            </a:pPr>
            <a:endParaRPr lang="en-US" sz="1400" dirty="0"/>
          </a:p>
        </p:txBody>
      </p:sp>
    </p:spTree>
    <p:extLst>
      <p:ext uri="{BB962C8B-B14F-4D97-AF65-F5344CB8AC3E}">
        <p14:creationId xmlns:p14="http://schemas.microsoft.com/office/powerpoint/2010/main" val="20745842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alança-da-Justiç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9712" y="1700808"/>
            <a:ext cx="5080000" cy="3365500"/>
          </a:xfrm>
          <a:prstGeom prst="rect">
            <a:avLst/>
          </a:prstGeom>
          <a:ln w="57150" cmpd="sng">
            <a:solidFill>
              <a:schemeClr val="accent6"/>
            </a:solidFill>
          </a:ln>
        </p:spPr>
      </p:pic>
    </p:spTree>
    <p:extLst>
      <p:ext uri="{BB962C8B-B14F-4D97-AF65-F5344CB8AC3E}">
        <p14:creationId xmlns:p14="http://schemas.microsoft.com/office/powerpoint/2010/main" val="34856551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873152"/>
          </a:xfrm>
        </p:spPr>
        <p:txBody>
          <a:bodyPr/>
          <a:lstStyle/>
          <a:p>
            <a:r>
              <a:rPr lang="en-US" b="1" dirty="0">
                <a:solidFill>
                  <a:srgbClr val="FF0000"/>
                </a:solidFill>
              </a:rPr>
              <a:t>DEFINIÇÕES</a:t>
            </a:r>
            <a:endParaRPr lang="en-US" dirty="0"/>
          </a:p>
        </p:txBody>
      </p:sp>
      <p:sp>
        <p:nvSpPr>
          <p:cNvPr id="3" name="Content Placeholder 2"/>
          <p:cNvSpPr>
            <a:spLocks noGrp="1"/>
          </p:cNvSpPr>
          <p:nvPr>
            <p:ph idx="1"/>
          </p:nvPr>
        </p:nvSpPr>
        <p:spPr>
          <a:xfrm>
            <a:off x="549275" y="1052736"/>
            <a:ext cx="8042276" cy="5472608"/>
          </a:xfrm>
        </p:spPr>
        <p:txBody>
          <a:bodyPr>
            <a:normAutofit/>
          </a:bodyPr>
          <a:lstStyle/>
          <a:p>
            <a:pPr marL="0" indent="0">
              <a:buNone/>
            </a:pPr>
            <a:r>
              <a:rPr lang="pt-BR" b="1" u="sng" dirty="0" smtClean="0"/>
              <a:t>Até 2009...</a:t>
            </a:r>
          </a:p>
          <a:p>
            <a:r>
              <a:rPr lang="pt-BR" b="1" u="sng" dirty="0" smtClean="0"/>
              <a:t>Atentado </a:t>
            </a:r>
            <a:r>
              <a:rPr lang="pt-BR" b="1" u="sng" dirty="0"/>
              <a:t>Violento ao Pudor</a:t>
            </a:r>
            <a:r>
              <a:rPr lang="pt-BR" dirty="0"/>
              <a:t>: </a:t>
            </a:r>
            <a:r>
              <a:rPr lang="pt-BR" dirty="0" smtClean="0"/>
              <a:t>“</a:t>
            </a:r>
            <a:r>
              <a:rPr lang="pt-BR" dirty="0"/>
              <a:t>constranger alguém, mediante violência ou grave ameaça, a praticar ou permitir que com ele se pratique </a:t>
            </a:r>
            <a:r>
              <a:rPr lang="pt-BR" u="sng" dirty="0"/>
              <a:t>ato libidinoso diverso da conjunção carnal</a:t>
            </a:r>
            <a:r>
              <a:rPr lang="pt-BR" dirty="0"/>
              <a:t>” (Código Penal Brasileiro, Artigo 214). Inclui-se neste caso a penetração pênis-ânus, pênis-boca, toques, manipulação com ou sem objetos. </a:t>
            </a:r>
            <a:r>
              <a:rPr lang="pt-BR" dirty="0" smtClean="0"/>
              <a:t>           </a:t>
            </a:r>
            <a:r>
              <a:rPr lang="pt-BR" sz="1400" i="1" dirty="0" smtClean="0"/>
              <a:t>(MS</a:t>
            </a:r>
            <a:r>
              <a:rPr lang="pt-BR" sz="1400" i="1" dirty="0"/>
              <a:t>,</a:t>
            </a:r>
            <a:r>
              <a:rPr lang="pt-BR" sz="1400" i="1" dirty="0" smtClean="0"/>
              <a:t>2008)</a:t>
            </a:r>
            <a:endParaRPr lang="pt-BR" sz="1400" i="1" dirty="0"/>
          </a:p>
          <a:p>
            <a:r>
              <a:rPr lang="pt-BR" b="1" u="sng" dirty="0"/>
              <a:t>Estupro</a:t>
            </a:r>
            <a:r>
              <a:rPr lang="pt-BR" dirty="0"/>
              <a:t>: ocorre ao se “</a:t>
            </a:r>
            <a:r>
              <a:rPr lang="pt-BR" u="sng" dirty="0"/>
              <a:t>constranger mulher </a:t>
            </a:r>
            <a:r>
              <a:rPr lang="pt-BR" dirty="0"/>
              <a:t>à conjunção carnal, mediante violência ou grave ameaça” (Código Penal Brasileiro, Artigo 213). A conjunção carnal ocorre quando há penetração pênis-vagina. </a:t>
            </a:r>
            <a:r>
              <a:rPr lang="pt-BR" dirty="0" smtClean="0"/>
              <a:t>                                          </a:t>
            </a:r>
            <a:r>
              <a:rPr lang="pt-BR" sz="1400" i="1" dirty="0" smtClean="0"/>
              <a:t>(</a:t>
            </a:r>
            <a:r>
              <a:rPr lang="pt-BR" sz="1400" i="1" dirty="0"/>
              <a:t>MS,2008)</a:t>
            </a:r>
            <a:endParaRPr lang="en-US" dirty="0"/>
          </a:p>
        </p:txBody>
      </p:sp>
    </p:spTree>
    <p:extLst>
      <p:ext uri="{BB962C8B-B14F-4D97-AF65-F5344CB8AC3E}">
        <p14:creationId xmlns:p14="http://schemas.microsoft.com/office/powerpoint/2010/main" val="3952738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729136"/>
          </a:xfrm>
        </p:spPr>
        <p:txBody>
          <a:bodyPr/>
          <a:lstStyle/>
          <a:p>
            <a:r>
              <a:rPr lang="en-US" b="1" dirty="0">
                <a:solidFill>
                  <a:srgbClr val="FF0000"/>
                </a:solidFill>
              </a:rPr>
              <a:t>DEFINIÇÕES</a:t>
            </a:r>
            <a:endParaRPr lang="en-US" dirty="0"/>
          </a:p>
        </p:txBody>
      </p:sp>
      <p:sp>
        <p:nvSpPr>
          <p:cNvPr id="3" name="Content Placeholder 2"/>
          <p:cNvSpPr>
            <a:spLocks noGrp="1"/>
          </p:cNvSpPr>
          <p:nvPr>
            <p:ph idx="1"/>
          </p:nvPr>
        </p:nvSpPr>
        <p:spPr>
          <a:xfrm>
            <a:off x="549275" y="980728"/>
            <a:ext cx="8042276" cy="5616624"/>
          </a:xfrm>
        </p:spPr>
        <p:txBody>
          <a:bodyPr>
            <a:noAutofit/>
          </a:bodyPr>
          <a:lstStyle/>
          <a:p>
            <a:r>
              <a:rPr lang="pt-BR" sz="2800" b="1" dirty="0"/>
              <a:t>Lei </a:t>
            </a:r>
            <a:r>
              <a:rPr lang="pt-BR" sz="2800" b="1" dirty="0" smtClean="0"/>
              <a:t>12.015</a:t>
            </a:r>
            <a:r>
              <a:rPr lang="pt-BR" sz="2800" dirty="0" smtClean="0"/>
              <a:t>, de </a:t>
            </a:r>
            <a:r>
              <a:rPr lang="pt-BR" sz="2800" b="1" dirty="0" smtClean="0"/>
              <a:t>2009</a:t>
            </a:r>
            <a:r>
              <a:rPr lang="pt-BR" sz="2800" dirty="0" smtClean="0"/>
              <a:t> do </a:t>
            </a:r>
            <a:r>
              <a:rPr lang="pt-BR" sz="2800" dirty="0"/>
              <a:t>código Penal brasileiro </a:t>
            </a:r>
            <a:r>
              <a:rPr lang="pt-BR" sz="2800" dirty="0" smtClean="0"/>
              <a:t> - </a:t>
            </a:r>
            <a:r>
              <a:rPr lang="pt-BR" sz="2800" b="1" dirty="0" smtClean="0"/>
              <a:t>fusão</a:t>
            </a:r>
            <a:r>
              <a:rPr lang="pt-BR" sz="2800" dirty="0" smtClean="0"/>
              <a:t> </a:t>
            </a:r>
            <a:r>
              <a:rPr lang="pt-BR" sz="2800" dirty="0"/>
              <a:t>em um único artigo os crimes de </a:t>
            </a:r>
            <a:r>
              <a:rPr lang="pt-BR" sz="2800" u="sng" dirty="0"/>
              <a:t>estupro e atentado violento ao pudor. </a:t>
            </a:r>
            <a:endParaRPr lang="pt-BR" sz="2800" u="sng" dirty="0" smtClean="0"/>
          </a:p>
          <a:p>
            <a:r>
              <a:rPr lang="pt-BR" sz="2800" dirty="0" smtClean="0"/>
              <a:t>Antes</a:t>
            </a:r>
            <a:r>
              <a:rPr lang="pt-BR" sz="2800" dirty="0"/>
              <a:t>, o estupro só podia ser caracterizado quando a vítima da violência sexual era mulher</a:t>
            </a:r>
            <a:r>
              <a:rPr lang="pt-BR" sz="2800" dirty="0" smtClean="0"/>
              <a:t>.</a:t>
            </a:r>
          </a:p>
          <a:p>
            <a:r>
              <a:rPr lang="pt-BR" sz="2800" dirty="0" smtClean="0"/>
              <a:t> </a:t>
            </a:r>
            <a:r>
              <a:rPr lang="pt-BR" sz="2800" dirty="0"/>
              <a:t>Com a alteração, passou a abranger </a:t>
            </a:r>
            <a:r>
              <a:rPr lang="pt-BR" sz="2800" b="1" dirty="0"/>
              <a:t>todo tipo de conjunção carnal ou prática de ato libidinoso resultante de violência ou grave ameaça. </a:t>
            </a:r>
            <a:endParaRPr lang="en-US" sz="2800" dirty="0"/>
          </a:p>
        </p:txBody>
      </p:sp>
    </p:spTree>
    <p:extLst>
      <p:ext uri="{BB962C8B-B14F-4D97-AF65-F5344CB8AC3E}">
        <p14:creationId xmlns:p14="http://schemas.microsoft.com/office/powerpoint/2010/main" val="21172211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a_expl_sexual_alt_11_1.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889000"/>
            <a:ext cx="7620000" cy="5080000"/>
          </a:xfrm>
          <a:prstGeom prst="rect">
            <a:avLst/>
          </a:prstGeom>
        </p:spPr>
      </p:pic>
    </p:spTree>
    <p:extLst>
      <p:ext uri="{BB962C8B-B14F-4D97-AF65-F5344CB8AC3E}">
        <p14:creationId xmlns:p14="http://schemas.microsoft.com/office/powerpoint/2010/main" val="19575087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9275" y="764704"/>
            <a:ext cx="8042276" cy="5832647"/>
          </a:xfrm>
        </p:spPr>
        <p:txBody>
          <a:bodyPr>
            <a:normAutofit/>
          </a:bodyPr>
          <a:lstStyle/>
          <a:p>
            <a:pPr marL="0" indent="0">
              <a:buNone/>
            </a:pPr>
            <a:endParaRPr lang="en-US" b="1" dirty="0">
              <a:solidFill>
                <a:schemeClr val="tx1"/>
              </a:solidFill>
            </a:endParaRPr>
          </a:p>
          <a:p>
            <a:endParaRPr lang="en-US" b="1" dirty="0" smtClean="0">
              <a:solidFill>
                <a:schemeClr val="tx1"/>
              </a:solidFill>
            </a:endParaRPr>
          </a:p>
          <a:p>
            <a:r>
              <a:rPr lang="en-US" b="1" dirty="0" smtClean="0">
                <a:solidFill>
                  <a:schemeClr val="bg1">
                    <a:lumMod val="85000"/>
                  </a:schemeClr>
                </a:solidFill>
              </a:rPr>
              <a:t>DEFINIÇÕES IMPORTANTES</a:t>
            </a:r>
          </a:p>
          <a:p>
            <a:r>
              <a:rPr lang="en-US" b="1" dirty="0" smtClean="0">
                <a:solidFill>
                  <a:schemeClr val="tx1"/>
                </a:solidFill>
              </a:rPr>
              <a:t>NOTIFICAÇÃO</a:t>
            </a:r>
          </a:p>
          <a:p>
            <a:r>
              <a:rPr lang="en-US" b="1" dirty="0">
                <a:solidFill>
                  <a:schemeClr val="bg1">
                    <a:lumMod val="85000"/>
                  </a:schemeClr>
                </a:solidFill>
              </a:rPr>
              <a:t>SERVIÇO </a:t>
            </a:r>
            <a:r>
              <a:rPr lang="en-US" b="1" dirty="0" smtClean="0">
                <a:solidFill>
                  <a:schemeClr val="bg1">
                    <a:lumMod val="85000"/>
                  </a:schemeClr>
                </a:solidFill>
              </a:rPr>
              <a:t>HIJG</a:t>
            </a:r>
            <a:endParaRPr lang="en-US" b="1" dirty="0" smtClean="0">
              <a:solidFill>
                <a:schemeClr val="bg1">
                  <a:lumMod val="85000"/>
                </a:schemeClr>
              </a:solidFill>
            </a:endParaRPr>
          </a:p>
          <a:p>
            <a:r>
              <a:rPr lang="en-US" b="1" dirty="0" smtClean="0">
                <a:solidFill>
                  <a:schemeClr val="bg1">
                    <a:lumMod val="85000"/>
                  </a:schemeClr>
                </a:solidFill>
              </a:rPr>
              <a:t>DADOS 2008 - 2014</a:t>
            </a:r>
            <a:endParaRPr lang="en-US" b="1" dirty="0" smtClean="0">
              <a:solidFill>
                <a:schemeClr val="bg1">
                  <a:lumMod val="85000"/>
                </a:schemeClr>
              </a:solidFill>
            </a:endParaRPr>
          </a:p>
          <a:p>
            <a:r>
              <a:rPr lang="en-US" b="1" dirty="0" smtClean="0">
                <a:solidFill>
                  <a:schemeClr val="bg1">
                    <a:lumMod val="85000"/>
                  </a:schemeClr>
                </a:solidFill>
              </a:rPr>
              <a:t>DESAFIOS</a:t>
            </a:r>
          </a:p>
          <a:p>
            <a:pPr marL="0" indent="0">
              <a:buNone/>
            </a:pPr>
            <a:endParaRPr lang="en-US" b="1" dirty="0">
              <a:solidFill>
                <a:schemeClr val="tx1"/>
              </a:solidFill>
            </a:endParaRPr>
          </a:p>
          <a:p>
            <a:pPr marL="0" indent="0">
              <a:buNone/>
            </a:pPr>
            <a:endParaRPr lang="en-US" b="1" dirty="0" smtClean="0">
              <a:solidFill>
                <a:schemeClr val="tx1"/>
              </a:solidFill>
            </a:endParaRPr>
          </a:p>
          <a:p>
            <a:endParaRPr lang="en-US" b="1" dirty="0">
              <a:solidFill>
                <a:schemeClr val="tx1"/>
              </a:solidFill>
            </a:endParaRPr>
          </a:p>
        </p:txBody>
      </p:sp>
      <p:pic>
        <p:nvPicPr>
          <p:cNvPr id="4" name="Picture 3" descr="duvida boneco.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88224" y="4332970"/>
            <a:ext cx="2555776" cy="2492864"/>
          </a:xfrm>
          <a:prstGeom prst="rect">
            <a:avLst/>
          </a:prstGeom>
          <a:ln w="28575" cmpd="sng">
            <a:solidFill>
              <a:schemeClr val="tx1"/>
            </a:solidFill>
          </a:ln>
        </p:spPr>
      </p:pic>
      <p:pic>
        <p:nvPicPr>
          <p:cNvPr id="5" name="Picture 4" descr="duvid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2160" y="260648"/>
            <a:ext cx="2945940" cy="2209455"/>
          </a:xfrm>
          <a:prstGeom prst="rect">
            <a:avLst/>
          </a:prstGeom>
          <a:ln>
            <a:solidFill>
              <a:srgbClr val="0F3661"/>
            </a:solidFill>
          </a:ln>
        </p:spPr>
      </p:pic>
    </p:spTree>
    <p:extLst>
      <p:ext uri="{BB962C8B-B14F-4D97-AF65-F5344CB8AC3E}">
        <p14:creationId xmlns:p14="http://schemas.microsoft.com/office/powerpoint/2010/main" val="42283129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873152"/>
          </a:xfrm>
        </p:spPr>
        <p:txBody>
          <a:bodyPr/>
          <a:lstStyle/>
          <a:p>
            <a:r>
              <a:rPr lang="en-US" b="1" dirty="0" smtClean="0">
                <a:solidFill>
                  <a:schemeClr val="accent6"/>
                </a:solidFill>
              </a:rPr>
              <a:t>NOTIFICA</a:t>
            </a:r>
            <a:r>
              <a:rPr lang="en-US" b="1" dirty="0" smtClean="0">
                <a:solidFill>
                  <a:schemeClr val="accent6"/>
                </a:solidFill>
              </a:rPr>
              <a:t>ÇÃ</a:t>
            </a:r>
            <a:r>
              <a:rPr lang="en-US" b="1" dirty="0" smtClean="0">
                <a:solidFill>
                  <a:schemeClr val="accent6"/>
                </a:solidFill>
              </a:rPr>
              <a:t>O</a:t>
            </a:r>
            <a:r>
              <a:rPr lang="en-US" dirty="0" smtClean="0">
                <a:solidFill>
                  <a:schemeClr val="accent6"/>
                </a:solidFill>
              </a:rPr>
              <a:t> </a:t>
            </a:r>
            <a:endParaRPr lang="en-US" dirty="0">
              <a:solidFill>
                <a:schemeClr val="accent6"/>
              </a:solidFill>
            </a:endParaRPr>
          </a:p>
        </p:txBody>
      </p:sp>
      <p:sp>
        <p:nvSpPr>
          <p:cNvPr id="3" name="Content Placeholder 2"/>
          <p:cNvSpPr>
            <a:spLocks noGrp="1"/>
          </p:cNvSpPr>
          <p:nvPr>
            <p:ph idx="1"/>
          </p:nvPr>
        </p:nvSpPr>
        <p:spPr>
          <a:xfrm>
            <a:off x="395536" y="1158528"/>
            <a:ext cx="8343205" cy="5688632"/>
          </a:xfrm>
        </p:spPr>
        <p:txBody>
          <a:bodyPr>
            <a:normAutofit fontScale="25000" lnSpcReduction="20000"/>
          </a:bodyPr>
          <a:lstStyle/>
          <a:p>
            <a:pPr>
              <a:lnSpc>
                <a:spcPct val="120000"/>
              </a:lnSpc>
            </a:pPr>
            <a:r>
              <a:rPr lang="pt-BR" sz="8600" dirty="0"/>
              <a:t>A Portaria n</a:t>
            </a:r>
            <a:r>
              <a:rPr lang="pt-BR" sz="8600" baseline="30000" dirty="0"/>
              <a:t>o</a:t>
            </a:r>
            <a:r>
              <a:rPr lang="pt-BR" sz="8600" dirty="0"/>
              <a:t> 1968/2001 MS, por meio da lei federal, tornou </a:t>
            </a:r>
            <a:r>
              <a:rPr lang="pt-BR" sz="8600" i="1" u="sng" dirty="0">
                <a:solidFill>
                  <a:srgbClr val="FF0000"/>
                </a:solidFill>
              </a:rPr>
              <a:t>obrigatória a notificação dos casos de abuso ou suspeita</a:t>
            </a:r>
            <a:r>
              <a:rPr lang="pt-BR" sz="8600" dirty="0"/>
              <a:t>, por parte dos profissionais no setor saúde. Esta lei determina que a comunicação dos casos também deve ser encaminhada para a vigilância epidemiológica</a:t>
            </a:r>
            <a:r>
              <a:rPr lang="pt-BR" sz="8600" dirty="0">
                <a:solidFill>
                  <a:srgbClr val="000000"/>
                </a:solidFill>
              </a:rPr>
              <a:t>. </a:t>
            </a:r>
            <a:endParaRPr lang="pt-BR" sz="8600" dirty="0" smtClean="0">
              <a:solidFill>
                <a:srgbClr val="000000"/>
              </a:solidFill>
            </a:endParaRPr>
          </a:p>
          <a:p>
            <a:pPr>
              <a:lnSpc>
                <a:spcPct val="120000"/>
              </a:lnSpc>
            </a:pPr>
            <a:r>
              <a:rPr lang="pt-BR" sz="8600" dirty="0" smtClean="0">
                <a:solidFill>
                  <a:srgbClr val="000000"/>
                </a:solidFill>
              </a:rPr>
              <a:t>Portaria</a:t>
            </a:r>
            <a:r>
              <a:rPr lang="pt-BR" sz="8600" b="1" dirty="0" smtClean="0">
                <a:solidFill>
                  <a:srgbClr val="000000"/>
                </a:solidFill>
              </a:rPr>
              <a:t> </a:t>
            </a:r>
            <a:r>
              <a:rPr lang="pt-BR" sz="8600" dirty="0"/>
              <a:t>n</a:t>
            </a:r>
            <a:r>
              <a:rPr lang="pt-BR" sz="8600" baseline="30000" dirty="0"/>
              <a:t>o</a:t>
            </a:r>
            <a:r>
              <a:rPr lang="pt-BR" sz="8600" dirty="0"/>
              <a:t> </a:t>
            </a:r>
            <a:r>
              <a:rPr lang="pt-BR" sz="8600" dirty="0" smtClean="0"/>
              <a:t>1271/2014 MS </a:t>
            </a:r>
            <a:r>
              <a:rPr lang="pt-BR" sz="8600" dirty="0" smtClean="0"/>
              <a:t>inclui </a:t>
            </a:r>
            <a:r>
              <a:rPr lang="pt-BR" sz="8600" dirty="0"/>
              <a:t>a </a:t>
            </a:r>
            <a:r>
              <a:rPr lang="pt-BR" sz="8600" b="1" u="sng" dirty="0">
                <a:solidFill>
                  <a:schemeClr val="tx1"/>
                </a:solidFill>
              </a:rPr>
              <a:t>violência sexual </a:t>
            </a:r>
            <a:r>
              <a:rPr lang="pt-BR" sz="8600" dirty="0"/>
              <a:t>como de </a:t>
            </a:r>
            <a:r>
              <a:rPr lang="pt-BR" sz="8600" b="1" u="sng" dirty="0">
                <a:solidFill>
                  <a:srgbClr val="FF0000"/>
                </a:solidFill>
              </a:rPr>
              <a:t>notificação compulsória imediata* </a:t>
            </a:r>
            <a:r>
              <a:rPr lang="pt-BR" sz="8600" dirty="0"/>
              <a:t>pelos profissionais de saúde à vigilância epidemiológica.</a:t>
            </a:r>
          </a:p>
          <a:p>
            <a:pPr>
              <a:lnSpc>
                <a:spcPct val="120000"/>
              </a:lnSpc>
            </a:pPr>
            <a:r>
              <a:rPr lang="pt-BR" sz="8600" dirty="0"/>
              <a:t>A despeito da alta ocorrência dos eventos de violência e da relevância, tanto para a sociedade como para a criança agredida, e do fato de que eles devem ser compulsoriamente notificados, mesmo em se tratando de suspeitos, sabe-se que </a:t>
            </a:r>
            <a:r>
              <a:rPr lang="pt-BR" sz="8600" u="sng" dirty="0"/>
              <a:t>as notificações estão muito aquém da </a:t>
            </a:r>
            <a:r>
              <a:rPr lang="pt-BR" sz="8600" u="sng" dirty="0" smtClean="0"/>
              <a:t>realidade.  </a:t>
            </a:r>
            <a:r>
              <a:rPr lang="pt-BR" sz="8600" dirty="0" smtClean="0"/>
              <a:t>                               </a:t>
            </a:r>
            <a:r>
              <a:rPr lang="pt-BR" sz="5600" i="1" dirty="0" smtClean="0"/>
              <a:t>(</a:t>
            </a:r>
            <a:r>
              <a:rPr lang="pt-BR" sz="5600" i="1" dirty="0" smtClean="0"/>
              <a:t>Deslandes et. al, 2005)                                                       </a:t>
            </a:r>
          </a:p>
          <a:p>
            <a:pPr marL="0" indent="0">
              <a:lnSpc>
                <a:spcPct val="120000"/>
              </a:lnSpc>
              <a:buNone/>
            </a:pPr>
            <a:endParaRPr lang="pt-BR" dirty="0" smtClean="0"/>
          </a:p>
          <a:p>
            <a:pPr marL="0" indent="0">
              <a:lnSpc>
                <a:spcPct val="120000"/>
              </a:lnSpc>
              <a:buNone/>
            </a:pPr>
            <a:endParaRPr lang="pt-BR" dirty="0" smtClean="0"/>
          </a:p>
          <a:p>
            <a:pPr marL="0" indent="0">
              <a:lnSpc>
                <a:spcPct val="120000"/>
              </a:lnSpc>
              <a:buNone/>
            </a:pPr>
            <a:r>
              <a:rPr lang="pt-BR" dirty="0" smtClean="0"/>
              <a:t>                                                             (</a:t>
            </a:r>
            <a:endParaRPr lang="en-US" dirty="0"/>
          </a:p>
        </p:txBody>
      </p:sp>
      <p:pic>
        <p:nvPicPr>
          <p:cNvPr id="4" name="Picture 3" descr="justica brasi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7352" y="-26640"/>
            <a:ext cx="1676648" cy="1319635"/>
          </a:xfrm>
          <a:prstGeom prst="rect">
            <a:avLst/>
          </a:prstGeom>
        </p:spPr>
      </p:pic>
    </p:spTree>
    <p:extLst>
      <p:ext uri="{BB962C8B-B14F-4D97-AF65-F5344CB8AC3E}">
        <p14:creationId xmlns:p14="http://schemas.microsoft.com/office/powerpoint/2010/main" val="1965767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0" y="357166"/>
            <a:ext cx="9144000" cy="707886"/>
          </a:xfrm>
          <a:prstGeom prst="rect">
            <a:avLst/>
          </a:prstGeom>
          <a:noFill/>
        </p:spPr>
        <p:txBody>
          <a:bodyPr wrap="square" rtlCol="0">
            <a:spAutoFit/>
          </a:bodyPr>
          <a:lstStyle/>
          <a:p>
            <a:pPr algn="ctr"/>
            <a:r>
              <a:rPr lang="pt-BR" sz="4000" b="1" dirty="0" smtClean="0">
                <a:solidFill>
                  <a:srgbClr val="FF0000"/>
                </a:solidFill>
              </a:rPr>
              <a:t>VIOLÊNCIA</a:t>
            </a:r>
            <a:endParaRPr lang="pt-BR" sz="4000" b="1" dirty="0">
              <a:solidFill>
                <a:srgbClr val="FF0000"/>
              </a:solidFill>
            </a:endParaRPr>
          </a:p>
        </p:txBody>
      </p:sp>
      <p:sp>
        <p:nvSpPr>
          <p:cNvPr id="13" name="TextBox 12"/>
          <p:cNvSpPr txBox="1"/>
          <p:nvPr/>
        </p:nvSpPr>
        <p:spPr>
          <a:xfrm>
            <a:off x="214282" y="1714488"/>
            <a:ext cx="8429684" cy="5047535"/>
          </a:xfrm>
          <a:prstGeom prst="rect">
            <a:avLst/>
          </a:prstGeom>
          <a:noFill/>
        </p:spPr>
        <p:txBody>
          <a:bodyPr wrap="square" rtlCol="0">
            <a:spAutoFit/>
          </a:bodyPr>
          <a:lstStyle/>
          <a:p>
            <a:r>
              <a:rPr lang="pt-BR" sz="2800" b="1" dirty="0" smtClean="0">
                <a:solidFill>
                  <a:srgbClr val="C00000"/>
                </a:solidFill>
              </a:rPr>
              <a:t>DEFINIÇÃO DE CASO: </a:t>
            </a:r>
          </a:p>
          <a:p>
            <a:endParaRPr lang="pt-BR" dirty="0"/>
          </a:p>
          <a:p>
            <a:pPr>
              <a:lnSpc>
                <a:spcPct val="150000"/>
              </a:lnSpc>
              <a:buClr>
                <a:srgbClr val="FF0000"/>
              </a:buClr>
              <a:buSzPct val="121000"/>
              <a:buFont typeface="Courier New" pitchFamily="49" charset="0"/>
              <a:buChar char="o"/>
            </a:pPr>
            <a:r>
              <a:rPr lang="pt-BR" sz="2400" b="1" dirty="0"/>
              <a:t> </a:t>
            </a:r>
            <a:r>
              <a:rPr lang="pt-BR" sz="2400" b="1" dirty="0" smtClean="0"/>
              <a:t> Suspeita ou confirmação de violência. </a:t>
            </a:r>
          </a:p>
          <a:p>
            <a:pPr algn="just">
              <a:lnSpc>
                <a:spcPct val="150000"/>
              </a:lnSpc>
              <a:buClr>
                <a:srgbClr val="FF0000"/>
              </a:buClr>
              <a:buSzPct val="121000"/>
              <a:buFont typeface="Courier New" pitchFamily="49" charset="0"/>
              <a:buChar char="o"/>
            </a:pPr>
            <a:r>
              <a:rPr lang="pt-BR" sz="2400" b="1" dirty="0"/>
              <a:t> </a:t>
            </a:r>
            <a:r>
              <a:rPr lang="pt-BR" sz="2400" b="1" dirty="0" smtClean="0"/>
              <a:t>Considera-se violência como o uso intencional de força física ou do poder, real ou ameaça, contra si próprio, contra outra pessoa, ou contra um grupo ou uma 	comunidade que resulte ou tenha possibilidade de resultar em lesão, morte, dano psicológico, deficiência de desenvolvimento ou privação. </a:t>
            </a:r>
          </a:p>
          <a:p>
            <a:pPr algn="r">
              <a:buClr>
                <a:srgbClr val="FF0000"/>
              </a:buClr>
            </a:pPr>
            <a:r>
              <a:rPr lang="pt-BR" sz="2400" b="1" dirty="0"/>
              <a:t>	</a:t>
            </a:r>
            <a:r>
              <a:rPr lang="pt-BR" sz="2400" b="1" i="1" dirty="0" smtClean="0"/>
              <a:t>(OMS, 2002)</a:t>
            </a:r>
            <a:endParaRPr lang="pt-BR" sz="2400" b="1" i="1"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4282" y="1142984"/>
            <a:ext cx="8429684" cy="6044732"/>
          </a:xfrm>
          <a:prstGeom prst="rect">
            <a:avLst/>
          </a:prstGeom>
          <a:noFill/>
        </p:spPr>
        <p:txBody>
          <a:bodyPr wrap="square" rtlCol="0">
            <a:spAutoFit/>
          </a:bodyPr>
          <a:lstStyle/>
          <a:p>
            <a:r>
              <a:rPr lang="pt-BR" sz="2800" b="1" dirty="0" smtClean="0">
                <a:solidFill>
                  <a:srgbClr val="C00000"/>
                </a:solidFill>
              </a:rPr>
              <a:t>OBJETO DE NOTIFICAÇÃO: </a:t>
            </a:r>
          </a:p>
          <a:p>
            <a:endParaRPr lang="pt-BR" dirty="0"/>
          </a:p>
          <a:p>
            <a:pPr>
              <a:lnSpc>
                <a:spcPct val="120000"/>
              </a:lnSpc>
              <a:buClr>
                <a:srgbClr val="FF0000"/>
              </a:buClr>
              <a:buSzPct val="121000"/>
              <a:buFont typeface="Courier New" pitchFamily="49" charset="0"/>
              <a:buChar char="o"/>
            </a:pPr>
            <a:r>
              <a:rPr lang="pt-BR" sz="2400" b="1" dirty="0"/>
              <a:t> </a:t>
            </a:r>
            <a:r>
              <a:rPr lang="pt-BR" sz="2000" b="1" dirty="0" smtClean="0"/>
              <a:t>Violência contra crianças  e adolescentes – ambos os sexos, intra 	ou extra domiciliar, todos os tipos e natureza.</a:t>
            </a:r>
          </a:p>
          <a:p>
            <a:pPr>
              <a:lnSpc>
                <a:spcPct val="120000"/>
              </a:lnSpc>
              <a:buClr>
                <a:srgbClr val="FF0000"/>
              </a:buClr>
              <a:buSzPct val="121000"/>
              <a:buFont typeface="Courier New" pitchFamily="49" charset="0"/>
              <a:buChar char="o"/>
            </a:pPr>
            <a:r>
              <a:rPr lang="pt-BR" sz="2000" b="1" dirty="0"/>
              <a:t> </a:t>
            </a:r>
            <a:r>
              <a:rPr lang="pt-BR" sz="2000" b="1" dirty="0" smtClean="0"/>
              <a:t>Violência auto-provocada</a:t>
            </a:r>
          </a:p>
          <a:p>
            <a:pPr>
              <a:lnSpc>
                <a:spcPct val="120000"/>
              </a:lnSpc>
              <a:buClr>
                <a:srgbClr val="FF0000"/>
              </a:buClr>
              <a:buSzPct val="121000"/>
              <a:buFont typeface="Courier New" pitchFamily="49" charset="0"/>
              <a:buChar char="o"/>
            </a:pPr>
            <a:r>
              <a:rPr lang="pt-BR" sz="2000" b="1" dirty="0"/>
              <a:t> </a:t>
            </a:r>
            <a:r>
              <a:rPr lang="pt-BR" sz="2000" b="1" dirty="0" smtClean="0"/>
              <a:t>Violência sexual</a:t>
            </a:r>
          </a:p>
          <a:p>
            <a:pPr>
              <a:lnSpc>
                <a:spcPct val="120000"/>
              </a:lnSpc>
              <a:buClr>
                <a:srgbClr val="FF0000"/>
              </a:buClr>
              <a:buSzPct val="121000"/>
              <a:buFont typeface="Courier New" pitchFamily="49" charset="0"/>
              <a:buChar char="o"/>
            </a:pPr>
            <a:r>
              <a:rPr lang="pt-BR" sz="2000" b="1" dirty="0"/>
              <a:t> </a:t>
            </a:r>
            <a:r>
              <a:rPr lang="pt-BR" sz="2000" b="1" dirty="0" smtClean="0"/>
              <a:t>Violência doméstica</a:t>
            </a:r>
          </a:p>
          <a:p>
            <a:pPr>
              <a:lnSpc>
                <a:spcPct val="120000"/>
              </a:lnSpc>
              <a:buClr>
                <a:srgbClr val="FF0000"/>
              </a:buClr>
              <a:buSzPct val="121000"/>
            </a:pPr>
            <a:r>
              <a:rPr lang="pt-BR" sz="2000" b="1" dirty="0" smtClean="0"/>
              <a:t>	Violência física</a:t>
            </a:r>
          </a:p>
          <a:p>
            <a:pPr>
              <a:lnSpc>
                <a:spcPct val="120000"/>
              </a:lnSpc>
              <a:buClr>
                <a:srgbClr val="FF0000"/>
              </a:buClr>
              <a:buSzPct val="121000"/>
            </a:pPr>
            <a:r>
              <a:rPr lang="pt-BR" sz="2000" b="1" dirty="0"/>
              <a:t>	</a:t>
            </a:r>
            <a:r>
              <a:rPr lang="pt-BR" sz="2000" b="1" dirty="0" smtClean="0"/>
              <a:t>Negligência / abandono</a:t>
            </a:r>
          </a:p>
          <a:p>
            <a:pPr>
              <a:lnSpc>
                <a:spcPct val="120000"/>
              </a:lnSpc>
              <a:buClr>
                <a:srgbClr val="FF0000"/>
              </a:buClr>
              <a:buSzPct val="121000"/>
            </a:pPr>
            <a:r>
              <a:rPr lang="pt-BR" sz="2000" b="1" dirty="0" smtClean="0"/>
              <a:t>	Psicológica</a:t>
            </a:r>
          </a:p>
          <a:p>
            <a:pPr>
              <a:lnSpc>
                <a:spcPct val="120000"/>
              </a:lnSpc>
              <a:buClr>
                <a:srgbClr val="FF0000"/>
              </a:buClr>
              <a:buSzPct val="121000"/>
            </a:pPr>
            <a:r>
              <a:rPr lang="pt-BR" sz="2000" b="1" dirty="0" smtClean="0"/>
              <a:t>	Sexual</a:t>
            </a:r>
          </a:p>
          <a:p>
            <a:pPr>
              <a:buClr>
                <a:srgbClr val="FF0000"/>
              </a:buClr>
              <a:buSzPct val="121000"/>
              <a:buFont typeface="Courier New" pitchFamily="49" charset="0"/>
              <a:buChar char="o"/>
            </a:pPr>
            <a:r>
              <a:rPr lang="pt-BR" sz="2000" b="1" dirty="0"/>
              <a:t> </a:t>
            </a:r>
            <a:r>
              <a:rPr lang="pt-BR" sz="2000" b="1" dirty="0" smtClean="0"/>
              <a:t>Trabalho infantil (menores de 14 anos)</a:t>
            </a:r>
          </a:p>
          <a:p>
            <a:pPr>
              <a:buClr>
                <a:srgbClr val="FF0000"/>
              </a:buClr>
              <a:buSzPct val="121000"/>
              <a:buFont typeface="Courier New" pitchFamily="49" charset="0"/>
              <a:buChar char="o"/>
            </a:pPr>
            <a:endParaRPr lang="pt-BR" sz="2000" b="1" dirty="0"/>
          </a:p>
          <a:p>
            <a:pPr>
              <a:buClr>
                <a:srgbClr val="FF0000"/>
              </a:buClr>
              <a:buSzPct val="121000"/>
              <a:buFont typeface="Courier New" pitchFamily="49" charset="0"/>
              <a:buChar char="o"/>
            </a:pPr>
            <a:endParaRPr lang="pt-BR" sz="2000" b="1" dirty="0" smtClean="0"/>
          </a:p>
          <a:p>
            <a:pPr algn="ctr">
              <a:buClr>
                <a:srgbClr val="FF0000"/>
              </a:buClr>
              <a:buSzPct val="121000"/>
              <a:buFont typeface="Wingdings" pitchFamily="2" charset="2"/>
              <a:buChar char="v"/>
            </a:pPr>
            <a:r>
              <a:rPr lang="pt-BR" sz="2000" b="1" i="1" dirty="0" smtClean="0"/>
              <a:t>TODA VIOLÊNCIA DOMÉSTICA DEVE SER NOTIFICADA E PREENCHIDO A FICHA DE INVESTIGAÇÃO</a:t>
            </a:r>
          </a:p>
          <a:p>
            <a:pPr>
              <a:buClr>
                <a:srgbClr val="FF0000"/>
              </a:buClr>
              <a:buSzPct val="121000"/>
            </a:pPr>
            <a:endParaRPr lang="pt-BR" sz="2000" dirty="0"/>
          </a:p>
        </p:txBody>
      </p:sp>
      <p:sp>
        <p:nvSpPr>
          <p:cNvPr id="4" name="TextBox 3"/>
          <p:cNvSpPr txBox="1"/>
          <p:nvPr/>
        </p:nvSpPr>
        <p:spPr>
          <a:xfrm>
            <a:off x="0" y="214290"/>
            <a:ext cx="9144000" cy="707886"/>
          </a:xfrm>
          <a:prstGeom prst="rect">
            <a:avLst/>
          </a:prstGeom>
          <a:noFill/>
        </p:spPr>
        <p:txBody>
          <a:bodyPr wrap="square" rtlCol="0">
            <a:spAutoFit/>
          </a:bodyPr>
          <a:lstStyle/>
          <a:p>
            <a:pPr algn="ctr"/>
            <a:r>
              <a:rPr lang="pt-BR" sz="4000" b="1" dirty="0" smtClean="0">
                <a:solidFill>
                  <a:srgbClr val="FF0000"/>
                </a:solidFill>
              </a:rPr>
              <a:t>VIOLÊNCIA</a:t>
            </a:r>
            <a:endParaRPr lang="pt-BR" sz="4000" b="1"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945160"/>
          </a:xfrm>
        </p:spPr>
        <p:txBody>
          <a:bodyPr/>
          <a:lstStyle/>
          <a:p>
            <a:pPr algn="l"/>
            <a:endParaRPr lang="en-US" dirty="0"/>
          </a:p>
        </p:txBody>
      </p:sp>
      <p:pic>
        <p:nvPicPr>
          <p:cNvPr id="12" name="Content Placeholder 11" descr="logo qualisus 04.15.pdf"/>
          <p:cNvPicPr>
            <a:picLocks noGrp="1" noChangeAspect="1"/>
          </p:cNvPicPr>
          <p:nvPr>
            <p:ph idx="1"/>
          </p:nvPr>
        </p:nvPicPr>
        <p:blipFill>
          <a:blip r:embed="rId2">
            <a:extLst>
              <a:ext uri="{28A0092B-C50C-407E-A947-70E740481C1C}">
                <a14:useLocalDpi xmlns:a14="http://schemas.microsoft.com/office/drawing/2010/main" val="0"/>
              </a:ext>
            </a:extLst>
          </a:blip>
          <a:srcRect t="30918" b="30918"/>
          <a:stretch>
            <a:fillRect/>
          </a:stretch>
        </p:blipFill>
        <p:spPr>
          <a:xfrm>
            <a:off x="251520" y="-1611560"/>
            <a:ext cx="8042276" cy="4343400"/>
          </a:xfrm>
        </p:spPr>
      </p:pic>
      <p:sp>
        <p:nvSpPr>
          <p:cNvPr id="13" name="Rectangle 12"/>
          <p:cNvSpPr/>
          <p:nvPr/>
        </p:nvSpPr>
        <p:spPr>
          <a:xfrm>
            <a:off x="323528" y="1700808"/>
            <a:ext cx="8496944" cy="2800767"/>
          </a:xfrm>
          <a:prstGeom prst="rect">
            <a:avLst/>
          </a:prstGeom>
        </p:spPr>
        <p:txBody>
          <a:bodyPr wrap="square">
            <a:spAutoFit/>
          </a:bodyPr>
          <a:lstStyle/>
          <a:p>
            <a:pPr algn="ctr"/>
            <a:r>
              <a:rPr lang="pt-BR" sz="4400" b="1" dirty="0">
                <a:solidFill>
                  <a:srgbClr val="FF0000"/>
                </a:solidFill>
              </a:rPr>
              <a:t>Violência sexual crônica: abordagem interdisciplinar e </a:t>
            </a:r>
            <a:r>
              <a:rPr lang="pt-BR" sz="4400" b="1" dirty="0" err="1" smtClean="0">
                <a:solidFill>
                  <a:srgbClr val="FF0000"/>
                </a:solidFill>
              </a:rPr>
              <a:t>intersetorial</a:t>
            </a:r>
            <a:r>
              <a:rPr lang="pt-BR" sz="4400" b="1" dirty="0" smtClean="0">
                <a:solidFill>
                  <a:srgbClr val="FF0000"/>
                </a:solidFill>
              </a:rPr>
              <a:t> </a:t>
            </a:r>
            <a:r>
              <a:rPr lang="pt-BR" sz="4400" b="1" dirty="0">
                <a:solidFill>
                  <a:srgbClr val="FF0000"/>
                </a:solidFill>
              </a:rPr>
              <a:t>com acompanhamento longitudinal </a:t>
            </a:r>
            <a:endParaRPr lang="en-US" sz="4400" b="1" dirty="0">
              <a:solidFill>
                <a:srgbClr val="FF0000"/>
              </a:solidFill>
            </a:endParaRPr>
          </a:p>
        </p:txBody>
      </p:sp>
      <p:sp>
        <p:nvSpPr>
          <p:cNvPr id="15" name="Rectangle 14"/>
          <p:cNvSpPr/>
          <p:nvPr/>
        </p:nvSpPr>
        <p:spPr>
          <a:xfrm>
            <a:off x="3131840" y="4869160"/>
            <a:ext cx="5328592" cy="1631216"/>
          </a:xfrm>
          <a:prstGeom prst="rect">
            <a:avLst/>
          </a:prstGeom>
        </p:spPr>
        <p:txBody>
          <a:bodyPr wrap="square">
            <a:spAutoFit/>
          </a:bodyPr>
          <a:lstStyle/>
          <a:p>
            <a:pPr algn="ctr"/>
            <a:r>
              <a:rPr lang="en-US" sz="2000" b="1" dirty="0">
                <a:solidFill>
                  <a:srgbClr val="000000"/>
                </a:solidFill>
              </a:rPr>
              <a:t>Vanessa </a:t>
            </a:r>
            <a:r>
              <a:rPr lang="en-US" sz="2000" b="1" dirty="0" smtClean="0">
                <a:solidFill>
                  <a:srgbClr val="000000"/>
                </a:solidFill>
              </a:rPr>
              <a:t>Borges Platt</a:t>
            </a:r>
            <a:endParaRPr lang="en-US" sz="2000" b="1" dirty="0">
              <a:solidFill>
                <a:srgbClr val="000000"/>
              </a:solidFill>
            </a:endParaRPr>
          </a:p>
          <a:p>
            <a:pPr algn="ctr"/>
            <a:r>
              <a:rPr lang="pt-BR" sz="1600" b="1" dirty="0">
                <a:solidFill>
                  <a:srgbClr val="000000"/>
                </a:solidFill>
              </a:rPr>
              <a:t>Equipe Multiprofissional de Atendimento às Vítimas de Violência Sexual </a:t>
            </a:r>
            <a:r>
              <a:rPr lang="pt-BR" sz="1600" b="1" dirty="0" smtClean="0">
                <a:solidFill>
                  <a:srgbClr val="000000"/>
                </a:solidFill>
              </a:rPr>
              <a:t>– HIJG e  </a:t>
            </a:r>
            <a:r>
              <a:rPr lang="pt-BR" sz="1600" b="1" dirty="0">
                <a:solidFill>
                  <a:srgbClr val="000000"/>
                </a:solidFill>
              </a:rPr>
              <a:t>HU</a:t>
            </a:r>
          </a:p>
          <a:p>
            <a:pPr algn="ctr"/>
            <a:r>
              <a:rPr lang="en-US" sz="1600" b="1" dirty="0" err="1">
                <a:solidFill>
                  <a:srgbClr val="000000"/>
                </a:solidFill>
              </a:rPr>
              <a:t>Pediatra</a:t>
            </a:r>
            <a:r>
              <a:rPr lang="en-US" sz="1600" b="1" dirty="0">
                <a:solidFill>
                  <a:srgbClr val="000000"/>
                </a:solidFill>
              </a:rPr>
              <a:t> HU e HIJG</a:t>
            </a:r>
          </a:p>
          <a:p>
            <a:pPr algn="ctr"/>
            <a:r>
              <a:rPr lang="en-US" sz="1600" b="1" dirty="0" err="1">
                <a:solidFill>
                  <a:srgbClr val="000000"/>
                </a:solidFill>
              </a:rPr>
              <a:t>Mestranda</a:t>
            </a:r>
            <a:r>
              <a:rPr lang="en-US" sz="1600" b="1" dirty="0">
                <a:solidFill>
                  <a:srgbClr val="000000"/>
                </a:solidFill>
              </a:rPr>
              <a:t> PPGSC </a:t>
            </a:r>
            <a:r>
              <a:rPr lang="en-US" sz="1600" b="1" dirty="0" smtClean="0">
                <a:solidFill>
                  <a:srgbClr val="000000"/>
                </a:solidFill>
              </a:rPr>
              <a:t>– UFSC</a:t>
            </a:r>
          </a:p>
          <a:p>
            <a:pPr algn="ctr"/>
            <a:r>
              <a:rPr lang="en-US" sz="1600" b="1" dirty="0" smtClean="0">
                <a:solidFill>
                  <a:srgbClr val="000000"/>
                </a:solidFill>
              </a:rPr>
              <a:t>27-28/04/2015</a:t>
            </a:r>
            <a:endParaRPr lang="en-US" sz="1600" b="1" dirty="0">
              <a:solidFill>
                <a:srgbClr val="000000"/>
              </a:solidFill>
            </a:endParaRPr>
          </a:p>
        </p:txBody>
      </p:sp>
    </p:spTree>
    <p:extLst>
      <p:ext uri="{BB962C8B-B14F-4D97-AF65-F5344CB8AC3E}">
        <p14:creationId xmlns:p14="http://schemas.microsoft.com/office/powerpoint/2010/main" val="32999853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ova-ficha-viol_5-0_sinan.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6300" y="0"/>
            <a:ext cx="4846211" cy="6858000"/>
          </a:xfrm>
          <a:prstGeom prst="rect">
            <a:avLst/>
          </a:prstGeom>
        </p:spPr>
      </p:pic>
      <p:sp>
        <p:nvSpPr>
          <p:cNvPr id="3" name="Right Arrow 2"/>
          <p:cNvSpPr/>
          <p:nvPr/>
        </p:nvSpPr>
        <p:spPr>
          <a:xfrm rot="9745203">
            <a:off x="6126967" y="282808"/>
            <a:ext cx="683721" cy="389124"/>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4" name="Right Arrow 3"/>
          <p:cNvSpPr/>
          <p:nvPr/>
        </p:nvSpPr>
        <p:spPr>
          <a:xfrm rot="2257554">
            <a:off x="1955382" y="4101297"/>
            <a:ext cx="683721" cy="389124"/>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5" name="Right Arrow 4"/>
          <p:cNvSpPr/>
          <p:nvPr/>
        </p:nvSpPr>
        <p:spPr>
          <a:xfrm rot="9745203">
            <a:off x="5550903" y="4243248"/>
            <a:ext cx="683721" cy="389124"/>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6" name="Right Arrow 5"/>
          <p:cNvSpPr/>
          <p:nvPr/>
        </p:nvSpPr>
        <p:spPr>
          <a:xfrm rot="2257554">
            <a:off x="1955383" y="3669249"/>
            <a:ext cx="683721" cy="389124"/>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Tree>
    <p:extLst>
      <p:ext uri="{BB962C8B-B14F-4D97-AF65-F5344CB8AC3E}">
        <p14:creationId xmlns:p14="http://schemas.microsoft.com/office/powerpoint/2010/main" val="28432230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ova-ficha-viol_5-0_sinan.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7704" y="-171400"/>
            <a:ext cx="4846211" cy="6858000"/>
          </a:xfrm>
          <a:prstGeom prst="rect">
            <a:avLst/>
          </a:prstGeom>
        </p:spPr>
      </p:pic>
      <p:sp>
        <p:nvSpPr>
          <p:cNvPr id="4" name="Right Arrow 3"/>
          <p:cNvSpPr/>
          <p:nvPr/>
        </p:nvSpPr>
        <p:spPr>
          <a:xfrm rot="1793610">
            <a:off x="1599148" y="1197230"/>
            <a:ext cx="683721" cy="389124"/>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5" name="Right Arrow 4"/>
          <p:cNvSpPr/>
          <p:nvPr/>
        </p:nvSpPr>
        <p:spPr>
          <a:xfrm rot="2059968">
            <a:off x="1741852" y="1859719"/>
            <a:ext cx="683721" cy="389124"/>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6" name="Right Arrow 5"/>
          <p:cNvSpPr/>
          <p:nvPr/>
        </p:nvSpPr>
        <p:spPr>
          <a:xfrm rot="1775598">
            <a:off x="1671160" y="2276301"/>
            <a:ext cx="683721" cy="389124"/>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7" name="Right Arrow 6"/>
          <p:cNvSpPr/>
          <p:nvPr/>
        </p:nvSpPr>
        <p:spPr>
          <a:xfrm rot="1775598">
            <a:off x="1455136" y="5300636"/>
            <a:ext cx="683721" cy="389124"/>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Tree>
    <p:extLst>
      <p:ext uri="{BB962C8B-B14F-4D97-AF65-F5344CB8AC3E}">
        <p14:creationId xmlns:p14="http://schemas.microsoft.com/office/powerpoint/2010/main" val="35607771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anner-Campanha-SDH-Portal-FBB.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9632" y="99665"/>
            <a:ext cx="6696744" cy="6718208"/>
          </a:xfrm>
          <a:prstGeom prst="rect">
            <a:avLst/>
          </a:prstGeom>
        </p:spPr>
      </p:pic>
    </p:spTree>
    <p:extLst>
      <p:ext uri="{BB962C8B-B14F-4D97-AF65-F5344CB8AC3E}">
        <p14:creationId xmlns:p14="http://schemas.microsoft.com/office/powerpoint/2010/main" val="14496456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9275" y="764704"/>
            <a:ext cx="8042276" cy="5832647"/>
          </a:xfrm>
        </p:spPr>
        <p:txBody>
          <a:bodyPr>
            <a:normAutofit/>
          </a:bodyPr>
          <a:lstStyle/>
          <a:p>
            <a:pPr marL="0" indent="0">
              <a:buNone/>
            </a:pPr>
            <a:endParaRPr lang="en-US" b="1" dirty="0">
              <a:solidFill>
                <a:schemeClr val="tx1"/>
              </a:solidFill>
            </a:endParaRPr>
          </a:p>
          <a:p>
            <a:endParaRPr lang="en-US" b="1" dirty="0" smtClean="0">
              <a:solidFill>
                <a:schemeClr val="tx1"/>
              </a:solidFill>
            </a:endParaRPr>
          </a:p>
          <a:p>
            <a:r>
              <a:rPr lang="en-US" b="1" dirty="0" smtClean="0">
                <a:solidFill>
                  <a:schemeClr val="bg1">
                    <a:lumMod val="85000"/>
                  </a:schemeClr>
                </a:solidFill>
              </a:rPr>
              <a:t>DEFINIÇÕES IMPORTANTES</a:t>
            </a:r>
          </a:p>
          <a:p>
            <a:r>
              <a:rPr lang="en-US" b="1" dirty="0" smtClean="0">
                <a:solidFill>
                  <a:schemeClr val="bg1">
                    <a:lumMod val="85000"/>
                  </a:schemeClr>
                </a:solidFill>
              </a:rPr>
              <a:t>NOTIFICAÇÃO</a:t>
            </a:r>
          </a:p>
          <a:p>
            <a:r>
              <a:rPr lang="en-US" b="1" dirty="0">
                <a:solidFill>
                  <a:schemeClr val="tx1"/>
                </a:solidFill>
              </a:rPr>
              <a:t>SERVIÇO </a:t>
            </a:r>
            <a:r>
              <a:rPr lang="en-US" b="1" dirty="0" smtClean="0">
                <a:solidFill>
                  <a:schemeClr val="tx1"/>
                </a:solidFill>
              </a:rPr>
              <a:t>HIJG</a:t>
            </a:r>
            <a:endParaRPr lang="en-US" b="1" dirty="0" smtClean="0">
              <a:solidFill>
                <a:schemeClr val="tx1"/>
              </a:solidFill>
            </a:endParaRPr>
          </a:p>
          <a:p>
            <a:r>
              <a:rPr lang="en-US" b="1" dirty="0" smtClean="0">
                <a:solidFill>
                  <a:schemeClr val="bg1">
                    <a:lumMod val="85000"/>
                  </a:schemeClr>
                </a:solidFill>
              </a:rPr>
              <a:t>DADOS 2008 - 2014</a:t>
            </a:r>
            <a:endParaRPr lang="en-US" b="1" dirty="0" smtClean="0">
              <a:solidFill>
                <a:schemeClr val="bg1">
                  <a:lumMod val="85000"/>
                </a:schemeClr>
              </a:solidFill>
            </a:endParaRPr>
          </a:p>
          <a:p>
            <a:r>
              <a:rPr lang="en-US" b="1" dirty="0" smtClean="0">
                <a:solidFill>
                  <a:schemeClr val="bg1">
                    <a:lumMod val="85000"/>
                  </a:schemeClr>
                </a:solidFill>
              </a:rPr>
              <a:t>DESAFIOS</a:t>
            </a:r>
          </a:p>
          <a:p>
            <a:pPr marL="0" indent="0">
              <a:buNone/>
            </a:pPr>
            <a:endParaRPr lang="en-US" b="1" dirty="0">
              <a:solidFill>
                <a:schemeClr val="tx1"/>
              </a:solidFill>
            </a:endParaRPr>
          </a:p>
          <a:p>
            <a:pPr marL="0" indent="0">
              <a:buNone/>
            </a:pPr>
            <a:endParaRPr lang="en-US" b="1" dirty="0" smtClean="0">
              <a:solidFill>
                <a:schemeClr val="tx1"/>
              </a:solidFill>
            </a:endParaRPr>
          </a:p>
          <a:p>
            <a:endParaRPr lang="en-US" b="1" dirty="0">
              <a:solidFill>
                <a:schemeClr val="tx1"/>
              </a:solidFill>
            </a:endParaRPr>
          </a:p>
        </p:txBody>
      </p:sp>
      <p:pic>
        <p:nvPicPr>
          <p:cNvPr id="4" name="Picture 3" descr="duvida boneco.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88224" y="4332970"/>
            <a:ext cx="2555776" cy="2492864"/>
          </a:xfrm>
          <a:prstGeom prst="rect">
            <a:avLst/>
          </a:prstGeom>
          <a:ln w="28575" cmpd="sng">
            <a:solidFill>
              <a:schemeClr val="tx1"/>
            </a:solidFill>
          </a:ln>
        </p:spPr>
      </p:pic>
      <p:pic>
        <p:nvPicPr>
          <p:cNvPr id="5" name="Picture 4" descr="duvid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2160" y="260648"/>
            <a:ext cx="2945940" cy="2209455"/>
          </a:xfrm>
          <a:prstGeom prst="rect">
            <a:avLst/>
          </a:prstGeom>
          <a:ln>
            <a:solidFill>
              <a:srgbClr val="0F3661"/>
            </a:solidFill>
          </a:ln>
        </p:spPr>
      </p:pic>
    </p:spTree>
    <p:extLst>
      <p:ext uri="{BB962C8B-B14F-4D97-AF65-F5344CB8AC3E}">
        <p14:creationId xmlns:p14="http://schemas.microsoft.com/office/powerpoint/2010/main" val="17803821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ângulo de cantos arredondados 6"/>
          <p:cNvSpPr/>
          <p:nvPr/>
        </p:nvSpPr>
        <p:spPr>
          <a:xfrm>
            <a:off x="2105025" y="1281113"/>
            <a:ext cx="6824663" cy="1719262"/>
          </a:xfrm>
          <a:prstGeom prst="roundRect">
            <a:avLst/>
          </a:prstGeom>
          <a:solidFill>
            <a:srgbClr val="DBE5F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pt-BR" b="1" dirty="0">
                <a:solidFill>
                  <a:srgbClr val="000066"/>
                </a:solidFill>
                <a:latin typeface="Arial" charset="0"/>
                <a:ea typeface="ＭＳ Ｐゴシック" charset="0"/>
                <a:cs typeface="Arial" charset="0"/>
              </a:rPr>
              <a:t>1 -  Promoção da Saúde e  Cultura de Paz – </a:t>
            </a:r>
            <a:r>
              <a:rPr lang="pt-BR" b="1" dirty="0">
                <a:solidFill>
                  <a:schemeClr val="accent1">
                    <a:lumMod val="40000"/>
                    <a:lumOff val="60000"/>
                  </a:schemeClr>
                </a:solidFill>
                <a:latin typeface="Arial" charset="0"/>
                <a:ea typeface="ＭＳ Ｐゴシック" charset="0"/>
                <a:cs typeface="Arial" charset="0"/>
              </a:rPr>
              <a:t>propósito é garantir direitos e fortalecer os vínculos entre os serviços de saúde e a comunidade (família), em todos os momento de interação nas visitas domiciliares pelas equipes de Saúde da Família e por meio do atendimento em UBS.</a:t>
            </a:r>
          </a:p>
        </p:txBody>
      </p:sp>
      <p:sp>
        <p:nvSpPr>
          <p:cNvPr id="7170" name="Rectangle 7"/>
          <p:cNvSpPr>
            <a:spLocks noChangeArrowheads="1"/>
          </p:cNvSpPr>
          <p:nvPr/>
        </p:nvSpPr>
        <p:spPr bwMode="auto">
          <a:xfrm>
            <a:off x="642938" y="428625"/>
            <a:ext cx="7816850" cy="796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80000"/>
              </a:lnSpc>
            </a:pPr>
            <a:r>
              <a:rPr lang="pt-BR" sz="2800" b="1" dirty="0" smtClean="0">
                <a:solidFill>
                  <a:srgbClr val="C00000"/>
                </a:solidFill>
              </a:rPr>
              <a:t>Linha </a:t>
            </a:r>
            <a:r>
              <a:rPr lang="pt-BR" sz="2800" b="1" dirty="0">
                <a:solidFill>
                  <a:srgbClr val="C00000"/>
                </a:solidFill>
              </a:rPr>
              <a:t>de </a:t>
            </a:r>
            <a:r>
              <a:rPr lang="pt-BR" sz="2800" b="1" dirty="0" smtClean="0">
                <a:solidFill>
                  <a:srgbClr val="C00000"/>
                </a:solidFill>
              </a:rPr>
              <a:t>Cuidado </a:t>
            </a:r>
            <a:r>
              <a:rPr lang="pt-BR" sz="2400" b="1" dirty="0" smtClean="0">
                <a:solidFill>
                  <a:srgbClr val="C00000"/>
                </a:solidFill>
              </a:rPr>
              <a:t>(</a:t>
            </a:r>
            <a:r>
              <a:rPr lang="pt-BR" sz="2400" b="1" dirty="0" smtClean="0">
                <a:solidFill>
                  <a:srgbClr val="C00000"/>
                </a:solidFill>
              </a:rPr>
              <a:t>Portaria </a:t>
            </a:r>
            <a:r>
              <a:rPr lang="pt-BR" sz="2400" b="1" dirty="0" err="1" smtClean="0">
                <a:solidFill>
                  <a:srgbClr val="C00000"/>
                </a:solidFill>
              </a:rPr>
              <a:t>n</a:t>
            </a:r>
            <a:r>
              <a:rPr lang="pt-BR" sz="2400" b="1" baseline="30000" dirty="0" err="1" smtClean="0">
                <a:solidFill>
                  <a:srgbClr val="C00000"/>
                </a:solidFill>
              </a:rPr>
              <a:t>O</a:t>
            </a:r>
            <a:r>
              <a:rPr lang="pt-BR" sz="2400" b="1" baseline="30000" dirty="0" smtClean="0">
                <a:solidFill>
                  <a:srgbClr val="C00000"/>
                </a:solidFill>
              </a:rPr>
              <a:t> </a:t>
            </a:r>
            <a:r>
              <a:rPr lang="pt-BR" sz="2400" b="1" dirty="0">
                <a:solidFill>
                  <a:srgbClr val="C00000"/>
                </a:solidFill>
              </a:rPr>
              <a:t>4279/GM/MS </a:t>
            </a:r>
            <a:r>
              <a:rPr lang="pt-BR" sz="2400" b="1" dirty="0" smtClean="0">
                <a:solidFill>
                  <a:srgbClr val="C00000"/>
                </a:solidFill>
              </a:rPr>
              <a:t>)</a:t>
            </a:r>
            <a:r>
              <a:rPr lang="pt-BR" sz="2800" b="1" dirty="0" smtClean="0">
                <a:solidFill>
                  <a:srgbClr val="C00000"/>
                </a:solidFill>
              </a:rPr>
              <a:t>- 2010...</a:t>
            </a:r>
            <a:endParaRPr lang="pt-BR" sz="2800" b="1" dirty="0">
              <a:solidFill>
                <a:srgbClr val="C00000"/>
              </a:solidFill>
            </a:endParaRPr>
          </a:p>
        </p:txBody>
      </p:sp>
      <p:pic>
        <p:nvPicPr>
          <p:cNvPr id="7171" name="Picture 9" descr="C:\Users\marial.magalhaes.MSNET\AppData\Local\Microsoft\Windows\Temporary Internet Files\Content.Outlook\R1GHNETN\capaclavescriancaviolencia1 (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625" y="2420938"/>
            <a:ext cx="1308100" cy="186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riângulo isósceles 9"/>
          <p:cNvSpPr/>
          <p:nvPr/>
        </p:nvSpPr>
        <p:spPr>
          <a:xfrm rot="5400000">
            <a:off x="1566070" y="3339306"/>
            <a:ext cx="785812" cy="39052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t-BR"/>
          </a:p>
        </p:txBody>
      </p:sp>
      <p:sp>
        <p:nvSpPr>
          <p:cNvPr id="11" name="Retângulo de cantos arredondados 10"/>
          <p:cNvSpPr/>
          <p:nvPr/>
        </p:nvSpPr>
        <p:spPr>
          <a:xfrm>
            <a:off x="2143125" y="3138488"/>
            <a:ext cx="6824663" cy="1504950"/>
          </a:xfrm>
          <a:prstGeom prst="roundRect">
            <a:avLst/>
          </a:prstGeom>
          <a:solidFill>
            <a:srgbClr val="DBE5F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pt-BR" b="1" dirty="0">
                <a:solidFill>
                  <a:srgbClr val="002060"/>
                </a:solidFill>
                <a:latin typeface="Arial" charset="0"/>
                <a:ea typeface="ＭＳ Ｐゴシック" charset="0"/>
                <a:cs typeface="Arial" charset="0"/>
              </a:rPr>
              <a:t>2 - Linha de cuidado –a finalidade e promover a   intervenção  das situações de violências mediante a ação do  </a:t>
            </a:r>
            <a:r>
              <a:rPr lang="pt-BR" b="1" dirty="0">
                <a:solidFill>
                  <a:schemeClr val="accent6"/>
                </a:solidFill>
                <a:latin typeface="Arial" charset="0"/>
                <a:ea typeface="ＭＳ Ｐゴシック" charset="0"/>
                <a:cs typeface="Arial" charset="0"/>
              </a:rPr>
              <a:t>acolhimento</a:t>
            </a:r>
            <a:r>
              <a:rPr lang="pt-BR" b="1" dirty="0">
                <a:solidFill>
                  <a:srgbClr val="002060"/>
                </a:solidFill>
                <a:latin typeface="Arial" charset="0"/>
                <a:ea typeface="ＭＳ Ｐゴシック" charset="0"/>
                <a:cs typeface="Arial" charset="0"/>
              </a:rPr>
              <a:t>, </a:t>
            </a:r>
            <a:r>
              <a:rPr lang="pt-BR" b="1" dirty="0">
                <a:solidFill>
                  <a:schemeClr val="accent6"/>
                </a:solidFill>
                <a:latin typeface="Arial" charset="0"/>
                <a:ea typeface="ＭＳ Ｐゴシック" charset="0"/>
                <a:cs typeface="Arial" charset="0"/>
              </a:rPr>
              <a:t>atendimento, notificação e seguimento na rede de saúde</a:t>
            </a:r>
            <a:r>
              <a:rPr lang="pt-BR" b="1" dirty="0">
                <a:solidFill>
                  <a:srgbClr val="002060"/>
                </a:solidFill>
                <a:latin typeface="Arial" charset="0"/>
                <a:ea typeface="ＭＳ Ｐゴシック" charset="0"/>
                <a:cs typeface="Arial" charset="0"/>
              </a:rPr>
              <a:t>, nos três níveis de atenção, esgotando todas as possibilidades para promover a atenção integral.</a:t>
            </a:r>
            <a:endParaRPr lang="pt-BR" sz="1400" b="1" u="sng" dirty="0">
              <a:solidFill>
                <a:srgbClr val="002060"/>
              </a:solidFill>
              <a:latin typeface="Arial" charset="0"/>
              <a:ea typeface="ＭＳ Ｐゴシック" charset="0"/>
              <a:cs typeface="Arial" charset="0"/>
            </a:endParaRPr>
          </a:p>
        </p:txBody>
      </p:sp>
      <p:sp>
        <p:nvSpPr>
          <p:cNvPr id="12" name="Retângulo de cantos arredondados 11"/>
          <p:cNvSpPr/>
          <p:nvPr/>
        </p:nvSpPr>
        <p:spPr>
          <a:xfrm>
            <a:off x="2154238" y="4852988"/>
            <a:ext cx="6824662" cy="1504950"/>
          </a:xfrm>
          <a:prstGeom prst="roundRect">
            <a:avLst/>
          </a:prstGeom>
          <a:solidFill>
            <a:srgbClr val="DBE5F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pt-BR" b="1" dirty="0">
                <a:solidFill>
                  <a:srgbClr val="000066"/>
                </a:solidFill>
                <a:latin typeface="Arial" charset="0"/>
                <a:ea typeface="ＭＳ Ｐゴシック" charset="0"/>
                <a:cs typeface="Arial" charset="0"/>
              </a:rPr>
              <a:t>3- Rede de cuidado e proteção social </a:t>
            </a:r>
            <a:r>
              <a:rPr lang="pt-BR" b="1" dirty="0">
                <a:solidFill>
                  <a:schemeClr val="accent1">
                    <a:lumMod val="40000"/>
                    <a:lumOff val="60000"/>
                  </a:schemeClr>
                </a:solidFill>
                <a:latin typeface="Arial" charset="0"/>
                <a:ea typeface="ＭＳ Ｐゴシック" charset="0"/>
                <a:cs typeface="Arial" charset="0"/>
              </a:rPr>
              <a:t>– trabalho em rede para a continuidade do cuidado, proteção, recuperação e o restabelecimento do direito, considerando a ação  </a:t>
            </a:r>
            <a:r>
              <a:rPr lang="pt-BR" b="1" dirty="0" err="1" smtClean="0">
                <a:solidFill>
                  <a:schemeClr val="accent1">
                    <a:lumMod val="40000"/>
                    <a:lumOff val="60000"/>
                  </a:schemeClr>
                </a:solidFill>
                <a:latin typeface="Arial" charset="0"/>
                <a:ea typeface="ＭＳ Ｐゴシック" charset="0"/>
                <a:cs typeface="Arial" charset="0"/>
              </a:rPr>
              <a:t>intrassetorial</a:t>
            </a:r>
            <a:r>
              <a:rPr lang="pt-BR" b="1" dirty="0">
                <a:solidFill>
                  <a:schemeClr val="accent1">
                    <a:lumMod val="40000"/>
                    <a:lumOff val="60000"/>
                  </a:schemeClr>
                </a:solidFill>
                <a:latin typeface="Arial" charset="0"/>
                <a:ea typeface="ＭＳ Ｐゴシック" charset="0"/>
                <a:cs typeface="Arial" charset="0"/>
              </a:rPr>
              <a:t>,  </a:t>
            </a:r>
            <a:r>
              <a:rPr lang="pt-BR" b="1" dirty="0" err="1">
                <a:solidFill>
                  <a:schemeClr val="accent1">
                    <a:lumMod val="40000"/>
                    <a:lumOff val="60000"/>
                  </a:schemeClr>
                </a:solidFill>
                <a:latin typeface="Arial" charset="0"/>
                <a:ea typeface="ＭＳ Ｐゴシック" charset="0"/>
                <a:cs typeface="Arial" charset="0"/>
              </a:rPr>
              <a:t>intersetorial</a:t>
            </a:r>
            <a:r>
              <a:rPr lang="pt-BR" b="1" dirty="0">
                <a:solidFill>
                  <a:schemeClr val="accent1">
                    <a:lumMod val="40000"/>
                    <a:lumOff val="60000"/>
                  </a:schemeClr>
                </a:solidFill>
                <a:latin typeface="Arial" charset="0"/>
                <a:ea typeface="ＭＳ Ｐゴシック" charset="0"/>
                <a:cs typeface="Arial" charset="0"/>
              </a:rPr>
              <a:t> e a participação social </a:t>
            </a:r>
          </a:p>
        </p:txBody>
      </p:sp>
    </p:spTree>
    <p:extLst>
      <p:ext uri="{BB962C8B-B14F-4D97-AF65-F5344CB8AC3E}">
        <p14:creationId xmlns:p14="http://schemas.microsoft.com/office/powerpoint/2010/main" val="17465071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332656"/>
            <a:ext cx="8042276" cy="936104"/>
          </a:xfrm>
        </p:spPr>
        <p:txBody>
          <a:bodyPr/>
          <a:lstStyle/>
          <a:p>
            <a:r>
              <a:rPr lang="pt-BR" sz="3600" b="1" dirty="0" smtClean="0">
                <a:solidFill>
                  <a:srgbClr val="FF0000"/>
                </a:solidFill>
              </a:rPr>
              <a:t>Atendimento no HIJG </a:t>
            </a:r>
            <a:endParaRPr lang="pt-BR" sz="3600" b="1" dirty="0">
              <a:solidFill>
                <a:srgbClr val="FF0000"/>
              </a:solidFill>
            </a:endParaRPr>
          </a:p>
        </p:txBody>
      </p:sp>
      <p:sp>
        <p:nvSpPr>
          <p:cNvPr id="3" name="Espaço Reservado para Conteúdo 2"/>
          <p:cNvSpPr>
            <a:spLocks noGrp="1"/>
          </p:cNvSpPr>
          <p:nvPr>
            <p:ph idx="1"/>
          </p:nvPr>
        </p:nvSpPr>
        <p:spPr>
          <a:xfrm>
            <a:off x="323528" y="1484784"/>
            <a:ext cx="8496943" cy="4968552"/>
          </a:xfrm>
        </p:spPr>
        <p:txBody>
          <a:bodyPr>
            <a:noAutofit/>
          </a:bodyPr>
          <a:lstStyle/>
          <a:p>
            <a:pPr algn="just">
              <a:lnSpc>
                <a:spcPct val="110000"/>
              </a:lnSpc>
              <a:buClr>
                <a:srgbClr val="FF0000"/>
              </a:buClr>
            </a:pPr>
            <a:r>
              <a:rPr lang="pt-BR" sz="1800" b="1" dirty="0" smtClean="0">
                <a:cs typeface="Arial" panose="020B0604020202020204" pitchFamily="34" charset="0"/>
              </a:rPr>
              <a:t>Em 1996 inicia o Ambulatório para crianças em situação de risco no HIJG, pela </a:t>
            </a:r>
            <a:r>
              <a:rPr lang="pt-BR" sz="1800" b="1" dirty="0" err="1" smtClean="0">
                <a:cs typeface="Arial" panose="020B0604020202020204" pitchFamily="34" charset="0"/>
              </a:rPr>
              <a:t>Dra</a:t>
            </a:r>
            <a:r>
              <a:rPr lang="pt-BR" sz="1800" b="1" dirty="0" smtClean="0">
                <a:cs typeface="Arial" panose="020B0604020202020204" pitchFamily="34" charset="0"/>
              </a:rPr>
              <a:t> </a:t>
            </a:r>
            <a:r>
              <a:rPr lang="pt-BR" sz="1800" b="1" dirty="0" err="1" smtClean="0">
                <a:cs typeface="Arial" panose="020B0604020202020204" pitchFamily="34" charset="0"/>
              </a:rPr>
              <a:t>Leonice</a:t>
            </a:r>
            <a:r>
              <a:rPr lang="pt-BR" sz="1800" b="1" dirty="0" smtClean="0">
                <a:cs typeface="Arial" panose="020B0604020202020204" pitchFamily="34" charset="0"/>
              </a:rPr>
              <a:t> Tobias;</a:t>
            </a:r>
          </a:p>
          <a:p>
            <a:pPr algn="just">
              <a:lnSpc>
                <a:spcPct val="110000"/>
              </a:lnSpc>
              <a:buClr>
                <a:srgbClr val="FF0000"/>
              </a:buClr>
            </a:pPr>
            <a:r>
              <a:rPr lang="pt-BR" sz="1800" b="1" dirty="0" smtClean="0">
                <a:cs typeface="Arial" panose="020B0604020202020204" pitchFamily="34" charset="0"/>
              </a:rPr>
              <a:t>Em 2000 inicia o atendimento às vítimas de violência sexual, há menos de 72 horas, conforme  Protocolo RAIVVS;</a:t>
            </a:r>
          </a:p>
          <a:p>
            <a:pPr algn="just">
              <a:lnSpc>
                <a:spcPct val="110000"/>
              </a:lnSpc>
              <a:buClr>
                <a:srgbClr val="FF0000"/>
              </a:buClr>
            </a:pPr>
            <a:r>
              <a:rPr lang="pt-BR" sz="1800" b="1" dirty="0">
                <a:cs typeface="Arial" panose="020B0604020202020204" pitchFamily="34" charset="0"/>
              </a:rPr>
              <a:t>O</a:t>
            </a:r>
            <a:r>
              <a:rPr lang="pt-BR" sz="1800" b="1" dirty="0" smtClean="0">
                <a:cs typeface="Arial" panose="020B0604020202020204" pitchFamily="34" charset="0"/>
              </a:rPr>
              <a:t> hospital foi catalogado como referência no atendimento a violência sexual e observou-se grande frequência de vítimas de violência diagnosticadas após 72 horas. </a:t>
            </a:r>
          </a:p>
          <a:p>
            <a:pPr algn="just">
              <a:lnSpc>
                <a:spcPct val="110000"/>
              </a:lnSpc>
              <a:buClr>
                <a:srgbClr val="FF0000"/>
              </a:buClr>
            </a:pPr>
            <a:r>
              <a:rPr lang="pt-BR" sz="1800" b="1" dirty="0" smtClean="0">
                <a:cs typeface="Arial" panose="020B0604020202020204" pitchFamily="34" charset="0"/>
              </a:rPr>
              <a:t> </a:t>
            </a:r>
            <a:r>
              <a:rPr lang="pt-BR" sz="1800" b="1" dirty="0">
                <a:cs typeface="Arial" panose="020B0604020202020204" pitchFamily="34" charset="0"/>
              </a:rPr>
              <a:t>E</a:t>
            </a:r>
            <a:r>
              <a:rPr lang="pt-BR" sz="1800" b="1" dirty="0" smtClean="0">
                <a:cs typeface="Arial" panose="020B0604020202020204" pitchFamily="34" charset="0"/>
              </a:rPr>
              <a:t>m 2001 foi estendido o atendimento a toda criança/adolescente com suspeita de violência sexual, com notificação e acompanhamento;</a:t>
            </a:r>
          </a:p>
          <a:p>
            <a:pPr algn="just">
              <a:lnSpc>
                <a:spcPct val="110000"/>
              </a:lnSpc>
              <a:buClr>
                <a:srgbClr val="FF0000"/>
              </a:buClr>
            </a:pPr>
            <a:r>
              <a:rPr lang="pt-BR" sz="1800" b="1" dirty="0" smtClean="0">
                <a:cs typeface="Arial" panose="020B0604020202020204" pitchFamily="34" charset="0"/>
              </a:rPr>
              <a:t>Residência médica – estágio;</a:t>
            </a:r>
            <a:r>
              <a:rPr lang="pt-BR" sz="1200" b="1" i="1" dirty="0" smtClean="0">
                <a:cs typeface="Arial" panose="020B0604020202020204" pitchFamily="34" charset="0"/>
              </a:rPr>
              <a:t>** (</a:t>
            </a:r>
            <a:r>
              <a:rPr lang="pt-BR" sz="1200" b="1" i="1" dirty="0" err="1" smtClean="0">
                <a:cs typeface="Arial" panose="020B0604020202020204" pitchFamily="34" charset="0"/>
              </a:rPr>
              <a:t>Pediatrics</a:t>
            </a:r>
            <a:r>
              <a:rPr lang="pt-BR" sz="1200" b="1" i="1" dirty="0" smtClean="0">
                <a:cs typeface="Arial" panose="020B0604020202020204" pitchFamily="34" charset="0"/>
              </a:rPr>
              <a:t>, 2011)</a:t>
            </a:r>
            <a:endParaRPr lang="pt-BR" sz="1200" b="1" i="1" dirty="0">
              <a:cs typeface="Arial" panose="020B0604020202020204" pitchFamily="34" charset="0"/>
            </a:endParaRPr>
          </a:p>
          <a:p>
            <a:pPr algn="just">
              <a:lnSpc>
                <a:spcPct val="110000"/>
              </a:lnSpc>
              <a:buClr>
                <a:srgbClr val="FF0000"/>
              </a:buClr>
            </a:pPr>
            <a:r>
              <a:rPr lang="pt-BR" sz="1800" b="1" dirty="0" smtClean="0">
                <a:cs typeface="Arial" panose="020B0604020202020204" pitchFamily="34" charset="0"/>
              </a:rPr>
              <a:t>Todos os anos são realizadas aulas e capacitações para os residentes;</a:t>
            </a:r>
          </a:p>
        </p:txBody>
      </p:sp>
      <p:sp>
        <p:nvSpPr>
          <p:cNvPr id="4" name="TextBox 3"/>
          <p:cNvSpPr txBox="1"/>
          <p:nvPr/>
        </p:nvSpPr>
        <p:spPr>
          <a:xfrm>
            <a:off x="6464300" y="939800"/>
            <a:ext cx="184666" cy="369332"/>
          </a:xfrm>
          <a:prstGeom prst="rect">
            <a:avLst/>
          </a:prstGeom>
          <a:noFill/>
        </p:spPr>
        <p:txBody>
          <a:bodyPr wrap="none" rtlCol="0">
            <a:spAutoFit/>
          </a:bodyPr>
          <a:lstStyle/>
          <a:p>
            <a:endParaRPr lang="en-US" dirty="0"/>
          </a:p>
        </p:txBody>
      </p:sp>
      <p:pic>
        <p:nvPicPr>
          <p:cNvPr id="5" name="Picture 4" descr="LOGO hijg.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1520" y="188640"/>
            <a:ext cx="1440160" cy="1151933"/>
          </a:xfrm>
          <a:prstGeom prst="rect">
            <a:avLst/>
          </a:prstGeom>
          <a:ln w="28575" cmpd="sng">
            <a:solidFill>
              <a:srgbClr val="FF0000"/>
            </a:solidFill>
          </a:ln>
        </p:spPr>
      </p:pic>
      <p:pic>
        <p:nvPicPr>
          <p:cNvPr id="6" name="Picture 5" descr="logo EACA ANGELA.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260648"/>
            <a:ext cx="1296144" cy="1152128"/>
          </a:xfrm>
          <a:prstGeom prst="rect">
            <a:avLst/>
          </a:prstGeom>
          <a:ln w="38100" cmpd="sng">
            <a:solidFill>
              <a:srgbClr val="FF0000"/>
            </a:solidFill>
          </a:ln>
        </p:spPr>
      </p:pic>
    </p:spTree>
    <p:extLst>
      <p:ext uri="{BB962C8B-B14F-4D97-AF65-F5344CB8AC3E}">
        <p14:creationId xmlns:p14="http://schemas.microsoft.com/office/powerpoint/2010/main" val="36115028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657128"/>
          </a:xfrm>
        </p:spPr>
        <p:txBody>
          <a:bodyPr/>
          <a:lstStyle/>
          <a:p>
            <a:pPr algn="ctr"/>
            <a:r>
              <a:rPr lang="en-US" b="1" dirty="0" smtClean="0">
                <a:solidFill>
                  <a:srgbClr val="FF0000"/>
                </a:solidFill>
              </a:rPr>
              <a:t>“2014”</a:t>
            </a:r>
            <a:endParaRPr lang="en-US" b="1" dirty="0">
              <a:solidFill>
                <a:srgbClr val="FF0000"/>
              </a:solidFill>
            </a:endParaRPr>
          </a:p>
        </p:txBody>
      </p:sp>
      <p:sp>
        <p:nvSpPr>
          <p:cNvPr id="3" name="Content Placeholder 2"/>
          <p:cNvSpPr>
            <a:spLocks noGrp="1"/>
          </p:cNvSpPr>
          <p:nvPr>
            <p:ph sz="quarter" idx="4294967295"/>
          </p:nvPr>
        </p:nvSpPr>
        <p:spPr>
          <a:xfrm>
            <a:off x="274320" y="908720"/>
            <a:ext cx="8595360" cy="5949280"/>
          </a:xfrm>
          <a:prstGeom prst="rect">
            <a:avLst/>
          </a:prstGeom>
        </p:spPr>
        <p:txBody>
          <a:bodyPr>
            <a:normAutofit fontScale="55000" lnSpcReduction="20000"/>
          </a:bodyPr>
          <a:lstStyle/>
          <a:p>
            <a:pPr marL="0" indent="0">
              <a:buNone/>
            </a:pPr>
            <a:r>
              <a:rPr lang="pt-BR" b="1" u="sng" dirty="0" smtClean="0">
                <a:solidFill>
                  <a:schemeClr val="tx1"/>
                </a:solidFill>
              </a:rPr>
              <a:t>Portarias </a:t>
            </a:r>
            <a:r>
              <a:rPr lang="pt-BR" b="1" u="sng" dirty="0">
                <a:solidFill>
                  <a:schemeClr val="tx1"/>
                </a:solidFill>
              </a:rPr>
              <a:t>n</a:t>
            </a:r>
            <a:r>
              <a:rPr lang="pt-BR" b="1" u="sng" baseline="30000" dirty="0">
                <a:solidFill>
                  <a:schemeClr val="tx1"/>
                </a:solidFill>
              </a:rPr>
              <a:t>o </a:t>
            </a:r>
            <a:r>
              <a:rPr lang="pt-BR" b="1" u="sng" baseline="30000" dirty="0" smtClean="0">
                <a:solidFill>
                  <a:schemeClr val="tx1"/>
                </a:solidFill>
              </a:rPr>
              <a:t> </a:t>
            </a:r>
            <a:r>
              <a:rPr lang="pt-BR" b="1" u="sng" dirty="0" smtClean="0">
                <a:solidFill>
                  <a:schemeClr val="tx1"/>
                </a:solidFill>
              </a:rPr>
              <a:t>485 </a:t>
            </a:r>
            <a:r>
              <a:rPr lang="pt-BR" u="sng" dirty="0" smtClean="0">
                <a:solidFill>
                  <a:schemeClr val="tx1"/>
                </a:solidFill>
              </a:rPr>
              <a:t>de </a:t>
            </a:r>
            <a:r>
              <a:rPr lang="pt-BR" u="sng" dirty="0">
                <a:solidFill>
                  <a:schemeClr val="tx1"/>
                </a:solidFill>
              </a:rPr>
              <a:t>1</a:t>
            </a:r>
            <a:r>
              <a:rPr lang="pt-BR" u="sng" baseline="30000" dirty="0">
                <a:solidFill>
                  <a:schemeClr val="tx1"/>
                </a:solidFill>
              </a:rPr>
              <a:t>o</a:t>
            </a:r>
            <a:r>
              <a:rPr lang="pt-BR" u="sng" dirty="0">
                <a:solidFill>
                  <a:schemeClr val="tx1"/>
                </a:solidFill>
              </a:rPr>
              <a:t> de abril </a:t>
            </a:r>
            <a:r>
              <a:rPr lang="pt-BR" dirty="0" smtClean="0">
                <a:solidFill>
                  <a:schemeClr val="tx1"/>
                </a:solidFill>
              </a:rPr>
              <a:t>:</a:t>
            </a:r>
            <a:endParaRPr lang="pt-BR" dirty="0">
              <a:solidFill>
                <a:schemeClr val="tx1"/>
              </a:solidFill>
            </a:endParaRPr>
          </a:p>
          <a:p>
            <a:pPr>
              <a:lnSpc>
                <a:spcPct val="150000"/>
              </a:lnSpc>
              <a:buFont typeface="Wingdings" charset="0"/>
              <a:buChar char="à"/>
            </a:pPr>
            <a:r>
              <a:rPr lang="pt-BR" dirty="0" smtClean="0">
                <a:solidFill>
                  <a:schemeClr val="tx1"/>
                </a:solidFill>
              </a:rPr>
              <a:t>A</a:t>
            </a:r>
            <a:r>
              <a:rPr lang="pt-BR" b="1" dirty="0" smtClean="0">
                <a:solidFill>
                  <a:schemeClr val="tx1"/>
                </a:solidFill>
              </a:rPr>
              <a:t>rt</a:t>
            </a:r>
            <a:r>
              <a:rPr lang="pt-BR" b="1" dirty="0">
                <a:solidFill>
                  <a:schemeClr val="tx1"/>
                </a:solidFill>
              </a:rPr>
              <a:t>.1</a:t>
            </a:r>
            <a:r>
              <a:rPr lang="pt-BR" b="1" baseline="30000" dirty="0">
                <a:solidFill>
                  <a:schemeClr val="tx1"/>
                </a:solidFill>
              </a:rPr>
              <a:t>o </a:t>
            </a:r>
            <a:r>
              <a:rPr lang="pt-BR" u="sng" dirty="0">
                <a:solidFill>
                  <a:schemeClr val="tx1"/>
                </a:solidFill>
              </a:rPr>
              <a:t>redefine o funcionamento do Serviço de </a:t>
            </a:r>
            <a:r>
              <a:rPr lang="pt-BR" u="sng" dirty="0" smtClean="0">
                <a:solidFill>
                  <a:schemeClr val="tx1"/>
                </a:solidFill>
              </a:rPr>
              <a:t>Atenção </a:t>
            </a:r>
            <a:r>
              <a:rPr lang="pt-BR" u="sng" dirty="0" smtClean="0">
                <a:solidFill>
                  <a:schemeClr val="tx1"/>
                </a:solidFill>
              </a:rPr>
              <a:t>às </a:t>
            </a:r>
            <a:r>
              <a:rPr lang="pt-BR" u="sng" dirty="0">
                <a:solidFill>
                  <a:schemeClr val="tx1"/>
                </a:solidFill>
              </a:rPr>
              <a:t>Pessoas em Situação de Violência Sexual no âmbito do SUS</a:t>
            </a:r>
            <a:r>
              <a:rPr lang="pt-BR" dirty="0" smtClean="0">
                <a:solidFill>
                  <a:schemeClr val="tx1"/>
                </a:solidFill>
              </a:rPr>
              <a:t>;. </a:t>
            </a:r>
            <a:endParaRPr lang="pt-BR" dirty="0" smtClean="0">
              <a:solidFill>
                <a:schemeClr val="tx1"/>
              </a:solidFill>
            </a:endParaRPr>
          </a:p>
          <a:p>
            <a:pPr marL="342900" indent="-342900">
              <a:buFont typeface="Wingdings" charset="0"/>
              <a:buChar char="à"/>
            </a:pPr>
            <a:r>
              <a:rPr lang="pt-BR" b="1" dirty="0" smtClean="0">
                <a:solidFill>
                  <a:schemeClr val="tx1"/>
                </a:solidFill>
              </a:rPr>
              <a:t>Art. 5</a:t>
            </a:r>
            <a:r>
              <a:rPr lang="pt-BR" b="1" baseline="30000" dirty="0" smtClean="0">
                <a:solidFill>
                  <a:schemeClr val="tx1"/>
                </a:solidFill>
              </a:rPr>
              <a:t>0</a:t>
            </a:r>
            <a:r>
              <a:rPr lang="pt-BR" b="1" dirty="0" smtClean="0">
                <a:solidFill>
                  <a:schemeClr val="tx1"/>
                </a:solidFill>
              </a:rPr>
              <a:t> </a:t>
            </a:r>
            <a:r>
              <a:rPr lang="pt-BR" dirty="0" smtClean="0">
                <a:solidFill>
                  <a:schemeClr val="tx1"/>
                </a:solidFill>
              </a:rPr>
              <a:t>– Serviços de Referência.</a:t>
            </a:r>
            <a:r>
              <a:rPr lang="pt-BR" dirty="0" smtClean="0"/>
              <a:t>..</a:t>
            </a:r>
          </a:p>
          <a:p>
            <a:pPr marL="0" indent="0">
              <a:lnSpc>
                <a:spcPct val="90000"/>
              </a:lnSpc>
              <a:buNone/>
            </a:pPr>
            <a:r>
              <a:rPr lang="pt-BR" b="1" dirty="0" smtClean="0">
                <a:solidFill>
                  <a:schemeClr val="tx1"/>
                </a:solidFill>
              </a:rPr>
              <a:t>I. Acolhimento</a:t>
            </a:r>
            <a:endParaRPr lang="pt-BR" b="1" dirty="0" smtClean="0">
              <a:solidFill>
                <a:schemeClr val="tx1"/>
              </a:solidFill>
            </a:endParaRPr>
          </a:p>
          <a:p>
            <a:pPr marL="0" indent="0">
              <a:lnSpc>
                <a:spcPct val="90000"/>
              </a:lnSpc>
              <a:buNone/>
            </a:pPr>
            <a:r>
              <a:rPr lang="pt-BR" b="1" dirty="0" smtClean="0">
                <a:solidFill>
                  <a:schemeClr val="tx1"/>
                </a:solidFill>
              </a:rPr>
              <a:t>II. Atendimento Humanizado</a:t>
            </a:r>
          </a:p>
          <a:p>
            <a:pPr marL="0" indent="0">
              <a:lnSpc>
                <a:spcPct val="90000"/>
              </a:lnSpc>
              <a:buNone/>
            </a:pPr>
            <a:r>
              <a:rPr lang="pt-BR" b="1" dirty="0" smtClean="0">
                <a:solidFill>
                  <a:schemeClr val="tx1"/>
                </a:solidFill>
              </a:rPr>
              <a:t>III. </a:t>
            </a:r>
            <a:r>
              <a:rPr lang="pt-BR" b="1" dirty="0" smtClean="0">
                <a:solidFill>
                  <a:schemeClr val="tx1"/>
                </a:solidFill>
              </a:rPr>
              <a:t>Escuta qualificada</a:t>
            </a:r>
          </a:p>
          <a:p>
            <a:pPr marL="0" indent="0">
              <a:lnSpc>
                <a:spcPct val="90000"/>
              </a:lnSpc>
              <a:buNone/>
            </a:pPr>
            <a:r>
              <a:rPr lang="pt-BR" b="1" dirty="0">
                <a:solidFill>
                  <a:srgbClr val="000000"/>
                </a:solidFill>
              </a:rPr>
              <a:t>IV. Informação prévia – compreensão, importância, respeito decisões</a:t>
            </a:r>
          </a:p>
          <a:p>
            <a:pPr marL="0" indent="0">
              <a:lnSpc>
                <a:spcPct val="90000"/>
              </a:lnSpc>
              <a:buNone/>
            </a:pPr>
            <a:r>
              <a:rPr lang="pt-BR" b="1" dirty="0">
                <a:solidFill>
                  <a:srgbClr val="000000"/>
                </a:solidFill>
              </a:rPr>
              <a:t>V. Atendimento Clínico</a:t>
            </a:r>
          </a:p>
          <a:p>
            <a:pPr marL="0" indent="0">
              <a:lnSpc>
                <a:spcPct val="90000"/>
              </a:lnSpc>
              <a:buNone/>
            </a:pPr>
            <a:r>
              <a:rPr lang="pt-BR" b="1" dirty="0">
                <a:solidFill>
                  <a:srgbClr val="000000"/>
                </a:solidFill>
              </a:rPr>
              <a:t>VI. Atendimento Psicológico</a:t>
            </a:r>
          </a:p>
          <a:p>
            <a:pPr marL="0" indent="0">
              <a:lnSpc>
                <a:spcPct val="90000"/>
              </a:lnSpc>
              <a:buNone/>
            </a:pPr>
            <a:r>
              <a:rPr lang="pt-BR" b="1" dirty="0">
                <a:solidFill>
                  <a:srgbClr val="000000"/>
                </a:solidFill>
              </a:rPr>
              <a:t>VII. Realização de Anamnese e preenchimento no prontuário...</a:t>
            </a:r>
          </a:p>
          <a:p>
            <a:pPr marL="0" indent="0">
              <a:lnSpc>
                <a:spcPct val="90000"/>
              </a:lnSpc>
              <a:buNone/>
            </a:pPr>
            <a:r>
              <a:rPr lang="pt-BR" b="1" dirty="0">
                <a:solidFill>
                  <a:srgbClr val="000000"/>
                </a:solidFill>
              </a:rPr>
              <a:t>VIII. Dispensação e administração de medicamentos</a:t>
            </a:r>
          </a:p>
          <a:p>
            <a:pPr marL="0" indent="0">
              <a:lnSpc>
                <a:spcPct val="90000"/>
              </a:lnSpc>
              <a:buNone/>
            </a:pPr>
            <a:r>
              <a:rPr lang="pt-BR" b="1" dirty="0">
                <a:solidFill>
                  <a:srgbClr val="000000"/>
                </a:solidFill>
              </a:rPr>
              <a:t>IX. Exames laboratoriais</a:t>
            </a:r>
          </a:p>
          <a:p>
            <a:pPr marL="0" indent="0">
              <a:lnSpc>
                <a:spcPct val="90000"/>
              </a:lnSpc>
              <a:buNone/>
            </a:pPr>
            <a:r>
              <a:rPr lang="pt-BR" b="1" dirty="0" err="1">
                <a:solidFill>
                  <a:srgbClr val="000000"/>
                </a:solidFill>
              </a:rPr>
              <a:t>X</a:t>
            </a:r>
            <a:r>
              <a:rPr lang="pt-BR" b="1" dirty="0">
                <a:solidFill>
                  <a:srgbClr val="000000"/>
                </a:solidFill>
              </a:rPr>
              <a:t>. Preenchimento Ficha Notificação Compulsória</a:t>
            </a:r>
          </a:p>
          <a:p>
            <a:pPr marL="0" indent="0">
              <a:lnSpc>
                <a:spcPct val="90000"/>
              </a:lnSpc>
              <a:buNone/>
            </a:pPr>
            <a:r>
              <a:rPr lang="pt-BR" b="1" dirty="0">
                <a:solidFill>
                  <a:srgbClr val="000000"/>
                </a:solidFill>
              </a:rPr>
              <a:t>XI. </a:t>
            </a:r>
            <a:r>
              <a:rPr lang="pt-BR" b="1" u="sng" dirty="0">
                <a:solidFill>
                  <a:srgbClr val="FF0000"/>
                </a:solidFill>
              </a:rPr>
              <a:t>Orientação e agendamento para acompanhamento clínico e psicológico</a:t>
            </a:r>
          </a:p>
          <a:p>
            <a:pPr marL="514350" indent="-514350">
              <a:buFont typeface="Arial" pitchFamily="34" charset="0"/>
              <a:buAutoNum type="romanUcPeriod"/>
            </a:pPr>
            <a:endParaRPr lang="pt-BR" b="1" dirty="0">
              <a:solidFill>
                <a:schemeClr val="tx1"/>
              </a:solidFill>
            </a:endParaRPr>
          </a:p>
          <a:p>
            <a:pPr marL="514350" indent="-514350">
              <a:buAutoNum type="romanUcPeriod"/>
            </a:pPr>
            <a:endParaRPr lang="pt-BR" dirty="0" smtClean="0"/>
          </a:p>
          <a:p>
            <a:pPr marL="514350" indent="-514350">
              <a:buAutoNum type="romanUcPeriod"/>
            </a:pPr>
            <a:endParaRPr lang="pt-BR" dirty="0" smtClean="0"/>
          </a:p>
          <a:p>
            <a:endParaRPr lang="en-US" dirty="0"/>
          </a:p>
        </p:txBody>
      </p:sp>
    </p:spTree>
    <p:extLst>
      <p:ext uri="{BB962C8B-B14F-4D97-AF65-F5344CB8AC3E}">
        <p14:creationId xmlns:p14="http://schemas.microsoft.com/office/powerpoint/2010/main" val="5535902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57166"/>
            <a:ext cx="9144000" cy="707886"/>
          </a:xfrm>
          <a:prstGeom prst="rect">
            <a:avLst/>
          </a:prstGeom>
          <a:noFill/>
        </p:spPr>
        <p:txBody>
          <a:bodyPr wrap="square" rtlCol="0">
            <a:spAutoFit/>
          </a:bodyPr>
          <a:lstStyle/>
          <a:p>
            <a:r>
              <a:rPr lang="pt-BR" sz="4000" b="1" dirty="0" smtClean="0">
                <a:solidFill>
                  <a:srgbClr val="FF0000"/>
                </a:solidFill>
              </a:rPr>
              <a:t>         VIOLÊNCIA  SEXUAL </a:t>
            </a:r>
            <a:endParaRPr lang="pt-BR" sz="4000" b="1" dirty="0">
              <a:solidFill>
                <a:srgbClr val="FF0000"/>
              </a:solidFill>
            </a:endParaRPr>
          </a:p>
        </p:txBody>
      </p:sp>
      <p:sp>
        <p:nvSpPr>
          <p:cNvPr id="3" name="TextBox 2"/>
          <p:cNvSpPr txBox="1"/>
          <p:nvPr/>
        </p:nvSpPr>
        <p:spPr>
          <a:xfrm>
            <a:off x="214282" y="1357298"/>
            <a:ext cx="8643998" cy="5386089"/>
          </a:xfrm>
          <a:prstGeom prst="rect">
            <a:avLst/>
          </a:prstGeom>
          <a:noFill/>
        </p:spPr>
        <p:txBody>
          <a:bodyPr wrap="square" rtlCol="0">
            <a:spAutoFit/>
          </a:bodyPr>
          <a:lstStyle/>
          <a:p>
            <a:r>
              <a:rPr lang="pt-BR" sz="2800" b="1" dirty="0" smtClean="0">
                <a:solidFill>
                  <a:srgbClr val="C00000"/>
                </a:solidFill>
              </a:rPr>
              <a:t>ABORDAGEM DA VÍTIMA: </a:t>
            </a:r>
            <a:endParaRPr lang="pt-BR" b="1" dirty="0"/>
          </a:p>
          <a:p>
            <a:pPr>
              <a:lnSpc>
                <a:spcPct val="120000"/>
              </a:lnSpc>
              <a:buClr>
                <a:srgbClr val="FF0000"/>
              </a:buClr>
              <a:buSzPct val="121000"/>
            </a:pPr>
            <a:r>
              <a:rPr lang="pt-BR" sz="2400" b="1" dirty="0" smtClean="0"/>
              <a:t>Cuidados básicos no momento da abordagem:</a:t>
            </a:r>
          </a:p>
          <a:p>
            <a:pPr>
              <a:lnSpc>
                <a:spcPct val="120000"/>
              </a:lnSpc>
              <a:buClr>
                <a:srgbClr val="FF0000"/>
              </a:buClr>
              <a:buSzPct val="121000"/>
            </a:pPr>
            <a:r>
              <a:rPr lang="pt-BR" sz="2400" b="1" i="1" u="sng" dirty="0" smtClean="0"/>
              <a:t>Ter como pressuposto</a:t>
            </a:r>
            <a:r>
              <a:rPr lang="pt-BR" sz="2400" b="1" dirty="0" smtClean="0"/>
              <a:t>:</a:t>
            </a:r>
            <a:endParaRPr lang="pt-BR" sz="2400" b="1" dirty="0"/>
          </a:p>
          <a:p>
            <a:pPr>
              <a:lnSpc>
                <a:spcPct val="120000"/>
              </a:lnSpc>
              <a:buClr>
                <a:srgbClr val="FF0000"/>
              </a:buClr>
              <a:buSzPct val="121000"/>
              <a:buFont typeface="Courier New" pitchFamily="49" charset="0"/>
              <a:buChar char="o"/>
            </a:pPr>
            <a:r>
              <a:rPr lang="pt-BR" sz="2400" b="1" dirty="0" smtClean="0"/>
              <a:t> as crianças/adolescentes são SEMPRE VÍTIMAS</a:t>
            </a:r>
          </a:p>
          <a:p>
            <a:pPr>
              <a:lnSpc>
                <a:spcPct val="120000"/>
              </a:lnSpc>
              <a:buClr>
                <a:srgbClr val="FF0000"/>
              </a:buClr>
              <a:buSzPct val="121000"/>
              <a:buFont typeface="Courier New" pitchFamily="49" charset="0"/>
              <a:buChar char="o"/>
            </a:pPr>
            <a:r>
              <a:rPr lang="pt-BR" sz="2400" b="1" dirty="0"/>
              <a:t> </a:t>
            </a:r>
            <a:r>
              <a:rPr lang="pt-BR" sz="2400" b="1" dirty="0" smtClean="0"/>
              <a:t>é preciso deixar claro o porquê da “conversa” e como 	poderemos ajudá-la</a:t>
            </a:r>
          </a:p>
          <a:p>
            <a:pPr>
              <a:lnSpc>
                <a:spcPct val="120000"/>
              </a:lnSpc>
              <a:buClr>
                <a:srgbClr val="FF0000"/>
              </a:buClr>
              <a:buSzPct val="121000"/>
              <a:buFont typeface="Courier New" pitchFamily="49" charset="0"/>
              <a:buChar char="o"/>
            </a:pPr>
            <a:r>
              <a:rPr lang="pt-BR" sz="2400" b="1" dirty="0"/>
              <a:t> </a:t>
            </a:r>
            <a:r>
              <a:rPr lang="pt-BR" sz="2400" b="1" dirty="0" smtClean="0"/>
              <a:t>o ambiente deve ser propício e não deve permitir 	interrupções</a:t>
            </a:r>
          </a:p>
          <a:p>
            <a:pPr>
              <a:lnSpc>
                <a:spcPct val="120000"/>
              </a:lnSpc>
              <a:buClr>
                <a:srgbClr val="FF0000"/>
              </a:buClr>
              <a:buSzPct val="121000"/>
              <a:buFont typeface="Courier New" pitchFamily="49" charset="0"/>
              <a:buChar char="o"/>
            </a:pPr>
            <a:r>
              <a:rPr lang="pt-BR" sz="2400" b="1" dirty="0"/>
              <a:t> </a:t>
            </a:r>
            <a:r>
              <a:rPr lang="pt-BR" sz="2400" b="1" dirty="0" smtClean="0"/>
              <a:t>a linguagem deve ser clara e simples para que a   	criança/adolescente entenda</a:t>
            </a:r>
          </a:p>
          <a:p>
            <a:pPr>
              <a:lnSpc>
                <a:spcPct val="120000"/>
              </a:lnSpc>
              <a:buClr>
                <a:srgbClr val="FF0000"/>
              </a:buClr>
              <a:buSzPct val="121000"/>
              <a:buFont typeface="Courier New" pitchFamily="49" charset="0"/>
              <a:buChar char="o"/>
            </a:pPr>
            <a:r>
              <a:rPr lang="pt-BR" sz="2400" b="1" dirty="0"/>
              <a:t> </a:t>
            </a:r>
            <a:r>
              <a:rPr lang="pt-BR" sz="2400" b="1" dirty="0" smtClean="0"/>
              <a:t>no momento da abordagem a atenção deve ser 	dedicada exclusivamente para criança/adolescente</a:t>
            </a:r>
          </a:p>
        </p:txBody>
      </p:sp>
      <p:pic>
        <p:nvPicPr>
          <p:cNvPr id="4" name="Picture 3" descr="lagrim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4288" y="188640"/>
            <a:ext cx="1879600" cy="2159000"/>
          </a:xfrm>
          <a:prstGeom prst="rect">
            <a:avLst/>
          </a:prstGeom>
          <a:ln w="19050" cmpd="sng">
            <a:solidFill>
              <a:schemeClr val="tx1"/>
            </a:solid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57166"/>
            <a:ext cx="9144000" cy="707886"/>
          </a:xfrm>
          <a:prstGeom prst="rect">
            <a:avLst/>
          </a:prstGeom>
          <a:noFill/>
        </p:spPr>
        <p:txBody>
          <a:bodyPr wrap="square" rtlCol="0">
            <a:spAutoFit/>
          </a:bodyPr>
          <a:lstStyle/>
          <a:p>
            <a:r>
              <a:rPr lang="pt-BR" sz="4000" b="1" dirty="0" smtClean="0">
                <a:solidFill>
                  <a:srgbClr val="FF0000"/>
                </a:solidFill>
              </a:rPr>
              <a:t>VIOLÊNCIA  SEXUAL</a:t>
            </a:r>
            <a:endParaRPr lang="pt-BR" sz="4000" b="1" dirty="0">
              <a:solidFill>
                <a:srgbClr val="FF0000"/>
              </a:solidFill>
            </a:endParaRPr>
          </a:p>
        </p:txBody>
      </p:sp>
      <p:sp>
        <p:nvSpPr>
          <p:cNvPr id="3" name="TextBox 2"/>
          <p:cNvSpPr txBox="1"/>
          <p:nvPr/>
        </p:nvSpPr>
        <p:spPr>
          <a:xfrm>
            <a:off x="179512" y="2285992"/>
            <a:ext cx="8964488" cy="4212435"/>
          </a:xfrm>
          <a:prstGeom prst="rect">
            <a:avLst/>
          </a:prstGeom>
          <a:noFill/>
        </p:spPr>
        <p:txBody>
          <a:bodyPr wrap="square" rtlCol="0">
            <a:spAutoFit/>
          </a:bodyPr>
          <a:lstStyle/>
          <a:p>
            <a:pPr>
              <a:lnSpc>
                <a:spcPct val="120000"/>
              </a:lnSpc>
            </a:pPr>
            <a:endParaRPr lang="pt-BR" sz="3200" b="1" dirty="0" smtClean="0">
              <a:solidFill>
                <a:schemeClr val="accent1">
                  <a:lumMod val="75000"/>
                </a:schemeClr>
              </a:solidFill>
            </a:endParaRPr>
          </a:p>
          <a:p>
            <a:pPr>
              <a:lnSpc>
                <a:spcPct val="120000"/>
              </a:lnSpc>
            </a:pPr>
            <a:r>
              <a:rPr lang="pt-BR" sz="3200" b="1" dirty="0" smtClean="0">
                <a:solidFill>
                  <a:schemeClr val="accent1">
                    <a:lumMod val="75000"/>
                  </a:schemeClr>
                </a:solidFill>
              </a:rPr>
              <a:t>FATO OCORRIDO HÁ MENOS DE 72 HORAS</a:t>
            </a:r>
            <a:r>
              <a:rPr lang="pt-BR" sz="3200" b="1" dirty="0" smtClean="0">
                <a:solidFill>
                  <a:schemeClr val="accent1">
                    <a:lumMod val="75000"/>
                  </a:schemeClr>
                </a:solidFill>
              </a:rPr>
              <a:t>:</a:t>
            </a:r>
            <a:endParaRPr lang="pt-BR" sz="3200" b="1" dirty="0" smtClean="0">
              <a:solidFill>
                <a:schemeClr val="accent1">
                  <a:lumMod val="75000"/>
                </a:schemeClr>
              </a:solidFill>
            </a:endParaRPr>
          </a:p>
          <a:p>
            <a:pPr>
              <a:lnSpc>
                <a:spcPct val="120000"/>
              </a:lnSpc>
              <a:buClr>
                <a:srgbClr val="FF0000"/>
              </a:buClr>
            </a:pPr>
            <a:r>
              <a:rPr lang="pt-BR" sz="3200" b="1" dirty="0" smtClean="0">
                <a:solidFill>
                  <a:schemeClr val="accent1">
                    <a:lumMod val="75000"/>
                  </a:schemeClr>
                </a:solidFill>
              </a:rPr>
              <a:t> = </a:t>
            </a:r>
            <a:r>
              <a:rPr lang="pt-BR" sz="3200" b="1" dirty="0" smtClean="0">
                <a:solidFill>
                  <a:srgbClr val="FF0000"/>
                </a:solidFill>
              </a:rPr>
              <a:t>COLOCAR  NO  PROTOCOLO  RAIVVS</a:t>
            </a:r>
            <a:r>
              <a:rPr lang="pt-BR" sz="3200" b="1" dirty="0" smtClean="0"/>
              <a:t>*</a:t>
            </a:r>
            <a:endParaRPr lang="pt-BR" sz="3200" b="1" dirty="0" smtClean="0"/>
          </a:p>
          <a:p>
            <a:pPr algn="ctr">
              <a:lnSpc>
                <a:spcPct val="120000"/>
              </a:lnSpc>
              <a:buClr>
                <a:srgbClr val="FF0000"/>
              </a:buClr>
            </a:pPr>
            <a:r>
              <a:rPr lang="pt-BR" sz="3200" b="1" dirty="0" smtClean="0"/>
              <a:t>*</a:t>
            </a:r>
            <a:r>
              <a:rPr lang="pt-BR" sz="3200" b="1" i="1" dirty="0" smtClean="0"/>
              <a:t>Rede de Atenção Integral às Pessoas em Situação de </a:t>
            </a:r>
            <a:r>
              <a:rPr lang="pt-BR" sz="3200" b="1" i="1" dirty="0" smtClean="0"/>
              <a:t>Violência</a:t>
            </a:r>
          </a:p>
          <a:p>
            <a:pPr algn="ctr">
              <a:lnSpc>
                <a:spcPct val="120000"/>
              </a:lnSpc>
              <a:buClr>
                <a:srgbClr val="FF0000"/>
              </a:buClr>
            </a:pPr>
            <a:r>
              <a:rPr lang="pt-BR" sz="3200" b="1" i="1" dirty="0" smtClean="0">
                <a:sym typeface="Wingdings"/>
              </a:rPr>
              <a:t> atendimento m</a:t>
            </a:r>
            <a:r>
              <a:rPr lang="pt-BR" sz="3200" b="1" i="1" dirty="0" smtClean="0">
                <a:sym typeface="Wingdings"/>
              </a:rPr>
              <a:t>édico, exames </a:t>
            </a:r>
            <a:r>
              <a:rPr lang="pt-BR" sz="3200" b="1" i="1" dirty="0" err="1" smtClean="0">
                <a:sym typeface="Wingdings"/>
              </a:rPr>
              <a:t>lab.,profilaxias</a:t>
            </a:r>
            <a:r>
              <a:rPr lang="pt-BR" sz="3200" b="1" i="1" dirty="0" smtClean="0">
                <a:sym typeface="Wingdings"/>
              </a:rPr>
              <a:t>, coleta evidências...</a:t>
            </a:r>
            <a:endParaRPr lang="pt-BR" sz="3200" b="1" i="1" dirty="0"/>
          </a:p>
        </p:txBody>
      </p:sp>
      <p:pic>
        <p:nvPicPr>
          <p:cNvPr id="4" name="Picture 3" descr="relogio remedio.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8184" y="188640"/>
            <a:ext cx="2448271" cy="2232248"/>
          </a:xfrm>
          <a:prstGeom prst="rect">
            <a:avLst/>
          </a:prstGeom>
          <a:solidFill>
            <a:srgbClr val="FFFF00"/>
          </a:solidFill>
          <a:ln w="57150" cmpd="sng">
            <a:solidFill>
              <a:srgbClr val="FF0000"/>
            </a:solid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57166"/>
            <a:ext cx="9144000" cy="707886"/>
          </a:xfrm>
          <a:prstGeom prst="rect">
            <a:avLst/>
          </a:prstGeom>
          <a:noFill/>
        </p:spPr>
        <p:txBody>
          <a:bodyPr wrap="square" rtlCol="0">
            <a:spAutoFit/>
          </a:bodyPr>
          <a:lstStyle/>
          <a:p>
            <a:r>
              <a:rPr lang="pt-BR" sz="4000" b="1" dirty="0" smtClean="0">
                <a:solidFill>
                  <a:srgbClr val="FF0000"/>
                </a:solidFill>
              </a:rPr>
              <a:t>VIOLÊNCIA  SEXUAL</a:t>
            </a:r>
            <a:endParaRPr lang="pt-BR" sz="4000" b="1" dirty="0">
              <a:solidFill>
                <a:srgbClr val="FF0000"/>
              </a:solidFill>
            </a:endParaRPr>
          </a:p>
        </p:txBody>
      </p:sp>
      <p:sp>
        <p:nvSpPr>
          <p:cNvPr id="3" name="TextBox 2"/>
          <p:cNvSpPr txBox="1"/>
          <p:nvPr/>
        </p:nvSpPr>
        <p:spPr>
          <a:xfrm>
            <a:off x="0" y="1071546"/>
            <a:ext cx="8786842" cy="5970864"/>
          </a:xfrm>
          <a:prstGeom prst="rect">
            <a:avLst/>
          </a:prstGeom>
          <a:noFill/>
        </p:spPr>
        <p:txBody>
          <a:bodyPr wrap="square" rtlCol="0">
            <a:spAutoFit/>
          </a:bodyPr>
          <a:lstStyle/>
          <a:p>
            <a:endParaRPr lang="pt-BR" sz="2400" b="1" dirty="0" smtClean="0">
              <a:solidFill>
                <a:schemeClr val="accent1">
                  <a:lumMod val="75000"/>
                </a:schemeClr>
              </a:solidFill>
            </a:endParaRPr>
          </a:p>
          <a:p>
            <a:pPr>
              <a:lnSpc>
                <a:spcPct val="150000"/>
              </a:lnSpc>
              <a:buClr>
                <a:srgbClr val="FF0000"/>
              </a:buClr>
              <a:buFont typeface="Courier New" pitchFamily="49" charset="0"/>
              <a:buChar char="o"/>
            </a:pPr>
            <a:r>
              <a:rPr lang="pt-BR" sz="2400" b="1" dirty="0" smtClean="0"/>
              <a:t>Encaminhar </a:t>
            </a:r>
            <a:r>
              <a:rPr lang="pt-BR" sz="2400" b="1" dirty="0" smtClean="0"/>
              <a:t>para o </a:t>
            </a:r>
            <a:r>
              <a:rPr lang="pt-BR" sz="2400" b="1" dirty="0">
                <a:solidFill>
                  <a:srgbClr val="FF0000"/>
                </a:solidFill>
              </a:rPr>
              <a:t>AMBULATÓRIO DE </a:t>
            </a:r>
            <a:r>
              <a:rPr lang="pt-BR" sz="2400" b="1" dirty="0" smtClean="0">
                <a:solidFill>
                  <a:srgbClr val="FF0000"/>
                </a:solidFill>
              </a:rPr>
              <a:t>APOIO</a:t>
            </a:r>
          </a:p>
          <a:p>
            <a:pPr>
              <a:lnSpc>
                <a:spcPct val="150000"/>
              </a:lnSpc>
              <a:buClr>
                <a:srgbClr val="FF0000"/>
              </a:buClr>
            </a:pPr>
            <a:r>
              <a:rPr lang="pt-BR" sz="2400" b="1" dirty="0" smtClean="0">
                <a:solidFill>
                  <a:srgbClr val="FF0000"/>
                </a:solidFill>
              </a:rPr>
              <a:t> </a:t>
            </a:r>
            <a:r>
              <a:rPr lang="pt-BR" sz="2400" b="1" dirty="0">
                <a:solidFill>
                  <a:srgbClr val="FF0000"/>
                </a:solidFill>
              </a:rPr>
              <a:t>À CRIANÇA E AO </a:t>
            </a:r>
            <a:r>
              <a:rPr lang="pt-BR" sz="2400" b="1" dirty="0" smtClean="0">
                <a:solidFill>
                  <a:srgbClr val="FF0000"/>
                </a:solidFill>
              </a:rPr>
              <a:t>ADOLESCENTE HIJG </a:t>
            </a:r>
            <a:r>
              <a:rPr lang="pt-BR" sz="2400" b="1" dirty="0" smtClean="0">
                <a:solidFill>
                  <a:srgbClr val="FF0000"/>
                </a:solidFill>
              </a:rPr>
              <a:t>:</a:t>
            </a:r>
          </a:p>
          <a:p>
            <a:pPr>
              <a:lnSpc>
                <a:spcPct val="150000"/>
              </a:lnSpc>
              <a:buClr>
                <a:srgbClr val="FF0000"/>
              </a:buClr>
            </a:pPr>
            <a:r>
              <a:rPr lang="pt-BR" sz="2400" b="1" dirty="0" smtClean="0">
                <a:solidFill>
                  <a:srgbClr val="FF0000"/>
                </a:solidFill>
              </a:rPr>
              <a:t> </a:t>
            </a:r>
            <a:r>
              <a:rPr lang="pt-BR" sz="2400" b="1" dirty="0" smtClean="0"/>
              <a:t>2ª e 3ª  às 8 </a:t>
            </a:r>
            <a:r>
              <a:rPr lang="pt-BR" sz="2400" b="1" dirty="0" smtClean="0"/>
              <a:t>horas, </a:t>
            </a:r>
          </a:p>
          <a:p>
            <a:pPr>
              <a:lnSpc>
                <a:spcPct val="150000"/>
              </a:lnSpc>
              <a:buClr>
                <a:srgbClr val="FF0000"/>
              </a:buClr>
            </a:pPr>
            <a:r>
              <a:rPr lang="pt-BR" sz="2400" b="1" dirty="0" smtClean="0"/>
              <a:t>-Tempo: individualizado...</a:t>
            </a:r>
          </a:p>
          <a:p>
            <a:pPr marL="342900" indent="-342900">
              <a:lnSpc>
                <a:spcPct val="150000"/>
              </a:lnSpc>
              <a:buClr>
                <a:srgbClr val="FF0000"/>
              </a:buClr>
              <a:buFontTx/>
              <a:buChar char="-"/>
            </a:pPr>
            <a:r>
              <a:rPr lang="pt-BR" sz="2400" b="1" dirty="0" smtClean="0"/>
              <a:t>7 – 10 dias;</a:t>
            </a:r>
          </a:p>
          <a:p>
            <a:pPr marL="342900" indent="-342900">
              <a:lnSpc>
                <a:spcPct val="150000"/>
              </a:lnSpc>
              <a:buClr>
                <a:srgbClr val="FF0000"/>
              </a:buClr>
              <a:buFontTx/>
              <a:buChar char="-"/>
            </a:pPr>
            <a:r>
              <a:rPr lang="pt-BR" sz="2400" b="1" dirty="0" smtClean="0"/>
              <a:t>6 semanas;</a:t>
            </a:r>
          </a:p>
          <a:p>
            <a:pPr marL="342900" indent="-342900">
              <a:lnSpc>
                <a:spcPct val="150000"/>
              </a:lnSpc>
              <a:buClr>
                <a:srgbClr val="FF0000"/>
              </a:buClr>
              <a:buFontTx/>
              <a:buChar char="-"/>
            </a:pPr>
            <a:r>
              <a:rPr lang="pt-BR" sz="2400" b="1" dirty="0" smtClean="0"/>
              <a:t>3 meses;</a:t>
            </a:r>
          </a:p>
          <a:p>
            <a:pPr marL="342900" indent="-342900">
              <a:lnSpc>
                <a:spcPct val="150000"/>
              </a:lnSpc>
              <a:buClr>
                <a:srgbClr val="FF0000"/>
              </a:buClr>
              <a:buFontTx/>
              <a:buChar char="-"/>
            </a:pPr>
            <a:r>
              <a:rPr lang="pt-BR" sz="2400" b="1" dirty="0" smtClean="0"/>
              <a:t>6 meses;</a:t>
            </a:r>
          </a:p>
          <a:p>
            <a:pPr marL="342900" indent="-342900">
              <a:lnSpc>
                <a:spcPct val="150000"/>
              </a:lnSpc>
              <a:buClr>
                <a:srgbClr val="FF0000"/>
              </a:buClr>
              <a:buFontTx/>
              <a:buChar char="-"/>
            </a:pPr>
            <a:r>
              <a:rPr lang="pt-BR" sz="2400" b="1" dirty="0" smtClean="0"/>
              <a:t>Anualmente at</a:t>
            </a:r>
            <a:r>
              <a:rPr lang="pt-BR" sz="2400" b="1" dirty="0" smtClean="0"/>
              <a:t>é 5 anos (o que ocorreu até 2014).</a:t>
            </a:r>
            <a:endParaRPr lang="pt-BR" sz="2400" b="1" dirty="0" smtClean="0"/>
          </a:p>
          <a:p>
            <a:pPr>
              <a:lnSpc>
                <a:spcPct val="150000"/>
              </a:lnSpc>
              <a:buClr>
                <a:srgbClr val="FF0000"/>
              </a:buClr>
            </a:pPr>
            <a:r>
              <a:rPr lang="pt-BR" sz="2400" b="1" dirty="0" smtClean="0"/>
              <a:t>– </a:t>
            </a:r>
            <a:r>
              <a:rPr lang="pt-BR" sz="2400" b="1" dirty="0" smtClean="0"/>
              <a:t>marcar consulta pelo telefone 32519014/ MICROMED*</a:t>
            </a:r>
            <a:endParaRPr lang="pt-BR" sz="2400" b="1" dirty="0"/>
          </a:p>
        </p:txBody>
      </p:sp>
      <p:pic>
        <p:nvPicPr>
          <p:cNvPr id="4" name="Picture 3" descr="calendario.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6216" y="-315416"/>
            <a:ext cx="2808312" cy="36004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5" name="Content Placeholder 4" descr="logo EACA ANGELA.jpg"/>
          <p:cNvPicPr>
            <a:picLocks noGrp="1" noChangeAspect="1"/>
          </p:cNvPicPr>
          <p:nvPr>
            <p:ph idx="1"/>
          </p:nvPr>
        </p:nvPicPr>
        <p:blipFill>
          <a:blip r:embed="rId3" cstate="print">
            <a:extLst>
              <a:ext uri="{28A0092B-C50C-407E-A947-70E740481C1C}">
                <a14:useLocalDpi xmlns:a14="http://schemas.microsoft.com/office/drawing/2010/main" val="0"/>
              </a:ext>
            </a:extLst>
          </a:blip>
          <a:srcRect l="-1131" r="-1131"/>
          <a:stretch>
            <a:fillRect/>
          </a:stretch>
        </p:blipFill>
        <p:spPr>
          <a:xfrm>
            <a:off x="683568" y="-6810"/>
            <a:ext cx="8042275" cy="6858000"/>
          </a:xfrm>
          <a:prstGeom prst="rect">
            <a:avLst/>
          </a:prstGeom>
        </p:spPr>
      </p:pic>
      <p:graphicFrame>
        <p:nvGraphicFramePr>
          <p:cNvPr id="4" name="Object 10"/>
          <p:cNvGraphicFramePr>
            <a:graphicFrameLocks noChangeAspect="1"/>
          </p:cNvGraphicFramePr>
          <p:nvPr>
            <p:extLst>
              <p:ext uri="{D42A27DB-BD31-4B8C-83A1-F6EECF244321}">
                <p14:modId xmlns:p14="http://schemas.microsoft.com/office/powerpoint/2010/main" val="1156415243"/>
              </p:ext>
            </p:extLst>
          </p:nvPr>
        </p:nvGraphicFramePr>
        <p:xfrm>
          <a:off x="7265722" y="5517232"/>
          <a:ext cx="1846285" cy="576064"/>
        </p:xfrm>
        <a:graphic>
          <a:graphicData uri="http://schemas.openxmlformats.org/presentationml/2006/ole">
            <mc:AlternateContent xmlns:mc="http://schemas.openxmlformats.org/markup-compatibility/2006">
              <mc:Choice xmlns:v="urn:schemas-microsoft-com:vml" Requires="v">
                <p:oleObj spid="_x0000_s1112" name="Imagem de bitmap" r:id="rId4" imgW="5304762" imgH="3780952" progId="PBrush">
                  <p:embed/>
                </p:oleObj>
              </mc:Choice>
              <mc:Fallback>
                <p:oleObj name="Imagem de bitmap" r:id="rId4" imgW="5304762" imgH="3780952" progId="PBrush">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l="13573" r="40718" b="66650"/>
                      <a:stretch>
                        <a:fillRect/>
                      </a:stretch>
                    </p:blipFill>
                    <p:spPr bwMode="auto">
                      <a:xfrm>
                        <a:off x="7265722" y="5517232"/>
                        <a:ext cx="1846285" cy="57606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WordArt 7"/>
          <p:cNvSpPr>
            <a:spLocks noChangeArrowheads="1" noChangeShapeType="1" noTextEdit="1"/>
          </p:cNvSpPr>
          <p:nvPr/>
        </p:nvSpPr>
        <p:spPr bwMode="auto">
          <a:xfrm>
            <a:off x="7452320" y="6237312"/>
            <a:ext cx="1512168" cy="360040"/>
          </a:xfrm>
          <a:prstGeom prst="rect">
            <a:avLst/>
          </a:prstGeom>
        </p:spPr>
        <p:txBody>
          <a:bodyPr wrap="none" fromWordArt="1">
            <a:prstTxWarp prst="textPlain">
              <a:avLst>
                <a:gd name="adj" fmla="val 52896"/>
              </a:avLst>
            </a:prstTxWarp>
          </a:bodyPr>
          <a:lstStyle/>
          <a:p>
            <a:pPr algn="ctr"/>
            <a:r>
              <a:rPr lang="pt-BR" sz="3600" kern="10" dirty="0">
                <a:ln w="9525">
                  <a:solidFill>
                    <a:srgbClr val="000000"/>
                  </a:solidFill>
                  <a:round/>
                  <a:headEnd/>
                  <a:tailEnd/>
                </a:ln>
                <a:solidFill>
                  <a:srgbClr val="FFFFFF"/>
                </a:solidFill>
                <a:latin typeface="Arial Black"/>
              </a:rPr>
              <a:t>NHVE</a:t>
            </a:r>
          </a:p>
        </p:txBody>
      </p:sp>
      <p:sp>
        <p:nvSpPr>
          <p:cNvPr id="3" name="Rectangle 2"/>
          <p:cNvSpPr/>
          <p:nvPr/>
        </p:nvSpPr>
        <p:spPr>
          <a:xfrm>
            <a:off x="179512" y="4149080"/>
            <a:ext cx="2880320" cy="2308324"/>
          </a:xfrm>
          <a:prstGeom prst="rect">
            <a:avLst/>
          </a:prstGeom>
        </p:spPr>
        <p:txBody>
          <a:bodyPr wrap="square">
            <a:spAutoFit/>
          </a:bodyPr>
          <a:lstStyle/>
          <a:p>
            <a:r>
              <a:rPr lang="en-US" sz="2400" b="1" i="1" dirty="0" smtClean="0">
                <a:solidFill>
                  <a:schemeClr val="accent1"/>
                </a:solidFill>
              </a:rPr>
              <a:t>Carolina de </a:t>
            </a:r>
            <a:r>
              <a:rPr lang="en-US" sz="2400" b="1" i="1" smtClean="0">
                <a:solidFill>
                  <a:schemeClr val="accent1"/>
                </a:solidFill>
              </a:rPr>
              <a:t>Melo</a:t>
            </a:r>
          </a:p>
          <a:p>
            <a:r>
              <a:rPr lang="en-US" sz="2400" b="1" i="1" dirty="0" smtClean="0">
                <a:solidFill>
                  <a:schemeClr val="accent1"/>
                </a:solidFill>
              </a:rPr>
              <a:t>Eliane Araújo</a:t>
            </a:r>
          </a:p>
          <a:p>
            <a:r>
              <a:rPr lang="pt-BR" sz="2400" i="1" dirty="0" err="1" smtClean="0">
                <a:solidFill>
                  <a:schemeClr val="accent1"/>
                </a:solidFill>
              </a:rPr>
              <a:t>FernandoVecchio</a:t>
            </a:r>
            <a:r>
              <a:rPr lang="pt-BR" sz="2400" i="1" dirty="0" smtClean="0">
                <a:solidFill>
                  <a:schemeClr val="accent1"/>
                </a:solidFill>
              </a:rPr>
              <a:t> </a:t>
            </a:r>
            <a:endParaRPr lang="en-US" sz="2400" b="1" i="1" dirty="0" smtClean="0">
              <a:solidFill>
                <a:schemeClr val="accent1"/>
              </a:solidFill>
            </a:endParaRPr>
          </a:p>
          <a:p>
            <a:r>
              <a:rPr lang="en-US" sz="2400" b="1" i="1" dirty="0" err="1" smtClean="0">
                <a:solidFill>
                  <a:schemeClr val="accent1"/>
                </a:solidFill>
              </a:rPr>
              <a:t>Flavia</a:t>
            </a:r>
            <a:r>
              <a:rPr lang="en-US" sz="2400" b="1" i="1" dirty="0" smtClean="0">
                <a:solidFill>
                  <a:schemeClr val="accent1"/>
                </a:solidFill>
              </a:rPr>
              <a:t> </a:t>
            </a:r>
            <a:r>
              <a:rPr lang="en-US" sz="2400" b="1" i="1" dirty="0" err="1" smtClean="0">
                <a:solidFill>
                  <a:schemeClr val="accent1"/>
                </a:solidFill>
              </a:rPr>
              <a:t>Goetze</a:t>
            </a:r>
            <a:endParaRPr lang="en-US" sz="2400" b="1" i="1" dirty="0" smtClean="0">
              <a:solidFill>
                <a:schemeClr val="accent1"/>
              </a:solidFill>
            </a:endParaRPr>
          </a:p>
          <a:p>
            <a:r>
              <a:rPr lang="en-US" sz="2400" b="1" i="1" dirty="0" err="1" smtClean="0">
                <a:solidFill>
                  <a:schemeClr val="accent1"/>
                </a:solidFill>
              </a:rPr>
              <a:t>Roseli</a:t>
            </a:r>
            <a:r>
              <a:rPr lang="en-US" sz="2400" b="1" i="1" dirty="0" smtClean="0">
                <a:solidFill>
                  <a:schemeClr val="accent1"/>
                </a:solidFill>
              </a:rPr>
              <a:t> de Jesus</a:t>
            </a:r>
            <a:endParaRPr lang="en-US" sz="2400" b="1" i="1" dirty="0">
              <a:solidFill>
                <a:schemeClr val="accent1"/>
              </a:solidFill>
            </a:endParaRPr>
          </a:p>
          <a:p>
            <a:r>
              <a:rPr lang="en-US" sz="2400" b="1" i="1" dirty="0">
                <a:solidFill>
                  <a:schemeClr val="accent1"/>
                </a:solidFill>
              </a:rPr>
              <a:t>Vanessa Platt</a:t>
            </a:r>
          </a:p>
        </p:txBody>
      </p:sp>
    </p:spTree>
    <p:extLst>
      <p:ext uri="{BB962C8B-B14F-4D97-AF65-F5344CB8AC3E}">
        <p14:creationId xmlns:p14="http://schemas.microsoft.com/office/powerpoint/2010/main" val="5004877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9275" y="764704"/>
            <a:ext cx="8042276" cy="5832647"/>
          </a:xfrm>
        </p:spPr>
        <p:txBody>
          <a:bodyPr>
            <a:normAutofit/>
          </a:bodyPr>
          <a:lstStyle/>
          <a:p>
            <a:pPr marL="0" indent="0">
              <a:buNone/>
            </a:pPr>
            <a:endParaRPr lang="en-US" b="1" dirty="0">
              <a:solidFill>
                <a:schemeClr val="tx1"/>
              </a:solidFill>
            </a:endParaRPr>
          </a:p>
          <a:p>
            <a:endParaRPr lang="en-US" b="1" dirty="0" smtClean="0">
              <a:solidFill>
                <a:schemeClr val="tx1"/>
              </a:solidFill>
            </a:endParaRPr>
          </a:p>
          <a:p>
            <a:r>
              <a:rPr lang="en-US" b="1" dirty="0" smtClean="0">
                <a:solidFill>
                  <a:srgbClr val="D9D9D9"/>
                </a:solidFill>
              </a:rPr>
              <a:t>DEFINIÇÕES IMPORTANTES</a:t>
            </a:r>
          </a:p>
          <a:p>
            <a:r>
              <a:rPr lang="en-US" b="1" dirty="0" smtClean="0">
                <a:solidFill>
                  <a:srgbClr val="D9D9D9"/>
                </a:solidFill>
              </a:rPr>
              <a:t>NOTIFICAÇÃO</a:t>
            </a:r>
          </a:p>
          <a:p>
            <a:r>
              <a:rPr lang="en-US" b="1" dirty="0">
                <a:solidFill>
                  <a:srgbClr val="D9D9D9"/>
                </a:solidFill>
              </a:rPr>
              <a:t>SERVIÇO </a:t>
            </a:r>
            <a:r>
              <a:rPr lang="en-US" b="1" dirty="0" smtClean="0">
                <a:solidFill>
                  <a:srgbClr val="D9D9D9"/>
                </a:solidFill>
              </a:rPr>
              <a:t>HIJG</a:t>
            </a:r>
            <a:endParaRPr lang="en-US" b="1" dirty="0" smtClean="0">
              <a:solidFill>
                <a:srgbClr val="D9D9D9"/>
              </a:solidFill>
            </a:endParaRPr>
          </a:p>
          <a:p>
            <a:r>
              <a:rPr lang="en-US" b="1" dirty="0" smtClean="0">
                <a:solidFill>
                  <a:schemeClr val="tx1"/>
                </a:solidFill>
              </a:rPr>
              <a:t>DADOS 2008 - 2014</a:t>
            </a:r>
            <a:endParaRPr lang="en-US" b="1" dirty="0" smtClean="0">
              <a:solidFill>
                <a:schemeClr val="tx1"/>
              </a:solidFill>
            </a:endParaRPr>
          </a:p>
          <a:p>
            <a:r>
              <a:rPr lang="en-US" b="1" dirty="0" smtClean="0">
                <a:solidFill>
                  <a:srgbClr val="D9D9D9"/>
                </a:solidFill>
              </a:rPr>
              <a:t>DESAFIOS</a:t>
            </a:r>
          </a:p>
          <a:p>
            <a:pPr marL="0" indent="0">
              <a:buNone/>
            </a:pPr>
            <a:endParaRPr lang="en-US" b="1" dirty="0">
              <a:solidFill>
                <a:schemeClr val="tx1"/>
              </a:solidFill>
            </a:endParaRPr>
          </a:p>
          <a:p>
            <a:pPr marL="0" indent="0">
              <a:buNone/>
            </a:pPr>
            <a:endParaRPr lang="en-US" b="1" dirty="0" smtClean="0">
              <a:solidFill>
                <a:schemeClr val="tx1"/>
              </a:solidFill>
            </a:endParaRPr>
          </a:p>
          <a:p>
            <a:endParaRPr lang="en-US" b="1" dirty="0">
              <a:solidFill>
                <a:schemeClr val="tx1"/>
              </a:solidFill>
            </a:endParaRPr>
          </a:p>
        </p:txBody>
      </p:sp>
      <p:pic>
        <p:nvPicPr>
          <p:cNvPr id="4" name="Picture 3" descr="duvida boneco.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88224" y="4332970"/>
            <a:ext cx="2555776" cy="2492864"/>
          </a:xfrm>
          <a:prstGeom prst="rect">
            <a:avLst/>
          </a:prstGeom>
          <a:ln w="28575" cmpd="sng">
            <a:solidFill>
              <a:schemeClr val="tx1"/>
            </a:solidFill>
          </a:ln>
        </p:spPr>
      </p:pic>
      <p:pic>
        <p:nvPicPr>
          <p:cNvPr id="5" name="Picture 4" descr="duvid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2160" y="260648"/>
            <a:ext cx="2945940" cy="2209455"/>
          </a:xfrm>
          <a:prstGeom prst="rect">
            <a:avLst/>
          </a:prstGeom>
          <a:ln>
            <a:solidFill>
              <a:srgbClr val="0F3661"/>
            </a:solidFill>
          </a:ln>
        </p:spPr>
      </p:pic>
    </p:spTree>
    <p:extLst>
      <p:ext uri="{BB962C8B-B14F-4D97-AF65-F5344CB8AC3E}">
        <p14:creationId xmlns:p14="http://schemas.microsoft.com/office/powerpoint/2010/main" val="42283129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513112"/>
          </a:xfrm>
        </p:spPr>
        <p:txBody>
          <a:bodyPr/>
          <a:lstStyle/>
          <a:p>
            <a:pPr algn="l">
              <a:lnSpc>
                <a:spcPct val="115000"/>
              </a:lnSpc>
              <a:spcAft>
                <a:spcPts val="0"/>
              </a:spcAft>
            </a:pPr>
            <a:r>
              <a:rPr lang="pt-BR" sz="1200" dirty="0" smtClean="0">
                <a:latin typeface="Times New Roman"/>
                <a:ea typeface="Cambria"/>
                <a:cs typeface="Times New Roman"/>
              </a:rPr>
              <a:t>.</a:t>
            </a:r>
            <a:r>
              <a:rPr lang="pt-BR" sz="4400" dirty="0">
                <a:latin typeface="Cambria"/>
                <a:ea typeface="Cambria"/>
                <a:cs typeface="Times New Roman"/>
              </a:rPr>
              <a:t/>
            </a:r>
            <a:br>
              <a:rPr lang="pt-BR" sz="4400" dirty="0">
                <a:latin typeface="Cambria"/>
                <a:ea typeface="Cambria"/>
                <a:cs typeface="Times New Roman"/>
              </a:rPr>
            </a:br>
            <a:r>
              <a:rPr lang="pt-BR" sz="1400" b="1" dirty="0">
                <a:solidFill>
                  <a:schemeClr val="accent6"/>
                </a:solidFill>
                <a:highlight>
                  <a:srgbClr val="FF0000"/>
                </a:highlight>
                <a:latin typeface="Times New Roman"/>
                <a:ea typeface="Cambria"/>
                <a:cs typeface="Times New Roman"/>
              </a:rPr>
              <a:t>Tabela </a:t>
            </a:r>
            <a:r>
              <a:rPr lang="pt-BR" sz="1400" b="1" dirty="0" smtClean="0">
                <a:solidFill>
                  <a:schemeClr val="accent6"/>
                </a:solidFill>
                <a:highlight>
                  <a:srgbClr val="FF0000"/>
                </a:highlight>
                <a:latin typeface="Times New Roman"/>
                <a:ea typeface="Cambria"/>
                <a:cs typeface="Times New Roman"/>
              </a:rPr>
              <a:t>1</a:t>
            </a:r>
            <a:r>
              <a:rPr lang="pt-BR" sz="1400" b="1" dirty="0" smtClean="0">
                <a:solidFill>
                  <a:schemeClr val="accent6"/>
                </a:solidFill>
                <a:latin typeface="Times New Roman"/>
                <a:ea typeface="Cambria"/>
                <a:cs typeface="Times New Roman"/>
              </a:rPr>
              <a:t> </a:t>
            </a:r>
            <a:r>
              <a:rPr lang="pt-BR" sz="1400" b="1" dirty="0">
                <a:solidFill>
                  <a:schemeClr val="accent6"/>
                </a:solidFill>
                <a:latin typeface="Times New Roman"/>
                <a:ea typeface="Cambria"/>
                <a:cs typeface="Times New Roman"/>
              </a:rPr>
              <a:t>– Municípios de ocorrência (</a:t>
            </a:r>
            <a:r>
              <a:rPr lang="pt-BR" sz="1400" b="1" dirty="0" err="1">
                <a:solidFill>
                  <a:schemeClr val="accent6"/>
                </a:solidFill>
                <a:latin typeface="Times New Roman"/>
                <a:ea typeface="Cambria"/>
                <a:cs typeface="Times New Roman"/>
              </a:rPr>
              <a:t>n</a:t>
            </a:r>
            <a:r>
              <a:rPr lang="pt-BR" sz="1400" b="1" dirty="0">
                <a:solidFill>
                  <a:schemeClr val="accent6"/>
                </a:solidFill>
                <a:latin typeface="Times New Roman"/>
                <a:ea typeface="Cambria"/>
                <a:cs typeface="Times New Roman"/>
              </a:rPr>
              <a:t>= 417) dos casos de ASI  notificados pelo HIJG (SINAN), período 2008 – 2014</a:t>
            </a:r>
            <a:endParaRPr lang="en-US" sz="1400" b="1" dirty="0">
              <a:solidFill>
                <a:schemeClr val="accent6"/>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909005559"/>
              </p:ext>
            </p:extLst>
          </p:nvPr>
        </p:nvGraphicFramePr>
        <p:xfrm>
          <a:off x="549275" y="692150"/>
          <a:ext cx="8042276" cy="5191760"/>
        </p:xfrm>
        <a:graphic>
          <a:graphicData uri="http://schemas.openxmlformats.org/drawingml/2006/table">
            <a:tbl>
              <a:tblPr firstRow="1" bandRow="1">
                <a:tableStyleId>{3C2FFA5D-87B4-456A-9821-1D502468CF0F}</a:tableStyleId>
              </a:tblPr>
              <a:tblGrid>
                <a:gridCol w="4021138"/>
                <a:gridCol w="4021138"/>
              </a:tblGrid>
              <a:tr h="370840">
                <a:tc>
                  <a:txBody>
                    <a:bodyPr/>
                    <a:lstStyle/>
                    <a:p>
                      <a:pPr algn="ctr"/>
                      <a:r>
                        <a:rPr lang="en-US" dirty="0" smtClean="0"/>
                        <a:t>MUNIC</a:t>
                      </a:r>
                      <a:r>
                        <a:rPr lang="en-US" dirty="0" smtClean="0"/>
                        <a:t>ÍPIO</a:t>
                      </a:r>
                      <a:endParaRPr lang="en-US" dirty="0"/>
                    </a:p>
                  </a:txBody>
                  <a:tcPr/>
                </a:tc>
                <a:tc>
                  <a:txBody>
                    <a:bodyPr/>
                    <a:lstStyle/>
                    <a:p>
                      <a:pPr algn="ctr"/>
                      <a:r>
                        <a:rPr lang="en-US" dirty="0" smtClean="0"/>
                        <a:t>N</a:t>
                      </a:r>
                      <a:endParaRPr lang="en-US" dirty="0"/>
                    </a:p>
                  </a:txBody>
                  <a:tcPr/>
                </a:tc>
              </a:tr>
              <a:tr h="370840">
                <a:tc>
                  <a:txBody>
                    <a:bodyPr/>
                    <a:lstStyle/>
                    <a:p>
                      <a:pPr>
                        <a:lnSpc>
                          <a:spcPct val="115000"/>
                        </a:lnSpc>
                        <a:spcAft>
                          <a:spcPts val="0"/>
                        </a:spcAft>
                      </a:pPr>
                      <a:r>
                        <a:rPr lang="pt-BR" sz="1800" b="1" dirty="0">
                          <a:solidFill>
                            <a:srgbClr val="000000"/>
                          </a:solidFill>
                          <a:effectLst/>
                          <a:latin typeface="Times New Roman"/>
                          <a:ea typeface="Times New Roman"/>
                          <a:cs typeface="Times New Roman"/>
                        </a:rPr>
                        <a:t>Florianópolis</a:t>
                      </a:r>
                      <a:endParaRPr lang="pt-BR" sz="1800" b="1" dirty="0">
                        <a:solidFill>
                          <a:srgbClr val="000000"/>
                        </a:solidFill>
                        <a:effectLst/>
                        <a:latin typeface="Cambria"/>
                        <a:ea typeface="Cambria"/>
                        <a:cs typeface="Times New Roman"/>
                      </a:endParaRPr>
                    </a:p>
                  </a:txBody>
                  <a:tcPr marL="68580" marR="68580" marT="0" marB="0" anchor="b"/>
                </a:tc>
                <a:tc>
                  <a:txBody>
                    <a:bodyPr/>
                    <a:lstStyle/>
                    <a:p>
                      <a:pPr algn="ctr">
                        <a:lnSpc>
                          <a:spcPct val="115000"/>
                        </a:lnSpc>
                        <a:spcAft>
                          <a:spcPts val="0"/>
                        </a:spcAft>
                      </a:pPr>
                      <a:r>
                        <a:rPr lang="pt-BR" sz="1800" b="1">
                          <a:solidFill>
                            <a:srgbClr val="000000"/>
                          </a:solidFill>
                          <a:effectLst/>
                          <a:latin typeface="Times New Roman"/>
                          <a:ea typeface="Times New Roman"/>
                          <a:cs typeface="Times New Roman"/>
                        </a:rPr>
                        <a:t>242</a:t>
                      </a:r>
                      <a:endParaRPr lang="pt-BR" sz="1800" b="1">
                        <a:solidFill>
                          <a:srgbClr val="000000"/>
                        </a:solidFill>
                        <a:effectLst/>
                        <a:latin typeface="Cambria"/>
                        <a:ea typeface="Cambria"/>
                        <a:cs typeface="Times New Roman"/>
                      </a:endParaRPr>
                    </a:p>
                  </a:txBody>
                  <a:tcPr marL="68580" marR="68580" marT="0" marB="0"/>
                </a:tc>
              </a:tr>
              <a:tr h="370840">
                <a:tc>
                  <a:txBody>
                    <a:bodyPr/>
                    <a:lstStyle/>
                    <a:p>
                      <a:pPr>
                        <a:lnSpc>
                          <a:spcPct val="115000"/>
                        </a:lnSpc>
                        <a:spcAft>
                          <a:spcPts val="0"/>
                        </a:spcAft>
                      </a:pPr>
                      <a:r>
                        <a:rPr lang="pt-BR" sz="1800" b="1" dirty="0">
                          <a:solidFill>
                            <a:srgbClr val="000000"/>
                          </a:solidFill>
                          <a:effectLst/>
                          <a:latin typeface="Times New Roman"/>
                          <a:ea typeface="Times New Roman"/>
                          <a:cs typeface="Times New Roman"/>
                        </a:rPr>
                        <a:t>São José</a:t>
                      </a:r>
                      <a:endParaRPr lang="pt-BR" sz="1800" b="1" dirty="0">
                        <a:solidFill>
                          <a:srgbClr val="000000"/>
                        </a:solidFill>
                        <a:effectLst/>
                        <a:latin typeface="Cambria"/>
                        <a:ea typeface="Cambria"/>
                        <a:cs typeface="Times New Roman"/>
                      </a:endParaRPr>
                    </a:p>
                  </a:txBody>
                  <a:tcPr marL="68580" marR="68580" marT="0" marB="0" anchor="b"/>
                </a:tc>
                <a:tc>
                  <a:txBody>
                    <a:bodyPr/>
                    <a:lstStyle/>
                    <a:p>
                      <a:pPr algn="ctr">
                        <a:lnSpc>
                          <a:spcPct val="115000"/>
                        </a:lnSpc>
                        <a:spcAft>
                          <a:spcPts val="0"/>
                        </a:spcAft>
                      </a:pPr>
                      <a:r>
                        <a:rPr lang="pt-BR" sz="1800" b="1">
                          <a:solidFill>
                            <a:srgbClr val="000000"/>
                          </a:solidFill>
                          <a:effectLst/>
                          <a:latin typeface="Times New Roman"/>
                          <a:ea typeface="Times New Roman"/>
                          <a:cs typeface="Times New Roman"/>
                        </a:rPr>
                        <a:t>70</a:t>
                      </a:r>
                      <a:endParaRPr lang="pt-BR" sz="1800" b="1">
                        <a:solidFill>
                          <a:srgbClr val="000000"/>
                        </a:solidFill>
                        <a:effectLst/>
                        <a:latin typeface="Cambria"/>
                        <a:ea typeface="Cambria"/>
                        <a:cs typeface="Times New Roman"/>
                      </a:endParaRPr>
                    </a:p>
                  </a:txBody>
                  <a:tcPr marL="68580" marR="68580" marT="0" marB="0"/>
                </a:tc>
              </a:tr>
              <a:tr h="370840">
                <a:tc>
                  <a:txBody>
                    <a:bodyPr/>
                    <a:lstStyle/>
                    <a:p>
                      <a:pPr>
                        <a:lnSpc>
                          <a:spcPct val="115000"/>
                        </a:lnSpc>
                        <a:spcAft>
                          <a:spcPts val="0"/>
                        </a:spcAft>
                      </a:pPr>
                      <a:r>
                        <a:rPr lang="pt-BR" sz="1800" b="1">
                          <a:solidFill>
                            <a:srgbClr val="000000"/>
                          </a:solidFill>
                          <a:effectLst/>
                          <a:latin typeface="Times New Roman"/>
                          <a:ea typeface="Times New Roman"/>
                          <a:cs typeface="Times New Roman"/>
                        </a:rPr>
                        <a:t>Palhoça</a:t>
                      </a:r>
                      <a:endParaRPr lang="pt-BR" sz="1800" b="1">
                        <a:solidFill>
                          <a:srgbClr val="000000"/>
                        </a:solidFill>
                        <a:effectLst/>
                        <a:latin typeface="Cambria"/>
                        <a:ea typeface="Cambria"/>
                        <a:cs typeface="Times New Roman"/>
                      </a:endParaRPr>
                    </a:p>
                  </a:txBody>
                  <a:tcPr marL="68580" marR="68580" marT="0" marB="0" anchor="b"/>
                </a:tc>
                <a:tc>
                  <a:txBody>
                    <a:bodyPr/>
                    <a:lstStyle/>
                    <a:p>
                      <a:pPr algn="ctr">
                        <a:lnSpc>
                          <a:spcPct val="115000"/>
                        </a:lnSpc>
                        <a:spcAft>
                          <a:spcPts val="0"/>
                        </a:spcAft>
                      </a:pPr>
                      <a:r>
                        <a:rPr lang="pt-BR" sz="1800" b="1">
                          <a:solidFill>
                            <a:srgbClr val="000000"/>
                          </a:solidFill>
                          <a:effectLst/>
                          <a:latin typeface="Times New Roman"/>
                          <a:ea typeface="Times New Roman"/>
                          <a:cs typeface="Times New Roman"/>
                        </a:rPr>
                        <a:t>32</a:t>
                      </a:r>
                      <a:endParaRPr lang="pt-BR" sz="1800" b="1">
                        <a:solidFill>
                          <a:srgbClr val="000000"/>
                        </a:solidFill>
                        <a:effectLst/>
                        <a:latin typeface="Cambria"/>
                        <a:ea typeface="Cambria"/>
                        <a:cs typeface="Times New Roman"/>
                      </a:endParaRPr>
                    </a:p>
                  </a:txBody>
                  <a:tcPr marL="68580" marR="68580" marT="0" marB="0"/>
                </a:tc>
              </a:tr>
              <a:tr h="370840">
                <a:tc>
                  <a:txBody>
                    <a:bodyPr/>
                    <a:lstStyle/>
                    <a:p>
                      <a:pPr>
                        <a:lnSpc>
                          <a:spcPct val="115000"/>
                        </a:lnSpc>
                        <a:spcAft>
                          <a:spcPts val="0"/>
                        </a:spcAft>
                      </a:pPr>
                      <a:r>
                        <a:rPr lang="pt-BR" sz="1800" b="1">
                          <a:solidFill>
                            <a:srgbClr val="000000"/>
                          </a:solidFill>
                          <a:effectLst/>
                          <a:latin typeface="Times New Roman"/>
                          <a:ea typeface="Times New Roman"/>
                          <a:cs typeface="Times New Roman"/>
                        </a:rPr>
                        <a:t>Biguaçu</a:t>
                      </a:r>
                      <a:endParaRPr lang="pt-BR" sz="1800" b="1">
                        <a:solidFill>
                          <a:srgbClr val="000000"/>
                        </a:solidFill>
                        <a:effectLst/>
                        <a:latin typeface="Cambria"/>
                        <a:ea typeface="Cambria"/>
                        <a:cs typeface="Times New Roman"/>
                      </a:endParaRPr>
                    </a:p>
                  </a:txBody>
                  <a:tcPr marL="68580" marR="68580" marT="0" marB="0" anchor="b"/>
                </a:tc>
                <a:tc>
                  <a:txBody>
                    <a:bodyPr/>
                    <a:lstStyle/>
                    <a:p>
                      <a:pPr algn="ctr">
                        <a:lnSpc>
                          <a:spcPct val="115000"/>
                        </a:lnSpc>
                        <a:spcAft>
                          <a:spcPts val="0"/>
                        </a:spcAft>
                      </a:pPr>
                      <a:r>
                        <a:rPr lang="pt-BR" sz="1800" b="1">
                          <a:solidFill>
                            <a:srgbClr val="000000"/>
                          </a:solidFill>
                          <a:effectLst/>
                          <a:latin typeface="Times New Roman"/>
                          <a:ea typeface="Times New Roman"/>
                          <a:cs typeface="Times New Roman"/>
                        </a:rPr>
                        <a:t>22</a:t>
                      </a:r>
                      <a:endParaRPr lang="pt-BR" sz="1800" b="1">
                        <a:solidFill>
                          <a:srgbClr val="000000"/>
                        </a:solidFill>
                        <a:effectLst/>
                        <a:latin typeface="Cambria"/>
                        <a:ea typeface="Cambria"/>
                        <a:cs typeface="Times New Roman"/>
                      </a:endParaRPr>
                    </a:p>
                  </a:txBody>
                  <a:tcPr marL="68580" marR="68580" marT="0" marB="0"/>
                </a:tc>
              </a:tr>
              <a:tr h="370840">
                <a:tc>
                  <a:txBody>
                    <a:bodyPr/>
                    <a:lstStyle/>
                    <a:p>
                      <a:pPr>
                        <a:lnSpc>
                          <a:spcPct val="115000"/>
                        </a:lnSpc>
                        <a:spcAft>
                          <a:spcPts val="0"/>
                        </a:spcAft>
                      </a:pPr>
                      <a:r>
                        <a:rPr lang="pt-BR" sz="1800" b="1">
                          <a:solidFill>
                            <a:srgbClr val="000000"/>
                          </a:solidFill>
                          <a:effectLst/>
                          <a:latin typeface="Times New Roman"/>
                          <a:ea typeface="Times New Roman"/>
                          <a:cs typeface="Times New Roman"/>
                        </a:rPr>
                        <a:t>Santo Amaro da Imperatriz</a:t>
                      </a:r>
                      <a:endParaRPr lang="pt-BR" sz="1800" b="1">
                        <a:solidFill>
                          <a:srgbClr val="000000"/>
                        </a:solidFill>
                        <a:effectLst/>
                        <a:latin typeface="Cambria"/>
                        <a:ea typeface="Cambria"/>
                        <a:cs typeface="Times New Roman"/>
                      </a:endParaRPr>
                    </a:p>
                  </a:txBody>
                  <a:tcPr marL="68580" marR="68580" marT="0" marB="0" anchor="b"/>
                </a:tc>
                <a:tc>
                  <a:txBody>
                    <a:bodyPr/>
                    <a:lstStyle/>
                    <a:p>
                      <a:pPr algn="ctr">
                        <a:lnSpc>
                          <a:spcPct val="115000"/>
                        </a:lnSpc>
                        <a:spcAft>
                          <a:spcPts val="0"/>
                        </a:spcAft>
                      </a:pPr>
                      <a:r>
                        <a:rPr lang="pt-BR" sz="1800" b="1">
                          <a:solidFill>
                            <a:srgbClr val="000000"/>
                          </a:solidFill>
                          <a:effectLst/>
                          <a:latin typeface="Times New Roman"/>
                          <a:ea typeface="Times New Roman"/>
                          <a:cs typeface="Times New Roman"/>
                        </a:rPr>
                        <a:t>5</a:t>
                      </a:r>
                      <a:endParaRPr lang="pt-BR" sz="1800" b="1">
                        <a:solidFill>
                          <a:srgbClr val="000000"/>
                        </a:solidFill>
                        <a:effectLst/>
                        <a:latin typeface="Cambria"/>
                        <a:ea typeface="Cambria"/>
                        <a:cs typeface="Times New Roman"/>
                      </a:endParaRPr>
                    </a:p>
                  </a:txBody>
                  <a:tcPr marL="68580" marR="68580" marT="0" marB="0"/>
                </a:tc>
              </a:tr>
              <a:tr h="370840">
                <a:tc>
                  <a:txBody>
                    <a:bodyPr/>
                    <a:lstStyle/>
                    <a:p>
                      <a:pPr>
                        <a:lnSpc>
                          <a:spcPct val="115000"/>
                        </a:lnSpc>
                        <a:spcAft>
                          <a:spcPts val="0"/>
                        </a:spcAft>
                      </a:pPr>
                      <a:r>
                        <a:rPr lang="pt-BR" sz="1800" b="1" dirty="0">
                          <a:solidFill>
                            <a:srgbClr val="000000"/>
                          </a:solidFill>
                          <a:effectLst/>
                          <a:latin typeface="Times New Roman"/>
                          <a:ea typeface="Times New Roman"/>
                          <a:cs typeface="Times New Roman"/>
                        </a:rPr>
                        <a:t>Tijucas</a:t>
                      </a:r>
                      <a:endParaRPr lang="pt-BR" sz="1800" b="1" dirty="0">
                        <a:solidFill>
                          <a:srgbClr val="000000"/>
                        </a:solidFill>
                        <a:effectLst/>
                        <a:latin typeface="Cambria"/>
                        <a:ea typeface="Cambria"/>
                        <a:cs typeface="Times New Roman"/>
                      </a:endParaRPr>
                    </a:p>
                  </a:txBody>
                  <a:tcPr marL="68580" marR="68580" marT="0" marB="0" anchor="b"/>
                </a:tc>
                <a:tc>
                  <a:txBody>
                    <a:bodyPr/>
                    <a:lstStyle/>
                    <a:p>
                      <a:pPr algn="ctr">
                        <a:lnSpc>
                          <a:spcPct val="115000"/>
                        </a:lnSpc>
                        <a:spcAft>
                          <a:spcPts val="0"/>
                        </a:spcAft>
                      </a:pPr>
                      <a:r>
                        <a:rPr lang="pt-BR" sz="1800" b="1">
                          <a:solidFill>
                            <a:srgbClr val="000000"/>
                          </a:solidFill>
                          <a:effectLst/>
                          <a:latin typeface="Times New Roman"/>
                          <a:ea typeface="Times New Roman"/>
                          <a:cs typeface="Times New Roman"/>
                        </a:rPr>
                        <a:t>5</a:t>
                      </a:r>
                      <a:endParaRPr lang="pt-BR" sz="1800" b="1">
                        <a:solidFill>
                          <a:srgbClr val="000000"/>
                        </a:solidFill>
                        <a:effectLst/>
                        <a:latin typeface="Cambria"/>
                        <a:ea typeface="Cambria"/>
                        <a:cs typeface="Times New Roman"/>
                      </a:endParaRPr>
                    </a:p>
                  </a:txBody>
                  <a:tcPr marL="68580" marR="68580" marT="0" marB="0"/>
                </a:tc>
              </a:tr>
              <a:tr h="370840">
                <a:tc>
                  <a:txBody>
                    <a:bodyPr/>
                    <a:lstStyle/>
                    <a:p>
                      <a:pPr>
                        <a:lnSpc>
                          <a:spcPct val="115000"/>
                        </a:lnSpc>
                        <a:spcAft>
                          <a:spcPts val="0"/>
                        </a:spcAft>
                      </a:pPr>
                      <a:r>
                        <a:rPr lang="pt-BR" sz="1800" b="1">
                          <a:solidFill>
                            <a:srgbClr val="000000"/>
                          </a:solidFill>
                          <a:effectLst/>
                          <a:latin typeface="Times New Roman"/>
                          <a:ea typeface="Times New Roman"/>
                          <a:cs typeface="Times New Roman"/>
                        </a:rPr>
                        <a:t>Águas Mornas</a:t>
                      </a:r>
                      <a:endParaRPr lang="pt-BR" sz="1800" b="1">
                        <a:solidFill>
                          <a:srgbClr val="000000"/>
                        </a:solidFill>
                        <a:effectLst/>
                        <a:latin typeface="Cambria"/>
                        <a:ea typeface="Cambria"/>
                        <a:cs typeface="Times New Roman"/>
                      </a:endParaRPr>
                    </a:p>
                  </a:txBody>
                  <a:tcPr marL="68580" marR="68580" marT="0" marB="0" anchor="b"/>
                </a:tc>
                <a:tc>
                  <a:txBody>
                    <a:bodyPr/>
                    <a:lstStyle/>
                    <a:p>
                      <a:pPr algn="ctr">
                        <a:lnSpc>
                          <a:spcPct val="115000"/>
                        </a:lnSpc>
                        <a:spcAft>
                          <a:spcPts val="0"/>
                        </a:spcAft>
                      </a:pPr>
                      <a:r>
                        <a:rPr lang="pt-BR" sz="1800" b="1">
                          <a:solidFill>
                            <a:srgbClr val="000000"/>
                          </a:solidFill>
                          <a:effectLst/>
                          <a:latin typeface="Times New Roman"/>
                          <a:ea typeface="Times New Roman"/>
                          <a:cs typeface="Times New Roman"/>
                        </a:rPr>
                        <a:t>4</a:t>
                      </a:r>
                      <a:endParaRPr lang="pt-BR" sz="1800" b="1">
                        <a:solidFill>
                          <a:srgbClr val="000000"/>
                        </a:solidFill>
                        <a:effectLst/>
                        <a:latin typeface="Cambria"/>
                        <a:ea typeface="Cambria"/>
                        <a:cs typeface="Times New Roman"/>
                      </a:endParaRPr>
                    </a:p>
                  </a:txBody>
                  <a:tcPr marL="68580" marR="68580" marT="0" marB="0"/>
                </a:tc>
              </a:tr>
              <a:tr h="370840">
                <a:tc>
                  <a:txBody>
                    <a:bodyPr/>
                    <a:lstStyle/>
                    <a:p>
                      <a:pPr>
                        <a:lnSpc>
                          <a:spcPct val="115000"/>
                        </a:lnSpc>
                        <a:spcAft>
                          <a:spcPts val="0"/>
                        </a:spcAft>
                      </a:pPr>
                      <a:r>
                        <a:rPr lang="pt-BR" sz="1800" b="1">
                          <a:solidFill>
                            <a:srgbClr val="000000"/>
                          </a:solidFill>
                          <a:effectLst/>
                          <a:latin typeface="Times New Roman"/>
                          <a:ea typeface="Times New Roman"/>
                          <a:cs typeface="Times New Roman"/>
                        </a:rPr>
                        <a:t>Garopaba</a:t>
                      </a:r>
                      <a:endParaRPr lang="pt-BR" sz="1800" b="1">
                        <a:solidFill>
                          <a:srgbClr val="000000"/>
                        </a:solidFill>
                        <a:effectLst/>
                        <a:latin typeface="Cambria"/>
                        <a:ea typeface="Cambria"/>
                        <a:cs typeface="Times New Roman"/>
                      </a:endParaRPr>
                    </a:p>
                  </a:txBody>
                  <a:tcPr marL="68580" marR="68580" marT="0" marB="0" anchor="b"/>
                </a:tc>
                <a:tc>
                  <a:txBody>
                    <a:bodyPr/>
                    <a:lstStyle/>
                    <a:p>
                      <a:pPr algn="ctr">
                        <a:lnSpc>
                          <a:spcPct val="115000"/>
                        </a:lnSpc>
                        <a:spcAft>
                          <a:spcPts val="0"/>
                        </a:spcAft>
                      </a:pPr>
                      <a:r>
                        <a:rPr lang="pt-BR" sz="1800" b="1">
                          <a:solidFill>
                            <a:srgbClr val="000000"/>
                          </a:solidFill>
                          <a:effectLst/>
                          <a:latin typeface="Times New Roman"/>
                          <a:ea typeface="Times New Roman"/>
                          <a:cs typeface="Times New Roman"/>
                        </a:rPr>
                        <a:t>4</a:t>
                      </a:r>
                      <a:endParaRPr lang="pt-BR" sz="1800" b="1">
                        <a:solidFill>
                          <a:srgbClr val="000000"/>
                        </a:solidFill>
                        <a:effectLst/>
                        <a:latin typeface="Cambria"/>
                        <a:ea typeface="Cambria"/>
                        <a:cs typeface="Times New Roman"/>
                      </a:endParaRPr>
                    </a:p>
                  </a:txBody>
                  <a:tcPr marL="68580" marR="68580" marT="0" marB="0"/>
                </a:tc>
              </a:tr>
              <a:tr h="370840">
                <a:tc>
                  <a:txBody>
                    <a:bodyPr/>
                    <a:lstStyle/>
                    <a:p>
                      <a:pPr>
                        <a:lnSpc>
                          <a:spcPct val="115000"/>
                        </a:lnSpc>
                        <a:spcAft>
                          <a:spcPts val="0"/>
                        </a:spcAft>
                      </a:pPr>
                      <a:r>
                        <a:rPr lang="pt-BR" sz="1800" b="1">
                          <a:solidFill>
                            <a:srgbClr val="000000"/>
                          </a:solidFill>
                          <a:effectLst/>
                          <a:latin typeface="Times New Roman"/>
                          <a:ea typeface="Times New Roman"/>
                          <a:cs typeface="Times New Roman"/>
                        </a:rPr>
                        <a:t>São João Batista</a:t>
                      </a:r>
                      <a:endParaRPr lang="pt-BR" sz="1800" b="1">
                        <a:solidFill>
                          <a:srgbClr val="000000"/>
                        </a:solidFill>
                        <a:effectLst/>
                        <a:latin typeface="Cambria"/>
                        <a:ea typeface="Cambria"/>
                        <a:cs typeface="Times New Roman"/>
                      </a:endParaRPr>
                    </a:p>
                  </a:txBody>
                  <a:tcPr marL="68580" marR="68580" marT="0" marB="0" anchor="b"/>
                </a:tc>
                <a:tc>
                  <a:txBody>
                    <a:bodyPr/>
                    <a:lstStyle/>
                    <a:p>
                      <a:pPr algn="ctr">
                        <a:lnSpc>
                          <a:spcPct val="115000"/>
                        </a:lnSpc>
                        <a:spcAft>
                          <a:spcPts val="0"/>
                        </a:spcAft>
                      </a:pPr>
                      <a:r>
                        <a:rPr lang="pt-BR" sz="1800" b="1">
                          <a:solidFill>
                            <a:srgbClr val="000000"/>
                          </a:solidFill>
                          <a:effectLst/>
                          <a:latin typeface="Times New Roman"/>
                          <a:ea typeface="Times New Roman"/>
                          <a:cs typeface="Times New Roman"/>
                        </a:rPr>
                        <a:t>4</a:t>
                      </a:r>
                      <a:endParaRPr lang="pt-BR" sz="1800" b="1">
                        <a:solidFill>
                          <a:srgbClr val="000000"/>
                        </a:solidFill>
                        <a:effectLst/>
                        <a:latin typeface="Cambria"/>
                        <a:ea typeface="Cambria"/>
                        <a:cs typeface="Times New Roman"/>
                      </a:endParaRPr>
                    </a:p>
                  </a:txBody>
                  <a:tcPr marL="68580" marR="68580" marT="0" marB="0"/>
                </a:tc>
              </a:tr>
              <a:tr h="370840">
                <a:tc>
                  <a:txBody>
                    <a:bodyPr/>
                    <a:lstStyle/>
                    <a:p>
                      <a:pPr>
                        <a:lnSpc>
                          <a:spcPct val="115000"/>
                        </a:lnSpc>
                        <a:spcAft>
                          <a:spcPts val="0"/>
                        </a:spcAft>
                      </a:pPr>
                      <a:r>
                        <a:rPr lang="pt-BR" sz="1800" b="1" dirty="0">
                          <a:solidFill>
                            <a:srgbClr val="000000"/>
                          </a:solidFill>
                          <a:effectLst/>
                          <a:latin typeface="Times New Roman"/>
                          <a:ea typeface="Times New Roman"/>
                          <a:cs typeface="Times New Roman"/>
                        </a:rPr>
                        <a:t>Imbituba</a:t>
                      </a:r>
                      <a:endParaRPr lang="pt-BR" sz="1800" b="1" dirty="0">
                        <a:solidFill>
                          <a:srgbClr val="000000"/>
                        </a:solidFill>
                        <a:effectLst/>
                        <a:latin typeface="Cambria"/>
                        <a:ea typeface="Cambria"/>
                        <a:cs typeface="Times New Roman"/>
                      </a:endParaRPr>
                    </a:p>
                  </a:txBody>
                  <a:tcPr marL="68580" marR="68580" marT="0" marB="0" anchor="b"/>
                </a:tc>
                <a:tc>
                  <a:txBody>
                    <a:bodyPr/>
                    <a:lstStyle/>
                    <a:p>
                      <a:pPr algn="ctr">
                        <a:lnSpc>
                          <a:spcPct val="115000"/>
                        </a:lnSpc>
                        <a:spcAft>
                          <a:spcPts val="0"/>
                        </a:spcAft>
                      </a:pPr>
                      <a:r>
                        <a:rPr lang="pt-BR" sz="1800" b="1">
                          <a:solidFill>
                            <a:srgbClr val="000000"/>
                          </a:solidFill>
                          <a:effectLst/>
                          <a:latin typeface="Times New Roman"/>
                          <a:ea typeface="Times New Roman"/>
                          <a:cs typeface="Times New Roman"/>
                        </a:rPr>
                        <a:t>3</a:t>
                      </a:r>
                      <a:endParaRPr lang="pt-BR" sz="1800" b="1">
                        <a:solidFill>
                          <a:srgbClr val="000000"/>
                        </a:solidFill>
                        <a:effectLst/>
                        <a:latin typeface="Cambria"/>
                        <a:ea typeface="Cambria"/>
                        <a:cs typeface="Times New Roman"/>
                      </a:endParaRPr>
                    </a:p>
                  </a:txBody>
                  <a:tcPr marL="68580" marR="68580" marT="0" marB="0"/>
                </a:tc>
              </a:tr>
              <a:tr h="370840">
                <a:tc>
                  <a:txBody>
                    <a:bodyPr/>
                    <a:lstStyle/>
                    <a:p>
                      <a:pPr>
                        <a:lnSpc>
                          <a:spcPct val="115000"/>
                        </a:lnSpc>
                        <a:spcAft>
                          <a:spcPts val="0"/>
                        </a:spcAft>
                      </a:pPr>
                      <a:r>
                        <a:rPr lang="pt-BR" sz="1800" b="1">
                          <a:solidFill>
                            <a:srgbClr val="000000"/>
                          </a:solidFill>
                          <a:effectLst/>
                          <a:latin typeface="Times New Roman"/>
                          <a:ea typeface="Times New Roman"/>
                          <a:cs typeface="Times New Roman"/>
                        </a:rPr>
                        <a:t>Lages</a:t>
                      </a:r>
                      <a:endParaRPr lang="pt-BR" sz="1800" b="1">
                        <a:solidFill>
                          <a:srgbClr val="000000"/>
                        </a:solidFill>
                        <a:effectLst/>
                        <a:latin typeface="Cambria"/>
                        <a:ea typeface="Cambria"/>
                        <a:cs typeface="Times New Roman"/>
                      </a:endParaRPr>
                    </a:p>
                  </a:txBody>
                  <a:tcPr marL="68580" marR="68580" marT="0" marB="0" anchor="b"/>
                </a:tc>
                <a:tc>
                  <a:txBody>
                    <a:bodyPr/>
                    <a:lstStyle/>
                    <a:p>
                      <a:pPr algn="ctr">
                        <a:lnSpc>
                          <a:spcPct val="115000"/>
                        </a:lnSpc>
                        <a:spcAft>
                          <a:spcPts val="0"/>
                        </a:spcAft>
                      </a:pPr>
                      <a:r>
                        <a:rPr lang="pt-BR" sz="1800" b="1">
                          <a:solidFill>
                            <a:srgbClr val="000000"/>
                          </a:solidFill>
                          <a:effectLst/>
                          <a:latin typeface="Times New Roman"/>
                          <a:ea typeface="Times New Roman"/>
                          <a:cs typeface="Times New Roman"/>
                        </a:rPr>
                        <a:t>2</a:t>
                      </a:r>
                      <a:endParaRPr lang="pt-BR" sz="1800" b="1">
                        <a:solidFill>
                          <a:srgbClr val="000000"/>
                        </a:solidFill>
                        <a:effectLst/>
                        <a:latin typeface="Cambria"/>
                        <a:ea typeface="Cambria"/>
                        <a:cs typeface="Times New Roman"/>
                      </a:endParaRPr>
                    </a:p>
                  </a:txBody>
                  <a:tcPr marL="68580" marR="68580" marT="0" marB="0"/>
                </a:tc>
              </a:tr>
              <a:tr h="370840">
                <a:tc>
                  <a:txBody>
                    <a:bodyPr/>
                    <a:lstStyle/>
                    <a:p>
                      <a:pPr>
                        <a:lnSpc>
                          <a:spcPct val="115000"/>
                        </a:lnSpc>
                        <a:spcAft>
                          <a:spcPts val="0"/>
                        </a:spcAft>
                      </a:pPr>
                      <a:r>
                        <a:rPr lang="pt-BR" sz="1800" b="1">
                          <a:solidFill>
                            <a:srgbClr val="000000"/>
                          </a:solidFill>
                          <a:effectLst/>
                          <a:latin typeface="Times New Roman"/>
                          <a:ea typeface="Times New Roman"/>
                          <a:cs typeface="Times New Roman"/>
                        </a:rPr>
                        <a:t>Rio do Oeste</a:t>
                      </a:r>
                      <a:endParaRPr lang="pt-BR" sz="1800" b="1">
                        <a:solidFill>
                          <a:srgbClr val="000000"/>
                        </a:solidFill>
                        <a:effectLst/>
                        <a:latin typeface="Cambria"/>
                        <a:ea typeface="Cambria"/>
                        <a:cs typeface="Times New Roman"/>
                      </a:endParaRPr>
                    </a:p>
                  </a:txBody>
                  <a:tcPr marL="68580" marR="68580" marT="0" marB="0" anchor="b"/>
                </a:tc>
                <a:tc>
                  <a:txBody>
                    <a:bodyPr/>
                    <a:lstStyle/>
                    <a:p>
                      <a:pPr algn="ctr">
                        <a:lnSpc>
                          <a:spcPct val="115000"/>
                        </a:lnSpc>
                        <a:spcAft>
                          <a:spcPts val="0"/>
                        </a:spcAft>
                      </a:pPr>
                      <a:r>
                        <a:rPr lang="pt-BR" sz="1800" b="1">
                          <a:solidFill>
                            <a:srgbClr val="000000"/>
                          </a:solidFill>
                          <a:effectLst/>
                          <a:latin typeface="Times New Roman"/>
                          <a:ea typeface="Times New Roman"/>
                          <a:cs typeface="Times New Roman"/>
                        </a:rPr>
                        <a:t>2</a:t>
                      </a:r>
                      <a:endParaRPr lang="pt-BR" sz="1800" b="1">
                        <a:solidFill>
                          <a:srgbClr val="000000"/>
                        </a:solidFill>
                        <a:effectLst/>
                        <a:latin typeface="Cambria"/>
                        <a:ea typeface="Cambria"/>
                        <a:cs typeface="Times New Roman"/>
                      </a:endParaRPr>
                    </a:p>
                  </a:txBody>
                  <a:tcPr marL="68580" marR="68580" marT="0" marB="0"/>
                </a:tc>
              </a:tr>
              <a:tr h="370840">
                <a:tc>
                  <a:txBody>
                    <a:bodyPr/>
                    <a:lstStyle/>
                    <a:p>
                      <a:pPr>
                        <a:lnSpc>
                          <a:spcPct val="115000"/>
                        </a:lnSpc>
                        <a:spcAft>
                          <a:spcPts val="0"/>
                        </a:spcAft>
                      </a:pPr>
                      <a:r>
                        <a:rPr lang="pt-BR" sz="1800" b="1" dirty="0" smtClean="0">
                          <a:solidFill>
                            <a:srgbClr val="000000"/>
                          </a:solidFill>
                          <a:effectLst/>
                          <a:latin typeface="Times New Roman"/>
                          <a:ea typeface="Times New Roman"/>
                          <a:cs typeface="Times New Roman"/>
                        </a:rPr>
                        <a:t>Outros*</a:t>
                      </a:r>
                      <a:endParaRPr lang="pt-BR" sz="1800" b="1" dirty="0">
                        <a:solidFill>
                          <a:srgbClr val="000000"/>
                        </a:solidFill>
                        <a:effectLst/>
                        <a:latin typeface="Cambria"/>
                        <a:ea typeface="Cambria"/>
                        <a:cs typeface="Times New Roman"/>
                      </a:endParaRPr>
                    </a:p>
                  </a:txBody>
                  <a:tcPr marL="68580" marR="68580" marT="0" marB="0" anchor="b"/>
                </a:tc>
                <a:tc>
                  <a:txBody>
                    <a:bodyPr/>
                    <a:lstStyle/>
                    <a:p>
                      <a:pPr algn="ctr">
                        <a:lnSpc>
                          <a:spcPct val="115000"/>
                        </a:lnSpc>
                        <a:spcAft>
                          <a:spcPts val="0"/>
                        </a:spcAft>
                      </a:pPr>
                      <a:r>
                        <a:rPr lang="pt-BR" sz="1800" b="1" dirty="0">
                          <a:solidFill>
                            <a:srgbClr val="000000"/>
                          </a:solidFill>
                          <a:effectLst/>
                          <a:latin typeface="Times New Roman"/>
                          <a:ea typeface="Times New Roman"/>
                          <a:cs typeface="Times New Roman"/>
                        </a:rPr>
                        <a:t>1</a:t>
                      </a:r>
                      <a:endParaRPr lang="pt-BR" sz="1800" b="1" dirty="0">
                        <a:solidFill>
                          <a:srgbClr val="000000"/>
                        </a:solidFill>
                        <a:effectLst/>
                        <a:latin typeface="Cambria"/>
                        <a:ea typeface="Cambria"/>
                        <a:cs typeface="Times New Roman"/>
                      </a:endParaRPr>
                    </a:p>
                  </a:txBody>
                  <a:tcPr marL="68580" marR="68580" marT="0" marB="0"/>
                </a:tc>
              </a:tr>
            </a:tbl>
          </a:graphicData>
        </a:graphic>
      </p:graphicFrame>
      <p:sp>
        <p:nvSpPr>
          <p:cNvPr id="8" name="TextBox 7"/>
          <p:cNvSpPr txBox="1"/>
          <p:nvPr/>
        </p:nvSpPr>
        <p:spPr>
          <a:xfrm>
            <a:off x="251521" y="5805264"/>
            <a:ext cx="8280920" cy="1077218"/>
          </a:xfrm>
          <a:prstGeom prst="rect">
            <a:avLst/>
          </a:prstGeom>
          <a:noFill/>
        </p:spPr>
        <p:txBody>
          <a:bodyPr wrap="square" rtlCol="0">
            <a:spAutoFit/>
          </a:bodyPr>
          <a:lstStyle/>
          <a:p>
            <a:r>
              <a:rPr lang="en-US" sz="1600" b="1" dirty="0" smtClean="0"/>
              <a:t>*: </a:t>
            </a:r>
            <a:r>
              <a:rPr lang="en-US" sz="1600" b="1" dirty="0" err="1" smtClean="0"/>
              <a:t>Anit</a:t>
            </a:r>
            <a:r>
              <a:rPr lang="en-US" sz="1600" b="1" dirty="0" err="1" smtClean="0"/>
              <a:t>ápolis</a:t>
            </a:r>
            <a:r>
              <a:rPr lang="en-US" sz="1600" b="1" dirty="0" smtClean="0"/>
              <a:t>, José </a:t>
            </a:r>
            <a:r>
              <a:rPr lang="en-US" sz="1600" b="1" dirty="0" err="1" smtClean="0"/>
              <a:t>Boiteux</a:t>
            </a:r>
            <a:r>
              <a:rPr lang="en-US" sz="1600" b="1" dirty="0" smtClean="0"/>
              <a:t>, </a:t>
            </a:r>
            <a:r>
              <a:rPr lang="en-US" sz="1600" b="1" dirty="0" err="1" smtClean="0"/>
              <a:t>Ouro</a:t>
            </a:r>
            <a:r>
              <a:rPr lang="en-US" sz="1600" b="1" dirty="0" smtClean="0"/>
              <a:t>, Paulo Lopes, </a:t>
            </a:r>
            <a:r>
              <a:rPr lang="en-US" sz="1600" b="1" dirty="0" err="1" smtClean="0"/>
              <a:t>Penha</a:t>
            </a:r>
            <a:r>
              <a:rPr lang="en-US" sz="1600" b="1" dirty="0" smtClean="0"/>
              <a:t>, </a:t>
            </a:r>
            <a:r>
              <a:rPr lang="en-US" sz="1600" b="1" dirty="0" err="1" smtClean="0"/>
              <a:t>Tubarão</a:t>
            </a:r>
            <a:r>
              <a:rPr lang="en-US" sz="1600" b="1" dirty="0" smtClean="0"/>
              <a:t>, </a:t>
            </a:r>
            <a:r>
              <a:rPr lang="en-US" sz="1600" b="1" dirty="0" err="1" smtClean="0"/>
              <a:t>Uribici</a:t>
            </a:r>
            <a:r>
              <a:rPr lang="en-US" sz="1600" b="1" dirty="0" smtClean="0"/>
              <a:t>, </a:t>
            </a:r>
            <a:r>
              <a:rPr lang="en-US" sz="1600" b="1" dirty="0" err="1" smtClean="0"/>
              <a:t>Xanxerê</a:t>
            </a:r>
            <a:r>
              <a:rPr lang="en-US" sz="1600" b="1" dirty="0" smtClean="0"/>
              <a:t>;</a:t>
            </a:r>
          </a:p>
          <a:p>
            <a:r>
              <a:rPr lang="pt-BR" sz="1600" b="1" dirty="0"/>
              <a:t>Cuiabá (MT): 01, São Paulo (SP): 02, Medianeira (PR): 01,  São José dos Pinhais (PR): 01 </a:t>
            </a:r>
            <a:r>
              <a:rPr lang="pt-BR" sz="1600" b="1" dirty="0" smtClean="0"/>
              <a:t>e Sapiranga </a:t>
            </a:r>
            <a:r>
              <a:rPr lang="pt-BR" sz="1600" b="1" dirty="0"/>
              <a:t>(RS) – 01</a:t>
            </a:r>
            <a:r>
              <a:rPr lang="pt-BR" sz="1600" b="1" dirty="0"/>
              <a:t> </a:t>
            </a:r>
            <a:endParaRPr lang="pt-BR" sz="1600" b="1" dirty="0" smtClean="0"/>
          </a:p>
          <a:p>
            <a:r>
              <a:rPr lang="pt-BR" sz="1400" b="1" dirty="0" smtClean="0"/>
              <a:t>Fonte: Disserta</a:t>
            </a:r>
            <a:r>
              <a:rPr lang="pt-BR" sz="1400" b="1" dirty="0" smtClean="0"/>
              <a:t>ção Mestrado PPGSC/UFSC Vanessa </a:t>
            </a:r>
            <a:r>
              <a:rPr lang="pt-BR" sz="1400" b="1" dirty="0" err="1" smtClean="0"/>
              <a:t>B</a:t>
            </a:r>
            <a:r>
              <a:rPr lang="pt-BR" sz="1400" b="1" dirty="0" smtClean="0"/>
              <a:t> Platt</a:t>
            </a:r>
            <a:endParaRPr lang="en-US" sz="1400" b="1" dirty="0"/>
          </a:p>
        </p:txBody>
      </p:sp>
      <p:sp>
        <p:nvSpPr>
          <p:cNvPr id="11" name="Frame 10"/>
          <p:cNvSpPr/>
          <p:nvPr/>
        </p:nvSpPr>
        <p:spPr>
          <a:xfrm>
            <a:off x="539552" y="1124744"/>
            <a:ext cx="6264696" cy="1440160"/>
          </a:xfrm>
          <a:prstGeom prst="frame">
            <a:avLst>
              <a:gd name="adj1" fmla="val 0"/>
            </a:avLst>
          </a:prstGeom>
          <a:solidFill>
            <a:srgbClr val="C00000"/>
          </a:solidFill>
          <a:ln w="38100" cmpd="sng">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2" name="Frame 11"/>
          <p:cNvSpPr/>
          <p:nvPr/>
        </p:nvSpPr>
        <p:spPr>
          <a:xfrm>
            <a:off x="107504" y="6021288"/>
            <a:ext cx="8424936" cy="720080"/>
          </a:xfrm>
          <a:prstGeom prst="frame">
            <a:avLst/>
          </a:prstGeom>
          <a:solidFill>
            <a:schemeClr val="accent6"/>
          </a:solidFill>
          <a:ln w="19050" cmpd="sng">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5520944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801144"/>
          </a:xfrm>
        </p:spPr>
        <p:txBody>
          <a:bodyPr/>
          <a:lstStyle/>
          <a:p>
            <a:pPr algn="l">
              <a:lnSpc>
                <a:spcPct val="115000"/>
              </a:lnSpc>
            </a:pPr>
            <a:r>
              <a:rPr lang="pt-BR" sz="1200" dirty="0" smtClean="0">
                <a:latin typeface="Times New Roman"/>
                <a:ea typeface="Cambria"/>
                <a:cs typeface="Times New Roman"/>
              </a:rPr>
              <a:t>.</a:t>
            </a:r>
            <a:r>
              <a:rPr lang="pt-BR" sz="4400" dirty="0">
                <a:latin typeface="Cambria"/>
                <a:ea typeface="Cambria"/>
                <a:cs typeface="Times New Roman"/>
              </a:rPr>
              <a:t/>
            </a:r>
            <a:br>
              <a:rPr lang="pt-BR" sz="4400" dirty="0">
                <a:latin typeface="Cambria"/>
                <a:ea typeface="Cambria"/>
                <a:cs typeface="Times New Roman"/>
              </a:rPr>
            </a:br>
            <a:r>
              <a:rPr lang="pt-BR" sz="1800" b="1" dirty="0" smtClean="0">
                <a:solidFill>
                  <a:schemeClr val="accent6"/>
                </a:solidFill>
                <a:latin typeface="Times New Roman"/>
                <a:ea typeface="Cambria"/>
                <a:cs typeface="Times New Roman"/>
              </a:rPr>
              <a:t>Tabela 2– </a:t>
            </a:r>
            <a:r>
              <a:rPr lang="pt-BR" sz="1800" b="1" dirty="0">
                <a:solidFill>
                  <a:schemeClr val="accent6"/>
                </a:solidFill>
                <a:latin typeface="Times New Roman"/>
                <a:ea typeface="Cambria"/>
                <a:cs typeface="Times New Roman"/>
              </a:rPr>
              <a:t>Caracterização </a:t>
            </a:r>
            <a:r>
              <a:rPr lang="pt-BR" sz="1800" b="1" dirty="0" smtClean="0">
                <a:solidFill>
                  <a:schemeClr val="accent6"/>
                </a:solidFill>
                <a:latin typeface="Times New Roman"/>
                <a:ea typeface="Cambria"/>
                <a:cs typeface="Times New Roman"/>
              </a:rPr>
              <a:t>das v</a:t>
            </a:r>
            <a:r>
              <a:rPr lang="pt-BR" sz="1800" b="1" dirty="0" smtClean="0">
                <a:solidFill>
                  <a:schemeClr val="accent6"/>
                </a:solidFill>
                <a:latin typeface="Times New Roman"/>
                <a:ea typeface="Cambria"/>
                <a:cs typeface="Times New Roman"/>
              </a:rPr>
              <a:t>ítimas </a:t>
            </a:r>
            <a:r>
              <a:rPr lang="pt-BR" sz="1800" b="1" dirty="0" smtClean="0">
                <a:solidFill>
                  <a:schemeClr val="accent6"/>
                </a:solidFill>
                <a:latin typeface="Times New Roman"/>
                <a:ea typeface="Cambria"/>
                <a:cs typeface="Times New Roman"/>
              </a:rPr>
              <a:t>de </a:t>
            </a:r>
            <a:r>
              <a:rPr lang="pt-BR" sz="1800" b="1" dirty="0">
                <a:solidFill>
                  <a:schemeClr val="accent6"/>
                </a:solidFill>
                <a:latin typeface="Times New Roman"/>
                <a:ea typeface="Cambria"/>
                <a:cs typeface="Times New Roman"/>
              </a:rPr>
              <a:t>violência sexual notificados pelo HIJG (SINAN), SC, </a:t>
            </a:r>
            <a:r>
              <a:rPr lang="pt-BR" sz="1800" b="1" dirty="0" smtClean="0">
                <a:solidFill>
                  <a:schemeClr val="accent6"/>
                </a:solidFill>
                <a:latin typeface="Times New Roman"/>
                <a:ea typeface="Cambria"/>
                <a:cs typeface="Times New Roman"/>
              </a:rPr>
              <a:t>período </a:t>
            </a:r>
            <a:r>
              <a:rPr lang="pt-BR" sz="1800" b="1" dirty="0">
                <a:solidFill>
                  <a:schemeClr val="accent6"/>
                </a:solidFill>
                <a:latin typeface="Times New Roman"/>
                <a:ea typeface="Cambria"/>
                <a:cs typeface="Times New Roman"/>
              </a:rPr>
              <a:t>2008 – 2014</a:t>
            </a:r>
            <a:endParaRPr lang="en-US" sz="1800" b="1" dirty="0">
              <a:solidFill>
                <a:schemeClr val="accent6"/>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12391611"/>
              </p:ext>
            </p:extLst>
          </p:nvPr>
        </p:nvGraphicFramePr>
        <p:xfrm>
          <a:off x="539549" y="1029932"/>
          <a:ext cx="8052000" cy="4519874"/>
        </p:xfrm>
        <a:graphic>
          <a:graphicData uri="http://schemas.openxmlformats.org/drawingml/2006/table">
            <a:tbl>
              <a:tblPr firstRow="1" bandRow="1">
                <a:tableStyleId>{3C2FFA5D-87B4-456A-9821-1D502468CF0F}</a:tableStyleId>
              </a:tblPr>
              <a:tblGrid>
                <a:gridCol w="1342000"/>
                <a:gridCol w="1342000"/>
                <a:gridCol w="1342000"/>
                <a:gridCol w="1342000"/>
                <a:gridCol w="1342000"/>
                <a:gridCol w="1342000"/>
              </a:tblGrid>
              <a:tr h="434203">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r>
              <a:tr h="434203">
                <a:tc rowSpan="2">
                  <a:txBody>
                    <a:bodyPr/>
                    <a:lstStyle/>
                    <a:p>
                      <a:pPr algn="ctr">
                        <a:lnSpc>
                          <a:spcPct val="115000"/>
                        </a:lnSpc>
                        <a:spcAft>
                          <a:spcPts val="1000"/>
                        </a:spcAft>
                      </a:pPr>
                      <a:r>
                        <a:rPr lang="pt-BR" sz="1200" b="1" dirty="0">
                          <a:effectLst/>
                          <a:latin typeface="Times New Roman"/>
                          <a:ea typeface="Cambria"/>
                          <a:cs typeface="Times New Roman"/>
                        </a:rPr>
                        <a:t>Variáveis</a:t>
                      </a:r>
                      <a:endParaRPr lang="pt-BR" sz="1100" b="1" dirty="0">
                        <a:effectLst/>
                        <a:latin typeface="Cambria"/>
                        <a:ea typeface="Cambria"/>
                        <a:cs typeface="Times New Roman"/>
                      </a:endParaRPr>
                    </a:p>
                  </a:txBody>
                  <a:tcPr marL="68580" marR="68580" marT="0" marB="0"/>
                </a:tc>
                <a:tc gridSpan="2">
                  <a:txBody>
                    <a:bodyPr/>
                    <a:lstStyle/>
                    <a:p>
                      <a:pPr algn="ctr">
                        <a:lnSpc>
                          <a:spcPct val="115000"/>
                        </a:lnSpc>
                        <a:spcAft>
                          <a:spcPts val="1000"/>
                        </a:spcAft>
                      </a:pPr>
                      <a:r>
                        <a:rPr lang="pt-BR" sz="1200" b="1">
                          <a:effectLst/>
                          <a:latin typeface="Times New Roman"/>
                          <a:ea typeface="Cambria"/>
                          <a:cs typeface="Times New Roman"/>
                        </a:rPr>
                        <a:t>Feminino</a:t>
                      </a:r>
                      <a:endParaRPr lang="pt-BR" sz="1100">
                        <a:effectLst/>
                        <a:latin typeface="Cambria"/>
                        <a:ea typeface="Cambria"/>
                        <a:cs typeface="Times New Roman"/>
                      </a:endParaRPr>
                    </a:p>
                  </a:txBody>
                  <a:tcPr marL="68580" marR="68580" marT="0" marB="0"/>
                </a:tc>
                <a:tc hMerge="1">
                  <a:txBody>
                    <a:bodyPr/>
                    <a:lstStyle/>
                    <a:p>
                      <a:endParaRPr lang="en-US"/>
                    </a:p>
                  </a:txBody>
                  <a:tcPr/>
                </a:tc>
                <a:tc gridSpan="2">
                  <a:txBody>
                    <a:bodyPr/>
                    <a:lstStyle/>
                    <a:p>
                      <a:pPr algn="ctr">
                        <a:lnSpc>
                          <a:spcPct val="115000"/>
                        </a:lnSpc>
                        <a:spcAft>
                          <a:spcPts val="1000"/>
                        </a:spcAft>
                      </a:pPr>
                      <a:r>
                        <a:rPr lang="pt-BR" sz="1200" b="1">
                          <a:effectLst/>
                          <a:latin typeface="Times New Roman"/>
                          <a:ea typeface="Cambria"/>
                          <a:cs typeface="Times New Roman"/>
                        </a:rPr>
                        <a:t>Masculino</a:t>
                      </a:r>
                      <a:endParaRPr lang="pt-BR" sz="1100">
                        <a:effectLst/>
                        <a:latin typeface="Cambria"/>
                        <a:ea typeface="Cambria"/>
                        <a:cs typeface="Times New Roman"/>
                      </a:endParaRPr>
                    </a:p>
                  </a:txBody>
                  <a:tcPr marL="68580" marR="68580" marT="0" marB="0"/>
                </a:tc>
                <a:tc hMerge="1">
                  <a:txBody>
                    <a:bodyPr/>
                    <a:lstStyle/>
                    <a:p>
                      <a:endParaRPr lang="en-US"/>
                    </a:p>
                  </a:txBody>
                  <a:tcPr/>
                </a:tc>
                <a:tc>
                  <a:txBody>
                    <a:bodyPr/>
                    <a:lstStyle/>
                    <a:p>
                      <a:pPr algn="ctr">
                        <a:lnSpc>
                          <a:spcPct val="115000"/>
                        </a:lnSpc>
                        <a:spcAft>
                          <a:spcPts val="1000"/>
                        </a:spcAft>
                      </a:pPr>
                      <a:r>
                        <a:rPr lang="pt-BR" sz="1200" b="1">
                          <a:effectLst/>
                          <a:latin typeface="Times New Roman"/>
                          <a:ea typeface="Cambria"/>
                          <a:cs typeface="Times New Roman"/>
                        </a:rPr>
                        <a:t>p-valor</a:t>
                      </a:r>
                      <a:endParaRPr lang="pt-BR" sz="1100">
                        <a:effectLst/>
                        <a:latin typeface="Cambria"/>
                        <a:ea typeface="Cambria"/>
                        <a:cs typeface="Times New Roman"/>
                      </a:endParaRPr>
                    </a:p>
                  </a:txBody>
                  <a:tcPr marL="68580" marR="68580" marT="0" marB="0"/>
                </a:tc>
              </a:tr>
              <a:tr h="434203">
                <a:tc vMerge="1">
                  <a:txBody>
                    <a:bodyPr/>
                    <a:lstStyle/>
                    <a:p>
                      <a:endParaRPr lang="en-US"/>
                    </a:p>
                  </a:txBody>
                  <a:tcPr/>
                </a:tc>
                <a:tc>
                  <a:txBody>
                    <a:bodyPr/>
                    <a:lstStyle/>
                    <a:p>
                      <a:pPr algn="ctr">
                        <a:lnSpc>
                          <a:spcPct val="115000"/>
                        </a:lnSpc>
                        <a:spcAft>
                          <a:spcPts val="1000"/>
                        </a:spcAft>
                      </a:pPr>
                      <a:r>
                        <a:rPr lang="pt-BR" sz="1200" b="1">
                          <a:effectLst/>
                          <a:latin typeface="Times New Roman"/>
                          <a:ea typeface="Cambria"/>
                          <a:cs typeface="Times New Roman"/>
                        </a:rPr>
                        <a:t>n(%)</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a:effectLst/>
                          <a:latin typeface="Times New Roman"/>
                          <a:ea typeface="Cambria"/>
                          <a:cs typeface="Times New Roman"/>
                        </a:rPr>
                        <a:t>IC95%</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a:effectLst/>
                          <a:latin typeface="Times New Roman"/>
                          <a:ea typeface="Cambria"/>
                          <a:cs typeface="Times New Roman"/>
                        </a:rPr>
                        <a:t>n (%)</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a:effectLst/>
                          <a:latin typeface="Times New Roman"/>
                          <a:ea typeface="Cambria"/>
                          <a:cs typeface="Times New Roman"/>
                        </a:rPr>
                        <a:t>IC95%</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a:effectLst/>
                          <a:latin typeface="Times New Roman"/>
                          <a:ea typeface="Cambria"/>
                          <a:cs typeface="Times New Roman"/>
                        </a:rPr>
                        <a:t> </a:t>
                      </a:r>
                      <a:endParaRPr lang="pt-BR" sz="1100" b="1">
                        <a:effectLst/>
                        <a:latin typeface="Cambria"/>
                        <a:ea typeface="Cambria"/>
                        <a:cs typeface="Times New Roman"/>
                      </a:endParaRPr>
                    </a:p>
                  </a:txBody>
                  <a:tcPr marL="68580" marR="68580" marT="0" marB="0"/>
                </a:tc>
              </a:tr>
              <a:tr h="434203">
                <a:tc>
                  <a:txBody>
                    <a:bodyPr/>
                    <a:lstStyle/>
                    <a:p>
                      <a:pPr>
                        <a:lnSpc>
                          <a:spcPct val="115000"/>
                        </a:lnSpc>
                        <a:spcAft>
                          <a:spcPts val="1000"/>
                        </a:spcAft>
                      </a:pPr>
                      <a:r>
                        <a:rPr lang="pt-BR" sz="1100" b="1">
                          <a:effectLst/>
                          <a:latin typeface="Times New Roman"/>
                          <a:ea typeface="Cambria"/>
                          <a:cs typeface="Arial"/>
                        </a:rPr>
                        <a:t>n (%)</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dirty="0">
                          <a:effectLst/>
                          <a:latin typeface="Times New Roman"/>
                          <a:ea typeface="Cambria"/>
                          <a:cs typeface="Arial"/>
                        </a:rPr>
                        <a:t>369 (75,5)</a:t>
                      </a: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dirty="0">
                          <a:effectLst/>
                          <a:latin typeface="Times New Roman"/>
                          <a:ea typeface="Cambria"/>
                          <a:cs typeface="Arial"/>
                        </a:rPr>
                        <a:t>71,6 – 79,3</a:t>
                      </a: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dirty="0">
                          <a:effectLst/>
                          <a:latin typeface="Times New Roman"/>
                          <a:ea typeface="Cambria"/>
                          <a:cs typeface="Arial"/>
                        </a:rPr>
                        <a:t>120 (24,5)</a:t>
                      </a: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a:effectLst/>
                          <a:latin typeface="Times New Roman"/>
                          <a:ea typeface="Cambria"/>
                          <a:cs typeface="Arial"/>
                        </a:rPr>
                        <a:t>20,7 – 28,3</a:t>
                      </a:r>
                      <a:endParaRPr lang="pt-BR" sz="1100" b="1">
                        <a:effectLst/>
                        <a:latin typeface="Cambria"/>
                        <a:ea typeface="Cambria"/>
                        <a:cs typeface="Times New Roman"/>
                      </a:endParaRPr>
                    </a:p>
                  </a:txBody>
                  <a:tcPr marL="68580" marR="68580" marT="0" marB="0"/>
                </a:tc>
                <a:tc>
                  <a:txBody>
                    <a:bodyPr/>
                    <a:lstStyle/>
                    <a:p>
                      <a:pPr>
                        <a:lnSpc>
                          <a:spcPct val="115000"/>
                        </a:lnSpc>
                        <a:spcAft>
                          <a:spcPts val="1000"/>
                        </a:spcAft>
                      </a:pPr>
                      <a:r>
                        <a:rPr lang="pt-BR" sz="1100" b="1">
                          <a:effectLst/>
                          <a:latin typeface="Times New Roman"/>
                          <a:ea typeface="Cambria"/>
                          <a:cs typeface="Arial"/>
                        </a:rPr>
                        <a:t> </a:t>
                      </a:r>
                      <a:endParaRPr lang="pt-BR" sz="1100" b="1">
                        <a:effectLst/>
                        <a:latin typeface="Cambria"/>
                        <a:ea typeface="Cambria"/>
                        <a:cs typeface="Times New Roman"/>
                      </a:endParaRPr>
                    </a:p>
                  </a:txBody>
                  <a:tcPr marL="68580" marR="68580" marT="0" marB="0"/>
                </a:tc>
              </a:tr>
              <a:tr h="230208">
                <a:tc>
                  <a:txBody>
                    <a:bodyPr/>
                    <a:lstStyle/>
                    <a:p>
                      <a:pPr>
                        <a:lnSpc>
                          <a:spcPct val="115000"/>
                        </a:lnSpc>
                        <a:spcAft>
                          <a:spcPts val="1000"/>
                        </a:spcAft>
                      </a:pPr>
                      <a:r>
                        <a:rPr lang="pt-BR" sz="1100" b="1">
                          <a:effectLst/>
                          <a:latin typeface="Times New Roman"/>
                          <a:ea typeface="Cambria"/>
                          <a:cs typeface="Arial"/>
                        </a:rPr>
                        <a:t>Idade</a:t>
                      </a:r>
                      <a:endParaRPr lang="pt-BR" sz="1100" b="1">
                        <a:effectLst/>
                        <a:latin typeface="Cambria"/>
                        <a:ea typeface="Cambria"/>
                        <a:cs typeface="Times New Roman"/>
                      </a:endParaRPr>
                    </a:p>
                  </a:txBody>
                  <a:tcPr marL="68580" marR="68580" marT="0" marB="0"/>
                </a:tc>
                <a:tc>
                  <a:txBody>
                    <a:bodyPr/>
                    <a:lstStyle/>
                    <a:p>
                      <a:pPr>
                        <a:lnSpc>
                          <a:spcPct val="115000"/>
                        </a:lnSpc>
                        <a:spcAft>
                          <a:spcPts val="1000"/>
                        </a:spcAft>
                      </a:pPr>
                      <a:r>
                        <a:rPr lang="pt-BR" sz="1100" b="1">
                          <a:effectLst/>
                          <a:latin typeface="Times New Roman"/>
                          <a:ea typeface="Cambria"/>
                          <a:cs typeface="Arial"/>
                        </a:rPr>
                        <a:t> </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dirty="0">
                          <a:effectLst/>
                          <a:latin typeface="Times New Roman"/>
                          <a:ea typeface="Cambria"/>
                          <a:cs typeface="Arial"/>
                        </a:rPr>
                        <a:t> </a:t>
                      </a: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a:effectLst/>
                          <a:latin typeface="Times New Roman"/>
                          <a:ea typeface="Cambria"/>
                          <a:cs typeface="Arial"/>
                        </a:rPr>
                        <a:t> </a:t>
                      </a:r>
                      <a:endParaRPr lang="pt-BR" sz="1100" b="1">
                        <a:effectLst/>
                        <a:latin typeface="Cambria"/>
                        <a:ea typeface="Cambria"/>
                        <a:cs typeface="Times New Roman"/>
                      </a:endParaRPr>
                    </a:p>
                  </a:txBody>
                  <a:tcPr marL="68580" marR="68580" marT="0" marB="0"/>
                </a:tc>
                <a:tc>
                  <a:txBody>
                    <a:bodyPr/>
                    <a:lstStyle/>
                    <a:p>
                      <a:pPr>
                        <a:lnSpc>
                          <a:spcPct val="115000"/>
                        </a:lnSpc>
                        <a:spcAft>
                          <a:spcPts val="1000"/>
                        </a:spcAft>
                      </a:pPr>
                      <a:r>
                        <a:rPr lang="pt-BR" sz="1100" b="1">
                          <a:effectLst/>
                          <a:latin typeface="Times New Roman"/>
                          <a:ea typeface="Cambria"/>
                          <a:cs typeface="Arial"/>
                        </a:rPr>
                        <a:t> </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a:effectLst/>
                          <a:latin typeface="Times New Roman"/>
                          <a:ea typeface="Cambria"/>
                          <a:cs typeface="Arial"/>
                        </a:rPr>
                        <a:t> </a:t>
                      </a:r>
                      <a:endParaRPr lang="pt-BR" sz="1100" b="1">
                        <a:effectLst/>
                        <a:latin typeface="Cambria"/>
                        <a:ea typeface="Cambria"/>
                        <a:cs typeface="Times New Roman"/>
                      </a:endParaRPr>
                    </a:p>
                  </a:txBody>
                  <a:tcPr marL="68580" marR="68580" marT="0" marB="0"/>
                </a:tc>
              </a:tr>
              <a:tr h="216024">
                <a:tc>
                  <a:txBody>
                    <a:bodyPr/>
                    <a:lstStyle/>
                    <a:p>
                      <a:pPr indent="180340">
                        <a:lnSpc>
                          <a:spcPct val="115000"/>
                        </a:lnSpc>
                        <a:spcAft>
                          <a:spcPts val="1000"/>
                        </a:spcAft>
                      </a:pPr>
                      <a:r>
                        <a:rPr lang="pt-BR" sz="1100" b="1" dirty="0">
                          <a:effectLst/>
                          <a:latin typeface="Times New Roman"/>
                          <a:ea typeface="Cambria"/>
                          <a:cs typeface="Arial"/>
                        </a:rPr>
                        <a:t>&lt;2 anos</a:t>
                      </a: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dirty="0">
                          <a:effectLst/>
                          <a:latin typeface="Times New Roman"/>
                          <a:ea typeface="Cambria"/>
                          <a:cs typeface="Arial"/>
                        </a:rPr>
                        <a:t>21(5,7)</a:t>
                      </a: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a:effectLst/>
                          <a:latin typeface="Times New Roman"/>
                          <a:ea typeface="Cambria"/>
                          <a:cs typeface="Arial"/>
                        </a:rPr>
                        <a:t>3,3 – 8,1</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a:effectLst/>
                          <a:latin typeface="Times New Roman"/>
                          <a:ea typeface="Cambria"/>
                          <a:cs typeface="Arial"/>
                        </a:rPr>
                        <a:t>9 (7,5)</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dirty="0">
                          <a:effectLst/>
                          <a:latin typeface="Times New Roman"/>
                          <a:ea typeface="Cambria"/>
                          <a:cs typeface="Arial"/>
                        </a:rPr>
                        <a:t>2,7 – 12,3</a:t>
                      </a: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a:effectLst/>
                          <a:highlight>
                            <a:srgbClr val="00FF00"/>
                          </a:highlight>
                          <a:latin typeface="Times New Roman"/>
                          <a:ea typeface="Cambria"/>
                          <a:cs typeface="Arial"/>
                        </a:rPr>
                        <a:t>&lt;0,001¹</a:t>
                      </a:r>
                      <a:endParaRPr lang="pt-BR" sz="1100" b="1">
                        <a:effectLst/>
                        <a:latin typeface="Cambria"/>
                        <a:ea typeface="Cambria"/>
                        <a:cs typeface="Times New Roman"/>
                      </a:endParaRPr>
                    </a:p>
                  </a:txBody>
                  <a:tcPr marL="68580" marR="68580" marT="0" marB="0"/>
                </a:tc>
              </a:tr>
              <a:tr h="225898">
                <a:tc>
                  <a:txBody>
                    <a:bodyPr/>
                    <a:lstStyle/>
                    <a:p>
                      <a:pPr indent="180340">
                        <a:lnSpc>
                          <a:spcPct val="115000"/>
                        </a:lnSpc>
                        <a:spcAft>
                          <a:spcPts val="1000"/>
                        </a:spcAft>
                      </a:pPr>
                      <a:r>
                        <a:rPr lang="pt-BR" sz="1100" b="1">
                          <a:effectLst/>
                          <a:latin typeface="Times New Roman"/>
                          <a:ea typeface="Cambria"/>
                          <a:cs typeface="Arial"/>
                        </a:rPr>
                        <a:t>2</a:t>
                      </a:r>
                      <a:r>
                        <a:rPr lang="pt-BR" sz="1100" b="1" baseline="30000">
                          <a:effectLst/>
                          <a:latin typeface="Times New Roman"/>
                          <a:ea typeface="Cambria"/>
                          <a:cs typeface="Arial"/>
                        </a:rPr>
                        <a:t> </a:t>
                      </a:r>
                      <a:r>
                        <a:rPr lang="pt-BR" sz="1100" b="1">
                          <a:effectLst/>
                          <a:latin typeface="Times New Roman"/>
                          <a:ea typeface="Cambria"/>
                          <a:cs typeface="Arial"/>
                        </a:rPr>
                        <a:t>|-- 6anos</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a:effectLst/>
                          <a:latin typeface="Times New Roman"/>
                          <a:ea typeface="Cambria"/>
                          <a:cs typeface="Arial"/>
                        </a:rPr>
                        <a:t>115 (31,3)</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dirty="0">
                          <a:effectLst/>
                          <a:latin typeface="Times New Roman"/>
                          <a:ea typeface="Cambria"/>
                          <a:cs typeface="Arial"/>
                        </a:rPr>
                        <a:t>26,5 – 26,3</a:t>
                      </a: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dirty="0">
                          <a:effectLst/>
                          <a:latin typeface="Times New Roman"/>
                          <a:ea typeface="Cambria"/>
                          <a:cs typeface="Arial"/>
                        </a:rPr>
                        <a:t>51 (42,5)</a:t>
                      </a: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dirty="0">
                          <a:effectLst/>
                          <a:latin typeface="Times New Roman"/>
                          <a:ea typeface="Cambria"/>
                          <a:cs typeface="Arial"/>
                        </a:rPr>
                        <a:t>33,5 – 51,5</a:t>
                      </a: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a:effectLst/>
                          <a:latin typeface="Times New Roman"/>
                          <a:ea typeface="Cambria"/>
                          <a:cs typeface="Arial"/>
                        </a:rPr>
                        <a:t> </a:t>
                      </a:r>
                      <a:endParaRPr lang="pt-BR" sz="1100" b="1">
                        <a:effectLst/>
                        <a:latin typeface="Cambria"/>
                        <a:ea typeface="Cambria"/>
                        <a:cs typeface="Times New Roman"/>
                      </a:endParaRPr>
                    </a:p>
                  </a:txBody>
                  <a:tcPr marL="68580" marR="68580" marT="0" marB="0"/>
                </a:tc>
              </a:tr>
              <a:tr h="295751">
                <a:tc>
                  <a:txBody>
                    <a:bodyPr/>
                    <a:lstStyle/>
                    <a:p>
                      <a:pPr indent="180340">
                        <a:lnSpc>
                          <a:spcPct val="115000"/>
                        </a:lnSpc>
                        <a:spcAft>
                          <a:spcPts val="1000"/>
                        </a:spcAft>
                      </a:pPr>
                      <a:r>
                        <a:rPr lang="pt-BR" sz="1100" b="1">
                          <a:effectLst/>
                          <a:latin typeface="Times New Roman"/>
                          <a:ea typeface="Cambria"/>
                          <a:cs typeface="Arial"/>
                        </a:rPr>
                        <a:t>6 |-- 10 anos</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dirty="0">
                          <a:effectLst/>
                          <a:latin typeface="Times New Roman"/>
                          <a:ea typeface="Cambria"/>
                          <a:cs typeface="Arial"/>
                        </a:rPr>
                        <a:t>81 (22,0)</a:t>
                      </a: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a:effectLst/>
                          <a:latin typeface="Times New Roman"/>
                          <a:ea typeface="Cambria"/>
                          <a:cs typeface="Arial"/>
                        </a:rPr>
                        <a:t>17,8 – 26,3</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a:effectLst/>
                          <a:latin typeface="Times New Roman"/>
                          <a:ea typeface="Cambria"/>
                          <a:cs typeface="Arial"/>
                        </a:rPr>
                        <a:t>37 (30,8)</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a:effectLst/>
                          <a:latin typeface="Times New Roman"/>
                          <a:ea typeface="Cambria"/>
                          <a:cs typeface="Arial"/>
                        </a:rPr>
                        <a:t>22,5 – 39,2</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a:effectLst/>
                          <a:latin typeface="Times New Roman"/>
                          <a:ea typeface="Cambria"/>
                          <a:cs typeface="Arial"/>
                        </a:rPr>
                        <a:t> </a:t>
                      </a:r>
                      <a:endParaRPr lang="pt-BR" sz="1100" b="1">
                        <a:effectLst/>
                        <a:latin typeface="Cambria"/>
                        <a:ea typeface="Cambria"/>
                        <a:cs typeface="Times New Roman"/>
                      </a:endParaRPr>
                    </a:p>
                  </a:txBody>
                  <a:tcPr marL="68580" marR="68580" marT="0" marB="0"/>
                </a:tc>
              </a:tr>
              <a:tr h="434203">
                <a:tc>
                  <a:txBody>
                    <a:bodyPr/>
                    <a:lstStyle/>
                    <a:p>
                      <a:pPr indent="180340">
                        <a:lnSpc>
                          <a:spcPct val="115000"/>
                        </a:lnSpc>
                        <a:spcAft>
                          <a:spcPts val="1000"/>
                        </a:spcAft>
                      </a:pPr>
                      <a:r>
                        <a:rPr lang="pt-BR" sz="1100" b="1">
                          <a:effectLst/>
                          <a:latin typeface="Times New Roman"/>
                          <a:ea typeface="Cambria"/>
                          <a:cs typeface="Arial"/>
                        </a:rPr>
                        <a:t>10 |-- 15 anos</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dirty="0">
                          <a:effectLst/>
                          <a:latin typeface="Times New Roman"/>
                          <a:ea typeface="Cambria"/>
                          <a:cs typeface="Arial"/>
                        </a:rPr>
                        <a:t>151 (41,0)</a:t>
                      </a: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dirty="0">
                          <a:effectLst/>
                          <a:latin typeface="Times New Roman"/>
                          <a:ea typeface="Cambria"/>
                          <a:cs typeface="Arial"/>
                        </a:rPr>
                        <a:t>36,0 – 46,1</a:t>
                      </a: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dirty="0">
                          <a:effectLst/>
                          <a:latin typeface="Times New Roman"/>
                          <a:ea typeface="Cambria"/>
                          <a:cs typeface="Arial"/>
                        </a:rPr>
                        <a:t>23 (19,2)</a:t>
                      </a: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a:effectLst/>
                          <a:latin typeface="Times New Roman"/>
                          <a:ea typeface="Cambria"/>
                          <a:cs typeface="Arial"/>
                        </a:rPr>
                        <a:t>12,0 – 26,3</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a:effectLst/>
                          <a:latin typeface="Times New Roman"/>
                          <a:ea typeface="Cambria"/>
                          <a:cs typeface="Arial"/>
                        </a:rPr>
                        <a:t> </a:t>
                      </a:r>
                      <a:endParaRPr lang="pt-BR" sz="1100" b="1">
                        <a:effectLst/>
                        <a:latin typeface="Cambria"/>
                        <a:ea typeface="Cambria"/>
                        <a:cs typeface="Times New Roman"/>
                      </a:endParaRPr>
                    </a:p>
                  </a:txBody>
                  <a:tcPr marL="68580" marR="68580" marT="0" marB="0"/>
                </a:tc>
              </a:tr>
              <a:tr h="434203">
                <a:tc>
                  <a:txBody>
                    <a:bodyPr/>
                    <a:lstStyle/>
                    <a:p>
                      <a:pPr>
                        <a:lnSpc>
                          <a:spcPct val="115000"/>
                        </a:lnSpc>
                        <a:spcAft>
                          <a:spcPts val="1000"/>
                        </a:spcAft>
                      </a:pPr>
                      <a:r>
                        <a:rPr lang="pt-BR" sz="1100" b="1" dirty="0">
                          <a:effectLst/>
                          <a:latin typeface="Times New Roman"/>
                          <a:ea typeface="Cambria"/>
                          <a:cs typeface="Arial"/>
                        </a:rPr>
                        <a:t>Ocorrência</a:t>
                      </a:r>
                      <a:r>
                        <a:rPr lang="pt-BR" sz="1100" b="1" dirty="0" smtClean="0">
                          <a:effectLst/>
                          <a:latin typeface="Times New Roman"/>
                          <a:ea typeface="Cambria"/>
                          <a:cs typeface="Arial"/>
                        </a:rPr>
                        <a:t>*</a:t>
                      </a:r>
                    </a:p>
                    <a:p>
                      <a:pPr marL="0" marR="0" indent="0" algn="l" defTabSz="914400" rtl="0" eaLnBrk="1" fontAlgn="auto" latinLnBrk="0" hangingPunct="1">
                        <a:lnSpc>
                          <a:spcPct val="115000"/>
                        </a:lnSpc>
                        <a:spcBef>
                          <a:spcPts val="0"/>
                        </a:spcBef>
                        <a:spcAft>
                          <a:spcPts val="1000"/>
                        </a:spcAft>
                        <a:buClrTx/>
                        <a:buSzTx/>
                        <a:buFontTx/>
                        <a:buNone/>
                        <a:tabLst/>
                        <a:defRPr/>
                      </a:pPr>
                      <a:r>
                        <a:rPr lang="pt-BR" sz="1100" b="1" dirty="0" smtClean="0">
                          <a:effectLst/>
                          <a:latin typeface="Times New Roman"/>
                          <a:ea typeface="Cambria"/>
                          <a:cs typeface="Arial"/>
                        </a:rPr>
                        <a:t>(</a:t>
                      </a:r>
                      <a:r>
                        <a:rPr lang="pt-BR" sz="1100" b="1" dirty="0" err="1" smtClean="0">
                          <a:effectLst/>
                          <a:latin typeface="Times New Roman"/>
                          <a:ea typeface="Cambria"/>
                          <a:cs typeface="Arial"/>
                        </a:rPr>
                        <a:t>n</a:t>
                      </a:r>
                      <a:r>
                        <a:rPr lang="pt-BR" sz="1100" b="1" dirty="0" smtClean="0">
                          <a:effectLst/>
                          <a:latin typeface="Times New Roman"/>
                          <a:ea typeface="Cambria"/>
                          <a:cs typeface="Arial"/>
                        </a:rPr>
                        <a:t>=347)</a:t>
                      </a:r>
                      <a:endParaRPr lang="pt-BR" sz="1100" b="1" dirty="0" smtClean="0">
                        <a:effectLst/>
                        <a:latin typeface="Cambria"/>
                        <a:ea typeface="Cambria"/>
                        <a:cs typeface="Times New Roman"/>
                      </a:endParaRPr>
                    </a:p>
                  </a:txBody>
                  <a:tcPr marL="68580" marR="68580" marT="0" marB="0"/>
                </a:tc>
                <a:tc>
                  <a:txBody>
                    <a:bodyPr/>
                    <a:lstStyle/>
                    <a:p>
                      <a:pPr algn="ctr">
                        <a:lnSpc>
                          <a:spcPct val="115000"/>
                        </a:lnSpc>
                        <a:spcAft>
                          <a:spcPts val="1000"/>
                        </a:spcAft>
                      </a:pP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dirty="0">
                          <a:effectLst/>
                          <a:latin typeface="Times New Roman"/>
                          <a:ea typeface="Cambria"/>
                          <a:cs typeface="Arial"/>
                        </a:rPr>
                        <a:t> </a:t>
                      </a: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dirty="0">
                          <a:effectLst/>
                          <a:latin typeface="Times New Roman"/>
                          <a:ea typeface="Cambria"/>
                          <a:cs typeface="Arial"/>
                        </a:rPr>
                        <a:t> </a:t>
                      </a: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dirty="0">
                          <a:effectLst/>
                          <a:latin typeface="Times New Roman"/>
                          <a:ea typeface="Cambria"/>
                          <a:cs typeface="Arial"/>
                        </a:rPr>
                        <a:t> </a:t>
                      </a: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dirty="0">
                          <a:effectLst/>
                          <a:latin typeface="Times New Roman"/>
                          <a:ea typeface="Cambria"/>
                          <a:cs typeface="Arial"/>
                        </a:rPr>
                        <a:t> </a:t>
                      </a:r>
                      <a:endParaRPr lang="pt-BR" sz="1100" b="1" dirty="0">
                        <a:effectLst/>
                        <a:latin typeface="Cambria"/>
                        <a:ea typeface="Cambria"/>
                        <a:cs typeface="Times New Roman"/>
                      </a:endParaRPr>
                    </a:p>
                  </a:txBody>
                  <a:tcPr marL="68580" marR="68580" marT="0" marB="0"/>
                </a:tc>
              </a:tr>
              <a:tr h="434203">
                <a:tc>
                  <a:txBody>
                    <a:bodyPr/>
                    <a:lstStyle/>
                    <a:p>
                      <a:pPr indent="180340">
                        <a:lnSpc>
                          <a:spcPct val="115000"/>
                        </a:lnSpc>
                        <a:spcAft>
                          <a:spcPts val="1000"/>
                        </a:spcAft>
                      </a:pPr>
                      <a:r>
                        <a:rPr lang="pt-BR" sz="1100" b="1" dirty="0">
                          <a:effectLst/>
                          <a:latin typeface="Times New Roman"/>
                          <a:ea typeface="Cambria"/>
                          <a:cs typeface="Arial"/>
                        </a:rPr>
                        <a:t>1 vez </a:t>
                      </a: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dirty="0">
                          <a:effectLst/>
                          <a:latin typeface="Times New Roman"/>
                          <a:ea typeface="Cambria"/>
                          <a:cs typeface="Arial"/>
                        </a:rPr>
                        <a:t>137 (51,3)</a:t>
                      </a: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dirty="0">
                          <a:effectLst/>
                          <a:latin typeface="Times New Roman"/>
                          <a:ea typeface="Cambria"/>
                          <a:cs typeface="Arial"/>
                        </a:rPr>
                        <a:t>45,3 – 57,3</a:t>
                      </a: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dirty="0">
                          <a:effectLst/>
                          <a:latin typeface="Times New Roman"/>
                          <a:ea typeface="Cambria"/>
                          <a:cs typeface="Arial"/>
                        </a:rPr>
                        <a:t>33 (41,3)</a:t>
                      </a: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dirty="0">
                          <a:effectLst/>
                          <a:latin typeface="Times New Roman"/>
                          <a:ea typeface="Cambria"/>
                          <a:cs typeface="Arial"/>
                        </a:rPr>
                        <a:t>30,2 – 52,3</a:t>
                      </a: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a:effectLst/>
                          <a:latin typeface="Times New Roman"/>
                          <a:ea typeface="Cambria"/>
                          <a:cs typeface="Arial"/>
                        </a:rPr>
                        <a:t>0,114¹</a:t>
                      </a:r>
                      <a:endParaRPr lang="pt-BR" sz="1100" b="1">
                        <a:effectLst/>
                        <a:latin typeface="Cambria"/>
                        <a:ea typeface="Cambria"/>
                        <a:cs typeface="Times New Roman"/>
                      </a:endParaRPr>
                    </a:p>
                  </a:txBody>
                  <a:tcPr marL="68580" marR="68580" marT="0" marB="0"/>
                </a:tc>
              </a:tr>
              <a:tr h="434203">
                <a:tc>
                  <a:txBody>
                    <a:bodyPr/>
                    <a:lstStyle/>
                    <a:p>
                      <a:pPr indent="180340">
                        <a:lnSpc>
                          <a:spcPct val="115000"/>
                        </a:lnSpc>
                        <a:spcAft>
                          <a:spcPts val="1000"/>
                        </a:spcAft>
                      </a:pPr>
                      <a:r>
                        <a:rPr lang="pt-BR" sz="1100" b="1">
                          <a:effectLst/>
                          <a:latin typeface="Times New Roman"/>
                          <a:ea typeface="Cambria"/>
                          <a:cs typeface="Arial"/>
                        </a:rPr>
                        <a:t>2 ou mais</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dirty="0">
                          <a:effectLst/>
                          <a:latin typeface="Times New Roman"/>
                          <a:ea typeface="Cambria"/>
                          <a:cs typeface="Arial"/>
                        </a:rPr>
                        <a:t>130 (48,7)</a:t>
                      </a: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dirty="0">
                          <a:effectLst/>
                          <a:latin typeface="Times New Roman"/>
                          <a:ea typeface="Cambria"/>
                          <a:cs typeface="Arial"/>
                        </a:rPr>
                        <a:t>42,7 – 54,7</a:t>
                      </a: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dirty="0">
                          <a:effectLst/>
                          <a:latin typeface="Times New Roman"/>
                          <a:ea typeface="Cambria"/>
                          <a:cs typeface="Arial"/>
                        </a:rPr>
                        <a:t>47 (58,8)</a:t>
                      </a: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dirty="0">
                          <a:effectLst/>
                          <a:latin typeface="Times New Roman"/>
                          <a:ea typeface="Cambria"/>
                          <a:cs typeface="Arial"/>
                        </a:rPr>
                        <a:t>47,7 – 69,8</a:t>
                      </a: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100" b="1" dirty="0">
                          <a:effectLst/>
                          <a:latin typeface="Times New Roman"/>
                          <a:ea typeface="Cambria"/>
                          <a:cs typeface="Arial"/>
                        </a:rPr>
                        <a:t> </a:t>
                      </a:r>
                      <a:endParaRPr lang="pt-BR" sz="1100" b="1" dirty="0">
                        <a:effectLst/>
                        <a:latin typeface="Cambria"/>
                        <a:ea typeface="Cambria"/>
                        <a:cs typeface="Times New Roman"/>
                      </a:endParaRPr>
                    </a:p>
                  </a:txBody>
                  <a:tcPr marL="68580" marR="68580" marT="0" marB="0"/>
                </a:tc>
              </a:tr>
            </a:tbl>
          </a:graphicData>
        </a:graphic>
      </p:graphicFrame>
      <p:sp>
        <p:nvSpPr>
          <p:cNvPr id="6" name="TextBox 5"/>
          <p:cNvSpPr txBox="1"/>
          <p:nvPr/>
        </p:nvSpPr>
        <p:spPr>
          <a:xfrm>
            <a:off x="467544" y="5517232"/>
            <a:ext cx="5904656" cy="1015663"/>
          </a:xfrm>
          <a:prstGeom prst="rect">
            <a:avLst/>
          </a:prstGeom>
          <a:noFill/>
        </p:spPr>
        <p:txBody>
          <a:bodyPr wrap="square" rtlCol="0">
            <a:spAutoFit/>
          </a:bodyPr>
          <a:lstStyle/>
          <a:p>
            <a:r>
              <a:rPr lang="pt-BR" dirty="0" smtClean="0">
                <a:latin typeface="Times New Roman"/>
                <a:ea typeface="Cambria"/>
              </a:rPr>
              <a:t>¹ Teste chi quadrado; * Dados ignorados</a:t>
            </a:r>
          </a:p>
          <a:p>
            <a:endParaRPr lang="pt-BR" sz="1200" b="1" dirty="0" smtClean="0"/>
          </a:p>
          <a:p>
            <a:r>
              <a:rPr lang="pt-BR" sz="1200" b="1" dirty="0" smtClean="0"/>
              <a:t>Fonte</a:t>
            </a:r>
            <a:r>
              <a:rPr lang="pt-BR" sz="1200" b="1" dirty="0"/>
              <a:t>: Dissertação Mestrado PPGSC/UFSC Vanessa </a:t>
            </a:r>
            <a:r>
              <a:rPr lang="pt-BR" sz="1200" b="1" dirty="0" err="1"/>
              <a:t>B</a:t>
            </a:r>
            <a:r>
              <a:rPr lang="pt-BR" sz="1200" b="1" dirty="0"/>
              <a:t> Platt</a:t>
            </a:r>
            <a:endParaRPr lang="en-US" sz="1200" b="1" dirty="0"/>
          </a:p>
          <a:p>
            <a:r>
              <a:rPr lang="pt-BR" dirty="0" smtClean="0"/>
              <a:t> </a:t>
            </a:r>
            <a:endParaRPr lang="en-US" dirty="0"/>
          </a:p>
        </p:txBody>
      </p:sp>
      <p:sp>
        <p:nvSpPr>
          <p:cNvPr id="3" name="Frame 2"/>
          <p:cNvSpPr/>
          <p:nvPr/>
        </p:nvSpPr>
        <p:spPr>
          <a:xfrm>
            <a:off x="2123728" y="3645024"/>
            <a:ext cx="792088" cy="432048"/>
          </a:xfrm>
          <a:prstGeom prst="frame">
            <a:avLst/>
          </a:prstGeom>
          <a:solidFill>
            <a:schemeClr val="accent6"/>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7" name="Frame 6"/>
          <p:cNvSpPr/>
          <p:nvPr/>
        </p:nvSpPr>
        <p:spPr>
          <a:xfrm>
            <a:off x="4860032" y="3140968"/>
            <a:ext cx="792088" cy="432048"/>
          </a:xfrm>
          <a:prstGeom prst="frame">
            <a:avLst/>
          </a:prstGeom>
          <a:solidFill>
            <a:schemeClr val="accent6"/>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8" name="Frame 7"/>
          <p:cNvSpPr/>
          <p:nvPr/>
        </p:nvSpPr>
        <p:spPr>
          <a:xfrm flipV="1">
            <a:off x="2195736" y="4653136"/>
            <a:ext cx="720080" cy="360040"/>
          </a:xfrm>
          <a:prstGeom prst="frame">
            <a:avLst/>
          </a:prstGeom>
          <a:solidFill>
            <a:schemeClr val="accent6"/>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9" name="Frame 8"/>
          <p:cNvSpPr/>
          <p:nvPr/>
        </p:nvSpPr>
        <p:spPr>
          <a:xfrm>
            <a:off x="4788024" y="5085184"/>
            <a:ext cx="936104" cy="432048"/>
          </a:xfrm>
          <a:prstGeom prst="frame">
            <a:avLst/>
          </a:prstGeom>
          <a:solidFill>
            <a:schemeClr val="accent6"/>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4481784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animBg="1"/>
      <p:bldP spid="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801144"/>
          </a:xfrm>
        </p:spPr>
        <p:txBody>
          <a:bodyPr/>
          <a:lstStyle/>
          <a:p>
            <a:pPr algn="l">
              <a:lnSpc>
                <a:spcPct val="115000"/>
              </a:lnSpc>
            </a:pPr>
            <a:r>
              <a:rPr lang="pt-BR" sz="1200" dirty="0" smtClean="0">
                <a:latin typeface="Times New Roman"/>
                <a:ea typeface="Cambria"/>
                <a:cs typeface="Times New Roman"/>
              </a:rPr>
              <a:t>.</a:t>
            </a:r>
            <a:r>
              <a:rPr lang="pt-BR" sz="4400" dirty="0">
                <a:latin typeface="Cambria"/>
                <a:ea typeface="Cambria"/>
                <a:cs typeface="Times New Roman"/>
              </a:rPr>
              <a:t/>
            </a:r>
            <a:br>
              <a:rPr lang="pt-BR" sz="4400" dirty="0">
                <a:latin typeface="Cambria"/>
                <a:ea typeface="Cambria"/>
                <a:cs typeface="Times New Roman"/>
              </a:rPr>
            </a:br>
            <a:r>
              <a:rPr lang="pt-BR" sz="1800" b="1" dirty="0" smtClean="0">
                <a:solidFill>
                  <a:schemeClr val="accent6"/>
                </a:solidFill>
                <a:latin typeface="Times New Roman"/>
                <a:ea typeface="Cambria"/>
                <a:cs typeface="Times New Roman"/>
              </a:rPr>
              <a:t>Tabela 3– </a:t>
            </a:r>
            <a:r>
              <a:rPr lang="pt-BR" sz="1800" b="1" dirty="0">
                <a:solidFill>
                  <a:schemeClr val="accent6"/>
                </a:solidFill>
                <a:latin typeface="Times New Roman"/>
                <a:ea typeface="Cambria"/>
                <a:cs typeface="Times New Roman"/>
              </a:rPr>
              <a:t>Caracterização dos autores de violência sexual notificados pelo HIJG (SINAN), SC, </a:t>
            </a:r>
            <a:r>
              <a:rPr lang="pt-BR" sz="1800" b="1" dirty="0" smtClean="0">
                <a:solidFill>
                  <a:schemeClr val="accent6"/>
                </a:solidFill>
                <a:latin typeface="Times New Roman"/>
                <a:ea typeface="Cambria"/>
                <a:cs typeface="Times New Roman"/>
              </a:rPr>
              <a:t>período </a:t>
            </a:r>
            <a:r>
              <a:rPr lang="pt-BR" sz="1800" b="1" dirty="0">
                <a:solidFill>
                  <a:schemeClr val="accent6"/>
                </a:solidFill>
                <a:latin typeface="Times New Roman"/>
                <a:ea typeface="Cambria"/>
                <a:cs typeface="Times New Roman"/>
              </a:rPr>
              <a:t>2008 – 2014</a:t>
            </a:r>
            <a:endParaRPr lang="en-US" sz="1800" b="1" dirty="0">
              <a:solidFill>
                <a:schemeClr val="accent6"/>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64018649"/>
              </p:ext>
            </p:extLst>
          </p:nvPr>
        </p:nvGraphicFramePr>
        <p:xfrm>
          <a:off x="539549" y="1029932"/>
          <a:ext cx="8052000" cy="4665763"/>
        </p:xfrm>
        <a:graphic>
          <a:graphicData uri="http://schemas.openxmlformats.org/drawingml/2006/table">
            <a:tbl>
              <a:tblPr firstRow="1" bandRow="1">
                <a:tableStyleId>{3C2FFA5D-87B4-456A-9821-1D502468CF0F}</a:tableStyleId>
              </a:tblPr>
              <a:tblGrid>
                <a:gridCol w="1342000"/>
                <a:gridCol w="1342000"/>
                <a:gridCol w="1342000"/>
                <a:gridCol w="1342000"/>
                <a:gridCol w="1342000"/>
                <a:gridCol w="1342000"/>
              </a:tblGrid>
              <a:tr h="434203">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r>
              <a:tr h="434203">
                <a:tc rowSpan="2">
                  <a:txBody>
                    <a:bodyPr/>
                    <a:lstStyle/>
                    <a:p>
                      <a:pPr algn="ctr">
                        <a:lnSpc>
                          <a:spcPct val="115000"/>
                        </a:lnSpc>
                        <a:spcAft>
                          <a:spcPts val="1000"/>
                        </a:spcAft>
                      </a:pPr>
                      <a:r>
                        <a:rPr lang="pt-BR" sz="1200" b="1" dirty="0">
                          <a:effectLst/>
                          <a:latin typeface="Times New Roman"/>
                          <a:ea typeface="Cambria"/>
                          <a:cs typeface="Times New Roman"/>
                        </a:rPr>
                        <a:t>Variáveis</a:t>
                      </a:r>
                      <a:endParaRPr lang="pt-BR" sz="1100" b="1" dirty="0">
                        <a:effectLst/>
                        <a:latin typeface="Cambria"/>
                        <a:ea typeface="Cambria"/>
                        <a:cs typeface="Times New Roman"/>
                      </a:endParaRPr>
                    </a:p>
                  </a:txBody>
                  <a:tcPr marL="68580" marR="68580" marT="0" marB="0"/>
                </a:tc>
                <a:tc gridSpan="2">
                  <a:txBody>
                    <a:bodyPr/>
                    <a:lstStyle/>
                    <a:p>
                      <a:pPr algn="ctr">
                        <a:lnSpc>
                          <a:spcPct val="115000"/>
                        </a:lnSpc>
                        <a:spcAft>
                          <a:spcPts val="1000"/>
                        </a:spcAft>
                      </a:pPr>
                      <a:r>
                        <a:rPr lang="pt-BR" sz="1200" b="1">
                          <a:effectLst/>
                          <a:latin typeface="Times New Roman"/>
                          <a:ea typeface="Cambria"/>
                          <a:cs typeface="Times New Roman"/>
                        </a:rPr>
                        <a:t>Feminino</a:t>
                      </a:r>
                      <a:endParaRPr lang="pt-BR" sz="1100" b="1">
                        <a:effectLst/>
                        <a:latin typeface="Cambria"/>
                        <a:ea typeface="Cambria"/>
                        <a:cs typeface="Times New Roman"/>
                      </a:endParaRPr>
                    </a:p>
                  </a:txBody>
                  <a:tcPr marL="68580" marR="68580" marT="0" marB="0"/>
                </a:tc>
                <a:tc hMerge="1">
                  <a:txBody>
                    <a:bodyPr/>
                    <a:lstStyle/>
                    <a:p>
                      <a:endParaRPr lang="en-US"/>
                    </a:p>
                  </a:txBody>
                  <a:tcPr/>
                </a:tc>
                <a:tc gridSpan="2">
                  <a:txBody>
                    <a:bodyPr/>
                    <a:lstStyle/>
                    <a:p>
                      <a:pPr algn="ctr">
                        <a:lnSpc>
                          <a:spcPct val="115000"/>
                        </a:lnSpc>
                        <a:spcAft>
                          <a:spcPts val="1000"/>
                        </a:spcAft>
                      </a:pPr>
                      <a:r>
                        <a:rPr lang="pt-BR" sz="1200" b="1">
                          <a:effectLst/>
                          <a:latin typeface="Times New Roman"/>
                          <a:ea typeface="Cambria"/>
                          <a:cs typeface="Times New Roman"/>
                        </a:rPr>
                        <a:t>Masculino</a:t>
                      </a:r>
                      <a:endParaRPr lang="pt-BR" sz="1100" b="1">
                        <a:effectLst/>
                        <a:latin typeface="Cambria"/>
                        <a:ea typeface="Cambria"/>
                        <a:cs typeface="Times New Roman"/>
                      </a:endParaRPr>
                    </a:p>
                  </a:txBody>
                  <a:tcPr marL="68580" marR="68580" marT="0" marB="0"/>
                </a:tc>
                <a:tc hMerge="1">
                  <a:txBody>
                    <a:bodyPr/>
                    <a:lstStyle/>
                    <a:p>
                      <a:endParaRPr lang="en-US"/>
                    </a:p>
                  </a:txBody>
                  <a:tcPr/>
                </a:tc>
                <a:tc>
                  <a:txBody>
                    <a:bodyPr/>
                    <a:lstStyle/>
                    <a:p>
                      <a:pPr algn="ctr">
                        <a:lnSpc>
                          <a:spcPct val="115000"/>
                        </a:lnSpc>
                        <a:spcAft>
                          <a:spcPts val="1000"/>
                        </a:spcAft>
                      </a:pPr>
                      <a:r>
                        <a:rPr lang="pt-BR" sz="1200" b="1">
                          <a:effectLst/>
                          <a:latin typeface="Times New Roman"/>
                          <a:ea typeface="Cambria"/>
                          <a:cs typeface="Times New Roman"/>
                        </a:rPr>
                        <a:t>p-valor</a:t>
                      </a:r>
                      <a:endParaRPr lang="pt-BR" sz="1100" b="1">
                        <a:effectLst/>
                        <a:latin typeface="Cambria"/>
                        <a:ea typeface="Cambria"/>
                        <a:cs typeface="Times New Roman"/>
                      </a:endParaRPr>
                    </a:p>
                  </a:txBody>
                  <a:tcPr marL="68580" marR="68580" marT="0" marB="0"/>
                </a:tc>
              </a:tr>
              <a:tr h="434203">
                <a:tc vMerge="1">
                  <a:txBody>
                    <a:bodyPr/>
                    <a:lstStyle/>
                    <a:p>
                      <a:endParaRPr lang="en-US"/>
                    </a:p>
                  </a:txBody>
                  <a:tcPr/>
                </a:tc>
                <a:tc>
                  <a:txBody>
                    <a:bodyPr/>
                    <a:lstStyle/>
                    <a:p>
                      <a:pPr algn="ctr">
                        <a:lnSpc>
                          <a:spcPct val="115000"/>
                        </a:lnSpc>
                        <a:spcAft>
                          <a:spcPts val="1000"/>
                        </a:spcAft>
                      </a:pPr>
                      <a:r>
                        <a:rPr lang="pt-BR" sz="1200" b="1">
                          <a:effectLst/>
                          <a:latin typeface="Times New Roman"/>
                          <a:ea typeface="Cambria"/>
                          <a:cs typeface="Times New Roman"/>
                        </a:rPr>
                        <a:t>n(%)</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a:effectLst/>
                          <a:latin typeface="Times New Roman"/>
                          <a:ea typeface="Cambria"/>
                          <a:cs typeface="Times New Roman"/>
                        </a:rPr>
                        <a:t>IC95%</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a:effectLst/>
                          <a:latin typeface="Times New Roman"/>
                          <a:ea typeface="Cambria"/>
                          <a:cs typeface="Times New Roman"/>
                        </a:rPr>
                        <a:t>n (%)</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a:effectLst/>
                          <a:latin typeface="Times New Roman"/>
                          <a:ea typeface="Cambria"/>
                          <a:cs typeface="Times New Roman"/>
                        </a:rPr>
                        <a:t>IC95%</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a:effectLst/>
                          <a:latin typeface="Times New Roman"/>
                          <a:ea typeface="Cambria"/>
                          <a:cs typeface="Times New Roman"/>
                        </a:rPr>
                        <a:t> </a:t>
                      </a:r>
                      <a:endParaRPr lang="pt-BR" sz="1100" b="1">
                        <a:effectLst/>
                        <a:latin typeface="Cambria"/>
                        <a:ea typeface="Cambria"/>
                        <a:cs typeface="Times New Roman"/>
                      </a:endParaRPr>
                    </a:p>
                  </a:txBody>
                  <a:tcPr marL="68580" marR="68580" marT="0" marB="0"/>
                </a:tc>
              </a:tr>
              <a:tr h="434203">
                <a:tc>
                  <a:txBody>
                    <a:bodyPr/>
                    <a:lstStyle/>
                    <a:p>
                      <a:pPr>
                        <a:lnSpc>
                          <a:spcPct val="115000"/>
                        </a:lnSpc>
                        <a:spcAft>
                          <a:spcPts val="1000"/>
                        </a:spcAft>
                      </a:pPr>
                      <a:r>
                        <a:rPr lang="pt-BR" sz="1200" b="1" dirty="0">
                          <a:effectLst/>
                          <a:latin typeface="Times New Roman"/>
                          <a:ea typeface="Cambria"/>
                          <a:cs typeface="Times New Roman"/>
                        </a:rPr>
                        <a:t>Sexo* (</a:t>
                      </a:r>
                      <a:r>
                        <a:rPr lang="pt-BR" sz="1000" b="1" dirty="0">
                          <a:effectLst/>
                          <a:latin typeface="Times New Roman"/>
                          <a:ea typeface="Cambria"/>
                          <a:cs typeface="Times New Roman"/>
                        </a:rPr>
                        <a:t>444)</a:t>
                      </a:r>
                      <a:endParaRPr lang="pt-BR" sz="1100" b="1" dirty="0">
                        <a:effectLst/>
                        <a:latin typeface="Cambria"/>
                        <a:ea typeface="Cambria"/>
                        <a:cs typeface="Times New Roman"/>
                      </a:endParaRPr>
                    </a:p>
                  </a:txBody>
                  <a:tcPr marL="68580" marR="68580" marT="0" marB="0"/>
                </a:tc>
                <a:tc>
                  <a:txBody>
                    <a:bodyPr/>
                    <a:lstStyle/>
                    <a:p>
                      <a:pPr>
                        <a:lnSpc>
                          <a:spcPct val="115000"/>
                        </a:lnSpc>
                        <a:spcAft>
                          <a:spcPts val="1000"/>
                        </a:spcAft>
                      </a:pPr>
                      <a:r>
                        <a:rPr lang="pt-BR" sz="1200" b="1">
                          <a:effectLst/>
                          <a:latin typeface="Times New Roman"/>
                          <a:ea typeface="Cambria"/>
                          <a:cs typeface="Times New Roman"/>
                        </a:rPr>
                        <a:t> </a:t>
                      </a:r>
                      <a:endParaRPr lang="pt-BR" sz="1100" b="1">
                        <a:effectLst/>
                        <a:latin typeface="Cambria"/>
                        <a:ea typeface="Cambria"/>
                        <a:cs typeface="Times New Roman"/>
                      </a:endParaRPr>
                    </a:p>
                  </a:txBody>
                  <a:tcPr marL="68580" marR="68580" marT="0" marB="0"/>
                </a:tc>
                <a:tc>
                  <a:txBody>
                    <a:bodyPr/>
                    <a:lstStyle/>
                    <a:p>
                      <a:pPr>
                        <a:lnSpc>
                          <a:spcPct val="115000"/>
                        </a:lnSpc>
                        <a:spcAft>
                          <a:spcPts val="1000"/>
                        </a:spcAft>
                      </a:pPr>
                      <a:r>
                        <a:rPr lang="pt-BR" sz="1200" b="1">
                          <a:effectLst/>
                          <a:latin typeface="Times New Roman"/>
                          <a:ea typeface="Cambria"/>
                          <a:cs typeface="Times New Roman"/>
                        </a:rPr>
                        <a:t> </a:t>
                      </a:r>
                      <a:endParaRPr lang="pt-BR" sz="1100" b="1">
                        <a:effectLst/>
                        <a:latin typeface="Cambria"/>
                        <a:ea typeface="Cambria"/>
                        <a:cs typeface="Times New Roman"/>
                      </a:endParaRPr>
                    </a:p>
                  </a:txBody>
                  <a:tcPr marL="68580" marR="68580" marT="0" marB="0"/>
                </a:tc>
                <a:tc>
                  <a:txBody>
                    <a:bodyPr/>
                    <a:lstStyle/>
                    <a:p>
                      <a:pPr>
                        <a:lnSpc>
                          <a:spcPct val="115000"/>
                        </a:lnSpc>
                        <a:spcAft>
                          <a:spcPts val="1000"/>
                        </a:spcAft>
                      </a:pPr>
                      <a:r>
                        <a:rPr lang="pt-BR" sz="1200" b="1">
                          <a:effectLst/>
                          <a:latin typeface="Times New Roman"/>
                          <a:ea typeface="Cambria"/>
                          <a:cs typeface="Times New Roman"/>
                        </a:rPr>
                        <a:t> </a:t>
                      </a:r>
                      <a:endParaRPr lang="pt-BR" sz="1100" b="1">
                        <a:effectLst/>
                        <a:latin typeface="Cambria"/>
                        <a:ea typeface="Cambria"/>
                        <a:cs typeface="Times New Roman"/>
                      </a:endParaRPr>
                    </a:p>
                  </a:txBody>
                  <a:tcPr marL="68580" marR="68580" marT="0" marB="0"/>
                </a:tc>
                <a:tc>
                  <a:txBody>
                    <a:bodyPr/>
                    <a:lstStyle/>
                    <a:p>
                      <a:pPr>
                        <a:lnSpc>
                          <a:spcPct val="115000"/>
                        </a:lnSpc>
                        <a:spcAft>
                          <a:spcPts val="1000"/>
                        </a:spcAft>
                      </a:pPr>
                      <a:r>
                        <a:rPr lang="pt-BR" sz="1200" b="1">
                          <a:effectLst/>
                          <a:latin typeface="Times New Roman"/>
                          <a:ea typeface="Cambria"/>
                          <a:cs typeface="Times New Roman"/>
                        </a:rPr>
                        <a:t> </a:t>
                      </a:r>
                      <a:endParaRPr lang="pt-BR" sz="1100" b="1">
                        <a:effectLst/>
                        <a:latin typeface="Cambria"/>
                        <a:ea typeface="Cambria"/>
                        <a:cs typeface="Times New Roman"/>
                      </a:endParaRPr>
                    </a:p>
                  </a:txBody>
                  <a:tcPr marL="68580" marR="68580" marT="0" marB="0"/>
                </a:tc>
                <a:tc>
                  <a:txBody>
                    <a:bodyPr/>
                    <a:lstStyle/>
                    <a:p>
                      <a:pPr>
                        <a:lnSpc>
                          <a:spcPct val="115000"/>
                        </a:lnSpc>
                        <a:spcAft>
                          <a:spcPts val="1000"/>
                        </a:spcAft>
                      </a:pPr>
                      <a:r>
                        <a:rPr lang="pt-BR" sz="1200" b="1">
                          <a:effectLst/>
                          <a:latin typeface="Times New Roman"/>
                          <a:ea typeface="Cambria"/>
                          <a:cs typeface="Times New Roman"/>
                        </a:rPr>
                        <a:t> </a:t>
                      </a:r>
                      <a:endParaRPr lang="pt-BR" sz="1100" b="1">
                        <a:effectLst/>
                        <a:latin typeface="Cambria"/>
                        <a:ea typeface="Cambria"/>
                        <a:cs typeface="Times New Roman"/>
                      </a:endParaRPr>
                    </a:p>
                  </a:txBody>
                  <a:tcPr marL="68580" marR="68580" marT="0" marB="0"/>
                </a:tc>
              </a:tr>
              <a:tr h="434203">
                <a:tc>
                  <a:txBody>
                    <a:bodyPr/>
                    <a:lstStyle/>
                    <a:p>
                      <a:pPr indent="180340">
                        <a:lnSpc>
                          <a:spcPct val="115000"/>
                        </a:lnSpc>
                        <a:spcAft>
                          <a:spcPts val="1000"/>
                        </a:spcAft>
                      </a:pPr>
                      <a:r>
                        <a:rPr lang="pt-BR" sz="1200" b="1" dirty="0">
                          <a:effectLst/>
                          <a:latin typeface="Times New Roman"/>
                          <a:ea typeface="Cambria"/>
                          <a:cs typeface="Times New Roman"/>
                        </a:rPr>
                        <a:t>Masculino</a:t>
                      </a: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dirty="0">
                          <a:effectLst/>
                          <a:latin typeface="Times New Roman"/>
                          <a:ea typeface="Cambria"/>
                          <a:cs typeface="Times New Roman"/>
                        </a:rPr>
                        <a:t>311 (92.3)</a:t>
                      </a: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a:effectLst/>
                          <a:latin typeface="Times New Roman"/>
                          <a:ea typeface="Cambria"/>
                          <a:cs typeface="Times New Roman"/>
                        </a:rPr>
                        <a:t>89,4 - 95,1</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a:effectLst/>
                          <a:latin typeface="Times New Roman"/>
                          <a:ea typeface="Cambria"/>
                          <a:cs typeface="Times New Roman"/>
                        </a:rPr>
                        <a:t>95(88,8)</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a:effectLst/>
                          <a:latin typeface="Times New Roman"/>
                          <a:ea typeface="Cambria"/>
                          <a:cs typeface="Times New Roman"/>
                        </a:rPr>
                        <a:t>83,9 – 95,6</a:t>
                      </a:r>
                      <a:endParaRPr lang="pt-BR" sz="1100" b="1">
                        <a:effectLst/>
                        <a:latin typeface="Cambria"/>
                        <a:ea typeface="Cambria"/>
                        <a:cs typeface="Times New Roman"/>
                      </a:endParaRPr>
                    </a:p>
                  </a:txBody>
                  <a:tcPr marL="68580" marR="68580" marT="0" marB="0"/>
                </a:tc>
                <a:tc rowSpan="3">
                  <a:txBody>
                    <a:bodyPr/>
                    <a:lstStyle/>
                    <a:p>
                      <a:pPr algn="ctr">
                        <a:lnSpc>
                          <a:spcPct val="115000"/>
                        </a:lnSpc>
                        <a:spcAft>
                          <a:spcPts val="1000"/>
                        </a:spcAft>
                      </a:pPr>
                      <a:r>
                        <a:rPr lang="pt-BR" sz="1200" b="1">
                          <a:effectLst/>
                          <a:latin typeface="Times New Roman"/>
                          <a:ea typeface="Cambria"/>
                          <a:cs typeface="Times New Roman"/>
                        </a:rPr>
                        <a:t>0,382</a:t>
                      </a:r>
                      <a:r>
                        <a:rPr lang="pt-BR" sz="1200" b="1" baseline="30000">
                          <a:effectLst/>
                          <a:latin typeface="Times New Roman"/>
                          <a:ea typeface="Cambria"/>
                          <a:cs typeface="Times New Roman"/>
                        </a:rPr>
                        <a:t>1</a:t>
                      </a:r>
                      <a:endParaRPr lang="pt-BR" sz="1100" b="1">
                        <a:effectLst/>
                        <a:latin typeface="Cambria"/>
                        <a:ea typeface="Cambria"/>
                        <a:cs typeface="Times New Roman"/>
                      </a:endParaRPr>
                    </a:p>
                  </a:txBody>
                  <a:tcPr marL="68580" marR="68580" marT="0" marB="0"/>
                </a:tc>
              </a:tr>
              <a:tr h="434203">
                <a:tc>
                  <a:txBody>
                    <a:bodyPr/>
                    <a:lstStyle/>
                    <a:p>
                      <a:pPr indent="180340">
                        <a:lnSpc>
                          <a:spcPct val="115000"/>
                        </a:lnSpc>
                        <a:spcAft>
                          <a:spcPts val="1000"/>
                        </a:spcAft>
                      </a:pPr>
                      <a:r>
                        <a:rPr lang="pt-BR" sz="1200" b="1">
                          <a:effectLst/>
                          <a:latin typeface="Times New Roman"/>
                          <a:ea typeface="Cambria"/>
                          <a:cs typeface="Times New Roman"/>
                        </a:rPr>
                        <a:t>Feminino</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a:effectLst/>
                          <a:latin typeface="Times New Roman"/>
                          <a:ea typeface="Cambria"/>
                          <a:cs typeface="Times New Roman"/>
                        </a:rPr>
                        <a:t>14 (4,1)</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a:effectLst/>
                          <a:latin typeface="Times New Roman"/>
                          <a:ea typeface="Cambria"/>
                          <a:cs typeface="Times New Roman"/>
                        </a:rPr>
                        <a:t>2,0 -  6,3</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a:effectLst/>
                          <a:latin typeface="Times New Roman"/>
                          <a:ea typeface="Cambria"/>
                          <a:cs typeface="Times New Roman"/>
                        </a:rPr>
                        <a:t>8 (7,5)</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a:effectLst/>
                          <a:latin typeface="Times New Roman"/>
                          <a:ea typeface="Cambria"/>
                          <a:cs typeface="Times New Roman"/>
                        </a:rPr>
                        <a:t>1,8 - 11,3</a:t>
                      </a:r>
                      <a:endParaRPr lang="pt-BR" sz="1100" b="1">
                        <a:effectLst/>
                        <a:latin typeface="Cambria"/>
                        <a:ea typeface="Cambria"/>
                        <a:cs typeface="Times New Roman"/>
                      </a:endParaRPr>
                    </a:p>
                  </a:txBody>
                  <a:tcPr marL="68580" marR="68580" marT="0" marB="0"/>
                </a:tc>
                <a:tc vMerge="1">
                  <a:txBody>
                    <a:bodyPr/>
                    <a:lstStyle/>
                    <a:p>
                      <a:endParaRPr lang="en-US"/>
                    </a:p>
                  </a:txBody>
                  <a:tcPr/>
                </a:tc>
              </a:tr>
              <a:tr h="434203">
                <a:tc>
                  <a:txBody>
                    <a:bodyPr/>
                    <a:lstStyle/>
                    <a:p>
                      <a:pPr indent="180340">
                        <a:lnSpc>
                          <a:spcPct val="115000"/>
                        </a:lnSpc>
                        <a:spcAft>
                          <a:spcPts val="1000"/>
                        </a:spcAft>
                      </a:pPr>
                      <a:r>
                        <a:rPr lang="pt-BR" sz="1200" b="1">
                          <a:effectLst/>
                          <a:latin typeface="Times New Roman"/>
                          <a:ea typeface="Cambria"/>
                          <a:cs typeface="Times New Roman"/>
                        </a:rPr>
                        <a:t>Ambos</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a:effectLst/>
                          <a:latin typeface="Times New Roman"/>
                          <a:ea typeface="Cambria"/>
                          <a:cs typeface="Times New Roman"/>
                        </a:rPr>
                        <a:t>12 (3,6)</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dirty="0">
                          <a:effectLst/>
                          <a:latin typeface="Times New Roman"/>
                          <a:ea typeface="Cambria"/>
                          <a:cs typeface="Times New Roman"/>
                        </a:rPr>
                        <a:t>1,6 -  5,5</a:t>
                      </a: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a:effectLst/>
                          <a:latin typeface="Times New Roman"/>
                          <a:ea typeface="Cambria"/>
                          <a:cs typeface="Times New Roman"/>
                        </a:rPr>
                        <a:t>4 (3,7)</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dirty="0">
                          <a:effectLst/>
                          <a:latin typeface="Times New Roman"/>
                          <a:ea typeface="Cambria"/>
                          <a:cs typeface="Times New Roman"/>
                        </a:rPr>
                        <a:t>0,1 – 7,4</a:t>
                      </a:r>
                      <a:endParaRPr lang="pt-BR" sz="1100" b="1" dirty="0">
                        <a:effectLst/>
                        <a:latin typeface="Cambria"/>
                        <a:ea typeface="Cambria"/>
                        <a:cs typeface="Times New Roman"/>
                      </a:endParaRPr>
                    </a:p>
                  </a:txBody>
                  <a:tcPr marL="68580" marR="68580" marT="0" marB="0"/>
                </a:tc>
                <a:tc vMerge="1">
                  <a:txBody>
                    <a:bodyPr/>
                    <a:lstStyle/>
                    <a:p>
                      <a:endParaRPr lang="en-US"/>
                    </a:p>
                  </a:txBody>
                  <a:tcPr/>
                </a:tc>
              </a:tr>
              <a:tr h="735134">
                <a:tc>
                  <a:txBody>
                    <a:bodyPr/>
                    <a:lstStyle/>
                    <a:p>
                      <a:pPr>
                        <a:lnSpc>
                          <a:spcPct val="115000"/>
                        </a:lnSpc>
                        <a:spcAft>
                          <a:spcPts val="1000"/>
                        </a:spcAft>
                      </a:pPr>
                      <a:r>
                        <a:rPr lang="pt-BR" sz="1200" b="1" dirty="0">
                          <a:effectLst/>
                          <a:latin typeface="Times New Roman"/>
                          <a:ea typeface="Cambria"/>
                          <a:cs typeface="Times New Roman"/>
                        </a:rPr>
                        <a:t>Relação com a </a:t>
                      </a:r>
                      <a:r>
                        <a:rPr lang="pt-BR" sz="1200" b="1" dirty="0" smtClean="0">
                          <a:effectLst/>
                          <a:latin typeface="Times New Roman"/>
                          <a:ea typeface="Cambria"/>
                          <a:cs typeface="Times New Roman"/>
                        </a:rPr>
                        <a:t>vítima*:</a:t>
                      </a:r>
                    </a:p>
                    <a:p>
                      <a:pPr>
                        <a:lnSpc>
                          <a:spcPct val="115000"/>
                        </a:lnSpc>
                        <a:spcAft>
                          <a:spcPts val="1000"/>
                        </a:spcAft>
                      </a:pPr>
                      <a:r>
                        <a:rPr lang="pt-BR" sz="1200" b="1" dirty="0" smtClean="0">
                          <a:effectLst/>
                          <a:latin typeface="Times New Roman"/>
                          <a:ea typeface="Cambria"/>
                          <a:cs typeface="Times New Roman"/>
                        </a:rPr>
                        <a:t>Conhecido </a:t>
                      </a:r>
                      <a:r>
                        <a:rPr lang="pt-BR" sz="1000" b="1" dirty="0">
                          <a:effectLst/>
                          <a:latin typeface="Times New Roman"/>
                          <a:ea typeface="Cambria"/>
                          <a:cs typeface="Times New Roman"/>
                        </a:rPr>
                        <a:t>(489)</a:t>
                      </a: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dirty="0">
                          <a:effectLst/>
                          <a:latin typeface="Times New Roman"/>
                          <a:ea typeface="Cambria"/>
                          <a:cs typeface="Times New Roman"/>
                        </a:rPr>
                        <a:t> </a:t>
                      </a: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a:effectLst/>
                          <a:latin typeface="Times New Roman"/>
                          <a:ea typeface="Cambria"/>
                          <a:cs typeface="Times New Roman"/>
                        </a:rPr>
                        <a:t> </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a:effectLst/>
                          <a:latin typeface="Times New Roman"/>
                          <a:ea typeface="Cambria"/>
                          <a:cs typeface="Times New Roman"/>
                        </a:rPr>
                        <a:t> </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a:effectLst/>
                          <a:latin typeface="Times New Roman"/>
                          <a:ea typeface="Cambria"/>
                          <a:cs typeface="Times New Roman"/>
                        </a:rPr>
                        <a:t> </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a:effectLst/>
                          <a:latin typeface="Times New Roman"/>
                          <a:ea typeface="Cambria"/>
                          <a:cs typeface="Times New Roman"/>
                        </a:rPr>
                        <a:t> </a:t>
                      </a:r>
                      <a:endParaRPr lang="pt-BR" sz="1100" b="1">
                        <a:effectLst/>
                        <a:latin typeface="Cambria"/>
                        <a:ea typeface="Cambria"/>
                        <a:cs typeface="Times New Roman"/>
                      </a:endParaRPr>
                    </a:p>
                  </a:txBody>
                  <a:tcPr marL="68580" marR="68580" marT="0" marB="0"/>
                </a:tc>
              </a:tr>
              <a:tr h="434203">
                <a:tc>
                  <a:txBody>
                    <a:bodyPr/>
                    <a:lstStyle/>
                    <a:p>
                      <a:pPr indent="180340">
                        <a:lnSpc>
                          <a:spcPct val="115000"/>
                        </a:lnSpc>
                        <a:spcAft>
                          <a:spcPts val="1000"/>
                        </a:spcAft>
                      </a:pPr>
                      <a:r>
                        <a:rPr lang="pt-BR" sz="1200" b="1">
                          <a:effectLst/>
                          <a:latin typeface="Times New Roman"/>
                          <a:ea typeface="Cambria"/>
                          <a:cs typeface="Times New Roman"/>
                        </a:rPr>
                        <a:t>Sim</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dirty="0">
                          <a:effectLst/>
                          <a:latin typeface="Times New Roman"/>
                          <a:ea typeface="Cambria"/>
                          <a:cs typeface="Times New Roman"/>
                        </a:rPr>
                        <a:t>233 (63,1)</a:t>
                      </a:r>
                      <a:endParaRPr lang="pt-BR" sz="1100" b="1" dirty="0">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a:effectLst/>
                          <a:latin typeface="Times New Roman"/>
                          <a:ea typeface="Cambria"/>
                          <a:cs typeface="Times New Roman"/>
                        </a:rPr>
                        <a:t>58,2– 68,1</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a:effectLst/>
                          <a:latin typeface="Times New Roman"/>
                          <a:ea typeface="Cambria"/>
                          <a:cs typeface="Times New Roman"/>
                        </a:rPr>
                        <a:t>92 (76,7)</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a:effectLst/>
                          <a:latin typeface="Times New Roman"/>
                          <a:ea typeface="Cambria"/>
                          <a:cs typeface="Times New Roman"/>
                        </a:rPr>
                        <a:t>69,0 - 84,3</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dirty="0" smtClean="0">
                          <a:effectLst/>
                          <a:highlight>
                            <a:srgbClr val="00FF00"/>
                          </a:highlight>
                          <a:latin typeface="Times New Roman"/>
                          <a:ea typeface="Cambria"/>
                          <a:cs typeface="Times New Roman"/>
                        </a:rPr>
                        <a:t>0,00</a:t>
                      </a:r>
                      <a:r>
                        <a:rPr lang="pt-BR" sz="1200" b="1" dirty="0" smtClean="0">
                          <a:effectLst/>
                          <a:latin typeface="Times New Roman"/>
                          <a:ea typeface="Cambria"/>
                          <a:cs typeface="Times New Roman"/>
                        </a:rPr>
                        <a:t>6</a:t>
                      </a:r>
                      <a:r>
                        <a:rPr lang="pt-BR" sz="1200" b="1" baseline="30000" dirty="0" smtClean="0">
                          <a:effectLst/>
                          <a:latin typeface="Times New Roman"/>
                          <a:ea typeface="Cambria"/>
                          <a:cs typeface="Times New Roman"/>
                        </a:rPr>
                        <a:t>1</a:t>
                      </a:r>
                      <a:endParaRPr lang="pt-BR" sz="1100" b="1" baseline="30000" dirty="0">
                        <a:effectLst/>
                        <a:latin typeface="Cambria"/>
                        <a:ea typeface="Cambria"/>
                        <a:cs typeface="Times New Roman"/>
                      </a:endParaRPr>
                    </a:p>
                  </a:txBody>
                  <a:tcPr marL="68580" marR="68580" marT="0" marB="0"/>
                </a:tc>
              </a:tr>
              <a:tr h="434203">
                <a:tc>
                  <a:txBody>
                    <a:bodyPr/>
                    <a:lstStyle/>
                    <a:p>
                      <a:pPr indent="180340">
                        <a:lnSpc>
                          <a:spcPct val="115000"/>
                        </a:lnSpc>
                        <a:spcAft>
                          <a:spcPts val="1000"/>
                        </a:spcAft>
                      </a:pPr>
                      <a:r>
                        <a:rPr lang="pt-BR" sz="1200" b="1">
                          <a:effectLst/>
                          <a:latin typeface="Times New Roman"/>
                          <a:ea typeface="Cambria"/>
                          <a:cs typeface="Times New Roman"/>
                        </a:rPr>
                        <a:t>Não</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a:effectLst/>
                          <a:latin typeface="Times New Roman"/>
                          <a:ea typeface="Cambria"/>
                          <a:cs typeface="Times New Roman"/>
                        </a:rPr>
                        <a:t>136 (36,9)</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a:effectLst/>
                          <a:latin typeface="Times New Roman"/>
                          <a:ea typeface="Cambria"/>
                          <a:cs typeface="Times New Roman"/>
                        </a:rPr>
                        <a:t>31,9 -  41,8</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a:effectLst/>
                          <a:latin typeface="Times New Roman"/>
                          <a:ea typeface="Cambria"/>
                          <a:cs typeface="Times New Roman"/>
                        </a:rPr>
                        <a:t>28 (23,3)</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a:effectLst/>
                          <a:latin typeface="Times New Roman"/>
                          <a:ea typeface="Cambria"/>
                          <a:cs typeface="Times New Roman"/>
                        </a:rPr>
                        <a:t>15,7 - 31,0</a:t>
                      </a:r>
                      <a:endParaRPr lang="pt-BR" sz="1100" b="1">
                        <a:effectLst/>
                        <a:latin typeface="Cambria"/>
                        <a:ea typeface="Cambria"/>
                        <a:cs typeface="Times New Roman"/>
                      </a:endParaRPr>
                    </a:p>
                  </a:txBody>
                  <a:tcPr marL="68580" marR="68580" marT="0" marB="0"/>
                </a:tc>
                <a:tc>
                  <a:txBody>
                    <a:bodyPr/>
                    <a:lstStyle/>
                    <a:p>
                      <a:pPr algn="ctr">
                        <a:lnSpc>
                          <a:spcPct val="115000"/>
                        </a:lnSpc>
                        <a:spcAft>
                          <a:spcPts val="1000"/>
                        </a:spcAft>
                      </a:pPr>
                      <a:r>
                        <a:rPr lang="pt-BR" sz="1200" b="1" dirty="0">
                          <a:effectLst/>
                          <a:latin typeface="Times New Roman"/>
                          <a:ea typeface="Cambria"/>
                          <a:cs typeface="Times New Roman"/>
                        </a:rPr>
                        <a:t> </a:t>
                      </a:r>
                      <a:endParaRPr lang="pt-BR" sz="1100" b="1" dirty="0">
                        <a:effectLst/>
                        <a:latin typeface="Cambria"/>
                        <a:ea typeface="Cambria"/>
                        <a:cs typeface="Times New Roman"/>
                      </a:endParaRPr>
                    </a:p>
                  </a:txBody>
                  <a:tcPr marL="68580" marR="68580" marT="0" marB="0"/>
                </a:tc>
              </a:tr>
            </a:tbl>
          </a:graphicData>
        </a:graphic>
      </p:graphicFrame>
      <p:sp>
        <p:nvSpPr>
          <p:cNvPr id="6" name="TextBox 5"/>
          <p:cNvSpPr txBox="1"/>
          <p:nvPr/>
        </p:nvSpPr>
        <p:spPr>
          <a:xfrm>
            <a:off x="467544" y="5661248"/>
            <a:ext cx="5976664" cy="1046440"/>
          </a:xfrm>
          <a:prstGeom prst="rect">
            <a:avLst/>
          </a:prstGeom>
          <a:noFill/>
        </p:spPr>
        <p:txBody>
          <a:bodyPr wrap="square" rtlCol="0">
            <a:spAutoFit/>
          </a:bodyPr>
          <a:lstStyle/>
          <a:p>
            <a:r>
              <a:rPr lang="pt-BR" sz="1600" dirty="0">
                <a:latin typeface="News Gothic MT"/>
                <a:ea typeface="Cambria"/>
                <a:cs typeface="News Gothic MT"/>
              </a:rPr>
              <a:t>¹ Teste chi quadrado; * Dados </a:t>
            </a:r>
            <a:r>
              <a:rPr lang="pt-BR" sz="1600" dirty="0" smtClean="0">
                <a:latin typeface="News Gothic MT"/>
                <a:ea typeface="Cambria"/>
                <a:cs typeface="News Gothic MT"/>
              </a:rPr>
              <a:t>ignorados</a:t>
            </a:r>
          </a:p>
          <a:p>
            <a:endParaRPr lang="pt-BR" sz="1600" dirty="0">
              <a:latin typeface="News Gothic MT"/>
              <a:ea typeface="Cambria"/>
              <a:cs typeface="News Gothic MT"/>
            </a:endParaRPr>
          </a:p>
          <a:p>
            <a:r>
              <a:rPr lang="pt-BR" sz="1200" b="1" dirty="0">
                <a:latin typeface="News Gothic MT"/>
                <a:cs typeface="News Gothic MT"/>
              </a:rPr>
              <a:t>Fonte: Dissertação Mestrado PPGSC/UFSC Vanessa </a:t>
            </a:r>
            <a:r>
              <a:rPr lang="pt-BR" sz="1200" b="1" dirty="0" err="1">
                <a:latin typeface="News Gothic MT"/>
                <a:cs typeface="News Gothic MT"/>
              </a:rPr>
              <a:t>B</a:t>
            </a:r>
            <a:r>
              <a:rPr lang="pt-BR" sz="1200" b="1" dirty="0">
                <a:latin typeface="News Gothic MT"/>
                <a:cs typeface="News Gothic MT"/>
              </a:rPr>
              <a:t> Platt</a:t>
            </a:r>
            <a:endParaRPr lang="en-US" sz="1200" b="1" dirty="0">
              <a:latin typeface="News Gothic MT"/>
              <a:cs typeface="News Gothic MT"/>
            </a:endParaRPr>
          </a:p>
          <a:p>
            <a:r>
              <a:rPr lang="pt-BR" dirty="0" smtClean="0">
                <a:latin typeface="News Gothic MT"/>
                <a:cs typeface="News Gothic MT"/>
              </a:rPr>
              <a:t> </a:t>
            </a:r>
            <a:endParaRPr lang="en-US" dirty="0">
              <a:latin typeface="News Gothic MT"/>
              <a:cs typeface="News Gothic MT"/>
            </a:endParaRPr>
          </a:p>
        </p:txBody>
      </p:sp>
      <p:sp>
        <p:nvSpPr>
          <p:cNvPr id="9" name="Frame 8"/>
          <p:cNvSpPr/>
          <p:nvPr/>
        </p:nvSpPr>
        <p:spPr>
          <a:xfrm>
            <a:off x="611560" y="2636912"/>
            <a:ext cx="1008112" cy="504056"/>
          </a:xfrm>
          <a:prstGeom prst="frame">
            <a:avLst>
              <a:gd name="adj1" fmla="val 15020"/>
            </a:avLst>
          </a:prstGeom>
          <a:solidFill>
            <a:schemeClr val="accent6"/>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0" name="Frame 9"/>
          <p:cNvSpPr/>
          <p:nvPr/>
        </p:nvSpPr>
        <p:spPr>
          <a:xfrm>
            <a:off x="539552" y="4581128"/>
            <a:ext cx="1152128" cy="360040"/>
          </a:xfrm>
          <a:prstGeom prst="frame">
            <a:avLst/>
          </a:prstGeom>
          <a:solidFill>
            <a:schemeClr val="accent6"/>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484135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9275" y="764704"/>
            <a:ext cx="8042276" cy="5832647"/>
          </a:xfrm>
        </p:spPr>
        <p:txBody>
          <a:bodyPr>
            <a:normAutofit/>
          </a:bodyPr>
          <a:lstStyle/>
          <a:p>
            <a:pPr marL="0" indent="0">
              <a:buNone/>
            </a:pPr>
            <a:endParaRPr lang="en-US" b="1" dirty="0">
              <a:solidFill>
                <a:schemeClr val="tx1"/>
              </a:solidFill>
            </a:endParaRPr>
          </a:p>
          <a:p>
            <a:endParaRPr lang="en-US" b="1" dirty="0" smtClean="0">
              <a:solidFill>
                <a:schemeClr val="tx1"/>
              </a:solidFill>
            </a:endParaRPr>
          </a:p>
          <a:p>
            <a:r>
              <a:rPr lang="en-US" b="1" dirty="0" smtClean="0">
                <a:solidFill>
                  <a:srgbClr val="D9D9D9"/>
                </a:solidFill>
              </a:rPr>
              <a:t>DEFINIÇÕES IMPORTANTES</a:t>
            </a:r>
          </a:p>
          <a:p>
            <a:r>
              <a:rPr lang="en-US" b="1" dirty="0" smtClean="0">
                <a:solidFill>
                  <a:srgbClr val="D9D9D9"/>
                </a:solidFill>
              </a:rPr>
              <a:t>SERVIÇO HIJG</a:t>
            </a:r>
          </a:p>
          <a:p>
            <a:r>
              <a:rPr lang="en-US" b="1" dirty="0" smtClean="0">
                <a:solidFill>
                  <a:srgbClr val="D9D9D9"/>
                </a:solidFill>
              </a:rPr>
              <a:t>NOTIFICAÇÃO</a:t>
            </a:r>
          </a:p>
          <a:p>
            <a:r>
              <a:rPr lang="en-US" b="1" dirty="0" smtClean="0">
                <a:solidFill>
                  <a:srgbClr val="D9D9D9"/>
                </a:solidFill>
              </a:rPr>
              <a:t>ENCAMINHAMENTOS</a:t>
            </a:r>
          </a:p>
          <a:p>
            <a:r>
              <a:rPr lang="en-US" b="1" dirty="0" smtClean="0">
                <a:solidFill>
                  <a:schemeClr val="tx1"/>
                </a:solidFill>
              </a:rPr>
              <a:t>DESAFIOS</a:t>
            </a:r>
          </a:p>
          <a:p>
            <a:pPr marL="0" indent="0">
              <a:buNone/>
            </a:pPr>
            <a:endParaRPr lang="en-US" b="1" dirty="0">
              <a:solidFill>
                <a:schemeClr val="tx1"/>
              </a:solidFill>
            </a:endParaRPr>
          </a:p>
          <a:p>
            <a:pPr marL="0" indent="0">
              <a:buNone/>
            </a:pPr>
            <a:endParaRPr lang="en-US" b="1" dirty="0" smtClean="0">
              <a:solidFill>
                <a:schemeClr val="tx1"/>
              </a:solidFill>
            </a:endParaRPr>
          </a:p>
          <a:p>
            <a:endParaRPr lang="en-US" b="1" dirty="0">
              <a:solidFill>
                <a:schemeClr val="tx1"/>
              </a:solidFill>
            </a:endParaRPr>
          </a:p>
        </p:txBody>
      </p:sp>
      <p:pic>
        <p:nvPicPr>
          <p:cNvPr id="4" name="Picture 3" descr="duvida boneco.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88224" y="4332970"/>
            <a:ext cx="2555776" cy="2492864"/>
          </a:xfrm>
          <a:prstGeom prst="rect">
            <a:avLst/>
          </a:prstGeom>
          <a:ln w="28575" cmpd="sng">
            <a:solidFill>
              <a:schemeClr val="tx1"/>
            </a:solidFill>
          </a:ln>
        </p:spPr>
      </p:pic>
      <p:pic>
        <p:nvPicPr>
          <p:cNvPr id="5" name="Picture 4" descr="duvid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2160" y="260648"/>
            <a:ext cx="2945940" cy="2209455"/>
          </a:xfrm>
          <a:prstGeom prst="rect">
            <a:avLst/>
          </a:prstGeom>
          <a:ln>
            <a:solidFill>
              <a:srgbClr val="0F3661"/>
            </a:solidFill>
          </a:ln>
        </p:spPr>
      </p:pic>
    </p:spTree>
    <p:extLst>
      <p:ext uri="{BB962C8B-B14F-4D97-AF65-F5344CB8AC3E}">
        <p14:creationId xmlns:p14="http://schemas.microsoft.com/office/powerpoint/2010/main" val="17803821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SEQUELAS</a:t>
            </a:r>
            <a:endParaRPr lang="en-US" b="1" dirty="0">
              <a:solidFill>
                <a:srgbClr val="FF0000"/>
              </a:solidFill>
            </a:endParaRPr>
          </a:p>
        </p:txBody>
      </p:sp>
      <p:sp>
        <p:nvSpPr>
          <p:cNvPr id="3" name="Content Placeholder 2"/>
          <p:cNvSpPr>
            <a:spLocks noGrp="1"/>
          </p:cNvSpPr>
          <p:nvPr>
            <p:ph idx="1"/>
          </p:nvPr>
        </p:nvSpPr>
        <p:spPr>
          <a:xfrm>
            <a:off x="549275" y="1600200"/>
            <a:ext cx="8042276" cy="5069159"/>
          </a:xfrm>
        </p:spPr>
        <p:txBody>
          <a:bodyPr>
            <a:normAutofit/>
          </a:bodyPr>
          <a:lstStyle/>
          <a:p>
            <a:endParaRPr lang="pt-BR" dirty="0" smtClean="0"/>
          </a:p>
          <a:p>
            <a:pPr>
              <a:lnSpc>
                <a:spcPct val="120000"/>
              </a:lnSpc>
            </a:pPr>
            <a:r>
              <a:rPr lang="pt-BR" b="1" dirty="0" smtClean="0"/>
              <a:t>Crianças </a:t>
            </a:r>
            <a:r>
              <a:rPr lang="pt-BR" b="1" dirty="0"/>
              <a:t>e adolescentes que vivenciam atos de </a:t>
            </a:r>
            <a:r>
              <a:rPr lang="pt-BR" b="1" i="1" u="sng" dirty="0"/>
              <a:t>violência cotidiana</a:t>
            </a:r>
            <a:r>
              <a:rPr lang="pt-BR" b="1" dirty="0"/>
              <a:t>, como vítimas diretas, testemunhas ou convivendo com pessoas </a:t>
            </a:r>
            <a:r>
              <a:rPr lang="pt-BR" b="1" dirty="0" err="1"/>
              <a:t>vitimizadas</a:t>
            </a:r>
            <a:r>
              <a:rPr lang="pt-BR" b="1" dirty="0"/>
              <a:t>, podem desenvolver uma </a:t>
            </a:r>
            <a:r>
              <a:rPr lang="pt-BR" b="1" i="1" u="sng" dirty="0" err="1"/>
              <a:t>dessensibilização</a:t>
            </a:r>
            <a:r>
              <a:rPr lang="pt-BR" b="1" u="sng" dirty="0"/>
              <a:t> </a:t>
            </a:r>
            <a:r>
              <a:rPr lang="pt-BR" b="1" i="1" u="sng" dirty="0"/>
              <a:t>emocional à violência</a:t>
            </a:r>
            <a:r>
              <a:rPr lang="pt-BR" b="1" dirty="0"/>
              <a:t>, podendo passar a percebê-la como componente normal da realidade, </a:t>
            </a:r>
            <a:r>
              <a:rPr lang="pt-BR" b="1" i="1" u="sng" dirty="0"/>
              <a:t>deixando assim de reagir negativamente </a:t>
            </a:r>
            <a:r>
              <a:rPr lang="pt-BR" b="1" dirty="0"/>
              <a:t>a eventos dessa natureza e os </a:t>
            </a:r>
            <a:r>
              <a:rPr lang="pt-BR" b="1" i="1" u="sng" dirty="0"/>
              <a:t>incorporando</a:t>
            </a:r>
            <a:r>
              <a:rPr lang="pt-BR" b="1" dirty="0"/>
              <a:t> aos seus contextos </a:t>
            </a:r>
            <a:r>
              <a:rPr lang="pt-BR" b="1" dirty="0" smtClean="0"/>
              <a:t>culturais.</a:t>
            </a:r>
            <a:r>
              <a:rPr lang="en-US" b="1" i="1" dirty="0"/>
              <a:t> </a:t>
            </a:r>
            <a:r>
              <a:rPr lang="en-US" sz="1400" b="1" i="1" dirty="0"/>
              <a:t>(</a:t>
            </a:r>
            <a:r>
              <a:rPr lang="en-US" sz="1400" b="1" i="1" dirty="0" err="1"/>
              <a:t>Polanczyk</a:t>
            </a:r>
            <a:r>
              <a:rPr lang="en-US" sz="1400" b="1" i="1" dirty="0"/>
              <a:t> et al., 2003)</a:t>
            </a:r>
            <a:endParaRPr lang="pt-BR" sz="1400" b="1" dirty="0"/>
          </a:p>
          <a:p>
            <a:endParaRPr lang="en-US" dirty="0"/>
          </a:p>
        </p:txBody>
      </p:sp>
      <p:pic>
        <p:nvPicPr>
          <p:cNvPr id="4" name="Picture 3" descr="lagrim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2280" y="116632"/>
            <a:ext cx="1879600" cy="2159000"/>
          </a:xfrm>
          <a:prstGeom prst="rect">
            <a:avLst/>
          </a:prstGeom>
          <a:ln w="19050" cmpd="sng">
            <a:solidFill>
              <a:schemeClr val="tx1"/>
            </a:solidFill>
          </a:ln>
        </p:spPr>
      </p:pic>
    </p:spTree>
    <p:extLst>
      <p:ext uri="{BB962C8B-B14F-4D97-AF65-F5344CB8AC3E}">
        <p14:creationId xmlns:p14="http://schemas.microsoft.com/office/powerpoint/2010/main" val="5625276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erebro desenv 1.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07704" y="692696"/>
            <a:ext cx="5544616" cy="5142630"/>
          </a:xfrm>
          <a:prstGeom prst="rect">
            <a:avLst/>
          </a:prstGeom>
          <a:ln w="57150" cmpd="thinThick">
            <a:solidFill>
              <a:schemeClr val="tx1"/>
            </a:solidFill>
          </a:ln>
        </p:spPr>
      </p:pic>
    </p:spTree>
    <p:extLst>
      <p:ext uri="{BB962C8B-B14F-4D97-AF65-F5344CB8AC3E}">
        <p14:creationId xmlns:p14="http://schemas.microsoft.com/office/powerpoint/2010/main" val="31162059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161184"/>
          </a:xfrm>
        </p:spPr>
        <p:txBody>
          <a:bodyPr/>
          <a:lstStyle/>
          <a:p>
            <a:r>
              <a:rPr lang="en-US" b="1" dirty="0">
                <a:solidFill>
                  <a:srgbClr val="FF0000"/>
                </a:solidFill>
              </a:rPr>
              <a:t>CARGA DE DOENÇA</a:t>
            </a:r>
            <a:endParaRPr lang="en-US" dirty="0"/>
          </a:p>
        </p:txBody>
      </p:sp>
      <p:sp>
        <p:nvSpPr>
          <p:cNvPr id="3" name="Content Placeholder 2"/>
          <p:cNvSpPr>
            <a:spLocks noGrp="1"/>
          </p:cNvSpPr>
          <p:nvPr>
            <p:ph idx="1"/>
          </p:nvPr>
        </p:nvSpPr>
        <p:spPr>
          <a:xfrm>
            <a:off x="549275" y="1600200"/>
            <a:ext cx="8042276" cy="5069159"/>
          </a:xfrm>
        </p:spPr>
        <p:txBody>
          <a:bodyPr>
            <a:normAutofit fontScale="92500" lnSpcReduction="10000"/>
          </a:bodyPr>
          <a:lstStyle/>
          <a:p>
            <a:pPr>
              <a:lnSpc>
                <a:spcPct val="140000"/>
              </a:lnSpc>
            </a:pPr>
            <a:r>
              <a:rPr lang="pt-BR" sz="2800" dirty="0"/>
              <a:t>ASI sozinho é responsável por aproximadamente 1% da carga global de doença, mas é comumente um fator de risco para muitas outras doenças, incluindo alcoolismo, uso de drogas ilícitas, desordens </a:t>
            </a:r>
            <a:r>
              <a:rPr lang="pt-BR" sz="2800" dirty="0" smtClean="0"/>
              <a:t>mentais, DSTs </a:t>
            </a:r>
            <a:r>
              <a:rPr lang="pt-BR" sz="2800" dirty="0"/>
              <a:t>– que combinadas são responsáveis por 20% da carga global de doença</a:t>
            </a:r>
            <a:r>
              <a:rPr lang="pt-BR" dirty="0"/>
              <a:t>. </a:t>
            </a:r>
          </a:p>
          <a:p>
            <a:pPr marL="0" indent="0" algn="r">
              <a:buNone/>
            </a:pPr>
            <a:r>
              <a:rPr lang="en-US" dirty="0" smtClean="0"/>
              <a:t> </a:t>
            </a:r>
            <a:r>
              <a:rPr lang="en-US" sz="1400" dirty="0" smtClean="0"/>
              <a:t>(</a:t>
            </a:r>
            <a:r>
              <a:rPr lang="en-US" sz="1400" i="1" dirty="0" smtClean="0"/>
              <a:t>Lancet </a:t>
            </a:r>
            <a:r>
              <a:rPr lang="en-US" sz="1400" i="1" dirty="0"/>
              <a:t>2002, 360(9343):1347-</a:t>
            </a:r>
            <a:r>
              <a:rPr lang="en-US" sz="1400" i="1" dirty="0" smtClean="0"/>
              <a:t>1360)</a:t>
            </a:r>
            <a:endParaRPr lang="en-US" dirty="0"/>
          </a:p>
        </p:txBody>
      </p:sp>
    </p:spTree>
    <p:extLst>
      <p:ext uri="{BB962C8B-B14F-4D97-AF65-F5344CB8AC3E}">
        <p14:creationId xmlns:p14="http://schemas.microsoft.com/office/powerpoint/2010/main" val="2764318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pt-BR" sz="3600" b="1" dirty="0" smtClean="0">
                <a:solidFill>
                  <a:srgbClr val="FF0000"/>
                </a:solidFill>
              </a:rPr>
              <a:t>...desafios </a:t>
            </a:r>
            <a:r>
              <a:rPr lang="pt-BR" sz="3600" b="1" dirty="0">
                <a:solidFill>
                  <a:srgbClr val="FF0000"/>
                </a:solidFill>
              </a:rPr>
              <a:t>da assistência em rede...</a:t>
            </a:r>
            <a:endParaRPr lang="en-US" sz="3600" dirty="0"/>
          </a:p>
        </p:txBody>
      </p:sp>
      <p:sp>
        <p:nvSpPr>
          <p:cNvPr id="3" name="Content Placeholder 2"/>
          <p:cNvSpPr>
            <a:spLocks noGrp="1"/>
          </p:cNvSpPr>
          <p:nvPr>
            <p:ph idx="1"/>
          </p:nvPr>
        </p:nvSpPr>
        <p:spPr>
          <a:xfrm>
            <a:off x="179512" y="1340768"/>
            <a:ext cx="8856983" cy="5517232"/>
          </a:xfrm>
        </p:spPr>
        <p:txBody>
          <a:bodyPr>
            <a:noAutofit/>
          </a:bodyPr>
          <a:lstStyle/>
          <a:p>
            <a:pPr>
              <a:lnSpc>
                <a:spcPct val="110000"/>
              </a:lnSpc>
              <a:buClr>
                <a:srgbClr val="FF0000"/>
              </a:buClr>
            </a:pPr>
            <a:r>
              <a:rPr lang="pt-BR" sz="1800" b="1" u="sng" dirty="0">
                <a:cs typeface="Arial" panose="020B0604020202020204" pitchFamily="34" charset="0"/>
              </a:rPr>
              <a:t>Dificuldades</a:t>
            </a:r>
            <a:r>
              <a:rPr lang="pt-BR" sz="1800" b="1" dirty="0">
                <a:cs typeface="Arial" panose="020B0604020202020204" pitchFamily="34" charset="0"/>
              </a:rPr>
              <a:t>:</a:t>
            </a:r>
          </a:p>
          <a:p>
            <a:pPr algn="just">
              <a:buClr>
                <a:srgbClr val="FF0000"/>
              </a:buClr>
              <a:buFont typeface="Wingdings" charset="0"/>
              <a:buChar char="à"/>
            </a:pPr>
            <a:r>
              <a:rPr lang="pt-BR" sz="1800" b="1" dirty="0" smtClean="0">
                <a:cs typeface="Arial" panose="020B0604020202020204" pitchFamily="34" charset="0"/>
              </a:rPr>
              <a:t>Atendimento multidisciplinar: Psicológico </a:t>
            </a:r>
            <a:r>
              <a:rPr lang="pt-BR" sz="1800" b="1" dirty="0">
                <a:cs typeface="Arial" panose="020B0604020202020204" pitchFamily="34" charset="0"/>
              </a:rPr>
              <a:t>e </a:t>
            </a:r>
            <a:r>
              <a:rPr lang="pt-BR" sz="1800" b="1" dirty="0" smtClean="0">
                <a:cs typeface="Arial" panose="020B0604020202020204" pitchFamily="34" charset="0"/>
              </a:rPr>
              <a:t> </a:t>
            </a:r>
            <a:r>
              <a:rPr lang="pt-BR" sz="1800" b="1" dirty="0">
                <a:cs typeface="Arial" panose="020B0604020202020204" pitchFamily="34" charset="0"/>
              </a:rPr>
              <a:t>Assistente Social no serviço para tratamento das crianças e familiares</a:t>
            </a:r>
            <a:r>
              <a:rPr lang="pt-BR" sz="1800" b="1" dirty="0" smtClean="0">
                <a:cs typeface="Arial" panose="020B0604020202020204" pitchFamily="34" charset="0"/>
              </a:rPr>
              <a:t>;**</a:t>
            </a:r>
            <a:r>
              <a:rPr lang="pt-BR" sz="1200" dirty="0" smtClean="0">
                <a:cs typeface="Arial" panose="020B0604020202020204" pitchFamily="34" charset="0"/>
              </a:rPr>
              <a:t>(</a:t>
            </a:r>
            <a:r>
              <a:rPr lang="en-US" sz="1200" b="1" dirty="0" smtClean="0"/>
              <a:t> </a:t>
            </a:r>
            <a:r>
              <a:rPr lang="en-US" sz="1200" b="1" i="1" dirty="0"/>
              <a:t>American Journal of Public Health </a:t>
            </a:r>
            <a:r>
              <a:rPr lang="en-US" sz="1200" dirty="0" smtClean="0"/>
              <a:t>,2012; </a:t>
            </a:r>
            <a:r>
              <a:rPr lang="pl-PL" sz="1200" b="1" i="1" dirty="0" err="1" smtClean="0"/>
              <a:t>Curr</a:t>
            </a:r>
            <a:r>
              <a:rPr lang="pl-PL" sz="1200" b="1" i="1" dirty="0" smtClean="0"/>
              <a:t> </a:t>
            </a:r>
            <a:r>
              <a:rPr lang="pl-PL" sz="1200" b="1" i="1" dirty="0"/>
              <a:t>Psychiatry </a:t>
            </a:r>
            <a:r>
              <a:rPr lang="pl-PL" sz="1200" b="1" i="1" dirty="0" smtClean="0"/>
              <a:t>Rep</a:t>
            </a:r>
            <a:r>
              <a:rPr lang="pl-PL" sz="1200" b="1" u="sng" dirty="0"/>
              <a:t>,</a:t>
            </a:r>
            <a:r>
              <a:rPr lang="pl-PL" sz="1200" dirty="0" smtClean="0"/>
              <a:t>2012)</a:t>
            </a:r>
          </a:p>
          <a:p>
            <a:pPr algn="just">
              <a:buClr>
                <a:srgbClr val="FF0000"/>
              </a:buClr>
              <a:buFont typeface="Wingdings" charset="0"/>
              <a:buChar char="à"/>
            </a:pPr>
            <a:r>
              <a:rPr lang="pt-BR" sz="1800" b="1" dirty="0" smtClean="0">
                <a:cs typeface="Arial" panose="020B0604020202020204" pitchFamily="34" charset="0"/>
                <a:sym typeface="Wingdings"/>
              </a:rPr>
              <a:t> </a:t>
            </a:r>
            <a:r>
              <a:rPr lang="pt-BR" sz="1800" b="1" dirty="0">
                <a:cs typeface="Arial" panose="020B0604020202020204" pitchFamily="34" charset="0"/>
              </a:rPr>
              <a:t>O tratamento psicológico, indispensável nestes casos, está longe de ser o mínimo necessário</a:t>
            </a:r>
            <a:r>
              <a:rPr lang="pt-BR" sz="1800" b="1" dirty="0" smtClean="0">
                <a:cs typeface="Arial" panose="020B0604020202020204" pitchFamily="34" charset="0"/>
              </a:rPr>
              <a:t>;</a:t>
            </a:r>
          </a:p>
          <a:p>
            <a:pPr marL="0" indent="0" algn="just">
              <a:buClr>
                <a:srgbClr val="FF0000"/>
              </a:buClr>
              <a:buNone/>
            </a:pPr>
            <a:r>
              <a:rPr lang="pt-BR" sz="1800" b="1" dirty="0" smtClean="0">
                <a:solidFill>
                  <a:srgbClr val="C00000"/>
                </a:solidFill>
                <a:cs typeface="Arial" panose="020B0604020202020204" pitchFamily="34" charset="0"/>
                <a:sym typeface="Wingdings"/>
              </a:rPr>
              <a:t></a:t>
            </a:r>
            <a:r>
              <a:rPr lang="pt-BR" sz="1800" b="1" dirty="0" smtClean="0">
                <a:cs typeface="Arial" panose="020B0604020202020204" pitchFamily="34" charset="0"/>
                <a:sym typeface="Wingdings"/>
              </a:rPr>
              <a:t> </a:t>
            </a:r>
            <a:r>
              <a:rPr lang="pt-BR" sz="1800" b="1" dirty="0" smtClean="0">
                <a:cs typeface="Arial" panose="020B0604020202020204" pitchFamily="34" charset="0"/>
              </a:rPr>
              <a:t>Encaminhamento </a:t>
            </a:r>
            <a:r>
              <a:rPr lang="pt-BR" sz="1800" b="1" dirty="0">
                <a:cs typeface="Arial" panose="020B0604020202020204" pitchFamily="34" charset="0"/>
              </a:rPr>
              <a:t>destas famílias para orientação legal, acompanhamento </a:t>
            </a:r>
            <a:r>
              <a:rPr lang="pt-BR" sz="1800" b="1" dirty="0" smtClean="0">
                <a:cs typeface="Arial" panose="020B0604020202020204" pitchFamily="34" charset="0"/>
              </a:rPr>
              <a:t>social</a:t>
            </a:r>
            <a:r>
              <a:rPr lang="pt-BR" sz="1800" b="1" dirty="0">
                <a:cs typeface="Arial" panose="020B0604020202020204" pitchFamily="34" charset="0"/>
              </a:rPr>
              <a:t> </a:t>
            </a:r>
            <a:r>
              <a:rPr lang="pt-BR" sz="1800" b="1" dirty="0" smtClean="0">
                <a:cs typeface="Arial" panose="020B0604020202020204" pitchFamily="34" charset="0"/>
              </a:rPr>
              <a:t>e </a:t>
            </a:r>
            <a:r>
              <a:rPr lang="pt-BR" sz="1800" b="1" dirty="0" smtClean="0">
                <a:cs typeface="Arial" panose="020B0604020202020204" pitchFamily="34" charset="0"/>
              </a:rPr>
              <a:t> psicológico</a:t>
            </a:r>
            <a:r>
              <a:rPr lang="pt-BR" sz="1800" b="1" dirty="0" smtClean="0">
                <a:cs typeface="Arial" panose="020B0604020202020204" pitchFamily="34" charset="0"/>
              </a:rPr>
              <a:t>; </a:t>
            </a:r>
          </a:p>
          <a:p>
            <a:pPr algn="just">
              <a:buClr>
                <a:srgbClr val="FF0000"/>
              </a:buClr>
              <a:buFont typeface="Wingdings" charset="0"/>
              <a:buChar char="à"/>
            </a:pPr>
            <a:r>
              <a:rPr lang="pt-BR" sz="1800" b="1" dirty="0" smtClean="0">
                <a:cs typeface="Arial" panose="020B0604020202020204" pitchFamily="34" charset="0"/>
              </a:rPr>
              <a:t>As </a:t>
            </a:r>
            <a:r>
              <a:rPr lang="pt-BR" sz="1800" b="1" dirty="0">
                <a:cs typeface="Arial" panose="020B0604020202020204" pitchFamily="34" charset="0"/>
              </a:rPr>
              <a:t>famílias que mais </a:t>
            </a:r>
            <a:r>
              <a:rPr lang="pt-BR" sz="1800" b="1" dirty="0" smtClean="0">
                <a:cs typeface="Arial" panose="020B0604020202020204" pitchFamily="34" charset="0"/>
              </a:rPr>
              <a:t>têm </a:t>
            </a:r>
            <a:r>
              <a:rPr lang="pt-BR" sz="1800" b="1" dirty="0">
                <a:cs typeface="Arial" panose="020B0604020202020204" pitchFamily="34" charset="0"/>
              </a:rPr>
              <a:t>problemas são as que mais abandonam as consultas e não se </a:t>
            </a:r>
            <a:r>
              <a:rPr lang="pt-BR" sz="1800" b="1" dirty="0" smtClean="0">
                <a:cs typeface="Arial" panose="020B0604020202020204" pitchFamily="34" charset="0"/>
              </a:rPr>
              <a:t>têm </a:t>
            </a:r>
            <a:r>
              <a:rPr lang="pt-BR" sz="1800" b="1" dirty="0">
                <a:cs typeface="Arial" panose="020B0604020202020204" pitchFamily="34" charset="0"/>
              </a:rPr>
              <a:t>respaldo dos municípios para a busca ativa;</a:t>
            </a:r>
          </a:p>
          <a:p>
            <a:pPr marL="0" indent="0" algn="just">
              <a:buClr>
                <a:srgbClr val="FF0000"/>
              </a:buClr>
              <a:buNone/>
            </a:pPr>
            <a:r>
              <a:rPr lang="pt-BR" sz="1800" b="1" dirty="0" smtClean="0">
                <a:solidFill>
                  <a:schemeClr val="accent6"/>
                </a:solidFill>
                <a:cs typeface="Arial" panose="020B0604020202020204" pitchFamily="34" charset="0"/>
                <a:sym typeface="Wingdings"/>
              </a:rPr>
              <a:t></a:t>
            </a:r>
            <a:r>
              <a:rPr lang="pt-BR" sz="1800" b="1" dirty="0" smtClean="0">
                <a:cs typeface="Arial" panose="020B0604020202020204" pitchFamily="34" charset="0"/>
                <a:sym typeface="Wingdings"/>
              </a:rPr>
              <a:t> </a:t>
            </a:r>
            <a:r>
              <a:rPr lang="pt-BR" sz="1800" b="1" dirty="0">
                <a:cs typeface="Arial" panose="020B0604020202020204" pitchFamily="34" charset="0"/>
              </a:rPr>
              <a:t>Dificuldade de afastamento legal da criança do provável agressor;</a:t>
            </a:r>
          </a:p>
          <a:p>
            <a:pPr marL="0" indent="0" algn="just">
              <a:buClr>
                <a:srgbClr val="FF0000"/>
              </a:buClr>
              <a:buNone/>
            </a:pPr>
            <a:r>
              <a:rPr lang="pt-BR" sz="1800" b="1" dirty="0">
                <a:solidFill>
                  <a:srgbClr val="C00000"/>
                </a:solidFill>
                <a:cs typeface="Arial" panose="020B0604020202020204" pitchFamily="34" charset="0"/>
                <a:sym typeface="Wingdings"/>
              </a:rPr>
              <a:t></a:t>
            </a:r>
            <a:r>
              <a:rPr lang="pt-BR" sz="1800" b="1" dirty="0">
                <a:cs typeface="Arial" panose="020B0604020202020204" pitchFamily="34" charset="0"/>
                <a:sym typeface="Wingdings"/>
              </a:rPr>
              <a:t> </a:t>
            </a:r>
            <a:r>
              <a:rPr lang="pt-BR" sz="1800" b="1" dirty="0">
                <a:cs typeface="Arial" panose="020B0604020202020204" pitchFamily="34" charset="0"/>
              </a:rPr>
              <a:t>Com a necessidade de provas concretas, o que na maioria das vezes é só a palavra da criança, muitos casos são considerados alienação parental e a criança fica vulnerável.</a:t>
            </a:r>
          </a:p>
          <a:p>
            <a:endParaRPr lang="en-US" sz="1800" dirty="0"/>
          </a:p>
        </p:txBody>
      </p:sp>
      <p:pic>
        <p:nvPicPr>
          <p:cNvPr id="4" name="Picture 3" descr="cubo.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80312" y="188640"/>
            <a:ext cx="1512168" cy="1296144"/>
          </a:xfrm>
          <a:prstGeom prst="rect">
            <a:avLst/>
          </a:prstGeom>
          <a:ln w="57150" cmpd="thickThin">
            <a:solidFill>
              <a:schemeClr val="tx1"/>
            </a:solidFill>
          </a:ln>
        </p:spPr>
      </p:pic>
    </p:spTree>
    <p:extLst>
      <p:ext uri="{BB962C8B-B14F-4D97-AF65-F5344CB8AC3E}">
        <p14:creationId xmlns:p14="http://schemas.microsoft.com/office/powerpoint/2010/main" val="25363992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657128"/>
          </a:xfrm>
        </p:spPr>
        <p:txBody>
          <a:bodyPr/>
          <a:lstStyle/>
          <a:p>
            <a:r>
              <a:rPr lang="en-US" sz="4400" b="1" dirty="0" smtClean="0">
                <a:solidFill>
                  <a:srgbClr val="FF0000"/>
                </a:solidFill>
              </a:rPr>
              <a:t>FINALIZANDO…</a:t>
            </a:r>
            <a:endParaRPr lang="en-US" sz="4400" b="1" dirty="0">
              <a:solidFill>
                <a:srgbClr val="FF0000"/>
              </a:solidFill>
            </a:endParaRPr>
          </a:p>
        </p:txBody>
      </p:sp>
      <p:sp>
        <p:nvSpPr>
          <p:cNvPr id="3" name="Content Placeholder 2"/>
          <p:cNvSpPr>
            <a:spLocks noGrp="1"/>
          </p:cNvSpPr>
          <p:nvPr>
            <p:ph idx="1"/>
          </p:nvPr>
        </p:nvSpPr>
        <p:spPr>
          <a:xfrm>
            <a:off x="549275" y="692696"/>
            <a:ext cx="8042276" cy="5832648"/>
          </a:xfrm>
        </p:spPr>
        <p:txBody>
          <a:bodyPr>
            <a:normAutofit/>
          </a:bodyPr>
          <a:lstStyle/>
          <a:p>
            <a:pPr>
              <a:lnSpc>
                <a:spcPct val="110000"/>
              </a:lnSpc>
            </a:pPr>
            <a:endParaRPr lang="en-US" dirty="0" smtClean="0"/>
          </a:p>
          <a:p>
            <a:pPr>
              <a:lnSpc>
                <a:spcPct val="110000"/>
              </a:lnSpc>
            </a:pPr>
            <a:r>
              <a:rPr lang="pt-BR" b="1" dirty="0" smtClean="0"/>
              <a:t>A violência sexual contra crianças e adolescentes é um </a:t>
            </a:r>
            <a:r>
              <a:rPr lang="pt-BR" b="1" u="sng" dirty="0" smtClean="0"/>
              <a:t>fenômeno complexo</a:t>
            </a:r>
            <a:r>
              <a:rPr lang="pt-BR" b="1" dirty="0" smtClean="0"/>
              <a:t>, envolvendo questões jurídicas, psicológicas, sociais para compreender as múltiplas facetas do problema </a:t>
            </a:r>
            <a:r>
              <a:rPr lang="pt-BR" b="1" dirty="0" smtClean="0">
                <a:sym typeface="Wingdings"/>
              </a:rPr>
              <a:t></a:t>
            </a:r>
            <a:r>
              <a:rPr lang="pt-BR" b="1" dirty="0" smtClean="0"/>
              <a:t> o </a:t>
            </a:r>
            <a:r>
              <a:rPr lang="pt-BR" b="1" u="sng" dirty="0" smtClean="0"/>
              <a:t>trabalho interdisciplinar </a:t>
            </a:r>
            <a:r>
              <a:rPr lang="pt-BR" b="1" dirty="0" smtClean="0"/>
              <a:t>é fundamental</a:t>
            </a:r>
            <a:r>
              <a:rPr lang="pt-BR" sz="1600" b="1" dirty="0" smtClean="0"/>
              <a:t>.  </a:t>
            </a:r>
            <a:r>
              <a:rPr lang="pt-BR" sz="1400" b="1" i="1" dirty="0" smtClean="0"/>
              <a:t>(Habigzang, L. F., et al., 2006 </a:t>
            </a:r>
            <a:r>
              <a:rPr lang="pt-BR" sz="1400" b="1" i="1" dirty="0" smtClean="0"/>
              <a:t>)</a:t>
            </a:r>
          </a:p>
          <a:p>
            <a:pPr>
              <a:lnSpc>
                <a:spcPct val="110000"/>
              </a:lnSpc>
            </a:pPr>
            <a:endParaRPr lang="pt-BR" sz="1400" b="1" i="1" dirty="0" smtClean="0"/>
          </a:p>
          <a:p>
            <a:pPr>
              <a:lnSpc>
                <a:spcPct val="110000"/>
              </a:lnSpc>
            </a:pPr>
            <a:r>
              <a:rPr lang="pt-BR" b="1" dirty="0" smtClean="0"/>
              <a:t>A efetividade da intervenção e do tratamento desses casos depende, em grande parte, da </a:t>
            </a:r>
            <a:r>
              <a:rPr lang="pt-BR" b="1" u="sng" dirty="0" smtClean="0"/>
              <a:t>boa coordenação e comunicação entre os profissionais e serviços envolvidos.</a:t>
            </a:r>
            <a:r>
              <a:rPr lang="pt-BR" b="1" dirty="0" smtClean="0"/>
              <a:t> </a:t>
            </a:r>
            <a:r>
              <a:rPr lang="pt-BR" sz="1600" b="1" i="1" dirty="0" smtClean="0"/>
              <a:t>(</a:t>
            </a:r>
            <a:r>
              <a:rPr lang="pt-BR" sz="1600" b="1" i="1" dirty="0" err="1" smtClean="0"/>
              <a:t>Zavaschi</a:t>
            </a:r>
            <a:r>
              <a:rPr lang="pt-BR" sz="1600" b="1" i="1" dirty="0" smtClean="0"/>
              <a:t> et al., 1991)</a:t>
            </a:r>
            <a:endParaRPr lang="pt-BR" b="1" dirty="0" smtClean="0"/>
          </a:p>
          <a:p>
            <a:endParaRPr lang="en-US" dirty="0"/>
          </a:p>
        </p:txBody>
      </p:sp>
    </p:spTree>
    <p:extLst>
      <p:ext uri="{BB962C8B-B14F-4D97-AF65-F5344CB8AC3E}">
        <p14:creationId xmlns:p14="http://schemas.microsoft.com/office/powerpoint/2010/main" val="25953685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49275" y="1600200"/>
            <a:ext cx="8042276" cy="5257799"/>
          </a:xfrm>
        </p:spPr>
        <p:txBody>
          <a:bodyPr>
            <a:normAutofit/>
          </a:bodyPr>
          <a:lstStyle/>
          <a:p>
            <a:pPr algn="just">
              <a:lnSpc>
                <a:spcPct val="120000"/>
              </a:lnSpc>
            </a:pPr>
            <a:r>
              <a:rPr lang="pt-BR" b="1" dirty="0"/>
              <a:t>O abuso sexual é uma transgressão secreta, que viola os limites da intimidade pessoal. </a:t>
            </a:r>
            <a:endParaRPr lang="pt-BR" b="1" dirty="0" smtClean="0"/>
          </a:p>
          <a:p>
            <a:pPr algn="just">
              <a:lnSpc>
                <a:spcPct val="120000"/>
              </a:lnSpc>
            </a:pPr>
            <a:r>
              <a:rPr lang="pt-BR" b="1" dirty="0" smtClean="0"/>
              <a:t>É </a:t>
            </a:r>
            <a:r>
              <a:rPr lang="pt-BR" b="1" dirty="0"/>
              <a:t>um processo dinâmico que não se resume a seus participantes diretos, mas a todo o núcleo familiar, permeado por sensações de culpa, vergonha e inadequação para a maioria dos envolvidos</a:t>
            </a:r>
            <a:r>
              <a:rPr lang="pt-BR" b="1" dirty="0" smtClean="0"/>
              <a:t>.</a:t>
            </a:r>
          </a:p>
          <a:p>
            <a:pPr algn="just">
              <a:lnSpc>
                <a:spcPct val="120000"/>
              </a:lnSpc>
            </a:pPr>
            <a:r>
              <a:rPr lang="pt-BR" b="1" dirty="0" smtClean="0"/>
              <a:t> </a:t>
            </a:r>
            <a:r>
              <a:rPr lang="pt-BR" b="1" dirty="0"/>
              <a:t>A revelação é um processo complexo, carregado de ambiguidades e contradições. </a:t>
            </a:r>
            <a:endParaRPr lang="pt-BR" b="1" dirty="0" smtClean="0"/>
          </a:p>
          <a:p>
            <a:pPr marL="0" indent="0" algn="r">
              <a:lnSpc>
                <a:spcPct val="120000"/>
              </a:lnSpc>
              <a:buNone/>
            </a:pPr>
            <a:r>
              <a:rPr lang="pt-BR" sz="1400" b="1" i="1" dirty="0" smtClean="0"/>
              <a:t>(</a:t>
            </a:r>
            <a:r>
              <a:rPr lang="pt-BR" sz="1400" b="1" i="1" dirty="0" smtClean="0"/>
              <a:t>Waskmann </a:t>
            </a:r>
            <a:r>
              <a:rPr lang="pt-BR" sz="1400" b="1" i="1" dirty="0"/>
              <a:t>and  Hirschheimer</a:t>
            </a:r>
            <a:r>
              <a:rPr lang="pt-BR" sz="1400" b="1" i="1" dirty="0" smtClean="0"/>
              <a:t>, CFM </a:t>
            </a:r>
            <a:r>
              <a:rPr lang="pt-BR" sz="1400" b="1" i="1" dirty="0"/>
              <a:t>2011)</a:t>
            </a:r>
            <a:r>
              <a:rPr lang="pt-BR" sz="1400" i="1" dirty="0"/>
              <a:t> </a:t>
            </a:r>
            <a:endParaRPr lang="en-US" sz="1400" i="1" dirty="0"/>
          </a:p>
        </p:txBody>
      </p:sp>
    </p:spTree>
    <p:extLst>
      <p:ext uri="{BB962C8B-B14F-4D97-AF65-F5344CB8AC3E}">
        <p14:creationId xmlns:p14="http://schemas.microsoft.com/office/powerpoint/2010/main" val="14402642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lnSpc>
                <a:spcPct val="130000"/>
              </a:lnSpc>
            </a:pPr>
            <a:r>
              <a:rPr lang="pt-BR" b="1" dirty="0"/>
              <a:t>Observamos então que tratar a violência como um ato isolado, sem dar importância ao fato de que ela se cronifica, entendendo-se a dificuldade de enfrentá-la sem uma rede de apoio, principalmente no âmbito das políticas públicas, é sem dúvida, contribuir para a manutenção de formas de sociabilidade violentas no interior da família e sociedade. </a:t>
            </a:r>
            <a:r>
              <a:rPr lang="pt-BR" b="1" dirty="0" smtClean="0"/>
              <a:t>                      </a:t>
            </a:r>
            <a:r>
              <a:rPr lang="pt-BR" sz="1400" b="1" i="1" dirty="0" smtClean="0"/>
              <a:t>(</a:t>
            </a:r>
            <a:r>
              <a:rPr lang="pt-BR" sz="1400" b="1" i="1" dirty="0"/>
              <a:t>Rocha, 2005)</a:t>
            </a:r>
          </a:p>
          <a:p>
            <a:endParaRPr lang="en-US" b="1" dirty="0"/>
          </a:p>
        </p:txBody>
      </p:sp>
      <p:sp>
        <p:nvSpPr>
          <p:cNvPr id="4" name="Cloud 3"/>
          <p:cNvSpPr/>
          <p:nvPr/>
        </p:nvSpPr>
        <p:spPr>
          <a:xfrm>
            <a:off x="3347864" y="5085184"/>
            <a:ext cx="4968552" cy="1628800"/>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000" b="1" dirty="0" smtClean="0"/>
              <a:t>OBRIGADA!</a:t>
            </a:r>
            <a:endParaRPr lang="en-US" sz="4000" b="1" dirty="0"/>
          </a:p>
        </p:txBody>
      </p:sp>
    </p:spTree>
    <p:extLst>
      <p:ext uri="{BB962C8B-B14F-4D97-AF65-F5344CB8AC3E}">
        <p14:creationId xmlns:p14="http://schemas.microsoft.com/office/powerpoint/2010/main" val="10848343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8 de maio.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384076"/>
            <a:ext cx="7992888" cy="5994666"/>
          </a:xfrm>
          <a:prstGeom prst="rect">
            <a:avLst/>
          </a:prstGeom>
          <a:ln w="76200" cmpd="sng">
            <a:solidFill>
              <a:srgbClr val="0000FF"/>
            </a:solidFill>
          </a:ln>
        </p:spPr>
      </p:pic>
    </p:spTree>
    <p:extLst>
      <p:ext uri="{BB962C8B-B14F-4D97-AF65-F5344CB8AC3E}">
        <p14:creationId xmlns:p14="http://schemas.microsoft.com/office/powerpoint/2010/main" val="26771366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Contatos</a:t>
            </a:r>
            <a:r>
              <a:rPr lang="en-US" dirty="0" smtClean="0"/>
              <a:t>:</a:t>
            </a:r>
            <a:endParaRPr lang="en-US" dirty="0"/>
          </a:p>
        </p:txBody>
      </p:sp>
      <p:sp>
        <p:nvSpPr>
          <p:cNvPr id="3" name="Content Placeholder 2"/>
          <p:cNvSpPr>
            <a:spLocks noGrp="1"/>
          </p:cNvSpPr>
          <p:nvPr>
            <p:ph idx="1"/>
          </p:nvPr>
        </p:nvSpPr>
        <p:spPr>
          <a:xfrm>
            <a:off x="549274" y="1600201"/>
            <a:ext cx="8271197" cy="4343400"/>
          </a:xfrm>
        </p:spPr>
        <p:txBody>
          <a:bodyPr>
            <a:normAutofit/>
          </a:bodyPr>
          <a:lstStyle/>
          <a:p>
            <a:r>
              <a:rPr lang="en-US" sz="4000" dirty="0" smtClean="0">
                <a:hlinkClick r:id="rId2"/>
              </a:rPr>
              <a:t>equipeapoiohijg@gmail.com</a:t>
            </a:r>
            <a:endParaRPr lang="en-US" sz="4000" dirty="0" smtClean="0"/>
          </a:p>
          <a:p>
            <a:pPr marL="0" indent="0">
              <a:buNone/>
            </a:pPr>
            <a:endParaRPr lang="en-US" sz="4000" dirty="0" smtClean="0"/>
          </a:p>
          <a:p>
            <a:r>
              <a:rPr lang="en-US" sz="4000" dirty="0" smtClean="0">
                <a:hlinkClick r:id="rId3"/>
              </a:rPr>
              <a:t>vanessaplatt@intercorp.com.br</a:t>
            </a:r>
            <a:endParaRPr lang="en-US" sz="4000" dirty="0" smtClean="0"/>
          </a:p>
          <a:p>
            <a:endParaRPr lang="en-US" sz="4000" dirty="0"/>
          </a:p>
        </p:txBody>
      </p:sp>
    </p:spTree>
    <p:extLst>
      <p:ext uri="{BB962C8B-B14F-4D97-AF65-F5344CB8AC3E}">
        <p14:creationId xmlns:p14="http://schemas.microsoft.com/office/powerpoint/2010/main" val="42030956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9275" y="764704"/>
            <a:ext cx="8042276" cy="5832647"/>
          </a:xfrm>
        </p:spPr>
        <p:txBody>
          <a:bodyPr>
            <a:normAutofit/>
          </a:bodyPr>
          <a:lstStyle/>
          <a:p>
            <a:pPr marL="0" indent="0">
              <a:buNone/>
            </a:pPr>
            <a:endParaRPr lang="en-US" b="1" dirty="0">
              <a:solidFill>
                <a:schemeClr val="tx1"/>
              </a:solidFill>
            </a:endParaRPr>
          </a:p>
          <a:p>
            <a:endParaRPr lang="en-US" b="1" dirty="0" smtClean="0">
              <a:solidFill>
                <a:schemeClr val="tx1"/>
              </a:solidFill>
            </a:endParaRPr>
          </a:p>
          <a:p>
            <a:r>
              <a:rPr lang="en-US" b="1" dirty="0" smtClean="0">
                <a:solidFill>
                  <a:srgbClr val="000000"/>
                </a:solidFill>
              </a:rPr>
              <a:t>DEFINIÇÕES IMPORTANTES</a:t>
            </a:r>
          </a:p>
          <a:p>
            <a:r>
              <a:rPr lang="en-US" b="1" dirty="0" smtClean="0">
                <a:solidFill>
                  <a:srgbClr val="000000"/>
                </a:solidFill>
              </a:rPr>
              <a:t>NOTIFICAÇÃO</a:t>
            </a:r>
          </a:p>
          <a:p>
            <a:r>
              <a:rPr lang="en-US" b="1" dirty="0">
                <a:solidFill>
                  <a:srgbClr val="000000"/>
                </a:solidFill>
              </a:rPr>
              <a:t>SERVIÇO </a:t>
            </a:r>
            <a:r>
              <a:rPr lang="en-US" b="1" dirty="0" smtClean="0">
                <a:solidFill>
                  <a:srgbClr val="000000"/>
                </a:solidFill>
              </a:rPr>
              <a:t>HIJG</a:t>
            </a:r>
            <a:endParaRPr lang="en-US" b="1" dirty="0" smtClean="0">
              <a:solidFill>
                <a:srgbClr val="000000"/>
              </a:solidFill>
            </a:endParaRPr>
          </a:p>
          <a:p>
            <a:r>
              <a:rPr lang="en-US" b="1" dirty="0" smtClean="0">
                <a:solidFill>
                  <a:srgbClr val="000000"/>
                </a:solidFill>
              </a:rPr>
              <a:t>DADOS 2008 - 2014</a:t>
            </a:r>
            <a:endParaRPr lang="en-US" b="1" dirty="0" smtClean="0">
              <a:solidFill>
                <a:srgbClr val="000000"/>
              </a:solidFill>
            </a:endParaRPr>
          </a:p>
          <a:p>
            <a:r>
              <a:rPr lang="en-US" b="1" dirty="0" smtClean="0">
                <a:solidFill>
                  <a:srgbClr val="000000"/>
                </a:solidFill>
              </a:rPr>
              <a:t>DESAFIOS</a:t>
            </a:r>
          </a:p>
          <a:p>
            <a:pPr marL="0" indent="0">
              <a:buNone/>
            </a:pPr>
            <a:endParaRPr lang="en-US" b="1" dirty="0">
              <a:solidFill>
                <a:schemeClr val="tx1"/>
              </a:solidFill>
            </a:endParaRPr>
          </a:p>
          <a:p>
            <a:pPr marL="0" indent="0">
              <a:buNone/>
            </a:pPr>
            <a:endParaRPr lang="en-US" b="1" dirty="0" smtClean="0">
              <a:solidFill>
                <a:schemeClr val="tx1"/>
              </a:solidFill>
            </a:endParaRPr>
          </a:p>
          <a:p>
            <a:endParaRPr lang="en-US" b="1" dirty="0">
              <a:solidFill>
                <a:schemeClr val="tx1"/>
              </a:solidFill>
            </a:endParaRPr>
          </a:p>
        </p:txBody>
      </p:sp>
      <p:pic>
        <p:nvPicPr>
          <p:cNvPr id="4" name="Picture 3" descr="duvida boneco.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88224" y="4332970"/>
            <a:ext cx="2555776" cy="2492864"/>
          </a:xfrm>
          <a:prstGeom prst="rect">
            <a:avLst/>
          </a:prstGeom>
          <a:ln w="28575" cmpd="sng">
            <a:solidFill>
              <a:schemeClr val="tx1"/>
            </a:solidFill>
          </a:ln>
        </p:spPr>
      </p:pic>
      <p:pic>
        <p:nvPicPr>
          <p:cNvPr id="5" name="Picture 4" descr="duvid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2160" y="260648"/>
            <a:ext cx="2945940" cy="2209455"/>
          </a:xfrm>
          <a:prstGeom prst="rect">
            <a:avLst/>
          </a:prstGeom>
          <a:ln>
            <a:solidFill>
              <a:srgbClr val="0F3661"/>
            </a:solidFill>
          </a:ln>
        </p:spPr>
      </p:pic>
    </p:spTree>
    <p:extLst>
      <p:ext uri="{BB962C8B-B14F-4D97-AF65-F5344CB8AC3E}">
        <p14:creationId xmlns:p14="http://schemas.microsoft.com/office/powerpoint/2010/main" val="42283129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1"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017168"/>
          </a:xfrm>
        </p:spPr>
        <p:txBody>
          <a:bodyPr/>
          <a:lstStyle/>
          <a:p>
            <a:r>
              <a:rPr lang="en-US" b="1" dirty="0">
                <a:solidFill>
                  <a:srgbClr val="FF0000"/>
                </a:solidFill>
              </a:rPr>
              <a:t>DEFINIÇÕES</a:t>
            </a:r>
            <a:endParaRPr lang="en-US" dirty="0"/>
          </a:p>
        </p:txBody>
      </p:sp>
      <p:sp>
        <p:nvSpPr>
          <p:cNvPr id="3" name="Content Placeholder 2"/>
          <p:cNvSpPr>
            <a:spLocks noGrp="1"/>
          </p:cNvSpPr>
          <p:nvPr>
            <p:ph idx="1"/>
          </p:nvPr>
        </p:nvSpPr>
        <p:spPr>
          <a:xfrm>
            <a:off x="549275" y="1196752"/>
            <a:ext cx="8042276" cy="5472608"/>
          </a:xfrm>
        </p:spPr>
        <p:txBody>
          <a:bodyPr>
            <a:normAutofit/>
          </a:bodyPr>
          <a:lstStyle/>
          <a:p>
            <a:pPr marL="0" indent="0">
              <a:buNone/>
            </a:pPr>
            <a:r>
              <a:rPr lang="pt-BR" sz="2800" b="1" u="sng" dirty="0"/>
              <a:t>Violência Sexual</a:t>
            </a:r>
            <a:r>
              <a:rPr lang="pt-BR" sz="2800" dirty="0"/>
              <a:t> : </a:t>
            </a:r>
            <a:endParaRPr lang="pt-BR" sz="2800" dirty="0" smtClean="0"/>
          </a:p>
          <a:p>
            <a:r>
              <a:rPr lang="pt-BR" sz="2800" dirty="0"/>
              <a:t>Q</a:t>
            </a:r>
            <a:r>
              <a:rPr lang="pt-BR" sz="2800" dirty="0" smtClean="0"/>
              <a:t>ualquer </a:t>
            </a:r>
            <a:r>
              <a:rPr lang="pt-BR" sz="2800" dirty="0"/>
              <a:t>tipo de atividade de natureza erótica ou sexual que </a:t>
            </a:r>
            <a:r>
              <a:rPr lang="pt-BR" sz="2800" u="sng" dirty="0"/>
              <a:t>desrespeita o direito de escolha </a:t>
            </a:r>
            <a:r>
              <a:rPr lang="pt-BR" sz="2800" dirty="0"/>
              <a:t>de um dos </a:t>
            </a:r>
            <a:r>
              <a:rPr lang="pt-BR" sz="2800" dirty="0" smtClean="0"/>
              <a:t>envolvidos.</a:t>
            </a:r>
          </a:p>
          <a:p>
            <a:r>
              <a:rPr lang="pt-BR" sz="2800" dirty="0" smtClean="0"/>
              <a:t>O </a:t>
            </a:r>
            <a:r>
              <a:rPr lang="pt-BR" sz="2800" dirty="0"/>
              <a:t>direito de escolha pode ser suprimido por coação, ascendência ou imaturidade. </a:t>
            </a:r>
          </a:p>
          <a:p>
            <a:r>
              <a:rPr lang="pt-BR" sz="2800" dirty="0"/>
              <a:t>O contato genital não é condição obrigatória para que uma situação seja considerada </a:t>
            </a:r>
            <a:r>
              <a:rPr lang="pt-BR" sz="2800" dirty="0" smtClean="0"/>
              <a:t>abusiva.                        </a:t>
            </a:r>
            <a:r>
              <a:rPr lang="pt-BR" sz="1400" b="1" i="1" dirty="0" smtClean="0"/>
              <a:t>(</a:t>
            </a:r>
            <a:r>
              <a:rPr lang="pt-BR" sz="1400" b="1" i="1" dirty="0"/>
              <a:t>Waskmann and  Hirschheimer, CFM 2011</a:t>
            </a:r>
            <a:endParaRPr lang="pt-BR" sz="1400" dirty="0" smtClean="0"/>
          </a:p>
          <a:p>
            <a:endParaRPr lang="pt-BR" sz="2800" dirty="0"/>
          </a:p>
          <a:p>
            <a:endParaRPr lang="en-US" dirty="0"/>
          </a:p>
        </p:txBody>
      </p:sp>
    </p:spTree>
    <p:extLst>
      <p:ext uri="{BB962C8B-B14F-4D97-AF65-F5344CB8AC3E}">
        <p14:creationId xmlns:p14="http://schemas.microsoft.com/office/powerpoint/2010/main" val="32761963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945160"/>
          </a:xfrm>
        </p:spPr>
        <p:txBody>
          <a:bodyPr/>
          <a:lstStyle/>
          <a:p>
            <a:r>
              <a:rPr lang="en-US" b="1" dirty="0">
                <a:solidFill>
                  <a:srgbClr val="FF0000"/>
                </a:solidFill>
              </a:rPr>
              <a:t>DEFINIÇÕES</a:t>
            </a:r>
            <a:endParaRPr lang="en-US" dirty="0"/>
          </a:p>
        </p:txBody>
      </p:sp>
      <p:sp>
        <p:nvSpPr>
          <p:cNvPr id="3" name="Content Placeholder 2"/>
          <p:cNvSpPr>
            <a:spLocks noGrp="1"/>
          </p:cNvSpPr>
          <p:nvPr>
            <p:ph idx="1"/>
          </p:nvPr>
        </p:nvSpPr>
        <p:spPr>
          <a:xfrm>
            <a:off x="549274" y="1124744"/>
            <a:ext cx="8127181" cy="5544616"/>
          </a:xfrm>
        </p:spPr>
        <p:txBody>
          <a:bodyPr>
            <a:normAutofit/>
          </a:bodyPr>
          <a:lstStyle/>
          <a:p>
            <a:pPr marL="0" indent="0">
              <a:buNone/>
            </a:pPr>
            <a:r>
              <a:rPr lang="pt-BR" b="1" u="sng" dirty="0"/>
              <a:t>Abuso Sexual</a:t>
            </a:r>
            <a:r>
              <a:rPr lang="pt-BR" dirty="0"/>
              <a:t>: </a:t>
            </a:r>
            <a:endParaRPr lang="pt-BR" dirty="0" smtClean="0"/>
          </a:p>
          <a:p>
            <a:r>
              <a:rPr lang="pt-BR" dirty="0"/>
              <a:t>O</a:t>
            </a:r>
            <a:r>
              <a:rPr lang="pt-BR" dirty="0" smtClean="0"/>
              <a:t>bjeto </a:t>
            </a:r>
            <a:r>
              <a:rPr lang="pt-BR" dirty="0"/>
              <a:t>crianças e </a:t>
            </a:r>
            <a:r>
              <a:rPr lang="pt-BR" dirty="0" smtClean="0"/>
              <a:t>adolescentes = sujeitos </a:t>
            </a:r>
            <a:r>
              <a:rPr lang="pt-BR" dirty="0"/>
              <a:t>de direitos, imaturos sexualmente e que necessitam de proteção especial por parte da sociedade.  </a:t>
            </a:r>
            <a:endParaRPr lang="pt-BR" dirty="0" smtClean="0"/>
          </a:p>
          <a:p>
            <a:r>
              <a:rPr lang="pt-BR" dirty="0" smtClean="0"/>
              <a:t>Pode </a:t>
            </a:r>
            <a:r>
              <a:rPr lang="pt-BR" dirty="0"/>
              <a:t>envolver práticas diversas do contato </a:t>
            </a:r>
            <a:r>
              <a:rPr lang="pt-BR" dirty="0" smtClean="0"/>
              <a:t>genital: carícias</a:t>
            </a:r>
            <a:r>
              <a:rPr lang="pt-BR" dirty="0"/>
              <a:t>, beijos, exposição à pornografia ou a situações sexualizadas. </a:t>
            </a:r>
            <a:r>
              <a:rPr lang="pt-BR" sz="1500" b="1" i="1" dirty="0" smtClean="0"/>
              <a:t>(Waskmann and  Hirschheimer, CFM 2011)</a:t>
            </a:r>
            <a:r>
              <a:rPr lang="pt-BR" sz="1500" i="1" dirty="0" smtClean="0"/>
              <a:t> </a:t>
            </a:r>
            <a:endParaRPr lang="pt-BR" sz="1500" dirty="0" smtClean="0"/>
          </a:p>
          <a:p>
            <a:r>
              <a:rPr lang="pt-BR" i="1" dirty="0"/>
              <a:t>O</a:t>
            </a:r>
            <a:r>
              <a:rPr lang="pt-BR" i="1" dirty="0" smtClean="0"/>
              <a:t>corre quando uma criança é submetida  à atividade sexual a qual </a:t>
            </a:r>
            <a:r>
              <a:rPr lang="pt-BR" i="1" u="sng" dirty="0" smtClean="0"/>
              <a:t>não possa  compreender</a:t>
            </a:r>
            <a:r>
              <a:rPr lang="pt-BR" i="1" dirty="0" smtClean="0"/>
              <a:t>, na qual ela/ele tem </a:t>
            </a:r>
            <a:r>
              <a:rPr lang="pt-BR" i="1" u="sng" dirty="0" smtClean="0"/>
              <a:t>o desenvolvimento incompatível</a:t>
            </a:r>
            <a:r>
              <a:rPr lang="pt-BR" i="1" dirty="0" smtClean="0"/>
              <a:t> para o mesmo e que </a:t>
            </a:r>
            <a:r>
              <a:rPr lang="pt-BR" i="1" u="sng" dirty="0" smtClean="0"/>
              <a:t>não possa dar consentimento e / ou que violem as leis ou as regras da sociedade.</a:t>
            </a:r>
            <a:r>
              <a:rPr lang="pt-BR" i="1" dirty="0" smtClean="0"/>
              <a:t> </a:t>
            </a:r>
            <a:r>
              <a:rPr lang="pt-BR" sz="1500" i="1" dirty="0" smtClean="0"/>
              <a:t>(Nancy </a:t>
            </a:r>
            <a:r>
              <a:rPr lang="pt-BR" sz="1500" i="1" dirty="0" err="1" smtClean="0"/>
              <a:t>Kellogg,AAP</a:t>
            </a:r>
            <a:r>
              <a:rPr lang="pt-BR" sz="1500" i="1" dirty="0" smtClean="0"/>
              <a:t>. 2005) </a:t>
            </a:r>
          </a:p>
          <a:p>
            <a:endParaRPr lang="en-US" dirty="0"/>
          </a:p>
        </p:txBody>
      </p:sp>
    </p:spTree>
    <p:extLst>
      <p:ext uri="{BB962C8B-B14F-4D97-AF65-F5344CB8AC3E}">
        <p14:creationId xmlns:p14="http://schemas.microsoft.com/office/powerpoint/2010/main" val="32930159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801144"/>
          </a:xfrm>
        </p:spPr>
        <p:txBody>
          <a:bodyPr/>
          <a:lstStyle/>
          <a:p>
            <a:r>
              <a:rPr lang="en-US" b="1" dirty="0">
                <a:solidFill>
                  <a:srgbClr val="FF0000"/>
                </a:solidFill>
              </a:rPr>
              <a:t>DEFINIÇÕES</a:t>
            </a:r>
            <a:endParaRPr lang="en-US" dirty="0"/>
          </a:p>
        </p:txBody>
      </p:sp>
      <p:sp>
        <p:nvSpPr>
          <p:cNvPr id="3" name="Content Placeholder 2"/>
          <p:cNvSpPr>
            <a:spLocks noGrp="1"/>
          </p:cNvSpPr>
          <p:nvPr>
            <p:ph idx="1"/>
          </p:nvPr>
        </p:nvSpPr>
        <p:spPr>
          <a:xfrm>
            <a:off x="549275" y="908720"/>
            <a:ext cx="8042276" cy="5544616"/>
          </a:xfrm>
        </p:spPr>
        <p:txBody>
          <a:bodyPr>
            <a:normAutofit fontScale="85000" lnSpcReduction="10000"/>
          </a:bodyPr>
          <a:lstStyle/>
          <a:p>
            <a:pPr marL="0" indent="0">
              <a:lnSpc>
                <a:spcPct val="130000"/>
              </a:lnSpc>
              <a:buNone/>
            </a:pPr>
            <a:r>
              <a:rPr lang="pt-BR" sz="2900" b="1" dirty="0"/>
              <a:t>“</a:t>
            </a:r>
            <a:r>
              <a:rPr lang="pt-BR" sz="2900" b="1" u="sng" dirty="0"/>
              <a:t>Jogos sexuais da infância</a:t>
            </a:r>
            <a:r>
              <a:rPr lang="pt-BR" sz="2900" b="1" dirty="0"/>
              <a:t>” :</a:t>
            </a:r>
          </a:p>
          <a:p>
            <a:pPr marL="0" indent="0">
              <a:lnSpc>
                <a:spcPct val="120000"/>
              </a:lnSpc>
              <a:buNone/>
            </a:pPr>
            <a:r>
              <a:rPr lang="pt-BR" b="1" i="1" dirty="0" smtClean="0">
                <a:sym typeface="Wingdings"/>
              </a:rPr>
              <a:t> </a:t>
            </a:r>
            <a:r>
              <a:rPr lang="pt-BR" b="1" i="1" dirty="0" smtClean="0"/>
              <a:t>não </a:t>
            </a:r>
            <a:r>
              <a:rPr lang="pt-BR" i="1" dirty="0"/>
              <a:t>existe </a:t>
            </a:r>
            <a:r>
              <a:rPr lang="pt-BR" i="1" u="sng" dirty="0"/>
              <a:t>desenvolvimento assimétrico</a:t>
            </a:r>
            <a:r>
              <a:rPr lang="pt-BR" i="1" dirty="0"/>
              <a:t> entre os participantes e</a:t>
            </a:r>
          </a:p>
          <a:p>
            <a:pPr marL="0" indent="0">
              <a:buNone/>
            </a:pPr>
            <a:r>
              <a:rPr lang="pt-BR" i="1" dirty="0" smtClean="0">
                <a:sym typeface="Wingdings"/>
              </a:rPr>
              <a:t> não </a:t>
            </a:r>
            <a:r>
              <a:rPr lang="pt-BR" i="1" dirty="0">
                <a:sym typeface="Wingdings"/>
              </a:rPr>
              <a:t>existe </a:t>
            </a:r>
            <a:r>
              <a:rPr lang="pt-BR" i="1" u="sng" dirty="0"/>
              <a:t>comportamento coercitivo</a:t>
            </a:r>
            <a:r>
              <a:rPr lang="pt-BR" i="1" dirty="0"/>
              <a:t>. </a:t>
            </a:r>
          </a:p>
          <a:p>
            <a:pPr>
              <a:lnSpc>
                <a:spcPct val="130000"/>
              </a:lnSpc>
            </a:pPr>
            <a:r>
              <a:rPr lang="pt-BR" i="1" dirty="0"/>
              <a:t>...uma criança nova, no mesmo estágio de desenvolvimento está olhando e tocando (acariciando) na genitália da outra, por interesse mútuo, sem coerção ou intrusão de corpos, é considerado um comportamento normal (não abusivo).</a:t>
            </a:r>
          </a:p>
          <a:p>
            <a:pPr>
              <a:lnSpc>
                <a:spcPct val="130000"/>
              </a:lnSpc>
            </a:pPr>
            <a:r>
              <a:rPr lang="pt-BR" i="1" dirty="0"/>
              <a:t>...uma criança de 6 anos de idade que tenta de forma </a:t>
            </a:r>
            <a:r>
              <a:rPr lang="pt-BR" i="1" u="sng" dirty="0"/>
              <a:t>coercitiva</a:t>
            </a:r>
            <a:r>
              <a:rPr lang="pt-BR" i="1" dirty="0"/>
              <a:t> ter um intercurso anal com outra de 3 anos de idade, está apresentando um </a:t>
            </a:r>
            <a:r>
              <a:rPr lang="pt-BR" i="1" u="sng" dirty="0"/>
              <a:t>comportamento anormal</a:t>
            </a:r>
            <a:r>
              <a:rPr lang="pt-BR" i="1" dirty="0"/>
              <a:t>. </a:t>
            </a:r>
          </a:p>
          <a:p>
            <a:pPr marL="0" indent="0" algn="r">
              <a:lnSpc>
                <a:spcPct val="130000"/>
              </a:lnSpc>
              <a:buNone/>
            </a:pPr>
            <a:r>
              <a:rPr lang="pt-BR" sz="1800" i="1" dirty="0"/>
              <a:t>(Nancy </a:t>
            </a:r>
            <a:r>
              <a:rPr lang="pt-BR" sz="1800" i="1" dirty="0" err="1"/>
              <a:t>Kellogg,AAP</a:t>
            </a:r>
            <a:r>
              <a:rPr lang="pt-BR" sz="1800" i="1" dirty="0"/>
              <a:t>. 2005) </a:t>
            </a:r>
          </a:p>
          <a:p>
            <a:endParaRPr lang="en-US" dirty="0"/>
          </a:p>
        </p:txBody>
      </p:sp>
    </p:spTree>
    <p:extLst>
      <p:ext uri="{BB962C8B-B14F-4D97-AF65-F5344CB8AC3E}">
        <p14:creationId xmlns:p14="http://schemas.microsoft.com/office/powerpoint/2010/main" val="24638877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801144"/>
          </a:xfrm>
        </p:spPr>
        <p:txBody>
          <a:bodyPr/>
          <a:lstStyle/>
          <a:p>
            <a:r>
              <a:rPr lang="en-US" b="1" dirty="0" smtClean="0">
                <a:solidFill>
                  <a:srgbClr val="FF0000"/>
                </a:solidFill>
              </a:rPr>
              <a:t/>
            </a:r>
            <a:br>
              <a:rPr lang="en-US" b="1" dirty="0" smtClean="0">
                <a:solidFill>
                  <a:srgbClr val="FF0000"/>
                </a:solidFill>
              </a:rPr>
            </a:br>
            <a:r>
              <a:rPr lang="en-US" b="1" dirty="0">
                <a:solidFill>
                  <a:srgbClr val="FF0000"/>
                </a:solidFill>
              </a:rPr>
              <a:t/>
            </a:r>
            <a:br>
              <a:rPr lang="en-US" b="1" dirty="0">
                <a:solidFill>
                  <a:srgbClr val="FF0000"/>
                </a:solidFill>
              </a:rPr>
            </a:br>
            <a:r>
              <a:rPr lang="en-US" b="1" dirty="0" smtClean="0">
                <a:solidFill>
                  <a:srgbClr val="FF0000"/>
                </a:solidFill>
              </a:rPr>
              <a:t/>
            </a:r>
            <a:br>
              <a:rPr lang="en-US" b="1" dirty="0" smtClean="0">
                <a:solidFill>
                  <a:srgbClr val="FF0000"/>
                </a:solidFill>
              </a:rPr>
            </a:br>
            <a:r>
              <a:rPr lang="en-US" b="1" dirty="0">
                <a:solidFill>
                  <a:srgbClr val="FF0000"/>
                </a:solidFill>
              </a:rPr>
              <a:t/>
            </a:r>
            <a:br>
              <a:rPr lang="en-US" b="1" dirty="0">
                <a:solidFill>
                  <a:srgbClr val="FF0000"/>
                </a:solidFill>
              </a:rPr>
            </a:br>
            <a:r>
              <a:rPr lang="en-US" b="1" dirty="0" smtClean="0">
                <a:solidFill>
                  <a:srgbClr val="FF0000"/>
                </a:solidFill>
              </a:rPr>
              <a:t>DEFINIÇÕES</a:t>
            </a:r>
            <a:endParaRPr lang="en-US" b="1" dirty="0">
              <a:solidFill>
                <a:srgbClr val="FF0000"/>
              </a:solidFill>
            </a:endParaRPr>
          </a:p>
        </p:txBody>
      </p:sp>
      <p:sp>
        <p:nvSpPr>
          <p:cNvPr id="3" name="Content Placeholder 2"/>
          <p:cNvSpPr>
            <a:spLocks noGrp="1"/>
          </p:cNvSpPr>
          <p:nvPr>
            <p:ph idx="1"/>
          </p:nvPr>
        </p:nvSpPr>
        <p:spPr>
          <a:xfrm>
            <a:off x="107504" y="908720"/>
            <a:ext cx="9036496" cy="5949280"/>
          </a:xfrm>
        </p:spPr>
        <p:txBody>
          <a:bodyPr>
            <a:normAutofit fontScale="85000" lnSpcReduction="20000"/>
          </a:bodyPr>
          <a:lstStyle/>
          <a:p>
            <a:pPr marL="0" indent="0">
              <a:buNone/>
            </a:pPr>
            <a:r>
              <a:rPr lang="pt-BR" b="1" u="sng" dirty="0" smtClean="0"/>
              <a:t>Violência  </a:t>
            </a:r>
            <a:r>
              <a:rPr lang="pt-BR" b="1" u="sng" dirty="0" smtClean="0"/>
              <a:t>Sexual </a:t>
            </a:r>
            <a:r>
              <a:rPr lang="pt-BR" b="1" u="sng" dirty="0" smtClean="0"/>
              <a:t>Aguda:</a:t>
            </a:r>
          </a:p>
          <a:p>
            <a:r>
              <a:rPr lang="pt-BR" dirty="0"/>
              <a:t>N</a:t>
            </a:r>
            <a:r>
              <a:rPr lang="pt-BR" dirty="0" smtClean="0"/>
              <a:t>a </a:t>
            </a:r>
            <a:r>
              <a:rPr lang="pt-BR" dirty="0"/>
              <a:t>grande </a:t>
            </a:r>
            <a:r>
              <a:rPr lang="pt-BR" dirty="0" smtClean="0"/>
              <a:t>maioria = “</a:t>
            </a:r>
            <a:r>
              <a:rPr lang="pt-BR" dirty="0"/>
              <a:t>assaltos sexuais</a:t>
            </a:r>
            <a:r>
              <a:rPr lang="pt-BR" dirty="0" smtClean="0"/>
              <a:t>”</a:t>
            </a:r>
            <a:r>
              <a:rPr lang="pt-BR" dirty="0"/>
              <a:t> </a:t>
            </a:r>
            <a:r>
              <a:rPr lang="pt-BR" dirty="0" smtClean="0"/>
              <a:t>- </a:t>
            </a:r>
            <a:r>
              <a:rPr lang="pt-BR" dirty="0" smtClean="0"/>
              <a:t>a </a:t>
            </a:r>
            <a:r>
              <a:rPr lang="pt-BR" dirty="0"/>
              <a:t>violência  urbana e com </a:t>
            </a:r>
            <a:r>
              <a:rPr lang="pt-BR" dirty="0" smtClean="0"/>
              <a:t>ocorrência no </a:t>
            </a:r>
            <a:r>
              <a:rPr lang="pt-BR" dirty="0"/>
              <a:t>espaço público</a:t>
            </a:r>
            <a:r>
              <a:rPr lang="pt-BR" dirty="0" smtClean="0"/>
              <a:t>.</a:t>
            </a:r>
          </a:p>
          <a:p>
            <a:r>
              <a:rPr lang="pt-BR" dirty="0" smtClean="0"/>
              <a:t> </a:t>
            </a:r>
            <a:r>
              <a:rPr lang="pt-BR" dirty="0"/>
              <a:t>São mais frequentes nos períodos de trânsito entre casa e escola, trabalho ou lazer. </a:t>
            </a:r>
            <a:endParaRPr lang="pt-BR" dirty="0" smtClean="0"/>
          </a:p>
          <a:p>
            <a:r>
              <a:rPr lang="pt-BR" dirty="0" smtClean="0"/>
              <a:t>As </a:t>
            </a:r>
            <a:r>
              <a:rPr lang="pt-BR" dirty="0"/>
              <a:t>ameaças à vida ou à integridade física são bastante explícitas. </a:t>
            </a:r>
            <a:endParaRPr lang="pt-BR" dirty="0" smtClean="0"/>
          </a:p>
          <a:p>
            <a:r>
              <a:rPr lang="pt-BR" dirty="0" smtClean="0"/>
              <a:t>Associada </a:t>
            </a:r>
            <a:r>
              <a:rPr lang="pt-BR" dirty="0"/>
              <a:t>à violência  física </a:t>
            </a:r>
            <a:r>
              <a:rPr lang="pt-BR" dirty="0" smtClean="0"/>
              <a:t>, </a:t>
            </a:r>
            <a:r>
              <a:rPr lang="pt-BR" dirty="0" err="1" smtClean="0"/>
              <a:t>ppte</a:t>
            </a:r>
            <a:r>
              <a:rPr lang="pt-BR" dirty="0" smtClean="0"/>
              <a:t> adolescentes </a:t>
            </a:r>
            <a:r>
              <a:rPr lang="pt-BR" dirty="0"/>
              <a:t>e mulheres adultas. </a:t>
            </a:r>
            <a:endParaRPr lang="pt-BR" dirty="0" smtClean="0"/>
          </a:p>
          <a:p>
            <a:r>
              <a:rPr lang="pt-BR" dirty="0" smtClean="0"/>
              <a:t>O agressor - desconhecido</a:t>
            </a:r>
            <a:r>
              <a:rPr lang="pt-BR" dirty="0"/>
              <a:t>, sem vinculação  com a vítima</a:t>
            </a:r>
            <a:r>
              <a:rPr lang="pt-BR" dirty="0" smtClean="0"/>
              <a:t>.</a:t>
            </a:r>
          </a:p>
          <a:p>
            <a:r>
              <a:rPr lang="pt-BR" dirty="0" smtClean="0"/>
              <a:t> </a:t>
            </a:r>
            <a:r>
              <a:rPr lang="pt-BR" dirty="0"/>
              <a:t>O atendimento </a:t>
            </a:r>
            <a:r>
              <a:rPr lang="pt-BR" dirty="0" smtClean="0"/>
              <a:t> - o </a:t>
            </a:r>
            <a:r>
              <a:rPr lang="pt-BR" dirty="0"/>
              <a:t>mais rápido possível em serviço de urgência, </a:t>
            </a:r>
            <a:r>
              <a:rPr lang="pt-BR" dirty="0" smtClean="0"/>
              <a:t>para avaliação  </a:t>
            </a:r>
            <a:r>
              <a:rPr lang="pt-BR" dirty="0"/>
              <a:t>imediata e tratamento de eventuais lesões físicas, </a:t>
            </a:r>
            <a:r>
              <a:rPr lang="pt-BR" dirty="0" smtClean="0"/>
              <a:t>para o </a:t>
            </a:r>
            <a:r>
              <a:rPr lang="pt-BR" dirty="0"/>
              <a:t>início das profilaxias contra </a:t>
            </a:r>
            <a:r>
              <a:rPr lang="pt-BR" dirty="0" smtClean="0"/>
              <a:t>DSTs </a:t>
            </a:r>
            <a:r>
              <a:rPr lang="pt-BR" dirty="0"/>
              <a:t>e gestação  indesejada</a:t>
            </a:r>
            <a:r>
              <a:rPr lang="pt-BR" dirty="0" smtClean="0"/>
              <a:t>.</a:t>
            </a:r>
            <a:r>
              <a:rPr lang="pt-BR" b="1" i="1" dirty="0"/>
              <a:t> </a:t>
            </a:r>
            <a:r>
              <a:rPr lang="pt-BR" sz="1400" b="1" i="1" dirty="0"/>
              <a:t>(Waskmann and  Hirschheimer, CFM 2011)</a:t>
            </a:r>
            <a:r>
              <a:rPr lang="pt-BR" sz="1400" i="1" dirty="0"/>
              <a:t> </a:t>
            </a:r>
            <a:endParaRPr lang="pt-BR" sz="1400" dirty="0" smtClean="0"/>
          </a:p>
          <a:p>
            <a:pPr>
              <a:lnSpc>
                <a:spcPct val="120000"/>
              </a:lnSpc>
            </a:pPr>
            <a:r>
              <a:rPr lang="pt-BR" dirty="0"/>
              <a:t>Nos casos de </a:t>
            </a:r>
            <a:r>
              <a:rPr lang="pt-BR" u="sng" dirty="0"/>
              <a:t>ataque violento </a:t>
            </a:r>
            <a:r>
              <a:rPr lang="pt-BR" dirty="0"/>
              <a:t>(necessita de força), aproximadamente 70% das vezes as crianças </a:t>
            </a:r>
            <a:r>
              <a:rPr lang="pt-BR" u="sng" dirty="0"/>
              <a:t>não conhecia o agressor</a:t>
            </a:r>
            <a:r>
              <a:rPr lang="pt-BR" dirty="0"/>
              <a:t>.</a:t>
            </a:r>
          </a:p>
          <a:p>
            <a:pPr marL="0" indent="0" algn="r">
              <a:buNone/>
            </a:pPr>
            <a:r>
              <a:rPr lang="pt-BR" sz="1400" i="1" dirty="0"/>
              <a:t> (Hall,R.C.W.,</a:t>
            </a:r>
            <a:r>
              <a:rPr lang="pt-BR" sz="1400" i="1" dirty="0" err="1"/>
              <a:t>Mayo</a:t>
            </a:r>
            <a:r>
              <a:rPr lang="pt-BR" sz="1400" i="1" dirty="0"/>
              <a:t> </a:t>
            </a:r>
            <a:r>
              <a:rPr lang="pt-BR" sz="1400" i="1" dirty="0" err="1"/>
              <a:t>Clin</a:t>
            </a:r>
            <a:r>
              <a:rPr lang="pt-BR" sz="1400" i="1" dirty="0"/>
              <a:t> </a:t>
            </a:r>
            <a:r>
              <a:rPr lang="pt-BR" sz="1400" i="1" dirty="0" err="1"/>
              <a:t>Proc</a:t>
            </a:r>
            <a:r>
              <a:rPr lang="pt-BR" sz="1400" i="1" dirty="0"/>
              <a:t> 2007)</a:t>
            </a:r>
            <a:endParaRPr lang="en-US" sz="1400" i="1" dirty="0"/>
          </a:p>
          <a:p>
            <a:endParaRPr lang="pt-BR" dirty="0"/>
          </a:p>
          <a:p>
            <a:endParaRPr lang="en-US" dirty="0"/>
          </a:p>
        </p:txBody>
      </p:sp>
    </p:spTree>
    <p:extLst>
      <p:ext uri="{BB962C8B-B14F-4D97-AF65-F5344CB8AC3E}">
        <p14:creationId xmlns:p14="http://schemas.microsoft.com/office/powerpoint/2010/main" val="13913760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font script="Hans" typeface="宋体"/>
        <a:font script="Hant" typeface="新細明體"/>
      </a:majorFont>
      <a:minorFont>
        <a:latin typeface="News Gothic MT"/>
        <a:ea typeface=""/>
        <a:cs typeface=""/>
        <a:font script="Jpan" typeface="ＭＳ Ｐゴシック"/>
        <a:font script="Hans" typeface="宋体"/>
        <a:font script="Hant" typeface="新細明體"/>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5646</TotalTime>
  <Words>3124</Words>
  <Application>Microsoft Macintosh PowerPoint</Application>
  <PresentationFormat>On-screen Show (4:3)</PresentationFormat>
  <Paragraphs>412</Paragraphs>
  <Slides>42</Slides>
  <Notes>20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44" baseType="lpstr">
      <vt:lpstr>Breeze</vt:lpstr>
      <vt:lpstr>Imagem de bitmap</vt:lpstr>
      <vt:lpstr>     ATENÇÃO ÀS PESSOAS EM SITUAÇÃO DE VIOLÊNCIA SEXUAL</vt:lpstr>
      <vt:lpstr>PowerPoint Presentation</vt:lpstr>
      <vt:lpstr>PowerPoint Presentation</vt:lpstr>
      <vt:lpstr>PowerPoint Presentation</vt:lpstr>
      <vt:lpstr>PowerPoint Presentation</vt:lpstr>
      <vt:lpstr>DEFINIÇÕES</vt:lpstr>
      <vt:lpstr>DEFINIÇÕES</vt:lpstr>
      <vt:lpstr>DEFINIÇÕES</vt:lpstr>
      <vt:lpstr>    DEFINIÇÕES</vt:lpstr>
      <vt:lpstr>DEFINIÇÕES</vt:lpstr>
      <vt:lpstr>DEFINIÇÕES</vt:lpstr>
      <vt:lpstr>PowerPoint Presentation</vt:lpstr>
      <vt:lpstr>DEFINIÇÕES</vt:lpstr>
      <vt:lpstr>DEFINIÇÕES</vt:lpstr>
      <vt:lpstr>PowerPoint Presentation</vt:lpstr>
      <vt:lpstr>PowerPoint Presentation</vt:lpstr>
      <vt:lpstr>NOTIFICAÇÃO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Atendimento no HIJG </vt:lpstr>
      <vt:lpstr>“2014”</vt:lpstr>
      <vt:lpstr>PowerPoint Presentation</vt:lpstr>
      <vt:lpstr>PowerPoint Presentation</vt:lpstr>
      <vt:lpstr>PowerPoint Presentation</vt:lpstr>
      <vt:lpstr>PowerPoint Presentation</vt:lpstr>
      <vt:lpstr>. Tabela 1 – Municípios de ocorrência (n= 417) dos casos de ASI  notificados pelo HIJG (SINAN), período 2008 – 2014</vt:lpstr>
      <vt:lpstr>. Tabela 2– Caracterização das vítimas de violência sexual notificados pelo HIJG (SINAN), SC, período 2008 – 2014</vt:lpstr>
      <vt:lpstr>. Tabela 3– Caracterização dos autores de violência sexual notificados pelo HIJG (SINAN), SC, período 2008 – 2014</vt:lpstr>
      <vt:lpstr>PowerPoint Presentation</vt:lpstr>
      <vt:lpstr>SEQUELAS</vt:lpstr>
      <vt:lpstr>PowerPoint Presentation</vt:lpstr>
      <vt:lpstr>CARGA DE DOENÇA</vt:lpstr>
      <vt:lpstr>...desafios da assistência em rede...</vt:lpstr>
      <vt:lpstr>FINALIZANDO…</vt:lpstr>
      <vt:lpstr>PowerPoint Presentation</vt:lpstr>
      <vt:lpstr>PowerPoint Presentation</vt:lpstr>
      <vt:lpstr>Contatos: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VIOLÊNCIA DOMÉSTICA</dc:title>
  <dc:creator>ELIANE  ARAUJO</dc:creator>
  <cp:lastModifiedBy>Vanessa</cp:lastModifiedBy>
  <cp:revision>283</cp:revision>
  <dcterms:created xsi:type="dcterms:W3CDTF">2011-04-06T12:15:01Z</dcterms:created>
  <dcterms:modified xsi:type="dcterms:W3CDTF">2015-04-28T03:26:46Z</dcterms:modified>
</cp:coreProperties>
</file>