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56" r:id="rId3"/>
    <p:sldId id="257" r:id="rId4"/>
    <p:sldId id="258" r:id="rId5"/>
    <p:sldId id="259" r:id="rId6"/>
    <p:sldId id="291" r:id="rId7"/>
    <p:sldId id="277" r:id="rId8"/>
    <p:sldId id="260" r:id="rId9"/>
    <p:sldId id="274" r:id="rId10"/>
    <p:sldId id="276" r:id="rId11"/>
    <p:sldId id="286" r:id="rId12"/>
    <p:sldId id="287" r:id="rId13"/>
    <p:sldId id="288" r:id="rId14"/>
    <p:sldId id="289" r:id="rId15"/>
    <p:sldId id="282" r:id="rId16"/>
    <p:sldId id="261" r:id="rId17"/>
    <p:sldId id="262" r:id="rId18"/>
    <p:sldId id="283" r:id="rId19"/>
    <p:sldId id="290" r:id="rId20"/>
    <p:sldId id="270" r:id="rId21"/>
    <p:sldId id="263" r:id="rId22"/>
    <p:sldId id="264" r:id="rId23"/>
    <p:sldId id="273" r:id="rId24"/>
    <p:sldId id="265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89071-3ECE-445E-A6BE-40740677C5DD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C90A6-ED83-4478-9C44-D28020E9BB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6345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BDDFD-457D-49B5-99BD-58BE82858F02}" type="datetimeFigureOut">
              <a:rPr lang="pt-BR" smtClean="0"/>
              <a:pPr/>
              <a:t>11/08/2016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C0332-8855-4461-B5FD-DAF601F5836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126876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SERVIÇO DE ATENÇAO INTEGRAL ÀS PESSOAS EM SITUAÇÃO DE VIOLÊNCIA </a:t>
            </a:r>
            <a:r>
              <a:rPr lang="pt-BR" sz="2800" b="1" dirty="0" smtClean="0"/>
              <a:t>SEXUAL</a:t>
            </a:r>
          </a:p>
          <a:p>
            <a:pPr algn="ctr"/>
            <a:r>
              <a:rPr lang="pt-BR" sz="3200" b="1" dirty="0" smtClean="0">
                <a:solidFill>
                  <a:srgbClr val="FF0000"/>
                </a:solidFill>
              </a:rPr>
              <a:t>(SAVS)</a:t>
            </a:r>
          </a:p>
          <a:p>
            <a:pPr algn="ctr"/>
            <a:r>
              <a:rPr lang="pt-BR" sz="2800" dirty="0"/>
              <a:t/>
            </a:r>
            <a:br>
              <a:rPr lang="pt-BR" sz="2800" dirty="0"/>
            </a:br>
            <a:r>
              <a:rPr lang="pt-BR" sz="40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pt-BR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ACOLHIMENTO”</a:t>
            </a:r>
            <a:r>
              <a:rPr lang="pt-BR" sz="2800" dirty="0"/>
              <a:t/>
            </a:r>
            <a:br>
              <a:rPr lang="pt-BR" sz="2800" dirty="0"/>
            </a:br>
            <a:endParaRPr lang="pt-BR" sz="2800" dirty="0" smtClean="0"/>
          </a:p>
          <a:p>
            <a:pPr algn="ctr"/>
            <a:r>
              <a:rPr lang="pt-BR" sz="2400" dirty="0"/>
              <a:t/>
            </a:r>
            <a:br>
              <a:rPr lang="pt-BR" sz="2400" dirty="0"/>
            </a:br>
            <a:r>
              <a:rPr lang="pt-BR" sz="2000" dirty="0"/>
              <a:t>MARILENA MESSINA </a:t>
            </a:r>
            <a:r>
              <a:rPr lang="pt-BR" sz="2000" dirty="0" smtClean="0"/>
              <a:t>BROWER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PATRÍCIA  </a:t>
            </a:r>
            <a:r>
              <a:rPr lang="pt-BR" sz="2000" dirty="0" smtClean="0"/>
              <a:t>WROEBEL DE </a:t>
            </a:r>
            <a:r>
              <a:rPr lang="pt-BR" sz="2000" dirty="0"/>
              <a:t>SÃO THIAGO</a:t>
            </a:r>
            <a:r>
              <a:rPr lang="pt-BR" sz="2800" dirty="0"/>
              <a:t/>
            </a:r>
            <a:br>
              <a:rPr lang="pt-BR" sz="2800" dirty="0"/>
            </a:br>
            <a:endParaRPr lang="pt-BR" sz="2800" dirty="0" smtClean="0"/>
          </a:p>
          <a:p>
            <a:pPr algn="ctr"/>
            <a:r>
              <a:rPr lang="pt-BR" sz="2800" dirty="0"/>
              <a:t/>
            </a:r>
            <a:br>
              <a:rPr lang="pt-BR" sz="2800" dirty="0"/>
            </a:br>
            <a:r>
              <a:rPr lang="pt-BR" sz="2000" dirty="0"/>
              <a:t>POLICLÍNICA LINDOLF BELL , BLUMENAU</a:t>
            </a:r>
            <a:br>
              <a:rPr lang="pt-BR" sz="2000" dirty="0"/>
            </a:br>
            <a:r>
              <a:rPr lang="pt-BR" sz="2000" dirty="0"/>
              <a:t>F: (47) 33817684   E-MAIL:  savs@blumenau.sc.gov.br </a:t>
            </a:r>
          </a:p>
        </p:txBody>
      </p:sp>
    </p:spTree>
    <p:extLst>
      <p:ext uri="{BB962C8B-B14F-4D97-AF65-F5344CB8AC3E}">
        <p14:creationId xmlns:p14="http://schemas.microsoft.com/office/powerpoint/2010/main" xmlns="" val="2641607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ACOLHIMENTO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25104"/>
          </a:xfrm>
        </p:spPr>
        <p:txBody>
          <a:bodyPr>
            <a:normAutofit fontScale="32500" lnSpcReduction="20000"/>
          </a:bodyPr>
          <a:lstStyle/>
          <a:p>
            <a:endParaRPr lang="pt-BR" sz="1200" dirty="0" smtClean="0"/>
          </a:p>
          <a:p>
            <a:pPr>
              <a:defRPr/>
            </a:pPr>
            <a:r>
              <a:rPr lang="pt-BR" sz="6200" dirty="0" smtClean="0">
                <a:solidFill>
                  <a:srgbClr val="002060"/>
                </a:solidFill>
              </a:rPr>
              <a:t>Acolher, segundo o Dicionário Aurélio é: “Dar acolhida a, atender, dar ouvidos a, dar créditos a, admitir a, aceitar a, tomar em consideração”; </a:t>
            </a:r>
          </a:p>
          <a:p>
            <a:pPr>
              <a:buNone/>
              <a:defRPr/>
            </a:pPr>
            <a:endParaRPr lang="pt-BR" sz="62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pt-BR" sz="6200" dirty="0" smtClean="0">
                <a:solidFill>
                  <a:srgbClr val="002060"/>
                </a:solidFill>
              </a:rPr>
              <a:t>Técnica de comunicação interpessoal (Empatia, flexibilidade, escutar atentamente e olhar para a pessoa); </a:t>
            </a:r>
          </a:p>
          <a:p>
            <a:pPr>
              <a:defRPr/>
            </a:pPr>
            <a:endParaRPr lang="pt-BR" sz="62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pt-BR" sz="6200" dirty="0" smtClean="0">
                <a:solidFill>
                  <a:srgbClr val="002060"/>
                </a:solidFill>
              </a:rPr>
              <a:t>Apoio (sem julgamentos, orientar, esclarecer); </a:t>
            </a:r>
          </a:p>
          <a:p>
            <a:pPr>
              <a:buNone/>
              <a:defRPr/>
            </a:pPr>
            <a:endParaRPr lang="pt-BR" sz="62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pt-BR" sz="6200" dirty="0" smtClean="0">
                <a:solidFill>
                  <a:srgbClr val="002060"/>
                </a:solidFill>
              </a:rPr>
              <a:t>Continência emocional (acolher, identificar e refletir os sentimentos apresentados); </a:t>
            </a:r>
          </a:p>
          <a:p>
            <a:pPr>
              <a:buNone/>
              <a:defRPr/>
            </a:pPr>
            <a:endParaRPr lang="pt-BR" sz="62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pt-BR" sz="6200" dirty="0" smtClean="0">
                <a:solidFill>
                  <a:srgbClr val="002060"/>
                </a:solidFill>
              </a:rPr>
              <a:t>Ambiente/ clima acolhedor (privacidade e confidencialidade).</a:t>
            </a:r>
          </a:p>
          <a:p>
            <a:pPr>
              <a:buNone/>
              <a:defRPr/>
            </a:pPr>
            <a:endParaRPr lang="pt-BR" sz="6200" dirty="0" smtClean="0">
              <a:solidFill>
                <a:srgbClr val="002060"/>
              </a:solidFill>
            </a:endParaRPr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pPr algn="r"/>
            <a:endParaRPr lang="pt-BR" sz="1200" dirty="0" smtClean="0"/>
          </a:p>
          <a:p>
            <a:pPr algn="r"/>
            <a:endParaRPr lang="pt-BR" sz="12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>
            <a:normAutofit/>
          </a:bodyPr>
          <a:lstStyle/>
          <a:p>
            <a:r>
              <a:rPr lang="pt-BR" sz="2800" b="1" dirty="0" smtClean="0">
                <a:solidFill>
                  <a:prstClr val="black"/>
                </a:solidFill>
              </a:rPr>
              <a:t>ACOLHIMENTO DE CRIANÇAS E ADOLESCENTES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4" cy="46085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Leitura prévia à entrevista de documentos informando o encaminhamento;</a:t>
            </a: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Atendimento em duplas; </a:t>
            </a:r>
          </a:p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</a:rPr>
              <a:t>Colher informações com os pais/</a:t>
            </a:r>
            <a:r>
              <a:rPr lang="en-US" dirty="0" err="1" smtClean="0">
                <a:solidFill>
                  <a:srgbClr val="002060"/>
                </a:solidFill>
              </a:rPr>
              <a:t>responsáveis</a:t>
            </a:r>
            <a:r>
              <a:rPr lang="en-US" dirty="0" smtClean="0">
                <a:solidFill>
                  <a:srgbClr val="002060"/>
                </a:solidFill>
              </a:rPr>
              <a:t> a </a:t>
            </a:r>
            <a:r>
              <a:rPr lang="en-US" dirty="0" err="1" smtClean="0">
                <a:solidFill>
                  <a:srgbClr val="002060"/>
                </a:solidFill>
              </a:rPr>
              <a:t>respeito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da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situação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vivida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pela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família</a:t>
            </a:r>
            <a:r>
              <a:rPr lang="en-US" dirty="0" smtClean="0">
                <a:solidFill>
                  <a:srgbClr val="002060"/>
                </a:solidFill>
              </a:rPr>
              <a:t>/</a:t>
            </a:r>
            <a:r>
              <a:rPr lang="en-US" dirty="0" err="1" smtClean="0">
                <a:solidFill>
                  <a:srgbClr val="002060"/>
                </a:solidFill>
              </a:rPr>
              <a:t>criança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providências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tomadas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condições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físicas</a:t>
            </a:r>
            <a:r>
              <a:rPr lang="en-US" dirty="0" smtClean="0">
                <a:solidFill>
                  <a:srgbClr val="002060"/>
                </a:solidFill>
              </a:rPr>
              <a:t> e </a:t>
            </a:r>
            <a:r>
              <a:rPr lang="en-US" dirty="0" err="1" smtClean="0">
                <a:solidFill>
                  <a:srgbClr val="002060"/>
                </a:solidFill>
              </a:rPr>
              <a:t>psicossociais</a:t>
            </a:r>
            <a:r>
              <a:rPr lang="en-US" dirty="0" smtClean="0">
                <a:solidFill>
                  <a:srgbClr val="002060"/>
                </a:solidFill>
              </a:rPr>
              <a:t>; </a:t>
            </a:r>
            <a:endParaRPr lang="pt-BR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Acolher a criança/adolescente separadamente dos pais/responsáveis; </a:t>
            </a: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Explicar para a criança/adolescente numa linguagem acessível a idade, o que poderá ser realizado neste encontro; </a:t>
            </a: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Avaliar os recursos lúdicos a serem utilizados a partir da idade ou da condição de expressão para facilitar o relato da situação vivida; </a:t>
            </a: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Entrevista com perguntas abertas (o que aconteceu?);  </a:t>
            </a:r>
          </a:p>
          <a:p>
            <a:pPr>
              <a:defRPr/>
            </a:pPr>
            <a:r>
              <a:rPr lang="en-US" dirty="0" err="1" smtClean="0">
                <a:solidFill>
                  <a:srgbClr val="002060"/>
                </a:solidFill>
              </a:rPr>
              <a:t>Ofertar</a:t>
            </a:r>
            <a:r>
              <a:rPr lang="en-US" dirty="0" smtClean="0">
                <a:solidFill>
                  <a:srgbClr val="002060"/>
                </a:solidFill>
              </a:rPr>
              <a:t> um </a:t>
            </a:r>
            <a:r>
              <a:rPr lang="en-US" dirty="0" err="1" smtClean="0">
                <a:solidFill>
                  <a:srgbClr val="002060"/>
                </a:solidFill>
              </a:rPr>
              <a:t>ambiente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seguro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privado</a:t>
            </a:r>
            <a:r>
              <a:rPr lang="en-US" dirty="0" smtClean="0">
                <a:solidFill>
                  <a:srgbClr val="002060"/>
                </a:solidFill>
              </a:rPr>
              <a:t> e </a:t>
            </a:r>
            <a:r>
              <a:rPr lang="en-US" dirty="0" err="1" smtClean="0">
                <a:solidFill>
                  <a:srgbClr val="002060"/>
                </a:solidFill>
              </a:rPr>
              <a:t>atrativo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para</a:t>
            </a:r>
            <a:r>
              <a:rPr lang="en-US" dirty="0" smtClean="0">
                <a:solidFill>
                  <a:srgbClr val="002060"/>
                </a:solidFill>
              </a:rPr>
              <a:t> os </a:t>
            </a:r>
            <a:r>
              <a:rPr lang="en-US" dirty="0" err="1" smtClean="0">
                <a:solidFill>
                  <a:srgbClr val="002060"/>
                </a:solidFill>
              </a:rPr>
              <a:t>exames</a:t>
            </a:r>
            <a:r>
              <a:rPr lang="en-US" dirty="0" smtClean="0">
                <a:solidFill>
                  <a:srgbClr val="002060"/>
                </a:solidFill>
              </a:rPr>
              <a:t>; </a:t>
            </a:r>
          </a:p>
          <a:p>
            <a:pPr>
              <a:defRPr/>
            </a:pPr>
            <a:r>
              <a:rPr lang="pt-BR" dirty="0" smtClean="0">
                <a:solidFill>
                  <a:srgbClr val="002060"/>
                </a:solidFill>
              </a:rPr>
              <a:t>Exame médico minucioso. </a:t>
            </a:r>
          </a:p>
          <a:p>
            <a:endParaRPr lang="pt-BR" dirty="0" smtClean="0">
              <a:solidFill>
                <a:srgbClr val="002060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799679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/>
          </a:bodyPr>
          <a:lstStyle/>
          <a:p>
            <a:r>
              <a:rPr lang="pt-BR" sz="2800" b="1" dirty="0" smtClean="0">
                <a:solidFill>
                  <a:prstClr val="black"/>
                </a:solidFill>
              </a:rPr>
              <a:t>ACOLHIMENTO DE CRIANÇAS 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pt-BR" sz="2000" b="1" dirty="0">
                <a:solidFill>
                  <a:srgbClr val="002060"/>
                </a:solidFill>
                <a:cs typeface="Times New Roman" pitchFamily="18" charset="0"/>
              </a:rPr>
              <a:t>Pais/Cuidadores</a:t>
            </a:r>
            <a:r>
              <a:rPr lang="pt-BR" sz="20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pt-BR" sz="20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Você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tem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alguma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preocupação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sobre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abuso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sexual? 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Você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seu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companheiro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(a)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foi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vítima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abuso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sexual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quando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? 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Há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história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abuso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sexual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em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sua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família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na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família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seu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companheiro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(a)?</a:t>
            </a:r>
            <a:endParaRPr lang="pt-BR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Sua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tem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contato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com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alguém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que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foi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acusado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(a) de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abusar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sexualmente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adolescente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?</a:t>
            </a:r>
            <a:endParaRPr lang="en-US" sz="1800" dirty="0">
              <a:solidFill>
                <a:srgbClr val="002060"/>
              </a:solidFill>
              <a:cs typeface="Times New Roman" pitchFamily="18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pt-BR" sz="1800" b="1" dirty="0" smtClean="0">
                <a:solidFill>
                  <a:srgbClr val="002060"/>
                </a:solidFill>
                <a:cs typeface="Times New Roman" pitchFamily="18" charset="0"/>
              </a:rPr>
              <a:t>Criança</a:t>
            </a:r>
            <a:endParaRPr lang="pt-BR" sz="1800" dirty="0">
              <a:solidFill>
                <a:srgbClr val="002060"/>
              </a:solidFill>
              <a:cs typeface="Calibri" pitchFamily="34" charset="0"/>
            </a:endParaRP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Peça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a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identificar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as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partes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de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seu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corpo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Peça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a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identificar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suas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partes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íntimas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(vagina,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pênis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, anus) 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Usando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as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palavras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da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criança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as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suas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partes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privadas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pergunte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se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alguém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ali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tocou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machucou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ou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introduziu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alguma</a:t>
            </a:r>
            <a:r>
              <a:rPr lang="en-US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cs typeface="Times New Roman" pitchFamily="18" charset="0"/>
              </a:rPr>
              <a:t>coisa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None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</a:pPr>
            <a:r>
              <a:rPr lang="en-US" sz="1600" dirty="0">
                <a:solidFill>
                  <a:prstClr val="black"/>
                </a:solidFill>
              </a:rPr>
              <a:t>J </a:t>
            </a:r>
            <a:r>
              <a:rPr lang="en-US" sz="1600" dirty="0" err="1">
                <a:solidFill>
                  <a:prstClr val="black"/>
                </a:solidFill>
              </a:rPr>
              <a:t>Pediatr</a:t>
            </a:r>
            <a:r>
              <a:rPr lang="en-US" sz="1600" dirty="0">
                <a:solidFill>
                  <a:prstClr val="black"/>
                </a:solidFill>
              </a:rPr>
              <a:t> Health Care. 2011</a:t>
            </a:r>
          </a:p>
          <a:p>
            <a:pPr marL="0" lvl="0" indent="0" fontAlgn="base">
              <a:lnSpc>
                <a:spcPct val="115000"/>
              </a:lnSpc>
              <a:spcBef>
                <a:spcPct val="0"/>
              </a:spcBef>
              <a:spcAft>
                <a:spcPts val="900"/>
              </a:spcAft>
              <a:buFontTx/>
              <a:buAutoNum type="arabicPeriod"/>
            </a:pPr>
            <a:endParaRPr lang="en-US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80099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>
            <a:normAutofit/>
          </a:bodyPr>
          <a:lstStyle/>
          <a:p>
            <a:r>
              <a:rPr lang="pt-BR" sz="2800" b="1" dirty="0" smtClean="0">
                <a:solidFill>
                  <a:prstClr val="black"/>
                </a:solidFill>
                <a:latin typeface="+mn-lt"/>
                <a:cs typeface="Arial" pitchFamily="34" charset="0"/>
              </a:rPr>
              <a:t>ACOLHIMENTO DE ADOLESCENTES</a:t>
            </a:r>
            <a:endParaRPr lang="pt-BR" sz="2800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472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solidFill>
                  <a:srgbClr val="002060"/>
                </a:solidFill>
              </a:rPr>
              <a:t>Introduza o assunto sexo. Esclareça o significado do mesmo.</a:t>
            </a:r>
          </a:p>
          <a:p>
            <a:r>
              <a:rPr lang="pt-BR" dirty="0">
                <a:solidFill>
                  <a:srgbClr val="002060"/>
                </a:solidFill>
              </a:rPr>
              <a:t>Pergunte ao adolescente se já teve sexo alguma vez quando </a:t>
            </a:r>
            <a:r>
              <a:rPr lang="pt-BR" dirty="0" smtClean="0">
                <a:solidFill>
                  <a:srgbClr val="002060"/>
                </a:solidFill>
              </a:rPr>
              <a:t>desejou</a:t>
            </a:r>
            <a:r>
              <a:rPr lang="pt-BR" dirty="0">
                <a:solidFill>
                  <a:srgbClr val="002060"/>
                </a:solidFill>
              </a:rPr>
              <a:t>. Se a resposta foi sim, pergunte a idade da pessoa com quem teve sexo.</a:t>
            </a:r>
          </a:p>
          <a:p>
            <a:r>
              <a:rPr lang="pt-BR" dirty="0" smtClean="0">
                <a:solidFill>
                  <a:srgbClr val="002060"/>
                </a:solidFill>
              </a:rPr>
              <a:t>Pergunte </a:t>
            </a:r>
            <a:r>
              <a:rPr lang="pt-BR" dirty="0">
                <a:solidFill>
                  <a:srgbClr val="002060"/>
                </a:solidFill>
              </a:rPr>
              <a:t>ao adolescente se alguém lhe fez ter sexo ou lhe tocou sexualmente quando não era seu desejo</a:t>
            </a:r>
            <a:r>
              <a:rPr lang="pt-BR" dirty="0" smtClean="0">
                <a:solidFill>
                  <a:srgbClr val="002060"/>
                </a:solidFill>
              </a:rPr>
              <a:t>.</a:t>
            </a:r>
          </a:p>
          <a:p>
            <a:endParaRPr lang="pt-BR" sz="2800" dirty="0" smtClean="0"/>
          </a:p>
          <a:p>
            <a:pPr lvl="0" algn="r">
              <a:buNone/>
            </a:pPr>
            <a:r>
              <a:rPr lang="en-US" sz="1500" dirty="0">
                <a:solidFill>
                  <a:prstClr val="black"/>
                </a:solidFill>
              </a:rPr>
              <a:t>J </a:t>
            </a:r>
            <a:r>
              <a:rPr lang="en-US" sz="1500" dirty="0" err="1">
                <a:solidFill>
                  <a:prstClr val="black"/>
                </a:solidFill>
              </a:rPr>
              <a:t>Pediatr</a:t>
            </a:r>
            <a:r>
              <a:rPr lang="en-US" sz="1500" dirty="0">
                <a:solidFill>
                  <a:prstClr val="black"/>
                </a:solidFill>
              </a:rPr>
              <a:t> Health Care. 2011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3116456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EVITAR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perguntar </a:t>
            </a: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diretamente se um dos pais foi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responsável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 pelo </a:t>
            </a: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ocorrido;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insistir em confrontar informações contraditórias;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demonstrar sentimentos de desaprovação, raiva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e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 indignação</a:t>
            </a: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;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assumir postura de policial ou detetive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;</a:t>
            </a:r>
            <a:endParaRPr lang="pt-BR" sz="2400" kern="0" dirty="0">
              <a:solidFill>
                <a:srgbClr val="002060"/>
              </a:solidFill>
              <a:latin typeface="Arial"/>
              <a:cs typeface="Arial"/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tentar </a:t>
            </a: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resolver o caso sozinho e fazer promessas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que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não poderão ser cumpridas;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• desconsiderar os sentimentos da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criança ou do(a)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 adolescente com frases do tipo “isso não foi nada”, </a:t>
            </a:r>
          </a:p>
          <a:p>
            <a:pPr lvl="0" eaLnBrk="0" fontAlgn="base" hangingPunct="0">
              <a:spcAft>
                <a:spcPct val="0"/>
              </a:spcAft>
              <a:buNone/>
            </a:pPr>
            <a:r>
              <a:rPr lang="pt-BR" sz="2400" kern="0" dirty="0" smtClean="0">
                <a:solidFill>
                  <a:srgbClr val="002060"/>
                </a:solidFill>
                <a:latin typeface="Arial"/>
                <a:cs typeface="Arial"/>
              </a:rPr>
              <a:t>“não precisa chorar” e tratá-lo como um coitadinho(a)”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0761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296144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solidFill>
                  <a:schemeClr val="tx2">
                    <a:lumMod val="75000"/>
                  </a:schemeClr>
                </a:solidFill>
              </a:rPr>
              <a:t>VIOLÊNCIA SEXUAL </a:t>
            </a:r>
            <a:r>
              <a:rPr lang="pt-BR" sz="3200" b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pt-BR" sz="3200" b="1" dirty="0" smtClean="0">
                <a:solidFill>
                  <a:schemeClr val="tx2">
                    <a:lumMod val="75000"/>
                  </a:schemeClr>
                </a:solidFill>
              </a:rPr>
              <a:t> SAVS</a:t>
            </a:r>
            <a:r>
              <a:rPr lang="pt-BR" sz="3200" b="1" dirty="0" smtClean="0"/>
              <a:t/>
            </a:r>
            <a:br>
              <a:rPr lang="pt-BR" sz="3200" b="1" dirty="0" smtClean="0"/>
            </a:br>
            <a:r>
              <a:rPr lang="pt-BR" sz="2800" dirty="0" smtClean="0">
                <a:solidFill>
                  <a:schemeClr val="accent1">
                    <a:lumMod val="50000"/>
                  </a:schemeClr>
                </a:solidFill>
              </a:rPr>
              <a:t>Julho 2015 - Julho 2016</a:t>
            </a:r>
            <a:endParaRPr lang="pt-B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endParaRPr lang="pt-BR" b="1" dirty="0" smtClean="0"/>
          </a:p>
          <a:p>
            <a:pPr>
              <a:buFontTx/>
              <a:buNone/>
            </a:pPr>
            <a:r>
              <a:rPr lang="pt-BR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b="1" dirty="0" smtClean="0">
                <a:solidFill>
                  <a:schemeClr val="tx2">
                    <a:lumMod val="75000"/>
                  </a:schemeClr>
                </a:solidFill>
              </a:rPr>
              <a:t>                     128 atendimentos</a:t>
            </a:r>
          </a:p>
          <a:p>
            <a:pPr>
              <a:buFontTx/>
              <a:buNone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			    81  crianças (&lt;12 anos)</a:t>
            </a:r>
          </a:p>
          <a:p>
            <a:pPr>
              <a:buFontTx/>
              <a:buNone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			    28  adolescentes  (12-18 anos)</a:t>
            </a:r>
          </a:p>
          <a:p>
            <a:pPr>
              <a:buFontTx/>
              <a:buNone/>
            </a:pPr>
            <a:r>
              <a:rPr lang="pt-BR" dirty="0" smtClean="0">
                <a:solidFill>
                  <a:schemeClr val="tx2">
                    <a:lumMod val="75000"/>
                  </a:schemeClr>
                </a:solidFill>
              </a:rPr>
              <a:t>			    19  adultas  (&gt; 18 anos)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7" y="1340768"/>
            <a:ext cx="7143801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25146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4888" y="1268760"/>
            <a:ext cx="713263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9654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42915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As pessoas podem se colocar em situações ou desenvolver comportamentos de risco, que as predisponham a serem vitimizadas, por exemplo, uso de álcool ou drogas, transitar em lugares ermos em determinados horários, etc.; </a:t>
            </a:r>
          </a:p>
          <a:p>
            <a:pPr algn="just"/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Colocar-se em situação de risco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NÃO JUSTIFICA 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a diminuição da força de crime do agressor; </a:t>
            </a:r>
          </a:p>
          <a:p>
            <a:pPr algn="just"/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A pessoa que se coloca em situação de risco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NÃO 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pode ser considerada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culpada 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pelo crime, ela é a </a:t>
            </a: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VÍTIMA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; </a:t>
            </a:r>
          </a:p>
          <a:p>
            <a:pPr algn="just"/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O profissional pode auxiliar a identificar os fatores relacionados ao comportamento de risco e realizar as devidas intervenções e os encaminhamentos adequados. </a:t>
            </a:r>
          </a:p>
          <a:p>
            <a:pPr algn="just">
              <a:buNone/>
            </a:pPr>
            <a:endParaRPr lang="pt-B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O JULGAMENTO NÃO É PRODUTIVO</a:t>
            </a: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                      </a:t>
            </a:r>
          </a:p>
          <a:p>
            <a:pPr>
              <a:buNone/>
            </a:pPr>
            <a:r>
              <a:rPr lang="pt-BR" sz="15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MINISTÉRIO DA SAÚDE-2016</a:t>
            </a:r>
            <a:endParaRPr lang="pt-B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pt-BR" sz="10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pt-BR" sz="13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656184"/>
          </a:xfrm>
        </p:spPr>
        <p:txBody>
          <a:bodyPr>
            <a:noAutofit/>
          </a:bodyPr>
          <a:lstStyle/>
          <a:p>
            <a:r>
              <a:rPr lang="pt-BR" sz="3200" b="1" dirty="0" smtClean="0"/>
              <a:t>VIOLÊNCIA SEXUAL </a:t>
            </a:r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/>
            </a:r>
            <a:br>
              <a:rPr lang="pt-BR" sz="2800" b="1" dirty="0" smtClean="0"/>
            </a:br>
            <a:endParaRPr lang="pt-BR" sz="28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Profissionais - Acolhimento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Espaço para reunião de equipe;</a:t>
            </a:r>
          </a:p>
          <a:p>
            <a:pPr>
              <a:buNone/>
            </a:pPr>
            <a:endParaRPr lang="pt-BR" dirty="0" smtClean="0">
              <a:solidFill>
                <a:srgbClr val="002060"/>
              </a:solidFill>
            </a:endParaRPr>
          </a:p>
          <a:p>
            <a:r>
              <a:rPr lang="pt-BR" dirty="0" smtClean="0">
                <a:solidFill>
                  <a:srgbClr val="002060"/>
                </a:solidFill>
              </a:rPr>
              <a:t>Espaço para reflexões e desenvolvimento de</a:t>
            </a:r>
          </a:p>
          <a:p>
            <a:pPr>
              <a:buNone/>
            </a:pPr>
            <a:r>
              <a:rPr lang="pt-BR" dirty="0" smtClean="0">
                <a:solidFill>
                  <a:srgbClr val="002060"/>
                </a:solidFill>
              </a:rPr>
              <a:t>    competências emocionais;</a:t>
            </a:r>
          </a:p>
          <a:p>
            <a:pPr>
              <a:buNone/>
            </a:pPr>
            <a:endParaRPr lang="pt-BR" dirty="0" smtClean="0">
              <a:solidFill>
                <a:srgbClr val="002060"/>
              </a:solidFill>
            </a:endParaRPr>
          </a:p>
          <a:p>
            <a:r>
              <a:rPr lang="pt-BR" dirty="0" smtClean="0">
                <a:solidFill>
                  <a:srgbClr val="002060"/>
                </a:solidFill>
              </a:rPr>
              <a:t>Capacitações.</a:t>
            </a:r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5638" y="1124744"/>
            <a:ext cx="5291137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>
            <a:normAutofit/>
          </a:bodyPr>
          <a:lstStyle/>
          <a:p>
            <a:r>
              <a:rPr lang="pt-BR" sz="3600" b="1" kern="0" dirty="0">
                <a:solidFill>
                  <a:srgbClr val="C00000"/>
                </a:solidFill>
                <a:latin typeface="Arial Black" pitchFamily="34" charset="0"/>
                <a:cs typeface="Arial"/>
              </a:rPr>
              <a:t>DIGA NÃO A VIOLÊNCIA</a:t>
            </a:r>
            <a:endParaRPr lang="pt-BR" sz="3600" dirty="0"/>
          </a:p>
        </p:txBody>
      </p:sp>
      <p:pic>
        <p:nvPicPr>
          <p:cNvPr id="6" name="Picture 3" descr="C:\Users\MARILENA\Pictures\f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384" y="3501008"/>
            <a:ext cx="3214687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MARILENA\Documents\untitled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99992" y="3893344"/>
            <a:ext cx="1428750" cy="2071688"/>
          </a:xfrm>
          <a:prstGeom prst="rect">
            <a:avLst/>
          </a:prstGeom>
          <a:noFill/>
        </p:spPr>
      </p:pic>
      <p:graphicFrame>
        <p:nvGraphicFramePr>
          <p:cNvPr id="5" name="Objeto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3139872952"/>
              </p:ext>
            </p:extLst>
          </p:nvPr>
        </p:nvGraphicFramePr>
        <p:xfrm>
          <a:off x="6780435" y="3609181"/>
          <a:ext cx="1857375" cy="568325"/>
        </p:xfrm>
        <a:graphic>
          <a:graphicData uri="http://schemas.openxmlformats.org/presentationml/2006/ole">
            <p:oleObj spid="_x0000_s1039" name="Imagem" r:id="rId5" imgW="3135392" imgH="1973123" progId="StaticMetafile">
              <p:embed/>
            </p:oleObj>
          </a:graphicData>
        </a:graphic>
      </p:graphicFrame>
      <p:pic>
        <p:nvPicPr>
          <p:cNvPr id="9" name="Picture 9" descr="E:\TRABALHO\CAISM\VIOLENCIA\FURB\untitled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2373" y="4631532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102" y="2492896"/>
            <a:ext cx="23812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0298" y="2380886"/>
            <a:ext cx="16573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61983"/>
            <a:ext cx="18097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8499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775" y="1412775"/>
            <a:ext cx="8424863" cy="51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39444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856895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7281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91680" y="1412775"/>
            <a:ext cx="63367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SERVIÇO DE ATENÇAO INTEGRAL ÀS PESSOAS EM SITUAÇÃO DE VIOLÊNCIA SEXUAL</a:t>
            </a:r>
          </a:p>
          <a:p>
            <a:pPr algn="ctr"/>
            <a:r>
              <a:rPr lang="pt-BR" sz="2800" b="1" dirty="0">
                <a:solidFill>
                  <a:srgbClr val="FF0000"/>
                </a:solidFill>
              </a:rPr>
              <a:t>(SAVS)</a:t>
            </a:r>
          </a:p>
          <a:p>
            <a:pPr algn="ctr"/>
            <a:r>
              <a:rPr lang="pt-BR" sz="2400" dirty="0"/>
              <a:t/>
            </a:r>
            <a:br>
              <a:rPr lang="pt-BR" sz="2400" dirty="0"/>
            </a:br>
            <a:r>
              <a:rPr 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pt-BR" sz="3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ACOLHIMENTO”</a:t>
            </a:r>
            <a:r>
              <a:rPr lang="pt-BR" sz="2400" dirty="0"/>
              <a:t/>
            </a:r>
            <a:br>
              <a:rPr lang="pt-BR" sz="2400" dirty="0"/>
            </a:br>
            <a:endParaRPr lang="pt-BR" sz="2400" dirty="0"/>
          </a:p>
          <a:p>
            <a:pPr algn="ctr"/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/>
              <a:t>MARILENA MESSINA BROWER</a:t>
            </a:r>
            <a:br>
              <a:rPr lang="pt-BR" sz="2000" dirty="0"/>
            </a:br>
            <a:r>
              <a:rPr lang="pt-BR" sz="2000" dirty="0"/>
              <a:t>PATRÍCIA  WROEBEL DE SÃO THIAGO</a:t>
            </a:r>
            <a:r>
              <a:rPr lang="pt-BR" sz="2400" dirty="0"/>
              <a:t/>
            </a:r>
            <a:br>
              <a:rPr lang="pt-BR" sz="2400" dirty="0"/>
            </a:br>
            <a:endParaRPr lang="pt-BR" sz="2400" dirty="0"/>
          </a:p>
          <a:p>
            <a:pPr algn="ctr"/>
            <a:r>
              <a:rPr lang="pt-BR" sz="2400" dirty="0"/>
              <a:t/>
            </a:r>
            <a:br>
              <a:rPr lang="pt-BR" sz="2400" dirty="0"/>
            </a:br>
            <a:r>
              <a:rPr lang="pt-BR" sz="2000" dirty="0"/>
              <a:t>POLICLÍNICA LINDOLF BELL , </a:t>
            </a:r>
            <a:r>
              <a:rPr lang="pt-BR" sz="2000" dirty="0" smtClean="0"/>
              <a:t>BLUMENAU</a:t>
            </a:r>
          </a:p>
          <a:p>
            <a:pPr algn="ctr"/>
            <a:r>
              <a:rPr lang="pt-BR" sz="2000" dirty="0" smtClean="0"/>
              <a:t>F</a:t>
            </a:r>
            <a:r>
              <a:rPr lang="pt-BR" sz="2000" dirty="0"/>
              <a:t>: (47) 33817684   E-MAIL:  savs@blumenau.sc.gov.br </a:t>
            </a:r>
          </a:p>
        </p:txBody>
      </p:sp>
    </p:spTree>
    <p:extLst>
      <p:ext uri="{BB962C8B-B14F-4D97-AF65-F5344CB8AC3E}">
        <p14:creationId xmlns:p14="http://schemas.microsoft.com/office/powerpoint/2010/main" xmlns="" val="3324988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   Obrigada!</a:t>
            </a:r>
            <a:endParaRPr lang="pt-B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7422" y="1500174"/>
            <a:ext cx="4525963" cy="4786346"/>
          </a:xfrm>
          <a:noFill/>
        </p:spPr>
      </p:pic>
    </p:spTree>
    <p:extLst>
      <p:ext uri="{BB962C8B-B14F-4D97-AF65-F5344CB8AC3E}">
        <p14:creationId xmlns:p14="http://schemas.microsoft.com/office/powerpoint/2010/main" xmlns="" val="122933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2"/>
                </a:solidFill>
              </a:rPr>
              <a:t/>
            </a:r>
            <a:br>
              <a:rPr lang="pt-BR" dirty="0" smtClean="0">
                <a:solidFill>
                  <a:schemeClr val="accent2"/>
                </a:solidFill>
              </a:rPr>
            </a:br>
            <a:r>
              <a:rPr lang="pt-BR" dirty="0" smtClean="0">
                <a:solidFill>
                  <a:schemeClr val="accent2"/>
                </a:solidFill>
              </a:rPr>
              <a:t/>
            </a:r>
            <a:br>
              <a:rPr lang="pt-BR" dirty="0" smtClean="0">
                <a:solidFill>
                  <a:schemeClr val="accent2"/>
                </a:solidFill>
              </a:rPr>
            </a:br>
            <a:endParaRPr lang="pt-BR" sz="22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>
            <a:normAutofit lnSpcReduction="10000"/>
          </a:bodyPr>
          <a:lstStyle/>
          <a:p>
            <a:pPr lvl="0" algn="ctr" eaLnBrk="0" fontAlgn="base" hangingPunct="0">
              <a:spcAft>
                <a:spcPct val="0"/>
              </a:spcAft>
              <a:buNone/>
              <a:defRPr/>
            </a:pPr>
            <a:r>
              <a:rPr lang="pt-BR" sz="2000" b="1" u="sng" kern="0" dirty="0" smtClean="0">
                <a:solidFill>
                  <a:srgbClr val="000000"/>
                </a:solidFill>
                <a:latin typeface="Arial"/>
                <a:cs typeface="Arial"/>
              </a:rPr>
              <a:t>Atendimento </a:t>
            </a:r>
            <a:r>
              <a:rPr lang="pt-BR" sz="2000" b="1" u="sng" kern="0" dirty="0">
                <a:solidFill>
                  <a:srgbClr val="000000"/>
                </a:solidFill>
                <a:latin typeface="Arial"/>
                <a:cs typeface="Arial"/>
              </a:rPr>
              <a:t>na Rede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Hospitais (4)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Unidades de Saúde 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Conselhos Tutelares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b="1" kern="0" dirty="0">
                <a:solidFill>
                  <a:srgbClr val="FF0000"/>
                </a:solidFill>
                <a:latin typeface="Arial"/>
                <a:cs typeface="Arial"/>
              </a:rPr>
              <a:t>Serviço de Atenção Integral às Pessoas em situação de violência sexual (SAVS)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IGP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Delegacias (BO)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Ministério Público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Arial"/>
                <a:cs typeface="Arial"/>
              </a:rPr>
              <a:t>Educação 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40"/>
          </a:xfrm>
        </p:spPr>
        <p:txBody>
          <a:bodyPr>
            <a:normAutofit lnSpcReduction="10000"/>
          </a:bodyPr>
          <a:lstStyle/>
          <a:p>
            <a:pPr lvl="0" algn="ctr" eaLnBrk="0" fontAlgn="base" hangingPunct="0">
              <a:spcAft>
                <a:spcPct val="0"/>
              </a:spcAft>
              <a:buNone/>
              <a:defRPr/>
            </a:pPr>
            <a:r>
              <a:rPr lang="pt-BR" sz="2000" b="1" u="sng" kern="0" dirty="0" smtClean="0">
                <a:solidFill>
                  <a:srgbClr val="FF0000"/>
                </a:solidFill>
                <a:latin typeface="Arial"/>
                <a:cs typeface="Arial"/>
              </a:rPr>
              <a:t>Atendimento </a:t>
            </a:r>
            <a:r>
              <a:rPr lang="pt-BR" sz="2000" b="1" u="sng" kern="0" dirty="0">
                <a:solidFill>
                  <a:srgbClr val="FF0000"/>
                </a:solidFill>
                <a:latin typeface="Arial"/>
                <a:cs typeface="Arial"/>
              </a:rPr>
              <a:t>no SAVS</a:t>
            </a:r>
          </a:p>
          <a:p>
            <a:pPr lvl="0" eaLnBrk="0" fontAlgn="base" hangingPunct="0">
              <a:spcAft>
                <a:spcPct val="0"/>
              </a:spcAft>
              <a:buNone/>
              <a:defRPr/>
            </a:pPr>
            <a:r>
              <a:rPr lang="pt-BR" sz="1600" kern="0" dirty="0">
                <a:solidFill>
                  <a:srgbClr val="000000"/>
                </a:solidFill>
                <a:latin typeface="Arial"/>
                <a:cs typeface="Arial"/>
              </a:rPr>
              <a:t>        </a:t>
            </a:r>
            <a:r>
              <a:rPr lang="pt-BR" sz="1600" kern="0" dirty="0" smtClean="0">
                <a:solidFill>
                  <a:srgbClr val="000000"/>
                </a:solidFill>
                <a:latin typeface="Arial"/>
                <a:cs typeface="Arial"/>
              </a:rPr>
              <a:t>    </a:t>
            </a:r>
            <a:r>
              <a:rPr lang="pt-BR" sz="1600" kern="0" dirty="0">
                <a:solidFill>
                  <a:srgbClr val="000000"/>
                </a:solidFill>
                <a:latin typeface="Arial"/>
                <a:cs typeface="Arial"/>
              </a:rPr>
              <a:t>(até 72hs e casos crônicos)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808080">
                    <a:lumMod val="50000"/>
                  </a:srgbClr>
                </a:solidFill>
                <a:latin typeface="Arial"/>
                <a:cs typeface="Arial"/>
              </a:rPr>
              <a:t>Acolhimento por equipe multidisciplinar (Enfermagem, Médico, Psicológico, Social)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808080">
                    <a:lumMod val="50000"/>
                  </a:srgbClr>
                </a:solidFill>
                <a:latin typeface="Arial"/>
                <a:cs typeface="Arial"/>
              </a:rPr>
              <a:t>Exames Laboratoriais (sangue e secreção vaginal)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808080">
                    <a:lumMod val="50000"/>
                  </a:srgbClr>
                </a:solidFill>
                <a:latin typeface="Arial"/>
                <a:cs typeface="Arial"/>
              </a:rPr>
              <a:t>Profilaxia (gestação, DST, AIDS, Hepatite B)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808080">
                    <a:lumMod val="50000"/>
                  </a:srgbClr>
                </a:solidFill>
                <a:latin typeface="Arial"/>
                <a:cs typeface="Arial"/>
              </a:rPr>
              <a:t>Notificação, relatórios e contra referencias para a rede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  <a:defRPr/>
            </a:pPr>
            <a:r>
              <a:rPr lang="pt-BR" sz="2000" kern="0" dirty="0">
                <a:solidFill>
                  <a:srgbClr val="808080">
                    <a:lumMod val="50000"/>
                  </a:srgbClr>
                </a:solidFill>
                <a:latin typeface="Arial"/>
                <a:cs typeface="Arial"/>
              </a:rPr>
              <a:t>Acompanhamento por 6 meses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28717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2"/>
                </a:solidFill>
              </a:rPr>
              <a:t/>
            </a:r>
            <a:br>
              <a:rPr lang="pt-BR" dirty="0" smtClean="0">
                <a:solidFill>
                  <a:schemeClr val="accent2"/>
                </a:solidFill>
              </a:rPr>
            </a:br>
            <a:r>
              <a:rPr lang="pt-BR" sz="2700" b="1" dirty="0" smtClean="0"/>
              <a:t>Rede de Atenção e Proteção às Pessoas em Situação de Violência Sexual</a:t>
            </a:r>
            <a:endParaRPr lang="pt-BR" sz="27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pt-BR" sz="2000" dirty="0" smtClean="0">
                <a:solidFill>
                  <a:srgbClr val="7030A0"/>
                </a:solidFill>
                <a:latin typeface="Calibri" pitchFamily="34" charset="0"/>
              </a:rPr>
              <a:t>    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endParaRPr lang="pt-BR" sz="20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pt-BR" sz="20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pt-BR" sz="20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pt-BR" sz="20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>
          <a:xfrm>
            <a:off x="4427984" y="2132856"/>
            <a:ext cx="3960440" cy="4464496"/>
          </a:xfrm>
          <a:noFill/>
        </p:spPr>
        <p:txBody>
          <a:bodyPr>
            <a:normAutofit fontScale="25000" lnSpcReduction="20000"/>
          </a:bodyPr>
          <a:lstStyle/>
          <a:p>
            <a:pPr lvl="0"/>
            <a:endParaRPr lang="pt-BR" sz="20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/>
            <a:r>
              <a:rPr lang="pt-BR" sz="6400" dirty="0" smtClean="0">
                <a:solidFill>
                  <a:srgbClr val="C00000"/>
                </a:solidFill>
                <a:cs typeface="Times New Roman" pitchFamily="18" charset="0"/>
              </a:rPr>
              <a:t>SAVS,</a:t>
            </a:r>
            <a:r>
              <a:rPr lang="pt-BR" sz="6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pt-BR" sz="6400" dirty="0" smtClean="0">
                <a:solidFill>
                  <a:srgbClr val="C00000"/>
                </a:solidFill>
                <a:cs typeface="Times New Roman" pitchFamily="18" charset="0"/>
              </a:rPr>
              <a:t>Hospitais e Pronto Atendimentos; Unidades de Saúde da Atenção Básica e Secundária, Laboratórios,  Bombeiros, SAMU</a:t>
            </a:r>
          </a:p>
          <a:p>
            <a:pPr lvl="0"/>
            <a:endParaRPr lang="pt-BR" sz="6400" dirty="0" smtClean="0">
              <a:solidFill>
                <a:srgbClr val="C00000"/>
              </a:solidFill>
            </a:endParaRPr>
          </a:p>
          <a:p>
            <a:pPr lvl="0"/>
            <a:r>
              <a:rPr lang="pt-BR" sz="6400" dirty="0" smtClean="0">
                <a:solidFill>
                  <a:srgbClr val="C00000"/>
                </a:solidFill>
                <a:cs typeface="Times New Roman" pitchFamily="18" charset="0"/>
              </a:rPr>
              <a:t>Polícia Militar, Polícia Civil (Delegacia de Proteção à Mulher, Criança, Adolescente e Idoso), IGP/IML, Poder Judiciário, Ministério Público, Defensoria Pública</a:t>
            </a:r>
          </a:p>
          <a:p>
            <a:pPr lvl="0">
              <a:buNone/>
            </a:pPr>
            <a:endParaRPr lang="pt-BR" sz="6400" dirty="0" smtClean="0">
              <a:solidFill>
                <a:srgbClr val="C00000"/>
              </a:solidFill>
            </a:endParaRPr>
          </a:p>
          <a:p>
            <a:pPr lvl="0"/>
            <a:r>
              <a:rPr lang="pt-BR" sz="6400" dirty="0" smtClean="0">
                <a:solidFill>
                  <a:srgbClr val="C00000"/>
                </a:solidFill>
                <a:cs typeface="Times New Roman" pitchFamily="18" charset="0"/>
              </a:rPr>
              <a:t>SEMUDES (CRAS/CREAS, Serviço de Combate à Violência Doméstica </a:t>
            </a:r>
            <a:r>
              <a:rPr lang="pt-BR" sz="6400" dirty="0" err="1" smtClean="0">
                <a:solidFill>
                  <a:srgbClr val="C00000"/>
                </a:solidFill>
                <a:cs typeface="Times New Roman" pitchFamily="18" charset="0"/>
              </a:rPr>
              <a:t>Intra-familiar</a:t>
            </a:r>
            <a:r>
              <a:rPr lang="pt-BR" sz="6400" dirty="0" smtClean="0">
                <a:solidFill>
                  <a:srgbClr val="C00000"/>
                </a:solidFill>
                <a:cs typeface="Times New Roman" pitchFamily="18" charset="0"/>
              </a:rPr>
              <a:t>, Serviço de Proteção Especial à Pessoa Idosa, Casas Abrigo , PAEFI/Sentinela - Serviço de Atendimento à Criança e ao Adolescente em Situação de Violência); SEMED (Programas e Projetos), Escolas Estaduais e particulares;Fórum Municipal pelo Fim da Violência; Conselhos Tutelares, Conselhos de Direitos </a:t>
            </a:r>
          </a:p>
          <a:p>
            <a:endParaRPr lang="pt-BR" dirty="0"/>
          </a:p>
        </p:txBody>
      </p:sp>
      <p:grpSp>
        <p:nvGrpSpPr>
          <p:cNvPr id="7" name="Grupo 6"/>
          <p:cNvGrpSpPr/>
          <p:nvPr/>
        </p:nvGrpSpPr>
        <p:grpSpPr>
          <a:xfrm>
            <a:off x="971600" y="4333964"/>
            <a:ext cx="3240360" cy="2232248"/>
            <a:chOff x="144020" y="2232247"/>
            <a:chExt cx="2376264" cy="2116603"/>
          </a:xfrm>
        </p:grpSpPr>
        <p:sp>
          <p:nvSpPr>
            <p:cNvPr id="8" name="Retângulo de cantos arredondados 7"/>
            <p:cNvSpPr/>
            <p:nvPr/>
          </p:nvSpPr>
          <p:spPr>
            <a:xfrm>
              <a:off x="144020" y="2232247"/>
              <a:ext cx="2376264" cy="211660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159497" y="2319732"/>
              <a:ext cx="1617166" cy="19416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lvl="0" algn="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>
                  <a:solidFill>
                    <a:schemeClr val="tx1"/>
                  </a:solidFill>
                  <a:cs typeface="Times New Roman" pitchFamily="18" charset="0"/>
                </a:rPr>
                <a:t>PROTEÇÃO</a:t>
              </a:r>
              <a:endParaRPr lang="pt-BR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971600" y="3197566"/>
            <a:ext cx="3168352" cy="962416"/>
            <a:chOff x="107686" y="1405053"/>
            <a:chExt cx="1598729" cy="777154"/>
          </a:xfrm>
        </p:grpSpPr>
        <p:sp>
          <p:nvSpPr>
            <p:cNvPr id="11" name="Retângulo de cantos arredondados 10"/>
            <p:cNvSpPr/>
            <p:nvPr/>
          </p:nvSpPr>
          <p:spPr>
            <a:xfrm>
              <a:off x="107686" y="1426300"/>
              <a:ext cx="1598729" cy="75590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180921" y="1405053"/>
              <a:ext cx="1524929" cy="6821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lvl="0" algn="ctr" defTabSz="711200" eaLnBrk="1" hangingPunct="1">
                <a:lnSpc>
                  <a:spcPct val="105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>
                  <a:solidFill>
                    <a:schemeClr val="tx1"/>
                  </a:solidFill>
                  <a:cs typeface="Times New Roman" pitchFamily="18" charset="0"/>
                </a:rPr>
                <a:t>SEGURANÇA</a:t>
              </a:r>
              <a:r>
                <a:rPr lang="pt-BR" sz="1600" kern="1200" dirty="0" smtClean="0">
                  <a:solidFill>
                    <a:srgbClr val="C00000"/>
                  </a:solidFill>
                  <a:cs typeface="Times New Roman" pitchFamily="18" charset="0"/>
                </a:rPr>
                <a:t> </a:t>
              </a:r>
              <a:endParaRPr lang="pt-BR" sz="1600" kern="1200" dirty="0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980739" y="2099178"/>
            <a:ext cx="4212646" cy="1579596"/>
            <a:chOff x="-2431184" y="-545878"/>
            <a:chExt cx="4140794" cy="1512290"/>
          </a:xfrm>
        </p:grpSpPr>
        <p:sp>
          <p:nvSpPr>
            <p:cNvPr id="14" name="Retângulo de cantos arredondados 13"/>
            <p:cNvSpPr/>
            <p:nvPr/>
          </p:nvSpPr>
          <p:spPr>
            <a:xfrm>
              <a:off x="-2431184" y="-545878"/>
              <a:ext cx="3096344" cy="93610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lvl="0" algn="ctr"/>
              <a:endParaRPr lang="pt-BR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endParaRPr>
            </a:p>
            <a:p>
              <a:pPr lvl="0" algn="ctr"/>
              <a:r>
                <a:rPr lang="pt-BR" sz="2000" b="1" dirty="0" smtClean="0">
                  <a:solidFill>
                    <a:schemeClr val="tx1"/>
                  </a:solidFill>
                  <a:latin typeface="Calibri" pitchFamily="34" charset="0"/>
                  <a:cs typeface="Times New Roman" pitchFamily="18" charset="0"/>
                </a:rPr>
                <a:t>SAÚDE</a:t>
              </a:r>
              <a:endParaRPr lang="pt-BR" sz="2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endParaRPr lang="pt-BR" dirty="0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178808" y="322848"/>
              <a:ext cx="1530802" cy="643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pt-BR" sz="2000" kern="1200" dirty="0">
                <a:solidFill>
                  <a:srgbClr val="7030A0"/>
                </a:solidFill>
                <a:latin typeface="Calibri" pitchFamily="34" charset="0"/>
              </a:endParaRPr>
            </a:p>
          </p:txBody>
        </p:sp>
      </p:grpSp>
      <p:pic>
        <p:nvPicPr>
          <p:cNvPr id="16" name="Picture 8" descr="imagem_violenc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548680"/>
            <a:ext cx="7207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nner 90x120cm pron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268760"/>
            <a:ext cx="814393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33719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722313" y="6286520"/>
            <a:ext cx="7772400" cy="214314"/>
          </a:xfrm>
        </p:spPr>
        <p:txBody>
          <a:bodyPr>
            <a:normAutofit fontScale="90000"/>
          </a:bodyPr>
          <a:lstStyle/>
          <a:p>
            <a:r>
              <a:rPr lang="pt-BR" sz="1100" b="0" dirty="0" smtClean="0"/>
              <a:t>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pt-BR" sz="1100" b="0" dirty="0" err="1" smtClean="0"/>
              <a:t>Ágora-Nescon-UFMG</a:t>
            </a:r>
            <a:endParaRPr lang="pt-BR" sz="1100" b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722313" y="1357298"/>
            <a:ext cx="7772400" cy="3786213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8532440" cy="4813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85918" y="6215082"/>
            <a:ext cx="5486400" cy="432048"/>
          </a:xfrm>
        </p:spPr>
        <p:txBody>
          <a:bodyPr/>
          <a:lstStyle/>
          <a:p>
            <a:r>
              <a:rPr lang="pt-BR" dirty="0" smtClean="0"/>
              <a:t>			                            </a:t>
            </a:r>
            <a:r>
              <a:rPr lang="pt-BR" sz="1100" dirty="0" smtClean="0"/>
              <a:t>ÁGORA-NESCON-UFMG</a:t>
            </a:r>
            <a:endParaRPr lang="pt-BR" sz="11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91" r="11691"/>
          <a:stretch>
            <a:fillRect/>
          </a:stretch>
        </p:blipFill>
        <p:spPr bwMode="auto">
          <a:xfrm>
            <a:off x="1792288" y="1556792"/>
            <a:ext cx="54864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7048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1998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ACOLHIMENTO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pt-BR" sz="2400" dirty="0" smtClean="0">
                <a:solidFill>
                  <a:srgbClr val="002060"/>
                </a:solidFill>
              </a:rPr>
              <a:t>Sentimentos de vergonha, angústia, perplexidade, dor, culpa, tristeza, perda, hostilidade;</a:t>
            </a:r>
          </a:p>
          <a:p>
            <a:pPr>
              <a:lnSpc>
                <a:spcPct val="90000"/>
              </a:lnSpc>
              <a:defRPr/>
            </a:pPr>
            <a:endParaRPr lang="pt-BR" sz="24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pt-BR" sz="2400" dirty="0" smtClean="0">
                <a:solidFill>
                  <a:srgbClr val="002060"/>
                </a:solidFill>
              </a:rPr>
              <a:t>Medo do desconhecido, julgamentos, discriminação, humilhação, falar/denunciar, represálias;</a:t>
            </a:r>
          </a:p>
          <a:p>
            <a:pPr>
              <a:lnSpc>
                <a:spcPct val="90000"/>
              </a:lnSpc>
              <a:defRPr/>
            </a:pPr>
            <a:endParaRPr lang="pt-BR" sz="24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pt-BR" sz="2400" dirty="0" smtClean="0">
                <a:solidFill>
                  <a:srgbClr val="002060"/>
                </a:solidFill>
              </a:rPr>
              <a:t>Confusão de sentimentos, providências a serem tomadas e desconhecimento de serviços;</a:t>
            </a:r>
          </a:p>
          <a:p>
            <a:pPr>
              <a:lnSpc>
                <a:spcPct val="90000"/>
              </a:lnSpc>
              <a:defRPr/>
            </a:pPr>
            <a:endParaRPr lang="pt-BR" sz="24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pt-BR" sz="2400" dirty="0" smtClean="0">
                <a:solidFill>
                  <a:srgbClr val="002060"/>
                </a:solidFill>
              </a:rPr>
              <a:t>Medo de realizar exames e seus resultados. </a:t>
            </a:r>
          </a:p>
          <a:p>
            <a:pPr marL="0" lvl="0" indent="0">
              <a:buNone/>
            </a:pPr>
            <a:r>
              <a:rPr lang="pt-BR" sz="11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                                                               </a:t>
            </a:r>
          </a:p>
          <a:p>
            <a:pPr marL="0" lvl="0" indent="0">
              <a:buNone/>
            </a:pPr>
            <a:r>
              <a:rPr lang="pt-BR" sz="1100" dirty="0">
                <a:solidFill>
                  <a:prstClr val="black"/>
                </a:solidFill>
              </a:rPr>
              <a:t> </a:t>
            </a:r>
            <a:r>
              <a:rPr lang="pt-BR" sz="11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                                                                                              </a:t>
            </a:r>
            <a:endParaRPr lang="pt-BR" sz="1100" dirty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</a:pPr>
            <a:endParaRPr lang="pt-BR" sz="2400" dirty="0" smtClean="0"/>
          </a:p>
          <a:p>
            <a:pPr>
              <a:lnSpc>
                <a:spcPct val="90000"/>
              </a:lnSpc>
            </a:pPr>
            <a:endParaRPr lang="pt-BR" sz="2400" dirty="0"/>
          </a:p>
          <a:p>
            <a:pPr>
              <a:lnSpc>
                <a:spcPct val="90000"/>
              </a:lnSpc>
            </a:pPr>
            <a:endParaRPr lang="pt-BR" sz="2400" dirty="0" smtClean="0"/>
          </a:p>
          <a:p>
            <a:pPr algn="r">
              <a:lnSpc>
                <a:spcPct val="90000"/>
              </a:lnSpc>
              <a:buNone/>
            </a:pPr>
            <a:endParaRPr lang="pt-BR" sz="2400" dirty="0" smtClean="0"/>
          </a:p>
          <a:p>
            <a:pPr algn="ctr">
              <a:lnSpc>
                <a:spcPct val="90000"/>
              </a:lnSpc>
              <a:buNone/>
            </a:pPr>
            <a:r>
              <a:rPr lang="pt-BR" sz="1400" dirty="0" smtClean="0"/>
              <a:t>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90000"/>
              </a:lnSpc>
              <a:buNone/>
            </a:pPr>
            <a:endParaRPr lang="pt-BR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903</Words>
  <Application>Microsoft Office PowerPoint</Application>
  <PresentationFormat>Apresentação na tela (4:3)</PresentationFormat>
  <Paragraphs>140</Paragraphs>
  <Slides>24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6" baseType="lpstr">
      <vt:lpstr>Tema do Office</vt:lpstr>
      <vt:lpstr>Imagem</vt:lpstr>
      <vt:lpstr>Slide 1</vt:lpstr>
      <vt:lpstr>Slide 2</vt:lpstr>
      <vt:lpstr>  </vt:lpstr>
      <vt:lpstr> Rede de Atenção e Proteção às Pessoas em Situação de Violência Sexual</vt:lpstr>
      <vt:lpstr>Slide 5</vt:lpstr>
      <vt:lpstr>                                                                                                                                                                                                                             Ágora-Nescon-UFMG</vt:lpstr>
      <vt:lpstr>Slide 7</vt:lpstr>
      <vt:lpstr>Slide 8</vt:lpstr>
      <vt:lpstr>ACOLHIMENTO</vt:lpstr>
      <vt:lpstr>ACOLHIMENTO</vt:lpstr>
      <vt:lpstr>ACOLHIMENTO DE CRIANÇAS E ADOLESCENTES</vt:lpstr>
      <vt:lpstr>ACOLHIMENTO DE CRIANÇAS </vt:lpstr>
      <vt:lpstr>ACOLHIMENTO DE ADOLESCENTES</vt:lpstr>
      <vt:lpstr>EVITAR</vt:lpstr>
      <vt:lpstr>VIOLÊNCIA SEXUAL - SAVS Julho 2015 - Julho 2016</vt:lpstr>
      <vt:lpstr>Slide 16</vt:lpstr>
      <vt:lpstr>Slide 17</vt:lpstr>
      <vt:lpstr>VIOLÊNCIA SEXUAL   </vt:lpstr>
      <vt:lpstr>Profissionais - Acolhimento</vt:lpstr>
      <vt:lpstr>DIGA NÃO A VIOLÊNCIA</vt:lpstr>
      <vt:lpstr>Slide 21</vt:lpstr>
      <vt:lpstr>Slide 22</vt:lpstr>
      <vt:lpstr>Slide 23</vt:lpstr>
      <vt:lpstr>   Obrigada!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135143</dc:creator>
  <cp:lastModifiedBy>temp</cp:lastModifiedBy>
  <cp:revision>128</cp:revision>
  <dcterms:created xsi:type="dcterms:W3CDTF">2014-12-08T18:14:57Z</dcterms:created>
  <dcterms:modified xsi:type="dcterms:W3CDTF">2016-08-11T15:20:41Z</dcterms:modified>
</cp:coreProperties>
</file>