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9" r:id="rId2"/>
    <p:sldId id="331" r:id="rId3"/>
    <p:sldId id="332" r:id="rId4"/>
    <p:sldId id="308" r:id="rId5"/>
    <p:sldId id="307" r:id="rId6"/>
    <p:sldId id="309" r:id="rId7"/>
    <p:sldId id="310" r:id="rId8"/>
    <p:sldId id="299" r:id="rId9"/>
    <p:sldId id="303" r:id="rId10"/>
    <p:sldId id="305" r:id="rId11"/>
    <p:sldId id="304" r:id="rId12"/>
    <p:sldId id="285" r:id="rId13"/>
    <p:sldId id="32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4" r:id="rId25"/>
    <p:sldId id="321" r:id="rId26"/>
  </p:sldIdLst>
  <p:sldSz cx="10621963" cy="7561263"/>
  <p:notesSz cx="6858000" cy="9144000"/>
  <p:defaultTextStyle>
    <a:defPPr>
      <a:defRPr lang="pt-BR"/>
    </a:defPPr>
    <a:lvl1pPr algn="l" defTabSz="103663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17525" indent="-60325" algn="l" defTabSz="103663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36638" indent="-122238" algn="l" defTabSz="103663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55750" indent="-184150" algn="l" defTabSz="103663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76450" indent="-247650" algn="l" defTabSz="103663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F6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1" autoAdjust="0"/>
    <p:restoredTop sz="94638" autoAdjust="0"/>
  </p:normalViewPr>
  <p:slideViewPr>
    <p:cSldViewPr snapToObjects="1">
      <p:cViewPr>
        <p:scale>
          <a:sx n="150" d="100"/>
          <a:sy n="150" d="100"/>
        </p:scale>
        <p:origin x="2472" y="2004"/>
      </p:cViewPr>
      <p:guideLst>
        <p:guide orient="horz" pos="2382"/>
        <p:guide pos="3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3903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3903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27FF3D-DA1F-4779-B8E2-C1B4F4BD24DB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020763" y="685800"/>
            <a:ext cx="48164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3903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3903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B0CEC6-59DE-4AC6-8674-ED56842F169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70483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3663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7525" algn="l" defTabSz="103663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6638" algn="l" defTabSz="103663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55750" algn="l" defTabSz="103663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76450" algn="l" defTabSz="103663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97436" algn="l" defTabSz="103897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16923" algn="l" defTabSz="103897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36411" algn="l" defTabSz="103897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55898" algn="l" defTabSz="103897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96647" y="2348894"/>
            <a:ext cx="9028669" cy="1620771"/>
          </a:xfrm>
          <a:prstGeom prst="rect">
            <a:avLst/>
          </a:prstGeom>
        </p:spPr>
        <p:txBody>
          <a:bodyPr lIns="103898" tIns="51949" rIns="103898" bIns="51949"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3295" y="4284717"/>
            <a:ext cx="7435374" cy="1932323"/>
          </a:xfrm>
          <a:prstGeom prst="rect">
            <a:avLst/>
          </a:prstGeom>
        </p:spPr>
        <p:txBody>
          <a:bodyPr lIns="103898" tIns="51949" rIns="103898" bIns="5194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9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8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7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7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6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5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4" name="Espaço Reservado para Data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F1B31-20C7-46D4-9F83-407AA450800E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98" y="302802"/>
            <a:ext cx="9559767" cy="1260211"/>
          </a:xfrm>
          <a:prstGeom prst="rect">
            <a:avLst/>
          </a:prstGeom>
        </p:spPr>
        <p:txBody>
          <a:bodyPr lIns="103898" tIns="51949" rIns="103898" bIns="51949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31098" y="1764295"/>
            <a:ext cx="9559767" cy="4990084"/>
          </a:xfrm>
          <a:prstGeom prst="rect">
            <a:avLst/>
          </a:prstGeom>
        </p:spPr>
        <p:txBody>
          <a:bodyPr vert="eaVert" lIns="103898" tIns="51949" rIns="103898" bIns="51949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894AE-1440-483E-BA50-D7CE92EF51E6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2AA0F-7DB9-4B1E-AE9B-50E464C4148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700923" y="302803"/>
            <a:ext cx="2389942" cy="6451578"/>
          </a:xfrm>
          <a:prstGeom prst="rect">
            <a:avLst/>
          </a:prstGeom>
        </p:spPr>
        <p:txBody>
          <a:bodyPr vert="eaVert" lIns="103898" tIns="51949" rIns="103898" bIns="51949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31098" y="302803"/>
            <a:ext cx="6992792" cy="6451578"/>
          </a:xfrm>
          <a:prstGeom prst="rect">
            <a:avLst/>
          </a:prstGeom>
        </p:spPr>
        <p:txBody>
          <a:bodyPr vert="eaVert" lIns="103898" tIns="51949" rIns="103898" bIns="51949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73AD1-6042-4B8F-9698-BC67B7ABBF89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EB3ED-7CB6-4A93-9826-C82EE3F089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98" y="302802"/>
            <a:ext cx="9559767" cy="1260211"/>
          </a:xfrm>
          <a:prstGeom prst="rect">
            <a:avLst/>
          </a:prstGeom>
        </p:spPr>
        <p:txBody>
          <a:bodyPr lIns="103898" tIns="51949" rIns="103898" bIns="51949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1098" y="1764295"/>
            <a:ext cx="9559767" cy="4990084"/>
          </a:xfrm>
          <a:prstGeom prst="rect">
            <a:avLst/>
          </a:prstGeom>
        </p:spPr>
        <p:txBody>
          <a:bodyPr lIns="103898" tIns="51949" rIns="103898" bIns="51949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122FF-5C70-4A78-A6FC-B0824A93FD53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C6FD7-D212-4828-BF16-A10BF7D524D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063" y="4858813"/>
            <a:ext cx="9028669" cy="1501751"/>
          </a:xfrm>
          <a:prstGeom prst="rect">
            <a:avLst/>
          </a:prstGeom>
        </p:spPr>
        <p:txBody>
          <a:bodyPr lIns="103898" tIns="51949" rIns="103898" bIns="51949" anchor="t"/>
          <a:lstStyle>
            <a:lvl1pPr algn="l">
              <a:defRPr sz="45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063" y="3204786"/>
            <a:ext cx="9028669" cy="1654026"/>
          </a:xfrm>
          <a:prstGeom prst="rect">
            <a:avLst/>
          </a:prstGeom>
        </p:spPr>
        <p:txBody>
          <a:bodyPr lIns="103898" tIns="51949" rIns="103898" bIns="51949"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94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89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8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779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974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169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36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558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2AECE-9CC8-48FF-AD30-1EE4426F33C6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4A316-55E3-4E58-990C-1589B36DC0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98" y="302802"/>
            <a:ext cx="9559767" cy="1260211"/>
          </a:xfrm>
          <a:prstGeom prst="rect">
            <a:avLst/>
          </a:prstGeom>
        </p:spPr>
        <p:txBody>
          <a:bodyPr lIns="103898" tIns="51949" rIns="103898" bIns="51949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31098" y="1764295"/>
            <a:ext cx="4691367" cy="4990084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399499" y="1764295"/>
            <a:ext cx="4691367" cy="4990084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4A86-BB3A-4295-9576-C0EAD84D9D74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AE90F-DA2E-4A1F-8F72-EE2DA649946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98" y="302802"/>
            <a:ext cx="9559767" cy="1260211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1098" y="1692533"/>
            <a:ext cx="4693212" cy="705367"/>
          </a:xfrm>
          <a:prstGeom prst="rect">
            <a:avLst/>
          </a:prstGeom>
        </p:spPr>
        <p:txBody>
          <a:bodyPr lIns="103898" tIns="51949" rIns="103898" bIns="51949" anchor="b"/>
          <a:lstStyle>
            <a:lvl1pPr marL="0" indent="0">
              <a:buNone/>
              <a:defRPr sz="2700" b="1"/>
            </a:lvl1pPr>
            <a:lvl2pPr marL="519487" indent="0">
              <a:buNone/>
              <a:defRPr sz="2300" b="1"/>
            </a:lvl2pPr>
            <a:lvl3pPr marL="1038975" indent="0">
              <a:buNone/>
              <a:defRPr sz="2000" b="1"/>
            </a:lvl3pPr>
            <a:lvl4pPr marL="1558462" indent="0">
              <a:buNone/>
              <a:defRPr sz="1800" b="1"/>
            </a:lvl4pPr>
            <a:lvl5pPr marL="2077948" indent="0">
              <a:buNone/>
              <a:defRPr sz="1800" b="1"/>
            </a:lvl5pPr>
            <a:lvl6pPr marL="2597436" indent="0">
              <a:buNone/>
              <a:defRPr sz="1800" b="1"/>
            </a:lvl6pPr>
            <a:lvl7pPr marL="3116923" indent="0">
              <a:buNone/>
              <a:defRPr sz="1800" b="1"/>
            </a:lvl7pPr>
            <a:lvl8pPr marL="3636411" indent="0">
              <a:buNone/>
              <a:defRPr sz="1800" b="1"/>
            </a:lvl8pPr>
            <a:lvl9pPr marL="4155898" indent="0">
              <a:buNone/>
              <a:defRPr sz="18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31098" y="2397901"/>
            <a:ext cx="4693212" cy="4356478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395812" y="1692533"/>
            <a:ext cx="4695055" cy="705367"/>
          </a:xfrm>
          <a:prstGeom prst="rect">
            <a:avLst/>
          </a:prstGeom>
        </p:spPr>
        <p:txBody>
          <a:bodyPr lIns="103898" tIns="51949" rIns="103898" bIns="51949" anchor="b"/>
          <a:lstStyle>
            <a:lvl1pPr marL="0" indent="0">
              <a:buNone/>
              <a:defRPr sz="2700" b="1"/>
            </a:lvl1pPr>
            <a:lvl2pPr marL="519487" indent="0">
              <a:buNone/>
              <a:defRPr sz="2300" b="1"/>
            </a:lvl2pPr>
            <a:lvl3pPr marL="1038975" indent="0">
              <a:buNone/>
              <a:defRPr sz="2000" b="1"/>
            </a:lvl3pPr>
            <a:lvl4pPr marL="1558462" indent="0">
              <a:buNone/>
              <a:defRPr sz="1800" b="1"/>
            </a:lvl4pPr>
            <a:lvl5pPr marL="2077948" indent="0">
              <a:buNone/>
              <a:defRPr sz="1800" b="1"/>
            </a:lvl5pPr>
            <a:lvl6pPr marL="2597436" indent="0">
              <a:buNone/>
              <a:defRPr sz="1800" b="1"/>
            </a:lvl6pPr>
            <a:lvl7pPr marL="3116923" indent="0">
              <a:buNone/>
              <a:defRPr sz="1800" b="1"/>
            </a:lvl7pPr>
            <a:lvl8pPr marL="3636411" indent="0">
              <a:buNone/>
              <a:defRPr sz="1800" b="1"/>
            </a:lvl8pPr>
            <a:lvl9pPr marL="4155898" indent="0">
              <a:buNone/>
              <a:defRPr sz="18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395812" y="2397901"/>
            <a:ext cx="4695055" cy="4356478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76F9B-220A-4910-9E67-869E4ABE21BF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CA9A6-B905-4FAD-B127-1F41CB24379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98" y="302802"/>
            <a:ext cx="9559767" cy="1260211"/>
          </a:xfrm>
          <a:prstGeom prst="rect">
            <a:avLst/>
          </a:prstGeom>
        </p:spPr>
        <p:txBody>
          <a:bodyPr lIns="103898" tIns="51949" rIns="103898" bIns="51949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15F2-1B02-4052-8FF6-FED9A6F7EE02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F1B5-BA41-4C92-ACE4-5AB702CAEE7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0874-6096-43F1-A4D5-D6FE800C2056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4A395-1B4A-4500-99F7-7DD66FA2C89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100" y="301050"/>
            <a:ext cx="3494553" cy="1281214"/>
          </a:xfrm>
          <a:prstGeom prst="rect">
            <a:avLst/>
          </a:prstGeom>
        </p:spPr>
        <p:txBody>
          <a:bodyPr lIns="103898" tIns="51949" rIns="103898" bIns="51949" anchor="b"/>
          <a:lstStyle>
            <a:lvl1pPr algn="l">
              <a:defRPr sz="23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152893" y="301051"/>
            <a:ext cx="5937972" cy="6453328"/>
          </a:xfrm>
          <a:prstGeom prst="rect">
            <a:avLst/>
          </a:prstGeom>
        </p:spPr>
        <p:txBody>
          <a:bodyPr lIns="103898" tIns="51949" rIns="103898" bIns="51949"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31100" y="1582265"/>
            <a:ext cx="3494553" cy="5172114"/>
          </a:xfrm>
          <a:prstGeom prst="rect">
            <a:avLst/>
          </a:prstGeom>
        </p:spPr>
        <p:txBody>
          <a:bodyPr lIns="103898" tIns="51949" rIns="103898" bIns="51949"/>
          <a:lstStyle>
            <a:lvl1pPr marL="0" indent="0">
              <a:buNone/>
              <a:defRPr sz="1600"/>
            </a:lvl1pPr>
            <a:lvl2pPr marL="519487" indent="0">
              <a:buNone/>
              <a:defRPr sz="1400"/>
            </a:lvl2pPr>
            <a:lvl3pPr marL="1038975" indent="0">
              <a:buNone/>
              <a:defRPr sz="1100"/>
            </a:lvl3pPr>
            <a:lvl4pPr marL="1558462" indent="0">
              <a:buNone/>
              <a:defRPr sz="1000"/>
            </a:lvl4pPr>
            <a:lvl5pPr marL="2077948" indent="0">
              <a:buNone/>
              <a:defRPr sz="1000"/>
            </a:lvl5pPr>
            <a:lvl6pPr marL="2597436" indent="0">
              <a:buNone/>
              <a:defRPr sz="1000"/>
            </a:lvl6pPr>
            <a:lvl7pPr marL="3116923" indent="0">
              <a:buNone/>
              <a:defRPr sz="1000"/>
            </a:lvl7pPr>
            <a:lvl8pPr marL="3636411" indent="0">
              <a:buNone/>
              <a:defRPr sz="1000"/>
            </a:lvl8pPr>
            <a:lvl9pPr marL="4155898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D972-B2C3-4F0C-86F1-AB79DD37F327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1A62F-66BE-4688-929D-2D76FA81B31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1979" y="5292884"/>
            <a:ext cx="6373178" cy="624855"/>
          </a:xfrm>
          <a:prstGeom prst="rect">
            <a:avLst/>
          </a:prstGeom>
        </p:spPr>
        <p:txBody>
          <a:bodyPr lIns="103898" tIns="51949" rIns="103898" bIns="51949" anchor="b"/>
          <a:lstStyle>
            <a:lvl1pPr algn="l">
              <a:defRPr sz="23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081979" y="675613"/>
            <a:ext cx="6373178" cy="4536758"/>
          </a:xfrm>
          <a:prstGeom prst="rect">
            <a:avLst/>
          </a:prstGeom>
        </p:spPr>
        <p:txBody>
          <a:bodyPr lIns="103898" tIns="51949" rIns="103898" bIns="51949"/>
          <a:lstStyle>
            <a:lvl1pPr marL="0" indent="0">
              <a:buNone/>
              <a:defRPr sz="3600"/>
            </a:lvl1pPr>
            <a:lvl2pPr marL="519487" indent="0">
              <a:buNone/>
              <a:defRPr sz="3200"/>
            </a:lvl2pPr>
            <a:lvl3pPr marL="1038975" indent="0">
              <a:buNone/>
              <a:defRPr sz="2700"/>
            </a:lvl3pPr>
            <a:lvl4pPr marL="1558462" indent="0">
              <a:buNone/>
              <a:defRPr sz="2300"/>
            </a:lvl4pPr>
            <a:lvl5pPr marL="2077948" indent="0">
              <a:buNone/>
              <a:defRPr sz="2300"/>
            </a:lvl5pPr>
            <a:lvl6pPr marL="2597436" indent="0">
              <a:buNone/>
              <a:defRPr sz="2300"/>
            </a:lvl6pPr>
            <a:lvl7pPr marL="3116923" indent="0">
              <a:buNone/>
              <a:defRPr sz="2300"/>
            </a:lvl7pPr>
            <a:lvl8pPr marL="3636411" indent="0">
              <a:buNone/>
              <a:defRPr sz="2300"/>
            </a:lvl8pPr>
            <a:lvl9pPr marL="4155898" indent="0">
              <a:buNone/>
              <a:defRPr sz="23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081979" y="5917739"/>
            <a:ext cx="6373178" cy="887398"/>
          </a:xfrm>
          <a:prstGeom prst="rect">
            <a:avLst/>
          </a:prstGeom>
        </p:spPr>
        <p:txBody>
          <a:bodyPr lIns="103898" tIns="51949" rIns="103898" bIns="51949"/>
          <a:lstStyle>
            <a:lvl1pPr marL="0" indent="0">
              <a:buNone/>
              <a:defRPr sz="1600"/>
            </a:lvl1pPr>
            <a:lvl2pPr marL="519487" indent="0">
              <a:buNone/>
              <a:defRPr sz="1400"/>
            </a:lvl2pPr>
            <a:lvl3pPr marL="1038975" indent="0">
              <a:buNone/>
              <a:defRPr sz="1100"/>
            </a:lvl3pPr>
            <a:lvl4pPr marL="1558462" indent="0">
              <a:buNone/>
              <a:defRPr sz="1000"/>
            </a:lvl4pPr>
            <a:lvl5pPr marL="2077948" indent="0">
              <a:buNone/>
              <a:defRPr sz="1000"/>
            </a:lvl5pPr>
            <a:lvl6pPr marL="2597436" indent="0">
              <a:buNone/>
              <a:defRPr sz="1000"/>
            </a:lvl6pPr>
            <a:lvl7pPr marL="3116923" indent="0">
              <a:buNone/>
              <a:defRPr sz="1000"/>
            </a:lvl7pPr>
            <a:lvl8pPr marL="3636411" indent="0">
              <a:buNone/>
              <a:defRPr sz="1000"/>
            </a:lvl8pPr>
            <a:lvl9pPr marL="4155898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4B793-872C-4D21-8E84-05CEDD80F87A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B82D-0F19-48F7-BF41-9C57136823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31813" y="7008813"/>
            <a:ext cx="2478087" cy="401637"/>
          </a:xfrm>
          <a:prstGeom prst="rect">
            <a:avLst/>
          </a:prstGeom>
        </p:spPr>
        <p:txBody>
          <a:bodyPr vert="horz" wrap="square" lIns="103898" tIns="51949" rIns="103898" bIns="51949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4D233F8-E7B2-4709-BA8C-96E230CD66D6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629025" y="7008813"/>
            <a:ext cx="3363913" cy="401637"/>
          </a:xfrm>
          <a:prstGeom prst="rect">
            <a:avLst/>
          </a:prstGeom>
        </p:spPr>
        <p:txBody>
          <a:bodyPr vert="horz" wrap="square" lIns="103898" tIns="51949" rIns="103898" bIns="51949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612063" y="7008813"/>
            <a:ext cx="2478087" cy="401637"/>
          </a:xfrm>
          <a:prstGeom prst="rect">
            <a:avLst/>
          </a:prstGeom>
        </p:spPr>
        <p:txBody>
          <a:bodyPr vert="horz" wrap="square" lIns="103898" tIns="51949" rIns="103898" bIns="51949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5A4FBCD-BFCD-4390-ACC0-785E793F4C7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2053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 l="28822" t="84119" r="19749" b="10121"/>
          <a:stretch>
            <a:fillRect/>
          </a:stretch>
        </p:blipFill>
        <p:spPr bwMode="auto">
          <a:xfrm>
            <a:off x="0" y="6956425"/>
            <a:ext cx="10621963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Imagem 7" descr="sst-doc.jpg"/>
          <p:cNvPicPr>
            <a:picLocks noChangeAspect="1"/>
          </p:cNvPicPr>
          <p:nvPr userDrawn="1"/>
        </p:nvPicPr>
        <p:blipFill>
          <a:blip r:embed="rId14" cstate="print"/>
          <a:srcRect b="16248"/>
          <a:stretch>
            <a:fillRect/>
          </a:stretch>
        </p:blipFill>
        <p:spPr bwMode="auto">
          <a:xfrm>
            <a:off x="365125" y="396875"/>
            <a:ext cx="1128713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ector reto 8"/>
          <p:cNvCxnSpPr/>
          <p:nvPr userDrawn="1"/>
        </p:nvCxnSpPr>
        <p:spPr>
          <a:xfrm>
            <a:off x="1493838" y="1081088"/>
            <a:ext cx="88582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 userDrawn="1"/>
        </p:nvSpPr>
        <p:spPr>
          <a:xfrm>
            <a:off x="1714500" y="300038"/>
            <a:ext cx="8615363" cy="566737"/>
          </a:xfrm>
          <a:prstGeom prst="rect">
            <a:avLst/>
          </a:prstGeom>
          <a:noFill/>
        </p:spPr>
        <p:txBody>
          <a:bodyPr lIns="103898" tIns="51949" rIns="103898" bIns="51949">
            <a:spAutoFit/>
          </a:bodyPr>
          <a:lstStyle/>
          <a:p>
            <a:pPr defTabSz="1038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Secretaria de Assistência Social, Trabalho e Habitação</a:t>
            </a:r>
          </a:p>
        </p:txBody>
      </p:sp>
      <p:sp>
        <p:nvSpPr>
          <p:cNvPr id="11" name="CaixaDeTexto 10"/>
          <p:cNvSpPr txBox="1"/>
          <p:nvPr userDrawn="1"/>
        </p:nvSpPr>
        <p:spPr>
          <a:xfrm>
            <a:off x="9415463" y="7127875"/>
            <a:ext cx="2803525" cy="566738"/>
          </a:xfrm>
          <a:prstGeom prst="rect">
            <a:avLst/>
          </a:prstGeom>
          <a:noFill/>
        </p:spPr>
        <p:txBody>
          <a:bodyPr lIns="103898" tIns="51949" rIns="103898" bIns="51949">
            <a:spAutoFit/>
          </a:bodyPr>
          <a:lstStyle/>
          <a:p>
            <a:pPr defTabSz="1038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000" dirty="0">
                <a:latin typeface="+mn-lt"/>
                <a:cs typeface="+mn-cs"/>
              </a:rPr>
              <a:t>2015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defTabSz="1036638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3663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3663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3663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3663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174" algn="ctr" defTabSz="1038167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349" algn="ctr" defTabSz="1038167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523" algn="ctr" defTabSz="1038167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698" algn="ctr" defTabSz="1038167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7350" indent="-387350" algn="l" defTabSz="10366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1375" indent="-322263" algn="l" defTabSz="10366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6988" indent="-257175" algn="l" defTabSz="10366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16100" indent="-257175" algn="l" defTabSz="10366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5213" indent="-257175" algn="l" defTabSz="103663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7180" indent="-259743" algn="l" defTabSz="103897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76667" indent="-259743" algn="l" defTabSz="103897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96155" indent="-259743" algn="l" defTabSz="103897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15641" indent="-259743" algn="l" defTabSz="103897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7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5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2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48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36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3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1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898" algn="l" defTabSz="103897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sUWq800rF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e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gepes@sst.sc.gov.b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952500" y="2565400"/>
            <a:ext cx="8859838" cy="769938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8" rIns="91435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4400" b="1" dirty="0" smtClean="0">
              <a:effectLst>
                <a:outerShdw blurRad="50800" dist="50800" dir="5400000" algn="ctr" rotWithShape="0">
                  <a:schemeClr val="bg1">
                    <a:lumMod val="65000"/>
                  </a:schemeClr>
                </a:outerShdw>
              </a:effectLst>
              <a:cs typeface="+mn-c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206500" y="1908175"/>
            <a:ext cx="7272338" cy="1016000"/>
          </a:xfrm>
          <a:prstGeom prst="rect">
            <a:avLst/>
          </a:prstGeom>
          <a:noFill/>
        </p:spPr>
        <p:txBody>
          <a:bodyPr lIns="91435" tIns="45718" rIns="91435" bIns="45718">
            <a:spAutoFit/>
          </a:bodyPr>
          <a:lstStyle/>
          <a:p>
            <a:pPr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effectLst>
                <a:outerShdw blurRad="50800" dist="50800" dir="5400000" algn="ctr" rotWithShape="0">
                  <a:schemeClr val="bg1">
                    <a:lumMod val="65000"/>
                  </a:schemeClr>
                </a:outerShdw>
              </a:effectLst>
              <a:latin typeface="+mn-lt"/>
              <a:cs typeface="+mn-cs"/>
            </a:endParaRPr>
          </a:p>
          <a:p>
            <a:pPr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+mn-lt"/>
              <a:cs typeface="+mn-cs"/>
            </a:endParaRPr>
          </a:p>
        </p:txBody>
      </p:sp>
      <p:sp>
        <p:nvSpPr>
          <p:cNvPr id="3076" name="CaixaDeTexto 4"/>
          <p:cNvSpPr txBox="1">
            <a:spLocks noChangeArrowheads="1"/>
          </p:cNvSpPr>
          <p:nvPr/>
        </p:nvSpPr>
        <p:spPr bwMode="auto">
          <a:xfrm>
            <a:off x="1206500" y="1908175"/>
            <a:ext cx="8605838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defRPr/>
            </a:pPr>
            <a:endParaRPr lang="pt-BR" sz="40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defRPr/>
            </a:pPr>
            <a:endParaRPr lang="pt-BR" sz="40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pt-BR" sz="40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 E O SISTEMA ÚNICO DE ASSISTÊNCIA SOCIAL - SUAS</a:t>
            </a:r>
          </a:p>
        </p:txBody>
      </p:sp>
      <p:sp>
        <p:nvSpPr>
          <p:cNvPr id="4101" name="CaixaDeTexto 6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990600" y="1331913"/>
            <a:ext cx="9024938" cy="576262"/>
          </a:xfrm>
          <a:prstGeom prst="rect">
            <a:avLst/>
          </a:prstGeom>
        </p:spPr>
        <p:txBody>
          <a:bodyPr lIns="91435" tIns="45718" rIns="91435" bIns="45718"/>
          <a:lstStyle/>
          <a:p>
            <a:pPr algn="ctr" defTabSz="1038975" fontAlgn="auto">
              <a:spcAft>
                <a:spcPts val="0"/>
              </a:spcAft>
              <a:defRPr/>
            </a:pPr>
            <a:r>
              <a:rPr lang="pt-BR" sz="2400" dirty="0">
                <a:latin typeface="+mj-lt"/>
                <a:ea typeface="+mj-ea"/>
                <a:cs typeface="+mj-cs"/>
              </a:rPr>
              <a:t>O SUAS é organizado seguindo a lógica do Sistema Único de Saúde:</a:t>
            </a:r>
          </a:p>
          <a:p>
            <a:pPr algn="ctr" defTabSz="1038975" fontAlgn="auto">
              <a:spcAft>
                <a:spcPts val="0"/>
              </a:spcAft>
              <a:defRPr/>
            </a:pPr>
            <a:endParaRPr lang="pt-BR" sz="2400" dirty="0">
              <a:latin typeface="+mj-lt"/>
              <a:ea typeface="+mj-ea"/>
              <a:cs typeface="+mj-cs"/>
            </a:endParaRPr>
          </a:p>
          <a:p>
            <a:pPr algn="ctr" defTabSz="1038975" fontAlgn="auto">
              <a:spcAft>
                <a:spcPts val="0"/>
              </a:spcAft>
              <a:defRPr/>
            </a:pPr>
            <a:endParaRPr lang="pt-BR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3315" name="Imagem 6" descr="cr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863" y="1763713"/>
            <a:ext cx="3024187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Imagem 7" descr="iluara 12 pag 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3325" y="1782763"/>
            <a:ext cx="295275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CaixaDeTexto 8"/>
          <p:cNvSpPr txBox="1">
            <a:spLocks noChangeArrowheads="1"/>
          </p:cNvSpPr>
          <p:nvPr/>
        </p:nvSpPr>
        <p:spPr bwMode="auto">
          <a:xfrm>
            <a:off x="1566863" y="4075113"/>
            <a:ext cx="3308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b="1">
                <a:latin typeface="Calibri" pitchFamily="34" charset="0"/>
              </a:rPr>
              <a:t>Centro de Referência de Assistência Social – CRAS </a:t>
            </a:r>
          </a:p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3318" name="CaixaDeTexto 10"/>
          <p:cNvSpPr txBox="1">
            <a:spLocks noChangeArrowheads="1"/>
          </p:cNvSpPr>
          <p:nvPr/>
        </p:nvSpPr>
        <p:spPr bwMode="auto">
          <a:xfrm>
            <a:off x="1165225" y="5076825"/>
            <a:ext cx="3709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Proteção Social Básica do SUAS</a:t>
            </a:r>
          </a:p>
        </p:txBody>
      </p:sp>
      <p:sp>
        <p:nvSpPr>
          <p:cNvPr id="13319" name="CaixaDeTexto 12"/>
          <p:cNvSpPr txBox="1">
            <a:spLocks noChangeArrowheads="1"/>
          </p:cNvSpPr>
          <p:nvPr/>
        </p:nvSpPr>
        <p:spPr bwMode="auto">
          <a:xfrm>
            <a:off x="882650" y="5749925"/>
            <a:ext cx="4392613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buFontTx/>
              <a:buChar char="-"/>
            </a:pPr>
            <a:r>
              <a:rPr lang="pt-BR" sz="1800">
                <a:latin typeface="Calibri" pitchFamily="34" charset="0"/>
              </a:rPr>
              <a:t>Prevenção de riscos sociais e pessoais e  fortalecimento dos vínculos  familiares e comunitários;</a:t>
            </a:r>
          </a:p>
          <a:p>
            <a:pPr algn="ctr">
              <a:buFontTx/>
              <a:buChar char="-"/>
            </a:pPr>
            <a:r>
              <a:rPr lang="pt-BR" sz="1800" b="1">
                <a:solidFill>
                  <a:srgbClr val="FF0000"/>
                </a:solidFill>
                <a:latin typeface="Calibri" pitchFamily="34" charset="0"/>
              </a:rPr>
              <a:t>Porta de entrada para o SUAS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6283325" y="4572000"/>
            <a:ext cx="3276600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3321" name="CaixaDeTexto 14"/>
          <p:cNvSpPr txBox="1">
            <a:spLocks noChangeArrowheads="1"/>
          </p:cNvSpPr>
          <p:nvPr/>
        </p:nvSpPr>
        <p:spPr bwMode="auto">
          <a:xfrm>
            <a:off x="5886450" y="4075113"/>
            <a:ext cx="349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b="1">
                <a:latin typeface="Calibri" pitchFamily="34" charset="0"/>
              </a:rPr>
              <a:t>Unidade Básica de Saúde / Postos de Saúde</a:t>
            </a:r>
          </a:p>
        </p:txBody>
      </p:sp>
      <p:sp>
        <p:nvSpPr>
          <p:cNvPr id="13322" name="CaixaDeTexto 16"/>
          <p:cNvSpPr txBox="1">
            <a:spLocks noChangeArrowheads="1"/>
          </p:cNvSpPr>
          <p:nvPr/>
        </p:nvSpPr>
        <p:spPr bwMode="auto">
          <a:xfrm>
            <a:off x="5886450" y="5083175"/>
            <a:ext cx="3960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Nível de Atenção Primário à Saúde</a:t>
            </a:r>
            <a:endParaRPr lang="pt-BR" sz="1800">
              <a:latin typeface="Calibri" pitchFamily="34" charset="0"/>
            </a:endParaRPr>
          </a:p>
        </p:txBody>
      </p:sp>
      <p:sp>
        <p:nvSpPr>
          <p:cNvPr id="13323" name="CaixaDeTexto 21"/>
          <p:cNvSpPr txBox="1">
            <a:spLocks noChangeArrowheads="1"/>
          </p:cNvSpPr>
          <p:nvPr/>
        </p:nvSpPr>
        <p:spPr bwMode="auto">
          <a:xfrm>
            <a:off x="5310188" y="5749925"/>
            <a:ext cx="47529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1800">
                <a:latin typeface="Calibri" pitchFamily="34" charset="0"/>
              </a:rPr>
              <a:t>- Promoção e a proteção da saúde,  prevenção de agravos, o diagnóstico, o tratamento, a reabilitação;</a:t>
            </a:r>
          </a:p>
          <a:p>
            <a:pPr algn="ctr"/>
            <a:r>
              <a:rPr lang="pt-BR" sz="1800">
                <a:latin typeface="Calibri" pitchFamily="34" charset="0"/>
              </a:rPr>
              <a:t>- </a:t>
            </a:r>
            <a:r>
              <a:rPr lang="pt-BR" sz="1800" b="1">
                <a:solidFill>
                  <a:srgbClr val="FF0000"/>
                </a:solidFill>
                <a:latin typeface="Calibri" pitchFamily="34" charset="0"/>
              </a:rPr>
              <a:t>Porta de entrada para o SUS</a:t>
            </a:r>
          </a:p>
        </p:txBody>
      </p:sp>
      <p:sp>
        <p:nvSpPr>
          <p:cNvPr id="18" name="Seta para baixo 17"/>
          <p:cNvSpPr/>
          <p:nvPr/>
        </p:nvSpPr>
        <p:spPr>
          <a:xfrm>
            <a:off x="7507288" y="5451475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9" name="Seta para baixo 18"/>
          <p:cNvSpPr/>
          <p:nvPr/>
        </p:nvSpPr>
        <p:spPr>
          <a:xfrm>
            <a:off x="2790825" y="5451475"/>
            <a:ext cx="360363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20" name="Seta para baixo 19"/>
          <p:cNvSpPr/>
          <p:nvPr/>
        </p:nvSpPr>
        <p:spPr>
          <a:xfrm>
            <a:off x="7507288" y="4778375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23" name="Seta para baixo 22"/>
          <p:cNvSpPr/>
          <p:nvPr/>
        </p:nvSpPr>
        <p:spPr>
          <a:xfrm>
            <a:off x="2790825" y="4778375"/>
            <a:ext cx="360363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3328" name="CaixaDeTexto 15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 dirty="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m 3"/>
          <p:cNvPicPr>
            <a:picLocks noChangeAspect="1" noChangeArrowheads="1"/>
          </p:cNvPicPr>
          <p:nvPr/>
        </p:nvPicPr>
        <p:blipFill>
          <a:blip r:embed="rId2" cstate="print"/>
          <a:srcRect l="20898" t="48856" r="54156" b="30737"/>
          <a:stretch>
            <a:fillRect/>
          </a:stretch>
        </p:blipFill>
        <p:spPr bwMode="auto">
          <a:xfrm>
            <a:off x="1135063" y="1476375"/>
            <a:ext cx="3649662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Imagem 4"/>
          <p:cNvPicPr>
            <a:picLocks noChangeAspect="1" noChangeArrowheads="1"/>
          </p:cNvPicPr>
          <p:nvPr/>
        </p:nvPicPr>
        <p:blipFill>
          <a:blip r:embed="rId3" cstate="print"/>
          <a:srcRect l="2798" t="33438" r="36177" b="18530"/>
          <a:stretch>
            <a:fillRect/>
          </a:stretch>
        </p:blipFill>
        <p:spPr bwMode="auto">
          <a:xfrm>
            <a:off x="5886450" y="1331913"/>
            <a:ext cx="37449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CaixaDeTexto 6"/>
          <p:cNvSpPr txBox="1">
            <a:spLocks noChangeArrowheads="1"/>
          </p:cNvSpPr>
          <p:nvPr/>
        </p:nvSpPr>
        <p:spPr bwMode="auto">
          <a:xfrm>
            <a:off x="896938" y="3403600"/>
            <a:ext cx="3887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b="1">
                <a:latin typeface="Calibri" pitchFamily="34" charset="0"/>
              </a:rPr>
              <a:t>Centro de Referência Especializado de Assistência Social</a:t>
            </a:r>
          </a:p>
        </p:txBody>
      </p:sp>
      <p:sp>
        <p:nvSpPr>
          <p:cNvPr id="14341" name="CaixaDeTexto 8"/>
          <p:cNvSpPr txBox="1">
            <a:spLocks noChangeArrowheads="1"/>
          </p:cNvSpPr>
          <p:nvPr/>
        </p:nvSpPr>
        <p:spPr bwMode="auto">
          <a:xfrm>
            <a:off x="896938" y="4294188"/>
            <a:ext cx="3887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Proteção Social Especial de Média Complexidade do SUAS</a:t>
            </a:r>
          </a:p>
        </p:txBody>
      </p:sp>
      <p:sp>
        <p:nvSpPr>
          <p:cNvPr id="14342" name="CaixaDeTexto 10"/>
          <p:cNvSpPr txBox="1">
            <a:spLocks noChangeArrowheads="1"/>
          </p:cNvSpPr>
          <p:nvPr/>
        </p:nvSpPr>
        <p:spPr bwMode="auto">
          <a:xfrm>
            <a:off x="558800" y="5275263"/>
            <a:ext cx="45354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1800">
                <a:latin typeface="Calibri" pitchFamily="34" charset="0"/>
              </a:rPr>
              <a:t>Atendimento às famílias e indivíduos com seus direitos violados, mas cujos vínculos familiar e comunitário não foram rompidos. Difere-se da proteção básica por se tratar de um atendimento dirigida às situações de violação de direitos</a:t>
            </a:r>
          </a:p>
        </p:txBody>
      </p:sp>
      <p:sp>
        <p:nvSpPr>
          <p:cNvPr id="14343" name="CaixaDeTexto 11"/>
          <p:cNvSpPr txBox="1">
            <a:spLocks noChangeArrowheads="1"/>
          </p:cNvSpPr>
          <p:nvPr/>
        </p:nvSpPr>
        <p:spPr bwMode="auto">
          <a:xfrm>
            <a:off x="5778500" y="3403600"/>
            <a:ext cx="3673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b="1">
                <a:latin typeface="Calibri" pitchFamily="34" charset="0"/>
              </a:rPr>
              <a:t>Unidade de Pronto Atendimento - UPA</a:t>
            </a:r>
          </a:p>
        </p:txBody>
      </p:sp>
      <p:sp>
        <p:nvSpPr>
          <p:cNvPr id="14344" name="CaixaDeTexto 13"/>
          <p:cNvSpPr txBox="1">
            <a:spLocks noChangeArrowheads="1"/>
          </p:cNvSpPr>
          <p:nvPr/>
        </p:nvSpPr>
        <p:spPr bwMode="auto">
          <a:xfrm>
            <a:off x="5527675" y="4294188"/>
            <a:ext cx="4535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Nível de Atenção Secundário à Saúde – Média Complexidade</a:t>
            </a:r>
          </a:p>
        </p:txBody>
      </p:sp>
      <p:sp>
        <p:nvSpPr>
          <p:cNvPr id="14345" name="CaixaDeTexto 16"/>
          <p:cNvSpPr txBox="1">
            <a:spLocks noChangeArrowheads="1"/>
          </p:cNvSpPr>
          <p:nvPr/>
        </p:nvSpPr>
        <p:spPr bwMode="auto">
          <a:xfrm>
            <a:off x="5310188" y="5300663"/>
            <a:ext cx="47529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1800">
                <a:latin typeface="Calibri" pitchFamily="34" charset="0"/>
              </a:rPr>
              <a:t>Ações e serviços que visam a atender aos principais problemas de saúde e agravos da população, cuja prática  demanda disponibilidade de profissionais especializados e o uso de recursos tecnológicos de apoio diagnóstico e terapêutico</a:t>
            </a:r>
          </a:p>
        </p:txBody>
      </p:sp>
      <p:sp>
        <p:nvSpPr>
          <p:cNvPr id="16" name="Seta para baixo 15"/>
          <p:cNvSpPr/>
          <p:nvPr/>
        </p:nvSpPr>
        <p:spPr>
          <a:xfrm>
            <a:off x="2646363" y="4068763"/>
            <a:ext cx="360362" cy="30003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8" name="Seta para baixo 17"/>
          <p:cNvSpPr/>
          <p:nvPr/>
        </p:nvSpPr>
        <p:spPr>
          <a:xfrm>
            <a:off x="7470775" y="5002213"/>
            <a:ext cx="360363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9" name="Seta para baixo 18"/>
          <p:cNvSpPr/>
          <p:nvPr/>
        </p:nvSpPr>
        <p:spPr>
          <a:xfrm>
            <a:off x="7470775" y="4068763"/>
            <a:ext cx="360363" cy="30003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20" name="Seta para baixo 19"/>
          <p:cNvSpPr/>
          <p:nvPr/>
        </p:nvSpPr>
        <p:spPr>
          <a:xfrm>
            <a:off x="2646363" y="5002213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4350" name="CaixaDeTexto 1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3"/>
          <p:cNvPicPr>
            <a:picLocks noChangeAspect="1" noChangeArrowheads="1"/>
          </p:cNvPicPr>
          <p:nvPr/>
        </p:nvPicPr>
        <p:blipFill>
          <a:blip r:embed="rId2" cstate="print"/>
          <a:srcRect l="19070" t="32178" r="52565" b="28706"/>
          <a:stretch>
            <a:fillRect/>
          </a:stretch>
        </p:blipFill>
        <p:spPr bwMode="auto">
          <a:xfrm>
            <a:off x="1158875" y="1439863"/>
            <a:ext cx="328771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/>
          <p:cNvPicPr>
            <a:picLocks noChangeAspect="1" noChangeArrowheads="1"/>
          </p:cNvPicPr>
          <p:nvPr/>
        </p:nvPicPr>
        <p:blipFill>
          <a:blip r:embed="rId3" cstate="print"/>
          <a:srcRect l="10835" t="28391" r="44104" b="28613"/>
          <a:stretch>
            <a:fillRect/>
          </a:stretch>
        </p:blipFill>
        <p:spPr bwMode="auto">
          <a:xfrm>
            <a:off x="6175375" y="1439863"/>
            <a:ext cx="32400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CaixaDeTexto 5"/>
          <p:cNvSpPr txBox="1">
            <a:spLocks noChangeArrowheads="1"/>
          </p:cNvSpPr>
          <p:nvPr/>
        </p:nvSpPr>
        <p:spPr bwMode="auto">
          <a:xfrm>
            <a:off x="895350" y="3338513"/>
            <a:ext cx="3887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b="1">
                <a:latin typeface="Calibri" pitchFamily="34" charset="0"/>
              </a:rPr>
              <a:t>Serviço de Acolhimento Institucional</a:t>
            </a:r>
          </a:p>
        </p:txBody>
      </p:sp>
      <p:sp>
        <p:nvSpPr>
          <p:cNvPr id="15365" name="CaixaDeTexto 6"/>
          <p:cNvSpPr txBox="1">
            <a:spLocks noChangeArrowheads="1"/>
          </p:cNvSpPr>
          <p:nvPr/>
        </p:nvSpPr>
        <p:spPr bwMode="auto">
          <a:xfrm>
            <a:off x="5959475" y="3348038"/>
            <a:ext cx="3455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b="1">
                <a:latin typeface="Calibri" pitchFamily="34" charset="0"/>
              </a:rPr>
              <a:t>Hospital</a:t>
            </a:r>
          </a:p>
        </p:txBody>
      </p:sp>
      <p:sp>
        <p:nvSpPr>
          <p:cNvPr id="15366" name="CaixaDeTexto 9"/>
          <p:cNvSpPr txBox="1">
            <a:spLocks noChangeArrowheads="1"/>
          </p:cNvSpPr>
          <p:nvPr/>
        </p:nvSpPr>
        <p:spPr bwMode="auto">
          <a:xfrm>
            <a:off x="558800" y="4344988"/>
            <a:ext cx="4392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Proteção Social Especial de Alta Complexidade do SUAS</a:t>
            </a:r>
          </a:p>
        </p:txBody>
      </p:sp>
      <p:sp>
        <p:nvSpPr>
          <p:cNvPr id="15367" name="CaixaDeTexto 11"/>
          <p:cNvSpPr txBox="1">
            <a:spLocks noChangeArrowheads="1"/>
          </p:cNvSpPr>
          <p:nvPr/>
        </p:nvSpPr>
        <p:spPr bwMode="auto">
          <a:xfrm>
            <a:off x="558800" y="5364163"/>
            <a:ext cx="43926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1800">
                <a:latin typeface="Calibri" pitchFamily="34" charset="0"/>
              </a:rPr>
              <a:t> Proteção integral (moradia, alimentação, trabalho protegido, etc) para famílias e indivíduos que se encontram sem referência e, ou, em situação de ameaça, necessitando ser retirados de seu núcleo familiar e, ou, comunitário</a:t>
            </a:r>
          </a:p>
        </p:txBody>
      </p:sp>
      <p:sp>
        <p:nvSpPr>
          <p:cNvPr id="13" name="Seta para baixo 12"/>
          <p:cNvSpPr/>
          <p:nvPr/>
        </p:nvSpPr>
        <p:spPr>
          <a:xfrm>
            <a:off x="7507288" y="4046538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5369" name="CaixaDeTexto 13"/>
          <p:cNvSpPr txBox="1">
            <a:spLocks noChangeArrowheads="1"/>
          </p:cNvSpPr>
          <p:nvPr/>
        </p:nvSpPr>
        <p:spPr bwMode="auto">
          <a:xfrm>
            <a:off x="5815013" y="4344988"/>
            <a:ext cx="410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>
                <a:latin typeface="Calibri" pitchFamily="34" charset="0"/>
              </a:rPr>
              <a:t>Nível de Atenção Terciário à Saúde – Alta Complexidade </a:t>
            </a:r>
          </a:p>
        </p:txBody>
      </p:sp>
      <p:sp>
        <p:nvSpPr>
          <p:cNvPr id="15370" name="CaixaDeTexto 15"/>
          <p:cNvSpPr txBox="1">
            <a:spLocks noChangeArrowheads="1"/>
          </p:cNvSpPr>
          <p:nvPr/>
        </p:nvSpPr>
        <p:spPr bwMode="auto">
          <a:xfrm>
            <a:off x="5202238" y="5334000"/>
            <a:ext cx="471646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buFontTx/>
              <a:buChar char="-"/>
            </a:pPr>
            <a:r>
              <a:rPr lang="pt-BR">
                <a:latin typeface="Calibri" pitchFamily="34" charset="0"/>
              </a:rPr>
              <a:t>  </a:t>
            </a:r>
            <a:r>
              <a:rPr lang="pt-BR" sz="1800">
                <a:latin typeface="Calibri" pitchFamily="34" charset="0"/>
              </a:rPr>
              <a:t>Conjunto de ações e serviços de promoção, prevenção e restabelecimento da saúde realizado em ambiente hospitalar;</a:t>
            </a:r>
          </a:p>
          <a:p>
            <a:pPr algn="ctr"/>
            <a:r>
              <a:rPr lang="pt-BR" sz="1800">
                <a:latin typeface="Calibri" pitchFamily="34" charset="0"/>
              </a:rPr>
              <a:t>- Maior capacidade resolutiva dos casos mais complexos do sistema, nas modalidades de atenção ambulatorial, internação e de urgência</a:t>
            </a:r>
          </a:p>
        </p:txBody>
      </p:sp>
      <p:sp>
        <p:nvSpPr>
          <p:cNvPr id="17" name="Seta para baixo 16"/>
          <p:cNvSpPr/>
          <p:nvPr/>
        </p:nvSpPr>
        <p:spPr>
          <a:xfrm>
            <a:off x="2646363" y="5053013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8" name="Seta para baixo 17"/>
          <p:cNvSpPr/>
          <p:nvPr/>
        </p:nvSpPr>
        <p:spPr>
          <a:xfrm>
            <a:off x="7507288" y="5065713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20" name="Seta para baixo 19"/>
          <p:cNvSpPr/>
          <p:nvPr/>
        </p:nvSpPr>
        <p:spPr>
          <a:xfrm>
            <a:off x="2646363" y="4046538"/>
            <a:ext cx="360362" cy="29845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 defTabSz="10389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5374" name="CaixaDeTexto 1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487363" y="5508625"/>
            <a:ext cx="101346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lIns="103898" tIns="51949" rIns="103898" bIns="51949"/>
          <a:lstStyle/>
          <a:p>
            <a:pPr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endParaRPr lang="pt-BR" dirty="0">
              <a:latin typeface="+mj-lt"/>
              <a:cs typeface="+mn-cs"/>
            </a:endParaRP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630238" y="3636963"/>
            <a:ext cx="9991725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lIns="103898" tIns="51949" rIns="103898" bIns="51949"/>
          <a:lstStyle/>
          <a:p>
            <a:pPr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endParaRPr lang="pt-BR" dirty="0">
              <a:latin typeface="+mj-lt"/>
              <a:cs typeface="+mn-cs"/>
            </a:endParaRPr>
          </a:p>
        </p:txBody>
      </p:sp>
      <p:sp>
        <p:nvSpPr>
          <p:cNvPr id="20485" name="Oval 13"/>
          <p:cNvSpPr>
            <a:spLocks noChangeArrowheads="1"/>
          </p:cNvSpPr>
          <p:nvPr/>
        </p:nvSpPr>
        <p:spPr bwMode="auto">
          <a:xfrm>
            <a:off x="1044995" y="5924220"/>
            <a:ext cx="2843588" cy="1102684"/>
          </a:xfrm>
          <a:prstGeom prst="ellipse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Proteção </a:t>
            </a:r>
            <a:br>
              <a:rPr lang="pt-BR" b="1" dirty="0">
                <a:solidFill>
                  <a:schemeClr val="tx1"/>
                </a:solidFill>
              </a:rPr>
            </a:br>
            <a:r>
              <a:rPr lang="pt-BR" b="1" dirty="0">
                <a:solidFill>
                  <a:schemeClr val="tx1"/>
                </a:solidFill>
              </a:rPr>
              <a:t>Social Básica</a:t>
            </a:r>
          </a:p>
        </p:txBody>
      </p:sp>
      <p:sp>
        <p:nvSpPr>
          <p:cNvPr id="16391" name="Oval 14"/>
          <p:cNvSpPr>
            <a:spLocks noChangeArrowheads="1"/>
          </p:cNvSpPr>
          <p:nvPr/>
        </p:nvSpPr>
        <p:spPr bwMode="auto">
          <a:xfrm>
            <a:off x="5060950" y="5289550"/>
            <a:ext cx="2124075" cy="10080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103898" tIns="51949" rIns="103898" bIns="51949" anchor="ctr"/>
          <a:lstStyle/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latin typeface="Calibri" pitchFamily="34" charset="0"/>
            </a:endParaRPr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4976395" y="2430965"/>
            <a:ext cx="2341995" cy="1191950"/>
          </a:xfrm>
          <a:prstGeom prst="ellipse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Alta </a:t>
            </a:r>
          </a:p>
          <a:p>
            <a:pPr algn="ctr" defTabSz="1038167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Complexidade</a:t>
            </a:r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4953791" y="3994945"/>
            <a:ext cx="2406555" cy="1190199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Média </a:t>
            </a:r>
          </a:p>
          <a:p>
            <a:pPr algn="ctr" defTabSz="1038167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Complexidade</a:t>
            </a:r>
          </a:p>
        </p:txBody>
      </p:sp>
      <p:sp>
        <p:nvSpPr>
          <p:cNvPr id="16398" name="Line 17"/>
          <p:cNvSpPr>
            <a:spLocks noChangeShapeType="1"/>
          </p:cNvSpPr>
          <p:nvPr/>
        </p:nvSpPr>
        <p:spPr bwMode="auto">
          <a:xfrm flipV="1">
            <a:off x="3552825" y="3382963"/>
            <a:ext cx="1423988" cy="9540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3898" tIns="51949" rIns="103898" bIns="51949"/>
          <a:lstStyle/>
          <a:p>
            <a:endParaRPr lang="pt-BR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056279" y="6162397"/>
            <a:ext cx="1925231" cy="610851"/>
          </a:xfrm>
          <a:prstGeom prst="ellipse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CRAS</a:t>
            </a:r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>
            <a:off x="3638550" y="4575175"/>
            <a:ext cx="1254125" cy="157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3898" tIns="51949" rIns="103898" bIns="51949"/>
          <a:lstStyle/>
          <a:p>
            <a:endParaRPr lang="pt-BR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7792395" y="3654901"/>
            <a:ext cx="1925231" cy="610853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CREAS</a:t>
            </a:r>
          </a:p>
        </p:txBody>
      </p:sp>
      <p:sp>
        <p:nvSpPr>
          <p:cNvPr id="5" name="Oval 13"/>
          <p:cNvSpPr>
            <a:spLocks noChangeArrowheads="1"/>
          </p:cNvSpPr>
          <p:nvPr/>
        </p:nvSpPr>
        <p:spPr bwMode="auto">
          <a:xfrm>
            <a:off x="877701" y="3780631"/>
            <a:ext cx="2987448" cy="1181456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Proteção </a:t>
            </a:r>
            <a:br>
              <a:rPr lang="pt-BR" b="1" dirty="0">
                <a:solidFill>
                  <a:schemeClr val="tx1"/>
                </a:solidFill>
              </a:rPr>
            </a:br>
            <a:r>
              <a:rPr lang="pt-BR" b="1" dirty="0">
                <a:solidFill>
                  <a:schemeClr val="tx1"/>
                </a:solidFill>
              </a:rPr>
              <a:t>Social Especial</a:t>
            </a: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6621463" y="652463"/>
            <a:ext cx="1171575" cy="685800"/>
          </a:xfrm>
          <a:prstGeom prst="rect">
            <a:avLst/>
          </a:prstGeom>
        </p:spPr>
        <p:txBody>
          <a:bodyPr lIns="91435" tIns="45718" rIns="91435" bIns="45718"/>
          <a:lstStyle/>
          <a:p>
            <a:pPr defTabSz="1038975" fontAlgn="auto"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pt-BR" sz="32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pt-BR" sz="32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SUAS </a:t>
            </a:r>
          </a:p>
        </p:txBody>
      </p:sp>
      <p:sp>
        <p:nvSpPr>
          <p:cNvPr id="16410" name="Retângulo 36"/>
          <p:cNvSpPr>
            <a:spLocks noChangeArrowheads="1"/>
          </p:cNvSpPr>
          <p:nvPr/>
        </p:nvSpPr>
        <p:spPr bwMode="auto">
          <a:xfrm rot="-5400000">
            <a:off x="-2309019" y="4187032"/>
            <a:ext cx="5927725" cy="48736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2500" b="1">
                <a:latin typeface="Calibri" pitchFamily="34" charset="0"/>
              </a:rPr>
              <a:t>Benefícios e Transferência de Renda</a:t>
            </a:r>
          </a:p>
        </p:txBody>
      </p:sp>
      <p:sp>
        <p:nvSpPr>
          <p:cNvPr id="24" name="Oval 13"/>
          <p:cNvSpPr>
            <a:spLocks noChangeArrowheads="1"/>
          </p:cNvSpPr>
          <p:nvPr/>
        </p:nvSpPr>
        <p:spPr bwMode="auto">
          <a:xfrm>
            <a:off x="7736739" y="4336376"/>
            <a:ext cx="1925231" cy="610853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CENTRO POP</a:t>
            </a:r>
          </a:p>
        </p:txBody>
      </p:sp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7820385" y="4971514"/>
            <a:ext cx="1925231" cy="610853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CENTRO DIA</a:t>
            </a:r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7402152" y="2034004"/>
            <a:ext cx="2760344" cy="1270275"/>
          </a:xfrm>
          <a:prstGeom prst="ellipse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103898" tIns="51949" rIns="103898" bIns="51949" anchor="ctr"/>
          <a:lstStyle/>
          <a:p>
            <a:pPr algn="ctr" defTabSz="1038167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pt-BR" b="1" dirty="0">
                <a:solidFill>
                  <a:schemeClr val="tx1"/>
                </a:solidFill>
              </a:rPr>
              <a:t>Serviços de Acolhimento</a:t>
            </a:r>
          </a:p>
        </p:txBody>
      </p:sp>
      <p:grpSp>
        <p:nvGrpSpPr>
          <p:cNvPr id="2" name="Grupo 18"/>
          <p:cNvGrpSpPr/>
          <p:nvPr/>
        </p:nvGrpSpPr>
        <p:grpSpPr>
          <a:xfrm>
            <a:off x="1170999" y="1039000"/>
            <a:ext cx="4433280" cy="1912727"/>
            <a:chOff x="1870395" y="3462310"/>
            <a:chExt cx="2423305" cy="898115"/>
          </a:xfrm>
          <a:solidFill>
            <a:srgbClr val="FFC000"/>
          </a:solidFill>
        </p:grpSpPr>
        <p:sp>
          <p:nvSpPr>
            <p:cNvPr id="21" name="Elipse 20"/>
            <p:cNvSpPr/>
            <p:nvPr/>
          </p:nvSpPr>
          <p:spPr>
            <a:xfrm>
              <a:off x="1870395" y="3462310"/>
              <a:ext cx="2423305" cy="89811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Elipse 4"/>
            <p:cNvSpPr/>
            <p:nvPr/>
          </p:nvSpPr>
          <p:spPr>
            <a:xfrm>
              <a:off x="2225280" y="3593836"/>
              <a:ext cx="1713535" cy="63506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22860" tIns="22860" rIns="22860" bIns="22860" spcCol="1270" anchor="ctr"/>
            <a:lstStyle/>
            <a:p>
              <a:pPr algn="ctr" defTabSz="90915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b="1" dirty="0">
                  <a:latin typeface="Arial" pitchFamily="34" charset="0"/>
                  <a:cs typeface="Arial" pitchFamily="34" charset="0"/>
                </a:rPr>
                <a:t>Protocolo de Gestão Integrada entre Serviços Benefícios e Transferência de Renda – Res. CIT 07/2009</a:t>
              </a:r>
            </a:p>
          </p:txBody>
        </p:sp>
      </p:grpSp>
      <p:sp>
        <p:nvSpPr>
          <p:cNvPr id="16421" name="CaixaDeTexto 14"/>
          <p:cNvSpPr txBox="1">
            <a:spLocks noChangeArrowheads="1"/>
          </p:cNvSpPr>
          <p:nvPr/>
        </p:nvSpPr>
        <p:spPr bwMode="auto">
          <a:xfrm>
            <a:off x="9504363" y="7155657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 dirty="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1806575"/>
            <a:ext cx="9558337" cy="394811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pt-BR" sz="2000" b="1" i="1" u="sng" dirty="0" smtClean="0"/>
              <a:t>Serviço de Proteção e Atendimento Especializado a Famílias e Indivíduos – PAEFI: </a:t>
            </a:r>
            <a:r>
              <a:rPr lang="pt-BR" sz="2000" b="1" dirty="0" smtClean="0"/>
              <a:t>Serviço de apoio, orientação e acompanhamento a famílias com um ou mais de seus membros em situação de ameaça ou violação de direitos. Compreende atenções e orientações direcionadas para a promoção de direitos, a preservação e o fortalecimento de vínculos familiares, comunitários e sociais e para o fortalecimento da função protetiva das famílias diante do conjunto de condições que as </a:t>
            </a:r>
            <a:r>
              <a:rPr lang="pt-BR" sz="2000" b="1" dirty="0" err="1" smtClean="0"/>
              <a:t>vulnerabilizam</a:t>
            </a:r>
            <a:r>
              <a:rPr lang="pt-BR" sz="2000" b="1" dirty="0" smtClean="0"/>
              <a:t> e/ou as submetem a situações de risco pessoal e social. </a:t>
            </a:r>
          </a:p>
          <a:p>
            <a:pPr algn="ctr" eaLnBrk="1" hangingPunct="1"/>
            <a:r>
              <a:rPr lang="pt-BR" sz="2000" b="1" i="1" u="sng" dirty="0" smtClean="0"/>
              <a:t>Serviço Especializado em Abordagem Social: </a:t>
            </a:r>
            <a:r>
              <a:rPr lang="pt-BR" sz="2000" b="1" dirty="0" smtClean="0"/>
              <a:t>Serviço ofertado, de forma continuada e programada, com a finalidade de assegurar trabalho social de abordagem e busca ativa que identifique, nos territórios, a incidência de trabalho infantil, exploração sexual de crianças e adolescentes, situação de rua, dentre outros. Deverão ser consideradas praças, entroncamento de estradas, fronteiras, espaços públicos onde se realizam atividades laborais, locais de intensa circulação de pessoas e existência de comércio, terminais de ônibus, trens, metrô e outros. O Serviço deve buscar a resolução de necessidades imediatas e promover a inserção na rede de serviços socioassistenciais e das demais políticas públicas na perspectiva da garantia de direitos. </a:t>
            </a:r>
          </a:p>
          <a:p>
            <a:pPr algn="ctr" eaLnBrk="1" hangingPunct="1">
              <a:buNone/>
            </a:pPr>
            <a:endParaRPr lang="pt-BR" dirty="0" smtClean="0">
              <a:latin typeface="Calibri" pitchFamily="34" charset="0"/>
            </a:endParaRPr>
          </a:p>
          <a:p>
            <a:pPr algn="ctr" eaLnBrk="1" hangingPunct="1"/>
            <a:endParaRPr lang="pt-BR" b="1" dirty="0" smtClean="0"/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1738313" y="1208088"/>
            <a:ext cx="8351837" cy="5984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pt-BR" sz="3200" b="1" dirty="0" smtClean="0"/>
              <a:t>Serviços Média Complexidade</a:t>
            </a:r>
            <a:endParaRPr lang="pt-BR" sz="3200" b="1" dirty="0"/>
          </a:p>
        </p:txBody>
      </p:sp>
      <p:pic>
        <p:nvPicPr>
          <p:cNvPr id="5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1763713"/>
            <a:ext cx="9558337" cy="49911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dirty="0" smtClean="0">
                <a:hlinkClick r:id="rId3"/>
              </a:rPr>
              <a:t>https://www.youtube.com/watch?v=fsUWq800rF4</a:t>
            </a:r>
            <a:endParaRPr lang="pt-BR" dirty="0" smtClean="0"/>
          </a:p>
          <a:p>
            <a:endParaRPr lang="pt-BR" dirty="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05305147"/>
              </p:ext>
            </p:extLst>
          </p:nvPr>
        </p:nvGraphicFramePr>
        <p:xfrm>
          <a:off x="2128838" y="3436938"/>
          <a:ext cx="6362700" cy="687387"/>
        </p:xfrm>
        <a:graphic>
          <a:graphicData uri="http://schemas.openxmlformats.org/presentationml/2006/ole">
            <p:oleObj spid="_x0000_s1028" name="Objeto de Shell de Gerenciador" showAsIcon="1" r:id="rId4" imgW="6362640" imgH="686880" progId="Package">
              <p:embed/>
            </p:oleObj>
          </a:graphicData>
        </a:graphic>
      </p:graphicFrame>
      <p:pic>
        <p:nvPicPr>
          <p:cNvPr id="5" name="Espaço Reservado para Conteúdo 9" descr="suas 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ctrTitle"/>
          </p:nvPr>
        </p:nvSpPr>
        <p:spPr bwMode="auto">
          <a:xfrm>
            <a:off x="796925" y="1350963"/>
            <a:ext cx="9028113" cy="26193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PAEFI </a:t>
            </a:r>
            <a:br>
              <a:rPr lang="pt-BR" sz="4400" smtClean="0"/>
            </a:br>
            <a:r>
              <a:rPr lang="pt-BR" sz="4400" smtClean="0"/>
              <a:t> Serviço de Proteção e Atendimento Especializado a Famílias e Indivíduos</a:t>
            </a:r>
          </a:p>
        </p:txBody>
      </p:sp>
      <p:sp>
        <p:nvSpPr>
          <p:cNvPr id="1843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796925" y="3708400"/>
            <a:ext cx="9229725" cy="314483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>
                <a:solidFill>
                  <a:schemeClr val="tx1"/>
                </a:solidFill>
              </a:rPr>
              <a:t>Serviço de apoio, orientação e acompanhamento a famílias com um ou mais de seus membros em situação de ameaça ou violação de direitos.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ctrTitle"/>
          </p:nvPr>
        </p:nvSpPr>
        <p:spPr bwMode="auto">
          <a:xfrm>
            <a:off x="796925" y="1493838"/>
            <a:ext cx="9028113" cy="135731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Quem são os usuários do PAEFI?</a:t>
            </a:r>
          </a:p>
        </p:txBody>
      </p:sp>
      <p:sp>
        <p:nvSpPr>
          <p:cNvPr id="1945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93850" y="2493963"/>
            <a:ext cx="7434263" cy="3722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sz="2400" smtClean="0">
                <a:solidFill>
                  <a:schemeClr val="tx1"/>
                </a:solidFill>
              </a:rPr>
              <a:t>▪ Violência Física, psicológica e negligência;</a:t>
            </a:r>
          </a:p>
          <a:p>
            <a:pPr algn="just"/>
            <a:r>
              <a:rPr lang="pt-BR" sz="2400" smtClean="0">
                <a:solidFill>
                  <a:schemeClr val="tx1"/>
                </a:solidFill>
              </a:rPr>
              <a:t>▪ Afastamento do convívio familiar devido à aplicação de medidas sócioeducativas ou medidas de proteção; </a:t>
            </a:r>
          </a:p>
          <a:p>
            <a:pPr algn="just"/>
            <a:r>
              <a:rPr lang="pt-BR" sz="2400" smtClean="0">
                <a:solidFill>
                  <a:schemeClr val="tx1"/>
                </a:solidFill>
              </a:rPr>
              <a:t>▪ Tráfico de pessoas; </a:t>
            </a:r>
          </a:p>
          <a:p>
            <a:pPr algn="just"/>
            <a:r>
              <a:rPr lang="pt-BR" sz="2400" smtClean="0">
                <a:solidFill>
                  <a:schemeClr val="tx1"/>
                </a:solidFill>
              </a:rPr>
              <a:t>▪ Situação de rua e mendicância; </a:t>
            </a:r>
          </a:p>
          <a:p>
            <a:pPr algn="just"/>
            <a:r>
              <a:rPr lang="pt-BR" sz="2400" smtClean="0">
                <a:solidFill>
                  <a:schemeClr val="tx1"/>
                </a:solidFill>
              </a:rPr>
              <a:t>▪ Abandono; </a:t>
            </a:r>
          </a:p>
          <a:p>
            <a:pPr algn="just"/>
            <a:r>
              <a:rPr lang="pt-BR" sz="2400" smtClean="0">
                <a:solidFill>
                  <a:schemeClr val="tx1"/>
                </a:solidFill>
              </a:rPr>
              <a:t>▪ Vivência de trabalho infantil; 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 bwMode="auto">
          <a:xfrm>
            <a:off x="531813" y="1779588"/>
            <a:ext cx="9558337" cy="12858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Quem são os usuários do PAEFI?</a:t>
            </a: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3065463"/>
            <a:ext cx="9558337" cy="32162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pt-BR" sz="2400" dirty="0" smtClean="0"/>
              <a:t>▪  Discriminação em decorrência da orientação sexual e/ou raça/etnia; </a:t>
            </a:r>
          </a:p>
          <a:p>
            <a:pPr>
              <a:buFont typeface="Arial" charset="0"/>
              <a:buNone/>
            </a:pPr>
            <a:r>
              <a:rPr lang="pt-BR" sz="2400" dirty="0" smtClean="0"/>
              <a:t>▪ Outras formas de violação de direitos decorrentes de discriminação/submissões a situações que provocam danos e agravos a sua condição de vida e os impedem de usufruir autonomia e bem estar; </a:t>
            </a:r>
          </a:p>
          <a:p>
            <a:pPr>
              <a:buFont typeface="Arial" charset="0"/>
              <a:buNone/>
            </a:pPr>
            <a:r>
              <a:rPr lang="pt-BR" sz="2400" dirty="0" smtClean="0"/>
              <a:t>▪ Descumprimento de condicionalidades do PBF e do PETI em decorrência da violação de direitos;</a:t>
            </a:r>
          </a:p>
          <a:p>
            <a:pPr>
              <a:buFont typeface="Arial" charset="0"/>
              <a:buNone/>
            </a:pPr>
            <a:r>
              <a:rPr lang="pt-BR" sz="2400" dirty="0" smtClean="0">
                <a:solidFill>
                  <a:srgbClr val="FF0000"/>
                </a:solidFill>
              </a:rPr>
              <a:t>▪ Violência Sexual: abuso e/ou exploração sexual; </a:t>
            </a:r>
          </a:p>
          <a:p>
            <a:pPr>
              <a:buFont typeface="Arial" charset="0"/>
              <a:buNone/>
            </a:pPr>
            <a:endParaRPr lang="pt-BR" sz="2400" dirty="0" smtClean="0"/>
          </a:p>
          <a:p>
            <a:endParaRPr lang="pt-BR" dirty="0" smtClean="0"/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 bwMode="auto">
          <a:xfrm>
            <a:off x="531813" y="1350963"/>
            <a:ext cx="9558337" cy="11430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Quais os objetivos do PAEFI?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2493963"/>
            <a:ext cx="9558337" cy="37877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</a:pPr>
            <a:r>
              <a:rPr lang="pt-BR" sz="2000" smtClean="0"/>
              <a:t>▪ </a:t>
            </a:r>
            <a:r>
              <a:rPr lang="pt-BR" sz="2300" smtClean="0"/>
              <a:t>Contribuir para o fortalecimento da família no desempenho de sua função protetiva;</a:t>
            </a:r>
          </a:p>
          <a:p>
            <a:pPr algn="just">
              <a:buFont typeface="Arial" charset="0"/>
              <a:buNone/>
            </a:pPr>
            <a:r>
              <a:rPr lang="pt-BR" sz="2300" smtClean="0"/>
              <a:t>▪ Processar a inclusão das famílias no sistema de proteção social e nos serviços públicos, conforme necessidades; </a:t>
            </a:r>
          </a:p>
          <a:p>
            <a:pPr algn="just">
              <a:buFont typeface="Arial" charset="0"/>
              <a:buNone/>
            </a:pPr>
            <a:r>
              <a:rPr lang="pt-BR" sz="2300" smtClean="0"/>
              <a:t>▪ Contribuir para restaurar e preservar a integridade e as condições de autonomia dos usuários; </a:t>
            </a:r>
          </a:p>
          <a:p>
            <a:pPr algn="just">
              <a:buFont typeface="Arial" charset="0"/>
              <a:buNone/>
            </a:pPr>
            <a:r>
              <a:rPr lang="pt-BR" sz="2300" smtClean="0"/>
              <a:t>▪  Contribuir para romper com padrões violadores de direitos no interior da família; </a:t>
            </a:r>
          </a:p>
          <a:p>
            <a:pPr algn="just">
              <a:buFont typeface="Arial" charset="0"/>
              <a:buNone/>
            </a:pPr>
            <a:r>
              <a:rPr lang="pt-BR" sz="2300" smtClean="0"/>
              <a:t>▪  Contribuir para a reparação de danos e da incidência de violação de direitos; </a:t>
            </a:r>
          </a:p>
          <a:p>
            <a:pPr algn="just">
              <a:buFont typeface="Arial" charset="0"/>
              <a:buNone/>
            </a:pPr>
            <a:r>
              <a:rPr lang="pt-BR" sz="2300" smtClean="0"/>
              <a:t>▪  Prevenir a reincidência de violações de direito. </a:t>
            </a:r>
          </a:p>
          <a:p>
            <a:pPr algn="just">
              <a:buFont typeface="Arial" charset="0"/>
              <a:buNone/>
            </a:pPr>
            <a:r>
              <a:rPr lang="pt-BR" sz="2400" smtClean="0"/>
              <a:t> </a:t>
            </a:r>
          </a:p>
          <a:p>
            <a:pPr>
              <a:buFont typeface="Arial" charset="0"/>
              <a:buNone/>
            </a:pPr>
            <a:endParaRPr lang="pt-BR" smtClean="0"/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69875" y="1189038"/>
            <a:ext cx="10082213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accent3">
                    <a:lumMod val="75000"/>
                  </a:schemeClr>
                </a:solidFill>
              </a:rPr>
              <a:t>MARCOS LEGAIS </a:t>
            </a:r>
          </a:p>
          <a:p>
            <a:pPr algn="ctr">
              <a:defRPr/>
            </a:pPr>
            <a:endParaRPr lang="pt-BR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pt-BR" sz="2400" dirty="0"/>
              <a:t>1988 - Constituição Federal </a:t>
            </a:r>
          </a:p>
          <a:p>
            <a:pPr algn="ctr">
              <a:defRPr/>
            </a:pPr>
            <a:r>
              <a:rPr lang="pt-BR" sz="2400" dirty="0"/>
              <a:t>1993 – Lei Orgânica da Assistência Social (LOAS) </a:t>
            </a:r>
          </a:p>
          <a:p>
            <a:pPr algn="ctr">
              <a:defRPr/>
            </a:pPr>
            <a:r>
              <a:rPr lang="pt-BR" sz="2400" dirty="0"/>
              <a:t>1998 – Institui a Política Nacional de Assistência Social</a:t>
            </a:r>
          </a:p>
          <a:p>
            <a:pPr algn="ctr">
              <a:defRPr/>
            </a:pPr>
            <a:r>
              <a:rPr lang="pt-BR" sz="2400" dirty="0"/>
              <a:t>2004 – Reelaboração da Política Nacional de Assistência Social (PNAS) </a:t>
            </a:r>
          </a:p>
          <a:p>
            <a:pPr algn="ctr">
              <a:defRPr/>
            </a:pPr>
            <a:r>
              <a:rPr lang="pt-BR" sz="2400" dirty="0"/>
              <a:t>2005 - Norma Operacional Básica do SUAS (NOB/SUAS)</a:t>
            </a:r>
          </a:p>
          <a:p>
            <a:pPr algn="ctr">
              <a:defRPr/>
            </a:pPr>
            <a:r>
              <a:rPr lang="pt-BR" sz="2400" dirty="0"/>
              <a:t> 2006 - Norma Operacional Básica de Recursos Humanos (NOB/RH) </a:t>
            </a:r>
          </a:p>
          <a:p>
            <a:pPr algn="ctr">
              <a:defRPr/>
            </a:pPr>
            <a:r>
              <a:rPr lang="pt-BR" sz="2400" dirty="0"/>
              <a:t>2009 - Protocolo de Gestão Integrada de Serviços, Benefícios e Transferência de Renda</a:t>
            </a:r>
          </a:p>
          <a:p>
            <a:pPr algn="ctr">
              <a:defRPr/>
            </a:pPr>
            <a:r>
              <a:rPr lang="pt-BR" sz="2400" dirty="0"/>
              <a:t>2009 – Tipificação Nacional dos Serviços Socioassistenciais 2011 – Aprovação da Lei do SUAS – Consolidação do SUAS na LOAS </a:t>
            </a:r>
          </a:p>
          <a:p>
            <a:pPr algn="ctr">
              <a:defRPr/>
            </a:pPr>
            <a:r>
              <a:rPr lang="pt-BR" sz="2400" dirty="0"/>
              <a:t>2011 – Pagamento de Pessoal com Recursos Federais e IGDSUAS</a:t>
            </a:r>
          </a:p>
          <a:p>
            <a:pPr algn="ctr">
              <a:defRPr/>
            </a:pPr>
            <a:r>
              <a:rPr lang="pt-BR" sz="2400" dirty="0"/>
              <a:t> 2012 – Nova Norma Operacional Básica do SUAS (NOB/SUAS 2012</a:t>
            </a:r>
            <a:r>
              <a:rPr lang="pt-BR" sz="2300" dirty="0"/>
              <a:t>)</a:t>
            </a:r>
          </a:p>
        </p:txBody>
      </p:sp>
      <p:sp>
        <p:nvSpPr>
          <p:cNvPr id="5123" name="CaixaDeTexto 7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 bwMode="auto">
          <a:xfrm>
            <a:off x="531813" y="1350963"/>
            <a:ext cx="9558337" cy="11430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Onde deve ser ofertado?</a:t>
            </a:r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2493963"/>
            <a:ext cx="9558337" cy="37877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</a:pPr>
            <a:r>
              <a:rPr lang="pt-BR" sz="2000" smtClean="0"/>
              <a:t>▪    </a:t>
            </a:r>
            <a:r>
              <a:rPr lang="pt-BR" smtClean="0"/>
              <a:t>Este serviço deve ser ofertado exclusivamente no CREAS e deverá funcionar no período mínimo de cinco dias por semana, oito horas diárias, com possibilidade de operar em feriados e finais de semana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 bwMode="auto">
          <a:xfrm>
            <a:off x="531813" y="1350963"/>
            <a:ext cx="9558337" cy="11430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Quais são suas atividades Essenciais?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2493963"/>
            <a:ext cx="9558337" cy="37877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</a:pPr>
            <a:r>
              <a:rPr lang="pt-BR" sz="2400" dirty="0" smtClean="0"/>
              <a:t>▪  </a:t>
            </a:r>
            <a:r>
              <a:rPr lang="pt-BR" sz="2800" dirty="0" smtClean="0"/>
              <a:t>Entrevistas de acolhida e avaliação inicial; </a:t>
            </a:r>
          </a:p>
          <a:p>
            <a:pPr algn="just">
              <a:buFont typeface="Arial" charset="0"/>
              <a:buNone/>
            </a:pPr>
            <a:r>
              <a:rPr lang="pt-BR" sz="2800" dirty="0" smtClean="0"/>
              <a:t>▪  Atendimento psicossocial (individual, familiar e em grupo); </a:t>
            </a:r>
          </a:p>
          <a:p>
            <a:pPr algn="just">
              <a:buFont typeface="Arial" charset="0"/>
              <a:buNone/>
            </a:pPr>
            <a:r>
              <a:rPr lang="pt-BR" sz="2800" dirty="0" smtClean="0"/>
              <a:t>▪ Construção do Plano de Atendimento; </a:t>
            </a:r>
          </a:p>
          <a:p>
            <a:pPr algn="just">
              <a:buFont typeface="Arial" charset="0"/>
              <a:buNone/>
            </a:pPr>
            <a:r>
              <a:rPr lang="pt-BR" sz="2800" dirty="0" smtClean="0"/>
              <a:t>▪ Orientação jurídico-social; </a:t>
            </a:r>
          </a:p>
          <a:p>
            <a:pPr algn="just">
              <a:buFont typeface="Arial" charset="0"/>
              <a:buNone/>
            </a:pPr>
            <a:r>
              <a:rPr lang="pt-BR" sz="2800" dirty="0" smtClean="0"/>
              <a:t>▪ Elaboração de relatórios técnicos sobre o acompanhamento realizado; </a:t>
            </a:r>
          </a:p>
          <a:p>
            <a:pPr algn="just">
              <a:buFont typeface="Arial" charset="0"/>
              <a:buNone/>
            </a:pPr>
            <a:r>
              <a:rPr lang="pt-BR" sz="2800" dirty="0" smtClean="0"/>
              <a:t>▪ Ações de mobilização e enfrentamento; </a:t>
            </a:r>
          </a:p>
          <a:p>
            <a:pPr algn="just">
              <a:buFont typeface="Arial" charset="0"/>
              <a:buNone/>
            </a:pPr>
            <a:endParaRPr lang="pt-BR" dirty="0" smtClean="0"/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 bwMode="auto">
          <a:xfrm>
            <a:off x="531813" y="1636713"/>
            <a:ext cx="9558337" cy="107156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Quais são suas atividades Essenciais?</a:t>
            </a:r>
          </a:p>
        </p:txBody>
      </p:sp>
      <p:sp>
        <p:nvSpPr>
          <p:cNvPr id="24579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3065463"/>
            <a:ext cx="9558337" cy="32162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</a:pPr>
            <a:r>
              <a:rPr lang="pt-BR" sz="2400" smtClean="0"/>
              <a:t>▪  </a:t>
            </a:r>
            <a:r>
              <a:rPr lang="pt-BR" sz="3200" smtClean="0"/>
              <a:t>Acompanhamento dos encaminhamentos; </a:t>
            </a:r>
          </a:p>
          <a:p>
            <a:pPr algn="just">
              <a:buFont typeface="Arial" charset="0"/>
              <a:buNone/>
            </a:pPr>
            <a:r>
              <a:rPr lang="pt-BR" sz="3200" smtClean="0"/>
              <a:t>▪  Visita domiciliar, quando necessário; </a:t>
            </a:r>
          </a:p>
          <a:p>
            <a:pPr algn="just">
              <a:buFont typeface="Arial" charset="0"/>
              <a:buNone/>
            </a:pPr>
            <a:r>
              <a:rPr lang="pt-BR" sz="3200" smtClean="0"/>
              <a:t>▪  Articulação com a rede.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 bwMode="auto">
          <a:xfrm>
            <a:off x="531813" y="1350963"/>
            <a:ext cx="9558337" cy="11430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z="4400" smtClean="0"/>
              <a:t>Quais as condições e formas de acesso?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2493963"/>
            <a:ext cx="9558337" cy="37877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</a:pPr>
            <a:r>
              <a:rPr lang="pt-BR" sz="2800" b="1" smtClean="0"/>
              <a:t>Condições</a:t>
            </a:r>
            <a:r>
              <a:rPr lang="pt-BR" sz="2800" smtClean="0"/>
              <a:t>: Famílias e indivíduos que vivenciam violação de direitos. </a:t>
            </a:r>
          </a:p>
          <a:p>
            <a:pPr algn="just">
              <a:buFont typeface="Arial" charset="0"/>
              <a:buNone/>
            </a:pPr>
            <a:r>
              <a:rPr lang="pt-BR" sz="2800" b="1" smtClean="0"/>
              <a:t>Formas</a:t>
            </a:r>
            <a:r>
              <a:rPr lang="pt-BR" sz="2800" smtClean="0"/>
              <a:t>: Por identificação e encaminhamento dos serviços de proteção e vigilância social; por encaminhamento de outros serviços sócio assistenciais, das demais políticas públicas setoriais, dos demais órgãos do Sistema de Garantia de Direitos e do Sistema de Segurança Pública; por demanda espontânea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 bwMode="auto">
          <a:xfrm>
            <a:off x="531813" y="1065213"/>
            <a:ext cx="9558337" cy="71437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defTabSz="1038225" fontAlgn="base">
              <a:spcAft>
                <a:spcPct val="0"/>
              </a:spcAft>
            </a:pPr>
            <a:r>
              <a:rPr lang="pt-BR" b="1" smtClean="0">
                <a:solidFill>
                  <a:srgbClr val="FF0000"/>
                </a:solidFill>
              </a:rPr>
              <a:t>Média Complexidade - MC </a:t>
            </a:r>
            <a:endParaRPr lang="pt-BR" smtClean="0">
              <a:solidFill>
                <a:srgbClr val="FF0000"/>
              </a:solidFill>
            </a:endParaRP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1813" y="1993900"/>
            <a:ext cx="9558337" cy="47879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b="1" dirty="0" smtClean="0"/>
              <a:t>Atualmente em SC temos:</a:t>
            </a:r>
          </a:p>
          <a:p>
            <a:pPr eaLnBrk="1" hangingPunct="1">
              <a:buNone/>
            </a:pP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90 CREAS em 82 municípios;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Em 2015 foram atendidos nos CREAS de SC 3.639 casos de violência sexual;</a:t>
            </a:r>
          </a:p>
          <a:p>
            <a:pPr eaLnBrk="1" hangingPunct="1">
              <a:buNone/>
            </a:pPr>
            <a:r>
              <a:rPr lang="pt-BR" dirty="0" smtClean="0"/>
              <a:t>    Em 2016, até o mês de junho já foram atendidos 1.200 casos nos CREAS.</a:t>
            </a:r>
          </a:p>
        </p:txBody>
      </p:sp>
      <p:pic>
        <p:nvPicPr>
          <p:cNvPr id="4" name="Espaço Reservado para Conteúdo 9" descr="suas 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5463" y="7059613"/>
            <a:ext cx="102393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00138" y="1692275"/>
            <a:ext cx="9504362" cy="2708275"/>
          </a:xfrm>
          <a:prstGeom prst="rect">
            <a:avLst/>
          </a:prstGeom>
        </p:spPr>
        <p:txBody>
          <a:bodyPr lIns="91435" tIns="45718" rIns="91435" bIns="45718">
            <a:spAutoFit/>
          </a:bodyPr>
          <a:lstStyle/>
          <a:p>
            <a:pPr marL="457174" indent="-457174" algn="just" defTabSz="1038167">
              <a:lnSpc>
                <a:spcPct val="150000"/>
              </a:lnSpc>
              <a:buFontTx/>
              <a:buAutoNum type="arabicParenR" startAt="6"/>
              <a:defRPr/>
            </a:pPr>
            <a:endParaRPr lang="pt-BR" dirty="0"/>
          </a:p>
          <a:p>
            <a:pPr marL="457174" indent="-457174" algn="just" defTabSz="1038167">
              <a:lnSpc>
                <a:spcPct val="150000"/>
              </a:lnSpc>
              <a:defRPr/>
            </a:pPr>
            <a:endParaRPr lang="pt-BR" dirty="0"/>
          </a:p>
          <a:p>
            <a:pPr marL="457174" indent="-457174" algn="just" defTabSz="1038167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pt-BR" dirty="0"/>
          </a:p>
          <a:p>
            <a:pPr defTabSz="1038167">
              <a:lnSpc>
                <a:spcPct val="150000"/>
              </a:lnSpc>
              <a:defRPr/>
            </a:pPr>
            <a:r>
              <a:rPr lang="pt-BR" dirty="0"/>
              <a:t> </a:t>
            </a:r>
          </a:p>
          <a:p>
            <a:pPr defTabSz="1038167">
              <a:defRPr/>
            </a:pPr>
            <a:r>
              <a:rPr lang="pt-BR" dirty="0"/>
              <a:t> </a:t>
            </a:r>
          </a:p>
          <a:p>
            <a:pPr marL="457174" indent="-457174" defTabSz="1038167">
              <a:lnSpc>
                <a:spcPct val="150000"/>
              </a:lnSpc>
              <a:defRPr/>
            </a:pPr>
            <a:endParaRPr lang="pt-BR" b="1" dirty="0"/>
          </a:p>
        </p:txBody>
      </p:sp>
      <p:sp>
        <p:nvSpPr>
          <p:cNvPr id="26627" name="CaixaDeTexto 1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  <p:sp>
        <p:nvSpPr>
          <p:cNvPr id="26628" name="CaixaDeTexto 3"/>
          <p:cNvSpPr txBox="1">
            <a:spLocks noChangeArrowheads="1"/>
          </p:cNvSpPr>
          <p:nvPr/>
        </p:nvSpPr>
        <p:spPr bwMode="auto">
          <a:xfrm>
            <a:off x="2286000" y="2124075"/>
            <a:ext cx="56165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3000" b="1"/>
              <a:t>Contatos</a:t>
            </a:r>
          </a:p>
          <a:p>
            <a:pPr algn="ctr"/>
            <a:r>
              <a:rPr lang="pt-BR" sz="3000" b="1">
                <a:hlinkClick r:id="rId2"/>
              </a:rPr>
              <a:t>gepes@sst.sc.gov.br</a:t>
            </a:r>
            <a:endParaRPr lang="pt-BR" sz="3000" b="1"/>
          </a:p>
          <a:p>
            <a:pPr algn="ctr"/>
            <a:endParaRPr lang="pt-BR" sz="3000" b="1"/>
          </a:p>
          <a:p>
            <a:pPr algn="ctr"/>
            <a:r>
              <a:rPr lang="pt-BR" sz="3000" b="1"/>
              <a:t>(48) 3664.0697</a:t>
            </a:r>
          </a:p>
          <a:p>
            <a:pPr algn="ctr"/>
            <a:endParaRPr lang="pt-BR" sz="3000" b="1"/>
          </a:p>
          <a:p>
            <a:pPr algn="ctr"/>
            <a:endParaRPr lang="pt-BR" sz="3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tângulo 1"/>
          <p:cNvSpPr>
            <a:spLocks noChangeArrowheads="1"/>
          </p:cNvSpPr>
          <p:nvPr/>
        </p:nvSpPr>
        <p:spPr bwMode="auto">
          <a:xfrm>
            <a:off x="1133475" y="2136775"/>
            <a:ext cx="907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lnSpc>
                <a:spcPct val="150000"/>
              </a:lnSpc>
            </a:pPr>
            <a:endParaRPr lang="pt-BR" sz="2400">
              <a:latin typeface="Calibri" pitchFamily="34" charset="0"/>
            </a:endParaRPr>
          </a:p>
        </p:txBody>
      </p:sp>
      <p:sp>
        <p:nvSpPr>
          <p:cNvPr id="4099" name="Retângulo 2"/>
          <p:cNvSpPr>
            <a:spLocks noChangeArrowheads="1"/>
          </p:cNvSpPr>
          <p:nvPr/>
        </p:nvSpPr>
        <p:spPr bwMode="auto">
          <a:xfrm>
            <a:off x="2574925" y="1111250"/>
            <a:ext cx="60721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</a:t>
            </a:r>
          </a:p>
        </p:txBody>
      </p:sp>
      <p:sp>
        <p:nvSpPr>
          <p:cNvPr id="6148" name="CaixaDeTexto 4"/>
          <p:cNvSpPr txBox="1">
            <a:spLocks noChangeArrowheads="1"/>
          </p:cNvSpPr>
          <p:nvPr/>
        </p:nvSpPr>
        <p:spPr bwMode="auto">
          <a:xfrm>
            <a:off x="1493838" y="3071813"/>
            <a:ext cx="792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6149" name="CaixaDeTexto 5"/>
          <p:cNvSpPr txBox="1">
            <a:spLocks noChangeArrowheads="1"/>
          </p:cNvSpPr>
          <p:nvPr/>
        </p:nvSpPr>
        <p:spPr bwMode="auto">
          <a:xfrm>
            <a:off x="558800" y="1697038"/>
            <a:ext cx="96488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endParaRPr lang="pt-BR" sz="2400" b="1" u="sng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pt-BR" sz="240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>
                <a:latin typeface="Calibri" pitchFamily="34" charset="0"/>
              </a:rPr>
              <a:t>Passa a compor a seguridade social, junto com a Saúde e a Previdência;</a:t>
            </a:r>
          </a:p>
          <a:p>
            <a:pPr>
              <a:buFont typeface="Wingdings" pitchFamily="2" charset="2"/>
              <a:buChar char="Ø"/>
            </a:pPr>
            <a:endParaRPr lang="pt-BR" sz="240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>
                <a:latin typeface="Calibri" pitchFamily="34" charset="0"/>
              </a:rPr>
              <a:t>Deixa de ser considerada assistencialismo para se tornar um </a:t>
            </a:r>
            <a:r>
              <a:rPr lang="pt-BR" sz="2400" b="1" i="1">
                <a:latin typeface="Calibri" pitchFamily="34" charset="0"/>
              </a:rPr>
              <a:t>direito do cidadão</a:t>
            </a:r>
            <a:r>
              <a:rPr lang="pt-BR" sz="2400">
                <a:latin typeface="Calibri" pitchFamily="34" charset="0"/>
              </a:rPr>
              <a:t> e </a:t>
            </a:r>
            <a:r>
              <a:rPr lang="pt-BR" sz="2400" b="1" i="1">
                <a:latin typeface="Calibri" pitchFamily="34" charset="0"/>
              </a:rPr>
              <a:t>dever do Estado</a:t>
            </a:r>
          </a:p>
          <a:p>
            <a:endParaRPr lang="pt-BR" sz="2400" b="1" i="1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>
                <a:latin typeface="Calibri" pitchFamily="34" charset="0"/>
              </a:rPr>
              <a:t> Passa a ser destinada a todos os cidadãos e cidadãs que estejam em situação de risco e vulnerabilidade social.</a:t>
            </a:r>
          </a:p>
          <a:p>
            <a:pPr>
              <a:buFont typeface="Wingdings" pitchFamily="2" charset="2"/>
              <a:buChar char="Ø"/>
            </a:pPr>
            <a:endParaRPr lang="pt-BR" sz="2400" b="1" i="1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>
                <a:latin typeface="Calibri" pitchFamily="34" charset="0"/>
              </a:rPr>
              <a:t>Destinada a quem dela necessitar. </a:t>
            </a:r>
          </a:p>
        </p:txBody>
      </p:sp>
      <p:sp>
        <p:nvSpPr>
          <p:cNvPr id="6150" name="CaixaDeTexto 6"/>
          <p:cNvSpPr txBox="1">
            <a:spLocks noChangeArrowheads="1"/>
          </p:cNvSpPr>
          <p:nvPr/>
        </p:nvSpPr>
        <p:spPr bwMode="auto">
          <a:xfrm>
            <a:off x="952500" y="1908175"/>
            <a:ext cx="8750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2400" b="1" u="sng">
                <a:latin typeface="Calibri" pitchFamily="34" charset="0"/>
              </a:rPr>
              <a:t>ASSISTÊNCIA SOCIAL – CONSTITUIÇÃO FEDERAL</a:t>
            </a:r>
          </a:p>
        </p:txBody>
      </p:sp>
      <p:sp>
        <p:nvSpPr>
          <p:cNvPr id="6151" name="CaixaDeTexto 7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ixaDeTexto 1"/>
          <p:cNvSpPr txBox="1">
            <a:spLocks noChangeArrowheads="1"/>
          </p:cNvSpPr>
          <p:nvPr/>
        </p:nvSpPr>
        <p:spPr bwMode="auto">
          <a:xfrm>
            <a:off x="1638300" y="2179638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2400" b="1">
                <a:latin typeface="Calibri" pitchFamily="34" charset="0"/>
              </a:rPr>
              <a:t>LEI ORGÂNICA DE ASSISTÊNCIA SOCIAL (LOAS) </a:t>
            </a:r>
            <a:r>
              <a:rPr lang="pt-BR" sz="2400">
                <a:latin typeface="Calibri" pitchFamily="34" charset="0"/>
              </a:rPr>
              <a:t>Lei 8.742, de 7 de dezembro de 1993, alterada pela Lei  12.435 de  6 de julho de 2011.</a:t>
            </a:r>
            <a:endParaRPr lang="pt-BR" sz="2400" b="1">
              <a:latin typeface="Calibri" pitchFamily="34" charset="0"/>
            </a:endParaRPr>
          </a:p>
        </p:txBody>
      </p:sp>
      <p:sp>
        <p:nvSpPr>
          <p:cNvPr id="5123" name="CaixaDeTexto 2"/>
          <p:cNvSpPr txBox="1">
            <a:spLocks noChangeArrowheads="1"/>
          </p:cNvSpPr>
          <p:nvPr/>
        </p:nvSpPr>
        <p:spPr bwMode="auto">
          <a:xfrm>
            <a:off x="1638300" y="1404938"/>
            <a:ext cx="7488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</a:t>
            </a:r>
          </a:p>
        </p:txBody>
      </p:sp>
      <p:sp>
        <p:nvSpPr>
          <p:cNvPr id="7172" name="CaixaDeTexto 3"/>
          <p:cNvSpPr txBox="1">
            <a:spLocks noChangeArrowheads="1"/>
          </p:cNvSpPr>
          <p:nvPr/>
        </p:nvSpPr>
        <p:spPr bwMode="auto">
          <a:xfrm>
            <a:off x="846138" y="3421063"/>
            <a:ext cx="892968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800">
                <a:latin typeface="Calibri" pitchFamily="34" charset="0"/>
              </a:rPr>
              <a:t>Regulamentação da Política de Assistência Social</a:t>
            </a:r>
          </a:p>
          <a:p>
            <a:pPr algn="just"/>
            <a:endParaRPr lang="pt-BR" sz="280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sz="2800">
                <a:latin typeface="Calibri" pitchFamily="34" charset="0"/>
              </a:rPr>
              <a:t>Passa a ser considerada uma Política Pública não contributiva, que provê os mínimos sociais, realizada por meio de um conjunto integrado de ações de iniciativa pública e da sociedade, para garantir o atendimento às necessidades básicas. </a:t>
            </a:r>
          </a:p>
        </p:txBody>
      </p:sp>
      <p:sp>
        <p:nvSpPr>
          <p:cNvPr id="7173" name="CaixaDeTexto 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ixaDeTexto 1"/>
          <p:cNvSpPr txBox="1">
            <a:spLocks noChangeArrowheads="1"/>
          </p:cNvSpPr>
          <p:nvPr/>
        </p:nvSpPr>
        <p:spPr bwMode="auto">
          <a:xfrm>
            <a:off x="1493838" y="2989263"/>
            <a:ext cx="763428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3200">
                <a:latin typeface="Calibri" pitchFamily="34" charset="0"/>
              </a:rPr>
              <a:t>Com a </a:t>
            </a:r>
            <a:r>
              <a:rPr lang="pt-BR" sz="3200" b="1">
                <a:latin typeface="Calibri" pitchFamily="34" charset="0"/>
              </a:rPr>
              <a:t>Política Pública de Assistência Social </a:t>
            </a:r>
            <a:r>
              <a:rPr lang="pt-BR" sz="3200">
                <a:latin typeface="Calibri" pitchFamily="34" charset="0"/>
              </a:rPr>
              <a:t>há o reconhecimento das necessidades individuais e coletivas e do papel do Estado na promoção do acesso a direitos e no apoio à família  em situação de vulnerabilidade e risco social e pessoal</a:t>
            </a:r>
          </a:p>
        </p:txBody>
      </p:sp>
      <p:sp>
        <p:nvSpPr>
          <p:cNvPr id="6147" name="CaixaDeTexto 3"/>
          <p:cNvSpPr txBox="1">
            <a:spLocks noChangeArrowheads="1"/>
          </p:cNvSpPr>
          <p:nvPr/>
        </p:nvSpPr>
        <p:spPr bwMode="auto">
          <a:xfrm>
            <a:off x="1854200" y="1692275"/>
            <a:ext cx="712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</a:t>
            </a:r>
          </a:p>
        </p:txBody>
      </p:sp>
      <p:sp>
        <p:nvSpPr>
          <p:cNvPr id="8196" name="CaixaDeTexto 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ixaDeTexto 1"/>
          <p:cNvSpPr txBox="1">
            <a:spLocks noChangeArrowheads="1"/>
          </p:cNvSpPr>
          <p:nvPr/>
        </p:nvSpPr>
        <p:spPr bwMode="auto">
          <a:xfrm>
            <a:off x="2214563" y="1108075"/>
            <a:ext cx="6480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</a:t>
            </a:r>
          </a:p>
        </p:txBody>
      </p:sp>
      <p:sp>
        <p:nvSpPr>
          <p:cNvPr id="7171" name="CaixaDeTexto 2"/>
          <p:cNvSpPr txBox="1">
            <a:spLocks noChangeArrowheads="1"/>
          </p:cNvSpPr>
          <p:nvPr/>
        </p:nvSpPr>
        <p:spPr bwMode="auto">
          <a:xfrm>
            <a:off x="1873250" y="1981200"/>
            <a:ext cx="7110413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Situações de vulnerabilidade social:</a:t>
            </a:r>
          </a:p>
          <a:p>
            <a:pPr>
              <a:defRPr/>
            </a:pPr>
            <a:endParaRPr lang="pt-BR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latin typeface="Calibri" pitchFamily="34" charset="0"/>
              </a:rPr>
              <a:t>Pobreza, privação decorrentes da ausência de renda, precário ou nulo acesso aos serviços públicos, dentre outros;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latin typeface="Calibri" pitchFamily="34" charset="0"/>
              </a:rPr>
              <a:t> Fragilização de vínculos afetivos – relacionais e de pertencimento social (discriminações etárias, étnicas, de gênero ou por deficiência, dentre outras;</a:t>
            </a:r>
          </a:p>
          <a:p>
            <a:pPr>
              <a:defRPr/>
            </a:pPr>
            <a:endParaRPr lang="pt-BR" dirty="0">
              <a:latin typeface="Calibri" pitchFamily="34" charset="0"/>
            </a:endParaRPr>
          </a:p>
          <a:p>
            <a:pPr>
              <a:defRPr/>
            </a:pPr>
            <a:endParaRPr lang="pt-BR" dirty="0">
              <a:latin typeface="Calibri" pitchFamily="34" charset="0"/>
            </a:endParaRPr>
          </a:p>
          <a:p>
            <a:pPr>
              <a:defRPr/>
            </a:pPr>
            <a:endParaRPr lang="pt-BR" dirty="0">
              <a:latin typeface="Calibri" pitchFamily="34" charset="0"/>
            </a:endParaRPr>
          </a:p>
        </p:txBody>
      </p:sp>
      <p:pic>
        <p:nvPicPr>
          <p:cNvPr id="9220" name="Imagem 4"/>
          <p:cNvPicPr>
            <a:picLocks noChangeAspect="1" noChangeArrowheads="1"/>
          </p:cNvPicPr>
          <p:nvPr/>
        </p:nvPicPr>
        <p:blipFill>
          <a:blip r:embed="rId2" cstate="print"/>
          <a:srcRect l="30382" t="48453" r="63869" b="38118"/>
          <a:stretch>
            <a:fillRect/>
          </a:stretch>
        </p:blipFill>
        <p:spPr bwMode="auto">
          <a:xfrm>
            <a:off x="198438" y="2700338"/>
            <a:ext cx="14478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Imagem 5"/>
          <p:cNvPicPr>
            <a:picLocks noChangeAspect="1" noChangeArrowheads="1"/>
          </p:cNvPicPr>
          <p:nvPr/>
        </p:nvPicPr>
        <p:blipFill>
          <a:blip r:embed="rId3" cstate="print"/>
          <a:srcRect l="23680" t="27444" r="58788" b="17397"/>
          <a:stretch>
            <a:fillRect/>
          </a:stretch>
        </p:blipFill>
        <p:spPr bwMode="auto">
          <a:xfrm>
            <a:off x="9415463" y="2700338"/>
            <a:ext cx="942975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Imagem 6"/>
          <p:cNvPicPr>
            <a:picLocks noChangeAspect="1" noChangeArrowheads="1"/>
          </p:cNvPicPr>
          <p:nvPr/>
        </p:nvPicPr>
        <p:blipFill>
          <a:blip r:embed="rId4" cstate="print"/>
          <a:srcRect l="24480" t="41640" r="55444" b="31126"/>
          <a:stretch>
            <a:fillRect/>
          </a:stretch>
        </p:blipFill>
        <p:spPr bwMode="auto">
          <a:xfrm>
            <a:off x="4806950" y="5076825"/>
            <a:ext cx="1512888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CaixaDeTexto 7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ixaDeTexto 1"/>
          <p:cNvSpPr txBox="1">
            <a:spLocks noChangeArrowheads="1"/>
          </p:cNvSpPr>
          <p:nvPr/>
        </p:nvSpPr>
        <p:spPr bwMode="auto">
          <a:xfrm>
            <a:off x="2214563" y="1108075"/>
            <a:ext cx="6480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POLÍTICA DE ASSISTÊNCIA SOCIAL</a:t>
            </a:r>
          </a:p>
        </p:txBody>
      </p:sp>
      <p:sp>
        <p:nvSpPr>
          <p:cNvPr id="8195" name="CaixaDeTexto 2"/>
          <p:cNvSpPr txBox="1">
            <a:spLocks noChangeArrowheads="1"/>
          </p:cNvSpPr>
          <p:nvPr/>
        </p:nvSpPr>
        <p:spPr bwMode="auto">
          <a:xfrm>
            <a:off x="2001838" y="1897063"/>
            <a:ext cx="7127875" cy="363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24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Situações de risco social</a:t>
            </a:r>
            <a:r>
              <a:rPr lang="pt-BR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:</a:t>
            </a:r>
          </a:p>
          <a:p>
            <a:pPr>
              <a:spcAft>
                <a:spcPts val="600"/>
              </a:spcAft>
              <a:defRPr/>
            </a:pPr>
            <a:r>
              <a:rPr lang="pt-BR" sz="2200" dirty="0">
                <a:latin typeface="Calibri" pitchFamily="34" charset="0"/>
              </a:rPr>
              <a:t>            Famílias e indivíduos com direitos violados e, ou ameaçados em decorrência de: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 abandono;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maus tratos físicos e, ou, psíquicos;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b="1" dirty="0">
                <a:solidFill>
                  <a:srgbClr val="FF0000"/>
                </a:solidFill>
                <a:latin typeface="Calibri" pitchFamily="34" charset="0"/>
              </a:rPr>
              <a:t>Abuso sexual;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uso de substâncias psicoativas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cumprimento de medidas sócio-educativas;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situação de rua; 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t-BR" sz="2200" dirty="0">
                <a:latin typeface="Calibri" pitchFamily="34" charset="0"/>
              </a:rPr>
              <a:t>Situação de trabalho infantil, entre outras.</a:t>
            </a:r>
          </a:p>
        </p:txBody>
      </p:sp>
      <p:pic>
        <p:nvPicPr>
          <p:cNvPr id="10244" name="Imagem 3"/>
          <p:cNvPicPr>
            <a:picLocks noChangeAspect="1" noChangeArrowheads="1"/>
          </p:cNvPicPr>
          <p:nvPr/>
        </p:nvPicPr>
        <p:blipFill>
          <a:blip r:embed="rId2" cstate="print"/>
          <a:srcRect l="24652" t="40063" r="58260" b="29652"/>
          <a:stretch>
            <a:fillRect/>
          </a:stretch>
        </p:blipFill>
        <p:spPr bwMode="auto">
          <a:xfrm>
            <a:off x="7831138" y="2889250"/>
            <a:ext cx="22352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Imagem 4"/>
          <p:cNvPicPr>
            <a:picLocks noChangeAspect="1" noChangeArrowheads="1"/>
          </p:cNvPicPr>
          <p:nvPr/>
        </p:nvPicPr>
        <p:blipFill>
          <a:blip r:embed="rId3" cstate="print"/>
          <a:srcRect l="16594" t="43336" r="49940" b="28931"/>
          <a:stretch>
            <a:fillRect/>
          </a:stretch>
        </p:blipFill>
        <p:spPr bwMode="auto">
          <a:xfrm>
            <a:off x="2501900" y="5480050"/>
            <a:ext cx="2846388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Imagem 5"/>
          <p:cNvPicPr>
            <a:picLocks noChangeAspect="1" noChangeArrowheads="1"/>
          </p:cNvPicPr>
          <p:nvPr/>
        </p:nvPicPr>
        <p:blipFill>
          <a:blip r:embed="rId4" cstate="print"/>
          <a:srcRect l="18358" t="28391" r="54070" b="11548"/>
          <a:stretch>
            <a:fillRect/>
          </a:stretch>
        </p:blipFill>
        <p:spPr bwMode="auto">
          <a:xfrm>
            <a:off x="222250" y="2700338"/>
            <a:ext cx="1489075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Imagem 6"/>
          <p:cNvPicPr>
            <a:picLocks noChangeAspect="1" noChangeArrowheads="1"/>
          </p:cNvPicPr>
          <p:nvPr/>
        </p:nvPicPr>
        <p:blipFill>
          <a:blip r:embed="rId5" cstate="print"/>
          <a:srcRect l="24271" t="47319" r="57411" b="32297"/>
          <a:stretch>
            <a:fillRect/>
          </a:stretch>
        </p:blipFill>
        <p:spPr bwMode="auto">
          <a:xfrm>
            <a:off x="5595938" y="5438775"/>
            <a:ext cx="22352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CaixaDeTexto 7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14375" y="2208213"/>
            <a:ext cx="9026525" cy="1470025"/>
          </a:xfrm>
          <a:prstGeom prst="rect">
            <a:avLst/>
          </a:prstGeom>
        </p:spPr>
        <p:txBody>
          <a:bodyPr lIns="91435" tIns="45718" rIns="91435" bIns="45718"/>
          <a:lstStyle/>
          <a:p>
            <a:pPr algn="ctr" defTabSz="1038975" fontAlgn="auto">
              <a:spcAft>
                <a:spcPts val="0"/>
              </a:spcAft>
              <a:defRPr/>
            </a:pPr>
            <a:endParaRPr lang="pt-BR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CaixaDeTexto 2"/>
          <p:cNvSpPr txBox="1">
            <a:spLocks noChangeArrowheads="1"/>
          </p:cNvSpPr>
          <p:nvPr/>
        </p:nvSpPr>
        <p:spPr bwMode="auto">
          <a:xfrm>
            <a:off x="1711325" y="1298575"/>
            <a:ext cx="76327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defRPr/>
            </a:pPr>
            <a:r>
              <a:rPr lang="pt-BR" sz="3200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FUNÇÕES DA POLÍTICA DE ASSISTÊNCIA SOCIAL</a:t>
            </a:r>
          </a:p>
        </p:txBody>
      </p:sp>
      <p:sp>
        <p:nvSpPr>
          <p:cNvPr id="11268" name="CaixaDeTexto 3"/>
          <p:cNvSpPr txBox="1">
            <a:spLocks noChangeArrowheads="1"/>
          </p:cNvSpPr>
          <p:nvPr/>
        </p:nvSpPr>
        <p:spPr bwMode="auto">
          <a:xfrm>
            <a:off x="1062038" y="2555875"/>
            <a:ext cx="849788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just">
              <a:buFontTx/>
              <a:buChar char="-"/>
            </a:pPr>
            <a:r>
              <a:rPr lang="pt-BR" sz="2400" b="1">
                <a:latin typeface="Calibri" pitchFamily="34" charset="0"/>
              </a:rPr>
              <a:t>Proteção Social</a:t>
            </a:r>
            <a:r>
              <a:rPr lang="pt-BR" sz="2400">
                <a:latin typeface="Calibri" pitchFamily="34" charset="0"/>
              </a:rPr>
              <a:t>: visa à garantia da vida, à redução de danos e à prevenção da incidência de riscos.</a:t>
            </a:r>
          </a:p>
          <a:p>
            <a:pPr algn="just"/>
            <a:endParaRPr lang="pt-BR" sz="2400"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pt-BR" sz="2400" b="1">
                <a:latin typeface="Calibri" pitchFamily="34" charset="0"/>
              </a:rPr>
              <a:t>Defesa de direitos:</a:t>
            </a:r>
            <a:r>
              <a:rPr lang="pt-BR" sz="2400">
                <a:latin typeface="Calibri" pitchFamily="34" charset="0"/>
              </a:rPr>
              <a:t> garantir o pleno acesso no conjunto das proteções socioassistenciais. </a:t>
            </a:r>
          </a:p>
          <a:p>
            <a:pPr algn="just"/>
            <a:endParaRPr lang="pt-BR" sz="2400">
              <a:latin typeface="Calibri" pitchFamily="34" charset="0"/>
            </a:endParaRPr>
          </a:p>
          <a:p>
            <a:pPr algn="just"/>
            <a:r>
              <a:rPr lang="pt-BR" sz="2400" b="1">
                <a:latin typeface="Calibri" pitchFamily="34" charset="0"/>
              </a:rPr>
              <a:t>- Vigilância socioassistencial:</a:t>
            </a:r>
            <a:r>
              <a:rPr lang="pt-BR" sz="2400">
                <a:latin typeface="Calibri" pitchFamily="34" charset="0"/>
              </a:rPr>
              <a:t> capacidade e meios para conhecer a presença de formas e vulnerabilidades e riscos social e pessoal da população e território; analisar territorialmente a capacidade protetiva das famílias e nela a ocorrência de vulnerabilidades, de ameaças, de vitimizações e danos (LOAS).</a:t>
            </a:r>
          </a:p>
          <a:p>
            <a:pPr algn="just"/>
            <a:r>
              <a:rPr lang="pt-BR">
                <a:latin typeface="Calibri" pitchFamily="34" charset="0"/>
              </a:rPr>
              <a:t> </a:t>
            </a:r>
          </a:p>
        </p:txBody>
      </p:sp>
      <p:sp>
        <p:nvSpPr>
          <p:cNvPr id="11269" name="CaixaDeTexto 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ctrTitle"/>
          </p:nvPr>
        </p:nvSpPr>
        <p:spPr bwMode="auto">
          <a:xfrm>
            <a:off x="952500" y="1260475"/>
            <a:ext cx="9029700" cy="1217613"/>
          </a:xfrm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pt-BR" sz="3200" b="1" u="sng" dirty="0" smtClean="0">
                <a:solidFill>
                  <a:schemeClr val="accent3">
                    <a:lumMod val="75000"/>
                  </a:schemeClr>
                </a:solidFill>
              </a:rPr>
              <a:t>ORGANIZAÇÃO DA POLÍTICA DE ASSISTÊNCIA SOCIAL </a:t>
            </a:r>
          </a:p>
        </p:txBody>
      </p:sp>
      <p:sp>
        <p:nvSpPr>
          <p:cNvPr id="12291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52438" y="3252788"/>
            <a:ext cx="9788525" cy="314642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300" smtClean="0">
                <a:solidFill>
                  <a:schemeClr val="tx1"/>
                </a:solidFill>
              </a:rPr>
              <a:t>sistema público que organiza e regula as ações e serviços socioassistenciais em todo território nacional;</a:t>
            </a:r>
          </a:p>
          <a:p>
            <a:pPr algn="l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300" smtClean="0">
                <a:solidFill>
                  <a:schemeClr val="tx1"/>
                </a:solidFill>
              </a:rPr>
              <a:t>modelo de gestão  descentralizado e participativo;</a:t>
            </a:r>
          </a:p>
          <a:p>
            <a:pPr algn="l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300" smtClean="0">
                <a:solidFill>
                  <a:schemeClr val="tx1"/>
                </a:solidFill>
              </a:rPr>
              <a:t>teve suas bases de implantação consolidadas em 2005, por meio da sua Norma Operacional Básica do Suas (NOB/Suas), que apresenta claramente as competências de cada órgão federado e os eixos de implementação e consolidação da iniciativa</a:t>
            </a:r>
            <a:r>
              <a:rPr lang="pt-BR" sz="220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292" name="CaixaDeTexto 3"/>
          <p:cNvSpPr txBox="1">
            <a:spLocks noChangeArrowheads="1"/>
          </p:cNvSpPr>
          <p:nvPr/>
        </p:nvSpPr>
        <p:spPr bwMode="auto">
          <a:xfrm>
            <a:off x="952500" y="2700338"/>
            <a:ext cx="8823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2400" b="1">
                <a:latin typeface="Calibri" pitchFamily="34" charset="0"/>
              </a:rPr>
              <a:t>SISTEMA ÚNICO DE ASSISTÊNCIA SOCIAL - SUAS</a:t>
            </a:r>
          </a:p>
        </p:txBody>
      </p:sp>
      <p:sp>
        <p:nvSpPr>
          <p:cNvPr id="12293" name="CaixaDeTexto 4"/>
          <p:cNvSpPr txBox="1">
            <a:spLocks noChangeArrowheads="1"/>
          </p:cNvSpPr>
          <p:nvPr/>
        </p:nvSpPr>
        <p:spPr bwMode="auto">
          <a:xfrm>
            <a:off x="9486900" y="7161213"/>
            <a:ext cx="1117600" cy="4778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pt-BR" sz="25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1607</Words>
  <Application>Microsoft Office PowerPoint</Application>
  <PresentationFormat>Personalizar</PresentationFormat>
  <Paragraphs>166</Paragraphs>
  <Slides>25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7" baseType="lpstr">
      <vt:lpstr>Tema do Office</vt:lpstr>
      <vt:lpstr>Objeto de Shell de Gerenciador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ORGANIZAÇÃO DA POLÍTICA DE ASSISTÊNCIA SOCIAL </vt:lpstr>
      <vt:lpstr>Slide 10</vt:lpstr>
      <vt:lpstr>Slide 11</vt:lpstr>
      <vt:lpstr>Slide 12</vt:lpstr>
      <vt:lpstr>Slide 13</vt:lpstr>
      <vt:lpstr>Serviços Média Complexidade</vt:lpstr>
      <vt:lpstr>Slide 15</vt:lpstr>
      <vt:lpstr>PAEFI   Serviço de Proteção e Atendimento Especializado a Famílias e Indivíduos</vt:lpstr>
      <vt:lpstr>Quem são os usuários do PAEFI?</vt:lpstr>
      <vt:lpstr>Quem são os usuários do PAEFI?</vt:lpstr>
      <vt:lpstr>Quais os objetivos do PAEFI?</vt:lpstr>
      <vt:lpstr>Onde deve ser ofertado?</vt:lpstr>
      <vt:lpstr>Quais são suas atividades Essenciais?</vt:lpstr>
      <vt:lpstr>Quais são suas atividades Essenciais?</vt:lpstr>
      <vt:lpstr>Quais as condições e formas de acesso?</vt:lpstr>
      <vt:lpstr>Média Complexidade - MC 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Decka</dc:creator>
  <cp:lastModifiedBy>ALESC</cp:lastModifiedBy>
  <cp:revision>314</cp:revision>
  <dcterms:created xsi:type="dcterms:W3CDTF">2013-09-24T16:43:54Z</dcterms:created>
  <dcterms:modified xsi:type="dcterms:W3CDTF">2016-08-10T20:47:33Z</dcterms:modified>
</cp:coreProperties>
</file>