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96" r:id="rId5"/>
    <p:sldId id="258" r:id="rId6"/>
    <p:sldId id="300" r:id="rId7"/>
    <p:sldId id="259" r:id="rId8"/>
    <p:sldId id="285" r:id="rId9"/>
    <p:sldId id="286" r:id="rId10"/>
    <p:sldId id="289" r:id="rId11"/>
    <p:sldId id="273" r:id="rId12"/>
    <p:sldId id="290" r:id="rId13"/>
    <p:sldId id="291" r:id="rId14"/>
    <p:sldId id="292" r:id="rId15"/>
    <p:sldId id="298" r:id="rId16"/>
    <p:sldId id="262" r:id="rId17"/>
    <p:sldId id="306" r:id="rId18"/>
    <p:sldId id="303" r:id="rId19"/>
    <p:sldId id="302" r:id="rId20"/>
    <p:sldId id="271" r:id="rId21"/>
    <p:sldId id="304" r:id="rId22"/>
    <p:sldId id="307" r:id="rId23"/>
    <p:sldId id="305" r:id="rId24"/>
    <p:sldId id="277" r:id="rId25"/>
    <p:sldId id="278" r:id="rId26"/>
    <p:sldId id="279" r:id="rId27"/>
    <p:sldId id="295" r:id="rId28"/>
    <p:sldId id="280" r:id="rId29"/>
    <p:sldId id="281" r:id="rId30"/>
    <p:sldId id="283" r:id="rId31"/>
    <p:sldId id="263" r:id="rId32"/>
    <p:sldId id="308" r:id="rId33"/>
    <p:sldId id="272" r:id="rId34"/>
    <p:sldId id="264" r:id="rId35"/>
    <p:sldId id="284" r:id="rId3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CAEB-46BA-49E8-9A3D-0D111ADC011A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A078-7539-47E9-BBA8-5060E19E2E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6A231-7395-4B83-8D76-221F638B4FB6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C879C-EA62-4147-93CF-7FF112E40D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1688A-4731-4B0F-A4D9-FCCB7B56A85C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FF3D8-E102-41B7-AC30-D4C24B1605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5782-A956-4C2F-9AE9-5BC9090E162B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F7511-FB44-4E09-B530-AF75ADE0D9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60BF4-CF8A-43CD-87D2-22D5C01659AB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AEC7E-4296-44EE-9928-CE75B52A2C9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79DDE-15A0-4349-9F2E-A55810E552BC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24844-9A81-4433-9D52-2DA66F540E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19CB-7043-43F1-9D1A-E87D41DFEDE7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097C-E71A-46CF-8D72-852D3BA8EDA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19A19-3E4C-47BE-9D11-EB85489DAA0E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06FC4-6462-4805-ADA1-D22DAB6041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6E0FB-9969-4E6A-8B79-5C89BF3E6B8A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CE8A-0A41-499B-8B97-A0C5DDC1B44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1F3F1-C027-4975-B721-590D3FD2AE08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8AED2-5792-4C0E-9467-4449FD4D9D1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05542-F55D-4E46-BD9F-DB9745F87F33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DAF6D-ADC7-4F50-B766-CAE98AB37AF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1A76F6-C37E-4DCC-9032-429CDE98ED0D}" type="datetimeFigureOut">
              <a:rPr lang="pt-BR"/>
              <a:pPr>
                <a:defRPr/>
              </a:pPr>
              <a:t>09/08/2016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F77803-9C90-4755-A57B-237EDDF206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ítulo 1"/>
          <p:cNvSpPr>
            <a:spLocks noGrp="1"/>
          </p:cNvSpPr>
          <p:nvPr>
            <p:ph type="ctrTitle"/>
          </p:nvPr>
        </p:nvSpPr>
        <p:spPr>
          <a:xfrm>
            <a:off x="685800" y="1571625"/>
            <a:ext cx="7886700" cy="2214563"/>
          </a:xfrm>
        </p:spPr>
        <p:txBody>
          <a:bodyPr/>
          <a:lstStyle/>
          <a:p>
            <a:pPr eaLnBrk="1" hangingPunct="1"/>
            <a:r>
              <a:rPr lang="pt-BR" b="1" smtClean="0"/>
              <a:t>Rede de Atenção Intersetorial</a:t>
            </a:r>
          </a:p>
        </p:txBody>
      </p:sp>
      <p:sp>
        <p:nvSpPr>
          <p:cNvPr id="13314" name="Subtítulo 2"/>
          <p:cNvSpPr>
            <a:spLocks noGrp="1"/>
          </p:cNvSpPr>
          <p:nvPr>
            <p:ph type="subTitle" idx="1"/>
          </p:nvPr>
        </p:nvSpPr>
        <p:spPr>
          <a:xfrm>
            <a:off x="1428750" y="3886200"/>
            <a:ext cx="6343650" cy="1328738"/>
          </a:xfrm>
        </p:spPr>
        <p:txBody>
          <a:bodyPr/>
          <a:lstStyle/>
          <a:p>
            <a:pPr eaLnBrk="1" hangingPunct="1"/>
            <a:r>
              <a:rPr lang="pt-BR" sz="4000" smtClean="0">
                <a:solidFill>
                  <a:schemeClr val="tx1"/>
                </a:solidFill>
              </a:rPr>
              <a:t>Composição, Fluxos, Atribuições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Diagnóstico da Situação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00063" y="1143000"/>
            <a:ext cx="8501062" cy="55721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 smtClean="0"/>
              <a:t>FICHA DE CARACTERIZAÇÃO DA INSTITUIÇÃO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1- IDENTIFICAÇÃO DA INSTITUIÇÃO * Nome da Instituição: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2. Você concorda em participar desta pesquisa e preencher o questionário? * Esta pergunta é eliminatória.Você só poderá continuar se responder afirmativamente.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SIM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Orientação para o preenchimento. As questões de nº 1 a nº 4 são de identificação da instituição/serviço. As questões de nº 5 a nº 15 são para os serviços que atendem pessoas em situação de violências em geral. As questões de nº 16 até a nº 47 são específicas para as ações de atenção a pessoas em situação de violência sexual. Caso seu serviço/instituição trabalhe com os dois tipos de violências preencha todo o questionário. Confirme abaixo o serviço oferecido pela sua instituição: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Violências em Geral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Violência Sexual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Outro: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Endereço: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Município: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Telefone: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</a:t>
            </a:r>
            <a:r>
              <a:rPr lang="pt-BR" dirty="0" err="1" smtClean="0"/>
              <a:t>E-mail</a:t>
            </a:r>
            <a:r>
              <a:rPr lang="pt-BR" dirty="0" smtClean="0"/>
              <a:t>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Nome do Responsável pelo Serviço de Atenção a Violência na instituição: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* Data de início de funcionamento do Projeto/Programa/Serviço de atenção a vítimas de violência: ____/______mês/ano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3.Seu serviço/instituição faz parte de uma Rede de Atenção a Pessoas em Situação de Violência? * Considere rede uma organização oficializada de serviços com </a:t>
            </a:r>
            <a:r>
              <a:rPr lang="pt-BR" dirty="0" err="1" smtClean="0"/>
              <a:t>pactuação</a:t>
            </a:r>
            <a:r>
              <a:rPr lang="pt-BR" dirty="0" smtClean="0"/>
              <a:t> de referência e contra referência.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Sim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Não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Caso a resposta seja afirmativa. Qual Rede de Atenção? Escreva o nome da Rede de Atenção a Violência: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4.O Serviço está vinculado ao (pode marcar mais de uma opção):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Governo Municipal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Governo Estadual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Governo Federal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Organização Não Governamental (ONG)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Universidade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Fundação/Instituição/Associação sem fins lucrativos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Instituição Privada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Instituição Filantrópica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Redes</a:t>
            </a:r>
          </a:p>
        </p:txBody>
      </p:sp>
      <p:sp>
        <p:nvSpPr>
          <p:cNvPr id="24578" name="Espaço Reservado para Conteúdo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Pactuar</a:t>
            </a:r>
            <a:r>
              <a:rPr lang="pt-BR" smtClean="0"/>
              <a:t> com os (as) gestores (as) locais ( municipais,regionais e estaduais) que compõem a rede de cuidado e de proteção social a priorização da atenção integral às pessoas em situação de violências.</a:t>
            </a:r>
          </a:p>
          <a:p>
            <a:pPr eaLnBrk="1" hangingPunct="1"/>
            <a:endParaRPr lang="pt-BR" smtClean="0"/>
          </a:p>
        </p:txBody>
      </p:sp>
      <p:sp>
        <p:nvSpPr>
          <p:cNvPr id="24579" name="Espaço Reservado para Conteú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pic>
        <p:nvPicPr>
          <p:cNvPr id="24580" name="Picture 2" descr="H:\SEMUS\Dir Acoes em Saude\CAISM\SAVS\VS SIMONE\FOTOS\P1011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2638" y="1571625"/>
            <a:ext cx="41163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Mobilização Social</a:t>
            </a:r>
          </a:p>
        </p:txBody>
      </p:sp>
      <p:sp>
        <p:nvSpPr>
          <p:cNvPr id="25602" name="Espaço Reservado para Conteúdo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pt-BR" b="1" smtClean="0"/>
          </a:p>
          <a:p>
            <a:pPr eaLnBrk="1" hangingPunct="1"/>
            <a:r>
              <a:rPr lang="pt-BR" b="1" smtClean="0"/>
              <a:t>Formalizar</a:t>
            </a:r>
            <a:r>
              <a:rPr lang="pt-BR" smtClean="0"/>
              <a:t> em atos normativos (leis, decretos, portarias, planos de ação, protocolo de intenção, carta compromisso e outros).</a:t>
            </a:r>
          </a:p>
          <a:p>
            <a:pPr eaLnBrk="1" hangingPunct="1"/>
            <a:endParaRPr lang="pt-BR" smtClean="0"/>
          </a:p>
        </p:txBody>
      </p:sp>
      <p:pic>
        <p:nvPicPr>
          <p:cNvPr id="25603" name="Picture 2" descr="H:\SEMUS\Dir Acoes em Saude\CAISM\SAVS\VS SIMONE\FOTOS\I Encontro Rede FOTOS\I Encontro REDE 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1500188"/>
            <a:ext cx="4429125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Mobilização Social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b="1" dirty="0" smtClean="0"/>
              <a:t>Construir alianças estratégicas </a:t>
            </a:r>
            <a:r>
              <a:rPr lang="pt-BR" dirty="0" smtClean="0"/>
              <a:t>com Conselhos Tutelares e de Direitos; associações comunitárias; meios de comunicação; Ministério Público, Segurança Pública; Poderes Legislativo e Judiciário dentre outros.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pic>
        <p:nvPicPr>
          <p:cNvPr id="26627" name="Picture 2" descr="H:\SEMUS\Dir Acoes em Saude\CAISM\SAVS\VS SIMONE\FOTOS\DSC023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1357313"/>
            <a:ext cx="4429125" cy="4651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Capacitação Permanente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1"/>
          </p:nvPr>
        </p:nvSpPr>
        <p:spPr>
          <a:xfrm>
            <a:off x="357188" y="1285875"/>
            <a:ext cx="4000500" cy="4840288"/>
          </a:xfrm>
        </p:spPr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 smtClean="0"/>
              <a:t>    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 smtClean="0"/>
              <a:t>       Sensibilizar e capacitar </a:t>
            </a:r>
            <a:r>
              <a:rPr lang="pt-BR" dirty="0" smtClean="0"/>
              <a:t>os (as) profissionais de saúde dos três níveis de atenção em linha de cuidado, nas dimensões do acolhimento, atendimento (diagnóstico, tratamento e cuidados), notificação e seguimento do caso na rede de cuidado e de proteção social.</a:t>
            </a:r>
          </a:p>
        </p:txBody>
      </p:sp>
      <p:pic>
        <p:nvPicPr>
          <p:cNvPr id="27651" name="Picture 5" descr="P10122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341438"/>
            <a:ext cx="42132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Capacitação Permanente</a:t>
            </a:r>
          </a:p>
        </p:txBody>
      </p:sp>
      <p:pic>
        <p:nvPicPr>
          <p:cNvPr id="28674" name="Picture 2" descr="H:\SEMUS\Dir Acoes em Saude\CAISM\SAVS\Fotos violencia\mesa_abertura_maria_regina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600200"/>
            <a:ext cx="6400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Capacitação Permanente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 rtlCol="0">
            <a:normAutofit/>
          </a:bodyPr>
          <a:lstStyle/>
          <a:p>
            <a:pPr marL="742950" indent="-7429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t-BR" sz="6200" dirty="0" smtClean="0"/>
          </a:p>
          <a:p>
            <a:pPr marL="742950" indent="-7429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t-BR" sz="62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sp>
        <p:nvSpPr>
          <p:cNvPr id="30723" name="Retângulo 3"/>
          <p:cNvSpPr>
            <a:spLocks noChangeArrowheads="1"/>
          </p:cNvSpPr>
          <p:nvPr/>
        </p:nvSpPr>
        <p:spPr bwMode="auto">
          <a:xfrm>
            <a:off x="357188" y="1357313"/>
            <a:ext cx="82867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just"/>
            <a:r>
              <a:rPr lang="pt-BR" sz="2800" b="1" u="sng">
                <a:latin typeface="Calibri" pitchFamily="34" charset="0"/>
              </a:rPr>
              <a:t>Articular</a:t>
            </a:r>
            <a:r>
              <a:rPr lang="pt-BR" sz="2800" u="sng">
                <a:latin typeface="Calibri" pitchFamily="34" charset="0"/>
              </a:rPr>
              <a:t> com os serviços </a:t>
            </a:r>
            <a:r>
              <a:rPr lang="pt-BR" sz="2800">
                <a:latin typeface="Calibri" pitchFamily="34" charset="0"/>
              </a:rPr>
              <a:t>de promoção, proteção e defesa dos direitos para a inclusão de conteúdo da atenção integral em rede na formação continuada para profissionais e gestores (as).</a:t>
            </a:r>
          </a:p>
          <a:p>
            <a:pPr marL="514350" indent="-514350" algn="just"/>
            <a:endParaRPr lang="pt-BR" sz="2800">
              <a:latin typeface="Calibri" pitchFamily="34" charset="0"/>
            </a:endParaRPr>
          </a:p>
          <a:p>
            <a:pPr marL="514350" indent="-514350" algn="just"/>
            <a:endParaRPr lang="pt-BR" sz="2800">
              <a:latin typeface="Calibri" pitchFamily="34" charset="0"/>
            </a:endParaRPr>
          </a:p>
          <a:p>
            <a:pPr marL="514350" indent="-514350" algn="just"/>
            <a:r>
              <a:rPr lang="pt-BR" sz="2800" b="1" u="sng">
                <a:latin typeface="Calibri" pitchFamily="34" charset="0"/>
              </a:rPr>
              <a:t>Articular</a:t>
            </a:r>
            <a:r>
              <a:rPr lang="pt-BR" sz="2800" u="sng">
                <a:latin typeface="Calibri" pitchFamily="34" charset="0"/>
              </a:rPr>
              <a:t> com as instituições de ensino e pesquisa </a:t>
            </a:r>
            <a:r>
              <a:rPr lang="pt-BR" sz="2800">
                <a:latin typeface="Calibri" pitchFamily="34" charset="0"/>
              </a:rPr>
              <a:t>para a inserção do tema da prevenção de violências e a promoção da cultura de paz nas disciplinas dos cursos de saúde, assistência social, segurança pública e educação.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Capacitação Permanente</a:t>
            </a:r>
          </a:p>
        </p:txBody>
      </p:sp>
      <p:pic>
        <p:nvPicPr>
          <p:cNvPr id="2969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Planejamento e Gestão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40000" lnSpcReduction="20000"/>
          </a:bodyPr>
          <a:lstStyle/>
          <a:p>
            <a:pPr marL="742950" indent="-7429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t-BR" sz="7400" b="1" dirty="0" smtClean="0"/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7400" b="1" dirty="0" smtClean="0"/>
              <a:t>       Instituir grupo de gestão colegiada  </a:t>
            </a:r>
            <a:r>
              <a:rPr lang="pt-BR" sz="7400" dirty="0" smtClean="0"/>
              <a:t>da rede de cuidado e de proteção social para articular, mobilizar, planejar, acompanhar e avaliar as ações da rede.</a:t>
            </a:r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7400" dirty="0" smtClean="0"/>
              <a:t>     </a:t>
            </a:r>
          </a:p>
          <a:p>
            <a:pPr marL="742950" indent="-74295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7400" dirty="0" smtClean="0"/>
              <a:t>      Comitê da Rede de Atenção</a:t>
            </a:r>
          </a:p>
          <a:p>
            <a:pPr marL="742950" indent="-74295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7400" dirty="0" smtClean="0"/>
              <a:t>              às Pessoas em Situação de Violência</a:t>
            </a:r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6200" dirty="0" smtClean="0"/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6200" b="1" dirty="0" smtClean="0"/>
              <a:t>             </a:t>
            </a:r>
            <a:endParaRPr lang="pt-BR" sz="6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Planejamento e Gestão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47500" lnSpcReduction="20000"/>
          </a:bodyPr>
          <a:lstStyle/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6200" dirty="0" smtClean="0"/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6200" b="1" dirty="0" smtClean="0"/>
              <a:t>             Elaborar/adotar protocolos </a:t>
            </a:r>
            <a:r>
              <a:rPr lang="pt-BR" sz="6200" dirty="0" smtClean="0"/>
              <a:t>de acolhimento e atendimento humanizados (abordando os aspectos técnicos e éticos) para o serviço de saúde e da rede </a:t>
            </a:r>
            <a:r>
              <a:rPr lang="pt-BR" sz="6200" dirty="0" err="1" smtClean="0"/>
              <a:t>intersetorial</a:t>
            </a:r>
            <a:r>
              <a:rPr lang="pt-BR" sz="6200" dirty="0" smtClean="0"/>
              <a:t>, definindo </a:t>
            </a:r>
            <a:r>
              <a:rPr lang="pt-BR" sz="6200" dirty="0" err="1" smtClean="0"/>
              <a:t>corresponsabilidades</a:t>
            </a:r>
            <a:r>
              <a:rPr lang="pt-BR" sz="6200" dirty="0" smtClean="0"/>
              <a:t>, áreas de abrangência, fluxos do atendimento e seguimento para a rede, normativas específicas, podendo ser utilizados ou adaptados os protocolos existentes.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Redes</a:t>
            </a:r>
          </a:p>
        </p:txBody>
      </p:sp>
      <p:sp>
        <p:nvSpPr>
          <p:cNvPr id="1638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pt-BR" smtClean="0"/>
          </a:p>
          <a:p>
            <a:pPr algn="ctr" eaLnBrk="1" hangingPunct="1"/>
            <a:r>
              <a:rPr lang="pt-BR" sz="3200" smtClean="0"/>
              <a:t>É fundamental destacar que a intervenção nos casos de violência é </a:t>
            </a:r>
            <a:r>
              <a:rPr lang="pt-BR" sz="3200" b="1" smtClean="0"/>
              <a:t>multiprofissional</a:t>
            </a:r>
            <a:r>
              <a:rPr lang="pt-BR" sz="3200" smtClean="0"/>
              <a:t>, </a:t>
            </a:r>
            <a:r>
              <a:rPr lang="pt-BR" sz="3200" b="1" smtClean="0"/>
              <a:t>interdisciplinar</a:t>
            </a:r>
            <a:r>
              <a:rPr lang="pt-BR" sz="3200" smtClean="0"/>
              <a:t> e </a:t>
            </a:r>
            <a:r>
              <a:rPr lang="pt-BR" sz="3200" b="1" smtClean="0"/>
              <a:t>interinstitucional</a:t>
            </a:r>
            <a:r>
              <a:rPr lang="pt-BR" sz="3200" smtClean="0"/>
              <a:t>.</a:t>
            </a:r>
          </a:p>
          <a:p>
            <a:pPr eaLnBrk="1" hangingPunct="1"/>
            <a:endParaRPr lang="pt-BR" smtClean="0"/>
          </a:p>
        </p:txBody>
      </p:sp>
      <p:sp>
        <p:nvSpPr>
          <p:cNvPr id="1638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pic>
        <p:nvPicPr>
          <p:cNvPr id="16388" name="Picture 2" descr="http://www.linagalvani.org.br/blog/wp-content/uploads/2011/10/Artigo-300x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25"/>
            <a:ext cx="40513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Planejamento e Gestão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47500" lnSpcReduction="20000"/>
          </a:bodyPr>
          <a:lstStyle/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6200" dirty="0" smtClean="0"/>
              <a:t>        Adotar estratégias de </a:t>
            </a:r>
            <a:r>
              <a:rPr lang="pt-BR" sz="6200" b="1" dirty="0" smtClean="0"/>
              <a:t>acompanhamento</a:t>
            </a:r>
            <a:r>
              <a:rPr lang="pt-BR" sz="6200" dirty="0" smtClean="0"/>
              <a:t> e apoio técnico e psicossocial às equipes que atendem as pessoas em situação de violência e estimular que a rede </a:t>
            </a:r>
            <a:r>
              <a:rPr lang="pt-BR" sz="6200" dirty="0" err="1" smtClean="0"/>
              <a:t>intersetorial</a:t>
            </a:r>
            <a:r>
              <a:rPr lang="pt-BR" sz="6200" dirty="0" smtClean="0"/>
              <a:t> siga essas estratégias.</a:t>
            </a:r>
          </a:p>
          <a:p>
            <a:pPr marL="742950" indent="-7429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6200" dirty="0" smtClean="0"/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29150" y="1500188"/>
            <a:ext cx="4057650" cy="5072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Planejamento e Gestão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28625" y="1428750"/>
            <a:ext cx="4214813" cy="4857750"/>
          </a:xfrm>
        </p:spPr>
        <p:txBody>
          <a:bodyPr rtlCol="0">
            <a:normAutofit fontScale="25000" lnSpcReduction="20000"/>
          </a:bodyPr>
          <a:lstStyle/>
          <a:p>
            <a:pPr marL="1143000" indent="-11430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9600" dirty="0" smtClean="0"/>
              <a:t>                Implantar/implementar o </a:t>
            </a:r>
            <a:r>
              <a:rPr lang="pt-BR" sz="9600" b="1" dirty="0" smtClean="0"/>
              <a:t>sistema Vigilância </a:t>
            </a:r>
            <a:r>
              <a:rPr lang="pt-BR" sz="9600" dirty="0" smtClean="0"/>
              <a:t>de Violências e Acidentes (Viva Contínuo).</a:t>
            </a:r>
          </a:p>
          <a:p>
            <a:pPr marL="1143000" indent="-11430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9600" dirty="0" smtClean="0"/>
          </a:p>
          <a:p>
            <a:pPr marL="1143000" indent="-11430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9600" b="1" dirty="0" smtClean="0"/>
              <a:t>                 Divulgar para a sociedade </a:t>
            </a:r>
            <a:r>
              <a:rPr lang="pt-BR" sz="9600" dirty="0" smtClean="0"/>
              <a:t>os serviços com endereço completo e os horários de atendimento às pessoas em situação de violências (Guia de Serviços).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pic>
        <p:nvPicPr>
          <p:cNvPr id="34819" name="Picture 2" descr="H:\SEMUS\Dir Acoes em Saude\CAISM\SAVS\folder, flyer fluxo VS\Cartão Violência Sexual VERS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428750"/>
            <a:ext cx="3571875" cy="4986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Divulgação / Mobilização</a:t>
            </a:r>
          </a:p>
        </p:txBody>
      </p:sp>
      <p:pic>
        <p:nvPicPr>
          <p:cNvPr id="35842" name="Picture 5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pic>
        <p:nvPicPr>
          <p:cNvPr id="35843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Divulgação / Mobilização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6866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0" indent="-1143000" eaLnBrk="1" hangingPunct="1">
              <a:buFont typeface="Arial" charset="0"/>
              <a:buNone/>
            </a:pPr>
            <a:r>
              <a:rPr lang="pt-BR" sz="9600" smtClean="0"/>
              <a:t>                </a:t>
            </a:r>
            <a:endParaRPr lang="pt-BR" smtClean="0"/>
          </a:p>
        </p:txBody>
      </p:sp>
      <p:pic>
        <p:nvPicPr>
          <p:cNvPr id="36867" name="Picture 3" descr="H:\SEMUS\Dir Acoes em Saude\CAISM\SAVS\Fotos violencia\Panfletagem Shoping Nort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5731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pPr eaLnBrk="1" hangingPunct="1"/>
            <a:r>
              <a:rPr lang="pt-BR" smtClean="0"/>
              <a:t>     </a:t>
            </a:r>
            <a:r>
              <a:rPr lang="pt-BR" sz="4000" smtClean="0"/>
              <a:t>JUSTIÇA e</a:t>
            </a:r>
            <a:br>
              <a:rPr lang="pt-BR" sz="4000" smtClean="0"/>
            </a:br>
            <a:r>
              <a:rPr lang="pt-BR" sz="4000" smtClean="0"/>
              <a:t>SEGURANÇA PÚBLICA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916113"/>
            <a:ext cx="8374063" cy="4537075"/>
          </a:xfrm>
        </p:spPr>
        <p:txBody>
          <a:bodyPr/>
          <a:lstStyle/>
          <a:p>
            <a:pPr eaLnBrk="1" hangingPunct="1"/>
            <a:r>
              <a:rPr lang="pt-BR" b="1" smtClean="0"/>
              <a:t>Polícia  Militar: </a:t>
            </a:r>
            <a:r>
              <a:rPr lang="pt-BR" smtClean="0"/>
              <a:t>Rede Intersetorial, capacitação, equipe especializada, acordos (SAMU)</a:t>
            </a:r>
          </a:p>
          <a:p>
            <a:pPr eaLnBrk="1" hangingPunct="1"/>
            <a:r>
              <a:rPr lang="pt-BR" b="1" smtClean="0"/>
              <a:t>Polícia Civil: </a:t>
            </a:r>
            <a:r>
              <a:rPr lang="pt-BR" smtClean="0"/>
              <a:t>Rede Intersetorial, capacitação, referenciamento</a:t>
            </a:r>
          </a:p>
          <a:p>
            <a:pPr eaLnBrk="1" hangingPunct="1"/>
            <a:r>
              <a:rPr lang="pt-BR" b="1" smtClean="0"/>
              <a:t>IGP/IML: </a:t>
            </a:r>
            <a:r>
              <a:rPr lang="pt-BR" smtClean="0"/>
              <a:t>Exame conjunto, capacitação, referenciamento</a:t>
            </a:r>
          </a:p>
          <a:p>
            <a:pPr eaLnBrk="1" hangingPunct="1"/>
            <a:r>
              <a:rPr lang="pt-BR" b="1" smtClean="0"/>
              <a:t>Ministério Público: </a:t>
            </a:r>
            <a:r>
              <a:rPr lang="pt-BR" smtClean="0"/>
              <a:t>celeridade, Rede</a:t>
            </a:r>
          </a:p>
          <a:p>
            <a:pPr eaLnBrk="1" hangingPunct="1"/>
            <a:r>
              <a:rPr lang="pt-BR" b="1" smtClean="0"/>
              <a:t>Judiciário: </a:t>
            </a:r>
            <a:r>
              <a:rPr lang="pt-BR" smtClean="0"/>
              <a:t>celeridade, Rede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188913"/>
            <a:ext cx="8229600" cy="1439862"/>
          </a:xfrm>
        </p:spPr>
        <p:txBody>
          <a:bodyPr/>
          <a:lstStyle/>
          <a:p>
            <a:pPr eaLnBrk="1" hangingPunct="1"/>
            <a:r>
              <a:rPr lang="pt-BR" smtClean="0"/>
              <a:t>     PROTEÇÃO</a:t>
            </a:r>
          </a:p>
        </p:txBody>
      </p:sp>
      <p:sp>
        <p:nvSpPr>
          <p:cNvPr id="419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pt-BR" b="1" smtClean="0"/>
              <a:t>Conselhos Tutelares: </a:t>
            </a:r>
            <a:r>
              <a:rPr lang="pt-BR" smtClean="0"/>
              <a:t>Rede Intersetorial</a:t>
            </a:r>
          </a:p>
          <a:p>
            <a:pPr eaLnBrk="1" hangingPunct="1"/>
            <a:r>
              <a:rPr lang="pt-BR" b="1" smtClean="0"/>
              <a:t>Secretaria Municipal de Desenvolvimento Social  </a:t>
            </a:r>
            <a:r>
              <a:rPr lang="pt-BR" smtClean="0"/>
              <a:t>(CRAS , CREAS , PAEFI ,Abrigos)</a:t>
            </a:r>
          </a:p>
          <a:p>
            <a:pPr eaLnBrk="1" hangingPunct="1"/>
            <a:r>
              <a:rPr lang="pt-BR" b="1" smtClean="0"/>
              <a:t>Secretaria Municipal de Educação: </a:t>
            </a:r>
            <a:r>
              <a:rPr lang="pt-BR" smtClean="0"/>
              <a:t>prevenção, Rede, APOMT</a:t>
            </a:r>
          </a:p>
          <a:p>
            <a:pPr eaLnBrk="1" hangingPunct="1"/>
            <a:r>
              <a:rPr lang="pt-BR" b="1" smtClean="0"/>
              <a:t>Conselho Municipal de Educação: </a:t>
            </a:r>
            <a:r>
              <a:rPr lang="pt-BR" smtClean="0"/>
              <a:t>contato</a:t>
            </a:r>
            <a:r>
              <a:rPr lang="pt-BR" b="1" smtClean="0"/>
              <a:t> </a:t>
            </a:r>
            <a:r>
              <a:rPr lang="pt-BR" smtClean="0"/>
              <a:t>rede estadual e privada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439862"/>
          </a:xfrm>
        </p:spPr>
        <p:txBody>
          <a:bodyPr/>
          <a:lstStyle/>
          <a:p>
            <a:pPr eaLnBrk="1" hangingPunct="1"/>
            <a:r>
              <a:rPr lang="pt-BR" smtClean="0"/>
              <a:t>   SAÚDE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pt-BR" b="1" smtClean="0"/>
              <a:t>Bombeiros: </a:t>
            </a:r>
            <a:r>
              <a:rPr lang="pt-BR" smtClean="0"/>
              <a:t>Rede Intersetorial, capacitação</a:t>
            </a:r>
          </a:p>
          <a:p>
            <a:pPr eaLnBrk="1" hangingPunct="1"/>
            <a:r>
              <a:rPr lang="pt-BR" b="1" smtClean="0"/>
              <a:t>SAMU: </a:t>
            </a:r>
            <a:r>
              <a:rPr lang="pt-BR" smtClean="0"/>
              <a:t>Rede Intersetorial, capacitação</a:t>
            </a:r>
          </a:p>
          <a:p>
            <a:pPr eaLnBrk="1" hangingPunct="1"/>
            <a:r>
              <a:rPr lang="pt-BR" b="1" smtClean="0"/>
              <a:t>Hospitais e Pronto Atendimentos</a:t>
            </a:r>
          </a:p>
          <a:p>
            <a:pPr eaLnBrk="1" hangingPunct="1"/>
            <a:r>
              <a:rPr lang="pt-BR" b="1" smtClean="0"/>
              <a:t>Secretaria Municipal de Saúde: </a:t>
            </a:r>
            <a:r>
              <a:rPr lang="pt-BR" smtClean="0"/>
              <a:t>Unidades de Saúde , Vigilância Epidemiológica e SAVS</a:t>
            </a:r>
          </a:p>
          <a:p>
            <a:pPr eaLnBrk="1" hangingPunct="1">
              <a:buFont typeface="Arial" charset="0"/>
              <a:buNone/>
            </a:pPr>
            <a:r>
              <a:rPr lang="pt-BR" smtClean="0"/>
              <a:t>   (Serviço de Atenção Integral às Pessoas em Situação de Violência Sexual)</a:t>
            </a:r>
          </a:p>
          <a:p>
            <a:pPr eaLnBrk="1" hangingPunct="1">
              <a:buFont typeface="Arial" charset="0"/>
              <a:buNone/>
            </a:pPr>
            <a:endParaRPr lang="pt-BR" b="1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   REDE SAÚDE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Equipe de atenção básica/ saúde da família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Núcleos de Apoio a Saúde da Família - NASF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Serviços de Saúde Mental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Serviços de atenção especializada / urgência e emergência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Centros de atenção psicossocial (CAPS)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Núcleos de prevenção à violência e promoção da saúde (NUPREVS)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91EA"/>
              </a:buClr>
              <a:buFont typeface="Wingdings" pitchFamily="2" charset="2"/>
              <a:buChar char="ü"/>
              <a:defRPr/>
            </a:pPr>
            <a:r>
              <a:rPr lang="pt-BR" dirty="0" smtClean="0"/>
              <a:t>SAVS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pt-B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439862"/>
          </a:xfrm>
        </p:spPr>
        <p:txBody>
          <a:bodyPr/>
          <a:lstStyle/>
          <a:p>
            <a:pPr eaLnBrk="1" hangingPunct="1"/>
            <a:r>
              <a:rPr lang="pt-BR" smtClean="0"/>
              <a:t>   SAÚDE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pt-BR" b="1" smtClean="0"/>
          </a:p>
          <a:p>
            <a:pPr algn="ctr" eaLnBrk="1" hangingPunct="1">
              <a:buFont typeface="Arial" charset="0"/>
              <a:buNone/>
            </a:pPr>
            <a:r>
              <a:rPr lang="pt-BR" sz="4000" b="1" smtClean="0"/>
              <a:t>Vigilância Epidemiológica:</a:t>
            </a:r>
          </a:p>
          <a:p>
            <a:pPr algn="ctr" eaLnBrk="1" hangingPunct="1">
              <a:buFont typeface="Arial" charset="0"/>
              <a:buNone/>
            </a:pPr>
            <a:endParaRPr lang="pt-BR" sz="1800" b="1" smtClean="0"/>
          </a:p>
          <a:p>
            <a:pPr eaLnBrk="1" hangingPunct="1"/>
            <a:r>
              <a:rPr lang="pt-BR" sz="4000" smtClean="0"/>
              <a:t>Notificações</a:t>
            </a:r>
          </a:p>
          <a:p>
            <a:pPr eaLnBrk="1" hangingPunct="1"/>
            <a:r>
              <a:rPr lang="pt-BR" sz="4000" smtClean="0"/>
              <a:t>Atividades de Qualificação da Rede</a:t>
            </a:r>
          </a:p>
          <a:p>
            <a:pPr algn="ctr" eaLnBrk="1" hangingPunct="1">
              <a:buFont typeface="Arial" charset="0"/>
              <a:buNone/>
            </a:pPr>
            <a:endParaRPr lang="pt-BR" sz="4000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5888"/>
            <a:ext cx="8229600" cy="1439862"/>
          </a:xfrm>
        </p:spPr>
        <p:txBody>
          <a:bodyPr/>
          <a:lstStyle/>
          <a:p>
            <a:pPr eaLnBrk="1" hangingPunct="1"/>
            <a:r>
              <a:rPr lang="pt-BR" smtClean="0"/>
              <a:t>   SAÚDE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3600" b="1" smtClean="0"/>
              <a:t>Serviço de Atenção Integral às Pessoas em Situação de Violência Sexual:</a:t>
            </a:r>
          </a:p>
          <a:p>
            <a:pPr algn="ctr" eaLnBrk="1" hangingPunct="1">
              <a:buFont typeface="Arial" charset="0"/>
              <a:buNone/>
            </a:pPr>
            <a:endParaRPr lang="pt-BR" sz="1800" b="1" smtClean="0"/>
          </a:p>
          <a:p>
            <a:pPr eaLnBrk="1" hangingPunct="1"/>
            <a:r>
              <a:rPr lang="pt-BR" sz="3600" smtClean="0"/>
              <a:t>Atendimento inicial</a:t>
            </a:r>
          </a:p>
          <a:p>
            <a:pPr eaLnBrk="1" hangingPunct="1"/>
            <a:r>
              <a:rPr lang="pt-BR" sz="3600" smtClean="0"/>
              <a:t>Acompanhamento</a:t>
            </a:r>
          </a:p>
          <a:p>
            <a:pPr eaLnBrk="1" hangingPunct="1"/>
            <a:r>
              <a:rPr lang="pt-BR" sz="3600" smtClean="0"/>
              <a:t>Atividades de Qualificação da Rede</a:t>
            </a:r>
          </a:p>
          <a:p>
            <a:pPr algn="ctr" eaLnBrk="1" hangingPunct="1">
              <a:buFont typeface="Arial" charset="0"/>
              <a:buNone/>
            </a:pPr>
            <a:endParaRPr lang="pt-BR" sz="3600" smtClean="0"/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   O que é Rede?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14338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357313"/>
            <a:ext cx="8401050" cy="5143500"/>
          </a:xfrm>
        </p:spPr>
        <p:txBody>
          <a:bodyPr/>
          <a:lstStyle/>
          <a:p>
            <a:pPr algn="just" eaLnBrk="1" hangingPunct="1"/>
            <a:endParaRPr lang="pt-BR" smtClean="0"/>
          </a:p>
          <a:p>
            <a:pPr algn="just" eaLnBrk="1" hangingPunct="1"/>
            <a:endParaRPr lang="pt-BR" smtClean="0"/>
          </a:p>
          <a:p>
            <a:pPr algn="just" eaLnBrk="1" hangingPunct="1"/>
            <a:r>
              <a:rPr lang="pt-BR" smtClean="0"/>
              <a:t>O conceito de rede se refere a formas de organização e articulação baseadas na </a:t>
            </a:r>
            <a:r>
              <a:rPr lang="pt-BR" b="1" u="sng" smtClean="0"/>
              <a:t>cooperação</a:t>
            </a:r>
            <a:r>
              <a:rPr lang="pt-BR" smtClean="0"/>
              <a:t> entre organizações que se </a:t>
            </a:r>
            <a:r>
              <a:rPr lang="pt-BR" u="sng" smtClean="0"/>
              <a:t>conhecem e se reconhecem</a:t>
            </a:r>
            <a:r>
              <a:rPr lang="pt-BR" smtClean="0"/>
              <a:t>. </a:t>
            </a:r>
          </a:p>
          <a:p>
            <a:pPr eaLnBrk="1" hangingPunct="1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pPr eaLnBrk="1" hangingPunct="1"/>
            <a:r>
              <a:rPr lang="pt-BR" smtClean="0"/>
              <a:t>   REDE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b="1" smtClean="0"/>
              <a:t>GGIM </a:t>
            </a:r>
            <a:r>
              <a:rPr lang="pt-BR" smtClean="0"/>
              <a:t>(Gabinete de Gestão Integrada Municipal): Câmaras Técnicas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  <a:p>
            <a:pPr eaLnBrk="1" hangingPunct="1">
              <a:buFont typeface="Arial" charset="0"/>
              <a:buNone/>
            </a:pPr>
            <a:r>
              <a:rPr lang="pt-BR" b="1" smtClean="0"/>
              <a:t>Fórum Municipal de Segurança Pública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REDE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pt-BR" sz="3600" b="1" dirty="0" smtClean="0">
                <a:solidFill>
                  <a:schemeClr val="tx1"/>
                </a:solidFill>
              </a:rPr>
              <a:t>RESPONSABILIDADES </a:t>
            </a:r>
            <a:r>
              <a:rPr lang="pt-BR" sz="3600" b="1" dirty="0" smtClean="0">
                <a:solidFill>
                  <a:schemeClr val="tx1"/>
                </a:solidFill>
              </a:rPr>
              <a:t>E PROCEDIMENTOS</a:t>
            </a:r>
            <a:endParaRPr lang="pt-B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2800" b="1" smtClean="0"/>
              <a:t>RESPONSABILIDADES E PROCEDIMENTOS</a:t>
            </a:r>
            <a:endParaRPr lang="pt-BR" sz="280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u="sng" dirty="0" smtClean="0"/>
              <a:t>Reconhecer os sinais de violência</a:t>
            </a:r>
            <a:r>
              <a:rPr lang="pt-BR" dirty="0" smtClean="0"/>
              <a:t>, especialmente da violência doméstica;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Manter os profissionais sensibilizados e </a:t>
            </a:r>
            <a:r>
              <a:rPr lang="pt-BR" u="sng" dirty="0" smtClean="0"/>
              <a:t>capacitados</a:t>
            </a:r>
            <a:r>
              <a:rPr lang="pt-BR" dirty="0" smtClean="0"/>
              <a:t> para atender pessoas em situação de violência;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u="sng" dirty="0" smtClean="0"/>
              <a:t>Identificar e acolher </a:t>
            </a:r>
            <a:r>
              <a:rPr lang="pt-BR" dirty="0" smtClean="0"/>
              <a:t>as pessoas vítimas de violência de forma humanizada, </a:t>
            </a:r>
            <a:r>
              <a:rPr lang="pt-BR" u="sng" dirty="0" smtClean="0"/>
              <a:t>sem preconceitos e juízos de valor</a:t>
            </a:r>
            <a:r>
              <a:rPr lang="pt-BR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Garantir a necessária </a:t>
            </a:r>
            <a:r>
              <a:rPr lang="pt-BR" u="sng" dirty="0" smtClean="0"/>
              <a:t>privacidade</a:t>
            </a:r>
            <a:r>
              <a:rPr lang="pt-BR" dirty="0" smtClean="0"/>
              <a:t> durante o atendimento, estabelecendo um ambiente de confiança e respeito;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2400" b="1" smtClean="0"/>
              <a:t>RESPONSABILIDADES E PROCEDIMENTOS</a:t>
            </a:r>
            <a:endParaRPr lang="pt-BR" sz="240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Garantir que os casos de violência contra crianças e adolescentes (0 a 18 anos) sejam devidamente </a:t>
            </a:r>
            <a:r>
              <a:rPr lang="pt-BR" u="sng" dirty="0" smtClean="0"/>
              <a:t>notificados ao Conselho Tutelar </a:t>
            </a:r>
            <a:r>
              <a:rPr lang="pt-BR" dirty="0" smtClean="0"/>
              <a:t>da localidade, nos termos do art. 13 do Estatuto da Criança e do Adolescente (Lei no 8.069/1990);  Nos casos de violência contra </a:t>
            </a:r>
            <a:r>
              <a:rPr lang="pt-BR" u="sng" dirty="0" smtClean="0"/>
              <a:t>pessoas idosas é obrigatório comunicar </a:t>
            </a:r>
            <a:r>
              <a:rPr lang="pt-BR" dirty="0" smtClean="0"/>
              <a:t>a quaisquer dos seguintes órgãos: autoridade policial, Ministério Público, Conselho Municipal, Estadual ou Nacional do Idoso (Lei nº 10.741/2003).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Informar e orientar as vítimas e os responsáveis,  sobre a importância do </a:t>
            </a:r>
            <a:r>
              <a:rPr lang="pt-BR" u="sng" dirty="0" smtClean="0"/>
              <a:t>registro policial </a:t>
            </a:r>
            <a:r>
              <a:rPr lang="pt-BR" dirty="0" smtClean="0"/>
              <a:t>do fato e da realização do exame de corpo de delito, nos casos de violência física e/ou sexual;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u="sng" dirty="0" smtClean="0"/>
              <a:t>Participar efetivamente das reuniões regulares do comitê gestor da Rede;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Manter-se </a:t>
            </a:r>
            <a:r>
              <a:rPr lang="pt-BR" u="sng" dirty="0" smtClean="0"/>
              <a:t>atualizado em relação ao protocolo</a:t>
            </a:r>
            <a:r>
              <a:rPr lang="pt-BR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2400" b="1" smtClean="0"/>
              <a:t>RESPONSABILIDADES E PROCEDIMENTOS</a:t>
            </a:r>
            <a:endParaRPr lang="pt-BR" sz="240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u="sng" dirty="0" smtClean="0"/>
              <a:t>Ouvir atentamente </a:t>
            </a:r>
            <a:r>
              <a:rPr lang="pt-BR" dirty="0" smtClean="0"/>
              <a:t>o relato feito pela vítima ou pelo seu responsável, de forma a poder </a:t>
            </a:r>
            <a:r>
              <a:rPr lang="pt-BR" u="sng" dirty="0" smtClean="0"/>
              <a:t>avaliar</a:t>
            </a:r>
            <a:r>
              <a:rPr lang="pt-BR" dirty="0" smtClean="0"/>
              <a:t> a possibilidade de risco de vida ou de repetição da violência sofrida, bem como, as necessidades de atendimento que o caso requer;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u="sng" dirty="0" smtClean="0"/>
              <a:t>Manter sigilo </a:t>
            </a:r>
            <a:r>
              <a:rPr lang="pt-BR" dirty="0" smtClean="0"/>
              <a:t>sobre as informações prestadas pela vítima ou pelo seu responsável, repassando a outro profissional ou outro serviço, apenas as informações necessárias para garantir o atendimento adequado;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Prestar o </a:t>
            </a:r>
            <a:r>
              <a:rPr lang="pt-BR" u="sng" dirty="0" smtClean="0"/>
              <a:t>atendimento necessário </a:t>
            </a:r>
            <a:r>
              <a:rPr lang="pt-BR" dirty="0" smtClean="0"/>
              <a:t>de acordo com a especificidade de atuação do serviço e encaminhar com </a:t>
            </a:r>
            <a:r>
              <a:rPr lang="pt-BR" u="sng" dirty="0" err="1" smtClean="0"/>
              <a:t>referenciamento</a:t>
            </a:r>
            <a:r>
              <a:rPr lang="pt-BR" u="sng" dirty="0" smtClean="0"/>
              <a:t> efetivo </a:t>
            </a:r>
            <a:r>
              <a:rPr lang="pt-BR" dirty="0" smtClean="0"/>
              <a:t>a outros serviços quando a situação requerer acionando a rede de atenção </a:t>
            </a:r>
            <a:r>
              <a:rPr lang="pt-BR" dirty="0" err="1" smtClean="0"/>
              <a:t>intersetorial</a:t>
            </a:r>
            <a:r>
              <a:rPr lang="pt-BR" dirty="0" smtClean="0"/>
              <a:t> para atender as pessoas em situação de violências.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pPr eaLnBrk="1" hangingPunct="1"/>
            <a:r>
              <a:rPr lang="pt-BR" smtClean="0"/>
              <a:t>   REDE</a:t>
            </a:r>
          </a:p>
        </p:txBody>
      </p:sp>
      <p:sp>
        <p:nvSpPr>
          <p:cNvPr id="48130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mtClean="0"/>
              <a:t>“...O sucesso do protocolo virá do desprendimento corporativista e individual, aliado ao trabalho em equipe.”</a:t>
            </a:r>
          </a:p>
          <a:p>
            <a:pPr algn="ctr" eaLnBrk="1" hangingPunct="1">
              <a:buFont typeface="Arial" charset="0"/>
              <a:buNone/>
            </a:pPr>
            <a:r>
              <a:rPr lang="pt-BR" sz="1800" smtClean="0"/>
              <a:t>(Protocolo Blumenau 2010)</a:t>
            </a:r>
          </a:p>
          <a:p>
            <a:pPr algn="ctr" eaLnBrk="1" hangingPunct="1">
              <a:buFont typeface="Arial" charset="0"/>
              <a:buNone/>
            </a:pPr>
            <a:endParaRPr lang="pt-BR" sz="1400" smtClean="0"/>
          </a:p>
          <a:p>
            <a:pPr algn="ctr" eaLnBrk="1" hangingPunct="1">
              <a:buFont typeface="Arial" charset="0"/>
              <a:buNone/>
            </a:pPr>
            <a:r>
              <a:rPr lang="pt-BR" smtClean="0"/>
              <a:t>Rede x Barreiras Burocráticas</a:t>
            </a:r>
          </a:p>
          <a:p>
            <a:pPr algn="ctr" eaLnBrk="1" hangingPunct="1">
              <a:buFont typeface="Arial" charset="0"/>
              <a:buNone/>
            </a:pPr>
            <a:endParaRPr lang="pt-BR" sz="1200" smtClean="0"/>
          </a:p>
          <a:p>
            <a:pPr algn="ctr" eaLnBrk="1" hangingPunct="1">
              <a:buFont typeface="Arial" charset="0"/>
              <a:buNone/>
            </a:pPr>
            <a:r>
              <a:rPr lang="pt-BR" smtClean="0"/>
              <a:t>Itinerário da Pessoa que busca atendimento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   O que é Rede?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15362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357313"/>
            <a:ext cx="8572500" cy="5143500"/>
          </a:xfrm>
        </p:spPr>
        <p:txBody>
          <a:bodyPr/>
          <a:lstStyle/>
          <a:p>
            <a:pPr algn="just" eaLnBrk="1" hangingPunct="1"/>
            <a:r>
              <a:rPr lang="pt-BR" smtClean="0"/>
              <a:t>É uma </a:t>
            </a:r>
            <a:r>
              <a:rPr lang="pt-BR" u="sng" smtClean="0"/>
              <a:t>articulação política </a:t>
            </a:r>
            <a:r>
              <a:rPr lang="pt-BR" smtClean="0"/>
              <a:t>entre pares que, para se estabelecer, exige:</a:t>
            </a:r>
          </a:p>
          <a:p>
            <a:pPr algn="just" eaLnBrk="1" hangingPunct="1"/>
            <a:r>
              <a:rPr lang="pt-BR" smtClean="0"/>
              <a:t> </a:t>
            </a:r>
            <a:r>
              <a:rPr lang="pt-BR" b="1" smtClean="0"/>
              <a:t>reconhecer</a:t>
            </a:r>
            <a:r>
              <a:rPr lang="pt-BR" smtClean="0"/>
              <a:t> (que o outro existe e é importante); </a:t>
            </a:r>
          </a:p>
          <a:p>
            <a:pPr algn="just" eaLnBrk="1" hangingPunct="1"/>
            <a:r>
              <a:rPr lang="pt-BR" b="1" smtClean="0"/>
              <a:t>conhecer</a:t>
            </a:r>
            <a:r>
              <a:rPr lang="pt-BR" smtClean="0"/>
              <a:t> (o que o outro faz);</a:t>
            </a:r>
          </a:p>
          <a:p>
            <a:pPr algn="just" eaLnBrk="1" hangingPunct="1"/>
            <a:r>
              <a:rPr lang="pt-BR" smtClean="0"/>
              <a:t> </a:t>
            </a:r>
            <a:r>
              <a:rPr lang="pt-BR" b="1" smtClean="0"/>
              <a:t>colaborar</a:t>
            </a:r>
            <a:r>
              <a:rPr lang="pt-BR" smtClean="0"/>
              <a:t> (prestar ajuda quando necessário);</a:t>
            </a:r>
          </a:p>
          <a:p>
            <a:pPr algn="just" eaLnBrk="1" hangingPunct="1"/>
            <a:r>
              <a:rPr lang="pt-BR" smtClean="0"/>
              <a:t> </a:t>
            </a:r>
            <a:r>
              <a:rPr lang="pt-BR" b="1" smtClean="0"/>
              <a:t>cooperar</a:t>
            </a:r>
            <a:r>
              <a:rPr lang="pt-BR" smtClean="0"/>
              <a:t> (compartilhar saberes, ações e poderes) e</a:t>
            </a:r>
          </a:p>
          <a:p>
            <a:pPr algn="just" eaLnBrk="1" hangingPunct="1"/>
            <a:r>
              <a:rPr lang="pt-BR" smtClean="0"/>
              <a:t> </a:t>
            </a:r>
            <a:r>
              <a:rPr lang="pt-BR" b="1" smtClean="0"/>
              <a:t>associar-se</a:t>
            </a:r>
            <a:r>
              <a:rPr lang="pt-BR" smtClean="0"/>
              <a:t> (compartilhar objetivos e projetos). </a:t>
            </a:r>
          </a:p>
          <a:p>
            <a:pPr eaLnBrk="1" hangingPunct="1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Redes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dirty="0" smtClean="0"/>
              <a:t>Isso envolve uma atuação voltada para o estabelecimento de </a:t>
            </a:r>
            <a:r>
              <a:rPr lang="pt-BR" b="1" dirty="0" smtClean="0"/>
              <a:t>vínculos formalizados </a:t>
            </a:r>
            <a:r>
              <a:rPr lang="pt-BR" dirty="0" smtClean="0"/>
              <a:t>entre os diversos setores que devem compor a rede integrada de atenção a vítimas de violência; para a promoção de atividades de sensibilização e capacitação de pessoas para humanização da assistência e ampliação da rede de atendimento; e, para a busca de recursos que garantam a supervisão clínica e o apoio às equipes que atendem pessoas em situação de violência (BRASIL, 2011).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Redes</a:t>
            </a:r>
          </a:p>
        </p:txBody>
      </p:sp>
      <p:sp>
        <p:nvSpPr>
          <p:cNvPr id="18434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pt-BR" sz="8000" smtClean="0"/>
          </a:p>
          <a:p>
            <a:pPr algn="ctr" eaLnBrk="1" hangingPunct="1">
              <a:buFont typeface="Arial" charset="0"/>
              <a:buNone/>
            </a:pPr>
            <a:r>
              <a:rPr lang="pt-BR" sz="8000" smtClean="0"/>
              <a:t>ETAPAS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Diagnóstico da Situação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214438"/>
            <a:ext cx="8401050" cy="5357812"/>
          </a:xfrm>
        </p:spPr>
        <p:txBody>
          <a:bodyPr rtlCol="0">
            <a:normAutofit lnSpcReduction="1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pt-BR" sz="2900" b="1" dirty="0" smtClean="0"/>
              <a:t>Mapear</a:t>
            </a:r>
            <a:r>
              <a:rPr lang="pt-BR" sz="2900" dirty="0" smtClean="0"/>
              <a:t> todos os serviços governamentais e não governamentais que atuam no cuidado integral, na promoção, defesa e proteção dos direitos das pessoas em situação de violências no território, inclusive serviços de atendimento ao agressor, bem como os serviços regionalizados, quando for o caso.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pt-BR" sz="2900" dirty="0" smtClean="0"/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900" b="1" dirty="0" smtClean="0"/>
              <a:t>Identificar</a:t>
            </a:r>
            <a:r>
              <a:rPr lang="pt-BR" sz="2900" dirty="0" smtClean="0"/>
              <a:t> no município os serviços que se constituem como </a:t>
            </a:r>
            <a:r>
              <a:rPr lang="pt-BR" sz="2900" b="1" dirty="0" smtClean="0"/>
              <a:t>“porta de entrada” </a:t>
            </a:r>
            <a:r>
              <a:rPr lang="pt-BR" sz="2900" dirty="0" smtClean="0"/>
              <a:t>ou primeiro atendimento para atenção integral às pessoas em situação de violências.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pt-BR" sz="29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smtClean="0"/>
              <a:t>Diagnóstico da Situação</a:t>
            </a:r>
            <a:endParaRPr lang="pt-BR" smtClean="0"/>
          </a:p>
        </p:txBody>
      </p:sp>
      <p:sp>
        <p:nvSpPr>
          <p:cNvPr id="20482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1428750"/>
            <a:ext cx="8258175" cy="4697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u="sng" smtClean="0"/>
              <a:t>Parceiros:</a:t>
            </a:r>
          </a:p>
          <a:p>
            <a:pPr eaLnBrk="1" hangingPunct="1"/>
            <a:r>
              <a:rPr lang="pt-BR" smtClean="0"/>
              <a:t>Ministério Público</a:t>
            </a:r>
          </a:p>
          <a:p>
            <a:pPr eaLnBrk="1" hangingPunct="1"/>
            <a:r>
              <a:rPr lang="pt-BR" smtClean="0"/>
              <a:t>SEMUS</a:t>
            </a:r>
          </a:p>
          <a:p>
            <a:pPr eaLnBrk="1" hangingPunct="1"/>
            <a:r>
              <a:rPr lang="pt-BR" smtClean="0"/>
              <a:t>SEMUDES</a:t>
            </a:r>
          </a:p>
          <a:p>
            <a:pPr eaLnBrk="1" hangingPunct="1"/>
            <a:r>
              <a:rPr lang="pt-BR" smtClean="0"/>
              <a:t>Reuniões Intersetoriais, solicitação de relatórios das instituições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Diagnóstico da Situação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214438"/>
            <a:ext cx="8401050" cy="5357812"/>
          </a:xfrm>
        </p:spPr>
        <p:txBody>
          <a:bodyPr rtlCol="0">
            <a:norm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900" dirty="0" smtClean="0"/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900" b="1" dirty="0" smtClean="0"/>
              <a:t>3.   Caracterizar </a:t>
            </a:r>
            <a:r>
              <a:rPr lang="pt-BR" sz="2900" dirty="0" smtClean="0"/>
              <a:t>os serviços/instituições que realizam o atendimento pessoas  em situação de violências (composição da equipe multiprofissional; existência de protocolos e fluxos de atendimento, articulação em rede – intra e </a:t>
            </a:r>
            <a:r>
              <a:rPr lang="pt-BR" sz="2900" dirty="0" err="1" smtClean="0"/>
              <a:t>intersetorial</a:t>
            </a:r>
            <a:r>
              <a:rPr lang="pt-BR" sz="2900" dirty="0" smtClean="0"/>
              <a:t> –, tipo de atendimento prestado; endereço, telefones, e-mail, horário de atendimento entre outros).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1324</Words>
  <Application>Microsoft Office PowerPoint</Application>
  <PresentationFormat>Apresentação na tela (4:3)</PresentationFormat>
  <Paragraphs>178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Tema do Office</vt:lpstr>
      <vt:lpstr>Rede de Atenção Intersetorial</vt:lpstr>
      <vt:lpstr>Redes</vt:lpstr>
      <vt:lpstr>    O que é Rede? </vt:lpstr>
      <vt:lpstr>    O que é Rede? </vt:lpstr>
      <vt:lpstr>Redes</vt:lpstr>
      <vt:lpstr>Redes</vt:lpstr>
      <vt:lpstr> Diagnóstico da Situação </vt:lpstr>
      <vt:lpstr>Diagnóstico da Situação</vt:lpstr>
      <vt:lpstr> Diagnóstico da Situação </vt:lpstr>
      <vt:lpstr> Diagnóstico da Situação </vt:lpstr>
      <vt:lpstr>Redes</vt:lpstr>
      <vt:lpstr>Mobilização Social</vt:lpstr>
      <vt:lpstr>Mobilização Social</vt:lpstr>
      <vt:lpstr>Capacitação Permanente</vt:lpstr>
      <vt:lpstr>Capacitação Permanente</vt:lpstr>
      <vt:lpstr> Capacitação Permanente </vt:lpstr>
      <vt:lpstr>Capacitação Permanente</vt:lpstr>
      <vt:lpstr> Planejamento e Gestão </vt:lpstr>
      <vt:lpstr> Planejamento e Gestão </vt:lpstr>
      <vt:lpstr> Planejamento e Gestão </vt:lpstr>
      <vt:lpstr> Planejamento e Gestão </vt:lpstr>
      <vt:lpstr>Divulgação / Mobilização</vt:lpstr>
      <vt:lpstr> Divulgação / Mobilização </vt:lpstr>
      <vt:lpstr>     JUSTIÇA e SEGURANÇA PÚBLICA</vt:lpstr>
      <vt:lpstr>     PROTEÇÃO</vt:lpstr>
      <vt:lpstr>   SAÚDE</vt:lpstr>
      <vt:lpstr>   REDE SAÚDE</vt:lpstr>
      <vt:lpstr>   SAÚDE</vt:lpstr>
      <vt:lpstr>   SAÚDE</vt:lpstr>
      <vt:lpstr>   REDE</vt:lpstr>
      <vt:lpstr>REDE</vt:lpstr>
      <vt:lpstr>RESPONSABILIDADES E PROCEDIMENTOS</vt:lpstr>
      <vt:lpstr>RESPONSABILIDADES E PROCEDIMENTOS</vt:lpstr>
      <vt:lpstr>RESPONSABILIDADES E PROCEDIMENTOS</vt:lpstr>
      <vt:lpstr>   REDE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135143</dc:creator>
  <cp:lastModifiedBy>user</cp:lastModifiedBy>
  <cp:revision>97</cp:revision>
  <dcterms:created xsi:type="dcterms:W3CDTF">2014-12-08T18:14:57Z</dcterms:created>
  <dcterms:modified xsi:type="dcterms:W3CDTF">2016-08-10T08:43:46Z</dcterms:modified>
</cp:coreProperties>
</file>