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6.xml" ContentType="application/vnd.openxmlformats-officedocument.presentationml.slideMaster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Default Extension="jpeg" ContentType="image/jpeg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96" r:id="rId3"/>
    <p:sldMasterId id="2147483708" r:id="rId4"/>
    <p:sldMasterId id="2147483720" r:id="rId5"/>
    <p:sldMasterId id="2147483732" r:id="rId6"/>
  </p:sldMasterIdLst>
  <p:notesMasterIdLst>
    <p:notesMasterId r:id="rId52"/>
  </p:notesMasterIdLst>
  <p:sldIdLst>
    <p:sldId id="258" r:id="rId7"/>
    <p:sldId id="357" r:id="rId8"/>
    <p:sldId id="288" r:id="rId9"/>
    <p:sldId id="305" r:id="rId10"/>
    <p:sldId id="308" r:id="rId11"/>
    <p:sldId id="314" r:id="rId12"/>
    <p:sldId id="306" r:id="rId13"/>
    <p:sldId id="310" r:id="rId14"/>
    <p:sldId id="316" r:id="rId15"/>
    <p:sldId id="321" r:id="rId16"/>
    <p:sldId id="311" r:id="rId17"/>
    <p:sldId id="312" r:id="rId18"/>
    <p:sldId id="324" r:id="rId19"/>
    <p:sldId id="326" r:id="rId20"/>
    <p:sldId id="327" r:id="rId21"/>
    <p:sldId id="330" r:id="rId22"/>
    <p:sldId id="354" r:id="rId23"/>
    <p:sldId id="355" r:id="rId24"/>
    <p:sldId id="329" r:id="rId25"/>
    <p:sldId id="332" r:id="rId26"/>
    <p:sldId id="331" r:id="rId27"/>
    <p:sldId id="335" r:id="rId28"/>
    <p:sldId id="337" r:id="rId29"/>
    <p:sldId id="352" r:id="rId30"/>
    <p:sldId id="342" r:id="rId31"/>
    <p:sldId id="351" r:id="rId32"/>
    <p:sldId id="338" r:id="rId33"/>
    <p:sldId id="373" r:id="rId34"/>
    <p:sldId id="341" r:id="rId35"/>
    <p:sldId id="346" r:id="rId36"/>
    <p:sldId id="345" r:id="rId37"/>
    <p:sldId id="347" r:id="rId38"/>
    <p:sldId id="359" r:id="rId39"/>
    <p:sldId id="371" r:id="rId40"/>
    <p:sldId id="372" r:id="rId41"/>
    <p:sldId id="361" r:id="rId42"/>
    <p:sldId id="362" r:id="rId43"/>
    <p:sldId id="364" r:id="rId44"/>
    <p:sldId id="365" r:id="rId45"/>
    <p:sldId id="366" r:id="rId46"/>
    <p:sldId id="367" r:id="rId47"/>
    <p:sldId id="369" r:id="rId48"/>
    <p:sldId id="370" r:id="rId49"/>
    <p:sldId id="368" r:id="rId50"/>
    <p:sldId id="263" r:id="rId51"/>
  </p:sldIdLst>
  <p:sldSz cx="9144000" cy="6858000" type="screen4x3"/>
  <p:notesSz cx="6797675" cy="9872663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276" y="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tableStyles" Target="tableStyle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2300D74-0A70-40E1-AC3E-F54B8637194E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107D60B-B5A8-40A9-8DBD-5C174199DC2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583196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804D04-DDA1-4654-AB01-41FE382EAEF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804D04-DDA1-4654-AB01-41FE382EAEF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804D04-DDA1-4654-AB01-41FE382EAEF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804D04-DDA1-4654-AB01-41FE382EAEF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804D04-DDA1-4654-AB01-41FE382EAEF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804D04-DDA1-4654-AB01-41FE382EAEF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pt-B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804D04-DDA1-4654-AB01-41FE382EAEF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804D04-DDA1-4654-AB01-41FE382EAEF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pt-B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804D04-DDA1-4654-AB01-41FE382EAEF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pt-B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804D04-DDA1-4654-AB01-41FE382EAEF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pt-B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3804D04-DDA1-4654-AB01-41FE382EAEF8}" type="slidenum">
              <a:rPr lang="pt-BR">
                <a:solidFill>
                  <a:prstClr val="black"/>
                </a:solidFill>
              </a:rPr>
              <a:pPr/>
              <a:t>20</a:t>
            </a:fld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804D04-DDA1-4654-AB01-41FE382EAEF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3804D04-DDA1-4654-AB01-41FE382EAEF8}" type="slidenum">
              <a:rPr lang="pt-BR">
                <a:solidFill>
                  <a:prstClr val="black"/>
                </a:solidFill>
              </a:rPr>
              <a:pPr/>
              <a:t>23</a:t>
            </a:fld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3804D04-DDA1-4654-AB01-41FE382EAEF8}" type="slidenum">
              <a:rPr lang="pt-BR">
                <a:solidFill>
                  <a:prstClr val="black"/>
                </a:solidFill>
              </a:rPr>
              <a:pPr/>
              <a:t>24</a:t>
            </a:fld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3804D04-DDA1-4654-AB01-41FE382EAEF8}" type="slidenum">
              <a:rPr lang="pt-BR">
                <a:solidFill>
                  <a:prstClr val="black"/>
                </a:solidFill>
              </a:rPr>
              <a:pPr/>
              <a:t>25</a:t>
            </a:fld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3804D04-DDA1-4654-AB01-41FE382EAEF8}" type="slidenum">
              <a:rPr lang="pt-BR">
                <a:solidFill>
                  <a:prstClr val="black"/>
                </a:solidFill>
              </a:rPr>
              <a:pPr/>
              <a:t>26</a:t>
            </a:fld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3804D04-DDA1-4654-AB01-41FE382EAEF8}" type="slidenum">
              <a:rPr lang="pt-BR">
                <a:solidFill>
                  <a:prstClr val="black"/>
                </a:solidFill>
              </a:rPr>
              <a:pPr/>
              <a:t>27</a:t>
            </a:fld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3804D04-DDA1-4654-AB01-41FE382EAEF8}" type="slidenum">
              <a:rPr lang="pt-BR">
                <a:solidFill>
                  <a:prstClr val="black"/>
                </a:solidFill>
              </a:rPr>
              <a:pPr/>
              <a:t>28</a:t>
            </a:fld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3804D04-DDA1-4654-AB01-41FE382EAEF8}" type="slidenum">
              <a:rPr lang="pt-BR">
                <a:solidFill>
                  <a:prstClr val="black"/>
                </a:solidFill>
              </a:rPr>
              <a:pPr/>
              <a:t>29</a:t>
            </a:fld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3804D04-DDA1-4654-AB01-41FE382EAEF8}" type="slidenum">
              <a:rPr lang="pt-BR">
                <a:solidFill>
                  <a:prstClr val="black"/>
                </a:solidFill>
              </a:rPr>
              <a:pPr/>
              <a:t>30</a:t>
            </a:fld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3804D04-DDA1-4654-AB01-41FE382EAEF8}" type="slidenum">
              <a:rPr lang="pt-BR">
                <a:solidFill>
                  <a:prstClr val="black"/>
                </a:solidFill>
              </a:rPr>
              <a:pPr/>
              <a:t>31</a:t>
            </a:fld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3804D04-DDA1-4654-AB01-41FE382EAEF8}" type="slidenum">
              <a:rPr lang="pt-BR">
                <a:solidFill>
                  <a:prstClr val="black"/>
                </a:solidFill>
              </a:rPr>
              <a:pPr/>
              <a:t>32</a:t>
            </a:fld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804D04-DDA1-4654-AB01-41FE382EAEF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3804D04-DDA1-4654-AB01-41FE382EAEF8}" type="slidenum">
              <a:rPr lang="pt-BR">
                <a:solidFill>
                  <a:prstClr val="black"/>
                </a:solidFill>
              </a:rPr>
              <a:pPr/>
              <a:t>33</a:t>
            </a:fld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3804D04-DDA1-4654-AB01-41FE382EAEF8}" type="slidenum">
              <a:rPr lang="pt-BR">
                <a:solidFill>
                  <a:prstClr val="black"/>
                </a:solidFill>
              </a:rPr>
              <a:pPr/>
              <a:t>34</a:t>
            </a:fld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3804D04-DDA1-4654-AB01-41FE382EAEF8}" type="slidenum">
              <a:rPr lang="pt-BR">
                <a:solidFill>
                  <a:prstClr val="black"/>
                </a:solidFill>
              </a:rPr>
              <a:pPr/>
              <a:t>35</a:t>
            </a:fld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3804D04-DDA1-4654-AB01-41FE382EAEF8}" type="slidenum">
              <a:rPr lang="pt-BR">
                <a:solidFill>
                  <a:prstClr val="black"/>
                </a:solidFill>
              </a:rPr>
              <a:pPr/>
              <a:t>36</a:t>
            </a:fld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3804D04-DDA1-4654-AB01-41FE382EAEF8}" type="slidenum">
              <a:rPr lang="pt-BR">
                <a:solidFill>
                  <a:prstClr val="black"/>
                </a:solidFill>
              </a:rPr>
              <a:pPr/>
              <a:t>37</a:t>
            </a:fld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2867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31384E8-6E46-4A7C-97C2-A3FF6F743D21}" type="slidenum">
              <a:rPr lang="pt-BR">
                <a:solidFill>
                  <a:prstClr val="black"/>
                </a:solidFill>
              </a:rPr>
              <a:pPr eaLnBrk="1" hangingPunct="1"/>
              <a:t>38</a:t>
            </a:fld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2867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31384E8-6E46-4A7C-97C2-A3FF6F743D21}" type="slidenum">
              <a:rPr lang="pt-BR">
                <a:solidFill>
                  <a:prstClr val="black"/>
                </a:solidFill>
              </a:rPr>
              <a:pPr eaLnBrk="1" hangingPunct="1"/>
              <a:t>39</a:t>
            </a:fld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2867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31384E8-6E46-4A7C-97C2-A3FF6F743D21}" type="slidenum">
              <a:rPr lang="pt-BR">
                <a:solidFill>
                  <a:prstClr val="black"/>
                </a:solidFill>
              </a:rPr>
              <a:pPr eaLnBrk="1" hangingPunct="1"/>
              <a:t>40</a:t>
            </a:fld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3804D04-DDA1-4654-AB01-41FE382EAEF8}" type="slidenum">
              <a:rPr lang="pt-BR">
                <a:solidFill>
                  <a:prstClr val="black"/>
                </a:solidFill>
              </a:rPr>
              <a:pPr/>
              <a:t>41</a:t>
            </a:fld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3804D04-DDA1-4654-AB01-41FE382EAEF8}" type="slidenum">
              <a:rPr lang="pt-BR">
                <a:solidFill>
                  <a:prstClr val="black"/>
                </a:solidFill>
              </a:rPr>
              <a:pPr/>
              <a:t>42</a:t>
            </a:fld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804D04-DDA1-4654-AB01-41FE382EAEF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3804D04-DDA1-4654-AB01-41FE382EAEF8}" type="slidenum">
              <a:rPr lang="pt-BR">
                <a:solidFill>
                  <a:prstClr val="black"/>
                </a:solidFill>
              </a:rPr>
              <a:pPr/>
              <a:t>43</a:t>
            </a:fld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3804D04-DDA1-4654-AB01-41FE382EAEF8}" type="slidenum">
              <a:rPr lang="pt-BR">
                <a:solidFill>
                  <a:prstClr val="black"/>
                </a:solidFill>
              </a:rPr>
              <a:pPr/>
              <a:t>44</a:t>
            </a:fld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804D04-DDA1-4654-AB01-41FE382EAEF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804D04-DDA1-4654-AB01-41FE382EAEF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804D04-DDA1-4654-AB01-41FE382EAEF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804D04-DDA1-4654-AB01-41FE382EAEF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804D04-DDA1-4654-AB01-41FE382EAEF8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8ABB5-EC41-403B-B1BB-62E596AAF859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FB8EB-CF99-496C-931F-1C9A9747D22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152370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34FC1-38E9-4179-8A3A-63631104531D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67973-C288-4F0E-9DDF-3FA71579656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113220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E46C2-162C-4077-8CF0-1E9E0316C891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2061D-03FE-4ADB-A697-4B014241134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538554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05622-28CB-4E0A-9341-0C578FDE78CB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8FF5B-D361-4C71-9EC8-54F937A8AF2C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29897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89D2D-3AAD-438A-9329-CCC94BCCC9C7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2F439-578D-4D66-86C5-D11F1EA24093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33928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809C9-2C8F-4AA1-AC10-BDCAE78974CB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424FD-6D7E-4873-8386-B420C85349E3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85084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C7DC5-ADA5-438E-BC3E-623390A61708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B4C6C-198D-4F0E-9A02-44A02A716E1B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1245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62935-3D6D-447C-81E1-8D336C4AF623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629F6-6AAB-422A-94CA-501B5A6B5757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91718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E84FC-D8A0-4405-88C4-549E1C6D0B8C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7CDEC-4749-4350-ADB9-ED5A584FDE23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77388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56FB6-141A-4C25-A7D9-2421415F0D14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83E32-975D-47D2-BD56-69B1A45EB0AC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82835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B02B8-A56C-4754-A369-438B698B8C41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152BB-B4B3-43B8-8519-E9E228366814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2404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D40A8-ACCB-4D2D-AB7A-0F1E5F13616A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95FC3-4DD2-4A7C-A26D-1D33C2B954B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230670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525FB-2091-40F6-A639-350D8A0C5F17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14B3-CAA3-482F-A580-C6007E7A38AE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91355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8E070-CBFC-4951-BCC0-A79F42BF4417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40BC3-AD20-4CD4-B0AA-7547F2FB6FC5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086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93BDD-830C-4A23-9FDE-981D6999C81F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6B765-4111-4194-8A3A-323A5A24FF13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9787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05622-28CB-4E0A-9341-0C578FDE78CB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8FF5B-D361-4C71-9EC8-54F937A8AF2C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80595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89D2D-3AAD-438A-9329-CCC94BCCC9C7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2F439-578D-4D66-86C5-D11F1EA24093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74456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809C9-2C8F-4AA1-AC10-BDCAE78974CB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424FD-6D7E-4873-8386-B420C85349E3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58814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C7DC5-ADA5-438E-BC3E-623390A61708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B4C6C-198D-4F0E-9A02-44A02A716E1B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45883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62935-3D6D-447C-81E1-8D336C4AF623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629F6-6AAB-422A-94CA-501B5A6B5757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12796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E84FC-D8A0-4405-88C4-549E1C6D0B8C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7CDEC-4749-4350-ADB9-ED5A584FDE23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42333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56FB6-141A-4C25-A7D9-2421415F0D14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83E32-975D-47D2-BD56-69B1A45EB0AC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5245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53ADA-6396-4E69-AF55-697D7B7ADFD4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94CE4-1967-4C03-858D-1D1E7E155DE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9397485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B02B8-A56C-4754-A369-438B698B8C41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152BB-B4B3-43B8-8519-E9E228366814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12090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525FB-2091-40F6-A639-350D8A0C5F17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14B3-CAA3-482F-A580-C6007E7A38AE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29165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8E070-CBFC-4951-BCC0-A79F42BF4417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40BC3-AD20-4CD4-B0AA-7547F2FB6FC5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15287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93BDD-830C-4A23-9FDE-981D6999C81F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6B765-4111-4194-8A3A-323A5A24FF13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67106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8ABB5-EC41-403B-B1BB-62E596AAF859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FB8EB-CF99-496C-931F-1C9A9747D220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38189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D40A8-ACCB-4D2D-AB7A-0F1E5F13616A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95FC3-4DD2-4A7C-A26D-1D33C2B954BD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84588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53ADA-6396-4E69-AF55-697D7B7ADFD4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94CE4-1967-4C03-858D-1D1E7E155DED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943245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C74CA-FBC7-44E5-B004-EF7589F2637F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62FFA-EF0D-4C57-ADDD-18D909FEE5A1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61912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A81F3-E631-406D-B80D-4EE58CEF3B5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75C23-7E4C-4AD3-87AA-8E50951C7CF1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61277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EB73F-601D-497C-BA0D-EEC32C84BEFA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DD336-7752-4EC7-96BF-C82F8AA7B143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7029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C74CA-FBC7-44E5-B004-EF7589F2637F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62FFA-EF0D-4C57-ADDD-18D909FEE5A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0525220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E29DA-AD97-41CB-B946-7C99B52580A8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6E854-AEF5-4F00-90D6-3ED313B47C62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29003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06ECF-C7D0-436F-978F-997F6850667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9F0A8-2D98-48EC-8525-D13ECA8A6F7A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78915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9B319-F60A-4297-8B9D-17D600DE6801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10222-B318-4416-AAF7-4C5DC4EDECAF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59608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34FC1-38E9-4179-8A3A-63631104531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67973-C288-4F0E-9DDF-3FA715796561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67261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E46C2-162C-4077-8CF0-1E9E0316C891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2061D-03FE-4ADB-A697-4B0142411342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158934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05622-28CB-4E0A-9341-0C578FDE78CB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8FF5B-D361-4C71-9EC8-54F937A8AF2C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648227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89D2D-3AAD-438A-9329-CCC94BCCC9C7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2F439-578D-4D66-86C5-D11F1EA24093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873743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809C9-2C8F-4AA1-AC10-BDCAE78974CB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424FD-6D7E-4873-8386-B420C85349E3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824360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C7DC5-ADA5-438E-BC3E-623390A61708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B4C6C-198D-4F0E-9A02-44A02A716E1B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975757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62935-3D6D-447C-81E1-8D336C4AF623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629F6-6AAB-422A-94CA-501B5A6B5757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647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A81F3-E631-406D-B80D-4EE58CEF3B5D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75C23-7E4C-4AD3-87AA-8E50951C7CF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97226582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E84FC-D8A0-4405-88C4-549E1C6D0B8C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7CDEC-4749-4350-ADB9-ED5A584FDE23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607880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56FB6-141A-4C25-A7D9-2421415F0D14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83E32-975D-47D2-BD56-69B1A45EB0AC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961076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B02B8-A56C-4754-A369-438B698B8C41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152BB-B4B3-43B8-8519-E9E228366814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244851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525FB-2091-40F6-A639-350D8A0C5F17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14B3-CAA3-482F-A580-C6007E7A38AE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925771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8E070-CBFC-4951-BCC0-A79F42BF4417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40BC3-AD20-4CD4-B0AA-7547F2FB6FC5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620305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93BDD-830C-4A23-9FDE-981D6999C81F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6B765-4111-4194-8A3A-323A5A24FF13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186754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8ABB5-EC41-403B-B1BB-62E596AAF859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FB8EB-CF99-496C-931F-1C9A9747D220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747017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D40A8-ACCB-4D2D-AB7A-0F1E5F13616A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95FC3-4DD2-4A7C-A26D-1D33C2B954BD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344824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53ADA-6396-4E69-AF55-697D7B7ADFD4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94CE4-1967-4C03-858D-1D1E7E155DED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52032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C74CA-FBC7-44E5-B004-EF7589F2637F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62FFA-EF0D-4C57-ADDD-18D909FEE5A1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4070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EB73F-601D-497C-BA0D-EEC32C84BEFA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DD336-7752-4EC7-96BF-C82F8AA7B14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44945131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A81F3-E631-406D-B80D-4EE58CEF3B5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75C23-7E4C-4AD3-87AA-8E50951C7CF1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404320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EB73F-601D-497C-BA0D-EEC32C84BEFA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DD336-7752-4EC7-96BF-C82F8AA7B143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273800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E29DA-AD97-41CB-B946-7C99B52580A8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6E854-AEF5-4F00-90D6-3ED313B47C62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667836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06ECF-C7D0-436F-978F-997F6850667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9F0A8-2D98-48EC-8525-D13ECA8A6F7A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04154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9B319-F60A-4297-8B9D-17D600DE6801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10222-B318-4416-AAF7-4C5DC4EDECAF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113449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34FC1-38E9-4179-8A3A-63631104531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67973-C288-4F0E-9DDF-3FA715796561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519537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E46C2-162C-4077-8CF0-1E9E0316C891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2061D-03FE-4ADB-A697-4B0142411342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251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E29DA-AD97-41CB-B946-7C99B52580A8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6E854-AEF5-4F00-90D6-3ED313B47C6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589326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06ECF-C7D0-436F-978F-997F6850667D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9F0A8-2D98-48EC-8525-D13ECA8A6F7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331272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9B319-F60A-4297-8B9D-17D600DE6801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10222-B318-4416-AAF7-4C5DC4EDECA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769931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C85841-6192-495B-8552-689FCA6198F9}" type="datetimeFigureOut">
              <a:rPr lang="pt-BR"/>
              <a:pPr>
                <a:defRPr/>
              </a:pPr>
              <a:t>10/08/2016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1A0894-C37C-4950-881D-1C1CA002AAD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9EAD5"/>
            </a:gs>
            <a:gs pos="53000">
              <a:srgbClr val="B3D6AC"/>
            </a:gs>
            <a:gs pos="100000">
              <a:srgbClr val="8EC18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os estilos do texto mestre</a:t>
            </a:r>
          </a:p>
          <a:p>
            <a:pPr lvl="1"/>
            <a:r>
              <a:rPr lang="pt-BR" altLang="pt-BR" smtClean="0"/>
              <a:t>Segundo nível</a:t>
            </a:r>
          </a:p>
          <a:p>
            <a:pPr lvl="2"/>
            <a:r>
              <a:rPr lang="pt-BR" altLang="pt-BR" smtClean="0"/>
              <a:t>Terceiro nível</a:t>
            </a:r>
          </a:p>
          <a:p>
            <a:pPr lvl="3"/>
            <a:r>
              <a:rPr lang="pt-BR" altLang="pt-BR" smtClean="0"/>
              <a:t>Quarto nível</a:t>
            </a:r>
          </a:p>
          <a:p>
            <a:pPr lvl="4"/>
            <a:r>
              <a:rPr lang="pt-BR" alt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C7B09BC-6416-425D-8A1A-719955181864}" type="datetimeFigureOut">
              <a:rPr lang="pt-BR">
                <a:solidFill>
                  <a:prstClr val="black">
                    <a:tint val="75000"/>
                  </a:prstClr>
                </a:solidFill>
                <a:cs typeface="+mn-cs"/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F14EBBF-7344-45ED-BE00-7A7C20D47F11}" type="slidenum">
              <a:rPr lang="pt-BR">
                <a:solidFill>
                  <a:prstClr val="black">
                    <a:tint val="75000"/>
                  </a:prstClr>
                </a:solidFill>
                <a:cs typeface="+mn-cs"/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78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9EAD5"/>
            </a:gs>
            <a:gs pos="53000">
              <a:srgbClr val="B3D6AC"/>
            </a:gs>
            <a:gs pos="100000">
              <a:srgbClr val="8EC18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os estilos do texto mestre</a:t>
            </a:r>
          </a:p>
          <a:p>
            <a:pPr lvl="1"/>
            <a:r>
              <a:rPr lang="pt-BR" altLang="pt-BR" smtClean="0"/>
              <a:t>Segundo nível</a:t>
            </a:r>
          </a:p>
          <a:p>
            <a:pPr lvl="2"/>
            <a:r>
              <a:rPr lang="pt-BR" altLang="pt-BR" smtClean="0"/>
              <a:t>Terceiro nível</a:t>
            </a:r>
          </a:p>
          <a:p>
            <a:pPr lvl="3"/>
            <a:r>
              <a:rPr lang="pt-BR" altLang="pt-BR" smtClean="0"/>
              <a:t>Quarto nível</a:t>
            </a:r>
          </a:p>
          <a:p>
            <a:pPr lvl="4"/>
            <a:r>
              <a:rPr lang="pt-BR" alt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C7B09BC-6416-425D-8A1A-719955181864}" type="datetimeFigureOut">
              <a:rPr lang="pt-BR">
                <a:solidFill>
                  <a:prstClr val="black">
                    <a:tint val="75000"/>
                  </a:prstClr>
                </a:solidFill>
                <a:cs typeface="+mn-cs"/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F14EBBF-7344-45ED-BE00-7A7C20D47F11}" type="slidenum">
              <a:rPr lang="pt-BR">
                <a:solidFill>
                  <a:prstClr val="black">
                    <a:tint val="75000"/>
                  </a:prstClr>
                </a:solidFill>
                <a:cs typeface="+mn-cs"/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2892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C85841-6192-495B-8552-689FCA6198F9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1A0894-C37C-4950-881D-1C1CA002AAD4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8484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9EAD5"/>
            </a:gs>
            <a:gs pos="53000">
              <a:srgbClr val="B3D6AC"/>
            </a:gs>
            <a:gs pos="100000">
              <a:srgbClr val="8EC18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os estilos do texto mestre</a:t>
            </a:r>
          </a:p>
          <a:p>
            <a:pPr lvl="1"/>
            <a:r>
              <a:rPr lang="pt-BR" altLang="pt-BR" smtClean="0"/>
              <a:t>Segundo nível</a:t>
            </a:r>
          </a:p>
          <a:p>
            <a:pPr lvl="2"/>
            <a:r>
              <a:rPr lang="pt-BR" altLang="pt-BR" smtClean="0"/>
              <a:t>Terceiro nível</a:t>
            </a:r>
          </a:p>
          <a:p>
            <a:pPr lvl="3"/>
            <a:r>
              <a:rPr lang="pt-BR" altLang="pt-BR" smtClean="0"/>
              <a:t>Quarto nível</a:t>
            </a:r>
          </a:p>
          <a:p>
            <a:pPr lvl="4"/>
            <a:r>
              <a:rPr lang="pt-BR" alt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C7B09BC-6416-425D-8A1A-719955181864}" type="datetimeFigureOut">
              <a:rPr lang="pt-BR">
                <a:solidFill>
                  <a:prstClr val="black">
                    <a:tint val="75000"/>
                  </a:prstClr>
                </a:solidFill>
                <a:cs typeface="+mn-cs"/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F14EBBF-7344-45ED-BE00-7A7C20D47F11}" type="slidenum">
              <a:rPr lang="pt-BR">
                <a:solidFill>
                  <a:prstClr val="black">
                    <a:tint val="75000"/>
                  </a:prstClr>
                </a:solidFill>
                <a:cs typeface="+mn-cs"/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5999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C85841-6192-495B-8552-689FCA6198F9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10/08/2016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1A0894-C37C-4950-881D-1C1CA002AAD4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8380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ângulo 1"/>
          <p:cNvSpPr/>
          <p:nvPr/>
        </p:nvSpPr>
        <p:spPr>
          <a:xfrm>
            <a:off x="107504" y="0"/>
            <a:ext cx="903649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 smtClean="0">
                <a:solidFill>
                  <a:srgbClr val="0066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Política </a:t>
            </a:r>
            <a:r>
              <a:rPr lang="pt-BR" sz="4000" b="1" dirty="0">
                <a:solidFill>
                  <a:srgbClr val="0066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Nacional </a:t>
            </a:r>
            <a:endParaRPr lang="pt-BR" sz="4000" b="1" dirty="0" smtClean="0">
              <a:solidFill>
                <a:srgbClr val="0066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 smtClean="0">
                <a:solidFill>
                  <a:srgbClr val="0066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 Atenção à Saúde dos </a:t>
            </a:r>
            <a:r>
              <a:rPr lang="pt-BR" sz="4000" b="1" dirty="0">
                <a:solidFill>
                  <a:srgbClr val="0066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Povos Indígenas</a:t>
            </a:r>
            <a:r>
              <a:rPr lang="pt-BR" sz="4000" b="1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/>
            </a:r>
            <a:br>
              <a:rPr lang="pt-BR" sz="4000" b="1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</a:br>
            <a:endParaRPr lang="pt-BR" sz="4000" b="1" dirty="0" smtClean="0">
              <a:solidFill>
                <a:prstClr val="black"/>
              </a:solidFill>
              <a:latin typeface="Calibri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Aprovada pela Portaria do Ministério da Saúde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Nº 254, de 31 de Janeiro de 2002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(DOU nº 26 – Seção 1, p. 46 a 49, de 6 de fevereiro de 2002)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3200" b="1" dirty="0" smtClean="0">
              <a:solidFill>
                <a:prstClr val="black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latin typeface="+mn-lt"/>
              <a:cs typeface="+mn-cs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51520" y="1988840"/>
            <a:ext cx="864096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b="1" dirty="0" smtClean="0"/>
          </a:p>
          <a:p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LEI AROUCA  - Lei 9.836 de 23 de setembro de 1999</a:t>
            </a:r>
          </a:p>
          <a:p>
            <a:endParaRPr lang="pt-BR" b="1" dirty="0"/>
          </a:p>
          <a:p>
            <a:endParaRPr lang="pt-BR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64377673"/>
              </p:ext>
            </p:extLst>
          </p:nvPr>
        </p:nvGraphicFramePr>
        <p:xfrm>
          <a:off x="251520" y="3177381"/>
          <a:ext cx="8435280" cy="2438400"/>
        </p:xfrm>
        <a:graphic>
          <a:graphicData uri="http://schemas.openxmlformats.org/drawingml/2006/table">
            <a:tbl>
              <a:tblPr/>
              <a:tblGrid>
                <a:gridCol w="8435280"/>
              </a:tblGrid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t-BR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pt-BR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kumimoji="0" lang="pt-BR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SUS </a:t>
                      </a:r>
                      <a:r>
                        <a:rPr kumimoji="0" lang="pt-BR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servirá de retaguarda e </a:t>
                      </a:r>
                      <a:r>
                        <a:rPr kumimoji="0" lang="pt-BR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referência </a:t>
                      </a:r>
                      <a:r>
                        <a:rPr kumimoji="0" lang="pt-BR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ao Subsistema de Atenção à Saúde Indígena, devendo, para isso, ocorrer adaptações na estrutura e organização do SUS nas regiões onde residem as populações indígenas, para propiciar essa integração e o atendimento necessário em todos os níveis, sem discriminações.</a:t>
                      </a:r>
                    </a:p>
                    <a:p>
                      <a:pPr algn="just"/>
                      <a:endParaRPr lang="pt-BR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254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latin typeface="+mn-lt"/>
              <a:cs typeface="+mn-cs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323528" y="2060848"/>
            <a:ext cx="8352928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Política Nacional de Atenção à Saúde dos Povos Indígenas – Portaria do MS nº 254, de 31 de janeiro de 2002</a:t>
            </a:r>
          </a:p>
          <a:p>
            <a:endParaRPr lang="pt-BR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“O propósito desta política é garantir aos povos indígenas o acesso à atenção integral 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à saúde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de acordo com os princípios e diretrizes do </a:t>
            </a:r>
            <a:r>
              <a:rPr lang="pt-B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Sistema Único de Saúde, 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contemplando 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diversidade 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social, cultural, geográfica, histórica e política de modo a favorecer a 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superação dos 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fatores que tornam essa população mais vulnerável aos agravos à saúde de maior 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magnitude e 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transcendência entre os brasileiros, reconhecendo a eficácia de sua medicina e o 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direito desses 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povos à sua 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cultura”.</a:t>
            </a: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667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Política </a:t>
            </a:r>
            <a:r>
              <a:rPr lang="pt-B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Nacional de Atenção à Saúde dos Povos </a:t>
            </a: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Indígenas ainda dispõe que...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Cada 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distrito organizará uma rede de serviços de </a:t>
            </a:r>
            <a:r>
              <a:rPr lang="pt-BR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atenção básica 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saúde dentro das áreas indígenas, integrada e hierarquizada com complexidade crescente e articulada com a rede do </a:t>
            </a:r>
            <a:r>
              <a:rPr lang="pt-BR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Sistema Único de Saúde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pt-B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Comissões </a:t>
            </a:r>
            <a:r>
              <a:rPr lang="pt-B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Intergestores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Bipartites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são importantes 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espaços 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articulação para o eficaz funcionamento dos distritos.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271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Diretrizes: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Organização dos serviços de atenção à saúde dos povos indígenas na forma de Distritos Sanitários Especiais e Polos Base, no nível local, onde a atenção primária e os serviços de referência se situam;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Preparação de recursos humanos para atuação em contexto intercultural;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Monitoramento das ações de saúde dirigidas aos Povos Indígenas;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734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6506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Diretrizes: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Articulação dos sistemas tradicionais indígenas de saúde;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Promoção do uso adequado e racional de medicamentos;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Promoção de ações específicas em situações especiais;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pt-BR" altLang="pt-BR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Promoção </a:t>
            </a:r>
            <a:r>
              <a:rPr lang="pt-BR" altLang="pt-BR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 ética na pesquisa e nas ações de atenção à saúde envolvendo comunidades </a:t>
            </a:r>
            <a:r>
              <a:rPr lang="pt-BR" altLang="pt-BR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indígenas;</a:t>
            </a: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445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5558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Diretrizes: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pt-BR" altLang="pt-BR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Promoção </a:t>
            </a:r>
            <a:r>
              <a:rPr lang="pt-BR" altLang="pt-BR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ambientes saudáveis e proteção da saúde indígena</a:t>
            </a:r>
            <a:r>
              <a:rPr lang="pt-BR" altLang="pt-BR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lvl="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pt-BR" altLang="pt-BR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Controle social</a:t>
            </a: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079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5798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 em outubro de 2010, foi criada a SESAI: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  <a:endParaRPr lang="pt-BR" altLang="pt-BR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74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ângulo 3"/>
          <p:cNvSpPr/>
          <p:nvPr/>
        </p:nvSpPr>
        <p:spPr>
          <a:xfrm>
            <a:off x="179512" y="335846"/>
            <a:ext cx="8964488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 smtClean="0"/>
          </a:p>
          <a:p>
            <a:r>
              <a:rPr lang="pt-BR" sz="2000" b="1" dirty="0" smtClean="0">
                <a:latin typeface="Times New Roman" pitchFamily="18" charset="0"/>
                <a:cs typeface="Times New Roman" pitchFamily="18" charset="0"/>
              </a:rPr>
              <a:t>SECRETARIA ESPECIAL DE SAÚDE INDÍGENA  (SESAI)</a:t>
            </a:r>
          </a:p>
          <a:p>
            <a:endParaRPr lang="pt-BR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pt-BR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pt-BR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É a área do Ministério da Saúde responsável por coordenar a Política Nacional de Atenção à Saúde dos Povos Indígenas e todo o processo de gestão do Subsistema de Atenção à Saúde Indígena (</a:t>
            </a:r>
            <a:r>
              <a:rPr lang="pt-BR" sz="2400" dirty="0" err="1" smtClean="0">
                <a:latin typeface="Times New Roman" pitchFamily="18" charset="0"/>
                <a:cs typeface="Times New Roman" pitchFamily="18" charset="0"/>
              </a:rPr>
              <a:t>SasiSUS</a:t>
            </a:r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), no âmbito do Sistema Único de Saúde (SUS).</a:t>
            </a:r>
          </a:p>
          <a:p>
            <a:pPr algn="just"/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pt-B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A Secretaria Especial de Saúde Indígena (SESAI) surgiu a partir da necessidade de reformulação da gestão da saúde indígena no país, demanda reivindicada pelos próprios indígenas durante as Conferências Nacionais de Saúde Indígena. </a:t>
            </a:r>
          </a:p>
          <a:p>
            <a:pPr algn="just"/>
            <a:endParaRPr lang="pt-B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pt-BR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74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ângulo 4"/>
          <p:cNvSpPr/>
          <p:nvPr/>
        </p:nvSpPr>
        <p:spPr>
          <a:xfrm>
            <a:off x="323528" y="404664"/>
            <a:ext cx="856895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t-BR" sz="2400" b="1" dirty="0" smtClean="0">
                <a:latin typeface="Times New Roman" pitchFamily="18" charset="0"/>
                <a:cs typeface="Times New Roman" pitchFamily="18" charset="0"/>
              </a:rPr>
              <a:t>MISSÃO</a:t>
            </a:r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endParaRPr lang="pt-B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“A missão da secretaria é implementar um novo modelo de gestão e de atenção no âmbito do Subsistema de Atenção à Saúde Indígena, articulado com o SUS (</a:t>
            </a:r>
            <a:r>
              <a:rPr lang="pt-BR" sz="2400" dirty="0" err="1" smtClean="0">
                <a:latin typeface="Times New Roman" pitchFamily="18" charset="0"/>
                <a:cs typeface="Times New Roman" pitchFamily="18" charset="0"/>
              </a:rPr>
              <a:t>SasiSUS</a:t>
            </a:r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), descentralizado, com autonomia administrativa, orçamentária, financeira e responsabilidade sanitária dos 34 Distritos Sanitários Especiais Indígenas (</a:t>
            </a:r>
            <a:r>
              <a:rPr lang="pt-BR" sz="2400" dirty="0" err="1" smtClean="0">
                <a:latin typeface="Times New Roman" pitchFamily="18" charset="0"/>
                <a:cs typeface="Times New Roman" pitchFamily="18" charset="0"/>
              </a:rPr>
              <a:t>DSEIs</a:t>
            </a:r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)”. </a:t>
            </a:r>
            <a:endParaRPr lang="pt-B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74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pt-BR" altLang="pt-BR" smtClean="0"/>
          </a:p>
        </p:txBody>
      </p:sp>
      <p:pic>
        <p:nvPicPr>
          <p:cNvPr id="4099" name="Picture 6" descr="org_sesai_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81" b="847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6516955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ângulo 1"/>
          <p:cNvSpPr/>
          <p:nvPr/>
        </p:nvSpPr>
        <p:spPr>
          <a:xfrm>
            <a:off x="179388" y="698332"/>
            <a:ext cx="89646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3200" b="1" dirty="0" smtClean="0">
              <a:solidFill>
                <a:prstClr val="black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470" y="404665"/>
            <a:ext cx="9137582" cy="643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6260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em SC, mais precisamente no município de São José, está localizado a Sede do Distrito Sanitário Especial Indígena – Interior Sul, responsável por </a:t>
            </a: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operacionalizar</a:t>
            </a:r>
            <a:r>
              <a:rPr lang="pt-BR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 ações da Saúde Indígena </a:t>
            </a:r>
            <a:r>
              <a:rPr lang="pt-BR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t-BR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 Estados de SC e RS.</a:t>
            </a: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821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pt-BR" altLang="pt-BR" smtClean="0"/>
          </a:p>
        </p:txBody>
      </p:sp>
      <p:pic>
        <p:nvPicPr>
          <p:cNvPr id="5123" name="Picture 4" descr="Organograma_dsei_13_o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485652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altLang="pt-BR" smtClean="0"/>
          </a:p>
        </p:txBody>
      </p:sp>
      <p:pic>
        <p:nvPicPr>
          <p:cNvPr id="15363" name="Picture 2" descr="http://portal.saude.gov.br/portal/arquivos/jpg/org_dsei_20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3" y="44450"/>
            <a:ext cx="9155113" cy="674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6155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970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DSEI Interior Sul: Estados de SC e RS: Com base na população aldeada e cadastrada no SIASI (Sistema de Informações da Saúde Indígena):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Total da área de abrangência do Distrito: 31.103 indígenas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Somente em SC: 9193 Indígenas – Assim distribuídos: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318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1118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Etnias Predominantes: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Guarani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Laklãnõ</a:t>
            </a: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4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Xokleng</a:t>
            </a: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Kaingang</a:t>
            </a: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564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1141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POLO BASE DE FLORIANÓPOLIS: Abrange 05 Municípios: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Total de 635 Indígenas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BIGUAÇU (Região de Saúde da Grande Florianópolis)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pt-B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CANELINHA (Região de Saúde da Grande Florianópolis)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pt-B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IMARUÍ (Região de Saúde de Laguna)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MAJOR GERCINO </a:t>
            </a:r>
            <a:r>
              <a:rPr lang="pt-BR" sz="23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(Região de Saúde da Grande Florianópolis)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PALHOÇA (Região de Saúde da Grande Florianópolis)</a:t>
            </a:r>
            <a:endParaRPr lang="pt-B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641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1099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POLO BASE DE FLORIANÓPOLIS: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Sede do Polo Base: Em São José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 mesmo prédio da Sede do Distrito Sanitário Especial Indígena – Interior Sul).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pt-B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Nesta Oficina sendo representado pelo </a:t>
            </a:r>
            <a:r>
              <a:rPr lang="pt-BR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ODONTÓLOGO MARCELO FRANÇA </a:t>
            </a: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Profissional da Equipe de Referência em Saúde Mental – Atenção Psicossocial aos Povos Indígenas - do referido Polo Base.</a:t>
            </a:r>
            <a:endParaRPr lang="pt-B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009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927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POLO BASE DE ARAQUARI: Abrange 04 Municípios</a:t>
            </a: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Total de 416 Indígenas – Região de Saúde NORDESTE</a:t>
            </a:r>
            <a:endParaRPr lang="pt-BR" sz="2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ARAQUARI</a:t>
            </a: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pt-B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BALNEÁRIO BARRA DO SUL</a:t>
            </a: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GARUVA</a:t>
            </a: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SÃO FRANCISCO DO SUL</a:t>
            </a:r>
            <a:endParaRPr lang="pt-B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795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8106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POLO BASE DE ARAQUARI</a:t>
            </a: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Nesta Oficina representado pela </a:t>
            </a:r>
            <a:r>
              <a:rPr lang="pt-BR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ENFERMEIRA e COORDENADORA do </a:t>
            </a:r>
            <a:r>
              <a:rPr lang="pt-B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Polo</a:t>
            </a:r>
            <a:r>
              <a:rPr lang="pt-BR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Base: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IVY CARLA ARAGÃO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795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1038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POLO BASE DE </a:t>
            </a: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JOSÉ BOITEUX: Abrange 02 Terras Indígenas: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Total: 1.622 Indígenas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A Terra Indígena/ Território </a:t>
            </a:r>
            <a:r>
              <a:rPr lang="pt-BR" sz="20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Laklãnõ</a:t>
            </a: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0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Xokleng</a:t>
            </a: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é envolta num Território que abrange 04 Municípios:</a:t>
            </a: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JOSÉ BOITEUX: Região de Saúde do Alto Vale do Itajaí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VITOR MEIRELES: Região de Saúde do Alto Vale do Itajaí</a:t>
            </a: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DOUTOR PEDRINHO: Região de Saúde do Médio Vale do Itajaí</a:t>
            </a: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ITAIÓPOLIS: Região de Saúde do Planalto Norte</a:t>
            </a: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51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44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latin typeface="+mn-lt"/>
              <a:cs typeface="+mn-cs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395536" y="2204864"/>
            <a:ext cx="813690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pt-BR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CONSTITUIÇÃO FEDERAL DE 1988</a:t>
            </a:r>
          </a:p>
          <a:p>
            <a:pPr marL="342900" indent="-342900">
              <a:buAutoNum type="arabicPeriod"/>
            </a:pPr>
            <a:endParaRPr lang="pt-BR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t-BR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pt-BR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Art. </a:t>
            </a:r>
            <a:r>
              <a:rPr lang="pt-BR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196. </a:t>
            </a:r>
            <a:r>
              <a:rPr lang="pt-BR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pt-BR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saúde é direito de todos e dever do Estado, garantido mediante políticas sociais e econômicas que visem à redução do risco de doença e de outros agravos e ao acesso universal e igualitário às ações e serviços para sua promoção, proteção e recuperação</a:t>
            </a:r>
            <a:r>
              <a:rPr lang="pt-BR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.”</a:t>
            </a:r>
          </a:p>
          <a:p>
            <a:pPr algn="just"/>
            <a:endParaRPr lang="pt-BR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t-BR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t-BR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pt-BR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Art. 231. </a:t>
            </a:r>
            <a:r>
              <a:rPr lang="pt-BR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São reconhecidos aos índios sua organização social, costumes, línguas, crenças e tradições, e os direitos originários sobre as terras que tradicionalmente ocupam, competindo à União demarcá-las, proteger e fazer respeitar todos os seus bens</a:t>
            </a:r>
            <a:r>
              <a:rPr lang="pt-BR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.” </a:t>
            </a:r>
            <a:endParaRPr lang="pt-BR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078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1213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TERRA INDÍGENA RIO DOS PARDOS, onde fica localizado a Aldeia </a:t>
            </a:r>
            <a:r>
              <a:rPr lang="pt-BR" sz="20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Kupli</a:t>
            </a: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- Município de Porto União. Distância de aproximadamente </a:t>
            </a: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450</a:t>
            </a: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km da Sede do Polo Base, em José </a:t>
            </a:r>
            <a:r>
              <a:rPr lang="pt-BR" sz="20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Boiteux</a:t>
            </a: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Região de Saúde  do Planalto Norte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Nesta </a:t>
            </a:r>
            <a:r>
              <a:rPr lang="pt-BR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Oficina representado pela </a:t>
            </a:r>
            <a:r>
              <a:rPr lang="pt-BR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ENFERMEIRA CINTIA SIRLENE FLORES OURIQUE</a:t>
            </a:r>
            <a:endParaRPr lang="pt-BR" sz="2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430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1127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POLO </a:t>
            </a:r>
            <a:r>
              <a:rPr lang="pt-BR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BASE DE </a:t>
            </a: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CHAPECÓ: Abrange 02 Municípios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TOTAL: 1.458 Indígenas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CHAPECÓ (Região de Saúde  Oeste)</a:t>
            </a: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SEARA (Região de Saúde do Alto Uruguai Catarinense)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Sede do Polo Base: Chapecó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Nesta Oficina representado pela </a:t>
            </a:r>
            <a:r>
              <a:rPr lang="pt-BR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ASSISTENTE SOCIAL GRIZY AUGUSTA CENTENARO</a:t>
            </a: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t-BR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que também é a Profissional </a:t>
            </a: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da Equipe de </a:t>
            </a:r>
            <a:r>
              <a:rPr lang="pt-BR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Referência em Saúde Mental – Atenção Psicossocial do referido Polo Base.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921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1038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POLO BASE DE </a:t>
            </a: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IPUAÇU:  Abrange 03 Municípios: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TOTAL: 5.062 Indígenas – Pertencem a Região de Saúde de </a:t>
            </a:r>
            <a:r>
              <a:rPr lang="pt-BR" sz="20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Xanxerê</a:t>
            </a:r>
            <a:endParaRPr lang="pt-BR" sz="20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ABELARDO LUZ</a:t>
            </a: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ENTRE RIOS </a:t>
            </a: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IPUAÇU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Sede </a:t>
            </a:r>
            <a:r>
              <a:rPr lang="pt-BR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 Polo Base: Centro de </a:t>
            </a:r>
            <a:r>
              <a:rPr lang="pt-BR" sz="20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Ipuaçu</a:t>
            </a: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Nesta </a:t>
            </a:r>
            <a:r>
              <a:rPr lang="pt-BR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Oficina representado pela </a:t>
            </a:r>
            <a:r>
              <a:rPr lang="pt-BR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PSICÓLOGA INDIAMARA LIMA PEDROSO </a:t>
            </a:r>
            <a:r>
              <a:rPr lang="pt-BR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 Profissional </a:t>
            </a: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da Equipe de </a:t>
            </a:r>
            <a:r>
              <a:rPr lang="pt-BR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Referência em Saúde Mental – Atenção Psicossocial do referido Polo Base.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739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961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NA SESAI: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AS SITUAÇÕES DE VIOLÊNCIA NO CONTEXTO INDÍGENA ESTÃO DIRETAMENTE LIGADAS A UM EIXO DE CUIDADO DA ÁREA DA SAÚDE MENTAL - ATENÇÃO PSICOSSOCIAL – BEM VIVER.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129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1109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t-BR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600" b="1" dirty="0" smtClean="0">
                <a:latin typeface="Times New Roman" pitchFamily="18" charset="0"/>
                <a:cs typeface="Times New Roman" pitchFamily="18" charset="0"/>
              </a:rPr>
              <a:t>Diante das diferentes interpretações dadas pelos sistemas culturais às vivências de situações de violência em um contexto intercultural, se faz necessário adequar, no âmbito do Sistema Único de Saúde (SUS), o modo de notificá-las com objetivo de atender as especificidades da saúde indígena.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6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129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1009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t-BR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600" b="1" dirty="0" smtClean="0">
                <a:latin typeface="Times New Roman" pitchFamily="18" charset="0"/>
                <a:cs typeface="Times New Roman" pitchFamily="18" charset="0"/>
              </a:rPr>
              <a:t>Visando preservar o direito de autodeterminação dos povos indígenas e ao mesmo tempo incluí-los nas políticas de enfrentamento à violência, foi elaborou-se a Ficha Complementar de Notificação/Investigação Individual de Violência em Povos Indígenas.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6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129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1038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MENSALMENTE A ÁREA TÉCNICA DE SAÚDE MENTAL – PSICOSSOCIAL DO DSEI INTERIOR SUL, RECEBE INFORMAÇÕES DE CADA POLO BASE (ÁREA) INDÍGENA DE SC e RS.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129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1149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QUAIS INFORMAÇÕES SÃO ENVIADAS MENSALMENTE POR CADA POLO BASE DE SC?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t-B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129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atasus\Desktop\SESAI_TELA_APRES_PLANEJAMENTO______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ítulo 6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29600" cy="989012"/>
          </a:xfrm>
        </p:spPr>
        <p:txBody>
          <a:bodyPr/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pt-BR" sz="2500" dirty="0" smtClean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                   </a:t>
            </a:r>
            <a:endParaRPr lang="pt-B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4" name="Espaço Reservado para Conteúdo 7"/>
          <p:cNvSpPr>
            <a:spLocks noGrp="1"/>
          </p:cNvSpPr>
          <p:nvPr>
            <p:ph idx="1"/>
          </p:nvPr>
        </p:nvSpPr>
        <p:spPr>
          <a:xfrm>
            <a:off x="467544" y="1628800"/>
            <a:ext cx="8496300" cy="5040313"/>
          </a:xfrm>
        </p:spPr>
        <p:txBody>
          <a:bodyPr/>
          <a:lstStyle/>
          <a:p>
            <a:pPr marL="457200" lvl="0" indent="-457200" algn="just">
              <a:lnSpc>
                <a:spcPct val="115000"/>
              </a:lnSpc>
              <a:spcAft>
                <a:spcPts val="1000"/>
              </a:spcAft>
              <a:buAutoNum type="arabicParenR"/>
            </a:pPr>
            <a:r>
              <a:rPr lang="pt-BR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Data </a:t>
            </a:r>
            <a:r>
              <a:rPr lang="pt-BR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da </a:t>
            </a:r>
            <a:r>
              <a:rPr lang="pt-BR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Ocorrência</a:t>
            </a:r>
          </a:p>
          <a:p>
            <a:pPr marL="457200" lvl="0" indent="-457200" algn="just">
              <a:lnSpc>
                <a:spcPct val="115000"/>
              </a:lnSpc>
              <a:spcAft>
                <a:spcPts val="1000"/>
              </a:spcAft>
              <a:buAutoNum type="arabicParenR"/>
            </a:pPr>
            <a:r>
              <a:rPr lang="pt-BR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Nome</a:t>
            </a:r>
          </a:p>
          <a:p>
            <a:pPr marL="457200" lvl="0" indent="-457200" algn="just">
              <a:lnSpc>
                <a:spcPct val="115000"/>
              </a:lnSpc>
              <a:spcAft>
                <a:spcPts val="1000"/>
              </a:spcAft>
              <a:buAutoNum type="arabicParenR"/>
            </a:pPr>
            <a:r>
              <a:rPr lang="pt-BR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Sexo</a:t>
            </a:r>
          </a:p>
          <a:p>
            <a:pPr marL="457200" lvl="0" indent="-457200" algn="just">
              <a:lnSpc>
                <a:spcPct val="115000"/>
              </a:lnSpc>
              <a:spcAft>
                <a:spcPts val="1000"/>
              </a:spcAft>
              <a:buAutoNum type="arabicParenR"/>
            </a:pPr>
            <a:r>
              <a:rPr lang="pt-BR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Idade</a:t>
            </a:r>
          </a:p>
          <a:p>
            <a:pPr marL="457200" lvl="0" indent="-457200" algn="just">
              <a:lnSpc>
                <a:spcPct val="115000"/>
              </a:lnSpc>
              <a:spcAft>
                <a:spcPts val="1000"/>
              </a:spcAft>
              <a:buAutoNum type="arabicParenR"/>
            </a:pPr>
            <a:r>
              <a:rPr lang="pt-BR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Polo </a:t>
            </a:r>
            <a:r>
              <a:rPr lang="pt-BR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Base</a:t>
            </a:r>
          </a:p>
          <a:p>
            <a:pPr marL="457200" lvl="0" indent="-457200" algn="just">
              <a:lnSpc>
                <a:spcPct val="115000"/>
              </a:lnSpc>
              <a:spcAft>
                <a:spcPts val="1000"/>
              </a:spcAft>
              <a:buAutoNum type="arabicParenR"/>
            </a:pPr>
            <a:r>
              <a:rPr lang="pt-BR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Município</a:t>
            </a:r>
          </a:p>
          <a:p>
            <a:pPr marL="457200" lvl="0" indent="-457200" algn="just">
              <a:lnSpc>
                <a:spcPct val="115000"/>
              </a:lnSpc>
              <a:spcAft>
                <a:spcPts val="1000"/>
              </a:spcAft>
              <a:buAutoNum type="arabicParenR"/>
            </a:pPr>
            <a:r>
              <a:rPr lang="pt-BR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Aldeia</a:t>
            </a:r>
            <a:endParaRPr lang="pt-BR" sz="28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pt-BR" sz="20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pt-BR" sz="18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pt-BR" sz="2400" b="1" dirty="0">
                <a:solidFill>
                  <a:prstClr val="black"/>
                </a:solidFill>
                <a:ea typeface="Calibri"/>
                <a:cs typeface="Times New Roman"/>
              </a:rPr>
              <a:t> </a:t>
            </a:r>
            <a:endParaRPr lang="pt-BR" sz="18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pt-BR" sz="2400" b="1" dirty="0">
                <a:solidFill>
                  <a:prstClr val="black"/>
                </a:solidFill>
                <a:ea typeface="Calibri"/>
                <a:cs typeface="Times New Roman"/>
              </a:rPr>
              <a:t> </a:t>
            </a:r>
            <a:endParaRPr lang="pt-BR" sz="18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pt-BR" sz="2400" dirty="0" smtClean="0">
              <a:latin typeface="Candara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charset="0"/>
              <a:buNone/>
              <a:defRPr/>
            </a:pPr>
            <a:endParaRPr lang="pt-BR" sz="2400" dirty="0" smtClean="0">
              <a:latin typeface="Candara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charset="0"/>
              <a:buNone/>
              <a:defRPr/>
            </a:pPr>
            <a:endParaRPr lang="pt-BR" sz="2400" dirty="0">
              <a:latin typeface="Candara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charset="0"/>
              <a:buNone/>
              <a:defRPr/>
            </a:pPr>
            <a:endParaRPr lang="pt-BR" sz="2400" dirty="0" smtClean="0">
              <a:latin typeface="Candara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charset="0"/>
              <a:buNone/>
              <a:defRPr/>
            </a:pPr>
            <a:endParaRPr lang="pt-BR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Char char="v"/>
              <a:defRPr/>
            </a:pPr>
            <a:endParaRPr lang="pt-BR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charset="0"/>
              <a:buNone/>
              <a:defRPr/>
            </a:pPr>
            <a:endParaRPr lang="pt-BR" sz="2000" dirty="0" smtClean="0">
              <a:solidFill>
                <a:srgbClr val="0000FF"/>
              </a:solidFill>
              <a:latin typeface="Candara" pitchFamily="34" charset="0"/>
            </a:endParaRPr>
          </a:p>
          <a:p>
            <a:pPr>
              <a:buFont typeface="Arial" charset="0"/>
              <a:buNone/>
              <a:defRPr/>
            </a:pPr>
            <a:endParaRPr lang="pt-BR" sz="20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30044021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atasus\Desktop\SESAI_TELA_APRES_PLANEJAMENTO______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ítulo 6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29600" cy="989012"/>
          </a:xfrm>
        </p:spPr>
        <p:txBody>
          <a:bodyPr/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pt-BR" sz="2500" dirty="0" smtClean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                   </a:t>
            </a:r>
            <a:r>
              <a:rPr lang="pt-BR" sz="2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Área </a:t>
            </a:r>
            <a:r>
              <a:rPr lang="pt-BR" sz="2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Técnica de Saúde Mental - </a:t>
            </a:r>
            <a:br>
              <a:rPr lang="pt-BR" sz="2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2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Atenção Psicossocial</a:t>
            </a:r>
            <a:r>
              <a:rPr lang="pt-BR" sz="2500" dirty="0" smtClean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                </a:t>
            </a:r>
            <a:endParaRPr lang="pt-B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4" name="Espaço Reservado para Conteúdo 7"/>
          <p:cNvSpPr>
            <a:spLocks noGrp="1"/>
          </p:cNvSpPr>
          <p:nvPr>
            <p:ph idx="1"/>
          </p:nvPr>
        </p:nvSpPr>
        <p:spPr>
          <a:xfrm>
            <a:off x="467544" y="1340768"/>
            <a:ext cx="8496300" cy="5328345"/>
          </a:xfrm>
        </p:spPr>
        <p:txBody>
          <a:bodyPr/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pt-BR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8) Etnia</a:t>
            </a: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pt-BR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9) Estado </a:t>
            </a:r>
            <a:r>
              <a:rPr lang="pt-BR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civil </a:t>
            </a:r>
            <a:endParaRPr lang="pt-BR" sz="2000" b="1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pt-BR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10) Principal </a:t>
            </a:r>
            <a:r>
              <a:rPr lang="pt-BR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tipo de agressão sofrida </a:t>
            </a:r>
            <a:r>
              <a:rPr lang="pt-BR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(Violência Psicológica; Física ou Sexual</a:t>
            </a:r>
            <a:r>
              <a:rPr lang="pt-BR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</a:t>
            </a: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pt-BR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11) Local </a:t>
            </a:r>
            <a:r>
              <a:rPr lang="pt-BR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da agressão </a:t>
            </a:r>
            <a:r>
              <a:rPr lang="pt-BR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(residência; via pública</a:t>
            </a:r>
            <a:r>
              <a:rPr lang="pt-BR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</a:t>
            </a: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pt-BR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12) Tipo </a:t>
            </a:r>
            <a:r>
              <a:rPr lang="pt-BR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de relação com o agressor </a:t>
            </a:r>
            <a:r>
              <a:rPr lang="pt-BR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(pai, marido, esposa, vizinho, amigo, desconhecido, </a:t>
            </a:r>
            <a:r>
              <a:rPr lang="pt-BR" sz="20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etc</a:t>
            </a:r>
            <a:r>
              <a:rPr lang="pt-BR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</a:t>
            </a:r>
            <a:endParaRPr lang="pt-BR" sz="20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pt-BR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r>
              <a:rPr lang="pt-BR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13) </a:t>
            </a:r>
            <a:r>
              <a:rPr lang="pt-BR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Uso </a:t>
            </a:r>
            <a:r>
              <a:rPr lang="pt-BR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de bebida alcoólica por parte do agressor no momento da agressão? </a:t>
            </a:r>
            <a:r>
              <a:rPr lang="pt-BR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(sim/não)</a:t>
            </a:r>
            <a:endParaRPr lang="pt-BR" sz="20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pt-BR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r>
              <a:rPr lang="pt-BR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14) </a:t>
            </a:r>
            <a:r>
              <a:rPr lang="pt-BR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Situação </a:t>
            </a:r>
            <a:r>
              <a:rPr lang="pt-BR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Recorrente? </a:t>
            </a:r>
            <a:r>
              <a:rPr lang="pt-BR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(sim/não)</a:t>
            </a:r>
            <a:endParaRPr lang="pt-BR" sz="20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pt-BR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15) Modo </a:t>
            </a:r>
            <a:r>
              <a:rPr lang="pt-BR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de identificação da situação de violência </a:t>
            </a:r>
            <a:r>
              <a:rPr lang="pt-BR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(demanda do usuário; demanda da comunidade; identificação por parte do profissional)</a:t>
            </a:r>
            <a:endParaRPr lang="pt-B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charset="0"/>
              <a:buNone/>
              <a:defRPr/>
            </a:pPr>
            <a:endParaRPr lang="pt-BR" sz="2400" dirty="0" smtClean="0">
              <a:latin typeface="Candara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charset="0"/>
              <a:buNone/>
              <a:defRPr/>
            </a:pPr>
            <a:endParaRPr lang="pt-BR" sz="2400" dirty="0">
              <a:latin typeface="Candara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charset="0"/>
              <a:buNone/>
              <a:defRPr/>
            </a:pPr>
            <a:endParaRPr lang="pt-BR" sz="2400" dirty="0" smtClean="0">
              <a:latin typeface="Candara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charset="0"/>
              <a:buNone/>
              <a:defRPr/>
            </a:pPr>
            <a:endParaRPr lang="pt-BR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Char char="v"/>
              <a:defRPr/>
            </a:pPr>
            <a:endParaRPr lang="pt-BR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charset="0"/>
              <a:buNone/>
              <a:defRPr/>
            </a:pPr>
            <a:endParaRPr lang="pt-BR" sz="2000" dirty="0" smtClean="0">
              <a:solidFill>
                <a:srgbClr val="0000FF"/>
              </a:solidFill>
              <a:latin typeface="Candara" pitchFamily="34" charset="0"/>
            </a:endParaRPr>
          </a:p>
          <a:p>
            <a:pPr>
              <a:buFont typeface="Arial" charset="0"/>
              <a:buNone/>
              <a:defRPr/>
            </a:pPr>
            <a:endParaRPr lang="pt-BR" sz="20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10726732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Lei </a:t>
            </a:r>
            <a:r>
              <a:rPr lang="pt-B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nº 8.080, de 19 de Setembro de </a:t>
            </a: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1990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“Dispõe 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sobre as condições para a promoção, proteção e 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recuperação 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 saúde, a organização e o funcionamento dos serviços correspondentes e dá outras providências”. </a:t>
            </a:r>
            <a:endParaRPr lang="pt-B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xmlns="" val="226651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atasus\Desktop\SESAI_TELA_APRES_PLANEJAMENTO______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ítulo 6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29600" cy="989012"/>
          </a:xfrm>
        </p:spPr>
        <p:txBody>
          <a:bodyPr/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pt-BR" sz="2500" dirty="0" smtClean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                   </a:t>
            </a:r>
            <a:r>
              <a:rPr lang="pt-BR" sz="2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Área </a:t>
            </a:r>
            <a:r>
              <a:rPr lang="pt-BR" sz="2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Técnica de Saúde Mental - </a:t>
            </a:r>
            <a:br>
              <a:rPr lang="pt-BR" sz="2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2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Atenção Psicossocial</a:t>
            </a:r>
            <a:r>
              <a:rPr lang="pt-BR" sz="2500" dirty="0" smtClean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                </a:t>
            </a:r>
            <a:endParaRPr lang="pt-B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4" name="Espaço Reservado para Conteúdo 7"/>
          <p:cNvSpPr>
            <a:spLocks noGrp="1"/>
          </p:cNvSpPr>
          <p:nvPr>
            <p:ph idx="1"/>
          </p:nvPr>
        </p:nvSpPr>
        <p:spPr>
          <a:xfrm>
            <a:off x="467544" y="1340768"/>
            <a:ext cx="8496300" cy="5328345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pt-BR" sz="2000" b="1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pt-BR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16) O </a:t>
            </a:r>
            <a:r>
              <a:rPr lang="pt-BR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usuário considera o episódio como uma situação de violência? </a:t>
            </a:r>
            <a:r>
              <a:rPr lang="pt-BR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(sim/não)</a:t>
            </a:r>
            <a:endParaRPr lang="pt-B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charset="0"/>
              <a:buNone/>
              <a:defRPr/>
            </a:pPr>
            <a:endParaRPr lang="pt-BR" sz="2400" dirty="0" smtClean="0">
              <a:latin typeface="Candara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pt-BR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17) Esta </a:t>
            </a:r>
            <a:r>
              <a:rPr lang="pt-BR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situação trata-se de uma prática cultural aceita socialmente nesta etnia? </a:t>
            </a:r>
            <a:r>
              <a:rPr lang="pt-BR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(sim/não)</a:t>
            </a:r>
            <a:endParaRPr lang="pt-B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charset="0"/>
              <a:buNone/>
              <a:defRPr/>
            </a:pPr>
            <a:endParaRPr lang="pt-BR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pt-BR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18) A </a:t>
            </a:r>
            <a:r>
              <a:rPr lang="pt-BR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comunidade teve alguma ação de punição, reparação e/ou restabelecimento da ordem diante da ocorrência desse episódio de violência?</a:t>
            </a:r>
            <a:r>
              <a:rPr lang="pt-BR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(sim/não)</a:t>
            </a:r>
            <a:endParaRPr lang="pt-BR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charset="0"/>
              <a:buNone/>
              <a:defRPr/>
            </a:pPr>
            <a:endParaRPr lang="pt-BR" sz="2000" dirty="0" smtClean="0">
              <a:solidFill>
                <a:srgbClr val="0000FF"/>
              </a:solidFill>
              <a:latin typeface="Candara" pitchFamily="34" charset="0"/>
            </a:endParaRPr>
          </a:p>
          <a:p>
            <a:pPr>
              <a:buNone/>
              <a:defRPr/>
            </a:pPr>
            <a:r>
              <a:rPr lang="pt-BR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19) Nº </a:t>
            </a:r>
            <a:r>
              <a:rPr lang="pt-BR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do SINAN</a:t>
            </a:r>
            <a:endParaRPr lang="pt-BR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70919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1229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INSTRUMENTOS CRIADOS PELA SESAI, QUE VISAM APRIMORAR AS INFORMAÇÕES DO CONTEXTO INDÍGENA: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129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1386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arenR"/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INSTRUTIVO DA FICHA COMPLEMENTAR DE INVESTIGAÇÃO/ NOTIFICAÇÃO DE VIOLÊNCIAS EM POVOS INDÍGENAS/ 2014</a:t>
            </a:r>
          </a:p>
          <a:p>
            <a:pPr marL="45720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arenR"/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(ANEXO) </a:t>
            </a:r>
          </a:p>
          <a:p>
            <a:pPr marL="45720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arenR"/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129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1386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2.1) FICHA COMPLEMENTAR DE INVESTIGAÇÃO/ NOTIFICAÇÃO DE VIOLÊNCIAS EM POVOS INDÍGENAS/2014</a:t>
            </a:r>
          </a:p>
          <a:p>
            <a:pPr marL="45720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arenR" startAt="2"/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(ANEXO: PÁGINAS 16 e 17)</a:t>
            </a:r>
          </a:p>
          <a:p>
            <a:pPr marL="45720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129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1346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NOSSO ENDEREÇO: CENTRAL: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SEDE DO DISTRITO SANITÁRIO ESPECIAL INDÍGENA INTERIOR SUL (DSEI ISUL):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Rua Capitão Pedro Leite, 530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Bairro Barreiros - São José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Telefone: (48) 3049.8500 (central)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Ponto de Referência: Colégio Elisa Andreoli, Igreja São Judas Tadeu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pt-B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pt-BR" altLang="pt-B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129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smtClean="0"/>
          </a:p>
        </p:txBody>
      </p:sp>
      <p:sp>
        <p:nvSpPr>
          <p:cNvPr id="2560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smtClean="0"/>
          </a:p>
        </p:txBody>
      </p:sp>
      <p:pic>
        <p:nvPicPr>
          <p:cNvPr id="25604" name="Picture 2" descr="C:\Users\karina.zambrana\Documents\Artes SESAI\5.  Artes do Abril Saúde Indígena\template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228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179512" y="260648"/>
            <a:ext cx="8964488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solidFill>
                <a:srgbClr val="FF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capítulo </a:t>
            </a:r>
            <a:r>
              <a:rPr lang="pt-B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da </a:t>
            </a:r>
            <a:r>
              <a:rPr lang="pt-B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Lei 8.080 de 1990 </a:t>
            </a:r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trata do </a:t>
            </a:r>
            <a:r>
              <a:rPr lang="pt-B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Subsistema de Atenção à Saúde </a:t>
            </a:r>
            <a:r>
              <a:rPr lang="pt-B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Indígena</a:t>
            </a:r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t-B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“levar em consideração a realidade local, as especificidades da cultura dos </a:t>
            </a:r>
            <a:r>
              <a:rPr lang="pt-B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povos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indígenas e o modelo a ser adotado para a atenção à saúde indígena, que se deve pautar por uma abordagem diferenciada e global, contemplando os aspectos de assistência à saúde, saneamento básico, nutrição, habitação, meio ambiente, demarcação de terras, educação sanitária e integração institucional”.</a:t>
            </a:r>
            <a:endParaRPr lang="pt-B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168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179512" y="260648"/>
            <a:ext cx="8964488" cy="8925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lei 8080 de 1990 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prevê ainda que...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“as populações indígenas devem ter acesso garantido ao SUS, em âmbito local, regional e a centros especializados, de acordo com suas necessidades, compreendendo a atenção primária, secundária e terciária à saúde”. Além disso, determina que “as populações indígenas terão direito a participar dos organismos colegiados de formulação, acompanhamento e avaliação das políticas de saúde, tais como o Conselho Nacional de Saúde e os Conselhos Estaduais e Municipais de Saúde, quando for o caso”.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srgbClr val="FF0000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solidFill>
                <a:srgbClr val="FF0000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447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200" b="1" dirty="0" smtClean="0"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Lei 8.142 de 1990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latin typeface="+mn-lt"/>
              <a:cs typeface="+mn-cs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56921728"/>
              </p:ext>
            </p:extLst>
          </p:nvPr>
        </p:nvGraphicFramePr>
        <p:xfrm>
          <a:off x="251520" y="2996952"/>
          <a:ext cx="8229600" cy="295656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258475">
                <a:tc>
                  <a:txBody>
                    <a:bodyPr/>
                    <a:lstStyle/>
                    <a:p>
                      <a:pPr algn="just"/>
                      <a:r>
                        <a:rPr lang="pt-BR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Dispõe </a:t>
                      </a:r>
                      <a:r>
                        <a:rPr lang="pt-BR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sobre a participação da comunidade na gestão do Sistema Único de Saúde (</a:t>
                      </a:r>
                      <a:r>
                        <a:rPr lang="pt-BR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SUS) </a:t>
                      </a:r>
                      <a:r>
                        <a:rPr lang="pt-BR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 sobre as transferências intergovernamentais de recursos financeiros na área da </a:t>
                      </a:r>
                      <a:r>
                        <a:rPr lang="pt-BR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saúde.</a:t>
                      </a:r>
                    </a:p>
                    <a:p>
                      <a:pPr algn="just"/>
                      <a:endParaRPr lang="pt-BR" sz="2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endParaRPr lang="pt-BR" sz="2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just">
                        <a:buAutoNum type="arabicPeriod"/>
                      </a:pPr>
                      <a:r>
                        <a:rPr lang="pt-BR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Conselho de Saúde</a:t>
                      </a:r>
                    </a:p>
                    <a:p>
                      <a:pPr marL="342900" indent="-342900" algn="just">
                        <a:buAutoNum type="arabicPeriod"/>
                      </a:pPr>
                      <a:endParaRPr lang="pt-BR" sz="2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just">
                        <a:buAutoNum type="arabicPeriod"/>
                      </a:pPr>
                      <a:r>
                        <a:rPr lang="pt-BR" sz="2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Conferências</a:t>
                      </a:r>
                      <a:r>
                        <a:rPr lang="pt-BR" sz="2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de Saúde</a:t>
                      </a:r>
                      <a:endParaRPr lang="pt-BR" sz="2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475"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endParaRPr lang="pt-BR" dirty="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0677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latin typeface="+mn-lt"/>
              <a:cs typeface="+mn-cs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51520" y="1988840"/>
            <a:ext cx="864096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b="1" dirty="0" smtClean="0"/>
          </a:p>
          <a:p>
            <a:r>
              <a:rPr lang="pt-BR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Decreto 3.156 de agosto de 1999</a:t>
            </a:r>
          </a:p>
          <a:p>
            <a:pPr algn="just"/>
            <a:endParaRPr lang="pt-BR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t-BR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t-B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“Dispõe sobre as condições para a prestação de assistência à saúde dos povos indígenas, no âmbito do Sistema Único de Saúde, pelo Ministério da </a:t>
            </a:r>
            <a:r>
              <a:rPr lang="pt-B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Saúde.”</a:t>
            </a:r>
          </a:p>
          <a:p>
            <a:pPr algn="just"/>
            <a:endParaRPr lang="pt-BR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t-B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Parágrafo único</a:t>
            </a:r>
            <a:r>
              <a:rPr lang="pt-B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 organização das atividades de atenção à saúde das populações indígenas dar-se-á no âmbito do Sistema Único de Saúde e efetivar-se-á, progressivamente, por intermédio dos Distritos Sanitários Especiais Indígenas, ficando assegurados os serviços de </a:t>
            </a:r>
            <a:r>
              <a:rPr lang="pt-BR" sz="2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atendimento básico </a:t>
            </a:r>
            <a:r>
              <a:rPr lang="pt-B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âmbito das terras indígenas.</a:t>
            </a:r>
          </a:p>
        </p:txBody>
      </p:sp>
    </p:spTree>
    <p:extLst>
      <p:ext uri="{BB962C8B-B14F-4D97-AF65-F5344CB8AC3E}">
        <p14:creationId xmlns:p14="http://schemas.microsoft.com/office/powerpoint/2010/main" xmlns="" val="351945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rina.zambrana\Documents\Artes SESAI\5.  Artes do Abril Saúde Indígena\templ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51520" y="620688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MINISTÉRIO DA SAÚDE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SECRETARIA ESPECIAL DE SAÚDE INDÍGENA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Distrito Sanitário Especial Indígena - Interior Sul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latin typeface="+mn-lt"/>
              <a:cs typeface="+mn-cs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51520" y="1988840"/>
            <a:ext cx="864096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b="1" dirty="0" smtClean="0"/>
          </a:p>
          <a:p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LEI AROUCA  - Lei 9.836 de 23 de setembro de 1999</a:t>
            </a:r>
          </a:p>
          <a:p>
            <a:endParaRPr lang="pt-BR" b="1" dirty="0"/>
          </a:p>
          <a:p>
            <a:endParaRPr lang="pt-BR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17934349"/>
              </p:ext>
            </p:extLst>
          </p:nvPr>
        </p:nvGraphicFramePr>
        <p:xfrm>
          <a:off x="251520" y="3177381"/>
          <a:ext cx="8435280" cy="1524000"/>
        </p:xfrm>
        <a:graphic>
          <a:graphicData uri="http://schemas.openxmlformats.org/drawingml/2006/table">
            <a:tbl>
              <a:tblPr/>
              <a:tblGrid>
                <a:gridCol w="8435280"/>
              </a:tblGrid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pt-BR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t-BR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t-BR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Acrescenta dispositivos à Lei n</a:t>
                      </a:r>
                      <a:r>
                        <a:rPr lang="pt-BR" sz="2000" u="sng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pt-BR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8.080, de 19 de setembro de 1990, que "dispõe sobre as condições para a promoção, proteção e recuperação da saúde, a organização e o funcionamento dos serviços correspondentes e dá outras providências", instituindo o Subsistema de Atenção à Saúde Indígena</a:t>
                      </a:r>
                      <a:r>
                        <a:rPr lang="pt-BR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pt-BR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6539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presentaçãoSASISUS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Tema do Office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Tema do Office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ApresentaçãoSASISUS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Tema do Office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ApresentaçãoSASISUS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ApresentaçãoSASISUS</Template>
  <TotalTime>2327</TotalTime>
  <Words>2412</Words>
  <Application>Microsoft Office PowerPoint</Application>
  <PresentationFormat>Apresentação na tela (4:3)</PresentationFormat>
  <Paragraphs>791</Paragraphs>
  <Slides>45</Slides>
  <Notes>41</Notes>
  <HiddenSlides>0</HiddenSlides>
  <MMClips>0</MMClips>
  <ScaleCrop>false</ScaleCrop>
  <HeadingPairs>
    <vt:vector size="4" baseType="variant">
      <vt:variant>
        <vt:lpstr>Tema</vt:lpstr>
      </vt:variant>
      <vt:variant>
        <vt:i4>6</vt:i4>
      </vt:variant>
      <vt:variant>
        <vt:lpstr>Títulos de slides</vt:lpstr>
      </vt:variant>
      <vt:variant>
        <vt:i4>45</vt:i4>
      </vt:variant>
    </vt:vector>
  </HeadingPairs>
  <TitlesOfParts>
    <vt:vector size="51" baseType="lpstr">
      <vt:lpstr>ApresentaçãoSASISUS</vt:lpstr>
      <vt:lpstr>2_Tema do Office</vt:lpstr>
      <vt:lpstr>3_Tema do Office</vt:lpstr>
      <vt:lpstr>1_ApresentaçãoSASISUS</vt:lpstr>
      <vt:lpstr>4_Tema do Office</vt:lpstr>
      <vt:lpstr>2_ApresentaçãoSASISUS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                   </vt:lpstr>
      <vt:lpstr>                   Área Técnica de Saúde Mental -                Atenção Psicossocial                </vt:lpstr>
      <vt:lpstr>                   Área Técnica de Saúde Mental -                Atenção Psicossocial                </vt:lpstr>
      <vt:lpstr>Slide 41</vt:lpstr>
      <vt:lpstr>Slide 42</vt:lpstr>
      <vt:lpstr>Slide 43</vt:lpstr>
      <vt:lpstr>Slide 44</vt:lpstr>
      <vt:lpstr>Slide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Datasus</dc:creator>
  <cp:lastModifiedBy>ALESC</cp:lastModifiedBy>
  <cp:revision>195</cp:revision>
  <cp:lastPrinted>2016-08-08T18:15:55Z</cp:lastPrinted>
  <dcterms:created xsi:type="dcterms:W3CDTF">2011-05-27T23:07:02Z</dcterms:created>
  <dcterms:modified xsi:type="dcterms:W3CDTF">2016-08-10T13:28:53Z</dcterms:modified>
</cp:coreProperties>
</file>