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56" r:id="rId2"/>
    <p:sldId id="286" r:id="rId3"/>
    <p:sldId id="313" r:id="rId4"/>
    <p:sldId id="314" r:id="rId5"/>
    <p:sldId id="315" r:id="rId6"/>
    <p:sldId id="316" r:id="rId7"/>
    <p:sldId id="317" r:id="rId8"/>
    <p:sldId id="289" r:id="rId9"/>
    <p:sldId id="290" r:id="rId10"/>
    <p:sldId id="291" r:id="rId11"/>
    <p:sldId id="309" r:id="rId12"/>
    <p:sldId id="293" r:id="rId13"/>
    <p:sldId id="294" r:id="rId14"/>
    <p:sldId id="295" r:id="rId15"/>
    <p:sldId id="296" r:id="rId16"/>
    <p:sldId id="297" r:id="rId17"/>
    <p:sldId id="298" r:id="rId18"/>
    <p:sldId id="299" r:id="rId19"/>
    <p:sldId id="300" r:id="rId20"/>
    <p:sldId id="318" r:id="rId21"/>
    <p:sldId id="319" r:id="rId22"/>
    <p:sldId id="320" r:id="rId23"/>
    <p:sldId id="321" r:id="rId24"/>
    <p:sldId id="322" r:id="rId25"/>
    <p:sldId id="323" r:id="rId26"/>
    <p:sldId id="324" r:id="rId27"/>
    <p:sldId id="325" r:id="rId28"/>
    <p:sldId id="301" r:id="rId29"/>
    <p:sldId id="302" r:id="rId30"/>
    <p:sldId id="303" r:id="rId31"/>
    <p:sldId id="326" r:id="rId32"/>
    <p:sldId id="327" r:id="rId33"/>
    <p:sldId id="328" r:id="rId34"/>
    <p:sldId id="329" r:id="rId35"/>
    <p:sldId id="330" r:id="rId36"/>
    <p:sldId id="331" r:id="rId37"/>
    <p:sldId id="332" r:id="rId38"/>
    <p:sldId id="333" r:id="rId39"/>
    <p:sldId id="334" r:id="rId40"/>
    <p:sldId id="304" r:id="rId41"/>
    <p:sldId id="335" r:id="rId42"/>
    <p:sldId id="259" r:id="rId43"/>
    <p:sldId id="281" r:id="rId44"/>
    <p:sldId id="282" r:id="rId45"/>
    <p:sldId id="283" r:id="rId46"/>
    <p:sldId id="284" r:id="rId47"/>
    <p:sldId id="285" r:id="rId48"/>
    <p:sldId id="260" r:id="rId49"/>
    <p:sldId id="262" r:id="rId50"/>
    <p:sldId id="263" r:id="rId51"/>
    <p:sldId id="268" r:id="rId52"/>
    <p:sldId id="270" r:id="rId53"/>
  </p:sldIdLst>
  <p:sldSz cx="9144000" cy="6858000" type="screen4x3"/>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32BA8A9-FA93-4075-9851-D999FAD32CED}" type="datetimeFigureOut">
              <a:rPr lang="pt-BR" smtClean="0"/>
              <a:pPr/>
              <a:t>26/08/2016</a:t>
            </a:fld>
            <a:endParaRPr lang="pt-BR"/>
          </a:p>
        </p:txBody>
      </p:sp>
      <p:sp>
        <p:nvSpPr>
          <p:cNvPr id="4" name="Espaço Reservado para Rodapé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180272D-A82B-42B2-AF6B-45958B4AB968}" type="slidenum">
              <a:rPr lang="pt-BR" smtClean="0"/>
              <a:pPr/>
              <a:t>‹nº›</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6D7CBD5-30C0-4AE2-8064-8B2DD8195615}" type="datetimeFigureOut">
              <a:rPr lang="pt-BR" smtClean="0"/>
              <a:pPr/>
              <a:t>26/08/2016</a:t>
            </a:fld>
            <a:endParaRPr lang="pt-BR"/>
          </a:p>
        </p:txBody>
      </p:sp>
      <p:sp>
        <p:nvSpPr>
          <p:cNvPr id="4" name="Espaço Reservado para Imagem de Slid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1E31622-AB09-471D-8901-819C706F8077}" type="slidenum">
              <a:rPr lang="pt-BR" smtClean="0"/>
              <a:pPr/>
              <a:t>‹nº›</a:t>
            </a:fld>
            <a:endParaRPr lang="pt-BR"/>
          </a:p>
        </p:txBody>
      </p:sp>
    </p:spTree>
    <p:extLst>
      <p:ext uri="{BB962C8B-B14F-4D97-AF65-F5344CB8AC3E}">
        <p14:creationId xmlns="" xmlns:p14="http://schemas.microsoft.com/office/powerpoint/2010/main" val="2659678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3AF86072-202B-4B89-A658-7F95FA2C39AE}" type="datetimeFigureOut">
              <a:rPr lang="pt-BR" smtClean="0"/>
              <a:pPr/>
              <a:t>26/08/2016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CF0BDF8-8C30-49EB-85D7-94211CD4C3FB}"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86072-202B-4B89-A658-7F95FA2C39AE}" type="datetimeFigureOut">
              <a:rPr lang="pt-BR" smtClean="0"/>
              <a:pPr/>
              <a:t>26/08/2016</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0BDF8-8C30-49EB-85D7-94211CD4C3FB}"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planalto.gov.br/CCIVIL_03/_Ato2015-2018/2015/Lei/L13104.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planalto.gov.br/CCIVIL_03/LEIS/LEIS_2001/L10224.htm" TargetMode="External"/><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 Id="rId4" Type="http://schemas.openxmlformats.org/officeDocument/2006/relationships/hyperlink" Target="http://www.planalto.gov.br/CCIVIL_03/LEIS/Mensagem_Veto/2001/Mv424-01.htm"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planalto.gov.br/CCIVIL_03/_Ato2007-2010/2009/Msg/VEP-640-09.htm" TargetMode="External"/><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lanalto.gov.br/CCIVIL_03/_Ato2007-2010/2009/Msg/VEP-640-09.htm" TargetMode="External"/><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planalto.gov.br/CCIVIL_03/_Ato2007-2010/2009/Lei/L12015.htm" TargetMode="External"/><Relationship Id="rId2" Type="http://schemas.openxmlformats.org/officeDocument/2006/relationships/hyperlink" Target="http://www.planalto.gov.br/CCIVIL_03/_Ato2011-2014/2014/Lei/L12978.ht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planalto.gov.br/CCIVIL_03/_Ato2004-2006/2005/Lei/L11106.ht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www.planalto.gov.br/CCIVIL_03/_Ato2004-2006/2005/Lei/L11106.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lanalto.gov.br/CCIVIL_03/_Ato2007-2010/2009/Msg/VEP-640-09.htm" TargetMode="External"/><Relationship Id="rId2" Type="http://schemas.openxmlformats.org/officeDocument/2006/relationships/hyperlink" Target="http://www.planalto.gov.br/CCIVIL_03/_Ato2007-2010/2009/Lei/L12015.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jusbrasil.com.br/topicos/10672978/art-144-inc-iv-da-constituicao-federal-de-88" TargetMode="External"/><Relationship Id="rId2" Type="http://schemas.openxmlformats.org/officeDocument/2006/relationships/hyperlink" Target="http://www.jusbrasil.com.br/topicos/10673132/art-144-da-constituicao-federal-de-88" TargetMode="External"/><Relationship Id="rId1" Type="http://schemas.openxmlformats.org/officeDocument/2006/relationships/slideLayout" Target="../slideLayouts/slideLayout2.xml"/><Relationship Id="rId4" Type="http://schemas.openxmlformats.org/officeDocument/2006/relationships/hyperlink" Target="http://www.jusbrasil.com.br/topicos/10672551/art-144-4-da-constituicao-federal-de-88"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pt-BR" dirty="0" smtClean="0"/>
              <a:t>Diagnóstico da Secretaria de Segurança Pública sobre as Políticas Públicas para Mulheres no Estado de Santa Catarina</a:t>
            </a:r>
            <a:endParaRPr lang="pt-BR" dirty="0"/>
          </a:p>
        </p:txBody>
      </p:sp>
      <p:sp>
        <p:nvSpPr>
          <p:cNvPr id="3" name="Subtítulo 2"/>
          <p:cNvSpPr>
            <a:spLocks noGrp="1"/>
          </p:cNvSpPr>
          <p:nvPr>
            <p:ph type="subTitle" idx="1"/>
          </p:nvPr>
        </p:nvSpPr>
        <p:spPr>
          <a:xfrm>
            <a:off x="971600" y="4725144"/>
            <a:ext cx="6800800" cy="913656"/>
          </a:xfrm>
        </p:spPr>
        <p:txBody>
          <a:bodyPr/>
          <a:lstStyle/>
          <a:p>
            <a:r>
              <a:rPr lang="pt-BR" dirty="0" smtClean="0">
                <a:solidFill>
                  <a:srgbClr val="7030A0"/>
                </a:solidFill>
              </a:rPr>
              <a:t>Patrícia Maria Zimmermann D´Avila</a:t>
            </a:r>
          </a:p>
          <a:p>
            <a:endParaRPr lang="pt-BR" dirty="0"/>
          </a:p>
        </p:txBody>
      </p:sp>
    </p:spTree>
    <p:extLst>
      <p:ext uri="{BB962C8B-B14F-4D97-AF65-F5344CB8AC3E}">
        <p14:creationId xmlns="" xmlns:p14="http://schemas.microsoft.com/office/powerpoint/2010/main" val="67885025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FUNÇÕES DA POLÍCIA CIVIL</a:t>
            </a:r>
            <a:endParaRPr lang="pt-BR" dirty="0"/>
          </a:p>
        </p:txBody>
      </p:sp>
      <p:sp>
        <p:nvSpPr>
          <p:cNvPr id="3" name="Espaço Reservado para Conteúdo 2"/>
          <p:cNvSpPr>
            <a:spLocks noGrp="1"/>
          </p:cNvSpPr>
          <p:nvPr>
            <p:ph idx="1"/>
          </p:nvPr>
        </p:nvSpPr>
        <p:spPr/>
        <p:txBody>
          <a:bodyPr>
            <a:normAutofit lnSpcReduction="10000"/>
          </a:bodyPr>
          <a:lstStyle/>
          <a:p>
            <a:pPr algn="just"/>
            <a:r>
              <a:rPr lang="pt-BR" dirty="0" smtClean="0"/>
              <a:t>III - a execução dos serviços administrativos de trânsito. </a:t>
            </a:r>
          </a:p>
          <a:p>
            <a:pPr algn="just"/>
            <a:r>
              <a:rPr lang="pt-BR" dirty="0" smtClean="0"/>
              <a:t>IV - a supervisão dos serviços de segurança privada; </a:t>
            </a:r>
          </a:p>
          <a:p>
            <a:pPr algn="just"/>
            <a:r>
              <a:rPr lang="pt-BR" dirty="0" smtClean="0"/>
              <a:t>V - o controle da propriedade e uso de armas, munições, explosivos e outros produtos controlados; </a:t>
            </a:r>
          </a:p>
          <a:p>
            <a:pPr algn="just"/>
            <a:r>
              <a:rPr lang="pt-BR" dirty="0" smtClean="0"/>
              <a:t>VI - a fiscalização de jogos e diversões públicas”.</a:t>
            </a:r>
          </a:p>
          <a:p>
            <a:endParaRPr lang="pt-B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0" y="260350"/>
            <a:ext cx="8229600" cy="5865813"/>
          </a:xfrm>
        </p:spPr>
        <p:txBody>
          <a:bodyPr>
            <a:normAutofit fontScale="92500" lnSpcReduction="10000"/>
          </a:bodyPr>
          <a:lstStyle/>
          <a:p>
            <a:pPr algn="just"/>
            <a:r>
              <a:rPr lang="pt-BR" dirty="0" smtClean="0"/>
              <a:t>Atualmente a Polícia Civil do Estado de Santa Catarina conta com 31 (trinta e uma) Delegacias de Proteção a Criança, ao Adolescente, a Mulher e ao Idoso (DPCAMI), que foram criadas através do Decreto nº 4.196, de 11 de janeiro de 1994, que estabeleceu nas sedes de Delegacias Regionais uma unidade especializada de DPCAMI. No Estado existem 30 (trinta) </a:t>
            </a:r>
            <a:r>
              <a:rPr lang="pt-BR" dirty="0" err="1" smtClean="0"/>
              <a:t>DRPs</a:t>
            </a:r>
            <a:r>
              <a:rPr lang="pt-BR" dirty="0" smtClean="0"/>
              <a:t>, sendo que a Capital é considerada regional 0 (zero), razão pela qual existem 31 (trinta e uma) DPCAMIs, sendo que destas, a do município de Laguna encontram-se em funcionamento anexa à respectiva Delegacia Regional de Polícia.</a:t>
            </a:r>
          </a:p>
          <a:p>
            <a:endParaRPr lang="pt-B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u="sng" dirty="0" smtClean="0"/>
              <a:t/>
            </a:r>
            <a:br>
              <a:rPr lang="pt-BR" b="1" u="sng" dirty="0" smtClean="0"/>
            </a:br>
            <a:r>
              <a:rPr lang="pt-BR" sz="3100" b="1" u="sng" dirty="0" smtClean="0"/>
              <a:t>RELAÇÃO DAS DELEGACIAS DE POLÍCIA DE PROTEÇÃO À CRIANÇA, ADOLESCENTE, MULHER E IDOSO NO ESTADO DE SANTA CATARINA </a:t>
            </a:r>
            <a:r>
              <a:rPr lang="pt-BR" dirty="0" smtClean="0"/>
              <a:t/>
            </a:r>
            <a:br>
              <a:rPr lang="pt-BR" dirty="0" smtClean="0"/>
            </a:br>
            <a:endParaRPr lang="pt-BR" dirty="0"/>
          </a:p>
        </p:txBody>
      </p:sp>
      <p:sp>
        <p:nvSpPr>
          <p:cNvPr id="3" name="Espaço Reservado para Conteúdo 2"/>
          <p:cNvSpPr>
            <a:spLocks noGrp="1"/>
          </p:cNvSpPr>
          <p:nvPr>
            <p:ph idx="1"/>
          </p:nvPr>
        </p:nvSpPr>
        <p:spPr/>
        <p:txBody>
          <a:bodyPr>
            <a:normAutofit lnSpcReduction="10000"/>
          </a:bodyPr>
          <a:lstStyle/>
          <a:p>
            <a:r>
              <a:rPr lang="pt-BR" dirty="0" smtClean="0"/>
              <a:t>Capital               Lages</a:t>
            </a:r>
          </a:p>
          <a:p>
            <a:r>
              <a:rPr lang="pt-BR" dirty="0" smtClean="0"/>
              <a:t>São José             Mafra</a:t>
            </a:r>
          </a:p>
          <a:p>
            <a:r>
              <a:rPr lang="pt-BR" dirty="0" smtClean="0"/>
              <a:t>Joinville              Caçador</a:t>
            </a:r>
          </a:p>
          <a:p>
            <a:r>
              <a:rPr lang="pt-BR" dirty="0" smtClean="0"/>
              <a:t>Blumenau           </a:t>
            </a:r>
            <a:r>
              <a:rPr lang="pt-BR" dirty="0" err="1" smtClean="0"/>
              <a:t>Joaçaba</a:t>
            </a:r>
            <a:endParaRPr lang="pt-BR" dirty="0" smtClean="0"/>
          </a:p>
          <a:p>
            <a:r>
              <a:rPr lang="pt-BR" dirty="0" smtClean="0"/>
              <a:t>Itajaí                    São Miguel do Oeste</a:t>
            </a:r>
          </a:p>
          <a:p>
            <a:r>
              <a:rPr lang="pt-BR" dirty="0" smtClean="0"/>
              <a:t>Tubarão               Chapecó</a:t>
            </a:r>
          </a:p>
          <a:p>
            <a:r>
              <a:rPr lang="pt-BR" dirty="0" err="1" smtClean="0"/>
              <a:t>Criciuma</a:t>
            </a:r>
            <a:r>
              <a:rPr lang="pt-BR" dirty="0" smtClean="0"/>
              <a:t>              Concórdia</a:t>
            </a:r>
          </a:p>
          <a:p>
            <a:r>
              <a:rPr lang="pt-BR" dirty="0" smtClean="0"/>
              <a:t>Rio do Sul             Jaraguá do Sul</a:t>
            </a:r>
            <a:endParaRPr lang="pt-B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BR" sz="2800" b="1" u="sng" dirty="0" smtClean="0"/>
              <a:t>RELAÇÃO DAS DELEGACIAS DE POLÍCIA DE PROTEÇÃO À CRIANÇA, ADOLESCENTE, MULHER E IDOSO NO ESTADO DE SANTA CATARINA</a:t>
            </a:r>
            <a:endParaRPr lang="pt-BR" sz="2800" dirty="0"/>
          </a:p>
        </p:txBody>
      </p:sp>
      <p:sp>
        <p:nvSpPr>
          <p:cNvPr id="3" name="Espaço Reservado para Conteúdo 2"/>
          <p:cNvSpPr>
            <a:spLocks noGrp="1"/>
          </p:cNvSpPr>
          <p:nvPr>
            <p:ph idx="1"/>
          </p:nvPr>
        </p:nvSpPr>
        <p:spPr/>
        <p:txBody>
          <a:bodyPr>
            <a:normAutofit lnSpcReduction="10000"/>
          </a:bodyPr>
          <a:lstStyle/>
          <a:p>
            <a:r>
              <a:rPr lang="pt-BR" dirty="0" err="1" smtClean="0"/>
              <a:t>Xanxerê</a:t>
            </a:r>
            <a:r>
              <a:rPr lang="pt-BR" dirty="0" smtClean="0"/>
              <a:t>                        Brusque</a:t>
            </a:r>
          </a:p>
          <a:p>
            <a:r>
              <a:rPr lang="pt-BR" dirty="0" err="1" smtClean="0"/>
              <a:t>Araranguá</a:t>
            </a:r>
            <a:r>
              <a:rPr lang="pt-BR" dirty="0" smtClean="0"/>
              <a:t>                    </a:t>
            </a:r>
            <a:r>
              <a:rPr lang="pt-BR" dirty="0" err="1" smtClean="0"/>
              <a:t>Ituporanga</a:t>
            </a:r>
            <a:endParaRPr lang="pt-BR" dirty="0" smtClean="0"/>
          </a:p>
          <a:p>
            <a:r>
              <a:rPr lang="pt-BR" dirty="0" smtClean="0"/>
              <a:t>São Bento do Sul        Canoinhas</a:t>
            </a:r>
          </a:p>
          <a:p>
            <a:r>
              <a:rPr lang="pt-BR" dirty="0" smtClean="0"/>
              <a:t>Porto União                 Curitibanos</a:t>
            </a:r>
          </a:p>
          <a:p>
            <a:r>
              <a:rPr lang="pt-BR" dirty="0" smtClean="0"/>
              <a:t>Videira                          Campos Novos</a:t>
            </a:r>
          </a:p>
          <a:p>
            <a:r>
              <a:rPr lang="pt-BR" dirty="0" smtClean="0"/>
              <a:t>São Joaquim                 São Lourenço do Oeste</a:t>
            </a:r>
          </a:p>
          <a:p>
            <a:r>
              <a:rPr lang="pt-BR" dirty="0" smtClean="0"/>
              <a:t>Balneário </a:t>
            </a:r>
            <a:r>
              <a:rPr lang="pt-BR" dirty="0" err="1" smtClean="0"/>
              <a:t>Camboriu</a:t>
            </a:r>
            <a:r>
              <a:rPr lang="pt-BR" dirty="0" smtClean="0"/>
              <a:t>    Palhoça</a:t>
            </a:r>
          </a:p>
          <a:p>
            <a:r>
              <a:rPr lang="pt-BR" dirty="0" smtClean="0"/>
              <a:t>Laguna  - DRP</a:t>
            </a:r>
            <a:endParaRPr lang="pt-B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ATRIBUIÇÃO DAS DPCAMIS</a:t>
            </a:r>
            <a:endParaRPr lang="pt-BR" dirty="0"/>
          </a:p>
        </p:txBody>
      </p:sp>
      <p:sp>
        <p:nvSpPr>
          <p:cNvPr id="3" name="Espaço Reservado para Conteúdo 2"/>
          <p:cNvSpPr>
            <a:spLocks noGrp="1"/>
          </p:cNvSpPr>
          <p:nvPr>
            <p:ph idx="1"/>
          </p:nvPr>
        </p:nvSpPr>
        <p:spPr/>
        <p:txBody>
          <a:bodyPr/>
          <a:lstStyle/>
          <a:p>
            <a:pPr algn="just"/>
            <a:r>
              <a:rPr lang="pt-BR" b="1" dirty="0" smtClean="0"/>
              <a:t>Resolução nº 008/GAB/DGPC/SSP/2013</a:t>
            </a:r>
            <a:r>
              <a:rPr lang="pt-BR" dirty="0" smtClean="0"/>
              <a:t>, de 07 de outubro de 2013.</a:t>
            </a:r>
          </a:p>
          <a:p>
            <a:pPr algn="just"/>
            <a:r>
              <a:rPr lang="pt-BR" dirty="0" smtClean="0"/>
              <a:t>No que diz respeito às atribuições das Delegacias Especializadas, estabelece o artigo 2º, I, da resolução, que serão investigados os crimes contra a pessoa previstos nos artigos 121 a 154 do Código Penal, com autoria conhecida e devidamente identificada. </a:t>
            </a:r>
            <a:endParaRPr lang="pt-B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lstStyle/>
          <a:p>
            <a:r>
              <a:rPr lang="pt-BR" dirty="0" smtClean="0"/>
              <a:t>ATRIBUIÇÃO DAS DPCAMIS</a:t>
            </a:r>
            <a:endParaRPr lang="pt-BR" dirty="0"/>
          </a:p>
        </p:txBody>
      </p:sp>
      <p:sp>
        <p:nvSpPr>
          <p:cNvPr id="3" name="Espaço Reservado para Conteúdo 2"/>
          <p:cNvSpPr>
            <a:spLocks noGrp="1"/>
          </p:cNvSpPr>
          <p:nvPr>
            <p:ph idx="1"/>
          </p:nvPr>
        </p:nvSpPr>
        <p:spPr>
          <a:xfrm>
            <a:off x="457200" y="1124744"/>
            <a:ext cx="8229600" cy="5001419"/>
          </a:xfrm>
        </p:spPr>
        <p:txBody>
          <a:bodyPr>
            <a:normAutofit fontScale="92500" lnSpcReduction="10000"/>
          </a:bodyPr>
          <a:lstStyle/>
          <a:p>
            <a:pPr algn="just"/>
            <a:r>
              <a:rPr lang="pt-BR" dirty="0" smtClean="0"/>
              <a:t>Assim, são investigados pela DPCAMI os crimes contra a vida (</a:t>
            </a:r>
            <a:r>
              <a:rPr lang="pt-BR" dirty="0" err="1" smtClean="0"/>
              <a:t>arts</a:t>
            </a:r>
            <a:r>
              <a:rPr lang="pt-BR" dirty="0" smtClean="0"/>
              <a:t>. 121 a 128); das lesões corporais (art. 129); da </a:t>
            </a:r>
            <a:r>
              <a:rPr lang="pt-BR" dirty="0" err="1" smtClean="0"/>
              <a:t>periclitação</a:t>
            </a:r>
            <a:r>
              <a:rPr lang="pt-BR" dirty="0" smtClean="0"/>
              <a:t> da vida e da saúde (</a:t>
            </a:r>
            <a:r>
              <a:rPr lang="pt-BR" dirty="0" err="1" smtClean="0"/>
              <a:t>arts</a:t>
            </a:r>
            <a:r>
              <a:rPr lang="pt-BR" dirty="0" smtClean="0"/>
              <a:t>. 130 a 136); da rixa (art. 137); crimes contra a honra (</a:t>
            </a:r>
            <a:r>
              <a:rPr lang="pt-BR" dirty="0" err="1" smtClean="0"/>
              <a:t>arts</a:t>
            </a:r>
            <a:r>
              <a:rPr lang="pt-BR" dirty="0" smtClean="0"/>
              <a:t>. 138 a 145); contra a liberdade individual (</a:t>
            </a:r>
            <a:r>
              <a:rPr lang="pt-BR" dirty="0" err="1" smtClean="0"/>
              <a:t>arts</a:t>
            </a:r>
            <a:r>
              <a:rPr lang="pt-BR" dirty="0" smtClean="0"/>
              <a:t>. 146 a 154-A); contra a liberdade pessoal (</a:t>
            </a:r>
            <a:r>
              <a:rPr lang="pt-BR" dirty="0" err="1" smtClean="0"/>
              <a:t>arts</a:t>
            </a:r>
            <a:r>
              <a:rPr lang="pt-BR" dirty="0" smtClean="0"/>
              <a:t>. 146 a 159); contra a inviolabilidade de domicílio (art. 150); contra a inviolabilidade de correspondência (</a:t>
            </a:r>
            <a:r>
              <a:rPr lang="pt-BR" dirty="0" err="1" smtClean="0"/>
              <a:t>arts</a:t>
            </a:r>
            <a:r>
              <a:rPr lang="pt-BR" dirty="0" smtClean="0"/>
              <a:t>. 151 e 152) e contra a inviolabilidade dos segredos (</a:t>
            </a:r>
            <a:r>
              <a:rPr lang="pt-BR" dirty="0" err="1" smtClean="0"/>
              <a:t>arts</a:t>
            </a:r>
            <a:r>
              <a:rPr lang="pt-BR" dirty="0" smtClean="0"/>
              <a:t>. 153 a 154-B).</a:t>
            </a:r>
            <a:endParaRPr lang="pt-B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ATRIBUIÇÃO DAS DPCAMIS</a:t>
            </a:r>
            <a:endParaRPr lang="pt-BR" dirty="0"/>
          </a:p>
        </p:txBody>
      </p:sp>
      <p:sp>
        <p:nvSpPr>
          <p:cNvPr id="3" name="Espaço Reservado para Conteúdo 2"/>
          <p:cNvSpPr>
            <a:spLocks noGrp="1"/>
          </p:cNvSpPr>
          <p:nvPr>
            <p:ph idx="1"/>
          </p:nvPr>
        </p:nvSpPr>
        <p:spPr>
          <a:xfrm>
            <a:off x="457200" y="1052736"/>
            <a:ext cx="8229600" cy="5073427"/>
          </a:xfrm>
        </p:spPr>
        <p:txBody>
          <a:bodyPr>
            <a:noAutofit/>
          </a:bodyPr>
          <a:lstStyle/>
          <a:p>
            <a:pPr algn="just"/>
            <a:r>
              <a:rPr lang="pt-BR" sz="1500" b="1" dirty="0" smtClean="0"/>
              <a:t>Lei 13.104 (09/03/2015),</a:t>
            </a:r>
            <a:r>
              <a:rPr lang="pt-BR" sz="1500" dirty="0" smtClean="0"/>
              <a:t> que define como </a:t>
            </a:r>
            <a:r>
              <a:rPr lang="pt-BR" sz="1500" b="1" dirty="0" err="1" smtClean="0"/>
              <a:t>Feminicídio</a:t>
            </a:r>
            <a:r>
              <a:rPr lang="pt-BR" sz="1500" dirty="0" smtClean="0"/>
              <a:t>:</a:t>
            </a:r>
          </a:p>
          <a:p>
            <a:pPr algn="just"/>
            <a:r>
              <a:rPr lang="pt-BR" sz="1500" b="1" dirty="0" smtClean="0"/>
              <a:t> “Art. 121. </a:t>
            </a:r>
            <a:r>
              <a:rPr lang="pt-BR" sz="1500" dirty="0" smtClean="0"/>
              <a:t>Matar alguém:</a:t>
            </a:r>
          </a:p>
          <a:p>
            <a:pPr algn="just"/>
            <a:r>
              <a:rPr lang="pt-BR" sz="1500" b="1" dirty="0" smtClean="0"/>
              <a:t>(...)</a:t>
            </a:r>
            <a:endParaRPr lang="pt-BR" sz="1500" dirty="0" smtClean="0"/>
          </a:p>
          <a:p>
            <a:pPr algn="just"/>
            <a:r>
              <a:rPr lang="pt-BR" sz="1500" b="1" dirty="0" err="1" smtClean="0"/>
              <a:t>Feminicídio</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VI - contra a mulher por razões da condição de sexo feminino:</a:t>
            </a:r>
            <a:r>
              <a:rPr lang="pt-BR" sz="1500" b="1" dirty="0" smtClean="0"/>
              <a:t>      </a:t>
            </a:r>
            <a:r>
              <a:rPr lang="pt-BR" sz="1500" u="sng" dirty="0" smtClean="0">
                <a:hlinkClick r:id="rId2"/>
              </a:rPr>
              <a:t>(Incluído pela Lei nº 13.104, de 2015)</a:t>
            </a:r>
            <a:endParaRPr lang="pt-BR" sz="1500" dirty="0" smtClean="0"/>
          </a:p>
          <a:p>
            <a:pPr algn="just"/>
            <a:r>
              <a:rPr lang="pt-BR" sz="1500" b="1" dirty="0" smtClean="0"/>
              <a:t>(...)</a:t>
            </a:r>
            <a:endParaRPr lang="pt-BR" sz="1500" dirty="0" smtClean="0"/>
          </a:p>
          <a:p>
            <a:pPr algn="just"/>
            <a:r>
              <a:rPr lang="pt-BR" sz="1500" dirty="0" smtClean="0"/>
              <a:t>Pena - reclusão, de doze a trinta anos.</a:t>
            </a:r>
          </a:p>
          <a:p>
            <a:pPr algn="just"/>
            <a:r>
              <a:rPr lang="pt-BR" sz="1500" dirty="0" smtClean="0"/>
              <a:t>§ 2</a:t>
            </a:r>
            <a:r>
              <a:rPr lang="pt-BR" sz="1500" u="sng" baseline="30000" dirty="0" smtClean="0"/>
              <a:t>o</a:t>
            </a:r>
            <a:r>
              <a:rPr lang="pt-BR" sz="1500" dirty="0" smtClean="0"/>
              <a:t>-A Considera-se que há razões de condição de sexo feminino quando o crime envolve:</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I - violência doméstica e familiar;</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II - menosprezo ou discriminação à condição de mulher.</a:t>
            </a:r>
            <a:r>
              <a:rPr lang="pt-BR" sz="1500" b="1" dirty="0" smtClean="0"/>
              <a:t>      </a:t>
            </a:r>
            <a:r>
              <a:rPr lang="pt-BR" sz="1500" u="sng" dirty="0" smtClean="0">
                <a:hlinkClick r:id="rId2"/>
              </a:rPr>
              <a:t>(Incluído pela Lei nº 13.104, de 2015)</a:t>
            </a:r>
            <a:endParaRPr lang="pt-BR" sz="1500" dirty="0" smtClean="0"/>
          </a:p>
          <a:p>
            <a:pPr algn="just"/>
            <a:r>
              <a:rPr lang="pt-BR" sz="1500" b="1" dirty="0" smtClean="0"/>
              <a:t>(...) </a:t>
            </a:r>
            <a:endParaRPr lang="pt-BR" sz="1500" dirty="0" smtClean="0"/>
          </a:p>
          <a:p>
            <a:pPr algn="just"/>
            <a:r>
              <a:rPr lang="pt-BR" sz="1500" dirty="0" smtClean="0"/>
              <a:t>§ 7</a:t>
            </a:r>
            <a:r>
              <a:rPr lang="pt-BR" sz="1500" u="sng" baseline="30000" dirty="0" smtClean="0"/>
              <a:t>o</a:t>
            </a:r>
            <a:r>
              <a:rPr lang="pt-BR" sz="1500" dirty="0" smtClean="0"/>
              <a:t> A pena do </a:t>
            </a:r>
            <a:r>
              <a:rPr lang="pt-BR" sz="1500" dirty="0" err="1" smtClean="0"/>
              <a:t>feminicídio</a:t>
            </a:r>
            <a:r>
              <a:rPr lang="pt-BR" sz="1500" dirty="0" smtClean="0"/>
              <a:t> é aumentada de 1/3 (um terço) até a metade se o crime for praticado:</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I - durante a gestação ou nos 3 (três) meses posteriores ao parto;</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II - contra pessoa menor de 14 (catorze) anos, maior de 60 (sessenta) anos ou com deficiência;</a:t>
            </a:r>
            <a:r>
              <a:rPr lang="pt-BR" sz="1500" b="1" dirty="0" smtClean="0"/>
              <a:t>      </a:t>
            </a:r>
            <a:r>
              <a:rPr lang="pt-BR" sz="1500" u="sng" dirty="0" smtClean="0">
                <a:hlinkClick r:id="rId2"/>
              </a:rPr>
              <a:t>(Incluído pela Lei nº 13.104, de 2015)</a:t>
            </a:r>
            <a:endParaRPr lang="pt-BR" sz="1500" dirty="0" smtClean="0"/>
          </a:p>
          <a:p>
            <a:pPr algn="just"/>
            <a:r>
              <a:rPr lang="pt-BR" sz="1500" dirty="0" smtClean="0"/>
              <a:t>III - na presença de descendente ou de ascendente da vítima.</a:t>
            </a:r>
            <a:r>
              <a:rPr lang="pt-BR" sz="1500" b="1" dirty="0" smtClean="0"/>
              <a:t>      </a:t>
            </a:r>
            <a:r>
              <a:rPr lang="pt-BR" sz="1500" u="sng" dirty="0" smtClean="0">
                <a:hlinkClick r:id="rId2"/>
              </a:rPr>
              <a:t>(Incluído pela Lei nº 13.104, de 2015)</a:t>
            </a:r>
            <a:r>
              <a:rPr lang="pt-BR" sz="1500" dirty="0" smtClean="0"/>
              <a:t>”</a:t>
            </a:r>
          </a:p>
          <a:p>
            <a:pPr algn="just"/>
            <a:endParaRPr lang="pt-BR"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ATRIBUIÇÃO DAS DPCAMIS</a:t>
            </a:r>
            <a:endParaRPr lang="pt-BR" dirty="0"/>
          </a:p>
        </p:txBody>
      </p:sp>
      <p:sp>
        <p:nvSpPr>
          <p:cNvPr id="3" name="Espaço Reservado para Conteúdo 2"/>
          <p:cNvSpPr>
            <a:spLocks noGrp="1"/>
          </p:cNvSpPr>
          <p:nvPr>
            <p:ph idx="1"/>
          </p:nvPr>
        </p:nvSpPr>
        <p:spPr>
          <a:xfrm>
            <a:off x="457200" y="1268760"/>
            <a:ext cx="8229600" cy="4857403"/>
          </a:xfrm>
        </p:spPr>
        <p:txBody>
          <a:bodyPr>
            <a:normAutofit lnSpcReduction="10000"/>
          </a:bodyPr>
          <a:lstStyle/>
          <a:p>
            <a:endParaRPr lang="pt-BR" dirty="0" smtClean="0"/>
          </a:p>
          <a:p>
            <a:pPr algn="just">
              <a:buNone/>
            </a:pPr>
            <a:r>
              <a:rPr lang="pt-BR" sz="4000" dirty="0" smtClean="0"/>
              <a:t>    Outra atribuição das DPCAMIs definida na resolução está relacionada aos crimes contra a família, previstos nos artigos 235 a 249 do Código Penal e os crimes de tortura praticados por homem contra mulher (Lei nº 9.055/1997). </a:t>
            </a:r>
          </a:p>
          <a:p>
            <a:endParaRPr lang="pt-B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ATRIBUIÇÃO DAS DPCAMIS</a:t>
            </a:r>
            <a:endParaRPr lang="pt-BR" dirty="0"/>
          </a:p>
        </p:txBody>
      </p:sp>
      <p:sp>
        <p:nvSpPr>
          <p:cNvPr id="3" name="Espaço Reservado para Conteúdo 2"/>
          <p:cNvSpPr>
            <a:spLocks noGrp="1"/>
          </p:cNvSpPr>
          <p:nvPr>
            <p:ph idx="1"/>
          </p:nvPr>
        </p:nvSpPr>
        <p:spPr/>
        <p:txBody>
          <a:bodyPr/>
          <a:lstStyle/>
          <a:p>
            <a:pPr algn="just"/>
            <a:r>
              <a:rPr lang="pt-BR" dirty="0" smtClean="0"/>
              <a:t>Na relação de crimes contra a família encontram-se os crimes contra o casamento (</a:t>
            </a:r>
            <a:r>
              <a:rPr lang="pt-BR" dirty="0" err="1" smtClean="0"/>
              <a:t>arts</a:t>
            </a:r>
            <a:r>
              <a:rPr lang="pt-BR" dirty="0" smtClean="0"/>
              <a:t>. 235 a 240); crimes contra o estado de filiação (art. 241 a 243); crimes contra a assistência familiar (</a:t>
            </a:r>
            <a:r>
              <a:rPr lang="pt-BR" dirty="0" err="1" smtClean="0"/>
              <a:t>arts</a:t>
            </a:r>
            <a:r>
              <a:rPr lang="pt-BR" dirty="0" smtClean="0"/>
              <a:t>. 244 e 247); crimes contra o pátrio poder, tutela ou curatela).</a:t>
            </a:r>
            <a:endParaRPr lang="pt-B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ATRIBUIÇÃO DAS DPCAMIS</a:t>
            </a:r>
            <a:endParaRPr lang="pt-BR" dirty="0"/>
          </a:p>
        </p:txBody>
      </p:sp>
      <p:sp>
        <p:nvSpPr>
          <p:cNvPr id="3" name="Espaço Reservado para Conteúdo 2"/>
          <p:cNvSpPr>
            <a:spLocks noGrp="1"/>
          </p:cNvSpPr>
          <p:nvPr>
            <p:ph idx="1"/>
          </p:nvPr>
        </p:nvSpPr>
        <p:spPr>
          <a:xfrm>
            <a:off x="457200" y="1412776"/>
            <a:ext cx="8229600" cy="5400600"/>
          </a:xfrm>
        </p:spPr>
        <p:txBody>
          <a:bodyPr>
            <a:normAutofit fontScale="85000" lnSpcReduction="10000"/>
          </a:bodyPr>
          <a:lstStyle/>
          <a:p>
            <a:pPr algn="just"/>
            <a:r>
              <a:rPr lang="pt-BR" dirty="0" smtClean="0"/>
              <a:t>De acordo com a resolução, também são atribuições das DPCAMIs os crimes contra a dignidade sexual praticados contra mulher, criança, adolescente e idoso (</a:t>
            </a:r>
            <a:r>
              <a:rPr lang="pt-BR" dirty="0" err="1" smtClean="0"/>
              <a:t>arts</a:t>
            </a:r>
            <a:r>
              <a:rPr lang="pt-BR" dirty="0" smtClean="0"/>
              <a:t>. 213 a 234 do CP); os crimes que caracterizam violência doméstica e familiar previstos na Lei Mª da Penha (Lei nº 11.340, de 07/08/2006); os crimes previstos no Estatuto da Criança e Adolescente (Lei nº 8.069, de 13/07/1990); os crimes de tortura quando o sujeito passivo for criança ou adolescente (Lei nº 9.055/97); os crimes cometidos contra pessoa idosa previstos no Estatuto do Idoso (Lei nº 10.741, de 01/10/2003); os crimes praticados contra pessoa idosa em situação de vulnerabilidade no âmbito familiar ou doméstico e os Atos </a:t>
            </a:r>
            <a:r>
              <a:rPr lang="pt-BR" dirty="0" err="1" smtClean="0"/>
              <a:t>Infracionais</a:t>
            </a:r>
            <a:r>
              <a:rPr lang="pt-BR" dirty="0" smtClean="0"/>
              <a:t>. </a:t>
            </a:r>
          </a:p>
          <a:p>
            <a:endParaRPr lang="pt-B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solidFill>
                  <a:srgbClr val="7030A0"/>
                </a:solidFill>
              </a:rPr>
              <a:t>CONCEITO DE VIOLÊNCIA CONTRA A MULHER</a:t>
            </a:r>
            <a:endParaRPr lang="pt-BR" dirty="0">
              <a:solidFill>
                <a:srgbClr val="7030A0"/>
              </a:solidFill>
            </a:endParaRPr>
          </a:p>
        </p:txBody>
      </p:sp>
      <p:sp>
        <p:nvSpPr>
          <p:cNvPr id="3" name="Espaço Reservado para Conteúdo 2"/>
          <p:cNvSpPr>
            <a:spLocks noGrp="1"/>
          </p:cNvSpPr>
          <p:nvPr>
            <p:ph idx="1"/>
          </p:nvPr>
        </p:nvSpPr>
        <p:spPr/>
        <p:txBody>
          <a:bodyPr/>
          <a:lstStyle/>
          <a:p>
            <a:pPr algn="just"/>
            <a:r>
              <a:rPr lang="pt-BR" dirty="0" smtClean="0"/>
              <a:t>Segundo a Convenção de Belém do Pará (Convenção Interamericana para Prevenir, Punir e Erradicar a Violência Contra a Mulher, adotada pela OEA em 1994), violência contra a mulher é qualquer ação ou conduta, baseada no gênero, que cause morte, dano ou sofrimento físico, sexual ou psicológico à mulher, tanto no âmbito público como no privado.</a:t>
            </a:r>
            <a:endParaRPr lang="pt-B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sz="1300" b="1" dirty="0" smtClean="0"/>
              <a:t/>
            </a:r>
            <a:br>
              <a:rPr lang="pt-BR" sz="1300" b="1" dirty="0" smtClean="0"/>
            </a:br>
            <a:r>
              <a:rPr lang="pt-BR" sz="1300" b="1" dirty="0" smtClean="0"/>
              <a:t/>
            </a:r>
            <a:br>
              <a:rPr lang="pt-BR" sz="1300" b="1" dirty="0" smtClean="0"/>
            </a:br>
            <a:r>
              <a:rPr lang="pt-BR" sz="1300" b="1" dirty="0" smtClean="0"/>
              <a:t/>
            </a:r>
            <a:br>
              <a:rPr lang="pt-BR" sz="1300" b="1" dirty="0" smtClean="0"/>
            </a:br>
            <a:r>
              <a:rPr lang="pt-BR" sz="1800" b="1" dirty="0" smtClean="0"/>
              <a:t>DOS CRIMES CONTRA A DIGNIDADE SEXUAL  </a:t>
            </a:r>
            <a:r>
              <a:rPr lang="pt-BR" sz="1800" dirty="0" smtClean="0">
                <a:hlinkClick r:id="rId2"/>
              </a:rPr>
              <a:t>(Redação dada pela Lei nº 12.015, de 2009)</a:t>
            </a:r>
            <a:r>
              <a:rPr lang="pt-BR" sz="1800" dirty="0" smtClean="0"/>
              <a:t/>
            </a:r>
            <a:br>
              <a:rPr lang="pt-BR" sz="1800" dirty="0" smtClean="0"/>
            </a:br>
            <a:r>
              <a:rPr lang="pt-BR" sz="1800" b="1" dirty="0" smtClean="0"/>
              <a:t>CAPÍTULO I</a:t>
            </a:r>
            <a:r>
              <a:rPr lang="pt-BR" sz="1800" dirty="0" smtClean="0"/>
              <a:t/>
            </a:r>
            <a:br>
              <a:rPr lang="pt-BR" sz="1800" dirty="0" smtClean="0"/>
            </a:br>
            <a:r>
              <a:rPr lang="pt-BR" sz="1800" b="1" dirty="0" smtClean="0"/>
              <a:t>DOS CRIMES CONTRA A LIBERDADE SEXUAL   </a:t>
            </a:r>
            <a:r>
              <a:rPr lang="pt-BR" sz="1800" dirty="0" smtClean="0">
                <a:hlinkClick r:id="rId2"/>
              </a:rPr>
              <a:t>(Redação dada pela Lei nº 12.015, de 2009)</a:t>
            </a:r>
            <a:r>
              <a:rPr lang="pt-BR" sz="1800" dirty="0" smtClean="0"/>
              <a:t/>
            </a:r>
            <a:br>
              <a:rPr lang="pt-BR" sz="1800" dirty="0" smtClean="0"/>
            </a:br>
            <a:endParaRPr lang="pt-BR" sz="1800" dirty="0"/>
          </a:p>
        </p:txBody>
      </p:sp>
      <p:sp>
        <p:nvSpPr>
          <p:cNvPr id="3" name="Espaço Reservado para Conteúdo 2"/>
          <p:cNvSpPr>
            <a:spLocks noGrp="1"/>
          </p:cNvSpPr>
          <p:nvPr>
            <p:ph idx="1"/>
          </p:nvPr>
        </p:nvSpPr>
        <p:spPr/>
        <p:txBody>
          <a:bodyPr>
            <a:normAutofit fontScale="70000" lnSpcReduction="20000"/>
          </a:bodyPr>
          <a:lstStyle/>
          <a:p>
            <a:pPr algn="just"/>
            <a:r>
              <a:rPr lang="pt-BR" dirty="0" smtClean="0"/>
              <a:t>Art. 213.  “Constranger alguém, mediante violência ou grave ameaça, a ter conjunção carnal ou a praticar ou permitir que com ele se pratique outro ato libidinoso: </a:t>
            </a:r>
            <a:r>
              <a:rPr lang="pt-BR" dirty="0" smtClean="0">
                <a:hlinkClick r:id="rId2"/>
              </a:rPr>
              <a:t>(Redação dada pela Lei nº 12.015, de 2009)</a:t>
            </a:r>
            <a:endParaRPr lang="pt-BR" dirty="0" smtClean="0"/>
          </a:p>
          <a:p>
            <a:pPr algn="just"/>
            <a:r>
              <a:rPr lang="pt-BR" dirty="0" smtClean="0"/>
              <a:t>Pena - reclusão, de 6 (seis) a 10 (dez) anos. </a:t>
            </a:r>
            <a:r>
              <a:rPr lang="pt-BR" dirty="0" smtClean="0">
                <a:hlinkClick r:id="rId2"/>
              </a:rPr>
              <a:t>(Redação dada pela Lei nº 12.015, de 2009)</a:t>
            </a:r>
            <a:endParaRPr lang="pt-BR" dirty="0" smtClean="0"/>
          </a:p>
          <a:p>
            <a:pPr algn="just"/>
            <a:r>
              <a:rPr lang="pt-BR" dirty="0" smtClean="0"/>
              <a:t>§ 1</a:t>
            </a:r>
            <a:r>
              <a:rPr lang="pt-BR" u="sng" baseline="30000" dirty="0" smtClean="0"/>
              <a:t>o</a:t>
            </a:r>
            <a:r>
              <a:rPr lang="pt-BR" dirty="0" smtClean="0"/>
              <a:t>  Se da conduta resulta lesão corporal de natureza grave ou se a vítima é menor de 18 (dezoito) ou maior de 14 (catorze) anos: </a:t>
            </a:r>
            <a:r>
              <a:rPr lang="pt-BR" dirty="0" smtClean="0">
                <a:hlinkClick r:id="rId2"/>
              </a:rPr>
              <a:t>(Incluído pela Lei nº 12.015, de 2009)</a:t>
            </a:r>
            <a:endParaRPr lang="pt-BR" dirty="0" smtClean="0"/>
          </a:p>
          <a:p>
            <a:pPr algn="just"/>
            <a:r>
              <a:rPr lang="pt-BR" dirty="0" smtClean="0"/>
              <a:t>Pena - reclusão, de 8 (oito) a 12 (doze) anos. </a:t>
            </a:r>
            <a:r>
              <a:rPr lang="pt-BR" dirty="0" smtClean="0">
                <a:hlinkClick r:id="rId2"/>
              </a:rPr>
              <a:t>(Incluído pela Lei nº 12.015, de 2009)</a:t>
            </a:r>
            <a:endParaRPr lang="pt-BR" dirty="0" smtClean="0"/>
          </a:p>
          <a:p>
            <a:pPr algn="just"/>
            <a:r>
              <a:rPr lang="pt-BR" dirty="0" smtClean="0"/>
              <a:t>§ 2</a:t>
            </a:r>
            <a:r>
              <a:rPr lang="pt-BR" u="sng" baseline="30000" dirty="0" smtClean="0"/>
              <a:t>o</a:t>
            </a:r>
            <a:r>
              <a:rPr lang="pt-BR" dirty="0" smtClean="0"/>
              <a:t>  Se da conduta resulta morte: </a:t>
            </a:r>
            <a:r>
              <a:rPr lang="pt-BR" dirty="0" smtClean="0">
                <a:hlinkClick r:id="rId2"/>
              </a:rPr>
              <a:t>(Incluído pela Lei nº 12.015, de 2009)</a:t>
            </a:r>
            <a:endParaRPr lang="pt-BR" dirty="0" smtClean="0"/>
          </a:p>
          <a:p>
            <a:pPr algn="just"/>
            <a:r>
              <a:rPr lang="pt-BR" dirty="0" smtClean="0"/>
              <a:t>Pena - reclusão, de 12 (doze) a 30 (trinta) anos” </a:t>
            </a:r>
            <a:r>
              <a:rPr lang="pt-BR" dirty="0" smtClean="0">
                <a:hlinkClick r:id="rId2"/>
              </a:rPr>
              <a:t>(Incluído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60648"/>
            <a:ext cx="8229600" cy="1143000"/>
          </a:xfrm>
        </p:spPr>
        <p:txBody>
          <a:bodyPr>
            <a:normAutofit/>
          </a:bodyPr>
          <a:lstStyle/>
          <a:p>
            <a:r>
              <a:rPr lang="pt-BR" sz="2800" b="1" dirty="0" smtClean="0"/>
              <a:t>DOS CRIMES CONTRA A LIBERDADE SEXUAL   </a:t>
            </a:r>
            <a:r>
              <a:rPr lang="pt-BR" sz="2800" dirty="0" smtClean="0">
                <a:hlinkClick r:id="rId2"/>
              </a:rPr>
              <a:t>(Redação dada pela Lei nº 12.015, de 2009)</a:t>
            </a:r>
            <a:endParaRPr lang="pt-BR" sz="2800" dirty="0"/>
          </a:p>
        </p:txBody>
      </p:sp>
      <p:sp>
        <p:nvSpPr>
          <p:cNvPr id="3" name="Espaço Reservado para Conteúdo 2"/>
          <p:cNvSpPr>
            <a:spLocks noGrp="1"/>
          </p:cNvSpPr>
          <p:nvPr>
            <p:ph idx="1"/>
          </p:nvPr>
        </p:nvSpPr>
        <p:spPr/>
        <p:txBody>
          <a:bodyPr>
            <a:normAutofit fontScale="85000" lnSpcReduction="10000"/>
          </a:bodyPr>
          <a:lstStyle/>
          <a:p>
            <a:pPr algn="just"/>
            <a:r>
              <a:rPr lang="pt-BR" b="1" dirty="0"/>
              <a:t>Violação sexual mediante </a:t>
            </a:r>
            <a:r>
              <a:rPr lang="pt-BR" b="1" dirty="0" smtClean="0"/>
              <a:t>fraude</a:t>
            </a:r>
          </a:p>
          <a:p>
            <a:pPr algn="just"/>
            <a:r>
              <a:rPr lang="pt-BR" dirty="0" smtClean="0"/>
              <a:t>Art. 215.  “Ter conjunção carnal ou praticar outro ato libidinoso com alguém, mediante fraude ou outro meio que impeça ou dificulte a livre manifestação de vontade da vítima: </a:t>
            </a:r>
            <a:r>
              <a:rPr lang="pt-BR" dirty="0" smtClean="0">
                <a:hlinkClick r:id="rId2"/>
              </a:rPr>
              <a:t>(Redação dada pela Lei nº 12.015, de 2009)</a:t>
            </a:r>
            <a:endParaRPr lang="pt-BR" dirty="0" smtClean="0"/>
          </a:p>
          <a:p>
            <a:pPr algn="just"/>
            <a:r>
              <a:rPr lang="pt-BR" dirty="0" smtClean="0"/>
              <a:t>Pena - reclusão, de 2 (dois) a 6 (seis) anos. </a:t>
            </a:r>
            <a:r>
              <a:rPr lang="pt-BR" dirty="0" smtClean="0">
                <a:hlinkClick r:id="rId2"/>
              </a:rPr>
              <a:t>(Redação dada pela Lei nº 12.015, de 2009)</a:t>
            </a:r>
            <a:endParaRPr lang="pt-BR" dirty="0" smtClean="0"/>
          </a:p>
          <a:p>
            <a:pPr algn="just"/>
            <a:r>
              <a:rPr lang="pt-BR" dirty="0" smtClean="0"/>
              <a:t>Parágrafo único.  Se o crime é cometido com o fim de obter vantagem econômica, aplica-se também multa”. </a:t>
            </a:r>
            <a:r>
              <a:rPr lang="pt-BR" dirty="0" smtClean="0">
                <a:hlinkClick r:id="rId2"/>
              </a:rPr>
              <a:t>(Redação dada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800" b="1" dirty="0" smtClean="0"/>
              <a:t>DOS CRIMES CONTRA A LIBERDADE SEXUAL   </a:t>
            </a:r>
            <a:r>
              <a:rPr lang="pt-BR" sz="2800" dirty="0" smtClean="0">
                <a:hlinkClick r:id="rId2"/>
              </a:rPr>
              <a:t>(Redação dada pela Lei nº 12.015, de 2009)</a:t>
            </a:r>
            <a:endParaRPr lang="pt-BR" sz="2800" dirty="0"/>
          </a:p>
        </p:txBody>
      </p:sp>
      <p:sp>
        <p:nvSpPr>
          <p:cNvPr id="3" name="Espaço Reservado para Conteúdo 2"/>
          <p:cNvSpPr>
            <a:spLocks noGrp="1"/>
          </p:cNvSpPr>
          <p:nvPr>
            <p:ph idx="1"/>
          </p:nvPr>
        </p:nvSpPr>
        <p:spPr/>
        <p:txBody>
          <a:bodyPr>
            <a:normAutofit fontScale="70000" lnSpcReduction="20000"/>
          </a:bodyPr>
          <a:lstStyle/>
          <a:p>
            <a:pPr algn="just"/>
            <a:r>
              <a:rPr lang="pt-BR" b="1" dirty="0" smtClean="0"/>
              <a:t>Assédio sexual</a:t>
            </a:r>
            <a:r>
              <a:rPr lang="pt-BR" dirty="0" smtClean="0"/>
              <a:t> </a:t>
            </a:r>
            <a:r>
              <a:rPr lang="pt-BR" dirty="0" smtClean="0">
                <a:hlinkClick r:id="rId3"/>
              </a:rPr>
              <a:t>(Incluído pela Lei nº 10.224, de 15 de 2001)</a:t>
            </a:r>
            <a:endParaRPr lang="pt-BR" dirty="0" smtClean="0"/>
          </a:p>
          <a:p>
            <a:pPr algn="just"/>
            <a:r>
              <a:rPr lang="pt-BR" dirty="0" smtClean="0"/>
              <a:t>Art. 216-A. “Constranger alguém com o intuito de obter vantagem ou favorecimento sexual, prevalecendo-se o agente da sua condição de superior hierárquico ou ascendência inerentes ao exercício de emprego, cargo ou função." </a:t>
            </a:r>
            <a:r>
              <a:rPr lang="pt-BR" dirty="0" smtClean="0">
                <a:hlinkClick r:id="rId3"/>
              </a:rPr>
              <a:t>(Incluído pela Lei nº 10.224, de 15 de 2001)</a:t>
            </a:r>
            <a:endParaRPr lang="pt-BR" dirty="0" smtClean="0"/>
          </a:p>
          <a:p>
            <a:pPr algn="just"/>
            <a:r>
              <a:rPr lang="pt-BR" dirty="0" smtClean="0"/>
              <a:t>Pena - detenção, de 1 (um) a 2 (dois) anos. </a:t>
            </a:r>
            <a:r>
              <a:rPr lang="pt-BR" dirty="0" smtClean="0">
                <a:hlinkClick r:id="rId3"/>
              </a:rPr>
              <a:t>(Incluído pela Lei nº 10.224, de 15 de 2001)</a:t>
            </a:r>
            <a:endParaRPr lang="pt-BR" dirty="0" smtClean="0"/>
          </a:p>
          <a:p>
            <a:pPr algn="just"/>
            <a:r>
              <a:rPr lang="pt-BR" dirty="0" smtClean="0"/>
              <a:t>Parágrafo único. </a:t>
            </a:r>
            <a:r>
              <a:rPr lang="pt-BR" dirty="0" smtClean="0">
                <a:hlinkClick r:id="rId4"/>
              </a:rPr>
              <a:t>(VETADO) </a:t>
            </a:r>
            <a:r>
              <a:rPr lang="pt-BR" dirty="0" smtClean="0">
                <a:hlinkClick r:id="rId3"/>
              </a:rPr>
              <a:t>(Incluído pela Lei nº 10.224, de 15 de 2001)</a:t>
            </a:r>
            <a:endParaRPr lang="pt-BR" dirty="0" smtClean="0"/>
          </a:p>
          <a:p>
            <a:pPr algn="just"/>
            <a:r>
              <a:rPr lang="pt-BR" dirty="0" smtClean="0"/>
              <a:t>§ 2</a:t>
            </a:r>
            <a:r>
              <a:rPr lang="pt-BR" u="sng" baseline="30000" dirty="0" smtClean="0"/>
              <a:t>o</a:t>
            </a:r>
            <a:r>
              <a:rPr lang="pt-BR" dirty="0" smtClean="0"/>
              <a:t>  A pena é aumentada em até um terço se a vítima é menor de 18 (dezoito) anos”. </a:t>
            </a:r>
            <a:r>
              <a:rPr lang="pt-BR" dirty="0" smtClean="0">
                <a:hlinkClick r:id="rId2"/>
              </a:rPr>
              <a:t>(Incluído pela Lei nº 12.015, de 2009)</a:t>
            </a:r>
            <a:endParaRPr lang="pt-BR" dirty="0" smtClean="0"/>
          </a:p>
          <a:p>
            <a:r>
              <a:rPr lang="pt-BR" dirty="0" smtClean="0"/>
              <a:t/>
            </a:r>
            <a:br>
              <a:rPr lang="pt-BR" dirty="0" smtClean="0"/>
            </a:br>
            <a:endParaRPr lang="pt-B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800" b="1" dirty="0" smtClean="0"/>
              <a:t>DOS CRIMES SEXUAIS CONTRA VULNERÁVEL</a:t>
            </a:r>
            <a:br>
              <a:rPr lang="pt-BR" sz="2800" b="1" dirty="0" smtClean="0"/>
            </a:br>
            <a:r>
              <a:rPr lang="pt-BR" sz="2800" dirty="0" smtClean="0">
                <a:hlinkClick r:id="rId2"/>
              </a:rPr>
              <a:t>(Redação dada pela Lei nº 12.015, de 2009)</a:t>
            </a:r>
            <a:endParaRPr lang="pt-BR" sz="2800" dirty="0"/>
          </a:p>
        </p:txBody>
      </p:sp>
      <p:sp>
        <p:nvSpPr>
          <p:cNvPr id="3" name="Espaço Reservado para Conteúdo 2"/>
          <p:cNvSpPr>
            <a:spLocks noGrp="1"/>
          </p:cNvSpPr>
          <p:nvPr>
            <p:ph idx="1"/>
          </p:nvPr>
        </p:nvSpPr>
        <p:spPr/>
        <p:txBody>
          <a:bodyPr>
            <a:normAutofit fontScale="55000" lnSpcReduction="20000"/>
          </a:bodyPr>
          <a:lstStyle/>
          <a:p>
            <a:pPr algn="just"/>
            <a:r>
              <a:rPr lang="pt-BR" b="1" dirty="0" smtClean="0"/>
              <a:t>Estupro de vulnerável</a:t>
            </a:r>
            <a:r>
              <a:rPr lang="pt-BR" dirty="0" smtClean="0"/>
              <a:t> </a:t>
            </a:r>
            <a:r>
              <a:rPr lang="pt-BR" dirty="0" smtClean="0">
                <a:hlinkClick r:id="rId2"/>
              </a:rPr>
              <a:t>(Incluído pela Lei nº 12.015, de 2009)</a:t>
            </a:r>
            <a:endParaRPr lang="pt-BR" dirty="0" smtClean="0"/>
          </a:p>
          <a:p>
            <a:pPr algn="just"/>
            <a:r>
              <a:rPr lang="pt-BR" dirty="0" smtClean="0"/>
              <a:t>Art. 217-A.  “Ter conjunção carnal ou praticar outro ato libidinoso com menor de 14 (catorze) anos: </a:t>
            </a:r>
            <a:r>
              <a:rPr lang="pt-BR" dirty="0" smtClean="0">
                <a:hlinkClick r:id="rId2"/>
              </a:rPr>
              <a:t>(Incluído pela Lei nº 12.015, de 2009)</a:t>
            </a:r>
            <a:endParaRPr lang="pt-BR" dirty="0" smtClean="0"/>
          </a:p>
          <a:p>
            <a:pPr algn="just"/>
            <a:r>
              <a:rPr lang="pt-BR" dirty="0" smtClean="0"/>
              <a:t>Pena - reclusão, de 8 (oito) a 15 (quinze) anos. </a:t>
            </a:r>
            <a:r>
              <a:rPr lang="pt-BR" dirty="0" smtClean="0">
                <a:hlinkClick r:id="rId2"/>
              </a:rPr>
              <a:t>(Incluído pela Lei nº 12.015, de 2009)</a:t>
            </a:r>
            <a:endParaRPr lang="pt-BR" dirty="0" smtClean="0"/>
          </a:p>
          <a:p>
            <a:pPr algn="just"/>
            <a:r>
              <a:rPr lang="pt-BR" dirty="0" smtClean="0"/>
              <a:t>§ 1</a:t>
            </a:r>
            <a:r>
              <a:rPr lang="pt-BR" u="sng" baseline="30000" dirty="0" smtClean="0"/>
              <a:t>o</a:t>
            </a:r>
            <a:r>
              <a:rPr lang="pt-BR" dirty="0" smtClean="0"/>
              <a:t>  Incorre na mesma pena quem pratica as ações descritas no </a:t>
            </a:r>
            <a:r>
              <a:rPr lang="pt-BR" b="1" dirty="0" smtClean="0"/>
              <a:t>caput</a:t>
            </a:r>
            <a:r>
              <a:rPr lang="pt-BR" dirty="0" smtClean="0"/>
              <a:t> com alguém que, por enfermidade ou deficiência mental, não tem o necessário discernimento para a prática do ato, ou que, por qualquer outra causa, não pode oferecer resistência. </a:t>
            </a:r>
            <a:r>
              <a:rPr lang="pt-BR" dirty="0" smtClean="0">
                <a:hlinkClick r:id="rId2"/>
              </a:rPr>
              <a:t>(Incluído pela Lei nº 12.015, de 2009)</a:t>
            </a:r>
            <a:endParaRPr lang="pt-BR" dirty="0" smtClean="0"/>
          </a:p>
          <a:p>
            <a:pPr algn="just"/>
            <a:r>
              <a:rPr lang="pt-BR" dirty="0" smtClean="0"/>
              <a:t>§ 2</a:t>
            </a:r>
            <a:r>
              <a:rPr lang="pt-BR" u="sng" baseline="30000" dirty="0" smtClean="0"/>
              <a:t>o</a:t>
            </a:r>
            <a:r>
              <a:rPr lang="pt-BR" dirty="0" smtClean="0"/>
              <a:t>  </a:t>
            </a:r>
            <a:r>
              <a:rPr lang="pt-BR" dirty="0" smtClean="0">
                <a:hlinkClick r:id="rId3"/>
              </a:rPr>
              <a:t>(VETADO)</a:t>
            </a:r>
            <a:r>
              <a:rPr lang="pt-BR" dirty="0" smtClean="0"/>
              <a:t> </a:t>
            </a:r>
            <a:r>
              <a:rPr lang="pt-BR" dirty="0" smtClean="0">
                <a:hlinkClick r:id="rId2"/>
              </a:rPr>
              <a:t>(Incluído pela Lei nº 12.015, de 2009)</a:t>
            </a:r>
            <a:endParaRPr lang="pt-BR" dirty="0" smtClean="0"/>
          </a:p>
          <a:p>
            <a:pPr algn="just"/>
            <a:r>
              <a:rPr lang="pt-BR" dirty="0" smtClean="0"/>
              <a:t>§ 3</a:t>
            </a:r>
            <a:r>
              <a:rPr lang="pt-BR" u="sng" baseline="30000" dirty="0" smtClean="0"/>
              <a:t>o</a:t>
            </a:r>
            <a:r>
              <a:rPr lang="pt-BR" dirty="0" smtClean="0"/>
              <a:t>  Se da conduta resulta lesão corporal de natureza grave: </a:t>
            </a:r>
            <a:r>
              <a:rPr lang="pt-BR" dirty="0" smtClean="0">
                <a:hlinkClick r:id="rId2"/>
              </a:rPr>
              <a:t>(Incluído pela Lei nº 12.015, de 2009)</a:t>
            </a:r>
            <a:endParaRPr lang="pt-BR" dirty="0" smtClean="0"/>
          </a:p>
          <a:p>
            <a:pPr algn="just"/>
            <a:r>
              <a:rPr lang="pt-BR" dirty="0" smtClean="0"/>
              <a:t>Pena - reclusão, de 10 (dez) a 20 (vinte) anos. </a:t>
            </a:r>
            <a:r>
              <a:rPr lang="pt-BR" dirty="0" smtClean="0">
                <a:hlinkClick r:id="rId2"/>
              </a:rPr>
              <a:t>(Incluído pela Lei nº 12.015, de 2009)</a:t>
            </a:r>
            <a:endParaRPr lang="pt-BR" dirty="0" smtClean="0"/>
          </a:p>
          <a:p>
            <a:pPr algn="just"/>
            <a:r>
              <a:rPr lang="pt-BR" dirty="0" smtClean="0"/>
              <a:t>§ 4</a:t>
            </a:r>
            <a:r>
              <a:rPr lang="pt-BR" u="sng" baseline="30000" dirty="0" smtClean="0"/>
              <a:t>o</a:t>
            </a:r>
            <a:r>
              <a:rPr lang="pt-BR" dirty="0" smtClean="0"/>
              <a:t>  Se da conduta resulta morte: </a:t>
            </a:r>
            <a:r>
              <a:rPr lang="pt-BR" dirty="0" smtClean="0">
                <a:hlinkClick r:id="rId2"/>
              </a:rPr>
              <a:t>(Incluído pela Lei nº 12.015, de 2009)</a:t>
            </a:r>
            <a:endParaRPr lang="pt-BR" dirty="0" smtClean="0"/>
          </a:p>
          <a:p>
            <a:pPr algn="just"/>
            <a:r>
              <a:rPr lang="pt-BR" dirty="0" smtClean="0"/>
              <a:t>Pena - reclusão, de 12 (doze) a 30 (trinta) anos”.</a:t>
            </a:r>
            <a:r>
              <a:rPr lang="pt-BR" dirty="0" smtClean="0">
                <a:hlinkClick r:id="rId2"/>
              </a:rPr>
              <a:t>(Incluído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dirty="0" smtClean="0"/>
              <a:t>DOS CRIMES SEXUAIS CONTRA VULNERÁVEL</a:t>
            </a:r>
            <a:endParaRPr lang="pt-BR" dirty="0"/>
          </a:p>
        </p:txBody>
      </p:sp>
      <p:sp>
        <p:nvSpPr>
          <p:cNvPr id="3" name="Espaço Reservado para Conteúdo 2"/>
          <p:cNvSpPr>
            <a:spLocks noGrp="1"/>
          </p:cNvSpPr>
          <p:nvPr>
            <p:ph idx="1"/>
          </p:nvPr>
        </p:nvSpPr>
        <p:spPr/>
        <p:txBody>
          <a:bodyPr>
            <a:normAutofit fontScale="70000" lnSpcReduction="20000"/>
          </a:bodyPr>
          <a:lstStyle/>
          <a:p>
            <a:pPr algn="just"/>
            <a:r>
              <a:rPr lang="pt-BR" b="1" dirty="0"/>
              <a:t>Corrupção de menores</a:t>
            </a:r>
            <a:endParaRPr lang="pt-BR" dirty="0" smtClean="0"/>
          </a:p>
          <a:p>
            <a:pPr algn="just"/>
            <a:r>
              <a:rPr lang="pt-BR" dirty="0" smtClean="0"/>
              <a:t>Art. 218.  “Induzir alguém menor de 14 (catorze) anos a satisfazer a lascívia de outrem: </a:t>
            </a:r>
            <a:r>
              <a:rPr lang="pt-BR" dirty="0" smtClean="0">
                <a:hlinkClick r:id="rId2"/>
              </a:rPr>
              <a:t>(Redação dada pela Lei nº 12.015, de 2009)</a:t>
            </a:r>
            <a:endParaRPr lang="pt-BR" dirty="0" smtClean="0"/>
          </a:p>
          <a:p>
            <a:pPr algn="just"/>
            <a:r>
              <a:rPr lang="pt-BR" dirty="0" smtClean="0"/>
              <a:t>Pena - reclusão, de 2 (dois) a 5 (cinco) anos. </a:t>
            </a:r>
            <a:r>
              <a:rPr lang="pt-BR" dirty="0" smtClean="0">
                <a:hlinkClick r:id="rId2"/>
              </a:rPr>
              <a:t>(Redação dada pela Lei nº 12.015, de 2009)</a:t>
            </a:r>
            <a:endParaRPr lang="pt-BR" dirty="0" smtClean="0"/>
          </a:p>
          <a:p>
            <a:pPr algn="just"/>
            <a:r>
              <a:rPr lang="pt-BR" dirty="0" smtClean="0"/>
              <a:t>Parágrafo único.  </a:t>
            </a:r>
            <a:r>
              <a:rPr lang="pt-BR" dirty="0" smtClean="0">
                <a:hlinkClick r:id="rId3"/>
              </a:rPr>
              <a:t>(VETADO)</a:t>
            </a:r>
            <a:r>
              <a:rPr lang="pt-BR" dirty="0" smtClean="0"/>
              <a:t>. </a:t>
            </a:r>
            <a:r>
              <a:rPr lang="pt-BR" dirty="0" smtClean="0">
                <a:hlinkClick r:id="rId2"/>
              </a:rPr>
              <a:t>(Incluído pela Lei nº 12.015, de 2009)</a:t>
            </a:r>
            <a:endParaRPr lang="pt-BR" dirty="0" smtClean="0"/>
          </a:p>
          <a:p>
            <a:pPr algn="just"/>
            <a:r>
              <a:rPr lang="pt-BR" b="1" dirty="0" smtClean="0"/>
              <a:t>Satisfação de lascívia mediante presença de criança ou adolescente       </a:t>
            </a:r>
            <a:r>
              <a:rPr lang="pt-BR" dirty="0" smtClean="0"/>
              <a:t> </a:t>
            </a:r>
            <a:r>
              <a:rPr lang="pt-BR" dirty="0" smtClean="0">
                <a:hlinkClick r:id="rId2"/>
              </a:rPr>
              <a:t>(Incluído pela Lei nº 12.015, de 2009)</a:t>
            </a:r>
            <a:endParaRPr lang="pt-BR" dirty="0" smtClean="0"/>
          </a:p>
          <a:p>
            <a:pPr algn="just"/>
            <a:r>
              <a:rPr lang="pt-BR" dirty="0" smtClean="0"/>
              <a:t>Art. 218-A.  Praticar, na presença de alguém menor de 14 (catorze) anos, ou induzi-lo a presenciar, conjunção carnal ou outro ato libidinoso, a fim de satisfazer lascívia própria ou de outrem: </a:t>
            </a:r>
            <a:r>
              <a:rPr lang="pt-BR" dirty="0" smtClean="0">
                <a:hlinkClick r:id="rId2"/>
              </a:rPr>
              <a:t>(Incluído pela Lei nº 12.015, de 2009)</a:t>
            </a:r>
            <a:endParaRPr lang="pt-BR" dirty="0" smtClean="0"/>
          </a:p>
          <a:p>
            <a:pPr algn="just"/>
            <a:r>
              <a:rPr lang="pt-BR" dirty="0" smtClean="0"/>
              <a:t>Pena - reclusão, de 2 (dois) a 4 (quatro) anos.”         </a:t>
            </a:r>
            <a:r>
              <a:rPr lang="pt-BR" dirty="0" smtClean="0">
                <a:hlinkClick r:id="rId2"/>
              </a:rPr>
              <a:t>(Incluído pela Lei nº 12.015, de 2009)</a:t>
            </a:r>
            <a:endParaRPr lang="pt-BR" dirty="0" smtClean="0"/>
          </a:p>
          <a:p>
            <a:pPr algn="just"/>
            <a:endParaRPr lang="pt-B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06090"/>
          </a:xfrm>
        </p:spPr>
        <p:txBody>
          <a:bodyPr>
            <a:normAutofit/>
          </a:bodyPr>
          <a:lstStyle/>
          <a:p>
            <a:r>
              <a:rPr lang="pt-BR" sz="3200" b="1" dirty="0" smtClean="0"/>
              <a:t>DOS CRIMES SEXUAIS CONTRA VULNERÁVEL</a:t>
            </a:r>
            <a:endParaRPr lang="pt-BR" sz="3200" dirty="0"/>
          </a:p>
        </p:txBody>
      </p:sp>
      <p:sp>
        <p:nvSpPr>
          <p:cNvPr id="3" name="Espaço Reservado para Conteúdo 2"/>
          <p:cNvSpPr>
            <a:spLocks noGrp="1"/>
          </p:cNvSpPr>
          <p:nvPr>
            <p:ph idx="1"/>
          </p:nvPr>
        </p:nvSpPr>
        <p:spPr>
          <a:xfrm>
            <a:off x="457200" y="980728"/>
            <a:ext cx="8229600" cy="5145435"/>
          </a:xfrm>
        </p:spPr>
        <p:txBody>
          <a:bodyPr>
            <a:normAutofit fontScale="55000" lnSpcReduction="20000"/>
          </a:bodyPr>
          <a:lstStyle/>
          <a:p>
            <a:pPr algn="just"/>
            <a:r>
              <a:rPr lang="pt-BR" b="1" dirty="0" smtClean="0"/>
              <a:t>Favorecimento da prostituição ou de outra forma de exploração sexual de criança ou adolescente ou de vulnerável.       </a:t>
            </a:r>
            <a:r>
              <a:rPr lang="pt-BR" dirty="0" smtClean="0">
                <a:hlinkClick r:id="rId2"/>
              </a:rPr>
              <a:t>(Redação dada pela Lei nº 12.978, de 2014)</a:t>
            </a:r>
            <a:endParaRPr lang="pt-BR" dirty="0" smtClean="0"/>
          </a:p>
          <a:p>
            <a:pPr algn="just"/>
            <a:r>
              <a:rPr lang="pt-BR" dirty="0" smtClean="0"/>
              <a:t>Art. 218-B.  “Submeter, induzir ou atrair à prostituição ou outra forma de exploração sexual alguém menor de 18 (dezoito) anos ou que, por enfermidade ou deficiência mental, não tem o necessário discernimento para a prática do ato, facilitá-la, impedir ou dificultar que a abandone:        </a:t>
            </a:r>
            <a:r>
              <a:rPr lang="pt-BR" dirty="0" smtClean="0">
                <a:hlinkClick r:id="rId3"/>
              </a:rPr>
              <a:t>(Incluído pela Lei nº 12.015, de 2009)</a:t>
            </a:r>
            <a:endParaRPr lang="pt-BR" dirty="0" smtClean="0"/>
          </a:p>
          <a:p>
            <a:pPr algn="just"/>
            <a:r>
              <a:rPr lang="pt-BR" dirty="0" smtClean="0"/>
              <a:t>Pena - reclusão, de 4 (quatro) a 10 (dez) anos.       </a:t>
            </a:r>
            <a:r>
              <a:rPr lang="pt-BR" dirty="0" smtClean="0">
                <a:hlinkClick r:id="rId3"/>
              </a:rPr>
              <a:t>(Incluído pela Lei nº 12.015, de 2009)</a:t>
            </a:r>
            <a:endParaRPr lang="pt-BR" dirty="0" smtClean="0"/>
          </a:p>
          <a:p>
            <a:pPr algn="just"/>
            <a:r>
              <a:rPr lang="pt-BR" dirty="0" smtClean="0"/>
              <a:t>§ 1</a:t>
            </a:r>
            <a:r>
              <a:rPr lang="pt-BR" u="sng" baseline="30000" dirty="0" smtClean="0"/>
              <a:t>o</a:t>
            </a:r>
            <a:r>
              <a:rPr lang="pt-BR" dirty="0" smtClean="0"/>
              <a:t>  Se o crime é praticado com o fim de obter vantagem econômica, aplica-se também multa.        </a:t>
            </a:r>
            <a:r>
              <a:rPr lang="pt-BR" dirty="0" smtClean="0">
                <a:hlinkClick r:id="rId3"/>
              </a:rPr>
              <a:t>(Incluído pela Lei nº 12.015, de 2009)</a:t>
            </a:r>
            <a:endParaRPr lang="pt-BR" dirty="0" smtClean="0"/>
          </a:p>
          <a:p>
            <a:pPr algn="just"/>
            <a:r>
              <a:rPr lang="pt-BR" dirty="0" smtClean="0"/>
              <a:t>§ 2</a:t>
            </a:r>
            <a:r>
              <a:rPr lang="pt-BR" u="sng" baseline="30000" dirty="0" smtClean="0"/>
              <a:t>o</a:t>
            </a:r>
            <a:r>
              <a:rPr lang="pt-BR" dirty="0" smtClean="0"/>
              <a:t>  Incorre nas mesmas penas:        </a:t>
            </a:r>
            <a:r>
              <a:rPr lang="pt-BR" dirty="0" smtClean="0">
                <a:hlinkClick r:id="rId3"/>
              </a:rPr>
              <a:t>(Incluído pela Lei nº 12.015, de 2009)</a:t>
            </a:r>
            <a:endParaRPr lang="pt-BR" dirty="0" smtClean="0"/>
          </a:p>
          <a:p>
            <a:pPr algn="just"/>
            <a:r>
              <a:rPr lang="pt-BR" dirty="0" smtClean="0"/>
              <a:t>I - quem pratica conjunção carnal ou outro ato libidinoso com alguém menor de 18 (dezoito) e maior de 14 (catorze) anos na situação descrita no </a:t>
            </a:r>
            <a:r>
              <a:rPr lang="pt-BR" b="1" dirty="0" smtClean="0"/>
              <a:t>caput</a:t>
            </a:r>
            <a:r>
              <a:rPr lang="pt-BR" dirty="0" smtClean="0"/>
              <a:t> deste artigo;       </a:t>
            </a:r>
            <a:r>
              <a:rPr lang="pt-BR" dirty="0" smtClean="0">
                <a:hlinkClick r:id="rId3"/>
              </a:rPr>
              <a:t>(Incluído pela Lei nº 12.015, de 2009)</a:t>
            </a:r>
            <a:endParaRPr lang="pt-BR" dirty="0" smtClean="0"/>
          </a:p>
          <a:p>
            <a:pPr algn="just"/>
            <a:r>
              <a:rPr lang="pt-BR" dirty="0" smtClean="0"/>
              <a:t>II - o proprietário, o gerente ou o responsável pelo local em que se verifiquem as práticas referidas no </a:t>
            </a:r>
            <a:r>
              <a:rPr lang="pt-BR" b="1" dirty="0" smtClean="0"/>
              <a:t>caput</a:t>
            </a:r>
            <a:r>
              <a:rPr lang="pt-BR" dirty="0" smtClean="0"/>
              <a:t> deste artigo.       </a:t>
            </a:r>
            <a:r>
              <a:rPr lang="pt-BR" dirty="0" smtClean="0">
                <a:hlinkClick r:id="rId3"/>
              </a:rPr>
              <a:t>(Incluído pela Lei nº 12.015, de 2009)</a:t>
            </a:r>
            <a:endParaRPr lang="pt-BR" dirty="0" smtClean="0"/>
          </a:p>
          <a:p>
            <a:pPr algn="just"/>
            <a:r>
              <a:rPr lang="pt-BR" dirty="0" smtClean="0"/>
              <a:t>§ 3</a:t>
            </a:r>
            <a:r>
              <a:rPr lang="pt-BR" u="sng" baseline="30000" dirty="0" smtClean="0"/>
              <a:t>o</a:t>
            </a:r>
            <a:r>
              <a:rPr lang="pt-BR" dirty="0" smtClean="0"/>
              <a:t>  Na hipótese do inciso II do § 2</a:t>
            </a:r>
            <a:r>
              <a:rPr lang="pt-BR" u="sng" baseline="30000" dirty="0" smtClean="0"/>
              <a:t>o</a:t>
            </a:r>
            <a:r>
              <a:rPr lang="pt-BR" dirty="0" smtClean="0"/>
              <a:t>, constitui efeito obrigatório da condenação a cassação da licença de localização e de funcionamento do estabelecimento”.        </a:t>
            </a:r>
            <a:r>
              <a:rPr lang="pt-BR" dirty="0" smtClean="0">
                <a:hlinkClick r:id="rId3"/>
              </a:rPr>
              <a:t>(Incluído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dirty="0" smtClean="0"/>
              <a:t>CAPÍTULO IV</a:t>
            </a:r>
            <a:r>
              <a:rPr lang="pt-BR" dirty="0" smtClean="0"/>
              <a:t/>
            </a:r>
            <a:br>
              <a:rPr lang="pt-BR" dirty="0" smtClean="0"/>
            </a:br>
            <a:r>
              <a:rPr lang="pt-BR" b="1" dirty="0" smtClean="0"/>
              <a:t>DISPOSIÇÕES GERAIS</a:t>
            </a:r>
            <a:endParaRPr lang="pt-BR" dirty="0"/>
          </a:p>
        </p:txBody>
      </p:sp>
      <p:sp>
        <p:nvSpPr>
          <p:cNvPr id="3" name="Espaço Reservado para Conteúdo 2"/>
          <p:cNvSpPr>
            <a:spLocks noGrp="1"/>
          </p:cNvSpPr>
          <p:nvPr>
            <p:ph idx="1"/>
          </p:nvPr>
        </p:nvSpPr>
        <p:spPr/>
        <p:txBody>
          <a:bodyPr>
            <a:normAutofit fontScale="92500" lnSpcReduction="10000"/>
          </a:bodyPr>
          <a:lstStyle/>
          <a:p>
            <a:pPr algn="just"/>
            <a:r>
              <a:rPr lang="pt-BR" dirty="0" smtClean="0"/>
              <a:t>Art. 225.  “Nos crimes definidos nos Capítulos I e II deste Título, procede-se mediante ação penal pública condicionada à representação.      </a:t>
            </a:r>
            <a:r>
              <a:rPr lang="pt-BR" dirty="0" smtClean="0">
                <a:hlinkClick r:id="rId2"/>
              </a:rPr>
              <a:t>(Redação dada pela Lei nº 12.015, de 2009)</a:t>
            </a:r>
            <a:endParaRPr lang="pt-BR" dirty="0" smtClean="0"/>
          </a:p>
          <a:p>
            <a:pPr algn="just"/>
            <a:r>
              <a:rPr lang="pt-BR" dirty="0" smtClean="0"/>
              <a:t>Parágrafo único.  Procede-se, entretanto, mediante ação penal pública incondicionada se a vítima é menor de 18 (dezoito) anos ou pessoa vulnerável”.      </a:t>
            </a:r>
            <a:r>
              <a:rPr lang="pt-BR" dirty="0" smtClean="0">
                <a:hlinkClick r:id="rId2"/>
              </a:rPr>
              <a:t>(Incluído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b="1" dirty="0" smtClean="0"/>
              <a:t>CAPÍTULO IV</a:t>
            </a:r>
            <a:r>
              <a:rPr lang="pt-BR" dirty="0" smtClean="0"/>
              <a:t/>
            </a:r>
            <a:br>
              <a:rPr lang="pt-BR" dirty="0" smtClean="0"/>
            </a:br>
            <a:r>
              <a:rPr lang="pt-BR" b="1" dirty="0" smtClean="0"/>
              <a:t>DISPOSIÇÕES GERAIS</a:t>
            </a:r>
            <a:endParaRPr lang="pt-BR" dirty="0"/>
          </a:p>
        </p:txBody>
      </p:sp>
      <p:sp>
        <p:nvSpPr>
          <p:cNvPr id="3" name="Espaço Reservado para Conteúdo 2"/>
          <p:cNvSpPr>
            <a:spLocks noGrp="1"/>
          </p:cNvSpPr>
          <p:nvPr>
            <p:ph idx="1"/>
          </p:nvPr>
        </p:nvSpPr>
        <p:spPr/>
        <p:txBody>
          <a:bodyPr>
            <a:normAutofit fontScale="85000" lnSpcReduction="10000"/>
          </a:bodyPr>
          <a:lstStyle/>
          <a:p>
            <a:pPr algn="just"/>
            <a:r>
              <a:rPr lang="pt-BR" dirty="0" smtClean="0"/>
              <a:t>Art. 226. “A pena é aumentada:      </a:t>
            </a:r>
            <a:r>
              <a:rPr lang="pt-BR" dirty="0" smtClean="0">
                <a:hlinkClick r:id="rId2"/>
              </a:rPr>
              <a:t>(Redação dada pela Lei nº 11.106, de 2005)</a:t>
            </a:r>
            <a:r>
              <a:rPr lang="pt-BR" dirty="0" smtClean="0"/>
              <a:t> </a:t>
            </a:r>
          </a:p>
          <a:p>
            <a:pPr algn="just"/>
            <a:r>
              <a:rPr lang="pt-BR" dirty="0" smtClean="0"/>
              <a:t>I - de quarta parte, se o crime é cometido com o concurso de 2 (duas) ou mais pessoas;      </a:t>
            </a:r>
            <a:r>
              <a:rPr lang="pt-BR" dirty="0" smtClean="0">
                <a:hlinkClick r:id="rId2"/>
              </a:rPr>
              <a:t>(Redação dada pela Lei nº 11.106, de 2005)</a:t>
            </a:r>
            <a:endParaRPr lang="pt-BR" dirty="0" smtClean="0"/>
          </a:p>
          <a:p>
            <a:pPr algn="just"/>
            <a:r>
              <a:rPr lang="pt-BR" dirty="0" smtClean="0"/>
              <a:t>II - de metade, se o agente é ascendente, padrasto ou madrasta, tio, irmão, cônjuge, companheiro, tutor, curador, preceptor ou empregador da vítima ou por qualquer outro título tem autoridade sobre ela”; </a:t>
            </a:r>
            <a:r>
              <a:rPr lang="pt-BR" dirty="0" smtClean="0">
                <a:hlinkClick r:id="rId2"/>
              </a:rPr>
              <a:t>(Redação dada pela Lei nº 11.106, de 2005)</a:t>
            </a:r>
            <a:endParaRPr lang="pt-BR" dirty="0" smtClean="0"/>
          </a:p>
          <a:p>
            <a:endParaRPr lang="pt-B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idx="1"/>
          </p:nvPr>
        </p:nvSpPr>
        <p:spPr/>
        <p:txBody>
          <a:bodyPr/>
          <a:lstStyle/>
          <a:p>
            <a:pPr algn="just"/>
            <a:r>
              <a:rPr lang="pt-BR" dirty="0" smtClean="0"/>
              <a:t>Nos crimes contra a dignidade sexual praticados contra a mulher maior de 18 anos, o Inquérito Policial somente será iniciado após a representação da vítima (manifestação de vontade direcionada à Autoridade Policial), conforme estabelece o Artigo 225 do Código Penal.</a:t>
            </a:r>
          </a:p>
          <a:p>
            <a:endParaRPr lang="pt-B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0" y="404813"/>
            <a:ext cx="8229600" cy="5721350"/>
          </a:xfrm>
        </p:spPr>
        <p:txBody>
          <a:bodyPr>
            <a:normAutofit fontScale="92500" lnSpcReduction="10000"/>
          </a:bodyPr>
          <a:lstStyle/>
          <a:p>
            <a:pPr algn="just"/>
            <a:r>
              <a:rPr lang="pt-BR" dirty="0" smtClean="0"/>
              <a:t>Os crimes contra a dignidade sexual que forem praticados contra vítima menor de 18 anos ou pessoa vulnerável (portador de enfermidade ou deficiência mental, ou pessoa de não possua necessário discernimento para a prática do ato, ou que, por qualquer outra causa, não possa oferecer resistência no momento do crime contra a dignidade sexual), o Inquérito Policial ou Auto de Prisão em Flagrante delito será lavrado independentemente da manifestação de vontade, por se tratar de Ação Penal Pública Incondicionada, consoante estabelece o parágrafo único, do Artigo 225 do Código Penal.</a:t>
            </a:r>
          </a:p>
          <a:p>
            <a:endParaRPr lang="pt-B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solidFill>
                  <a:srgbClr val="7030A0"/>
                </a:solidFill>
              </a:rPr>
              <a:t>VIOLÊNCIA FÍSICA</a:t>
            </a:r>
            <a:endParaRPr lang="pt-BR" dirty="0">
              <a:solidFill>
                <a:srgbClr val="7030A0"/>
              </a:solidFill>
            </a:endParaRPr>
          </a:p>
        </p:txBody>
      </p:sp>
      <p:sp>
        <p:nvSpPr>
          <p:cNvPr id="3" name="Espaço Reservado para Conteúdo 2"/>
          <p:cNvSpPr>
            <a:spLocks noGrp="1"/>
          </p:cNvSpPr>
          <p:nvPr>
            <p:ph idx="1"/>
          </p:nvPr>
        </p:nvSpPr>
        <p:spPr/>
        <p:txBody>
          <a:bodyPr/>
          <a:lstStyle/>
          <a:p>
            <a:pPr algn="just"/>
            <a:r>
              <a:rPr lang="pt-BR" dirty="0" smtClean="0"/>
              <a:t>De acordo com o artigo 7º, da Lei Maria da Penha (Lei nº 11.340, de 07/08/2006) são formas de violência contra a mulher:</a:t>
            </a:r>
          </a:p>
          <a:p>
            <a:pPr algn="just"/>
            <a:endParaRPr lang="pt-BR" dirty="0" smtClean="0"/>
          </a:p>
          <a:p>
            <a:pPr algn="just"/>
            <a:r>
              <a:rPr lang="pt-BR" dirty="0" smtClean="0"/>
              <a:t>I – “a violência física, entendida como qualquer conduta que ofenda a sua integridade ou saúde corporal”;</a:t>
            </a:r>
            <a:endParaRPr lang="pt-B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0" y="1600200"/>
            <a:ext cx="8229600" cy="4525963"/>
          </a:xfrm>
        </p:spPr>
        <p:txBody>
          <a:bodyPr/>
          <a:lstStyle/>
          <a:p>
            <a:pPr algn="just"/>
            <a:r>
              <a:rPr lang="pt-BR" dirty="0" smtClean="0"/>
              <a:t>Nos delitos praticados contra menores de 18 anos e que caracterizem crimes de Ação Penal Pública condicionada à representação, (ameaça, por exemplo), a vítima deverá estar acompanhada de representante legal ou do Conselho Tutelar na Delegacia de Polícia.</a:t>
            </a:r>
          </a:p>
          <a:p>
            <a:endParaRPr lang="pt-B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1008112"/>
          </a:xfrm>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a:xfrm>
            <a:off x="457200" y="1124744"/>
            <a:ext cx="8229600" cy="5328592"/>
          </a:xfrm>
        </p:spPr>
        <p:txBody>
          <a:bodyPr>
            <a:normAutofit fontScale="70000" lnSpcReduction="20000"/>
          </a:bodyPr>
          <a:lstStyle/>
          <a:p>
            <a:r>
              <a:rPr lang="pt-BR" b="1" dirty="0" smtClean="0"/>
              <a:t>Mediação para servir a lascívia de outrem</a:t>
            </a:r>
          </a:p>
          <a:p>
            <a:r>
              <a:rPr lang="pt-BR" dirty="0" smtClean="0"/>
              <a:t>Art. 227 – “Induzir alguém a satisfazer a lascívia de outrem:</a:t>
            </a:r>
          </a:p>
          <a:p>
            <a:r>
              <a:rPr lang="pt-BR" dirty="0" smtClean="0"/>
              <a:t>Pena - reclusão, de um a três anos.</a:t>
            </a:r>
          </a:p>
          <a:p>
            <a:r>
              <a:rPr lang="pt-BR" dirty="0" smtClean="0"/>
              <a:t>§ 1</a:t>
            </a:r>
            <a:r>
              <a:rPr lang="pt-BR" u="sng" baseline="30000" dirty="0" smtClean="0"/>
              <a:t>o</a:t>
            </a:r>
            <a:r>
              <a:rPr lang="pt-BR" dirty="0" smtClean="0"/>
              <a:t> Se a vítima é maior de 14 (catorze) e menor de 18 (dezoito) anos, ou se o agente é seu ascendente, descendente, cônjuge ou companheiro, irmão, tutor ou curador ou pessoa a quem esteja confiada para fins de educação, de tratamento ou de guarda: </a:t>
            </a:r>
            <a:r>
              <a:rPr lang="pt-BR" dirty="0" smtClean="0">
                <a:hlinkClick r:id="rId2"/>
              </a:rPr>
              <a:t>(Redação dada pela Lei nº 11.106, de 2005)</a:t>
            </a:r>
            <a:endParaRPr lang="pt-BR" dirty="0" smtClean="0"/>
          </a:p>
          <a:p>
            <a:r>
              <a:rPr lang="pt-BR" dirty="0" smtClean="0"/>
              <a:t>Pena - reclusão, de dois a cinco anos.</a:t>
            </a:r>
          </a:p>
          <a:p>
            <a:r>
              <a:rPr lang="pt-BR" dirty="0" smtClean="0"/>
              <a:t>§ 2º - Se o crime é cometido com emprego de violência, grave ameaça ou fraude:</a:t>
            </a:r>
          </a:p>
          <a:p>
            <a:r>
              <a:rPr lang="pt-BR" dirty="0" smtClean="0"/>
              <a:t>Pena - reclusão, de dois a oito anos, além da pena correspondente à violência.</a:t>
            </a:r>
          </a:p>
          <a:p>
            <a:r>
              <a:rPr lang="pt-BR" dirty="0" smtClean="0"/>
              <a:t>§ 3º - Se o crime é cometido com o fim de lucro, aplica-se também multa”.</a:t>
            </a:r>
          </a:p>
          <a:p>
            <a:endParaRPr lang="pt-B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a:xfrm>
            <a:off x="457200" y="1268760"/>
            <a:ext cx="8229600" cy="5184576"/>
          </a:xfrm>
        </p:spPr>
        <p:txBody>
          <a:bodyPr>
            <a:normAutofit fontScale="62500" lnSpcReduction="20000"/>
          </a:bodyPr>
          <a:lstStyle/>
          <a:p>
            <a:r>
              <a:rPr lang="pt-BR" b="1" dirty="0" smtClean="0"/>
              <a:t>Favorecimento da prostituição ou outra forma de exploração sexual</a:t>
            </a:r>
            <a:r>
              <a:rPr lang="pt-BR" dirty="0" smtClean="0"/>
              <a:t>  </a:t>
            </a:r>
            <a:r>
              <a:rPr lang="pt-BR" dirty="0" smtClean="0">
                <a:hlinkClick r:id="rId2"/>
              </a:rPr>
              <a:t>(Redação dada pela Lei nº 12.015, de 2009)</a:t>
            </a:r>
            <a:endParaRPr lang="pt-BR" dirty="0" smtClean="0"/>
          </a:p>
          <a:p>
            <a:r>
              <a:rPr lang="pt-BR" dirty="0" smtClean="0"/>
              <a:t>Art. 228. ”Induzir ou atrair alguém à prostituição ou outra forma de exploração sexual, facilitá-la, impedir ou dificultar que alguém a abandone: </a:t>
            </a:r>
            <a:r>
              <a:rPr lang="pt-BR" dirty="0" smtClean="0">
                <a:hlinkClick r:id="rId2"/>
              </a:rPr>
              <a:t>(Redação dada pela Lei nº 12.015, de 2009)</a:t>
            </a:r>
            <a:endParaRPr lang="pt-BR" dirty="0" smtClean="0"/>
          </a:p>
          <a:p>
            <a:r>
              <a:rPr lang="pt-BR" dirty="0" smtClean="0"/>
              <a:t>Pena - reclusão, de 2 (dois) a 5 (cinco) anos, e multa. </a:t>
            </a:r>
            <a:r>
              <a:rPr lang="pt-BR" dirty="0" smtClean="0">
                <a:hlinkClick r:id="rId2"/>
              </a:rPr>
              <a:t>(Redação dada pela Lei nº 12.015, de 2009)</a:t>
            </a:r>
            <a:endParaRPr lang="pt-BR" dirty="0" smtClean="0"/>
          </a:p>
          <a:p>
            <a:r>
              <a:rPr lang="pt-BR" dirty="0" smtClean="0"/>
              <a:t>§ 1</a:t>
            </a:r>
            <a:r>
              <a:rPr lang="pt-BR" u="sng" baseline="30000" dirty="0" smtClean="0"/>
              <a:t>o</a:t>
            </a:r>
            <a:r>
              <a:rPr lang="pt-BR" dirty="0" smtClean="0"/>
              <a:t>  Se o agente é ascendente, padrasto, madrasta, irmão, enteado, cônjuge, companheiro, tutor ou curador, preceptor ou empregador da vítima, ou se assumiu, por lei ou outra forma, obrigação de cuidado, proteção ou vigilância: </a:t>
            </a:r>
            <a:r>
              <a:rPr lang="pt-BR" dirty="0" smtClean="0">
                <a:hlinkClick r:id="rId2"/>
              </a:rPr>
              <a:t>(Redação dada pela Lei nº 12.015, de 2009)</a:t>
            </a:r>
            <a:endParaRPr lang="pt-BR" dirty="0" smtClean="0"/>
          </a:p>
          <a:p>
            <a:r>
              <a:rPr lang="pt-BR" dirty="0" smtClean="0"/>
              <a:t>Pena - reclusão, de 3 (três) a 8 (oito) anos. </a:t>
            </a:r>
            <a:r>
              <a:rPr lang="pt-BR" dirty="0" smtClean="0">
                <a:hlinkClick r:id="rId2"/>
              </a:rPr>
              <a:t>(Redação dada pela Lei nº 12.015, de 2009)</a:t>
            </a:r>
            <a:endParaRPr lang="pt-BR" dirty="0" smtClean="0"/>
          </a:p>
          <a:p>
            <a:r>
              <a:rPr lang="pt-BR" dirty="0" smtClean="0"/>
              <a:t>§ 2º - Se o crime, é cometido com emprego de violência, grave ameaça ou fraude:</a:t>
            </a:r>
          </a:p>
          <a:p>
            <a:r>
              <a:rPr lang="pt-BR" dirty="0" smtClean="0"/>
              <a:t>Pena - reclusão, de quatro a dez anos, além da pena correspondente à violência.</a:t>
            </a:r>
          </a:p>
          <a:p>
            <a:r>
              <a:rPr lang="pt-BR" dirty="0" smtClean="0"/>
              <a:t>§ 3º - Se o crime é cometido com o fim de lucro, aplica-se também multa”.</a:t>
            </a:r>
          </a:p>
          <a:p>
            <a:endParaRPr lang="pt-B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p:txBody>
          <a:bodyPr>
            <a:normAutofit/>
          </a:bodyPr>
          <a:lstStyle/>
          <a:p>
            <a:r>
              <a:rPr lang="pt-BR" b="1" dirty="0" smtClean="0"/>
              <a:t>Casa de prostituição</a:t>
            </a:r>
            <a:endParaRPr lang="pt-BR" dirty="0" smtClean="0"/>
          </a:p>
          <a:p>
            <a:r>
              <a:rPr lang="pt-BR" dirty="0" smtClean="0"/>
              <a:t>Art. 229.  “Manter, por conta própria ou de terceiro, estabelecimento em que ocorra exploração sexual, haja, ou não, intuito de lucro ou mediação direta do proprietário ou gerente: </a:t>
            </a:r>
            <a:r>
              <a:rPr lang="pt-BR" dirty="0" smtClean="0">
                <a:hlinkClick r:id="rId2"/>
              </a:rPr>
              <a:t>(Redação dada pela Lei nº 12.015, de 2009)</a:t>
            </a:r>
            <a:endParaRPr lang="pt-BR" dirty="0" smtClean="0"/>
          </a:p>
          <a:p>
            <a:r>
              <a:rPr lang="pt-BR" dirty="0" smtClean="0"/>
              <a:t>Pena - reclusão, de dois a cinco anos, e multa”.</a:t>
            </a:r>
          </a:p>
          <a:p>
            <a:endParaRPr lang="pt-B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a:xfrm>
            <a:off x="457200" y="1340768"/>
            <a:ext cx="8229600" cy="5112568"/>
          </a:xfrm>
        </p:spPr>
        <p:txBody>
          <a:bodyPr>
            <a:normAutofit fontScale="62500" lnSpcReduction="20000"/>
          </a:bodyPr>
          <a:lstStyle/>
          <a:p>
            <a:r>
              <a:rPr lang="pt-BR" b="1" dirty="0" smtClean="0"/>
              <a:t>Rufianismo</a:t>
            </a:r>
            <a:endParaRPr lang="pt-BR" dirty="0" smtClean="0"/>
          </a:p>
          <a:p>
            <a:r>
              <a:rPr lang="pt-BR" dirty="0" smtClean="0"/>
              <a:t>Art. 230 – “Tirar proveito da prostituição alheia, participando diretamente de seus lucros ou fazendo-se sustentar, no todo ou em parte, por quem a exerça:</a:t>
            </a:r>
          </a:p>
          <a:p>
            <a:r>
              <a:rPr lang="pt-BR" dirty="0" smtClean="0"/>
              <a:t>Pena - reclusão, de um a quatro anos, e multa.</a:t>
            </a:r>
          </a:p>
          <a:p>
            <a:r>
              <a:rPr lang="pt-BR" dirty="0" smtClean="0"/>
              <a:t>§ 1</a:t>
            </a:r>
            <a:r>
              <a:rPr lang="pt-BR" u="sng" baseline="30000" dirty="0" smtClean="0"/>
              <a:t>o</a:t>
            </a:r>
            <a:r>
              <a:rPr lang="pt-BR" dirty="0" smtClean="0"/>
              <a:t>  Se a vítima é menor de 18 (dezoito) e maior de 14 (catorze) anos ou se o crime é cometido por ascendente, padrasto, madrasta, irmão, enteado, cônjuge, companheiro, tutor ou curador, preceptor ou empregador da vítima, ou por quem assumiu, por lei ou outra forma, obrigação de cuidado, proteção ou vigilância: </a:t>
            </a:r>
            <a:r>
              <a:rPr lang="pt-BR" dirty="0" smtClean="0">
                <a:hlinkClick r:id="rId2"/>
              </a:rPr>
              <a:t>(Redação dada pela Lei nº 12.015, de 2009)</a:t>
            </a:r>
            <a:endParaRPr lang="pt-BR" dirty="0" smtClean="0"/>
          </a:p>
          <a:p>
            <a:r>
              <a:rPr lang="pt-BR" dirty="0" smtClean="0"/>
              <a:t>Pena - reclusão, de 3 (três) a 6 (seis) anos, e multa. </a:t>
            </a:r>
            <a:r>
              <a:rPr lang="pt-BR" dirty="0" smtClean="0">
                <a:hlinkClick r:id="rId2"/>
              </a:rPr>
              <a:t>(Redação dada pela Lei nº 12.015, de 2009)</a:t>
            </a:r>
            <a:endParaRPr lang="pt-BR" dirty="0" smtClean="0"/>
          </a:p>
          <a:p>
            <a:r>
              <a:rPr lang="pt-BR" dirty="0" smtClean="0"/>
              <a:t>§ 2</a:t>
            </a:r>
            <a:r>
              <a:rPr lang="pt-BR" u="sng" baseline="30000" dirty="0" smtClean="0"/>
              <a:t>o</a:t>
            </a:r>
            <a:r>
              <a:rPr lang="pt-BR" dirty="0" smtClean="0"/>
              <a:t>  Se o crime é cometido mediante violência, grave ameaça, fraude ou outro meio que impeça ou dificulte a livre manifestação da vontade da vítima: </a:t>
            </a:r>
            <a:r>
              <a:rPr lang="pt-BR" dirty="0" smtClean="0">
                <a:hlinkClick r:id="rId2"/>
              </a:rPr>
              <a:t>(Redação dada pela Lei nº 12.015, de 2009)</a:t>
            </a:r>
            <a:endParaRPr lang="pt-BR" dirty="0" smtClean="0"/>
          </a:p>
          <a:p>
            <a:r>
              <a:rPr lang="pt-BR" dirty="0" smtClean="0"/>
              <a:t>Pena - reclusão, de 2 (dois) a 8 (oito) anos, sem prejuízo da pena correspondente à violência”.</a:t>
            </a:r>
            <a:r>
              <a:rPr lang="pt-BR" dirty="0" smtClean="0">
                <a:hlinkClick r:id="rId2"/>
              </a:rPr>
              <a:t>(Redação dada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a:xfrm>
            <a:off x="457200" y="1268760"/>
            <a:ext cx="8229600" cy="5328592"/>
          </a:xfrm>
        </p:spPr>
        <p:txBody>
          <a:bodyPr>
            <a:normAutofit fontScale="47500" lnSpcReduction="20000"/>
          </a:bodyPr>
          <a:lstStyle/>
          <a:p>
            <a:r>
              <a:rPr lang="pt-BR" sz="3600" b="1" dirty="0" smtClean="0"/>
              <a:t>Tráfico internacional de pessoa para fim de exploração sexual</a:t>
            </a:r>
            <a:r>
              <a:rPr lang="pt-BR" sz="3600" dirty="0" smtClean="0"/>
              <a:t> </a:t>
            </a:r>
            <a:r>
              <a:rPr lang="pt-BR" sz="3600" dirty="0" smtClean="0">
                <a:hlinkClick r:id="rId2"/>
              </a:rPr>
              <a:t>(Redação dada pela Lei nº 12.015, de 2009)</a:t>
            </a:r>
            <a:endParaRPr lang="pt-BR" sz="3600" dirty="0" smtClean="0"/>
          </a:p>
          <a:p>
            <a:r>
              <a:rPr lang="pt-BR" sz="3600" dirty="0" smtClean="0"/>
              <a:t>Art. 231.  “Promover ou facilitar a entrada, no território nacional, de alguém que nele venha a exercer a prostituição ou outra forma de exploração sexual, ou a saída de alguém que vá exercê-la no estrangeiro. </a:t>
            </a:r>
            <a:r>
              <a:rPr lang="pt-BR" sz="3600" dirty="0" smtClean="0">
                <a:hlinkClick r:id="rId2"/>
              </a:rPr>
              <a:t>(Redação dada pela Lei nº 12.015, de 2009)</a:t>
            </a:r>
            <a:endParaRPr lang="pt-BR" sz="3600" dirty="0" smtClean="0"/>
          </a:p>
          <a:p>
            <a:r>
              <a:rPr lang="pt-BR" sz="3600" dirty="0" smtClean="0"/>
              <a:t>Pena - reclusão, de 3 (três) a 8 (oito) anos. </a:t>
            </a:r>
            <a:r>
              <a:rPr lang="pt-BR" sz="3600" dirty="0" smtClean="0">
                <a:hlinkClick r:id="rId2"/>
              </a:rPr>
              <a:t>(Redação dada pela Lei nº 12.015, de 2009)</a:t>
            </a:r>
            <a:endParaRPr lang="pt-BR" sz="3600" dirty="0" smtClean="0"/>
          </a:p>
          <a:p>
            <a:r>
              <a:rPr lang="pt-BR" sz="3600" dirty="0" smtClean="0"/>
              <a:t>§ 1</a:t>
            </a:r>
            <a:r>
              <a:rPr lang="pt-BR" sz="3600" u="sng" baseline="30000" dirty="0" smtClean="0"/>
              <a:t>o</a:t>
            </a:r>
            <a:r>
              <a:rPr lang="pt-BR" sz="3600" dirty="0" smtClean="0"/>
              <a:t>  Incorre na mesma pena aquele que agenciar, aliciar ou comprar a pessoa traficada, assim como, tendo conhecimento dessa condição, transportá-la, transferi-la ou alojá-la. </a:t>
            </a:r>
            <a:r>
              <a:rPr lang="pt-BR" sz="3600" dirty="0" smtClean="0">
                <a:hlinkClick r:id="rId2"/>
              </a:rPr>
              <a:t>(Redação dada pela Lei nº 12.015, de 2009)</a:t>
            </a:r>
            <a:endParaRPr lang="pt-BR" sz="3600" dirty="0" smtClean="0"/>
          </a:p>
          <a:p>
            <a:r>
              <a:rPr lang="pt-BR" sz="3600" dirty="0" smtClean="0"/>
              <a:t>§ 2</a:t>
            </a:r>
            <a:r>
              <a:rPr lang="pt-BR" sz="3600" u="sng" baseline="30000" dirty="0" smtClean="0"/>
              <a:t>o</a:t>
            </a:r>
            <a:r>
              <a:rPr lang="pt-BR" sz="3600" dirty="0" smtClean="0"/>
              <a:t>  A pena é aumentada da metade se: </a:t>
            </a:r>
            <a:r>
              <a:rPr lang="pt-BR" sz="3600" dirty="0" smtClean="0">
                <a:hlinkClick r:id="rId2"/>
              </a:rPr>
              <a:t>(Redação dada pela Lei nº 12.015, de 2009)</a:t>
            </a:r>
            <a:endParaRPr lang="pt-BR" sz="3600" dirty="0" smtClean="0"/>
          </a:p>
          <a:p>
            <a:r>
              <a:rPr lang="pt-BR" sz="3600" dirty="0" smtClean="0"/>
              <a:t>I - a vítima é menor de 18 (dezoito) anos; </a:t>
            </a:r>
            <a:r>
              <a:rPr lang="pt-BR" sz="3600" dirty="0" smtClean="0">
                <a:hlinkClick r:id="rId2"/>
              </a:rPr>
              <a:t>(Incluído pela Lei nº 12.015, de 2009)</a:t>
            </a:r>
            <a:endParaRPr lang="pt-BR" sz="3600" dirty="0" smtClean="0"/>
          </a:p>
          <a:p>
            <a:r>
              <a:rPr lang="pt-BR" sz="3600" dirty="0" smtClean="0"/>
              <a:t>II - a vítima, por enfermidade ou deficiência mental, não tem o necessário discernimento para a prática do ato; </a:t>
            </a:r>
            <a:r>
              <a:rPr lang="pt-BR" sz="3600" dirty="0" smtClean="0">
                <a:hlinkClick r:id="rId2"/>
              </a:rPr>
              <a:t>(Incluído pela Lei nº 12.015, de 2009)</a:t>
            </a:r>
            <a:endParaRPr lang="pt-BR" sz="3600" dirty="0" smtClean="0"/>
          </a:p>
          <a:p>
            <a:r>
              <a:rPr lang="pt-BR" sz="3600" dirty="0" smtClean="0"/>
              <a:t>III - se o agente é ascendente, padrasto, madrasta, irmão, enteado, cônjuge, companheiro, tutor ou curador, preceptor ou empregador da vítima, ou se assumiu, por lei ou outra forma, obrigação de cuidado, proteção ou vigilância; ou </a:t>
            </a:r>
            <a:r>
              <a:rPr lang="pt-BR" sz="3600" dirty="0" smtClean="0">
                <a:hlinkClick r:id="rId2"/>
              </a:rPr>
              <a:t>(Incluído pela Lei nº 12.015, de 2009)</a:t>
            </a:r>
            <a:endParaRPr lang="pt-BR" sz="3600" dirty="0" smtClean="0"/>
          </a:p>
          <a:p>
            <a:r>
              <a:rPr lang="pt-BR" sz="3600" dirty="0" smtClean="0"/>
              <a:t>IV - há emprego de violência, grave ameaça ou fraude. </a:t>
            </a:r>
            <a:r>
              <a:rPr lang="pt-BR" sz="3600" dirty="0" smtClean="0">
                <a:hlinkClick r:id="rId2"/>
              </a:rPr>
              <a:t>(Incluído pela Lei nº 12.015, de 2009)</a:t>
            </a:r>
            <a:endParaRPr lang="pt-BR" sz="3600" dirty="0" smtClean="0"/>
          </a:p>
          <a:p>
            <a:r>
              <a:rPr lang="pt-BR" sz="3600" dirty="0" smtClean="0"/>
              <a:t>§ 3</a:t>
            </a:r>
            <a:r>
              <a:rPr lang="pt-BR" sz="3600" u="sng" baseline="30000" dirty="0" smtClean="0"/>
              <a:t>o</a:t>
            </a:r>
            <a:r>
              <a:rPr lang="pt-BR" sz="3600" dirty="0" smtClean="0"/>
              <a:t>  Se o crime é cometido com o fim de obter vantagem econômica, aplica-se também multa”. </a:t>
            </a:r>
            <a:r>
              <a:rPr lang="pt-BR" sz="3600" dirty="0" smtClean="0">
                <a:hlinkClick r:id="rId2"/>
              </a:rPr>
              <a:t>(Incluído pela Lei nº 12.015, de 2009)</a:t>
            </a:r>
            <a:endParaRPr lang="pt-BR" sz="3600" dirty="0" smtClean="0"/>
          </a:p>
          <a:p>
            <a:endParaRPr lang="pt-B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0"/>
            <a:ext cx="8229600" cy="1143000"/>
          </a:xfrm>
        </p:spPr>
        <p:txBody>
          <a:bodyPr>
            <a:normAutofit/>
          </a:bodyPr>
          <a:lstStyle/>
          <a:p>
            <a:r>
              <a:rPr lang="pt-BR" sz="2000" b="1" dirty="0" smtClean="0"/>
              <a:t>DO LENOCÍNIO E DO TRÁFICO DE PESSOA PARA FIM DE  PROSTITUIÇÃO OU OUTRA FORMA DE  EXPLORAÇÃO SEXUAL</a:t>
            </a:r>
            <a:endParaRPr lang="pt-BR" sz="2000" dirty="0"/>
          </a:p>
        </p:txBody>
      </p:sp>
      <p:sp>
        <p:nvSpPr>
          <p:cNvPr id="3" name="Espaço Reservado para Conteúdo 2"/>
          <p:cNvSpPr>
            <a:spLocks noGrp="1"/>
          </p:cNvSpPr>
          <p:nvPr>
            <p:ph idx="1"/>
          </p:nvPr>
        </p:nvSpPr>
        <p:spPr>
          <a:xfrm>
            <a:off x="457200" y="980728"/>
            <a:ext cx="8229600" cy="5616624"/>
          </a:xfrm>
        </p:spPr>
        <p:txBody>
          <a:bodyPr>
            <a:normAutofit fontScale="55000" lnSpcReduction="20000"/>
          </a:bodyPr>
          <a:lstStyle/>
          <a:p>
            <a:r>
              <a:rPr lang="pt-BR" b="1" dirty="0" smtClean="0"/>
              <a:t>Tráfico interno de pessoa para fim de exploração sexual</a:t>
            </a:r>
            <a:r>
              <a:rPr lang="pt-BR" dirty="0" smtClean="0"/>
              <a:t>  </a:t>
            </a:r>
            <a:r>
              <a:rPr lang="pt-BR" dirty="0" smtClean="0">
                <a:hlinkClick r:id="rId2"/>
              </a:rPr>
              <a:t>(Redação dada pela Lei nº 12.015, de 2009)</a:t>
            </a:r>
            <a:endParaRPr lang="pt-BR" dirty="0" smtClean="0"/>
          </a:p>
          <a:p>
            <a:r>
              <a:rPr lang="pt-BR" dirty="0" smtClean="0"/>
              <a:t>Art. 231-A.  “Promover ou facilitar o deslocamento de alguém dentro do território nacional para o exercício da prostituição ou outra forma de exploração sexual: </a:t>
            </a:r>
            <a:r>
              <a:rPr lang="pt-BR" dirty="0" smtClean="0">
                <a:hlinkClick r:id="rId2"/>
              </a:rPr>
              <a:t>(Redação dada pela Lei nº 12.015, de 2009)</a:t>
            </a:r>
            <a:endParaRPr lang="pt-BR" dirty="0" smtClean="0"/>
          </a:p>
          <a:p>
            <a:r>
              <a:rPr lang="pt-BR" dirty="0" smtClean="0"/>
              <a:t>Pena - reclusão, de 2 (dois) a 6 (seis) anos. </a:t>
            </a:r>
            <a:r>
              <a:rPr lang="pt-BR" dirty="0" smtClean="0">
                <a:hlinkClick r:id="rId2"/>
              </a:rPr>
              <a:t>(Redação dada pela Lei nº 12.015, de 2009)</a:t>
            </a:r>
            <a:endParaRPr lang="pt-BR" dirty="0" smtClean="0"/>
          </a:p>
          <a:p>
            <a:r>
              <a:rPr lang="pt-BR" dirty="0" smtClean="0"/>
              <a:t>§ 1</a:t>
            </a:r>
            <a:r>
              <a:rPr lang="pt-BR" u="sng" baseline="30000" dirty="0" smtClean="0"/>
              <a:t>o</a:t>
            </a:r>
            <a:r>
              <a:rPr lang="pt-BR" dirty="0" smtClean="0"/>
              <a:t>  Incorre na mesma pena aquele que agenciar, aliciar, vender ou comprar a pessoa traficada, assim como, tendo conhecimento dessa condição, transportá-la, transferi-la ou alojá-la. </a:t>
            </a:r>
            <a:r>
              <a:rPr lang="pt-BR" dirty="0" smtClean="0">
                <a:hlinkClick r:id="rId2"/>
              </a:rPr>
              <a:t>(Incluído pela Lei nº 12.015, de 2009)</a:t>
            </a:r>
            <a:endParaRPr lang="pt-BR" dirty="0" smtClean="0"/>
          </a:p>
          <a:p>
            <a:r>
              <a:rPr lang="pt-BR" dirty="0" smtClean="0"/>
              <a:t>§ 2</a:t>
            </a:r>
            <a:r>
              <a:rPr lang="pt-BR" u="sng" baseline="30000" dirty="0" smtClean="0"/>
              <a:t>o</a:t>
            </a:r>
            <a:r>
              <a:rPr lang="pt-BR" dirty="0" smtClean="0"/>
              <a:t>  A pena é aumentada da metade se: </a:t>
            </a:r>
            <a:r>
              <a:rPr lang="pt-BR" dirty="0" smtClean="0">
                <a:hlinkClick r:id="rId2"/>
              </a:rPr>
              <a:t>(Incluído pela Lei nº 12.015, de 2009)</a:t>
            </a:r>
            <a:endParaRPr lang="pt-BR" dirty="0" smtClean="0"/>
          </a:p>
          <a:p>
            <a:r>
              <a:rPr lang="pt-BR" dirty="0" smtClean="0"/>
              <a:t>I - a vítima é menor de 18 (dezoito) anos; </a:t>
            </a:r>
            <a:r>
              <a:rPr lang="pt-BR" dirty="0" smtClean="0">
                <a:hlinkClick r:id="rId2"/>
              </a:rPr>
              <a:t>(Incluído pela Lei nº 12.015, de 2009)</a:t>
            </a:r>
            <a:endParaRPr lang="pt-BR" dirty="0" smtClean="0"/>
          </a:p>
          <a:p>
            <a:r>
              <a:rPr lang="pt-BR" dirty="0" smtClean="0"/>
              <a:t>II - a vítima, por enfermidade ou deficiência mental, não tem o necessário discernimento para a prática do ato; </a:t>
            </a:r>
            <a:r>
              <a:rPr lang="pt-BR" dirty="0" smtClean="0">
                <a:hlinkClick r:id="rId2"/>
              </a:rPr>
              <a:t>(Incluído pela Lei nº 12.015, de 2009)</a:t>
            </a:r>
            <a:endParaRPr lang="pt-BR" dirty="0" smtClean="0"/>
          </a:p>
          <a:p>
            <a:r>
              <a:rPr lang="pt-BR" dirty="0" smtClean="0"/>
              <a:t>III - se o agente é ascendente, padrasto, madrasta, irmão, enteado, cônjuge, companheiro, tutor ou curador, preceptor ou empregador da vítima, ou se assumiu, por lei ou outra forma, obrigação de cuidado, proteção ou vigilância; ou </a:t>
            </a:r>
            <a:r>
              <a:rPr lang="pt-BR" dirty="0" smtClean="0">
                <a:hlinkClick r:id="rId2"/>
              </a:rPr>
              <a:t>(Incluído pela Lei nº 12.015, de 2009)</a:t>
            </a:r>
            <a:endParaRPr lang="pt-BR" dirty="0" smtClean="0"/>
          </a:p>
          <a:p>
            <a:r>
              <a:rPr lang="pt-BR" dirty="0" smtClean="0"/>
              <a:t>IV - há emprego de violência, grave ameaça ou fraude. </a:t>
            </a:r>
            <a:r>
              <a:rPr lang="pt-BR" dirty="0" smtClean="0">
                <a:hlinkClick r:id="rId2"/>
              </a:rPr>
              <a:t>(Incluído pela Lei nº 12.015, de 2009)</a:t>
            </a:r>
            <a:endParaRPr lang="pt-BR" dirty="0" smtClean="0"/>
          </a:p>
          <a:p>
            <a:r>
              <a:rPr lang="pt-BR" dirty="0" smtClean="0"/>
              <a:t>§ 3</a:t>
            </a:r>
            <a:r>
              <a:rPr lang="pt-BR" u="sng" baseline="30000" dirty="0" smtClean="0"/>
              <a:t>o</a:t>
            </a:r>
            <a:r>
              <a:rPr lang="pt-BR" dirty="0" smtClean="0"/>
              <a:t>  Se o crime é cometido com o fim de obter vantagem econômica, aplica-se também multa”.</a:t>
            </a:r>
            <a:r>
              <a:rPr lang="pt-BR" dirty="0" smtClean="0">
                <a:hlinkClick r:id="rId2"/>
              </a:rPr>
              <a:t>(Incluído pela Lei nº 12.015, de 2009)</a:t>
            </a:r>
            <a:endParaRPr lang="pt-BR" dirty="0" smtClean="0"/>
          </a:p>
          <a:p>
            <a:endParaRPr lang="pt-B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normAutofit/>
          </a:bodyPr>
          <a:lstStyle/>
          <a:p>
            <a:r>
              <a:rPr lang="pt-BR" sz="2000" b="1" dirty="0" smtClean="0"/>
              <a:t>DO ULTRAJE PÚBLICO AO PUDOR</a:t>
            </a:r>
            <a:endParaRPr lang="pt-BR" sz="2000" dirty="0"/>
          </a:p>
        </p:txBody>
      </p:sp>
      <p:sp>
        <p:nvSpPr>
          <p:cNvPr id="3" name="Espaço Reservado para Conteúdo 2"/>
          <p:cNvSpPr>
            <a:spLocks noGrp="1"/>
          </p:cNvSpPr>
          <p:nvPr>
            <p:ph idx="1"/>
          </p:nvPr>
        </p:nvSpPr>
        <p:spPr/>
        <p:txBody>
          <a:bodyPr/>
          <a:lstStyle/>
          <a:p>
            <a:r>
              <a:rPr lang="pt-BR" b="1" dirty="0" smtClean="0"/>
              <a:t>Ato obsceno</a:t>
            </a:r>
            <a:endParaRPr lang="pt-BR" dirty="0" smtClean="0"/>
          </a:p>
          <a:p>
            <a:r>
              <a:rPr lang="pt-BR" dirty="0" smtClean="0"/>
              <a:t>Art. 233 – “Praticar ato obsceno em lugar público, ou aberto ou exposto ao público:</a:t>
            </a:r>
          </a:p>
          <a:p>
            <a:r>
              <a:rPr lang="pt-BR" dirty="0" smtClean="0"/>
              <a:t>Pena - detenção, de três meses a um ano, ou multa”.</a:t>
            </a:r>
          </a:p>
          <a:p>
            <a:endParaRPr lang="pt-B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06090"/>
          </a:xfrm>
        </p:spPr>
        <p:txBody>
          <a:bodyPr>
            <a:normAutofit/>
          </a:bodyPr>
          <a:lstStyle/>
          <a:p>
            <a:r>
              <a:rPr lang="pt-BR" sz="2000" b="1" dirty="0" smtClean="0"/>
              <a:t>DO ULTRAJE PÚBLICO AO PUDOR</a:t>
            </a:r>
            <a:endParaRPr lang="pt-BR" sz="2000" dirty="0"/>
          </a:p>
        </p:txBody>
      </p:sp>
      <p:sp>
        <p:nvSpPr>
          <p:cNvPr id="3" name="Espaço Reservado para Conteúdo 2"/>
          <p:cNvSpPr>
            <a:spLocks noGrp="1"/>
          </p:cNvSpPr>
          <p:nvPr>
            <p:ph idx="1"/>
          </p:nvPr>
        </p:nvSpPr>
        <p:spPr>
          <a:xfrm>
            <a:off x="467544" y="980728"/>
            <a:ext cx="8229600" cy="5328592"/>
          </a:xfrm>
        </p:spPr>
        <p:txBody>
          <a:bodyPr>
            <a:normAutofit fontScale="77500" lnSpcReduction="20000"/>
          </a:bodyPr>
          <a:lstStyle/>
          <a:p>
            <a:r>
              <a:rPr lang="pt-BR" b="1" dirty="0" smtClean="0"/>
              <a:t>Escrito ou objeto obsceno</a:t>
            </a:r>
            <a:endParaRPr lang="pt-BR" dirty="0" smtClean="0"/>
          </a:p>
          <a:p>
            <a:r>
              <a:rPr lang="pt-BR" dirty="0" smtClean="0"/>
              <a:t>Art. 234 – “Fazer, importar, exportar, adquirir ou ter sob sua guarda, para fim de comércio, de distribuição ou de exposição pública, escrito, desenho, pintura, estampa ou qualquer objeto obsceno:</a:t>
            </a:r>
          </a:p>
          <a:p>
            <a:r>
              <a:rPr lang="pt-BR" dirty="0" smtClean="0"/>
              <a:t>Pena - detenção, de seis meses a dois anos, ou multa.</a:t>
            </a:r>
          </a:p>
          <a:p>
            <a:r>
              <a:rPr lang="pt-BR" dirty="0" smtClean="0"/>
              <a:t>§ 1º. Incorre na mesma pena quem:</a:t>
            </a:r>
          </a:p>
          <a:p>
            <a:r>
              <a:rPr lang="pt-BR" dirty="0" smtClean="0"/>
              <a:t>I - vende, distribui ou expõe à venda ou ao público qualquer dos objetos referidos neste artigo;</a:t>
            </a:r>
          </a:p>
          <a:p>
            <a:r>
              <a:rPr lang="pt-BR" dirty="0" smtClean="0"/>
              <a:t>II - realiza, em lugar público ou acessível ao público, representação teatral, ou exibição cinematográfica de caráter obsceno, ou qualquer outro espetáculo, que tenha o mesmo caráter;</a:t>
            </a:r>
          </a:p>
          <a:p>
            <a:r>
              <a:rPr lang="pt-BR" dirty="0" smtClean="0"/>
              <a:t>III - realiza, em lugar público ou acessível ao público, ou pelo rádio, audição ou recitação de caráter obsceno”.</a:t>
            </a:r>
          </a:p>
          <a:p>
            <a:endParaRPr lang="pt-B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60648"/>
            <a:ext cx="8229600" cy="576064"/>
          </a:xfrm>
        </p:spPr>
        <p:txBody>
          <a:bodyPr>
            <a:normAutofit/>
          </a:bodyPr>
          <a:lstStyle/>
          <a:p>
            <a:r>
              <a:rPr lang="pt-BR" sz="2000" b="1" dirty="0" smtClean="0"/>
              <a:t>DISPOSIÇÕES GERAIS</a:t>
            </a:r>
            <a:endParaRPr lang="pt-BR" sz="2000" dirty="0"/>
          </a:p>
        </p:txBody>
      </p:sp>
      <p:sp>
        <p:nvSpPr>
          <p:cNvPr id="3" name="Espaço Reservado para Conteúdo 2"/>
          <p:cNvSpPr>
            <a:spLocks noGrp="1"/>
          </p:cNvSpPr>
          <p:nvPr>
            <p:ph idx="1"/>
          </p:nvPr>
        </p:nvSpPr>
        <p:spPr>
          <a:xfrm>
            <a:off x="395536" y="1052736"/>
            <a:ext cx="8229600" cy="5616624"/>
          </a:xfrm>
        </p:spPr>
        <p:txBody>
          <a:bodyPr>
            <a:normAutofit fontScale="77500" lnSpcReduction="20000"/>
          </a:bodyPr>
          <a:lstStyle/>
          <a:p>
            <a:r>
              <a:rPr lang="pt-BR" b="1" dirty="0" smtClean="0"/>
              <a:t>Aumento de pena</a:t>
            </a:r>
            <a:r>
              <a:rPr lang="pt-BR" dirty="0" smtClean="0"/>
              <a:t> </a:t>
            </a:r>
            <a:r>
              <a:rPr lang="pt-BR" dirty="0" smtClean="0">
                <a:hlinkClick r:id="rId2"/>
              </a:rPr>
              <a:t>(Incluído pela Lei nº 12.015, de 2009)</a:t>
            </a:r>
            <a:endParaRPr lang="pt-BR" dirty="0" smtClean="0"/>
          </a:p>
          <a:p>
            <a:r>
              <a:rPr lang="pt-BR" dirty="0" smtClean="0"/>
              <a:t>Art. 234-A.  “Nos crimes previstos neste Título a pena é aumentada: </a:t>
            </a:r>
            <a:r>
              <a:rPr lang="pt-BR" dirty="0" smtClean="0">
                <a:hlinkClick r:id="rId2"/>
              </a:rPr>
              <a:t>(Incluído pela Lei nº 12.015, de 2009)</a:t>
            </a:r>
            <a:endParaRPr lang="pt-BR" dirty="0" smtClean="0"/>
          </a:p>
          <a:p>
            <a:r>
              <a:rPr lang="pt-BR" dirty="0" smtClean="0"/>
              <a:t>          I – </a:t>
            </a:r>
            <a:r>
              <a:rPr lang="pt-BR" dirty="0" smtClean="0">
                <a:hlinkClick r:id="rId3"/>
              </a:rPr>
              <a:t>(VETADO)</a:t>
            </a:r>
            <a:r>
              <a:rPr lang="pt-BR" dirty="0" smtClean="0"/>
              <a:t>; </a:t>
            </a:r>
            <a:r>
              <a:rPr lang="pt-BR" dirty="0" smtClean="0">
                <a:hlinkClick r:id="rId2"/>
              </a:rPr>
              <a:t>(Incluído pela Lei nº 12.015, de 2009)</a:t>
            </a:r>
            <a:endParaRPr lang="pt-BR" dirty="0" smtClean="0"/>
          </a:p>
          <a:p>
            <a:r>
              <a:rPr lang="pt-BR" dirty="0" smtClean="0"/>
              <a:t>II – </a:t>
            </a:r>
            <a:r>
              <a:rPr lang="pt-BR" dirty="0" smtClean="0">
                <a:hlinkClick r:id="rId3"/>
              </a:rPr>
              <a:t>(VETADO)</a:t>
            </a:r>
            <a:r>
              <a:rPr lang="pt-BR" dirty="0" smtClean="0"/>
              <a:t>; </a:t>
            </a:r>
            <a:r>
              <a:rPr lang="pt-BR" dirty="0" smtClean="0">
                <a:hlinkClick r:id="rId2"/>
              </a:rPr>
              <a:t>(Incluído pela Lei nº 12.015, de 2009)</a:t>
            </a:r>
            <a:endParaRPr lang="pt-BR" dirty="0" smtClean="0"/>
          </a:p>
          <a:p>
            <a:r>
              <a:rPr lang="pt-BR" dirty="0" smtClean="0"/>
              <a:t>III - de metade, se do crime resultar gravidez; e </a:t>
            </a:r>
            <a:r>
              <a:rPr lang="pt-BR" dirty="0" smtClean="0">
                <a:hlinkClick r:id="rId2"/>
              </a:rPr>
              <a:t>(Incluído pela Lei nº 12.015, de 2009)</a:t>
            </a:r>
            <a:endParaRPr lang="pt-BR" dirty="0" smtClean="0"/>
          </a:p>
          <a:p>
            <a:r>
              <a:rPr lang="pt-BR" dirty="0" smtClean="0"/>
              <a:t>IV - de um sexto até a metade, se o agente transmite à vitima doença sexualmente transmissível de que sabe ou deveria saber ser portador”. </a:t>
            </a:r>
            <a:r>
              <a:rPr lang="pt-BR" dirty="0" smtClean="0">
                <a:hlinkClick r:id="rId2"/>
              </a:rPr>
              <a:t>(Incluído pela Lei nº 12.015, de 2009)</a:t>
            </a:r>
            <a:endParaRPr lang="pt-BR" dirty="0" smtClean="0"/>
          </a:p>
          <a:p>
            <a:r>
              <a:rPr lang="pt-BR" dirty="0" smtClean="0"/>
              <a:t>Art. 234-B.  “Os processos em que se apuram crimes definidos neste Título correrão em segredo de justiça”.</a:t>
            </a:r>
            <a:r>
              <a:rPr lang="pt-BR" dirty="0" smtClean="0">
                <a:hlinkClick r:id="rId2"/>
              </a:rPr>
              <a:t>(Incluído pela Lei nº 12.015, de 2009)</a:t>
            </a:r>
            <a:r>
              <a:rPr lang="pt-BR" dirty="0" smtClean="0"/>
              <a:t> </a:t>
            </a:r>
          </a:p>
          <a:p>
            <a:endParaRPr lang="pt-B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solidFill>
                  <a:srgbClr val="7030A0"/>
                </a:solidFill>
              </a:rPr>
              <a:t>VIOLÊNCIA PSICOLÓGICA</a:t>
            </a:r>
            <a:endParaRPr lang="pt-BR" dirty="0">
              <a:solidFill>
                <a:srgbClr val="7030A0"/>
              </a:solidFill>
            </a:endParaRPr>
          </a:p>
        </p:txBody>
      </p:sp>
      <p:sp>
        <p:nvSpPr>
          <p:cNvPr id="3" name="Espaço Reservado para Conteúdo 2"/>
          <p:cNvSpPr>
            <a:spLocks noGrp="1"/>
          </p:cNvSpPr>
          <p:nvPr>
            <p:ph idx="1"/>
          </p:nvPr>
        </p:nvSpPr>
        <p:spPr/>
        <p:txBody>
          <a:bodyPr>
            <a:normAutofit fontScale="85000" lnSpcReduction="20000"/>
          </a:bodyPr>
          <a:lstStyle/>
          <a:p>
            <a:pPr algn="just"/>
            <a:r>
              <a:rPr lang="pt-BR" dirty="0" smtClean="0"/>
              <a:t>Art. 7º, II – “a violência psicológica, entendida como qualquer conduta que lhe cause dano emocional e diminuição da autoestima ou que lhe prejudique ou perturbe o pleno desenvolvimento ou que vise degradar ou controlar suas ações, comportamentos, crenças e decisões, mediante ameaça, constrangimento, humilhação, manipulação, isolamento, vigilância constante, perseguição contumaz, insulto, chantagem, </a:t>
            </a:r>
            <a:r>
              <a:rPr lang="pt-BR" dirty="0" err="1" smtClean="0"/>
              <a:t>ridicularização</a:t>
            </a:r>
            <a:r>
              <a:rPr lang="pt-BR" dirty="0" smtClean="0"/>
              <a:t>, exploração e limitação do direito de ir e vir ou qualquer outro meio que lhe cause prejuízo à saúde psicológica ou autoestima”;</a:t>
            </a:r>
            <a:endParaRPr lang="pt-B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a:bodyPr>
          <a:lstStyle/>
          <a:p>
            <a:r>
              <a:rPr lang="pt-BR" sz="3200" dirty="0" smtClean="0"/>
              <a:t>Violência doméstica e familiar contra a mulher</a:t>
            </a:r>
            <a:endParaRPr lang="pt-BR" sz="3200" dirty="0"/>
          </a:p>
        </p:txBody>
      </p:sp>
      <p:sp>
        <p:nvSpPr>
          <p:cNvPr id="3" name="Espaço Reservado para Conteúdo 2"/>
          <p:cNvSpPr>
            <a:spLocks noGrp="1"/>
          </p:cNvSpPr>
          <p:nvPr>
            <p:ph idx="1"/>
          </p:nvPr>
        </p:nvSpPr>
        <p:spPr>
          <a:xfrm>
            <a:off x="457200" y="980728"/>
            <a:ext cx="8229600" cy="5616624"/>
          </a:xfrm>
        </p:spPr>
        <p:txBody>
          <a:bodyPr>
            <a:normAutofit fontScale="70000" lnSpcReduction="20000"/>
          </a:bodyPr>
          <a:lstStyle/>
          <a:p>
            <a:r>
              <a:rPr lang="pt-BR" sz="3400" dirty="0" smtClean="0"/>
              <a:t>Nos casos de violência doméstica, de acordo com a Lei Mª da Penha (Lei 11.340/2006), são atribuições da Polícia Civil:</a:t>
            </a:r>
          </a:p>
          <a:p>
            <a:r>
              <a:rPr lang="pt-BR" sz="3400" dirty="0" smtClean="0"/>
              <a:t>Art. 11.  “No atendimento à mulher em situação de violência doméstica e familiar, a autoridade policial deverá, entre outras providências:</a:t>
            </a:r>
          </a:p>
          <a:p>
            <a:r>
              <a:rPr lang="pt-BR" sz="3400" dirty="0" smtClean="0"/>
              <a:t>I - garantir proteção policial, quando necessário, comunicando de imediato ao Ministério Público e ao Poder Judiciário; </a:t>
            </a:r>
          </a:p>
          <a:p>
            <a:r>
              <a:rPr lang="pt-BR" sz="3400" dirty="0" smtClean="0"/>
              <a:t>II - encaminhar a ofendida ao hospital ou posto de saúde e ao Instituto Médico Legal;</a:t>
            </a:r>
          </a:p>
          <a:p>
            <a:r>
              <a:rPr lang="pt-BR" sz="3400" dirty="0" smtClean="0"/>
              <a:t>III - fornecer transporte para a ofendida e seus dependentes para abrigo ou local seguro, quando houver risco de vida;</a:t>
            </a:r>
          </a:p>
          <a:p>
            <a:r>
              <a:rPr lang="pt-BR" sz="3400" dirty="0" smtClean="0"/>
              <a:t>IV - se necessário, acompanhar a ofendida para assegurar a retirada de seus pertences do local da ocorrência ou do domicílio familiar;</a:t>
            </a:r>
          </a:p>
          <a:p>
            <a:r>
              <a:rPr lang="pt-BR" sz="3400" dirty="0" smtClean="0"/>
              <a:t>V - informar à ofendida os direitos a ela conferidos nesta Lei e os serviços disponíveis”</a:t>
            </a:r>
            <a:r>
              <a:rPr lang="pt-BR" dirty="0" smtClean="0"/>
              <a:t>.</a:t>
            </a:r>
          </a:p>
          <a:p>
            <a:endParaRPr lang="pt-B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1" y="116632"/>
            <a:ext cx="8964488" cy="6741368"/>
          </a:xfrm>
        </p:spPr>
        <p:txBody>
          <a:bodyPr>
            <a:normAutofit fontScale="55000" lnSpcReduction="20000"/>
          </a:bodyPr>
          <a:lstStyle/>
          <a:p>
            <a:r>
              <a:rPr lang="pt-BR" dirty="0"/>
              <a:t>Art. 12.  </a:t>
            </a:r>
            <a:r>
              <a:rPr lang="pt-BR" dirty="0" smtClean="0"/>
              <a:t>“Em </a:t>
            </a:r>
            <a:r>
              <a:rPr lang="pt-BR" dirty="0"/>
              <a:t>todos os casos de violência doméstica e familiar contra a mulher, feito o registro da ocorrência, deverá a autoridade policial adotar, de imediato, os seguintes procedimentos, sem prejuízo daqueles previstos no Código de Processo Penal:</a:t>
            </a:r>
          </a:p>
          <a:p>
            <a:r>
              <a:rPr lang="pt-BR" dirty="0"/>
              <a:t>I - ouvir a ofendida, lavrar o boletim de ocorrência e tomar a representação a termo, se apresentada;</a:t>
            </a:r>
          </a:p>
          <a:p>
            <a:r>
              <a:rPr lang="pt-BR" dirty="0"/>
              <a:t>II - colher todas as provas que servirem para o esclarecimento do fato e de suas circunstâncias;</a:t>
            </a:r>
          </a:p>
          <a:p>
            <a:r>
              <a:rPr lang="pt-BR" dirty="0"/>
              <a:t>III - remeter, no prazo de 48 (quarenta e oito) horas, expediente apartado ao juiz com o pedido da ofendida, para a concessão de medidas </a:t>
            </a:r>
            <a:r>
              <a:rPr lang="pt-BR" dirty="0" err="1"/>
              <a:t>protetivas</a:t>
            </a:r>
            <a:r>
              <a:rPr lang="pt-BR" dirty="0"/>
              <a:t> de urgência;</a:t>
            </a:r>
          </a:p>
          <a:p>
            <a:r>
              <a:rPr lang="pt-BR" dirty="0"/>
              <a:t>IV - determinar que se proceda ao exame de corpo de delito da ofendida e requisitar outros exames periciais necessários;</a:t>
            </a:r>
          </a:p>
          <a:p>
            <a:r>
              <a:rPr lang="pt-BR" dirty="0"/>
              <a:t>V - ouvir o agressor e as testemunhas;</a:t>
            </a:r>
          </a:p>
          <a:p>
            <a:r>
              <a:rPr lang="pt-BR" dirty="0"/>
              <a:t>VI - ordenar a identificação do agressor e fazer juntar aos autos sua folha de antecedentes criminais, indicando a existência de mandado de prisão ou registro de outras ocorrências policiais contra ele;</a:t>
            </a:r>
          </a:p>
          <a:p>
            <a:r>
              <a:rPr lang="pt-BR" dirty="0"/>
              <a:t>VII - remeter, no prazo legal, os autos do inquérito policial ao juiz e ao Ministério Público.</a:t>
            </a:r>
          </a:p>
          <a:p>
            <a:r>
              <a:rPr lang="pt-BR" dirty="0"/>
              <a:t>§ 1</a:t>
            </a:r>
            <a:r>
              <a:rPr lang="pt-BR" u="sng" baseline="30000" dirty="0"/>
              <a:t>o</a:t>
            </a:r>
            <a:r>
              <a:rPr lang="pt-BR" dirty="0"/>
              <a:t>  O pedido da ofendida será tomado a termo pela autoridade policial e deverá conter:</a:t>
            </a:r>
          </a:p>
          <a:p>
            <a:r>
              <a:rPr lang="pt-BR" dirty="0"/>
              <a:t>I - qualificação da ofendida e do agressor;</a:t>
            </a:r>
          </a:p>
          <a:p>
            <a:r>
              <a:rPr lang="pt-BR" dirty="0"/>
              <a:t>II - nome e idade dos dependentes;</a:t>
            </a:r>
          </a:p>
          <a:p>
            <a:r>
              <a:rPr lang="pt-BR" dirty="0"/>
              <a:t>III - descrição sucinta do fato e das medidas </a:t>
            </a:r>
            <a:r>
              <a:rPr lang="pt-BR" dirty="0" err="1"/>
              <a:t>protetivas</a:t>
            </a:r>
            <a:r>
              <a:rPr lang="pt-BR" dirty="0"/>
              <a:t> solicitadas pela ofendida.</a:t>
            </a:r>
          </a:p>
          <a:p>
            <a:r>
              <a:rPr lang="pt-BR" dirty="0"/>
              <a:t>§ 2</a:t>
            </a:r>
            <a:r>
              <a:rPr lang="pt-BR" u="sng" baseline="30000" dirty="0"/>
              <a:t>o</a:t>
            </a:r>
            <a:r>
              <a:rPr lang="pt-BR" dirty="0"/>
              <a:t>  A autoridade policial deverá anexar ao documento referido no § 1</a:t>
            </a:r>
            <a:r>
              <a:rPr lang="pt-BR" u="sng" baseline="30000" dirty="0"/>
              <a:t>o</a:t>
            </a:r>
            <a:r>
              <a:rPr lang="pt-BR" dirty="0"/>
              <a:t> o boletim de ocorrência e cópia de todos os documentos disponíveis em posse da ofendida.</a:t>
            </a:r>
          </a:p>
          <a:p>
            <a:r>
              <a:rPr lang="pt-BR" dirty="0"/>
              <a:t>§ 3</a:t>
            </a:r>
            <a:r>
              <a:rPr lang="pt-BR" u="sng" baseline="30000" dirty="0"/>
              <a:t>o</a:t>
            </a:r>
            <a:r>
              <a:rPr lang="pt-BR" dirty="0"/>
              <a:t>  Serão admitidos como meios de prova os laudos ou prontuários médicos fornecidos por hospitais e postos de </a:t>
            </a:r>
            <a:r>
              <a:rPr lang="pt-BR" dirty="0" smtClean="0"/>
              <a:t>saúde”.</a:t>
            </a:r>
            <a:endParaRPr lang="pt-BR" dirty="0"/>
          </a:p>
          <a:p>
            <a:endParaRPr lang="pt-B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pt-BR" b="1" dirty="0" smtClean="0"/>
              <a:t>Coordenadoria de DPCAMIs</a:t>
            </a:r>
            <a:endParaRPr lang="pt-BR" dirty="0"/>
          </a:p>
        </p:txBody>
      </p:sp>
      <p:sp>
        <p:nvSpPr>
          <p:cNvPr id="5" name="Espaço Reservado para Conteúdo 4"/>
          <p:cNvSpPr>
            <a:spLocks noGrp="1"/>
          </p:cNvSpPr>
          <p:nvPr>
            <p:ph idx="1"/>
          </p:nvPr>
        </p:nvSpPr>
        <p:spPr/>
        <p:txBody>
          <a:bodyPr>
            <a:normAutofit fontScale="92500"/>
          </a:bodyPr>
          <a:lstStyle/>
          <a:p>
            <a:pPr algn="just"/>
            <a:r>
              <a:rPr lang="pt-BR" dirty="0" smtClean="0"/>
              <a:t>Em 02/06/2015, através da resolução 004/DGPC/2015, foi criada a </a:t>
            </a:r>
            <a:r>
              <a:rPr lang="pt-BR" b="1" dirty="0" smtClean="0"/>
              <a:t>Coordenadoria das Delegacias Especializadas no Atendimento à Mulher, Criança, Adolescente  e Idoso do Estado</a:t>
            </a:r>
            <a:r>
              <a:rPr lang="pt-BR" dirty="0" smtClean="0"/>
              <a:t>, que tem como atribuições:</a:t>
            </a:r>
          </a:p>
          <a:p>
            <a:pPr algn="just">
              <a:buNone/>
            </a:pPr>
            <a:endParaRPr lang="pt-BR" dirty="0" smtClean="0"/>
          </a:p>
          <a:p>
            <a:pPr algn="just"/>
            <a:r>
              <a:rPr lang="pt-BR" dirty="0" smtClean="0"/>
              <a:t> Assessorar as políticas públicas de segurança pública da mulher, criança, adolescente e idoso;</a:t>
            </a:r>
          </a:p>
          <a:p>
            <a:pPr algn="just"/>
            <a:r>
              <a:rPr lang="pt-BR" dirty="0" smtClean="0"/>
              <a:t>Acompanhamento permanente às DPCAMIs;</a:t>
            </a:r>
            <a:endParaRPr lang="pt-BR" dirty="0"/>
          </a:p>
        </p:txBody>
      </p:sp>
    </p:spTree>
    <p:extLst>
      <p:ext uri="{BB962C8B-B14F-4D97-AF65-F5344CB8AC3E}">
        <p14:creationId xmlns="" xmlns:p14="http://schemas.microsoft.com/office/powerpoint/2010/main" val="24423718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Coordenadoria de DPCAMIs</a:t>
            </a:r>
            <a:endParaRPr lang="pt-BR" dirty="0"/>
          </a:p>
        </p:txBody>
      </p:sp>
      <p:sp>
        <p:nvSpPr>
          <p:cNvPr id="3" name="Espaço Reservado para Conteúdo 2"/>
          <p:cNvSpPr>
            <a:spLocks noGrp="1"/>
          </p:cNvSpPr>
          <p:nvPr>
            <p:ph idx="1"/>
          </p:nvPr>
        </p:nvSpPr>
        <p:spPr/>
        <p:txBody>
          <a:bodyPr>
            <a:normAutofit fontScale="92500" lnSpcReduction="20000"/>
          </a:bodyPr>
          <a:lstStyle/>
          <a:p>
            <a:pPr algn="just"/>
            <a:r>
              <a:rPr lang="pt-BR" dirty="0" smtClean="0"/>
              <a:t>Orientar as DPCAMIs quanto ao preenchimento dos </a:t>
            </a:r>
            <a:r>
              <a:rPr lang="pt-BR" dirty="0" err="1" smtClean="0"/>
              <a:t>BOs</a:t>
            </a:r>
            <a:r>
              <a:rPr lang="pt-BR" dirty="0" smtClean="0"/>
              <a:t> e quanto a produção das estatísticas criminais;</a:t>
            </a:r>
          </a:p>
          <a:p>
            <a:pPr algn="just"/>
            <a:r>
              <a:rPr lang="pt-BR" dirty="0" smtClean="0"/>
              <a:t>Acompanhar o desdobramento dos casos mais graves;</a:t>
            </a:r>
          </a:p>
          <a:p>
            <a:pPr algn="just"/>
            <a:r>
              <a:rPr lang="pt-BR" dirty="0" smtClean="0"/>
              <a:t>Articular com a rede de serviços, privilegiando o encaminhamento das mulheres em situação de violência aos Centros de referência;</a:t>
            </a:r>
          </a:p>
          <a:p>
            <a:pPr algn="just"/>
            <a:r>
              <a:rPr lang="pt-BR" dirty="0" smtClean="0"/>
              <a:t>Facilitar o acesso aos serviços de saúde e qualquer outro serviço que se faça necessário, e à rede de atendimento;</a:t>
            </a:r>
            <a:endParaRPr lang="pt-B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Coordenadoria de DPCAMIs</a:t>
            </a:r>
            <a:endParaRPr lang="pt-BR" dirty="0"/>
          </a:p>
        </p:txBody>
      </p:sp>
      <p:sp>
        <p:nvSpPr>
          <p:cNvPr id="3" name="Espaço Reservado para Conteúdo 2"/>
          <p:cNvSpPr>
            <a:spLocks noGrp="1"/>
          </p:cNvSpPr>
          <p:nvPr>
            <p:ph idx="1"/>
          </p:nvPr>
        </p:nvSpPr>
        <p:spPr/>
        <p:txBody>
          <a:bodyPr>
            <a:normAutofit fontScale="92500" lnSpcReduction="10000"/>
          </a:bodyPr>
          <a:lstStyle/>
          <a:p>
            <a:pPr algn="just"/>
            <a:r>
              <a:rPr lang="pt-BR" dirty="0" smtClean="0"/>
              <a:t>Exercer a interlocução das unidades especializadas com a SSP, Delegacia Geral da Polícia Civil e demais órgãos da administração pública;</a:t>
            </a:r>
          </a:p>
          <a:p>
            <a:pPr algn="just"/>
            <a:r>
              <a:rPr lang="pt-BR" dirty="0" smtClean="0"/>
              <a:t>Coordenar a política de atendimento às mulheres em situação de violência no âmbito estadual da segurança pública, orientando tecnicamente o seu desempenho operacional e facilitando a interlocução na esfera federal, com a </a:t>
            </a:r>
            <a:r>
              <a:rPr lang="pt-BR" dirty="0" err="1" smtClean="0"/>
              <a:t>Senasp</a:t>
            </a:r>
            <a:r>
              <a:rPr lang="pt-BR" dirty="0" smtClean="0"/>
              <a:t> e SPM;</a:t>
            </a:r>
            <a:endParaRPr lang="pt-B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Coordenadoria de DPCAMIs</a:t>
            </a:r>
            <a:endParaRPr lang="pt-BR" dirty="0"/>
          </a:p>
        </p:txBody>
      </p:sp>
      <p:sp>
        <p:nvSpPr>
          <p:cNvPr id="3" name="Espaço Reservado para Conteúdo 2"/>
          <p:cNvSpPr>
            <a:spLocks noGrp="1"/>
          </p:cNvSpPr>
          <p:nvPr>
            <p:ph idx="1"/>
          </p:nvPr>
        </p:nvSpPr>
        <p:spPr/>
        <p:txBody>
          <a:bodyPr>
            <a:normAutofit fontScale="92500" lnSpcReduction="10000"/>
          </a:bodyPr>
          <a:lstStyle/>
          <a:p>
            <a:pPr algn="just"/>
            <a:r>
              <a:rPr lang="pt-BR" dirty="0" smtClean="0"/>
              <a:t>Proceder a estudo a respeito do perfil das(os) policiais que atuam e/ou deverão atuar nas Unidades Especializadas, indicando os critérios a serem adotados para a sua seleção e/ou transferência;</a:t>
            </a:r>
          </a:p>
          <a:p>
            <a:pPr algn="just"/>
            <a:r>
              <a:rPr lang="pt-BR" dirty="0" smtClean="0"/>
              <a:t>Efetuar estudos para a ampliação do número de Delegacias Especializadas no Estado, indicando também a necessidade de reformas e adaptações nos prédios e de outras necessidades materiais apresentadas pelas DPCAMIs;</a:t>
            </a:r>
          </a:p>
          <a:p>
            <a:endParaRPr lang="pt-B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Coordenadoria de DPCAMIs</a:t>
            </a:r>
            <a:endParaRPr lang="pt-BR" dirty="0"/>
          </a:p>
        </p:txBody>
      </p:sp>
      <p:sp>
        <p:nvSpPr>
          <p:cNvPr id="3" name="Espaço Reservado para Conteúdo 2"/>
          <p:cNvSpPr>
            <a:spLocks noGrp="1"/>
          </p:cNvSpPr>
          <p:nvPr>
            <p:ph idx="1"/>
          </p:nvPr>
        </p:nvSpPr>
        <p:spPr/>
        <p:txBody>
          <a:bodyPr>
            <a:normAutofit fontScale="92500" lnSpcReduction="10000"/>
          </a:bodyPr>
          <a:lstStyle/>
          <a:p>
            <a:pPr algn="just"/>
            <a:r>
              <a:rPr lang="pt-BR" dirty="0" smtClean="0"/>
              <a:t>Efetivar articulação institucional das Unidades Especializadas com a Rede de Serviços existentes;</a:t>
            </a:r>
          </a:p>
          <a:p>
            <a:pPr algn="just"/>
            <a:r>
              <a:rPr lang="pt-BR" dirty="0" smtClean="0"/>
              <a:t>Propor discussão permanente com a Rede de Atendimento;</a:t>
            </a:r>
          </a:p>
          <a:p>
            <a:pPr algn="just"/>
            <a:r>
              <a:rPr lang="pt-BR" dirty="0" smtClean="0"/>
              <a:t>Participar ativamente da Rede de Atendimento;</a:t>
            </a:r>
          </a:p>
          <a:p>
            <a:pPr algn="just"/>
            <a:r>
              <a:rPr lang="pt-BR" dirty="0" smtClean="0"/>
              <a:t>Coordenar e administrar o banco de dados sobre violência de gênero;</a:t>
            </a:r>
          </a:p>
          <a:p>
            <a:pPr algn="just"/>
            <a:r>
              <a:rPr lang="pt-BR" dirty="0" smtClean="0"/>
              <a:t>Participar de estudos e pesquisas sobre violência de gênero;</a:t>
            </a:r>
            <a:endParaRPr lang="pt-B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Coordenadoria de DPCAMIs</a:t>
            </a:r>
            <a:endParaRPr lang="pt-BR" b="1" dirty="0"/>
          </a:p>
        </p:txBody>
      </p:sp>
      <p:sp>
        <p:nvSpPr>
          <p:cNvPr id="3" name="Espaço Reservado para Conteúdo 2"/>
          <p:cNvSpPr>
            <a:spLocks noGrp="1"/>
          </p:cNvSpPr>
          <p:nvPr>
            <p:ph idx="1"/>
          </p:nvPr>
        </p:nvSpPr>
        <p:spPr/>
        <p:txBody>
          <a:bodyPr>
            <a:normAutofit fontScale="92500" lnSpcReduction="20000"/>
          </a:bodyPr>
          <a:lstStyle/>
          <a:p>
            <a:pPr algn="just"/>
            <a:r>
              <a:rPr lang="pt-BR" dirty="0" smtClean="0"/>
              <a:t>Fiscalizar a efetiva aplicação de atendimento psicossocial para os profissionais que atuam nas DPCAMIs;</a:t>
            </a:r>
          </a:p>
          <a:p>
            <a:pPr algn="just"/>
            <a:r>
              <a:rPr lang="pt-BR" dirty="0" smtClean="0"/>
              <a:t>Propor a realização de cursos de formação/formação continuada para os profissionais da Segurança Pública que estão lotados nas DPCAMIs;</a:t>
            </a:r>
          </a:p>
          <a:p>
            <a:pPr algn="just"/>
            <a:r>
              <a:rPr lang="pt-BR" dirty="0" smtClean="0"/>
              <a:t>Realizar reuniões periódicas com as equipes das DPCAMIs;</a:t>
            </a:r>
          </a:p>
          <a:p>
            <a:pPr algn="just"/>
            <a:r>
              <a:rPr lang="pt-BR" dirty="0" smtClean="0"/>
              <a:t>Fazer visitas periódicas as DPCAMIs;</a:t>
            </a:r>
          </a:p>
          <a:p>
            <a:pPr algn="just"/>
            <a:r>
              <a:rPr lang="pt-BR" dirty="0" smtClean="0"/>
              <a:t>Auxiliar na divulgação do Disque Denúncia – 180.</a:t>
            </a:r>
            <a:endParaRPr lang="pt-B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pt-BR" b="1" dirty="0" smtClean="0"/>
              <a:t>Coordenadoria de DPCAMIs</a:t>
            </a:r>
            <a:endParaRPr lang="pt-BR" dirty="0"/>
          </a:p>
        </p:txBody>
      </p:sp>
      <p:sp>
        <p:nvSpPr>
          <p:cNvPr id="5" name="Espaço Reservado para Conteúdo 4"/>
          <p:cNvSpPr>
            <a:spLocks noGrp="1"/>
          </p:cNvSpPr>
          <p:nvPr>
            <p:ph idx="1"/>
          </p:nvPr>
        </p:nvSpPr>
        <p:spPr/>
        <p:txBody>
          <a:bodyPr/>
          <a:lstStyle/>
          <a:p>
            <a:r>
              <a:rPr lang="pt-BR" dirty="0" smtClean="0"/>
              <a:t>Em um comparativo entre os anos de 2014 e 2015 pode-se constatar:</a:t>
            </a:r>
          </a:p>
          <a:p>
            <a:endParaRPr lang="pt-BR" dirty="0" smtClean="0"/>
          </a:p>
          <a:p>
            <a:endParaRPr lang="pt-BR" dirty="0"/>
          </a:p>
        </p:txBody>
      </p:sp>
      <p:graphicFrame>
        <p:nvGraphicFramePr>
          <p:cNvPr id="6" name="Tabela 5"/>
          <p:cNvGraphicFramePr>
            <a:graphicFrameLocks noGrp="1"/>
          </p:cNvGraphicFramePr>
          <p:nvPr/>
        </p:nvGraphicFramePr>
        <p:xfrm>
          <a:off x="611560" y="2708919"/>
          <a:ext cx="7632848" cy="3889181"/>
        </p:xfrm>
        <a:graphic>
          <a:graphicData uri="http://schemas.openxmlformats.org/drawingml/2006/table">
            <a:tbl>
              <a:tblPr firstRow="1" bandRow="1">
                <a:tableStyleId>{5C22544A-7EE6-4342-B048-85BDC9FD1C3A}</a:tableStyleId>
              </a:tblPr>
              <a:tblGrid>
                <a:gridCol w="5184576"/>
                <a:gridCol w="1224136"/>
                <a:gridCol w="1224136"/>
              </a:tblGrid>
              <a:tr h="426861">
                <a:tc>
                  <a:txBody>
                    <a:bodyPr/>
                    <a:lstStyle/>
                    <a:p>
                      <a:r>
                        <a:rPr lang="pt-BR" dirty="0" smtClean="0"/>
                        <a:t>TIPIFICAÇÕES</a:t>
                      </a:r>
                      <a:endParaRPr lang="pt-BR" dirty="0"/>
                    </a:p>
                  </a:txBody>
                  <a:tcPr/>
                </a:tc>
                <a:tc>
                  <a:txBody>
                    <a:bodyPr/>
                    <a:lstStyle/>
                    <a:p>
                      <a:r>
                        <a:rPr lang="pt-BR" dirty="0" smtClean="0"/>
                        <a:t>2014</a:t>
                      </a:r>
                      <a:endParaRPr lang="pt-BR" dirty="0"/>
                    </a:p>
                  </a:txBody>
                  <a:tcPr/>
                </a:tc>
                <a:tc>
                  <a:txBody>
                    <a:bodyPr/>
                    <a:lstStyle/>
                    <a:p>
                      <a:r>
                        <a:rPr lang="pt-BR" dirty="0" smtClean="0"/>
                        <a:t>2015</a:t>
                      </a:r>
                      <a:endParaRPr lang="pt-BR" dirty="0"/>
                    </a:p>
                  </a:txBody>
                  <a:tcPr/>
                </a:tc>
              </a:tr>
              <a:tr h="432790">
                <a:tc>
                  <a:txBody>
                    <a:bodyPr/>
                    <a:lstStyle/>
                    <a:p>
                      <a:r>
                        <a:rPr lang="pt-BR" dirty="0" smtClean="0"/>
                        <a:t>Ameaça</a:t>
                      </a:r>
                      <a:r>
                        <a:rPr lang="pt-BR" baseline="0" dirty="0" smtClean="0"/>
                        <a:t> contra mulher</a:t>
                      </a:r>
                      <a:endParaRPr lang="pt-BR" dirty="0"/>
                    </a:p>
                  </a:txBody>
                  <a:tcPr/>
                </a:tc>
                <a:tc>
                  <a:txBody>
                    <a:bodyPr/>
                    <a:lstStyle/>
                    <a:p>
                      <a:r>
                        <a:rPr lang="pt-BR" dirty="0" smtClean="0"/>
                        <a:t>27.935</a:t>
                      </a:r>
                      <a:endParaRPr lang="pt-BR" dirty="0"/>
                    </a:p>
                  </a:txBody>
                  <a:tcPr/>
                </a:tc>
                <a:tc>
                  <a:txBody>
                    <a:bodyPr/>
                    <a:lstStyle/>
                    <a:p>
                      <a:r>
                        <a:rPr lang="pt-BR" dirty="0" smtClean="0"/>
                        <a:t>23.302</a:t>
                      </a:r>
                      <a:endParaRPr lang="pt-BR" dirty="0"/>
                    </a:p>
                  </a:txBody>
                  <a:tcPr/>
                </a:tc>
              </a:tr>
              <a:tr h="432790">
                <a:tc>
                  <a:txBody>
                    <a:bodyPr/>
                    <a:lstStyle/>
                    <a:p>
                      <a:r>
                        <a:rPr lang="pt-BR" dirty="0" smtClean="0"/>
                        <a:t>Ameaça contra mulher </a:t>
                      </a:r>
                      <a:r>
                        <a:rPr lang="pt-BR" baseline="0" dirty="0" smtClean="0"/>
                        <a:t> (violência doméstica)</a:t>
                      </a:r>
                      <a:endParaRPr lang="pt-BR" dirty="0"/>
                    </a:p>
                  </a:txBody>
                  <a:tcPr/>
                </a:tc>
                <a:tc>
                  <a:txBody>
                    <a:bodyPr/>
                    <a:lstStyle/>
                    <a:p>
                      <a:r>
                        <a:rPr lang="pt-BR" dirty="0" smtClean="0"/>
                        <a:t>23.718</a:t>
                      </a:r>
                      <a:endParaRPr lang="pt-BR" dirty="0"/>
                    </a:p>
                  </a:txBody>
                  <a:tcPr/>
                </a:tc>
                <a:tc>
                  <a:txBody>
                    <a:bodyPr/>
                    <a:lstStyle/>
                    <a:p>
                      <a:r>
                        <a:rPr lang="pt-BR" dirty="0" smtClean="0"/>
                        <a:t>22.132</a:t>
                      </a:r>
                      <a:endParaRPr lang="pt-BR" dirty="0"/>
                    </a:p>
                  </a:txBody>
                  <a:tcPr/>
                </a:tc>
              </a:tr>
              <a:tr h="432790">
                <a:tc>
                  <a:txBody>
                    <a:bodyPr/>
                    <a:lstStyle/>
                    <a:p>
                      <a:r>
                        <a:rPr lang="pt-BR" dirty="0" smtClean="0"/>
                        <a:t>Estupro de mulher</a:t>
                      </a:r>
                      <a:endParaRPr lang="pt-BR" dirty="0"/>
                    </a:p>
                  </a:txBody>
                  <a:tcPr/>
                </a:tc>
                <a:tc>
                  <a:txBody>
                    <a:bodyPr/>
                    <a:lstStyle/>
                    <a:p>
                      <a:r>
                        <a:rPr lang="pt-BR" dirty="0" smtClean="0"/>
                        <a:t>313</a:t>
                      </a:r>
                      <a:endParaRPr lang="pt-BR" dirty="0"/>
                    </a:p>
                  </a:txBody>
                  <a:tcPr/>
                </a:tc>
                <a:tc>
                  <a:txBody>
                    <a:bodyPr/>
                    <a:lstStyle/>
                    <a:p>
                      <a:r>
                        <a:rPr lang="pt-BR" dirty="0" smtClean="0"/>
                        <a:t>246</a:t>
                      </a:r>
                      <a:endParaRPr lang="pt-BR" dirty="0"/>
                    </a:p>
                  </a:txBody>
                  <a:tcPr/>
                </a:tc>
              </a:tr>
              <a:tr h="432790">
                <a:tc>
                  <a:txBody>
                    <a:bodyPr/>
                    <a:lstStyle/>
                    <a:p>
                      <a:r>
                        <a:rPr lang="pt-BR" dirty="0" smtClean="0"/>
                        <a:t>Estupro de mulher </a:t>
                      </a:r>
                      <a:r>
                        <a:rPr lang="pt-BR" baseline="0" dirty="0" smtClean="0"/>
                        <a:t> (violência doméstica)</a:t>
                      </a:r>
                      <a:endParaRPr lang="pt-BR" dirty="0"/>
                    </a:p>
                  </a:txBody>
                  <a:tcPr/>
                </a:tc>
                <a:tc>
                  <a:txBody>
                    <a:bodyPr/>
                    <a:lstStyle/>
                    <a:p>
                      <a:r>
                        <a:rPr lang="pt-BR" dirty="0" smtClean="0"/>
                        <a:t>116</a:t>
                      </a:r>
                      <a:endParaRPr lang="pt-BR" dirty="0"/>
                    </a:p>
                  </a:txBody>
                  <a:tcPr/>
                </a:tc>
                <a:tc>
                  <a:txBody>
                    <a:bodyPr/>
                    <a:lstStyle/>
                    <a:p>
                      <a:r>
                        <a:rPr lang="pt-BR" dirty="0" smtClean="0"/>
                        <a:t>100</a:t>
                      </a:r>
                      <a:endParaRPr lang="pt-BR" dirty="0"/>
                    </a:p>
                  </a:txBody>
                  <a:tcPr/>
                </a:tc>
              </a:tr>
              <a:tr h="432790">
                <a:tc>
                  <a:txBody>
                    <a:bodyPr/>
                    <a:lstStyle/>
                    <a:p>
                      <a:r>
                        <a:rPr lang="pt-BR" dirty="0" smtClean="0"/>
                        <a:t>Homicídio doloso de mulher</a:t>
                      </a:r>
                      <a:endParaRPr lang="pt-BR" dirty="0"/>
                    </a:p>
                  </a:txBody>
                  <a:tcPr/>
                </a:tc>
                <a:tc>
                  <a:txBody>
                    <a:bodyPr/>
                    <a:lstStyle/>
                    <a:p>
                      <a:r>
                        <a:rPr lang="pt-BR" dirty="0" smtClean="0"/>
                        <a:t>69</a:t>
                      </a:r>
                      <a:endParaRPr lang="pt-BR" dirty="0"/>
                    </a:p>
                  </a:txBody>
                  <a:tcPr/>
                </a:tc>
                <a:tc>
                  <a:txBody>
                    <a:bodyPr/>
                    <a:lstStyle/>
                    <a:p>
                      <a:r>
                        <a:rPr lang="pt-BR" dirty="0" smtClean="0"/>
                        <a:t>55</a:t>
                      </a:r>
                      <a:endParaRPr lang="pt-BR" dirty="0"/>
                    </a:p>
                  </a:txBody>
                  <a:tcPr/>
                </a:tc>
              </a:tr>
              <a:tr h="432790">
                <a:tc>
                  <a:txBody>
                    <a:bodyPr/>
                    <a:lstStyle/>
                    <a:p>
                      <a:r>
                        <a:rPr lang="pt-BR" dirty="0" err="1" smtClean="0"/>
                        <a:t>Feminicídio</a:t>
                      </a:r>
                      <a:r>
                        <a:rPr lang="pt-BR" dirty="0" smtClean="0"/>
                        <a:t> (homicídio – violência doméstica -9/3/15)</a:t>
                      </a:r>
                      <a:endParaRPr lang="pt-BR" dirty="0"/>
                    </a:p>
                  </a:txBody>
                  <a:tcPr/>
                </a:tc>
                <a:tc>
                  <a:txBody>
                    <a:bodyPr/>
                    <a:lstStyle/>
                    <a:p>
                      <a:r>
                        <a:rPr lang="pt-BR" dirty="0" smtClean="0"/>
                        <a:t>56</a:t>
                      </a:r>
                      <a:endParaRPr lang="pt-BR" dirty="0"/>
                    </a:p>
                  </a:txBody>
                  <a:tcPr/>
                </a:tc>
                <a:tc>
                  <a:txBody>
                    <a:bodyPr/>
                    <a:lstStyle/>
                    <a:p>
                      <a:r>
                        <a:rPr lang="pt-BR" dirty="0" smtClean="0"/>
                        <a:t>47</a:t>
                      </a:r>
                      <a:endParaRPr lang="pt-BR" dirty="0"/>
                    </a:p>
                  </a:txBody>
                  <a:tcPr/>
                </a:tc>
              </a:tr>
              <a:tr h="432790">
                <a:tc>
                  <a:txBody>
                    <a:bodyPr/>
                    <a:lstStyle/>
                    <a:p>
                      <a:r>
                        <a:rPr lang="pt-BR" dirty="0" smtClean="0"/>
                        <a:t>Lesão dolosa</a:t>
                      </a:r>
                      <a:r>
                        <a:rPr lang="pt-BR" baseline="0" dirty="0" smtClean="0"/>
                        <a:t>  de mulher</a:t>
                      </a:r>
                      <a:endParaRPr lang="pt-BR" dirty="0"/>
                    </a:p>
                  </a:txBody>
                  <a:tcPr/>
                </a:tc>
                <a:tc>
                  <a:txBody>
                    <a:bodyPr/>
                    <a:lstStyle/>
                    <a:p>
                      <a:r>
                        <a:rPr lang="pt-BR" dirty="0" smtClean="0"/>
                        <a:t>7814</a:t>
                      </a:r>
                      <a:endParaRPr lang="pt-BR" dirty="0"/>
                    </a:p>
                  </a:txBody>
                  <a:tcPr/>
                </a:tc>
                <a:tc>
                  <a:txBody>
                    <a:bodyPr/>
                    <a:lstStyle/>
                    <a:p>
                      <a:r>
                        <a:rPr lang="pt-BR" dirty="0" smtClean="0"/>
                        <a:t>6.731</a:t>
                      </a:r>
                    </a:p>
                  </a:txBody>
                  <a:tcPr/>
                </a:tc>
              </a:tr>
              <a:tr h="432790">
                <a:tc>
                  <a:txBody>
                    <a:bodyPr/>
                    <a:lstStyle/>
                    <a:p>
                      <a:r>
                        <a:rPr lang="pt-BR" dirty="0" smtClean="0"/>
                        <a:t>Lesão dolosa de mulher </a:t>
                      </a:r>
                      <a:r>
                        <a:rPr lang="pt-BR" baseline="0" dirty="0" smtClean="0"/>
                        <a:t>(violência doméstica)</a:t>
                      </a:r>
                      <a:endParaRPr lang="pt-BR" dirty="0"/>
                    </a:p>
                  </a:txBody>
                  <a:tcPr/>
                </a:tc>
                <a:tc>
                  <a:txBody>
                    <a:bodyPr/>
                    <a:lstStyle/>
                    <a:p>
                      <a:r>
                        <a:rPr lang="pt-BR" dirty="0" smtClean="0"/>
                        <a:t>11.545</a:t>
                      </a:r>
                      <a:endParaRPr lang="pt-BR" dirty="0"/>
                    </a:p>
                  </a:txBody>
                  <a:tcPr/>
                </a:tc>
                <a:tc>
                  <a:txBody>
                    <a:bodyPr/>
                    <a:lstStyle/>
                    <a:p>
                      <a:r>
                        <a:rPr lang="pt-BR" dirty="0" smtClean="0"/>
                        <a:t>10594</a:t>
                      </a:r>
                    </a:p>
                  </a:txBody>
                  <a:tcPr/>
                </a:tc>
              </a:tr>
            </a:tbl>
          </a:graphicData>
        </a:graphic>
      </p:graphicFrame>
    </p:spTree>
    <p:extLst>
      <p:ext uri="{BB962C8B-B14F-4D97-AF65-F5344CB8AC3E}">
        <p14:creationId xmlns="" xmlns:p14="http://schemas.microsoft.com/office/powerpoint/2010/main" val="19295737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pt-BR" b="1" dirty="0" smtClean="0"/>
              <a:t>Coordenadoria de DPCAMIs</a:t>
            </a:r>
            <a:endParaRPr lang="pt-BR" dirty="0"/>
          </a:p>
        </p:txBody>
      </p:sp>
      <p:sp>
        <p:nvSpPr>
          <p:cNvPr id="5" name="Espaço Reservado para Conteúdo 4"/>
          <p:cNvSpPr>
            <a:spLocks noGrp="1"/>
          </p:cNvSpPr>
          <p:nvPr>
            <p:ph idx="1"/>
          </p:nvPr>
        </p:nvSpPr>
        <p:spPr/>
        <p:txBody>
          <a:bodyPr>
            <a:normAutofit fontScale="85000" lnSpcReduction="20000"/>
          </a:bodyPr>
          <a:lstStyle/>
          <a:p>
            <a:pPr algn="just"/>
            <a:r>
              <a:rPr lang="pt-BR" dirty="0" smtClean="0"/>
              <a:t>Necessidade da criação de setor especializado no atendimento de vulneráveis nos municípios de :</a:t>
            </a:r>
          </a:p>
          <a:p>
            <a:pPr algn="just"/>
            <a:r>
              <a:rPr lang="pt-BR" dirty="0" smtClean="0"/>
              <a:t>Timbó;</a:t>
            </a:r>
          </a:p>
          <a:p>
            <a:pPr algn="just"/>
            <a:r>
              <a:rPr lang="pt-BR" dirty="0" smtClean="0"/>
              <a:t>Gaspar;</a:t>
            </a:r>
          </a:p>
          <a:p>
            <a:pPr algn="just"/>
            <a:r>
              <a:rPr lang="pt-BR" dirty="0" err="1" smtClean="0"/>
              <a:t>Indaial</a:t>
            </a:r>
            <a:r>
              <a:rPr lang="pt-BR" dirty="0" smtClean="0"/>
              <a:t>;</a:t>
            </a:r>
          </a:p>
          <a:p>
            <a:pPr algn="just"/>
            <a:r>
              <a:rPr lang="pt-BR" dirty="0" smtClean="0"/>
              <a:t>Balneário Piçarras;</a:t>
            </a:r>
          </a:p>
          <a:p>
            <a:pPr algn="just"/>
            <a:r>
              <a:rPr lang="pt-BR" dirty="0" smtClean="0"/>
              <a:t>Navegantes;</a:t>
            </a:r>
          </a:p>
          <a:p>
            <a:pPr algn="just"/>
            <a:r>
              <a:rPr lang="pt-BR" dirty="0" smtClean="0"/>
              <a:t>São Francisco;</a:t>
            </a:r>
          </a:p>
          <a:p>
            <a:pPr algn="just"/>
            <a:r>
              <a:rPr lang="pt-BR" dirty="0" err="1" smtClean="0"/>
              <a:t>Camboriu</a:t>
            </a:r>
            <a:r>
              <a:rPr lang="pt-BR" dirty="0" smtClean="0"/>
              <a:t>;</a:t>
            </a:r>
          </a:p>
          <a:p>
            <a:pPr algn="just"/>
            <a:r>
              <a:rPr lang="pt-BR" dirty="0" smtClean="0"/>
              <a:t>Itapema e </a:t>
            </a:r>
          </a:p>
          <a:p>
            <a:pPr algn="just"/>
            <a:r>
              <a:rPr lang="pt-BR" dirty="0" err="1" smtClean="0"/>
              <a:t>Biguaçú</a:t>
            </a:r>
            <a:endParaRPr lang="pt-BR" dirty="0"/>
          </a:p>
        </p:txBody>
      </p:sp>
    </p:spTree>
    <p:extLst>
      <p:ext uri="{BB962C8B-B14F-4D97-AF65-F5344CB8AC3E}">
        <p14:creationId xmlns="" xmlns:p14="http://schemas.microsoft.com/office/powerpoint/2010/main" val="1732925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solidFill>
                  <a:srgbClr val="7030A0"/>
                </a:solidFill>
              </a:rPr>
              <a:t>VIOLÊNCIA SEXUAL</a:t>
            </a:r>
            <a:endParaRPr lang="pt-BR" dirty="0">
              <a:solidFill>
                <a:srgbClr val="7030A0"/>
              </a:solidFill>
            </a:endParaRPr>
          </a:p>
        </p:txBody>
      </p:sp>
      <p:sp>
        <p:nvSpPr>
          <p:cNvPr id="3" name="Espaço Reservado para Conteúdo 2"/>
          <p:cNvSpPr>
            <a:spLocks noGrp="1"/>
          </p:cNvSpPr>
          <p:nvPr>
            <p:ph idx="1"/>
          </p:nvPr>
        </p:nvSpPr>
        <p:spPr/>
        <p:txBody>
          <a:bodyPr>
            <a:normAutofit fontScale="92500" lnSpcReduction="20000"/>
          </a:bodyPr>
          <a:lstStyle/>
          <a:p>
            <a:pPr algn="just"/>
            <a:r>
              <a:rPr lang="pt-BR" dirty="0" smtClean="0"/>
              <a:t>Art. 7º, III – “a violência sexual, entendida como qualquer conduta que a constranja a presenciar, a manter ou participar de relação sexual não desejada, mediante intimidação, ameaça, coação ou uso da força; que a induza a comercializar ou que a impeça de usar qualquer método contraceptivo ou que a force ao matrimônio, à gravidez, ao aborto ou à prostituição, mediante coação, chantagem, suborno ou manipulação; ou que limite ou anule o exercício de seus direitos sexuais e reprodutivos;”</a:t>
            </a:r>
            <a:endParaRPr lang="pt-B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pt-BR" dirty="0" smtClean="0"/>
              <a:t>Forma diferenciada no atendimento das vítimas</a:t>
            </a:r>
            <a:endParaRPr lang="pt-BR" dirty="0"/>
          </a:p>
        </p:txBody>
      </p:sp>
      <p:sp>
        <p:nvSpPr>
          <p:cNvPr id="5" name="Espaço Reservado para Conteúdo 4"/>
          <p:cNvSpPr>
            <a:spLocks noGrp="1"/>
          </p:cNvSpPr>
          <p:nvPr>
            <p:ph idx="1"/>
          </p:nvPr>
        </p:nvSpPr>
        <p:spPr/>
        <p:txBody>
          <a:bodyPr/>
          <a:lstStyle/>
          <a:p>
            <a:pPr algn="just"/>
            <a:r>
              <a:rPr lang="pt-BR" dirty="0" smtClean="0"/>
              <a:t>Psicólogo Policial Civil para o atendimento dos casos de violência contra a mulher quando necessário nas DPCAMIs.</a:t>
            </a:r>
          </a:p>
          <a:p>
            <a:pPr algn="just"/>
            <a:r>
              <a:rPr lang="pt-BR" dirty="0" smtClean="0"/>
              <a:t>Atenção especial para crianças quando da ocorrência da violência sexual, física ou psicológica</a:t>
            </a:r>
            <a:endParaRPr lang="pt-BR" dirty="0"/>
          </a:p>
        </p:txBody>
      </p:sp>
    </p:spTree>
    <p:extLst>
      <p:ext uri="{BB962C8B-B14F-4D97-AF65-F5344CB8AC3E}">
        <p14:creationId xmlns="" xmlns:p14="http://schemas.microsoft.com/office/powerpoint/2010/main" val="19202302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0" y="1600200"/>
            <a:ext cx="8229600" cy="4525963"/>
          </a:xfrm>
        </p:spPr>
        <p:txBody>
          <a:bodyPr/>
          <a:lstStyle/>
          <a:p>
            <a:pPr algn="just"/>
            <a:r>
              <a:rPr lang="pt-BR" dirty="0"/>
              <a:t>A violência </a:t>
            </a:r>
            <a:r>
              <a:rPr lang="pt-BR" dirty="0" smtClean="0"/>
              <a:t>associada </a:t>
            </a:r>
            <a:r>
              <a:rPr lang="pt-BR" dirty="0"/>
              <a:t>ao uso de álcool, drogas, a pobreza e, também, a baixa escolaridade dos envolvidos. </a:t>
            </a:r>
            <a:endParaRPr lang="pt-BR" dirty="0" smtClean="0"/>
          </a:p>
          <a:p>
            <a:pPr algn="just"/>
            <a:r>
              <a:rPr lang="pt-BR" dirty="0" smtClean="0"/>
              <a:t>Análise </a:t>
            </a:r>
            <a:r>
              <a:rPr lang="pt-BR" dirty="0"/>
              <a:t>da importância da educação </a:t>
            </a:r>
            <a:r>
              <a:rPr lang="pt-BR" dirty="0" smtClean="0"/>
              <a:t>e formas de prevenção </a:t>
            </a:r>
            <a:r>
              <a:rPr lang="pt-BR" dirty="0"/>
              <a:t>como no enfrentamento a violência doméstica.</a:t>
            </a:r>
          </a:p>
          <a:p>
            <a:endParaRPr lang="pt-BR" dirty="0"/>
          </a:p>
        </p:txBody>
      </p:sp>
    </p:spTree>
    <p:extLst>
      <p:ext uri="{BB962C8B-B14F-4D97-AF65-F5344CB8AC3E}">
        <p14:creationId xmlns="" xmlns:p14="http://schemas.microsoft.com/office/powerpoint/2010/main" val="9629688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4294967295"/>
          </p:nvPr>
        </p:nvSpPr>
        <p:spPr>
          <a:xfrm>
            <a:off x="0" y="1600200"/>
            <a:ext cx="8229600" cy="4525963"/>
          </a:xfrm>
        </p:spPr>
        <p:txBody>
          <a:bodyPr>
            <a:normAutofit/>
          </a:bodyPr>
          <a:lstStyle/>
          <a:p>
            <a:pPr algn="just"/>
            <a:r>
              <a:rPr lang="pt-BR" dirty="0" smtClean="0"/>
              <a:t>Atuação nos casos em que a </a:t>
            </a:r>
            <a:r>
              <a:rPr lang="pt-BR" dirty="0"/>
              <a:t>mulher </a:t>
            </a:r>
            <a:r>
              <a:rPr lang="pt-BR" dirty="0" smtClean="0"/>
              <a:t>silencia, </a:t>
            </a:r>
            <a:r>
              <a:rPr lang="pt-BR" dirty="0"/>
              <a:t>tornar-se submissa e, em muitos casos, isola-se do convívio familiar com a rede de parentesco, tornando possível a permanência do domínio do agressor para com ela.</a:t>
            </a:r>
          </a:p>
          <a:p>
            <a:endParaRPr lang="pt-BR" dirty="0"/>
          </a:p>
        </p:txBody>
      </p:sp>
    </p:spTree>
    <p:extLst>
      <p:ext uri="{BB962C8B-B14F-4D97-AF65-F5344CB8AC3E}">
        <p14:creationId xmlns="" xmlns:p14="http://schemas.microsoft.com/office/powerpoint/2010/main" val="2585242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solidFill>
                  <a:srgbClr val="7030A0"/>
                </a:solidFill>
              </a:rPr>
              <a:t>VIOLÊNCIA PATRIMONIAL</a:t>
            </a:r>
            <a:endParaRPr lang="pt-BR" dirty="0">
              <a:solidFill>
                <a:srgbClr val="7030A0"/>
              </a:solidFill>
            </a:endParaRPr>
          </a:p>
        </p:txBody>
      </p:sp>
      <p:sp>
        <p:nvSpPr>
          <p:cNvPr id="3" name="Espaço Reservado para Conteúdo 2"/>
          <p:cNvSpPr>
            <a:spLocks noGrp="1"/>
          </p:cNvSpPr>
          <p:nvPr>
            <p:ph idx="1"/>
          </p:nvPr>
        </p:nvSpPr>
        <p:spPr/>
        <p:txBody>
          <a:bodyPr/>
          <a:lstStyle/>
          <a:p>
            <a:pPr algn="just"/>
            <a:r>
              <a:rPr lang="pt-BR" dirty="0" smtClean="0"/>
              <a:t>Art. 7º, IV – “a violência patrimonial, entendida como qualquer conduta que configure retenção, subtração, destruição parcial ou total de seus objetos, instrumentos de trabalho, documentos pessoais, bens, valores e direitos ou recursos econômicos, incluindo os destinados a satisfazer suas necessidades”;</a:t>
            </a:r>
          </a:p>
          <a:p>
            <a:endParaRPr lang="pt-B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solidFill>
                  <a:srgbClr val="7030A0"/>
                </a:solidFill>
              </a:rPr>
              <a:t>VIOLÊNCIA MORAL</a:t>
            </a:r>
            <a:endParaRPr lang="pt-BR" dirty="0">
              <a:solidFill>
                <a:srgbClr val="7030A0"/>
              </a:solidFill>
            </a:endParaRPr>
          </a:p>
        </p:txBody>
      </p:sp>
      <p:sp>
        <p:nvSpPr>
          <p:cNvPr id="3" name="Espaço Reservado para Conteúdo 2"/>
          <p:cNvSpPr>
            <a:spLocks noGrp="1"/>
          </p:cNvSpPr>
          <p:nvPr>
            <p:ph idx="1"/>
          </p:nvPr>
        </p:nvSpPr>
        <p:spPr/>
        <p:txBody>
          <a:bodyPr/>
          <a:lstStyle/>
          <a:p>
            <a:pPr algn="just"/>
            <a:r>
              <a:rPr lang="pt-BR" dirty="0" smtClean="0"/>
              <a:t>Art. 7º, V – “a violência moral, entendida como qualquer conduta que configure calúnia, difamação ou injúria”.</a:t>
            </a:r>
            <a:endParaRPr lang="pt-B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FUNÇÕES DA POLÍCIA CIVIL</a:t>
            </a:r>
            <a:endParaRPr lang="pt-BR" dirty="0"/>
          </a:p>
        </p:txBody>
      </p:sp>
      <p:sp>
        <p:nvSpPr>
          <p:cNvPr id="3" name="Espaço Reservado para Conteúdo 2"/>
          <p:cNvSpPr>
            <a:spLocks noGrp="1"/>
          </p:cNvSpPr>
          <p:nvPr>
            <p:ph idx="1"/>
          </p:nvPr>
        </p:nvSpPr>
        <p:spPr/>
        <p:txBody>
          <a:bodyPr>
            <a:normAutofit fontScale="85000" lnSpcReduction="10000"/>
          </a:bodyPr>
          <a:lstStyle/>
          <a:p>
            <a:pPr algn="just"/>
            <a:r>
              <a:rPr lang="pt-BR" b="1" u="sng" dirty="0" smtClean="0">
                <a:hlinkClick r:id="rId2" tooltip="Art. 144 da Constituição Federal de 88"/>
              </a:rPr>
              <a:t>CF Art. 144.</a:t>
            </a:r>
            <a:r>
              <a:rPr lang="pt-BR" dirty="0" smtClean="0"/>
              <a:t> “A segurança pública, dever do Estado, direito e responsabilidade de todos, é exercida para a preservação da ordem pública e da incolumidade das pessoas e do patrimônio, através dos seguintes órgãos: </a:t>
            </a:r>
          </a:p>
          <a:p>
            <a:pPr algn="just"/>
            <a:r>
              <a:rPr lang="pt-BR" dirty="0" smtClean="0"/>
              <a:t>(...)</a:t>
            </a:r>
          </a:p>
          <a:p>
            <a:pPr algn="just"/>
            <a:r>
              <a:rPr lang="pt-BR" b="1" u="sng" dirty="0" smtClean="0">
                <a:hlinkClick r:id="rId3" tooltip="Art. 144, inc. IV da Constituição Federal de 88"/>
              </a:rPr>
              <a:t>IV </a:t>
            </a:r>
            <a:r>
              <a:rPr lang="pt-BR" dirty="0" smtClean="0"/>
              <a:t>- polícias civis;  </a:t>
            </a:r>
          </a:p>
          <a:p>
            <a:pPr algn="just"/>
            <a:r>
              <a:rPr lang="pt-BR" dirty="0" smtClean="0"/>
              <a:t>(...)</a:t>
            </a:r>
          </a:p>
          <a:p>
            <a:pPr algn="just"/>
            <a:r>
              <a:rPr lang="pt-BR" b="1" u="sng" dirty="0" smtClean="0">
                <a:hlinkClick r:id="rId4" tooltip="Art. 144, § 4 da Constituição Federal de 88"/>
              </a:rPr>
              <a:t>§ 4º</a:t>
            </a:r>
            <a:r>
              <a:rPr lang="pt-BR" dirty="0" smtClean="0"/>
              <a:t> - às polícias civis, dirigidas por delegados de polícia de carreira, incumbem, ressalvada a competência da União, as funções de polícia judiciária e a apuração de infrações penais, exceto as militares”. </a:t>
            </a:r>
            <a:r>
              <a:rPr lang="pt-BR" b="1" dirty="0" smtClean="0"/>
              <a:t> </a:t>
            </a:r>
            <a:endParaRPr lang="pt-BR" dirty="0" smtClean="0"/>
          </a:p>
          <a:p>
            <a:endParaRPr lang="pt-B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FUNÇÕES DA POLÍCIA CIVIL</a:t>
            </a:r>
            <a:endParaRPr lang="pt-BR" dirty="0"/>
          </a:p>
        </p:txBody>
      </p:sp>
      <p:sp>
        <p:nvSpPr>
          <p:cNvPr id="3" name="Espaço Reservado para Conteúdo 2"/>
          <p:cNvSpPr>
            <a:spLocks noGrp="1"/>
          </p:cNvSpPr>
          <p:nvPr>
            <p:ph idx="1"/>
          </p:nvPr>
        </p:nvSpPr>
        <p:spPr/>
        <p:txBody>
          <a:bodyPr>
            <a:normAutofit fontScale="92500" lnSpcReduction="10000"/>
          </a:bodyPr>
          <a:lstStyle/>
          <a:p>
            <a:pPr algn="just"/>
            <a:r>
              <a:rPr lang="pt-BR" b="1" dirty="0" smtClean="0"/>
              <a:t>Constituição do Estado de Santa Catarina (1989)</a:t>
            </a:r>
            <a:r>
              <a:rPr lang="pt-BR" dirty="0" smtClean="0"/>
              <a:t>, além da investigação das infrações penais, são atribuições da Polícia Civil, no Artigo 106: </a:t>
            </a:r>
          </a:p>
          <a:p>
            <a:pPr algn="just"/>
            <a:r>
              <a:rPr lang="pt-BR" dirty="0" smtClean="0"/>
              <a:t>“A Polícia Civil, dirigida por delegado de Polícia, subordina-se ao Governador do Estado, cabendo-lhe:</a:t>
            </a:r>
          </a:p>
          <a:p>
            <a:pPr algn="just"/>
            <a:r>
              <a:rPr lang="pt-BR" dirty="0" smtClean="0"/>
              <a:t> I - ressalvada a competência da União, as funções de polícia judiciária e a apuração das infrações penais, exceto as militares;</a:t>
            </a:r>
          </a:p>
          <a:p>
            <a:pPr algn="just"/>
            <a:r>
              <a:rPr lang="pt-BR" dirty="0" smtClean="0"/>
              <a:t> II (revogado - EC 39); </a:t>
            </a:r>
          </a:p>
          <a:p>
            <a:endParaRPr lang="pt-B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708</TotalTime>
  <Words>2488</Words>
  <Application>Microsoft Office PowerPoint</Application>
  <PresentationFormat>Apresentação na tela (4:3)</PresentationFormat>
  <Paragraphs>303</Paragraphs>
  <Slides>52</Slides>
  <Notes>0</Notes>
  <HiddenSlides>0</HiddenSlides>
  <MMClips>0</MMClips>
  <ScaleCrop>false</ScaleCrop>
  <HeadingPairs>
    <vt:vector size="4" baseType="variant">
      <vt:variant>
        <vt:lpstr>Tema</vt:lpstr>
      </vt:variant>
      <vt:variant>
        <vt:i4>1</vt:i4>
      </vt:variant>
      <vt:variant>
        <vt:lpstr>Títulos de slides</vt:lpstr>
      </vt:variant>
      <vt:variant>
        <vt:i4>52</vt:i4>
      </vt:variant>
    </vt:vector>
  </HeadingPairs>
  <TitlesOfParts>
    <vt:vector size="53" baseType="lpstr">
      <vt:lpstr>Tema do Office</vt:lpstr>
      <vt:lpstr>Diagnóstico da Secretaria de Segurança Pública sobre as Políticas Públicas para Mulheres no Estado de Santa Catarina</vt:lpstr>
      <vt:lpstr>CONCEITO DE VIOLÊNCIA CONTRA A MULHER</vt:lpstr>
      <vt:lpstr>VIOLÊNCIA FÍSICA</vt:lpstr>
      <vt:lpstr>VIOLÊNCIA PSICOLÓGICA</vt:lpstr>
      <vt:lpstr>VIOLÊNCIA SEXUAL</vt:lpstr>
      <vt:lpstr>VIOLÊNCIA PATRIMONIAL</vt:lpstr>
      <vt:lpstr>VIOLÊNCIA MORAL</vt:lpstr>
      <vt:lpstr>FUNÇÕES DA POLÍCIA CIVIL</vt:lpstr>
      <vt:lpstr>FUNÇÕES DA POLÍCIA CIVIL</vt:lpstr>
      <vt:lpstr>FUNÇÕES DA POLÍCIA CIVIL</vt:lpstr>
      <vt:lpstr>Slide 11</vt:lpstr>
      <vt:lpstr> RELAÇÃO DAS DELEGACIAS DE POLÍCIA DE PROTEÇÃO À CRIANÇA, ADOLESCENTE, MULHER E IDOSO NO ESTADO DE SANTA CATARINA  </vt:lpstr>
      <vt:lpstr>RELAÇÃO DAS DELEGACIAS DE POLÍCIA DE PROTEÇÃO À CRIANÇA, ADOLESCENTE, MULHER E IDOSO NO ESTADO DE SANTA CATARINA</vt:lpstr>
      <vt:lpstr>ATRIBUIÇÃO DAS DPCAMIS</vt:lpstr>
      <vt:lpstr>ATRIBUIÇÃO DAS DPCAMIS</vt:lpstr>
      <vt:lpstr>ATRIBUIÇÃO DAS DPCAMIS</vt:lpstr>
      <vt:lpstr>ATRIBUIÇÃO DAS DPCAMIS</vt:lpstr>
      <vt:lpstr>ATRIBUIÇÃO DAS DPCAMIS</vt:lpstr>
      <vt:lpstr>ATRIBUIÇÃO DAS DPCAMIS</vt:lpstr>
      <vt:lpstr>   DOS CRIMES CONTRA A DIGNIDADE SEXUAL  (Redação dada pela Lei nº 12.015, de 2009) CAPÍTULO I DOS CRIMES CONTRA A LIBERDADE SEXUAL   (Redação dada pela Lei nº 12.015, de 2009) </vt:lpstr>
      <vt:lpstr>DOS CRIMES CONTRA A LIBERDADE SEXUAL   (Redação dada pela Lei nº 12.015, de 2009)</vt:lpstr>
      <vt:lpstr>DOS CRIMES CONTRA A LIBERDADE SEXUAL   (Redação dada pela Lei nº 12.015, de 2009)</vt:lpstr>
      <vt:lpstr>DOS CRIMES SEXUAIS CONTRA VULNERÁVEL (Redação dada pela Lei nº 12.015, de 2009)</vt:lpstr>
      <vt:lpstr>DOS CRIMES SEXUAIS CONTRA VULNERÁVEL</vt:lpstr>
      <vt:lpstr>DOS CRIMES SEXUAIS CONTRA VULNERÁVEL</vt:lpstr>
      <vt:lpstr>CAPÍTULO IV DISPOSIÇÕES GERAIS</vt:lpstr>
      <vt:lpstr>CAPÍTULO IV DISPOSIÇÕES GERAIS</vt:lpstr>
      <vt:lpstr>Slide 28</vt:lpstr>
      <vt:lpstr>Slide 29</vt:lpstr>
      <vt:lpstr>Slide 30</vt:lpstr>
      <vt:lpstr>DO LENOCÍNIO E DO TRÁFICO DE PESSOA PARA FIM DE  PROSTITUIÇÃO OU OUTRA FORMA DE  EXPLORAÇÃO SEXUAL</vt:lpstr>
      <vt:lpstr>DO LENOCÍNIO E DO TRÁFICO DE PESSOA PARA FIM DE  PROSTITUIÇÃO OU OUTRA FORMA DE  EXPLORAÇÃO SEXUAL</vt:lpstr>
      <vt:lpstr>DO LENOCÍNIO E DO TRÁFICO DE PESSOA PARA FIM DE  PROSTITUIÇÃO OU OUTRA FORMA DE  EXPLORAÇÃO SEXUAL</vt:lpstr>
      <vt:lpstr>DO LENOCÍNIO E DO TRÁFICO DE PESSOA PARA FIM DE  PROSTITUIÇÃO OU OUTRA FORMA DE  EXPLORAÇÃO SEXUAL</vt:lpstr>
      <vt:lpstr>DO LENOCÍNIO E DO TRÁFICO DE PESSOA PARA FIM DE  PROSTITUIÇÃO OU OUTRA FORMA DE  EXPLORAÇÃO SEXUAL</vt:lpstr>
      <vt:lpstr>DO LENOCÍNIO E DO TRÁFICO DE PESSOA PARA FIM DE  PROSTITUIÇÃO OU OUTRA FORMA DE  EXPLORAÇÃO SEXUAL</vt:lpstr>
      <vt:lpstr>DO ULTRAJE PÚBLICO AO PUDOR</vt:lpstr>
      <vt:lpstr>DO ULTRAJE PÚBLICO AO PUDOR</vt:lpstr>
      <vt:lpstr>DISPOSIÇÕES GERAIS</vt:lpstr>
      <vt:lpstr>Violência doméstica e familiar contra a mulher</vt:lpstr>
      <vt:lpstr>Slide 41</vt:lpstr>
      <vt:lpstr>Coordenadoria de DPCAMIs</vt:lpstr>
      <vt:lpstr>Coordenadoria de DPCAMIs</vt:lpstr>
      <vt:lpstr>Coordenadoria de DPCAMIs</vt:lpstr>
      <vt:lpstr>Coordenadoria de DPCAMIs</vt:lpstr>
      <vt:lpstr>Coordenadoria de DPCAMIs</vt:lpstr>
      <vt:lpstr>Coordenadoria de DPCAMIs</vt:lpstr>
      <vt:lpstr>Coordenadoria de DPCAMIs</vt:lpstr>
      <vt:lpstr>Coordenadoria de DPCAMIs</vt:lpstr>
      <vt:lpstr>Forma diferenciada no atendimento das vítimas</vt:lpstr>
      <vt:lpstr>Slide 51</vt:lpstr>
      <vt:lpstr>Slide 52</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 envelhecimento e o enfrentamento da violência contra  a pessoa idosa</dc:title>
  <dc:creator>Aldo</dc:creator>
  <cp:lastModifiedBy>delziovocr</cp:lastModifiedBy>
  <cp:revision>60</cp:revision>
  <dcterms:created xsi:type="dcterms:W3CDTF">2015-05-27T12:00:53Z</dcterms:created>
  <dcterms:modified xsi:type="dcterms:W3CDTF">2016-08-26T16:18:30Z</dcterms:modified>
</cp:coreProperties>
</file>