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67" r:id="rId3"/>
    <p:sldId id="368" r:id="rId4"/>
    <p:sldId id="369" r:id="rId5"/>
    <p:sldId id="370" r:id="rId6"/>
    <p:sldId id="371" r:id="rId7"/>
    <p:sldId id="305" r:id="rId8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nizzim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EE00"/>
    <a:srgbClr val="1068B0"/>
    <a:srgbClr val="488BBE"/>
    <a:srgbClr val="800000"/>
    <a:srgbClr val="19AAE2"/>
    <a:srgbClr val="184982"/>
    <a:srgbClr val="4F6228"/>
    <a:srgbClr val="FFFF99"/>
    <a:srgbClr val="D0FA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3896" autoAdjust="0"/>
  </p:normalViewPr>
  <p:slideViewPr>
    <p:cSldViewPr>
      <p:cViewPr varScale="1">
        <p:scale>
          <a:sx n="109" d="100"/>
          <a:sy n="109" d="100"/>
        </p:scale>
        <p:origin x="165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DFA3A-7D82-4EAB-84B3-3B188360C947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E16B4-1F6A-485B-93E4-EE0EDC9C7DB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3476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B78F6-DC48-4F49-959D-23108EF7520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CD545-C009-4A05-A607-A5874F9A088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0657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6798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2910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5043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7809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4658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8336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3842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7783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6327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9294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6ADD4D-3A4E-4E7A-B6BD-BEFF440545E3}" type="datetimeFigureOut">
              <a:rPr lang="pt-BR" smtClean="0"/>
              <a:pPr/>
              <a:t>05/05/2017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4264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"/>
          <p:cNvSpPr txBox="1">
            <a:spLocks noChangeArrowheads="1"/>
          </p:cNvSpPr>
          <p:nvPr userDrawn="1"/>
        </p:nvSpPr>
        <p:spPr bwMode="auto">
          <a:xfrm>
            <a:off x="457200" y="6356350"/>
            <a:ext cx="2111375" cy="3429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sp>
        <p:nvSpPr>
          <p:cNvPr id="8" name="Freeform 2"/>
          <p:cNvSpPr>
            <a:spLocks noChangeArrowheads="1"/>
          </p:cNvSpPr>
          <p:nvPr userDrawn="1"/>
        </p:nvSpPr>
        <p:spPr bwMode="auto">
          <a:xfrm>
            <a:off x="500063" y="5945188"/>
            <a:ext cx="4940300" cy="920750"/>
          </a:xfrm>
          <a:custGeom>
            <a:avLst/>
            <a:gdLst>
              <a:gd name="G0" fmla="+- 7150 0 0"/>
              <a:gd name="G1" fmla="+- 1 0 0"/>
              <a:gd name="G2" fmla="+- 8 0 0"/>
              <a:gd name="G3" fmla="*/ 1 35019 51712"/>
              <a:gd name="T0" fmla="*/ 0 w 7485"/>
              <a:gd name="T1" fmla="*/ 0 h 337"/>
              <a:gd name="T2" fmla="*/ 2147483647 w 7485"/>
              <a:gd name="T3" fmla="*/ 0 h 337"/>
              <a:gd name="T4" fmla="*/ 2147483647 w 7485"/>
              <a:gd name="T5" fmla="*/ 2147483647 h 337"/>
              <a:gd name="T6" fmla="*/ 2147483647 w 7485"/>
              <a:gd name="T7" fmla="*/ 0 h 337"/>
              <a:gd name="T8" fmla="*/ 0 w 7485"/>
              <a:gd name="T9" fmla="*/ 0 h 337"/>
              <a:gd name="T10" fmla="*/ 7485 w 7485"/>
              <a:gd name="T11" fmla="*/ 33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8EB4E3">
              <a:alpha val="39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sp>
        <p:nvSpPr>
          <p:cNvPr id="9" name="Freeform 3"/>
          <p:cNvSpPr>
            <a:spLocks noChangeArrowheads="1"/>
          </p:cNvSpPr>
          <p:nvPr userDrawn="1"/>
        </p:nvSpPr>
        <p:spPr bwMode="auto">
          <a:xfrm>
            <a:off x="485775" y="5938838"/>
            <a:ext cx="3690938" cy="933450"/>
          </a:xfrm>
          <a:custGeom>
            <a:avLst/>
            <a:gdLst>
              <a:gd name="G0" fmla="+- 5006 0 0"/>
              <a:gd name="G1" fmla="+- 1 0 0"/>
              <a:gd name="G2" fmla="+- 8 0 0"/>
              <a:gd name="G3" fmla="*/ 1 35019 51712"/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w 5591"/>
              <a:gd name="T9" fmla="*/ 0 h 588"/>
              <a:gd name="T10" fmla="*/ 5591 w 5591"/>
              <a:gd name="T11" fmla="*/ 588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9600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sp>
        <p:nvSpPr>
          <p:cNvPr id="10" name="AutoShape 4"/>
          <p:cNvSpPr>
            <a:spLocks noChangeArrowheads="1"/>
          </p:cNvSpPr>
          <p:nvPr userDrawn="1"/>
        </p:nvSpPr>
        <p:spPr bwMode="auto">
          <a:xfrm>
            <a:off x="0" y="5732463"/>
            <a:ext cx="3348038" cy="1125537"/>
          </a:xfrm>
          <a:prstGeom prst="rtTriangle">
            <a:avLst/>
          </a:prstGeom>
          <a:solidFill>
            <a:srgbClr val="7DA014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pt-BR">
              <a:latin typeface="Arial" charset="0"/>
              <a:ea typeface="Microsoft YaHei" pitchFamily="32" charset="-122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93464"/>
            <a:ext cx="904875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2" descr="http://portal.pmf.sc.gov.br/arquivos/imagens/19_09_2013_17_11_fa0192292aec4ea8da42a14751b4bdea.jpg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2" t="15039" r="10435" b="15604"/>
          <a:stretch/>
        </p:blipFill>
        <p:spPr bwMode="auto">
          <a:xfrm>
            <a:off x="243383" y="201874"/>
            <a:ext cx="1160265" cy="85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73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com/url?q=http://sia.datasus.gov.br/&amp;sa=D&amp;sntz=1&amp;usg=AFQjCNFVHCRkLQi_4jdTyJhy1j_o2gRFR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0" y="116082"/>
            <a:ext cx="1224136" cy="975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Título 1"/>
          <p:cNvSpPr txBox="1">
            <a:spLocks/>
          </p:cNvSpPr>
          <p:nvPr/>
        </p:nvSpPr>
        <p:spPr bwMode="auto">
          <a:xfrm>
            <a:off x="395536" y="2252793"/>
            <a:ext cx="8352928" cy="237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0"/>
              </a:spcBef>
              <a:defRPr/>
            </a:pPr>
            <a:r>
              <a:rPr lang="pt-BR" sz="5400" b="1" kern="0" dirty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Exportando BPA do</a:t>
            </a:r>
          </a:p>
          <a:p>
            <a:pPr lvl="0" algn="ctr" eaLnBrk="0" hangingPunct="0">
              <a:spcBef>
                <a:spcPct val="0"/>
              </a:spcBef>
              <a:defRPr/>
            </a:pPr>
            <a:r>
              <a:rPr lang="pt-BR" sz="5400" b="1" kern="0" dirty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e-SUS AB para o </a:t>
            </a:r>
            <a:r>
              <a:rPr lang="pt-BR" sz="54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SIA</a:t>
            </a:r>
          </a:p>
          <a:p>
            <a:pPr lvl="0" algn="ctr" eaLnBrk="0" hangingPunct="0">
              <a:spcBef>
                <a:spcPct val="0"/>
              </a:spcBef>
              <a:defRPr/>
            </a:pPr>
            <a:r>
              <a:rPr lang="pt-BR" sz="32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Novo fluxo na versão 2.1.11</a:t>
            </a:r>
            <a:endParaRPr lang="pt-BR" sz="3200" b="1" kern="0" dirty="0">
              <a:solidFill>
                <a:srgbClr val="9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379171" y="147694"/>
            <a:ext cx="638565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pt-BR" sz="1400" dirty="0"/>
              <a:t>ESTADO DE SANTA CATARINA</a:t>
            </a:r>
          </a:p>
          <a:p>
            <a:pPr algn="ctr">
              <a:buFont typeface="Arial" pitchFamily="34" charset="0"/>
              <a:buNone/>
            </a:pPr>
            <a:r>
              <a:rPr lang="pt-BR" sz="1400" dirty="0"/>
              <a:t>SECRETARIA DE ESTADO DA SAÚDE - SES</a:t>
            </a:r>
          </a:p>
          <a:p>
            <a:pPr algn="ctr">
              <a:buFont typeface="Arial" pitchFamily="34" charset="0"/>
              <a:buNone/>
            </a:pPr>
            <a:r>
              <a:rPr lang="pt-BR" sz="1400" dirty="0"/>
              <a:t>SUPERINTENDENCIA DE PLANEJAMENTO E GESTÃO</a:t>
            </a:r>
          </a:p>
          <a:p>
            <a:pPr algn="ctr">
              <a:buFont typeface="Arial" pitchFamily="34" charset="0"/>
              <a:buNone/>
            </a:pPr>
            <a:r>
              <a:rPr lang="pt-BR" sz="1400" dirty="0"/>
              <a:t>GERÊNCIA DE COORDENAÇÃO DA ATENÇÃO BÁSICA - GEABS</a:t>
            </a:r>
          </a:p>
          <a:p>
            <a:pPr algn="ctr">
              <a:buFont typeface="Arial" pitchFamily="34" charset="0"/>
              <a:buNone/>
            </a:pPr>
            <a:r>
              <a:rPr lang="pt-BR" sz="1400" dirty="0"/>
              <a:t>COORDENAÇÃO DE ACOMPANHAMENTO E AVALIAÇÃO DA ATENÇÃO BÁSICA</a:t>
            </a:r>
          </a:p>
          <a:p>
            <a:endParaRPr lang="pt-BR" sz="1400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16082"/>
            <a:ext cx="1170140" cy="1296144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58" y="208112"/>
            <a:ext cx="1024413" cy="102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2" descr="http://portal.pmf.sc.gov.br/arquivos/imagens/19_09_2013_17_11_fa0192292aec4ea8da42a14751b4bde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2" t="15039" r="10435" b="15604"/>
          <a:stretch/>
        </p:blipFill>
        <p:spPr bwMode="auto">
          <a:xfrm>
            <a:off x="7524328" y="5700904"/>
            <a:ext cx="1400767" cy="102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dab.saude.gov.br/imgs/portaldab/geral/esus/logoEsu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625067"/>
            <a:ext cx="3219450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09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de cantos arredondados 3"/>
          <p:cNvSpPr/>
          <p:nvPr/>
        </p:nvSpPr>
        <p:spPr>
          <a:xfrm>
            <a:off x="683568" y="5355211"/>
            <a:ext cx="7974628" cy="830997"/>
          </a:xfrm>
          <a:prstGeom prst="roundRect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05767" y="1556792"/>
            <a:ext cx="79821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/>
              <a:t>O Módulo Exportar BPA (Boletim de Produção Ambulatorial, auxilia os municípios que usam o Sistema e-SUS AB a enviar dados </a:t>
            </a:r>
            <a:r>
              <a:rPr lang="pt-BR" sz="2000" dirty="0" smtClean="0"/>
              <a:t>de </a:t>
            </a:r>
            <a:r>
              <a:rPr lang="pt-BR" sz="2000" dirty="0"/>
              <a:t>produção para o Sistema de Informação Ambulatorial do SUS (SIASUS). Por meio deste módulo são gerados os arquivos </a:t>
            </a:r>
            <a:r>
              <a:rPr lang="pt-BR" sz="2000" u="sng" dirty="0" smtClean="0"/>
              <a:t>que serão enviados </a:t>
            </a:r>
            <a:r>
              <a:rPr lang="pt-BR" sz="2000" u="sng" dirty="0"/>
              <a:t>ao SIASUS mensalmente.</a:t>
            </a:r>
            <a:r>
              <a:rPr lang="pt-BR" sz="2000" dirty="0"/>
              <a:t> Acesse: </a:t>
            </a:r>
            <a:r>
              <a:rPr lang="pt-BR" sz="2000" u="sng" dirty="0">
                <a:hlinkClick r:id="rId2"/>
              </a:rPr>
              <a:t>http://sia.datasus.gov.br/</a:t>
            </a:r>
            <a:r>
              <a:rPr lang="pt-BR" sz="2000" dirty="0"/>
              <a:t> para mais informações.</a:t>
            </a:r>
          </a:p>
          <a:p>
            <a:pPr algn="just"/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28596" y="404664"/>
            <a:ext cx="8229600" cy="936104"/>
          </a:xfrm>
        </p:spPr>
        <p:txBody>
          <a:bodyPr>
            <a:noAutofit/>
          </a:bodyPr>
          <a:lstStyle/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BPA do e-SUS AB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2041368" y="3987267"/>
            <a:ext cx="5004056" cy="881893"/>
            <a:chOff x="2333959" y="3987267"/>
            <a:chExt cx="5004056" cy="881893"/>
          </a:xfrm>
        </p:grpSpPr>
        <p:pic>
          <p:nvPicPr>
            <p:cNvPr id="7" name="Picture 9" descr="G:\esuss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959" y="3987267"/>
              <a:ext cx="1018121" cy="881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CaixaDeTexto 9"/>
            <p:cNvSpPr txBox="1"/>
            <p:nvPr/>
          </p:nvSpPr>
          <p:spPr>
            <a:xfrm>
              <a:off x="5532022" y="4056989"/>
              <a:ext cx="180599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000" b="1" dirty="0" smtClean="0"/>
                <a:t>SIASUS</a:t>
              </a:r>
              <a:endParaRPr lang="pt-BR" sz="4000" b="1" dirty="0"/>
            </a:p>
          </p:txBody>
        </p:sp>
        <p:sp>
          <p:nvSpPr>
            <p:cNvPr id="11" name="Seta para a direita 10"/>
            <p:cNvSpPr/>
            <p:nvPr/>
          </p:nvSpPr>
          <p:spPr>
            <a:xfrm>
              <a:off x="3793979" y="4282018"/>
              <a:ext cx="1296144" cy="2923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533759" y="5355211"/>
            <a:ext cx="82147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rgbClr val="FF0000"/>
                </a:solidFill>
              </a:rPr>
              <a:t>Esse procedimento não é automático, o município precisa realizar manualmente.</a:t>
            </a:r>
            <a:endParaRPr lang="pt-B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1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28596" y="404664"/>
            <a:ext cx="8229600" cy="936104"/>
          </a:xfrm>
        </p:spPr>
        <p:txBody>
          <a:bodyPr>
            <a:noAutofit/>
          </a:bodyPr>
          <a:lstStyle/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Novo Fluxo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grpSp>
        <p:nvGrpSpPr>
          <p:cNvPr id="24" name="Grupo 23"/>
          <p:cNvGrpSpPr/>
          <p:nvPr/>
        </p:nvGrpSpPr>
        <p:grpSpPr>
          <a:xfrm>
            <a:off x="995251" y="1700808"/>
            <a:ext cx="7153498" cy="2028132"/>
            <a:chOff x="763977" y="1700808"/>
            <a:chExt cx="7153498" cy="2028132"/>
          </a:xfrm>
        </p:grpSpPr>
        <p:pic>
          <p:nvPicPr>
            <p:cNvPr id="1026" name="Picture 2" descr="Marca De Seleção, Símbolo, Sim, Razoável, Escolha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977" y="1932200"/>
              <a:ext cx="1452899" cy="1116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9" descr="G:\esuss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9309" y="2049466"/>
              <a:ext cx="1018121" cy="881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CaixaDeTexto 18"/>
            <p:cNvSpPr txBox="1"/>
            <p:nvPr/>
          </p:nvSpPr>
          <p:spPr>
            <a:xfrm>
              <a:off x="5922451" y="2119188"/>
              <a:ext cx="180599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000" b="1" dirty="0" smtClean="0"/>
                <a:t>SIASUS</a:t>
              </a:r>
              <a:endParaRPr lang="pt-BR" sz="4000" b="1" dirty="0"/>
            </a:p>
          </p:txBody>
        </p:sp>
        <p:sp>
          <p:nvSpPr>
            <p:cNvPr id="20" name="Seta para a direita 19"/>
            <p:cNvSpPr/>
            <p:nvPr/>
          </p:nvSpPr>
          <p:spPr>
            <a:xfrm>
              <a:off x="4644008" y="2344217"/>
              <a:ext cx="886563" cy="2923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674317" y="3328830"/>
              <a:ext cx="33216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dirty="0" smtClean="0"/>
                <a:t>Versão a partir da 2.1.11</a:t>
              </a:r>
              <a:endParaRPr lang="pt-BR" sz="2000" dirty="0"/>
            </a:p>
          </p:txBody>
        </p:sp>
        <p:sp>
          <p:nvSpPr>
            <p:cNvPr id="10" name="Retângulo 9"/>
            <p:cNvSpPr/>
            <p:nvPr/>
          </p:nvSpPr>
          <p:spPr>
            <a:xfrm>
              <a:off x="2555776" y="1700808"/>
              <a:ext cx="5361699" cy="1512168"/>
            </a:xfrm>
            <a:prstGeom prst="rect">
              <a:avLst/>
            </a:prstGeom>
            <a:noFill/>
            <a:ln w="76200">
              <a:solidFill>
                <a:srgbClr val="00E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226043" y="4319858"/>
            <a:ext cx="8131432" cy="2011745"/>
            <a:chOff x="-124103" y="4301888"/>
            <a:chExt cx="8944575" cy="2212919"/>
          </a:xfrm>
        </p:grpSpPr>
        <p:pic>
          <p:nvPicPr>
            <p:cNvPr id="2" name="Picture 9" descr="G:\esuss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5103" y="4752250"/>
              <a:ext cx="1018121" cy="881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CaixaDeTexto 2"/>
            <p:cNvSpPr txBox="1"/>
            <p:nvPr/>
          </p:nvSpPr>
          <p:spPr>
            <a:xfrm>
              <a:off x="4305040" y="4777697"/>
              <a:ext cx="1449999" cy="778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2000" b="1" dirty="0" smtClean="0"/>
                <a:t>BPA</a:t>
              </a:r>
            </a:p>
            <a:p>
              <a:pPr algn="ctr"/>
              <a:r>
                <a:rPr lang="pt-BR" sz="2000" b="1" dirty="0" smtClean="0"/>
                <a:t>Magnético</a:t>
              </a:r>
              <a:endParaRPr lang="pt-BR" sz="2000" b="1" dirty="0"/>
            </a:p>
          </p:txBody>
        </p:sp>
        <p:sp>
          <p:nvSpPr>
            <p:cNvPr id="4" name="CaixaDeTexto 3"/>
            <p:cNvSpPr txBox="1"/>
            <p:nvPr/>
          </p:nvSpPr>
          <p:spPr>
            <a:xfrm>
              <a:off x="6887300" y="4845409"/>
              <a:ext cx="1805993" cy="643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b="1" dirty="0" smtClean="0"/>
                <a:t>SIASUS</a:t>
              </a:r>
              <a:endParaRPr lang="pt-BR" sz="4000" b="1" dirty="0"/>
            </a:p>
          </p:txBody>
        </p:sp>
        <p:sp>
          <p:nvSpPr>
            <p:cNvPr id="5" name="Seta para a direita 4"/>
            <p:cNvSpPr/>
            <p:nvPr/>
          </p:nvSpPr>
          <p:spPr>
            <a:xfrm>
              <a:off x="3247037" y="5047004"/>
              <a:ext cx="886563" cy="2923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Multiplicar 7"/>
            <p:cNvSpPr/>
            <p:nvPr/>
          </p:nvSpPr>
          <p:spPr>
            <a:xfrm>
              <a:off x="-124103" y="4301888"/>
              <a:ext cx="1840000" cy="1800200"/>
            </a:xfrm>
            <a:prstGeom prst="mathMultiply">
              <a:avLst>
                <a:gd name="adj1" fmla="val 1003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Seta para a direita 15"/>
            <p:cNvSpPr/>
            <p:nvPr/>
          </p:nvSpPr>
          <p:spPr>
            <a:xfrm>
              <a:off x="5892953" y="5049494"/>
              <a:ext cx="886563" cy="2923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CaixaDeTexto 21"/>
            <p:cNvSpPr txBox="1"/>
            <p:nvPr/>
          </p:nvSpPr>
          <p:spPr>
            <a:xfrm>
              <a:off x="3284887" y="6074686"/>
              <a:ext cx="3321663" cy="440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dirty="0" smtClean="0"/>
                <a:t>Versões anteriores</a:t>
              </a:r>
              <a:endParaRPr lang="pt-BR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tângulo 24"/>
            <p:cNvSpPr/>
            <p:nvPr/>
          </p:nvSpPr>
          <p:spPr>
            <a:xfrm>
              <a:off x="1676016" y="4445904"/>
              <a:ext cx="7144456" cy="1512168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19029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80909" y="1697032"/>
            <a:ext cx="79821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Para exportar os dados e gerar arquivos para importar no </a:t>
            </a:r>
            <a:r>
              <a:rPr lang="pt-BR" sz="2000" dirty="0" smtClean="0"/>
              <a:t>BPA, Acesse </a:t>
            </a:r>
            <a:r>
              <a:rPr lang="pt-BR" sz="2000" dirty="0"/>
              <a:t>o Módulo "Exportar BPA" por meio do módulo de "</a:t>
            </a:r>
            <a:r>
              <a:rPr lang="pt-BR" sz="2000" dirty="0" smtClean="0"/>
              <a:t>Administração“, Conforme </a:t>
            </a:r>
            <a:r>
              <a:rPr lang="pt-BR" sz="2000" dirty="0"/>
              <a:t>a Figura </a:t>
            </a:r>
            <a:r>
              <a:rPr lang="pt-BR" sz="2000" dirty="0" smtClean="0"/>
              <a:t>abaixo</a:t>
            </a:r>
            <a:r>
              <a:rPr lang="pt-BR" sz="2000" dirty="0"/>
              <a:t>: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346440" y="404664"/>
            <a:ext cx="6393912" cy="936104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Gerando BPA no e-SUS AB</a:t>
            </a:r>
            <a:endParaRPr lang="pt-BR" sz="32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3" t="19516" r="22728" b="37206"/>
          <a:stretch/>
        </p:blipFill>
        <p:spPr>
          <a:xfrm>
            <a:off x="802341" y="2996952"/>
            <a:ext cx="7539317" cy="3370730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4427984" y="4365104"/>
            <a:ext cx="1872208" cy="8640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7148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34108" y="1249713"/>
            <a:ext cx="84757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BR" sz="2000" dirty="0" smtClean="0"/>
              <a:t>1º - No </a:t>
            </a:r>
            <a:r>
              <a:rPr lang="pt-BR" sz="2000" dirty="0"/>
              <a:t>campo “Órgão de Origem” digite parte do texto desejado e o sistema trará automaticamente o órgão de origem.</a:t>
            </a:r>
          </a:p>
          <a:p>
            <a:pPr lvl="1"/>
            <a:r>
              <a:rPr lang="pt-BR" sz="2000" dirty="0" smtClean="0"/>
              <a:t>2</a:t>
            </a:r>
            <a:r>
              <a:rPr lang="pt-BR" sz="2000" dirty="0"/>
              <a:t>º</a:t>
            </a:r>
            <a:r>
              <a:rPr lang="pt-BR" sz="2000" dirty="0" smtClean="0"/>
              <a:t> - Selecione </a:t>
            </a:r>
            <a:r>
              <a:rPr lang="pt-BR" sz="2000" dirty="0"/>
              <a:t>o ano e mês referente da "Competência" desejada.</a:t>
            </a:r>
          </a:p>
          <a:p>
            <a:pPr lvl="1"/>
            <a:r>
              <a:rPr lang="pt-BR" sz="2000" dirty="0" smtClean="0"/>
              <a:t>3</a:t>
            </a:r>
            <a:r>
              <a:rPr lang="pt-BR" sz="2000" dirty="0"/>
              <a:t>º</a:t>
            </a:r>
            <a:r>
              <a:rPr lang="pt-BR" sz="2000" dirty="0" smtClean="0"/>
              <a:t> - Na </a:t>
            </a:r>
            <a:r>
              <a:rPr lang="pt-BR" sz="2000" dirty="0"/>
              <a:t>formas de exportação, informe a "Abrangência", que pode ser: Municipal ou Por unidade.</a:t>
            </a:r>
          </a:p>
          <a:p>
            <a:pPr lvl="1"/>
            <a:r>
              <a:rPr lang="pt-BR" sz="2000" dirty="0" smtClean="0"/>
              <a:t>4</a:t>
            </a:r>
            <a:r>
              <a:rPr lang="pt-BR" sz="2000" dirty="0"/>
              <a:t>º</a:t>
            </a:r>
            <a:r>
              <a:rPr lang="pt-BR" sz="2000" dirty="0" smtClean="0"/>
              <a:t> - Por </a:t>
            </a:r>
            <a:r>
              <a:rPr lang="pt-BR" sz="2000" dirty="0"/>
              <a:t>último informe a forma de agrupamento das informações, se arquivo único ou por unidade e clique no botão "Gerar".</a:t>
            </a:r>
          </a:p>
          <a:p>
            <a:pPr algn="just"/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7" t="19470" r="22611" b="39649"/>
          <a:stretch/>
        </p:blipFill>
        <p:spPr>
          <a:xfrm>
            <a:off x="959224" y="3645024"/>
            <a:ext cx="7225552" cy="3041318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1047092" y="4129332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1º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187624" y="4331260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2º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376692" y="4699028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3º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332986" y="4901682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4º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346440" y="404664"/>
            <a:ext cx="6393912" cy="936104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Gerando BPA no e-SUS AB</a:t>
            </a:r>
            <a:endParaRPr lang="pt-BR" sz="32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853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de cantos arredondados 13"/>
          <p:cNvSpPr/>
          <p:nvPr/>
        </p:nvSpPr>
        <p:spPr>
          <a:xfrm>
            <a:off x="2699792" y="4685206"/>
            <a:ext cx="3597804" cy="9233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605767" y="1542410"/>
            <a:ext cx="79821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/>
              <a:t>Ao exportar os dados, o sistema irá gerar um arquivo no formato TXT, salve este arquivo em uma pasta no seu computador local e proceda a importação conforme instruções do Sistema </a:t>
            </a:r>
            <a:r>
              <a:rPr lang="pt-BR" sz="2000" dirty="0" smtClean="0"/>
              <a:t>BPA. Para </a:t>
            </a:r>
            <a:r>
              <a:rPr lang="pt-BR" sz="2000" dirty="0"/>
              <a:t>mais informações acesse o Manual Operacional do Sistema BPA no SIA.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6297596" y="4667622"/>
            <a:ext cx="27900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 smtClean="0"/>
              <a:t>SIASUS</a:t>
            </a:r>
            <a:endParaRPr lang="pt-BR" sz="5400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3284984"/>
            <a:ext cx="670334" cy="868755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3842693" y="3534695"/>
            <a:ext cx="245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BPA gerado do e-SUS AB</a:t>
            </a:r>
            <a:endParaRPr lang="pt-BR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428596" y="207896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Importando no SIA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815147" y="4806121"/>
            <a:ext cx="3335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/>
              <a:t>Verificar todos os</a:t>
            </a:r>
          </a:p>
          <a:p>
            <a:pPr algn="ctr"/>
            <a:r>
              <a:rPr lang="pt-BR" b="1" dirty="0" smtClean="0"/>
              <a:t>Procedimentos que estão no BPA</a:t>
            </a:r>
            <a:endParaRPr lang="pt-BR" b="1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67" y="4604475"/>
            <a:ext cx="1440160" cy="1281124"/>
          </a:xfrm>
          <a:prstGeom prst="rect">
            <a:avLst/>
          </a:prstGeom>
        </p:spPr>
      </p:pic>
      <p:sp>
        <p:nvSpPr>
          <p:cNvPr id="12" name="Seta dobrada 11"/>
          <p:cNvSpPr/>
          <p:nvPr/>
        </p:nvSpPr>
        <p:spPr>
          <a:xfrm>
            <a:off x="1403648" y="3628481"/>
            <a:ext cx="1152128" cy="52249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Seta dobrada 12"/>
          <p:cNvSpPr/>
          <p:nvPr/>
        </p:nvSpPr>
        <p:spPr>
          <a:xfrm rot="5400000">
            <a:off x="6653937" y="3509199"/>
            <a:ext cx="1020702" cy="1296144"/>
          </a:xfrm>
          <a:prstGeom prst="bentArrow">
            <a:avLst>
              <a:gd name="adj1" fmla="val 14663"/>
              <a:gd name="adj2" fmla="val 14687"/>
              <a:gd name="adj3" fmla="val 18109"/>
              <a:gd name="adj4" fmla="val 394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491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1584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000" b="1" dirty="0" smtClean="0"/>
              <a:t>esusab.sc@gmail.com</a:t>
            </a:r>
          </a:p>
          <a:p>
            <a:pPr algn="ctr">
              <a:buNone/>
            </a:pPr>
            <a:r>
              <a:rPr lang="pt-BR" sz="4000" b="1" dirty="0" smtClean="0"/>
              <a:t>(48) 3664-7283</a:t>
            </a:r>
            <a:endParaRPr lang="pt-BR" sz="4000" b="1" dirty="0"/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457200" y="1340768"/>
            <a:ext cx="8229600" cy="1584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pt-BR" sz="4000" b="1" dirty="0" smtClean="0"/>
              <a:t>Skype</a:t>
            </a:r>
          </a:p>
          <a:p>
            <a:pPr algn="ctr">
              <a:buNone/>
            </a:pPr>
            <a:r>
              <a:rPr lang="pt-BR" sz="4000" dirty="0" smtClean="0"/>
              <a:t>esus.telessaude.sc - Carlos</a:t>
            </a:r>
            <a:endParaRPr lang="pt-BR" sz="4000" dirty="0"/>
          </a:p>
          <a:p>
            <a:pPr algn="ctr">
              <a:buNone/>
            </a:pPr>
            <a:r>
              <a:rPr lang="pt-BR" sz="4000" dirty="0" smtClean="0"/>
              <a:t>Telessaude.consultoria7 - Lisandra</a:t>
            </a:r>
            <a:endParaRPr lang="pt-BR" sz="4000" dirty="0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457200" y="5229200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3600" dirty="0" smtClean="0"/>
              <a:t>www.telessaude.ufsc.br</a:t>
            </a:r>
          </a:p>
          <a:p>
            <a:pPr algn="ctr">
              <a:buNone/>
            </a:pPr>
            <a:r>
              <a:rPr lang="pt-BR" sz="2400" dirty="0" smtClean="0"/>
              <a:t>(48) 3664-7282</a:t>
            </a:r>
            <a:endParaRPr lang="pt-BR" sz="2400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57200" y="214903"/>
            <a:ext cx="8229600" cy="72376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Suporte para e-SUS AB</a:t>
            </a:r>
            <a:endParaRPr lang="pt-BR" sz="36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74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2984</TotalTime>
  <Words>343</Words>
  <Application>Microsoft Office PowerPoint</Application>
  <PresentationFormat>Apresentação na tela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4" baseType="lpstr">
      <vt:lpstr>Microsoft YaHei</vt:lpstr>
      <vt:lpstr>Arial</vt:lpstr>
      <vt:lpstr>Arial Black</vt:lpstr>
      <vt:lpstr>Calibri</vt:lpstr>
      <vt:lpstr>Lucida Sans Unicode</vt:lpstr>
      <vt:lpstr>Times New Roman</vt:lpstr>
      <vt:lpstr>Tema do Office</vt:lpstr>
      <vt:lpstr>Apresentação do PowerPoint</vt:lpstr>
      <vt:lpstr>BPA do e-SUS AB</vt:lpstr>
      <vt:lpstr>Novo Fluxo</vt:lpstr>
      <vt:lpstr>Gerando BPA no e-SUS AB</vt:lpstr>
      <vt:lpstr>Gerando BPA no e-SUS AB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vanessa.deluca@hotmail.com</dc:creator>
  <cp:lastModifiedBy>Carlos Costa</cp:lastModifiedBy>
  <cp:revision>333</cp:revision>
  <cp:lastPrinted>2015-07-22T18:52:00Z</cp:lastPrinted>
  <dcterms:created xsi:type="dcterms:W3CDTF">2013-07-16T01:21:39Z</dcterms:created>
  <dcterms:modified xsi:type="dcterms:W3CDTF">2017-05-05T15:15:42Z</dcterms:modified>
</cp:coreProperties>
</file>