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42" r:id="rId3"/>
    <p:sldId id="344" r:id="rId4"/>
    <p:sldId id="358" r:id="rId5"/>
    <p:sldId id="364" r:id="rId6"/>
    <p:sldId id="361" r:id="rId7"/>
    <p:sldId id="365" r:id="rId8"/>
    <p:sldId id="359" r:id="rId9"/>
    <p:sldId id="360" r:id="rId10"/>
    <p:sldId id="366" r:id="rId11"/>
    <p:sldId id="305" r:id="rId12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nizzim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68B0"/>
    <a:srgbClr val="488BBE"/>
    <a:srgbClr val="800000"/>
    <a:srgbClr val="19AAE2"/>
    <a:srgbClr val="184982"/>
    <a:srgbClr val="4F6228"/>
    <a:srgbClr val="FFFF99"/>
    <a:srgbClr val="D0FAFE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3896" autoAdjust="0"/>
  </p:normalViewPr>
  <p:slideViewPr>
    <p:cSldViewPr>
      <p:cViewPr varScale="1">
        <p:scale>
          <a:sx n="109" d="100"/>
          <a:sy n="109" d="100"/>
        </p:scale>
        <p:origin x="165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DFA3A-7D82-4EAB-84B3-3B188360C947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E16B4-1F6A-485B-93E4-EE0EDC9C7DB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347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B78F6-DC48-4F49-959D-23108EF7520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CD545-C009-4A05-A607-A5874F9A088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0657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6798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2910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5043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7809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4658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8336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842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7783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6327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9294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24/04/2017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4264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"/>
          <p:cNvSpPr txBox="1">
            <a:spLocks noChangeArrowheads="1"/>
          </p:cNvSpPr>
          <p:nvPr userDrawn="1"/>
        </p:nvSpPr>
        <p:spPr bwMode="auto">
          <a:xfrm>
            <a:off x="457200" y="6356350"/>
            <a:ext cx="2111375" cy="342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sp>
        <p:nvSpPr>
          <p:cNvPr id="8" name="Freeform 2"/>
          <p:cNvSpPr>
            <a:spLocks noChangeArrowheads="1"/>
          </p:cNvSpPr>
          <p:nvPr userDrawn="1"/>
        </p:nvSpPr>
        <p:spPr bwMode="auto">
          <a:xfrm>
            <a:off x="500063" y="5945188"/>
            <a:ext cx="4940300" cy="920750"/>
          </a:xfrm>
          <a:custGeom>
            <a:avLst/>
            <a:gdLst>
              <a:gd name="G0" fmla="+- 7150 0 0"/>
              <a:gd name="G1" fmla="+- 1 0 0"/>
              <a:gd name="G2" fmla="+- 8 0 0"/>
              <a:gd name="G3" fmla="*/ 1 35019 51712"/>
              <a:gd name="T0" fmla="*/ 0 w 7485"/>
              <a:gd name="T1" fmla="*/ 0 h 337"/>
              <a:gd name="T2" fmla="*/ 2147483647 w 7485"/>
              <a:gd name="T3" fmla="*/ 0 h 337"/>
              <a:gd name="T4" fmla="*/ 2147483647 w 7485"/>
              <a:gd name="T5" fmla="*/ 2147483647 h 337"/>
              <a:gd name="T6" fmla="*/ 2147483647 w 7485"/>
              <a:gd name="T7" fmla="*/ 0 h 337"/>
              <a:gd name="T8" fmla="*/ 0 w 7485"/>
              <a:gd name="T9" fmla="*/ 0 h 337"/>
              <a:gd name="T10" fmla="*/ 7485 w 7485"/>
              <a:gd name="T11" fmla="*/ 33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8EB4E3">
              <a:alpha val="39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sp>
        <p:nvSpPr>
          <p:cNvPr id="9" name="Freeform 3"/>
          <p:cNvSpPr>
            <a:spLocks noChangeArrowheads="1"/>
          </p:cNvSpPr>
          <p:nvPr userDrawn="1"/>
        </p:nvSpPr>
        <p:spPr bwMode="auto">
          <a:xfrm>
            <a:off x="485775" y="5938838"/>
            <a:ext cx="3690938" cy="933450"/>
          </a:xfrm>
          <a:custGeom>
            <a:avLst/>
            <a:gdLst>
              <a:gd name="G0" fmla="+- 5006 0 0"/>
              <a:gd name="G1" fmla="+- 1 0 0"/>
              <a:gd name="G2" fmla="+- 8 0 0"/>
              <a:gd name="G3" fmla="*/ 1 35019 51712"/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w 5591"/>
              <a:gd name="T9" fmla="*/ 0 h 588"/>
              <a:gd name="T10" fmla="*/ 5591 w 5591"/>
              <a:gd name="T11" fmla="*/ 588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9600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sp>
        <p:nvSpPr>
          <p:cNvPr id="10" name="AutoShape 4"/>
          <p:cNvSpPr>
            <a:spLocks noChangeArrowheads="1"/>
          </p:cNvSpPr>
          <p:nvPr userDrawn="1"/>
        </p:nvSpPr>
        <p:spPr bwMode="auto">
          <a:xfrm>
            <a:off x="0" y="5732463"/>
            <a:ext cx="3348038" cy="1125537"/>
          </a:xfrm>
          <a:prstGeom prst="rtTriangle">
            <a:avLst/>
          </a:prstGeom>
          <a:solidFill>
            <a:srgbClr val="7DA014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1450"/>
            <a:ext cx="904875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55575"/>
            <a:ext cx="115093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73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395536" y="3040267"/>
            <a:ext cx="8352928" cy="201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60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e-SUS AB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60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Santa Catarina</a:t>
            </a:r>
            <a:endParaRPr kumimoji="0" lang="pt-BR" sz="6000" b="1" i="0" u="none" strike="noStrike" kern="0" cap="none" spc="0" normalizeH="0" baseline="0" noProof="0" dirty="0">
              <a:ln>
                <a:noFill/>
              </a:ln>
              <a:solidFill>
                <a:srgbClr val="9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 pitchFamily="34" charset="0"/>
              <a:cs typeface="Lucida Sans Unicode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1" y="1719729"/>
            <a:ext cx="1440160" cy="128112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229200"/>
            <a:ext cx="1313027" cy="126364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1081"/>
            <a:ext cx="1296144" cy="1435716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379171" y="147694"/>
            <a:ext cx="638565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pt-BR" sz="1400" dirty="0"/>
              <a:t>ESTADO DE SANTA CATARINA</a:t>
            </a:r>
          </a:p>
          <a:p>
            <a:pPr algn="ctr">
              <a:buFont typeface="Arial" pitchFamily="34" charset="0"/>
              <a:buNone/>
            </a:pPr>
            <a:r>
              <a:rPr lang="pt-BR" sz="1400" dirty="0"/>
              <a:t>SECRETARIA DE ESTADO DA SAÚDE - SES</a:t>
            </a:r>
          </a:p>
          <a:p>
            <a:pPr algn="ctr">
              <a:buFont typeface="Arial" pitchFamily="34" charset="0"/>
              <a:buNone/>
            </a:pPr>
            <a:r>
              <a:rPr lang="pt-BR" sz="1400" dirty="0"/>
              <a:t>SUPERINTENDENCIA DE PLANEJAMENTO E GESTÃO</a:t>
            </a:r>
          </a:p>
          <a:p>
            <a:pPr algn="ctr">
              <a:buFont typeface="Arial" pitchFamily="34" charset="0"/>
              <a:buNone/>
            </a:pPr>
            <a:r>
              <a:rPr lang="pt-BR" sz="1400" dirty="0"/>
              <a:t>GERÊNCIA DE COORDENAÇÃO DA ATENÇÃO BÁSICA - GEABS</a:t>
            </a:r>
          </a:p>
          <a:p>
            <a:pPr algn="ctr">
              <a:buFont typeface="Arial" pitchFamily="34" charset="0"/>
              <a:buNone/>
            </a:pPr>
            <a:r>
              <a:rPr lang="pt-BR" sz="1400" dirty="0"/>
              <a:t>COORDENAÇÃO DE ACOMPANHAMENTO E AVALIAÇÃO DA ATENÇÃO BÁSICA</a:t>
            </a: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7360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57200" y="133472"/>
            <a:ext cx="8229600" cy="72376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Portal do </a:t>
            </a:r>
            <a:r>
              <a:rPr lang="pt-BR" sz="3600" b="1" dirty="0" err="1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Telessaúde</a:t>
            </a:r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SC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80909" y="796642"/>
            <a:ext cx="7982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http</a:t>
            </a:r>
            <a:r>
              <a:rPr lang="pt-BR" sz="24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://telessaude.sc.gov.br/</a:t>
            </a:r>
            <a:endParaRPr lang="pt-BR" sz="2400" dirty="0">
              <a:solidFill>
                <a:srgbClr val="00000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r="42061"/>
          <a:stretch/>
        </p:blipFill>
        <p:spPr>
          <a:xfrm>
            <a:off x="204387" y="1520402"/>
            <a:ext cx="8680188" cy="493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60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65684" y="3284984"/>
            <a:ext cx="8229600" cy="1584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000" b="1" dirty="0" smtClean="0"/>
              <a:t>esusab.sc@gmail.com</a:t>
            </a:r>
          </a:p>
          <a:p>
            <a:pPr algn="ctr">
              <a:buNone/>
            </a:pPr>
            <a:r>
              <a:rPr lang="pt-BR" sz="4000" b="1" dirty="0" smtClean="0"/>
              <a:t>(48) 3664-7283</a:t>
            </a:r>
            <a:endParaRPr lang="pt-BR" sz="4000" b="1" dirty="0"/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1465684" y="1340768"/>
            <a:ext cx="8229600" cy="158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pt-BR" sz="4000" b="1" dirty="0" smtClean="0"/>
              <a:t>Skype</a:t>
            </a:r>
          </a:p>
          <a:p>
            <a:pPr algn="ctr">
              <a:buNone/>
            </a:pPr>
            <a:r>
              <a:rPr lang="pt-BR" sz="4000" dirty="0" smtClean="0"/>
              <a:t>esus.telessaude.sc - Carlos</a:t>
            </a:r>
            <a:endParaRPr lang="pt-BR" sz="4000" dirty="0"/>
          </a:p>
          <a:p>
            <a:pPr algn="ctr">
              <a:buNone/>
            </a:pPr>
            <a:r>
              <a:rPr lang="pt-BR" sz="4000" dirty="0" smtClean="0"/>
              <a:t>Telessaude.consultoria7 - Lisandra</a:t>
            </a:r>
            <a:endParaRPr lang="pt-BR" sz="4000" dirty="0"/>
          </a:p>
        </p:txBody>
      </p:sp>
      <p:pic>
        <p:nvPicPr>
          <p:cNvPr id="1026" name="Picture 2" descr="http://portal.pmf.sc.gov.br/arquivos/imagens/19_09_2013_17_11_fa0192292aec4ea8da42a14751b4bde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2" t="15039" r="10435" b="15604"/>
          <a:stretch/>
        </p:blipFill>
        <p:spPr bwMode="auto">
          <a:xfrm>
            <a:off x="205544" y="3236978"/>
            <a:ext cx="2520279" cy="184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1465684" y="5229200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3600" dirty="0" smtClean="0"/>
              <a:t>www.telessaude.ufsc.br</a:t>
            </a:r>
          </a:p>
          <a:p>
            <a:pPr algn="ctr">
              <a:buNone/>
            </a:pPr>
            <a:r>
              <a:rPr lang="pt-BR" sz="2400" dirty="0" smtClean="0"/>
              <a:t>(48) 3664-7282</a:t>
            </a:r>
            <a:endParaRPr lang="pt-BR" sz="24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57200" y="214903"/>
            <a:ext cx="8229600" cy="72376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Suporte para e-SUS AB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74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05768" y="3761457"/>
            <a:ext cx="7982183" cy="82330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endParaRPr lang="pt-BR" sz="2000" dirty="0" smtClean="0">
              <a:solidFill>
                <a:srgbClr val="00000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ts val="2100"/>
              </a:lnSpc>
            </a:pPr>
            <a:endParaRPr lang="pt-BR" sz="2000" b="1" baseline="-25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05767" y="1772816"/>
            <a:ext cx="79821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O</a:t>
            </a:r>
            <a:r>
              <a:rPr lang="pt-BR" sz="2000" b="1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20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e-SUS AB </a:t>
            </a:r>
            <a:r>
              <a:rPr lang="pt-BR" sz="200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é uma estratégia do </a:t>
            </a:r>
            <a:r>
              <a:rPr lang="pt-BR" sz="20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Departamento de Atenção Básica (DAB) que busca reestruturar o sistema de informação da Atenção Básica </a:t>
            </a:r>
            <a:r>
              <a:rPr lang="pt-BR" sz="200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nacional.</a:t>
            </a:r>
          </a:p>
          <a:p>
            <a:pPr algn="just"/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processo de informatização qualificada das unidades básicas de saúde objetiva oferecer ferramentas para ampliar o cuidado e melhorar o acompanhamento da gestão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pt-BR" sz="2000" dirty="0">
              <a:solidFill>
                <a:srgbClr val="00000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just"/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www.etical.com.br/wp-content/themes/site/imagens/mapaGrand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4" y="3930335"/>
            <a:ext cx="2457239" cy="251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28596" y="188640"/>
            <a:ext cx="8229600" cy="936104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O que é a </a:t>
            </a:r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Estratégia</a:t>
            </a:r>
            <a:b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e-SUS </a:t>
            </a:r>
            <a:r>
              <a:rPr lang="pt-BR" sz="3600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Atenção </a:t>
            </a:r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Básica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62" y="4513684"/>
            <a:ext cx="1521698" cy="1353656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2971639" y="4370223"/>
            <a:ext cx="29523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7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SISAB</a:t>
            </a:r>
            <a:endParaRPr lang="pt-BR" sz="6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1400" b="1" dirty="0" smtClean="0">
                <a:solidFill>
                  <a:schemeClr val="tx2"/>
                </a:solidFill>
              </a:rPr>
              <a:t>Sistema de Informação em Saúde para a Atenção Básica </a:t>
            </a:r>
            <a:endParaRPr lang="pt-BR" sz="1400" b="1" dirty="0">
              <a:solidFill>
                <a:schemeClr val="tx2"/>
              </a:solidFill>
            </a:endParaRPr>
          </a:p>
        </p:txBody>
      </p:sp>
      <p:sp>
        <p:nvSpPr>
          <p:cNvPr id="10" name="Seta para baixo 9"/>
          <p:cNvSpPr/>
          <p:nvPr/>
        </p:nvSpPr>
        <p:spPr>
          <a:xfrm rot="5400000" flipV="1">
            <a:off x="2412335" y="4846740"/>
            <a:ext cx="659106" cy="678185"/>
          </a:xfrm>
          <a:prstGeom prst="downArrow">
            <a:avLst>
              <a:gd name="adj1" fmla="val 3932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 para baixo 10"/>
          <p:cNvSpPr/>
          <p:nvPr/>
        </p:nvSpPr>
        <p:spPr>
          <a:xfrm rot="5400000" flipV="1">
            <a:off x="5794223" y="4846740"/>
            <a:ext cx="659106" cy="678185"/>
          </a:xfrm>
          <a:prstGeom prst="downArrow">
            <a:avLst>
              <a:gd name="adj1" fmla="val 3932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697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11560" y="1772816"/>
            <a:ext cx="7982183" cy="483722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12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Esta estratégia está regulamentada na Portaria 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nº 1.412 de 10 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de julho 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de 2013 que 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i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nstitui o Sistema de Informação em Saúde para a Atenção Básica (SISAB) que irá substituir o SIAB, sistema até então 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utilizado. 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partir de Janeiro de 2016, o SISAB passa a ser o sistema de informação vigente para fins de financiamento e de adesão aos programas e estratégias da Política Nacional de Atenção Básica (PNAB) do DAB/SAS/MS.</a:t>
            </a:r>
            <a:endParaRPr lang="pt-BR" sz="2000" b="1" baseline="-25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12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Ministério da Saúde disponibiliza gratuitamente os sistemas de </a:t>
            </a:r>
            <a:r>
              <a:rPr lang="pt-BR" sz="20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software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e-SUS 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AB. </a:t>
            </a:r>
          </a:p>
          <a:p>
            <a:pPr marL="342900" indent="-342900" algn="just">
              <a:spcBef>
                <a:spcPts val="12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Municípios 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que 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utilizam </a:t>
            </a:r>
            <a:r>
              <a:rPr lang="pt-BR" sz="20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software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próprios (Sistema Próprio): 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 informações devem ser 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importadas no e-SUS AB para posteriormente serem enviadas ao SISAB</a:t>
            </a:r>
            <a:r>
              <a:rPr lang="pt-BR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spcBef>
                <a:spcPts val="1200"/>
              </a:spcBef>
              <a:spcAft>
                <a:spcPts val="1000"/>
              </a:spcAft>
            </a:pPr>
            <a:endParaRPr lang="pt-BR" sz="2000" b="1" baseline="-25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274432" y="188640"/>
            <a:ext cx="6537928" cy="936104"/>
          </a:xfrm>
        </p:spPr>
        <p:txBody>
          <a:bodyPr>
            <a:noAutofit/>
          </a:bodyPr>
          <a:lstStyle/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Estratégia</a:t>
            </a:r>
            <a:b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e-SUS Atenção Básica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99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403648" y="332656"/>
            <a:ext cx="6336704" cy="72376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Orientações para Gestores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80908" y="1922590"/>
            <a:ext cx="7982183" cy="388824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12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Novos gestores: Atualizar seus dados no portal do e-Gestor e liberar o acesso ao portal do SISAB.</a:t>
            </a:r>
          </a:p>
          <a:p>
            <a:pPr marL="342900" indent="-342900" algn="just">
              <a:spcBef>
                <a:spcPts val="12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Realizar a monitoramento do seu município com as informações do e-SUS AB ou SISAB.</a:t>
            </a:r>
          </a:p>
          <a:p>
            <a:pPr marL="342900" indent="-342900" algn="just">
              <a:spcBef>
                <a:spcPts val="12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Possuir um profissional no município para monitorar as informações do e-SUS AB.</a:t>
            </a:r>
          </a:p>
          <a:p>
            <a:pPr marL="342900" indent="-342900" algn="just">
              <a:spcBef>
                <a:spcPts val="12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Acompanhar se as equipes estão digitando produção e se está transmitindo para Ministério, evitando corte de 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recursos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.</a:t>
            </a:r>
            <a:endParaRPr lang="pt-BR" sz="20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spcBef>
                <a:spcPts val="1200"/>
              </a:spcBef>
              <a:spcAft>
                <a:spcPts val="1000"/>
              </a:spcAft>
            </a:pPr>
            <a:endParaRPr lang="pt-BR" sz="2000" b="1" baseline="-25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19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l="59450" t="18550" r="1137" b="33201"/>
          <a:stretch/>
        </p:blipFill>
        <p:spPr>
          <a:xfrm>
            <a:off x="409938" y="1196752"/>
            <a:ext cx="8396133" cy="3384376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475656" y="260648"/>
            <a:ext cx="6192688" cy="86795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PORTARIA Nº 97, DE 6 DE JANEIRO DE 2017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/>
          <a:srcRect l="62000" t="11899" r="2045" b="34902"/>
          <a:stretch/>
        </p:blipFill>
        <p:spPr>
          <a:xfrm>
            <a:off x="467544" y="2566920"/>
            <a:ext cx="8280920" cy="4034294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444144" y="2492896"/>
            <a:ext cx="8361927" cy="410831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94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l="66890" t="28868" r="9023" b="47315"/>
          <a:stretch/>
        </p:blipFill>
        <p:spPr>
          <a:xfrm>
            <a:off x="1475656" y="1161997"/>
            <a:ext cx="6192688" cy="2016224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7200" y="260648"/>
            <a:ext cx="8229600" cy="86795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Ofício Circular</a:t>
            </a:r>
          </a:p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nº 044 2016-DAB/SAS/MS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/>
          <a:srcRect l="66890" t="58568" r="9023" b="28672"/>
          <a:stretch/>
        </p:blipFill>
        <p:spPr>
          <a:xfrm>
            <a:off x="1475656" y="3153405"/>
            <a:ext cx="6192688" cy="1080120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289007" y="4221088"/>
            <a:ext cx="8565986" cy="2357263"/>
            <a:chOff x="213854" y="4221088"/>
            <a:chExt cx="8565986" cy="2357263"/>
          </a:xfrm>
        </p:grpSpPr>
        <p:pic>
          <p:nvPicPr>
            <p:cNvPr id="6" name="Imagem 5"/>
            <p:cNvPicPr>
              <a:picLocks noChangeAspect="1"/>
            </p:cNvPicPr>
            <p:nvPr/>
          </p:nvPicPr>
          <p:blipFill rotWithShape="1">
            <a:blip r:embed="rId3"/>
            <a:srcRect l="66842" t="23076" r="8959" b="63250"/>
            <a:stretch/>
          </p:blipFill>
          <p:spPr>
            <a:xfrm>
              <a:off x="213854" y="4266916"/>
              <a:ext cx="8565976" cy="1593670"/>
            </a:xfrm>
            <a:prstGeom prst="rect">
              <a:avLst/>
            </a:prstGeom>
          </p:spPr>
        </p:pic>
        <p:pic>
          <p:nvPicPr>
            <p:cNvPr id="7" name="Imagem 6"/>
            <p:cNvPicPr>
              <a:picLocks noChangeAspect="1"/>
            </p:cNvPicPr>
            <p:nvPr/>
          </p:nvPicPr>
          <p:blipFill rotWithShape="1">
            <a:blip r:embed="rId3"/>
            <a:srcRect l="66969" t="51278" r="8832" b="42652"/>
            <a:stretch/>
          </p:blipFill>
          <p:spPr>
            <a:xfrm>
              <a:off x="213854" y="5870939"/>
              <a:ext cx="8565986" cy="707412"/>
            </a:xfrm>
            <a:prstGeom prst="rect">
              <a:avLst/>
            </a:prstGeom>
          </p:spPr>
        </p:pic>
        <p:sp>
          <p:nvSpPr>
            <p:cNvPr id="2" name="Retângulo 1"/>
            <p:cNvSpPr/>
            <p:nvPr/>
          </p:nvSpPr>
          <p:spPr>
            <a:xfrm>
              <a:off x="213854" y="4221088"/>
              <a:ext cx="8565976" cy="2311435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93242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1124744"/>
            <a:ext cx="8229600" cy="201622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Prontuário Eletrônico</a:t>
            </a:r>
          </a:p>
          <a:p>
            <a:endParaRPr lang="pt-BR" sz="3600" b="1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Ofício Circular</a:t>
            </a:r>
          </a:p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nº 005/2017-DAB/SAS/MS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580908" y="3429000"/>
            <a:ext cx="7982183" cy="160556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spcBef>
                <a:spcPts val="1200"/>
              </a:spcBef>
              <a:spcAft>
                <a:spcPts val="1000"/>
              </a:spcAft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Brasília/SF, 30 de março de 2017</a:t>
            </a:r>
          </a:p>
          <a:p>
            <a:pPr algn="just">
              <a:spcBef>
                <a:spcPts val="1200"/>
              </a:spcBef>
              <a:spcAft>
                <a:spcPts val="1000"/>
              </a:spcAft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Assunto: Suspensão por ausência de envio de informações das equipes de Atenção Básica por meio do prontuário eletrônico para o SISAB.</a:t>
            </a:r>
            <a:endParaRPr lang="pt-BR" sz="20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60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78673"/>
            <a:ext cx="8496944" cy="5543822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547664" y="133472"/>
            <a:ext cx="6048672" cy="72376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e-SUS AB no site da SES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19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133472"/>
            <a:ext cx="8229600" cy="72376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Portal do SISAB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80909" y="796642"/>
            <a:ext cx="7982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http://sisab.saude.gov.br/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r="42101"/>
          <a:stretch/>
        </p:blipFill>
        <p:spPr>
          <a:xfrm>
            <a:off x="395536" y="1520402"/>
            <a:ext cx="8291264" cy="471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22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2939</TotalTime>
  <Words>334</Words>
  <Application>Microsoft Office PowerPoint</Application>
  <PresentationFormat>Apresentação na tela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8" baseType="lpstr">
      <vt:lpstr>Microsoft YaHei</vt:lpstr>
      <vt:lpstr>Arial</vt:lpstr>
      <vt:lpstr>Arial Black</vt:lpstr>
      <vt:lpstr>Calibri</vt:lpstr>
      <vt:lpstr>Lucida Sans Unicode</vt:lpstr>
      <vt:lpstr>Times New Roman</vt:lpstr>
      <vt:lpstr>Tema do Office</vt:lpstr>
      <vt:lpstr>Apresentação do PowerPoint</vt:lpstr>
      <vt:lpstr>O que é a Estratégia e-SUS Atenção Básica</vt:lpstr>
      <vt:lpstr>Estratégia e-SUS Atenção Básica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vanessa.deluca@hotmail.com</dc:creator>
  <cp:lastModifiedBy>Carlos Costa</cp:lastModifiedBy>
  <cp:revision>327</cp:revision>
  <cp:lastPrinted>2015-07-22T18:52:00Z</cp:lastPrinted>
  <dcterms:created xsi:type="dcterms:W3CDTF">2013-07-16T01:21:39Z</dcterms:created>
  <dcterms:modified xsi:type="dcterms:W3CDTF">2017-04-24T18:01:30Z</dcterms:modified>
</cp:coreProperties>
</file>