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5" r:id="rId4"/>
    <p:sldId id="260" r:id="rId5"/>
    <p:sldId id="257" r:id="rId6"/>
    <p:sldId id="258" r:id="rId7"/>
    <p:sldId id="262" r:id="rId8"/>
    <p:sldId id="261" r:id="rId9"/>
    <p:sldId id="263" r:id="rId10"/>
    <p:sldId id="267" r:id="rId11"/>
    <p:sldId id="264" r:id="rId12"/>
    <p:sldId id="285" r:id="rId1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6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/>
          <a:lstStyle/>
          <a:p>
            <a:fld id="{F6AF53CB-B607-418F-938C-35EF790BCF38}" type="datetimeFigureOut">
              <a:rPr lang="pt-BR" smtClean="0"/>
              <a:t>05/05/2017</a:t>
            </a:fld>
            <a:endParaRPr lang="pt-B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/>
          <a:lstStyle/>
          <a:p>
            <a:fld id="{E2F9CC50-B8E3-47C1-98A1-A2235FA9D735}" type="slidenum">
              <a:rPr lang="pt-BR" smtClean="0"/>
              <a:t>‹nº›</a:t>
            </a:fld>
            <a:endParaRPr lang="pt-B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/>
          <a:lstStyle/>
          <a:p>
            <a:fld id="{F6AF53CB-B607-418F-938C-35EF790BCF38}" type="datetimeFigureOut">
              <a:rPr lang="pt-BR" smtClean="0"/>
              <a:t>05/05/2017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/>
          <a:lstStyle/>
          <a:p>
            <a:fld id="{E2F9CC50-B8E3-47C1-98A1-A2235FA9D73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/>
          <a:lstStyle/>
          <a:p>
            <a:fld id="{F6AF53CB-B607-418F-938C-35EF790BCF38}" type="datetimeFigureOut">
              <a:rPr lang="pt-BR" smtClean="0"/>
              <a:t>05/05/2017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/>
          <a:lstStyle/>
          <a:p>
            <a:fld id="{E2F9CC50-B8E3-47C1-98A1-A2235FA9D73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/>
          <a:lstStyle/>
          <a:p>
            <a:fld id="{F6AF53CB-B607-418F-938C-35EF790BCF38}" type="datetimeFigureOut">
              <a:rPr lang="pt-BR" smtClean="0"/>
              <a:t>05/05/2017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/>
          <a:lstStyle/>
          <a:p>
            <a:fld id="{E2F9CC50-B8E3-47C1-98A1-A2235FA9D73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/>
          <a:lstStyle/>
          <a:p>
            <a:fld id="{F6AF53CB-B607-418F-938C-35EF790BCF38}" type="datetimeFigureOut">
              <a:rPr lang="pt-BR" smtClean="0"/>
              <a:t>05/05/2017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/>
          <a:lstStyle/>
          <a:p>
            <a:fld id="{E2F9CC50-B8E3-47C1-98A1-A2235FA9D735}" type="slidenum">
              <a:rPr lang="pt-BR" smtClean="0"/>
              <a:t>‹nº›</a:t>
            </a:fld>
            <a:endParaRPr lang="pt-BR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/>
          <a:lstStyle/>
          <a:p>
            <a:fld id="{F6AF53CB-B607-418F-938C-35EF790BCF38}" type="datetimeFigureOut">
              <a:rPr lang="pt-BR" smtClean="0"/>
              <a:t>05/05/2017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/>
          <a:lstStyle/>
          <a:p>
            <a:fld id="{E2F9CC50-B8E3-47C1-98A1-A2235FA9D735}" type="slidenum">
              <a:rPr lang="pt-BR" smtClean="0"/>
              <a:t>‹nº›</a:t>
            </a:fld>
            <a:endParaRPr lang="pt-B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/>
          <a:lstStyle/>
          <a:p>
            <a:fld id="{F6AF53CB-B607-418F-938C-35EF790BCF38}" type="datetimeFigureOut">
              <a:rPr lang="pt-BR" smtClean="0"/>
              <a:t>05/05/2017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/>
          <a:lstStyle/>
          <a:p>
            <a:fld id="{E2F9CC50-B8E3-47C1-98A1-A2235FA9D735}" type="slidenum">
              <a:rPr lang="pt-BR" smtClean="0"/>
              <a:t>‹nº›</a:t>
            </a:fld>
            <a:endParaRPr lang="pt-BR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/>
          <a:lstStyle/>
          <a:p>
            <a:fld id="{F6AF53CB-B607-418F-938C-35EF790BCF38}" type="datetimeFigureOut">
              <a:rPr lang="pt-BR" smtClean="0"/>
              <a:t>05/05/2017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/>
          <a:lstStyle/>
          <a:p>
            <a:fld id="{E2F9CC50-B8E3-47C1-98A1-A2235FA9D73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/>
          <a:lstStyle/>
          <a:p>
            <a:fld id="{F6AF53CB-B607-418F-938C-35EF790BCF38}" type="datetimeFigureOut">
              <a:rPr lang="pt-BR" smtClean="0"/>
              <a:t>05/05/2017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/>
          <a:lstStyle/>
          <a:p>
            <a:fld id="{E2F9CC50-B8E3-47C1-98A1-A2235FA9D73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/>
          <a:lstStyle/>
          <a:p>
            <a:fld id="{F6AF53CB-B607-418F-938C-35EF790BCF38}" type="datetimeFigureOut">
              <a:rPr lang="pt-BR" smtClean="0"/>
              <a:t>05/05/2017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/>
          <a:lstStyle/>
          <a:p>
            <a:fld id="{E2F9CC50-B8E3-47C1-98A1-A2235FA9D73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/>
          <a:lstStyle/>
          <a:p>
            <a:fld id="{F6AF53CB-B607-418F-938C-35EF790BCF38}" type="datetimeFigureOut">
              <a:rPr lang="pt-BR" smtClean="0"/>
              <a:t>05/05/2017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/>
          <a:lstStyle/>
          <a:p>
            <a:fld id="{E2F9CC50-B8E3-47C1-98A1-A2235FA9D73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1"/>
          <p:cNvSpPr txBox="1">
            <a:spLocks noChangeArrowheads="1"/>
          </p:cNvSpPr>
          <p:nvPr userDrawn="1"/>
        </p:nvSpPr>
        <p:spPr bwMode="auto">
          <a:xfrm>
            <a:off x="457200" y="6356350"/>
            <a:ext cx="2111375" cy="3429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pt-BR">
              <a:latin typeface="Arial" charset="0"/>
              <a:ea typeface="Microsoft YaHei" pitchFamily="32" charset="-122"/>
            </a:endParaRPr>
          </a:p>
        </p:txBody>
      </p:sp>
      <p:sp>
        <p:nvSpPr>
          <p:cNvPr id="10" name="Freeform 2"/>
          <p:cNvSpPr>
            <a:spLocks noChangeArrowheads="1"/>
          </p:cNvSpPr>
          <p:nvPr userDrawn="1"/>
        </p:nvSpPr>
        <p:spPr bwMode="auto">
          <a:xfrm>
            <a:off x="500063" y="5945188"/>
            <a:ext cx="4940300" cy="920750"/>
          </a:xfrm>
          <a:custGeom>
            <a:avLst/>
            <a:gdLst>
              <a:gd name="G0" fmla="+- 7150 0 0"/>
              <a:gd name="G1" fmla="+- 1 0 0"/>
              <a:gd name="G2" fmla="+- 8 0 0"/>
              <a:gd name="G3" fmla="*/ 1 35019 51712"/>
              <a:gd name="T0" fmla="*/ 0 w 7485"/>
              <a:gd name="T1" fmla="*/ 0 h 337"/>
              <a:gd name="T2" fmla="*/ 2147483647 w 7485"/>
              <a:gd name="T3" fmla="*/ 0 h 337"/>
              <a:gd name="T4" fmla="*/ 2147483647 w 7485"/>
              <a:gd name="T5" fmla="*/ 2147483647 h 337"/>
              <a:gd name="T6" fmla="*/ 2147483647 w 7485"/>
              <a:gd name="T7" fmla="*/ 0 h 337"/>
              <a:gd name="T8" fmla="*/ 0 w 7485"/>
              <a:gd name="T9" fmla="*/ 0 h 337"/>
              <a:gd name="T10" fmla="*/ 7485 w 7485"/>
              <a:gd name="T11" fmla="*/ 337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rgbClr val="8EB4E3">
              <a:alpha val="39999"/>
            </a:srgbClr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pt-BR">
              <a:latin typeface="Arial" charset="0"/>
              <a:ea typeface="Microsoft YaHei" pitchFamily="32" charset="-122"/>
            </a:endParaRPr>
          </a:p>
        </p:txBody>
      </p:sp>
      <p:sp>
        <p:nvSpPr>
          <p:cNvPr id="11" name="Freeform 3"/>
          <p:cNvSpPr>
            <a:spLocks noChangeArrowheads="1"/>
          </p:cNvSpPr>
          <p:nvPr userDrawn="1"/>
        </p:nvSpPr>
        <p:spPr bwMode="auto">
          <a:xfrm>
            <a:off x="485775" y="5938838"/>
            <a:ext cx="3690938" cy="933450"/>
          </a:xfrm>
          <a:custGeom>
            <a:avLst/>
            <a:gdLst>
              <a:gd name="G0" fmla="+- 5006 0 0"/>
              <a:gd name="G1" fmla="+- 1 0 0"/>
              <a:gd name="G2" fmla="+- 8 0 0"/>
              <a:gd name="G3" fmla="*/ 1 35019 51712"/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w 5591"/>
              <a:gd name="T9" fmla="*/ 0 h 588"/>
              <a:gd name="T10" fmla="*/ 5591 w 5591"/>
              <a:gd name="T11" fmla="*/ 588 h 5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96000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pt-BR">
              <a:latin typeface="Arial" charset="0"/>
              <a:ea typeface="Microsoft YaHei" pitchFamily="32" charset="-122"/>
            </a:endParaRPr>
          </a:p>
        </p:txBody>
      </p:sp>
      <p:sp>
        <p:nvSpPr>
          <p:cNvPr id="12" name="AutoShape 4"/>
          <p:cNvSpPr>
            <a:spLocks noChangeArrowheads="1"/>
          </p:cNvSpPr>
          <p:nvPr userDrawn="1"/>
        </p:nvSpPr>
        <p:spPr bwMode="auto">
          <a:xfrm>
            <a:off x="0" y="5732463"/>
            <a:ext cx="3348038" cy="1125537"/>
          </a:xfrm>
          <a:prstGeom prst="rtTriangle">
            <a:avLst/>
          </a:prstGeom>
          <a:solidFill>
            <a:srgbClr val="7DA014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pt-BR">
              <a:latin typeface="Arial" charset="0"/>
              <a:ea typeface="Microsoft YaHei" pitchFamily="32" charset="-122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293464"/>
            <a:ext cx="904875" cy="90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4" name="Picture 2" descr="http://portal.pmf.sc.gov.br/arquivos/imagens/19_09_2013_17_11_fa0192292aec4ea8da42a14751b4bdea.jpg"/>
          <p:cNvPicPr>
            <a:picLocks noChangeAspect="1" noChangeArrowheads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02" t="15039" r="10435" b="15604"/>
          <a:stretch/>
        </p:blipFill>
        <p:spPr bwMode="auto">
          <a:xfrm>
            <a:off x="243383" y="201874"/>
            <a:ext cx="1160265" cy="850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youtu.be/KH7ujj8iqCo" TargetMode="External"/><Relationship Id="rId3" Type="http://schemas.openxmlformats.org/officeDocument/2006/relationships/hyperlink" Target="http://dab.saude.gov.br/portaldab/esus.php" TargetMode="External"/><Relationship Id="rId7" Type="http://schemas.openxmlformats.org/officeDocument/2006/relationships/hyperlink" Target="http://189.28.128.100/dab/docs/portaldab/documentos/nota_tecnica_prorrogacao_eSUS-AB.pdf" TargetMode="External"/><Relationship Id="rId2" Type="http://schemas.openxmlformats.org/officeDocument/2006/relationships/hyperlink" Target="http://189.28.128.100/dab/docs/portaldab/documentos/port_n1113_2015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sbmfc.org.br/media/file/CIAP%202/CIAP%20Brasil_atualizado.pdf" TargetMode="External"/><Relationship Id="rId5" Type="http://schemas.openxmlformats.org/officeDocument/2006/relationships/hyperlink" Target="http://189.28.128.100/dab/docs/portaldab/documentos/Manual_CDS_2_0_versao_preliminar_ago_2015.pdf" TargetMode="External"/><Relationship Id="rId4" Type="http://schemas.openxmlformats.org/officeDocument/2006/relationships/hyperlink" Target="http://dab.saude.gov.br/portaldab/esus/manual_pec_2.0/index.php?conteudo=Cap06/Manualv2.0Cap06#h.p54ldzjajz45" TargetMode="External"/><Relationship Id="rId9" Type="http://schemas.openxmlformats.org/officeDocument/2006/relationships/hyperlink" Target="https://youtu.be/JnVt9S5r7o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116082"/>
            <a:ext cx="1170140" cy="1296144"/>
          </a:xfrm>
          <a:prstGeom prst="rect">
            <a:avLst/>
          </a:prstGeom>
        </p:spPr>
      </p:pic>
      <p:pic>
        <p:nvPicPr>
          <p:cNvPr id="8" name="Picture 2" descr="http://portal.pmf.sc.gov.br/arquivos/imagens/19_09_2013_17_11_fa0192292aec4ea8da42a14751b4bdea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02" t="15039" r="10435" b="15604"/>
          <a:stretch/>
        </p:blipFill>
        <p:spPr bwMode="auto">
          <a:xfrm>
            <a:off x="7524328" y="5700904"/>
            <a:ext cx="1400767" cy="1027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tângulo 8"/>
          <p:cNvSpPr/>
          <p:nvPr/>
        </p:nvSpPr>
        <p:spPr>
          <a:xfrm>
            <a:off x="251520" y="116082"/>
            <a:ext cx="1224136" cy="9758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758" y="208112"/>
            <a:ext cx="1024413" cy="1022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2" name="Título 1"/>
          <p:cNvSpPr txBox="1">
            <a:spLocks/>
          </p:cNvSpPr>
          <p:nvPr/>
        </p:nvSpPr>
        <p:spPr bwMode="auto">
          <a:xfrm>
            <a:off x="395536" y="2082231"/>
            <a:ext cx="8352928" cy="2372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eaLnBrk="0" hangingPunct="0">
              <a:spcBef>
                <a:spcPct val="0"/>
              </a:spcBef>
              <a:defRPr/>
            </a:pPr>
            <a:r>
              <a:rPr lang="pt-BR" sz="5400" b="1" kern="0" dirty="0" smtClean="0">
                <a:solidFill>
                  <a:srgbClr val="9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e-SUS AB</a:t>
            </a:r>
          </a:p>
          <a:p>
            <a:pPr lvl="0" algn="ctr" eaLnBrk="0" hangingPunct="0">
              <a:spcBef>
                <a:spcPct val="0"/>
              </a:spcBef>
              <a:defRPr/>
            </a:pPr>
            <a:r>
              <a:rPr lang="pt-BR" sz="5400" b="1" kern="0" dirty="0" smtClean="0">
                <a:solidFill>
                  <a:srgbClr val="9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Santa Catarina</a:t>
            </a:r>
            <a:endParaRPr lang="pt-BR" sz="3200" b="1" kern="0" dirty="0">
              <a:solidFill>
                <a:srgbClr val="96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1413796" y="147694"/>
            <a:ext cx="631640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pt-BR" sz="1200" dirty="0"/>
              <a:t>ESTADO DE SANTA CATARINA</a:t>
            </a:r>
          </a:p>
          <a:p>
            <a:pPr algn="ctr">
              <a:buFont typeface="Arial" pitchFamily="34" charset="0"/>
              <a:buNone/>
            </a:pPr>
            <a:r>
              <a:rPr lang="pt-BR" sz="1200" dirty="0"/>
              <a:t>SECRETARIA DE ESTADO DA SAÚDE - SES</a:t>
            </a:r>
          </a:p>
          <a:p>
            <a:pPr algn="ctr">
              <a:buFont typeface="Arial" pitchFamily="34" charset="0"/>
              <a:buNone/>
            </a:pPr>
            <a:r>
              <a:rPr lang="pt-BR" sz="1200" dirty="0"/>
              <a:t>SUPERINTENDENCIA DE PLANEJAMENTO E GESTÃO</a:t>
            </a:r>
          </a:p>
          <a:p>
            <a:pPr algn="ctr">
              <a:buFont typeface="Arial" pitchFamily="34" charset="0"/>
              <a:buNone/>
            </a:pPr>
            <a:r>
              <a:rPr lang="pt-BR" sz="1200" dirty="0"/>
              <a:t>GERÊNCIA DE COORDENAÇÃO DA ATENÇÃO BÁSICA - GEABS</a:t>
            </a:r>
          </a:p>
          <a:p>
            <a:pPr algn="ctr">
              <a:buFont typeface="Arial" pitchFamily="34" charset="0"/>
              <a:buNone/>
            </a:pPr>
            <a:r>
              <a:rPr lang="pt-BR" sz="1200" dirty="0"/>
              <a:t>COORDENAÇÃO DE ACOMPANHAMENTO E AVALIAÇÃO DA ATENÇÃO BÁSICA</a:t>
            </a:r>
          </a:p>
          <a:p>
            <a:endParaRPr lang="pt-BR" sz="1200" dirty="0"/>
          </a:p>
        </p:txBody>
      </p:sp>
      <p:pic>
        <p:nvPicPr>
          <p:cNvPr id="14" name="Picture 2" descr="http://dab.saude.gov.br/imgs/portaldab/geral/esus/logoEsu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159120"/>
            <a:ext cx="3219450" cy="1181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7977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5670" y="2204864"/>
            <a:ext cx="6552728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ítulo 1"/>
          <p:cNvSpPr txBox="1">
            <a:spLocks/>
          </p:cNvSpPr>
          <p:nvPr/>
        </p:nvSpPr>
        <p:spPr>
          <a:xfrm>
            <a:off x="509498" y="980728"/>
            <a:ext cx="8229600" cy="936104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pt-BR" sz="36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Quais fichas usar?</a:t>
            </a:r>
            <a:endParaRPr lang="pt-BR" sz="3600" b="1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5731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G:\pc pec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925" y="1085242"/>
            <a:ext cx="2007523" cy="2127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aixaDeTexto 7"/>
          <p:cNvSpPr txBox="1"/>
          <p:nvPr/>
        </p:nvSpPr>
        <p:spPr>
          <a:xfrm>
            <a:off x="755576" y="3343605"/>
            <a:ext cx="78488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accent1">
                    <a:lumMod val="50000"/>
                  </a:schemeClr>
                </a:solidFill>
              </a:rPr>
              <a:t>Prontuário Eletrônico do Cidadão – É um sistema de gestão para as </a:t>
            </a:r>
            <a:r>
              <a:rPr lang="pt-BR" sz="2000" dirty="0" err="1" smtClean="0">
                <a:solidFill>
                  <a:schemeClr val="accent1">
                    <a:lumMod val="50000"/>
                  </a:schemeClr>
                </a:solidFill>
              </a:rPr>
              <a:t>UBSs</a:t>
            </a:r>
            <a:r>
              <a:rPr lang="pt-BR" sz="2000" dirty="0" smtClean="0">
                <a:solidFill>
                  <a:schemeClr val="accent1">
                    <a:lumMod val="50000"/>
                  </a:schemeClr>
                </a:solidFill>
              </a:rPr>
              <a:t> informatizadas. Além do prontuário eletrônico, auxilia todo o fluxo da UBS com ferramentas como: agenda dos profissionais, lista de atendimentos, histórico de prontuário do cidadão, atenção domiciliar, exportar BPA e relatórios.</a:t>
            </a:r>
          </a:p>
          <a:p>
            <a:pPr algn="just"/>
            <a:endParaRPr lang="pt-BR" sz="20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755576" y="1556792"/>
            <a:ext cx="5760640" cy="936104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pt-BR" sz="36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O que é o PEC?</a:t>
            </a:r>
            <a:endParaRPr lang="pt-BR" sz="3600" b="1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7753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768085" y="2564904"/>
            <a:ext cx="791506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 smtClean="0">
                <a:solidFill>
                  <a:schemeClr val="accent1">
                    <a:lumMod val="50000"/>
                  </a:schemeClr>
                </a:solidFill>
              </a:rPr>
              <a:t>Portaria 1113 de 31 de Julho de 2015, disponível em: </a:t>
            </a:r>
            <a:r>
              <a:rPr lang="pt-BR" sz="1200" dirty="0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http</a:t>
            </a:r>
            <a:r>
              <a:rPr lang="pt-BR" sz="1200" dirty="0">
                <a:solidFill>
                  <a:schemeClr val="accent1">
                    <a:lumMod val="50000"/>
                  </a:schemeClr>
                </a:solidFill>
                <a:hlinkClick r:id="rId2"/>
              </a:rPr>
              <a:t>://</a:t>
            </a:r>
            <a:r>
              <a:rPr lang="pt-BR" sz="1200" dirty="0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189.28.128.100/dab/docs/portaldab/documentos/port_n1113_2015.pdf</a:t>
            </a:r>
            <a:endParaRPr lang="pt-BR" sz="12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pt-BR" sz="1200" dirty="0" smtClean="0">
                <a:solidFill>
                  <a:schemeClr val="accent1">
                    <a:lumMod val="50000"/>
                  </a:schemeClr>
                </a:solidFill>
              </a:rPr>
              <a:t>Site do DAB</a:t>
            </a:r>
            <a:r>
              <a:rPr lang="pt-BR" sz="1200" dirty="0">
                <a:solidFill>
                  <a:schemeClr val="accent1">
                    <a:lumMod val="50000"/>
                  </a:schemeClr>
                </a:solidFill>
              </a:rPr>
              <a:t>, disponível em: </a:t>
            </a:r>
            <a:r>
              <a:rPr lang="pt-BR" sz="1200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http://</a:t>
            </a:r>
            <a:r>
              <a:rPr lang="pt-BR" sz="1200" dirty="0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dab.saude.gov.br/portaldab/esus.php</a:t>
            </a:r>
            <a:endParaRPr lang="pt-BR" sz="12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pt-BR" sz="1200" dirty="0" smtClean="0">
                <a:solidFill>
                  <a:schemeClr val="accent1">
                    <a:lumMod val="50000"/>
                  </a:schemeClr>
                </a:solidFill>
              </a:rPr>
              <a:t>Manual PEC v 2.0</a:t>
            </a:r>
            <a:r>
              <a:rPr lang="pt-BR" sz="1200" dirty="0">
                <a:solidFill>
                  <a:schemeClr val="accent1">
                    <a:lumMod val="50000"/>
                  </a:schemeClr>
                </a:solidFill>
              </a:rPr>
              <a:t>, disponível em: </a:t>
            </a:r>
            <a:r>
              <a:rPr lang="pt-BR" sz="1200" dirty="0">
                <a:solidFill>
                  <a:schemeClr val="accent1">
                    <a:lumMod val="50000"/>
                  </a:schemeClr>
                </a:solidFill>
                <a:hlinkClick r:id="rId4"/>
              </a:rPr>
              <a:t>http://</a:t>
            </a:r>
            <a:r>
              <a:rPr lang="pt-BR" sz="1200" dirty="0" smtClean="0">
                <a:solidFill>
                  <a:schemeClr val="accent1">
                    <a:lumMod val="50000"/>
                  </a:schemeClr>
                </a:solidFill>
                <a:hlinkClick r:id="rId4"/>
              </a:rPr>
              <a:t>dab.saude.gov.br/portaldab/esus/manual_pec_2.0/index.php?conteudo=Cap06/Manualv2.0Cap06#h.p54ldzjajz45</a:t>
            </a:r>
            <a:endParaRPr lang="pt-BR" sz="12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pt-BR" sz="1200" dirty="0" smtClean="0">
                <a:solidFill>
                  <a:schemeClr val="accent1">
                    <a:lumMod val="50000"/>
                  </a:schemeClr>
                </a:solidFill>
              </a:rPr>
              <a:t>Manual CDS v 2.0, disponível </a:t>
            </a:r>
            <a:r>
              <a:rPr lang="pt-BR" sz="1200" dirty="0">
                <a:solidFill>
                  <a:schemeClr val="accent1">
                    <a:lumMod val="50000"/>
                  </a:schemeClr>
                </a:solidFill>
              </a:rPr>
              <a:t>em: </a:t>
            </a:r>
            <a:r>
              <a:rPr lang="pt-BR" sz="1200" dirty="0">
                <a:solidFill>
                  <a:schemeClr val="accent1">
                    <a:lumMod val="50000"/>
                  </a:schemeClr>
                </a:solidFill>
                <a:hlinkClick r:id="rId5"/>
              </a:rPr>
              <a:t>http://</a:t>
            </a:r>
            <a:r>
              <a:rPr lang="pt-BR" sz="1200" dirty="0" smtClean="0">
                <a:solidFill>
                  <a:schemeClr val="accent1">
                    <a:lumMod val="50000"/>
                  </a:schemeClr>
                </a:solidFill>
                <a:hlinkClick r:id="rId5"/>
              </a:rPr>
              <a:t>189.28.128.100/dab/docs/portaldab/documentos/Manual_CDS_2_0_versao_preliminar_ago_2015.pdf</a:t>
            </a:r>
            <a:endParaRPr lang="pt-BR" sz="12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pt-BR" sz="1200" dirty="0" smtClean="0">
                <a:solidFill>
                  <a:schemeClr val="accent1">
                    <a:lumMod val="50000"/>
                  </a:schemeClr>
                </a:solidFill>
              </a:rPr>
              <a:t>Classificação Internacional da Atenção Primária (CIAP</a:t>
            </a:r>
            <a:r>
              <a:rPr lang="pt-BR" sz="1200" dirty="0">
                <a:solidFill>
                  <a:schemeClr val="accent1">
                    <a:lumMod val="50000"/>
                  </a:schemeClr>
                </a:solidFill>
              </a:rPr>
              <a:t>), disponível em: </a:t>
            </a:r>
            <a:r>
              <a:rPr lang="pt-BR" sz="1200" dirty="0">
                <a:solidFill>
                  <a:schemeClr val="accent1">
                    <a:lumMod val="50000"/>
                  </a:schemeClr>
                </a:solidFill>
                <a:hlinkClick r:id="rId6"/>
              </a:rPr>
              <a:t>http://</a:t>
            </a:r>
            <a:r>
              <a:rPr lang="pt-BR" sz="1200" dirty="0" smtClean="0">
                <a:solidFill>
                  <a:schemeClr val="accent1">
                    <a:lumMod val="50000"/>
                  </a:schemeClr>
                </a:solidFill>
                <a:hlinkClick r:id="rId6"/>
              </a:rPr>
              <a:t>www.sbmfc.org.br/media/file/CIAP%202/CIAP%20Brasil_atualizado.pdf</a:t>
            </a:r>
            <a:endParaRPr lang="pt-BR" sz="12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pt-BR" sz="1200" dirty="0" smtClean="0">
                <a:solidFill>
                  <a:schemeClr val="accent1">
                    <a:lumMod val="50000"/>
                  </a:schemeClr>
                </a:solidFill>
              </a:rPr>
              <a:t>Nota técnica de prorrogação do prazo, disponível em: </a:t>
            </a:r>
            <a:r>
              <a:rPr lang="pt-BR" sz="1200" dirty="0" smtClean="0">
                <a:solidFill>
                  <a:schemeClr val="accent1">
                    <a:lumMod val="50000"/>
                  </a:schemeClr>
                </a:solidFill>
                <a:hlinkClick r:id="rId7"/>
              </a:rPr>
              <a:t>http</a:t>
            </a:r>
            <a:r>
              <a:rPr lang="pt-BR" sz="1200" dirty="0">
                <a:solidFill>
                  <a:schemeClr val="accent1">
                    <a:lumMod val="50000"/>
                  </a:schemeClr>
                </a:solidFill>
                <a:hlinkClick r:id="rId7"/>
              </a:rPr>
              <a:t>://</a:t>
            </a:r>
            <a:r>
              <a:rPr lang="pt-BR" sz="1200" dirty="0" smtClean="0">
                <a:solidFill>
                  <a:schemeClr val="accent1">
                    <a:lumMod val="50000"/>
                  </a:schemeClr>
                </a:solidFill>
                <a:hlinkClick r:id="rId7"/>
              </a:rPr>
              <a:t>189.28.128.100/dab/docs/portaldab/documentos/nota_tecnica_prorrogacao_eSUS-AB.pdf</a:t>
            </a:r>
            <a:endParaRPr lang="pt-BR" sz="12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pt-BR" sz="1200" dirty="0" smtClean="0">
                <a:solidFill>
                  <a:schemeClr val="accent1">
                    <a:lumMod val="50000"/>
                  </a:schemeClr>
                </a:solidFill>
              </a:rPr>
              <a:t>Vídeo Estratégia e-SUS AB, disponível em: </a:t>
            </a:r>
            <a:r>
              <a:rPr lang="pt-BR" sz="1200" dirty="0">
                <a:solidFill>
                  <a:schemeClr val="accent1">
                    <a:lumMod val="50000"/>
                  </a:schemeClr>
                </a:solidFill>
                <a:hlinkClick r:id="rId8"/>
              </a:rPr>
              <a:t>https://</a:t>
            </a:r>
            <a:r>
              <a:rPr lang="pt-BR" sz="1200" dirty="0" smtClean="0">
                <a:solidFill>
                  <a:schemeClr val="accent1">
                    <a:lumMod val="50000"/>
                  </a:schemeClr>
                </a:solidFill>
                <a:hlinkClick r:id="rId8"/>
              </a:rPr>
              <a:t>youtu.be/KH7ujj8iqCo</a:t>
            </a:r>
            <a:endParaRPr lang="pt-BR" sz="12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pt-BR" sz="1200" dirty="0" smtClean="0">
                <a:solidFill>
                  <a:schemeClr val="accent1">
                    <a:lumMod val="50000"/>
                  </a:schemeClr>
                </a:solidFill>
              </a:rPr>
              <a:t>Vídeo Atendimento SOAP, disponível em: </a:t>
            </a:r>
            <a:r>
              <a:rPr lang="pt-BR" sz="1200" dirty="0">
                <a:solidFill>
                  <a:schemeClr val="accent1">
                    <a:lumMod val="50000"/>
                  </a:schemeClr>
                </a:solidFill>
                <a:hlinkClick r:id="rId9"/>
              </a:rPr>
              <a:t>https://</a:t>
            </a:r>
            <a:r>
              <a:rPr lang="pt-BR" sz="1200" dirty="0" smtClean="0">
                <a:solidFill>
                  <a:schemeClr val="accent1">
                    <a:lumMod val="50000"/>
                  </a:schemeClr>
                </a:solidFill>
                <a:hlinkClick r:id="rId9"/>
              </a:rPr>
              <a:t>youtu.be/JnVt9S5r7oM</a:t>
            </a:r>
            <a:endParaRPr lang="pt-BR" sz="12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pt-BR" sz="1200" dirty="0" smtClean="0">
                <a:solidFill>
                  <a:schemeClr val="accent1">
                    <a:lumMod val="50000"/>
                  </a:schemeClr>
                </a:solidFill>
              </a:rPr>
              <a:t>Site do </a:t>
            </a:r>
            <a:r>
              <a:rPr lang="pt-BR" sz="1200" dirty="0" err="1" smtClean="0">
                <a:solidFill>
                  <a:schemeClr val="accent1">
                    <a:lumMod val="50000"/>
                  </a:schemeClr>
                </a:solidFill>
              </a:rPr>
              <a:t>TelessaúdeSC</a:t>
            </a:r>
            <a:r>
              <a:rPr lang="pt-BR" sz="1200" dirty="0" smtClean="0">
                <a:solidFill>
                  <a:schemeClr val="accent1">
                    <a:lumMod val="50000"/>
                  </a:schemeClr>
                </a:solidFill>
              </a:rPr>
              <a:t>, disponível em: https</a:t>
            </a:r>
            <a:r>
              <a:rPr lang="pt-BR" sz="1200" dirty="0">
                <a:solidFill>
                  <a:schemeClr val="accent1">
                    <a:lumMod val="50000"/>
                  </a:schemeClr>
                </a:solidFill>
              </a:rPr>
              <a:t>://telemedicina.saude.sc.gov.br/rctm/#</a:t>
            </a:r>
            <a:endParaRPr lang="pt-BR" sz="1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endParaRPr lang="pt-BR" sz="12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1845297" y="980728"/>
            <a:ext cx="5760640" cy="936104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pt-BR" sz="36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Referências</a:t>
            </a:r>
            <a:endParaRPr lang="pt-BR" sz="3600" b="1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8939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/>
          <p:cNvSpPr txBox="1"/>
          <p:nvPr/>
        </p:nvSpPr>
        <p:spPr>
          <a:xfrm>
            <a:off x="723668" y="2348880"/>
            <a:ext cx="79345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rgbClr val="002060"/>
                </a:solidFill>
              </a:rPr>
              <a:t>O Sistema de Informação da Atenção Básica (SIAB) é uma plataforma de informações, </a:t>
            </a:r>
            <a:r>
              <a:rPr lang="pt-BR" sz="2000" dirty="0">
                <a:solidFill>
                  <a:srgbClr val="002060"/>
                </a:solidFill>
              </a:rPr>
              <a:t>cujo objetivo centra-se em agregar, armazenar e processar as informações relacionadas à Atenção </a:t>
            </a:r>
            <a:r>
              <a:rPr lang="pt-BR" sz="2000" dirty="0" smtClean="0">
                <a:solidFill>
                  <a:srgbClr val="002060"/>
                </a:solidFill>
              </a:rPr>
              <a:t>Básica. </a:t>
            </a:r>
            <a:br>
              <a:rPr lang="pt-BR" sz="2000" dirty="0" smtClean="0">
                <a:solidFill>
                  <a:srgbClr val="002060"/>
                </a:solidFill>
              </a:rPr>
            </a:br>
            <a:r>
              <a:rPr lang="pt-BR" sz="2000" dirty="0" smtClean="0">
                <a:solidFill>
                  <a:srgbClr val="002060"/>
                </a:solidFill>
              </a:rPr>
              <a:t>O Departamento da Atenção Básica (DAB) pretende reestruturar o  SIAB, substituindo gradativamente por um novo sistema de informação, o SISAB - Sistema de Informação em Saúde da Atenção Básica</a:t>
            </a:r>
            <a:r>
              <a:rPr lang="pt-BR" sz="2000" dirty="0">
                <a:solidFill>
                  <a:srgbClr val="002060"/>
                </a:solidFill>
              </a:rPr>
              <a:t> </a:t>
            </a:r>
            <a:r>
              <a:rPr lang="pt-BR" sz="2000" dirty="0" smtClean="0">
                <a:solidFill>
                  <a:srgbClr val="002060"/>
                </a:solidFill>
              </a:rPr>
              <a:t>que apresenta informações individualizadas, desta forma otimizando o uso das informações pelos gestores, profissionais de saúde e cidadãos.</a:t>
            </a:r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428596" y="404664"/>
            <a:ext cx="8229600" cy="936104"/>
          </a:xfrm>
        </p:spPr>
        <p:txBody>
          <a:bodyPr>
            <a:noAutofit/>
          </a:bodyPr>
          <a:lstStyle/>
          <a:p>
            <a:r>
              <a:rPr lang="pt-BR" sz="3600" b="1" dirty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SIAB x SISAB</a:t>
            </a:r>
          </a:p>
        </p:txBody>
      </p:sp>
    </p:spTree>
    <p:extLst>
      <p:ext uri="{BB962C8B-B14F-4D97-AF65-F5344CB8AC3E}">
        <p14:creationId xmlns:p14="http://schemas.microsoft.com/office/powerpoint/2010/main" val="366263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554697" y="1844824"/>
            <a:ext cx="828092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rgbClr val="002060"/>
                </a:solidFill>
              </a:rPr>
              <a:t>As diretrizes orientadoras dessa reestruturação estão alinhadas com:</a:t>
            </a:r>
          </a:p>
          <a:p>
            <a:pPr algn="just"/>
            <a:endParaRPr lang="pt-BR" sz="2000" dirty="0" smtClean="0">
              <a:solidFill>
                <a:srgbClr val="002060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rgbClr val="002060"/>
                </a:solidFill>
              </a:rPr>
              <a:t>Política Nacional de Atenção Básica (PNAB), </a:t>
            </a:r>
            <a:endParaRPr lang="pt-BR" sz="2000" dirty="0" smtClean="0">
              <a:solidFill>
                <a:srgbClr val="002060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 dirty="0" smtClean="0">
                <a:solidFill>
                  <a:srgbClr val="002060"/>
                </a:solidFill>
              </a:rPr>
              <a:t>Política </a:t>
            </a:r>
            <a:r>
              <a:rPr lang="pt-BR" sz="2000" dirty="0">
                <a:solidFill>
                  <a:srgbClr val="002060"/>
                </a:solidFill>
              </a:rPr>
              <a:t>Nacional de Saúde Bucal (PNSB</a:t>
            </a:r>
            <a:r>
              <a:rPr lang="pt-BR" sz="2000" dirty="0" smtClean="0">
                <a:solidFill>
                  <a:srgbClr val="002060"/>
                </a:solidFill>
              </a:rPr>
              <a:t>),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 dirty="0" smtClean="0">
                <a:solidFill>
                  <a:srgbClr val="002060"/>
                </a:solidFill>
              </a:rPr>
              <a:t>Programa </a:t>
            </a:r>
            <a:r>
              <a:rPr lang="pt-BR" sz="2000" dirty="0">
                <a:solidFill>
                  <a:srgbClr val="002060"/>
                </a:solidFill>
              </a:rPr>
              <a:t>Nacional de Melhoria do Acesso e da Qualidade (PMAQ</a:t>
            </a:r>
            <a:r>
              <a:rPr lang="pt-BR" sz="2000" dirty="0" smtClean="0">
                <a:solidFill>
                  <a:srgbClr val="002060"/>
                </a:solidFill>
              </a:rPr>
              <a:t>),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 dirty="0" smtClean="0">
                <a:solidFill>
                  <a:srgbClr val="002060"/>
                </a:solidFill>
              </a:rPr>
              <a:t>Programa </a:t>
            </a:r>
            <a:r>
              <a:rPr lang="pt-BR" sz="2000" dirty="0">
                <a:solidFill>
                  <a:srgbClr val="002060"/>
                </a:solidFill>
              </a:rPr>
              <a:t>Saúde na Escola (PSE</a:t>
            </a:r>
            <a:r>
              <a:rPr lang="pt-BR" sz="2000" dirty="0" smtClean="0">
                <a:solidFill>
                  <a:srgbClr val="002060"/>
                </a:solidFill>
              </a:rPr>
              <a:t>),</a:t>
            </a:r>
            <a:endParaRPr lang="pt-BR" sz="2000" dirty="0">
              <a:solidFill>
                <a:srgbClr val="002060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 dirty="0" smtClean="0">
                <a:solidFill>
                  <a:srgbClr val="002060"/>
                </a:solidFill>
              </a:rPr>
              <a:t>Política </a:t>
            </a:r>
            <a:r>
              <a:rPr lang="pt-BR" sz="2000" dirty="0">
                <a:solidFill>
                  <a:srgbClr val="002060"/>
                </a:solidFill>
              </a:rPr>
              <a:t>Nacional de Práticas Integrativas e Complementares (PNPIC),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 dirty="0" smtClean="0">
                <a:solidFill>
                  <a:srgbClr val="002060"/>
                </a:solidFill>
              </a:rPr>
              <a:t>Política </a:t>
            </a:r>
            <a:r>
              <a:rPr lang="pt-BR" sz="2000" dirty="0">
                <a:solidFill>
                  <a:srgbClr val="002060"/>
                </a:solidFill>
              </a:rPr>
              <a:t>Nacional de Informação e Informática em Saúde (PNIIS</a:t>
            </a:r>
            <a:r>
              <a:rPr lang="pt-BR" sz="2000" dirty="0" smtClean="0">
                <a:solidFill>
                  <a:srgbClr val="002060"/>
                </a:solidFill>
              </a:rPr>
              <a:t>),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 dirty="0" smtClean="0">
                <a:solidFill>
                  <a:srgbClr val="002060"/>
                </a:solidFill>
              </a:rPr>
              <a:t>Plano </a:t>
            </a:r>
            <a:r>
              <a:rPr lang="pt-BR" sz="2000" dirty="0">
                <a:solidFill>
                  <a:srgbClr val="002060"/>
                </a:solidFill>
              </a:rPr>
              <a:t>Estratégico de e-Saúde no Brasil e, ainda, com a integração aos sistemas de informação que compõem as Redes de Atenção à Saúde (RAS). </a:t>
            </a:r>
            <a:endParaRPr lang="pt-BR" sz="20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249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>
            <a:off x="633011" y="2564904"/>
            <a:ext cx="78207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accent1">
                    <a:lumMod val="50000"/>
                  </a:schemeClr>
                </a:solidFill>
              </a:rPr>
              <a:t>A alimentação da plataforma SISAB é realizada através da estratégia e-SUS AB (SUS eletrônico na Atenção Básica).</a:t>
            </a:r>
          </a:p>
          <a:p>
            <a:pPr algn="just"/>
            <a:r>
              <a:rPr lang="pt-BR" sz="2000" dirty="0" smtClean="0">
                <a:solidFill>
                  <a:schemeClr val="accent1">
                    <a:lumMod val="50000"/>
                  </a:schemeClr>
                </a:solidFill>
              </a:rPr>
              <a:t>“A </a:t>
            </a:r>
            <a:r>
              <a:rPr lang="pt-BR" sz="2000" dirty="0">
                <a:solidFill>
                  <a:schemeClr val="accent1">
                    <a:lumMod val="50000"/>
                  </a:schemeClr>
                </a:solidFill>
              </a:rPr>
              <a:t>partir da competência de janeiro de 2016 as informações deverão ser enviadas obrigatoriamente para a base de dados do </a:t>
            </a:r>
            <a:r>
              <a:rPr lang="pt-BR" sz="2000" dirty="0" smtClean="0">
                <a:solidFill>
                  <a:schemeClr val="accent1">
                    <a:lumMod val="50000"/>
                  </a:schemeClr>
                </a:solidFill>
              </a:rPr>
              <a:t>SISAB” Portaria 1113 de 31 de Julho de 2015.</a:t>
            </a:r>
          </a:p>
          <a:p>
            <a:pPr algn="just"/>
            <a:endParaRPr lang="pt-BR" sz="20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457200" y="1412776"/>
            <a:ext cx="8229600" cy="936104"/>
          </a:xfrm>
        </p:spPr>
        <p:txBody>
          <a:bodyPr>
            <a:noAutofit/>
          </a:bodyPr>
          <a:lstStyle/>
          <a:p>
            <a:r>
              <a:rPr lang="pt-BR" sz="3600" b="1" dirty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Como alimentar o SISAB?</a:t>
            </a:r>
          </a:p>
        </p:txBody>
      </p:sp>
    </p:spTree>
    <p:extLst>
      <p:ext uri="{BB962C8B-B14F-4D97-AF65-F5344CB8AC3E}">
        <p14:creationId xmlns:p14="http://schemas.microsoft.com/office/powerpoint/2010/main" val="3295230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755576" y="2852936"/>
            <a:ext cx="792088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000" dirty="0">
                <a:solidFill>
                  <a:schemeClr val="accent1">
                    <a:lumMod val="50000"/>
                  </a:schemeClr>
                </a:solidFill>
              </a:rPr>
              <a:t>O </a:t>
            </a:r>
            <a:r>
              <a:rPr lang="pt-BR" sz="2000" b="1" dirty="0">
                <a:solidFill>
                  <a:schemeClr val="accent1">
                    <a:lumMod val="50000"/>
                  </a:schemeClr>
                </a:solidFill>
              </a:rPr>
              <a:t>e-SUS Atenção Básica (e-SUS AB)</a:t>
            </a:r>
            <a:r>
              <a:rPr lang="pt-BR" sz="2000" dirty="0">
                <a:solidFill>
                  <a:schemeClr val="accent1">
                    <a:lumMod val="50000"/>
                  </a:schemeClr>
                </a:solidFill>
              </a:rPr>
              <a:t> é uma estratégia do Departamento de Atenção Básica </a:t>
            </a:r>
            <a:r>
              <a:rPr lang="pt-BR" sz="2000" dirty="0" smtClean="0">
                <a:solidFill>
                  <a:schemeClr val="accent1">
                    <a:lumMod val="50000"/>
                  </a:schemeClr>
                </a:solidFill>
              </a:rPr>
              <a:t>que visa </a:t>
            </a:r>
            <a:r>
              <a:rPr lang="pt-BR" sz="2000" dirty="0">
                <a:solidFill>
                  <a:schemeClr val="accent1">
                    <a:lumMod val="50000"/>
                  </a:schemeClr>
                </a:solidFill>
              </a:rPr>
              <a:t>reestruturar as informações da Atenção Básica em nível nacional. Esta ação </a:t>
            </a:r>
            <a:r>
              <a:rPr lang="pt-BR" sz="2000" dirty="0" smtClean="0">
                <a:solidFill>
                  <a:schemeClr val="accent1">
                    <a:lumMod val="50000"/>
                  </a:schemeClr>
                </a:solidFill>
              </a:rPr>
              <a:t>corresponde a </a:t>
            </a:r>
            <a:r>
              <a:rPr lang="pt-BR" sz="2000" dirty="0">
                <a:solidFill>
                  <a:schemeClr val="accent1">
                    <a:lumMod val="50000"/>
                  </a:schemeClr>
                </a:solidFill>
              </a:rPr>
              <a:t>qualificação da gestão da </a:t>
            </a:r>
            <a:r>
              <a:rPr lang="pt-BR" sz="2000" dirty="0" smtClean="0">
                <a:solidFill>
                  <a:schemeClr val="accent1">
                    <a:lumMod val="50000"/>
                  </a:schemeClr>
                </a:solidFill>
              </a:rPr>
              <a:t>informação, ampliando a </a:t>
            </a:r>
            <a:r>
              <a:rPr lang="pt-BR" sz="2000" dirty="0">
                <a:solidFill>
                  <a:schemeClr val="accent1">
                    <a:lumMod val="50000"/>
                  </a:schemeClr>
                </a:solidFill>
              </a:rPr>
              <a:t>qualidade </a:t>
            </a:r>
            <a:r>
              <a:rPr lang="pt-BR" sz="2000" dirty="0" smtClean="0">
                <a:solidFill>
                  <a:schemeClr val="accent1">
                    <a:lumMod val="50000"/>
                  </a:schemeClr>
                </a:solidFill>
              </a:rPr>
              <a:t>do </a:t>
            </a:r>
            <a:r>
              <a:rPr lang="pt-BR" sz="2000" dirty="0">
                <a:solidFill>
                  <a:schemeClr val="accent1">
                    <a:lumMod val="50000"/>
                  </a:schemeClr>
                </a:solidFill>
              </a:rPr>
              <a:t>atendimento à população. </a:t>
            </a:r>
            <a:endParaRPr lang="pt-BR" sz="20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457200" y="1412776"/>
            <a:ext cx="8229600" cy="936104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pt-BR" sz="36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O que é a estratégia e-SUS AB?</a:t>
            </a:r>
            <a:endParaRPr lang="pt-BR" sz="3600" b="1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394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1223120" y="3212976"/>
            <a:ext cx="792088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 dirty="0" smtClean="0">
                <a:solidFill>
                  <a:schemeClr val="accent1">
                    <a:lumMod val="50000"/>
                  </a:schemeClr>
                </a:solidFill>
              </a:rPr>
              <a:t>Individualizar o registro;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 dirty="0" smtClean="0">
                <a:solidFill>
                  <a:schemeClr val="accent1">
                    <a:lumMod val="50000"/>
                  </a:schemeClr>
                </a:solidFill>
              </a:rPr>
              <a:t>Reduzir o retrabalho na coleta de dados;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 dirty="0" smtClean="0">
                <a:solidFill>
                  <a:schemeClr val="accent1">
                    <a:lumMod val="50000"/>
                  </a:schemeClr>
                </a:solidFill>
              </a:rPr>
              <a:t>Integrar informações;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 dirty="0" smtClean="0">
                <a:solidFill>
                  <a:schemeClr val="accent1">
                    <a:lumMod val="50000"/>
                  </a:schemeClr>
                </a:solidFill>
              </a:rPr>
              <a:t>Informatizar as unidades e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 dirty="0" smtClean="0">
                <a:solidFill>
                  <a:schemeClr val="accent1">
                    <a:lumMod val="50000"/>
                  </a:schemeClr>
                </a:solidFill>
              </a:rPr>
              <a:t>Aprimorar a gestão e a coordenação do cuidado.</a:t>
            </a:r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467544" y="1700808"/>
            <a:ext cx="8229600" cy="936104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pt-BR" sz="36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Quais são os objetivos da Estratégia e-SUS AB?</a:t>
            </a:r>
            <a:endParaRPr lang="pt-BR" sz="3600" b="1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268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48" y="1628800"/>
            <a:ext cx="8424936" cy="4811034"/>
          </a:xfrm>
          <a:prstGeom prst="rect">
            <a:avLst/>
          </a:prstGeom>
        </p:spPr>
      </p:pic>
      <p:sp>
        <p:nvSpPr>
          <p:cNvPr id="4" name="Título 1"/>
          <p:cNvSpPr txBox="1">
            <a:spLocks/>
          </p:cNvSpPr>
          <p:nvPr/>
        </p:nvSpPr>
        <p:spPr>
          <a:xfrm>
            <a:off x="496922" y="1628800"/>
            <a:ext cx="8229600" cy="936104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pt-BR" sz="36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Quem pode usar o e-SUS AB?</a:t>
            </a:r>
            <a:endParaRPr lang="pt-BR" sz="3600" b="1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269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G:\fichas cd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927190"/>
            <a:ext cx="2272546" cy="1647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G:\pc pec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409861"/>
            <a:ext cx="2007523" cy="2127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tângulo 8"/>
          <p:cNvSpPr/>
          <p:nvPr/>
        </p:nvSpPr>
        <p:spPr>
          <a:xfrm>
            <a:off x="2987421" y="5750727"/>
            <a:ext cx="811440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3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CDS</a:t>
            </a:r>
            <a:endParaRPr lang="pt-BR" sz="3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" name="Retângulo 9"/>
          <p:cNvSpPr/>
          <p:nvPr/>
        </p:nvSpPr>
        <p:spPr>
          <a:xfrm>
            <a:off x="5195924" y="5750727"/>
            <a:ext cx="775340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3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PEC</a:t>
            </a:r>
            <a:endParaRPr lang="pt-BR" sz="3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1" name="Seta para a direita 10"/>
          <p:cNvSpPr/>
          <p:nvPr/>
        </p:nvSpPr>
        <p:spPr>
          <a:xfrm rot="10800000">
            <a:off x="2452058" y="5927544"/>
            <a:ext cx="360040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Seta para a direita 11"/>
          <p:cNvSpPr/>
          <p:nvPr/>
        </p:nvSpPr>
        <p:spPr>
          <a:xfrm>
            <a:off x="6374204" y="5919714"/>
            <a:ext cx="360040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Seta para baixo 12"/>
          <p:cNvSpPr/>
          <p:nvPr/>
        </p:nvSpPr>
        <p:spPr>
          <a:xfrm rot="2400000" flipV="1">
            <a:off x="3471915" y="5085558"/>
            <a:ext cx="327959" cy="6445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Seta para baixo 13"/>
          <p:cNvSpPr/>
          <p:nvPr/>
        </p:nvSpPr>
        <p:spPr>
          <a:xfrm rot="18600000" flipV="1">
            <a:off x="5279889" y="5066049"/>
            <a:ext cx="327959" cy="6445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5" name="Picture 9" descr="G:\esus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653" y="4341463"/>
            <a:ext cx="1018121" cy="881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ângulo 16"/>
          <p:cNvSpPr/>
          <p:nvPr/>
        </p:nvSpPr>
        <p:spPr>
          <a:xfrm>
            <a:off x="3434240" y="2875586"/>
            <a:ext cx="2160240" cy="7848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BR" sz="45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SISAB</a:t>
            </a:r>
            <a:endParaRPr lang="pt-BR" sz="45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8" name="Seta para baixo 17"/>
          <p:cNvSpPr/>
          <p:nvPr/>
        </p:nvSpPr>
        <p:spPr>
          <a:xfrm flipV="1">
            <a:off x="4441844" y="3652348"/>
            <a:ext cx="198080" cy="36898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Título 1"/>
          <p:cNvSpPr txBox="1">
            <a:spLocks/>
          </p:cNvSpPr>
          <p:nvPr/>
        </p:nvSpPr>
        <p:spPr>
          <a:xfrm>
            <a:off x="447463" y="1591544"/>
            <a:ext cx="8495699" cy="936104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pt-BR" sz="36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Quais os sistemas que compõem a estratégia e-SUS AB?</a:t>
            </a:r>
            <a:endParaRPr lang="pt-BR" sz="3600" b="1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501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G:\fichas cd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309319"/>
            <a:ext cx="2272546" cy="1647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CaixaDeTexto 15"/>
          <p:cNvSpPr txBox="1"/>
          <p:nvPr/>
        </p:nvSpPr>
        <p:spPr>
          <a:xfrm>
            <a:off x="761391" y="3005818"/>
            <a:ext cx="784887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accent1">
                    <a:lumMod val="50000"/>
                  </a:schemeClr>
                </a:solidFill>
              </a:rPr>
              <a:t>Coleta de Dados Simplificada – É um programa de digitação composto </a:t>
            </a:r>
            <a:r>
              <a:rPr lang="pt-BR" sz="2000" dirty="0">
                <a:solidFill>
                  <a:schemeClr val="accent1">
                    <a:lumMod val="50000"/>
                  </a:schemeClr>
                </a:solidFill>
              </a:rPr>
              <a:t>por </a:t>
            </a:r>
            <a:r>
              <a:rPr lang="pt-BR" sz="2000" dirty="0" smtClean="0">
                <a:solidFill>
                  <a:schemeClr val="accent1">
                    <a:lumMod val="50000"/>
                  </a:schemeClr>
                </a:solidFill>
              </a:rPr>
              <a:t>fichas: Cadastro </a:t>
            </a:r>
            <a:r>
              <a:rPr lang="pt-BR" sz="2000" dirty="0">
                <a:solidFill>
                  <a:schemeClr val="accent1">
                    <a:lumMod val="50000"/>
                  </a:schemeClr>
                </a:solidFill>
              </a:rPr>
              <a:t>Individual, Cadastro Domiciliar, Ficha de Atendimento Individual, Ficha de Atendimento Odontológico Individual, Ficha de Atividade Coletiva, Ficha de </a:t>
            </a:r>
            <a:r>
              <a:rPr lang="pt-BR" sz="2000" dirty="0" smtClean="0">
                <a:solidFill>
                  <a:schemeClr val="accent1">
                    <a:lumMod val="50000"/>
                  </a:schemeClr>
                </a:solidFill>
              </a:rPr>
              <a:t>Procedimentos, Ficha </a:t>
            </a:r>
            <a:r>
              <a:rPr lang="pt-BR" sz="2000" dirty="0">
                <a:solidFill>
                  <a:schemeClr val="accent1">
                    <a:lumMod val="50000"/>
                  </a:schemeClr>
                </a:solidFill>
              </a:rPr>
              <a:t>de Visita </a:t>
            </a:r>
            <a:r>
              <a:rPr lang="pt-BR" sz="2000" dirty="0" smtClean="0">
                <a:solidFill>
                  <a:schemeClr val="accent1">
                    <a:lumMod val="50000"/>
                  </a:schemeClr>
                </a:solidFill>
              </a:rPr>
              <a:t>Domiciliar e Ficha de Marcadores de Consumo Alimentar. </a:t>
            </a:r>
            <a:r>
              <a:rPr lang="pt-BR" sz="2000" dirty="0">
                <a:solidFill>
                  <a:schemeClr val="accent1">
                    <a:lumMod val="50000"/>
                  </a:schemeClr>
                </a:solidFill>
              </a:rPr>
              <a:t>É </a:t>
            </a:r>
            <a:r>
              <a:rPr lang="pt-BR" sz="2000" dirty="0" smtClean="0">
                <a:solidFill>
                  <a:schemeClr val="accent1">
                    <a:lumMod val="50000"/>
                  </a:schemeClr>
                </a:solidFill>
              </a:rPr>
              <a:t>utilizada </a:t>
            </a:r>
            <a:r>
              <a:rPr lang="pt-BR" sz="2000" dirty="0">
                <a:solidFill>
                  <a:schemeClr val="accent1">
                    <a:lumMod val="50000"/>
                  </a:schemeClr>
                </a:solidFill>
              </a:rPr>
              <a:t>principalmente nos serviços de saúde que não dispõem de sistema informatizado para utilização rotineira no trabalho. </a:t>
            </a:r>
            <a:r>
              <a:rPr lang="pt-BR" sz="2000" dirty="0" smtClean="0">
                <a:solidFill>
                  <a:schemeClr val="accent1">
                    <a:lumMod val="50000"/>
                  </a:schemeClr>
                </a:solidFill>
              </a:rPr>
              <a:t>Neste caso, deve-se manter o registro das informações no Prontuário do Cidadão.</a:t>
            </a:r>
          </a:p>
          <a:p>
            <a:pPr algn="just"/>
            <a:endParaRPr lang="pt-BR" sz="20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784041" y="1428385"/>
            <a:ext cx="6264696" cy="936104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pt-BR" sz="36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O que é o CDS?</a:t>
            </a:r>
            <a:endParaRPr lang="pt-BR" sz="3600" b="1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831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o">
  <a:themeElements>
    <a:clrScheme name="Executivo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673</TotalTime>
  <Words>546</Words>
  <Application>Microsoft Office PowerPoint</Application>
  <PresentationFormat>Apresentação na tela (4:3)</PresentationFormat>
  <Paragraphs>49</Paragraphs>
  <Slides>12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12</vt:i4>
      </vt:variant>
    </vt:vector>
  </HeadingPairs>
  <TitlesOfParts>
    <vt:vector size="21" baseType="lpstr">
      <vt:lpstr>Microsoft YaHei</vt:lpstr>
      <vt:lpstr>Arial</vt:lpstr>
      <vt:lpstr>Arial Black</vt:lpstr>
      <vt:lpstr>Century Gothic</vt:lpstr>
      <vt:lpstr>Courier New</vt:lpstr>
      <vt:lpstr>Lucida Sans Unicode</vt:lpstr>
      <vt:lpstr>Palatino Linotype</vt:lpstr>
      <vt:lpstr>Times New Roman</vt:lpstr>
      <vt:lpstr>Executivo</vt:lpstr>
      <vt:lpstr>Apresentação do PowerPoint</vt:lpstr>
      <vt:lpstr>SIAB x SISAB</vt:lpstr>
      <vt:lpstr>Apresentação do PowerPoint</vt:lpstr>
      <vt:lpstr>Como alimentar o SISAB?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E-SUS AB  Santa Catarina</dc:title>
  <dc:creator>Tele</dc:creator>
  <cp:lastModifiedBy>Carlos Costa</cp:lastModifiedBy>
  <cp:revision>43</cp:revision>
  <dcterms:created xsi:type="dcterms:W3CDTF">2015-09-11T19:12:48Z</dcterms:created>
  <dcterms:modified xsi:type="dcterms:W3CDTF">2017-05-05T20:10:08Z</dcterms:modified>
</cp:coreProperties>
</file>