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6858000" type="screen4x3"/>
  <p:notesSz cx="6797675" cy="9926638"/>
  <p:embeddedFontLst>
    <p:embeddedFont>
      <p:font typeface="Lucida Sans Unicode" panose="020B0602030504020204" pitchFamily="34" charset="0"/>
      <p:regular r:id="rId32"/>
    </p:embeddedFont>
    <p:embeddedFont>
      <p:font typeface="Arial Black" panose="020B0A04020102020204" pitchFamily="34" charset="0"/>
      <p:bold r:id="rId33"/>
    </p:embeddedFont>
    <p:embeddedFont>
      <p:font typeface="Tahoma" panose="020B0604030504040204" pitchFamily="34" charset="0"/>
      <p:regular r:id="rId34"/>
      <p:bold r:id="rId35"/>
    </p:embeddedFont>
    <p:embeddedFont>
      <p:font typeface="Calibri" panose="020F0502020204030204" pitchFamily="34" charset="0"/>
      <p:regular r:id="rId36"/>
      <p:bold r:id="rId37"/>
      <p:italic r:id="rId38"/>
      <p:boldItalic r:id="rId39"/>
    </p:embeddedFont>
  </p:embeddedFontLst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3.fntdata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2.fntdata"/><Relationship Id="rId38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1.fntdata"/><Relationship Id="rId37" Type="http://schemas.openxmlformats.org/officeDocument/2006/relationships/font" Target="fonts/font6.fntdata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4.fntdata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5658" cy="49633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3850442" y="0"/>
            <a:ext cx="2945658" cy="49633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917575" y="744537"/>
            <a:ext cx="4962525" cy="372268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9428582"/>
            <a:ext cx="2945658" cy="49633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3850442" y="9428582"/>
            <a:ext cx="2945658" cy="496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lang="pt-BR"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22106436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375945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61" name="Shape 161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5592051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70" name="Shape 170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9893333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80" name="Shape 180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5975888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92" name="Shape 192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9880078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00" name="Shape 200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5312819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11" name="Shape 211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6724207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19" name="Shape 219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77540140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26" name="Shape 226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6614907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33" name="Shape 23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5564220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40" name="Shape 240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1043139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93" name="Shape 9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8946313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47" name="Shape 247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37122361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57" name="Shape 257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77953232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64" name="Shape 264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41498025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Shape 272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73" name="Shape 27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29137906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Shape 282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83" name="Shape 28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2841574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Shape 292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93" name="Shape 29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6744251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Shape 307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08" name="Shape 308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24081812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Shape 316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17" name="Shape 317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64804592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Shape 321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22" name="Shape 322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403510003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Shape 330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31" name="Shape 331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7774359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1071122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5984135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7801029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2" name="Shape 122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4538104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7930664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44" name="Shape 144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6179000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3" name="Shape 15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3343320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ide de título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640"/>
              </a:spcBef>
              <a:buClr>
                <a:srgbClr val="888888"/>
              </a:buClr>
              <a:buFont typeface="Arial"/>
              <a:buNone/>
              <a:defRPr sz="3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ctr" rtl="0">
              <a:spcBef>
                <a:spcPts val="560"/>
              </a:spcBef>
              <a:buClr>
                <a:srgbClr val="888888"/>
              </a:buClr>
              <a:buFont typeface="Arial"/>
              <a:buNone/>
              <a:defRPr sz="28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ctr" rtl="0">
              <a:spcBef>
                <a:spcPts val="480"/>
              </a:spcBef>
              <a:buClr>
                <a:srgbClr val="888888"/>
              </a:buClr>
              <a:buFont typeface="Arial"/>
              <a:buNone/>
              <a:defRPr sz="24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lang="pt-BR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ítulo e texto vertical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lang="pt-BR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Título e texto verticais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lang="pt-BR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e conteúdo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lang="pt-BR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m branco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lang="pt-BR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Cabeçalho da Seção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defRPr sz="4000" b="1" cap="none"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2000">
                <a:solidFill>
                  <a:srgbClr val="888888"/>
                </a:solidFill>
              </a:defRPr>
            </a:lvl1pPr>
            <a:lvl2pPr marL="4572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800">
                <a:solidFill>
                  <a:srgbClr val="888888"/>
                </a:solidFill>
              </a:defRPr>
            </a:lvl2pPr>
            <a:lvl3pPr marL="9144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600">
                <a:solidFill>
                  <a:srgbClr val="888888"/>
                </a:solidFill>
              </a:defRPr>
            </a:lvl3pPr>
            <a:lvl4pPr marL="13716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4pPr>
            <a:lvl5pPr marL="18288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5pPr>
            <a:lvl6pPr marL="22860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6pPr>
            <a:lvl7pPr marL="27432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7pPr>
            <a:lvl8pPr marL="32004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8pPr>
            <a:lvl9pPr marL="36576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lang="pt-BR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uas Partes de Conteúdo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800"/>
            </a:lvl1pPr>
            <a:lvl2pPr rtl="0">
              <a:spcBef>
                <a:spcPts val="0"/>
              </a:spcBef>
              <a:defRPr sz="2400"/>
            </a:lvl2pPr>
            <a:lvl3pPr rtl="0">
              <a:spcBef>
                <a:spcPts val="0"/>
              </a:spcBef>
              <a:defRPr sz="2000"/>
            </a:lvl3pPr>
            <a:lvl4pPr rtl="0">
              <a:spcBef>
                <a:spcPts val="0"/>
              </a:spcBef>
              <a:defRPr sz="1800"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800"/>
            </a:lvl1pPr>
            <a:lvl2pPr rtl="0">
              <a:spcBef>
                <a:spcPts val="0"/>
              </a:spcBef>
              <a:defRPr sz="2400"/>
            </a:lvl2pPr>
            <a:lvl3pPr rtl="0">
              <a:spcBef>
                <a:spcPts val="0"/>
              </a:spcBef>
              <a:defRPr sz="2000"/>
            </a:lvl3pPr>
            <a:lvl4pPr rtl="0">
              <a:spcBef>
                <a:spcPts val="0"/>
              </a:spcBef>
              <a:defRPr sz="1800"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lang="pt-BR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ação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Calibri"/>
              <a:buNone/>
              <a:defRPr sz="2400" b="1"/>
            </a:lvl1pPr>
            <a:lvl2pPr marL="457200" indent="0" rtl="0">
              <a:spcBef>
                <a:spcPts val="0"/>
              </a:spcBef>
              <a:buFont typeface="Calibri"/>
              <a:buNone/>
              <a:defRPr sz="2000" b="1"/>
            </a:lvl2pPr>
            <a:lvl3pPr marL="914400" indent="0" rtl="0">
              <a:spcBef>
                <a:spcPts val="0"/>
              </a:spcBef>
              <a:buFont typeface="Calibri"/>
              <a:buNone/>
              <a:defRPr sz="1800" b="1"/>
            </a:lvl3pPr>
            <a:lvl4pPr marL="1371600" indent="0" rtl="0">
              <a:spcBef>
                <a:spcPts val="0"/>
              </a:spcBef>
              <a:buFont typeface="Calibri"/>
              <a:buNone/>
              <a:defRPr sz="1600" b="1"/>
            </a:lvl4pPr>
            <a:lvl5pPr marL="1828800" indent="0" rtl="0">
              <a:spcBef>
                <a:spcPts val="0"/>
              </a:spcBef>
              <a:buFont typeface="Calibri"/>
              <a:buNone/>
              <a:defRPr sz="1600" b="1"/>
            </a:lvl5pPr>
            <a:lvl6pPr marL="2286000" indent="0" rtl="0">
              <a:spcBef>
                <a:spcPts val="0"/>
              </a:spcBef>
              <a:buFont typeface="Calibri"/>
              <a:buNone/>
              <a:defRPr sz="1600" b="1"/>
            </a:lvl6pPr>
            <a:lvl7pPr marL="2743200" indent="0" rtl="0">
              <a:spcBef>
                <a:spcPts val="0"/>
              </a:spcBef>
              <a:buFont typeface="Calibri"/>
              <a:buNone/>
              <a:defRPr sz="1600" b="1"/>
            </a:lvl7pPr>
            <a:lvl8pPr marL="3200400" indent="0" rtl="0">
              <a:spcBef>
                <a:spcPts val="0"/>
              </a:spcBef>
              <a:buFont typeface="Calibri"/>
              <a:buNone/>
              <a:defRPr sz="1600" b="1"/>
            </a:lvl8pPr>
            <a:lvl9pPr marL="3657600" indent="0" rtl="0">
              <a:spcBef>
                <a:spcPts val="0"/>
              </a:spcBef>
              <a:buFont typeface="Calibri"/>
              <a:buNone/>
              <a:defRPr sz="1600" b="1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4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600"/>
            </a:lvl6pPr>
            <a:lvl7pPr rtl="0">
              <a:spcBef>
                <a:spcPts val="0"/>
              </a:spcBef>
              <a:defRPr sz="1600"/>
            </a:lvl7pPr>
            <a:lvl8pPr rtl="0">
              <a:spcBef>
                <a:spcPts val="0"/>
              </a:spcBef>
              <a:defRPr sz="1600"/>
            </a:lvl8pPr>
            <a:lvl9pPr rtl="0">
              <a:spcBef>
                <a:spcPts val="0"/>
              </a:spcBef>
              <a:defRPr sz="1600"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Calibri"/>
              <a:buNone/>
              <a:defRPr sz="2400" b="1"/>
            </a:lvl1pPr>
            <a:lvl2pPr marL="457200" indent="0" rtl="0">
              <a:spcBef>
                <a:spcPts val="0"/>
              </a:spcBef>
              <a:buFont typeface="Calibri"/>
              <a:buNone/>
              <a:defRPr sz="2000" b="1"/>
            </a:lvl2pPr>
            <a:lvl3pPr marL="914400" indent="0" rtl="0">
              <a:spcBef>
                <a:spcPts val="0"/>
              </a:spcBef>
              <a:buFont typeface="Calibri"/>
              <a:buNone/>
              <a:defRPr sz="1800" b="1"/>
            </a:lvl3pPr>
            <a:lvl4pPr marL="1371600" indent="0" rtl="0">
              <a:spcBef>
                <a:spcPts val="0"/>
              </a:spcBef>
              <a:buFont typeface="Calibri"/>
              <a:buNone/>
              <a:defRPr sz="1600" b="1"/>
            </a:lvl4pPr>
            <a:lvl5pPr marL="1828800" indent="0" rtl="0">
              <a:spcBef>
                <a:spcPts val="0"/>
              </a:spcBef>
              <a:buFont typeface="Calibri"/>
              <a:buNone/>
              <a:defRPr sz="1600" b="1"/>
            </a:lvl5pPr>
            <a:lvl6pPr marL="2286000" indent="0" rtl="0">
              <a:spcBef>
                <a:spcPts val="0"/>
              </a:spcBef>
              <a:buFont typeface="Calibri"/>
              <a:buNone/>
              <a:defRPr sz="1600" b="1"/>
            </a:lvl6pPr>
            <a:lvl7pPr marL="2743200" indent="0" rtl="0">
              <a:spcBef>
                <a:spcPts val="0"/>
              </a:spcBef>
              <a:buFont typeface="Calibri"/>
              <a:buNone/>
              <a:defRPr sz="1600" b="1"/>
            </a:lvl7pPr>
            <a:lvl8pPr marL="3200400" indent="0" rtl="0">
              <a:spcBef>
                <a:spcPts val="0"/>
              </a:spcBef>
              <a:buFont typeface="Calibri"/>
              <a:buNone/>
              <a:defRPr sz="1600" b="1"/>
            </a:lvl8pPr>
            <a:lvl9pPr marL="3657600" indent="0" rtl="0">
              <a:spcBef>
                <a:spcPts val="0"/>
              </a:spcBef>
              <a:buFont typeface="Calibri"/>
              <a:buNone/>
              <a:defRPr sz="1600" b="1"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4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600"/>
            </a:lvl6pPr>
            <a:lvl7pPr rtl="0">
              <a:spcBef>
                <a:spcPts val="0"/>
              </a:spcBef>
              <a:defRPr sz="1600"/>
            </a:lvl7pPr>
            <a:lvl8pPr rtl="0">
              <a:spcBef>
                <a:spcPts val="0"/>
              </a:spcBef>
              <a:defRPr sz="1600"/>
            </a:lvl8pPr>
            <a:lvl9pPr rtl="0">
              <a:spcBef>
                <a:spcPts val="0"/>
              </a:spcBef>
              <a:defRPr sz="1600"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lang="pt-BR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mente título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lang="pt-BR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údo com Legenda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 sz="2000" b="1"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3200"/>
            </a:lvl1pPr>
            <a:lvl2pPr rtl="0">
              <a:spcBef>
                <a:spcPts val="0"/>
              </a:spcBef>
              <a:defRPr sz="2800"/>
            </a:lvl2pPr>
            <a:lvl3pPr rtl="0">
              <a:spcBef>
                <a:spcPts val="0"/>
              </a:spcBef>
              <a:defRPr sz="2400"/>
            </a:lvl3pPr>
            <a:lvl4pPr rtl="0">
              <a:spcBef>
                <a:spcPts val="0"/>
              </a:spcBef>
              <a:defRPr sz="2000"/>
            </a:lvl4pPr>
            <a:lvl5pPr rtl="0">
              <a:spcBef>
                <a:spcPts val="0"/>
              </a:spcBef>
              <a:defRPr sz="2000"/>
            </a:lvl5pPr>
            <a:lvl6pPr rtl="0">
              <a:spcBef>
                <a:spcPts val="0"/>
              </a:spcBef>
              <a:defRPr sz="2000"/>
            </a:lvl6pPr>
            <a:lvl7pPr rtl="0">
              <a:spcBef>
                <a:spcPts val="0"/>
              </a:spcBef>
              <a:defRPr sz="2000"/>
            </a:lvl7pPr>
            <a:lvl8pPr rtl="0">
              <a:spcBef>
                <a:spcPts val="0"/>
              </a:spcBef>
              <a:defRPr sz="2000"/>
            </a:lvl8pPr>
            <a:lvl9pPr rtl="0">
              <a:spcBef>
                <a:spcPts val="0"/>
              </a:spcBef>
              <a:defRPr sz="2000"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Calibri"/>
              <a:buNone/>
              <a:defRPr sz="1400"/>
            </a:lvl1pPr>
            <a:lvl2pPr marL="457200" indent="0" rtl="0">
              <a:spcBef>
                <a:spcPts val="0"/>
              </a:spcBef>
              <a:buFont typeface="Calibri"/>
              <a:buNone/>
              <a:defRPr sz="1200"/>
            </a:lvl2pPr>
            <a:lvl3pPr marL="914400" indent="0" rtl="0">
              <a:spcBef>
                <a:spcPts val="0"/>
              </a:spcBef>
              <a:buFont typeface="Calibri"/>
              <a:buNone/>
              <a:defRPr sz="1000"/>
            </a:lvl3pPr>
            <a:lvl4pPr marL="1371600" indent="0" rtl="0">
              <a:spcBef>
                <a:spcPts val="0"/>
              </a:spcBef>
              <a:buFont typeface="Calibri"/>
              <a:buNone/>
              <a:defRPr sz="900"/>
            </a:lvl4pPr>
            <a:lvl5pPr marL="1828800" indent="0" rtl="0">
              <a:spcBef>
                <a:spcPts val="0"/>
              </a:spcBef>
              <a:buFont typeface="Calibri"/>
              <a:buNone/>
              <a:defRPr sz="900"/>
            </a:lvl5pPr>
            <a:lvl6pPr marL="2286000" indent="0" rtl="0">
              <a:spcBef>
                <a:spcPts val="0"/>
              </a:spcBef>
              <a:buFont typeface="Calibri"/>
              <a:buNone/>
              <a:defRPr sz="900"/>
            </a:lvl6pPr>
            <a:lvl7pPr marL="2743200" indent="0" rtl="0">
              <a:spcBef>
                <a:spcPts val="0"/>
              </a:spcBef>
              <a:buFont typeface="Calibri"/>
              <a:buNone/>
              <a:defRPr sz="900"/>
            </a:lvl7pPr>
            <a:lvl8pPr marL="3200400" indent="0" rtl="0">
              <a:spcBef>
                <a:spcPts val="0"/>
              </a:spcBef>
              <a:buFont typeface="Calibri"/>
              <a:buNone/>
              <a:defRPr sz="900"/>
            </a:lvl8pPr>
            <a:lvl9pPr marL="3657600" indent="0" rtl="0">
              <a:spcBef>
                <a:spcPts val="0"/>
              </a:spcBef>
              <a:buFont typeface="Calibri"/>
              <a:buNone/>
              <a:defRPr sz="900"/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lang="pt-BR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Imagem com Legenda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 sz="2000" b="1"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Calibri"/>
              <a:buNone/>
              <a:defRPr sz="1400"/>
            </a:lvl1pPr>
            <a:lvl2pPr marL="457200" indent="0" rtl="0">
              <a:spcBef>
                <a:spcPts val="0"/>
              </a:spcBef>
              <a:buFont typeface="Calibri"/>
              <a:buNone/>
              <a:defRPr sz="1200"/>
            </a:lvl2pPr>
            <a:lvl3pPr marL="914400" indent="0" rtl="0">
              <a:spcBef>
                <a:spcPts val="0"/>
              </a:spcBef>
              <a:buFont typeface="Calibri"/>
              <a:buNone/>
              <a:defRPr sz="1000"/>
            </a:lvl3pPr>
            <a:lvl4pPr marL="1371600" indent="0" rtl="0">
              <a:spcBef>
                <a:spcPts val="0"/>
              </a:spcBef>
              <a:buFont typeface="Calibri"/>
              <a:buNone/>
              <a:defRPr sz="900"/>
            </a:lvl4pPr>
            <a:lvl5pPr marL="1828800" indent="0" rtl="0">
              <a:spcBef>
                <a:spcPts val="0"/>
              </a:spcBef>
              <a:buFont typeface="Calibri"/>
              <a:buNone/>
              <a:defRPr sz="900"/>
            </a:lvl5pPr>
            <a:lvl6pPr marL="2286000" indent="0" rtl="0">
              <a:spcBef>
                <a:spcPts val="0"/>
              </a:spcBef>
              <a:buFont typeface="Calibri"/>
              <a:buNone/>
              <a:defRPr sz="900"/>
            </a:lvl6pPr>
            <a:lvl7pPr marL="2743200" indent="0" rtl="0">
              <a:spcBef>
                <a:spcPts val="0"/>
              </a:spcBef>
              <a:buFont typeface="Calibri"/>
              <a:buNone/>
              <a:defRPr sz="900"/>
            </a:lvl7pPr>
            <a:lvl8pPr marL="3200400" indent="0" rtl="0">
              <a:spcBef>
                <a:spcPts val="0"/>
              </a:spcBef>
              <a:buFont typeface="Calibri"/>
              <a:buNone/>
              <a:defRPr sz="900"/>
            </a:lvl8pPr>
            <a:lvl9pPr marL="3657600" indent="0" rtl="0">
              <a:spcBef>
                <a:spcPts val="0"/>
              </a:spcBef>
              <a:buFont typeface="Calibri"/>
              <a:buNone/>
              <a:defRPr sz="900"/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lang="pt-BR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lang="pt-BR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1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jp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0"/>
            <a:ext cx="9180512" cy="6858000"/>
          </a:xfrm>
          <a:prstGeom prst="rect">
            <a:avLst/>
          </a:prstGeom>
        </p:spPr>
      </p:pic>
      <p:sp>
        <p:nvSpPr>
          <p:cNvPr id="4" name="Título 1"/>
          <p:cNvSpPr txBox="1">
            <a:spLocks/>
          </p:cNvSpPr>
          <p:nvPr/>
        </p:nvSpPr>
        <p:spPr bwMode="auto">
          <a:xfrm>
            <a:off x="386031" y="2984932"/>
            <a:ext cx="8352928" cy="78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just" eaLnBrk="0" hangingPunct="0">
              <a:spcBef>
                <a:spcPct val="0"/>
              </a:spcBef>
              <a:defRPr/>
            </a:pPr>
            <a:r>
              <a:rPr lang="pt-BR" sz="4400" b="1" dirty="0">
                <a:solidFill>
                  <a:srgbClr val="960000"/>
                </a:solidFill>
                <a:latin typeface="+mj-lt"/>
                <a:ea typeface="Tahoma" pitchFamily="34" charset="0"/>
                <a:cs typeface="Tahoma" pitchFamily="34" charset="0"/>
              </a:rPr>
              <a:t>Como alimentar o SISAB através do e-SUS AB quando o município possui sistema próprio</a:t>
            </a:r>
            <a:r>
              <a:rPr lang="pt-BR" sz="4400" b="1" dirty="0" smtClean="0">
                <a:solidFill>
                  <a:srgbClr val="960000"/>
                </a:solidFill>
                <a:latin typeface="+mj-lt"/>
                <a:ea typeface="Tahoma" pitchFamily="34" charset="0"/>
                <a:cs typeface="Tahoma" pitchFamily="34" charset="0"/>
              </a:rPr>
              <a:t>?</a:t>
            </a:r>
          </a:p>
          <a:p>
            <a:pPr lvl="0" algn="just" eaLnBrk="0" hangingPunct="0">
              <a:spcBef>
                <a:spcPct val="0"/>
              </a:spcBef>
              <a:defRPr/>
            </a:pPr>
            <a:endParaRPr kumimoji="0" lang="pt-BR" sz="4400" b="1" i="0" u="none" strike="noStrike" kern="0" cap="none" spc="0" normalizeH="0" baseline="0" noProof="0" dirty="0">
              <a:ln>
                <a:noFill/>
              </a:ln>
              <a:solidFill>
                <a:srgbClr val="960000"/>
              </a:solidFill>
              <a:uLnTx/>
              <a:uFillTx/>
              <a:latin typeface="+mj-lt"/>
              <a:ea typeface="Tahoma" pitchFamily="34" charset="0"/>
              <a:cs typeface="Tahoma" pitchFamily="34" charset="0"/>
            </a:endParaRPr>
          </a:p>
          <a:p>
            <a:pPr lvl="0" algn="just" eaLnBrk="0" hangingPunct="0">
              <a:spcBef>
                <a:spcPct val="0"/>
              </a:spcBef>
              <a:defRPr/>
            </a:pPr>
            <a:endParaRPr kumimoji="0" lang="pt-BR" sz="4400" b="1" i="0" u="none" strike="noStrike" kern="0" cap="none" spc="0" normalizeH="0" baseline="0" noProof="0" dirty="0">
              <a:ln>
                <a:noFill/>
              </a:ln>
              <a:solidFill>
                <a:srgbClr val="960000"/>
              </a:solidFill>
              <a:uLnTx/>
              <a:uFillTx/>
              <a:latin typeface="+mj-lt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Subtítulo 2"/>
          <p:cNvSpPr txBox="1">
            <a:spLocks/>
          </p:cNvSpPr>
          <p:nvPr/>
        </p:nvSpPr>
        <p:spPr bwMode="auto">
          <a:xfrm>
            <a:off x="386031" y="4378014"/>
            <a:ext cx="8352928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pt-BR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4B6230"/>
                </a:solidFill>
                <a:effectLst/>
                <a:uLnTx/>
                <a:uFillTx/>
                <a:latin typeface="+mj-lt"/>
                <a:cs typeface="Lucida Sans Unicode" pitchFamily="34" charset="0"/>
              </a:rPr>
              <a:t>Carlos Alberto Vale da Costa</a:t>
            </a: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pt-BR" sz="2400" b="1" dirty="0" smtClean="0">
                <a:solidFill>
                  <a:srgbClr val="4B6230"/>
                </a:solidFill>
                <a:latin typeface="+mj-lt"/>
                <a:cs typeface="Lucida Sans Unicode" pitchFamily="34" charset="0"/>
              </a:rPr>
              <a:t>Leandra d’ </a:t>
            </a:r>
            <a:r>
              <a:rPr lang="pt-BR" sz="2400" b="1" dirty="0" err="1" smtClean="0">
                <a:solidFill>
                  <a:srgbClr val="4B6230"/>
                </a:solidFill>
                <a:latin typeface="+mj-lt"/>
                <a:cs typeface="Lucida Sans Unicode" pitchFamily="34" charset="0"/>
              </a:rPr>
              <a:t>Acampora</a:t>
            </a:r>
            <a:endParaRPr kumimoji="0" lang="pt-BR" sz="2400" b="1" i="0" u="none" strike="noStrike" kern="0" cap="none" spc="0" normalizeH="0" baseline="0" noProof="0" dirty="0" smtClean="0">
              <a:ln>
                <a:noFill/>
              </a:ln>
              <a:solidFill>
                <a:srgbClr val="4B6230"/>
              </a:solidFill>
              <a:effectLst/>
              <a:uLnTx/>
              <a:uFillTx/>
              <a:latin typeface="+mj-lt"/>
              <a:cs typeface="Lucida Sans Unicode" pitchFamily="34" charset="0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5" y="14953"/>
            <a:ext cx="9124990" cy="6858000"/>
          </a:xfrm>
          <a:prstGeom prst="rect">
            <a:avLst/>
          </a:prstGeom>
        </p:spPr>
      </p:pic>
      <p:sp>
        <p:nvSpPr>
          <p:cNvPr id="155" name="Shape 155"/>
          <p:cNvSpPr txBox="1"/>
          <p:nvPr/>
        </p:nvSpPr>
        <p:spPr>
          <a:xfrm>
            <a:off x="323528" y="1412776"/>
            <a:ext cx="8496944" cy="34778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pt-BR" sz="2400" b="0" i="0" u="none" strike="noStrike" cap="none" baseline="0" dirty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rPr>
              <a:t>Programas integrados no SISAB conforme Nota Técnica DAB/DAS/MS: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2400" b="0" i="0" u="none" strike="noStrike" cap="none" baseline="0" dirty="0">
              <a:solidFill>
                <a:schemeClr val="dk1"/>
              </a:solidFill>
              <a:latin typeface="+mn-lt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pt-BR" sz="2400" b="0" i="0" u="none" strike="noStrike" cap="none" baseline="0" dirty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rPr>
              <a:t>SISHIPERDIA</a:t>
            </a:r>
          </a:p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pt-BR" sz="2400" b="0" i="0" u="none" strike="noStrike" cap="none" baseline="0" dirty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rPr>
              <a:t>Programa Saúde na Escola (PSE)</a:t>
            </a:r>
          </a:p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pt-BR" sz="2400" b="0" i="0" u="none" strike="noStrike" cap="none" baseline="0" dirty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rPr>
              <a:t>Melhor em Casa</a:t>
            </a:r>
          </a:p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pt-BR" sz="2400" b="0" i="0" u="none" strike="noStrike" cap="none" baseline="0" dirty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rPr>
              <a:t>SISVAN</a:t>
            </a:r>
          </a:p>
          <a:p>
            <a:pPr marL="342900" marR="0" lvl="0" indent="-21590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2400" b="0" i="0" u="none" strike="noStrike" cap="none" baseline="0" dirty="0">
              <a:solidFill>
                <a:schemeClr val="dk1"/>
              </a:solidFill>
              <a:latin typeface="+mn-lt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spcBef>
                <a:spcPts val="0"/>
              </a:spcBef>
              <a:buClr>
                <a:srgbClr val="4D4D4D"/>
              </a:buClr>
              <a:buSzPct val="100000"/>
              <a:buFont typeface="Arial"/>
              <a:buChar char="•"/>
            </a:pPr>
            <a:r>
              <a:rPr lang="pt-BR" sz="2400" b="0" i="0" u="none" strike="noStrike" cap="none" baseline="0" dirty="0">
                <a:solidFill>
                  <a:srgbClr val="4D4D4D"/>
                </a:solidFill>
                <a:latin typeface="+mn-lt"/>
                <a:ea typeface="Arial"/>
                <a:cs typeface="Arial"/>
                <a:sym typeface="Arial"/>
              </a:rPr>
              <a:t>SISPNI</a:t>
            </a:r>
          </a:p>
          <a:p>
            <a:pPr marL="342900" marR="0" lvl="0" indent="-342900" algn="l" rtl="0">
              <a:spcBef>
                <a:spcPts val="0"/>
              </a:spcBef>
              <a:buClr>
                <a:srgbClr val="4D4D4D"/>
              </a:buClr>
              <a:buSzPct val="100000"/>
              <a:buFont typeface="Arial"/>
              <a:buChar char="•"/>
            </a:pPr>
            <a:r>
              <a:rPr lang="pt-BR" sz="2400" b="0" i="0" u="none" strike="noStrike" cap="none" baseline="0" dirty="0">
                <a:solidFill>
                  <a:srgbClr val="4D4D4D"/>
                </a:solidFill>
                <a:latin typeface="+mn-lt"/>
                <a:ea typeface="Arial"/>
                <a:cs typeface="Arial"/>
                <a:sym typeface="Arial"/>
              </a:rPr>
              <a:t>SISPRENATAL WEB</a:t>
            </a:r>
          </a:p>
          <a:p>
            <a:pPr marL="342900" marR="0" lvl="0" indent="-342900" algn="l" rtl="0">
              <a:spcBef>
                <a:spcPts val="0"/>
              </a:spcBef>
              <a:buClr>
                <a:srgbClr val="4D4D4D"/>
              </a:buClr>
              <a:buSzPct val="100000"/>
              <a:buFont typeface="Arial"/>
              <a:buChar char="•"/>
            </a:pPr>
            <a:r>
              <a:rPr lang="pt-BR" sz="2400" b="0" i="0" u="none" strike="noStrike" cap="none" baseline="0" dirty="0">
                <a:solidFill>
                  <a:srgbClr val="4D4D4D"/>
                </a:solidFill>
                <a:latin typeface="+mn-lt"/>
                <a:ea typeface="Arial"/>
                <a:cs typeface="Arial"/>
                <a:sym typeface="Arial"/>
              </a:rPr>
              <a:t>Programa Bolsa Família</a:t>
            </a:r>
          </a:p>
          <a:p>
            <a:pPr marL="342900" marR="0" lvl="0" indent="-342900" algn="l" rtl="0">
              <a:spcBef>
                <a:spcPts val="0"/>
              </a:spcBef>
              <a:buClr>
                <a:srgbClr val="4D4D4D"/>
              </a:buClr>
              <a:buSzPct val="100000"/>
              <a:buFont typeface="Arial"/>
              <a:buChar char="•"/>
            </a:pPr>
            <a:r>
              <a:rPr lang="pt-BR" sz="2400" b="0" i="0" u="none" strike="noStrike" cap="none" baseline="0" dirty="0">
                <a:solidFill>
                  <a:srgbClr val="4D4D4D"/>
                </a:solidFill>
                <a:latin typeface="+mn-lt"/>
                <a:ea typeface="Arial"/>
                <a:cs typeface="Arial"/>
                <a:sym typeface="Arial"/>
              </a:rPr>
              <a:t>Programa Brasil Carinhoso</a:t>
            </a:r>
          </a:p>
        </p:txBody>
      </p:sp>
      <p:sp>
        <p:nvSpPr>
          <p:cNvPr id="156" name="Shape 156"/>
          <p:cNvSpPr txBox="1"/>
          <p:nvPr/>
        </p:nvSpPr>
        <p:spPr>
          <a:xfrm>
            <a:off x="4788024" y="4699301"/>
            <a:ext cx="4464496" cy="86409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pt-BR" sz="2400" b="0" i="0" u="none" strike="noStrike" cap="none" baseline="0" dirty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rPr>
              <a:t>Ainda não estão integrados,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pt-BR" sz="2400" b="0" i="0" u="none" strike="noStrike" cap="none" baseline="0" dirty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rPr>
              <a:t>previsto para próximas versões</a:t>
            </a:r>
          </a:p>
        </p:txBody>
      </p:sp>
      <p:sp>
        <p:nvSpPr>
          <p:cNvPr id="157" name="Shape 157"/>
          <p:cNvSpPr/>
          <p:nvPr/>
        </p:nvSpPr>
        <p:spPr>
          <a:xfrm>
            <a:off x="4158269" y="4375266"/>
            <a:ext cx="519409" cy="1512167"/>
          </a:xfrm>
          <a:prstGeom prst="rightBrace">
            <a:avLst>
              <a:gd name="adj1" fmla="val 8333"/>
              <a:gd name="adj2" fmla="val 50000"/>
            </a:avLst>
          </a:prstGeom>
          <a:noFill/>
          <a:ln w="25400" cap="flat" cmpd="sng">
            <a:solidFill>
              <a:srgbClr val="4A7DB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Shape 158"/>
          <p:cNvSpPr txBox="1">
            <a:spLocks noGrp="1"/>
          </p:cNvSpPr>
          <p:nvPr>
            <p:ph type="title"/>
          </p:nvPr>
        </p:nvSpPr>
        <p:spPr>
          <a:xfrm>
            <a:off x="457200" y="116632"/>
            <a:ext cx="8229600" cy="72375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953734"/>
              </a:buClr>
              <a:buSzPct val="25000"/>
              <a:buFont typeface="Arial Black"/>
              <a:buNone/>
            </a:pPr>
            <a:r>
              <a:rPr lang="pt-BR" sz="4000" b="1" i="0" u="none" strike="noStrike" cap="none" baseline="0" dirty="0">
                <a:solidFill>
                  <a:srgbClr val="953734"/>
                </a:solidFill>
                <a:latin typeface="+mj-lt"/>
                <a:ea typeface="Arial Black"/>
                <a:cs typeface="Arial Black"/>
                <a:sym typeface="Arial Black"/>
              </a:rPr>
              <a:t>Programas Integrados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5" y="0"/>
            <a:ext cx="9124990" cy="6858000"/>
          </a:xfrm>
          <a:prstGeom prst="rect">
            <a:avLst/>
          </a:prstGeom>
        </p:spPr>
      </p:pic>
      <p:sp>
        <p:nvSpPr>
          <p:cNvPr id="163" name="Shape 163"/>
          <p:cNvSpPr txBox="1">
            <a:spLocks noGrp="1"/>
          </p:cNvSpPr>
          <p:nvPr>
            <p:ph type="title"/>
          </p:nvPr>
        </p:nvSpPr>
        <p:spPr>
          <a:xfrm>
            <a:off x="2349257" y="116632"/>
            <a:ext cx="4445486" cy="72375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953734"/>
              </a:buClr>
              <a:buSzPct val="25000"/>
              <a:buFont typeface="Arial Black"/>
              <a:buNone/>
            </a:pPr>
            <a:r>
              <a:rPr lang="pt-BR" sz="4000" b="1" i="0" u="none" strike="noStrike" cap="none" baseline="0" dirty="0">
                <a:solidFill>
                  <a:srgbClr val="953734"/>
                </a:solidFill>
                <a:latin typeface="+mj-lt"/>
                <a:ea typeface="Arial Black"/>
                <a:cs typeface="Arial Black"/>
                <a:sym typeface="Arial Black"/>
              </a:rPr>
              <a:t>Site e-SUS DAB/MS</a:t>
            </a:r>
          </a:p>
        </p:txBody>
      </p:sp>
      <p:pic>
        <p:nvPicPr>
          <p:cNvPr id="164" name="Shape 164"/>
          <p:cNvPicPr preferRelativeResize="0"/>
          <p:nvPr/>
        </p:nvPicPr>
        <p:blipFill rotWithShape="1">
          <a:blip r:embed="rId4">
            <a:alphaModFix/>
          </a:blip>
          <a:srcRect l="59235" t="8400" r="660" b="34900"/>
          <a:stretch/>
        </p:blipFill>
        <p:spPr>
          <a:xfrm>
            <a:off x="251519" y="2132856"/>
            <a:ext cx="8654391" cy="4028768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Shape 165"/>
          <p:cNvSpPr/>
          <p:nvPr/>
        </p:nvSpPr>
        <p:spPr>
          <a:xfrm>
            <a:off x="251520" y="1268760"/>
            <a:ext cx="8654390" cy="66909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buSzPct val="25000"/>
              <a:buNone/>
            </a:pPr>
            <a:r>
              <a:rPr lang="pt-BR" sz="2400" b="0" i="0" u="none" strike="noStrike" cap="none" baseline="0" dirty="0">
                <a:solidFill>
                  <a:schemeClr val="dk1"/>
                </a:solidFill>
                <a:latin typeface="+mn-lt"/>
                <a:sym typeface="Arial"/>
              </a:rPr>
              <a:t>Acessar a página do DAB pelo endereço: </a:t>
            </a:r>
            <a:r>
              <a:rPr lang="pt-BR" sz="2400" b="1" i="0" u="none" strike="noStrike" cap="none" baseline="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dab.saude.gov.br</a:t>
            </a:r>
          </a:p>
        </p:txBody>
      </p:sp>
      <p:sp>
        <p:nvSpPr>
          <p:cNvPr id="166" name="Shape 166"/>
          <p:cNvSpPr/>
          <p:nvPr/>
        </p:nvSpPr>
        <p:spPr>
          <a:xfrm>
            <a:off x="2483767" y="2276872"/>
            <a:ext cx="1368151" cy="288032"/>
          </a:xfrm>
          <a:prstGeom prst="rect">
            <a:avLst/>
          </a:prstGeom>
          <a:noFill/>
          <a:ln w="476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Shape 167"/>
          <p:cNvSpPr/>
          <p:nvPr/>
        </p:nvSpPr>
        <p:spPr>
          <a:xfrm>
            <a:off x="2475779" y="3745607"/>
            <a:ext cx="2456259" cy="246740"/>
          </a:xfrm>
          <a:prstGeom prst="rect">
            <a:avLst/>
          </a:prstGeom>
          <a:noFill/>
          <a:ln w="476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5" y="0"/>
            <a:ext cx="9124990" cy="6858000"/>
          </a:xfrm>
          <a:prstGeom prst="rect">
            <a:avLst/>
          </a:prstGeom>
        </p:spPr>
      </p:pic>
      <p:pic>
        <p:nvPicPr>
          <p:cNvPr id="173" name="Shape 173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4">
            <a:alphaModFix/>
          </a:blip>
          <a:srcRect/>
          <a:stretch/>
        </p:blipFill>
        <p:spPr>
          <a:xfrm>
            <a:off x="107504" y="1081878"/>
            <a:ext cx="6077885" cy="2376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Shape 17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459443" y="3645024"/>
            <a:ext cx="5577053" cy="27992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Shape 17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79511" y="3861048"/>
            <a:ext cx="3024335" cy="215188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6" name="Shape 176"/>
          <p:cNvCxnSpPr/>
          <p:nvPr/>
        </p:nvCxnSpPr>
        <p:spPr>
          <a:xfrm flipH="1">
            <a:off x="5940152" y="2420888"/>
            <a:ext cx="1197144" cy="687498"/>
          </a:xfrm>
          <a:prstGeom prst="straightConnector1">
            <a:avLst/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med" len="med"/>
            <a:tailEnd type="stealth" w="lg" len="lg"/>
          </a:ln>
        </p:spPr>
      </p:cxnSp>
      <p:cxnSp>
        <p:nvCxnSpPr>
          <p:cNvPr id="177" name="Shape 177"/>
          <p:cNvCxnSpPr/>
          <p:nvPr/>
        </p:nvCxnSpPr>
        <p:spPr>
          <a:xfrm rot="10800000">
            <a:off x="2411759" y="5292849"/>
            <a:ext cx="1078163" cy="720080"/>
          </a:xfrm>
          <a:prstGeom prst="straightConnector1">
            <a:avLst/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med" len="med"/>
            <a:tailEnd type="stealth" w="lg" len="lg"/>
          </a:ln>
        </p:spPr>
      </p:cxnSp>
      <p:sp>
        <p:nvSpPr>
          <p:cNvPr id="9" name="Shape 163"/>
          <p:cNvSpPr txBox="1">
            <a:spLocks noGrp="1"/>
          </p:cNvSpPr>
          <p:nvPr>
            <p:ph type="title"/>
          </p:nvPr>
        </p:nvSpPr>
        <p:spPr>
          <a:xfrm>
            <a:off x="2349257" y="116632"/>
            <a:ext cx="4445486" cy="72375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953734"/>
              </a:buClr>
              <a:buSzPct val="25000"/>
              <a:buFont typeface="Arial Black"/>
              <a:buNone/>
            </a:pPr>
            <a:r>
              <a:rPr lang="pt-BR" sz="4000" b="1" i="0" u="none" strike="noStrike" cap="none" baseline="0" dirty="0">
                <a:solidFill>
                  <a:srgbClr val="953734"/>
                </a:solidFill>
                <a:latin typeface="+mj-lt"/>
                <a:ea typeface="Arial Black"/>
                <a:cs typeface="Arial Black"/>
                <a:sym typeface="Arial Black"/>
              </a:rPr>
              <a:t>Site e-SUS DAB/MS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5" y="0"/>
            <a:ext cx="9124990" cy="6858000"/>
          </a:xfrm>
          <a:prstGeom prst="rect">
            <a:avLst/>
          </a:prstGeom>
        </p:spPr>
      </p:pic>
      <p:sp>
        <p:nvSpPr>
          <p:cNvPr id="182" name="Shape 182"/>
          <p:cNvSpPr txBox="1">
            <a:spLocks noGrp="1"/>
          </p:cNvSpPr>
          <p:nvPr>
            <p:ph type="title"/>
          </p:nvPr>
        </p:nvSpPr>
        <p:spPr>
          <a:xfrm>
            <a:off x="1565920" y="164672"/>
            <a:ext cx="6012160" cy="60144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953734"/>
              </a:buClr>
              <a:buSzPct val="25000"/>
              <a:buFont typeface="Arial Black"/>
              <a:buNone/>
            </a:pPr>
            <a:r>
              <a:rPr lang="pt-BR" sz="4000" b="1" i="0" u="none" strike="noStrike" cap="none" baseline="0" dirty="0">
                <a:solidFill>
                  <a:srgbClr val="953734"/>
                </a:solidFill>
                <a:latin typeface="+mj-lt"/>
                <a:ea typeface="Arial Black"/>
                <a:cs typeface="Arial Black"/>
                <a:sym typeface="Arial Black"/>
              </a:rPr>
              <a:t>Sistema de Controle de Uso</a:t>
            </a:r>
          </a:p>
        </p:txBody>
      </p:sp>
      <p:sp>
        <p:nvSpPr>
          <p:cNvPr id="183" name="Shape 183"/>
          <p:cNvSpPr/>
          <p:nvPr/>
        </p:nvSpPr>
        <p:spPr>
          <a:xfrm>
            <a:off x="179509" y="930785"/>
            <a:ext cx="8640961" cy="55399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buSzPct val="25000"/>
              <a:buNone/>
            </a:pPr>
            <a:r>
              <a:rPr lang="pt-BR" sz="2400" b="0" i="0" u="none" strike="noStrike" cap="none" baseline="0" dirty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rPr>
              <a:t>Acessar a página, cadastrar o Gestor, técnico e gerar </a:t>
            </a:r>
            <a:r>
              <a:rPr lang="pt-BR" sz="2400" b="0" i="0" u="none" strike="noStrike" cap="none" baseline="0" dirty="0" err="1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rPr>
              <a:t>contra-chave</a:t>
            </a:r>
            <a:r>
              <a:rPr lang="pt-BR" sz="2400" b="0" i="0" u="none" strike="noStrike" cap="none" baseline="0" dirty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rPr>
              <a:t>.</a:t>
            </a:r>
          </a:p>
        </p:txBody>
      </p:sp>
      <p:pic>
        <p:nvPicPr>
          <p:cNvPr id="184" name="Shape 18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26794" y="1628799"/>
            <a:ext cx="7344815" cy="4644631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Shape 185"/>
          <p:cNvSpPr txBox="1"/>
          <p:nvPr/>
        </p:nvSpPr>
        <p:spPr>
          <a:xfrm>
            <a:off x="6174267" y="4204664"/>
            <a:ext cx="2808310" cy="24622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pt-BR" sz="1400" b="1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CNPJ DO FUNDO MUNICIPAL</a:t>
            </a:r>
          </a:p>
        </p:txBody>
      </p:sp>
      <p:sp>
        <p:nvSpPr>
          <p:cNvPr id="186" name="Shape 186"/>
          <p:cNvSpPr txBox="1"/>
          <p:nvPr/>
        </p:nvSpPr>
        <p:spPr>
          <a:xfrm>
            <a:off x="6372200" y="4327775"/>
            <a:ext cx="184730" cy="3077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4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Shape 187"/>
          <p:cNvSpPr txBox="1"/>
          <p:nvPr/>
        </p:nvSpPr>
        <p:spPr>
          <a:xfrm>
            <a:off x="6171003" y="4586165"/>
            <a:ext cx="2972997" cy="2616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pt-BR" sz="1400" b="1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SENHA DO FUNDO MUNICIPAL</a:t>
            </a:r>
          </a:p>
        </p:txBody>
      </p:sp>
      <p:sp>
        <p:nvSpPr>
          <p:cNvPr id="188" name="Shape 188"/>
          <p:cNvSpPr/>
          <p:nvPr/>
        </p:nvSpPr>
        <p:spPr>
          <a:xfrm>
            <a:off x="5729451" y="4235442"/>
            <a:ext cx="432047" cy="184666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500" b="1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Shape 189"/>
          <p:cNvSpPr/>
          <p:nvPr/>
        </p:nvSpPr>
        <p:spPr>
          <a:xfrm>
            <a:off x="5729451" y="4624637"/>
            <a:ext cx="432047" cy="184666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500" b="1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94" name="Shape 19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8067" y="2492896"/>
            <a:ext cx="8047865" cy="3482702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Shape 195"/>
          <p:cNvSpPr/>
          <p:nvPr/>
        </p:nvSpPr>
        <p:spPr>
          <a:xfrm>
            <a:off x="6732239" y="4941168"/>
            <a:ext cx="808526" cy="432048"/>
          </a:xfrm>
          <a:prstGeom prst="ellipse">
            <a:avLst/>
          </a:prstGeom>
          <a:noFill/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Shape 196"/>
          <p:cNvSpPr/>
          <p:nvPr/>
        </p:nvSpPr>
        <p:spPr>
          <a:xfrm>
            <a:off x="522001" y="1052736"/>
            <a:ext cx="8099998" cy="79208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buSzPct val="25000"/>
              <a:buNone/>
            </a:pPr>
            <a:r>
              <a:rPr lang="pt-BR" sz="3600" b="0" i="0" u="none" strike="noStrike" cap="none" baseline="0" dirty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rPr>
              <a:t>Cadastrar o Gestor</a:t>
            </a:r>
          </a:p>
        </p:txBody>
      </p:sp>
      <p:sp>
        <p:nvSpPr>
          <p:cNvPr id="8" name="Shape 182"/>
          <p:cNvSpPr txBox="1">
            <a:spLocks noGrp="1"/>
          </p:cNvSpPr>
          <p:nvPr>
            <p:ph type="title"/>
          </p:nvPr>
        </p:nvSpPr>
        <p:spPr>
          <a:xfrm>
            <a:off x="1565920" y="164672"/>
            <a:ext cx="6012160" cy="60144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953734"/>
              </a:buClr>
              <a:buSzPct val="25000"/>
              <a:buFont typeface="Arial Black"/>
              <a:buNone/>
            </a:pPr>
            <a:r>
              <a:rPr lang="pt-BR" sz="4000" b="1" i="0" u="none" strike="noStrike" cap="none" baseline="0" dirty="0">
                <a:solidFill>
                  <a:srgbClr val="953734"/>
                </a:solidFill>
                <a:latin typeface="+mj-lt"/>
                <a:ea typeface="Arial Black"/>
                <a:cs typeface="Arial Black"/>
                <a:sym typeface="Arial Black"/>
              </a:rPr>
              <a:t>Sistema de Controle de Uso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5" y="0"/>
            <a:ext cx="9124990" cy="6858000"/>
          </a:xfrm>
          <a:prstGeom prst="rect">
            <a:avLst/>
          </a:prstGeom>
        </p:spPr>
      </p:pic>
      <p:pic>
        <p:nvPicPr>
          <p:cNvPr id="203" name="Shape 20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99591" y="1685876"/>
            <a:ext cx="7344815" cy="4644631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Shape 204"/>
          <p:cNvSpPr/>
          <p:nvPr/>
        </p:nvSpPr>
        <p:spPr>
          <a:xfrm>
            <a:off x="5801458" y="4322239"/>
            <a:ext cx="432047" cy="184666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500" b="1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Shape 205"/>
          <p:cNvSpPr/>
          <p:nvPr/>
        </p:nvSpPr>
        <p:spPr>
          <a:xfrm>
            <a:off x="5801458" y="4689103"/>
            <a:ext cx="432047" cy="184666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500" b="1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Shape 206"/>
          <p:cNvSpPr txBox="1"/>
          <p:nvPr/>
        </p:nvSpPr>
        <p:spPr>
          <a:xfrm>
            <a:off x="6228182" y="4189439"/>
            <a:ext cx="2808310" cy="3077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pt-BR" sz="1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CPF DP GESTOR</a:t>
            </a:r>
          </a:p>
        </p:txBody>
      </p:sp>
      <p:sp>
        <p:nvSpPr>
          <p:cNvPr id="207" name="Shape 207"/>
          <p:cNvSpPr txBox="1"/>
          <p:nvPr/>
        </p:nvSpPr>
        <p:spPr>
          <a:xfrm>
            <a:off x="6233505" y="4570175"/>
            <a:ext cx="2802989" cy="3077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pt-BR" sz="1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SENHA ENVIADA POR E-MAIL</a:t>
            </a:r>
          </a:p>
        </p:txBody>
      </p:sp>
      <p:sp>
        <p:nvSpPr>
          <p:cNvPr id="208" name="Shape 208"/>
          <p:cNvSpPr/>
          <p:nvPr/>
        </p:nvSpPr>
        <p:spPr>
          <a:xfrm>
            <a:off x="577781" y="920913"/>
            <a:ext cx="8061769" cy="7078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pt-BR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Acessar o Sistema de Controle de uso do e-SUS AB com o CPF e a senha do Gestor</a:t>
            </a:r>
          </a:p>
        </p:txBody>
      </p:sp>
      <p:sp>
        <p:nvSpPr>
          <p:cNvPr id="11" name="Shape 182"/>
          <p:cNvSpPr txBox="1">
            <a:spLocks noGrp="1"/>
          </p:cNvSpPr>
          <p:nvPr>
            <p:ph type="title"/>
          </p:nvPr>
        </p:nvSpPr>
        <p:spPr>
          <a:xfrm>
            <a:off x="1565920" y="164672"/>
            <a:ext cx="6012160" cy="60144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953734"/>
              </a:buClr>
              <a:buSzPct val="25000"/>
              <a:buFont typeface="Arial Black"/>
              <a:buNone/>
            </a:pPr>
            <a:r>
              <a:rPr lang="pt-BR" sz="4000" b="1" i="0" u="none" strike="noStrike" cap="none" baseline="0" dirty="0">
                <a:solidFill>
                  <a:srgbClr val="953734"/>
                </a:solidFill>
                <a:latin typeface="+mj-lt"/>
                <a:ea typeface="Arial Black"/>
                <a:cs typeface="Arial Black"/>
                <a:sym typeface="Arial Black"/>
              </a:rPr>
              <a:t>Sistema de Controle de Uso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90" y="14352"/>
            <a:ext cx="9124990" cy="6858000"/>
          </a:xfrm>
          <a:prstGeom prst="rect">
            <a:avLst/>
          </a:prstGeom>
        </p:spPr>
      </p:pic>
      <p:pic>
        <p:nvPicPr>
          <p:cNvPr id="214" name="Shape 2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13559" y="1340768"/>
            <a:ext cx="6916882" cy="5193650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Shape 215"/>
          <p:cNvSpPr/>
          <p:nvPr/>
        </p:nvSpPr>
        <p:spPr>
          <a:xfrm>
            <a:off x="5560521" y="2708920"/>
            <a:ext cx="1879564" cy="991067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6" name="Shape 216"/>
          <p:cNvSpPr/>
          <p:nvPr/>
        </p:nvSpPr>
        <p:spPr>
          <a:xfrm>
            <a:off x="3491880" y="2708920"/>
            <a:ext cx="2019779" cy="991067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Shape 182"/>
          <p:cNvSpPr txBox="1">
            <a:spLocks noGrp="1"/>
          </p:cNvSpPr>
          <p:nvPr>
            <p:ph type="title"/>
          </p:nvPr>
        </p:nvSpPr>
        <p:spPr>
          <a:xfrm>
            <a:off x="1565920" y="164672"/>
            <a:ext cx="6012160" cy="60144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953734"/>
              </a:buClr>
              <a:buSzPct val="25000"/>
              <a:buFont typeface="Arial Black"/>
              <a:buNone/>
            </a:pPr>
            <a:r>
              <a:rPr lang="pt-BR" sz="4000" b="1" i="0" u="none" strike="noStrike" cap="none" baseline="0" dirty="0">
                <a:solidFill>
                  <a:srgbClr val="953734"/>
                </a:solidFill>
                <a:latin typeface="+mj-lt"/>
                <a:ea typeface="Arial Black"/>
                <a:cs typeface="Arial Black"/>
                <a:sym typeface="Arial Black"/>
              </a:rPr>
              <a:t>Sistema de Controle de Uso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5" y="0"/>
            <a:ext cx="9124990" cy="6858000"/>
          </a:xfrm>
          <a:prstGeom prst="rect">
            <a:avLst/>
          </a:prstGeom>
        </p:spPr>
      </p:pic>
      <p:sp>
        <p:nvSpPr>
          <p:cNvPr id="221" name="Shape 221"/>
          <p:cNvSpPr txBox="1"/>
          <p:nvPr/>
        </p:nvSpPr>
        <p:spPr>
          <a:xfrm>
            <a:off x="1907704" y="80539"/>
            <a:ext cx="5328592" cy="60344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953734"/>
              </a:buClr>
              <a:buSzPct val="25000"/>
              <a:buFont typeface="Arial Black"/>
              <a:buNone/>
            </a:pPr>
            <a:r>
              <a:rPr lang="pt-BR" sz="4000" b="1" i="0" u="none" strike="noStrike" cap="none" baseline="0" dirty="0">
                <a:solidFill>
                  <a:srgbClr val="953734"/>
                </a:solidFill>
                <a:latin typeface="+mj-lt"/>
                <a:ea typeface="Arial Black"/>
                <a:cs typeface="Arial Black"/>
                <a:sym typeface="Arial Black"/>
              </a:rPr>
              <a:t>Instalação do </a:t>
            </a:r>
            <a:r>
              <a:rPr lang="pt-BR" sz="4000" b="1" i="0" u="none" strike="noStrike" cap="none" baseline="0" dirty="0" smtClean="0">
                <a:solidFill>
                  <a:srgbClr val="953734"/>
                </a:solidFill>
                <a:latin typeface="+mj-lt"/>
                <a:ea typeface="Arial Black"/>
                <a:cs typeface="Arial Black"/>
                <a:sym typeface="Arial Black"/>
              </a:rPr>
              <a:t>e-SUS PEC</a:t>
            </a:r>
            <a:endParaRPr lang="pt-BR" sz="4000" b="1" i="0" u="none" strike="noStrike" cap="none" baseline="0" dirty="0">
              <a:solidFill>
                <a:srgbClr val="953734"/>
              </a:solidFill>
              <a:latin typeface="+mj-lt"/>
              <a:ea typeface="Arial Black"/>
              <a:cs typeface="Arial Black"/>
              <a:sym typeface="Arial Black"/>
            </a:endParaRPr>
          </a:p>
        </p:txBody>
      </p:sp>
      <p:pic>
        <p:nvPicPr>
          <p:cNvPr id="222" name="Shape 2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93136" y="2060848"/>
            <a:ext cx="6357728" cy="4535983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Shape 223"/>
          <p:cNvSpPr txBox="1"/>
          <p:nvPr/>
        </p:nvSpPr>
        <p:spPr>
          <a:xfrm>
            <a:off x="1393136" y="1156682"/>
            <a:ext cx="7750863" cy="40010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pt-BR" sz="3600" b="0" i="0" u="none" strike="noStrike" cap="none" baseline="0" dirty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rPr>
              <a:t>Escolha do Módulo de Instalação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5" y="0"/>
            <a:ext cx="9124990" cy="6858000"/>
          </a:xfrm>
          <a:prstGeom prst="rect">
            <a:avLst/>
          </a:prstGeom>
        </p:spPr>
      </p:pic>
      <p:pic>
        <p:nvPicPr>
          <p:cNvPr id="228" name="Shape 22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52000" y="1988840"/>
            <a:ext cx="6839999" cy="4679999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Shape 230"/>
          <p:cNvSpPr txBox="1"/>
          <p:nvPr/>
        </p:nvSpPr>
        <p:spPr>
          <a:xfrm>
            <a:off x="1152000" y="1196752"/>
            <a:ext cx="6839999" cy="40010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pt-BR" sz="2800" b="0" i="0" u="none" strike="noStrike" cap="none" baseline="0" dirty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rPr>
              <a:t>Passo 1: Cadastro da Senha do Administrador</a:t>
            </a:r>
          </a:p>
        </p:txBody>
      </p:sp>
      <p:sp>
        <p:nvSpPr>
          <p:cNvPr id="6" name="Shape 221"/>
          <p:cNvSpPr txBox="1"/>
          <p:nvPr/>
        </p:nvSpPr>
        <p:spPr>
          <a:xfrm>
            <a:off x="1907704" y="80539"/>
            <a:ext cx="5328592" cy="60344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953734"/>
              </a:buClr>
              <a:buSzPct val="25000"/>
              <a:buFont typeface="Arial Black"/>
              <a:buNone/>
            </a:pPr>
            <a:r>
              <a:rPr lang="pt-BR" sz="4000" b="1" i="0" u="none" strike="noStrike" cap="none" baseline="0" dirty="0">
                <a:solidFill>
                  <a:srgbClr val="953734"/>
                </a:solidFill>
                <a:latin typeface="+mj-lt"/>
                <a:ea typeface="Arial Black"/>
                <a:cs typeface="Arial Black"/>
                <a:sym typeface="Arial Black"/>
              </a:rPr>
              <a:t>Instalação do </a:t>
            </a:r>
            <a:r>
              <a:rPr lang="pt-BR" sz="4000" b="1" i="0" u="none" strike="noStrike" cap="none" baseline="0" dirty="0" smtClean="0">
                <a:solidFill>
                  <a:srgbClr val="953734"/>
                </a:solidFill>
                <a:latin typeface="+mj-lt"/>
                <a:ea typeface="Arial Black"/>
                <a:cs typeface="Arial Black"/>
                <a:sym typeface="Arial Black"/>
              </a:rPr>
              <a:t>e-SUS PEC</a:t>
            </a:r>
            <a:endParaRPr lang="pt-BR" sz="4000" b="1" i="0" u="none" strike="noStrike" cap="none" baseline="0" dirty="0">
              <a:solidFill>
                <a:srgbClr val="953734"/>
              </a:solidFill>
              <a:latin typeface="+mj-lt"/>
              <a:ea typeface="Arial Black"/>
              <a:cs typeface="Arial Black"/>
              <a:sym typeface="Arial Black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5" y="0"/>
            <a:ext cx="9124990" cy="6858000"/>
          </a:xfrm>
          <a:prstGeom prst="rect">
            <a:avLst/>
          </a:prstGeom>
        </p:spPr>
      </p:pic>
      <p:pic>
        <p:nvPicPr>
          <p:cNvPr id="236" name="Shape 23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05766" y="1916832"/>
            <a:ext cx="6732467" cy="4679999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Shape 237"/>
          <p:cNvSpPr txBox="1"/>
          <p:nvPr/>
        </p:nvSpPr>
        <p:spPr>
          <a:xfrm>
            <a:off x="1205766" y="1238114"/>
            <a:ext cx="6732467" cy="40010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pt-BR" sz="2800" b="0" i="0" u="none" strike="noStrike" cap="none" baseline="0" dirty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rPr>
              <a:t>Passo 2: Cadastro do Administrador</a:t>
            </a:r>
          </a:p>
        </p:txBody>
      </p:sp>
      <p:sp>
        <p:nvSpPr>
          <p:cNvPr id="7" name="Shape 221"/>
          <p:cNvSpPr txBox="1"/>
          <p:nvPr/>
        </p:nvSpPr>
        <p:spPr>
          <a:xfrm>
            <a:off x="1907704" y="80539"/>
            <a:ext cx="5328592" cy="60344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953734"/>
              </a:buClr>
              <a:buSzPct val="25000"/>
              <a:buFont typeface="Arial Black"/>
              <a:buNone/>
            </a:pPr>
            <a:r>
              <a:rPr lang="pt-BR" sz="4000" b="1" i="0" u="none" strike="noStrike" cap="none" baseline="0" dirty="0">
                <a:solidFill>
                  <a:srgbClr val="953734"/>
                </a:solidFill>
                <a:latin typeface="+mj-lt"/>
                <a:ea typeface="Arial Black"/>
                <a:cs typeface="Arial Black"/>
                <a:sym typeface="Arial Black"/>
              </a:rPr>
              <a:t>Instalação do </a:t>
            </a:r>
            <a:r>
              <a:rPr lang="pt-BR" sz="4000" b="1" i="0" u="none" strike="noStrike" cap="none" baseline="0" dirty="0" smtClean="0">
                <a:solidFill>
                  <a:srgbClr val="953734"/>
                </a:solidFill>
                <a:latin typeface="+mj-lt"/>
                <a:ea typeface="Arial Black"/>
                <a:cs typeface="Arial Black"/>
                <a:sym typeface="Arial Black"/>
              </a:rPr>
              <a:t>e-SUS PEC</a:t>
            </a:r>
            <a:endParaRPr lang="pt-BR" sz="4000" b="1" i="0" u="none" strike="noStrike" cap="none" baseline="0" dirty="0">
              <a:solidFill>
                <a:srgbClr val="953734"/>
              </a:solidFill>
              <a:latin typeface="+mj-lt"/>
              <a:ea typeface="Arial Black"/>
              <a:cs typeface="Arial Black"/>
              <a:sym typeface="Arial Black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5" y="0"/>
            <a:ext cx="9124990" cy="6858000"/>
          </a:xfrm>
          <a:prstGeom prst="rect">
            <a:avLst/>
          </a:prstGeom>
        </p:spPr>
      </p:pic>
      <p:sp>
        <p:nvSpPr>
          <p:cNvPr id="89" name="Shape 89"/>
          <p:cNvSpPr txBox="1">
            <a:spLocks noGrp="1"/>
          </p:cNvSpPr>
          <p:nvPr>
            <p:ph type="title"/>
          </p:nvPr>
        </p:nvSpPr>
        <p:spPr>
          <a:xfrm>
            <a:off x="3635896" y="188640"/>
            <a:ext cx="1872208" cy="60344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rtl="0">
              <a:spcBef>
                <a:spcPts val="0"/>
              </a:spcBef>
              <a:buClr>
                <a:srgbClr val="953734"/>
              </a:buClr>
              <a:buSzPct val="25000"/>
              <a:buFont typeface="Arial Black"/>
              <a:buNone/>
            </a:pPr>
            <a:r>
              <a:rPr lang="pt-BR" sz="4000" b="1" i="0" u="none" strike="noStrike" cap="none" baseline="0" dirty="0" smtClean="0">
                <a:solidFill>
                  <a:srgbClr val="953734"/>
                </a:solidFill>
                <a:latin typeface="+mj-lt"/>
                <a:ea typeface="Arial Black"/>
                <a:cs typeface="Arial Black"/>
                <a:sym typeface="Arial Black"/>
              </a:rPr>
              <a:t>Roteiro</a:t>
            </a:r>
            <a:endParaRPr lang="pt-BR" sz="4000" b="1" i="0" u="none" strike="noStrike" cap="none" baseline="0" dirty="0">
              <a:solidFill>
                <a:srgbClr val="953734"/>
              </a:solidFill>
              <a:latin typeface="+mj-lt"/>
              <a:ea typeface="Arial Black"/>
              <a:cs typeface="Arial Black"/>
              <a:sym typeface="Arial Black"/>
            </a:endParaRPr>
          </a:p>
        </p:txBody>
      </p:sp>
      <p:sp>
        <p:nvSpPr>
          <p:cNvPr id="90" name="Shape 90"/>
          <p:cNvSpPr txBox="1"/>
          <p:nvPr/>
        </p:nvSpPr>
        <p:spPr>
          <a:xfrm>
            <a:off x="580908" y="1196752"/>
            <a:ext cx="7982183" cy="51398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just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•"/>
            </a:pPr>
            <a:r>
              <a:rPr lang="pt-BR" sz="2800" b="1" i="0" u="none" strike="noStrike" cap="none" baseline="0" dirty="0">
                <a:solidFill>
                  <a:srgbClr val="000000"/>
                </a:solidFill>
                <a:latin typeface="Calibri" panose="020F0502020204030204" pitchFamily="34" charset="0"/>
                <a:sym typeface="Arial"/>
              </a:rPr>
              <a:t>Apresentação do </a:t>
            </a:r>
            <a:r>
              <a:rPr lang="pt-BR" sz="2800" b="1" i="0" u="none" strike="noStrike" cap="none" baseline="0" dirty="0" err="1">
                <a:solidFill>
                  <a:srgbClr val="000000"/>
                </a:solidFill>
                <a:latin typeface="Calibri" panose="020F0502020204030204" pitchFamily="34" charset="0"/>
                <a:sym typeface="Arial"/>
              </a:rPr>
              <a:t>Telessaúde</a:t>
            </a:r>
            <a:endParaRPr lang="pt-BR" sz="2800" b="1" i="0" u="none" strike="noStrike" cap="none" baseline="0" dirty="0">
              <a:solidFill>
                <a:srgbClr val="000000"/>
              </a:solidFill>
              <a:latin typeface="Calibri" panose="020F0502020204030204" pitchFamily="34" charset="0"/>
              <a:sym typeface="Arial"/>
            </a:endParaRPr>
          </a:p>
          <a:p>
            <a:pPr marL="342900" marR="0" lvl="0" indent="-342900" algn="just" rtl="0">
              <a:spcBef>
                <a:spcPts val="1200"/>
              </a:spcBef>
              <a:buClr>
                <a:srgbClr val="000000"/>
              </a:buClr>
              <a:buSzPct val="100000"/>
              <a:buFont typeface="Arial"/>
              <a:buChar char="•"/>
            </a:pPr>
            <a:r>
              <a:rPr lang="pt-BR" sz="2800" b="1" i="0" u="none" strike="noStrike" cap="none" baseline="0" dirty="0">
                <a:solidFill>
                  <a:srgbClr val="000000"/>
                </a:solidFill>
                <a:latin typeface="Calibri" panose="020F0502020204030204" pitchFamily="34" charset="0"/>
                <a:sym typeface="Arial"/>
              </a:rPr>
              <a:t>Transição do SIAB para SISAB</a:t>
            </a:r>
          </a:p>
          <a:p>
            <a:pPr marL="342900" marR="0" lvl="0" indent="-342900" algn="just" rtl="0">
              <a:spcBef>
                <a:spcPts val="1200"/>
              </a:spcBef>
              <a:buClr>
                <a:srgbClr val="000000"/>
              </a:buClr>
              <a:buSzPct val="100000"/>
              <a:buFont typeface="Arial"/>
              <a:buChar char="•"/>
            </a:pPr>
            <a:r>
              <a:rPr lang="pt-BR" sz="2800" b="1" i="0" u="none" strike="noStrike" cap="none" baseline="0" dirty="0">
                <a:solidFill>
                  <a:srgbClr val="000000"/>
                </a:solidFill>
                <a:latin typeface="Calibri" panose="020F0502020204030204" pitchFamily="34" charset="0"/>
                <a:sym typeface="Arial"/>
              </a:rPr>
              <a:t>Contextualização do e-SUS</a:t>
            </a:r>
          </a:p>
          <a:p>
            <a:pPr marL="342900" marR="0" lvl="0" indent="-342900" algn="just" rtl="0">
              <a:spcBef>
                <a:spcPts val="1200"/>
              </a:spcBef>
              <a:buClr>
                <a:srgbClr val="000000"/>
              </a:buClr>
              <a:buSzPct val="100000"/>
              <a:buFont typeface="Arial"/>
              <a:buChar char="•"/>
            </a:pPr>
            <a:r>
              <a:rPr lang="pt-BR" sz="2800" b="1" i="0" u="none" strike="noStrike" cap="none" baseline="0" dirty="0">
                <a:solidFill>
                  <a:srgbClr val="000000"/>
                </a:solidFill>
                <a:latin typeface="Calibri" panose="020F0502020204030204" pitchFamily="34" charset="0"/>
                <a:sym typeface="Arial"/>
              </a:rPr>
              <a:t>Módulos do e-SUS</a:t>
            </a:r>
          </a:p>
          <a:p>
            <a:pPr marL="342900" marR="0" lvl="0" indent="-342900" algn="just" rtl="0">
              <a:spcBef>
                <a:spcPts val="1200"/>
              </a:spcBef>
              <a:buClr>
                <a:srgbClr val="000000"/>
              </a:buClr>
              <a:buSzPct val="100000"/>
              <a:buFont typeface="Arial"/>
              <a:buChar char="•"/>
            </a:pPr>
            <a:r>
              <a:rPr lang="pt-BR" sz="2800" b="1" i="0" u="none" strike="noStrike" cap="none" baseline="0" dirty="0">
                <a:solidFill>
                  <a:srgbClr val="000000"/>
                </a:solidFill>
                <a:latin typeface="Calibri" panose="020F0502020204030204" pitchFamily="34" charset="0"/>
                <a:sym typeface="Arial"/>
              </a:rPr>
              <a:t>Apresentação site DAB/MS</a:t>
            </a:r>
          </a:p>
          <a:p>
            <a:pPr marL="342900" marR="0" lvl="0" indent="-342900" algn="just" rtl="0">
              <a:spcBef>
                <a:spcPts val="1200"/>
              </a:spcBef>
              <a:buClr>
                <a:srgbClr val="000000"/>
              </a:buClr>
              <a:buSzPct val="100000"/>
              <a:buFont typeface="Arial"/>
              <a:buChar char="•"/>
            </a:pPr>
            <a:r>
              <a:rPr lang="pt-BR" sz="2800" b="1" i="0" u="none" strike="noStrike" cap="none" baseline="0" dirty="0">
                <a:solidFill>
                  <a:srgbClr val="000000"/>
                </a:solidFill>
                <a:latin typeface="Calibri" panose="020F0502020204030204" pitchFamily="34" charset="0"/>
                <a:sym typeface="Arial"/>
              </a:rPr>
              <a:t>Controle de Uso do e-SUS AB</a:t>
            </a:r>
          </a:p>
          <a:p>
            <a:pPr marL="342900" marR="0" lvl="0" indent="-342900" algn="just" rtl="0">
              <a:spcBef>
                <a:spcPts val="1200"/>
              </a:spcBef>
              <a:buClr>
                <a:srgbClr val="000000"/>
              </a:buClr>
              <a:buSzPct val="100000"/>
              <a:buFont typeface="Arial"/>
              <a:buChar char="•"/>
            </a:pPr>
            <a:r>
              <a:rPr lang="pt-BR" sz="2800" b="1" i="0" u="none" strike="noStrike" cap="none" baseline="0" dirty="0">
                <a:solidFill>
                  <a:srgbClr val="000000"/>
                </a:solidFill>
                <a:latin typeface="Calibri" panose="020F0502020204030204" pitchFamily="34" charset="0"/>
                <a:sym typeface="Arial"/>
              </a:rPr>
              <a:t>PEC – Centralizador</a:t>
            </a:r>
          </a:p>
          <a:p>
            <a:pPr marL="800100" marR="0" lvl="1" indent="-342900" algn="just" rtl="0">
              <a:spcBef>
                <a:spcPts val="1200"/>
              </a:spcBef>
              <a:buClr>
                <a:srgbClr val="000000"/>
              </a:buClr>
              <a:buSzPct val="100000"/>
              <a:buFont typeface="Arial"/>
              <a:buChar char="•"/>
            </a:pPr>
            <a:r>
              <a:rPr lang="pt-BR" sz="2400" b="1" i="0" u="none" strike="noStrike" cap="none" baseline="0" dirty="0">
                <a:solidFill>
                  <a:srgbClr val="000000"/>
                </a:solidFill>
                <a:latin typeface="Calibri" panose="020F0502020204030204" pitchFamily="34" charset="0"/>
                <a:sym typeface="Arial"/>
              </a:rPr>
              <a:t>Instalação, Perfil e Transmissão de </a:t>
            </a:r>
            <a:r>
              <a:rPr lang="pt-BR" sz="2400" b="1" i="0" u="none" strike="noStrike" cap="none" baseline="0" dirty="0" smtClean="0">
                <a:solidFill>
                  <a:srgbClr val="000000"/>
                </a:solidFill>
                <a:latin typeface="Calibri" panose="020F0502020204030204" pitchFamily="34" charset="0"/>
                <a:sym typeface="Arial"/>
              </a:rPr>
              <a:t>Dados</a:t>
            </a:r>
            <a:endParaRPr lang="pt-BR" sz="2400" b="1" i="0" u="none" strike="noStrike" cap="none" baseline="0" dirty="0">
              <a:solidFill>
                <a:srgbClr val="000000"/>
              </a:solidFill>
              <a:latin typeface="Calibri" panose="020F0502020204030204" pitchFamily="34" charset="0"/>
              <a:sym typeface="Arial"/>
            </a:endParaRPr>
          </a:p>
          <a:p>
            <a:pPr marL="457200" marR="0" lvl="0" indent="-457200" algn="just" rtl="0">
              <a:spcBef>
                <a:spcPts val="1200"/>
              </a:spcBef>
              <a:buSzPct val="100000"/>
              <a:buFont typeface="Arial" panose="020B0604020202020204" pitchFamily="34" charset="0"/>
              <a:buChar char="•"/>
            </a:pPr>
            <a:r>
              <a:rPr lang="pt-BR" sz="2800" b="1" i="0" u="none" strike="noStrike" cap="none" baseline="0" dirty="0">
                <a:solidFill>
                  <a:schemeClr val="tx1"/>
                </a:solidFill>
                <a:latin typeface="Calibri" panose="020F0502020204030204" pitchFamily="34" charset="0"/>
                <a:sym typeface="Arial"/>
              </a:rPr>
              <a:t>Recomendações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5" y="0"/>
            <a:ext cx="9124990" cy="6858000"/>
          </a:xfrm>
          <a:prstGeom prst="rect">
            <a:avLst/>
          </a:prstGeom>
        </p:spPr>
      </p:pic>
      <p:sp>
        <p:nvSpPr>
          <p:cNvPr id="243" name="Shape 243"/>
          <p:cNvSpPr/>
          <p:nvPr/>
        </p:nvSpPr>
        <p:spPr>
          <a:xfrm>
            <a:off x="582854" y="908720"/>
            <a:ext cx="7921081" cy="49699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buSzPct val="25000"/>
              <a:buNone/>
            </a:pPr>
            <a:r>
              <a:rPr lang="pt-BR" sz="2800" b="0" i="0" u="none" strike="noStrike" cap="none" baseline="0" dirty="0">
                <a:solidFill>
                  <a:srgbClr val="000000"/>
                </a:solidFill>
                <a:latin typeface="+mn-lt"/>
                <a:ea typeface="Arial"/>
                <a:cs typeface="Arial"/>
                <a:sym typeface="Arial"/>
              </a:rPr>
              <a:t>Passo 3: Importar o XML</a:t>
            </a:r>
          </a:p>
        </p:txBody>
      </p:sp>
      <p:pic>
        <p:nvPicPr>
          <p:cNvPr id="244" name="Shape 24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82854" y="1678092"/>
            <a:ext cx="7921081" cy="4596181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hape 221"/>
          <p:cNvSpPr txBox="1"/>
          <p:nvPr/>
        </p:nvSpPr>
        <p:spPr>
          <a:xfrm>
            <a:off x="1907704" y="80539"/>
            <a:ext cx="5328592" cy="60344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953734"/>
              </a:buClr>
              <a:buSzPct val="25000"/>
              <a:buFont typeface="Arial Black"/>
              <a:buNone/>
            </a:pPr>
            <a:r>
              <a:rPr lang="pt-BR" sz="4000" b="1" i="0" u="none" strike="noStrike" cap="none" baseline="0" dirty="0">
                <a:solidFill>
                  <a:srgbClr val="953734"/>
                </a:solidFill>
                <a:latin typeface="+mj-lt"/>
                <a:ea typeface="Arial Black"/>
                <a:cs typeface="Arial Black"/>
                <a:sym typeface="Arial Black"/>
              </a:rPr>
              <a:t>Instalação do </a:t>
            </a:r>
            <a:r>
              <a:rPr lang="pt-BR" sz="4000" b="1" i="0" u="none" strike="noStrike" cap="none" baseline="0" dirty="0" smtClean="0">
                <a:solidFill>
                  <a:srgbClr val="953734"/>
                </a:solidFill>
                <a:latin typeface="+mj-lt"/>
                <a:ea typeface="Arial Black"/>
                <a:cs typeface="Arial Black"/>
                <a:sym typeface="Arial Black"/>
              </a:rPr>
              <a:t>e-SUS PEC</a:t>
            </a:r>
            <a:endParaRPr lang="pt-BR" sz="4000" b="1" i="0" u="none" strike="noStrike" cap="none" baseline="0" dirty="0">
              <a:solidFill>
                <a:srgbClr val="953734"/>
              </a:solidFill>
              <a:latin typeface="+mj-lt"/>
              <a:ea typeface="Arial Black"/>
              <a:cs typeface="Arial Black"/>
              <a:sym typeface="Arial Black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5" y="0"/>
            <a:ext cx="9124990" cy="6858000"/>
          </a:xfrm>
          <a:prstGeom prst="rect">
            <a:avLst/>
          </a:prstGeom>
        </p:spPr>
      </p:pic>
      <p:sp>
        <p:nvSpPr>
          <p:cNvPr id="250" name="Shape 250"/>
          <p:cNvSpPr/>
          <p:nvPr/>
        </p:nvSpPr>
        <p:spPr>
          <a:xfrm>
            <a:off x="1097108" y="1036202"/>
            <a:ext cx="7237816" cy="7078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pt-BR" sz="2400" b="0" i="0" u="none" strike="noStrike" cap="none" baseline="0" dirty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rPr>
              <a:t>Entrar em “Recebimento Arquivos (Download)” realizar o acesso e baixar o arquivo </a:t>
            </a:r>
            <a:r>
              <a:rPr lang="pt-BR" sz="2400" b="0" i="0" u="none" strike="noStrike" cap="none" baseline="0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rPr>
              <a:t>“</a:t>
            </a:r>
            <a:r>
              <a:rPr lang="pt-BR" sz="2400" b="0" i="0" u="none" strike="noStrike" cap="none" baseline="0" dirty="0" err="1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rPr>
              <a:t>XmlParaESUS_xxxxxx</a:t>
            </a:r>
            <a:r>
              <a:rPr lang="pt-BR" sz="2400" b="0" i="0" u="none" strike="noStrike" cap="none" baseline="0" dirty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rPr>
              <a:t>” .</a:t>
            </a:r>
          </a:p>
        </p:txBody>
      </p:sp>
      <p:pic>
        <p:nvPicPr>
          <p:cNvPr id="251" name="Shape 25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97108" y="2086674"/>
            <a:ext cx="7237816" cy="4065662"/>
          </a:xfrm>
          <a:prstGeom prst="rect">
            <a:avLst/>
          </a:prstGeom>
          <a:noFill/>
          <a:ln>
            <a:noFill/>
          </a:ln>
        </p:spPr>
      </p:pic>
      <p:sp>
        <p:nvSpPr>
          <p:cNvPr id="252" name="Shape 252"/>
          <p:cNvSpPr/>
          <p:nvPr/>
        </p:nvSpPr>
        <p:spPr>
          <a:xfrm>
            <a:off x="3635896" y="2852935"/>
            <a:ext cx="432047" cy="57606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25400" cap="flat" cmpd="sng">
            <a:solidFill>
              <a:srgbClr val="395E8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Shape 253"/>
          <p:cNvSpPr/>
          <p:nvPr/>
        </p:nvSpPr>
        <p:spPr>
          <a:xfrm>
            <a:off x="2627783" y="4365103"/>
            <a:ext cx="720080" cy="48199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25400" cap="flat" cmpd="sng">
            <a:solidFill>
              <a:srgbClr val="395E8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Shape 254"/>
          <p:cNvSpPr/>
          <p:nvPr/>
        </p:nvSpPr>
        <p:spPr>
          <a:xfrm>
            <a:off x="4651430" y="5157192"/>
            <a:ext cx="720080" cy="48199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25400" cap="flat" cmpd="sng">
            <a:solidFill>
              <a:srgbClr val="395E8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Shape 221"/>
          <p:cNvSpPr txBox="1"/>
          <p:nvPr/>
        </p:nvSpPr>
        <p:spPr>
          <a:xfrm>
            <a:off x="1907704" y="80539"/>
            <a:ext cx="5328592" cy="60344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953734"/>
              </a:buClr>
              <a:buSzPct val="25000"/>
              <a:buFont typeface="Arial Black"/>
              <a:buNone/>
            </a:pPr>
            <a:r>
              <a:rPr lang="pt-BR" sz="4000" b="1" i="0" u="none" strike="noStrike" cap="none" baseline="0" dirty="0">
                <a:solidFill>
                  <a:srgbClr val="953734"/>
                </a:solidFill>
                <a:latin typeface="+mj-lt"/>
                <a:ea typeface="Arial Black"/>
                <a:cs typeface="Arial Black"/>
                <a:sym typeface="Arial Black"/>
              </a:rPr>
              <a:t>Instalação do </a:t>
            </a:r>
            <a:r>
              <a:rPr lang="pt-BR" sz="4000" b="1" i="0" u="none" strike="noStrike" cap="none" baseline="0" dirty="0" smtClean="0">
                <a:solidFill>
                  <a:srgbClr val="953734"/>
                </a:solidFill>
                <a:latin typeface="+mj-lt"/>
                <a:ea typeface="Arial Black"/>
                <a:cs typeface="Arial Black"/>
                <a:sym typeface="Arial Black"/>
              </a:rPr>
              <a:t>e-SUS PEC</a:t>
            </a:r>
            <a:endParaRPr lang="pt-BR" sz="4000" b="1" i="0" u="none" strike="noStrike" cap="none" baseline="0" dirty="0">
              <a:solidFill>
                <a:srgbClr val="953734"/>
              </a:solidFill>
              <a:latin typeface="+mj-lt"/>
              <a:ea typeface="Arial Black"/>
              <a:cs typeface="Arial Black"/>
              <a:sym typeface="Arial Black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24990" cy="6858000"/>
          </a:xfrm>
          <a:prstGeom prst="rect">
            <a:avLst/>
          </a:prstGeom>
        </p:spPr>
      </p:pic>
      <p:pic>
        <p:nvPicPr>
          <p:cNvPr id="260" name="Shape 26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3452" y="1700808"/>
            <a:ext cx="6977095" cy="4679999"/>
          </a:xfrm>
          <a:prstGeom prst="rect">
            <a:avLst/>
          </a:prstGeom>
          <a:noFill/>
          <a:ln>
            <a:noFill/>
          </a:ln>
        </p:spPr>
      </p:pic>
      <p:sp>
        <p:nvSpPr>
          <p:cNvPr id="261" name="Shape 261"/>
          <p:cNvSpPr/>
          <p:nvPr/>
        </p:nvSpPr>
        <p:spPr>
          <a:xfrm>
            <a:off x="1083451" y="908720"/>
            <a:ext cx="6977095" cy="49699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buSzPct val="25000"/>
              <a:buNone/>
            </a:pPr>
            <a:r>
              <a:rPr lang="pt-BR" sz="2800" b="0" i="0" u="none" strike="noStrike" cap="none" baseline="0" dirty="0">
                <a:solidFill>
                  <a:srgbClr val="000000"/>
                </a:solidFill>
                <a:latin typeface="+mn-lt"/>
                <a:ea typeface="Arial"/>
                <a:cs typeface="Arial"/>
                <a:sym typeface="Arial"/>
              </a:rPr>
              <a:t>Passo 4: Configurar Profissional</a:t>
            </a:r>
          </a:p>
        </p:txBody>
      </p:sp>
      <p:sp>
        <p:nvSpPr>
          <p:cNvPr id="7" name="Shape 221"/>
          <p:cNvSpPr txBox="1"/>
          <p:nvPr/>
        </p:nvSpPr>
        <p:spPr>
          <a:xfrm>
            <a:off x="1907704" y="80539"/>
            <a:ext cx="5328592" cy="60344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953734"/>
              </a:buClr>
              <a:buSzPct val="25000"/>
              <a:buFont typeface="Arial Black"/>
              <a:buNone/>
            </a:pPr>
            <a:r>
              <a:rPr lang="pt-BR" sz="4000" b="1" i="0" u="none" strike="noStrike" cap="none" baseline="0" dirty="0">
                <a:solidFill>
                  <a:srgbClr val="953734"/>
                </a:solidFill>
                <a:latin typeface="+mj-lt"/>
                <a:ea typeface="Arial Black"/>
                <a:cs typeface="Arial Black"/>
                <a:sym typeface="Arial Black"/>
              </a:rPr>
              <a:t>Instalação do </a:t>
            </a:r>
            <a:r>
              <a:rPr lang="pt-BR" sz="4000" b="1" i="0" u="none" strike="noStrike" cap="none" baseline="0" dirty="0" smtClean="0">
                <a:solidFill>
                  <a:srgbClr val="953734"/>
                </a:solidFill>
                <a:latin typeface="+mj-lt"/>
                <a:ea typeface="Arial Black"/>
                <a:cs typeface="Arial Black"/>
                <a:sym typeface="Arial Black"/>
              </a:rPr>
              <a:t>e-SUS PEC</a:t>
            </a:r>
            <a:endParaRPr lang="pt-BR" sz="4000" b="1" i="0" u="none" strike="noStrike" cap="none" baseline="0" dirty="0">
              <a:solidFill>
                <a:srgbClr val="953734"/>
              </a:solidFill>
              <a:latin typeface="+mj-lt"/>
              <a:ea typeface="Arial Black"/>
              <a:cs typeface="Arial Black"/>
              <a:sym typeface="Arial Black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5" y="0"/>
            <a:ext cx="9124990" cy="6858000"/>
          </a:xfrm>
          <a:prstGeom prst="rect">
            <a:avLst/>
          </a:prstGeom>
        </p:spPr>
      </p:pic>
      <p:sp>
        <p:nvSpPr>
          <p:cNvPr id="266" name="Shape 266"/>
          <p:cNvSpPr txBox="1"/>
          <p:nvPr/>
        </p:nvSpPr>
        <p:spPr>
          <a:xfrm>
            <a:off x="2555776" y="116632"/>
            <a:ext cx="4032448" cy="70936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953734"/>
              </a:buClr>
              <a:buSzPct val="25000"/>
              <a:buFont typeface="Arial Black"/>
              <a:buNone/>
            </a:pPr>
            <a:r>
              <a:rPr lang="pt-BR" sz="4000" b="1" i="0" u="none" strike="noStrike" cap="none" baseline="0" dirty="0">
                <a:solidFill>
                  <a:srgbClr val="953734"/>
                </a:solidFill>
                <a:latin typeface="+mj-lt"/>
                <a:ea typeface="Arial Black"/>
                <a:cs typeface="Arial Black"/>
                <a:sym typeface="Arial Black"/>
              </a:rPr>
              <a:t>PEC Centralizador</a:t>
            </a:r>
          </a:p>
        </p:txBody>
      </p:sp>
      <p:sp>
        <p:nvSpPr>
          <p:cNvPr id="267" name="Shape 267"/>
          <p:cNvSpPr txBox="1"/>
          <p:nvPr/>
        </p:nvSpPr>
        <p:spPr>
          <a:xfrm>
            <a:off x="3779911" y="1556792"/>
            <a:ext cx="5354584" cy="105851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pt-BR" sz="2800" b="1" i="0" u="none" strike="noStrike" cap="none" baseline="0" dirty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rPr>
              <a:t>Funcionalidades do </a:t>
            </a:r>
            <a:endParaRPr lang="pt-BR" sz="2800" b="1" i="0" u="none" strike="noStrike" cap="none" baseline="0" dirty="0" smtClean="0">
              <a:solidFill>
                <a:schemeClr val="dk1"/>
              </a:solidFill>
              <a:latin typeface="+mn-lt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pt-BR" sz="2800" b="1" i="0" u="none" strike="noStrike" cap="none" baseline="0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rPr>
              <a:t>Administrador do </a:t>
            </a:r>
            <a:r>
              <a:rPr lang="pt-BR" sz="2800" b="1" i="0" u="none" strike="noStrike" cap="none" baseline="0" dirty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rPr>
              <a:t>Sistema</a:t>
            </a:r>
          </a:p>
        </p:txBody>
      </p:sp>
      <p:pic>
        <p:nvPicPr>
          <p:cNvPr id="268" name="Shape 26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28595" y="1556792"/>
            <a:ext cx="3351316" cy="1918566"/>
          </a:xfrm>
          <a:prstGeom prst="rect">
            <a:avLst/>
          </a:prstGeom>
          <a:noFill/>
          <a:ln>
            <a:noFill/>
          </a:ln>
        </p:spPr>
      </p:pic>
      <p:pic>
        <p:nvPicPr>
          <p:cNvPr id="269" name="Shape 26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629205" y="2780928"/>
            <a:ext cx="4492117" cy="2016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70" name="Shape 27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13583" y="4221088"/>
            <a:ext cx="4095693" cy="22161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5" y="0"/>
            <a:ext cx="9124990" cy="6858000"/>
          </a:xfrm>
          <a:prstGeom prst="rect">
            <a:avLst/>
          </a:prstGeom>
        </p:spPr>
      </p:pic>
      <p:pic>
        <p:nvPicPr>
          <p:cNvPr id="275" name="Shape 27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7609" y="1412776"/>
            <a:ext cx="3831015" cy="1944216"/>
          </a:xfrm>
          <a:prstGeom prst="rect">
            <a:avLst/>
          </a:prstGeom>
          <a:noFill/>
          <a:ln>
            <a:noFill/>
          </a:ln>
        </p:spPr>
      </p:pic>
      <p:sp>
        <p:nvSpPr>
          <p:cNvPr id="276" name="Shape 276"/>
          <p:cNvSpPr txBox="1"/>
          <p:nvPr/>
        </p:nvSpPr>
        <p:spPr>
          <a:xfrm>
            <a:off x="3948624" y="1412776"/>
            <a:ext cx="5195976" cy="9408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pt-BR" sz="2800" b="1" i="0" u="none" strike="noStrike" cap="none" baseline="0" dirty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rPr>
              <a:t>Funcionalidades do </a:t>
            </a:r>
            <a:r>
              <a:rPr lang="pt-BR" sz="2800" b="1" i="0" u="none" strike="noStrike" cap="none" baseline="0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rPr>
              <a:t>Administrador Municipal</a:t>
            </a:r>
            <a:endParaRPr lang="pt-BR" sz="2800" b="1" i="0" u="none" strike="noStrike" cap="none" baseline="0" dirty="0">
              <a:solidFill>
                <a:schemeClr val="dk1"/>
              </a:solidFill>
              <a:latin typeface="+mn-lt"/>
              <a:ea typeface="Arial"/>
              <a:cs typeface="Arial"/>
              <a:sym typeface="Arial"/>
            </a:endParaRPr>
          </a:p>
        </p:txBody>
      </p:sp>
      <p:pic>
        <p:nvPicPr>
          <p:cNvPr id="277" name="Shape 27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471241" y="2636912"/>
            <a:ext cx="4806394" cy="2169656"/>
          </a:xfrm>
          <a:prstGeom prst="rect">
            <a:avLst/>
          </a:prstGeom>
          <a:noFill/>
          <a:ln>
            <a:noFill/>
          </a:ln>
        </p:spPr>
      </p:pic>
      <p:pic>
        <p:nvPicPr>
          <p:cNvPr id="278" name="Shape 27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84560" y="4365104"/>
            <a:ext cx="4140179" cy="2082091"/>
          </a:xfrm>
          <a:prstGeom prst="rect">
            <a:avLst/>
          </a:prstGeom>
          <a:noFill/>
          <a:ln>
            <a:noFill/>
          </a:ln>
        </p:spPr>
      </p:pic>
      <p:pic>
        <p:nvPicPr>
          <p:cNvPr id="279" name="Shape 279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874438" y="4365104"/>
            <a:ext cx="3984808" cy="205778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hape 266"/>
          <p:cNvSpPr txBox="1"/>
          <p:nvPr/>
        </p:nvSpPr>
        <p:spPr>
          <a:xfrm>
            <a:off x="2555776" y="116632"/>
            <a:ext cx="4032448" cy="70936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953734"/>
              </a:buClr>
              <a:buSzPct val="25000"/>
              <a:buFont typeface="Arial Black"/>
              <a:buNone/>
            </a:pPr>
            <a:r>
              <a:rPr lang="pt-BR" sz="4000" b="1" i="0" u="none" strike="noStrike" cap="none" baseline="0" dirty="0">
                <a:solidFill>
                  <a:srgbClr val="953734"/>
                </a:solidFill>
                <a:latin typeface="+mj-lt"/>
                <a:ea typeface="Arial Black"/>
                <a:cs typeface="Arial Black"/>
                <a:sym typeface="Arial Black"/>
              </a:rPr>
              <a:t>PEC Centralizador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5" y="0"/>
            <a:ext cx="9124990" cy="6858000"/>
          </a:xfrm>
          <a:prstGeom prst="rect">
            <a:avLst/>
          </a:prstGeom>
        </p:spPr>
      </p:pic>
      <p:pic>
        <p:nvPicPr>
          <p:cNvPr id="285" name="Shape 28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9511" y="1508304"/>
            <a:ext cx="3831015" cy="1944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" name="Shape 28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347864" y="2452186"/>
            <a:ext cx="5112567" cy="26598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7" name="Shape 28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79512" y="4622447"/>
            <a:ext cx="3831015" cy="1814300"/>
          </a:xfrm>
          <a:prstGeom prst="rect">
            <a:avLst/>
          </a:prstGeom>
          <a:noFill/>
          <a:ln>
            <a:noFill/>
          </a:ln>
        </p:spPr>
      </p:pic>
      <p:sp>
        <p:nvSpPr>
          <p:cNvPr id="288" name="Shape 288"/>
          <p:cNvSpPr txBox="1"/>
          <p:nvPr/>
        </p:nvSpPr>
        <p:spPr>
          <a:xfrm>
            <a:off x="4011128" y="1412776"/>
            <a:ext cx="5123368" cy="9117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pt-BR" sz="2800" b="1" i="0" u="none" strike="noStrike" cap="none" baseline="0" dirty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rPr>
              <a:t>Funcionalidades do Gestor</a:t>
            </a: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pt-BR" sz="2800" b="1" i="0" u="none" strike="noStrike" cap="none" baseline="0" dirty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rPr>
              <a:t>Municipal</a:t>
            </a:r>
          </a:p>
        </p:txBody>
      </p:sp>
      <p:pic>
        <p:nvPicPr>
          <p:cNvPr id="289" name="Shape 289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454286" y="4509120"/>
            <a:ext cx="4392488" cy="192762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hape 266"/>
          <p:cNvSpPr txBox="1"/>
          <p:nvPr/>
        </p:nvSpPr>
        <p:spPr>
          <a:xfrm>
            <a:off x="2555776" y="116632"/>
            <a:ext cx="4032448" cy="70936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953734"/>
              </a:buClr>
              <a:buSzPct val="25000"/>
              <a:buFont typeface="Arial Black"/>
              <a:buNone/>
            </a:pPr>
            <a:r>
              <a:rPr lang="pt-BR" sz="4000" b="1" i="0" u="none" strike="noStrike" cap="none" baseline="0" dirty="0">
                <a:solidFill>
                  <a:srgbClr val="953734"/>
                </a:solidFill>
                <a:latin typeface="+mj-lt"/>
                <a:ea typeface="Arial Black"/>
                <a:cs typeface="Arial Black"/>
                <a:sym typeface="Arial Black"/>
              </a:rPr>
              <a:t>PEC Centralizador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5" y="0"/>
            <a:ext cx="9124990" cy="6858000"/>
          </a:xfrm>
          <a:prstGeom prst="rect">
            <a:avLst/>
          </a:prstGeom>
        </p:spPr>
      </p:pic>
      <p:pic>
        <p:nvPicPr>
          <p:cNvPr id="295" name="Shape 29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9511" y="1662451"/>
            <a:ext cx="4139952" cy="236431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96" name="Shape 296"/>
          <p:cNvCxnSpPr/>
          <p:nvPr/>
        </p:nvCxnSpPr>
        <p:spPr>
          <a:xfrm rot="10800000" flipH="1">
            <a:off x="1156933" y="2869587"/>
            <a:ext cx="216023" cy="271380"/>
          </a:xfrm>
          <a:prstGeom prst="straightConnector1">
            <a:avLst/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med" len="med"/>
            <a:tailEnd type="stealth" w="lg" len="lg"/>
          </a:ln>
        </p:spPr>
      </p:cxnSp>
      <p:pic>
        <p:nvPicPr>
          <p:cNvPr id="297" name="Shape 29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472458" y="1662453"/>
            <a:ext cx="4199448" cy="23643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98" name="Shape 29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24454" y="4219626"/>
            <a:ext cx="4195009" cy="2019146"/>
          </a:xfrm>
          <a:prstGeom prst="rect">
            <a:avLst/>
          </a:prstGeom>
          <a:noFill/>
          <a:ln>
            <a:noFill/>
          </a:ln>
        </p:spPr>
      </p:pic>
      <p:pic>
        <p:nvPicPr>
          <p:cNvPr id="299" name="Shape 299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472458" y="4217706"/>
            <a:ext cx="4199448" cy="201914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00" name="Shape 300"/>
          <p:cNvCxnSpPr/>
          <p:nvPr/>
        </p:nvCxnSpPr>
        <p:spPr>
          <a:xfrm flipH="1">
            <a:off x="7958392" y="3433693"/>
            <a:ext cx="288032" cy="351772"/>
          </a:xfrm>
          <a:prstGeom prst="straightConnector1">
            <a:avLst/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med" len="med"/>
            <a:tailEnd type="stealth" w="lg" len="lg"/>
          </a:ln>
        </p:spPr>
      </p:cxnSp>
      <p:cxnSp>
        <p:nvCxnSpPr>
          <p:cNvPr id="301" name="Shape 301"/>
          <p:cNvCxnSpPr/>
          <p:nvPr/>
        </p:nvCxnSpPr>
        <p:spPr>
          <a:xfrm>
            <a:off x="467543" y="5157192"/>
            <a:ext cx="532972" cy="0"/>
          </a:xfrm>
          <a:prstGeom prst="straightConnector1">
            <a:avLst/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med" len="med"/>
            <a:tailEnd type="stealth" w="lg" len="lg"/>
          </a:ln>
        </p:spPr>
      </p:cxnSp>
      <p:cxnSp>
        <p:nvCxnSpPr>
          <p:cNvPr id="302" name="Shape 302"/>
          <p:cNvCxnSpPr/>
          <p:nvPr/>
        </p:nvCxnSpPr>
        <p:spPr>
          <a:xfrm flipH="1">
            <a:off x="3745772" y="5637126"/>
            <a:ext cx="288032" cy="351772"/>
          </a:xfrm>
          <a:prstGeom prst="straightConnector1">
            <a:avLst/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med" len="med"/>
            <a:tailEnd type="stealth" w="lg" len="lg"/>
          </a:ln>
        </p:spPr>
      </p:cxnSp>
      <p:cxnSp>
        <p:nvCxnSpPr>
          <p:cNvPr id="303" name="Shape 303"/>
          <p:cNvCxnSpPr/>
          <p:nvPr/>
        </p:nvCxnSpPr>
        <p:spPr>
          <a:xfrm rot="10800000">
            <a:off x="2749563" y="4848709"/>
            <a:ext cx="382277" cy="308483"/>
          </a:xfrm>
          <a:prstGeom prst="straightConnector1">
            <a:avLst/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med" len="med"/>
            <a:tailEnd type="stealth" w="lg" len="lg"/>
          </a:ln>
        </p:spPr>
      </p:cxnSp>
      <p:cxnSp>
        <p:nvCxnSpPr>
          <p:cNvPr id="304" name="Shape 304"/>
          <p:cNvCxnSpPr/>
          <p:nvPr/>
        </p:nvCxnSpPr>
        <p:spPr>
          <a:xfrm>
            <a:off x="5220072" y="5311432"/>
            <a:ext cx="553826" cy="277804"/>
          </a:xfrm>
          <a:prstGeom prst="straightConnector1">
            <a:avLst/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med" len="med"/>
            <a:tailEnd type="stealth" w="lg" len="lg"/>
          </a:ln>
        </p:spPr>
      </p:cxnSp>
      <p:sp>
        <p:nvSpPr>
          <p:cNvPr id="305" name="Shape 305"/>
          <p:cNvSpPr txBox="1"/>
          <p:nvPr/>
        </p:nvSpPr>
        <p:spPr>
          <a:xfrm>
            <a:off x="0" y="13977"/>
            <a:ext cx="9144000" cy="12241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953734"/>
              </a:buClr>
              <a:buSzPct val="25000"/>
              <a:buFont typeface="Arial Black"/>
              <a:buNone/>
            </a:pPr>
            <a:r>
              <a:rPr lang="pt-BR" sz="3600" b="1" i="0" u="none" strike="noStrike" cap="none" baseline="0" dirty="0">
                <a:solidFill>
                  <a:srgbClr val="953734"/>
                </a:solidFill>
                <a:latin typeface="+mn-lt"/>
                <a:ea typeface="Arial Black"/>
                <a:cs typeface="Arial Black"/>
                <a:sym typeface="Arial Black"/>
              </a:rPr>
              <a:t>Como Importar </a:t>
            </a:r>
            <a:r>
              <a:rPr lang="pt-BR" sz="3600" b="1" i="0" u="none" strike="noStrike" cap="none" baseline="0" dirty="0" smtClean="0">
                <a:solidFill>
                  <a:srgbClr val="953734"/>
                </a:solidFill>
                <a:latin typeface="+mn-lt"/>
                <a:ea typeface="Arial Black"/>
                <a:cs typeface="Arial Black"/>
                <a:sym typeface="Arial Black"/>
              </a:rPr>
              <a:t>Dados </a:t>
            </a:r>
          </a:p>
          <a:p>
            <a:pPr marL="0" marR="0" lvl="0" indent="0" algn="ctr" rtl="0">
              <a:spcBef>
                <a:spcPts val="0"/>
              </a:spcBef>
              <a:buClr>
                <a:srgbClr val="953734"/>
              </a:buClr>
              <a:buSzPct val="25000"/>
              <a:buFont typeface="Arial Black"/>
              <a:buNone/>
            </a:pPr>
            <a:r>
              <a:rPr lang="pt-BR" sz="3600" b="1" i="0" u="none" strike="noStrike" cap="none" baseline="0" dirty="0" smtClean="0">
                <a:solidFill>
                  <a:srgbClr val="953734"/>
                </a:solidFill>
                <a:latin typeface="+mn-lt"/>
                <a:ea typeface="Arial Black"/>
                <a:cs typeface="Arial Black"/>
                <a:sym typeface="Arial Black"/>
              </a:rPr>
              <a:t>de </a:t>
            </a:r>
            <a:r>
              <a:rPr lang="pt-BR" sz="3600" b="1" i="0" u="none" strike="noStrike" cap="none" baseline="0" dirty="0">
                <a:solidFill>
                  <a:srgbClr val="953734"/>
                </a:solidFill>
                <a:latin typeface="+mn-lt"/>
                <a:ea typeface="Arial Black"/>
                <a:cs typeface="Arial Black"/>
                <a:sym typeface="Arial Black"/>
              </a:rPr>
              <a:t>outros Sistemas 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5" y="0"/>
            <a:ext cx="9124990" cy="6858000"/>
          </a:xfrm>
          <a:prstGeom prst="rect">
            <a:avLst/>
          </a:prstGeom>
        </p:spPr>
      </p:pic>
      <p:pic>
        <p:nvPicPr>
          <p:cNvPr id="310" name="Shape 3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504" y="1412775"/>
            <a:ext cx="5882431" cy="2461703"/>
          </a:xfrm>
          <a:prstGeom prst="rect">
            <a:avLst/>
          </a:prstGeom>
          <a:noFill/>
          <a:ln>
            <a:noFill/>
          </a:ln>
        </p:spPr>
      </p:pic>
      <p:sp>
        <p:nvSpPr>
          <p:cNvPr id="311" name="Shape 311"/>
          <p:cNvSpPr txBox="1"/>
          <p:nvPr/>
        </p:nvSpPr>
        <p:spPr>
          <a:xfrm>
            <a:off x="0" y="0"/>
            <a:ext cx="9144000" cy="95334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953734"/>
              </a:buClr>
              <a:buSzPct val="25000"/>
              <a:buFont typeface="Arial Black"/>
              <a:buNone/>
            </a:pPr>
            <a:r>
              <a:rPr lang="pt-BR" sz="4000" b="1" i="0" u="none" strike="noStrike" cap="none" baseline="0" dirty="0">
                <a:solidFill>
                  <a:srgbClr val="953734"/>
                </a:solidFill>
                <a:latin typeface="+mj-lt"/>
                <a:ea typeface="Arial Black"/>
                <a:cs typeface="Arial Black"/>
                <a:sym typeface="Arial Black"/>
              </a:rPr>
              <a:t>Como </a:t>
            </a:r>
            <a:r>
              <a:rPr lang="pt-BR" sz="4000" b="1" i="0" u="none" strike="noStrike" cap="none" baseline="0" dirty="0" smtClean="0">
                <a:solidFill>
                  <a:srgbClr val="953734"/>
                </a:solidFill>
                <a:latin typeface="+mj-lt"/>
                <a:ea typeface="Arial Black"/>
                <a:cs typeface="Arial Black"/>
                <a:sym typeface="Arial Black"/>
              </a:rPr>
              <a:t>Verificar a Transmissão</a:t>
            </a:r>
            <a:endParaRPr lang="pt-BR" sz="4000" b="1" i="0" u="none" strike="noStrike" cap="none" baseline="0" dirty="0">
              <a:solidFill>
                <a:srgbClr val="953734"/>
              </a:solidFill>
              <a:latin typeface="+mj-lt"/>
              <a:ea typeface="Arial Black"/>
              <a:cs typeface="Arial Black"/>
              <a:sym typeface="Arial Black"/>
            </a:endParaRPr>
          </a:p>
        </p:txBody>
      </p:sp>
      <p:cxnSp>
        <p:nvCxnSpPr>
          <p:cNvPr id="312" name="Shape 312"/>
          <p:cNvCxnSpPr/>
          <p:nvPr/>
        </p:nvCxnSpPr>
        <p:spPr>
          <a:xfrm rot="10800000" flipH="1">
            <a:off x="467543" y="2358951"/>
            <a:ext cx="432047" cy="569349"/>
          </a:xfrm>
          <a:prstGeom prst="straightConnector1">
            <a:avLst/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med" len="med"/>
            <a:tailEnd type="stealth" w="lg" len="lg"/>
          </a:ln>
        </p:spPr>
      </p:cxnSp>
      <p:pic>
        <p:nvPicPr>
          <p:cNvPr id="313" name="Shape 31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835696" y="3284983"/>
            <a:ext cx="6707807" cy="284759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14" name="Shape 314"/>
          <p:cNvCxnSpPr/>
          <p:nvPr/>
        </p:nvCxnSpPr>
        <p:spPr>
          <a:xfrm rot="10800000" flipH="1">
            <a:off x="5189600" y="5301207"/>
            <a:ext cx="440296" cy="288032"/>
          </a:xfrm>
          <a:prstGeom prst="straightConnector1">
            <a:avLst/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med" len="med"/>
            <a:tailEnd type="stealth" w="lg" len="lg"/>
          </a:ln>
        </p:spPr>
      </p:cxn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5" y="0"/>
            <a:ext cx="9124990" cy="6858000"/>
          </a:xfrm>
          <a:prstGeom prst="rect">
            <a:avLst/>
          </a:prstGeom>
        </p:spPr>
      </p:pic>
      <p:sp>
        <p:nvSpPr>
          <p:cNvPr id="319" name="Shape 319"/>
          <p:cNvSpPr txBox="1"/>
          <p:nvPr/>
        </p:nvSpPr>
        <p:spPr>
          <a:xfrm>
            <a:off x="1" y="44624"/>
            <a:ext cx="9134494" cy="69269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953734"/>
              </a:buClr>
              <a:buSzPct val="25000"/>
              <a:buFont typeface="Arial Black"/>
              <a:buNone/>
            </a:pPr>
            <a:r>
              <a:rPr lang="pt-BR" sz="4000" b="1" i="0" u="none" strike="noStrike" cap="none" baseline="0" dirty="0">
                <a:solidFill>
                  <a:srgbClr val="953734"/>
                </a:solidFill>
                <a:latin typeface="+mj-lt"/>
                <a:ea typeface="Arial Black"/>
                <a:cs typeface="Arial Black"/>
                <a:sym typeface="Arial Black"/>
              </a:rPr>
              <a:t>Recomendações</a:t>
            </a:r>
          </a:p>
        </p:txBody>
      </p:sp>
      <p:sp>
        <p:nvSpPr>
          <p:cNvPr id="6" name="Shape 90"/>
          <p:cNvSpPr txBox="1"/>
          <p:nvPr/>
        </p:nvSpPr>
        <p:spPr>
          <a:xfrm>
            <a:off x="580908" y="1327442"/>
            <a:ext cx="7982183" cy="42478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57200" algn="just" rtl="0">
              <a:spcBef>
                <a:spcPts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pt-BR" sz="2800" b="1" dirty="0" smtClean="0">
                <a:latin typeface="Calibri" panose="020F0502020204030204" pitchFamily="34" charset="0"/>
              </a:rPr>
              <a:t>Verificar a </a:t>
            </a:r>
            <a:r>
              <a:rPr lang="pt-BR" sz="2800" b="1" dirty="0">
                <a:latin typeface="Calibri" panose="020F0502020204030204" pitchFamily="34" charset="0"/>
              </a:rPr>
              <a:t>compatibilidade </a:t>
            </a:r>
            <a:r>
              <a:rPr lang="pt-BR" sz="2800" b="1" dirty="0" smtClean="0">
                <a:latin typeface="Calibri" panose="020F0502020204030204" pitchFamily="34" charset="0"/>
              </a:rPr>
              <a:t>do </a:t>
            </a:r>
            <a:r>
              <a:rPr lang="pt-BR" sz="2800" b="1" dirty="0">
                <a:latin typeface="Calibri" panose="020F0502020204030204" pitchFamily="34" charset="0"/>
              </a:rPr>
              <a:t>sistema próprio </a:t>
            </a:r>
            <a:r>
              <a:rPr lang="pt-BR" sz="2800" b="1" dirty="0" smtClean="0">
                <a:latin typeface="Calibri" panose="020F0502020204030204" pitchFamily="34" charset="0"/>
              </a:rPr>
              <a:t>com </a:t>
            </a:r>
            <a:r>
              <a:rPr lang="pt-BR" sz="2800" b="1" dirty="0">
                <a:latin typeface="Calibri" panose="020F0502020204030204" pitchFamily="34" charset="0"/>
              </a:rPr>
              <a:t>a versão atual do e-SUS AB antes de atualizar seu PEC Centralizador</a:t>
            </a:r>
            <a:r>
              <a:rPr lang="pt-BR" sz="2800" b="1" dirty="0" smtClean="0">
                <a:latin typeface="Calibri" panose="020F0502020204030204" pitchFamily="34" charset="0"/>
              </a:rPr>
              <a:t>.</a:t>
            </a:r>
          </a:p>
          <a:p>
            <a:pPr marR="0" lvl="0" algn="just" rtl="0">
              <a:spcBef>
                <a:spcPts val="0"/>
              </a:spcBef>
              <a:buClr>
                <a:srgbClr val="000000"/>
              </a:buClr>
              <a:buSzPct val="100000"/>
            </a:pPr>
            <a:endParaRPr lang="pt-BR" sz="2800" b="1" dirty="0" smtClean="0">
              <a:latin typeface="Calibri" panose="020F0502020204030204" pitchFamily="34" charset="0"/>
            </a:endParaRPr>
          </a:p>
          <a:p>
            <a:pPr marL="457200" marR="0" lvl="0" indent="-457200" algn="just" rtl="0">
              <a:spcBef>
                <a:spcPts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pt-BR" sz="2800" b="1" dirty="0" smtClean="0">
                <a:latin typeface="Calibri" panose="020F0502020204030204" pitchFamily="34" charset="0"/>
              </a:rPr>
              <a:t>Importante manter seu e-SUS AB atualizado</a:t>
            </a:r>
          </a:p>
          <a:p>
            <a:pPr marR="0" lvl="0" algn="just" rtl="0">
              <a:spcBef>
                <a:spcPts val="0"/>
              </a:spcBef>
              <a:buClr>
                <a:srgbClr val="000000"/>
              </a:buClr>
              <a:buSzPct val="100000"/>
            </a:pPr>
            <a:endParaRPr lang="pt-BR" sz="2800" b="1" dirty="0" smtClean="0">
              <a:latin typeface="Calibri" panose="020F0502020204030204" pitchFamily="34" charset="0"/>
            </a:endParaRPr>
          </a:p>
          <a:p>
            <a:pPr marL="457200" marR="0" lvl="0" indent="-457200" algn="just" rtl="0">
              <a:spcBef>
                <a:spcPts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pt-BR" sz="2800" b="1" dirty="0" smtClean="0">
                <a:latin typeface="Calibri" panose="020F0502020204030204" pitchFamily="34" charset="0"/>
              </a:rPr>
              <a:t>Verificar e acompanhar a transmissão de dados</a:t>
            </a:r>
          </a:p>
          <a:p>
            <a:pPr marR="0" lvl="0" algn="just" rtl="0">
              <a:spcBef>
                <a:spcPts val="1200"/>
              </a:spcBef>
              <a:buClr>
                <a:srgbClr val="000000"/>
              </a:buClr>
              <a:buSzPct val="100000"/>
            </a:pPr>
            <a:endParaRPr lang="pt-BR" sz="2800" b="1" i="0" u="none" strike="noStrike" cap="none" baseline="0" dirty="0">
              <a:solidFill>
                <a:srgbClr val="000000"/>
              </a:solidFill>
              <a:latin typeface="Calibri" panose="020F0502020204030204" pitchFamily="34" charset="0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5" y="0"/>
            <a:ext cx="9124990" cy="6858000"/>
          </a:xfrm>
          <a:prstGeom prst="rect">
            <a:avLst/>
          </a:prstGeom>
        </p:spPr>
      </p:pic>
      <p:sp>
        <p:nvSpPr>
          <p:cNvPr id="324" name="Shape 324"/>
          <p:cNvSpPr txBox="1">
            <a:spLocks noGrp="1"/>
          </p:cNvSpPr>
          <p:nvPr>
            <p:ph type="body" idx="1"/>
          </p:nvPr>
        </p:nvSpPr>
        <p:spPr>
          <a:xfrm>
            <a:off x="457200" y="3429000"/>
            <a:ext cx="8229600" cy="15841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ctr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pt-BR" sz="3600" b="1" i="0" u="none" strike="noStrike" cap="none" baseline="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esusab.sc@gmail.com</a:t>
            </a:r>
          </a:p>
          <a:p>
            <a:pPr marL="342900" marR="0" lvl="0" indent="-342900" algn="ctr" rtl="0">
              <a:spcBef>
                <a:spcPts val="8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pt-BR" sz="3600" b="1" i="0" u="none" strike="noStrike" cap="none" baseline="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(48) 3212-3521</a:t>
            </a:r>
          </a:p>
        </p:txBody>
      </p:sp>
      <p:sp>
        <p:nvSpPr>
          <p:cNvPr id="325" name="Shape 325"/>
          <p:cNvSpPr txBox="1"/>
          <p:nvPr/>
        </p:nvSpPr>
        <p:spPr>
          <a:xfrm>
            <a:off x="457200" y="1196751"/>
            <a:ext cx="8229600" cy="15841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ctr" rtl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pt-BR" sz="3600" b="1" i="0" u="none" strike="noStrike" cap="none" baseline="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Skype</a:t>
            </a:r>
          </a:p>
          <a:p>
            <a:pPr marL="342900" marR="0" lvl="0" indent="-342900" algn="ctr" rtl="0">
              <a:lnSpc>
                <a:spcPct val="80000"/>
              </a:lnSpc>
              <a:spcBef>
                <a:spcPts val="5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pt-BR" sz="3600" b="0" i="0" u="none" strike="noStrike" cap="none" baseline="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esus.telessaude.sc - Carlos</a:t>
            </a:r>
          </a:p>
          <a:p>
            <a:pPr marL="342900" marR="0" lvl="0" indent="-342900" algn="ctr" rtl="0">
              <a:lnSpc>
                <a:spcPct val="80000"/>
              </a:lnSpc>
              <a:spcBef>
                <a:spcPts val="5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pt-BR" sz="3600" b="0" i="0" u="none" strike="noStrike" cap="none" baseline="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Telessaude.consultoria7 – Lisandra</a:t>
            </a:r>
          </a:p>
          <a:p>
            <a:pPr marL="342900" marR="0" lvl="0" indent="-342900" algn="ctr" rtl="0">
              <a:lnSpc>
                <a:spcPct val="80000"/>
              </a:lnSpc>
              <a:spcBef>
                <a:spcPts val="5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pt-BR" sz="3600" b="0" i="0" u="none" strike="noStrike" cap="none" baseline="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Telessaude.consultoria8 – Leandra</a:t>
            </a:r>
          </a:p>
          <a:p>
            <a:pPr marL="342900" marR="0" lvl="0" indent="-342900" algn="ctr" rtl="0">
              <a:lnSpc>
                <a:spcPct val="8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</a:pPr>
            <a:endParaRPr sz="2500" b="0" i="0" u="none" strike="noStrike" cap="none" baseline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7" name="Shape 327"/>
          <p:cNvSpPr txBox="1"/>
          <p:nvPr/>
        </p:nvSpPr>
        <p:spPr>
          <a:xfrm>
            <a:off x="457200" y="5229200"/>
            <a:ext cx="8229600" cy="86409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ctr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pt-BR" sz="3600" b="0" i="0" u="none" strike="noStrike" cap="none" baseline="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www.telessaude.sc.gov.br</a:t>
            </a:r>
          </a:p>
          <a:p>
            <a:pPr marL="342900" marR="0" lvl="0" indent="-342900" algn="ctr" rtl="0">
              <a:spcBef>
                <a:spcPts val="48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pt-BR" sz="3600" b="0" i="0" u="none" strike="noStrike" cap="none" baseline="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(48) 3212-3505</a:t>
            </a:r>
          </a:p>
        </p:txBody>
      </p:sp>
      <p:sp>
        <p:nvSpPr>
          <p:cNvPr id="328" name="Shape 328"/>
          <p:cNvSpPr txBox="1"/>
          <p:nvPr/>
        </p:nvSpPr>
        <p:spPr>
          <a:xfrm>
            <a:off x="19011" y="1543"/>
            <a:ext cx="9124989" cy="9071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953734"/>
              </a:buClr>
              <a:buSzPct val="25000"/>
              <a:buFont typeface="Arial Black"/>
              <a:buNone/>
            </a:pPr>
            <a:r>
              <a:rPr lang="pt-BR" sz="4000" b="1" i="0" u="none" strike="noStrike" cap="none" baseline="0" dirty="0">
                <a:solidFill>
                  <a:srgbClr val="953734"/>
                </a:solidFill>
                <a:latin typeface="+mj-lt"/>
                <a:ea typeface="Arial Black"/>
                <a:cs typeface="Arial Black"/>
                <a:sym typeface="Arial Black"/>
              </a:rPr>
              <a:t>Contatos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5" y="0"/>
            <a:ext cx="9124990" cy="6858000"/>
          </a:xfrm>
          <a:prstGeom prst="rect">
            <a:avLst/>
          </a:prstGeom>
        </p:spPr>
      </p:pic>
      <p:sp>
        <p:nvSpPr>
          <p:cNvPr id="95" name="Shape 95"/>
          <p:cNvSpPr txBox="1"/>
          <p:nvPr/>
        </p:nvSpPr>
        <p:spPr>
          <a:xfrm>
            <a:off x="1112220" y="188637"/>
            <a:ext cx="6919560" cy="72375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953734"/>
              </a:buClr>
              <a:buSzPct val="25000"/>
              <a:buFont typeface="Arial Black"/>
              <a:buNone/>
            </a:pPr>
            <a:r>
              <a:rPr lang="pt-BR" sz="4000" b="1" i="0" u="none" strike="noStrike" cap="none" baseline="0" dirty="0" smtClean="0">
                <a:solidFill>
                  <a:srgbClr val="953734"/>
                </a:solidFill>
                <a:latin typeface="Calibri" panose="020F0502020204030204" pitchFamily="34" charset="0"/>
                <a:ea typeface="Arial Black"/>
                <a:cs typeface="Arial Black"/>
                <a:sym typeface="Arial Black"/>
              </a:rPr>
              <a:t>Site </a:t>
            </a:r>
            <a:r>
              <a:rPr lang="pt-BR" sz="4000" b="1" i="0" u="none" strike="noStrike" cap="none" baseline="0" dirty="0" err="1" smtClean="0">
                <a:solidFill>
                  <a:srgbClr val="953734"/>
                </a:solidFill>
                <a:latin typeface="+mj-lt"/>
                <a:ea typeface="Arial Black"/>
                <a:cs typeface="Arial Black"/>
                <a:sym typeface="Arial Black"/>
              </a:rPr>
              <a:t>Telessaude</a:t>
            </a:r>
            <a:r>
              <a:rPr lang="pt-BR" sz="4000" b="1" i="0" u="none" strike="noStrike" cap="none" baseline="0" dirty="0" smtClean="0">
                <a:solidFill>
                  <a:srgbClr val="953734"/>
                </a:solidFill>
                <a:latin typeface="+mj-lt"/>
                <a:ea typeface="Arial Black"/>
                <a:cs typeface="Arial Black"/>
                <a:sym typeface="Arial Black"/>
              </a:rPr>
              <a:t>/SC</a:t>
            </a:r>
            <a:endParaRPr lang="pt-BR" sz="4000" b="1" i="0" u="none" strike="noStrike" cap="none" baseline="0" dirty="0">
              <a:solidFill>
                <a:srgbClr val="953734"/>
              </a:solidFill>
              <a:latin typeface="+mj-lt"/>
              <a:ea typeface="Arial Black"/>
              <a:cs typeface="Arial Black"/>
              <a:sym typeface="Arial Black"/>
            </a:endParaRPr>
          </a:p>
        </p:txBody>
      </p:sp>
      <p:pic>
        <p:nvPicPr>
          <p:cNvPr id="96" name="Shape 96"/>
          <p:cNvPicPr preferRelativeResize="0"/>
          <p:nvPr/>
        </p:nvPicPr>
        <p:blipFill rotWithShape="1">
          <a:blip r:embed="rId4">
            <a:alphaModFix/>
          </a:blip>
          <a:srcRect l="14290" t="400" r="55747" b="6901"/>
          <a:stretch/>
        </p:blipFill>
        <p:spPr>
          <a:xfrm>
            <a:off x="1938941" y="1268760"/>
            <a:ext cx="5273222" cy="5371773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Shape 97"/>
          <p:cNvSpPr/>
          <p:nvPr/>
        </p:nvSpPr>
        <p:spPr>
          <a:xfrm>
            <a:off x="3599892" y="2245648"/>
            <a:ext cx="1944216" cy="1008112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98" y="0"/>
            <a:ext cx="9124990" cy="6858000"/>
          </a:xfrm>
          <a:prstGeom prst="rect">
            <a:avLst/>
          </a:prstGeom>
        </p:spPr>
      </p:pic>
      <p:sp>
        <p:nvSpPr>
          <p:cNvPr id="102" name="Shape 102"/>
          <p:cNvSpPr txBox="1"/>
          <p:nvPr/>
        </p:nvSpPr>
        <p:spPr>
          <a:xfrm>
            <a:off x="457200" y="188640"/>
            <a:ext cx="8229600" cy="72375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953734"/>
              </a:buClr>
              <a:buSzPct val="25000"/>
              <a:buFont typeface="Arial Black"/>
              <a:buNone/>
            </a:pPr>
            <a:r>
              <a:rPr lang="pt-BR" sz="4000" b="1" i="0" u="none" strike="noStrike" cap="none" dirty="0">
                <a:solidFill>
                  <a:srgbClr val="953734"/>
                </a:solidFill>
                <a:latin typeface="+mj-lt"/>
                <a:ea typeface="Arial Black"/>
                <a:cs typeface="Arial Black"/>
                <a:sym typeface="Arial Black"/>
              </a:rPr>
              <a:t>Site </a:t>
            </a:r>
            <a:r>
              <a:rPr lang="pt-BR" sz="4000" b="1" i="0" u="none" strike="noStrike" cap="none" dirty="0" err="1">
                <a:solidFill>
                  <a:srgbClr val="953734"/>
                </a:solidFill>
                <a:latin typeface="+mj-lt"/>
                <a:ea typeface="Arial Black"/>
                <a:cs typeface="Arial Black"/>
                <a:sym typeface="Arial Black"/>
              </a:rPr>
              <a:t>Telessaude</a:t>
            </a:r>
            <a:r>
              <a:rPr lang="pt-BR" sz="4000" b="1" i="0" u="none" strike="noStrike" cap="none" dirty="0">
                <a:solidFill>
                  <a:srgbClr val="953734"/>
                </a:solidFill>
                <a:latin typeface="+mj-lt"/>
                <a:ea typeface="Arial Black"/>
                <a:cs typeface="Arial Black"/>
                <a:sym typeface="Arial Black"/>
              </a:rPr>
              <a:t>/SC</a:t>
            </a:r>
          </a:p>
        </p:txBody>
      </p:sp>
      <p:pic>
        <p:nvPicPr>
          <p:cNvPr id="103" name="Shape 103"/>
          <p:cNvPicPr preferRelativeResize="0"/>
          <p:nvPr/>
        </p:nvPicPr>
        <p:blipFill rotWithShape="1">
          <a:blip r:embed="rId4">
            <a:alphaModFix/>
          </a:blip>
          <a:srcRect l="14045" r="55761" b="5900"/>
          <a:stretch/>
        </p:blipFill>
        <p:spPr>
          <a:xfrm>
            <a:off x="160631" y="1490990"/>
            <a:ext cx="4978550" cy="5108887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Shape 104"/>
          <p:cNvSpPr txBox="1"/>
          <p:nvPr/>
        </p:nvSpPr>
        <p:spPr>
          <a:xfrm>
            <a:off x="5276341" y="1598999"/>
            <a:ext cx="3737771" cy="48928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pt-BR" sz="1800" b="1" i="0" u="none" strike="noStrike" cap="none" baseline="0" dirty="0">
                <a:solidFill>
                  <a:schemeClr val="dk1"/>
                </a:solidFill>
                <a:latin typeface="Calibri" panose="020F0502020204030204" pitchFamily="34" charset="0"/>
                <a:sym typeface="Arial"/>
              </a:rPr>
              <a:t>Vídeos Disponíveis</a:t>
            </a:r>
          </a:p>
          <a:p>
            <a:pPr marL="285750" marR="0" lvl="0" indent="-285750" algn="l" rtl="0"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pt-BR" sz="1800" b="0" i="0" u="none" strike="noStrike" cap="none" baseline="0" dirty="0">
                <a:solidFill>
                  <a:schemeClr val="dk1"/>
                </a:solidFill>
                <a:latin typeface="Calibri" panose="020F0502020204030204" pitchFamily="34" charset="0"/>
                <a:sym typeface="Arial"/>
              </a:rPr>
              <a:t>Apresentação Geral do e-SUS Atenção Básica</a:t>
            </a:r>
          </a:p>
          <a:p>
            <a:pPr marL="285750" marR="0" lvl="0" indent="-285750" algn="l" rtl="0"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pt-BR" sz="1800" b="0" i="0" u="none" strike="noStrike" cap="none" baseline="0" dirty="0">
                <a:solidFill>
                  <a:schemeClr val="dk1"/>
                </a:solidFill>
                <a:latin typeface="Calibri" panose="020F0502020204030204" pitchFamily="34" charset="0"/>
                <a:sym typeface="Arial"/>
              </a:rPr>
              <a:t>Instalação e Funcionamento dos Softwares CDS e PEC do e-SUS na Atenção Básica</a:t>
            </a:r>
          </a:p>
          <a:p>
            <a:pPr marL="285750" marR="0" lvl="0" indent="-285750" algn="l" rtl="0"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pt-BR" sz="1800" b="0" i="0" u="none" strike="noStrike" cap="none" baseline="0" dirty="0">
                <a:solidFill>
                  <a:schemeClr val="dk1"/>
                </a:solidFill>
                <a:latin typeface="Calibri" panose="020F0502020204030204" pitchFamily="34" charset="0"/>
                <a:sym typeface="Arial"/>
              </a:rPr>
              <a:t>Cadastro Domiciliar</a:t>
            </a:r>
          </a:p>
          <a:p>
            <a:pPr marL="285750" marR="0" lvl="0" indent="-285750" algn="l" rtl="0"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pt-BR" sz="1800" b="0" i="0" u="none" strike="noStrike" cap="none" baseline="0" dirty="0">
                <a:solidFill>
                  <a:schemeClr val="dk1"/>
                </a:solidFill>
                <a:latin typeface="Calibri" panose="020F0502020204030204" pitchFamily="34" charset="0"/>
                <a:sym typeface="Arial"/>
              </a:rPr>
              <a:t>Cadastro Individual</a:t>
            </a:r>
          </a:p>
          <a:p>
            <a:pPr marL="285750" marR="0" lvl="0" indent="-285750" algn="l" rtl="0"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pt-BR" sz="1800" b="0" i="0" u="none" strike="noStrike" cap="none" baseline="0" dirty="0">
                <a:solidFill>
                  <a:schemeClr val="dk1"/>
                </a:solidFill>
                <a:latin typeface="Calibri" panose="020F0502020204030204" pitchFamily="34" charset="0"/>
                <a:sym typeface="Arial"/>
              </a:rPr>
              <a:t>Ficha de Atendimento Individual</a:t>
            </a:r>
          </a:p>
          <a:p>
            <a:pPr marL="285750" marR="0" lvl="0" indent="-285750" algn="l" rtl="0"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pt-BR" sz="1800" b="0" i="0" u="none" strike="noStrike" cap="none" baseline="0" dirty="0">
                <a:solidFill>
                  <a:schemeClr val="dk1"/>
                </a:solidFill>
                <a:latin typeface="Calibri" panose="020F0502020204030204" pitchFamily="34" charset="0"/>
                <a:sym typeface="Arial"/>
              </a:rPr>
              <a:t>Ficha de Procedimentos</a:t>
            </a:r>
          </a:p>
          <a:p>
            <a:pPr marL="285750" marR="0" lvl="0" indent="-285750" algn="l" rtl="0"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pt-BR" sz="1800" b="0" i="0" u="none" strike="noStrike" cap="none" baseline="0" dirty="0">
                <a:solidFill>
                  <a:schemeClr val="dk1"/>
                </a:solidFill>
                <a:latin typeface="Calibri" panose="020F0502020204030204" pitchFamily="34" charset="0"/>
                <a:sym typeface="Arial"/>
              </a:rPr>
              <a:t>Ficha Atendimento Odontológico Individual</a:t>
            </a:r>
          </a:p>
          <a:p>
            <a:pPr marL="285750" marR="0" lvl="0" indent="-285750" algn="l" rtl="0"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pt-BR" sz="1800" b="0" i="0" u="none" strike="noStrike" cap="none" baseline="0" dirty="0">
                <a:solidFill>
                  <a:schemeClr val="dk1"/>
                </a:solidFill>
                <a:latin typeface="Calibri" panose="020F0502020204030204" pitchFamily="34" charset="0"/>
                <a:sym typeface="Arial"/>
              </a:rPr>
              <a:t>Ficha Visita Domiciliar – ACS</a:t>
            </a:r>
          </a:p>
          <a:p>
            <a:pPr marL="285750" marR="0" lvl="0" indent="-285750" algn="l" rtl="0"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pt-BR" sz="1800" b="0" i="0" u="none" strike="noStrike" cap="none" baseline="0" dirty="0">
                <a:solidFill>
                  <a:schemeClr val="dk1"/>
                </a:solidFill>
                <a:latin typeface="Calibri" panose="020F0502020204030204" pitchFamily="34" charset="0"/>
                <a:sym typeface="Arial"/>
              </a:rPr>
              <a:t>Ficha de Atividade Coletiva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5" y="0"/>
            <a:ext cx="9124990" cy="6858000"/>
          </a:xfrm>
          <a:prstGeom prst="rect">
            <a:avLst/>
          </a:prstGeom>
        </p:spPr>
      </p:pic>
      <p:sp>
        <p:nvSpPr>
          <p:cNvPr id="109" name="Shape 109"/>
          <p:cNvSpPr/>
          <p:nvPr/>
        </p:nvSpPr>
        <p:spPr>
          <a:xfrm>
            <a:off x="605768" y="3329408"/>
            <a:ext cx="7982183" cy="82330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buNone/>
            </a:pPr>
            <a:endParaRPr sz="20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4999"/>
              </a:lnSpc>
              <a:spcBef>
                <a:spcPts val="0"/>
              </a:spcBef>
              <a:buNone/>
            </a:pPr>
            <a:endParaRPr sz="2000" b="1" i="0" u="none" strike="noStrike" cap="none" baseline="-25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Shape 110"/>
          <p:cNvSpPr txBox="1"/>
          <p:nvPr/>
        </p:nvSpPr>
        <p:spPr>
          <a:xfrm>
            <a:off x="605766" y="1493937"/>
            <a:ext cx="7982183" cy="224676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buSzPct val="25000"/>
              <a:buNone/>
            </a:pPr>
            <a:r>
              <a:rPr lang="pt-BR" sz="3000" b="0" i="0" u="none" strike="noStrike" cap="none" baseline="0" dirty="0">
                <a:solidFill>
                  <a:srgbClr val="000000"/>
                </a:solidFill>
                <a:latin typeface="+mn-lt"/>
                <a:sym typeface="Arial"/>
              </a:rPr>
              <a:t>O</a:t>
            </a:r>
            <a:r>
              <a:rPr lang="pt-BR" sz="3000" b="1" i="0" u="none" strike="noStrike" cap="none" baseline="0" dirty="0">
                <a:solidFill>
                  <a:srgbClr val="000000"/>
                </a:solidFill>
                <a:latin typeface="+mn-lt"/>
                <a:sym typeface="Arial"/>
              </a:rPr>
              <a:t> </a:t>
            </a:r>
            <a:r>
              <a:rPr lang="pt-BR" sz="3000" b="0" i="0" u="none" strike="noStrike" cap="none" baseline="0" dirty="0">
                <a:solidFill>
                  <a:srgbClr val="000000"/>
                </a:solidFill>
                <a:latin typeface="+mn-lt"/>
                <a:sym typeface="Arial"/>
              </a:rPr>
              <a:t>e-SUS AB é uma estratégia do Departamento de Atenção Básica (DAB) que busca reestruturar o sistema de informação da Atenção Básica nacional.</a:t>
            </a:r>
          </a:p>
          <a:p>
            <a:pPr marL="0" marR="0" lvl="0" indent="0" algn="just" rtl="0">
              <a:spcBef>
                <a:spcPts val="0"/>
              </a:spcBef>
              <a:buSzPct val="25000"/>
              <a:buNone/>
            </a:pPr>
            <a:r>
              <a:rPr lang="pt-BR" sz="3000" b="0" i="0" u="none" strike="noStrike" cap="none" baseline="0" dirty="0">
                <a:solidFill>
                  <a:srgbClr val="000000"/>
                </a:solidFill>
                <a:latin typeface="+mn-lt"/>
                <a:sym typeface="Arial"/>
              </a:rPr>
              <a:t>O processo de informatização qualificada das unidades básicas de saúde objetiva oferecer ferramentas para ampliar o cuidado e melhorar o acompanhamento da gestão.</a:t>
            </a:r>
          </a:p>
          <a:p>
            <a:pPr marL="0" marR="0" lvl="0" indent="0" algn="just" rtl="0">
              <a:spcBef>
                <a:spcPts val="0"/>
              </a:spcBef>
              <a:buNone/>
            </a:pPr>
            <a:endParaRPr sz="20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1" name="Shape 1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876256" y="4725006"/>
            <a:ext cx="1552312" cy="13185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Shape 11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181955" y="4725006"/>
            <a:ext cx="643178" cy="463076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Shape 113"/>
          <p:cNvSpPr/>
          <p:nvPr/>
        </p:nvSpPr>
        <p:spPr>
          <a:xfrm rot="5400000">
            <a:off x="7012318" y="4967511"/>
            <a:ext cx="855907" cy="2146153"/>
          </a:xfrm>
          <a:prstGeom prst="curvedLeftArrow">
            <a:avLst>
              <a:gd name="adj1" fmla="val 11387"/>
              <a:gd name="adj2" fmla="val 42404"/>
              <a:gd name="adj3" fmla="val 20814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Shape 114"/>
          <p:cNvSpPr txBox="1">
            <a:spLocks noGrp="1"/>
          </p:cNvSpPr>
          <p:nvPr>
            <p:ph type="title"/>
          </p:nvPr>
        </p:nvSpPr>
        <p:spPr>
          <a:xfrm>
            <a:off x="457200" y="188640"/>
            <a:ext cx="8229600" cy="93610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953734"/>
              </a:buClr>
              <a:buSzPct val="25000"/>
              <a:buFont typeface="Arial Black"/>
              <a:buNone/>
            </a:pPr>
            <a:r>
              <a:rPr lang="pt-BR" sz="3600" b="1" i="0" u="none" strike="noStrike" cap="none" baseline="0" dirty="0">
                <a:solidFill>
                  <a:srgbClr val="953734"/>
                </a:solidFill>
                <a:latin typeface="+mj-lt"/>
                <a:ea typeface="Arial Black"/>
                <a:cs typeface="Arial Black"/>
                <a:sym typeface="Arial Black"/>
              </a:rPr>
              <a:t>O que é a </a:t>
            </a:r>
            <a:r>
              <a:rPr lang="pt-BR" sz="3600" b="1" i="0" u="none" strike="noStrike" cap="none" baseline="0" dirty="0" smtClean="0">
                <a:solidFill>
                  <a:srgbClr val="953734"/>
                </a:solidFill>
                <a:latin typeface="+mj-lt"/>
                <a:ea typeface="Arial Black"/>
                <a:cs typeface="Arial Black"/>
                <a:sym typeface="Arial Black"/>
              </a:rPr>
              <a:t>Estratégia </a:t>
            </a:r>
            <a:br>
              <a:rPr lang="pt-BR" sz="3600" b="1" i="0" u="none" strike="noStrike" cap="none" baseline="0" dirty="0" smtClean="0">
                <a:solidFill>
                  <a:srgbClr val="953734"/>
                </a:solidFill>
                <a:latin typeface="+mj-lt"/>
                <a:ea typeface="Arial Black"/>
                <a:cs typeface="Arial Black"/>
                <a:sym typeface="Arial Black"/>
              </a:rPr>
            </a:br>
            <a:r>
              <a:rPr lang="pt-BR" sz="3600" b="1" i="0" u="none" strike="noStrike" cap="none" baseline="0" dirty="0" smtClean="0">
                <a:solidFill>
                  <a:srgbClr val="953734"/>
                </a:solidFill>
                <a:latin typeface="+mj-lt"/>
                <a:ea typeface="Arial Black"/>
                <a:cs typeface="Arial Black"/>
                <a:sym typeface="Arial Black"/>
              </a:rPr>
              <a:t>e-SUS </a:t>
            </a:r>
            <a:r>
              <a:rPr lang="pt-BR" sz="3600" b="1" i="0" u="none" strike="noStrike" cap="none" baseline="0" dirty="0">
                <a:solidFill>
                  <a:srgbClr val="953734"/>
                </a:solidFill>
                <a:latin typeface="+mj-lt"/>
                <a:ea typeface="Arial Black"/>
                <a:cs typeface="Arial Black"/>
                <a:sym typeface="Arial Black"/>
              </a:rPr>
              <a:t>Atenção Básica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 preferRelativeResize="0"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98" y="7456"/>
            <a:ext cx="9124990" cy="6858000"/>
          </a:xfrm>
          <a:prstGeom prst="rect">
            <a:avLst/>
          </a:prstGeom>
        </p:spPr>
      </p:pic>
      <p:sp>
        <p:nvSpPr>
          <p:cNvPr id="119" name="Shape 119"/>
          <p:cNvSpPr/>
          <p:nvPr/>
        </p:nvSpPr>
        <p:spPr>
          <a:xfrm>
            <a:off x="602055" y="1232756"/>
            <a:ext cx="7920879" cy="439248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342900" marR="0" lvl="0" indent="-342900" algn="just" rtl="0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pt-BR" sz="2200" b="0" i="0" u="none" strike="noStrike" cap="none" baseline="0" dirty="0">
                <a:solidFill>
                  <a:srgbClr val="000000"/>
                </a:solidFill>
                <a:latin typeface="+mn-lt"/>
                <a:sym typeface="Arial"/>
              </a:rPr>
              <a:t>Esta estratégia está regulamentada na Portaria nº 1.412 de 10 de julho de 2013 que institui o Sistema de Informação em Saúde para a Atenção Básica (SISAB) que irá substituir o SIAB, sistema até então utilizado.</a:t>
            </a:r>
          </a:p>
          <a:p>
            <a:pPr marL="342900" marR="0" lvl="0" indent="-342900" algn="just" rtl="0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pt-BR" sz="2200" b="0" i="0" u="none" strike="noStrike" cap="none" baseline="0" dirty="0">
                <a:solidFill>
                  <a:srgbClr val="000000"/>
                </a:solidFill>
                <a:latin typeface="+mn-lt"/>
                <a:sym typeface="Arial"/>
              </a:rPr>
              <a:t>O Ministério da Saúde disponibiliza gratuitamente os sistemas de </a:t>
            </a:r>
            <a:r>
              <a:rPr lang="pt-BR" sz="2200" b="0" i="1" u="none" strike="noStrike" cap="none" baseline="0" dirty="0">
                <a:solidFill>
                  <a:srgbClr val="000000"/>
                </a:solidFill>
                <a:latin typeface="+mn-lt"/>
                <a:sym typeface="Arial"/>
              </a:rPr>
              <a:t>software</a:t>
            </a:r>
            <a:r>
              <a:rPr lang="pt-BR" sz="2200" b="0" i="0" u="none" strike="noStrike" cap="none" baseline="0" dirty="0">
                <a:solidFill>
                  <a:srgbClr val="000000"/>
                </a:solidFill>
                <a:latin typeface="+mn-lt"/>
                <a:sym typeface="Arial"/>
              </a:rPr>
              <a:t>, necessários à implementação da estratégia e-SUS AB. </a:t>
            </a:r>
          </a:p>
          <a:p>
            <a:pPr marL="342900" marR="0" lvl="0" indent="-342900" algn="just" rtl="0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pt-BR" sz="2200" b="0" i="0" u="none" strike="noStrike" cap="none" baseline="0" dirty="0">
                <a:solidFill>
                  <a:srgbClr val="000000"/>
                </a:solidFill>
                <a:latin typeface="+mn-lt"/>
                <a:sym typeface="Arial"/>
              </a:rPr>
              <a:t>Municípios que utilizam sistemas de </a:t>
            </a:r>
            <a:r>
              <a:rPr lang="pt-BR" sz="2200" b="0" i="1" u="none" strike="noStrike" cap="none" baseline="0" dirty="0">
                <a:solidFill>
                  <a:srgbClr val="000000"/>
                </a:solidFill>
                <a:latin typeface="+mn-lt"/>
                <a:sym typeface="Arial"/>
              </a:rPr>
              <a:t>software</a:t>
            </a:r>
            <a:r>
              <a:rPr lang="pt-BR" sz="2200" b="0" i="0" u="none" strike="noStrike" cap="none" baseline="0" dirty="0">
                <a:solidFill>
                  <a:srgbClr val="000000"/>
                </a:solidFill>
                <a:latin typeface="+mn-lt"/>
                <a:sym typeface="Arial"/>
              </a:rPr>
              <a:t> próprios (Sistema Próprio): as informações devem ser enviadas de forma compatível com a base de dados do SISAB através do e-SUS.</a:t>
            </a:r>
          </a:p>
          <a:p>
            <a:pPr marL="342900" marR="0" lvl="0" indent="-342900" algn="just" rtl="0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pt-BR" sz="2200" b="0" i="0" u="none" strike="noStrike" cap="none" baseline="0" dirty="0">
                <a:solidFill>
                  <a:srgbClr val="000000"/>
                </a:solidFill>
                <a:latin typeface="+mn-lt"/>
                <a:sym typeface="Arial"/>
              </a:rPr>
              <a:t>O SISAB </a:t>
            </a:r>
            <a:r>
              <a:rPr lang="pt-BR" sz="2200" b="0" i="0" u="none" strike="noStrike" cap="none" baseline="0" dirty="0">
                <a:solidFill>
                  <a:srgbClr val="000000"/>
                </a:solidFill>
                <a:latin typeface="+mn-lt"/>
                <a:cs typeface="Arial" panose="020B0604020202020204" pitchFamily="34" charset="0"/>
                <a:sym typeface="Arial"/>
              </a:rPr>
              <a:t>passa</a:t>
            </a:r>
            <a:r>
              <a:rPr lang="pt-BR" sz="2200" b="0" i="0" u="none" strike="noStrike" cap="none" baseline="0" dirty="0">
                <a:solidFill>
                  <a:srgbClr val="000000"/>
                </a:solidFill>
                <a:latin typeface="+mn-lt"/>
                <a:sym typeface="Arial"/>
              </a:rPr>
              <a:t> a ser o sistema de informação vigente para fins de financiamento e de adesão aos programas e estratégias da Política Nacional de Atenção Básica (PNAB) do DAB/SAS/MS</a:t>
            </a:r>
            <a:r>
              <a:rPr lang="pt-BR" sz="2200" b="0" i="0" u="none" strike="noStrike" cap="none" baseline="0" dirty="0" smtClean="0">
                <a:solidFill>
                  <a:srgbClr val="000000"/>
                </a:solidFill>
                <a:latin typeface="+mn-lt"/>
                <a:sym typeface="Arial"/>
              </a:rPr>
              <a:t>.</a:t>
            </a:r>
            <a:endParaRPr sz="2200" b="1" i="0" u="none" strike="noStrike" cap="none" baseline="-25000" dirty="0">
              <a:solidFill>
                <a:srgbClr val="000000"/>
              </a:solidFill>
              <a:sym typeface="Arial"/>
            </a:endParaRPr>
          </a:p>
        </p:txBody>
      </p:sp>
      <p:sp>
        <p:nvSpPr>
          <p:cNvPr id="6" name="Shape 114"/>
          <p:cNvSpPr txBox="1">
            <a:spLocks noGrp="1"/>
          </p:cNvSpPr>
          <p:nvPr>
            <p:ph type="title"/>
          </p:nvPr>
        </p:nvSpPr>
        <p:spPr>
          <a:xfrm>
            <a:off x="457200" y="188640"/>
            <a:ext cx="8229600" cy="93610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953734"/>
              </a:buClr>
              <a:buSzPct val="25000"/>
              <a:buFont typeface="Arial Black"/>
              <a:buNone/>
            </a:pPr>
            <a:r>
              <a:rPr lang="pt-BR" sz="3600" b="1" i="0" u="none" strike="noStrike" cap="none" baseline="0" dirty="0">
                <a:solidFill>
                  <a:srgbClr val="953734"/>
                </a:solidFill>
                <a:latin typeface="+mj-lt"/>
                <a:ea typeface="Arial Black"/>
                <a:cs typeface="Arial Black"/>
                <a:sym typeface="Arial Black"/>
              </a:rPr>
              <a:t>O que é a </a:t>
            </a:r>
            <a:r>
              <a:rPr lang="pt-BR" sz="3600" b="1" i="0" u="none" strike="noStrike" cap="none" baseline="0" dirty="0" smtClean="0">
                <a:solidFill>
                  <a:srgbClr val="953734"/>
                </a:solidFill>
                <a:latin typeface="+mj-lt"/>
                <a:ea typeface="Arial Black"/>
                <a:cs typeface="Arial Black"/>
                <a:sym typeface="Arial Black"/>
              </a:rPr>
              <a:t>Estratégia </a:t>
            </a:r>
            <a:br>
              <a:rPr lang="pt-BR" sz="3600" b="1" i="0" u="none" strike="noStrike" cap="none" baseline="0" dirty="0" smtClean="0">
                <a:solidFill>
                  <a:srgbClr val="953734"/>
                </a:solidFill>
                <a:latin typeface="+mj-lt"/>
                <a:ea typeface="Arial Black"/>
                <a:cs typeface="Arial Black"/>
                <a:sym typeface="Arial Black"/>
              </a:rPr>
            </a:br>
            <a:r>
              <a:rPr lang="pt-BR" sz="3600" b="1" i="0" u="none" strike="noStrike" cap="none" baseline="0" dirty="0" smtClean="0">
                <a:solidFill>
                  <a:srgbClr val="953734"/>
                </a:solidFill>
                <a:latin typeface="+mj-lt"/>
                <a:ea typeface="Arial Black"/>
                <a:cs typeface="Arial Black"/>
                <a:sym typeface="Arial Black"/>
              </a:rPr>
              <a:t>e-SUS </a:t>
            </a:r>
            <a:r>
              <a:rPr lang="pt-BR" sz="3600" b="1" i="0" u="none" strike="noStrike" cap="none" baseline="0" dirty="0">
                <a:solidFill>
                  <a:srgbClr val="953734"/>
                </a:solidFill>
                <a:latin typeface="+mj-lt"/>
                <a:ea typeface="Arial Black"/>
                <a:cs typeface="Arial Black"/>
                <a:sym typeface="Arial Black"/>
              </a:rPr>
              <a:t>Atenção Básica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m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257" y="-2624"/>
            <a:ext cx="9166529" cy="6858000"/>
          </a:xfrm>
          <a:prstGeom prst="rect">
            <a:avLst/>
          </a:prstGeom>
        </p:spPr>
      </p:pic>
      <p:sp>
        <p:nvSpPr>
          <p:cNvPr id="124" name="Shape 124"/>
          <p:cNvSpPr/>
          <p:nvPr/>
        </p:nvSpPr>
        <p:spPr>
          <a:xfrm>
            <a:off x="490550" y="1484876"/>
            <a:ext cx="8208518" cy="23365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1000"/>
              </a:spcAft>
              <a:buSzPct val="25000"/>
              <a:buNone/>
            </a:pPr>
            <a:r>
              <a:rPr lang="pt-BR" sz="3000" b="0" i="0" u="none" strike="noStrike" cap="none" baseline="0" dirty="0">
                <a:solidFill>
                  <a:srgbClr val="000000"/>
                </a:solidFill>
                <a:latin typeface="+mn-lt"/>
                <a:ea typeface="Arial"/>
                <a:cs typeface="Arial"/>
                <a:sym typeface="Arial"/>
              </a:rPr>
              <a:t>A estratégia e-SUS AB é composta por dois sistemas de </a:t>
            </a:r>
            <a:r>
              <a:rPr lang="pt-BR" sz="3000" b="0" i="1" u="none" strike="noStrike" cap="none" baseline="0" dirty="0">
                <a:solidFill>
                  <a:srgbClr val="000000"/>
                </a:solidFill>
                <a:latin typeface="+mn-lt"/>
                <a:ea typeface="Arial"/>
                <a:cs typeface="Arial"/>
                <a:sym typeface="Arial"/>
              </a:rPr>
              <a:t>software</a:t>
            </a:r>
            <a:r>
              <a:rPr lang="pt-BR" sz="3000" b="0" i="0" u="none" strike="noStrike" cap="none" baseline="0" dirty="0">
                <a:solidFill>
                  <a:srgbClr val="000000"/>
                </a:solidFill>
                <a:latin typeface="+mn-lt"/>
                <a:ea typeface="Arial"/>
                <a:cs typeface="Arial"/>
                <a:sym typeface="Arial"/>
              </a:rPr>
              <a:t> que instrumentalizam a coleta dos dados que serão inseridos no SISAB: Coleta de Dados Simplificada (CDS) e Prontuário Eletrônico do Cidadão (PEC).</a:t>
            </a:r>
          </a:p>
          <a:p>
            <a:pPr marL="0" marR="0" lvl="0" indent="0" algn="ctr" rtl="0">
              <a:lnSpc>
                <a:spcPct val="104999"/>
              </a:lnSpc>
              <a:spcBef>
                <a:spcPts val="0"/>
              </a:spcBef>
              <a:buNone/>
            </a:pPr>
            <a:endParaRPr sz="2000" b="1" i="0" u="none" strike="noStrike" cap="none" baseline="-250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5" name="Shape 1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83568" y="5335259"/>
            <a:ext cx="1974669" cy="14280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Shape 12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688256" y="4918526"/>
            <a:ext cx="1744384" cy="1844744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Shape 127"/>
          <p:cNvSpPr/>
          <p:nvPr/>
        </p:nvSpPr>
        <p:spPr>
          <a:xfrm>
            <a:off x="3397490" y="5825307"/>
            <a:ext cx="810942" cy="48031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pt-BR" sz="3000" b="1" i="0" u="none" strike="noStrike" cap="none" baseline="0" dirty="0">
                <a:solidFill>
                  <a:srgbClr val="BDD1F9"/>
                </a:solidFill>
                <a:latin typeface="Calibri"/>
                <a:ea typeface="Calibri"/>
                <a:cs typeface="Calibri"/>
                <a:sym typeface="Calibri"/>
              </a:rPr>
              <a:t>CDS</a:t>
            </a:r>
          </a:p>
        </p:txBody>
      </p:sp>
      <p:sp>
        <p:nvSpPr>
          <p:cNvPr id="128" name="Shape 128"/>
          <p:cNvSpPr/>
          <p:nvPr/>
        </p:nvSpPr>
        <p:spPr>
          <a:xfrm>
            <a:off x="5292080" y="5809108"/>
            <a:ext cx="797810" cy="48031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pt-BR" sz="3000" b="1" i="0" u="none" strike="noStrike" cap="none" baseline="0" dirty="0">
                <a:solidFill>
                  <a:srgbClr val="BDD1F9"/>
                </a:solidFill>
                <a:latin typeface="Calibri"/>
                <a:ea typeface="Calibri"/>
                <a:cs typeface="Calibri"/>
                <a:sym typeface="Calibri"/>
              </a:rPr>
              <a:t>PEC</a:t>
            </a:r>
          </a:p>
        </p:txBody>
      </p:sp>
      <p:sp>
        <p:nvSpPr>
          <p:cNvPr id="129" name="Shape 129"/>
          <p:cNvSpPr/>
          <p:nvPr/>
        </p:nvSpPr>
        <p:spPr>
          <a:xfrm>
            <a:off x="3932254" y="3140966"/>
            <a:ext cx="1560028" cy="68044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pt-BR" sz="4500" b="1" i="0" u="none" strike="noStrike" cap="none" baseline="0" dirty="0">
                <a:solidFill>
                  <a:srgbClr val="BDD1F9"/>
                </a:solidFill>
                <a:latin typeface="Calibri"/>
                <a:ea typeface="Calibri"/>
                <a:cs typeface="Calibri"/>
                <a:sym typeface="Calibri"/>
              </a:rPr>
              <a:t>SISAB</a:t>
            </a:r>
          </a:p>
        </p:txBody>
      </p:sp>
      <p:pic>
        <p:nvPicPr>
          <p:cNvPr id="130" name="Shape 13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69933" y="4365104"/>
            <a:ext cx="884670" cy="764600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Shape 131"/>
          <p:cNvSpPr/>
          <p:nvPr/>
        </p:nvSpPr>
        <p:spPr>
          <a:xfrm rot="-8400000" flipH="1">
            <a:off x="4065947" y="5139206"/>
            <a:ext cx="284971" cy="558792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Shape 132"/>
          <p:cNvSpPr/>
          <p:nvPr/>
        </p:nvSpPr>
        <p:spPr>
          <a:xfrm>
            <a:off x="6215092" y="5972112"/>
            <a:ext cx="312847" cy="187292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Shape 133"/>
          <p:cNvSpPr/>
          <p:nvPr/>
        </p:nvSpPr>
        <p:spPr>
          <a:xfrm rot="10800000">
            <a:off x="2899533" y="5971818"/>
            <a:ext cx="312847" cy="187292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Shape 134"/>
          <p:cNvSpPr/>
          <p:nvPr/>
        </p:nvSpPr>
        <p:spPr>
          <a:xfrm rot="10800000" flipH="1">
            <a:off x="4626211" y="3886558"/>
            <a:ext cx="172115" cy="319912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Shape 135"/>
          <p:cNvSpPr/>
          <p:nvPr/>
        </p:nvSpPr>
        <p:spPr>
          <a:xfrm rot="7800000" flipH="1">
            <a:off x="5318324" y="5138586"/>
            <a:ext cx="284338" cy="560034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Shape 114"/>
          <p:cNvSpPr txBox="1">
            <a:spLocks noGrp="1"/>
          </p:cNvSpPr>
          <p:nvPr>
            <p:ph type="title"/>
          </p:nvPr>
        </p:nvSpPr>
        <p:spPr>
          <a:xfrm>
            <a:off x="457200" y="188640"/>
            <a:ext cx="8229600" cy="93610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953734"/>
              </a:buClr>
              <a:buSzPct val="25000"/>
              <a:buFont typeface="Arial Black"/>
              <a:buNone/>
            </a:pPr>
            <a:r>
              <a:rPr lang="pt-BR" sz="3600" b="1" i="0" u="none" strike="noStrike" cap="none" baseline="0" dirty="0">
                <a:solidFill>
                  <a:srgbClr val="953734"/>
                </a:solidFill>
                <a:latin typeface="+mj-lt"/>
                <a:ea typeface="Arial Black"/>
                <a:cs typeface="Arial Black"/>
                <a:sym typeface="Arial Black"/>
              </a:rPr>
              <a:t>O que é a </a:t>
            </a:r>
            <a:r>
              <a:rPr lang="pt-BR" sz="3600" b="1" i="0" u="none" strike="noStrike" cap="none" baseline="0" dirty="0" smtClean="0">
                <a:solidFill>
                  <a:srgbClr val="953734"/>
                </a:solidFill>
                <a:latin typeface="+mj-lt"/>
                <a:ea typeface="Arial Black"/>
                <a:cs typeface="Arial Black"/>
                <a:sym typeface="Arial Black"/>
              </a:rPr>
              <a:t>Estratégia </a:t>
            </a:r>
            <a:br>
              <a:rPr lang="pt-BR" sz="3600" b="1" i="0" u="none" strike="noStrike" cap="none" baseline="0" dirty="0" smtClean="0">
                <a:solidFill>
                  <a:srgbClr val="953734"/>
                </a:solidFill>
                <a:latin typeface="+mj-lt"/>
                <a:ea typeface="Arial Black"/>
                <a:cs typeface="Arial Black"/>
                <a:sym typeface="Arial Black"/>
              </a:rPr>
            </a:br>
            <a:r>
              <a:rPr lang="pt-BR" sz="3600" b="1" i="0" u="none" strike="noStrike" cap="none" baseline="0" dirty="0" smtClean="0">
                <a:solidFill>
                  <a:srgbClr val="953734"/>
                </a:solidFill>
                <a:latin typeface="+mj-lt"/>
                <a:ea typeface="Arial Black"/>
                <a:cs typeface="Arial Black"/>
                <a:sym typeface="Arial Black"/>
              </a:rPr>
              <a:t>e-SUS </a:t>
            </a:r>
            <a:r>
              <a:rPr lang="pt-BR" sz="3600" b="1" i="0" u="none" strike="noStrike" cap="none" baseline="0" dirty="0">
                <a:solidFill>
                  <a:srgbClr val="953734"/>
                </a:solidFill>
                <a:latin typeface="+mj-lt"/>
                <a:ea typeface="Arial Black"/>
                <a:cs typeface="Arial Black"/>
                <a:sym typeface="Arial Black"/>
              </a:rPr>
              <a:t>Atenção Básica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5" y="0"/>
            <a:ext cx="9124990" cy="6858000"/>
          </a:xfrm>
          <a:prstGeom prst="rect">
            <a:avLst/>
          </a:prstGeom>
        </p:spPr>
      </p:pic>
      <p:sp>
        <p:nvSpPr>
          <p:cNvPr id="140" name="Shape 140"/>
          <p:cNvSpPr txBox="1"/>
          <p:nvPr/>
        </p:nvSpPr>
        <p:spPr>
          <a:xfrm>
            <a:off x="1024134" y="104244"/>
            <a:ext cx="7095733" cy="72375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953734"/>
              </a:buClr>
              <a:buSzPct val="25000"/>
              <a:buFont typeface="Arial Black"/>
              <a:buNone/>
            </a:pPr>
            <a:r>
              <a:rPr lang="pt-BR" sz="4000" b="1" i="0" u="none" strike="noStrike" cap="none" baseline="0" dirty="0">
                <a:solidFill>
                  <a:srgbClr val="953734"/>
                </a:solidFill>
                <a:latin typeface="+mj-lt"/>
                <a:ea typeface="Arial Black"/>
                <a:cs typeface="Arial Black"/>
                <a:sym typeface="Arial Black"/>
              </a:rPr>
              <a:t>Módulos do e-SUS</a:t>
            </a:r>
          </a:p>
        </p:txBody>
      </p:sp>
      <p:sp>
        <p:nvSpPr>
          <p:cNvPr id="141" name="Shape 141"/>
          <p:cNvSpPr txBox="1"/>
          <p:nvPr/>
        </p:nvSpPr>
        <p:spPr>
          <a:xfrm>
            <a:off x="651097" y="908720"/>
            <a:ext cx="6650727" cy="587727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800"/>
              </a:spcBef>
              <a:buSzPct val="25000"/>
              <a:buNone/>
            </a:pPr>
            <a:r>
              <a:rPr lang="pt-BR" sz="2000" b="1" i="0" u="none" strike="noStrike" cap="none" baseline="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PEC (Prontuário Eletrônico do Cidadão</a:t>
            </a:r>
            <a:r>
              <a:rPr lang="pt-BR" sz="2000" b="1" i="0" u="none" strike="noStrike" cap="none" baseline="0" dirty="0" smtClean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)</a:t>
            </a:r>
            <a:r>
              <a:rPr lang="pt-BR" sz="2000" b="0" i="0" u="none" strike="noStrike" cap="none" baseline="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/>
            </a:r>
            <a:br>
              <a:rPr lang="pt-BR" sz="2000" b="0" i="0" u="none" strike="noStrike" cap="none" baseline="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</a:br>
            <a:r>
              <a:rPr lang="pt-BR" sz="2000" b="0" i="0" u="none" strike="noStrike" cap="none" baseline="0" dirty="0" smtClean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/>
            </a:r>
            <a:br>
              <a:rPr lang="pt-BR" sz="2000" b="0" i="0" u="none" strike="noStrike" cap="none" baseline="0" dirty="0" smtClean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</a:br>
            <a:r>
              <a:rPr lang="pt-BR" sz="2000" b="1" i="0" u="none" strike="noStrike" cap="none" baseline="0" dirty="0" smtClean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- PEC Prontuário</a:t>
            </a:r>
          </a:p>
          <a:p>
            <a:pPr marL="342900" lvl="2" indent="-342900"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pt-BR" sz="2000" b="0" i="0" u="none" strike="noStrike" cap="none" baseline="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Prontuário Eletrônico</a:t>
            </a:r>
          </a:p>
          <a:p>
            <a:pPr marL="342900" lvl="2" indent="-342900"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pt-BR" sz="2000" b="0" i="0" u="none" strike="noStrike" cap="none" baseline="0" dirty="0" smtClean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Fichas </a:t>
            </a:r>
            <a:r>
              <a:rPr lang="pt-BR" sz="2000" b="0" i="0" u="none" strike="noStrike" cap="none" baseline="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CDS</a:t>
            </a:r>
          </a:p>
          <a:p>
            <a:pPr marL="342900" lvl="2" indent="-342900"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pt-BR" sz="2000" b="0" i="0" u="none" strike="noStrike" cap="none" baseline="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Recebe Informações de outros PEC, CDS e Sistema Privado</a:t>
            </a:r>
          </a:p>
          <a:p>
            <a:pPr marL="342900" lvl="2" indent="-342900"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pt-BR" sz="2000" b="0" i="0" u="none" strike="noStrike" cap="none" baseline="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Envia para Ministério</a:t>
            </a:r>
          </a:p>
          <a:p>
            <a:pPr marL="342900" lvl="2" indent="-342900"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pt-BR" sz="2000" b="0" i="0" u="none" strike="noStrike" cap="none" baseline="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Relatórios</a:t>
            </a:r>
          </a:p>
          <a:p>
            <a:pPr marL="0" marR="0" lvl="0" indent="0" algn="l" rtl="0">
              <a:spcBef>
                <a:spcPts val="800"/>
              </a:spcBef>
              <a:buSzPct val="25000"/>
              <a:buNone/>
            </a:pPr>
            <a:r>
              <a:rPr lang="pt-BR" sz="2000" b="1" i="0" u="none" strike="noStrike" cap="none" baseline="0" dirty="0" smtClean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- </a:t>
            </a:r>
            <a:r>
              <a:rPr lang="pt-BR" sz="2000" b="1" i="0" u="none" strike="noStrike" cap="none" baseline="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PEC Centralizador</a:t>
            </a:r>
          </a:p>
          <a:p>
            <a:pPr marL="342900" marR="0" lvl="0" indent="-342900" algn="l" rtl="0"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pt-BR" sz="2000" b="0" i="0" u="none" strike="noStrike" cap="none" baseline="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Recebe Informações de outros PEC, CDS e Sistema Privado </a:t>
            </a:r>
          </a:p>
          <a:p>
            <a:pPr marL="342900" marR="0" lvl="0" indent="-342900" algn="l" rtl="0"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pt-BR" sz="2000" b="0" i="0" u="none" strike="noStrike" cap="none" baseline="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Envio para Ministério</a:t>
            </a:r>
          </a:p>
          <a:p>
            <a:pPr marL="342900" marR="0" lvl="0" indent="-342900" algn="l" rtl="0"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pt-BR" sz="2000" b="0" i="0" u="none" strike="noStrike" cap="none" baseline="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Relatórios</a:t>
            </a:r>
          </a:p>
          <a:p>
            <a:pPr marL="0" marR="0" lvl="0" indent="0" algn="l" rtl="0">
              <a:spcBef>
                <a:spcPts val="800"/>
              </a:spcBef>
              <a:buSzPct val="25000"/>
              <a:buNone/>
            </a:pPr>
            <a:r>
              <a:rPr lang="pt-BR" sz="2000" b="1" i="0" u="none" strike="noStrike" cap="none" baseline="0" dirty="0" smtClean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- CDS </a:t>
            </a:r>
            <a:r>
              <a:rPr lang="pt-BR" sz="2000" b="1" i="0" u="none" strike="noStrike" cap="none" baseline="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(Coleta de Dados Simplificada)</a:t>
            </a:r>
            <a:r>
              <a:rPr lang="pt-BR" sz="2000" b="0" i="0" u="none" strike="noStrike" cap="none" baseline="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/>
            </a:r>
            <a:br>
              <a:rPr lang="pt-BR" sz="2000" b="0" i="0" u="none" strike="noStrike" cap="none" baseline="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</a:br>
            <a:r>
              <a:rPr lang="pt-BR" sz="2000" b="0" i="0" u="none" strike="noStrike" cap="none" baseline="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Digitação de Fichas e Cadastros</a:t>
            </a:r>
          </a:p>
          <a:p>
            <a:pPr marL="342900" marR="0" lvl="0" indent="-342900" algn="l" rtl="0"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pt-BR" sz="2000" b="0" i="0" u="none" strike="noStrike" cap="none" baseline="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Envia dados para o PEC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pt-BR" sz="22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pt-BR" sz="22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pt-BR" sz="22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pt-BR" sz="22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pt-BR" sz="18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pt-BR" sz="18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lang="pt-BR" sz="1800" b="0" i="0" u="none" strike="noStrike" cap="none" baseline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46" name="Shape 146"/>
          <p:cNvPicPr preferRelativeResize="0"/>
          <p:nvPr/>
        </p:nvPicPr>
        <p:blipFill rotWithShape="1">
          <a:blip r:embed="rId4">
            <a:alphaModFix/>
          </a:blip>
          <a:srcRect t="29605"/>
          <a:stretch/>
        </p:blipFill>
        <p:spPr>
          <a:xfrm>
            <a:off x="1166596" y="1857970"/>
            <a:ext cx="6810808" cy="17870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Shape 14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190351" y="3645023"/>
            <a:ext cx="1787053" cy="17870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Shape 14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166596" y="3645023"/>
            <a:ext cx="2366577" cy="1787053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Shape 149"/>
          <p:cNvSpPr txBox="1"/>
          <p:nvPr/>
        </p:nvSpPr>
        <p:spPr>
          <a:xfrm>
            <a:off x="988130" y="116632"/>
            <a:ext cx="7167741" cy="79208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953734"/>
              </a:buClr>
              <a:buSzPct val="25000"/>
              <a:buFont typeface="Arial Black"/>
              <a:buNone/>
            </a:pPr>
            <a:r>
              <a:rPr lang="pt-BR" sz="4000" b="1" i="0" u="none" strike="noStrike" cap="none" baseline="0" dirty="0">
                <a:solidFill>
                  <a:srgbClr val="953734"/>
                </a:solidFill>
                <a:latin typeface="+mj-lt"/>
                <a:ea typeface="Arial Black"/>
                <a:cs typeface="Arial Black"/>
                <a:sym typeface="Arial Black"/>
              </a:rPr>
              <a:t>Quem precisa usar o e-sus</a:t>
            </a:r>
          </a:p>
        </p:txBody>
      </p:sp>
      <p:pic>
        <p:nvPicPr>
          <p:cNvPr id="150" name="Shape 150"/>
          <p:cNvPicPr preferRelativeResize="0"/>
          <p:nvPr/>
        </p:nvPicPr>
        <p:blipFill rotWithShape="1">
          <a:blip r:embed="rId7">
            <a:alphaModFix/>
          </a:blip>
          <a:srcRect l="10" t="6054" r="28179" b="6388"/>
          <a:stretch/>
        </p:blipFill>
        <p:spPr>
          <a:xfrm>
            <a:off x="3533173" y="3632076"/>
            <a:ext cx="2663394" cy="180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ersonalizada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586</Words>
  <Application>Microsoft Office PowerPoint</Application>
  <PresentationFormat>Apresentação na tela (4:3)</PresentationFormat>
  <Paragraphs>119</Paragraphs>
  <Slides>29</Slides>
  <Notes>29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29</vt:i4>
      </vt:variant>
    </vt:vector>
  </HeadingPairs>
  <TitlesOfParts>
    <vt:vector size="35" baseType="lpstr">
      <vt:lpstr>Lucida Sans Unicode</vt:lpstr>
      <vt:lpstr>Arial Black</vt:lpstr>
      <vt:lpstr>Tahoma</vt:lpstr>
      <vt:lpstr>Calibri</vt:lpstr>
      <vt:lpstr>Arial</vt:lpstr>
      <vt:lpstr>Tema do Office</vt:lpstr>
      <vt:lpstr>Apresentação do PowerPoint</vt:lpstr>
      <vt:lpstr>Roteiro</vt:lpstr>
      <vt:lpstr>Apresentação do PowerPoint</vt:lpstr>
      <vt:lpstr>Apresentação do PowerPoint</vt:lpstr>
      <vt:lpstr>O que é a Estratégia  e-SUS Atenção Básica</vt:lpstr>
      <vt:lpstr>O que é a Estratégia  e-SUS Atenção Básica</vt:lpstr>
      <vt:lpstr>O que é a Estratégia  e-SUS Atenção Básica</vt:lpstr>
      <vt:lpstr>Apresentação do PowerPoint</vt:lpstr>
      <vt:lpstr>Apresentação do PowerPoint</vt:lpstr>
      <vt:lpstr>Programas Integrados</vt:lpstr>
      <vt:lpstr>Site e-SUS DAB/MS</vt:lpstr>
      <vt:lpstr>Site e-SUS DAB/MS</vt:lpstr>
      <vt:lpstr>Sistema de Controle de Uso</vt:lpstr>
      <vt:lpstr>Sistema de Controle de Uso</vt:lpstr>
      <vt:lpstr>Sistema de Controle de Uso</vt:lpstr>
      <vt:lpstr>Sistema de Controle de Uso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cp:lastModifiedBy>Geabs_Carlos</cp:lastModifiedBy>
  <cp:revision>18</cp:revision>
  <dcterms:modified xsi:type="dcterms:W3CDTF">2015-09-24T13:03:04Z</dcterms:modified>
</cp:coreProperties>
</file>