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68" r:id="rId2"/>
    <p:sldId id="269" r:id="rId3"/>
    <p:sldId id="266" r:id="rId4"/>
    <p:sldId id="267" r:id="rId5"/>
    <p:sldId id="263" r:id="rId6"/>
    <p:sldId id="264" r:id="rId7"/>
    <p:sldId id="265" r:id="rId8"/>
    <p:sldId id="257" r:id="rId9"/>
    <p:sldId id="258" r:id="rId10"/>
    <p:sldId id="259" r:id="rId11"/>
    <p:sldId id="277" r:id="rId12"/>
    <p:sldId id="270" r:id="rId13"/>
    <p:sldId id="271" r:id="rId14"/>
    <p:sldId id="272" r:id="rId15"/>
    <p:sldId id="274" r:id="rId16"/>
    <p:sldId id="276" r:id="rId17"/>
    <p:sldId id="278" r:id="rId1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70" y="-6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5D2DC5-5EFB-45BC-A0A7-291D280E658A}" type="datetimeFigureOut">
              <a:rPr lang="pt-BR" smtClean="0"/>
              <a:t>30/3/2015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73978-8D27-473C-8FA4-89F0AAF9844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1997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85D7D4BA-3C71-42E9-BF5C-0F50B1C1668E}" type="slidenum">
              <a:rPr lang="es-ES" sz="1200" b="0"/>
              <a:pPr eaLnBrk="1" hangingPunct="1"/>
              <a:t>3</a:t>
            </a:fld>
            <a:endParaRPr lang="es-ES" sz="1200" b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pt-B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FBAEB43E-7BE7-4BE5-837C-917D92BCED38}" type="slidenum">
              <a:rPr lang="es-ES" sz="1200" b="0"/>
              <a:pPr eaLnBrk="1" hangingPunct="1"/>
              <a:t>4</a:t>
            </a:fld>
            <a:endParaRPr lang="es-ES" sz="1200" b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pt-B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têm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73978-8D27-473C-8FA4-89F0AAF9844E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5283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8E73A5-F9B4-4105-A8F5-B6722B6D8F2C}" type="slidenum">
              <a:rPr lang="pt-BR">
                <a:solidFill>
                  <a:prstClr val="black"/>
                </a:solidFill>
              </a:rPr>
              <a:pPr/>
              <a:t>16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37F7-DC0F-47DD-8CD4-A6D18671B99D}" type="datetimeFigureOut">
              <a:rPr lang="pt-BR" smtClean="0"/>
              <a:t>30/3/2015</a:t>
            </a:fld>
            <a:endParaRPr lang="pt-BR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0BDA08-DF15-40AB-8AF9-4DF84ACE3C62}" type="slidenum">
              <a:rPr lang="pt-BR" smtClean="0"/>
              <a:t>‹nº›</a:t>
            </a:fld>
            <a:endParaRPr lang="pt-B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37F7-DC0F-47DD-8CD4-A6D18671B99D}" type="datetimeFigureOut">
              <a:rPr lang="pt-BR" smtClean="0"/>
              <a:t>30/3/2015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BDA08-DF15-40AB-8AF9-4DF84ACE3C6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37F7-DC0F-47DD-8CD4-A6D18671B99D}" type="datetimeFigureOut">
              <a:rPr lang="pt-BR" smtClean="0"/>
              <a:t>30/3/2015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BDA08-DF15-40AB-8AF9-4DF84ACE3C6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37F7-DC0F-47DD-8CD4-A6D18671B99D}" type="datetimeFigureOut">
              <a:rPr lang="pt-BR" smtClean="0"/>
              <a:t>30/3/2015</a:t>
            </a:fld>
            <a:endParaRPr lang="pt-BR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0BDA08-DF15-40AB-8AF9-4DF84ACE3C62}" type="slidenum">
              <a:rPr lang="pt-BR" smtClean="0"/>
              <a:t>‹nº›</a:t>
            </a:fld>
            <a:endParaRPr lang="pt-BR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37F7-DC0F-47DD-8CD4-A6D18671B99D}" type="datetimeFigureOut">
              <a:rPr lang="pt-BR" smtClean="0"/>
              <a:t>30/3/2015</a:t>
            </a:fld>
            <a:endParaRPr lang="pt-BR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0BDA08-DF15-40AB-8AF9-4DF84ACE3C62}" type="slidenum">
              <a:rPr lang="pt-BR" smtClean="0"/>
              <a:t>‹nº›</a:t>
            </a:fld>
            <a:endParaRPr lang="pt-BR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37F7-DC0F-47DD-8CD4-A6D18671B99D}" type="datetimeFigureOut">
              <a:rPr lang="pt-BR" smtClean="0"/>
              <a:t>30/3/2015</a:t>
            </a:fld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0BDA08-DF15-40AB-8AF9-4DF84ACE3C62}" type="slidenum">
              <a:rPr lang="pt-BR" smtClean="0"/>
              <a:t>‹nº›</a:t>
            </a:fld>
            <a:endParaRPr lang="pt-B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37F7-DC0F-47DD-8CD4-A6D18671B99D}" type="datetimeFigureOut">
              <a:rPr lang="pt-BR" smtClean="0"/>
              <a:t>30/3/2015</a:t>
            </a:fld>
            <a:endParaRPr lang="pt-BR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0BDA08-DF15-40AB-8AF9-4DF84ACE3C62}" type="slidenum">
              <a:rPr lang="pt-BR" smtClean="0"/>
              <a:t>‹nº›</a:t>
            </a:fld>
            <a:endParaRPr lang="pt-BR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37F7-DC0F-47DD-8CD4-A6D18671B99D}" type="datetimeFigureOut">
              <a:rPr lang="pt-BR" smtClean="0"/>
              <a:t>30/3/2015</a:t>
            </a:fld>
            <a:endParaRPr lang="pt-B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0BDA08-DF15-40AB-8AF9-4DF84ACE3C62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37F7-DC0F-47DD-8CD4-A6D18671B99D}" type="datetimeFigureOut">
              <a:rPr lang="pt-BR" smtClean="0"/>
              <a:t>30/3/2015</a:t>
            </a:fld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0BDA08-DF15-40AB-8AF9-4DF84ACE3C62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37F7-DC0F-47DD-8CD4-A6D18671B99D}" type="datetimeFigureOut">
              <a:rPr lang="pt-BR" smtClean="0"/>
              <a:t>30/3/2015</a:t>
            </a:fld>
            <a:endParaRPr lang="pt-BR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0BDA08-DF15-40AB-8AF9-4DF84ACE3C62}" type="slidenum">
              <a:rPr lang="pt-BR" smtClean="0"/>
              <a:t>‹nº›</a:t>
            </a:fld>
            <a:endParaRPr lang="pt-B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37F7-DC0F-47DD-8CD4-A6D18671B99D}" type="datetimeFigureOut">
              <a:rPr lang="pt-BR" smtClean="0"/>
              <a:t>30/3/2015</a:t>
            </a:fld>
            <a:endParaRPr lang="pt-BR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0BDA08-DF15-40AB-8AF9-4DF84ACE3C62}" type="slidenum">
              <a:rPr lang="pt-BR" smtClean="0"/>
              <a:t>‹nº›</a:t>
            </a:fld>
            <a:endParaRPr lang="pt-BR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9D0037F7-DC0F-47DD-8CD4-A6D18671B99D}" type="datetimeFigureOut">
              <a:rPr lang="pt-BR" smtClean="0"/>
              <a:t>30/3/2015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5C0BDA08-DF15-40AB-8AF9-4DF84ACE3C62}" type="slidenum">
              <a:rPr lang="pt-BR" smtClean="0"/>
              <a:t>‹nº›</a:t>
            </a:fld>
            <a:endParaRPr lang="pt-B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</a:t>
            </a:r>
            <a:r>
              <a:rPr lang="pt-BR" dirty="0" smtClean="0"/>
              <a:t>ÍFILIS</a:t>
            </a:r>
            <a:endParaRPr lang="pt-BR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AÇÕES DE PREVENÇÃO E VIGILÂNCIA EM POPULAÇÕES CHAVE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1781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Conclusões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Sífilis</a:t>
            </a:r>
            <a:r>
              <a:rPr lang="en-US" dirty="0" smtClean="0"/>
              <a:t> continua a </a:t>
            </a:r>
            <a:r>
              <a:rPr lang="en-US" dirty="0" err="1" smtClean="0"/>
              <a:t>ocorrer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mulheres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idade</a:t>
            </a:r>
            <a:r>
              <a:rPr lang="en-US" dirty="0" smtClean="0"/>
              <a:t> </a:t>
            </a:r>
            <a:r>
              <a:rPr lang="en-US" dirty="0" err="1" smtClean="0"/>
              <a:t>reprodutiva</a:t>
            </a:r>
            <a:r>
              <a:rPr lang="en-US" dirty="0" smtClean="0"/>
              <a:t> e, </a:t>
            </a:r>
            <a:r>
              <a:rPr lang="en-US" dirty="0" err="1" smtClean="0"/>
              <a:t>portanto</a:t>
            </a:r>
            <a:r>
              <a:rPr lang="en-US" dirty="0" smtClean="0"/>
              <a:t>, </a:t>
            </a:r>
            <a:r>
              <a:rPr lang="en-US" dirty="0" err="1" smtClean="0"/>
              <a:t>elevado</a:t>
            </a:r>
            <a:r>
              <a:rPr lang="en-US" dirty="0" smtClean="0"/>
              <a:t> </a:t>
            </a:r>
            <a:r>
              <a:rPr lang="en-US" dirty="0" err="1" smtClean="0"/>
              <a:t>risco</a:t>
            </a:r>
            <a:r>
              <a:rPr lang="en-US" dirty="0" smtClean="0"/>
              <a:t> de </a:t>
            </a:r>
            <a:r>
              <a:rPr lang="en-US" dirty="0" err="1" smtClean="0"/>
              <a:t>ocorrer</a:t>
            </a:r>
            <a:r>
              <a:rPr lang="en-US" dirty="0" smtClean="0"/>
              <a:t> a </a:t>
            </a:r>
            <a:r>
              <a:rPr lang="en-US" dirty="0" err="1" smtClean="0"/>
              <a:t>infecção</a:t>
            </a:r>
            <a:r>
              <a:rPr lang="en-US" dirty="0" smtClean="0"/>
              <a:t> </a:t>
            </a:r>
            <a:r>
              <a:rPr lang="en-US" dirty="0" err="1" smtClean="0"/>
              <a:t>congenita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Nenhuma</a:t>
            </a:r>
            <a:r>
              <a:rPr lang="en-US" dirty="0" smtClean="0"/>
              <a:t> </a:t>
            </a:r>
            <a:r>
              <a:rPr lang="en-US" dirty="0" err="1" smtClean="0"/>
              <a:t>publicação</a:t>
            </a:r>
            <a:r>
              <a:rPr lang="en-US" dirty="0" smtClean="0"/>
              <a:t> </a:t>
            </a:r>
            <a:r>
              <a:rPr lang="en-US" dirty="0" err="1" smtClean="0"/>
              <a:t>propoe</a:t>
            </a:r>
            <a:r>
              <a:rPr lang="en-US" dirty="0" smtClean="0"/>
              <a:t> </a:t>
            </a:r>
            <a:r>
              <a:rPr lang="en-US" dirty="0" err="1" smtClean="0"/>
              <a:t>mudanças</a:t>
            </a:r>
            <a:r>
              <a:rPr lang="en-US" dirty="0" smtClean="0"/>
              <a:t> </a:t>
            </a:r>
            <a:r>
              <a:rPr lang="en-US" dirty="0" err="1" smtClean="0"/>
              <a:t>nas</a:t>
            </a:r>
            <a:r>
              <a:rPr lang="en-US" dirty="0" smtClean="0"/>
              <a:t> </a:t>
            </a:r>
            <a:r>
              <a:rPr lang="en-US" dirty="0" err="1" smtClean="0"/>
              <a:t>políticas</a:t>
            </a:r>
            <a:r>
              <a:rPr lang="en-US" dirty="0" smtClean="0"/>
              <a:t> de screening pre-natal.</a:t>
            </a:r>
          </a:p>
          <a:p>
            <a:r>
              <a:rPr lang="pt-BR" dirty="0" smtClean="0"/>
              <a:t>Detecção da sífilis durante a gravidez é uma intervenção de baixo custo para que os benefícios atualmente superam os malefícios.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77240" y="5250904"/>
            <a:ext cx="7543800" cy="914400"/>
          </a:xfrm>
        </p:spPr>
        <p:txBody>
          <a:bodyPr/>
          <a:lstStyle/>
          <a:p>
            <a:r>
              <a:rPr lang="pt-BR" sz="2000" i="1" dirty="0" err="1"/>
              <a:t>Screening</a:t>
            </a:r>
            <a:r>
              <a:rPr lang="pt-BR" sz="2000" i="1" dirty="0"/>
              <a:t> for </a:t>
            </a:r>
            <a:r>
              <a:rPr lang="pt-BR" sz="2000" i="1" dirty="0" err="1"/>
              <a:t>syphilis</a:t>
            </a:r>
            <a:r>
              <a:rPr lang="pt-BR" sz="2000" i="1" dirty="0"/>
              <a:t> in </a:t>
            </a:r>
            <a:r>
              <a:rPr lang="pt-BR" sz="2000" i="1" dirty="0" err="1"/>
              <a:t>pregnancy</a:t>
            </a:r>
            <a:r>
              <a:rPr lang="pt-BR" sz="2000" i="1" dirty="0"/>
              <a:t> </a:t>
            </a:r>
            <a:r>
              <a:rPr lang="pt-BR" sz="2000" i="1" dirty="0" err="1"/>
              <a:t>External</a:t>
            </a:r>
            <a:r>
              <a:rPr lang="pt-BR" sz="2000" i="1" dirty="0"/>
              <a:t> </a:t>
            </a:r>
            <a:r>
              <a:rPr lang="pt-BR" sz="2000" i="1" dirty="0" err="1"/>
              <a:t>review</a:t>
            </a:r>
            <a:r>
              <a:rPr lang="pt-BR" sz="2000" i="1" dirty="0"/>
              <a:t> </a:t>
            </a:r>
            <a:r>
              <a:rPr lang="pt-BR" sz="2000" i="1" dirty="0" err="1"/>
              <a:t>against</a:t>
            </a:r>
            <a:r>
              <a:rPr lang="pt-BR" sz="2000" i="1" dirty="0"/>
              <a:t> </a:t>
            </a:r>
            <a:r>
              <a:rPr lang="pt-BR" sz="2000" i="1" dirty="0" err="1"/>
              <a:t>programme</a:t>
            </a:r>
            <a:r>
              <a:rPr lang="pt-BR" sz="2000" i="1" dirty="0"/>
              <a:t> </a:t>
            </a:r>
            <a:r>
              <a:rPr lang="pt-BR" sz="2000" i="1" dirty="0" err="1"/>
              <a:t>appraisal</a:t>
            </a:r>
            <a:r>
              <a:rPr lang="pt-BR" sz="2000" i="1" dirty="0"/>
              <a:t> </a:t>
            </a:r>
            <a:r>
              <a:rPr lang="pt-BR" sz="2000" i="1" dirty="0" err="1"/>
              <a:t>criteria</a:t>
            </a:r>
            <a:r>
              <a:rPr lang="pt-BR" sz="2000" i="1" dirty="0"/>
              <a:t> for </a:t>
            </a:r>
            <a:r>
              <a:rPr lang="pt-BR" sz="2000" i="1" dirty="0" err="1"/>
              <a:t>the</a:t>
            </a:r>
            <a:r>
              <a:rPr lang="pt-BR" sz="2000" i="1" dirty="0"/>
              <a:t> UK </a:t>
            </a:r>
            <a:r>
              <a:rPr lang="pt-BR" sz="2000" i="1" dirty="0" err="1"/>
              <a:t>National</a:t>
            </a:r>
            <a:r>
              <a:rPr lang="pt-BR" sz="2000" i="1" dirty="0"/>
              <a:t> </a:t>
            </a:r>
            <a:r>
              <a:rPr lang="pt-BR" sz="2000" i="1" dirty="0" err="1"/>
              <a:t>Screening</a:t>
            </a:r>
            <a:r>
              <a:rPr lang="pt-BR" sz="2000" i="1" dirty="0"/>
              <a:t> </a:t>
            </a:r>
            <a:r>
              <a:rPr lang="pt-BR" sz="2000" i="1" dirty="0" err="1"/>
              <a:t>Committee</a:t>
            </a:r>
            <a:r>
              <a:rPr lang="pt-BR" sz="2000" i="1" dirty="0"/>
              <a:t> (UK NSC) </a:t>
            </a:r>
            <a:r>
              <a:rPr lang="pt-BR" sz="2000" i="1" dirty="0" err="1"/>
              <a:t>Version</a:t>
            </a:r>
            <a:r>
              <a:rPr lang="pt-BR" sz="2000" i="1" dirty="0"/>
              <a:t>: 1 </a:t>
            </a:r>
            <a:r>
              <a:rPr lang="pt-BR" sz="2000" i="1" dirty="0" err="1"/>
              <a:t>Produced</a:t>
            </a:r>
            <a:r>
              <a:rPr lang="pt-BR" sz="2000" i="1" dirty="0"/>
              <a:t> </a:t>
            </a:r>
            <a:r>
              <a:rPr lang="pt-BR" sz="2000" i="1" dirty="0" err="1"/>
              <a:t>By</a:t>
            </a:r>
            <a:r>
              <a:rPr lang="pt-BR" sz="2000" i="1" dirty="0"/>
              <a:t> Sarah </a:t>
            </a:r>
            <a:r>
              <a:rPr lang="pt-BR" sz="2000" i="1" dirty="0" err="1"/>
              <a:t>Hawkes</a:t>
            </a:r>
            <a:r>
              <a:rPr lang="pt-BR" sz="2000" i="1" dirty="0"/>
              <a:t> </a:t>
            </a:r>
            <a:r>
              <a:rPr lang="pt-BR" sz="2000" i="1" dirty="0" err="1"/>
              <a:t>and</a:t>
            </a:r>
            <a:r>
              <a:rPr lang="pt-BR" sz="2000" i="1" dirty="0"/>
              <a:t> </a:t>
            </a:r>
            <a:r>
              <a:rPr lang="pt-BR" sz="2000" i="1" dirty="0" err="1"/>
              <a:t>Gabriella</a:t>
            </a:r>
            <a:r>
              <a:rPr lang="pt-BR" sz="2000" i="1" dirty="0"/>
              <a:t> Gomez </a:t>
            </a:r>
            <a:r>
              <a:rPr lang="pt-BR" sz="2000" i="1" dirty="0" err="1"/>
              <a:t>On</a:t>
            </a:r>
            <a:r>
              <a:rPr lang="pt-BR" sz="2000" i="1" dirty="0"/>
              <a:t> </a:t>
            </a:r>
            <a:r>
              <a:rPr lang="pt-BR" sz="2000" i="1" dirty="0" err="1"/>
              <a:t>behalf</a:t>
            </a:r>
            <a:r>
              <a:rPr lang="pt-BR" sz="2000" i="1" dirty="0"/>
              <a:t> </a:t>
            </a:r>
            <a:r>
              <a:rPr lang="pt-BR" sz="2000" i="1" dirty="0" err="1"/>
              <a:t>of</a:t>
            </a:r>
            <a:r>
              <a:rPr lang="pt-BR" sz="2000" i="1" dirty="0"/>
              <a:t> </a:t>
            </a:r>
            <a:r>
              <a:rPr lang="pt-BR" sz="2000" i="1" dirty="0" err="1"/>
              <a:t>the</a:t>
            </a:r>
            <a:r>
              <a:rPr lang="pt-BR" sz="2000" i="1" dirty="0"/>
              <a:t> UK </a:t>
            </a:r>
            <a:r>
              <a:rPr lang="pt-BR" sz="2000" i="1" dirty="0" err="1"/>
              <a:t>National</a:t>
            </a:r>
            <a:r>
              <a:rPr lang="pt-BR" sz="2000" i="1" dirty="0"/>
              <a:t> </a:t>
            </a:r>
            <a:r>
              <a:rPr lang="pt-BR" sz="2000" i="1" dirty="0" err="1"/>
              <a:t>Screening</a:t>
            </a:r>
            <a:r>
              <a:rPr lang="pt-BR" sz="2000" i="1" dirty="0"/>
              <a:t> </a:t>
            </a:r>
            <a:r>
              <a:rPr lang="pt-BR" sz="2000" i="1" dirty="0" err="1"/>
              <a:t>Committee</a:t>
            </a:r>
            <a:r>
              <a:rPr lang="pt-BR" sz="2000" i="1" dirty="0"/>
              <a:t> 14/05/2013 </a:t>
            </a:r>
            <a:br>
              <a:rPr lang="pt-BR" sz="2000" i="1" dirty="0"/>
            </a:br>
            <a:endParaRPr lang="pt-BR" sz="2000" i="1" dirty="0"/>
          </a:p>
        </p:txBody>
      </p:sp>
    </p:spTree>
    <p:extLst>
      <p:ext uri="{BB962C8B-B14F-4D97-AF65-F5344CB8AC3E}">
        <p14:creationId xmlns:p14="http://schemas.microsoft.com/office/powerpoint/2010/main" val="150048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dirty="0" smtClean="0"/>
              <a:t>Testar e tratar as IST podem ser eficazes na prevenção contra a propagação do HIV</a:t>
            </a:r>
          </a:p>
          <a:p>
            <a:r>
              <a:rPr lang="pt-BR" dirty="0" smtClean="0"/>
              <a:t>A melhor compreensão da relação entre as IST e o HIV auxilia o desenvolvimento programas mais eficazes de prevenção do HIV.</a:t>
            </a:r>
          </a:p>
          <a:p>
            <a:r>
              <a:rPr lang="pt-BR" dirty="0" smtClean="0"/>
              <a:t>As pessoas infectadas com doenças sexualmente transmissíveis têm pelo menos 2 a 5 vezes mais risco de adquirir o HIV do que pessoas não infectadas, se forem expostos ao vírus através do contato sexual.</a:t>
            </a:r>
          </a:p>
          <a:p>
            <a:r>
              <a:rPr lang="pt-BR" dirty="0" smtClean="0"/>
              <a:t>As pessoas infectadas pelo HIV com uma DST têm também maior probabilidade de transmitir o HIV através do contato sexual do que o outras não infectadas pelo HIV.</a:t>
            </a:r>
          </a:p>
          <a:p>
            <a:pPr lvl="2"/>
            <a:r>
              <a:rPr lang="pt-BR" dirty="0" smtClean="0"/>
              <a:t>Fonte: CDC. </a:t>
            </a:r>
            <a:r>
              <a:rPr lang="en-US" smtClean="0"/>
              <a:t>Community Approaches to Reducing Sexually Transmitted Diseases (CARS).</a:t>
            </a:r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Infecções Sexualmente Transmissíveis e HIV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3859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3" y="33338"/>
            <a:ext cx="9096375" cy="679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731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3" y="23813"/>
            <a:ext cx="9096375" cy="681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3811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Populações</a:t>
            </a:r>
            <a:r>
              <a:rPr lang="en-US" dirty="0" smtClean="0"/>
              <a:t> </a:t>
            </a:r>
            <a:r>
              <a:rPr lang="en-US" dirty="0" err="1" smtClean="0"/>
              <a:t>Alvo</a:t>
            </a:r>
            <a:endParaRPr lang="en-US" dirty="0" smtClean="0"/>
          </a:p>
          <a:p>
            <a:pPr lvl="1"/>
            <a:r>
              <a:rPr lang="en-US" dirty="0" err="1" smtClean="0"/>
              <a:t>Jovens</a:t>
            </a:r>
            <a:r>
              <a:rPr lang="en-US" dirty="0" smtClean="0"/>
              <a:t> HSH</a:t>
            </a:r>
          </a:p>
          <a:p>
            <a:pPr lvl="1"/>
            <a:r>
              <a:rPr lang="en-US" dirty="0" err="1" smtClean="0"/>
              <a:t>Adultos</a:t>
            </a:r>
            <a:r>
              <a:rPr lang="en-US" dirty="0" smtClean="0"/>
              <a:t> HSH</a:t>
            </a:r>
          </a:p>
          <a:p>
            <a:pPr lvl="1"/>
            <a:r>
              <a:rPr lang="en-US" dirty="0" err="1" smtClean="0"/>
              <a:t>Adolescentes</a:t>
            </a:r>
            <a:r>
              <a:rPr lang="en-US" dirty="0" smtClean="0"/>
              <a:t> e </a:t>
            </a:r>
            <a:r>
              <a:rPr lang="en-US" dirty="0" err="1" smtClean="0"/>
              <a:t>adultos</a:t>
            </a:r>
            <a:r>
              <a:rPr lang="en-US" dirty="0" smtClean="0"/>
              <a:t> </a:t>
            </a:r>
            <a:r>
              <a:rPr lang="en-US" dirty="0" err="1" smtClean="0"/>
              <a:t>jovens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/>
              <a:t>Community Approaches to Reducing Sexually Transmitted Diseases (CARS)</a:t>
            </a:r>
            <a:endParaRPr lang="pt-BR" i="1" dirty="0"/>
          </a:p>
        </p:txBody>
      </p:sp>
    </p:spTree>
    <p:extLst>
      <p:ext uri="{BB962C8B-B14F-4D97-AF65-F5344CB8AC3E}">
        <p14:creationId xmlns:p14="http://schemas.microsoft.com/office/powerpoint/2010/main" val="68131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Estratégias</a:t>
            </a:r>
            <a:endParaRPr lang="en-US" dirty="0" smtClean="0"/>
          </a:p>
          <a:p>
            <a:pPr lvl="1"/>
            <a:r>
              <a:rPr lang="pt-BR" dirty="0" smtClean="0"/>
              <a:t>Envolvimento da comunidade (por exemplo, a pesquisa participativa baseada na comunidade).</a:t>
            </a:r>
            <a:endParaRPr lang="en-US" dirty="0" smtClean="0"/>
          </a:p>
          <a:p>
            <a:pPr lvl="1"/>
            <a:r>
              <a:rPr lang="pt-BR" dirty="0" smtClean="0"/>
              <a:t>Promover a saúde sexual e apoiar comportamentos saudáveis - construir o apoio para as intervenções para prevenir e reduzir as disparidades das IST na comunidade.</a:t>
            </a:r>
          </a:p>
          <a:p>
            <a:pPr lvl="1"/>
            <a:r>
              <a:rPr lang="pt-BR" dirty="0" smtClean="0"/>
              <a:t>Valorização e Sustentabilidade das Parcerias</a:t>
            </a:r>
          </a:p>
          <a:p>
            <a:pPr lvl="1"/>
            <a:r>
              <a:rPr lang="en-US" dirty="0" err="1" smtClean="0"/>
              <a:t>Estratégias</a:t>
            </a:r>
            <a:r>
              <a:rPr lang="en-US" dirty="0" smtClean="0"/>
              <a:t> de </a:t>
            </a:r>
            <a:r>
              <a:rPr lang="en-US" dirty="0" err="1" smtClean="0"/>
              <a:t>comunicação</a:t>
            </a:r>
            <a:r>
              <a:rPr lang="en-US" dirty="0" smtClean="0"/>
              <a:t> –</a:t>
            </a:r>
            <a:r>
              <a:rPr lang="pt-BR" dirty="0" smtClean="0"/>
              <a:t> Promovendo os sucessos obtidos pelo programa de IST - alavancar recursos adicionais para o controle e prevenção de </a:t>
            </a:r>
            <a:r>
              <a:rPr lang="pt-BR" dirty="0" err="1" smtClean="0"/>
              <a:t>DSTs</a:t>
            </a:r>
            <a:r>
              <a:rPr lang="en-US" dirty="0" smtClean="0"/>
              <a:t>;</a:t>
            </a:r>
          </a:p>
          <a:p>
            <a:pPr lvl="1"/>
            <a:r>
              <a:rPr lang="pt-BR" dirty="0" smtClean="0"/>
              <a:t>Avaliação da eficácia desta abordagem e a implementação da intervenção.</a:t>
            </a:r>
            <a:endParaRPr lang="en-US" dirty="0" smtClean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i="1" dirty="0" smtClean="0"/>
              <a:t>CARS</a:t>
            </a:r>
            <a:endParaRPr lang="pt-BR" i="1" dirty="0"/>
          </a:p>
        </p:txBody>
      </p:sp>
    </p:spTree>
    <p:extLst>
      <p:ext uri="{BB962C8B-B14F-4D97-AF65-F5344CB8AC3E}">
        <p14:creationId xmlns:p14="http://schemas.microsoft.com/office/powerpoint/2010/main" val="90109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310" y="350346"/>
            <a:ext cx="8585707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692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pt-BR" sz="1800" dirty="0" smtClean="0"/>
              <a:t>População geral atendida em serviços de saúde: UBS, CTA, SAE.</a:t>
            </a:r>
          </a:p>
          <a:p>
            <a:r>
              <a:rPr lang="pt-BR" sz="1800" dirty="0" smtClean="0"/>
              <a:t>Gestantes </a:t>
            </a:r>
          </a:p>
          <a:p>
            <a:r>
              <a:rPr lang="pt-BR" sz="1800" dirty="0" smtClean="0"/>
              <a:t>Parturientes (não testadas no PN, sem registro no cartão de PN, sem PN, IST, troca de parceiros na gestação, usuárias de drogas).</a:t>
            </a:r>
          </a:p>
          <a:p>
            <a:r>
              <a:rPr lang="pt-BR" sz="1800" dirty="0" smtClean="0"/>
              <a:t>Portadores de IST ou contactantes.</a:t>
            </a:r>
          </a:p>
          <a:p>
            <a:r>
              <a:rPr lang="pt-BR" sz="1800" dirty="0" smtClean="0"/>
              <a:t>TB ativa ou ILTB</a:t>
            </a:r>
          </a:p>
          <a:p>
            <a:r>
              <a:rPr lang="pt-BR" sz="1800" dirty="0" smtClean="0"/>
              <a:t>Pop. Privadas de liberdade</a:t>
            </a:r>
          </a:p>
          <a:p>
            <a:r>
              <a:rPr lang="pt-BR" sz="1800" dirty="0" smtClean="0"/>
              <a:t>Indígenas (dificuldade de acesso)</a:t>
            </a:r>
          </a:p>
          <a:p>
            <a:r>
              <a:rPr lang="pt-BR" sz="1800" dirty="0" smtClean="0"/>
              <a:t>Urgências e emergências.</a:t>
            </a:r>
          </a:p>
          <a:p>
            <a:r>
              <a:rPr lang="pt-BR" sz="1800" dirty="0" smtClean="0"/>
              <a:t>Pop. Sem teto</a:t>
            </a:r>
          </a:p>
          <a:p>
            <a:r>
              <a:rPr lang="pt-BR" sz="1800" dirty="0" smtClean="0"/>
              <a:t>Usuários de drogas (ações </a:t>
            </a:r>
            <a:r>
              <a:rPr lang="pt-BR" sz="1800" dirty="0" err="1" smtClean="0"/>
              <a:t>extra-muros</a:t>
            </a:r>
            <a:r>
              <a:rPr lang="pt-BR" sz="1800" dirty="0" smtClean="0"/>
              <a:t>)</a:t>
            </a:r>
          </a:p>
          <a:p>
            <a:r>
              <a:rPr lang="pt-BR" sz="1800" dirty="0" smtClean="0"/>
              <a:t>Acidentes </a:t>
            </a:r>
            <a:r>
              <a:rPr lang="pt-BR" sz="1800" dirty="0" err="1" smtClean="0"/>
              <a:t>profisisonais</a:t>
            </a:r>
            <a:r>
              <a:rPr lang="pt-BR" sz="1800" dirty="0" smtClean="0"/>
              <a:t>, exposição sexual mediante violência ou não</a:t>
            </a:r>
            <a:endParaRPr lang="pt-BR" sz="18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611560" y="5394920"/>
            <a:ext cx="7543800" cy="914400"/>
          </a:xfrm>
        </p:spPr>
        <p:txBody>
          <a:bodyPr/>
          <a:lstStyle/>
          <a:p>
            <a:r>
              <a:rPr lang="pt-BR" sz="2800" dirty="0" smtClean="0"/>
              <a:t>Testes rápidos no Estado de Santa Catarina: indicações</a:t>
            </a:r>
            <a:br>
              <a:rPr lang="pt-BR" sz="2800" dirty="0" smtClean="0"/>
            </a:br>
            <a:r>
              <a:rPr lang="pt-BR" sz="2800" dirty="0" smtClean="0"/>
              <a:t>Nota Técnica 12- DIVE-SUV-SES 2014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38002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dirty="0" smtClean="0">
                <a:solidFill>
                  <a:schemeClr val="tx1"/>
                </a:solidFill>
              </a:rPr>
              <a:t>ESTUDO DE PREVALÊNCIAS E FREQUÊNCIAS RELATIVAS DE DST. </a:t>
            </a:r>
          </a:p>
          <a:p>
            <a:r>
              <a:rPr lang="es-ES" dirty="0" smtClean="0">
                <a:solidFill>
                  <a:schemeClr val="tx1"/>
                </a:solidFill>
              </a:rPr>
              <a:t>BRASIL, 2004 -2005.</a:t>
            </a:r>
          </a:p>
          <a:p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SÍFILIS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7556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550" name="Group 518"/>
          <p:cNvGrpSpPr>
            <a:grpSpLocks/>
          </p:cNvGrpSpPr>
          <p:nvPr/>
        </p:nvGrpSpPr>
        <p:grpSpPr bwMode="auto">
          <a:xfrm>
            <a:off x="900290" y="2133600"/>
            <a:ext cx="3383844" cy="1004888"/>
            <a:chOff x="567" y="1344"/>
            <a:chExt cx="2132" cy="633"/>
          </a:xfrm>
        </p:grpSpPr>
        <p:grpSp>
          <p:nvGrpSpPr>
            <p:cNvPr id="23039" name="Group 4"/>
            <p:cNvGrpSpPr>
              <a:grpSpLocks/>
            </p:cNvGrpSpPr>
            <p:nvPr/>
          </p:nvGrpSpPr>
          <p:grpSpPr bwMode="auto">
            <a:xfrm>
              <a:off x="567" y="1344"/>
              <a:ext cx="2132" cy="289"/>
              <a:chOff x="431" y="1418"/>
              <a:chExt cx="2132" cy="289"/>
            </a:xfrm>
          </p:grpSpPr>
          <p:grpSp>
            <p:nvGrpSpPr>
              <p:cNvPr id="23041" name="Group 5"/>
              <p:cNvGrpSpPr>
                <a:grpSpLocks/>
              </p:cNvGrpSpPr>
              <p:nvPr/>
            </p:nvGrpSpPr>
            <p:grpSpPr bwMode="auto">
              <a:xfrm>
                <a:off x="1565" y="1418"/>
                <a:ext cx="998" cy="284"/>
                <a:chOff x="1565" y="1162"/>
                <a:chExt cx="998" cy="284"/>
              </a:xfrm>
            </p:grpSpPr>
            <p:sp>
              <p:nvSpPr>
                <p:cNvPr id="23045" name="AutoShape 6"/>
                <p:cNvSpPr>
                  <a:spLocks/>
                </p:cNvSpPr>
                <p:nvPr/>
              </p:nvSpPr>
              <p:spPr bwMode="auto">
                <a:xfrm rot="16200000" flipH="1">
                  <a:off x="2018" y="709"/>
                  <a:ext cx="91" cy="998"/>
                </a:xfrm>
                <a:prstGeom prst="rightBrace">
                  <a:avLst>
                    <a:gd name="adj1" fmla="val 91392"/>
                    <a:gd name="adj2" fmla="val 50000"/>
                  </a:avLst>
                </a:prstGeom>
                <a:solidFill>
                  <a:srgbClr val="FF0000"/>
                </a:solidFill>
                <a:ln w="15875">
                  <a:solidFill>
                    <a:srgbClr val="00FFFF"/>
                  </a:solidFill>
                  <a:round/>
                  <a:headEnd type="triangle" w="med" len="med"/>
                  <a:tailEnd type="triangl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pt-BR"/>
                </a:p>
              </p:txBody>
            </p:sp>
            <p:sp>
              <p:nvSpPr>
                <p:cNvPr id="23046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1915" y="1252"/>
                  <a:ext cx="374" cy="19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5875">
                      <a:solidFill>
                        <a:srgbClr val="00FFFF"/>
                      </a:solidFill>
                      <a:prstDash val="dash"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algn="l" eaLnBrk="1" hangingPunct="1"/>
                  <a:r>
                    <a:rPr lang="es-ES"/>
                    <a:t>3,3%</a:t>
                  </a:r>
                </a:p>
              </p:txBody>
            </p:sp>
          </p:grpSp>
          <p:grpSp>
            <p:nvGrpSpPr>
              <p:cNvPr id="23042" name="Group 8"/>
              <p:cNvGrpSpPr>
                <a:grpSpLocks/>
              </p:cNvGrpSpPr>
              <p:nvPr/>
            </p:nvGrpSpPr>
            <p:grpSpPr bwMode="auto">
              <a:xfrm>
                <a:off x="431" y="1418"/>
                <a:ext cx="998" cy="289"/>
                <a:chOff x="431" y="1162"/>
                <a:chExt cx="998" cy="289"/>
              </a:xfrm>
            </p:grpSpPr>
            <p:sp>
              <p:nvSpPr>
                <p:cNvPr id="23043" name="AutoShape 9"/>
                <p:cNvSpPr>
                  <a:spLocks/>
                </p:cNvSpPr>
                <p:nvPr/>
              </p:nvSpPr>
              <p:spPr bwMode="auto">
                <a:xfrm rot="16200000" flipH="1">
                  <a:off x="884" y="709"/>
                  <a:ext cx="91" cy="998"/>
                </a:xfrm>
                <a:prstGeom prst="rightBrace">
                  <a:avLst>
                    <a:gd name="adj1" fmla="val 91392"/>
                    <a:gd name="adj2" fmla="val 50000"/>
                  </a:avLst>
                </a:prstGeom>
                <a:solidFill>
                  <a:srgbClr val="0E18E8"/>
                </a:solidFill>
                <a:ln w="15875">
                  <a:solidFill>
                    <a:srgbClr val="00FFFF"/>
                  </a:solidFill>
                  <a:round/>
                  <a:headEnd type="triangle" w="med" len="med"/>
                  <a:tailEnd type="triangl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pt-BR"/>
                </a:p>
              </p:txBody>
            </p:sp>
            <p:sp>
              <p:nvSpPr>
                <p:cNvPr id="23044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770" y="1257"/>
                  <a:ext cx="374" cy="19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5875">
                      <a:solidFill>
                        <a:srgbClr val="00FFFF"/>
                      </a:solidFill>
                      <a:prstDash val="dash"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algn="l" eaLnBrk="1" hangingPunct="1"/>
                  <a:r>
                    <a:rPr lang="es-ES"/>
                    <a:t>2,3%</a:t>
                  </a:r>
                </a:p>
              </p:txBody>
            </p:sp>
          </p:grpSp>
        </p:grpSp>
        <p:sp>
          <p:nvSpPr>
            <p:cNvPr id="23040" name="Text Box 11"/>
            <p:cNvSpPr txBox="1">
              <a:spLocks noChangeArrowheads="1"/>
            </p:cNvSpPr>
            <p:nvPr/>
          </p:nvSpPr>
          <p:spPr bwMode="auto">
            <a:xfrm>
              <a:off x="868" y="1647"/>
              <a:ext cx="1546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FFFF"/>
                  </a:solidFill>
                  <a:prstDash val="dash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s-ES" b="0"/>
                <a:t>OR=1,45 (IC95% 1,11 -1,90)</a:t>
              </a:r>
            </a:p>
            <a:p>
              <a:pPr eaLnBrk="1" hangingPunct="1"/>
              <a:r>
                <a:rPr lang="es-ES" b="0"/>
                <a:t>P=0,0066698</a:t>
              </a:r>
            </a:p>
          </p:txBody>
        </p:sp>
      </p:grpSp>
      <p:grpSp>
        <p:nvGrpSpPr>
          <p:cNvPr id="44044" name="Group 12"/>
          <p:cNvGrpSpPr>
            <a:grpSpLocks/>
          </p:cNvGrpSpPr>
          <p:nvPr/>
        </p:nvGrpSpPr>
        <p:grpSpPr bwMode="auto">
          <a:xfrm>
            <a:off x="972256" y="333375"/>
            <a:ext cx="3214727" cy="1822450"/>
            <a:chOff x="476" y="197"/>
            <a:chExt cx="2024" cy="973"/>
          </a:xfrm>
        </p:grpSpPr>
        <p:sp>
          <p:nvSpPr>
            <p:cNvPr id="22808" name="Text Box 13"/>
            <p:cNvSpPr txBox="1">
              <a:spLocks noChangeArrowheads="1"/>
            </p:cNvSpPr>
            <p:nvPr/>
          </p:nvSpPr>
          <p:spPr bwMode="auto">
            <a:xfrm>
              <a:off x="1020" y="197"/>
              <a:ext cx="1245" cy="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FFFF"/>
                  </a:solidFill>
                  <a:prstDash val="dash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l" eaLnBrk="1" hangingPunct="1"/>
              <a:r>
                <a:rPr lang="es-ES" dirty="0"/>
                <a:t>PREVALÊNCIA: 2,7%</a:t>
              </a:r>
            </a:p>
          </p:txBody>
        </p:sp>
        <p:grpSp>
          <p:nvGrpSpPr>
            <p:cNvPr id="22809" name="Group 14"/>
            <p:cNvGrpSpPr>
              <a:grpSpLocks/>
            </p:cNvGrpSpPr>
            <p:nvPr/>
          </p:nvGrpSpPr>
          <p:grpSpPr bwMode="auto">
            <a:xfrm>
              <a:off x="476" y="401"/>
              <a:ext cx="2024" cy="769"/>
              <a:chOff x="476" y="401"/>
              <a:chExt cx="2024" cy="769"/>
            </a:xfrm>
          </p:grpSpPr>
          <p:grpSp>
            <p:nvGrpSpPr>
              <p:cNvPr id="22810" name="Group 15"/>
              <p:cNvGrpSpPr>
                <a:grpSpLocks/>
              </p:cNvGrpSpPr>
              <p:nvPr/>
            </p:nvGrpSpPr>
            <p:grpSpPr bwMode="auto">
              <a:xfrm>
                <a:off x="476" y="401"/>
                <a:ext cx="2024" cy="769"/>
                <a:chOff x="476" y="401"/>
                <a:chExt cx="2024" cy="769"/>
              </a:xfrm>
            </p:grpSpPr>
            <p:grpSp>
              <p:nvGrpSpPr>
                <p:cNvPr id="22859" name="Group 16"/>
                <p:cNvGrpSpPr>
                  <a:grpSpLocks/>
                </p:cNvGrpSpPr>
                <p:nvPr/>
              </p:nvGrpSpPr>
              <p:grpSpPr bwMode="auto">
                <a:xfrm>
                  <a:off x="2064" y="401"/>
                  <a:ext cx="436" cy="769"/>
                  <a:chOff x="2064" y="401"/>
                  <a:chExt cx="436" cy="769"/>
                </a:xfrm>
              </p:grpSpPr>
              <p:grpSp>
                <p:nvGrpSpPr>
                  <p:cNvPr id="22966" name="Group 17"/>
                  <p:cNvGrpSpPr>
                    <a:grpSpLocks/>
                  </p:cNvGrpSpPr>
                  <p:nvPr/>
                </p:nvGrpSpPr>
                <p:grpSpPr bwMode="auto">
                  <a:xfrm>
                    <a:off x="2154" y="618"/>
                    <a:ext cx="297" cy="552"/>
                    <a:chOff x="1766" y="564"/>
                    <a:chExt cx="297" cy="552"/>
                  </a:xfrm>
                </p:grpSpPr>
                <p:sp>
                  <p:nvSpPr>
                    <p:cNvPr id="22968" name="Freeform 18"/>
                    <p:cNvSpPr>
                      <a:spLocks/>
                    </p:cNvSpPr>
                    <p:nvPr/>
                  </p:nvSpPr>
                  <p:spPr bwMode="auto">
                    <a:xfrm>
                      <a:off x="1792" y="837"/>
                      <a:ext cx="42" cy="39"/>
                    </a:xfrm>
                    <a:custGeom>
                      <a:avLst/>
                      <a:gdLst>
                        <a:gd name="T0" fmla="*/ 6 w 74"/>
                        <a:gd name="T1" fmla="*/ 21 h 82"/>
                        <a:gd name="T2" fmla="*/ 6 w 74"/>
                        <a:gd name="T3" fmla="*/ 21 h 82"/>
                        <a:gd name="T4" fmla="*/ 7 w 74"/>
                        <a:gd name="T5" fmla="*/ 17 h 82"/>
                        <a:gd name="T6" fmla="*/ 7 w 74"/>
                        <a:gd name="T7" fmla="*/ 17 h 82"/>
                        <a:gd name="T8" fmla="*/ 10 w 74"/>
                        <a:gd name="T9" fmla="*/ 13 h 82"/>
                        <a:gd name="T10" fmla="*/ 11 w 74"/>
                        <a:gd name="T11" fmla="*/ 10 h 82"/>
                        <a:gd name="T12" fmla="*/ 12 w 74"/>
                        <a:gd name="T13" fmla="*/ 8 h 82"/>
                        <a:gd name="T14" fmla="*/ 15 w 74"/>
                        <a:gd name="T15" fmla="*/ 3 h 82"/>
                        <a:gd name="T16" fmla="*/ 15 w 74"/>
                        <a:gd name="T17" fmla="*/ 3 h 82"/>
                        <a:gd name="T18" fmla="*/ 28 w 74"/>
                        <a:gd name="T19" fmla="*/ 0 h 82"/>
                        <a:gd name="T20" fmla="*/ 34 w 74"/>
                        <a:gd name="T21" fmla="*/ 0 h 82"/>
                        <a:gd name="T22" fmla="*/ 42 w 74"/>
                        <a:gd name="T23" fmla="*/ 0 h 82"/>
                        <a:gd name="T24" fmla="*/ 34 w 74"/>
                        <a:gd name="T25" fmla="*/ 26 h 82"/>
                        <a:gd name="T26" fmla="*/ 34 w 74"/>
                        <a:gd name="T27" fmla="*/ 25 h 82"/>
                        <a:gd name="T28" fmla="*/ 34 w 74"/>
                        <a:gd name="T29" fmla="*/ 25 h 82"/>
                        <a:gd name="T30" fmla="*/ 34 w 74"/>
                        <a:gd name="T31" fmla="*/ 25 h 82"/>
                        <a:gd name="T32" fmla="*/ 34 w 74"/>
                        <a:gd name="T33" fmla="*/ 25 h 82"/>
                        <a:gd name="T34" fmla="*/ 32 w 74"/>
                        <a:gd name="T35" fmla="*/ 30 h 82"/>
                        <a:gd name="T36" fmla="*/ 31 w 74"/>
                        <a:gd name="T37" fmla="*/ 34 h 82"/>
                        <a:gd name="T38" fmla="*/ 28 w 74"/>
                        <a:gd name="T39" fmla="*/ 38 h 82"/>
                        <a:gd name="T40" fmla="*/ 28 w 74"/>
                        <a:gd name="T41" fmla="*/ 38 h 82"/>
                        <a:gd name="T42" fmla="*/ 26 w 74"/>
                        <a:gd name="T43" fmla="*/ 39 h 82"/>
                        <a:gd name="T44" fmla="*/ 24 w 74"/>
                        <a:gd name="T45" fmla="*/ 39 h 82"/>
                        <a:gd name="T46" fmla="*/ 16 w 74"/>
                        <a:gd name="T47" fmla="*/ 37 h 82"/>
                        <a:gd name="T48" fmla="*/ 9 w 74"/>
                        <a:gd name="T49" fmla="*/ 33 h 82"/>
                        <a:gd name="T50" fmla="*/ 7 w 74"/>
                        <a:gd name="T51" fmla="*/ 31 h 82"/>
                        <a:gd name="T52" fmla="*/ 7 w 74"/>
                        <a:gd name="T53" fmla="*/ 30 h 82"/>
                        <a:gd name="T54" fmla="*/ 7 w 74"/>
                        <a:gd name="T55" fmla="*/ 30 h 82"/>
                        <a:gd name="T56" fmla="*/ 5 w 74"/>
                        <a:gd name="T57" fmla="*/ 32 h 82"/>
                        <a:gd name="T58" fmla="*/ 5 w 74"/>
                        <a:gd name="T59" fmla="*/ 32 h 82"/>
                        <a:gd name="T60" fmla="*/ 0 w 74"/>
                        <a:gd name="T61" fmla="*/ 29 h 82"/>
                        <a:gd name="T62" fmla="*/ 0 w 74"/>
                        <a:gd name="T63" fmla="*/ 29 h 82"/>
                        <a:gd name="T64" fmla="*/ 5 w 74"/>
                        <a:gd name="T65" fmla="*/ 24 h 82"/>
                        <a:gd name="T66" fmla="*/ 6 w 74"/>
                        <a:gd name="T67" fmla="*/ 21 h 82"/>
                        <a:gd name="T68" fmla="*/ 6 w 74"/>
                        <a:gd name="T69" fmla="*/ 21 h 82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0" t="0" r="r" b="b"/>
                      <a:pathLst>
                        <a:path w="74" h="82">
                          <a:moveTo>
                            <a:pt x="10" y="44"/>
                          </a:moveTo>
                          <a:lnTo>
                            <a:pt x="10" y="44"/>
                          </a:lnTo>
                          <a:lnTo>
                            <a:pt x="12" y="36"/>
                          </a:lnTo>
                          <a:lnTo>
                            <a:pt x="18" y="28"/>
                          </a:lnTo>
                          <a:lnTo>
                            <a:pt x="20" y="22"/>
                          </a:lnTo>
                          <a:lnTo>
                            <a:pt x="22" y="16"/>
                          </a:lnTo>
                          <a:lnTo>
                            <a:pt x="26" y="6"/>
                          </a:lnTo>
                          <a:lnTo>
                            <a:pt x="50" y="0"/>
                          </a:lnTo>
                          <a:lnTo>
                            <a:pt x="60" y="0"/>
                          </a:lnTo>
                          <a:lnTo>
                            <a:pt x="74" y="0"/>
                          </a:lnTo>
                          <a:lnTo>
                            <a:pt x="60" y="54"/>
                          </a:lnTo>
                          <a:lnTo>
                            <a:pt x="60" y="52"/>
                          </a:lnTo>
                          <a:lnTo>
                            <a:pt x="56" y="64"/>
                          </a:lnTo>
                          <a:lnTo>
                            <a:pt x="54" y="72"/>
                          </a:lnTo>
                          <a:lnTo>
                            <a:pt x="50" y="80"/>
                          </a:lnTo>
                          <a:lnTo>
                            <a:pt x="46" y="82"/>
                          </a:lnTo>
                          <a:lnTo>
                            <a:pt x="42" y="82"/>
                          </a:lnTo>
                          <a:lnTo>
                            <a:pt x="28" y="78"/>
                          </a:lnTo>
                          <a:lnTo>
                            <a:pt x="16" y="70"/>
                          </a:lnTo>
                          <a:lnTo>
                            <a:pt x="12" y="66"/>
                          </a:lnTo>
                          <a:lnTo>
                            <a:pt x="12" y="64"/>
                          </a:lnTo>
                          <a:lnTo>
                            <a:pt x="8" y="68"/>
                          </a:lnTo>
                          <a:lnTo>
                            <a:pt x="0" y="60"/>
                          </a:lnTo>
                          <a:lnTo>
                            <a:pt x="8" y="50"/>
                          </a:lnTo>
                          <a:lnTo>
                            <a:pt x="10" y="44"/>
                          </a:lnTo>
                          <a:close/>
                        </a:path>
                      </a:pathLst>
                    </a:custGeom>
                    <a:solidFill>
                      <a:srgbClr val="846C4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69" name="Freeform 19"/>
                    <p:cNvSpPr>
                      <a:spLocks/>
                    </p:cNvSpPr>
                    <p:nvPr/>
                  </p:nvSpPr>
                  <p:spPr bwMode="auto">
                    <a:xfrm>
                      <a:off x="1766" y="849"/>
                      <a:ext cx="53" cy="48"/>
                    </a:xfrm>
                    <a:custGeom>
                      <a:avLst/>
                      <a:gdLst>
                        <a:gd name="T0" fmla="*/ 46 w 92"/>
                        <a:gd name="T1" fmla="*/ 2 h 98"/>
                        <a:gd name="T2" fmla="*/ 2 w 92"/>
                        <a:gd name="T3" fmla="*/ 28 h 98"/>
                        <a:gd name="T4" fmla="*/ 0 w 92"/>
                        <a:gd name="T5" fmla="*/ 30 h 98"/>
                        <a:gd name="T6" fmla="*/ 2 w 92"/>
                        <a:gd name="T7" fmla="*/ 48 h 98"/>
                        <a:gd name="T8" fmla="*/ 8 w 92"/>
                        <a:gd name="T9" fmla="*/ 45 h 98"/>
                        <a:gd name="T10" fmla="*/ 47 w 92"/>
                        <a:gd name="T11" fmla="*/ 21 h 98"/>
                        <a:gd name="T12" fmla="*/ 53 w 92"/>
                        <a:gd name="T13" fmla="*/ 17 h 98"/>
                        <a:gd name="T14" fmla="*/ 50 w 92"/>
                        <a:gd name="T15" fmla="*/ 0 h 98"/>
                        <a:gd name="T16" fmla="*/ 46 w 92"/>
                        <a:gd name="T17" fmla="*/ 2 h 98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0" t="0" r="r" b="b"/>
                      <a:pathLst>
                        <a:path w="92" h="98">
                          <a:moveTo>
                            <a:pt x="80" y="4"/>
                          </a:moveTo>
                          <a:lnTo>
                            <a:pt x="4" y="58"/>
                          </a:lnTo>
                          <a:lnTo>
                            <a:pt x="0" y="62"/>
                          </a:lnTo>
                          <a:lnTo>
                            <a:pt x="4" y="98"/>
                          </a:lnTo>
                          <a:lnTo>
                            <a:pt x="14" y="92"/>
                          </a:lnTo>
                          <a:lnTo>
                            <a:pt x="82" y="42"/>
                          </a:lnTo>
                          <a:lnTo>
                            <a:pt x="92" y="34"/>
                          </a:lnTo>
                          <a:lnTo>
                            <a:pt x="86" y="0"/>
                          </a:lnTo>
                          <a:lnTo>
                            <a:pt x="80" y="4"/>
                          </a:lnTo>
                          <a:close/>
                        </a:path>
                      </a:pathLst>
                    </a:custGeom>
                    <a:solidFill>
                      <a:srgbClr val="7F7F7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70" name="Freeform 20"/>
                    <p:cNvSpPr>
                      <a:spLocks/>
                    </p:cNvSpPr>
                    <p:nvPr/>
                  </p:nvSpPr>
                  <p:spPr bwMode="auto">
                    <a:xfrm>
                      <a:off x="1766" y="877"/>
                      <a:ext cx="8" cy="20"/>
                    </a:xfrm>
                    <a:custGeom>
                      <a:avLst/>
                      <a:gdLst>
                        <a:gd name="T0" fmla="*/ 0 w 14"/>
                        <a:gd name="T1" fmla="*/ 2 h 40"/>
                        <a:gd name="T2" fmla="*/ 2 w 14"/>
                        <a:gd name="T3" fmla="*/ 20 h 40"/>
                        <a:gd name="T4" fmla="*/ 8 w 14"/>
                        <a:gd name="T5" fmla="*/ 17 h 40"/>
                        <a:gd name="T6" fmla="*/ 8 w 14"/>
                        <a:gd name="T7" fmla="*/ 17 h 40"/>
                        <a:gd name="T8" fmla="*/ 2 w 14"/>
                        <a:gd name="T9" fmla="*/ 0 h 40"/>
                        <a:gd name="T10" fmla="*/ 0 w 14"/>
                        <a:gd name="T11" fmla="*/ 2 h 40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0" t="0" r="r" b="b"/>
                      <a:pathLst>
                        <a:path w="14" h="40">
                          <a:moveTo>
                            <a:pt x="0" y="4"/>
                          </a:moveTo>
                          <a:lnTo>
                            <a:pt x="4" y="40"/>
                          </a:lnTo>
                          <a:lnTo>
                            <a:pt x="14" y="34"/>
                          </a:lnTo>
                          <a:lnTo>
                            <a:pt x="4" y="0"/>
                          </a:lnTo>
                          <a:lnTo>
                            <a:pt x="0" y="4"/>
                          </a:lnTo>
                          <a:close/>
                        </a:path>
                      </a:pathLst>
                    </a:custGeom>
                    <a:solidFill>
                      <a:srgbClr val="7F7F7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71" name="Freeform 21"/>
                    <p:cNvSpPr>
                      <a:spLocks/>
                    </p:cNvSpPr>
                    <p:nvPr/>
                  </p:nvSpPr>
                  <p:spPr bwMode="auto">
                    <a:xfrm>
                      <a:off x="1768" y="851"/>
                      <a:ext cx="45" cy="43"/>
                    </a:xfrm>
                    <a:custGeom>
                      <a:avLst/>
                      <a:gdLst>
                        <a:gd name="T0" fmla="*/ 44 w 78"/>
                        <a:gd name="T1" fmla="*/ 0 h 88"/>
                        <a:gd name="T2" fmla="*/ 0 w 78"/>
                        <a:gd name="T3" fmla="*/ 26 h 88"/>
                        <a:gd name="T4" fmla="*/ 0 w 78"/>
                        <a:gd name="T5" fmla="*/ 26 h 88"/>
                        <a:gd name="T6" fmla="*/ 6 w 78"/>
                        <a:gd name="T7" fmla="*/ 43 h 88"/>
                        <a:gd name="T8" fmla="*/ 45 w 78"/>
                        <a:gd name="T9" fmla="*/ 19 h 88"/>
                        <a:gd name="T10" fmla="*/ 45 w 78"/>
                        <a:gd name="T11" fmla="*/ 19 h 88"/>
                        <a:gd name="T12" fmla="*/ 45 w 78"/>
                        <a:gd name="T13" fmla="*/ 9 h 88"/>
                        <a:gd name="T14" fmla="*/ 44 w 78"/>
                        <a:gd name="T15" fmla="*/ 0 h 88"/>
                        <a:gd name="T16" fmla="*/ 44 w 78"/>
                        <a:gd name="T17" fmla="*/ 0 h 88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0" t="0" r="r" b="b"/>
                      <a:pathLst>
                        <a:path w="78" h="88">
                          <a:moveTo>
                            <a:pt x="76" y="0"/>
                          </a:moveTo>
                          <a:lnTo>
                            <a:pt x="0" y="54"/>
                          </a:lnTo>
                          <a:lnTo>
                            <a:pt x="10" y="88"/>
                          </a:lnTo>
                          <a:lnTo>
                            <a:pt x="78" y="38"/>
                          </a:lnTo>
                          <a:lnTo>
                            <a:pt x="78" y="18"/>
                          </a:lnTo>
                          <a:lnTo>
                            <a:pt x="76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72" name="Freeform 22"/>
                    <p:cNvSpPr>
                      <a:spLocks/>
                    </p:cNvSpPr>
                    <p:nvPr/>
                  </p:nvSpPr>
                  <p:spPr bwMode="auto">
                    <a:xfrm>
                      <a:off x="1812" y="849"/>
                      <a:ext cx="7" cy="21"/>
                    </a:xfrm>
                    <a:custGeom>
                      <a:avLst/>
                      <a:gdLst>
                        <a:gd name="T0" fmla="*/ 4 w 12"/>
                        <a:gd name="T1" fmla="*/ 0 h 42"/>
                        <a:gd name="T2" fmla="*/ 0 w 12"/>
                        <a:gd name="T3" fmla="*/ 2 h 42"/>
                        <a:gd name="T4" fmla="*/ 0 w 12"/>
                        <a:gd name="T5" fmla="*/ 2 h 42"/>
                        <a:gd name="T6" fmla="*/ 1 w 12"/>
                        <a:gd name="T7" fmla="*/ 11 h 42"/>
                        <a:gd name="T8" fmla="*/ 1 w 12"/>
                        <a:gd name="T9" fmla="*/ 21 h 42"/>
                        <a:gd name="T10" fmla="*/ 7 w 12"/>
                        <a:gd name="T11" fmla="*/ 17 h 42"/>
                        <a:gd name="T12" fmla="*/ 4 w 12"/>
                        <a:gd name="T13" fmla="*/ 0 h 4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12" h="42">
                          <a:moveTo>
                            <a:pt x="6" y="0"/>
                          </a:moveTo>
                          <a:lnTo>
                            <a:pt x="0" y="4"/>
                          </a:lnTo>
                          <a:lnTo>
                            <a:pt x="2" y="22"/>
                          </a:lnTo>
                          <a:lnTo>
                            <a:pt x="2" y="42"/>
                          </a:lnTo>
                          <a:lnTo>
                            <a:pt x="12" y="34"/>
                          </a:lnTo>
                          <a:lnTo>
                            <a:pt x="6" y="0"/>
                          </a:lnTo>
                          <a:close/>
                        </a:path>
                      </a:pathLst>
                    </a:custGeom>
                    <a:solidFill>
                      <a:srgbClr val="7F7F7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73" name="Freeform 23"/>
                    <p:cNvSpPr>
                      <a:spLocks/>
                    </p:cNvSpPr>
                    <p:nvPr/>
                  </p:nvSpPr>
                  <p:spPr bwMode="auto">
                    <a:xfrm>
                      <a:off x="1788" y="840"/>
                      <a:ext cx="21" cy="33"/>
                    </a:xfrm>
                    <a:custGeom>
                      <a:avLst/>
                      <a:gdLst>
                        <a:gd name="T0" fmla="*/ 14 w 38"/>
                        <a:gd name="T1" fmla="*/ 18 h 70"/>
                        <a:gd name="T2" fmla="*/ 14 w 38"/>
                        <a:gd name="T3" fmla="*/ 18 h 70"/>
                        <a:gd name="T4" fmla="*/ 11 w 38"/>
                        <a:gd name="T5" fmla="*/ 18 h 70"/>
                        <a:gd name="T6" fmla="*/ 10 w 38"/>
                        <a:gd name="T7" fmla="*/ 19 h 70"/>
                        <a:gd name="T8" fmla="*/ 9 w 38"/>
                        <a:gd name="T9" fmla="*/ 21 h 70"/>
                        <a:gd name="T10" fmla="*/ 9 w 38"/>
                        <a:gd name="T11" fmla="*/ 21 h 70"/>
                        <a:gd name="T12" fmla="*/ 11 w 38"/>
                        <a:gd name="T13" fmla="*/ 25 h 70"/>
                        <a:gd name="T14" fmla="*/ 11 w 38"/>
                        <a:gd name="T15" fmla="*/ 28 h 70"/>
                        <a:gd name="T16" fmla="*/ 11 w 38"/>
                        <a:gd name="T17" fmla="*/ 31 h 70"/>
                        <a:gd name="T18" fmla="*/ 11 w 38"/>
                        <a:gd name="T19" fmla="*/ 31 h 70"/>
                        <a:gd name="T20" fmla="*/ 10 w 38"/>
                        <a:gd name="T21" fmla="*/ 32 h 70"/>
                        <a:gd name="T22" fmla="*/ 9 w 38"/>
                        <a:gd name="T23" fmla="*/ 33 h 70"/>
                        <a:gd name="T24" fmla="*/ 7 w 38"/>
                        <a:gd name="T25" fmla="*/ 33 h 70"/>
                        <a:gd name="T26" fmla="*/ 0 w 38"/>
                        <a:gd name="T27" fmla="*/ 21 h 70"/>
                        <a:gd name="T28" fmla="*/ 0 w 38"/>
                        <a:gd name="T29" fmla="*/ 21 h 70"/>
                        <a:gd name="T30" fmla="*/ 3 w 38"/>
                        <a:gd name="T31" fmla="*/ 11 h 70"/>
                        <a:gd name="T32" fmla="*/ 3 w 38"/>
                        <a:gd name="T33" fmla="*/ 11 h 70"/>
                        <a:gd name="T34" fmla="*/ 9 w 38"/>
                        <a:gd name="T35" fmla="*/ 6 h 70"/>
                        <a:gd name="T36" fmla="*/ 13 w 38"/>
                        <a:gd name="T37" fmla="*/ 2 h 70"/>
                        <a:gd name="T38" fmla="*/ 17 w 38"/>
                        <a:gd name="T39" fmla="*/ 0 h 70"/>
                        <a:gd name="T40" fmla="*/ 17 w 38"/>
                        <a:gd name="T41" fmla="*/ 0 h 70"/>
                        <a:gd name="T42" fmla="*/ 19 w 38"/>
                        <a:gd name="T43" fmla="*/ 0 h 70"/>
                        <a:gd name="T44" fmla="*/ 20 w 38"/>
                        <a:gd name="T45" fmla="*/ 1 h 70"/>
                        <a:gd name="T46" fmla="*/ 21 w 38"/>
                        <a:gd name="T47" fmla="*/ 2 h 70"/>
                        <a:gd name="T48" fmla="*/ 21 w 38"/>
                        <a:gd name="T49" fmla="*/ 4 h 70"/>
                        <a:gd name="T50" fmla="*/ 19 w 38"/>
                        <a:gd name="T51" fmla="*/ 9 h 70"/>
                        <a:gd name="T52" fmla="*/ 14 w 38"/>
                        <a:gd name="T53" fmla="*/ 18 h 70"/>
                        <a:gd name="T54" fmla="*/ 14 w 38"/>
                        <a:gd name="T55" fmla="*/ 18 h 70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</a:gdLst>
                      <a:ahLst/>
                      <a:cxnLst>
                        <a:cxn ang="T56">
                          <a:pos x="T0" y="T1"/>
                        </a:cxn>
                        <a:cxn ang="T57">
                          <a:pos x="T2" y="T3"/>
                        </a:cxn>
                        <a:cxn ang="T58">
                          <a:pos x="T4" y="T5"/>
                        </a:cxn>
                        <a:cxn ang="T59">
                          <a:pos x="T6" y="T7"/>
                        </a:cxn>
                        <a:cxn ang="T60">
                          <a:pos x="T8" y="T9"/>
                        </a:cxn>
                        <a:cxn ang="T61">
                          <a:pos x="T10" y="T11"/>
                        </a:cxn>
                        <a:cxn ang="T62">
                          <a:pos x="T12" y="T13"/>
                        </a:cxn>
                        <a:cxn ang="T63">
                          <a:pos x="T14" y="T15"/>
                        </a:cxn>
                        <a:cxn ang="T64">
                          <a:pos x="T16" y="T17"/>
                        </a:cxn>
                        <a:cxn ang="T65">
                          <a:pos x="T18" y="T19"/>
                        </a:cxn>
                        <a:cxn ang="T66">
                          <a:pos x="T20" y="T21"/>
                        </a:cxn>
                        <a:cxn ang="T67">
                          <a:pos x="T22" y="T23"/>
                        </a:cxn>
                        <a:cxn ang="T68">
                          <a:pos x="T24" y="T25"/>
                        </a:cxn>
                        <a:cxn ang="T69">
                          <a:pos x="T26" y="T27"/>
                        </a:cxn>
                        <a:cxn ang="T70">
                          <a:pos x="T28" y="T29"/>
                        </a:cxn>
                        <a:cxn ang="T71">
                          <a:pos x="T30" y="T31"/>
                        </a:cxn>
                        <a:cxn ang="T72">
                          <a:pos x="T32" y="T33"/>
                        </a:cxn>
                        <a:cxn ang="T73">
                          <a:pos x="T34" y="T35"/>
                        </a:cxn>
                        <a:cxn ang="T74">
                          <a:pos x="T36" y="T37"/>
                        </a:cxn>
                        <a:cxn ang="T75">
                          <a:pos x="T38" y="T39"/>
                        </a:cxn>
                        <a:cxn ang="T76">
                          <a:pos x="T40" y="T41"/>
                        </a:cxn>
                        <a:cxn ang="T77">
                          <a:pos x="T42" y="T43"/>
                        </a:cxn>
                        <a:cxn ang="T78">
                          <a:pos x="T44" y="T45"/>
                        </a:cxn>
                        <a:cxn ang="T79">
                          <a:pos x="T46" y="T47"/>
                        </a:cxn>
                        <a:cxn ang="T80">
                          <a:pos x="T48" y="T49"/>
                        </a:cxn>
                        <a:cxn ang="T81">
                          <a:pos x="T50" y="T51"/>
                        </a:cxn>
                        <a:cxn ang="T82">
                          <a:pos x="T52" y="T53"/>
                        </a:cxn>
                        <a:cxn ang="T83">
                          <a:pos x="T54" y="T55"/>
                        </a:cxn>
                      </a:cxnLst>
                      <a:rect l="0" t="0" r="r" b="b"/>
                      <a:pathLst>
                        <a:path w="38" h="70">
                          <a:moveTo>
                            <a:pt x="26" y="38"/>
                          </a:moveTo>
                          <a:lnTo>
                            <a:pt x="26" y="38"/>
                          </a:lnTo>
                          <a:lnTo>
                            <a:pt x="20" y="38"/>
                          </a:lnTo>
                          <a:lnTo>
                            <a:pt x="18" y="40"/>
                          </a:lnTo>
                          <a:lnTo>
                            <a:pt x="16" y="44"/>
                          </a:lnTo>
                          <a:lnTo>
                            <a:pt x="20" y="52"/>
                          </a:lnTo>
                          <a:lnTo>
                            <a:pt x="20" y="60"/>
                          </a:lnTo>
                          <a:lnTo>
                            <a:pt x="20" y="66"/>
                          </a:lnTo>
                          <a:lnTo>
                            <a:pt x="18" y="68"/>
                          </a:lnTo>
                          <a:lnTo>
                            <a:pt x="16" y="70"/>
                          </a:lnTo>
                          <a:lnTo>
                            <a:pt x="12" y="70"/>
                          </a:lnTo>
                          <a:lnTo>
                            <a:pt x="0" y="44"/>
                          </a:lnTo>
                          <a:lnTo>
                            <a:pt x="6" y="24"/>
                          </a:lnTo>
                          <a:lnTo>
                            <a:pt x="16" y="12"/>
                          </a:lnTo>
                          <a:lnTo>
                            <a:pt x="24" y="4"/>
                          </a:lnTo>
                          <a:lnTo>
                            <a:pt x="30" y="0"/>
                          </a:lnTo>
                          <a:lnTo>
                            <a:pt x="34" y="0"/>
                          </a:lnTo>
                          <a:lnTo>
                            <a:pt x="36" y="2"/>
                          </a:lnTo>
                          <a:lnTo>
                            <a:pt x="38" y="4"/>
                          </a:lnTo>
                          <a:lnTo>
                            <a:pt x="38" y="8"/>
                          </a:lnTo>
                          <a:lnTo>
                            <a:pt x="34" y="20"/>
                          </a:lnTo>
                          <a:lnTo>
                            <a:pt x="26" y="38"/>
                          </a:lnTo>
                          <a:close/>
                        </a:path>
                      </a:pathLst>
                    </a:custGeom>
                    <a:solidFill>
                      <a:srgbClr val="846C4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74" name="Freeform 24"/>
                    <p:cNvSpPr>
                      <a:spLocks/>
                    </p:cNvSpPr>
                    <p:nvPr/>
                  </p:nvSpPr>
                  <p:spPr bwMode="auto">
                    <a:xfrm>
                      <a:off x="1803" y="867"/>
                      <a:ext cx="9" cy="14"/>
                    </a:xfrm>
                    <a:custGeom>
                      <a:avLst/>
                      <a:gdLst>
                        <a:gd name="T0" fmla="*/ 5 w 16"/>
                        <a:gd name="T1" fmla="*/ 1 h 30"/>
                        <a:gd name="T2" fmla="*/ 5 w 16"/>
                        <a:gd name="T3" fmla="*/ 1 h 30"/>
                        <a:gd name="T4" fmla="*/ 2 w 16"/>
                        <a:gd name="T5" fmla="*/ 0 h 30"/>
                        <a:gd name="T6" fmla="*/ 0 w 16"/>
                        <a:gd name="T7" fmla="*/ 0 h 30"/>
                        <a:gd name="T8" fmla="*/ 0 w 16"/>
                        <a:gd name="T9" fmla="*/ 1 h 30"/>
                        <a:gd name="T10" fmla="*/ 0 w 16"/>
                        <a:gd name="T11" fmla="*/ 2 h 30"/>
                        <a:gd name="T12" fmla="*/ 0 w 16"/>
                        <a:gd name="T13" fmla="*/ 2 h 30"/>
                        <a:gd name="T14" fmla="*/ 3 w 16"/>
                        <a:gd name="T15" fmla="*/ 13 h 30"/>
                        <a:gd name="T16" fmla="*/ 3 w 16"/>
                        <a:gd name="T17" fmla="*/ 13 h 30"/>
                        <a:gd name="T18" fmla="*/ 5 w 16"/>
                        <a:gd name="T19" fmla="*/ 14 h 30"/>
                        <a:gd name="T20" fmla="*/ 7 w 16"/>
                        <a:gd name="T21" fmla="*/ 14 h 30"/>
                        <a:gd name="T22" fmla="*/ 8 w 16"/>
                        <a:gd name="T23" fmla="*/ 13 h 30"/>
                        <a:gd name="T24" fmla="*/ 9 w 16"/>
                        <a:gd name="T25" fmla="*/ 11 h 30"/>
                        <a:gd name="T26" fmla="*/ 9 w 16"/>
                        <a:gd name="T27" fmla="*/ 11 h 30"/>
                        <a:gd name="T28" fmla="*/ 8 w 16"/>
                        <a:gd name="T29" fmla="*/ 7 h 30"/>
                        <a:gd name="T30" fmla="*/ 5 w 16"/>
                        <a:gd name="T31" fmla="*/ 1 h 30"/>
                        <a:gd name="T32" fmla="*/ 5 w 16"/>
                        <a:gd name="T33" fmla="*/ 1 h 30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0" t="0" r="r" b="b"/>
                      <a:pathLst>
                        <a:path w="16" h="30">
                          <a:moveTo>
                            <a:pt x="8" y="2"/>
                          </a:moveTo>
                          <a:lnTo>
                            <a:pt x="8" y="2"/>
                          </a:lnTo>
                          <a:lnTo>
                            <a:pt x="4" y="0"/>
                          </a:lnTo>
                          <a:lnTo>
                            <a:pt x="0" y="0"/>
                          </a:lnTo>
                          <a:lnTo>
                            <a:pt x="0" y="2"/>
                          </a:lnTo>
                          <a:lnTo>
                            <a:pt x="0" y="4"/>
                          </a:lnTo>
                          <a:lnTo>
                            <a:pt x="6" y="28"/>
                          </a:lnTo>
                          <a:lnTo>
                            <a:pt x="8" y="30"/>
                          </a:lnTo>
                          <a:lnTo>
                            <a:pt x="12" y="30"/>
                          </a:lnTo>
                          <a:lnTo>
                            <a:pt x="14" y="28"/>
                          </a:lnTo>
                          <a:lnTo>
                            <a:pt x="16" y="24"/>
                          </a:lnTo>
                          <a:lnTo>
                            <a:pt x="14" y="14"/>
                          </a:lnTo>
                          <a:lnTo>
                            <a:pt x="8" y="2"/>
                          </a:lnTo>
                          <a:close/>
                        </a:path>
                      </a:pathLst>
                    </a:custGeom>
                    <a:solidFill>
                      <a:srgbClr val="846C4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75" name="Freeform 25"/>
                    <p:cNvSpPr>
                      <a:spLocks/>
                    </p:cNvSpPr>
                    <p:nvPr/>
                  </p:nvSpPr>
                  <p:spPr bwMode="auto">
                    <a:xfrm>
                      <a:off x="1813" y="859"/>
                      <a:ext cx="7" cy="16"/>
                    </a:xfrm>
                    <a:custGeom>
                      <a:avLst/>
                      <a:gdLst>
                        <a:gd name="T0" fmla="*/ 5 w 12"/>
                        <a:gd name="T1" fmla="*/ 1 h 32"/>
                        <a:gd name="T2" fmla="*/ 5 w 12"/>
                        <a:gd name="T3" fmla="*/ 1 h 32"/>
                        <a:gd name="T4" fmla="*/ 2 w 12"/>
                        <a:gd name="T5" fmla="*/ 0 h 32"/>
                        <a:gd name="T6" fmla="*/ 0 w 12"/>
                        <a:gd name="T7" fmla="*/ 0 h 32"/>
                        <a:gd name="T8" fmla="*/ 0 w 12"/>
                        <a:gd name="T9" fmla="*/ 0 h 32"/>
                        <a:gd name="T10" fmla="*/ 0 w 12"/>
                        <a:gd name="T11" fmla="*/ 2 h 32"/>
                        <a:gd name="T12" fmla="*/ 0 w 12"/>
                        <a:gd name="T13" fmla="*/ 2 h 32"/>
                        <a:gd name="T14" fmla="*/ 1 w 12"/>
                        <a:gd name="T15" fmla="*/ 14 h 32"/>
                        <a:gd name="T16" fmla="*/ 1 w 12"/>
                        <a:gd name="T17" fmla="*/ 14 h 32"/>
                        <a:gd name="T18" fmla="*/ 2 w 12"/>
                        <a:gd name="T19" fmla="*/ 15 h 32"/>
                        <a:gd name="T20" fmla="*/ 4 w 12"/>
                        <a:gd name="T21" fmla="*/ 16 h 32"/>
                        <a:gd name="T22" fmla="*/ 6 w 12"/>
                        <a:gd name="T23" fmla="*/ 15 h 32"/>
                        <a:gd name="T24" fmla="*/ 7 w 12"/>
                        <a:gd name="T25" fmla="*/ 13 h 32"/>
                        <a:gd name="T26" fmla="*/ 7 w 12"/>
                        <a:gd name="T27" fmla="*/ 13 h 32"/>
                        <a:gd name="T28" fmla="*/ 7 w 12"/>
                        <a:gd name="T29" fmla="*/ 7 h 32"/>
                        <a:gd name="T30" fmla="*/ 5 w 12"/>
                        <a:gd name="T31" fmla="*/ 1 h 32"/>
                        <a:gd name="T32" fmla="*/ 5 w 12"/>
                        <a:gd name="T33" fmla="*/ 1 h 32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0" t="0" r="r" b="b"/>
                      <a:pathLst>
                        <a:path w="12" h="32">
                          <a:moveTo>
                            <a:pt x="8" y="2"/>
                          </a:moveTo>
                          <a:lnTo>
                            <a:pt x="8" y="2"/>
                          </a:lnTo>
                          <a:lnTo>
                            <a:pt x="4" y="0"/>
                          </a:lnTo>
                          <a:lnTo>
                            <a:pt x="0" y="0"/>
                          </a:lnTo>
                          <a:lnTo>
                            <a:pt x="0" y="4"/>
                          </a:lnTo>
                          <a:lnTo>
                            <a:pt x="2" y="28"/>
                          </a:lnTo>
                          <a:lnTo>
                            <a:pt x="4" y="30"/>
                          </a:lnTo>
                          <a:lnTo>
                            <a:pt x="6" y="32"/>
                          </a:lnTo>
                          <a:lnTo>
                            <a:pt x="10" y="30"/>
                          </a:lnTo>
                          <a:lnTo>
                            <a:pt x="12" y="26"/>
                          </a:lnTo>
                          <a:lnTo>
                            <a:pt x="12" y="14"/>
                          </a:lnTo>
                          <a:lnTo>
                            <a:pt x="8" y="2"/>
                          </a:lnTo>
                          <a:close/>
                        </a:path>
                      </a:pathLst>
                    </a:custGeom>
                    <a:solidFill>
                      <a:srgbClr val="846C4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76" name="Freeform 26"/>
                    <p:cNvSpPr>
                      <a:spLocks/>
                    </p:cNvSpPr>
                    <p:nvPr/>
                  </p:nvSpPr>
                  <p:spPr bwMode="auto">
                    <a:xfrm>
                      <a:off x="1809" y="862"/>
                      <a:ext cx="8" cy="15"/>
                    </a:xfrm>
                    <a:custGeom>
                      <a:avLst/>
                      <a:gdLst>
                        <a:gd name="T0" fmla="*/ 7 w 12"/>
                        <a:gd name="T1" fmla="*/ 2 h 32"/>
                        <a:gd name="T2" fmla="*/ 7 w 12"/>
                        <a:gd name="T3" fmla="*/ 2 h 32"/>
                        <a:gd name="T4" fmla="*/ 3 w 12"/>
                        <a:gd name="T5" fmla="*/ 0 h 32"/>
                        <a:gd name="T6" fmla="*/ 1 w 12"/>
                        <a:gd name="T7" fmla="*/ 0 h 32"/>
                        <a:gd name="T8" fmla="*/ 0 w 12"/>
                        <a:gd name="T9" fmla="*/ 1 h 32"/>
                        <a:gd name="T10" fmla="*/ 0 w 12"/>
                        <a:gd name="T11" fmla="*/ 2 h 32"/>
                        <a:gd name="T12" fmla="*/ 0 w 12"/>
                        <a:gd name="T13" fmla="*/ 2 h 32"/>
                        <a:gd name="T14" fmla="*/ 0 w 12"/>
                        <a:gd name="T15" fmla="*/ 13 h 32"/>
                        <a:gd name="T16" fmla="*/ 0 w 12"/>
                        <a:gd name="T17" fmla="*/ 13 h 32"/>
                        <a:gd name="T18" fmla="*/ 1 w 12"/>
                        <a:gd name="T19" fmla="*/ 15 h 32"/>
                        <a:gd name="T20" fmla="*/ 3 w 12"/>
                        <a:gd name="T21" fmla="*/ 15 h 32"/>
                        <a:gd name="T22" fmla="*/ 5 w 12"/>
                        <a:gd name="T23" fmla="*/ 15 h 32"/>
                        <a:gd name="T24" fmla="*/ 7 w 12"/>
                        <a:gd name="T25" fmla="*/ 13 h 32"/>
                        <a:gd name="T26" fmla="*/ 7 w 12"/>
                        <a:gd name="T27" fmla="*/ 13 h 32"/>
                        <a:gd name="T28" fmla="*/ 8 w 12"/>
                        <a:gd name="T29" fmla="*/ 8 h 32"/>
                        <a:gd name="T30" fmla="*/ 7 w 12"/>
                        <a:gd name="T31" fmla="*/ 2 h 32"/>
                        <a:gd name="T32" fmla="*/ 7 w 12"/>
                        <a:gd name="T33" fmla="*/ 2 h 32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0" t="0" r="r" b="b"/>
                      <a:pathLst>
                        <a:path w="12" h="32">
                          <a:moveTo>
                            <a:pt x="10" y="4"/>
                          </a:moveTo>
                          <a:lnTo>
                            <a:pt x="10" y="4"/>
                          </a:lnTo>
                          <a:lnTo>
                            <a:pt x="4" y="0"/>
                          </a:lnTo>
                          <a:lnTo>
                            <a:pt x="2" y="0"/>
                          </a:lnTo>
                          <a:lnTo>
                            <a:pt x="0" y="2"/>
                          </a:lnTo>
                          <a:lnTo>
                            <a:pt x="0" y="4"/>
                          </a:lnTo>
                          <a:lnTo>
                            <a:pt x="0" y="28"/>
                          </a:lnTo>
                          <a:lnTo>
                            <a:pt x="2" y="32"/>
                          </a:lnTo>
                          <a:lnTo>
                            <a:pt x="4" y="32"/>
                          </a:lnTo>
                          <a:lnTo>
                            <a:pt x="8" y="32"/>
                          </a:lnTo>
                          <a:lnTo>
                            <a:pt x="10" y="28"/>
                          </a:lnTo>
                          <a:lnTo>
                            <a:pt x="12" y="16"/>
                          </a:lnTo>
                          <a:lnTo>
                            <a:pt x="10" y="4"/>
                          </a:lnTo>
                          <a:close/>
                        </a:path>
                      </a:pathLst>
                    </a:custGeom>
                    <a:solidFill>
                      <a:srgbClr val="846C4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77" name="Freeform 27"/>
                    <p:cNvSpPr>
                      <a:spLocks/>
                    </p:cNvSpPr>
                    <p:nvPr/>
                  </p:nvSpPr>
                  <p:spPr bwMode="auto">
                    <a:xfrm>
                      <a:off x="1819" y="859"/>
                      <a:ext cx="6" cy="12"/>
                    </a:xfrm>
                    <a:custGeom>
                      <a:avLst/>
                      <a:gdLst>
                        <a:gd name="T0" fmla="*/ 4 w 10"/>
                        <a:gd name="T1" fmla="*/ 1 h 24"/>
                        <a:gd name="T2" fmla="*/ 4 w 10"/>
                        <a:gd name="T3" fmla="*/ 1 h 24"/>
                        <a:gd name="T4" fmla="*/ 1 w 10"/>
                        <a:gd name="T5" fmla="*/ 0 h 24"/>
                        <a:gd name="T6" fmla="*/ 0 w 10"/>
                        <a:gd name="T7" fmla="*/ 0 h 24"/>
                        <a:gd name="T8" fmla="*/ 0 w 10"/>
                        <a:gd name="T9" fmla="*/ 1 h 24"/>
                        <a:gd name="T10" fmla="*/ 0 w 10"/>
                        <a:gd name="T11" fmla="*/ 1 h 24"/>
                        <a:gd name="T12" fmla="*/ 1 w 10"/>
                        <a:gd name="T13" fmla="*/ 10 h 24"/>
                        <a:gd name="T14" fmla="*/ 1 w 10"/>
                        <a:gd name="T15" fmla="*/ 10 h 24"/>
                        <a:gd name="T16" fmla="*/ 2 w 10"/>
                        <a:gd name="T17" fmla="*/ 11 h 24"/>
                        <a:gd name="T18" fmla="*/ 4 w 10"/>
                        <a:gd name="T19" fmla="*/ 12 h 24"/>
                        <a:gd name="T20" fmla="*/ 5 w 10"/>
                        <a:gd name="T21" fmla="*/ 11 h 24"/>
                        <a:gd name="T22" fmla="*/ 6 w 10"/>
                        <a:gd name="T23" fmla="*/ 10 h 24"/>
                        <a:gd name="T24" fmla="*/ 6 w 10"/>
                        <a:gd name="T25" fmla="*/ 10 h 24"/>
                        <a:gd name="T26" fmla="*/ 6 w 10"/>
                        <a:gd name="T27" fmla="*/ 6 h 24"/>
                        <a:gd name="T28" fmla="*/ 4 w 10"/>
                        <a:gd name="T29" fmla="*/ 1 h 24"/>
                        <a:gd name="T30" fmla="*/ 4 w 10"/>
                        <a:gd name="T31" fmla="*/ 1 h 24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</a:gdLst>
                      <a:ahLst/>
                      <a:cxnLst>
                        <a:cxn ang="T32">
                          <a:pos x="T0" y="T1"/>
                        </a:cxn>
                        <a:cxn ang="T33">
                          <a:pos x="T2" y="T3"/>
                        </a:cxn>
                        <a:cxn ang="T34">
                          <a:pos x="T4" y="T5"/>
                        </a:cxn>
                        <a:cxn ang="T35">
                          <a:pos x="T6" y="T7"/>
                        </a:cxn>
                        <a:cxn ang="T36">
                          <a:pos x="T8" y="T9"/>
                        </a:cxn>
                        <a:cxn ang="T37">
                          <a:pos x="T10" y="T11"/>
                        </a:cxn>
                        <a:cxn ang="T38">
                          <a:pos x="T12" y="T13"/>
                        </a:cxn>
                        <a:cxn ang="T39">
                          <a:pos x="T14" y="T15"/>
                        </a:cxn>
                        <a:cxn ang="T40">
                          <a:pos x="T16" y="T17"/>
                        </a:cxn>
                        <a:cxn ang="T41">
                          <a:pos x="T18" y="T19"/>
                        </a:cxn>
                        <a:cxn ang="T42">
                          <a:pos x="T20" y="T21"/>
                        </a:cxn>
                        <a:cxn ang="T43">
                          <a:pos x="T22" y="T23"/>
                        </a:cxn>
                        <a:cxn ang="T44">
                          <a:pos x="T24" y="T25"/>
                        </a:cxn>
                        <a:cxn ang="T45">
                          <a:pos x="T26" y="T27"/>
                        </a:cxn>
                        <a:cxn ang="T46">
                          <a:pos x="T28" y="T29"/>
                        </a:cxn>
                        <a:cxn ang="T47">
                          <a:pos x="T30" y="T31"/>
                        </a:cxn>
                      </a:cxnLst>
                      <a:rect l="0" t="0" r="r" b="b"/>
                      <a:pathLst>
                        <a:path w="10" h="24">
                          <a:moveTo>
                            <a:pt x="6" y="2"/>
                          </a:moveTo>
                          <a:lnTo>
                            <a:pt x="6" y="2"/>
                          </a:lnTo>
                          <a:lnTo>
                            <a:pt x="2" y="0"/>
                          </a:lnTo>
                          <a:lnTo>
                            <a:pt x="0" y="0"/>
                          </a:lnTo>
                          <a:lnTo>
                            <a:pt x="0" y="2"/>
                          </a:lnTo>
                          <a:lnTo>
                            <a:pt x="2" y="20"/>
                          </a:lnTo>
                          <a:lnTo>
                            <a:pt x="4" y="22"/>
                          </a:lnTo>
                          <a:lnTo>
                            <a:pt x="6" y="24"/>
                          </a:lnTo>
                          <a:lnTo>
                            <a:pt x="8" y="22"/>
                          </a:lnTo>
                          <a:lnTo>
                            <a:pt x="10" y="20"/>
                          </a:lnTo>
                          <a:lnTo>
                            <a:pt x="10" y="12"/>
                          </a:lnTo>
                          <a:lnTo>
                            <a:pt x="6" y="2"/>
                          </a:lnTo>
                          <a:close/>
                        </a:path>
                      </a:pathLst>
                    </a:custGeom>
                    <a:solidFill>
                      <a:srgbClr val="846C4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78" name="Freeform 28"/>
                    <p:cNvSpPr>
                      <a:spLocks/>
                    </p:cNvSpPr>
                    <p:nvPr/>
                  </p:nvSpPr>
                  <p:spPr bwMode="auto">
                    <a:xfrm>
                      <a:off x="1802" y="830"/>
                      <a:ext cx="38" cy="19"/>
                    </a:xfrm>
                    <a:custGeom>
                      <a:avLst/>
                      <a:gdLst>
                        <a:gd name="T0" fmla="*/ 0 w 66"/>
                        <a:gd name="T1" fmla="*/ 10 h 40"/>
                        <a:gd name="T2" fmla="*/ 32 w 66"/>
                        <a:gd name="T3" fmla="*/ 19 h 40"/>
                        <a:gd name="T4" fmla="*/ 38 w 66"/>
                        <a:gd name="T5" fmla="*/ 8 h 40"/>
                        <a:gd name="T6" fmla="*/ 5 w 66"/>
                        <a:gd name="T7" fmla="*/ 0 h 40"/>
                        <a:gd name="T8" fmla="*/ 0 w 66"/>
                        <a:gd name="T9" fmla="*/ 10 h 40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66" h="40">
                          <a:moveTo>
                            <a:pt x="0" y="22"/>
                          </a:moveTo>
                          <a:lnTo>
                            <a:pt x="56" y="40"/>
                          </a:lnTo>
                          <a:lnTo>
                            <a:pt x="66" y="16"/>
                          </a:lnTo>
                          <a:lnTo>
                            <a:pt x="8" y="0"/>
                          </a:lnTo>
                          <a:lnTo>
                            <a:pt x="0" y="22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79" name="Freeform 29"/>
                    <p:cNvSpPr>
                      <a:spLocks/>
                    </p:cNvSpPr>
                    <p:nvPr/>
                  </p:nvSpPr>
                  <p:spPr bwMode="auto">
                    <a:xfrm>
                      <a:off x="1791" y="663"/>
                      <a:ext cx="78" cy="161"/>
                    </a:xfrm>
                    <a:custGeom>
                      <a:avLst/>
                      <a:gdLst>
                        <a:gd name="T0" fmla="*/ 0 w 136"/>
                        <a:gd name="T1" fmla="*/ 152 h 334"/>
                        <a:gd name="T2" fmla="*/ 20 w 136"/>
                        <a:gd name="T3" fmla="*/ 87 h 334"/>
                        <a:gd name="T4" fmla="*/ 20 w 136"/>
                        <a:gd name="T5" fmla="*/ 87 h 334"/>
                        <a:gd name="T6" fmla="*/ 23 w 136"/>
                        <a:gd name="T7" fmla="*/ 44 h 334"/>
                        <a:gd name="T8" fmla="*/ 25 w 136"/>
                        <a:gd name="T9" fmla="*/ 15 h 334"/>
                        <a:gd name="T10" fmla="*/ 24 w 136"/>
                        <a:gd name="T11" fmla="*/ 5 h 334"/>
                        <a:gd name="T12" fmla="*/ 24 w 136"/>
                        <a:gd name="T13" fmla="*/ 2 h 334"/>
                        <a:gd name="T14" fmla="*/ 23 w 136"/>
                        <a:gd name="T15" fmla="*/ 0 h 334"/>
                        <a:gd name="T16" fmla="*/ 23 w 136"/>
                        <a:gd name="T17" fmla="*/ 0 h 334"/>
                        <a:gd name="T18" fmla="*/ 28 w 136"/>
                        <a:gd name="T19" fmla="*/ 0 h 334"/>
                        <a:gd name="T20" fmla="*/ 31 w 136"/>
                        <a:gd name="T21" fmla="*/ 1 h 334"/>
                        <a:gd name="T22" fmla="*/ 36 w 136"/>
                        <a:gd name="T23" fmla="*/ 3 h 334"/>
                        <a:gd name="T24" fmla="*/ 39 w 136"/>
                        <a:gd name="T25" fmla="*/ 6 h 334"/>
                        <a:gd name="T26" fmla="*/ 47 w 136"/>
                        <a:gd name="T27" fmla="*/ 15 h 334"/>
                        <a:gd name="T28" fmla="*/ 54 w 136"/>
                        <a:gd name="T29" fmla="*/ 28 h 334"/>
                        <a:gd name="T30" fmla="*/ 68 w 136"/>
                        <a:gd name="T31" fmla="*/ 55 h 334"/>
                        <a:gd name="T32" fmla="*/ 73 w 136"/>
                        <a:gd name="T33" fmla="*/ 67 h 334"/>
                        <a:gd name="T34" fmla="*/ 78 w 136"/>
                        <a:gd name="T35" fmla="*/ 76 h 334"/>
                        <a:gd name="T36" fmla="*/ 78 w 136"/>
                        <a:gd name="T37" fmla="*/ 76 h 334"/>
                        <a:gd name="T38" fmla="*/ 77 w 136"/>
                        <a:gd name="T39" fmla="*/ 83 h 334"/>
                        <a:gd name="T40" fmla="*/ 75 w 136"/>
                        <a:gd name="T41" fmla="*/ 91 h 334"/>
                        <a:gd name="T42" fmla="*/ 72 w 136"/>
                        <a:gd name="T43" fmla="*/ 99 h 334"/>
                        <a:gd name="T44" fmla="*/ 68 w 136"/>
                        <a:gd name="T45" fmla="*/ 110 h 334"/>
                        <a:gd name="T46" fmla="*/ 62 w 136"/>
                        <a:gd name="T47" fmla="*/ 121 h 334"/>
                        <a:gd name="T48" fmla="*/ 55 w 136"/>
                        <a:gd name="T49" fmla="*/ 133 h 334"/>
                        <a:gd name="T50" fmla="*/ 46 w 136"/>
                        <a:gd name="T51" fmla="*/ 147 h 334"/>
                        <a:gd name="T52" fmla="*/ 36 w 136"/>
                        <a:gd name="T53" fmla="*/ 161 h 334"/>
                        <a:gd name="T54" fmla="*/ 0 w 136"/>
                        <a:gd name="T55" fmla="*/ 152 h 334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</a:gdLst>
                      <a:ahLst/>
                      <a:cxnLst>
                        <a:cxn ang="T56">
                          <a:pos x="T0" y="T1"/>
                        </a:cxn>
                        <a:cxn ang="T57">
                          <a:pos x="T2" y="T3"/>
                        </a:cxn>
                        <a:cxn ang="T58">
                          <a:pos x="T4" y="T5"/>
                        </a:cxn>
                        <a:cxn ang="T59">
                          <a:pos x="T6" y="T7"/>
                        </a:cxn>
                        <a:cxn ang="T60">
                          <a:pos x="T8" y="T9"/>
                        </a:cxn>
                        <a:cxn ang="T61">
                          <a:pos x="T10" y="T11"/>
                        </a:cxn>
                        <a:cxn ang="T62">
                          <a:pos x="T12" y="T13"/>
                        </a:cxn>
                        <a:cxn ang="T63">
                          <a:pos x="T14" y="T15"/>
                        </a:cxn>
                        <a:cxn ang="T64">
                          <a:pos x="T16" y="T17"/>
                        </a:cxn>
                        <a:cxn ang="T65">
                          <a:pos x="T18" y="T19"/>
                        </a:cxn>
                        <a:cxn ang="T66">
                          <a:pos x="T20" y="T21"/>
                        </a:cxn>
                        <a:cxn ang="T67">
                          <a:pos x="T22" y="T23"/>
                        </a:cxn>
                        <a:cxn ang="T68">
                          <a:pos x="T24" y="T25"/>
                        </a:cxn>
                        <a:cxn ang="T69">
                          <a:pos x="T26" y="T27"/>
                        </a:cxn>
                        <a:cxn ang="T70">
                          <a:pos x="T28" y="T29"/>
                        </a:cxn>
                        <a:cxn ang="T71">
                          <a:pos x="T30" y="T31"/>
                        </a:cxn>
                        <a:cxn ang="T72">
                          <a:pos x="T32" y="T33"/>
                        </a:cxn>
                        <a:cxn ang="T73">
                          <a:pos x="T34" y="T35"/>
                        </a:cxn>
                        <a:cxn ang="T74">
                          <a:pos x="T36" y="T37"/>
                        </a:cxn>
                        <a:cxn ang="T75">
                          <a:pos x="T38" y="T39"/>
                        </a:cxn>
                        <a:cxn ang="T76">
                          <a:pos x="T40" y="T41"/>
                        </a:cxn>
                        <a:cxn ang="T77">
                          <a:pos x="T42" y="T43"/>
                        </a:cxn>
                        <a:cxn ang="T78">
                          <a:pos x="T44" y="T45"/>
                        </a:cxn>
                        <a:cxn ang="T79">
                          <a:pos x="T46" y="T47"/>
                        </a:cxn>
                        <a:cxn ang="T80">
                          <a:pos x="T48" y="T49"/>
                        </a:cxn>
                        <a:cxn ang="T81">
                          <a:pos x="T50" y="T51"/>
                        </a:cxn>
                        <a:cxn ang="T82">
                          <a:pos x="T52" y="T53"/>
                        </a:cxn>
                        <a:cxn ang="T83">
                          <a:pos x="T54" y="T55"/>
                        </a:cxn>
                      </a:cxnLst>
                      <a:rect l="0" t="0" r="r" b="b"/>
                      <a:pathLst>
                        <a:path w="136" h="334">
                          <a:moveTo>
                            <a:pt x="0" y="316"/>
                          </a:moveTo>
                          <a:lnTo>
                            <a:pt x="34" y="180"/>
                          </a:lnTo>
                          <a:lnTo>
                            <a:pt x="40" y="92"/>
                          </a:lnTo>
                          <a:lnTo>
                            <a:pt x="44" y="32"/>
                          </a:lnTo>
                          <a:lnTo>
                            <a:pt x="42" y="10"/>
                          </a:lnTo>
                          <a:lnTo>
                            <a:pt x="42" y="4"/>
                          </a:lnTo>
                          <a:lnTo>
                            <a:pt x="40" y="0"/>
                          </a:lnTo>
                          <a:lnTo>
                            <a:pt x="48" y="0"/>
                          </a:lnTo>
                          <a:lnTo>
                            <a:pt x="54" y="2"/>
                          </a:lnTo>
                          <a:lnTo>
                            <a:pt x="62" y="6"/>
                          </a:lnTo>
                          <a:lnTo>
                            <a:pt x="68" y="12"/>
                          </a:lnTo>
                          <a:lnTo>
                            <a:pt x="82" y="32"/>
                          </a:lnTo>
                          <a:lnTo>
                            <a:pt x="94" y="58"/>
                          </a:lnTo>
                          <a:lnTo>
                            <a:pt x="118" y="114"/>
                          </a:lnTo>
                          <a:lnTo>
                            <a:pt x="128" y="138"/>
                          </a:lnTo>
                          <a:lnTo>
                            <a:pt x="136" y="158"/>
                          </a:lnTo>
                          <a:lnTo>
                            <a:pt x="134" y="172"/>
                          </a:lnTo>
                          <a:lnTo>
                            <a:pt x="130" y="188"/>
                          </a:lnTo>
                          <a:lnTo>
                            <a:pt x="126" y="206"/>
                          </a:lnTo>
                          <a:lnTo>
                            <a:pt x="118" y="228"/>
                          </a:lnTo>
                          <a:lnTo>
                            <a:pt x="108" y="250"/>
                          </a:lnTo>
                          <a:lnTo>
                            <a:pt x="96" y="276"/>
                          </a:lnTo>
                          <a:lnTo>
                            <a:pt x="80" y="304"/>
                          </a:lnTo>
                          <a:lnTo>
                            <a:pt x="62" y="334"/>
                          </a:lnTo>
                          <a:lnTo>
                            <a:pt x="0" y="316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80" name="Freeform 30"/>
                    <p:cNvSpPr>
                      <a:spLocks/>
                    </p:cNvSpPr>
                    <p:nvPr/>
                  </p:nvSpPr>
                  <p:spPr bwMode="auto">
                    <a:xfrm>
                      <a:off x="1824" y="634"/>
                      <a:ext cx="131" cy="210"/>
                    </a:xfrm>
                    <a:custGeom>
                      <a:avLst/>
                      <a:gdLst>
                        <a:gd name="T0" fmla="*/ 57 w 228"/>
                        <a:gd name="T1" fmla="*/ 0 h 434"/>
                        <a:gd name="T2" fmla="*/ 57 w 228"/>
                        <a:gd name="T3" fmla="*/ 0 h 434"/>
                        <a:gd name="T4" fmla="*/ 51 w 228"/>
                        <a:gd name="T5" fmla="*/ 1 h 434"/>
                        <a:gd name="T6" fmla="*/ 46 w 228"/>
                        <a:gd name="T7" fmla="*/ 2 h 434"/>
                        <a:gd name="T8" fmla="*/ 46 w 228"/>
                        <a:gd name="T9" fmla="*/ 2 h 434"/>
                        <a:gd name="T10" fmla="*/ 36 w 228"/>
                        <a:gd name="T11" fmla="*/ 10 h 434"/>
                        <a:gd name="T12" fmla="*/ 26 w 228"/>
                        <a:gd name="T13" fmla="*/ 15 h 434"/>
                        <a:gd name="T14" fmla="*/ 22 w 228"/>
                        <a:gd name="T15" fmla="*/ 17 h 434"/>
                        <a:gd name="T16" fmla="*/ 22 w 228"/>
                        <a:gd name="T17" fmla="*/ 17 h 434"/>
                        <a:gd name="T18" fmla="*/ 18 w 228"/>
                        <a:gd name="T19" fmla="*/ 18 h 434"/>
                        <a:gd name="T20" fmla="*/ 15 w 228"/>
                        <a:gd name="T21" fmla="*/ 21 h 434"/>
                        <a:gd name="T22" fmla="*/ 10 w 228"/>
                        <a:gd name="T23" fmla="*/ 24 h 434"/>
                        <a:gd name="T24" fmla="*/ 7 w 228"/>
                        <a:gd name="T25" fmla="*/ 29 h 434"/>
                        <a:gd name="T26" fmla="*/ 3 w 228"/>
                        <a:gd name="T27" fmla="*/ 36 h 434"/>
                        <a:gd name="T28" fmla="*/ 0 w 228"/>
                        <a:gd name="T29" fmla="*/ 44 h 434"/>
                        <a:gd name="T30" fmla="*/ 0 w 228"/>
                        <a:gd name="T31" fmla="*/ 53 h 434"/>
                        <a:gd name="T32" fmla="*/ 0 w 228"/>
                        <a:gd name="T33" fmla="*/ 53 h 434"/>
                        <a:gd name="T34" fmla="*/ 1 w 228"/>
                        <a:gd name="T35" fmla="*/ 111 h 434"/>
                        <a:gd name="T36" fmla="*/ 1 w 228"/>
                        <a:gd name="T37" fmla="*/ 161 h 434"/>
                        <a:gd name="T38" fmla="*/ 2 w 228"/>
                        <a:gd name="T39" fmla="*/ 195 h 434"/>
                        <a:gd name="T40" fmla="*/ 3 w 228"/>
                        <a:gd name="T41" fmla="*/ 204 h 434"/>
                        <a:gd name="T42" fmla="*/ 3 w 228"/>
                        <a:gd name="T43" fmla="*/ 207 h 434"/>
                        <a:gd name="T44" fmla="*/ 5 w 228"/>
                        <a:gd name="T45" fmla="*/ 209 h 434"/>
                        <a:gd name="T46" fmla="*/ 5 w 228"/>
                        <a:gd name="T47" fmla="*/ 209 h 434"/>
                        <a:gd name="T48" fmla="*/ 10 w 228"/>
                        <a:gd name="T49" fmla="*/ 209 h 434"/>
                        <a:gd name="T50" fmla="*/ 29 w 228"/>
                        <a:gd name="T51" fmla="*/ 210 h 434"/>
                        <a:gd name="T52" fmla="*/ 44 w 228"/>
                        <a:gd name="T53" fmla="*/ 210 h 434"/>
                        <a:gd name="T54" fmla="*/ 60 w 228"/>
                        <a:gd name="T55" fmla="*/ 209 h 434"/>
                        <a:gd name="T56" fmla="*/ 79 w 228"/>
                        <a:gd name="T57" fmla="*/ 207 h 434"/>
                        <a:gd name="T58" fmla="*/ 102 w 228"/>
                        <a:gd name="T59" fmla="*/ 204 h 434"/>
                        <a:gd name="T60" fmla="*/ 102 w 228"/>
                        <a:gd name="T61" fmla="*/ 204 h 434"/>
                        <a:gd name="T62" fmla="*/ 109 w 228"/>
                        <a:gd name="T63" fmla="*/ 183 h 434"/>
                        <a:gd name="T64" fmla="*/ 116 w 228"/>
                        <a:gd name="T65" fmla="*/ 161 h 434"/>
                        <a:gd name="T66" fmla="*/ 123 w 228"/>
                        <a:gd name="T67" fmla="*/ 134 h 434"/>
                        <a:gd name="T68" fmla="*/ 129 w 228"/>
                        <a:gd name="T69" fmla="*/ 104 h 434"/>
                        <a:gd name="T70" fmla="*/ 130 w 228"/>
                        <a:gd name="T71" fmla="*/ 89 h 434"/>
                        <a:gd name="T72" fmla="*/ 131 w 228"/>
                        <a:gd name="T73" fmla="*/ 75 h 434"/>
                        <a:gd name="T74" fmla="*/ 131 w 228"/>
                        <a:gd name="T75" fmla="*/ 61 h 434"/>
                        <a:gd name="T76" fmla="*/ 130 w 228"/>
                        <a:gd name="T77" fmla="*/ 48 h 434"/>
                        <a:gd name="T78" fmla="*/ 128 w 228"/>
                        <a:gd name="T79" fmla="*/ 37 h 434"/>
                        <a:gd name="T80" fmla="*/ 124 w 228"/>
                        <a:gd name="T81" fmla="*/ 27 h 434"/>
                        <a:gd name="T82" fmla="*/ 124 w 228"/>
                        <a:gd name="T83" fmla="*/ 27 h 434"/>
                        <a:gd name="T84" fmla="*/ 121 w 228"/>
                        <a:gd name="T85" fmla="*/ 24 h 434"/>
                        <a:gd name="T86" fmla="*/ 114 w 228"/>
                        <a:gd name="T87" fmla="*/ 19 h 434"/>
                        <a:gd name="T88" fmla="*/ 94 w 228"/>
                        <a:gd name="T89" fmla="*/ 11 h 434"/>
                        <a:gd name="T90" fmla="*/ 72 w 228"/>
                        <a:gd name="T91" fmla="*/ 3 h 434"/>
                        <a:gd name="T92" fmla="*/ 63 w 228"/>
                        <a:gd name="T93" fmla="*/ 1 h 434"/>
                        <a:gd name="T94" fmla="*/ 57 w 228"/>
                        <a:gd name="T95" fmla="*/ 0 h 434"/>
                        <a:gd name="T96" fmla="*/ 57 w 228"/>
                        <a:gd name="T97" fmla="*/ 0 h 434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</a:gdLst>
                      <a:ahLst/>
                      <a:cxnLst>
                        <a:cxn ang="T98">
                          <a:pos x="T0" y="T1"/>
                        </a:cxn>
                        <a:cxn ang="T99">
                          <a:pos x="T2" y="T3"/>
                        </a:cxn>
                        <a:cxn ang="T100">
                          <a:pos x="T4" y="T5"/>
                        </a:cxn>
                        <a:cxn ang="T101">
                          <a:pos x="T6" y="T7"/>
                        </a:cxn>
                        <a:cxn ang="T102">
                          <a:pos x="T8" y="T9"/>
                        </a:cxn>
                        <a:cxn ang="T103">
                          <a:pos x="T10" y="T11"/>
                        </a:cxn>
                        <a:cxn ang="T104">
                          <a:pos x="T12" y="T13"/>
                        </a:cxn>
                        <a:cxn ang="T105">
                          <a:pos x="T14" y="T15"/>
                        </a:cxn>
                        <a:cxn ang="T106">
                          <a:pos x="T16" y="T17"/>
                        </a:cxn>
                        <a:cxn ang="T107">
                          <a:pos x="T18" y="T19"/>
                        </a:cxn>
                        <a:cxn ang="T108">
                          <a:pos x="T20" y="T21"/>
                        </a:cxn>
                        <a:cxn ang="T109">
                          <a:pos x="T22" y="T23"/>
                        </a:cxn>
                        <a:cxn ang="T110">
                          <a:pos x="T24" y="T25"/>
                        </a:cxn>
                        <a:cxn ang="T111">
                          <a:pos x="T26" y="T27"/>
                        </a:cxn>
                        <a:cxn ang="T112">
                          <a:pos x="T28" y="T29"/>
                        </a:cxn>
                        <a:cxn ang="T113">
                          <a:pos x="T30" y="T31"/>
                        </a:cxn>
                        <a:cxn ang="T114">
                          <a:pos x="T32" y="T33"/>
                        </a:cxn>
                        <a:cxn ang="T115">
                          <a:pos x="T34" y="T35"/>
                        </a:cxn>
                        <a:cxn ang="T116">
                          <a:pos x="T36" y="T37"/>
                        </a:cxn>
                        <a:cxn ang="T117">
                          <a:pos x="T38" y="T39"/>
                        </a:cxn>
                        <a:cxn ang="T118">
                          <a:pos x="T40" y="T41"/>
                        </a:cxn>
                        <a:cxn ang="T119">
                          <a:pos x="T42" y="T43"/>
                        </a:cxn>
                        <a:cxn ang="T120">
                          <a:pos x="T44" y="T45"/>
                        </a:cxn>
                        <a:cxn ang="T121">
                          <a:pos x="T46" y="T47"/>
                        </a:cxn>
                        <a:cxn ang="T122">
                          <a:pos x="T48" y="T49"/>
                        </a:cxn>
                        <a:cxn ang="T123">
                          <a:pos x="T50" y="T51"/>
                        </a:cxn>
                        <a:cxn ang="T124">
                          <a:pos x="T52" y="T53"/>
                        </a:cxn>
                        <a:cxn ang="T125">
                          <a:pos x="T54" y="T55"/>
                        </a:cxn>
                        <a:cxn ang="T126">
                          <a:pos x="T56" y="T57"/>
                        </a:cxn>
                        <a:cxn ang="T127">
                          <a:pos x="T58" y="T59"/>
                        </a:cxn>
                        <a:cxn ang="T128">
                          <a:pos x="T60" y="T61"/>
                        </a:cxn>
                        <a:cxn ang="T129">
                          <a:pos x="T62" y="T63"/>
                        </a:cxn>
                        <a:cxn ang="T130">
                          <a:pos x="T64" y="T65"/>
                        </a:cxn>
                        <a:cxn ang="T131">
                          <a:pos x="T66" y="T67"/>
                        </a:cxn>
                        <a:cxn ang="T132">
                          <a:pos x="T68" y="T69"/>
                        </a:cxn>
                        <a:cxn ang="T133">
                          <a:pos x="T70" y="T71"/>
                        </a:cxn>
                        <a:cxn ang="T134">
                          <a:pos x="T72" y="T73"/>
                        </a:cxn>
                        <a:cxn ang="T135">
                          <a:pos x="T74" y="T75"/>
                        </a:cxn>
                        <a:cxn ang="T136">
                          <a:pos x="T76" y="T77"/>
                        </a:cxn>
                        <a:cxn ang="T137">
                          <a:pos x="T78" y="T79"/>
                        </a:cxn>
                        <a:cxn ang="T138">
                          <a:pos x="T80" y="T81"/>
                        </a:cxn>
                        <a:cxn ang="T139">
                          <a:pos x="T82" y="T83"/>
                        </a:cxn>
                        <a:cxn ang="T140">
                          <a:pos x="T84" y="T85"/>
                        </a:cxn>
                        <a:cxn ang="T141">
                          <a:pos x="T86" y="T87"/>
                        </a:cxn>
                        <a:cxn ang="T142">
                          <a:pos x="T88" y="T89"/>
                        </a:cxn>
                        <a:cxn ang="T143">
                          <a:pos x="T90" y="T91"/>
                        </a:cxn>
                        <a:cxn ang="T144">
                          <a:pos x="T92" y="T93"/>
                        </a:cxn>
                        <a:cxn ang="T145">
                          <a:pos x="T94" y="T95"/>
                        </a:cxn>
                        <a:cxn ang="T146">
                          <a:pos x="T96" y="T97"/>
                        </a:cxn>
                      </a:cxnLst>
                      <a:rect l="0" t="0" r="r" b="b"/>
                      <a:pathLst>
                        <a:path w="228" h="434">
                          <a:moveTo>
                            <a:pt x="100" y="0"/>
                          </a:moveTo>
                          <a:lnTo>
                            <a:pt x="100" y="0"/>
                          </a:lnTo>
                          <a:lnTo>
                            <a:pt x="88" y="2"/>
                          </a:lnTo>
                          <a:lnTo>
                            <a:pt x="80" y="4"/>
                          </a:lnTo>
                          <a:lnTo>
                            <a:pt x="62" y="20"/>
                          </a:lnTo>
                          <a:lnTo>
                            <a:pt x="46" y="30"/>
                          </a:lnTo>
                          <a:lnTo>
                            <a:pt x="38" y="36"/>
                          </a:lnTo>
                          <a:lnTo>
                            <a:pt x="32" y="38"/>
                          </a:lnTo>
                          <a:lnTo>
                            <a:pt x="26" y="44"/>
                          </a:lnTo>
                          <a:lnTo>
                            <a:pt x="18" y="50"/>
                          </a:lnTo>
                          <a:lnTo>
                            <a:pt x="12" y="60"/>
                          </a:lnTo>
                          <a:lnTo>
                            <a:pt x="6" y="74"/>
                          </a:lnTo>
                          <a:lnTo>
                            <a:pt x="0" y="90"/>
                          </a:lnTo>
                          <a:lnTo>
                            <a:pt x="0" y="110"/>
                          </a:lnTo>
                          <a:lnTo>
                            <a:pt x="2" y="230"/>
                          </a:lnTo>
                          <a:lnTo>
                            <a:pt x="2" y="332"/>
                          </a:lnTo>
                          <a:lnTo>
                            <a:pt x="4" y="402"/>
                          </a:lnTo>
                          <a:lnTo>
                            <a:pt x="6" y="422"/>
                          </a:lnTo>
                          <a:lnTo>
                            <a:pt x="6" y="428"/>
                          </a:lnTo>
                          <a:lnTo>
                            <a:pt x="8" y="432"/>
                          </a:lnTo>
                          <a:lnTo>
                            <a:pt x="18" y="432"/>
                          </a:lnTo>
                          <a:lnTo>
                            <a:pt x="50" y="434"/>
                          </a:lnTo>
                          <a:lnTo>
                            <a:pt x="76" y="434"/>
                          </a:lnTo>
                          <a:lnTo>
                            <a:pt x="104" y="432"/>
                          </a:lnTo>
                          <a:lnTo>
                            <a:pt x="138" y="428"/>
                          </a:lnTo>
                          <a:lnTo>
                            <a:pt x="178" y="422"/>
                          </a:lnTo>
                          <a:lnTo>
                            <a:pt x="190" y="378"/>
                          </a:lnTo>
                          <a:lnTo>
                            <a:pt x="202" y="332"/>
                          </a:lnTo>
                          <a:lnTo>
                            <a:pt x="214" y="276"/>
                          </a:lnTo>
                          <a:lnTo>
                            <a:pt x="224" y="214"/>
                          </a:lnTo>
                          <a:lnTo>
                            <a:pt x="226" y="184"/>
                          </a:lnTo>
                          <a:lnTo>
                            <a:pt x="228" y="154"/>
                          </a:lnTo>
                          <a:lnTo>
                            <a:pt x="228" y="126"/>
                          </a:lnTo>
                          <a:lnTo>
                            <a:pt x="226" y="100"/>
                          </a:lnTo>
                          <a:lnTo>
                            <a:pt x="222" y="76"/>
                          </a:lnTo>
                          <a:lnTo>
                            <a:pt x="216" y="56"/>
                          </a:lnTo>
                          <a:lnTo>
                            <a:pt x="210" y="50"/>
                          </a:lnTo>
                          <a:lnTo>
                            <a:pt x="198" y="40"/>
                          </a:lnTo>
                          <a:lnTo>
                            <a:pt x="164" y="22"/>
                          </a:lnTo>
                          <a:lnTo>
                            <a:pt x="126" y="6"/>
                          </a:lnTo>
                          <a:lnTo>
                            <a:pt x="110" y="2"/>
                          </a:lnTo>
                          <a:lnTo>
                            <a:pt x="100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81" name="Freeform 31"/>
                    <p:cNvSpPr>
                      <a:spLocks/>
                    </p:cNvSpPr>
                    <p:nvPr/>
                  </p:nvSpPr>
                  <p:spPr bwMode="auto">
                    <a:xfrm>
                      <a:off x="1844" y="629"/>
                      <a:ext cx="62" cy="41"/>
                    </a:xfrm>
                    <a:custGeom>
                      <a:avLst/>
                      <a:gdLst>
                        <a:gd name="T0" fmla="*/ 56 w 106"/>
                        <a:gd name="T1" fmla="*/ 0 h 86"/>
                        <a:gd name="T2" fmla="*/ 62 w 106"/>
                        <a:gd name="T3" fmla="*/ 11 h 86"/>
                        <a:gd name="T4" fmla="*/ 22 w 106"/>
                        <a:gd name="T5" fmla="*/ 41 h 86"/>
                        <a:gd name="T6" fmla="*/ 14 w 106"/>
                        <a:gd name="T7" fmla="*/ 33 h 86"/>
                        <a:gd name="T8" fmla="*/ 4 w 106"/>
                        <a:gd name="T9" fmla="*/ 38 h 86"/>
                        <a:gd name="T10" fmla="*/ 4 w 106"/>
                        <a:gd name="T11" fmla="*/ 38 h 86"/>
                        <a:gd name="T12" fmla="*/ 1 w 106"/>
                        <a:gd name="T13" fmla="*/ 30 h 86"/>
                        <a:gd name="T14" fmla="*/ 0 w 106"/>
                        <a:gd name="T15" fmla="*/ 24 h 86"/>
                        <a:gd name="T16" fmla="*/ 0 w 106"/>
                        <a:gd name="T17" fmla="*/ 20 h 86"/>
                        <a:gd name="T18" fmla="*/ 2 w 106"/>
                        <a:gd name="T19" fmla="*/ 16 h 86"/>
                        <a:gd name="T20" fmla="*/ 2 w 106"/>
                        <a:gd name="T21" fmla="*/ 16 h 86"/>
                        <a:gd name="T22" fmla="*/ 7 w 106"/>
                        <a:gd name="T23" fmla="*/ 14 h 86"/>
                        <a:gd name="T24" fmla="*/ 14 w 106"/>
                        <a:gd name="T25" fmla="*/ 11 h 86"/>
                        <a:gd name="T26" fmla="*/ 32 w 106"/>
                        <a:gd name="T27" fmla="*/ 6 h 86"/>
                        <a:gd name="T28" fmla="*/ 56 w 106"/>
                        <a:gd name="T29" fmla="*/ 0 h 86"/>
                        <a:gd name="T30" fmla="*/ 56 w 106"/>
                        <a:gd name="T31" fmla="*/ 0 h 8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</a:gdLst>
                      <a:ahLst/>
                      <a:cxnLst>
                        <a:cxn ang="T32">
                          <a:pos x="T0" y="T1"/>
                        </a:cxn>
                        <a:cxn ang="T33">
                          <a:pos x="T2" y="T3"/>
                        </a:cxn>
                        <a:cxn ang="T34">
                          <a:pos x="T4" y="T5"/>
                        </a:cxn>
                        <a:cxn ang="T35">
                          <a:pos x="T6" y="T7"/>
                        </a:cxn>
                        <a:cxn ang="T36">
                          <a:pos x="T8" y="T9"/>
                        </a:cxn>
                        <a:cxn ang="T37">
                          <a:pos x="T10" y="T11"/>
                        </a:cxn>
                        <a:cxn ang="T38">
                          <a:pos x="T12" y="T13"/>
                        </a:cxn>
                        <a:cxn ang="T39">
                          <a:pos x="T14" y="T15"/>
                        </a:cxn>
                        <a:cxn ang="T40">
                          <a:pos x="T16" y="T17"/>
                        </a:cxn>
                        <a:cxn ang="T41">
                          <a:pos x="T18" y="T19"/>
                        </a:cxn>
                        <a:cxn ang="T42">
                          <a:pos x="T20" y="T21"/>
                        </a:cxn>
                        <a:cxn ang="T43">
                          <a:pos x="T22" y="T23"/>
                        </a:cxn>
                        <a:cxn ang="T44">
                          <a:pos x="T24" y="T25"/>
                        </a:cxn>
                        <a:cxn ang="T45">
                          <a:pos x="T26" y="T27"/>
                        </a:cxn>
                        <a:cxn ang="T46">
                          <a:pos x="T28" y="T29"/>
                        </a:cxn>
                        <a:cxn ang="T47">
                          <a:pos x="T30" y="T31"/>
                        </a:cxn>
                      </a:cxnLst>
                      <a:rect l="0" t="0" r="r" b="b"/>
                      <a:pathLst>
                        <a:path w="106" h="86">
                          <a:moveTo>
                            <a:pt x="96" y="0"/>
                          </a:moveTo>
                          <a:lnTo>
                            <a:pt x="106" y="24"/>
                          </a:lnTo>
                          <a:lnTo>
                            <a:pt x="38" y="86"/>
                          </a:lnTo>
                          <a:lnTo>
                            <a:pt x="24" y="70"/>
                          </a:lnTo>
                          <a:lnTo>
                            <a:pt x="6" y="80"/>
                          </a:lnTo>
                          <a:lnTo>
                            <a:pt x="2" y="62"/>
                          </a:lnTo>
                          <a:lnTo>
                            <a:pt x="0" y="50"/>
                          </a:lnTo>
                          <a:lnTo>
                            <a:pt x="0" y="42"/>
                          </a:lnTo>
                          <a:lnTo>
                            <a:pt x="4" y="34"/>
                          </a:lnTo>
                          <a:lnTo>
                            <a:pt x="12" y="30"/>
                          </a:lnTo>
                          <a:lnTo>
                            <a:pt x="24" y="24"/>
                          </a:lnTo>
                          <a:lnTo>
                            <a:pt x="54" y="12"/>
                          </a:lnTo>
                          <a:lnTo>
                            <a:pt x="96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82" name="Freeform 32"/>
                    <p:cNvSpPr>
                      <a:spLocks/>
                    </p:cNvSpPr>
                    <p:nvPr/>
                  </p:nvSpPr>
                  <p:spPr bwMode="auto">
                    <a:xfrm>
                      <a:off x="1828" y="1097"/>
                      <a:ext cx="96" cy="19"/>
                    </a:xfrm>
                    <a:custGeom>
                      <a:avLst/>
                      <a:gdLst>
                        <a:gd name="T0" fmla="*/ 56 w 166"/>
                        <a:gd name="T1" fmla="*/ 0 h 40"/>
                        <a:gd name="T2" fmla="*/ 94 w 166"/>
                        <a:gd name="T3" fmla="*/ 4 h 40"/>
                        <a:gd name="T4" fmla="*/ 96 w 166"/>
                        <a:gd name="T5" fmla="*/ 11 h 40"/>
                        <a:gd name="T6" fmla="*/ 94 w 166"/>
                        <a:gd name="T7" fmla="*/ 18 h 40"/>
                        <a:gd name="T8" fmla="*/ 73 w 166"/>
                        <a:gd name="T9" fmla="*/ 19 h 40"/>
                        <a:gd name="T10" fmla="*/ 73 w 166"/>
                        <a:gd name="T11" fmla="*/ 15 h 40"/>
                        <a:gd name="T12" fmla="*/ 67 w 166"/>
                        <a:gd name="T13" fmla="*/ 18 h 40"/>
                        <a:gd name="T14" fmla="*/ 2 w 166"/>
                        <a:gd name="T15" fmla="*/ 18 h 40"/>
                        <a:gd name="T16" fmla="*/ 2 w 166"/>
                        <a:gd name="T17" fmla="*/ 18 h 40"/>
                        <a:gd name="T18" fmla="*/ 1 w 166"/>
                        <a:gd name="T19" fmla="*/ 14 h 40"/>
                        <a:gd name="T20" fmla="*/ 0 w 166"/>
                        <a:gd name="T21" fmla="*/ 11 h 40"/>
                        <a:gd name="T22" fmla="*/ 0 w 166"/>
                        <a:gd name="T23" fmla="*/ 10 h 40"/>
                        <a:gd name="T24" fmla="*/ 1 w 166"/>
                        <a:gd name="T25" fmla="*/ 10 h 40"/>
                        <a:gd name="T26" fmla="*/ 1 w 166"/>
                        <a:gd name="T27" fmla="*/ 10 h 40"/>
                        <a:gd name="T28" fmla="*/ 12 w 166"/>
                        <a:gd name="T29" fmla="*/ 7 h 40"/>
                        <a:gd name="T30" fmla="*/ 30 w 166"/>
                        <a:gd name="T31" fmla="*/ 4 h 40"/>
                        <a:gd name="T32" fmla="*/ 56 w 166"/>
                        <a:gd name="T33" fmla="*/ 0 h 40"/>
                        <a:gd name="T34" fmla="*/ 56 w 166"/>
                        <a:gd name="T35" fmla="*/ 0 h 40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0" t="0" r="r" b="b"/>
                      <a:pathLst>
                        <a:path w="166" h="40">
                          <a:moveTo>
                            <a:pt x="96" y="0"/>
                          </a:moveTo>
                          <a:lnTo>
                            <a:pt x="162" y="8"/>
                          </a:lnTo>
                          <a:lnTo>
                            <a:pt x="166" y="24"/>
                          </a:lnTo>
                          <a:lnTo>
                            <a:pt x="162" y="38"/>
                          </a:lnTo>
                          <a:lnTo>
                            <a:pt x="126" y="40"/>
                          </a:lnTo>
                          <a:lnTo>
                            <a:pt x="126" y="32"/>
                          </a:lnTo>
                          <a:lnTo>
                            <a:pt x="116" y="38"/>
                          </a:lnTo>
                          <a:lnTo>
                            <a:pt x="4" y="38"/>
                          </a:lnTo>
                          <a:lnTo>
                            <a:pt x="2" y="30"/>
                          </a:lnTo>
                          <a:lnTo>
                            <a:pt x="0" y="24"/>
                          </a:lnTo>
                          <a:lnTo>
                            <a:pt x="0" y="20"/>
                          </a:lnTo>
                          <a:lnTo>
                            <a:pt x="2" y="20"/>
                          </a:lnTo>
                          <a:lnTo>
                            <a:pt x="20" y="14"/>
                          </a:lnTo>
                          <a:lnTo>
                            <a:pt x="52" y="8"/>
                          </a:lnTo>
                          <a:lnTo>
                            <a:pt x="96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83" name="Freeform 33"/>
                    <p:cNvSpPr>
                      <a:spLocks/>
                    </p:cNvSpPr>
                    <p:nvPr/>
                  </p:nvSpPr>
                  <p:spPr bwMode="auto">
                    <a:xfrm>
                      <a:off x="1818" y="1082"/>
                      <a:ext cx="84" cy="21"/>
                    </a:xfrm>
                    <a:custGeom>
                      <a:avLst/>
                      <a:gdLst>
                        <a:gd name="T0" fmla="*/ 45 w 146"/>
                        <a:gd name="T1" fmla="*/ 0 h 44"/>
                        <a:gd name="T2" fmla="*/ 83 w 146"/>
                        <a:gd name="T3" fmla="*/ 7 h 44"/>
                        <a:gd name="T4" fmla="*/ 84 w 146"/>
                        <a:gd name="T5" fmla="*/ 14 h 44"/>
                        <a:gd name="T6" fmla="*/ 82 w 146"/>
                        <a:gd name="T7" fmla="*/ 21 h 44"/>
                        <a:gd name="T8" fmla="*/ 61 w 146"/>
                        <a:gd name="T9" fmla="*/ 20 h 44"/>
                        <a:gd name="T10" fmla="*/ 61 w 146"/>
                        <a:gd name="T11" fmla="*/ 17 h 44"/>
                        <a:gd name="T12" fmla="*/ 55 w 146"/>
                        <a:gd name="T13" fmla="*/ 20 h 44"/>
                        <a:gd name="T14" fmla="*/ 2 w 146"/>
                        <a:gd name="T15" fmla="*/ 16 h 44"/>
                        <a:gd name="T16" fmla="*/ 2 w 146"/>
                        <a:gd name="T17" fmla="*/ 16 h 44"/>
                        <a:gd name="T18" fmla="*/ 0 w 146"/>
                        <a:gd name="T19" fmla="*/ 12 h 44"/>
                        <a:gd name="T20" fmla="*/ 0 w 146"/>
                        <a:gd name="T21" fmla="*/ 9 h 44"/>
                        <a:gd name="T22" fmla="*/ 1 w 146"/>
                        <a:gd name="T23" fmla="*/ 8 h 44"/>
                        <a:gd name="T24" fmla="*/ 2 w 146"/>
                        <a:gd name="T25" fmla="*/ 7 h 44"/>
                        <a:gd name="T26" fmla="*/ 2 w 146"/>
                        <a:gd name="T27" fmla="*/ 7 h 44"/>
                        <a:gd name="T28" fmla="*/ 25 w 146"/>
                        <a:gd name="T29" fmla="*/ 3 h 44"/>
                        <a:gd name="T30" fmla="*/ 45 w 146"/>
                        <a:gd name="T31" fmla="*/ 0 h 44"/>
                        <a:gd name="T32" fmla="*/ 45 w 146"/>
                        <a:gd name="T33" fmla="*/ 0 h 44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0" t="0" r="r" b="b"/>
                      <a:pathLst>
                        <a:path w="146" h="44">
                          <a:moveTo>
                            <a:pt x="78" y="0"/>
                          </a:moveTo>
                          <a:lnTo>
                            <a:pt x="144" y="14"/>
                          </a:lnTo>
                          <a:lnTo>
                            <a:pt x="146" y="30"/>
                          </a:lnTo>
                          <a:lnTo>
                            <a:pt x="142" y="44"/>
                          </a:lnTo>
                          <a:lnTo>
                            <a:pt x="106" y="42"/>
                          </a:lnTo>
                          <a:lnTo>
                            <a:pt x="106" y="36"/>
                          </a:lnTo>
                          <a:lnTo>
                            <a:pt x="96" y="42"/>
                          </a:lnTo>
                          <a:lnTo>
                            <a:pt x="4" y="34"/>
                          </a:lnTo>
                          <a:lnTo>
                            <a:pt x="0" y="26"/>
                          </a:lnTo>
                          <a:lnTo>
                            <a:pt x="0" y="18"/>
                          </a:lnTo>
                          <a:lnTo>
                            <a:pt x="2" y="16"/>
                          </a:lnTo>
                          <a:lnTo>
                            <a:pt x="4" y="14"/>
                          </a:lnTo>
                          <a:lnTo>
                            <a:pt x="44" y="6"/>
                          </a:lnTo>
                          <a:lnTo>
                            <a:pt x="78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84" name="Freeform 34"/>
                    <p:cNvSpPr>
                      <a:spLocks/>
                    </p:cNvSpPr>
                    <p:nvPr/>
                  </p:nvSpPr>
                  <p:spPr bwMode="auto">
                    <a:xfrm>
                      <a:off x="1832" y="802"/>
                      <a:ext cx="94" cy="304"/>
                    </a:xfrm>
                    <a:custGeom>
                      <a:avLst/>
                      <a:gdLst>
                        <a:gd name="T0" fmla="*/ 94 w 162"/>
                        <a:gd name="T1" fmla="*/ 12 h 630"/>
                        <a:gd name="T2" fmla="*/ 71 w 162"/>
                        <a:gd name="T3" fmla="*/ 127 h 630"/>
                        <a:gd name="T4" fmla="*/ 93 w 162"/>
                        <a:gd name="T5" fmla="*/ 300 h 630"/>
                        <a:gd name="T6" fmla="*/ 16 w 162"/>
                        <a:gd name="T7" fmla="*/ 304 h 630"/>
                        <a:gd name="T8" fmla="*/ 0 w 162"/>
                        <a:gd name="T9" fmla="*/ 124 h 630"/>
                        <a:gd name="T10" fmla="*/ 0 w 162"/>
                        <a:gd name="T11" fmla="*/ 0 h 630"/>
                        <a:gd name="T12" fmla="*/ 94 w 162"/>
                        <a:gd name="T13" fmla="*/ 12 h 630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162" h="630">
                          <a:moveTo>
                            <a:pt x="162" y="24"/>
                          </a:moveTo>
                          <a:lnTo>
                            <a:pt x="122" y="264"/>
                          </a:lnTo>
                          <a:lnTo>
                            <a:pt x="160" y="622"/>
                          </a:lnTo>
                          <a:lnTo>
                            <a:pt x="28" y="630"/>
                          </a:lnTo>
                          <a:lnTo>
                            <a:pt x="0" y="256"/>
                          </a:lnTo>
                          <a:lnTo>
                            <a:pt x="0" y="0"/>
                          </a:lnTo>
                          <a:lnTo>
                            <a:pt x="162" y="24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85" name="Freeform 35"/>
                    <p:cNvSpPr>
                      <a:spLocks/>
                    </p:cNvSpPr>
                    <p:nvPr/>
                  </p:nvSpPr>
                  <p:spPr bwMode="auto">
                    <a:xfrm>
                      <a:off x="1851" y="585"/>
                      <a:ext cx="47" cy="75"/>
                    </a:xfrm>
                    <a:custGeom>
                      <a:avLst/>
                      <a:gdLst>
                        <a:gd name="T0" fmla="*/ 6 w 82"/>
                        <a:gd name="T1" fmla="*/ 33 h 156"/>
                        <a:gd name="T2" fmla="*/ 36 w 82"/>
                        <a:gd name="T3" fmla="*/ 0 h 156"/>
                        <a:gd name="T4" fmla="*/ 47 w 82"/>
                        <a:gd name="T5" fmla="*/ 48 h 156"/>
                        <a:gd name="T6" fmla="*/ 7 w 82"/>
                        <a:gd name="T7" fmla="*/ 75 h 156"/>
                        <a:gd name="T8" fmla="*/ 0 w 82"/>
                        <a:gd name="T9" fmla="*/ 57 h 156"/>
                        <a:gd name="T10" fmla="*/ 6 w 82"/>
                        <a:gd name="T11" fmla="*/ 33 h 156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0" t="0" r="r" b="b"/>
                      <a:pathLst>
                        <a:path w="82" h="156">
                          <a:moveTo>
                            <a:pt x="10" y="68"/>
                          </a:moveTo>
                          <a:lnTo>
                            <a:pt x="62" y="0"/>
                          </a:lnTo>
                          <a:lnTo>
                            <a:pt x="82" y="100"/>
                          </a:lnTo>
                          <a:lnTo>
                            <a:pt x="12" y="156"/>
                          </a:lnTo>
                          <a:lnTo>
                            <a:pt x="0" y="118"/>
                          </a:lnTo>
                          <a:lnTo>
                            <a:pt x="10" y="68"/>
                          </a:lnTo>
                          <a:close/>
                        </a:path>
                      </a:pathLst>
                    </a:custGeom>
                    <a:solidFill>
                      <a:srgbClr val="846C4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86" name="Freeform 36"/>
                    <p:cNvSpPr>
                      <a:spLocks/>
                    </p:cNvSpPr>
                    <p:nvPr/>
                  </p:nvSpPr>
                  <p:spPr bwMode="auto">
                    <a:xfrm>
                      <a:off x="1844" y="653"/>
                      <a:ext cx="7" cy="27"/>
                    </a:xfrm>
                    <a:custGeom>
                      <a:avLst/>
                      <a:gdLst>
                        <a:gd name="T0" fmla="*/ 0 w 12"/>
                        <a:gd name="T1" fmla="*/ 0 h 56"/>
                        <a:gd name="T2" fmla="*/ 5 w 12"/>
                        <a:gd name="T3" fmla="*/ 27 h 56"/>
                        <a:gd name="T4" fmla="*/ 7 w 12"/>
                        <a:gd name="T5" fmla="*/ 21 h 56"/>
                        <a:gd name="T6" fmla="*/ 0 w 12"/>
                        <a:gd name="T7" fmla="*/ 0 h 56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2" h="56">
                          <a:moveTo>
                            <a:pt x="0" y="0"/>
                          </a:moveTo>
                          <a:lnTo>
                            <a:pt x="8" y="56"/>
                          </a:lnTo>
                          <a:lnTo>
                            <a:pt x="12" y="44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87" name="Freeform 37"/>
                    <p:cNvSpPr>
                      <a:spLocks/>
                    </p:cNvSpPr>
                    <p:nvPr/>
                  </p:nvSpPr>
                  <p:spPr bwMode="auto">
                    <a:xfrm>
                      <a:off x="1853" y="640"/>
                      <a:ext cx="52" cy="52"/>
                    </a:xfrm>
                    <a:custGeom>
                      <a:avLst/>
                      <a:gdLst>
                        <a:gd name="T0" fmla="*/ 52 w 90"/>
                        <a:gd name="T1" fmla="*/ 0 h 108"/>
                        <a:gd name="T2" fmla="*/ 2 w 90"/>
                        <a:gd name="T3" fmla="*/ 35 h 108"/>
                        <a:gd name="T4" fmla="*/ 0 w 90"/>
                        <a:gd name="T5" fmla="*/ 52 h 108"/>
                        <a:gd name="T6" fmla="*/ 52 w 90"/>
                        <a:gd name="T7" fmla="*/ 0 h 108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90" h="108">
                          <a:moveTo>
                            <a:pt x="90" y="0"/>
                          </a:moveTo>
                          <a:lnTo>
                            <a:pt x="4" y="72"/>
                          </a:lnTo>
                          <a:lnTo>
                            <a:pt x="0" y="108"/>
                          </a:lnTo>
                          <a:lnTo>
                            <a:pt x="90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88" name="Freeform 38"/>
                    <p:cNvSpPr>
                      <a:spLocks/>
                    </p:cNvSpPr>
                    <p:nvPr/>
                  </p:nvSpPr>
                  <p:spPr bwMode="auto">
                    <a:xfrm>
                      <a:off x="1900" y="813"/>
                      <a:ext cx="29" cy="38"/>
                    </a:xfrm>
                    <a:custGeom>
                      <a:avLst/>
                      <a:gdLst>
                        <a:gd name="T0" fmla="*/ 29 w 50"/>
                        <a:gd name="T1" fmla="*/ 4 h 78"/>
                        <a:gd name="T2" fmla="*/ 27 w 50"/>
                        <a:gd name="T3" fmla="*/ 28 h 78"/>
                        <a:gd name="T4" fmla="*/ 14 w 50"/>
                        <a:gd name="T5" fmla="*/ 38 h 78"/>
                        <a:gd name="T6" fmla="*/ 0 w 50"/>
                        <a:gd name="T7" fmla="*/ 0 h 78"/>
                        <a:gd name="T8" fmla="*/ 29 w 50"/>
                        <a:gd name="T9" fmla="*/ 4 h 7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50" h="78">
                          <a:moveTo>
                            <a:pt x="50" y="8"/>
                          </a:moveTo>
                          <a:lnTo>
                            <a:pt x="46" y="58"/>
                          </a:lnTo>
                          <a:lnTo>
                            <a:pt x="24" y="78"/>
                          </a:lnTo>
                          <a:lnTo>
                            <a:pt x="0" y="0"/>
                          </a:lnTo>
                          <a:lnTo>
                            <a:pt x="50" y="8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89" name="Freeform 39"/>
                    <p:cNvSpPr>
                      <a:spLocks/>
                    </p:cNvSpPr>
                    <p:nvPr/>
                  </p:nvSpPr>
                  <p:spPr bwMode="auto">
                    <a:xfrm>
                      <a:off x="1822" y="566"/>
                      <a:ext cx="70" cy="79"/>
                    </a:xfrm>
                    <a:custGeom>
                      <a:avLst/>
                      <a:gdLst>
                        <a:gd name="T0" fmla="*/ 8 w 120"/>
                        <a:gd name="T1" fmla="*/ 54 h 164"/>
                        <a:gd name="T2" fmla="*/ 8 w 120"/>
                        <a:gd name="T3" fmla="*/ 54 h 164"/>
                        <a:gd name="T4" fmla="*/ 7 w 120"/>
                        <a:gd name="T5" fmla="*/ 52 h 164"/>
                        <a:gd name="T6" fmla="*/ 6 w 120"/>
                        <a:gd name="T7" fmla="*/ 48 h 164"/>
                        <a:gd name="T8" fmla="*/ 5 w 120"/>
                        <a:gd name="T9" fmla="*/ 41 h 164"/>
                        <a:gd name="T10" fmla="*/ 5 w 120"/>
                        <a:gd name="T11" fmla="*/ 41 h 164"/>
                        <a:gd name="T12" fmla="*/ 6 w 120"/>
                        <a:gd name="T13" fmla="*/ 38 h 164"/>
                        <a:gd name="T14" fmla="*/ 6 w 120"/>
                        <a:gd name="T15" fmla="*/ 35 h 164"/>
                        <a:gd name="T16" fmla="*/ 4 w 120"/>
                        <a:gd name="T17" fmla="*/ 30 h 164"/>
                        <a:gd name="T18" fmla="*/ 1 w 120"/>
                        <a:gd name="T19" fmla="*/ 28 h 164"/>
                        <a:gd name="T20" fmla="*/ 0 w 120"/>
                        <a:gd name="T21" fmla="*/ 27 h 164"/>
                        <a:gd name="T22" fmla="*/ 0 w 120"/>
                        <a:gd name="T23" fmla="*/ 27 h 164"/>
                        <a:gd name="T24" fmla="*/ 1 w 120"/>
                        <a:gd name="T25" fmla="*/ 23 h 164"/>
                        <a:gd name="T26" fmla="*/ 1 w 120"/>
                        <a:gd name="T27" fmla="*/ 20 h 164"/>
                        <a:gd name="T28" fmla="*/ 4 w 120"/>
                        <a:gd name="T29" fmla="*/ 15 h 164"/>
                        <a:gd name="T30" fmla="*/ 4 w 120"/>
                        <a:gd name="T31" fmla="*/ 15 h 164"/>
                        <a:gd name="T32" fmla="*/ 9 w 120"/>
                        <a:gd name="T33" fmla="*/ 11 h 164"/>
                        <a:gd name="T34" fmla="*/ 16 w 120"/>
                        <a:gd name="T35" fmla="*/ 6 h 164"/>
                        <a:gd name="T36" fmla="*/ 21 w 120"/>
                        <a:gd name="T37" fmla="*/ 4 h 164"/>
                        <a:gd name="T38" fmla="*/ 26 w 120"/>
                        <a:gd name="T39" fmla="*/ 2 h 164"/>
                        <a:gd name="T40" fmla="*/ 32 w 120"/>
                        <a:gd name="T41" fmla="*/ 1 h 164"/>
                        <a:gd name="T42" fmla="*/ 39 w 120"/>
                        <a:gd name="T43" fmla="*/ 0 h 164"/>
                        <a:gd name="T44" fmla="*/ 39 w 120"/>
                        <a:gd name="T45" fmla="*/ 0 h 164"/>
                        <a:gd name="T46" fmla="*/ 48 w 120"/>
                        <a:gd name="T47" fmla="*/ 1 h 164"/>
                        <a:gd name="T48" fmla="*/ 53 w 120"/>
                        <a:gd name="T49" fmla="*/ 3 h 164"/>
                        <a:gd name="T50" fmla="*/ 57 w 120"/>
                        <a:gd name="T51" fmla="*/ 5 h 164"/>
                        <a:gd name="T52" fmla="*/ 61 w 120"/>
                        <a:gd name="T53" fmla="*/ 8 h 164"/>
                        <a:gd name="T54" fmla="*/ 64 w 120"/>
                        <a:gd name="T55" fmla="*/ 12 h 164"/>
                        <a:gd name="T56" fmla="*/ 68 w 120"/>
                        <a:gd name="T57" fmla="*/ 17 h 164"/>
                        <a:gd name="T58" fmla="*/ 70 w 120"/>
                        <a:gd name="T59" fmla="*/ 24 h 164"/>
                        <a:gd name="T60" fmla="*/ 70 w 120"/>
                        <a:gd name="T61" fmla="*/ 24 h 164"/>
                        <a:gd name="T62" fmla="*/ 67 w 120"/>
                        <a:gd name="T63" fmla="*/ 49 h 164"/>
                        <a:gd name="T64" fmla="*/ 63 w 120"/>
                        <a:gd name="T65" fmla="*/ 66 h 164"/>
                        <a:gd name="T66" fmla="*/ 63 w 120"/>
                        <a:gd name="T67" fmla="*/ 66 h 164"/>
                        <a:gd name="T68" fmla="*/ 61 w 120"/>
                        <a:gd name="T69" fmla="*/ 68 h 164"/>
                        <a:gd name="T70" fmla="*/ 56 w 120"/>
                        <a:gd name="T71" fmla="*/ 70 h 164"/>
                        <a:gd name="T72" fmla="*/ 44 w 120"/>
                        <a:gd name="T73" fmla="*/ 76 h 164"/>
                        <a:gd name="T74" fmla="*/ 36 w 120"/>
                        <a:gd name="T75" fmla="*/ 78 h 164"/>
                        <a:gd name="T76" fmla="*/ 30 w 120"/>
                        <a:gd name="T77" fmla="*/ 79 h 164"/>
                        <a:gd name="T78" fmla="*/ 25 w 120"/>
                        <a:gd name="T79" fmla="*/ 79 h 164"/>
                        <a:gd name="T80" fmla="*/ 22 w 120"/>
                        <a:gd name="T81" fmla="*/ 78 h 164"/>
                        <a:gd name="T82" fmla="*/ 21 w 120"/>
                        <a:gd name="T83" fmla="*/ 77 h 164"/>
                        <a:gd name="T84" fmla="*/ 21 w 120"/>
                        <a:gd name="T85" fmla="*/ 77 h 164"/>
                        <a:gd name="T86" fmla="*/ 20 w 120"/>
                        <a:gd name="T87" fmla="*/ 75 h 164"/>
                        <a:gd name="T88" fmla="*/ 19 w 120"/>
                        <a:gd name="T89" fmla="*/ 73 h 164"/>
                        <a:gd name="T90" fmla="*/ 19 w 120"/>
                        <a:gd name="T91" fmla="*/ 68 h 164"/>
                        <a:gd name="T92" fmla="*/ 16 w 120"/>
                        <a:gd name="T93" fmla="*/ 62 h 164"/>
                        <a:gd name="T94" fmla="*/ 13 w 120"/>
                        <a:gd name="T95" fmla="*/ 58 h 164"/>
                        <a:gd name="T96" fmla="*/ 8 w 120"/>
                        <a:gd name="T97" fmla="*/ 54 h 164"/>
                        <a:gd name="T98" fmla="*/ 8 w 120"/>
                        <a:gd name="T99" fmla="*/ 54 h 164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</a:gdLst>
                      <a:ahLst/>
                      <a:cxnLst>
                        <a:cxn ang="T100">
                          <a:pos x="T0" y="T1"/>
                        </a:cxn>
                        <a:cxn ang="T101">
                          <a:pos x="T2" y="T3"/>
                        </a:cxn>
                        <a:cxn ang="T102">
                          <a:pos x="T4" y="T5"/>
                        </a:cxn>
                        <a:cxn ang="T103">
                          <a:pos x="T6" y="T7"/>
                        </a:cxn>
                        <a:cxn ang="T104">
                          <a:pos x="T8" y="T9"/>
                        </a:cxn>
                        <a:cxn ang="T105">
                          <a:pos x="T10" y="T11"/>
                        </a:cxn>
                        <a:cxn ang="T106">
                          <a:pos x="T12" y="T13"/>
                        </a:cxn>
                        <a:cxn ang="T107">
                          <a:pos x="T14" y="T15"/>
                        </a:cxn>
                        <a:cxn ang="T108">
                          <a:pos x="T16" y="T17"/>
                        </a:cxn>
                        <a:cxn ang="T109">
                          <a:pos x="T18" y="T19"/>
                        </a:cxn>
                        <a:cxn ang="T110">
                          <a:pos x="T20" y="T21"/>
                        </a:cxn>
                        <a:cxn ang="T111">
                          <a:pos x="T22" y="T23"/>
                        </a:cxn>
                        <a:cxn ang="T112">
                          <a:pos x="T24" y="T25"/>
                        </a:cxn>
                        <a:cxn ang="T113">
                          <a:pos x="T26" y="T27"/>
                        </a:cxn>
                        <a:cxn ang="T114">
                          <a:pos x="T28" y="T29"/>
                        </a:cxn>
                        <a:cxn ang="T115">
                          <a:pos x="T30" y="T31"/>
                        </a:cxn>
                        <a:cxn ang="T116">
                          <a:pos x="T32" y="T33"/>
                        </a:cxn>
                        <a:cxn ang="T117">
                          <a:pos x="T34" y="T35"/>
                        </a:cxn>
                        <a:cxn ang="T118">
                          <a:pos x="T36" y="T37"/>
                        </a:cxn>
                        <a:cxn ang="T119">
                          <a:pos x="T38" y="T39"/>
                        </a:cxn>
                        <a:cxn ang="T120">
                          <a:pos x="T40" y="T41"/>
                        </a:cxn>
                        <a:cxn ang="T121">
                          <a:pos x="T42" y="T43"/>
                        </a:cxn>
                        <a:cxn ang="T122">
                          <a:pos x="T44" y="T45"/>
                        </a:cxn>
                        <a:cxn ang="T123">
                          <a:pos x="T46" y="T47"/>
                        </a:cxn>
                        <a:cxn ang="T124">
                          <a:pos x="T48" y="T49"/>
                        </a:cxn>
                        <a:cxn ang="T125">
                          <a:pos x="T50" y="T51"/>
                        </a:cxn>
                        <a:cxn ang="T126">
                          <a:pos x="T52" y="T53"/>
                        </a:cxn>
                        <a:cxn ang="T127">
                          <a:pos x="T54" y="T55"/>
                        </a:cxn>
                        <a:cxn ang="T128">
                          <a:pos x="T56" y="T57"/>
                        </a:cxn>
                        <a:cxn ang="T129">
                          <a:pos x="T58" y="T59"/>
                        </a:cxn>
                        <a:cxn ang="T130">
                          <a:pos x="T60" y="T61"/>
                        </a:cxn>
                        <a:cxn ang="T131">
                          <a:pos x="T62" y="T63"/>
                        </a:cxn>
                        <a:cxn ang="T132">
                          <a:pos x="T64" y="T65"/>
                        </a:cxn>
                        <a:cxn ang="T133">
                          <a:pos x="T66" y="T67"/>
                        </a:cxn>
                        <a:cxn ang="T134">
                          <a:pos x="T68" y="T69"/>
                        </a:cxn>
                        <a:cxn ang="T135">
                          <a:pos x="T70" y="T71"/>
                        </a:cxn>
                        <a:cxn ang="T136">
                          <a:pos x="T72" y="T73"/>
                        </a:cxn>
                        <a:cxn ang="T137">
                          <a:pos x="T74" y="T75"/>
                        </a:cxn>
                        <a:cxn ang="T138">
                          <a:pos x="T76" y="T77"/>
                        </a:cxn>
                        <a:cxn ang="T139">
                          <a:pos x="T78" y="T79"/>
                        </a:cxn>
                        <a:cxn ang="T140">
                          <a:pos x="T80" y="T81"/>
                        </a:cxn>
                        <a:cxn ang="T141">
                          <a:pos x="T82" y="T83"/>
                        </a:cxn>
                        <a:cxn ang="T142">
                          <a:pos x="T84" y="T85"/>
                        </a:cxn>
                        <a:cxn ang="T143">
                          <a:pos x="T86" y="T87"/>
                        </a:cxn>
                        <a:cxn ang="T144">
                          <a:pos x="T88" y="T89"/>
                        </a:cxn>
                        <a:cxn ang="T145">
                          <a:pos x="T90" y="T91"/>
                        </a:cxn>
                        <a:cxn ang="T146">
                          <a:pos x="T92" y="T93"/>
                        </a:cxn>
                        <a:cxn ang="T147">
                          <a:pos x="T94" y="T95"/>
                        </a:cxn>
                        <a:cxn ang="T148">
                          <a:pos x="T96" y="T97"/>
                        </a:cxn>
                        <a:cxn ang="T149">
                          <a:pos x="T98" y="T99"/>
                        </a:cxn>
                      </a:cxnLst>
                      <a:rect l="0" t="0" r="r" b="b"/>
                      <a:pathLst>
                        <a:path w="120" h="164">
                          <a:moveTo>
                            <a:pt x="14" y="112"/>
                          </a:moveTo>
                          <a:lnTo>
                            <a:pt x="14" y="112"/>
                          </a:lnTo>
                          <a:lnTo>
                            <a:pt x="12" y="108"/>
                          </a:lnTo>
                          <a:lnTo>
                            <a:pt x="10" y="100"/>
                          </a:lnTo>
                          <a:lnTo>
                            <a:pt x="8" y="86"/>
                          </a:lnTo>
                          <a:lnTo>
                            <a:pt x="10" y="78"/>
                          </a:lnTo>
                          <a:lnTo>
                            <a:pt x="10" y="72"/>
                          </a:lnTo>
                          <a:lnTo>
                            <a:pt x="6" y="62"/>
                          </a:lnTo>
                          <a:lnTo>
                            <a:pt x="2" y="58"/>
                          </a:lnTo>
                          <a:lnTo>
                            <a:pt x="0" y="56"/>
                          </a:lnTo>
                          <a:lnTo>
                            <a:pt x="2" y="48"/>
                          </a:lnTo>
                          <a:lnTo>
                            <a:pt x="2" y="42"/>
                          </a:lnTo>
                          <a:lnTo>
                            <a:pt x="6" y="32"/>
                          </a:lnTo>
                          <a:lnTo>
                            <a:pt x="16" y="22"/>
                          </a:lnTo>
                          <a:lnTo>
                            <a:pt x="28" y="12"/>
                          </a:lnTo>
                          <a:lnTo>
                            <a:pt x="36" y="8"/>
                          </a:lnTo>
                          <a:lnTo>
                            <a:pt x="44" y="4"/>
                          </a:lnTo>
                          <a:lnTo>
                            <a:pt x="54" y="2"/>
                          </a:lnTo>
                          <a:lnTo>
                            <a:pt x="66" y="0"/>
                          </a:lnTo>
                          <a:lnTo>
                            <a:pt x="82" y="2"/>
                          </a:lnTo>
                          <a:lnTo>
                            <a:pt x="90" y="6"/>
                          </a:lnTo>
                          <a:lnTo>
                            <a:pt x="98" y="10"/>
                          </a:lnTo>
                          <a:lnTo>
                            <a:pt x="104" y="16"/>
                          </a:lnTo>
                          <a:lnTo>
                            <a:pt x="110" y="24"/>
                          </a:lnTo>
                          <a:lnTo>
                            <a:pt x="116" y="36"/>
                          </a:lnTo>
                          <a:lnTo>
                            <a:pt x="120" y="50"/>
                          </a:lnTo>
                          <a:lnTo>
                            <a:pt x="114" y="102"/>
                          </a:lnTo>
                          <a:lnTo>
                            <a:pt x="108" y="136"/>
                          </a:lnTo>
                          <a:lnTo>
                            <a:pt x="104" y="142"/>
                          </a:lnTo>
                          <a:lnTo>
                            <a:pt x="96" y="146"/>
                          </a:lnTo>
                          <a:lnTo>
                            <a:pt x="76" y="158"/>
                          </a:lnTo>
                          <a:lnTo>
                            <a:pt x="62" y="162"/>
                          </a:lnTo>
                          <a:lnTo>
                            <a:pt x="52" y="164"/>
                          </a:lnTo>
                          <a:lnTo>
                            <a:pt x="42" y="164"/>
                          </a:lnTo>
                          <a:lnTo>
                            <a:pt x="38" y="162"/>
                          </a:lnTo>
                          <a:lnTo>
                            <a:pt x="36" y="160"/>
                          </a:lnTo>
                          <a:lnTo>
                            <a:pt x="34" y="156"/>
                          </a:lnTo>
                          <a:lnTo>
                            <a:pt x="32" y="152"/>
                          </a:lnTo>
                          <a:lnTo>
                            <a:pt x="32" y="142"/>
                          </a:lnTo>
                          <a:lnTo>
                            <a:pt x="28" y="128"/>
                          </a:lnTo>
                          <a:lnTo>
                            <a:pt x="22" y="120"/>
                          </a:lnTo>
                          <a:lnTo>
                            <a:pt x="14" y="112"/>
                          </a:lnTo>
                          <a:close/>
                        </a:path>
                      </a:pathLst>
                    </a:custGeom>
                    <a:solidFill>
                      <a:srgbClr val="AC8D6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90" name="Freeform 40"/>
                    <p:cNvSpPr>
                      <a:spLocks/>
                    </p:cNvSpPr>
                    <p:nvPr/>
                  </p:nvSpPr>
                  <p:spPr bwMode="auto">
                    <a:xfrm>
                      <a:off x="1844" y="591"/>
                      <a:ext cx="24" cy="13"/>
                    </a:xfrm>
                    <a:custGeom>
                      <a:avLst/>
                      <a:gdLst>
                        <a:gd name="T0" fmla="*/ 13 w 40"/>
                        <a:gd name="T1" fmla="*/ 12 h 28"/>
                        <a:gd name="T2" fmla="*/ 13 w 40"/>
                        <a:gd name="T3" fmla="*/ 12 h 28"/>
                        <a:gd name="T4" fmla="*/ 8 w 40"/>
                        <a:gd name="T5" fmla="*/ 13 h 28"/>
                        <a:gd name="T6" fmla="*/ 5 w 40"/>
                        <a:gd name="T7" fmla="*/ 12 h 28"/>
                        <a:gd name="T8" fmla="*/ 2 w 40"/>
                        <a:gd name="T9" fmla="*/ 11 h 28"/>
                        <a:gd name="T10" fmla="*/ 2 w 40"/>
                        <a:gd name="T11" fmla="*/ 11 h 28"/>
                        <a:gd name="T12" fmla="*/ 1 w 40"/>
                        <a:gd name="T13" fmla="*/ 7 h 28"/>
                        <a:gd name="T14" fmla="*/ 0 w 40"/>
                        <a:gd name="T15" fmla="*/ 5 h 28"/>
                        <a:gd name="T16" fmla="*/ 0 w 40"/>
                        <a:gd name="T17" fmla="*/ 3 h 28"/>
                        <a:gd name="T18" fmla="*/ 0 w 40"/>
                        <a:gd name="T19" fmla="*/ 3 h 28"/>
                        <a:gd name="T20" fmla="*/ 4 w 40"/>
                        <a:gd name="T21" fmla="*/ 2 h 28"/>
                        <a:gd name="T22" fmla="*/ 7 w 40"/>
                        <a:gd name="T23" fmla="*/ 1 h 28"/>
                        <a:gd name="T24" fmla="*/ 14 w 40"/>
                        <a:gd name="T25" fmla="*/ 0 h 28"/>
                        <a:gd name="T26" fmla="*/ 20 w 40"/>
                        <a:gd name="T27" fmla="*/ 1 h 28"/>
                        <a:gd name="T28" fmla="*/ 24 w 40"/>
                        <a:gd name="T29" fmla="*/ 2 h 28"/>
                        <a:gd name="T30" fmla="*/ 24 w 40"/>
                        <a:gd name="T31" fmla="*/ 2 h 28"/>
                        <a:gd name="T32" fmla="*/ 24 w 40"/>
                        <a:gd name="T33" fmla="*/ 4 h 28"/>
                        <a:gd name="T34" fmla="*/ 24 w 40"/>
                        <a:gd name="T35" fmla="*/ 6 h 28"/>
                        <a:gd name="T36" fmla="*/ 22 w 40"/>
                        <a:gd name="T37" fmla="*/ 8 h 28"/>
                        <a:gd name="T38" fmla="*/ 22 w 40"/>
                        <a:gd name="T39" fmla="*/ 8 h 28"/>
                        <a:gd name="T40" fmla="*/ 20 w 40"/>
                        <a:gd name="T41" fmla="*/ 10 h 28"/>
                        <a:gd name="T42" fmla="*/ 17 w 40"/>
                        <a:gd name="T43" fmla="*/ 11 h 28"/>
                        <a:gd name="T44" fmla="*/ 13 w 40"/>
                        <a:gd name="T45" fmla="*/ 12 h 28"/>
                        <a:gd name="T46" fmla="*/ 13 w 40"/>
                        <a:gd name="T47" fmla="*/ 12 h 28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</a:gdLst>
                      <a:ahLst/>
                      <a:cxnLst>
                        <a:cxn ang="T48">
                          <a:pos x="T0" y="T1"/>
                        </a:cxn>
                        <a:cxn ang="T49">
                          <a:pos x="T2" y="T3"/>
                        </a:cxn>
                        <a:cxn ang="T50">
                          <a:pos x="T4" y="T5"/>
                        </a:cxn>
                        <a:cxn ang="T51">
                          <a:pos x="T6" y="T7"/>
                        </a:cxn>
                        <a:cxn ang="T52">
                          <a:pos x="T8" y="T9"/>
                        </a:cxn>
                        <a:cxn ang="T53">
                          <a:pos x="T10" y="T11"/>
                        </a:cxn>
                        <a:cxn ang="T54">
                          <a:pos x="T12" y="T13"/>
                        </a:cxn>
                        <a:cxn ang="T55">
                          <a:pos x="T14" y="T15"/>
                        </a:cxn>
                        <a:cxn ang="T56">
                          <a:pos x="T16" y="T17"/>
                        </a:cxn>
                        <a:cxn ang="T57">
                          <a:pos x="T18" y="T19"/>
                        </a:cxn>
                        <a:cxn ang="T58">
                          <a:pos x="T20" y="T21"/>
                        </a:cxn>
                        <a:cxn ang="T59">
                          <a:pos x="T22" y="T23"/>
                        </a:cxn>
                        <a:cxn ang="T60">
                          <a:pos x="T24" y="T25"/>
                        </a:cxn>
                        <a:cxn ang="T61">
                          <a:pos x="T26" y="T27"/>
                        </a:cxn>
                        <a:cxn ang="T62">
                          <a:pos x="T28" y="T29"/>
                        </a:cxn>
                        <a:cxn ang="T63">
                          <a:pos x="T30" y="T31"/>
                        </a:cxn>
                        <a:cxn ang="T64">
                          <a:pos x="T32" y="T33"/>
                        </a:cxn>
                        <a:cxn ang="T65">
                          <a:pos x="T34" y="T35"/>
                        </a:cxn>
                        <a:cxn ang="T66">
                          <a:pos x="T36" y="T37"/>
                        </a:cxn>
                        <a:cxn ang="T67">
                          <a:pos x="T38" y="T39"/>
                        </a:cxn>
                        <a:cxn ang="T68">
                          <a:pos x="T40" y="T41"/>
                        </a:cxn>
                        <a:cxn ang="T69">
                          <a:pos x="T42" y="T43"/>
                        </a:cxn>
                        <a:cxn ang="T70">
                          <a:pos x="T44" y="T45"/>
                        </a:cxn>
                        <a:cxn ang="T71">
                          <a:pos x="T46" y="T47"/>
                        </a:cxn>
                      </a:cxnLst>
                      <a:rect l="0" t="0" r="r" b="b"/>
                      <a:pathLst>
                        <a:path w="40" h="28">
                          <a:moveTo>
                            <a:pt x="22" y="26"/>
                          </a:moveTo>
                          <a:lnTo>
                            <a:pt x="22" y="26"/>
                          </a:lnTo>
                          <a:lnTo>
                            <a:pt x="14" y="28"/>
                          </a:lnTo>
                          <a:lnTo>
                            <a:pt x="8" y="26"/>
                          </a:lnTo>
                          <a:lnTo>
                            <a:pt x="4" y="24"/>
                          </a:lnTo>
                          <a:lnTo>
                            <a:pt x="2" y="16"/>
                          </a:lnTo>
                          <a:lnTo>
                            <a:pt x="0" y="10"/>
                          </a:lnTo>
                          <a:lnTo>
                            <a:pt x="0" y="6"/>
                          </a:lnTo>
                          <a:lnTo>
                            <a:pt x="6" y="4"/>
                          </a:lnTo>
                          <a:lnTo>
                            <a:pt x="12" y="2"/>
                          </a:lnTo>
                          <a:lnTo>
                            <a:pt x="24" y="0"/>
                          </a:lnTo>
                          <a:lnTo>
                            <a:pt x="34" y="2"/>
                          </a:lnTo>
                          <a:lnTo>
                            <a:pt x="40" y="4"/>
                          </a:lnTo>
                          <a:lnTo>
                            <a:pt x="40" y="8"/>
                          </a:lnTo>
                          <a:lnTo>
                            <a:pt x="40" y="12"/>
                          </a:lnTo>
                          <a:lnTo>
                            <a:pt x="36" y="18"/>
                          </a:lnTo>
                          <a:lnTo>
                            <a:pt x="34" y="22"/>
                          </a:lnTo>
                          <a:lnTo>
                            <a:pt x="28" y="24"/>
                          </a:lnTo>
                          <a:lnTo>
                            <a:pt x="22" y="26"/>
                          </a:lnTo>
                          <a:close/>
                        </a:path>
                      </a:pathLst>
                    </a:custGeom>
                    <a:solidFill>
                      <a:srgbClr val="846C4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91" name="Freeform 41"/>
                    <p:cNvSpPr>
                      <a:spLocks/>
                    </p:cNvSpPr>
                    <p:nvPr/>
                  </p:nvSpPr>
                  <p:spPr bwMode="auto">
                    <a:xfrm>
                      <a:off x="1844" y="589"/>
                      <a:ext cx="25" cy="6"/>
                    </a:xfrm>
                    <a:custGeom>
                      <a:avLst/>
                      <a:gdLst>
                        <a:gd name="T0" fmla="*/ 1 w 44"/>
                        <a:gd name="T1" fmla="*/ 1 h 12"/>
                        <a:gd name="T2" fmla="*/ 1 w 44"/>
                        <a:gd name="T3" fmla="*/ 1 h 12"/>
                        <a:gd name="T4" fmla="*/ 8 w 44"/>
                        <a:gd name="T5" fmla="*/ 0 h 12"/>
                        <a:gd name="T6" fmla="*/ 15 w 44"/>
                        <a:gd name="T7" fmla="*/ 0 h 12"/>
                        <a:gd name="T8" fmla="*/ 24 w 44"/>
                        <a:gd name="T9" fmla="*/ 2 h 12"/>
                        <a:gd name="T10" fmla="*/ 24 w 44"/>
                        <a:gd name="T11" fmla="*/ 2 h 12"/>
                        <a:gd name="T12" fmla="*/ 25 w 44"/>
                        <a:gd name="T13" fmla="*/ 3 h 12"/>
                        <a:gd name="T14" fmla="*/ 24 w 44"/>
                        <a:gd name="T15" fmla="*/ 5 h 12"/>
                        <a:gd name="T16" fmla="*/ 24 w 44"/>
                        <a:gd name="T17" fmla="*/ 5 h 12"/>
                        <a:gd name="T18" fmla="*/ 16 w 44"/>
                        <a:gd name="T19" fmla="*/ 4 h 12"/>
                        <a:gd name="T20" fmla="*/ 8 w 44"/>
                        <a:gd name="T21" fmla="*/ 4 h 12"/>
                        <a:gd name="T22" fmla="*/ 5 w 44"/>
                        <a:gd name="T23" fmla="*/ 4 h 12"/>
                        <a:gd name="T24" fmla="*/ 1 w 44"/>
                        <a:gd name="T25" fmla="*/ 6 h 12"/>
                        <a:gd name="T26" fmla="*/ 1 w 44"/>
                        <a:gd name="T27" fmla="*/ 6 h 12"/>
                        <a:gd name="T28" fmla="*/ 0 w 44"/>
                        <a:gd name="T29" fmla="*/ 4 h 12"/>
                        <a:gd name="T30" fmla="*/ 0 w 44"/>
                        <a:gd name="T31" fmla="*/ 3 h 12"/>
                        <a:gd name="T32" fmla="*/ 1 w 44"/>
                        <a:gd name="T33" fmla="*/ 1 h 12"/>
                        <a:gd name="T34" fmla="*/ 1 w 44"/>
                        <a:gd name="T35" fmla="*/ 1 h 12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0" t="0" r="r" b="b"/>
                      <a:pathLst>
                        <a:path w="44" h="12">
                          <a:moveTo>
                            <a:pt x="2" y="2"/>
                          </a:moveTo>
                          <a:lnTo>
                            <a:pt x="2" y="2"/>
                          </a:lnTo>
                          <a:lnTo>
                            <a:pt x="14" y="0"/>
                          </a:lnTo>
                          <a:lnTo>
                            <a:pt x="26" y="0"/>
                          </a:lnTo>
                          <a:lnTo>
                            <a:pt x="42" y="4"/>
                          </a:lnTo>
                          <a:lnTo>
                            <a:pt x="44" y="6"/>
                          </a:lnTo>
                          <a:lnTo>
                            <a:pt x="42" y="10"/>
                          </a:lnTo>
                          <a:lnTo>
                            <a:pt x="28" y="8"/>
                          </a:lnTo>
                          <a:lnTo>
                            <a:pt x="14" y="8"/>
                          </a:lnTo>
                          <a:lnTo>
                            <a:pt x="8" y="8"/>
                          </a:lnTo>
                          <a:lnTo>
                            <a:pt x="2" y="12"/>
                          </a:lnTo>
                          <a:lnTo>
                            <a:pt x="0" y="8"/>
                          </a:lnTo>
                          <a:lnTo>
                            <a:pt x="0" y="6"/>
                          </a:lnTo>
                          <a:lnTo>
                            <a:pt x="2" y="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92" name="Freeform 42"/>
                    <p:cNvSpPr>
                      <a:spLocks/>
                    </p:cNvSpPr>
                    <p:nvPr/>
                  </p:nvSpPr>
                  <p:spPr bwMode="auto">
                    <a:xfrm>
                      <a:off x="1824" y="594"/>
                      <a:ext cx="15" cy="13"/>
                    </a:xfrm>
                    <a:custGeom>
                      <a:avLst/>
                      <a:gdLst>
                        <a:gd name="T0" fmla="*/ 8 w 26"/>
                        <a:gd name="T1" fmla="*/ 13 h 26"/>
                        <a:gd name="T2" fmla="*/ 8 w 26"/>
                        <a:gd name="T3" fmla="*/ 13 h 26"/>
                        <a:gd name="T4" fmla="*/ 3 w 26"/>
                        <a:gd name="T5" fmla="*/ 12 h 26"/>
                        <a:gd name="T6" fmla="*/ 3 w 26"/>
                        <a:gd name="T7" fmla="*/ 12 h 26"/>
                        <a:gd name="T8" fmla="*/ 0 w 26"/>
                        <a:gd name="T9" fmla="*/ 2 h 26"/>
                        <a:gd name="T10" fmla="*/ 0 w 26"/>
                        <a:gd name="T11" fmla="*/ 2 h 26"/>
                        <a:gd name="T12" fmla="*/ 1 w 26"/>
                        <a:gd name="T13" fmla="*/ 1 h 26"/>
                        <a:gd name="T14" fmla="*/ 3 w 26"/>
                        <a:gd name="T15" fmla="*/ 0 h 26"/>
                        <a:gd name="T16" fmla="*/ 7 w 26"/>
                        <a:gd name="T17" fmla="*/ 1 h 26"/>
                        <a:gd name="T18" fmla="*/ 12 w 26"/>
                        <a:gd name="T19" fmla="*/ 3 h 26"/>
                        <a:gd name="T20" fmla="*/ 14 w 26"/>
                        <a:gd name="T21" fmla="*/ 5 h 26"/>
                        <a:gd name="T22" fmla="*/ 14 w 26"/>
                        <a:gd name="T23" fmla="*/ 5 h 26"/>
                        <a:gd name="T24" fmla="*/ 15 w 26"/>
                        <a:gd name="T25" fmla="*/ 8 h 26"/>
                        <a:gd name="T26" fmla="*/ 14 w 26"/>
                        <a:gd name="T27" fmla="*/ 10 h 26"/>
                        <a:gd name="T28" fmla="*/ 14 w 26"/>
                        <a:gd name="T29" fmla="*/ 10 h 26"/>
                        <a:gd name="T30" fmla="*/ 13 w 26"/>
                        <a:gd name="T31" fmla="*/ 11 h 26"/>
                        <a:gd name="T32" fmla="*/ 10 w 26"/>
                        <a:gd name="T33" fmla="*/ 12 h 26"/>
                        <a:gd name="T34" fmla="*/ 8 w 26"/>
                        <a:gd name="T35" fmla="*/ 13 h 26"/>
                        <a:gd name="T36" fmla="*/ 8 w 26"/>
                        <a:gd name="T37" fmla="*/ 13 h 2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</a:gdLst>
                      <a:ahLst/>
                      <a:cxnLst>
                        <a:cxn ang="T38">
                          <a:pos x="T0" y="T1"/>
                        </a:cxn>
                        <a:cxn ang="T39">
                          <a:pos x="T2" y="T3"/>
                        </a:cxn>
                        <a:cxn ang="T40">
                          <a:pos x="T4" y="T5"/>
                        </a:cxn>
                        <a:cxn ang="T41">
                          <a:pos x="T6" y="T7"/>
                        </a:cxn>
                        <a:cxn ang="T42">
                          <a:pos x="T8" y="T9"/>
                        </a:cxn>
                        <a:cxn ang="T43">
                          <a:pos x="T10" y="T11"/>
                        </a:cxn>
                        <a:cxn ang="T44">
                          <a:pos x="T12" y="T13"/>
                        </a:cxn>
                        <a:cxn ang="T45">
                          <a:pos x="T14" y="T15"/>
                        </a:cxn>
                        <a:cxn ang="T46">
                          <a:pos x="T16" y="T17"/>
                        </a:cxn>
                        <a:cxn ang="T47">
                          <a:pos x="T18" y="T19"/>
                        </a:cxn>
                        <a:cxn ang="T48">
                          <a:pos x="T20" y="T21"/>
                        </a:cxn>
                        <a:cxn ang="T49">
                          <a:pos x="T22" y="T23"/>
                        </a:cxn>
                        <a:cxn ang="T50">
                          <a:pos x="T24" y="T25"/>
                        </a:cxn>
                        <a:cxn ang="T51">
                          <a:pos x="T26" y="T27"/>
                        </a:cxn>
                        <a:cxn ang="T52">
                          <a:pos x="T28" y="T29"/>
                        </a:cxn>
                        <a:cxn ang="T53">
                          <a:pos x="T30" y="T31"/>
                        </a:cxn>
                        <a:cxn ang="T54">
                          <a:pos x="T32" y="T33"/>
                        </a:cxn>
                        <a:cxn ang="T55">
                          <a:pos x="T34" y="T35"/>
                        </a:cxn>
                        <a:cxn ang="T56">
                          <a:pos x="T36" y="T37"/>
                        </a:cxn>
                      </a:cxnLst>
                      <a:rect l="0" t="0" r="r" b="b"/>
                      <a:pathLst>
                        <a:path w="26" h="26">
                          <a:moveTo>
                            <a:pt x="14" y="26"/>
                          </a:moveTo>
                          <a:lnTo>
                            <a:pt x="14" y="26"/>
                          </a:lnTo>
                          <a:lnTo>
                            <a:pt x="6" y="24"/>
                          </a:lnTo>
                          <a:lnTo>
                            <a:pt x="0" y="4"/>
                          </a:lnTo>
                          <a:lnTo>
                            <a:pt x="2" y="2"/>
                          </a:lnTo>
                          <a:lnTo>
                            <a:pt x="6" y="0"/>
                          </a:lnTo>
                          <a:lnTo>
                            <a:pt x="12" y="2"/>
                          </a:lnTo>
                          <a:lnTo>
                            <a:pt x="20" y="6"/>
                          </a:lnTo>
                          <a:lnTo>
                            <a:pt x="24" y="10"/>
                          </a:lnTo>
                          <a:lnTo>
                            <a:pt x="26" y="16"/>
                          </a:lnTo>
                          <a:lnTo>
                            <a:pt x="24" y="20"/>
                          </a:lnTo>
                          <a:lnTo>
                            <a:pt x="22" y="22"/>
                          </a:lnTo>
                          <a:lnTo>
                            <a:pt x="18" y="24"/>
                          </a:lnTo>
                          <a:lnTo>
                            <a:pt x="14" y="26"/>
                          </a:lnTo>
                          <a:close/>
                        </a:path>
                      </a:pathLst>
                    </a:custGeom>
                    <a:solidFill>
                      <a:srgbClr val="846C4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93" name="Freeform 43"/>
                    <p:cNvSpPr>
                      <a:spLocks/>
                    </p:cNvSpPr>
                    <p:nvPr/>
                  </p:nvSpPr>
                  <p:spPr bwMode="auto">
                    <a:xfrm>
                      <a:off x="1826" y="602"/>
                      <a:ext cx="11" cy="3"/>
                    </a:xfrm>
                    <a:custGeom>
                      <a:avLst/>
                      <a:gdLst>
                        <a:gd name="T0" fmla="*/ 11 w 18"/>
                        <a:gd name="T1" fmla="*/ 2 h 8"/>
                        <a:gd name="T2" fmla="*/ 11 w 18"/>
                        <a:gd name="T3" fmla="*/ 2 h 8"/>
                        <a:gd name="T4" fmla="*/ 7 w 18"/>
                        <a:gd name="T5" fmla="*/ 3 h 8"/>
                        <a:gd name="T6" fmla="*/ 5 w 18"/>
                        <a:gd name="T7" fmla="*/ 3 h 8"/>
                        <a:gd name="T8" fmla="*/ 5 w 18"/>
                        <a:gd name="T9" fmla="*/ 3 h 8"/>
                        <a:gd name="T10" fmla="*/ 2 w 18"/>
                        <a:gd name="T11" fmla="*/ 3 h 8"/>
                        <a:gd name="T12" fmla="*/ 1 w 18"/>
                        <a:gd name="T13" fmla="*/ 3 h 8"/>
                        <a:gd name="T14" fmla="*/ 0 w 18"/>
                        <a:gd name="T15" fmla="*/ 2 h 8"/>
                        <a:gd name="T16" fmla="*/ 0 w 18"/>
                        <a:gd name="T17" fmla="*/ 2 h 8"/>
                        <a:gd name="T18" fmla="*/ 0 w 18"/>
                        <a:gd name="T19" fmla="*/ 1 h 8"/>
                        <a:gd name="T20" fmla="*/ 0 w 18"/>
                        <a:gd name="T21" fmla="*/ 1 h 8"/>
                        <a:gd name="T22" fmla="*/ 2 w 18"/>
                        <a:gd name="T23" fmla="*/ 0 h 8"/>
                        <a:gd name="T24" fmla="*/ 6 w 18"/>
                        <a:gd name="T25" fmla="*/ 0 h 8"/>
                        <a:gd name="T26" fmla="*/ 10 w 18"/>
                        <a:gd name="T27" fmla="*/ 1 h 8"/>
                        <a:gd name="T28" fmla="*/ 11 w 18"/>
                        <a:gd name="T29" fmla="*/ 2 h 8"/>
                        <a:gd name="T30" fmla="*/ 11 w 18"/>
                        <a:gd name="T31" fmla="*/ 2 h 8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</a:gdLst>
                      <a:ahLst/>
                      <a:cxnLst>
                        <a:cxn ang="T32">
                          <a:pos x="T0" y="T1"/>
                        </a:cxn>
                        <a:cxn ang="T33">
                          <a:pos x="T2" y="T3"/>
                        </a:cxn>
                        <a:cxn ang="T34">
                          <a:pos x="T4" y="T5"/>
                        </a:cxn>
                        <a:cxn ang="T35">
                          <a:pos x="T6" y="T7"/>
                        </a:cxn>
                        <a:cxn ang="T36">
                          <a:pos x="T8" y="T9"/>
                        </a:cxn>
                        <a:cxn ang="T37">
                          <a:pos x="T10" y="T11"/>
                        </a:cxn>
                        <a:cxn ang="T38">
                          <a:pos x="T12" y="T13"/>
                        </a:cxn>
                        <a:cxn ang="T39">
                          <a:pos x="T14" y="T15"/>
                        </a:cxn>
                        <a:cxn ang="T40">
                          <a:pos x="T16" y="T17"/>
                        </a:cxn>
                        <a:cxn ang="T41">
                          <a:pos x="T18" y="T19"/>
                        </a:cxn>
                        <a:cxn ang="T42">
                          <a:pos x="T20" y="T21"/>
                        </a:cxn>
                        <a:cxn ang="T43">
                          <a:pos x="T22" y="T23"/>
                        </a:cxn>
                        <a:cxn ang="T44">
                          <a:pos x="T24" y="T25"/>
                        </a:cxn>
                        <a:cxn ang="T45">
                          <a:pos x="T26" y="T27"/>
                        </a:cxn>
                        <a:cxn ang="T46">
                          <a:pos x="T28" y="T29"/>
                        </a:cxn>
                        <a:cxn ang="T47">
                          <a:pos x="T30" y="T31"/>
                        </a:cxn>
                      </a:cxnLst>
                      <a:rect l="0" t="0" r="r" b="b"/>
                      <a:pathLst>
                        <a:path w="18" h="8">
                          <a:moveTo>
                            <a:pt x="18" y="4"/>
                          </a:moveTo>
                          <a:lnTo>
                            <a:pt x="18" y="4"/>
                          </a:lnTo>
                          <a:lnTo>
                            <a:pt x="12" y="8"/>
                          </a:lnTo>
                          <a:lnTo>
                            <a:pt x="8" y="8"/>
                          </a:lnTo>
                          <a:lnTo>
                            <a:pt x="4" y="8"/>
                          </a:lnTo>
                          <a:lnTo>
                            <a:pt x="2" y="8"/>
                          </a:lnTo>
                          <a:lnTo>
                            <a:pt x="0" y="6"/>
                          </a:lnTo>
                          <a:lnTo>
                            <a:pt x="0" y="2"/>
                          </a:lnTo>
                          <a:lnTo>
                            <a:pt x="4" y="0"/>
                          </a:lnTo>
                          <a:lnTo>
                            <a:pt x="10" y="0"/>
                          </a:lnTo>
                          <a:lnTo>
                            <a:pt x="16" y="2"/>
                          </a:lnTo>
                          <a:lnTo>
                            <a:pt x="18" y="4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94" name="Freeform 44"/>
                    <p:cNvSpPr>
                      <a:spLocks/>
                    </p:cNvSpPr>
                    <p:nvPr/>
                  </p:nvSpPr>
                  <p:spPr bwMode="auto">
                    <a:xfrm>
                      <a:off x="1826" y="602"/>
                      <a:ext cx="3" cy="3"/>
                    </a:xfrm>
                    <a:custGeom>
                      <a:avLst/>
                      <a:gdLst>
                        <a:gd name="T0" fmla="*/ 0 w 6"/>
                        <a:gd name="T1" fmla="*/ 2 h 8"/>
                        <a:gd name="T2" fmla="*/ 0 w 6"/>
                        <a:gd name="T3" fmla="*/ 2 h 8"/>
                        <a:gd name="T4" fmla="*/ 1 w 6"/>
                        <a:gd name="T5" fmla="*/ 3 h 8"/>
                        <a:gd name="T6" fmla="*/ 1 w 6"/>
                        <a:gd name="T7" fmla="*/ 3 h 8"/>
                        <a:gd name="T8" fmla="*/ 1 w 6"/>
                        <a:gd name="T9" fmla="*/ 3 h 8"/>
                        <a:gd name="T10" fmla="*/ 3 w 6"/>
                        <a:gd name="T11" fmla="*/ 3 h 8"/>
                        <a:gd name="T12" fmla="*/ 3 w 6"/>
                        <a:gd name="T13" fmla="*/ 2 h 8"/>
                        <a:gd name="T14" fmla="*/ 3 w 6"/>
                        <a:gd name="T15" fmla="*/ 2 h 8"/>
                        <a:gd name="T16" fmla="*/ 2 w 6"/>
                        <a:gd name="T17" fmla="*/ 0 h 8"/>
                        <a:gd name="T18" fmla="*/ 1 w 6"/>
                        <a:gd name="T19" fmla="*/ 0 h 8"/>
                        <a:gd name="T20" fmla="*/ 1 w 6"/>
                        <a:gd name="T21" fmla="*/ 0 h 8"/>
                        <a:gd name="T22" fmla="*/ 0 w 6"/>
                        <a:gd name="T23" fmla="*/ 1 h 8"/>
                        <a:gd name="T24" fmla="*/ 0 w 6"/>
                        <a:gd name="T25" fmla="*/ 2 h 8"/>
                        <a:gd name="T26" fmla="*/ 0 w 6"/>
                        <a:gd name="T27" fmla="*/ 2 h 8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0" t="0" r="r" b="b"/>
                      <a:pathLst>
                        <a:path w="6" h="8">
                          <a:moveTo>
                            <a:pt x="0" y="4"/>
                          </a:moveTo>
                          <a:lnTo>
                            <a:pt x="0" y="4"/>
                          </a:lnTo>
                          <a:lnTo>
                            <a:pt x="2" y="8"/>
                          </a:lnTo>
                          <a:lnTo>
                            <a:pt x="6" y="8"/>
                          </a:lnTo>
                          <a:lnTo>
                            <a:pt x="6" y="4"/>
                          </a:lnTo>
                          <a:lnTo>
                            <a:pt x="4" y="0"/>
                          </a:lnTo>
                          <a:lnTo>
                            <a:pt x="2" y="0"/>
                          </a:lnTo>
                          <a:lnTo>
                            <a:pt x="0" y="2"/>
                          </a:lnTo>
                          <a:lnTo>
                            <a:pt x="0" y="4"/>
                          </a:lnTo>
                          <a:close/>
                        </a:path>
                      </a:pathLst>
                    </a:custGeom>
                    <a:solidFill>
                      <a:srgbClr val="441E0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95" name="Freeform 45"/>
                    <p:cNvSpPr>
                      <a:spLocks/>
                    </p:cNvSpPr>
                    <p:nvPr/>
                  </p:nvSpPr>
                  <p:spPr bwMode="auto">
                    <a:xfrm>
                      <a:off x="1825" y="601"/>
                      <a:ext cx="12" cy="3"/>
                    </a:xfrm>
                    <a:custGeom>
                      <a:avLst/>
                      <a:gdLst>
                        <a:gd name="T0" fmla="*/ 12 w 20"/>
                        <a:gd name="T1" fmla="*/ 2 h 6"/>
                        <a:gd name="T2" fmla="*/ 12 w 20"/>
                        <a:gd name="T3" fmla="*/ 2 h 6"/>
                        <a:gd name="T4" fmla="*/ 8 w 20"/>
                        <a:gd name="T5" fmla="*/ 1 h 6"/>
                        <a:gd name="T6" fmla="*/ 5 w 20"/>
                        <a:gd name="T7" fmla="*/ 0 h 6"/>
                        <a:gd name="T8" fmla="*/ 0 w 20"/>
                        <a:gd name="T9" fmla="*/ 1 h 6"/>
                        <a:gd name="T10" fmla="*/ 0 w 20"/>
                        <a:gd name="T11" fmla="*/ 1 h 6"/>
                        <a:gd name="T12" fmla="*/ 0 w 20"/>
                        <a:gd name="T13" fmla="*/ 2 h 6"/>
                        <a:gd name="T14" fmla="*/ 1 w 20"/>
                        <a:gd name="T15" fmla="*/ 3 h 6"/>
                        <a:gd name="T16" fmla="*/ 1 w 20"/>
                        <a:gd name="T17" fmla="*/ 3 h 6"/>
                        <a:gd name="T18" fmla="*/ 4 w 20"/>
                        <a:gd name="T19" fmla="*/ 2 h 6"/>
                        <a:gd name="T20" fmla="*/ 7 w 20"/>
                        <a:gd name="T21" fmla="*/ 2 h 6"/>
                        <a:gd name="T22" fmla="*/ 12 w 20"/>
                        <a:gd name="T23" fmla="*/ 2 h 6"/>
                        <a:gd name="T24" fmla="*/ 12 w 20"/>
                        <a:gd name="T25" fmla="*/ 2 h 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</a:gdLst>
                      <a:ahLst/>
                      <a:cxnLst>
                        <a:cxn ang="T26">
                          <a:pos x="T0" y="T1"/>
                        </a:cxn>
                        <a:cxn ang="T27">
                          <a:pos x="T2" y="T3"/>
                        </a:cxn>
                        <a:cxn ang="T28">
                          <a:pos x="T4" y="T5"/>
                        </a:cxn>
                        <a:cxn ang="T29">
                          <a:pos x="T6" y="T7"/>
                        </a:cxn>
                        <a:cxn ang="T30">
                          <a:pos x="T8" y="T9"/>
                        </a:cxn>
                        <a:cxn ang="T31">
                          <a:pos x="T10" y="T11"/>
                        </a:cxn>
                        <a:cxn ang="T32">
                          <a:pos x="T12" y="T13"/>
                        </a:cxn>
                        <a:cxn ang="T33">
                          <a:pos x="T14" y="T15"/>
                        </a:cxn>
                        <a:cxn ang="T34">
                          <a:pos x="T16" y="T17"/>
                        </a:cxn>
                        <a:cxn ang="T35">
                          <a:pos x="T18" y="T19"/>
                        </a:cxn>
                        <a:cxn ang="T36">
                          <a:pos x="T20" y="T21"/>
                        </a:cxn>
                        <a:cxn ang="T37">
                          <a:pos x="T22" y="T23"/>
                        </a:cxn>
                        <a:cxn ang="T38">
                          <a:pos x="T24" y="T25"/>
                        </a:cxn>
                      </a:cxnLst>
                      <a:rect l="0" t="0" r="r" b="b"/>
                      <a:pathLst>
                        <a:path w="20" h="6">
                          <a:moveTo>
                            <a:pt x="20" y="4"/>
                          </a:moveTo>
                          <a:lnTo>
                            <a:pt x="20" y="4"/>
                          </a:lnTo>
                          <a:lnTo>
                            <a:pt x="14" y="2"/>
                          </a:lnTo>
                          <a:lnTo>
                            <a:pt x="8" y="0"/>
                          </a:lnTo>
                          <a:lnTo>
                            <a:pt x="0" y="2"/>
                          </a:lnTo>
                          <a:lnTo>
                            <a:pt x="0" y="4"/>
                          </a:lnTo>
                          <a:lnTo>
                            <a:pt x="2" y="6"/>
                          </a:lnTo>
                          <a:lnTo>
                            <a:pt x="6" y="4"/>
                          </a:lnTo>
                          <a:lnTo>
                            <a:pt x="12" y="4"/>
                          </a:lnTo>
                          <a:lnTo>
                            <a:pt x="20" y="4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96" name="Freeform 46"/>
                    <p:cNvSpPr>
                      <a:spLocks/>
                    </p:cNvSpPr>
                    <p:nvPr/>
                  </p:nvSpPr>
                  <p:spPr bwMode="auto">
                    <a:xfrm>
                      <a:off x="1846" y="599"/>
                      <a:ext cx="18" cy="5"/>
                    </a:xfrm>
                    <a:custGeom>
                      <a:avLst/>
                      <a:gdLst>
                        <a:gd name="T0" fmla="*/ 18 w 30"/>
                        <a:gd name="T1" fmla="*/ 1 h 10"/>
                        <a:gd name="T2" fmla="*/ 18 w 30"/>
                        <a:gd name="T3" fmla="*/ 1 h 10"/>
                        <a:gd name="T4" fmla="*/ 17 w 30"/>
                        <a:gd name="T5" fmla="*/ 3 h 10"/>
                        <a:gd name="T6" fmla="*/ 13 w 30"/>
                        <a:gd name="T7" fmla="*/ 4 h 10"/>
                        <a:gd name="T8" fmla="*/ 7 w 30"/>
                        <a:gd name="T9" fmla="*/ 5 h 10"/>
                        <a:gd name="T10" fmla="*/ 7 w 30"/>
                        <a:gd name="T11" fmla="*/ 5 h 10"/>
                        <a:gd name="T12" fmla="*/ 4 w 30"/>
                        <a:gd name="T13" fmla="*/ 5 h 10"/>
                        <a:gd name="T14" fmla="*/ 0 w 30"/>
                        <a:gd name="T15" fmla="*/ 5 h 10"/>
                        <a:gd name="T16" fmla="*/ 0 w 30"/>
                        <a:gd name="T17" fmla="*/ 4 h 10"/>
                        <a:gd name="T18" fmla="*/ 0 w 30"/>
                        <a:gd name="T19" fmla="*/ 4 h 10"/>
                        <a:gd name="T20" fmla="*/ 0 w 30"/>
                        <a:gd name="T21" fmla="*/ 2 h 10"/>
                        <a:gd name="T22" fmla="*/ 0 w 30"/>
                        <a:gd name="T23" fmla="*/ 2 h 10"/>
                        <a:gd name="T24" fmla="*/ 5 w 30"/>
                        <a:gd name="T25" fmla="*/ 1 h 10"/>
                        <a:gd name="T26" fmla="*/ 11 w 30"/>
                        <a:gd name="T27" fmla="*/ 0 h 10"/>
                        <a:gd name="T28" fmla="*/ 16 w 30"/>
                        <a:gd name="T29" fmla="*/ 1 h 10"/>
                        <a:gd name="T30" fmla="*/ 18 w 30"/>
                        <a:gd name="T31" fmla="*/ 1 h 10"/>
                        <a:gd name="T32" fmla="*/ 18 w 30"/>
                        <a:gd name="T33" fmla="*/ 1 h 10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0" t="0" r="r" b="b"/>
                      <a:pathLst>
                        <a:path w="30" h="10">
                          <a:moveTo>
                            <a:pt x="30" y="2"/>
                          </a:moveTo>
                          <a:lnTo>
                            <a:pt x="30" y="2"/>
                          </a:lnTo>
                          <a:lnTo>
                            <a:pt x="28" y="6"/>
                          </a:lnTo>
                          <a:lnTo>
                            <a:pt x="22" y="8"/>
                          </a:lnTo>
                          <a:lnTo>
                            <a:pt x="12" y="10"/>
                          </a:lnTo>
                          <a:lnTo>
                            <a:pt x="6" y="10"/>
                          </a:lnTo>
                          <a:lnTo>
                            <a:pt x="0" y="10"/>
                          </a:lnTo>
                          <a:lnTo>
                            <a:pt x="0" y="8"/>
                          </a:lnTo>
                          <a:lnTo>
                            <a:pt x="0" y="4"/>
                          </a:lnTo>
                          <a:lnTo>
                            <a:pt x="8" y="2"/>
                          </a:lnTo>
                          <a:lnTo>
                            <a:pt x="18" y="0"/>
                          </a:lnTo>
                          <a:lnTo>
                            <a:pt x="26" y="2"/>
                          </a:lnTo>
                          <a:lnTo>
                            <a:pt x="30" y="2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97" name="Freeform 47"/>
                    <p:cNvSpPr>
                      <a:spLocks/>
                    </p:cNvSpPr>
                    <p:nvPr/>
                  </p:nvSpPr>
                  <p:spPr bwMode="auto">
                    <a:xfrm>
                      <a:off x="1846" y="599"/>
                      <a:ext cx="5" cy="5"/>
                    </a:xfrm>
                    <a:custGeom>
                      <a:avLst/>
                      <a:gdLst>
                        <a:gd name="T0" fmla="*/ 0 w 10"/>
                        <a:gd name="T1" fmla="*/ 3 h 8"/>
                        <a:gd name="T2" fmla="*/ 0 w 10"/>
                        <a:gd name="T3" fmla="*/ 3 h 8"/>
                        <a:gd name="T4" fmla="*/ 1 w 10"/>
                        <a:gd name="T5" fmla="*/ 5 h 8"/>
                        <a:gd name="T6" fmla="*/ 3 w 10"/>
                        <a:gd name="T7" fmla="*/ 5 h 8"/>
                        <a:gd name="T8" fmla="*/ 3 w 10"/>
                        <a:gd name="T9" fmla="*/ 5 h 8"/>
                        <a:gd name="T10" fmla="*/ 4 w 10"/>
                        <a:gd name="T11" fmla="*/ 4 h 8"/>
                        <a:gd name="T12" fmla="*/ 5 w 10"/>
                        <a:gd name="T13" fmla="*/ 3 h 8"/>
                        <a:gd name="T14" fmla="*/ 5 w 10"/>
                        <a:gd name="T15" fmla="*/ 3 h 8"/>
                        <a:gd name="T16" fmla="*/ 4 w 10"/>
                        <a:gd name="T17" fmla="*/ 0 h 8"/>
                        <a:gd name="T18" fmla="*/ 2 w 10"/>
                        <a:gd name="T19" fmla="*/ 0 h 8"/>
                        <a:gd name="T20" fmla="*/ 2 w 10"/>
                        <a:gd name="T21" fmla="*/ 0 h 8"/>
                        <a:gd name="T22" fmla="*/ 1 w 10"/>
                        <a:gd name="T23" fmla="*/ 1 h 8"/>
                        <a:gd name="T24" fmla="*/ 0 w 10"/>
                        <a:gd name="T25" fmla="*/ 3 h 8"/>
                        <a:gd name="T26" fmla="*/ 0 w 10"/>
                        <a:gd name="T27" fmla="*/ 3 h 8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0" t="0" r="r" b="b"/>
                      <a:pathLst>
                        <a:path w="10" h="8">
                          <a:moveTo>
                            <a:pt x="0" y="4"/>
                          </a:moveTo>
                          <a:lnTo>
                            <a:pt x="0" y="4"/>
                          </a:lnTo>
                          <a:lnTo>
                            <a:pt x="2" y="8"/>
                          </a:lnTo>
                          <a:lnTo>
                            <a:pt x="6" y="8"/>
                          </a:lnTo>
                          <a:lnTo>
                            <a:pt x="8" y="6"/>
                          </a:lnTo>
                          <a:lnTo>
                            <a:pt x="10" y="4"/>
                          </a:lnTo>
                          <a:lnTo>
                            <a:pt x="8" y="0"/>
                          </a:lnTo>
                          <a:lnTo>
                            <a:pt x="4" y="0"/>
                          </a:lnTo>
                          <a:lnTo>
                            <a:pt x="2" y="2"/>
                          </a:lnTo>
                          <a:lnTo>
                            <a:pt x="0" y="4"/>
                          </a:lnTo>
                          <a:close/>
                        </a:path>
                      </a:pathLst>
                    </a:custGeom>
                    <a:solidFill>
                      <a:srgbClr val="441E0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98" name="Freeform 48"/>
                    <p:cNvSpPr>
                      <a:spLocks/>
                    </p:cNvSpPr>
                    <p:nvPr/>
                  </p:nvSpPr>
                  <p:spPr bwMode="auto">
                    <a:xfrm>
                      <a:off x="1844" y="598"/>
                      <a:ext cx="20" cy="4"/>
                    </a:xfrm>
                    <a:custGeom>
                      <a:avLst/>
                      <a:gdLst>
                        <a:gd name="T0" fmla="*/ 20 w 34"/>
                        <a:gd name="T1" fmla="*/ 2 h 8"/>
                        <a:gd name="T2" fmla="*/ 20 w 34"/>
                        <a:gd name="T3" fmla="*/ 2 h 8"/>
                        <a:gd name="T4" fmla="*/ 19 w 34"/>
                        <a:gd name="T5" fmla="*/ 1 h 8"/>
                        <a:gd name="T6" fmla="*/ 15 w 34"/>
                        <a:gd name="T7" fmla="*/ 1 h 8"/>
                        <a:gd name="T8" fmla="*/ 9 w 34"/>
                        <a:gd name="T9" fmla="*/ 0 h 8"/>
                        <a:gd name="T10" fmla="*/ 0 w 34"/>
                        <a:gd name="T11" fmla="*/ 2 h 8"/>
                        <a:gd name="T12" fmla="*/ 0 w 34"/>
                        <a:gd name="T13" fmla="*/ 2 h 8"/>
                        <a:gd name="T14" fmla="*/ 0 w 34"/>
                        <a:gd name="T15" fmla="*/ 3 h 8"/>
                        <a:gd name="T16" fmla="*/ 1 w 34"/>
                        <a:gd name="T17" fmla="*/ 4 h 8"/>
                        <a:gd name="T18" fmla="*/ 1 w 34"/>
                        <a:gd name="T19" fmla="*/ 4 h 8"/>
                        <a:gd name="T20" fmla="*/ 6 w 34"/>
                        <a:gd name="T21" fmla="*/ 2 h 8"/>
                        <a:gd name="T22" fmla="*/ 12 w 34"/>
                        <a:gd name="T23" fmla="*/ 2 h 8"/>
                        <a:gd name="T24" fmla="*/ 20 w 34"/>
                        <a:gd name="T25" fmla="*/ 2 h 8"/>
                        <a:gd name="T26" fmla="*/ 20 w 34"/>
                        <a:gd name="T27" fmla="*/ 2 h 8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0" t="0" r="r" b="b"/>
                      <a:pathLst>
                        <a:path w="34" h="8">
                          <a:moveTo>
                            <a:pt x="34" y="4"/>
                          </a:moveTo>
                          <a:lnTo>
                            <a:pt x="34" y="4"/>
                          </a:lnTo>
                          <a:lnTo>
                            <a:pt x="32" y="2"/>
                          </a:lnTo>
                          <a:lnTo>
                            <a:pt x="26" y="2"/>
                          </a:lnTo>
                          <a:lnTo>
                            <a:pt x="16" y="0"/>
                          </a:lnTo>
                          <a:lnTo>
                            <a:pt x="0" y="4"/>
                          </a:lnTo>
                          <a:lnTo>
                            <a:pt x="0" y="6"/>
                          </a:lnTo>
                          <a:lnTo>
                            <a:pt x="2" y="8"/>
                          </a:lnTo>
                          <a:lnTo>
                            <a:pt x="10" y="4"/>
                          </a:lnTo>
                          <a:lnTo>
                            <a:pt x="20" y="4"/>
                          </a:lnTo>
                          <a:lnTo>
                            <a:pt x="34" y="4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99" name="Freeform 49"/>
                    <p:cNvSpPr>
                      <a:spLocks/>
                    </p:cNvSpPr>
                    <p:nvPr/>
                  </p:nvSpPr>
                  <p:spPr bwMode="auto">
                    <a:xfrm>
                      <a:off x="1837" y="621"/>
                      <a:ext cx="35" cy="28"/>
                    </a:xfrm>
                    <a:custGeom>
                      <a:avLst/>
                      <a:gdLst>
                        <a:gd name="T0" fmla="*/ 0 w 62"/>
                        <a:gd name="T1" fmla="*/ 5 h 58"/>
                        <a:gd name="T2" fmla="*/ 0 w 62"/>
                        <a:gd name="T3" fmla="*/ 5 h 58"/>
                        <a:gd name="T4" fmla="*/ 0 w 62"/>
                        <a:gd name="T5" fmla="*/ 5 h 58"/>
                        <a:gd name="T6" fmla="*/ 2 w 62"/>
                        <a:gd name="T7" fmla="*/ 6 h 58"/>
                        <a:gd name="T8" fmla="*/ 2 w 62"/>
                        <a:gd name="T9" fmla="*/ 6 h 58"/>
                        <a:gd name="T10" fmla="*/ 8 w 62"/>
                        <a:gd name="T11" fmla="*/ 5 h 58"/>
                        <a:gd name="T12" fmla="*/ 8 w 62"/>
                        <a:gd name="T13" fmla="*/ 5 h 58"/>
                        <a:gd name="T14" fmla="*/ 11 w 62"/>
                        <a:gd name="T15" fmla="*/ 5 h 58"/>
                        <a:gd name="T16" fmla="*/ 29 w 62"/>
                        <a:gd name="T17" fmla="*/ 3 h 58"/>
                        <a:gd name="T18" fmla="*/ 29 w 62"/>
                        <a:gd name="T19" fmla="*/ 3 h 58"/>
                        <a:gd name="T20" fmla="*/ 30 w 62"/>
                        <a:gd name="T21" fmla="*/ 3 h 58"/>
                        <a:gd name="T22" fmla="*/ 30 w 62"/>
                        <a:gd name="T23" fmla="*/ 5 h 58"/>
                        <a:gd name="T24" fmla="*/ 28 w 62"/>
                        <a:gd name="T25" fmla="*/ 11 h 58"/>
                        <a:gd name="T26" fmla="*/ 24 w 62"/>
                        <a:gd name="T27" fmla="*/ 19 h 58"/>
                        <a:gd name="T28" fmla="*/ 14 w 62"/>
                        <a:gd name="T29" fmla="*/ 22 h 58"/>
                        <a:gd name="T30" fmla="*/ 12 w 62"/>
                        <a:gd name="T31" fmla="*/ 20 h 58"/>
                        <a:gd name="T32" fmla="*/ 9 w 62"/>
                        <a:gd name="T33" fmla="*/ 22 h 58"/>
                        <a:gd name="T34" fmla="*/ 7 w 62"/>
                        <a:gd name="T35" fmla="*/ 23 h 58"/>
                        <a:gd name="T36" fmla="*/ 5 w 62"/>
                        <a:gd name="T37" fmla="*/ 18 h 58"/>
                        <a:gd name="T38" fmla="*/ 6 w 62"/>
                        <a:gd name="T39" fmla="*/ 26 h 58"/>
                        <a:gd name="T40" fmla="*/ 11 w 62"/>
                        <a:gd name="T41" fmla="*/ 28 h 58"/>
                        <a:gd name="T42" fmla="*/ 20 w 62"/>
                        <a:gd name="T43" fmla="*/ 24 h 58"/>
                        <a:gd name="T44" fmla="*/ 20 w 62"/>
                        <a:gd name="T45" fmla="*/ 24 h 58"/>
                        <a:gd name="T46" fmla="*/ 25 w 62"/>
                        <a:gd name="T47" fmla="*/ 23 h 58"/>
                        <a:gd name="T48" fmla="*/ 29 w 62"/>
                        <a:gd name="T49" fmla="*/ 21 h 58"/>
                        <a:gd name="T50" fmla="*/ 35 w 62"/>
                        <a:gd name="T51" fmla="*/ 0 h 58"/>
                        <a:gd name="T52" fmla="*/ 35 w 62"/>
                        <a:gd name="T53" fmla="*/ 0 h 58"/>
                        <a:gd name="T54" fmla="*/ 20 w 62"/>
                        <a:gd name="T55" fmla="*/ 1 h 58"/>
                        <a:gd name="T56" fmla="*/ 9 w 62"/>
                        <a:gd name="T57" fmla="*/ 2 h 58"/>
                        <a:gd name="T58" fmla="*/ 3 w 62"/>
                        <a:gd name="T59" fmla="*/ 3 h 58"/>
                        <a:gd name="T60" fmla="*/ 0 w 62"/>
                        <a:gd name="T61" fmla="*/ 5 h 58"/>
                        <a:gd name="T62" fmla="*/ 0 w 62"/>
                        <a:gd name="T63" fmla="*/ 5 h 58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</a:gdLst>
                      <a:ahLst/>
                      <a:cxnLst>
                        <a:cxn ang="T64">
                          <a:pos x="T0" y="T1"/>
                        </a:cxn>
                        <a:cxn ang="T65">
                          <a:pos x="T2" y="T3"/>
                        </a:cxn>
                        <a:cxn ang="T66">
                          <a:pos x="T4" y="T5"/>
                        </a:cxn>
                        <a:cxn ang="T67">
                          <a:pos x="T6" y="T7"/>
                        </a:cxn>
                        <a:cxn ang="T68">
                          <a:pos x="T8" y="T9"/>
                        </a:cxn>
                        <a:cxn ang="T69">
                          <a:pos x="T10" y="T11"/>
                        </a:cxn>
                        <a:cxn ang="T70">
                          <a:pos x="T12" y="T13"/>
                        </a:cxn>
                        <a:cxn ang="T71">
                          <a:pos x="T14" y="T15"/>
                        </a:cxn>
                        <a:cxn ang="T72">
                          <a:pos x="T16" y="T17"/>
                        </a:cxn>
                        <a:cxn ang="T73">
                          <a:pos x="T18" y="T19"/>
                        </a:cxn>
                        <a:cxn ang="T74">
                          <a:pos x="T20" y="T21"/>
                        </a:cxn>
                        <a:cxn ang="T75">
                          <a:pos x="T22" y="T23"/>
                        </a:cxn>
                        <a:cxn ang="T76">
                          <a:pos x="T24" y="T25"/>
                        </a:cxn>
                        <a:cxn ang="T77">
                          <a:pos x="T26" y="T27"/>
                        </a:cxn>
                        <a:cxn ang="T78">
                          <a:pos x="T28" y="T29"/>
                        </a:cxn>
                        <a:cxn ang="T79">
                          <a:pos x="T30" y="T31"/>
                        </a:cxn>
                        <a:cxn ang="T80">
                          <a:pos x="T32" y="T33"/>
                        </a:cxn>
                        <a:cxn ang="T81">
                          <a:pos x="T34" y="T35"/>
                        </a:cxn>
                        <a:cxn ang="T82">
                          <a:pos x="T36" y="T37"/>
                        </a:cxn>
                        <a:cxn ang="T83">
                          <a:pos x="T38" y="T39"/>
                        </a:cxn>
                        <a:cxn ang="T84">
                          <a:pos x="T40" y="T41"/>
                        </a:cxn>
                        <a:cxn ang="T85">
                          <a:pos x="T42" y="T43"/>
                        </a:cxn>
                        <a:cxn ang="T86">
                          <a:pos x="T44" y="T45"/>
                        </a:cxn>
                        <a:cxn ang="T87">
                          <a:pos x="T46" y="T47"/>
                        </a:cxn>
                        <a:cxn ang="T88">
                          <a:pos x="T48" y="T49"/>
                        </a:cxn>
                        <a:cxn ang="T89">
                          <a:pos x="T50" y="T51"/>
                        </a:cxn>
                        <a:cxn ang="T90">
                          <a:pos x="T52" y="T53"/>
                        </a:cxn>
                        <a:cxn ang="T91">
                          <a:pos x="T54" y="T55"/>
                        </a:cxn>
                        <a:cxn ang="T92">
                          <a:pos x="T56" y="T57"/>
                        </a:cxn>
                        <a:cxn ang="T93">
                          <a:pos x="T58" y="T59"/>
                        </a:cxn>
                        <a:cxn ang="T94">
                          <a:pos x="T60" y="T61"/>
                        </a:cxn>
                        <a:cxn ang="T95">
                          <a:pos x="T62" y="T63"/>
                        </a:cxn>
                      </a:cxnLst>
                      <a:rect l="0" t="0" r="r" b="b"/>
                      <a:pathLst>
                        <a:path w="62" h="58">
                          <a:moveTo>
                            <a:pt x="0" y="10"/>
                          </a:moveTo>
                          <a:lnTo>
                            <a:pt x="0" y="10"/>
                          </a:lnTo>
                          <a:lnTo>
                            <a:pt x="4" y="12"/>
                          </a:lnTo>
                          <a:lnTo>
                            <a:pt x="14" y="10"/>
                          </a:lnTo>
                          <a:lnTo>
                            <a:pt x="20" y="10"/>
                          </a:lnTo>
                          <a:lnTo>
                            <a:pt x="52" y="6"/>
                          </a:lnTo>
                          <a:lnTo>
                            <a:pt x="54" y="6"/>
                          </a:lnTo>
                          <a:lnTo>
                            <a:pt x="54" y="10"/>
                          </a:lnTo>
                          <a:lnTo>
                            <a:pt x="50" y="22"/>
                          </a:lnTo>
                          <a:lnTo>
                            <a:pt x="42" y="40"/>
                          </a:lnTo>
                          <a:lnTo>
                            <a:pt x="24" y="46"/>
                          </a:lnTo>
                          <a:lnTo>
                            <a:pt x="22" y="42"/>
                          </a:lnTo>
                          <a:lnTo>
                            <a:pt x="16" y="46"/>
                          </a:lnTo>
                          <a:lnTo>
                            <a:pt x="12" y="48"/>
                          </a:lnTo>
                          <a:lnTo>
                            <a:pt x="8" y="38"/>
                          </a:lnTo>
                          <a:lnTo>
                            <a:pt x="10" y="54"/>
                          </a:lnTo>
                          <a:lnTo>
                            <a:pt x="20" y="58"/>
                          </a:lnTo>
                          <a:lnTo>
                            <a:pt x="36" y="50"/>
                          </a:lnTo>
                          <a:lnTo>
                            <a:pt x="44" y="48"/>
                          </a:lnTo>
                          <a:lnTo>
                            <a:pt x="52" y="44"/>
                          </a:lnTo>
                          <a:lnTo>
                            <a:pt x="62" y="0"/>
                          </a:lnTo>
                          <a:lnTo>
                            <a:pt x="36" y="2"/>
                          </a:lnTo>
                          <a:lnTo>
                            <a:pt x="16" y="4"/>
                          </a:lnTo>
                          <a:lnTo>
                            <a:pt x="6" y="6"/>
                          </a:lnTo>
                          <a:lnTo>
                            <a:pt x="0" y="1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00" name="Freeform 50"/>
                    <p:cNvSpPr>
                      <a:spLocks/>
                    </p:cNvSpPr>
                    <p:nvPr/>
                  </p:nvSpPr>
                  <p:spPr bwMode="auto">
                    <a:xfrm>
                      <a:off x="1828" y="564"/>
                      <a:ext cx="65" cy="37"/>
                    </a:xfrm>
                    <a:custGeom>
                      <a:avLst/>
                      <a:gdLst>
                        <a:gd name="T0" fmla="*/ 65 w 112"/>
                        <a:gd name="T1" fmla="*/ 23 h 76"/>
                        <a:gd name="T2" fmla="*/ 65 w 112"/>
                        <a:gd name="T3" fmla="*/ 22 h 76"/>
                        <a:gd name="T4" fmla="*/ 65 w 112"/>
                        <a:gd name="T5" fmla="*/ 18 h 76"/>
                        <a:gd name="T6" fmla="*/ 64 w 112"/>
                        <a:gd name="T7" fmla="*/ 16 h 76"/>
                        <a:gd name="T8" fmla="*/ 63 w 112"/>
                        <a:gd name="T9" fmla="*/ 13 h 76"/>
                        <a:gd name="T10" fmla="*/ 60 w 112"/>
                        <a:gd name="T11" fmla="*/ 11 h 76"/>
                        <a:gd name="T12" fmla="*/ 58 w 112"/>
                        <a:gd name="T13" fmla="*/ 8 h 76"/>
                        <a:gd name="T14" fmla="*/ 56 w 112"/>
                        <a:gd name="T15" fmla="*/ 6 h 76"/>
                        <a:gd name="T16" fmla="*/ 53 w 112"/>
                        <a:gd name="T17" fmla="*/ 5 h 76"/>
                        <a:gd name="T18" fmla="*/ 49 w 112"/>
                        <a:gd name="T19" fmla="*/ 3 h 76"/>
                        <a:gd name="T20" fmla="*/ 45 w 112"/>
                        <a:gd name="T21" fmla="*/ 2 h 76"/>
                        <a:gd name="T22" fmla="*/ 42 w 112"/>
                        <a:gd name="T23" fmla="*/ 2 h 76"/>
                        <a:gd name="T24" fmla="*/ 38 w 112"/>
                        <a:gd name="T25" fmla="*/ 0 h 76"/>
                        <a:gd name="T26" fmla="*/ 36 w 112"/>
                        <a:gd name="T27" fmla="*/ 0 h 76"/>
                        <a:gd name="T28" fmla="*/ 33 w 112"/>
                        <a:gd name="T29" fmla="*/ 0 h 76"/>
                        <a:gd name="T30" fmla="*/ 28 w 112"/>
                        <a:gd name="T31" fmla="*/ 1 h 76"/>
                        <a:gd name="T32" fmla="*/ 26 w 112"/>
                        <a:gd name="T33" fmla="*/ 1 h 76"/>
                        <a:gd name="T34" fmla="*/ 22 w 112"/>
                        <a:gd name="T35" fmla="*/ 2 h 76"/>
                        <a:gd name="T36" fmla="*/ 20 w 112"/>
                        <a:gd name="T37" fmla="*/ 3 h 76"/>
                        <a:gd name="T38" fmla="*/ 16 w 112"/>
                        <a:gd name="T39" fmla="*/ 3 h 76"/>
                        <a:gd name="T40" fmla="*/ 12 w 112"/>
                        <a:gd name="T41" fmla="*/ 5 h 76"/>
                        <a:gd name="T42" fmla="*/ 8 w 112"/>
                        <a:gd name="T43" fmla="*/ 5 h 76"/>
                        <a:gd name="T44" fmla="*/ 5 w 112"/>
                        <a:gd name="T45" fmla="*/ 7 h 76"/>
                        <a:gd name="T46" fmla="*/ 1 w 112"/>
                        <a:gd name="T47" fmla="*/ 11 h 76"/>
                        <a:gd name="T48" fmla="*/ 1 w 112"/>
                        <a:gd name="T49" fmla="*/ 14 h 76"/>
                        <a:gd name="T50" fmla="*/ 0 w 112"/>
                        <a:gd name="T51" fmla="*/ 16 h 76"/>
                        <a:gd name="T52" fmla="*/ 3 w 112"/>
                        <a:gd name="T53" fmla="*/ 16 h 76"/>
                        <a:gd name="T54" fmla="*/ 6 w 112"/>
                        <a:gd name="T55" fmla="*/ 15 h 76"/>
                        <a:gd name="T56" fmla="*/ 8 w 112"/>
                        <a:gd name="T57" fmla="*/ 15 h 76"/>
                        <a:gd name="T58" fmla="*/ 13 w 112"/>
                        <a:gd name="T59" fmla="*/ 14 h 76"/>
                        <a:gd name="T60" fmla="*/ 19 w 112"/>
                        <a:gd name="T61" fmla="*/ 12 h 76"/>
                        <a:gd name="T62" fmla="*/ 22 w 112"/>
                        <a:gd name="T63" fmla="*/ 10 h 76"/>
                        <a:gd name="T64" fmla="*/ 26 w 112"/>
                        <a:gd name="T65" fmla="*/ 10 h 76"/>
                        <a:gd name="T66" fmla="*/ 29 w 112"/>
                        <a:gd name="T67" fmla="*/ 9 h 76"/>
                        <a:gd name="T68" fmla="*/ 34 w 112"/>
                        <a:gd name="T69" fmla="*/ 9 h 76"/>
                        <a:gd name="T70" fmla="*/ 35 w 112"/>
                        <a:gd name="T71" fmla="*/ 11 h 76"/>
                        <a:gd name="T72" fmla="*/ 38 w 112"/>
                        <a:gd name="T73" fmla="*/ 11 h 76"/>
                        <a:gd name="T74" fmla="*/ 38 w 112"/>
                        <a:gd name="T75" fmla="*/ 14 h 76"/>
                        <a:gd name="T76" fmla="*/ 43 w 112"/>
                        <a:gd name="T77" fmla="*/ 15 h 76"/>
                        <a:gd name="T78" fmla="*/ 45 w 112"/>
                        <a:gd name="T79" fmla="*/ 16 h 76"/>
                        <a:gd name="T80" fmla="*/ 48 w 112"/>
                        <a:gd name="T81" fmla="*/ 18 h 76"/>
                        <a:gd name="T82" fmla="*/ 49 w 112"/>
                        <a:gd name="T83" fmla="*/ 21 h 76"/>
                        <a:gd name="T84" fmla="*/ 51 w 112"/>
                        <a:gd name="T85" fmla="*/ 27 h 76"/>
                        <a:gd name="T86" fmla="*/ 52 w 112"/>
                        <a:gd name="T87" fmla="*/ 33 h 76"/>
                        <a:gd name="T88" fmla="*/ 53 w 112"/>
                        <a:gd name="T89" fmla="*/ 37 h 76"/>
                        <a:gd name="T90" fmla="*/ 57 w 112"/>
                        <a:gd name="T91" fmla="*/ 37 h 76"/>
                        <a:gd name="T92" fmla="*/ 64 w 112"/>
                        <a:gd name="T93" fmla="*/ 30 h 76"/>
                        <a:gd name="T94" fmla="*/ 65 w 112"/>
                        <a:gd name="T95" fmla="*/ 25 h 7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</a:gdLst>
                      <a:ahLst/>
                      <a:cxnLst>
                        <a:cxn ang="T96">
                          <a:pos x="T0" y="T1"/>
                        </a:cxn>
                        <a:cxn ang="T97">
                          <a:pos x="T2" y="T3"/>
                        </a:cxn>
                        <a:cxn ang="T98">
                          <a:pos x="T4" y="T5"/>
                        </a:cxn>
                        <a:cxn ang="T99">
                          <a:pos x="T6" y="T7"/>
                        </a:cxn>
                        <a:cxn ang="T100">
                          <a:pos x="T8" y="T9"/>
                        </a:cxn>
                        <a:cxn ang="T101">
                          <a:pos x="T10" y="T11"/>
                        </a:cxn>
                        <a:cxn ang="T102">
                          <a:pos x="T12" y="T13"/>
                        </a:cxn>
                        <a:cxn ang="T103">
                          <a:pos x="T14" y="T15"/>
                        </a:cxn>
                        <a:cxn ang="T104">
                          <a:pos x="T16" y="T17"/>
                        </a:cxn>
                        <a:cxn ang="T105">
                          <a:pos x="T18" y="T19"/>
                        </a:cxn>
                        <a:cxn ang="T106">
                          <a:pos x="T20" y="T21"/>
                        </a:cxn>
                        <a:cxn ang="T107">
                          <a:pos x="T22" y="T23"/>
                        </a:cxn>
                        <a:cxn ang="T108">
                          <a:pos x="T24" y="T25"/>
                        </a:cxn>
                        <a:cxn ang="T109">
                          <a:pos x="T26" y="T27"/>
                        </a:cxn>
                        <a:cxn ang="T110">
                          <a:pos x="T28" y="T29"/>
                        </a:cxn>
                        <a:cxn ang="T111">
                          <a:pos x="T30" y="T31"/>
                        </a:cxn>
                        <a:cxn ang="T112">
                          <a:pos x="T32" y="T33"/>
                        </a:cxn>
                        <a:cxn ang="T113">
                          <a:pos x="T34" y="T35"/>
                        </a:cxn>
                        <a:cxn ang="T114">
                          <a:pos x="T36" y="T37"/>
                        </a:cxn>
                        <a:cxn ang="T115">
                          <a:pos x="T38" y="T39"/>
                        </a:cxn>
                        <a:cxn ang="T116">
                          <a:pos x="T40" y="T41"/>
                        </a:cxn>
                        <a:cxn ang="T117">
                          <a:pos x="T42" y="T43"/>
                        </a:cxn>
                        <a:cxn ang="T118">
                          <a:pos x="T44" y="T45"/>
                        </a:cxn>
                        <a:cxn ang="T119">
                          <a:pos x="T46" y="T47"/>
                        </a:cxn>
                        <a:cxn ang="T120">
                          <a:pos x="T48" y="T49"/>
                        </a:cxn>
                        <a:cxn ang="T121">
                          <a:pos x="T50" y="T51"/>
                        </a:cxn>
                        <a:cxn ang="T122">
                          <a:pos x="T52" y="T53"/>
                        </a:cxn>
                        <a:cxn ang="T123">
                          <a:pos x="T54" y="T55"/>
                        </a:cxn>
                        <a:cxn ang="T124">
                          <a:pos x="T56" y="T57"/>
                        </a:cxn>
                        <a:cxn ang="T125">
                          <a:pos x="T58" y="T59"/>
                        </a:cxn>
                        <a:cxn ang="T126">
                          <a:pos x="T60" y="T61"/>
                        </a:cxn>
                        <a:cxn ang="T127">
                          <a:pos x="T62" y="T63"/>
                        </a:cxn>
                        <a:cxn ang="T128">
                          <a:pos x="T64" y="T65"/>
                        </a:cxn>
                        <a:cxn ang="T129">
                          <a:pos x="T66" y="T67"/>
                        </a:cxn>
                        <a:cxn ang="T130">
                          <a:pos x="T68" y="T69"/>
                        </a:cxn>
                        <a:cxn ang="T131">
                          <a:pos x="T70" y="T71"/>
                        </a:cxn>
                        <a:cxn ang="T132">
                          <a:pos x="T72" y="T73"/>
                        </a:cxn>
                        <a:cxn ang="T133">
                          <a:pos x="T74" y="T75"/>
                        </a:cxn>
                        <a:cxn ang="T134">
                          <a:pos x="T76" y="T77"/>
                        </a:cxn>
                        <a:cxn ang="T135">
                          <a:pos x="T78" y="T79"/>
                        </a:cxn>
                        <a:cxn ang="T136">
                          <a:pos x="T80" y="T81"/>
                        </a:cxn>
                        <a:cxn ang="T137">
                          <a:pos x="T82" y="T83"/>
                        </a:cxn>
                        <a:cxn ang="T138">
                          <a:pos x="T84" y="T85"/>
                        </a:cxn>
                        <a:cxn ang="T139">
                          <a:pos x="T86" y="T87"/>
                        </a:cxn>
                        <a:cxn ang="T140">
                          <a:pos x="T88" y="T89"/>
                        </a:cxn>
                        <a:cxn ang="T141">
                          <a:pos x="T90" y="T91"/>
                        </a:cxn>
                        <a:cxn ang="T142">
                          <a:pos x="T92" y="T93"/>
                        </a:cxn>
                        <a:cxn ang="T143">
                          <a:pos x="T94" y="T95"/>
                        </a:cxn>
                      </a:cxnLst>
                      <a:rect l="0" t="0" r="r" b="b"/>
                      <a:pathLst>
                        <a:path w="112" h="76">
                          <a:moveTo>
                            <a:pt x="112" y="52"/>
                          </a:moveTo>
                          <a:lnTo>
                            <a:pt x="112" y="52"/>
                          </a:lnTo>
                          <a:lnTo>
                            <a:pt x="112" y="48"/>
                          </a:lnTo>
                          <a:lnTo>
                            <a:pt x="112" y="46"/>
                          </a:lnTo>
                          <a:lnTo>
                            <a:pt x="112" y="42"/>
                          </a:lnTo>
                          <a:lnTo>
                            <a:pt x="112" y="36"/>
                          </a:lnTo>
                          <a:lnTo>
                            <a:pt x="110" y="34"/>
                          </a:lnTo>
                          <a:lnTo>
                            <a:pt x="110" y="32"/>
                          </a:lnTo>
                          <a:lnTo>
                            <a:pt x="108" y="30"/>
                          </a:lnTo>
                          <a:lnTo>
                            <a:pt x="108" y="26"/>
                          </a:lnTo>
                          <a:lnTo>
                            <a:pt x="104" y="22"/>
                          </a:lnTo>
                          <a:lnTo>
                            <a:pt x="102" y="20"/>
                          </a:lnTo>
                          <a:lnTo>
                            <a:pt x="100" y="16"/>
                          </a:lnTo>
                          <a:lnTo>
                            <a:pt x="96" y="12"/>
                          </a:lnTo>
                          <a:lnTo>
                            <a:pt x="94" y="12"/>
                          </a:lnTo>
                          <a:lnTo>
                            <a:pt x="92" y="10"/>
                          </a:lnTo>
                          <a:lnTo>
                            <a:pt x="86" y="6"/>
                          </a:lnTo>
                          <a:lnTo>
                            <a:pt x="84" y="6"/>
                          </a:lnTo>
                          <a:lnTo>
                            <a:pt x="82" y="6"/>
                          </a:lnTo>
                          <a:lnTo>
                            <a:pt x="78" y="4"/>
                          </a:lnTo>
                          <a:lnTo>
                            <a:pt x="74" y="2"/>
                          </a:lnTo>
                          <a:lnTo>
                            <a:pt x="72" y="4"/>
                          </a:lnTo>
                          <a:lnTo>
                            <a:pt x="68" y="2"/>
                          </a:lnTo>
                          <a:lnTo>
                            <a:pt x="66" y="0"/>
                          </a:lnTo>
                          <a:lnTo>
                            <a:pt x="64" y="0"/>
                          </a:lnTo>
                          <a:lnTo>
                            <a:pt x="62" y="0"/>
                          </a:lnTo>
                          <a:lnTo>
                            <a:pt x="56" y="0"/>
                          </a:lnTo>
                          <a:lnTo>
                            <a:pt x="54" y="2"/>
                          </a:lnTo>
                          <a:lnTo>
                            <a:pt x="48" y="2"/>
                          </a:lnTo>
                          <a:lnTo>
                            <a:pt x="44" y="2"/>
                          </a:lnTo>
                          <a:lnTo>
                            <a:pt x="42" y="4"/>
                          </a:lnTo>
                          <a:lnTo>
                            <a:pt x="38" y="4"/>
                          </a:lnTo>
                          <a:lnTo>
                            <a:pt x="34" y="6"/>
                          </a:lnTo>
                          <a:lnTo>
                            <a:pt x="30" y="6"/>
                          </a:lnTo>
                          <a:lnTo>
                            <a:pt x="28" y="6"/>
                          </a:lnTo>
                          <a:lnTo>
                            <a:pt x="26" y="8"/>
                          </a:lnTo>
                          <a:lnTo>
                            <a:pt x="20" y="10"/>
                          </a:lnTo>
                          <a:lnTo>
                            <a:pt x="16" y="10"/>
                          </a:lnTo>
                          <a:lnTo>
                            <a:pt x="14" y="10"/>
                          </a:lnTo>
                          <a:lnTo>
                            <a:pt x="8" y="14"/>
                          </a:lnTo>
                          <a:lnTo>
                            <a:pt x="4" y="18"/>
                          </a:lnTo>
                          <a:lnTo>
                            <a:pt x="2" y="22"/>
                          </a:lnTo>
                          <a:lnTo>
                            <a:pt x="2" y="24"/>
                          </a:lnTo>
                          <a:lnTo>
                            <a:pt x="2" y="28"/>
                          </a:lnTo>
                          <a:lnTo>
                            <a:pt x="2" y="30"/>
                          </a:lnTo>
                          <a:lnTo>
                            <a:pt x="0" y="32"/>
                          </a:lnTo>
                          <a:lnTo>
                            <a:pt x="2" y="32"/>
                          </a:lnTo>
                          <a:lnTo>
                            <a:pt x="6" y="32"/>
                          </a:lnTo>
                          <a:lnTo>
                            <a:pt x="8" y="32"/>
                          </a:lnTo>
                          <a:lnTo>
                            <a:pt x="10" y="30"/>
                          </a:lnTo>
                          <a:lnTo>
                            <a:pt x="14" y="30"/>
                          </a:lnTo>
                          <a:lnTo>
                            <a:pt x="20" y="30"/>
                          </a:lnTo>
                          <a:lnTo>
                            <a:pt x="22" y="28"/>
                          </a:lnTo>
                          <a:lnTo>
                            <a:pt x="32" y="24"/>
                          </a:lnTo>
                          <a:lnTo>
                            <a:pt x="36" y="22"/>
                          </a:lnTo>
                          <a:lnTo>
                            <a:pt x="38" y="20"/>
                          </a:lnTo>
                          <a:lnTo>
                            <a:pt x="40" y="20"/>
                          </a:lnTo>
                          <a:lnTo>
                            <a:pt x="44" y="20"/>
                          </a:lnTo>
                          <a:lnTo>
                            <a:pt x="50" y="18"/>
                          </a:lnTo>
                          <a:lnTo>
                            <a:pt x="56" y="18"/>
                          </a:lnTo>
                          <a:lnTo>
                            <a:pt x="58" y="18"/>
                          </a:lnTo>
                          <a:lnTo>
                            <a:pt x="58" y="20"/>
                          </a:lnTo>
                          <a:lnTo>
                            <a:pt x="60" y="22"/>
                          </a:lnTo>
                          <a:lnTo>
                            <a:pt x="62" y="22"/>
                          </a:lnTo>
                          <a:lnTo>
                            <a:pt x="66" y="22"/>
                          </a:lnTo>
                          <a:lnTo>
                            <a:pt x="66" y="26"/>
                          </a:lnTo>
                          <a:lnTo>
                            <a:pt x="66" y="28"/>
                          </a:lnTo>
                          <a:lnTo>
                            <a:pt x="70" y="30"/>
                          </a:lnTo>
                          <a:lnTo>
                            <a:pt x="74" y="30"/>
                          </a:lnTo>
                          <a:lnTo>
                            <a:pt x="76" y="32"/>
                          </a:lnTo>
                          <a:lnTo>
                            <a:pt x="78" y="32"/>
                          </a:lnTo>
                          <a:lnTo>
                            <a:pt x="82" y="34"/>
                          </a:lnTo>
                          <a:lnTo>
                            <a:pt x="82" y="36"/>
                          </a:lnTo>
                          <a:lnTo>
                            <a:pt x="82" y="40"/>
                          </a:lnTo>
                          <a:lnTo>
                            <a:pt x="84" y="44"/>
                          </a:lnTo>
                          <a:lnTo>
                            <a:pt x="86" y="50"/>
                          </a:lnTo>
                          <a:lnTo>
                            <a:pt x="88" y="56"/>
                          </a:lnTo>
                          <a:lnTo>
                            <a:pt x="90" y="62"/>
                          </a:lnTo>
                          <a:lnTo>
                            <a:pt x="90" y="68"/>
                          </a:lnTo>
                          <a:lnTo>
                            <a:pt x="90" y="74"/>
                          </a:lnTo>
                          <a:lnTo>
                            <a:pt x="92" y="76"/>
                          </a:lnTo>
                          <a:lnTo>
                            <a:pt x="94" y="76"/>
                          </a:lnTo>
                          <a:lnTo>
                            <a:pt x="98" y="76"/>
                          </a:lnTo>
                          <a:lnTo>
                            <a:pt x="104" y="72"/>
                          </a:lnTo>
                          <a:lnTo>
                            <a:pt x="108" y="68"/>
                          </a:lnTo>
                          <a:lnTo>
                            <a:pt x="110" y="62"/>
                          </a:lnTo>
                          <a:lnTo>
                            <a:pt x="112" y="54"/>
                          </a:lnTo>
                          <a:lnTo>
                            <a:pt x="112" y="5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01" name="Freeform 51"/>
                    <p:cNvSpPr>
                      <a:spLocks/>
                    </p:cNvSpPr>
                    <p:nvPr/>
                  </p:nvSpPr>
                  <p:spPr bwMode="auto">
                    <a:xfrm>
                      <a:off x="1841" y="594"/>
                      <a:ext cx="48" cy="14"/>
                    </a:xfrm>
                    <a:custGeom>
                      <a:avLst/>
                      <a:gdLst>
                        <a:gd name="T0" fmla="*/ 0 w 82"/>
                        <a:gd name="T1" fmla="*/ 7 h 30"/>
                        <a:gd name="T2" fmla="*/ 1 w 82"/>
                        <a:gd name="T3" fmla="*/ 9 h 30"/>
                        <a:gd name="T4" fmla="*/ 1 w 82"/>
                        <a:gd name="T5" fmla="*/ 7 h 30"/>
                        <a:gd name="T6" fmla="*/ 1 w 82"/>
                        <a:gd name="T7" fmla="*/ 7 h 30"/>
                        <a:gd name="T8" fmla="*/ 4 w 82"/>
                        <a:gd name="T9" fmla="*/ 4 h 30"/>
                        <a:gd name="T10" fmla="*/ 6 w 82"/>
                        <a:gd name="T11" fmla="*/ 3 h 30"/>
                        <a:gd name="T12" fmla="*/ 9 w 82"/>
                        <a:gd name="T13" fmla="*/ 2 h 30"/>
                        <a:gd name="T14" fmla="*/ 19 w 82"/>
                        <a:gd name="T15" fmla="*/ 1 h 30"/>
                        <a:gd name="T16" fmla="*/ 23 w 82"/>
                        <a:gd name="T17" fmla="*/ 2 h 30"/>
                        <a:gd name="T18" fmla="*/ 27 w 82"/>
                        <a:gd name="T19" fmla="*/ 5 h 30"/>
                        <a:gd name="T20" fmla="*/ 27 w 82"/>
                        <a:gd name="T21" fmla="*/ 7 h 30"/>
                        <a:gd name="T22" fmla="*/ 22 w 82"/>
                        <a:gd name="T23" fmla="*/ 10 h 30"/>
                        <a:gd name="T24" fmla="*/ 16 w 82"/>
                        <a:gd name="T25" fmla="*/ 12 h 30"/>
                        <a:gd name="T26" fmla="*/ 6 w 82"/>
                        <a:gd name="T27" fmla="*/ 13 h 30"/>
                        <a:gd name="T28" fmla="*/ 2 w 82"/>
                        <a:gd name="T29" fmla="*/ 12 h 30"/>
                        <a:gd name="T30" fmla="*/ 1 w 82"/>
                        <a:gd name="T31" fmla="*/ 9 h 30"/>
                        <a:gd name="T32" fmla="*/ 2 w 82"/>
                        <a:gd name="T33" fmla="*/ 12 h 30"/>
                        <a:gd name="T34" fmla="*/ 6 w 82"/>
                        <a:gd name="T35" fmla="*/ 14 h 30"/>
                        <a:gd name="T36" fmla="*/ 12 w 82"/>
                        <a:gd name="T37" fmla="*/ 14 h 30"/>
                        <a:gd name="T38" fmla="*/ 22 w 82"/>
                        <a:gd name="T39" fmla="*/ 11 h 30"/>
                        <a:gd name="T40" fmla="*/ 27 w 82"/>
                        <a:gd name="T41" fmla="*/ 8 h 30"/>
                        <a:gd name="T42" fmla="*/ 28 w 82"/>
                        <a:gd name="T43" fmla="*/ 7 h 30"/>
                        <a:gd name="T44" fmla="*/ 47 w 82"/>
                        <a:gd name="T45" fmla="*/ 7 h 30"/>
                        <a:gd name="T46" fmla="*/ 48 w 82"/>
                        <a:gd name="T47" fmla="*/ 5 h 30"/>
                        <a:gd name="T48" fmla="*/ 48 w 82"/>
                        <a:gd name="T49" fmla="*/ 5 h 30"/>
                        <a:gd name="T50" fmla="*/ 48 w 82"/>
                        <a:gd name="T51" fmla="*/ 5 h 30"/>
                        <a:gd name="T52" fmla="*/ 27 w 82"/>
                        <a:gd name="T53" fmla="*/ 4 h 30"/>
                        <a:gd name="T54" fmla="*/ 27 w 82"/>
                        <a:gd name="T55" fmla="*/ 4 h 30"/>
                        <a:gd name="T56" fmla="*/ 23 w 82"/>
                        <a:gd name="T57" fmla="*/ 1 h 30"/>
                        <a:gd name="T58" fmla="*/ 19 w 82"/>
                        <a:gd name="T59" fmla="*/ 0 h 30"/>
                        <a:gd name="T60" fmla="*/ 9 w 82"/>
                        <a:gd name="T61" fmla="*/ 2 h 30"/>
                        <a:gd name="T62" fmla="*/ 6 w 82"/>
                        <a:gd name="T63" fmla="*/ 2 h 30"/>
                        <a:gd name="T64" fmla="*/ 4 w 82"/>
                        <a:gd name="T65" fmla="*/ 3 h 30"/>
                        <a:gd name="T66" fmla="*/ 1 w 82"/>
                        <a:gd name="T67" fmla="*/ 6 h 30"/>
                        <a:gd name="T68" fmla="*/ 0 w 82"/>
                        <a:gd name="T69" fmla="*/ 7 h 30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0" t="0" r="r" b="b"/>
                      <a:pathLst>
                        <a:path w="82" h="30">
                          <a:moveTo>
                            <a:pt x="0" y="16"/>
                          </a:moveTo>
                          <a:lnTo>
                            <a:pt x="0" y="16"/>
                          </a:lnTo>
                          <a:lnTo>
                            <a:pt x="2" y="20"/>
                          </a:lnTo>
                          <a:lnTo>
                            <a:pt x="2" y="16"/>
                          </a:lnTo>
                          <a:lnTo>
                            <a:pt x="2" y="14"/>
                          </a:lnTo>
                          <a:lnTo>
                            <a:pt x="4" y="10"/>
                          </a:lnTo>
                          <a:lnTo>
                            <a:pt x="6" y="8"/>
                          </a:lnTo>
                          <a:lnTo>
                            <a:pt x="10" y="6"/>
                          </a:lnTo>
                          <a:lnTo>
                            <a:pt x="16" y="4"/>
                          </a:lnTo>
                          <a:lnTo>
                            <a:pt x="32" y="2"/>
                          </a:lnTo>
                          <a:lnTo>
                            <a:pt x="36" y="2"/>
                          </a:lnTo>
                          <a:lnTo>
                            <a:pt x="40" y="4"/>
                          </a:lnTo>
                          <a:lnTo>
                            <a:pt x="44" y="6"/>
                          </a:lnTo>
                          <a:lnTo>
                            <a:pt x="46" y="10"/>
                          </a:lnTo>
                          <a:lnTo>
                            <a:pt x="46" y="14"/>
                          </a:lnTo>
                          <a:lnTo>
                            <a:pt x="46" y="18"/>
                          </a:lnTo>
                          <a:lnTo>
                            <a:pt x="38" y="22"/>
                          </a:lnTo>
                          <a:lnTo>
                            <a:pt x="28" y="26"/>
                          </a:lnTo>
                          <a:lnTo>
                            <a:pt x="20" y="28"/>
                          </a:lnTo>
                          <a:lnTo>
                            <a:pt x="10" y="28"/>
                          </a:lnTo>
                          <a:lnTo>
                            <a:pt x="4" y="26"/>
                          </a:lnTo>
                          <a:lnTo>
                            <a:pt x="2" y="20"/>
                          </a:lnTo>
                          <a:lnTo>
                            <a:pt x="4" y="26"/>
                          </a:lnTo>
                          <a:lnTo>
                            <a:pt x="6" y="28"/>
                          </a:lnTo>
                          <a:lnTo>
                            <a:pt x="10" y="30"/>
                          </a:lnTo>
                          <a:lnTo>
                            <a:pt x="20" y="30"/>
                          </a:lnTo>
                          <a:lnTo>
                            <a:pt x="28" y="28"/>
                          </a:lnTo>
                          <a:lnTo>
                            <a:pt x="38" y="24"/>
                          </a:lnTo>
                          <a:lnTo>
                            <a:pt x="46" y="18"/>
                          </a:lnTo>
                          <a:lnTo>
                            <a:pt x="48" y="16"/>
                          </a:lnTo>
                          <a:lnTo>
                            <a:pt x="48" y="14"/>
                          </a:lnTo>
                          <a:lnTo>
                            <a:pt x="80" y="14"/>
                          </a:lnTo>
                          <a:lnTo>
                            <a:pt x="82" y="12"/>
                          </a:lnTo>
                          <a:lnTo>
                            <a:pt x="82" y="10"/>
                          </a:lnTo>
                          <a:lnTo>
                            <a:pt x="46" y="8"/>
                          </a:lnTo>
                          <a:lnTo>
                            <a:pt x="44" y="4"/>
                          </a:lnTo>
                          <a:lnTo>
                            <a:pt x="40" y="2"/>
                          </a:lnTo>
                          <a:lnTo>
                            <a:pt x="36" y="0"/>
                          </a:lnTo>
                          <a:lnTo>
                            <a:pt x="32" y="0"/>
                          </a:lnTo>
                          <a:lnTo>
                            <a:pt x="16" y="4"/>
                          </a:lnTo>
                          <a:lnTo>
                            <a:pt x="10" y="4"/>
                          </a:lnTo>
                          <a:lnTo>
                            <a:pt x="6" y="6"/>
                          </a:lnTo>
                          <a:lnTo>
                            <a:pt x="2" y="10"/>
                          </a:lnTo>
                          <a:lnTo>
                            <a:pt x="2" y="12"/>
                          </a:lnTo>
                          <a:lnTo>
                            <a:pt x="0" y="16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02" name="Freeform 52"/>
                    <p:cNvSpPr>
                      <a:spLocks/>
                    </p:cNvSpPr>
                    <p:nvPr/>
                  </p:nvSpPr>
                  <p:spPr bwMode="auto">
                    <a:xfrm>
                      <a:off x="1842" y="604"/>
                      <a:ext cx="1" cy="0"/>
                    </a:xfrm>
                    <a:custGeom>
                      <a:avLst/>
                      <a:gdLst>
                        <a:gd name="T0" fmla="*/ 0 w 1"/>
                        <a:gd name="T1" fmla="*/ 0 w 1"/>
                        <a:gd name="T2" fmla="*/ 0 w 1"/>
                        <a:gd name="T3" fmla="*/ 0 w 1"/>
                        <a:gd name="T4" fmla="*/ 0 w 1"/>
                        <a:gd name="T5" fmla="*/ 0 w 1"/>
                        <a:gd name="T6" fmla="*/ 0 w 1"/>
                        <a:gd name="T7" fmla="*/ 0 w 1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</a:gdLst>
                      <a:ahLst/>
                      <a:cxnLst>
                        <a:cxn ang="T8">
                          <a:pos x="T0" y="0"/>
                        </a:cxn>
                        <a:cxn ang="T9">
                          <a:pos x="T1" y="0"/>
                        </a:cxn>
                        <a:cxn ang="T10">
                          <a:pos x="T2" y="0"/>
                        </a:cxn>
                        <a:cxn ang="T11">
                          <a:pos x="T3" y="0"/>
                        </a:cxn>
                        <a:cxn ang="T12">
                          <a:pos x="T4" y="0"/>
                        </a:cxn>
                        <a:cxn ang="T13">
                          <a:pos x="T5" y="0"/>
                        </a:cxn>
                        <a:cxn ang="T14">
                          <a:pos x="T6" y="0"/>
                        </a:cxn>
                        <a:cxn ang="T15">
                          <a:pos x="T7" y="0"/>
                        </a:cxn>
                      </a:cxnLst>
                      <a:rect l="0" t="0" r="r" b="b"/>
                      <a:pathLst>
                        <a:path w="1">
                          <a:moveTo>
                            <a:pt x="0" y="0"/>
                          </a:move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03" name="Freeform 53"/>
                    <p:cNvSpPr>
                      <a:spLocks/>
                    </p:cNvSpPr>
                    <p:nvPr/>
                  </p:nvSpPr>
                  <p:spPr bwMode="auto">
                    <a:xfrm>
                      <a:off x="1884" y="591"/>
                      <a:ext cx="12" cy="16"/>
                    </a:xfrm>
                    <a:custGeom>
                      <a:avLst/>
                      <a:gdLst>
                        <a:gd name="T0" fmla="*/ 0 w 20"/>
                        <a:gd name="T1" fmla="*/ 9 h 32"/>
                        <a:gd name="T2" fmla="*/ 0 w 20"/>
                        <a:gd name="T3" fmla="*/ 9 h 32"/>
                        <a:gd name="T4" fmla="*/ 0 w 20"/>
                        <a:gd name="T5" fmla="*/ 7 h 32"/>
                        <a:gd name="T6" fmla="*/ 1 w 20"/>
                        <a:gd name="T7" fmla="*/ 3 h 32"/>
                        <a:gd name="T8" fmla="*/ 4 w 20"/>
                        <a:gd name="T9" fmla="*/ 2 h 32"/>
                        <a:gd name="T10" fmla="*/ 5 w 20"/>
                        <a:gd name="T11" fmla="*/ 0 h 32"/>
                        <a:gd name="T12" fmla="*/ 7 w 20"/>
                        <a:gd name="T13" fmla="*/ 0 h 32"/>
                        <a:gd name="T14" fmla="*/ 11 w 20"/>
                        <a:gd name="T15" fmla="*/ 2 h 32"/>
                        <a:gd name="T16" fmla="*/ 11 w 20"/>
                        <a:gd name="T17" fmla="*/ 2 h 32"/>
                        <a:gd name="T18" fmla="*/ 11 w 20"/>
                        <a:gd name="T19" fmla="*/ 2 h 32"/>
                        <a:gd name="T20" fmla="*/ 12 w 20"/>
                        <a:gd name="T21" fmla="*/ 4 h 32"/>
                        <a:gd name="T22" fmla="*/ 10 w 20"/>
                        <a:gd name="T23" fmla="*/ 9 h 32"/>
                        <a:gd name="T24" fmla="*/ 10 w 20"/>
                        <a:gd name="T25" fmla="*/ 9 h 32"/>
                        <a:gd name="T26" fmla="*/ 7 w 20"/>
                        <a:gd name="T27" fmla="*/ 13 h 32"/>
                        <a:gd name="T28" fmla="*/ 5 w 20"/>
                        <a:gd name="T29" fmla="*/ 15 h 32"/>
                        <a:gd name="T30" fmla="*/ 2 w 20"/>
                        <a:gd name="T31" fmla="*/ 16 h 32"/>
                        <a:gd name="T32" fmla="*/ 0 w 20"/>
                        <a:gd name="T33" fmla="*/ 14 h 32"/>
                        <a:gd name="T34" fmla="*/ 0 w 20"/>
                        <a:gd name="T35" fmla="*/ 9 h 32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0" t="0" r="r" b="b"/>
                      <a:pathLst>
                        <a:path w="20" h="32">
                          <a:moveTo>
                            <a:pt x="0" y="18"/>
                          </a:moveTo>
                          <a:lnTo>
                            <a:pt x="0" y="18"/>
                          </a:lnTo>
                          <a:lnTo>
                            <a:pt x="0" y="14"/>
                          </a:lnTo>
                          <a:lnTo>
                            <a:pt x="2" y="6"/>
                          </a:lnTo>
                          <a:lnTo>
                            <a:pt x="6" y="4"/>
                          </a:lnTo>
                          <a:lnTo>
                            <a:pt x="8" y="0"/>
                          </a:lnTo>
                          <a:lnTo>
                            <a:pt x="12" y="0"/>
                          </a:lnTo>
                          <a:lnTo>
                            <a:pt x="18" y="4"/>
                          </a:lnTo>
                          <a:lnTo>
                            <a:pt x="20" y="8"/>
                          </a:lnTo>
                          <a:lnTo>
                            <a:pt x="16" y="18"/>
                          </a:lnTo>
                          <a:lnTo>
                            <a:pt x="12" y="26"/>
                          </a:lnTo>
                          <a:lnTo>
                            <a:pt x="8" y="30"/>
                          </a:lnTo>
                          <a:lnTo>
                            <a:pt x="4" y="32"/>
                          </a:lnTo>
                          <a:lnTo>
                            <a:pt x="0" y="28"/>
                          </a:lnTo>
                          <a:lnTo>
                            <a:pt x="0" y="18"/>
                          </a:lnTo>
                          <a:close/>
                        </a:path>
                      </a:pathLst>
                    </a:custGeom>
                    <a:solidFill>
                      <a:srgbClr val="846C4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04" name="Freeform 54"/>
                    <p:cNvSpPr>
                      <a:spLocks/>
                    </p:cNvSpPr>
                    <p:nvPr/>
                  </p:nvSpPr>
                  <p:spPr bwMode="auto">
                    <a:xfrm>
                      <a:off x="1884" y="593"/>
                      <a:ext cx="9" cy="12"/>
                    </a:xfrm>
                    <a:custGeom>
                      <a:avLst/>
                      <a:gdLst>
                        <a:gd name="T0" fmla="*/ 0 w 16"/>
                        <a:gd name="T1" fmla="*/ 7 h 26"/>
                        <a:gd name="T2" fmla="*/ 0 w 16"/>
                        <a:gd name="T3" fmla="*/ 7 h 26"/>
                        <a:gd name="T4" fmla="*/ 0 w 16"/>
                        <a:gd name="T5" fmla="*/ 6 h 26"/>
                        <a:gd name="T6" fmla="*/ 1 w 16"/>
                        <a:gd name="T7" fmla="*/ 2 h 26"/>
                        <a:gd name="T8" fmla="*/ 2 w 16"/>
                        <a:gd name="T9" fmla="*/ 0 h 26"/>
                        <a:gd name="T10" fmla="*/ 5 w 16"/>
                        <a:gd name="T11" fmla="*/ 0 h 26"/>
                        <a:gd name="T12" fmla="*/ 7 w 16"/>
                        <a:gd name="T13" fmla="*/ 0 h 26"/>
                        <a:gd name="T14" fmla="*/ 9 w 16"/>
                        <a:gd name="T15" fmla="*/ 1 h 26"/>
                        <a:gd name="T16" fmla="*/ 9 w 16"/>
                        <a:gd name="T17" fmla="*/ 1 h 26"/>
                        <a:gd name="T18" fmla="*/ 9 w 16"/>
                        <a:gd name="T19" fmla="*/ 2 h 26"/>
                        <a:gd name="T20" fmla="*/ 9 w 16"/>
                        <a:gd name="T21" fmla="*/ 4 h 26"/>
                        <a:gd name="T22" fmla="*/ 7 w 16"/>
                        <a:gd name="T23" fmla="*/ 7 h 26"/>
                        <a:gd name="T24" fmla="*/ 7 w 16"/>
                        <a:gd name="T25" fmla="*/ 7 h 26"/>
                        <a:gd name="T26" fmla="*/ 5 w 16"/>
                        <a:gd name="T27" fmla="*/ 11 h 26"/>
                        <a:gd name="T28" fmla="*/ 2 w 16"/>
                        <a:gd name="T29" fmla="*/ 12 h 26"/>
                        <a:gd name="T30" fmla="*/ 1 w 16"/>
                        <a:gd name="T31" fmla="*/ 12 h 26"/>
                        <a:gd name="T32" fmla="*/ 0 w 16"/>
                        <a:gd name="T33" fmla="*/ 12 h 26"/>
                        <a:gd name="T34" fmla="*/ 0 w 16"/>
                        <a:gd name="T35" fmla="*/ 7 h 2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0" t="0" r="r" b="b"/>
                      <a:pathLst>
                        <a:path w="16" h="26">
                          <a:moveTo>
                            <a:pt x="0" y="16"/>
                          </a:moveTo>
                          <a:lnTo>
                            <a:pt x="0" y="16"/>
                          </a:lnTo>
                          <a:lnTo>
                            <a:pt x="0" y="12"/>
                          </a:lnTo>
                          <a:lnTo>
                            <a:pt x="2" y="4"/>
                          </a:lnTo>
                          <a:lnTo>
                            <a:pt x="4" y="0"/>
                          </a:lnTo>
                          <a:lnTo>
                            <a:pt x="8" y="0"/>
                          </a:lnTo>
                          <a:lnTo>
                            <a:pt x="12" y="0"/>
                          </a:lnTo>
                          <a:lnTo>
                            <a:pt x="16" y="2"/>
                          </a:lnTo>
                          <a:lnTo>
                            <a:pt x="16" y="4"/>
                          </a:lnTo>
                          <a:lnTo>
                            <a:pt x="16" y="8"/>
                          </a:lnTo>
                          <a:lnTo>
                            <a:pt x="12" y="16"/>
                          </a:lnTo>
                          <a:lnTo>
                            <a:pt x="8" y="24"/>
                          </a:lnTo>
                          <a:lnTo>
                            <a:pt x="4" y="26"/>
                          </a:lnTo>
                          <a:lnTo>
                            <a:pt x="2" y="26"/>
                          </a:lnTo>
                          <a:lnTo>
                            <a:pt x="0" y="26"/>
                          </a:lnTo>
                          <a:lnTo>
                            <a:pt x="0" y="16"/>
                          </a:lnTo>
                          <a:close/>
                        </a:path>
                      </a:pathLst>
                    </a:custGeom>
                    <a:solidFill>
                      <a:srgbClr val="AC8D6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05" name="Freeform 55"/>
                    <p:cNvSpPr>
                      <a:spLocks/>
                    </p:cNvSpPr>
                    <p:nvPr/>
                  </p:nvSpPr>
                  <p:spPr bwMode="auto">
                    <a:xfrm>
                      <a:off x="1885" y="594"/>
                      <a:ext cx="8" cy="10"/>
                    </a:xfrm>
                    <a:custGeom>
                      <a:avLst/>
                      <a:gdLst>
                        <a:gd name="T0" fmla="*/ 7 w 14"/>
                        <a:gd name="T1" fmla="*/ 1 h 20"/>
                        <a:gd name="T2" fmla="*/ 7 w 14"/>
                        <a:gd name="T3" fmla="*/ 1 h 20"/>
                        <a:gd name="T4" fmla="*/ 6 w 14"/>
                        <a:gd name="T5" fmla="*/ 0 h 20"/>
                        <a:gd name="T6" fmla="*/ 5 w 14"/>
                        <a:gd name="T7" fmla="*/ 0 h 20"/>
                        <a:gd name="T8" fmla="*/ 3 w 14"/>
                        <a:gd name="T9" fmla="*/ 1 h 20"/>
                        <a:gd name="T10" fmla="*/ 3 w 14"/>
                        <a:gd name="T11" fmla="*/ 1 h 20"/>
                        <a:gd name="T12" fmla="*/ 1 w 14"/>
                        <a:gd name="T13" fmla="*/ 5 h 20"/>
                        <a:gd name="T14" fmla="*/ 0 w 14"/>
                        <a:gd name="T15" fmla="*/ 9 h 20"/>
                        <a:gd name="T16" fmla="*/ 0 w 14"/>
                        <a:gd name="T17" fmla="*/ 9 h 20"/>
                        <a:gd name="T18" fmla="*/ 0 w 14"/>
                        <a:gd name="T19" fmla="*/ 10 h 20"/>
                        <a:gd name="T20" fmla="*/ 0 w 14"/>
                        <a:gd name="T21" fmla="*/ 10 h 20"/>
                        <a:gd name="T22" fmla="*/ 1 w 14"/>
                        <a:gd name="T23" fmla="*/ 10 h 20"/>
                        <a:gd name="T24" fmla="*/ 1 w 14"/>
                        <a:gd name="T25" fmla="*/ 10 h 20"/>
                        <a:gd name="T26" fmla="*/ 1 w 14"/>
                        <a:gd name="T27" fmla="*/ 6 h 20"/>
                        <a:gd name="T28" fmla="*/ 3 w 14"/>
                        <a:gd name="T29" fmla="*/ 3 h 20"/>
                        <a:gd name="T30" fmla="*/ 3 w 14"/>
                        <a:gd name="T31" fmla="*/ 3 h 20"/>
                        <a:gd name="T32" fmla="*/ 5 w 14"/>
                        <a:gd name="T33" fmla="*/ 1 h 20"/>
                        <a:gd name="T34" fmla="*/ 6 w 14"/>
                        <a:gd name="T35" fmla="*/ 2 h 20"/>
                        <a:gd name="T36" fmla="*/ 7 w 14"/>
                        <a:gd name="T37" fmla="*/ 2 h 20"/>
                        <a:gd name="T38" fmla="*/ 7 w 14"/>
                        <a:gd name="T39" fmla="*/ 2 h 20"/>
                        <a:gd name="T40" fmla="*/ 8 w 14"/>
                        <a:gd name="T41" fmla="*/ 2 h 20"/>
                        <a:gd name="T42" fmla="*/ 8 w 14"/>
                        <a:gd name="T43" fmla="*/ 2 h 20"/>
                        <a:gd name="T44" fmla="*/ 7 w 14"/>
                        <a:gd name="T45" fmla="*/ 1 h 20"/>
                        <a:gd name="T46" fmla="*/ 7 w 14"/>
                        <a:gd name="T47" fmla="*/ 1 h 20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</a:gdLst>
                      <a:ahLst/>
                      <a:cxnLst>
                        <a:cxn ang="T48">
                          <a:pos x="T0" y="T1"/>
                        </a:cxn>
                        <a:cxn ang="T49">
                          <a:pos x="T2" y="T3"/>
                        </a:cxn>
                        <a:cxn ang="T50">
                          <a:pos x="T4" y="T5"/>
                        </a:cxn>
                        <a:cxn ang="T51">
                          <a:pos x="T6" y="T7"/>
                        </a:cxn>
                        <a:cxn ang="T52">
                          <a:pos x="T8" y="T9"/>
                        </a:cxn>
                        <a:cxn ang="T53">
                          <a:pos x="T10" y="T11"/>
                        </a:cxn>
                        <a:cxn ang="T54">
                          <a:pos x="T12" y="T13"/>
                        </a:cxn>
                        <a:cxn ang="T55">
                          <a:pos x="T14" y="T15"/>
                        </a:cxn>
                        <a:cxn ang="T56">
                          <a:pos x="T16" y="T17"/>
                        </a:cxn>
                        <a:cxn ang="T57">
                          <a:pos x="T18" y="T19"/>
                        </a:cxn>
                        <a:cxn ang="T58">
                          <a:pos x="T20" y="T21"/>
                        </a:cxn>
                        <a:cxn ang="T59">
                          <a:pos x="T22" y="T23"/>
                        </a:cxn>
                        <a:cxn ang="T60">
                          <a:pos x="T24" y="T25"/>
                        </a:cxn>
                        <a:cxn ang="T61">
                          <a:pos x="T26" y="T27"/>
                        </a:cxn>
                        <a:cxn ang="T62">
                          <a:pos x="T28" y="T29"/>
                        </a:cxn>
                        <a:cxn ang="T63">
                          <a:pos x="T30" y="T31"/>
                        </a:cxn>
                        <a:cxn ang="T64">
                          <a:pos x="T32" y="T33"/>
                        </a:cxn>
                        <a:cxn ang="T65">
                          <a:pos x="T34" y="T35"/>
                        </a:cxn>
                        <a:cxn ang="T66">
                          <a:pos x="T36" y="T37"/>
                        </a:cxn>
                        <a:cxn ang="T67">
                          <a:pos x="T38" y="T39"/>
                        </a:cxn>
                        <a:cxn ang="T68">
                          <a:pos x="T40" y="T41"/>
                        </a:cxn>
                        <a:cxn ang="T69">
                          <a:pos x="T42" y="T43"/>
                        </a:cxn>
                        <a:cxn ang="T70">
                          <a:pos x="T44" y="T45"/>
                        </a:cxn>
                        <a:cxn ang="T71">
                          <a:pos x="T46" y="T47"/>
                        </a:cxn>
                      </a:cxnLst>
                      <a:rect l="0" t="0" r="r" b="b"/>
                      <a:pathLst>
                        <a:path w="14" h="20">
                          <a:moveTo>
                            <a:pt x="12" y="2"/>
                          </a:moveTo>
                          <a:lnTo>
                            <a:pt x="12" y="2"/>
                          </a:lnTo>
                          <a:lnTo>
                            <a:pt x="10" y="0"/>
                          </a:lnTo>
                          <a:lnTo>
                            <a:pt x="8" y="0"/>
                          </a:lnTo>
                          <a:lnTo>
                            <a:pt x="6" y="2"/>
                          </a:lnTo>
                          <a:lnTo>
                            <a:pt x="2" y="10"/>
                          </a:lnTo>
                          <a:lnTo>
                            <a:pt x="0" y="18"/>
                          </a:lnTo>
                          <a:lnTo>
                            <a:pt x="0" y="20"/>
                          </a:lnTo>
                          <a:lnTo>
                            <a:pt x="2" y="20"/>
                          </a:lnTo>
                          <a:lnTo>
                            <a:pt x="2" y="12"/>
                          </a:lnTo>
                          <a:lnTo>
                            <a:pt x="6" y="6"/>
                          </a:lnTo>
                          <a:lnTo>
                            <a:pt x="8" y="2"/>
                          </a:lnTo>
                          <a:lnTo>
                            <a:pt x="10" y="4"/>
                          </a:lnTo>
                          <a:lnTo>
                            <a:pt x="12" y="4"/>
                          </a:lnTo>
                          <a:lnTo>
                            <a:pt x="14" y="4"/>
                          </a:lnTo>
                          <a:lnTo>
                            <a:pt x="12" y="2"/>
                          </a:lnTo>
                          <a:close/>
                        </a:path>
                      </a:pathLst>
                    </a:custGeom>
                    <a:solidFill>
                      <a:srgbClr val="846C4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06" name="Freeform 56"/>
                    <p:cNvSpPr>
                      <a:spLocks/>
                    </p:cNvSpPr>
                    <p:nvPr/>
                  </p:nvSpPr>
                  <p:spPr bwMode="auto">
                    <a:xfrm>
                      <a:off x="1886" y="599"/>
                      <a:ext cx="3" cy="3"/>
                    </a:xfrm>
                    <a:custGeom>
                      <a:avLst/>
                      <a:gdLst>
                        <a:gd name="T0" fmla="*/ 0 w 4"/>
                        <a:gd name="T1" fmla="*/ 2 h 4"/>
                        <a:gd name="T2" fmla="*/ 0 w 4"/>
                        <a:gd name="T3" fmla="*/ 2 h 4"/>
                        <a:gd name="T4" fmla="*/ 2 w 4"/>
                        <a:gd name="T5" fmla="*/ 2 h 4"/>
                        <a:gd name="T6" fmla="*/ 3 w 4"/>
                        <a:gd name="T7" fmla="*/ 3 h 4"/>
                        <a:gd name="T8" fmla="*/ 3 w 4"/>
                        <a:gd name="T9" fmla="*/ 3 h 4"/>
                        <a:gd name="T10" fmla="*/ 3 w 4"/>
                        <a:gd name="T11" fmla="*/ 3 h 4"/>
                        <a:gd name="T12" fmla="*/ 3 w 4"/>
                        <a:gd name="T13" fmla="*/ 3 h 4"/>
                        <a:gd name="T14" fmla="*/ 3 w 4"/>
                        <a:gd name="T15" fmla="*/ 2 h 4"/>
                        <a:gd name="T16" fmla="*/ 3 w 4"/>
                        <a:gd name="T17" fmla="*/ 2 h 4"/>
                        <a:gd name="T18" fmla="*/ 2 w 4"/>
                        <a:gd name="T19" fmla="*/ 0 h 4"/>
                        <a:gd name="T20" fmla="*/ 0 w 4"/>
                        <a:gd name="T21" fmla="*/ 0 h 4"/>
                        <a:gd name="T22" fmla="*/ 0 w 4"/>
                        <a:gd name="T23" fmla="*/ 0 h 4"/>
                        <a:gd name="T24" fmla="*/ 0 w 4"/>
                        <a:gd name="T25" fmla="*/ 2 h 4"/>
                        <a:gd name="T26" fmla="*/ 0 w 4"/>
                        <a:gd name="T27" fmla="*/ 2 h 4"/>
                        <a:gd name="T28" fmla="*/ 0 w 4"/>
                        <a:gd name="T29" fmla="*/ 2 h 4"/>
                        <a:gd name="T30" fmla="*/ 0 w 4"/>
                        <a:gd name="T31" fmla="*/ 2 h 4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</a:gdLst>
                      <a:ahLst/>
                      <a:cxnLst>
                        <a:cxn ang="T32">
                          <a:pos x="T0" y="T1"/>
                        </a:cxn>
                        <a:cxn ang="T33">
                          <a:pos x="T2" y="T3"/>
                        </a:cxn>
                        <a:cxn ang="T34">
                          <a:pos x="T4" y="T5"/>
                        </a:cxn>
                        <a:cxn ang="T35">
                          <a:pos x="T6" y="T7"/>
                        </a:cxn>
                        <a:cxn ang="T36">
                          <a:pos x="T8" y="T9"/>
                        </a:cxn>
                        <a:cxn ang="T37">
                          <a:pos x="T10" y="T11"/>
                        </a:cxn>
                        <a:cxn ang="T38">
                          <a:pos x="T12" y="T13"/>
                        </a:cxn>
                        <a:cxn ang="T39">
                          <a:pos x="T14" y="T15"/>
                        </a:cxn>
                        <a:cxn ang="T40">
                          <a:pos x="T16" y="T17"/>
                        </a:cxn>
                        <a:cxn ang="T41">
                          <a:pos x="T18" y="T19"/>
                        </a:cxn>
                        <a:cxn ang="T42">
                          <a:pos x="T20" y="T21"/>
                        </a:cxn>
                        <a:cxn ang="T43">
                          <a:pos x="T22" y="T23"/>
                        </a:cxn>
                        <a:cxn ang="T44">
                          <a:pos x="T24" y="T25"/>
                        </a:cxn>
                        <a:cxn ang="T45">
                          <a:pos x="T26" y="T27"/>
                        </a:cxn>
                        <a:cxn ang="T46">
                          <a:pos x="T28" y="T29"/>
                        </a:cxn>
                        <a:cxn ang="T47">
                          <a:pos x="T30" y="T31"/>
                        </a:cxn>
                      </a:cxnLst>
                      <a:rect l="0" t="0" r="r" b="b"/>
                      <a:pathLst>
                        <a:path w="4" h="4">
                          <a:moveTo>
                            <a:pt x="0" y="2"/>
                          </a:moveTo>
                          <a:lnTo>
                            <a:pt x="0" y="2"/>
                          </a:lnTo>
                          <a:lnTo>
                            <a:pt x="2" y="2"/>
                          </a:lnTo>
                          <a:lnTo>
                            <a:pt x="4" y="4"/>
                          </a:lnTo>
                          <a:lnTo>
                            <a:pt x="4" y="2"/>
                          </a:lnTo>
                          <a:lnTo>
                            <a:pt x="2" y="0"/>
                          </a:lnTo>
                          <a:lnTo>
                            <a:pt x="0" y="0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solidFill>
                      <a:srgbClr val="846C4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07" name="Freeform 57"/>
                    <p:cNvSpPr>
                      <a:spLocks/>
                    </p:cNvSpPr>
                    <p:nvPr/>
                  </p:nvSpPr>
                  <p:spPr bwMode="auto">
                    <a:xfrm>
                      <a:off x="1837" y="605"/>
                      <a:ext cx="0" cy="2"/>
                    </a:xfrm>
                    <a:custGeom>
                      <a:avLst/>
                      <a:gdLst>
                        <a:gd name="T0" fmla="*/ 0 w 2"/>
                        <a:gd name="T1" fmla="*/ 0 h 2"/>
                        <a:gd name="T2" fmla="*/ 1 w 2"/>
                        <a:gd name="T3" fmla="*/ 0 h 2"/>
                        <a:gd name="T4" fmla="*/ 1 w 2"/>
                        <a:gd name="T5" fmla="*/ 0 h 2"/>
                        <a:gd name="T6" fmla="*/ 1 w 2"/>
                        <a:gd name="T7" fmla="*/ 2 h 2"/>
                        <a:gd name="T8" fmla="*/ 0 w 2"/>
                        <a:gd name="T9" fmla="*/ 2 h 2"/>
                        <a:gd name="T10" fmla="*/ 0 w 2"/>
                        <a:gd name="T11" fmla="*/ 2 h 2"/>
                        <a:gd name="T12" fmla="*/ 0 w 2"/>
                        <a:gd name="T13" fmla="*/ 0 h 2"/>
                        <a:gd name="T14" fmla="*/ 0 w 2"/>
                        <a:gd name="T15" fmla="*/ 0 h 2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" h="2">
                          <a:moveTo>
                            <a:pt x="0" y="0"/>
                          </a:moveTo>
                          <a:lnTo>
                            <a:pt x="2" y="0"/>
                          </a:lnTo>
                          <a:lnTo>
                            <a:pt x="2" y="2"/>
                          </a:lnTo>
                          <a:lnTo>
                            <a:pt x="0" y="2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08" name="Freeform 58"/>
                    <p:cNvSpPr>
                      <a:spLocks/>
                    </p:cNvSpPr>
                    <p:nvPr/>
                  </p:nvSpPr>
                  <p:spPr bwMode="auto">
                    <a:xfrm>
                      <a:off x="1822" y="598"/>
                      <a:ext cx="15" cy="11"/>
                    </a:xfrm>
                    <a:custGeom>
                      <a:avLst/>
                      <a:gdLst>
                        <a:gd name="T0" fmla="*/ 3 w 28"/>
                        <a:gd name="T1" fmla="*/ 1 h 24"/>
                        <a:gd name="T2" fmla="*/ 3 w 28"/>
                        <a:gd name="T3" fmla="*/ 1 h 24"/>
                        <a:gd name="T4" fmla="*/ 8 w 28"/>
                        <a:gd name="T5" fmla="*/ 0 h 24"/>
                        <a:gd name="T6" fmla="*/ 10 w 28"/>
                        <a:gd name="T7" fmla="*/ 0 h 24"/>
                        <a:gd name="T8" fmla="*/ 10 w 28"/>
                        <a:gd name="T9" fmla="*/ 0 h 24"/>
                        <a:gd name="T10" fmla="*/ 10 w 28"/>
                        <a:gd name="T11" fmla="*/ 0 h 24"/>
                        <a:gd name="T12" fmla="*/ 12 w 28"/>
                        <a:gd name="T13" fmla="*/ 1 h 24"/>
                        <a:gd name="T14" fmla="*/ 14 w 28"/>
                        <a:gd name="T15" fmla="*/ 4 h 24"/>
                        <a:gd name="T16" fmla="*/ 14 w 28"/>
                        <a:gd name="T17" fmla="*/ 4 h 24"/>
                        <a:gd name="T18" fmla="*/ 15 w 28"/>
                        <a:gd name="T19" fmla="*/ 7 h 24"/>
                        <a:gd name="T20" fmla="*/ 14 w 28"/>
                        <a:gd name="T21" fmla="*/ 7 h 24"/>
                        <a:gd name="T22" fmla="*/ 14 w 28"/>
                        <a:gd name="T23" fmla="*/ 7 h 24"/>
                        <a:gd name="T24" fmla="*/ 13 w 28"/>
                        <a:gd name="T25" fmla="*/ 4 h 24"/>
                        <a:gd name="T26" fmla="*/ 13 w 28"/>
                        <a:gd name="T27" fmla="*/ 4 h 24"/>
                        <a:gd name="T28" fmla="*/ 12 w 28"/>
                        <a:gd name="T29" fmla="*/ 2 h 24"/>
                        <a:gd name="T30" fmla="*/ 10 w 28"/>
                        <a:gd name="T31" fmla="*/ 1 h 24"/>
                        <a:gd name="T32" fmla="*/ 10 w 28"/>
                        <a:gd name="T33" fmla="*/ 1 h 24"/>
                        <a:gd name="T34" fmla="*/ 10 w 28"/>
                        <a:gd name="T35" fmla="*/ 1 h 24"/>
                        <a:gd name="T36" fmla="*/ 10 w 28"/>
                        <a:gd name="T37" fmla="*/ 1 h 24"/>
                        <a:gd name="T38" fmla="*/ 8 w 28"/>
                        <a:gd name="T39" fmla="*/ 1 h 24"/>
                        <a:gd name="T40" fmla="*/ 3 w 28"/>
                        <a:gd name="T41" fmla="*/ 1 h 24"/>
                        <a:gd name="T42" fmla="*/ 3 w 28"/>
                        <a:gd name="T43" fmla="*/ 1 h 24"/>
                        <a:gd name="T44" fmla="*/ 2 w 28"/>
                        <a:gd name="T45" fmla="*/ 2 h 24"/>
                        <a:gd name="T46" fmla="*/ 1 w 28"/>
                        <a:gd name="T47" fmla="*/ 3 h 24"/>
                        <a:gd name="T48" fmla="*/ 0 w 28"/>
                        <a:gd name="T49" fmla="*/ 6 h 24"/>
                        <a:gd name="T50" fmla="*/ 0 w 28"/>
                        <a:gd name="T51" fmla="*/ 6 h 24"/>
                        <a:gd name="T52" fmla="*/ 2 w 28"/>
                        <a:gd name="T53" fmla="*/ 8 h 24"/>
                        <a:gd name="T54" fmla="*/ 3 w 28"/>
                        <a:gd name="T55" fmla="*/ 10 h 24"/>
                        <a:gd name="T56" fmla="*/ 4 w 28"/>
                        <a:gd name="T57" fmla="*/ 10 h 24"/>
                        <a:gd name="T58" fmla="*/ 4 w 28"/>
                        <a:gd name="T59" fmla="*/ 10 h 24"/>
                        <a:gd name="T60" fmla="*/ 9 w 28"/>
                        <a:gd name="T61" fmla="*/ 11 h 24"/>
                        <a:gd name="T62" fmla="*/ 11 w 28"/>
                        <a:gd name="T63" fmla="*/ 11 h 24"/>
                        <a:gd name="T64" fmla="*/ 13 w 28"/>
                        <a:gd name="T65" fmla="*/ 9 h 24"/>
                        <a:gd name="T66" fmla="*/ 13 w 28"/>
                        <a:gd name="T67" fmla="*/ 9 h 24"/>
                        <a:gd name="T68" fmla="*/ 14 w 28"/>
                        <a:gd name="T69" fmla="*/ 8 h 24"/>
                        <a:gd name="T70" fmla="*/ 15 w 28"/>
                        <a:gd name="T71" fmla="*/ 8 h 24"/>
                        <a:gd name="T72" fmla="*/ 15 w 28"/>
                        <a:gd name="T73" fmla="*/ 8 h 24"/>
                        <a:gd name="T74" fmla="*/ 14 w 28"/>
                        <a:gd name="T75" fmla="*/ 10 h 24"/>
                        <a:gd name="T76" fmla="*/ 14 w 28"/>
                        <a:gd name="T77" fmla="*/ 10 h 24"/>
                        <a:gd name="T78" fmla="*/ 11 w 28"/>
                        <a:gd name="T79" fmla="*/ 11 h 24"/>
                        <a:gd name="T80" fmla="*/ 9 w 28"/>
                        <a:gd name="T81" fmla="*/ 11 h 24"/>
                        <a:gd name="T82" fmla="*/ 4 w 28"/>
                        <a:gd name="T83" fmla="*/ 11 h 24"/>
                        <a:gd name="T84" fmla="*/ 4 w 28"/>
                        <a:gd name="T85" fmla="*/ 11 h 24"/>
                        <a:gd name="T86" fmla="*/ 2 w 28"/>
                        <a:gd name="T87" fmla="*/ 10 h 24"/>
                        <a:gd name="T88" fmla="*/ 1 w 28"/>
                        <a:gd name="T89" fmla="*/ 9 h 24"/>
                        <a:gd name="T90" fmla="*/ 0 w 28"/>
                        <a:gd name="T91" fmla="*/ 7 h 24"/>
                        <a:gd name="T92" fmla="*/ 0 w 28"/>
                        <a:gd name="T93" fmla="*/ 6 h 24"/>
                        <a:gd name="T94" fmla="*/ 0 w 28"/>
                        <a:gd name="T95" fmla="*/ 6 h 24"/>
                        <a:gd name="T96" fmla="*/ 1 w 28"/>
                        <a:gd name="T97" fmla="*/ 3 h 24"/>
                        <a:gd name="T98" fmla="*/ 3 w 28"/>
                        <a:gd name="T99" fmla="*/ 1 h 24"/>
                        <a:gd name="T100" fmla="*/ 3 w 28"/>
                        <a:gd name="T101" fmla="*/ 1 h 24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</a:gdLst>
                      <a:ahLst/>
                      <a:cxnLst>
                        <a:cxn ang="T102">
                          <a:pos x="T0" y="T1"/>
                        </a:cxn>
                        <a:cxn ang="T103">
                          <a:pos x="T2" y="T3"/>
                        </a:cxn>
                        <a:cxn ang="T104">
                          <a:pos x="T4" y="T5"/>
                        </a:cxn>
                        <a:cxn ang="T105">
                          <a:pos x="T6" y="T7"/>
                        </a:cxn>
                        <a:cxn ang="T106">
                          <a:pos x="T8" y="T9"/>
                        </a:cxn>
                        <a:cxn ang="T107">
                          <a:pos x="T10" y="T11"/>
                        </a:cxn>
                        <a:cxn ang="T108">
                          <a:pos x="T12" y="T13"/>
                        </a:cxn>
                        <a:cxn ang="T109">
                          <a:pos x="T14" y="T15"/>
                        </a:cxn>
                        <a:cxn ang="T110">
                          <a:pos x="T16" y="T17"/>
                        </a:cxn>
                        <a:cxn ang="T111">
                          <a:pos x="T18" y="T19"/>
                        </a:cxn>
                        <a:cxn ang="T112">
                          <a:pos x="T20" y="T21"/>
                        </a:cxn>
                        <a:cxn ang="T113">
                          <a:pos x="T22" y="T23"/>
                        </a:cxn>
                        <a:cxn ang="T114">
                          <a:pos x="T24" y="T25"/>
                        </a:cxn>
                        <a:cxn ang="T115">
                          <a:pos x="T26" y="T27"/>
                        </a:cxn>
                        <a:cxn ang="T116">
                          <a:pos x="T28" y="T29"/>
                        </a:cxn>
                        <a:cxn ang="T117">
                          <a:pos x="T30" y="T31"/>
                        </a:cxn>
                        <a:cxn ang="T118">
                          <a:pos x="T32" y="T33"/>
                        </a:cxn>
                        <a:cxn ang="T119">
                          <a:pos x="T34" y="T35"/>
                        </a:cxn>
                        <a:cxn ang="T120">
                          <a:pos x="T36" y="T37"/>
                        </a:cxn>
                        <a:cxn ang="T121">
                          <a:pos x="T38" y="T39"/>
                        </a:cxn>
                        <a:cxn ang="T122">
                          <a:pos x="T40" y="T41"/>
                        </a:cxn>
                        <a:cxn ang="T123">
                          <a:pos x="T42" y="T43"/>
                        </a:cxn>
                        <a:cxn ang="T124">
                          <a:pos x="T44" y="T45"/>
                        </a:cxn>
                        <a:cxn ang="T125">
                          <a:pos x="T46" y="T47"/>
                        </a:cxn>
                        <a:cxn ang="T126">
                          <a:pos x="T48" y="T49"/>
                        </a:cxn>
                        <a:cxn ang="T127">
                          <a:pos x="T50" y="T51"/>
                        </a:cxn>
                        <a:cxn ang="T128">
                          <a:pos x="T52" y="T53"/>
                        </a:cxn>
                        <a:cxn ang="T129">
                          <a:pos x="T54" y="T55"/>
                        </a:cxn>
                        <a:cxn ang="T130">
                          <a:pos x="T56" y="T57"/>
                        </a:cxn>
                        <a:cxn ang="T131">
                          <a:pos x="T58" y="T59"/>
                        </a:cxn>
                        <a:cxn ang="T132">
                          <a:pos x="T60" y="T61"/>
                        </a:cxn>
                        <a:cxn ang="T133">
                          <a:pos x="T62" y="T63"/>
                        </a:cxn>
                        <a:cxn ang="T134">
                          <a:pos x="T64" y="T65"/>
                        </a:cxn>
                        <a:cxn ang="T135">
                          <a:pos x="T66" y="T67"/>
                        </a:cxn>
                        <a:cxn ang="T136">
                          <a:pos x="T68" y="T69"/>
                        </a:cxn>
                        <a:cxn ang="T137">
                          <a:pos x="T70" y="T71"/>
                        </a:cxn>
                        <a:cxn ang="T138">
                          <a:pos x="T72" y="T73"/>
                        </a:cxn>
                        <a:cxn ang="T139">
                          <a:pos x="T74" y="T75"/>
                        </a:cxn>
                        <a:cxn ang="T140">
                          <a:pos x="T76" y="T77"/>
                        </a:cxn>
                        <a:cxn ang="T141">
                          <a:pos x="T78" y="T79"/>
                        </a:cxn>
                        <a:cxn ang="T142">
                          <a:pos x="T80" y="T81"/>
                        </a:cxn>
                        <a:cxn ang="T143">
                          <a:pos x="T82" y="T83"/>
                        </a:cxn>
                        <a:cxn ang="T144">
                          <a:pos x="T84" y="T85"/>
                        </a:cxn>
                        <a:cxn ang="T145">
                          <a:pos x="T86" y="T87"/>
                        </a:cxn>
                        <a:cxn ang="T146">
                          <a:pos x="T88" y="T89"/>
                        </a:cxn>
                        <a:cxn ang="T147">
                          <a:pos x="T90" y="T91"/>
                        </a:cxn>
                        <a:cxn ang="T148">
                          <a:pos x="T92" y="T93"/>
                        </a:cxn>
                        <a:cxn ang="T149">
                          <a:pos x="T94" y="T95"/>
                        </a:cxn>
                        <a:cxn ang="T150">
                          <a:pos x="T96" y="T97"/>
                        </a:cxn>
                        <a:cxn ang="T151">
                          <a:pos x="T98" y="T99"/>
                        </a:cxn>
                        <a:cxn ang="T152">
                          <a:pos x="T100" y="T101"/>
                        </a:cxn>
                      </a:cxnLst>
                      <a:rect l="0" t="0" r="r" b="b"/>
                      <a:pathLst>
                        <a:path w="28" h="24">
                          <a:moveTo>
                            <a:pt x="6" y="2"/>
                          </a:moveTo>
                          <a:lnTo>
                            <a:pt x="6" y="2"/>
                          </a:lnTo>
                          <a:lnTo>
                            <a:pt x="14" y="0"/>
                          </a:lnTo>
                          <a:lnTo>
                            <a:pt x="18" y="0"/>
                          </a:lnTo>
                          <a:lnTo>
                            <a:pt x="22" y="2"/>
                          </a:lnTo>
                          <a:lnTo>
                            <a:pt x="26" y="8"/>
                          </a:lnTo>
                          <a:lnTo>
                            <a:pt x="28" y="16"/>
                          </a:lnTo>
                          <a:lnTo>
                            <a:pt x="26" y="16"/>
                          </a:lnTo>
                          <a:lnTo>
                            <a:pt x="24" y="8"/>
                          </a:lnTo>
                          <a:lnTo>
                            <a:pt x="22" y="4"/>
                          </a:lnTo>
                          <a:lnTo>
                            <a:pt x="18" y="2"/>
                          </a:lnTo>
                          <a:lnTo>
                            <a:pt x="14" y="2"/>
                          </a:lnTo>
                          <a:lnTo>
                            <a:pt x="6" y="2"/>
                          </a:lnTo>
                          <a:lnTo>
                            <a:pt x="4" y="4"/>
                          </a:lnTo>
                          <a:lnTo>
                            <a:pt x="2" y="6"/>
                          </a:lnTo>
                          <a:lnTo>
                            <a:pt x="0" y="12"/>
                          </a:lnTo>
                          <a:lnTo>
                            <a:pt x="4" y="18"/>
                          </a:lnTo>
                          <a:lnTo>
                            <a:pt x="6" y="22"/>
                          </a:lnTo>
                          <a:lnTo>
                            <a:pt x="8" y="22"/>
                          </a:lnTo>
                          <a:lnTo>
                            <a:pt x="16" y="24"/>
                          </a:lnTo>
                          <a:lnTo>
                            <a:pt x="20" y="24"/>
                          </a:lnTo>
                          <a:lnTo>
                            <a:pt x="24" y="20"/>
                          </a:lnTo>
                          <a:lnTo>
                            <a:pt x="26" y="18"/>
                          </a:lnTo>
                          <a:lnTo>
                            <a:pt x="28" y="18"/>
                          </a:lnTo>
                          <a:lnTo>
                            <a:pt x="26" y="22"/>
                          </a:lnTo>
                          <a:lnTo>
                            <a:pt x="20" y="24"/>
                          </a:lnTo>
                          <a:lnTo>
                            <a:pt x="16" y="24"/>
                          </a:lnTo>
                          <a:lnTo>
                            <a:pt x="8" y="24"/>
                          </a:lnTo>
                          <a:lnTo>
                            <a:pt x="4" y="22"/>
                          </a:lnTo>
                          <a:lnTo>
                            <a:pt x="2" y="20"/>
                          </a:lnTo>
                          <a:lnTo>
                            <a:pt x="0" y="16"/>
                          </a:lnTo>
                          <a:lnTo>
                            <a:pt x="0" y="12"/>
                          </a:lnTo>
                          <a:lnTo>
                            <a:pt x="2" y="6"/>
                          </a:lnTo>
                          <a:lnTo>
                            <a:pt x="6" y="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09" name="Freeform 59"/>
                    <p:cNvSpPr>
                      <a:spLocks/>
                    </p:cNvSpPr>
                    <p:nvPr/>
                  </p:nvSpPr>
                  <p:spPr bwMode="auto">
                    <a:xfrm>
                      <a:off x="1826" y="592"/>
                      <a:ext cx="23" cy="32"/>
                    </a:xfrm>
                    <a:custGeom>
                      <a:avLst/>
                      <a:gdLst>
                        <a:gd name="T0" fmla="*/ 13 w 40"/>
                        <a:gd name="T1" fmla="*/ 32 h 66"/>
                        <a:gd name="T2" fmla="*/ 13 w 40"/>
                        <a:gd name="T3" fmla="*/ 32 h 66"/>
                        <a:gd name="T4" fmla="*/ 9 w 40"/>
                        <a:gd name="T5" fmla="*/ 32 h 66"/>
                        <a:gd name="T6" fmla="*/ 7 w 40"/>
                        <a:gd name="T7" fmla="*/ 30 h 66"/>
                        <a:gd name="T8" fmla="*/ 5 w 40"/>
                        <a:gd name="T9" fmla="*/ 27 h 66"/>
                        <a:gd name="T10" fmla="*/ 5 w 40"/>
                        <a:gd name="T11" fmla="*/ 27 h 66"/>
                        <a:gd name="T12" fmla="*/ 6 w 40"/>
                        <a:gd name="T13" fmla="*/ 25 h 66"/>
                        <a:gd name="T14" fmla="*/ 8 w 40"/>
                        <a:gd name="T15" fmla="*/ 19 h 66"/>
                        <a:gd name="T16" fmla="*/ 9 w 40"/>
                        <a:gd name="T17" fmla="*/ 16 h 66"/>
                        <a:gd name="T18" fmla="*/ 10 w 40"/>
                        <a:gd name="T19" fmla="*/ 12 h 66"/>
                        <a:gd name="T20" fmla="*/ 9 w 40"/>
                        <a:gd name="T21" fmla="*/ 8 h 66"/>
                        <a:gd name="T22" fmla="*/ 7 w 40"/>
                        <a:gd name="T23" fmla="*/ 4 h 66"/>
                        <a:gd name="T24" fmla="*/ 7 w 40"/>
                        <a:gd name="T25" fmla="*/ 4 h 66"/>
                        <a:gd name="T26" fmla="*/ 3 w 40"/>
                        <a:gd name="T27" fmla="*/ 1 h 66"/>
                        <a:gd name="T28" fmla="*/ 0 w 40"/>
                        <a:gd name="T29" fmla="*/ 0 h 66"/>
                        <a:gd name="T30" fmla="*/ 0 w 40"/>
                        <a:gd name="T31" fmla="*/ 0 h 66"/>
                        <a:gd name="T32" fmla="*/ 3 w 40"/>
                        <a:gd name="T33" fmla="*/ 1 h 66"/>
                        <a:gd name="T34" fmla="*/ 7 w 40"/>
                        <a:gd name="T35" fmla="*/ 2 h 66"/>
                        <a:gd name="T36" fmla="*/ 9 w 40"/>
                        <a:gd name="T37" fmla="*/ 3 h 66"/>
                        <a:gd name="T38" fmla="*/ 9 w 40"/>
                        <a:gd name="T39" fmla="*/ 3 h 66"/>
                        <a:gd name="T40" fmla="*/ 12 w 40"/>
                        <a:gd name="T41" fmla="*/ 6 h 66"/>
                        <a:gd name="T42" fmla="*/ 13 w 40"/>
                        <a:gd name="T43" fmla="*/ 10 h 66"/>
                        <a:gd name="T44" fmla="*/ 13 w 40"/>
                        <a:gd name="T45" fmla="*/ 14 h 66"/>
                        <a:gd name="T46" fmla="*/ 12 w 40"/>
                        <a:gd name="T47" fmla="*/ 17 h 66"/>
                        <a:gd name="T48" fmla="*/ 9 w 40"/>
                        <a:gd name="T49" fmla="*/ 24 h 66"/>
                        <a:gd name="T50" fmla="*/ 7 w 40"/>
                        <a:gd name="T51" fmla="*/ 26 h 66"/>
                        <a:gd name="T52" fmla="*/ 7 w 40"/>
                        <a:gd name="T53" fmla="*/ 26 h 66"/>
                        <a:gd name="T54" fmla="*/ 8 w 40"/>
                        <a:gd name="T55" fmla="*/ 28 h 66"/>
                        <a:gd name="T56" fmla="*/ 10 w 40"/>
                        <a:gd name="T57" fmla="*/ 29 h 66"/>
                        <a:gd name="T58" fmla="*/ 12 w 40"/>
                        <a:gd name="T59" fmla="*/ 29 h 66"/>
                        <a:gd name="T60" fmla="*/ 12 w 40"/>
                        <a:gd name="T61" fmla="*/ 29 h 66"/>
                        <a:gd name="T62" fmla="*/ 15 w 40"/>
                        <a:gd name="T63" fmla="*/ 29 h 66"/>
                        <a:gd name="T64" fmla="*/ 18 w 40"/>
                        <a:gd name="T65" fmla="*/ 28 h 66"/>
                        <a:gd name="T66" fmla="*/ 23 w 40"/>
                        <a:gd name="T67" fmla="*/ 26 h 66"/>
                        <a:gd name="T68" fmla="*/ 23 w 40"/>
                        <a:gd name="T69" fmla="*/ 26 h 66"/>
                        <a:gd name="T70" fmla="*/ 21 w 40"/>
                        <a:gd name="T71" fmla="*/ 29 h 66"/>
                        <a:gd name="T72" fmla="*/ 17 w 40"/>
                        <a:gd name="T73" fmla="*/ 31 h 66"/>
                        <a:gd name="T74" fmla="*/ 13 w 40"/>
                        <a:gd name="T75" fmla="*/ 32 h 66"/>
                        <a:gd name="T76" fmla="*/ 13 w 40"/>
                        <a:gd name="T77" fmla="*/ 32 h 6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</a:gdLst>
                      <a:ahLst/>
                      <a:cxnLst>
                        <a:cxn ang="T78">
                          <a:pos x="T0" y="T1"/>
                        </a:cxn>
                        <a:cxn ang="T79">
                          <a:pos x="T2" y="T3"/>
                        </a:cxn>
                        <a:cxn ang="T80">
                          <a:pos x="T4" y="T5"/>
                        </a:cxn>
                        <a:cxn ang="T81">
                          <a:pos x="T6" y="T7"/>
                        </a:cxn>
                        <a:cxn ang="T82">
                          <a:pos x="T8" y="T9"/>
                        </a:cxn>
                        <a:cxn ang="T83">
                          <a:pos x="T10" y="T11"/>
                        </a:cxn>
                        <a:cxn ang="T84">
                          <a:pos x="T12" y="T13"/>
                        </a:cxn>
                        <a:cxn ang="T85">
                          <a:pos x="T14" y="T15"/>
                        </a:cxn>
                        <a:cxn ang="T86">
                          <a:pos x="T16" y="T17"/>
                        </a:cxn>
                        <a:cxn ang="T87">
                          <a:pos x="T18" y="T19"/>
                        </a:cxn>
                        <a:cxn ang="T88">
                          <a:pos x="T20" y="T21"/>
                        </a:cxn>
                        <a:cxn ang="T89">
                          <a:pos x="T22" y="T23"/>
                        </a:cxn>
                        <a:cxn ang="T90">
                          <a:pos x="T24" y="T25"/>
                        </a:cxn>
                        <a:cxn ang="T91">
                          <a:pos x="T26" y="T27"/>
                        </a:cxn>
                        <a:cxn ang="T92">
                          <a:pos x="T28" y="T29"/>
                        </a:cxn>
                        <a:cxn ang="T93">
                          <a:pos x="T30" y="T31"/>
                        </a:cxn>
                        <a:cxn ang="T94">
                          <a:pos x="T32" y="T33"/>
                        </a:cxn>
                        <a:cxn ang="T95">
                          <a:pos x="T34" y="T35"/>
                        </a:cxn>
                        <a:cxn ang="T96">
                          <a:pos x="T36" y="T37"/>
                        </a:cxn>
                        <a:cxn ang="T97">
                          <a:pos x="T38" y="T39"/>
                        </a:cxn>
                        <a:cxn ang="T98">
                          <a:pos x="T40" y="T41"/>
                        </a:cxn>
                        <a:cxn ang="T99">
                          <a:pos x="T42" y="T43"/>
                        </a:cxn>
                        <a:cxn ang="T100">
                          <a:pos x="T44" y="T45"/>
                        </a:cxn>
                        <a:cxn ang="T101">
                          <a:pos x="T46" y="T47"/>
                        </a:cxn>
                        <a:cxn ang="T102">
                          <a:pos x="T48" y="T49"/>
                        </a:cxn>
                        <a:cxn ang="T103">
                          <a:pos x="T50" y="T51"/>
                        </a:cxn>
                        <a:cxn ang="T104">
                          <a:pos x="T52" y="T53"/>
                        </a:cxn>
                        <a:cxn ang="T105">
                          <a:pos x="T54" y="T55"/>
                        </a:cxn>
                        <a:cxn ang="T106">
                          <a:pos x="T56" y="T57"/>
                        </a:cxn>
                        <a:cxn ang="T107">
                          <a:pos x="T58" y="T59"/>
                        </a:cxn>
                        <a:cxn ang="T108">
                          <a:pos x="T60" y="T61"/>
                        </a:cxn>
                        <a:cxn ang="T109">
                          <a:pos x="T62" y="T63"/>
                        </a:cxn>
                        <a:cxn ang="T110">
                          <a:pos x="T64" y="T65"/>
                        </a:cxn>
                        <a:cxn ang="T111">
                          <a:pos x="T66" y="T67"/>
                        </a:cxn>
                        <a:cxn ang="T112">
                          <a:pos x="T68" y="T69"/>
                        </a:cxn>
                        <a:cxn ang="T113">
                          <a:pos x="T70" y="T71"/>
                        </a:cxn>
                        <a:cxn ang="T114">
                          <a:pos x="T72" y="T73"/>
                        </a:cxn>
                        <a:cxn ang="T115">
                          <a:pos x="T74" y="T75"/>
                        </a:cxn>
                        <a:cxn ang="T116">
                          <a:pos x="T76" y="T77"/>
                        </a:cxn>
                      </a:cxnLst>
                      <a:rect l="0" t="0" r="r" b="b"/>
                      <a:pathLst>
                        <a:path w="40" h="66">
                          <a:moveTo>
                            <a:pt x="22" y="66"/>
                          </a:moveTo>
                          <a:lnTo>
                            <a:pt x="22" y="66"/>
                          </a:lnTo>
                          <a:lnTo>
                            <a:pt x="16" y="66"/>
                          </a:lnTo>
                          <a:lnTo>
                            <a:pt x="12" y="62"/>
                          </a:lnTo>
                          <a:lnTo>
                            <a:pt x="8" y="56"/>
                          </a:lnTo>
                          <a:lnTo>
                            <a:pt x="10" y="52"/>
                          </a:lnTo>
                          <a:lnTo>
                            <a:pt x="14" y="40"/>
                          </a:lnTo>
                          <a:lnTo>
                            <a:pt x="16" y="32"/>
                          </a:lnTo>
                          <a:lnTo>
                            <a:pt x="18" y="24"/>
                          </a:lnTo>
                          <a:lnTo>
                            <a:pt x="16" y="16"/>
                          </a:lnTo>
                          <a:lnTo>
                            <a:pt x="12" y="8"/>
                          </a:lnTo>
                          <a:lnTo>
                            <a:pt x="6" y="2"/>
                          </a:lnTo>
                          <a:lnTo>
                            <a:pt x="0" y="0"/>
                          </a:lnTo>
                          <a:lnTo>
                            <a:pt x="6" y="2"/>
                          </a:lnTo>
                          <a:lnTo>
                            <a:pt x="12" y="4"/>
                          </a:lnTo>
                          <a:lnTo>
                            <a:pt x="16" y="6"/>
                          </a:lnTo>
                          <a:lnTo>
                            <a:pt x="20" y="12"/>
                          </a:lnTo>
                          <a:lnTo>
                            <a:pt x="22" y="20"/>
                          </a:lnTo>
                          <a:lnTo>
                            <a:pt x="22" y="28"/>
                          </a:lnTo>
                          <a:lnTo>
                            <a:pt x="20" y="36"/>
                          </a:lnTo>
                          <a:lnTo>
                            <a:pt x="16" y="50"/>
                          </a:lnTo>
                          <a:lnTo>
                            <a:pt x="12" y="54"/>
                          </a:lnTo>
                          <a:lnTo>
                            <a:pt x="14" y="58"/>
                          </a:lnTo>
                          <a:lnTo>
                            <a:pt x="18" y="60"/>
                          </a:lnTo>
                          <a:lnTo>
                            <a:pt x="20" y="60"/>
                          </a:lnTo>
                          <a:lnTo>
                            <a:pt x="26" y="60"/>
                          </a:lnTo>
                          <a:lnTo>
                            <a:pt x="32" y="58"/>
                          </a:lnTo>
                          <a:lnTo>
                            <a:pt x="40" y="54"/>
                          </a:lnTo>
                          <a:lnTo>
                            <a:pt x="36" y="60"/>
                          </a:lnTo>
                          <a:lnTo>
                            <a:pt x="30" y="64"/>
                          </a:lnTo>
                          <a:lnTo>
                            <a:pt x="22" y="66"/>
                          </a:lnTo>
                          <a:close/>
                        </a:path>
                      </a:pathLst>
                    </a:custGeom>
                    <a:solidFill>
                      <a:srgbClr val="846C4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10" name="Freeform 60"/>
                    <p:cNvSpPr>
                      <a:spLocks/>
                    </p:cNvSpPr>
                    <p:nvPr/>
                  </p:nvSpPr>
                  <p:spPr bwMode="auto">
                    <a:xfrm>
                      <a:off x="1835" y="604"/>
                      <a:ext cx="7" cy="0"/>
                    </a:xfrm>
                    <a:custGeom>
                      <a:avLst/>
                      <a:gdLst>
                        <a:gd name="T0" fmla="*/ 7 w 12"/>
                        <a:gd name="T1" fmla="*/ 0 h 2"/>
                        <a:gd name="T2" fmla="*/ 7 w 12"/>
                        <a:gd name="T3" fmla="*/ 0 h 2"/>
                        <a:gd name="T4" fmla="*/ 7 w 12"/>
                        <a:gd name="T5" fmla="*/ 0 h 2"/>
                        <a:gd name="T6" fmla="*/ 5 w 12"/>
                        <a:gd name="T7" fmla="*/ 0 h 2"/>
                        <a:gd name="T8" fmla="*/ 1 w 12"/>
                        <a:gd name="T9" fmla="*/ 1 h 2"/>
                        <a:gd name="T10" fmla="*/ 0 w 12"/>
                        <a:gd name="T11" fmla="*/ 0 h 2"/>
                        <a:gd name="T12" fmla="*/ 0 w 12"/>
                        <a:gd name="T13" fmla="*/ 0 h 2"/>
                        <a:gd name="T14" fmla="*/ 5 w 12"/>
                        <a:gd name="T15" fmla="*/ 0 h 2"/>
                        <a:gd name="T16" fmla="*/ 7 w 12"/>
                        <a:gd name="T17" fmla="*/ 0 h 2"/>
                        <a:gd name="T18" fmla="*/ 7 w 12"/>
                        <a:gd name="T19" fmla="*/ 0 h 2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0" t="0" r="r" b="b"/>
                      <a:pathLst>
                        <a:path w="12" h="2">
                          <a:moveTo>
                            <a:pt x="12" y="0"/>
                          </a:moveTo>
                          <a:lnTo>
                            <a:pt x="12" y="0"/>
                          </a:lnTo>
                          <a:lnTo>
                            <a:pt x="8" y="0"/>
                          </a:lnTo>
                          <a:lnTo>
                            <a:pt x="2" y="2"/>
                          </a:lnTo>
                          <a:lnTo>
                            <a:pt x="0" y="0"/>
                          </a:lnTo>
                          <a:lnTo>
                            <a:pt x="8" y="0"/>
                          </a:lnTo>
                          <a:lnTo>
                            <a:pt x="12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11" name="Freeform 61"/>
                    <p:cNvSpPr>
                      <a:spLocks/>
                    </p:cNvSpPr>
                    <p:nvPr/>
                  </p:nvSpPr>
                  <p:spPr bwMode="auto">
                    <a:xfrm>
                      <a:off x="1822" y="592"/>
                      <a:ext cx="15" cy="5"/>
                    </a:xfrm>
                    <a:custGeom>
                      <a:avLst/>
                      <a:gdLst>
                        <a:gd name="T0" fmla="*/ 11 w 24"/>
                        <a:gd name="T1" fmla="*/ 0 h 10"/>
                        <a:gd name="T2" fmla="*/ 11 w 24"/>
                        <a:gd name="T3" fmla="*/ 0 h 10"/>
                        <a:gd name="T4" fmla="*/ 8 w 24"/>
                        <a:gd name="T5" fmla="*/ 0 h 10"/>
                        <a:gd name="T6" fmla="*/ 4 w 24"/>
                        <a:gd name="T7" fmla="*/ 0 h 10"/>
                        <a:gd name="T8" fmla="*/ 0 w 24"/>
                        <a:gd name="T9" fmla="*/ 2 h 10"/>
                        <a:gd name="T10" fmla="*/ 0 w 24"/>
                        <a:gd name="T11" fmla="*/ 2 h 10"/>
                        <a:gd name="T12" fmla="*/ 0 w 24"/>
                        <a:gd name="T13" fmla="*/ 3 h 10"/>
                        <a:gd name="T14" fmla="*/ 1 w 24"/>
                        <a:gd name="T15" fmla="*/ 4 h 10"/>
                        <a:gd name="T16" fmla="*/ 3 w 24"/>
                        <a:gd name="T17" fmla="*/ 5 h 10"/>
                        <a:gd name="T18" fmla="*/ 3 w 24"/>
                        <a:gd name="T19" fmla="*/ 5 h 10"/>
                        <a:gd name="T20" fmla="*/ 6 w 24"/>
                        <a:gd name="T21" fmla="*/ 4 h 10"/>
                        <a:gd name="T22" fmla="*/ 10 w 24"/>
                        <a:gd name="T23" fmla="*/ 3 h 10"/>
                        <a:gd name="T24" fmla="*/ 15 w 24"/>
                        <a:gd name="T25" fmla="*/ 4 h 10"/>
                        <a:gd name="T26" fmla="*/ 15 w 24"/>
                        <a:gd name="T27" fmla="*/ 4 h 10"/>
                        <a:gd name="T28" fmla="*/ 15 w 24"/>
                        <a:gd name="T29" fmla="*/ 3 h 10"/>
                        <a:gd name="T30" fmla="*/ 14 w 24"/>
                        <a:gd name="T31" fmla="*/ 1 h 10"/>
                        <a:gd name="T32" fmla="*/ 11 w 24"/>
                        <a:gd name="T33" fmla="*/ 0 h 10"/>
                        <a:gd name="T34" fmla="*/ 11 w 24"/>
                        <a:gd name="T35" fmla="*/ 0 h 10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0" t="0" r="r" b="b"/>
                      <a:pathLst>
                        <a:path w="24" h="10">
                          <a:moveTo>
                            <a:pt x="18" y="0"/>
                          </a:moveTo>
                          <a:lnTo>
                            <a:pt x="18" y="0"/>
                          </a:lnTo>
                          <a:lnTo>
                            <a:pt x="12" y="0"/>
                          </a:lnTo>
                          <a:lnTo>
                            <a:pt x="6" y="0"/>
                          </a:lnTo>
                          <a:lnTo>
                            <a:pt x="0" y="4"/>
                          </a:lnTo>
                          <a:lnTo>
                            <a:pt x="0" y="6"/>
                          </a:lnTo>
                          <a:lnTo>
                            <a:pt x="2" y="8"/>
                          </a:lnTo>
                          <a:lnTo>
                            <a:pt x="4" y="10"/>
                          </a:lnTo>
                          <a:lnTo>
                            <a:pt x="10" y="8"/>
                          </a:lnTo>
                          <a:lnTo>
                            <a:pt x="16" y="6"/>
                          </a:lnTo>
                          <a:lnTo>
                            <a:pt x="24" y="8"/>
                          </a:lnTo>
                          <a:lnTo>
                            <a:pt x="24" y="6"/>
                          </a:lnTo>
                          <a:lnTo>
                            <a:pt x="22" y="2"/>
                          </a:lnTo>
                          <a:lnTo>
                            <a:pt x="18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12" name="Freeform 62"/>
                    <p:cNvSpPr>
                      <a:spLocks/>
                    </p:cNvSpPr>
                    <p:nvPr/>
                  </p:nvSpPr>
                  <p:spPr bwMode="auto">
                    <a:xfrm>
                      <a:off x="1849" y="662"/>
                      <a:ext cx="16" cy="31"/>
                    </a:xfrm>
                    <a:custGeom>
                      <a:avLst/>
                      <a:gdLst>
                        <a:gd name="T0" fmla="*/ 9 w 28"/>
                        <a:gd name="T1" fmla="*/ 0 h 66"/>
                        <a:gd name="T2" fmla="*/ 16 w 28"/>
                        <a:gd name="T3" fmla="*/ 7 h 66"/>
                        <a:gd name="T4" fmla="*/ 6 w 28"/>
                        <a:gd name="T5" fmla="*/ 13 h 66"/>
                        <a:gd name="T6" fmla="*/ 11 w 28"/>
                        <a:gd name="T7" fmla="*/ 22 h 66"/>
                        <a:gd name="T8" fmla="*/ 3 w 28"/>
                        <a:gd name="T9" fmla="*/ 31 h 66"/>
                        <a:gd name="T10" fmla="*/ 0 w 28"/>
                        <a:gd name="T11" fmla="*/ 18 h 66"/>
                        <a:gd name="T12" fmla="*/ 1 w 28"/>
                        <a:gd name="T13" fmla="*/ 12 h 66"/>
                        <a:gd name="T14" fmla="*/ 0 w 28"/>
                        <a:gd name="T15" fmla="*/ 6 h 66"/>
                        <a:gd name="T16" fmla="*/ 0 w 28"/>
                        <a:gd name="T17" fmla="*/ 6 h 66"/>
                        <a:gd name="T18" fmla="*/ 2 w 28"/>
                        <a:gd name="T19" fmla="*/ 3 h 66"/>
                        <a:gd name="T20" fmla="*/ 6 w 28"/>
                        <a:gd name="T21" fmla="*/ 1 h 66"/>
                        <a:gd name="T22" fmla="*/ 9 w 28"/>
                        <a:gd name="T23" fmla="*/ 0 h 66"/>
                        <a:gd name="T24" fmla="*/ 9 w 28"/>
                        <a:gd name="T25" fmla="*/ 0 h 6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</a:gdLst>
                      <a:ahLst/>
                      <a:cxnLst>
                        <a:cxn ang="T26">
                          <a:pos x="T0" y="T1"/>
                        </a:cxn>
                        <a:cxn ang="T27">
                          <a:pos x="T2" y="T3"/>
                        </a:cxn>
                        <a:cxn ang="T28">
                          <a:pos x="T4" y="T5"/>
                        </a:cxn>
                        <a:cxn ang="T29">
                          <a:pos x="T6" y="T7"/>
                        </a:cxn>
                        <a:cxn ang="T30">
                          <a:pos x="T8" y="T9"/>
                        </a:cxn>
                        <a:cxn ang="T31">
                          <a:pos x="T10" y="T11"/>
                        </a:cxn>
                        <a:cxn ang="T32">
                          <a:pos x="T12" y="T13"/>
                        </a:cxn>
                        <a:cxn ang="T33">
                          <a:pos x="T14" y="T15"/>
                        </a:cxn>
                        <a:cxn ang="T34">
                          <a:pos x="T16" y="T17"/>
                        </a:cxn>
                        <a:cxn ang="T35">
                          <a:pos x="T18" y="T19"/>
                        </a:cxn>
                        <a:cxn ang="T36">
                          <a:pos x="T20" y="T21"/>
                        </a:cxn>
                        <a:cxn ang="T37">
                          <a:pos x="T22" y="T23"/>
                        </a:cxn>
                        <a:cxn ang="T38">
                          <a:pos x="T24" y="T25"/>
                        </a:cxn>
                      </a:cxnLst>
                      <a:rect l="0" t="0" r="r" b="b"/>
                      <a:pathLst>
                        <a:path w="28" h="66">
                          <a:moveTo>
                            <a:pt x="16" y="0"/>
                          </a:moveTo>
                          <a:lnTo>
                            <a:pt x="28" y="14"/>
                          </a:lnTo>
                          <a:lnTo>
                            <a:pt x="10" y="28"/>
                          </a:lnTo>
                          <a:lnTo>
                            <a:pt x="20" y="46"/>
                          </a:lnTo>
                          <a:lnTo>
                            <a:pt x="6" y="66"/>
                          </a:lnTo>
                          <a:lnTo>
                            <a:pt x="0" y="38"/>
                          </a:lnTo>
                          <a:lnTo>
                            <a:pt x="2" y="26"/>
                          </a:lnTo>
                          <a:lnTo>
                            <a:pt x="0" y="12"/>
                          </a:lnTo>
                          <a:lnTo>
                            <a:pt x="4" y="6"/>
                          </a:lnTo>
                          <a:lnTo>
                            <a:pt x="10" y="2"/>
                          </a:lnTo>
                          <a:lnTo>
                            <a:pt x="16" y="0"/>
                          </a:lnTo>
                          <a:close/>
                        </a:path>
                      </a:pathLst>
                    </a:custGeom>
                    <a:solidFill>
                      <a:srgbClr val="9F1D0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13" name="Freeform 63"/>
                    <p:cNvSpPr>
                      <a:spLocks/>
                    </p:cNvSpPr>
                    <p:nvPr/>
                  </p:nvSpPr>
                  <p:spPr bwMode="auto">
                    <a:xfrm>
                      <a:off x="1839" y="627"/>
                      <a:ext cx="25" cy="4"/>
                    </a:xfrm>
                    <a:custGeom>
                      <a:avLst/>
                      <a:gdLst>
                        <a:gd name="T0" fmla="*/ 0 w 44"/>
                        <a:gd name="T1" fmla="*/ 2 h 8"/>
                        <a:gd name="T2" fmla="*/ 0 w 44"/>
                        <a:gd name="T3" fmla="*/ 2 h 8"/>
                        <a:gd name="T4" fmla="*/ 1 w 44"/>
                        <a:gd name="T5" fmla="*/ 3 h 8"/>
                        <a:gd name="T6" fmla="*/ 5 w 44"/>
                        <a:gd name="T7" fmla="*/ 3 h 8"/>
                        <a:gd name="T8" fmla="*/ 11 w 44"/>
                        <a:gd name="T9" fmla="*/ 2 h 8"/>
                        <a:gd name="T10" fmla="*/ 25 w 44"/>
                        <a:gd name="T11" fmla="*/ 0 h 8"/>
                        <a:gd name="T12" fmla="*/ 25 w 44"/>
                        <a:gd name="T13" fmla="*/ 0 h 8"/>
                        <a:gd name="T14" fmla="*/ 17 w 44"/>
                        <a:gd name="T15" fmla="*/ 3 h 8"/>
                        <a:gd name="T16" fmla="*/ 10 w 44"/>
                        <a:gd name="T17" fmla="*/ 4 h 8"/>
                        <a:gd name="T18" fmla="*/ 2 w 44"/>
                        <a:gd name="T19" fmla="*/ 4 h 8"/>
                        <a:gd name="T20" fmla="*/ 2 w 44"/>
                        <a:gd name="T21" fmla="*/ 4 h 8"/>
                        <a:gd name="T22" fmla="*/ 1 w 44"/>
                        <a:gd name="T23" fmla="*/ 4 h 8"/>
                        <a:gd name="T24" fmla="*/ 0 w 44"/>
                        <a:gd name="T25" fmla="*/ 2 h 8"/>
                        <a:gd name="T26" fmla="*/ 0 w 44"/>
                        <a:gd name="T27" fmla="*/ 2 h 8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0" t="0" r="r" b="b"/>
                      <a:pathLst>
                        <a:path w="44" h="8">
                          <a:moveTo>
                            <a:pt x="0" y="4"/>
                          </a:moveTo>
                          <a:lnTo>
                            <a:pt x="0" y="4"/>
                          </a:lnTo>
                          <a:lnTo>
                            <a:pt x="2" y="6"/>
                          </a:lnTo>
                          <a:lnTo>
                            <a:pt x="8" y="6"/>
                          </a:lnTo>
                          <a:lnTo>
                            <a:pt x="20" y="4"/>
                          </a:lnTo>
                          <a:lnTo>
                            <a:pt x="44" y="0"/>
                          </a:lnTo>
                          <a:lnTo>
                            <a:pt x="30" y="6"/>
                          </a:lnTo>
                          <a:lnTo>
                            <a:pt x="18" y="8"/>
                          </a:lnTo>
                          <a:lnTo>
                            <a:pt x="4" y="8"/>
                          </a:lnTo>
                          <a:lnTo>
                            <a:pt x="2" y="8"/>
                          </a:lnTo>
                          <a:lnTo>
                            <a:pt x="0" y="4"/>
                          </a:lnTo>
                          <a:close/>
                        </a:path>
                      </a:pathLst>
                    </a:custGeom>
                    <a:solidFill>
                      <a:srgbClr val="846C4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14" name="Freeform 64"/>
                    <p:cNvSpPr>
                      <a:spLocks/>
                    </p:cNvSpPr>
                    <p:nvPr/>
                  </p:nvSpPr>
                  <p:spPr bwMode="auto">
                    <a:xfrm>
                      <a:off x="1928" y="786"/>
                      <a:ext cx="131" cy="93"/>
                    </a:xfrm>
                    <a:custGeom>
                      <a:avLst/>
                      <a:gdLst>
                        <a:gd name="T0" fmla="*/ 76 w 228"/>
                        <a:gd name="T1" fmla="*/ 9 h 192"/>
                        <a:gd name="T2" fmla="*/ 76 w 228"/>
                        <a:gd name="T3" fmla="*/ 9 h 192"/>
                        <a:gd name="T4" fmla="*/ 80 w 228"/>
                        <a:gd name="T5" fmla="*/ 7 h 192"/>
                        <a:gd name="T6" fmla="*/ 92 w 228"/>
                        <a:gd name="T7" fmla="*/ 2 h 192"/>
                        <a:gd name="T8" fmla="*/ 99 w 228"/>
                        <a:gd name="T9" fmla="*/ 0 h 192"/>
                        <a:gd name="T10" fmla="*/ 106 w 228"/>
                        <a:gd name="T11" fmla="*/ 0 h 192"/>
                        <a:gd name="T12" fmla="*/ 108 w 228"/>
                        <a:gd name="T13" fmla="*/ 0 h 192"/>
                        <a:gd name="T14" fmla="*/ 110 w 228"/>
                        <a:gd name="T15" fmla="*/ 1 h 192"/>
                        <a:gd name="T16" fmla="*/ 113 w 228"/>
                        <a:gd name="T17" fmla="*/ 3 h 192"/>
                        <a:gd name="T18" fmla="*/ 115 w 228"/>
                        <a:gd name="T19" fmla="*/ 5 h 192"/>
                        <a:gd name="T20" fmla="*/ 115 w 228"/>
                        <a:gd name="T21" fmla="*/ 5 h 192"/>
                        <a:gd name="T22" fmla="*/ 120 w 228"/>
                        <a:gd name="T23" fmla="*/ 17 h 192"/>
                        <a:gd name="T24" fmla="*/ 125 w 228"/>
                        <a:gd name="T25" fmla="*/ 33 h 192"/>
                        <a:gd name="T26" fmla="*/ 131 w 228"/>
                        <a:gd name="T27" fmla="*/ 50 h 192"/>
                        <a:gd name="T28" fmla="*/ 131 w 228"/>
                        <a:gd name="T29" fmla="*/ 50 h 192"/>
                        <a:gd name="T30" fmla="*/ 129 w 228"/>
                        <a:gd name="T31" fmla="*/ 53 h 192"/>
                        <a:gd name="T32" fmla="*/ 124 w 228"/>
                        <a:gd name="T33" fmla="*/ 58 h 192"/>
                        <a:gd name="T34" fmla="*/ 117 w 228"/>
                        <a:gd name="T35" fmla="*/ 64 h 192"/>
                        <a:gd name="T36" fmla="*/ 111 w 228"/>
                        <a:gd name="T37" fmla="*/ 66 h 192"/>
                        <a:gd name="T38" fmla="*/ 106 w 228"/>
                        <a:gd name="T39" fmla="*/ 69 h 192"/>
                        <a:gd name="T40" fmla="*/ 106 w 228"/>
                        <a:gd name="T41" fmla="*/ 69 h 192"/>
                        <a:gd name="T42" fmla="*/ 63 w 228"/>
                        <a:gd name="T43" fmla="*/ 83 h 192"/>
                        <a:gd name="T44" fmla="*/ 36 w 228"/>
                        <a:gd name="T45" fmla="*/ 93 h 192"/>
                        <a:gd name="T46" fmla="*/ 36 w 228"/>
                        <a:gd name="T47" fmla="*/ 93 h 192"/>
                        <a:gd name="T48" fmla="*/ 31 w 228"/>
                        <a:gd name="T49" fmla="*/ 92 h 192"/>
                        <a:gd name="T50" fmla="*/ 25 w 228"/>
                        <a:gd name="T51" fmla="*/ 91 h 192"/>
                        <a:gd name="T52" fmla="*/ 20 w 228"/>
                        <a:gd name="T53" fmla="*/ 87 h 192"/>
                        <a:gd name="T54" fmla="*/ 1 w 228"/>
                        <a:gd name="T55" fmla="*/ 43 h 192"/>
                        <a:gd name="T56" fmla="*/ 1 w 228"/>
                        <a:gd name="T57" fmla="*/ 43 h 192"/>
                        <a:gd name="T58" fmla="*/ 0 w 228"/>
                        <a:gd name="T59" fmla="*/ 42 h 192"/>
                        <a:gd name="T60" fmla="*/ 0 w 228"/>
                        <a:gd name="T61" fmla="*/ 38 h 192"/>
                        <a:gd name="T62" fmla="*/ 0 w 228"/>
                        <a:gd name="T63" fmla="*/ 35 h 192"/>
                        <a:gd name="T64" fmla="*/ 2 w 228"/>
                        <a:gd name="T65" fmla="*/ 33 h 192"/>
                        <a:gd name="T66" fmla="*/ 5 w 228"/>
                        <a:gd name="T67" fmla="*/ 30 h 192"/>
                        <a:gd name="T68" fmla="*/ 9 w 228"/>
                        <a:gd name="T69" fmla="*/ 29 h 192"/>
                        <a:gd name="T70" fmla="*/ 9 w 228"/>
                        <a:gd name="T71" fmla="*/ 29 h 192"/>
                        <a:gd name="T72" fmla="*/ 76 w 228"/>
                        <a:gd name="T73" fmla="*/ 9 h 192"/>
                        <a:gd name="T74" fmla="*/ 76 w 228"/>
                        <a:gd name="T75" fmla="*/ 9 h 192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</a:gdLst>
                      <a:ahLst/>
                      <a:cxnLst>
                        <a:cxn ang="T76">
                          <a:pos x="T0" y="T1"/>
                        </a:cxn>
                        <a:cxn ang="T77">
                          <a:pos x="T2" y="T3"/>
                        </a:cxn>
                        <a:cxn ang="T78">
                          <a:pos x="T4" y="T5"/>
                        </a:cxn>
                        <a:cxn ang="T79">
                          <a:pos x="T6" y="T7"/>
                        </a:cxn>
                        <a:cxn ang="T80">
                          <a:pos x="T8" y="T9"/>
                        </a:cxn>
                        <a:cxn ang="T81">
                          <a:pos x="T10" y="T11"/>
                        </a:cxn>
                        <a:cxn ang="T82">
                          <a:pos x="T12" y="T13"/>
                        </a:cxn>
                        <a:cxn ang="T83">
                          <a:pos x="T14" y="T15"/>
                        </a:cxn>
                        <a:cxn ang="T84">
                          <a:pos x="T16" y="T17"/>
                        </a:cxn>
                        <a:cxn ang="T85">
                          <a:pos x="T18" y="T19"/>
                        </a:cxn>
                        <a:cxn ang="T86">
                          <a:pos x="T20" y="T21"/>
                        </a:cxn>
                        <a:cxn ang="T87">
                          <a:pos x="T22" y="T23"/>
                        </a:cxn>
                        <a:cxn ang="T88">
                          <a:pos x="T24" y="T25"/>
                        </a:cxn>
                        <a:cxn ang="T89">
                          <a:pos x="T26" y="T27"/>
                        </a:cxn>
                        <a:cxn ang="T90">
                          <a:pos x="T28" y="T29"/>
                        </a:cxn>
                        <a:cxn ang="T91">
                          <a:pos x="T30" y="T31"/>
                        </a:cxn>
                        <a:cxn ang="T92">
                          <a:pos x="T32" y="T33"/>
                        </a:cxn>
                        <a:cxn ang="T93">
                          <a:pos x="T34" y="T35"/>
                        </a:cxn>
                        <a:cxn ang="T94">
                          <a:pos x="T36" y="T37"/>
                        </a:cxn>
                        <a:cxn ang="T95">
                          <a:pos x="T38" y="T39"/>
                        </a:cxn>
                        <a:cxn ang="T96">
                          <a:pos x="T40" y="T41"/>
                        </a:cxn>
                        <a:cxn ang="T97">
                          <a:pos x="T42" y="T43"/>
                        </a:cxn>
                        <a:cxn ang="T98">
                          <a:pos x="T44" y="T45"/>
                        </a:cxn>
                        <a:cxn ang="T99">
                          <a:pos x="T46" y="T47"/>
                        </a:cxn>
                        <a:cxn ang="T100">
                          <a:pos x="T48" y="T49"/>
                        </a:cxn>
                        <a:cxn ang="T101">
                          <a:pos x="T50" y="T51"/>
                        </a:cxn>
                        <a:cxn ang="T102">
                          <a:pos x="T52" y="T53"/>
                        </a:cxn>
                        <a:cxn ang="T103">
                          <a:pos x="T54" y="T55"/>
                        </a:cxn>
                        <a:cxn ang="T104">
                          <a:pos x="T56" y="T57"/>
                        </a:cxn>
                        <a:cxn ang="T105">
                          <a:pos x="T58" y="T59"/>
                        </a:cxn>
                        <a:cxn ang="T106">
                          <a:pos x="T60" y="T61"/>
                        </a:cxn>
                        <a:cxn ang="T107">
                          <a:pos x="T62" y="T63"/>
                        </a:cxn>
                        <a:cxn ang="T108">
                          <a:pos x="T64" y="T65"/>
                        </a:cxn>
                        <a:cxn ang="T109">
                          <a:pos x="T66" y="T67"/>
                        </a:cxn>
                        <a:cxn ang="T110">
                          <a:pos x="T68" y="T69"/>
                        </a:cxn>
                        <a:cxn ang="T111">
                          <a:pos x="T70" y="T71"/>
                        </a:cxn>
                        <a:cxn ang="T112">
                          <a:pos x="T72" y="T73"/>
                        </a:cxn>
                        <a:cxn ang="T113">
                          <a:pos x="T74" y="T75"/>
                        </a:cxn>
                      </a:cxnLst>
                      <a:rect l="0" t="0" r="r" b="b"/>
                      <a:pathLst>
                        <a:path w="228" h="192">
                          <a:moveTo>
                            <a:pt x="132" y="18"/>
                          </a:moveTo>
                          <a:lnTo>
                            <a:pt x="132" y="18"/>
                          </a:lnTo>
                          <a:lnTo>
                            <a:pt x="140" y="14"/>
                          </a:lnTo>
                          <a:lnTo>
                            <a:pt x="160" y="4"/>
                          </a:lnTo>
                          <a:lnTo>
                            <a:pt x="172" y="0"/>
                          </a:lnTo>
                          <a:lnTo>
                            <a:pt x="184" y="0"/>
                          </a:lnTo>
                          <a:lnTo>
                            <a:pt x="188" y="0"/>
                          </a:lnTo>
                          <a:lnTo>
                            <a:pt x="192" y="2"/>
                          </a:lnTo>
                          <a:lnTo>
                            <a:pt x="196" y="6"/>
                          </a:lnTo>
                          <a:lnTo>
                            <a:pt x="200" y="10"/>
                          </a:lnTo>
                          <a:lnTo>
                            <a:pt x="208" y="36"/>
                          </a:lnTo>
                          <a:lnTo>
                            <a:pt x="218" y="68"/>
                          </a:lnTo>
                          <a:lnTo>
                            <a:pt x="228" y="104"/>
                          </a:lnTo>
                          <a:lnTo>
                            <a:pt x="224" y="110"/>
                          </a:lnTo>
                          <a:lnTo>
                            <a:pt x="216" y="120"/>
                          </a:lnTo>
                          <a:lnTo>
                            <a:pt x="204" y="132"/>
                          </a:lnTo>
                          <a:lnTo>
                            <a:pt x="194" y="136"/>
                          </a:lnTo>
                          <a:lnTo>
                            <a:pt x="184" y="142"/>
                          </a:lnTo>
                          <a:lnTo>
                            <a:pt x="110" y="172"/>
                          </a:lnTo>
                          <a:lnTo>
                            <a:pt x="62" y="192"/>
                          </a:lnTo>
                          <a:lnTo>
                            <a:pt x="54" y="190"/>
                          </a:lnTo>
                          <a:lnTo>
                            <a:pt x="44" y="188"/>
                          </a:lnTo>
                          <a:lnTo>
                            <a:pt x="34" y="180"/>
                          </a:lnTo>
                          <a:lnTo>
                            <a:pt x="2" y="88"/>
                          </a:lnTo>
                          <a:lnTo>
                            <a:pt x="0" y="86"/>
                          </a:lnTo>
                          <a:lnTo>
                            <a:pt x="0" y="78"/>
                          </a:lnTo>
                          <a:lnTo>
                            <a:pt x="0" y="72"/>
                          </a:lnTo>
                          <a:lnTo>
                            <a:pt x="4" y="68"/>
                          </a:lnTo>
                          <a:lnTo>
                            <a:pt x="8" y="62"/>
                          </a:lnTo>
                          <a:lnTo>
                            <a:pt x="16" y="60"/>
                          </a:lnTo>
                          <a:lnTo>
                            <a:pt x="132" y="18"/>
                          </a:lnTo>
                          <a:close/>
                        </a:path>
                      </a:pathLst>
                    </a:custGeom>
                    <a:solidFill>
                      <a:srgbClr val="152F3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15" name="Freeform 65"/>
                    <p:cNvSpPr>
                      <a:spLocks/>
                    </p:cNvSpPr>
                    <p:nvPr/>
                  </p:nvSpPr>
                  <p:spPr bwMode="auto">
                    <a:xfrm>
                      <a:off x="1931" y="787"/>
                      <a:ext cx="112" cy="91"/>
                    </a:xfrm>
                    <a:custGeom>
                      <a:avLst/>
                      <a:gdLst>
                        <a:gd name="T0" fmla="*/ 9 w 194"/>
                        <a:gd name="T1" fmla="*/ 29 h 188"/>
                        <a:gd name="T2" fmla="*/ 9 w 194"/>
                        <a:gd name="T3" fmla="*/ 29 h 188"/>
                        <a:gd name="T4" fmla="*/ 76 w 194"/>
                        <a:gd name="T5" fmla="*/ 9 h 188"/>
                        <a:gd name="T6" fmla="*/ 76 w 194"/>
                        <a:gd name="T7" fmla="*/ 9 h 188"/>
                        <a:gd name="T8" fmla="*/ 80 w 194"/>
                        <a:gd name="T9" fmla="*/ 7 h 188"/>
                        <a:gd name="T10" fmla="*/ 90 w 194"/>
                        <a:gd name="T11" fmla="*/ 3 h 188"/>
                        <a:gd name="T12" fmla="*/ 97 w 194"/>
                        <a:gd name="T13" fmla="*/ 1 h 188"/>
                        <a:gd name="T14" fmla="*/ 103 w 194"/>
                        <a:gd name="T15" fmla="*/ 0 h 188"/>
                        <a:gd name="T16" fmla="*/ 109 w 194"/>
                        <a:gd name="T17" fmla="*/ 0 h 188"/>
                        <a:gd name="T18" fmla="*/ 112 w 194"/>
                        <a:gd name="T19" fmla="*/ 2 h 188"/>
                        <a:gd name="T20" fmla="*/ 112 w 194"/>
                        <a:gd name="T21" fmla="*/ 2 h 188"/>
                        <a:gd name="T22" fmla="*/ 107 w 194"/>
                        <a:gd name="T23" fmla="*/ 2 h 188"/>
                        <a:gd name="T24" fmla="*/ 103 w 194"/>
                        <a:gd name="T25" fmla="*/ 2 h 188"/>
                        <a:gd name="T26" fmla="*/ 91 w 194"/>
                        <a:gd name="T27" fmla="*/ 5 h 188"/>
                        <a:gd name="T28" fmla="*/ 83 w 194"/>
                        <a:gd name="T29" fmla="*/ 9 h 188"/>
                        <a:gd name="T30" fmla="*/ 80 w 194"/>
                        <a:gd name="T31" fmla="*/ 11 h 188"/>
                        <a:gd name="T32" fmla="*/ 80 w 194"/>
                        <a:gd name="T33" fmla="*/ 11 h 188"/>
                        <a:gd name="T34" fmla="*/ 14 w 194"/>
                        <a:gd name="T35" fmla="*/ 30 h 188"/>
                        <a:gd name="T36" fmla="*/ 14 w 194"/>
                        <a:gd name="T37" fmla="*/ 30 h 188"/>
                        <a:gd name="T38" fmla="*/ 9 w 194"/>
                        <a:gd name="T39" fmla="*/ 32 h 188"/>
                        <a:gd name="T40" fmla="*/ 6 w 194"/>
                        <a:gd name="T41" fmla="*/ 34 h 188"/>
                        <a:gd name="T42" fmla="*/ 5 w 194"/>
                        <a:gd name="T43" fmla="*/ 37 h 188"/>
                        <a:gd name="T44" fmla="*/ 3 w 194"/>
                        <a:gd name="T45" fmla="*/ 39 h 188"/>
                        <a:gd name="T46" fmla="*/ 5 w 194"/>
                        <a:gd name="T47" fmla="*/ 43 h 188"/>
                        <a:gd name="T48" fmla="*/ 5 w 194"/>
                        <a:gd name="T49" fmla="*/ 45 h 188"/>
                        <a:gd name="T50" fmla="*/ 23 w 194"/>
                        <a:gd name="T51" fmla="*/ 88 h 188"/>
                        <a:gd name="T52" fmla="*/ 23 w 194"/>
                        <a:gd name="T53" fmla="*/ 88 h 188"/>
                        <a:gd name="T54" fmla="*/ 28 w 194"/>
                        <a:gd name="T55" fmla="*/ 91 h 188"/>
                        <a:gd name="T56" fmla="*/ 28 w 194"/>
                        <a:gd name="T57" fmla="*/ 91 h 188"/>
                        <a:gd name="T58" fmla="*/ 23 w 194"/>
                        <a:gd name="T59" fmla="*/ 89 h 188"/>
                        <a:gd name="T60" fmla="*/ 20 w 194"/>
                        <a:gd name="T61" fmla="*/ 87 h 188"/>
                        <a:gd name="T62" fmla="*/ 1 w 194"/>
                        <a:gd name="T63" fmla="*/ 43 h 188"/>
                        <a:gd name="T64" fmla="*/ 1 w 194"/>
                        <a:gd name="T65" fmla="*/ 43 h 188"/>
                        <a:gd name="T66" fmla="*/ 0 w 194"/>
                        <a:gd name="T67" fmla="*/ 42 h 188"/>
                        <a:gd name="T68" fmla="*/ 0 w 194"/>
                        <a:gd name="T69" fmla="*/ 38 h 188"/>
                        <a:gd name="T70" fmla="*/ 0 w 194"/>
                        <a:gd name="T71" fmla="*/ 35 h 188"/>
                        <a:gd name="T72" fmla="*/ 2 w 194"/>
                        <a:gd name="T73" fmla="*/ 33 h 188"/>
                        <a:gd name="T74" fmla="*/ 5 w 194"/>
                        <a:gd name="T75" fmla="*/ 30 h 188"/>
                        <a:gd name="T76" fmla="*/ 9 w 194"/>
                        <a:gd name="T77" fmla="*/ 29 h 188"/>
                        <a:gd name="T78" fmla="*/ 9 w 194"/>
                        <a:gd name="T79" fmla="*/ 29 h 188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</a:gdLst>
                      <a:ahLst/>
                      <a:cxnLst>
                        <a:cxn ang="T80">
                          <a:pos x="T0" y="T1"/>
                        </a:cxn>
                        <a:cxn ang="T81">
                          <a:pos x="T2" y="T3"/>
                        </a:cxn>
                        <a:cxn ang="T82">
                          <a:pos x="T4" y="T5"/>
                        </a:cxn>
                        <a:cxn ang="T83">
                          <a:pos x="T6" y="T7"/>
                        </a:cxn>
                        <a:cxn ang="T84">
                          <a:pos x="T8" y="T9"/>
                        </a:cxn>
                        <a:cxn ang="T85">
                          <a:pos x="T10" y="T11"/>
                        </a:cxn>
                        <a:cxn ang="T86">
                          <a:pos x="T12" y="T13"/>
                        </a:cxn>
                        <a:cxn ang="T87">
                          <a:pos x="T14" y="T15"/>
                        </a:cxn>
                        <a:cxn ang="T88">
                          <a:pos x="T16" y="T17"/>
                        </a:cxn>
                        <a:cxn ang="T89">
                          <a:pos x="T18" y="T19"/>
                        </a:cxn>
                        <a:cxn ang="T90">
                          <a:pos x="T20" y="T21"/>
                        </a:cxn>
                        <a:cxn ang="T91">
                          <a:pos x="T22" y="T23"/>
                        </a:cxn>
                        <a:cxn ang="T92">
                          <a:pos x="T24" y="T25"/>
                        </a:cxn>
                        <a:cxn ang="T93">
                          <a:pos x="T26" y="T27"/>
                        </a:cxn>
                        <a:cxn ang="T94">
                          <a:pos x="T28" y="T29"/>
                        </a:cxn>
                        <a:cxn ang="T95">
                          <a:pos x="T30" y="T31"/>
                        </a:cxn>
                        <a:cxn ang="T96">
                          <a:pos x="T32" y="T33"/>
                        </a:cxn>
                        <a:cxn ang="T97">
                          <a:pos x="T34" y="T35"/>
                        </a:cxn>
                        <a:cxn ang="T98">
                          <a:pos x="T36" y="T37"/>
                        </a:cxn>
                        <a:cxn ang="T99">
                          <a:pos x="T38" y="T39"/>
                        </a:cxn>
                        <a:cxn ang="T100">
                          <a:pos x="T40" y="T41"/>
                        </a:cxn>
                        <a:cxn ang="T101">
                          <a:pos x="T42" y="T43"/>
                        </a:cxn>
                        <a:cxn ang="T102">
                          <a:pos x="T44" y="T45"/>
                        </a:cxn>
                        <a:cxn ang="T103">
                          <a:pos x="T46" y="T47"/>
                        </a:cxn>
                        <a:cxn ang="T104">
                          <a:pos x="T48" y="T49"/>
                        </a:cxn>
                        <a:cxn ang="T105">
                          <a:pos x="T50" y="T51"/>
                        </a:cxn>
                        <a:cxn ang="T106">
                          <a:pos x="T52" y="T53"/>
                        </a:cxn>
                        <a:cxn ang="T107">
                          <a:pos x="T54" y="T55"/>
                        </a:cxn>
                        <a:cxn ang="T108">
                          <a:pos x="T56" y="T57"/>
                        </a:cxn>
                        <a:cxn ang="T109">
                          <a:pos x="T58" y="T59"/>
                        </a:cxn>
                        <a:cxn ang="T110">
                          <a:pos x="T60" y="T61"/>
                        </a:cxn>
                        <a:cxn ang="T111">
                          <a:pos x="T62" y="T63"/>
                        </a:cxn>
                        <a:cxn ang="T112">
                          <a:pos x="T64" y="T65"/>
                        </a:cxn>
                        <a:cxn ang="T113">
                          <a:pos x="T66" y="T67"/>
                        </a:cxn>
                        <a:cxn ang="T114">
                          <a:pos x="T68" y="T69"/>
                        </a:cxn>
                        <a:cxn ang="T115">
                          <a:pos x="T70" y="T71"/>
                        </a:cxn>
                        <a:cxn ang="T116">
                          <a:pos x="T72" y="T73"/>
                        </a:cxn>
                        <a:cxn ang="T117">
                          <a:pos x="T74" y="T75"/>
                        </a:cxn>
                        <a:cxn ang="T118">
                          <a:pos x="T76" y="T77"/>
                        </a:cxn>
                        <a:cxn ang="T119">
                          <a:pos x="T78" y="T79"/>
                        </a:cxn>
                      </a:cxnLst>
                      <a:rect l="0" t="0" r="r" b="b"/>
                      <a:pathLst>
                        <a:path w="194" h="188">
                          <a:moveTo>
                            <a:pt x="16" y="60"/>
                          </a:moveTo>
                          <a:lnTo>
                            <a:pt x="16" y="60"/>
                          </a:lnTo>
                          <a:lnTo>
                            <a:pt x="132" y="18"/>
                          </a:lnTo>
                          <a:lnTo>
                            <a:pt x="138" y="14"/>
                          </a:lnTo>
                          <a:lnTo>
                            <a:pt x="156" y="6"/>
                          </a:lnTo>
                          <a:lnTo>
                            <a:pt x="168" y="2"/>
                          </a:lnTo>
                          <a:lnTo>
                            <a:pt x="178" y="0"/>
                          </a:lnTo>
                          <a:lnTo>
                            <a:pt x="188" y="0"/>
                          </a:lnTo>
                          <a:lnTo>
                            <a:pt x="194" y="4"/>
                          </a:lnTo>
                          <a:lnTo>
                            <a:pt x="186" y="4"/>
                          </a:lnTo>
                          <a:lnTo>
                            <a:pt x="178" y="4"/>
                          </a:lnTo>
                          <a:lnTo>
                            <a:pt x="158" y="10"/>
                          </a:lnTo>
                          <a:lnTo>
                            <a:pt x="144" y="18"/>
                          </a:lnTo>
                          <a:lnTo>
                            <a:pt x="138" y="22"/>
                          </a:lnTo>
                          <a:lnTo>
                            <a:pt x="24" y="62"/>
                          </a:lnTo>
                          <a:lnTo>
                            <a:pt x="16" y="66"/>
                          </a:lnTo>
                          <a:lnTo>
                            <a:pt x="10" y="70"/>
                          </a:lnTo>
                          <a:lnTo>
                            <a:pt x="8" y="76"/>
                          </a:lnTo>
                          <a:lnTo>
                            <a:pt x="6" y="80"/>
                          </a:lnTo>
                          <a:lnTo>
                            <a:pt x="8" y="88"/>
                          </a:lnTo>
                          <a:lnTo>
                            <a:pt x="8" y="92"/>
                          </a:lnTo>
                          <a:lnTo>
                            <a:pt x="40" y="182"/>
                          </a:lnTo>
                          <a:lnTo>
                            <a:pt x="48" y="188"/>
                          </a:lnTo>
                          <a:lnTo>
                            <a:pt x="40" y="184"/>
                          </a:lnTo>
                          <a:lnTo>
                            <a:pt x="34" y="180"/>
                          </a:lnTo>
                          <a:lnTo>
                            <a:pt x="2" y="88"/>
                          </a:lnTo>
                          <a:lnTo>
                            <a:pt x="0" y="86"/>
                          </a:lnTo>
                          <a:lnTo>
                            <a:pt x="0" y="78"/>
                          </a:lnTo>
                          <a:lnTo>
                            <a:pt x="0" y="72"/>
                          </a:lnTo>
                          <a:lnTo>
                            <a:pt x="4" y="68"/>
                          </a:lnTo>
                          <a:lnTo>
                            <a:pt x="8" y="62"/>
                          </a:lnTo>
                          <a:lnTo>
                            <a:pt x="16" y="60"/>
                          </a:lnTo>
                          <a:close/>
                        </a:path>
                      </a:pathLst>
                    </a:custGeom>
                    <a:solidFill>
                      <a:srgbClr val="193A4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16" name="Freeform 66"/>
                    <p:cNvSpPr>
                      <a:spLocks/>
                    </p:cNvSpPr>
                    <p:nvPr/>
                  </p:nvSpPr>
                  <p:spPr bwMode="auto">
                    <a:xfrm>
                      <a:off x="1935" y="789"/>
                      <a:ext cx="128" cy="91"/>
                    </a:xfrm>
                    <a:custGeom>
                      <a:avLst/>
                      <a:gdLst>
                        <a:gd name="T0" fmla="*/ 1 w 222"/>
                        <a:gd name="T1" fmla="*/ 43 h 188"/>
                        <a:gd name="T2" fmla="*/ 1 w 222"/>
                        <a:gd name="T3" fmla="*/ 43 h 188"/>
                        <a:gd name="T4" fmla="*/ 1 w 222"/>
                        <a:gd name="T5" fmla="*/ 41 h 188"/>
                        <a:gd name="T6" fmla="*/ 0 w 222"/>
                        <a:gd name="T7" fmla="*/ 37 h 188"/>
                        <a:gd name="T8" fmla="*/ 1 w 222"/>
                        <a:gd name="T9" fmla="*/ 35 h 188"/>
                        <a:gd name="T10" fmla="*/ 2 w 222"/>
                        <a:gd name="T11" fmla="*/ 32 h 188"/>
                        <a:gd name="T12" fmla="*/ 6 w 222"/>
                        <a:gd name="T13" fmla="*/ 30 h 188"/>
                        <a:gd name="T14" fmla="*/ 10 w 222"/>
                        <a:gd name="T15" fmla="*/ 28 h 188"/>
                        <a:gd name="T16" fmla="*/ 10 w 222"/>
                        <a:gd name="T17" fmla="*/ 28 h 188"/>
                        <a:gd name="T18" fmla="*/ 76 w 222"/>
                        <a:gd name="T19" fmla="*/ 9 h 188"/>
                        <a:gd name="T20" fmla="*/ 76 w 222"/>
                        <a:gd name="T21" fmla="*/ 9 h 188"/>
                        <a:gd name="T22" fmla="*/ 80 w 222"/>
                        <a:gd name="T23" fmla="*/ 7 h 188"/>
                        <a:gd name="T24" fmla="*/ 88 w 222"/>
                        <a:gd name="T25" fmla="*/ 3 h 188"/>
                        <a:gd name="T26" fmla="*/ 99 w 222"/>
                        <a:gd name="T27" fmla="*/ 0 h 188"/>
                        <a:gd name="T28" fmla="*/ 104 w 222"/>
                        <a:gd name="T29" fmla="*/ 0 h 188"/>
                        <a:gd name="T30" fmla="*/ 108 w 222"/>
                        <a:gd name="T31" fmla="*/ 0 h 188"/>
                        <a:gd name="T32" fmla="*/ 108 w 222"/>
                        <a:gd name="T33" fmla="*/ 0 h 188"/>
                        <a:gd name="T34" fmla="*/ 112 w 222"/>
                        <a:gd name="T35" fmla="*/ 3 h 188"/>
                        <a:gd name="T36" fmla="*/ 112 w 222"/>
                        <a:gd name="T37" fmla="*/ 3 h 188"/>
                        <a:gd name="T38" fmla="*/ 116 w 222"/>
                        <a:gd name="T39" fmla="*/ 15 h 188"/>
                        <a:gd name="T40" fmla="*/ 122 w 222"/>
                        <a:gd name="T41" fmla="*/ 31 h 188"/>
                        <a:gd name="T42" fmla="*/ 128 w 222"/>
                        <a:gd name="T43" fmla="*/ 48 h 188"/>
                        <a:gd name="T44" fmla="*/ 128 w 222"/>
                        <a:gd name="T45" fmla="*/ 48 h 188"/>
                        <a:gd name="T46" fmla="*/ 126 w 222"/>
                        <a:gd name="T47" fmla="*/ 50 h 188"/>
                        <a:gd name="T48" fmla="*/ 121 w 222"/>
                        <a:gd name="T49" fmla="*/ 56 h 188"/>
                        <a:gd name="T50" fmla="*/ 114 w 222"/>
                        <a:gd name="T51" fmla="*/ 62 h 188"/>
                        <a:gd name="T52" fmla="*/ 108 w 222"/>
                        <a:gd name="T53" fmla="*/ 64 h 188"/>
                        <a:gd name="T54" fmla="*/ 103 w 222"/>
                        <a:gd name="T55" fmla="*/ 67 h 188"/>
                        <a:gd name="T56" fmla="*/ 103 w 222"/>
                        <a:gd name="T57" fmla="*/ 67 h 188"/>
                        <a:gd name="T58" fmla="*/ 60 w 222"/>
                        <a:gd name="T59" fmla="*/ 81 h 188"/>
                        <a:gd name="T60" fmla="*/ 32 w 222"/>
                        <a:gd name="T61" fmla="*/ 91 h 188"/>
                        <a:gd name="T62" fmla="*/ 32 w 222"/>
                        <a:gd name="T63" fmla="*/ 91 h 188"/>
                        <a:gd name="T64" fmla="*/ 30 w 222"/>
                        <a:gd name="T65" fmla="*/ 91 h 188"/>
                        <a:gd name="T66" fmla="*/ 24 w 222"/>
                        <a:gd name="T67" fmla="*/ 89 h 188"/>
                        <a:gd name="T68" fmla="*/ 24 w 222"/>
                        <a:gd name="T69" fmla="*/ 89 h 188"/>
                        <a:gd name="T70" fmla="*/ 20 w 222"/>
                        <a:gd name="T71" fmla="*/ 86 h 188"/>
                        <a:gd name="T72" fmla="*/ 1 w 222"/>
                        <a:gd name="T73" fmla="*/ 43 h 188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</a:gdLst>
                      <a:ahLst/>
                      <a:cxnLst>
                        <a:cxn ang="T74">
                          <a:pos x="T0" y="T1"/>
                        </a:cxn>
                        <a:cxn ang="T75">
                          <a:pos x="T2" y="T3"/>
                        </a:cxn>
                        <a:cxn ang="T76">
                          <a:pos x="T4" y="T5"/>
                        </a:cxn>
                        <a:cxn ang="T77">
                          <a:pos x="T6" y="T7"/>
                        </a:cxn>
                        <a:cxn ang="T78">
                          <a:pos x="T8" y="T9"/>
                        </a:cxn>
                        <a:cxn ang="T79">
                          <a:pos x="T10" y="T11"/>
                        </a:cxn>
                        <a:cxn ang="T80">
                          <a:pos x="T12" y="T13"/>
                        </a:cxn>
                        <a:cxn ang="T81">
                          <a:pos x="T14" y="T15"/>
                        </a:cxn>
                        <a:cxn ang="T82">
                          <a:pos x="T16" y="T17"/>
                        </a:cxn>
                        <a:cxn ang="T83">
                          <a:pos x="T18" y="T19"/>
                        </a:cxn>
                        <a:cxn ang="T84">
                          <a:pos x="T20" y="T21"/>
                        </a:cxn>
                        <a:cxn ang="T85">
                          <a:pos x="T22" y="T23"/>
                        </a:cxn>
                        <a:cxn ang="T86">
                          <a:pos x="T24" y="T25"/>
                        </a:cxn>
                        <a:cxn ang="T87">
                          <a:pos x="T26" y="T27"/>
                        </a:cxn>
                        <a:cxn ang="T88">
                          <a:pos x="T28" y="T29"/>
                        </a:cxn>
                        <a:cxn ang="T89">
                          <a:pos x="T30" y="T31"/>
                        </a:cxn>
                        <a:cxn ang="T90">
                          <a:pos x="T32" y="T33"/>
                        </a:cxn>
                        <a:cxn ang="T91">
                          <a:pos x="T34" y="T35"/>
                        </a:cxn>
                        <a:cxn ang="T92">
                          <a:pos x="T36" y="T37"/>
                        </a:cxn>
                        <a:cxn ang="T93">
                          <a:pos x="T38" y="T39"/>
                        </a:cxn>
                        <a:cxn ang="T94">
                          <a:pos x="T40" y="T41"/>
                        </a:cxn>
                        <a:cxn ang="T95">
                          <a:pos x="T42" y="T43"/>
                        </a:cxn>
                        <a:cxn ang="T96">
                          <a:pos x="T44" y="T45"/>
                        </a:cxn>
                        <a:cxn ang="T97">
                          <a:pos x="T46" y="T47"/>
                        </a:cxn>
                        <a:cxn ang="T98">
                          <a:pos x="T48" y="T49"/>
                        </a:cxn>
                        <a:cxn ang="T99">
                          <a:pos x="T50" y="T51"/>
                        </a:cxn>
                        <a:cxn ang="T100">
                          <a:pos x="T52" y="T53"/>
                        </a:cxn>
                        <a:cxn ang="T101">
                          <a:pos x="T54" y="T55"/>
                        </a:cxn>
                        <a:cxn ang="T102">
                          <a:pos x="T56" y="T57"/>
                        </a:cxn>
                        <a:cxn ang="T103">
                          <a:pos x="T58" y="T59"/>
                        </a:cxn>
                        <a:cxn ang="T104">
                          <a:pos x="T60" y="T61"/>
                        </a:cxn>
                        <a:cxn ang="T105">
                          <a:pos x="T62" y="T63"/>
                        </a:cxn>
                        <a:cxn ang="T106">
                          <a:pos x="T64" y="T65"/>
                        </a:cxn>
                        <a:cxn ang="T107">
                          <a:pos x="T66" y="T67"/>
                        </a:cxn>
                        <a:cxn ang="T108">
                          <a:pos x="T68" y="T69"/>
                        </a:cxn>
                        <a:cxn ang="T109">
                          <a:pos x="T70" y="T71"/>
                        </a:cxn>
                        <a:cxn ang="T110">
                          <a:pos x="T72" y="T73"/>
                        </a:cxn>
                      </a:cxnLst>
                      <a:rect l="0" t="0" r="r" b="b"/>
                      <a:pathLst>
                        <a:path w="222" h="188">
                          <a:moveTo>
                            <a:pt x="2" y="88"/>
                          </a:moveTo>
                          <a:lnTo>
                            <a:pt x="2" y="88"/>
                          </a:lnTo>
                          <a:lnTo>
                            <a:pt x="2" y="84"/>
                          </a:lnTo>
                          <a:lnTo>
                            <a:pt x="0" y="76"/>
                          </a:lnTo>
                          <a:lnTo>
                            <a:pt x="2" y="72"/>
                          </a:lnTo>
                          <a:lnTo>
                            <a:pt x="4" y="66"/>
                          </a:lnTo>
                          <a:lnTo>
                            <a:pt x="10" y="62"/>
                          </a:lnTo>
                          <a:lnTo>
                            <a:pt x="18" y="58"/>
                          </a:lnTo>
                          <a:lnTo>
                            <a:pt x="132" y="18"/>
                          </a:lnTo>
                          <a:lnTo>
                            <a:pt x="138" y="14"/>
                          </a:lnTo>
                          <a:lnTo>
                            <a:pt x="152" y="6"/>
                          </a:lnTo>
                          <a:lnTo>
                            <a:pt x="172" y="0"/>
                          </a:lnTo>
                          <a:lnTo>
                            <a:pt x="180" y="0"/>
                          </a:lnTo>
                          <a:lnTo>
                            <a:pt x="188" y="0"/>
                          </a:lnTo>
                          <a:lnTo>
                            <a:pt x="194" y="6"/>
                          </a:lnTo>
                          <a:lnTo>
                            <a:pt x="202" y="32"/>
                          </a:lnTo>
                          <a:lnTo>
                            <a:pt x="212" y="64"/>
                          </a:lnTo>
                          <a:lnTo>
                            <a:pt x="222" y="100"/>
                          </a:lnTo>
                          <a:lnTo>
                            <a:pt x="218" y="104"/>
                          </a:lnTo>
                          <a:lnTo>
                            <a:pt x="210" y="116"/>
                          </a:lnTo>
                          <a:lnTo>
                            <a:pt x="198" y="128"/>
                          </a:lnTo>
                          <a:lnTo>
                            <a:pt x="188" y="132"/>
                          </a:lnTo>
                          <a:lnTo>
                            <a:pt x="178" y="138"/>
                          </a:lnTo>
                          <a:lnTo>
                            <a:pt x="104" y="168"/>
                          </a:lnTo>
                          <a:lnTo>
                            <a:pt x="56" y="188"/>
                          </a:lnTo>
                          <a:lnTo>
                            <a:pt x="52" y="188"/>
                          </a:lnTo>
                          <a:lnTo>
                            <a:pt x="42" y="184"/>
                          </a:lnTo>
                          <a:lnTo>
                            <a:pt x="34" y="178"/>
                          </a:lnTo>
                          <a:lnTo>
                            <a:pt x="2" y="88"/>
                          </a:lnTo>
                          <a:close/>
                        </a:path>
                      </a:pathLst>
                    </a:custGeom>
                    <a:solidFill>
                      <a:srgbClr val="152F3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17" name="Freeform 67"/>
                    <p:cNvSpPr>
                      <a:spLocks/>
                    </p:cNvSpPr>
                    <p:nvPr/>
                  </p:nvSpPr>
                  <p:spPr bwMode="auto">
                    <a:xfrm>
                      <a:off x="1960" y="790"/>
                      <a:ext cx="43" cy="20"/>
                    </a:xfrm>
                    <a:custGeom>
                      <a:avLst/>
                      <a:gdLst>
                        <a:gd name="T0" fmla="*/ 43 w 74"/>
                        <a:gd name="T1" fmla="*/ 9 h 42"/>
                        <a:gd name="T2" fmla="*/ 41 w 74"/>
                        <a:gd name="T3" fmla="*/ 0 h 42"/>
                        <a:gd name="T4" fmla="*/ 41 w 74"/>
                        <a:gd name="T5" fmla="*/ 0 h 42"/>
                        <a:gd name="T6" fmla="*/ 38 w 74"/>
                        <a:gd name="T7" fmla="*/ 0 h 42"/>
                        <a:gd name="T8" fmla="*/ 31 w 74"/>
                        <a:gd name="T9" fmla="*/ 1 h 42"/>
                        <a:gd name="T10" fmla="*/ 19 w 74"/>
                        <a:gd name="T11" fmla="*/ 5 h 42"/>
                        <a:gd name="T12" fmla="*/ 0 w 74"/>
                        <a:gd name="T13" fmla="*/ 12 h 42"/>
                        <a:gd name="T14" fmla="*/ 3 w 74"/>
                        <a:gd name="T15" fmla="*/ 19 h 42"/>
                        <a:gd name="T16" fmla="*/ 7 w 74"/>
                        <a:gd name="T17" fmla="*/ 20 h 42"/>
                        <a:gd name="T18" fmla="*/ 9 w 74"/>
                        <a:gd name="T19" fmla="*/ 19 h 42"/>
                        <a:gd name="T20" fmla="*/ 6 w 74"/>
                        <a:gd name="T21" fmla="*/ 12 h 42"/>
                        <a:gd name="T22" fmla="*/ 6 w 74"/>
                        <a:gd name="T23" fmla="*/ 12 h 42"/>
                        <a:gd name="T24" fmla="*/ 16 w 74"/>
                        <a:gd name="T25" fmla="*/ 8 h 42"/>
                        <a:gd name="T26" fmla="*/ 27 w 74"/>
                        <a:gd name="T27" fmla="*/ 4 h 42"/>
                        <a:gd name="T28" fmla="*/ 37 w 74"/>
                        <a:gd name="T29" fmla="*/ 2 h 42"/>
                        <a:gd name="T30" fmla="*/ 38 w 74"/>
                        <a:gd name="T31" fmla="*/ 9 h 42"/>
                        <a:gd name="T32" fmla="*/ 41 w 74"/>
                        <a:gd name="T33" fmla="*/ 10 h 42"/>
                        <a:gd name="T34" fmla="*/ 43 w 74"/>
                        <a:gd name="T35" fmla="*/ 9 h 42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0" t="0" r="r" b="b"/>
                      <a:pathLst>
                        <a:path w="74" h="42">
                          <a:moveTo>
                            <a:pt x="74" y="18"/>
                          </a:moveTo>
                          <a:lnTo>
                            <a:pt x="70" y="0"/>
                          </a:lnTo>
                          <a:lnTo>
                            <a:pt x="66" y="0"/>
                          </a:lnTo>
                          <a:lnTo>
                            <a:pt x="54" y="2"/>
                          </a:lnTo>
                          <a:lnTo>
                            <a:pt x="32" y="10"/>
                          </a:lnTo>
                          <a:lnTo>
                            <a:pt x="0" y="26"/>
                          </a:lnTo>
                          <a:lnTo>
                            <a:pt x="6" y="40"/>
                          </a:lnTo>
                          <a:lnTo>
                            <a:pt x="12" y="42"/>
                          </a:lnTo>
                          <a:lnTo>
                            <a:pt x="16" y="40"/>
                          </a:lnTo>
                          <a:lnTo>
                            <a:pt x="10" y="26"/>
                          </a:lnTo>
                          <a:lnTo>
                            <a:pt x="28" y="16"/>
                          </a:lnTo>
                          <a:lnTo>
                            <a:pt x="46" y="8"/>
                          </a:lnTo>
                          <a:lnTo>
                            <a:pt x="64" y="4"/>
                          </a:lnTo>
                          <a:lnTo>
                            <a:pt x="66" y="18"/>
                          </a:lnTo>
                          <a:lnTo>
                            <a:pt x="70" y="20"/>
                          </a:lnTo>
                          <a:lnTo>
                            <a:pt x="74" y="18"/>
                          </a:lnTo>
                          <a:close/>
                        </a:path>
                      </a:pathLst>
                    </a:cu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18" name="Freeform 68"/>
                    <p:cNvSpPr>
                      <a:spLocks/>
                    </p:cNvSpPr>
                    <p:nvPr/>
                  </p:nvSpPr>
                  <p:spPr bwMode="auto">
                    <a:xfrm>
                      <a:off x="2004" y="807"/>
                      <a:ext cx="55" cy="54"/>
                    </a:xfrm>
                    <a:custGeom>
                      <a:avLst/>
                      <a:gdLst>
                        <a:gd name="T0" fmla="*/ 44 w 96"/>
                        <a:gd name="T1" fmla="*/ 0 h 110"/>
                        <a:gd name="T2" fmla="*/ 44 w 96"/>
                        <a:gd name="T3" fmla="*/ 0 h 110"/>
                        <a:gd name="T4" fmla="*/ 49 w 96"/>
                        <a:gd name="T5" fmla="*/ 16 h 110"/>
                        <a:gd name="T6" fmla="*/ 54 w 96"/>
                        <a:gd name="T7" fmla="*/ 27 h 110"/>
                        <a:gd name="T8" fmla="*/ 55 w 96"/>
                        <a:gd name="T9" fmla="*/ 33 h 110"/>
                        <a:gd name="T10" fmla="*/ 55 w 96"/>
                        <a:gd name="T11" fmla="*/ 33 h 110"/>
                        <a:gd name="T12" fmla="*/ 54 w 96"/>
                        <a:gd name="T13" fmla="*/ 36 h 110"/>
                        <a:gd name="T14" fmla="*/ 50 w 96"/>
                        <a:gd name="T15" fmla="*/ 39 h 110"/>
                        <a:gd name="T16" fmla="*/ 40 w 96"/>
                        <a:gd name="T17" fmla="*/ 44 h 110"/>
                        <a:gd name="T18" fmla="*/ 40 w 96"/>
                        <a:gd name="T19" fmla="*/ 44 h 110"/>
                        <a:gd name="T20" fmla="*/ 33 w 96"/>
                        <a:gd name="T21" fmla="*/ 48 h 110"/>
                        <a:gd name="T22" fmla="*/ 24 w 96"/>
                        <a:gd name="T23" fmla="*/ 52 h 110"/>
                        <a:gd name="T24" fmla="*/ 21 w 96"/>
                        <a:gd name="T25" fmla="*/ 53 h 110"/>
                        <a:gd name="T26" fmla="*/ 17 w 96"/>
                        <a:gd name="T27" fmla="*/ 54 h 110"/>
                        <a:gd name="T28" fmla="*/ 14 w 96"/>
                        <a:gd name="T29" fmla="*/ 53 h 110"/>
                        <a:gd name="T30" fmla="*/ 11 w 96"/>
                        <a:gd name="T31" fmla="*/ 52 h 110"/>
                        <a:gd name="T32" fmla="*/ 11 w 96"/>
                        <a:gd name="T33" fmla="*/ 52 h 110"/>
                        <a:gd name="T34" fmla="*/ 9 w 96"/>
                        <a:gd name="T35" fmla="*/ 49 h 110"/>
                        <a:gd name="T36" fmla="*/ 7 w 96"/>
                        <a:gd name="T37" fmla="*/ 45 h 110"/>
                        <a:gd name="T38" fmla="*/ 3 w 96"/>
                        <a:gd name="T39" fmla="*/ 34 h 110"/>
                        <a:gd name="T40" fmla="*/ 0 w 96"/>
                        <a:gd name="T41" fmla="*/ 21 h 110"/>
                        <a:gd name="T42" fmla="*/ 44 w 96"/>
                        <a:gd name="T43" fmla="*/ 0 h 110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</a:gdLst>
                      <a:ahLst/>
                      <a:cxnLst>
                        <a:cxn ang="T44">
                          <a:pos x="T0" y="T1"/>
                        </a:cxn>
                        <a:cxn ang="T45">
                          <a:pos x="T2" y="T3"/>
                        </a:cxn>
                        <a:cxn ang="T46">
                          <a:pos x="T4" y="T5"/>
                        </a:cxn>
                        <a:cxn ang="T47">
                          <a:pos x="T6" y="T7"/>
                        </a:cxn>
                        <a:cxn ang="T48">
                          <a:pos x="T8" y="T9"/>
                        </a:cxn>
                        <a:cxn ang="T49">
                          <a:pos x="T10" y="T11"/>
                        </a:cxn>
                        <a:cxn ang="T50">
                          <a:pos x="T12" y="T13"/>
                        </a:cxn>
                        <a:cxn ang="T51">
                          <a:pos x="T14" y="T15"/>
                        </a:cxn>
                        <a:cxn ang="T52">
                          <a:pos x="T16" y="T17"/>
                        </a:cxn>
                        <a:cxn ang="T53">
                          <a:pos x="T18" y="T19"/>
                        </a:cxn>
                        <a:cxn ang="T54">
                          <a:pos x="T20" y="T21"/>
                        </a:cxn>
                        <a:cxn ang="T55">
                          <a:pos x="T22" y="T23"/>
                        </a:cxn>
                        <a:cxn ang="T56">
                          <a:pos x="T24" y="T25"/>
                        </a:cxn>
                        <a:cxn ang="T57">
                          <a:pos x="T26" y="T27"/>
                        </a:cxn>
                        <a:cxn ang="T58">
                          <a:pos x="T28" y="T29"/>
                        </a:cxn>
                        <a:cxn ang="T59">
                          <a:pos x="T30" y="T31"/>
                        </a:cxn>
                        <a:cxn ang="T60">
                          <a:pos x="T32" y="T33"/>
                        </a:cxn>
                        <a:cxn ang="T61">
                          <a:pos x="T34" y="T35"/>
                        </a:cxn>
                        <a:cxn ang="T62">
                          <a:pos x="T36" y="T37"/>
                        </a:cxn>
                        <a:cxn ang="T63">
                          <a:pos x="T38" y="T39"/>
                        </a:cxn>
                        <a:cxn ang="T64">
                          <a:pos x="T40" y="T41"/>
                        </a:cxn>
                        <a:cxn ang="T65">
                          <a:pos x="T42" y="T43"/>
                        </a:cxn>
                      </a:cxnLst>
                      <a:rect l="0" t="0" r="r" b="b"/>
                      <a:pathLst>
                        <a:path w="96" h="110">
                          <a:moveTo>
                            <a:pt x="76" y="0"/>
                          </a:moveTo>
                          <a:lnTo>
                            <a:pt x="76" y="0"/>
                          </a:lnTo>
                          <a:lnTo>
                            <a:pt x="86" y="32"/>
                          </a:lnTo>
                          <a:lnTo>
                            <a:pt x="94" y="56"/>
                          </a:lnTo>
                          <a:lnTo>
                            <a:pt x="96" y="68"/>
                          </a:lnTo>
                          <a:lnTo>
                            <a:pt x="94" y="74"/>
                          </a:lnTo>
                          <a:lnTo>
                            <a:pt x="88" y="80"/>
                          </a:lnTo>
                          <a:lnTo>
                            <a:pt x="70" y="90"/>
                          </a:lnTo>
                          <a:lnTo>
                            <a:pt x="58" y="98"/>
                          </a:lnTo>
                          <a:lnTo>
                            <a:pt x="42" y="106"/>
                          </a:lnTo>
                          <a:lnTo>
                            <a:pt x="36" y="108"/>
                          </a:lnTo>
                          <a:lnTo>
                            <a:pt x="30" y="110"/>
                          </a:lnTo>
                          <a:lnTo>
                            <a:pt x="24" y="108"/>
                          </a:lnTo>
                          <a:lnTo>
                            <a:pt x="20" y="106"/>
                          </a:lnTo>
                          <a:lnTo>
                            <a:pt x="16" y="100"/>
                          </a:lnTo>
                          <a:lnTo>
                            <a:pt x="12" y="92"/>
                          </a:lnTo>
                          <a:lnTo>
                            <a:pt x="6" y="70"/>
                          </a:lnTo>
                          <a:lnTo>
                            <a:pt x="0" y="42"/>
                          </a:lnTo>
                          <a:lnTo>
                            <a:pt x="76" y="0"/>
                          </a:lnTo>
                          <a:close/>
                        </a:path>
                      </a:pathLst>
                    </a:custGeom>
                    <a:solidFill>
                      <a:srgbClr val="152F3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19" name="Freeform 69"/>
                    <p:cNvSpPr>
                      <a:spLocks/>
                    </p:cNvSpPr>
                    <p:nvPr/>
                  </p:nvSpPr>
                  <p:spPr bwMode="auto">
                    <a:xfrm>
                      <a:off x="2005" y="804"/>
                      <a:ext cx="56" cy="54"/>
                    </a:xfrm>
                    <a:custGeom>
                      <a:avLst/>
                      <a:gdLst>
                        <a:gd name="T0" fmla="*/ 44 w 96"/>
                        <a:gd name="T1" fmla="*/ 0 h 110"/>
                        <a:gd name="T2" fmla="*/ 44 w 96"/>
                        <a:gd name="T3" fmla="*/ 0 h 110"/>
                        <a:gd name="T4" fmla="*/ 50 w 96"/>
                        <a:gd name="T5" fmla="*/ 16 h 110"/>
                        <a:gd name="T6" fmla="*/ 55 w 96"/>
                        <a:gd name="T7" fmla="*/ 27 h 110"/>
                        <a:gd name="T8" fmla="*/ 56 w 96"/>
                        <a:gd name="T9" fmla="*/ 33 h 110"/>
                        <a:gd name="T10" fmla="*/ 56 w 96"/>
                        <a:gd name="T11" fmla="*/ 33 h 110"/>
                        <a:gd name="T12" fmla="*/ 55 w 96"/>
                        <a:gd name="T13" fmla="*/ 36 h 110"/>
                        <a:gd name="T14" fmla="*/ 51 w 96"/>
                        <a:gd name="T15" fmla="*/ 39 h 110"/>
                        <a:gd name="T16" fmla="*/ 41 w 96"/>
                        <a:gd name="T17" fmla="*/ 44 h 110"/>
                        <a:gd name="T18" fmla="*/ 41 w 96"/>
                        <a:gd name="T19" fmla="*/ 44 h 110"/>
                        <a:gd name="T20" fmla="*/ 34 w 96"/>
                        <a:gd name="T21" fmla="*/ 48 h 110"/>
                        <a:gd name="T22" fmla="*/ 26 w 96"/>
                        <a:gd name="T23" fmla="*/ 52 h 110"/>
                        <a:gd name="T24" fmla="*/ 21 w 96"/>
                        <a:gd name="T25" fmla="*/ 53 h 110"/>
                        <a:gd name="T26" fmla="*/ 18 w 96"/>
                        <a:gd name="T27" fmla="*/ 54 h 110"/>
                        <a:gd name="T28" fmla="*/ 14 w 96"/>
                        <a:gd name="T29" fmla="*/ 53 h 110"/>
                        <a:gd name="T30" fmla="*/ 12 w 96"/>
                        <a:gd name="T31" fmla="*/ 52 h 110"/>
                        <a:gd name="T32" fmla="*/ 12 w 96"/>
                        <a:gd name="T33" fmla="*/ 52 h 110"/>
                        <a:gd name="T34" fmla="*/ 9 w 96"/>
                        <a:gd name="T35" fmla="*/ 49 h 110"/>
                        <a:gd name="T36" fmla="*/ 8 w 96"/>
                        <a:gd name="T37" fmla="*/ 45 h 110"/>
                        <a:gd name="T38" fmla="*/ 4 w 96"/>
                        <a:gd name="T39" fmla="*/ 34 h 110"/>
                        <a:gd name="T40" fmla="*/ 0 w 96"/>
                        <a:gd name="T41" fmla="*/ 21 h 110"/>
                        <a:gd name="T42" fmla="*/ 44 w 96"/>
                        <a:gd name="T43" fmla="*/ 0 h 110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</a:gdLst>
                      <a:ahLst/>
                      <a:cxnLst>
                        <a:cxn ang="T44">
                          <a:pos x="T0" y="T1"/>
                        </a:cxn>
                        <a:cxn ang="T45">
                          <a:pos x="T2" y="T3"/>
                        </a:cxn>
                        <a:cxn ang="T46">
                          <a:pos x="T4" y="T5"/>
                        </a:cxn>
                        <a:cxn ang="T47">
                          <a:pos x="T6" y="T7"/>
                        </a:cxn>
                        <a:cxn ang="T48">
                          <a:pos x="T8" y="T9"/>
                        </a:cxn>
                        <a:cxn ang="T49">
                          <a:pos x="T10" y="T11"/>
                        </a:cxn>
                        <a:cxn ang="T50">
                          <a:pos x="T12" y="T13"/>
                        </a:cxn>
                        <a:cxn ang="T51">
                          <a:pos x="T14" y="T15"/>
                        </a:cxn>
                        <a:cxn ang="T52">
                          <a:pos x="T16" y="T17"/>
                        </a:cxn>
                        <a:cxn ang="T53">
                          <a:pos x="T18" y="T19"/>
                        </a:cxn>
                        <a:cxn ang="T54">
                          <a:pos x="T20" y="T21"/>
                        </a:cxn>
                        <a:cxn ang="T55">
                          <a:pos x="T22" y="T23"/>
                        </a:cxn>
                        <a:cxn ang="T56">
                          <a:pos x="T24" y="T25"/>
                        </a:cxn>
                        <a:cxn ang="T57">
                          <a:pos x="T26" y="T27"/>
                        </a:cxn>
                        <a:cxn ang="T58">
                          <a:pos x="T28" y="T29"/>
                        </a:cxn>
                        <a:cxn ang="T59">
                          <a:pos x="T30" y="T31"/>
                        </a:cxn>
                        <a:cxn ang="T60">
                          <a:pos x="T32" y="T33"/>
                        </a:cxn>
                        <a:cxn ang="T61">
                          <a:pos x="T34" y="T35"/>
                        </a:cxn>
                        <a:cxn ang="T62">
                          <a:pos x="T36" y="T37"/>
                        </a:cxn>
                        <a:cxn ang="T63">
                          <a:pos x="T38" y="T39"/>
                        </a:cxn>
                        <a:cxn ang="T64">
                          <a:pos x="T40" y="T41"/>
                        </a:cxn>
                        <a:cxn ang="T65">
                          <a:pos x="T42" y="T43"/>
                        </a:cxn>
                      </a:cxnLst>
                      <a:rect l="0" t="0" r="r" b="b"/>
                      <a:pathLst>
                        <a:path w="96" h="110">
                          <a:moveTo>
                            <a:pt x="76" y="0"/>
                          </a:moveTo>
                          <a:lnTo>
                            <a:pt x="76" y="0"/>
                          </a:lnTo>
                          <a:lnTo>
                            <a:pt x="86" y="32"/>
                          </a:lnTo>
                          <a:lnTo>
                            <a:pt x="94" y="54"/>
                          </a:lnTo>
                          <a:lnTo>
                            <a:pt x="96" y="68"/>
                          </a:lnTo>
                          <a:lnTo>
                            <a:pt x="94" y="74"/>
                          </a:lnTo>
                          <a:lnTo>
                            <a:pt x="88" y="80"/>
                          </a:lnTo>
                          <a:lnTo>
                            <a:pt x="70" y="90"/>
                          </a:lnTo>
                          <a:lnTo>
                            <a:pt x="58" y="98"/>
                          </a:lnTo>
                          <a:lnTo>
                            <a:pt x="44" y="106"/>
                          </a:lnTo>
                          <a:lnTo>
                            <a:pt x="36" y="108"/>
                          </a:lnTo>
                          <a:lnTo>
                            <a:pt x="30" y="110"/>
                          </a:lnTo>
                          <a:lnTo>
                            <a:pt x="24" y="108"/>
                          </a:lnTo>
                          <a:lnTo>
                            <a:pt x="20" y="106"/>
                          </a:lnTo>
                          <a:lnTo>
                            <a:pt x="16" y="100"/>
                          </a:lnTo>
                          <a:lnTo>
                            <a:pt x="14" y="92"/>
                          </a:lnTo>
                          <a:lnTo>
                            <a:pt x="6" y="70"/>
                          </a:lnTo>
                          <a:lnTo>
                            <a:pt x="0" y="42"/>
                          </a:lnTo>
                          <a:lnTo>
                            <a:pt x="76" y="0"/>
                          </a:lnTo>
                          <a:close/>
                        </a:path>
                      </a:pathLst>
                    </a:custGeom>
                    <a:solidFill>
                      <a:srgbClr val="193A4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20" name="Freeform 70"/>
                    <p:cNvSpPr>
                      <a:spLocks/>
                    </p:cNvSpPr>
                    <p:nvPr/>
                  </p:nvSpPr>
                  <p:spPr bwMode="auto">
                    <a:xfrm>
                      <a:off x="1946" y="830"/>
                      <a:ext cx="65" cy="50"/>
                    </a:xfrm>
                    <a:custGeom>
                      <a:avLst/>
                      <a:gdLst>
                        <a:gd name="T0" fmla="*/ 53 w 112"/>
                        <a:gd name="T1" fmla="*/ 0 h 104"/>
                        <a:gd name="T2" fmla="*/ 53 w 112"/>
                        <a:gd name="T3" fmla="*/ 0 h 104"/>
                        <a:gd name="T4" fmla="*/ 59 w 112"/>
                        <a:gd name="T5" fmla="*/ 14 h 104"/>
                        <a:gd name="T6" fmla="*/ 64 w 112"/>
                        <a:gd name="T7" fmla="*/ 26 h 104"/>
                        <a:gd name="T8" fmla="*/ 65 w 112"/>
                        <a:gd name="T9" fmla="*/ 30 h 104"/>
                        <a:gd name="T10" fmla="*/ 65 w 112"/>
                        <a:gd name="T11" fmla="*/ 33 h 104"/>
                        <a:gd name="T12" fmla="*/ 65 w 112"/>
                        <a:gd name="T13" fmla="*/ 33 h 104"/>
                        <a:gd name="T14" fmla="*/ 63 w 112"/>
                        <a:gd name="T15" fmla="*/ 36 h 104"/>
                        <a:gd name="T16" fmla="*/ 57 w 112"/>
                        <a:gd name="T17" fmla="*/ 38 h 104"/>
                        <a:gd name="T18" fmla="*/ 49 w 112"/>
                        <a:gd name="T19" fmla="*/ 42 h 104"/>
                        <a:gd name="T20" fmla="*/ 37 w 112"/>
                        <a:gd name="T21" fmla="*/ 46 h 104"/>
                        <a:gd name="T22" fmla="*/ 37 w 112"/>
                        <a:gd name="T23" fmla="*/ 46 h 104"/>
                        <a:gd name="T24" fmla="*/ 27 w 112"/>
                        <a:gd name="T25" fmla="*/ 49 h 104"/>
                        <a:gd name="T26" fmla="*/ 21 w 112"/>
                        <a:gd name="T27" fmla="*/ 50 h 104"/>
                        <a:gd name="T28" fmla="*/ 20 w 112"/>
                        <a:gd name="T29" fmla="*/ 49 h 104"/>
                        <a:gd name="T30" fmla="*/ 19 w 112"/>
                        <a:gd name="T31" fmla="*/ 48 h 104"/>
                        <a:gd name="T32" fmla="*/ 16 w 112"/>
                        <a:gd name="T33" fmla="*/ 45 h 104"/>
                        <a:gd name="T34" fmla="*/ 16 w 112"/>
                        <a:gd name="T35" fmla="*/ 45 h 104"/>
                        <a:gd name="T36" fmla="*/ 0 w 112"/>
                        <a:gd name="T37" fmla="*/ 7 h 104"/>
                        <a:gd name="T38" fmla="*/ 53 w 112"/>
                        <a:gd name="T39" fmla="*/ 0 h 104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</a:gdLst>
                      <a:ahLst/>
                      <a:cxnLst>
                        <a:cxn ang="T40">
                          <a:pos x="T0" y="T1"/>
                        </a:cxn>
                        <a:cxn ang="T41">
                          <a:pos x="T2" y="T3"/>
                        </a:cxn>
                        <a:cxn ang="T42">
                          <a:pos x="T4" y="T5"/>
                        </a:cxn>
                        <a:cxn ang="T43">
                          <a:pos x="T6" y="T7"/>
                        </a:cxn>
                        <a:cxn ang="T44">
                          <a:pos x="T8" y="T9"/>
                        </a:cxn>
                        <a:cxn ang="T45">
                          <a:pos x="T10" y="T11"/>
                        </a:cxn>
                        <a:cxn ang="T46">
                          <a:pos x="T12" y="T13"/>
                        </a:cxn>
                        <a:cxn ang="T47">
                          <a:pos x="T14" y="T15"/>
                        </a:cxn>
                        <a:cxn ang="T48">
                          <a:pos x="T16" y="T17"/>
                        </a:cxn>
                        <a:cxn ang="T49">
                          <a:pos x="T18" y="T19"/>
                        </a:cxn>
                        <a:cxn ang="T50">
                          <a:pos x="T20" y="T21"/>
                        </a:cxn>
                        <a:cxn ang="T51">
                          <a:pos x="T22" y="T23"/>
                        </a:cxn>
                        <a:cxn ang="T52">
                          <a:pos x="T24" y="T25"/>
                        </a:cxn>
                        <a:cxn ang="T53">
                          <a:pos x="T26" y="T27"/>
                        </a:cxn>
                        <a:cxn ang="T54">
                          <a:pos x="T28" y="T29"/>
                        </a:cxn>
                        <a:cxn ang="T55">
                          <a:pos x="T30" y="T31"/>
                        </a:cxn>
                        <a:cxn ang="T56">
                          <a:pos x="T32" y="T33"/>
                        </a:cxn>
                        <a:cxn ang="T57">
                          <a:pos x="T34" y="T35"/>
                        </a:cxn>
                        <a:cxn ang="T58">
                          <a:pos x="T36" y="T37"/>
                        </a:cxn>
                        <a:cxn ang="T59">
                          <a:pos x="T38" y="T39"/>
                        </a:cxn>
                      </a:cxnLst>
                      <a:rect l="0" t="0" r="r" b="b"/>
                      <a:pathLst>
                        <a:path w="112" h="104">
                          <a:moveTo>
                            <a:pt x="92" y="0"/>
                          </a:moveTo>
                          <a:lnTo>
                            <a:pt x="92" y="0"/>
                          </a:lnTo>
                          <a:lnTo>
                            <a:pt x="102" y="30"/>
                          </a:lnTo>
                          <a:lnTo>
                            <a:pt x="110" y="54"/>
                          </a:lnTo>
                          <a:lnTo>
                            <a:pt x="112" y="62"/>
                          </a:lnTo>
                          <a:lnTo>
                            <a:pt x="112" y="68"/>
                          </a:lnTo>
                          <a:lnTo>
                            <a:pt x="108" y="74"/>
                          </a:lnTo>
                          <a:lnTo>
                            <a:pt x="98" y="80"/>
                          </a:lnTo>
                          <a:lnTo>
                            <a:pt x="84" y="88"/>
                          </a:lnTo>
                          <a:lnTo>
                            <a:pt x="64" y="96"/>
                          </a:lnTo>
                          <a:lnTo>
                            <a:pt x="46" y="102"/>
                          </a:lnTo>
                          <a:lnTo>
                            <a:pt x="36" y="104"/>
                          </a:lnTo>
                          <a:lnTo>
                            <a:pt x="34" y="102"/>
                          </a:lnTo>
                          <a:lnTo>
                            <a:pt x="32" y="100"/>
                          </a:lnTo>
                          <a:lnTo>
                            <a:pt x="28" y="94"/>
                          </a:lnTo>
                          <a:lnTo>
                            <a:pt x="0" y="14"/>
                          </a:lnTo>
                          <a:lnTo>
                            <a:pt x="92" y="0"/>
                          </a:lnTo>
                          <a:close/>
                        </a:path>
                      </a:pathLst>
                    </a:custGeom>
                    <a:solidFill>
                      <a:srgbClr val="152F3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21" name="Freeform 71"/>
                    <p:cNvSpPr>
                      <a:spLocks/>
                    </p:cNvSpPr>
                    <p:nvPr/>
                  </p:nvSpPr>
                  <p:spPr bwMode="auto">
                    <a:xfrm>
                      <a:off x="1948" y="827"/>
                      <a:ext cx="65" cy="50"/>
                    </a:xfrm>
                    <a:custGeom>
                      <a:avLst/>
                      <a:gdLst>
                        <a:gd name="T0" fmla="*/ 52 w 114"/>
                        <a:gd name="T1" fmla="*/ 0 h 104"/>
                        <a:gd name="T2" fmla="*/ 52 w 114"/>
                        <a:gd name="T3" fmla="*/ 0 h 104"/>
                        <a:gd name="T4" fmla="*/ 59 w 114"/>
                        <a:gd name="T5" fmla="*/ 14 h 104"/>
                        <a:gd name="T6" fmla="*/ 63 w 114"/>
                        <a:gd name="T7" fmla="*/ 26 h 104"/>
                        <a:gd name="T8" fmla="*/ 64 w 114"/>
                        <a:gd name="T9" fmla="*/ 30 h 104"/>
                        <a:gd name="T10" fmla="*/ 65 w 114"/>
                        <a:gd name="T11" fmla="*/ 33 h 104"/>
                        <a:gd name="T12" fmla="*/ 65 w 114"/>
                        <a:gd name="T13" fmla="*/ 33 h 104"/>
                        <a:gd name="T14" fmla="*/ 62 w 114"/>
                        <a:gd name="T15" fmla="*/ 36 h 104"/>
                        <a:gd name="T16" fmla="*/ 57 w 114"/>
                        <a:gd name="T17" fmla="*/ 38 h 104"/>
                        <a:gd name="T18" fmla="*/ 49 w 114"/>
                        <a:gd name="T19" fmla="*/ 42 h 104"/>
                        <a:gd name="T20" fmla="*/ 38 w 114"/>
                        <a:gd name="T21" fmla="*/ 46 h 104"/>
                        <a:gd name="T22" fmla="*/ 38 w 114"/>
                        <a:gd name="T23" fmla="*/ 46 h 104"/>
                        <a:gd name="T24" fmla="*/ 27 w 114"/>
                        <a:gd name="T25" fmla="*/ 49 h 104"/>
                        <a:gd name="T26" fmla="*/ 22 w 114"/>
                        <a:gd name="T27" fmla="*/ 50 h 104"/>
                        <a:gd name="T28" fmla="*/ 19 w 114"/>
                        <a:gd name="T29" fmla="*/ 49 h 104"/>
                        <a:gd name="T30" fmla="*/ 18 w 114"/>
                        <a:gd name="T31" fmla="*/ 48 h 104"/>
                        <a:gd name="T32" fmla="*/ 17 w 114"/>
                        <a:gd name="T33" fmla="*/ 45 h 104"/>
                        <a:gd name="T34" fmla="*/ 17 w 114"/>
                        <a:gd name="T35" fmla="*/ 45 h 104"/>
                        <a:gd name="T36" fmla="*/ 0 w 114"/>
                        <a:gd name="T37" fmla="*/ 7 h 104"/>
                        <a:gd name="T38" fmla="*/ 52 w 114"/>
                        <a:gd name="T39" fmla="*/ 0 h 104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</a:gdLst>
                      <a:ahLst/>
                      <a:cxnLst>
                        <a:cxn ang="T40">
                          <a:pos x="T0" y="T1"/>
                        </a:cxn>
                        <a:cxn ang="T41">
                          <a:pos x="T2" y="T3"/>
                        </a:cxn>
                        <a:cxn ang="T42">
                          <a:pos x="T4" y="T5"/>
                        </a:cxn>
                        <a:cxn ang="T43">
                          <a:pos x="T6" y="T7"/>
                        </a:cxn>
                        <a:cxn ang="T44">
                          <a:pos x="T8" y="T9"/>
                        </a:cxn>
                        <a:cxn ang="T45">
                          <a:pos x="T10" y="T11"/>
                        </a:cxn>
                        <a:cxn ang="T46">
                          <a:pos x="T12" y="T13"/>
                        </a:cxn>
                        <a:cxn ang="T47">
                          <a:pos x="T14" y="T15"/>
                        </a:cxn>
                        <a:cxn ang="T48">
                          <a:pos x="T16" y="T17"/>
                        </a:cxn>
                        <a:cxn ang="T49">
                          <a:pos x="T18" y="T19"/>
                        </a:cxn>
                        <a:cxn ang="T50">
                          <a:pos x="T20" y="T21"/>
                        </a:cxn>
                        <a:cxn ang="T51">
                          <a:pos x="T22" y="T23"/>
                        </a:cxn>
                        <a:cxn ang="T52">
                          <a:pos x="T24" y="T25"/>
                        </a:cxn>
                        <a:cxn ang="T53">
                          <a:pos x="T26" y="T27"/>
                        </a:cxn>
                        <a:cxn ang="T54">
                          <a:pos x="T28" y="T29"/>
                        </a:cxn>
                        <a:cxn ang="T55">
                          <a:pos x="T30" y="T31"/>
                        </a:cxn>
                        <a:cxn ang="T56">
                          <a:pos x="T32" y="T33"/>
                        </a:cxn>
                        <a:cxn ang="T57">
                          <a:pos x="T34" y="T35"/>
                        </a:cxn>
                        <a:cxn ang="T58">
                          <a:pos x="T36" y="T37"/>
                        </a:cxn>
                        <a:cxn ang="T59">
                          <a:pos x="T38" y="T39"/>
                        </a:cxn>
                      </a:cxnLst>
                      <a:rect l="0" t="0" r="r" b="b"/>
                      <a:pathLst>
                        <a:path w="114" h="104">
                          <a:moveTo>
                            <a:pt x="92" y="0"/>
                          </a:moveTo>
                          <a:lnTo>
                            <a:pt x="92" y="0"/>
                          </a:lnTo>
                          <a:lnTo>
                            <a:pt x="104" y="30"/>
                          </a:lnTo>
                          <a:lnTo>
                            <a:pt x="110" y="54"/>
                          </a:lnTo>
                          <a:lnTo>
                            <a:pt x="112" y="62"/>
                          </a:lnTo>
                          <a:lnTo>
                            <a:pt x="114" y="68"/>
                          </a:lnTo>
                          <a:lnTo>
                            <a:pt x="108" y="74"/>
                          </a:lnTo>
                          <a:lnTo>
                            <a:pt x="100" y="80"/>
                          </a:lnTo>
                          <a:lnTo>
                            <a:pt x="86" y="88"/>
                          </a:lnTo>
                          <a:lnTo>
                            <a:pt x="66" y="96"/>
                          </a:lnTo>
                          <a:lnTo>
                            <a:pt x="48" y="102"/>
                          </a:lnTo>
                          <a:lnTo>
                            <a:pt x="38" y="104"/>
                          </a:lnTo>
                          <a:lnTo>
                            <a:pt x="34" y="102"/>
                          </a:lnTo>
                          <a:lnTo>
                            <a:pt x="32" y="100"/>
                          </a:lnTo>
                          <a:lnTo>
                            <a:pt x="30" y="94"/>
                          </a:lnTo>
                          <a:lnTo>
                            <a:pt x="0" y="14"/>
                          </a:lnTo>
                          <a:lnTo>
                            <a:pt x="92" y="0"/>
                          </a:lnTo>
                          <a:close/>
                        </a:path>
                      </a:pathLst>
                    </a:custGeom>
                    <a:solidFill>
                      <a:srgbClr val="193A4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22" name="Freeform 72"/>
                    <p:cNvSpPr>
                      <a:spLocks/>
                    </p:cNvSpPr>
                    <p:nvPr/>
                  </p:nvSpPr>
                  <p:spPr bwMode="auto">
                    <a:xfrm>
                      <a:off x="1942" y="796"/>
                      <a:ext cx="108" cy="47"/>
                    </a:xfrm>
                    <a:custGeom>
                      <a:avLst/>
                      <a:gdLst>
                        <a:gd name="T0" fmla="*/ 103 w 188"/>
                        <a:gd name="T1" fmla="*/ 0 h 98"/>
                        <a:gd name="T2" fmla="*/ 103 w 188"/>
                        <a:gd name="T3" fmla="*/ 0 h 98"/>
                        <a:gd name="T4" fmla="*/ 106 w 188"/>
                        <a:gd name="T5" fmla="*/ 2 h 98"/>
                        <a:gd name="T6" fmla="*/ 108 w 188"/>
                        <a:gd name="T7" fmla="*/ 7 h 98"/>
                        <a:gd name="T8" fmla="*/ 108 w 188"/>
                        <a:gd name="T9" fmla="*/ 10 h 98"/>
                        <a:gd name="T10" fmla="*/ 108 w 188"/>
                        <a:gd name="T11" fmla="*/ 12 h 98"/>
                        <a:gd name="T12" fmla="*/ 106 w 188"/>
                        <a:gd name="T13" fmla="*/ 16 h 98"/>
                        <a:gd name="T14" fmla="*/ 102 w 188"/>
                        <a:gd name="T15" fmla="*/ 19 h 98"/>
                        <a:gd name="T16" fmla="*/ 102 w 188"/>
                        <a:gd name="T17" fmla="*/ 19 h 98"/>
                        <a:gd name="T18" fmla="*/ 80 w 188"/>
                        <a:gd name="T19" fmla="*/ 33 h 98"/>
                        <a:gd name="T20" fmla="*/ 70 w 188"/>
                        <a:gd name="T21" fmla="*/ 38 h 98"/>
                        <a:gd name="T22" fmla="*/ 63 w 188"/>
                        <a:gd name="T23" fmla="*/ 41 h 98"/>
                        <a:gd name="T24" fmla="*/ 63 w 188"/>
                        <a:gd name="T25" fmla="*/ 41 h 98"/>
                        <a:gd name="T26" fmla="*/ 53 w 188"/>
                        <a:gd name="T27" fmla="*/ 43 h 98"/>
                        <a:gd name="T28" fmla="*/ 38 w 188"/>
                        <a:gd name="T29" fmla="*/ 46 h 98"/>
                        <a:gd name="T30" fmla="*/ 22 w 188"/>
                        <a:gd name="T31" fmla="*/ 47 h 98"/>
                        <a:gd name="T32" fmla="*/ 16 w 188"/>
                        <a:gd name="T33" fmla="*/ 47 h 98"/>
                        <a:gd name="T34" fmla="*/ 11 w 188"/>
                        <a:gd name="T35" fmla="*/ 46 h 98"/>
                        <a:gd name="T36" fmla="*/ 11 w 188"/>
                        <a:gd name="T37" fmla="*/ 46 h 98"/>
                        <a:gd name="T38" fmla="*/ 9 w 188"/>
                        <a:gd name="T39" fmla="*/ 45 h 98"/>
                        <a:gd name="T40" fmla="*/ 7 w 188"/>
                        <a:gd name="T41" fmla="*/ 43 h 98"/>
                        <a:gd name="T42" fmla="*/ 3 w 188"/>
                        <a:gd name="T43" fmla="*/ 38 h 98"/>
                        <a:gd name="T44" fmla="*/ 0 w 188"/>
                        <a:gd name="T45" fmla="*/ 33 h 98"/>
                        <a:gd name="T46" fmla="*/ 0 w 188"/>
                        <a:gd name="T47" fmla="*/ 33 h 98"/>
                        <a:gd name="T48" fmla="*/ 46 w 188"/>
                        <a:gd name="T49" fmla="*/ 16 h 98"/>
                        <a:gd name="T50" fmla="*/ 80 w 188"/>
                        <a:gd name="T51" fmla="*/ 6 h 98"/>
                        <a:gd name="T52" fmla="*/ 94 w 188"/>
                        <a:gd name="T53" fmla="*/ 2 h 98"/>
                        <a:gd name="T54" fmla="*/ 103 w 188"/>
                        <a:gd name="T55" fmla="*/ 0 h 98"/>
                        <a:gd name="T56" fmla="*/ 103 w 188"/>
                        <a:gd name="T57" fmla="*/ 0 h 98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</a:gdLst>
                      <a:ahLst/>
                      <a:cxnLst>
                        <a:cxn ang="T58">
                          <a:pos x="T0" y="T1"/>
                        </a:cxn>
                        <a:cxn ang="T59">
                          <a:pos x="T2" y="T3"/>
                        </a:cxn>
                        <a:cxn ang="T60">
                          <a:pos x="T4" y="T5"/>
                        </a:cxn>
                        <a:cxn ang="T61">
                          <a:pos x="T6" y="T7"/>
                        </a:cxn>
                        <a:cxn ang="T62">
                          <a:pos x="T8" y="T9"/>
                        </a:cxn>
                        <a:cxn ang="T63">
                          <a:pos x="T10" y="T11"/>
                        </a:cxn>
                        <a:cxn ang="T64">
                          <a:pos x="T12" y="T13"/>
                        </a:cxn>
                        <a:cxn ang="T65">
                          <a:pos x="T14" y="T15"/>
                        </a:cxn>
                        <a:cxn ang="T66">
                          <a:pos x="T16" y="T17"/>
                        </a:cxn>
                        <a:cxn ang="T67">
                          <a:pos x="T18" y="T19"/>
                        </a:cxn>
                        <a:cxn ang="T68">
                          <a:pos x="T20" y="T21"/>
                        </a:cxn>
                        <a:cxn ang="T69">
                          <a:pos x="T22" y="T23"/>
                        </a:cxn>
                        <a:cxn ang="T70">
                          <a:pos x="T24" y="T25"/>
                        </a:cxn>
                        <a:cxn ang="T71">
                          <a:pos x="T26" y="T27"/>
                        </a:cxn>
                        <a:cxn ang="T72">
                          <a:pos x="T28" y="T29"/>
                        </a:cxn>
                        <a:cxn ang="T73">
                          <a:pos x="T30" y="T31"/>
                        </a:cxn>
                        <a:cxn ang="T74">
                          <a:pos x="T32" y="T33"/>
                        </a:cxn>
                        <a:cxn ang="T75">
                          <a:pos x="T34" y="T35"/>
                        </a:cxn>
                        <a:cxn ang="T76">
                          <a:pos x="T36" y="T37"/>
                        </a:cxn>
                        <a:cxn ang="T77">
                          <a:pos x="T38" y="T39"/>
                        </a:cxn>
                        <a:cxn ang="T78">
                          <a:pos x="T40" y="T41"/>
                        </a:cxn>
                        <a:cxn ang="T79">
                          <a:pos x="T42" y="T43"/>
                        </a:cxn>
                        <a:cxn ang="T80">
                          <a:pos x="T44" y="T45"/>
                        </a:cxn>
                        <a:cxn ang="T81">
                          <a:pos x="T46" y="T47"/>
                        </a:cxn>
                        <a:cxn ang="T82">
                          <a:pos x="T48" y="T49"/>
                        </a:cxn>
                        <a:cxn ang="T83">
                          <a:pos x="T50" y="T51"/>
                        </a:cxn>
                        <a:cxn ang="T84">
                          <a:pos x="T52" y="T53"/>
                        </a:cxn>
                        <a:cxn ang="T85">
                          <a:pos x="T54" y="T55"/>
                        </a:cxn>
                        <a:cxn ang="T86">
                          <a:pos x="T56" y="T57"/>
                        </a:cxn>
                      </a:cxnLst>
                      <a:rect l="0" t="0" r="r" b="b"/>
                      <a:pathLst>
                        <a:path w="188" h="98">
                          <a:moveTo>
                            <a:pt x="180" y="0"/>
                          </a:moveTo>
                          <a:lnTo>
                            <a:pt x="180" y="0"/>
                          </a:lnTo>
                          <a:lnTo>
                            <a:pt x="184" y="4"/>
                          </a:lnTo>
                          <a:lnTo>
                            <a:pt x="188" y="14"/>
                          </a:lnTo>
                          <a:lnTo>
                            <a:pt x="188" y="20"/>
                          </a:lnTo>
                          <a:lnTo>
                            <a:pt x="188" y="26"/>
                          </a:lnTo>
                          <a:lnTo>
                            <a:pt x="184" y="34"/>
                          </a:lnTo>
                          <a:lnTo>
                            <a:pt x="178" y="40"/>
                          </a:lnTo>
                          <a:lnTo>
                            <a:pt x="140" y="68"/>
                          </a:lnTo>
                          <a:lnTo>
                            <a:pt x="122" y="80"/>
                          </a:lnTo>
                          <a:lnTo>
                            <a:pt x="110" y="86"/>
                          </a:lnTo>
                          <a:lnTo>
                            <a:pt x="92" y="90"/>
                          </a:lnTo>
                          <a:lnTo>
                            <a:pt x="66" y="96"/>
                          </a:lnTo>
                          <a:lnTo>
                            <a:pt x="38" y="98"/>
                          </a:lnTo>
                          <a:lnTo>
                            <a:pt x="28" y="98"/>
                          </a:lnTo>
                          <a:lnTo>
                            <a:pt x="20" y="96"/>
                          </a:lnTo>
                          <a:lnTo>
                            <a:pt x="16" y="94"/>
                          </a:lnTo>
                          <a:lnTo>
                            <a:pt x="12" y="90"/>
                          </a:lnTo>
                          <a:lnTo>
                            <a:pt x="6" y="80"/>
                          </a:lnTo>
                          <a:lnTo>
                            <a:pt x="0" y="68"/>
                          </a:lnTo>
                          <a:lnTo>
                            <a:pt x="80" y="34"/>
                          </a:lnTo>
                          <a:lnTo>
                            <a:pt x="140" y="12"/>
                          </a:lnTo>
                          <a:lnTo>
                            <a:pt x="164" y="4"/>
                          </a:lnTo>
                          <a:lnTo>
                            <a:pt x="180" y="0"/>
                          </a:lnTo>
                          <a:close/>
                        </a:path>
                      </a:pathLst>
                    </a:custGeom>
                    <a:solidFill>
                      <a:srgbClr val="152F3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23" name="Freeform 73"/>
                    <p:cNvSpPr>
                      <a:spLocks/>
                    </p:cNvSpPr>
                    <p:nvPr/>
                  </p:nvSpPr>
                  <p:spPr bwMode="auto">
                    <a:xfrm>
                      <a:off x="1943" y="794"/>
                      <a:ext cx="106" cy="46"/>
                    </a:xfrm>
                    <a:custGeom>
                      <a:avLst/>
                      <a:gdLst>
                        <a:gd name="T0" fmla="*/ 101 w 184"/>
                        <a:gd name="T1" fmla="*/ 0 h 94"/>
                        <a:gd name="T2" fmla="*/ 101 w 184"/>
                        <a:gd name="T3" fmla="*/ 0 h 94"/>
                        <a:gd name="T4" fmla="*/ 103 w 184"/>
                        <a:gd name="T5" fmla="*/ 2 h 94"/>
                        <a:gd name="T6" fmla="*/ 106 w 184"/>
                        <a:gd name="T7" fmla="*/ 6 h 94"/>
                        <a:gd name="T8" fmla="*/ 106 w 184"/>
                        <a:gd name="T9" fmla="*/ 8 h 94"/>
                        <a:gd name="T10" fmla="*/ 106 w 184"/>
                        <a:gd name="T11" fmla="*/ 11 h 94"/>
                        <a:gd name="T12" fmla="*/ 104 w 184"/>
                        <a:gd name="T13" fmla="*/ 14 h 94"/>
                        <a:gd name="T14" fmla="*/ 99 w 184"/>
                        <a:gd name="T15" fmla="*/ 17 h 94"/>
                        <a:gd name="T16" fmla="*/ 99 w 184"/>
                        <a:gd name="T17" fmla="*/ 17 h 94"/>
                        <a:gd name="T18" fmla="*/ 78 w 184"/>
                        <a:gd name="T19" fmla="*/ 30 h 94"/>
                        <a:gd name="T20" fmla="*/ 68 w 184"/>
                        <a:gd name="T21" fmla="*/ 36 h 94"/>
                        <a:gd name="T22" fmla="*/ 61 w 184"/>
                        <a:gd name="T23" fmla="*/ 39 h 94"/>
                        <a:gd name="T24" fmla="*/ 61 w 184"/>
                        <a:gd name="T25" fmla="*/ 39 h 94"/>
                        <a:gd name="T26" fmla="*/ 51 w 184"/>
                        <a:gd name="T27" fmla="*/ 41 h 94"/>
                        <a:gd name="T28" fmla="*/ 35 w 184"/>
                        <a:gd name="T29" fmla="*/ 44 h 94"/>
                        <a:gd name="T30" fmla="*/ 20 w 184"/>
                        <a:gd name="T31" fmla="*/ 46 h 94"/>
                        <a:gd name="T32" fmla="*/ 13 w 184"/>
                        <a:gd name="T33" fmla="*/ 46 h 94"/>
                        <a:gd name="T34" fmla="*/ 9 w 184"/>
                        <a:gd name="T35" fmla="*/ 45 h 94"/>
                        <a:gd name="T36" fmla="*/ 9 w 184"/>
                        <a:gd name="T37" fmla="*/ 45 h 94"/>
                        <a:gd name="T38" fmla="*/ 5 w 184"/>
                        <a:gd name="T39" fmla="*/ 42 h 94"/>
                        <a:gd name="T40" fmla="*/ 1 w 184"/>
                        <a:gd name="T41" fmla="*/ 38 h 94"/>
                        <a:gd name="T42" fmla="*/ 0 w 184"/>
                        <a:gd name="T43" fmla="*/ 34 h 94"/>
                        <a:gd name="T44" fmla="*/ 0 w 184"/>
                        <a:gd name="T45" fmla="*/ 34 h 94"/>
                        <a:gd name="T46" fmla="*/ 45 w 184"/>
                        <a:gd name="T47" fmla="*/ 18 h 94"/>
                        <a:gd name="T48" fmla="*/ 78 w 184"/>
                        <a:gd name="T49" fmla="*/ 6 h 94"/>
                        <a:gd name="T50" fmla="*/ 92 w 184"/>
                        <a:gd name="T51" fmla="*/ 2 h 94"/>
                        <a:gd name="T52" fmla="*/ 101 w 184"/>
                        <a:gd name="T53" fmla="*/ 0 h 94"/>
                        <a:gd name="T54" fmla="*/ 101 w 184"/>
                        <a:gd name="T55" fmla="*/ 0 h 94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</a:gdLst>
                      <a:ahLst/>
                      <a:cxnLst>
                        <a:cxn ang="T56">
                          <a:pos x="T0" y="T1"/>
                        </a:cxn>
                        <a:cxn ang="T57">
                          <a:pos x="T2" y="T3"/>
                        </a:cxn>
                        <a:cxn ang="T58">
                          <a:pos x="T4" y="T5"/>
                        </a:cxn>
                        <a:cxn ang="T59">
                          <a:pos x="T6" y="T7"/>
                        </a:cxn>
                        <a:cxn ang="T60">
                          <a:pos x="T8" y="T9"/>
                        </a:cxn>
                        <a:cxn ang="T61">
                          <a:pos x="T10" y="T11"/>
                        </a:cxn>
                        <a:cxn ang="T62">
                          <a:pos x="T12" y="T13"/>
                        </a:cxn>
                        <a:cxn ang="T63">
                          <a:pos x="T14" y="T15"/>
                        </a:cxn>
                        <a:cxn ang="T64">
                          <a:pos x="T16" y="T17"/>
                        </a:cxn>
                        <a:cxn ang="T65">
                          <a:pos x="T18" y="T19"/>
                        </a:cxn>
                        <a:cxn ang="T66">
                          <a:pos x="T20" y="T21"/>
                        </a:cxn>
                        <a:cxn ang="T67">
                          <a:pos x="T22" y="T23"/>
                        </a:cxn>
                        <a:cxn ang="T68">
                          <a:pos x="T24" y="T25"/>
                        </a:cxn>
                        <a:cxn ang="T69">
                          <a:pos x="T26" y="T27"/>
                        </a:cxn>
                        <a:cxn ang="T70">
                          <a:pos x="T28" y="T29"/>
                        </a:cxn>
                        <a:cxn ang="T71">
                          <a:pos x="T30" y="T31"/>
                        </a:cxn>
                        <a:cxn ang="T72">
                          <a:pos x="T32" y="T33"/>
                        </a:cxn>
                        <a:cxn ang="T73">
                          <a:pos x="T34" y="T35"/>
                        </a:cxn>
                        <a:cxn ang="T74">
                          <a:pos x="T36" y="T37"/>
                        </a:cxn>
                        <a:cxn ang="T75">
                          <a:pos x="T38" y="T39"/>
                        </a:cxn>
                        <a:cxn ang="T76">
                          <a:pos x="T40" y="T41"/>
                        </a:cxn>
                        <a:cxn ang="T77">
                          <a:pos x="T42" y="T43"/>
                        </a:cxn>
                        <a:cxn ang="T78">
                          <a:pos x="T44" y="T45"/>
                        </a:cxn>
                        <a:cxn ang="T79">
                          <a:pos x="T46" y="T47"/>
                        </a:cxn>
                        <a:cxn ang="T80">
                          <a:pos x="T48" y="T49"/>
                        </a:cxn>
                        <a:cxn ang="T81">
                          <a:pos x="T50" y="T51"/>
                        </a:cxn>
                        <a:cxn ang="T82">
                          <a:pos x="T52" y="T53"/>
                        </a:cxn>
                        <a:cxn ang="T83">
                          <a:pos x="T54" y="T55"/>
                        </a:cxn>
                      </a:cxnLst>
                      <a:rect l="0" t="0" r="r" b="b"/>
                      <a:pathLst>
                        <a:path w="184" h="94">
                          <a:moveTo>
                            <a:pt x="176" y="0"/>
                          </a:moveTo>
                          <a:lnTo>
                            <a:pt x="176" y="0"/>
                          </a:lnTo>
                          <a:lnTo>
                            <a:pt x="178" y="4"/>
                          </a:lnTo>
                          <a:lnTo>
                            <a:pt x="184" y="12"/>
                          </a:lnTo>
                          <a:lnTo>
                            <a:pt x="184" y="16"/>
                          </a:lnTo>
                          <a:lnTo>
                            <a:pt x="184" y="22"/>
                          </a:lnTo>
                          <a:lnTo>
                            <a:pt x="180" y="28"/>
                          </a:lnTo>
                          <a:lnTo>
                            <a:pt x="172" y="34"/>
                          </a:lnTo>
                          <a:lnTo>
                            <a:pt x="136" y="62"/>
                          </a:lnTo>
                          <a:lnTo>
                            <a:pt x="118" y="74"/>
                          </a:lnTo>
                          <a:lnTo>
                            <a:pt x="106" y="80"/>
                          </a:lnTo>
                          <a:lnTo>
                            <a:pt x="88" y="84"/>
                          </a:lnTo>
                          <a:lnTo>
                            <a:pt x="60" y="90"/>
                          </a:lnTo>
                          <a:lnTo>
                            <a:pt x="34" y="94"/>
                          </a:lnTo>
                          <a:lnTo>
                            <a:pt x="22" y="94"/>
                          </a:lnTo>
                          <a:lnTo>
                            <a:pt x="16" y="92"/>
                          </a:lnTo>
                          <a:lnTo>
                            <a:pt x="8" y="86"/>
                          </a:lnTo>
                          <a:lnTo>
                            <a:pt x="2" y="78"/>
                          </a:lnTo>
                          <a:lnTo>
                            <a:pt x="0" y="70"/>
                          </a:lnTo>
                          <a:lnTo>
                            <a:pt x="78" y="36"/>
                          </a:lnTo>
                          <a:lnTo>
                            <a:pt x="136" y="12"/>
                          </a:lnTo>
                          <a:lnTo>
                            <a:pt x="160" y="4"/>
                          </a:lnTo>
                          <a:lnTo>
                            <a:pt x="176" y="0"/>
                          </a:lnTo>
                          <a:close/>
                        </a:path>
                      </a:pathLst>
                    </a:custGeom>
                    <a:solidFill>
                      <a:srgbClr val="193A4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24" name="Freeform 74"/>
                    <p:cNvSpPr>
                      <a:spLocks/>
                    </p:cNvSpPr>
                    <p:nvPr/>
                  </p:nvSpPr>
                  <p:spPr bwMode="auto">
                    <a:xfrm>
                      <a:off x="2000" y="828"/>
                      <a:ext cx="11" cy="9"/>
                    </a:xfrm>
                    <a:custGeom>
                      <a:avLst/>
                      <a:gdLst>
                        <a:gd name="T0" fmla="*/ 1 w 20"/>
                        <a:gd name="T1" fmla="*/ 9 h 18"/>
                        <a:gd name="T2" fmla="*/ 11 w 20"/>
                        <a:gd name="T3" fmla="*/ 6 h 18"/>
                        <a:gd name="T4" fmla="*/ 9 w 20"/>
                        <a:gd name="T5" fmla="*/ 0 h 18"/>
                        <a:gd name="T6" fmla="*/ 0 w 20"/>
                        <a:gd name="T7" fmla="*/ 3 h 18"/>
                        <a:gd name="T8" fmla="*/ 1 w 20"/>
                        <a:gd name="T9" fmla="*/ 9 h 1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20" h="18">
                          <a:moveTo>
                            <a:pt x="2" y="18"/>
                          </a:moveTo>
                          <a:lnTo>
                            <a:pt x="20" y="12"/>
                          </a:lnTo>
                          <a:lnTo>
                            <a:pt x="16" y="0"/>
                          </a:lnTo>
                          <a:lnTo>
                            <a:pt x="0" y="6"/>
                          </a:lnTo>
                          <a:lnTo>
                            <a:pt x="2" y="18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25" name="Freeform 75"/>
                    <p:cNvSpPr>
                      <a:spLocks/>
                    </p:cNvSpPr>
                    <p:nvPr/>
                  </p:nvSpPr>
                  <p:spPr bwMode="auto">
                    <a:xfrm>
                      <a:off x="1937" y="654"/>
                      <a:ext cx="103" cy="131"/>
                    </a:xfrm>
                    <a:custGeom>
                      <a:avLst/>
                      <a:gdLst>
                        <a:gd name="T0" fmla="*/ 103 w 178"/>
                        <a:gd name="T1" fmla="*/ 131 h 272"/>
                        <a:gd name="T2" fmla="*/ 103 w 178"/>
                        <a:gd name="T3" fmla="*/ 131 h 272"/>
                        <a:gd name="T4" fmla="*/ 90 w 178"/>
                        <a:gd name="T5" fmla="*/ 110 h 272"/>
                        <a:gd name="T6" fmla="*/ 75 w 178"/>
                        <a:gd name="T7" fmla="*/ 88 h 272"/>
                        <a:gd name="T8" fmla="*/ 58 w 178"/>
                        <a:gd name="T9" fmla="*/ 63 h 272"/>
                        <a:gd name="T10" fmla="*/ 41 w 178"/>
                        <a:gd name="T11" fmla="*/ 38 h 272"/>
                        <a:gd name="T12" fmla="*/ 23 w 178"/>
                        <a:gd name="T13" fmla="*/ 16 h 272"/>
                        <a:gd name="T14" fmla="*/ 16 w 178"/>
                        <a:gd name="T15" fmla="*/ 9 h 272"/>
                        <a:gd name="T16" fmla="*/ 9 w 178"/>
                        <a:gd name="T17" fmla="*/ 3 h 272"/>
                        <a:gd name="T18" fmla="*/ 3 w 178"/>
                        <a:gd name="T19" fmla="*/ 0 h 272"/>
                        <a:gd name="T20" fmla="*/ 1 w 178"/>
                        <a:gd name="T21" fmla="*/ 0 h 272"/>
                        <a:gd name="T22" fmla="*/ 0 w 178"/>
                        <a:gd name="T23" fmla="*/ 1 h 272"/>
                        <a:gd name="T24" fmla="*/ 0 w 178"/>
                        <a:gd name="T25" fmla="*/ 1 h 272"/>
                        <a:gd name="T26" fmla="*/ 1 w 178"/>
                        <a:gd name="T27" fmla="*/ 1 h 272"/>
                        <a:gd name="T28" fmla="*/ 5 w 178"/>
                        <a:gd name="T29" fmla="*/ 3 h 272"/>
                        <a:gd name="T30" fmla="*/ 10 w 178"/>
                        <a:gd name="T31" fmla="*/ 9 h 272"/>
                        <a:gd name="T32" fmla="*/ 20 w 178"/>
                        <a:gd name="T33" fmla="*/ 18 h 272"/>
                        <a:gd name="T34" fmla="*/ 32 w 178"/>
                        <a:gd name="T35" fmla="*/ 34 h 272"/>
                        <a:gd name="T36" fmla="*/ 47 w 178"/>
                        <a:gd name="T37" fmla="*/ 57 h 272"/>
                        <a:gd name="T38" fmla="*/ 67 w 178"/>
                        <a:gd name="T39" fmla="*/ 89 h 272"/>
                        <a:gd name="T40" fmla="*/ 90 w 178"/>
                        <a:gd name="T41" fmla="*/ 130 h 272"/>
                        <a:gd name="T42" fmla="*/ 103 w 178"/>
                        <a:gd name="T43" fmla="*/ 131 h 272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</a:gdLst>
                      <a:ahLst/>
                      <a:cxnLst>
                        <a:cxn ang="T44">
                          <a:pos x="T0" y="T1"/>
                        </a:cxn>
                        <a:cxn ang="T45">
                          <a:pos x="T2" y="T3"/>
                        </a:cxn>
                        <a:cxn ang="T46">
                          <a:pos x="T4" y="T5"/>
                        </a:cxn>
                        <a:cxn ang="T47">
                          <a:pos x="T6" y="T7"/>
                        </a:cxn>
                        <a:cxn ang="T48">
                          <a:pos x="T8" y="T9"/>
                        </a:cxn>
                        <a:cxn ang="T49">
                          <a:pos x="T10" y="T11"/>
                        </a:cxn>
                        <a:cxn ang="T50">
                          <a:pos x="T12" y="T13"/>
                        </a:cxn>
                        <a:cxn ang="T51">
                          <a:pos x="T14" y="T15"/>
                        </a:cxn>
                        <a:cxn ang="T52">
                          <a:pos x="T16" y="T17"/>
                        </a:cxn>
                        <a:cxn ang="T53">
                          <a:pos x="T18" y="T19"/>
                        </a:cxn>
                        <a:cxn ang="T54">
                          <a:pos x="T20" y="T21"/>
                        </a:cxn>
                        <a:cxn ang="T55">
                          <a:pos x="T22" y="T23"/>
                        </a:cxn>
                        <a:cxn ang="T56">
                          <a:pos x="T24" y="T25"/>
                        </a:cxn>
                        <a:cxn ang="T57">
                          <a:pos x="T26" y="T27"/>
                        </a:cxn>
                        <a:cxn ang="T58">
                          <a:pos x="T28" y="T29"/>
                        </a:cxn>
                        <a:cxn ang="T59">
                          <a:pos x="T30" y="T31"/>
                        </a:cxn>
                        <a:cxn ang="T60">
                          <a:pos x="T32" y="T33"/>
                        </a:cxn>
                        <a:cxn ang="T61">
                          <a:pos x="T34" y="T35"/>
                        </a:cxn>
                        <a:cxn ang="T62">
                          <a:pos x="T36" y="T37"/>
                        </a:cxn>
                        <a:cxn ang="T63">
                          <a:pos x="T38" y="T39"/>
                        </a:cxn>
                        <a:cxn ang="T64">
                          <a:pos x="T40" y="T41"/>
                        </a:cxn>
                        <a:cxn ang="T65">
                          <a:pos x="T42" y="T43"/>
                        </a:cxn>
                      </a:cxnLst>
                      <a:rect l="0" t="0" r="r" b="b"/>
                      <a:pathLst>
                        <a:path w="178" h="272">
                          <a:moveTo>
                            <a:pt x="178" y="272"/>
                          </a:moveTo>
                          <a:lnTo>
                            <a:pt x="178" y="272"/>
                          </a:lnTo>
                          <a:lnTo>
                            <a:pt x="156" y="228"/>
                          </a:lnTo>
                          <a:lnTo>
                            <a:pt x="130" y="182"/>
                          </a:lnTo>
                          <a:lnTo>
                            <a:pt x="100" y="130"/>
                          </a:lnTo>
                          <a:lnTo>
                            <a:pt x="70" y="78"/>
                          </a:lnTo>
                          <a:lnTo>
                            <a:pt x="40" y="34"/>
                          </a:lnTo>
                          <a:lnTo>
                            <a:pt x="28" y="18"/>
                          </a:lnTo>
                          <a:lnTo>
                            <a:pt x="16" y="6"/>
                          </a:lnTo>
                          <a:lnTo>
                            <a:pt x="6" y="0"/>
                          </a:lnTo>
                          <a:lnTo>
                            <a:pt x="2" y="0"/>
                          </a:lnTo>
                          <a:lnTo>
                            <a:pt x="0" y="2"/>
                          </a:lnTo>
                          <a:lnTo>
                            <a:pt x="2" y="2"/>
                          </a:lnTo>
                          <a:lnTo>
                            <a:pt x="8" y="6"/>
                          </a:lnTo>
                          <a:lnTo>
                            <a:pt x="18" y="18"/>
                          </a:lnTo>
                          <a:lnTo>
                            <a:pt x="34" y="38"/>
                          </a:lnTo>
                          <a:lnTo>
                            <a:pt x="56" y="70"/>
                          </a:lnTo>
                          <a:lnTo>
                            <a:pt x="82" y="118"/>
                          </a:lnTo>
                          <a:lnTo>
                            <a:pt x="116" y="184"/>
                          </a:lnTo>
                          <a:lnTo>
                            <a:pt x="156" y="270"/>
                          </a:lnTo>
                          <a:lnTo>
                            <a:pt x="178" y="272"/>
                          </a:lnTo>
                          <a:close/>
                        </a:path>
                      </a:pathLst>
                    </a:cu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26" name="Freeform 76"/>
                    <p:cNvSpPr>
                      <a:spLocks/>
                    </p:cNvSpPr>
                    <p:nvPr/>
                  </p:nvSpPr>
                  <p:spPr bwMode="auto">
                    <a:xfrm>
                      <a:off x="2024" y="782"/>
                      <a:ext cx="19" cy="8"/>
                    </a:xfrm>
                    <a:custGeom>
                      <a:avLst/>
                      <a:gdLst>
                        <a:gd name="T0" fmla="*/ 1 w 34"/>
                        <a:gd name="T1" fmla="*/ 0 h 16"/>
                        <a:gd name="T2" fmla="*/ 17 w 34"/>
                        <a:gd name="T3" fmla="*/ 0 h 16"/>
                        <a:gd name="T4" fmla="*/ 19 w 34"/>
                        <a:gd name="T5" fmla="*/ 7 h 16"/>
                        <a:gd name="T6" fmla="*/ 17 w 34"/>
                        <a:gd name="T7" fmla="*/ 8 h 16"/>
                        <a:gd name="T8" fmla="*/ 17 w 34"/>
                        <a:gd name="T9" fmla="*/ 8 h 16"/>
                        <a:gd name="T10" fmla="*/ 15 w 34"/>
                        <a:gd name="T11" fmla="*/ 2 h 16"/>
                        <a:gd name="T12" fmla="*/ 15 w 34"/>
                        <a:gd name="T13" fmla="*/ 2 h 16"/>
                        <a:gd name="T14" fmla="*/ 3 w 34"/>
                        <a:gd name="T15" fmla="*/ 2 h 16"/>
                        <a:gd name="T16" fmla="*/ 3 w 34"/>
                        <a:gd name="T17" fmla="*/ 2 h 16"/>
                        <a:gd name="T18" fmla="*/ 3 w 34"/>
                        <a:gd name="T19" fmla="*/ 6 h 16"/>
                        <a:gd name="T20" fmla="*/ 1 w 34"/>
                        <a:gd name="T21" fmla="*/ 6 h 16"/>
                        <a:gd name="T22" fmla="*/ 0 w 34"/>
                        <a:gd name="T23" fmla="*/ 0 h 16"/>
                        <a:gd name="T24" fmla="*/ 1 w 34"/>
                        <a:gd name="T25" fmla="*/ 0 h 1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</a:gdLst>
                      <a:ahLst/>
                      <a:cxnLst>
                        <a:cxn ang="T26">
                          <a:pos x="T0" y="T1"/>
                        </a:cxn>
                        <a:cxn ang="T27">
                          <a:pos x="T2" y="T3"/>
                        </a:cxn>
                        <a:cxn ang="T28">
                          <a:pos x="T4" y="T5"/>
                        </a:cxn>
                        <a:cxn ang="T29">
                          <a:pos x="T6" y="T7"/>
                        </a:cxn>
                        <a:cxn ang="T30">
                          <a:pos x="T8" y="T9"/>
                        </a:cxn>
                        <a:cxn ang="T31">
                          <a:pos x="T10" y="T11"/>
                        </a:cxn>
                        <a:cxn ang="T32">
                          <a:pos x="T12" y="T13"/>
                        </a:cxn>
                        <a:cxn ang="T33">
                          <a:pos x="T14" y="T15"/>
                        </a:cxn>
                        <a:cxn ang="T34">
                          <a:pos x="T16" y="T17"/>
                        </a:cxn>
                        <a:cxn ang="T35">
                          <a:pos x="T18" y="T19"/>
                        </a:cxn>
                        <a:cxn ang="T36">
                          <a:pos x="T20" y="T21"/>
                        </a:cxn>
                        <a:cxn ang="T37">
                          <a:pos x="T22" y="T23"/>
                        </a:cxn>
                        <a:cxn ang="T38">
                          <a:pos x="T24" y="T25"/>
                        </a:cxn>
                      </a:cxnLst>
                      <a:rect l="0" t="0" r="r" b="b"/>
                      <a:pathLst>
                        <a:path w="34" h="16">
                          <a:moveTo>
                            <a:pt x="2" y="0"/>
                          </a:moveTo>
                          <a:lnTo>
                            <a:pt x="30" y="0"/>
                          </a:lnTo>
                          <a:lnTo>
                            <a:pt x="34" y="14"/>
                          </a:lnTo>
                          <a:lnTo>
                            <a:pt x="30" y="16"/>
                          </a:lnTo>
                          <a:lnTo>
                            <a:pt x="26" y="4"/>
                          </a:lnTo>
                          <a:lnTo>
                            <a:pt x="6" y="4"/>
                          </a:lnTo>
                          <a:lnTo>
                            <a:pt x="6" y="12"/>
                          </a:lnTo>
                          <a:lnTo>
                            <a:pt x="2" y="12"/>
                          </a:lnTo>
                          <a:lnTo>
                            <a:pt x="0" y="0"/>
                          </a:lnTo>
                          <a:lnTo>
                            <a:pt x="2" y="0"/>
                          </a:lnTo>
                          <a:close/>
                        </a:path>
                      </a:pathLst>
                    </a:cu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27" name="Freeform 77"/>
                    <p:cNvSpPr>
                      <a:spLocks/>
                    </p:cNvSpPr>
                    <p:nvPr/>
                  </p:nvSpPr>
                  <p:spPr bwMode="auto">
                    <a:xfrm>
                      <a:off x="1913" y="655"/>
                      <a:ext cx="25" cy="164"/>
                    </a:xfrm>
                    <a:custGeom>
                      <a:avLst/>
                      <a:gdLst>
                        <a:gd name="T0" fmla="*/ 15 w 44"/>
                        <a:gd name="T1" fmla="*/ 162 h 340"/>
                        <a:gd name="T2" fmla="*/ 15 w 44"/>
                        <a:gd name="T3" fmla="*/ 162 h 340"/>
                        <a:gd name="T4" fmla="*/ 9 w 44"/>
                        <a:gd name="T5" fmla="*/ 135 h 340"/>
                        <a:gd name="T6" fmla="*/ 5 w 44"/>
                        <a:gd name="T7" fmla="*/ 108 h 340"/>
                        <a:gd name="T8" fmla="*/ 1 w 44"/>
                        <a:gd name="T9" fmla="*/ 76 h 340"/>
                        <a:gd name="T10" fmla="*/ 0 w 44"/>
                        <a:gd name="T11" fmla="*/ 61 h 340"/>
                        <a:gd name="T12" fmla="*/ 0 w 44"/>
                        <a:gd name="T13" fmla="*/ 46 h 340"/>
                        <a:gd name="T14" fmla="*/ 0 w 44"/>
                        <a:gd name="T15" fmla="*/ 33 h 340"/>
                        <a:gd name="T16" fmla="*/ 2 w 44"/>
                        <a:gd name="T17" fmla="*/ 20 h 340"/>
                        <a:gd name="T18" fmla="*/ 6 w 44"/>
                        <a:gd name="T19" fmla="*/ 11 h 340"/>
                        <a:gd name="T20" fmla="*/ 8 w 44"/>
                        <a:gd name="T21" fmla="*/ 7 h 340"/>
                        <a:gd name="T22" fmla="*/ 10 w 44"/>
                        <a:gd name="T23" fmla="*/ 4 h 340"/>
                        <a:gd name="T24" fmla="*/ 14 w 44"/>
                        <a:gd name="T25" fmla="*/ 1 h 340"/>
                        <a:gd name="T26" fmla="*/ 17 w 44"/>
                        <a:gd name="T27" fmla="*/ 0 h 340"/>
                        <a:gd name="T28" fmla="*/ 20 w 44"/>
                        <a:gd name="T29" fmla="*/ 0 h 340"/>
                        <a:gd name="T30" fmla="*/ 25 w 44"/>
                        <a:gd name="T31" fmla="*/ 0 h 340"/>
                        <a:gd name="T32" fmla="*/ 25 w 44"/>
                        <a:gd name="T33" fmla="*/ 0 h 340"/>
                        <a:gd name="T34" fmla="*/ 24 w 44"/>
                        <a:gd name="T35" fmla="*/ 0 h 340"/>
                        <a:gd name="T36" fmla="*/ 19 w 44"/>
                        <a:gd name="T37" fmla="*/ 2 h 340"/>
                        <a:gd name="T38" fmla="*/ 17 w 44"/>
                        <a:gd name="T39" fmla="*/ 4 h 340"/>
                        <a:gd name="T40" fmla="*/ 14 w 44"/>
                        <a:gd name="T41" fmla="*/ 7 h 340"/>
                        <a:gd name="T42" fmla="*/ 11 w 44"/>
                        <a:gd name="T43" fmla="*/ 12 h 340"/>
                        <a:gd name="T44" fmla="*/ 9 w 44"/>
                        <a:gd name="T45" fmla="*/ 18 h 340"/>
                        <a:gd name="T46" fmla="*/ 8 w 44"/>
                        <a:gd name="T47" fmla="*/ 26 h 340"/>
                        <a:gd name="T48" fmla="*/ 7 w 44"/>
                        <a:gd name="T49" fmla="*/ 37 h 340"/>
                        <a:gd name="T50" fmla="*/ 6 w 44"/>
                        <a:gd name="T51" fmla="*/ 50 h 340"/>
                        <a:gd name="T52" fmla="*/ 7 w 44"/>
                        <a:gd name="T53" fmla="*/ 67 h 340"/>
                        <a:gd name="T54" fmla="*/ 9 w 44"/>
                        <a:gd name="T55" fmla="*/ 86 h 340"/>
                        <a:gd name="T56" fmla="*/ 13 w 44"/>
                        <a:gd name="T57" fmla="*/ 108 h 340"/>
                        <a:gd name="T58" fmla="*/ 17 w 44"/>
                        <a:gd name="T59" fmla="*/ 134 h 340"/>
                        <a:gd name="T60" fmla="*/ 24 w 44"/>
                        <a:gd name="T61" fmla="*/ 164 h 340"/>
                        <a:gd name="T62" fmla="*/ 15 w 44"/>
                        <a:gd name="T63" fmla="*/ 162 h 340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</a:gdLst>
                      <a:ahLst/>
                      <a:cxnLst>
                        <a:cxn ang="T64">
                          <a:pos x="T0" y="T1"/>
                        </a:cxn>
                        <a:cxn ang="T65">
                          <a:pos x="T2" y="T3"/>
                        </a:cxn>
                        <a:cxn ang="T66">
                          <a:pos x="T4" y="T5"/>
                        </a:cxn>
                        <a:cxn ang="T67">
                          <a:pos x="T6" y="T7"/>
                        </a:cxn>
                        <a:cxn ang="T68">
                          <a:pos x="T8" y="T9"/>
                        </a:cxn>
                        <a:cxn ang="T69">
                          <a:pos x="T10" y="T11"/>
                        </a:cxn>
                        <a:cxn ang="T70">
                          <a:pos x="T12" y="T13"/>
                        </a:cxn>
                        <a:cxn ang="T71">
                          <a:pos x="T14" y="T15"/>
                        </a:cxn>
                        <a:cxn ang="T72">
                          <a:pos x="T16" y="T17"/>
                        </a:cxn>
                        <a:cxn ang="T73">
                          <a:pos x="T18" y="T19"/>
                        </a:cxn>
                        <a:cxn ang="T74">
                          <a:pos x="T20" y="T21"/>
                        </a:cxn>
                        <a:cxn ang="T75">
                          <a:pos x="T22" y="T23"/>
                        </a:cxn>
                        <a:cxn ang="T76">
                          <a:pos x="T24" y="T25"/>
                        </a:cxn>
                        <a:cxn ang="T77">
                          <a:pos x="T26" y="T27"/>
                        </a:cxn>
                        <a:cxn ang="T78">
                          <a:pos x="T28" y="T29"/>
                        </a:cxn>
                        <a:cxn ang="T79">
                          <a:pos x="T30" y="T31"/>
                        </a:cxn>
                        <a:cxn ang="T80">
                          <a:pos x="T32" y="T33"/>
                        </a:cxn>
                        <a:cxn ang="T81">
                          <a:pos x="T34" y="T35"/>
                        </a:cxn>
                        <a:cxn ang="T82">
                          <a:pos x="T36" y="T37"/>
                        </a:cxn>
                        <a:cxn ang="T83">
                          <a:pos x="T38" y="T39"/>
                        </a:cxn>
                        <a:cxn ang="T84">
                          <a:pos x="T40" y="T41"/>
                        </a:cxn>
                        <a:cxn ang="T85">
                          <a:pos x="T42" y="T43"/>
                        </a:cxn>
                        <a:cxn ang="T86">
                          <a:pos x="T44" y="T45"/>
                        </a:cxn>
                        <a:cxn ang="T87">
                          <a:pos x="T46" y="T47"/>
                        </a:cxn>
                        <a:cxn ang="T88">
                          <a:pos x="T48" y="T49"/>
                        </a:cxn>
                        <a:cxn ang="T89">
                          <a:pos x="T50" y="T51"/>
                        </a:cxn>
                        <a:cxn ang="T90">
                          <a:pos x="T52" y="T53"/>
                        </a:cxn>
                        <a:cxn ang="T91">
                          <a:pos x="T54" y="T55"/>
                        </a:cxn>
                        <a:cxn ang="T92">
                          <a:pos x="T56" y="T57"/>
                        </a:cxn>
                        <a:cxn ang="T93">
                          <a:pos x="T58" y="T59"/>
                        </a:cxn>
                        <a:cxn ang="T94">
                          <a:pos x="T60" y="T61"/>
                        </a:cxn>
                        <a:cxn ang="T95">
                          <a:pos x="T62" y="T63"/>
                        </a:cxn>
                      </a:cxnLst>
                      <a:rect l="0" t="0" r="r" b="b"/>
                      <a:pathLst>
                        <a:path w="44" h="340">
                          <a:moveTo>
                            <a:pt x="26" y="336"/>
                          </a:moveTo>
                          <a:lnTo>
                            <a:pt x="26" y="336"/>
                          </a:lnTo>
                          <a:lnTo>
                            <a:pt x="16" y="280"/>
                          </a:lnTo>
                          <a:lnTo>
                            <a:pt x="8" y="224"/>
                          </a:lnTo>
                          <a:lnTo>
                            <a:pt x="2" y="158"/>
                          </a:lnTo>
                          <a:lnTo>
                            <a:pt x="0" y="126"/>
                          </a:lnTo>
                          <a:lnTo>
                            <a:pt x="0" y="96"/>
                          </a:lnTo>
                          <a:lnTo>
                            <a:pt x="0" y="68"/>
                          </a:lnTo>
                          <a:lnTo>
                            <a:pt x="4" y="42"/>
                          </a:lnTo>
                          <a:lnTo>
                            <a:pt x="10" y="22"/>
                          </a:lnTo>
                          <a:lnTo>
                            <a:pt x="14" y="14"/>
                          </a:lnTo>
                          <a:lnTo>
                            <a:pt x="18" y="8"/>
                          </a:lnTo>
                          <a:lnTo>
                            <a:pt x="24" y="2"/>
                          </a:lnTo>
                          <a:lnTo>
                            <a:pt x="30" y="0"/>
                          </a:lnTo>
                          <a:lnTo>
                            <a:pt x="36" y="0"/>
                          </a:lnTo>
                          <a:lnTo>
                            <a:pt x="44" y="0"/>
                          </a:lnTo>
                          <a:lnTo>
                            <a:pt x="42" y="0"/>
                          </a:lnTo>
                          <a:lnTo>
                            <a:pt x="34" y="4"/>
                          </a:lnTo>
                          <a:lnTo>
                            <a:pt x="30" y="8"/>
                          </a:lnTo>
                          <a:lnTo>
                            <a:pt x="24" y="14"/>
                          </a:lnTo>
                          <a:lnTo>
                            <a:pt x="20" y="24"/>
                          </a:lnTo>
                          <a:lnTo>
                            <a:pt x="16" y="38"/>
                          </a:lnTo>
                          <a:lnTo>
                            <a:pt x="14" y="54"/>
                          </a:lnTo>
                          <a:lnTo>
                            <a:pt x="12" y="76"/>
                          </a:lnTo>
                          <a:lnTo>
                            <a:pt x="10" y="104"/>
                          </a:lnTo>
                          <a:lnTo>
                            <a:pt x="12" y="138"/>
                          </a:lnTo>
                          <a:lnTo>
                            <a:pt x="16" y="178"/>
                          </a:lnTo>
                          <a:lnTo>
                            <a:pt x="22" y="224"/>
                          </a:lnTo>
                          <a:lnTo>
                            <a:pt x="30" y="278"/>
                          </a:lnTo>
                          <a:lnTo>
                            <a:pt x="42" y="340"/>
                          </a:lnTo>
                          <a:lnTo>
                            <a:pt x="26" y="336"/>
                          </a:lnTo>
                          <a:close/>
                        </a:path>
                      </a:pathLst>
                    </a:cu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28" name="Freeform 78"/>
                    <p:cNvSpPr>
                      <a:spLocks/>
                    </p:cNvSpPr>
                    <p:nvPr/>
                  </p:nvSpPr>
                  <p:spPr bwMode="auto">
                    <a:xfrm>
                      <a:off x="1926" y="815"/>
                      <a:ext cx="13" cy="9"/>
                    </a:xfrm>
                    <a:custGeom>
                      <a:avLst/>
                      <a:gdLst>
                        <a:gd name="T0" fmla="*/ 2 w 22"/>
                        <a:gd name="T1" fmla="*/ 0 h 20"/>
                        <a:gd name="T2" fmla="*/ 12 w 22"/>
                        <a:gd name="T3" fmla="*/ 3 h 20"/>
                        <a:gd name="T4" fmla="*/ 13 w 22"/>
                        <a:gd name="T5" fmla="*/ 8 h 20"/>
                        <a:gd name="T6" fmla="*/ 11 w 22"/>
                        <a:gd name="T7" fmla="*/ 9 h 20"/>
                        <a:gd name="T8" fmla="*/ 11 w 22"/>
                        <a:gd name="T9" fmla="*/ 9 h 20"/>
                        <a:gd name="T10" fmla="*/ 8 w 22"/>
                        <a:gd name="T11" fmla="*/ 4 h 20"/>
                        <a:gd name="T12" fmla="*/ 8 w 22"/>
                        <a:gd name="T13" fmla="*/ 4 h 20"/>
                        <a:gd name="T14" fmla="*/ 4 w 22"/>
                        <a:gd name="T15" fmla="*/ 2 h 20"/>
                        <a:gd name="T16" fmla="*/ 4 w 22"/>
                        <a:gd name="T17" fmla="*/ 2 h 20"/>
                        <a:gd name="T18" fmla="*/ 4 w 22"/>
                        <a:gd name="T19" fmla="*/ 5 h 20"/>
                        <a:gd name="T20" fmla="*/ 4 w 22"/>
                        <a:gd name="T21" fmla="*/ 7 h 20"/>
                        <a:gd name="T22" fmla="*/ 1 w 22"/>
                        <a:gd name="T23" fmla="*/ 6 h 20"/>
                        <a:gd name="T24" fmla="*/ 0 w 22"/>
                        <a:gd name="T25" fmla="*/ 0 h 20"/>
                        <a:gd name="T26" fmla="*/ 2 w 22"/>
                        <a:gd name="T27" fmla="*/ 0 h 20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0" t="0" r="r" b="b"/>
                      <a:pathLst>
                        <a:path w="22" h="20">
                          <a:moveTo>
                            <a:pt x="4" y="0"/>
                          </a:moveTo>
                          <a:lnTo>
                            <a:pt x="20" y="6"/>
                          </a:lnTo>
                          <a:lnTo>
                            <a:pt x="22" y="18"/>
                          </a:lnTo>
                          <a:lnTo>
                            <a:pt x="18" y="20"/>
                          </a:lnTo>
                          <a:lnTo>
                            <a:pt x="14" y="8"/>
                          </a:lnTo>
                          <a:lnTo>
                            <a:pt x="6" y="4"/>
                          </a:lnTo>
                          <a:lnTo>
                            <a:pt x="6" y="12"/>
                          </a:lnTo>
                          <a:lnTo>
                            <a:pt x="6" y="16"/>
                          </a:lnTo>
                          <a:lnTo>
                            <a:pt x="2" y="14"/>
                          </a:lnTo>
                          <a:lnTo>
                            <a:pt x="0" y="0"/>
                          </a:lnTo>
                          <a:lnTo>
                            <a:pt x="4" y="0"/>
                          </a:lnTo>
                          <a:close/>
                        </a:path>
                      </a:pathLst>
                    </a:cu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29" name="Freeform 79"/>
                    <p:cNvSpPr>
                      <a:spLocks/>
                    </p:cNvSpPr>
                    <p:nvPr/>
                  </p:nvSpPr>
                  <p:spPr bwMode="auto">
                    <a:xfrm>
                      <a:off x="1879" y="849"/>
                      <a:ext cx="121" cy="109"/>
                    </a:xfrm>
                    <a:custGeom>
                      <a:avLst/>
                      <a:gdLst>
                        <a:gd name="T0" fmla="*/ 100 w 210"/>
                        <a:gd name="T1" fmla="*/ 0 h 226"/>
                        <a:gd name="T2" fmla="*/ 121 w 210"/>
                        <a:gd name="T3" fmla="*/ 6 h 226"/>
                        <a:gd name="T4" fmla="*/ 17 w 210"/>
                        <a:gd name="T5" fmla="*/ 109 h 226"/>
                        <a:gd name="T6" fmla="*/ 17 w 210"/>
                        <a:gd name="T7" fmla="*/ 109 h 226"/>
                        <a:gd name="T8" fmla="*/ 1 w 210"/>
                        <a:gd name="T9" fmla="*/ 97 h 226"/>
                        <a:gd name="T10" fmla="*/ 0 w 210"/>
                        <a:gd name="T11" fmla="*/ 24 h 226"/>
                        <a:gd name="T12" fmla="*/ 100 w 210"/>
                        <a:gd name="T13" fmla="*/ 0 h 2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210" h="226">
                          <a:moveTo>
                            <a:pt x="174" y="0"/>
                          </a:moveTo>
                          <a:lnTo>
                            <a:pt x="210" y="12"/>
                          </a:lnTo>
                          <a:lnTo>
                            <a:pt x="30" y="226"/>
                          </a:lnTo>
                          <a:lnTo>
                            <a:pt x="2" y="202"/>
                          </a:lnTo>
                          <a:lnTo>
                            <a:pt x="0" y="50"/>
                          </a:lnTo>
                          <a:lnTo>
                            <a:pt x="174" y="0"/>
                          </a:lnTo>
                          <a:close/>
                        </a:path>
                      </a:pathLst>
                    </a:custGeom>
                    <a:solidFill>
                      <a:srgbClr val="4C3A2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30" name="Freeform 80"/>
                    <p:cNvSpPr>
                      <a:spLocks/>
                    </p:cNvSpPr>
                    <p:nvPr/>
                  </p:nvSpPr>
                  <p:spPr bwMode="auto">
                    <a:xfrm>
                      <a:off x="1896" y="855"/>
                      <a:ext cx="104" cy="103"/>
                    </a:xfrm>
                    <a:custGeom>
                      <a:avLst/>
                      <a:gdLst>
                        <a:gd name="T0" fmla="*/ 104 w 180"/>
                        <a:gd name="T1" fmla="*/ 0 h 214"/>
                        <a:gd name="T2" fmla="*/ 104 w 180"/>
                        <a:gd name="T3" fmla="*/ 0 h 214"/>
                        <a:gd name="T4" fmla="*/ 103 w 180"/>
                        <a:gd name="T5" fmla="*/ 72 h 214"/>
                        <a:gd name="T6" fmla="*/ 0 w 180"/>
                        <a:gd name="T7" fmla="*/ 103 h 214"/>
                        <a:gd name="T8" fmla="*/ 1 w 180"/>
                        <a:gd name="T9" fmla="*/ 26 h 214"/>
                        <a:gd name="T10" fmla="*/ 104 w 180"/>
                        <a:gd name="T11" fmla="*/ 0 h 214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0" t="0" r="r" b="b"/>
                      <a:pathLst>
                        <a:path w="180" h="214">
                          <a:moveTo>
                            <a:pt x="180" y="0"/>
                          </a:moveTo>
                          <a:lnTo>
                            <a:pt x="180" y="0"/>
                          </a:lnTo>
                          <a:lnTo>
                            <a:pt x="178" y="150"/>
                          </a:lnTo>
                          <a:lnTo>
                            <a:pt x="0" y="214"/>
                          </a:lnTo>
                          <a:lnTo>
                            <a:pt x="2" y="54"/>
                          </a:lnTo>
                          <a:lnTo>
                            <a:pt x="180" y="0"/>
                          </a:lnTo>
                          <a:close/>
                        </a:path>
                      </a:pathLst>
                    </a:custGeom>
                    <a:solidFill>
                      <a:srgbClr val="33261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31" name="Freeform 81"/>
                    <p:cNvSpPr>
                      <a:spLocks/>
                    </p:cNvSpPr>
                    <p:nvPr/>
                  </p:nvSpPr>
                  <p:spPr bwMode="auto">
                    <a:xfrm>
                      <a:off x="1970" y="854"/>
                      <a:ext cx="12" cy="4"/>
                    </a:xfrm>
                    <a:custGeom>
                      <a:avLst/>
                      <a:gdLst>
                        <a:gd name="T0" fmla="*/ 12 w 22"/>
                        <a:gd name="T1" fmla="*/ 2 h 8"/>
                        <a:gd name="T2" fmla="*/ 4 w 22"/>
                        <a:gd name="T3" fmla="*/ 0 h 8"/>
                        <a:gd name="T4" fmla="*/ 0 w 22"/>
                        <a:gd name="T5" fmla="*/ 1 h 8"/>
                        <a:gd name="T6" fmla="*/ 7 w 22"/>
                        <a:gd name="T7" fmla="*/ 4 h 8"/>
                        <a:gd name="T8" fmla="*/ 12 w 22"/>
                        <a:gd name="T9" fmla="*/ 2 h 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22" h="8">
                          <a:moveTo>
                            <a:pt x="22" y="4"/>
                          </a:moveTo>
                          <a:lnTo>
                            <a:pt x="8" y="0"/>
                          </a:lnTo>
                          <a:lnTo>
                            <a:pt x="0" y="2"/>
                          </a:lnTo>
                          <a:lnTo>
                            <a:pt x="12" y="8"/>
                          </a:lnTo>
                          <a:lnTo>
                            <a:pt x="22" y="4"/>
                          </a:lnTo>
                          <a:close/>
                        </a:path>
                      </a:pathLst>
                    </a:custGeom>
                    <a:solidFill>
                      <a:srgbClr val="7F7F7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32" name="Freeform 82"/>
                    <p:cNvSpPr>
                      <a:spLocks/>
                    </p:cNvSpPr>
                    <p:nvPr/>
                  </p:nvSpPr>
                  <p:spPr bwMode="auto">
                    <a:xfrm>
                      <a:off x="1930" y="861"/>
                      <a:ext cx="18" cy="6"/>
                    </a:xfrm>
                    <a:custGeom>
                      <a:avLst/>
                      <a:gdLst>
                        <a:gd name="T0" fmla="*/ 18 w 32"/>
                        <a:gd name="T1" fmla="*/ 2 h 12"/>
                        <a:gd name="T2" fmla="*/ 16 w 32"/>
                        <a:gd name="T3" fmla="*/ 0 h 12"/>
                        <a:gd name="T4" fmla="*/ 0 w 32"/>
                        <a:gd name="T5" fmla="*/ 5 h 12"/>
                        <a:gd name="T6" fmla="*/ 3 w 32"/>
                        <a:gd name="T7" fmla="*/ 6 h 12"/>
                        <a:gd name="T8" fmla="*/ 18 w 32"/>
                        <a:gd name="T9" fmla="*/ 2 h 12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32" h="12">
                          <a:moveTo>
                            <a:pt x="32" y="4"/>
                          </a:moveTo>
                          <a:lnTo>
                            <a:pt x="28" y="0"/>
                          </a:lnTo>
                          <a:lnTo>
                            <a:pt x="0" y="10"/>
                          </a:lnTo>
                          <a:lnTo>
                            <a:pt x="6" y="12"/>
                          </a:lnTo>
                          <a:lnTo>
                            <a:pt x="32" y="4"/>
                          </a:lnTo>
                          <a:close/>
                        </a:path>
                      </a:pathLst>
                    </a:custGeom>
                    <a:solidFill>
                      <a:srgbClr val="7F7F7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33" name="Freeform 83"/>
                    <p:cNvSpPr>
                      <a:spLocks/>
                    </p:cNvSpPr>
                    <p:nvPr/>
                  </p:nvSpPr>
                  <p:spPr bwMode="auto">
                    <a:xfrm>
                      <a:off x="1893" y="872"/>
                      <a:ext cx="13" cy="4"/>
                    </a:xfrm>
                    <a:custGeom>
                      <a:avLst/>
                      <a:gdLst>
                        <a:gd name="T0" fmla="*/ 13 w 22"/>
                        <a:gd name="T1" fmla="*/ 2 h 8"/>
                        <a:gd name="T2" fmla="*/ 6 w 22"/>
                        <a:gd name="T3" fmla="*/ 0 h 8"/>
                        <a:gd name="T4" fmla="*/ 0 w 22"/>
                        <a:gd name="T5" fmla="*/ 1 h 8"/>
                        <a:gd name="T6" fmla="*/ 8 w 22"/>
                        <a:gd name="T7" fmla="*/ 4 h 8"/>
                        <a:gd name="T8" fmla="*/ 13 w 22"/>
                        <a:gd name="T9" fmla="*/ 2 h 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22" h="8">
                          <a:moveTo>
                            <a:pt x="22" y="4"/>
                          </a:moveTo>
                          <a:lnTo>
                            <a:pt x="10" y="0"/>
                          </a:lnTo>
                          <a:lnTo>
                            <a:pt x="0" y="2"/>
                          </a:lnTo>
                          <a:lnTo>
                            <a:pt x="14" y="8"/>
                          </a:lnTo>
                          <a:lnTo>
                            <a:pt x="22" y="4"/>
                          </a:lnTo>
                          <a:close/>
                        </a:path>
                      </a:pathLst>
                    </a:custGeom>
                    <a:solidFill>
                      <a:srgbClr val="7F7F7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34" name="Freeform 84"/>
                    <p:cNvSpPr>
                      <a:spLocks/>
                    </p:cNvSpPr>
                    <p:nvPr/>
                  </p:nvSpPr>
                  <p:spPr bwMode="auto">
                    <a:xfrm>
                      <a:off x="1938" y="843"/>
                      <a:ext cx="21" cy="19"/>
                    </a:xfrm>
                    <a:custGeom>
                      <a:avLst/>
                      <a:gdLst>
                        <a:gd name="T0" fmla="*/ 21 w 36"/>
                        <a:gd name="T1" fmla="*/ 0 h 38"/>
                        <a:gd name="T2" fmla="*/ 21 w 36"/>
                        <a:gd name="T3" fmla="*/ 18 h 38"/>
                        <a:gd name="T4" fmla="*/ 16 w 36"/>
                        <a:gd name="T5" fmla="*/ 19 h 38"/>
                        <a:gd name="T6" fmla="*/ 13 w 36"/>
                        <a:gd name="T7" fmla="*/ 17 h 38"/>
                        <a:gd name="T8" fmla="*/ 15 w 36"/>
                        <a:gd name="T9" fmla="*/ 6 h 38"/>
                        <a:gd name="T10" fmla="*/ 1 w 36"/>
                        <a:gd name="T11" fmla="*/ 9 h 38"/>
                        <a:gd name="T12" fmla="*/ 1 w 36"/>
                        <a:gd name="T13" fmla="*/ 9 h 38"/>
                        <a:gd name="T14" fmla="*/ 0 w 36"/>
                        <a:gd name="T15" fmla="*/ 5 h 38"/>
                        <a:gd name="T16" fmla="*/ 21 w 36"/>
                        <a:gd name="T17" fmla="*/ 0 h 38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0" t="0" r="r" b="b"/>
                      <a:pathLst>
                        <a:path w="36" h="38">
                          <a:moveTo>
                            <a:pt x="36" y="0"/>
                          </a:moveTo>
                          <a:lnTo>
                            <a:pt x="36" y="36"/>
                          </a:lnTo>
                          <a:lnTo>
                            <a:pt x="28" y="38"/>
                          </a:lnTo>
                          <a:lnTo>
                            <a:pt x="22" y="34"/>
                          </a:lnTo>
                          <a:lnTo>
                            <a:pt x="26" y="12"/>
                          </a:lnTo>
                          <a:lnTo>
                            <a:pt x="2" y="18"/>
                          </a:lnTo>
                          <a:lnTo>
                            <a:pt x="0" y="10"/>
                          </a:lnTo>
                          <a:lnTo>
                            <a:pt x="36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35" name="Freeform 85"/>
                    <p:cNvSpPr>
                      <a:spLocks/>
                    </p:cNvSpPr>
                    <p:nvPr/>
                  </p:nvSpPr>
                  <p:spPr bwMode="auto">
                    <a:xfrm>
                      <a:off x="1923" y="818"/>
                      <a:ext cx="45" cy="41"/>
                    </a:xfrm>
                    <a:custGeom>
                      <a:avLst/>
                      <a:gdLst>
                        <a:gd name="T0" fmla="*/ 22 w 78"/>
                        <a:gd name="T1" fmla="*/ 4 h 84"/>
                        <a:gd name="T2" fmla="*/ 21 w 78"/>
                        <a:gd name="T3" fmla="*/ 16 h 84"/>
                        <a:gd name="T4" fmla="*/ 13 w 78"/>
                        <a:gd name="T5" fmla="*/ 18 h 84"/>
                        <a:gd name="T6" fmla="*/ 13 w 78"/>
                        <a:gd name="T7" fmla="*/ 18 h 84"/>
                        <a:gd name="T8" fmla="*/ 9 w 78"/>
                        <a:gd name="T9" fmla="*/ 21 h 84"/>
                        <a:gd name="T10" fmla="*/ 5 w 78"/>
                        <a:gd name="T11" fmla="*/ 26 h 84"/>
                        <a:gd name="T12" fmla="*/ 5 w 78"/>
                        <a:gd name="T13" fmla="*/ 26 h 84"/>
                        <a:gd name="T14" fmla="*/ 0 w 78"/>
                        <a:gd name="T15" fmla="*/ 35 h 84"/>
                        <a:gd name="T16" fmla="*/ 5 w 78"/>
                        <a:gd name="T17" fmla="*/ 38 h 84"/>
                        <a:gd name="T18" fmla="*/ 9 w 78"/>
                        <a:gd name="T19" fmla="*/ 41 h 84"/>
                        <a:gd name="T20" fmla="*/ 24 w 78"/>
                        <a:gd name="T21" fmla="*/ 41 h 84"/>
                        <a:gd name="T22" fmla="*/ 38 w 78"/>
                        <a:gd name="T23" fmla="*/ 32 h 84"/>
                        <a:gd name="T24" fmla="*/ 40 w 78"/>
                        <a:gd name="T25" fmla="*/ 23 h 84"/>
                        <a:gd name="T26" fmla="*/ 45 w 78"/>
                        <a:gd name="T27" fmla="*/ 3 h 84"/>
                        <a:gd name="T28" fmla="*/ 45 w 78"/>
                        <a:gd name="T29" fmla="*/ 3 h 84"/>
                        <a:gd name="T30" fmla="*/ 42 w 78"/>
                        <a:gd name="T31" fmla="*/ 1 h 84"/>
                        <a:gd name="T32" fmla="*/ 38 w 78"/>
                        <a:gd name="T33" fmla="*/ 0 h 84"/>
                        <a:gd name="T34" fmla="*/ 35 w 78"/>
                        <a:gd name="T35" fmla="*/ 0 h 84"/>
                        <a:gd name="T36" fmla="*/ 31 w 78"/>
                        <a:gd name="T37" fmla="*/ 1 h 84"/>
                        <a:gd name="T38" fmla="*/ 24 w 78"/>
                        <a:gd name="T39" fmla="*/ 3 h 84"/>
                        <a:gd name="T40" fmla="*/ 22 w 78"/>
                        <a:gd name="T41" fmla="*/ 4 h 84"/>
                        <a:gd name="T42" fmla="*/ 22 w 78"/>
                        <a:gd name="T43" fmla="*/ 4 h 84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</a:gdLst>
                      <a:ahLst/>
                      <a:cxnLst>
                        <a:cxn ang="T44">
                          <a:pos x="T0" y="T1"/>
                        </a:cxn>
                        <a:cxn ang="T45">
                          <a:pos x="T2" y="T3"/>
                        </a:cxn>
                        <a:cxn ang="T46">
                          <a:pos x="T4" y="T5"/>
                        </a:cxn>
                        <a:cxn ang="T47">
                          <a:pos x="T6" y="T7"/>
                        </a:cxn>
                        <a:cxn ang="T48">
                          <a:pos x="T8" y="T9"/>
                        </a:cxn>
                        <a:cxn ang="T49">
                          <a:pos x="T10" y="T11"/>
                        </a:cxn>
                        <a:cxn ang="T50">
                          <a:pos x="T12" y="T13"/>
                        </a:cxn>
                        <a:cxn ang="T51">
                          <a:pos x="T14" y="T15"/>
                        </a:cxn>
                        <a:cxn ang="T52">
                          <a:pos x="T16" y="T17"/>
                        </a:cxn>
                        <a:cxn ang="T53">
                          <a:pos x="T18" y="T19"/>
                        </a:cxn>
                        <a:cxn ang="T54">
                          <a:pos x="T20" y="T21"/>
                        </a:cxn>
                        <a:cxn ang="T55">
                          <a:pos x="T22" y="T23"/>
                        </a:cxn>
                        <a:cxn ang="T56">
                          <a:pos x="T24" y="T25"/>
                        </a:cxn>
                        <a:cxn ang="T57">
                          <a:pos x="T26" y="T27"/>
                        </a:cxn>
                        <a:cxn ang="T58">
                          <a:pos x="T28" y="T29"/>
                        </a:cxn>
                        <a:cxn ang="T59">
                          <a:pos x="T30" y="T31"/>
                        </a:cxn>
                        <a:cxn ang="T60">
                          <a:pos x="T32" y="T33"/>
                        </a:cxn>
                        <a:cxn ang="T61">
                          <a:pos x="T34" y="T35"/>
                        </a:cxn>
                        <a:cxn ang="T62">
                          <a:pos x="T36" y="T37"/>
                        </a:cxn>
                        <a:cxn ang="T63">
                          <a:pos x="T38" y="T39"/>
                        </a:cxn>
                        <a:cxn ang="T64">
                          <a:pos x="T40" y="T41"/>
                        </a:cxn>
                        <a:cxn ang="T65">
                          <a:pos x="T42" y="T43"/>
                        </a:cxn>
                      </a:cxnLst>
                      <a:rect l="0" t="0" r="r" b="b"/>
                      <a:pathLst>
                        <a:path w="78" h="84">
                          <a:moveTo>
                            <a:pt x="38" y="8"/>
                          </a:moveTo>
                          <a:lnTo>
                            <a:pt x="36" y="32"/>
                          </a:lnTo>
                          <a:lnTo>
                            <a:pt x="22" y="36"/>
                          </a:lnTo>
                          <a:lnTo>
                            <a:pt x="16" y="42"/>
                          </a:lnTo>
                          <a:lnTo>
                            <a:pt x="8" y="54"/>
                          </a:lnTo>
                          <a:lnTo>
                            <a:pt x="0" y="72"/>
                          </a:lnTo>
                          <a:lnTo>
                            <a:pt x="8" y="78"/>
                          </a:lnTo>
                          <a:lnTo>
                            <a:pt x="16" y="84"/>
                          </a:lnTo>
                          <a:lnTo>
                            <a:pt x="42" y="84"/>
                          </a:lnTo>
                          <a:lnTo>
                            <a:pt x="66" y="66"/>
                          </a:lnTo>
                          <a:lnTo>
                            <a:pt x="70" y="48"/>
                          </a:lnTo>
                          <a:lnTo>
                            <a:pt x="78" y="6"/>
                          </a:lnTo>
                          <a:lnTo>
                            <a:pt x="72" y="2"/>
                          </a:lnTo>
                          <a:lnTo>
                            <a:pt x="66" y="0"/>
                          </a:lnTo>
                          <a:lnTo>
                            <a:pt x="60" y="0"/>
                          </a:lnTo>
                          <a:lnTo>
                            <a:pt x="54" y="2"/>
                          </a:lnTo>
                          <a:lnTo>
                            <a:pt x="42" y="6"/>
                          </a:lnTo>
                          <a:lnTo>
                            <a:pt x="38" y="8"/>
                          </a:lnTo>
                          <a:close/>
                        </a:path>
                      </a:pathLst>
                    </a:custGeom>
                    <a:solidFill>
                      <a:srgbClr val="AC8D6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36" name="Freeform 86"/>
                    <p:cNvSpPr>
                      <a:spLocks/>
                    </p:cNvSpPr>
                    <p:nvPr/>
                  </p:nvSpPr>
                  <p:spPr bwMode="auto">
                    <a:xfrm>
                      <a:off x="1938" y="812"/>
                      <a:ext cx="32" cy="13"/>
                    </a:xfrm>
                    <a:custGeom>
                      <a:avLst/>
                      <a:gdLst>
                        <a:gd name="T0" fmla="*/ 0 w 56"/>
                        <a:gd name="T1" fmla="*/ 12 h 26"/>
                        <a:gd name="T2" fmla="*/ 31 w 56"/>
                        <a:gd name="T3" fmla="*/ 13 h 26"/>
                        <a:gd name="T4" fmla="*/ 32 w 56"/>
                        <a:gd name="T5" fmla="*/ 0 h 26"/>
                        <a:gd name="T6" fmla="*/ 1 w 56"/>
                        <a:gd name="T7" fmla="*/ 3 h 26"/>
                        <a:gd name="T8" fmla="*/ 0 w 56"/>
                        <a:gd name="T9" fmla="*/ 12 h 26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56" h="26">
                          <a:moveTo>
                            <a:pt x="0" y="24"/>
                          </a:moveTo>
                          <a:lnTo>
                            <a:pt x="54" y="26"/>
                          </a:lnTo>
                          <a:lnTo>
                            <a:pt x="56" y="0"/>
                          </a:lnTo>
                          <a:lnTo>
                            <a:pt x="2" y="6"/>
                          </a:lnTo>
                          <a:lnTo>
                            <a:pt x="0" y="24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37" name="Freeform 87"/>
                    <p:cNvSpPr>
                      <a:spLocks/>
                    </p:cNvSpPr>
                    <p:nvPr/>
                  </p:nvSpPr>
                  <p:spPr bwMode="auto">
                    <a:xfrm>
                      <a:off x="1922" y="659"/>
                      <a:ext cx="63" cy="160"/>
                    </a:xfrm>
                    <a:custGeom>
                      <a:avLst/>
                      <a:gdLst>
                        <a:gd name="T0" fmla="*/ 0 w 108"/>
                        <a:gd name="T1" fmla="*/ 56 h 332"/>
                        <a:gd name="T2" fmla="*/ 0 w 108"/>
                        <a:gd name="T3" fmla="*/ 56 h 332"/>
                        <a:gd name="T4" fmla="*/ 0 w 108"/>
                        <a:gd name="T5" fmla="*/ 45 h 332"/>
                        <a:gd name="T6" fmla="*/ 0 w 108"/>
                        <a:gd name="T7" fmla="*/ 35 h 332"/>
                        <a:gd name="T8" fmla="*/ 2 w 108"/>
                        <a:gd name="T9" fmla="*/ 22 h 332"/>
                        <a:gd name="T10" fmla="*/ 5 w 108"/>
                        <a:gd name="T11" fmla="*/ 12 h 332"/>
                        <a:gd name="T12" fmla="*/ 7 w 108"/>
                        <a:gd name="T13" fmla="*/ 7 h 332"/>
                        <a:gd name="T14" fmla="*/ 9 w 108"/>
                        <a:gd name="T15" fmla="*/ 3 h 332"/>
                        <a:gd name="T16" fmla="*/ 13 w 108"/>
                        <a:gd name="T17" fmla="*/ 1 h 332"/>
                        <a:gd name="T18" fmla="*/ 16 w 108"/>
                        <a:gd name="T19" fmla="*/ 0 h 332"/>
                        <a:gd name="T20" fmla="*/ 21 w 108"/>
                        <a:gd name="T21" fmla="*/ 0 h 332"/>
                        <a:gd name="T22" fmla="*/ 27 w 108"/>
                        <a:gd name="T23" fmla="*/ 3 h 332"/>
                        <a:gd name="T24" fmla="*/ 27 w 108"/>
                        <a:gd name="T25" fmla="*/ 3 h 332"/>
                        <a:gd name="T26" fmla="*/ 44 w 108"/>
                        <a:gd name="T27" fmla="*/ 38 h 332"/>
                        <a:gd name="T28" fmla="*/ 57 w 108"/>
                        <a:gd name="T29" fmla="*/ 64 h 332"/>
                        <a:gd name="T30" fmla="*/ 61 w 108"/>
                        <a:gd name="T31" fmla="*/ 74 h 332"/>
                        <a:gd name="T32" fmla="*/ 63 w 108"/>
                        <a:gd name="T33" fmla="*/ 80 h 332"/>
                        <a:gd name="T34" fmla="*/ 63 w 108"/>
                        <a:gd name="T35" fmla="*/ 80 h 332"/>
                        <a:gd name="T36" fmla="*/ 62 w 108"/>
                        <a:gd name="T37" fmla="*/ 88 h 332"/>
                        <a:gd name="T38" fmla="*/ 61 w 108"/>
                        <a:gd name="T39" fmla="*/ 98 h 332"/>
                        <a:gd name="T40" fmla="*/ 56 w 108"/>
                        <a:gd name="T41" fmla="*/ 125 h 332"/>
                        <a:gd name="T42" fmla="*/ 49 w 108"/>
                        <a:gd name="T43" fmla="*/ 160 h 332"/>
                        <a:gd name="T44" fmla="*/ 13 w 108"/>
                        <a:gd name="T45" fmla="*/ 158 h 332"/>
                        <a:gd name="T46" fmla="*/ 19 w 108"/>
                        <a:gd name="T47" fmla="*/ 90 h 332"/>
                        <a:gd name="T48" fmla="*/ 19 w 108"/>
                        <a:gd name="T49" fmla="*/ 90 h 332"/>
                        <a:gd name="T50" fmla="*/ 11 w 108"/>
                        <a:gd name="T51" fmla="*/ 76 h 332"/>
                        <a:gd name="T52" fmla="*/ 0 w 108"/>
                        <a:gd name="T53" fmla="*/ 56 h 332"/>
                        <a:gd name="T54" fmla="*/ 0 w 108"/>
                        <a:gd name="T55" fmla="*/ 56 h 332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</a:gdLst>
                      <a:ahLst/>
                      <a:cxnLst>
                        <a:cxn ang="T56">
                          <a:pos x="T0" y="T1"/>
                        </a:cxn>
                        <a:cxn ang="T57">
                          <a:pos x="T2" y="T3"/>
                        </a:cxn>
                        <a:cxn ang="T58">
                          <a:pos x="T4" y="T5"/>
                        </a:cxn>
                        <a:cxn ang="T59">
                          <a:pos x="T6" y="T7"/>
                        </a:cxn>
                        <a:cxn ang="T60">
                          <a:pos x="T8" y="T9"/>
                        </a:cxn>
                        <a:cxn ang="T61">
                          <a:pos x="T10" y="T11"/>
                        </a:cxn>
                        <a:cxn ang="T62">
                          <a:pos x="T12" y="T13"/>
                        </a:cxn>
                        <a:cxn ang="T63">
                          <a:pos x="T14" y="T15"/>
                        </a:cxn>
                        <a:cxn ang="T64">
                          <a:pos x="T16" y="T17"/>
                        </a:cxn>
                        <a:cxn ang="T65">
                          <a:pos x="T18" y="T19"/>
                        </a:cxn>
                        <a:cxn ang="T66">
                          <a:pos x="T20" y="T21"/>
                        </a:cxn>
                        <a:cxn ang="T67">
                          <a:pos x="T22" y="T23"/>
                        </a:cxn>
                        <a:cxn ang="T68">
                          <a:pos x="T24" y="T25"/>
                        </a:cxn>
                        <a:cxn ang="T69">
                          <a:pos x="T26" y="T27"/>
                        </a:cxn>
                        <a:cxn ang="T70">
                          <a:pos x="T28" y="T29"/>
                        </a:cxn>
                        <a:cxn ang="T71">
                          <a:pos x="T30" y="T31"/>
                        </a:cxn>
                        <a:cxn ang="T72">
                          <a:pos x="T32" y="T33"/>
                        </a:cxn>
                        <a:cxn ang="T73">
                          <a:pos x="T34" y="T35"/>
                        </a:cxn>
                        <a:cxn ang="T74">
                          <a:pos x="T36" y="T37"/>
                        </a:cxn>
                        <a:cxn ang="T75">
                          <a:pos x="T38" y="T39"/>
                        </a:cxn>
                        <a:cxn ang="T76">
                          <a:pos x="T40" y="T41"/>
                        </a:cxn>
                        <a:cxn ang="T77">
                          <a:pos x="T42" y="T43"/>
                        </a:cxn>
                        <a:cxn ang="T78">
                          <a:pos x="T44" y="T45"/>
                        </a:cxn>
                        <a:cxn ang="T79">
                          <a:pos x="T46" y="T47"/>
                        </a:cxn>
                        <a:cxn ang="T80">
                          <a:pos x="T48" y="T49"/>
                        </a:cxn>
                        <a:cxn ang="T81">
                          <a:pos x="T50" y="T51"/>
                        </a:cxn>
                        <a:cxn ang="T82">
                          <a:pos x="T52" y="T53"/>
                        </a:cxn>
                        <a:cxn ang="T83">
                          <a:pos x="T54" y="T55"/>
                        </a:cxn>
                      </a:cxnLst>
                      <a:rect l="0" t="0" r="r" b="b"/>
                      <a:pathLst>
                        <a:path w="108" h="332">
                          <a:moveTo>
                            <a:pt x="0" y="116"/>
                          </a:moveTo>
                          <a:lnTo>
                            <a:pt x="0" y="116"/>
                          </a:lnTo>
                          <a:lnTo>
                            <a:pt x="0" y="94"/>
                          </a:lnTo>
                          <a:lnTo>
                            <a:pt x="0" y="72"/>
                          </a:lnTo>
                          <a:lnTo>
                            <a:pt x="4" y="46"/>
                          </a:lnTo>
                          <a:lnTo>
                            <a:pt x="8" y="24"/>
                          </a:lnTo>
                          <a:lnTo>
                            <a:pt x="12" y="14"/>
                          </a:lnTo>
                          <a:lnTo>
                            <a:pt x="16" y="6"/>
                          </a:lnTo>
                          <a:lnTo>
                            <a:pt x="22" y="2"/>
                          </a:lnTo>
                          <a:lnTo>
                            <a:pt x="28" y="0"/>
                          </a:lnTo>
                          <a:lnTo>
                            <a:pt x="36" y="0"/>
                          </a:lnTo>
                          <a:lnTo>
                            <a:pt x="46" y="6"/>
                          </a:lnTo>
                          <a:lnTo>
                            <a:pt x="76" y="78"/>
                          </a:lnTo>
                          <a:lnTo>
                            <a:pt x="98" y="132"/>
                          </a:lnTo>
                          <a:lnTo>
                            <a:pt x="104" y="154"/>
                          </a:lnTo>
                          <a:lnTo>
                            <a:pt x="108" y="166"/>
                          </a:lnTo>
                          <a:lnTo>
                            <a:pt x="106" y="182"/>
                          </a:lnTo>
                          <a:lnTo>
                            <a:pt x="104" y="204"/>
                          </a:lnTo>
                          <a:lnTo>
                            <a:pt x="96" y="260"/>
                          </a:lnTo>
                          <a:lnTo>
                            <a:pt x="84" y="332"/>
                          </a:lnTo>
                          <a:lnTo>
                            <a:pt x="22" y="328"/>
                          </a:lnTo>
                          <a:lnTo>
                            <a:pt x="32" y="186"/>
                          </a:lnTo>
                          <a:lnTo>
                            <a:pt x="18" y="158"/>
                          </a:lnTo>
                          <a:lnTo>
                            <a:pt x="0" y="116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3038" name="Freeform 88"/>
                    <p:cNvSpPr>
                      <a:spLocks/>
                    </p:cNvSpPr>
                    <p:nvPr/>
                  </p:nvSpPr>
                  <p:spPr bwMode="auto">
                    <a:xfrm>
                      <a:off x="1918" y="848"/>
                      <a:ext cx="21" cy="23"/>
                    </a:xfrm>
                    <a:custGeom>
                      <a:avLst/>
                      <a:gdLst>
                        <a:gd name="T0" fmla="*/ 9 w 36"/>
                        <a:gd name="T1" fmla="*/ 21 h 48"/>
                        <a:gd name="T2" fmla="*/ 4 w 36"/>
                        <a:gd name="T3" fmla="*/ 23 h 48"/>
                        <a:gd name="T4" fmla="*/ 0 w 36"/>
                        <a:gd name="T5" fmla="*/ 21 h 48"/>
                        <a:gd name="T6" fmla="*/ 1 w 36"/>
                        <a:gd name="T7" fmla="*/ 4 h 48"/>
                        <a:gd name="T8" fmla="*/ 18 w 36"/>
                        <a:gd name="T9" fmla="*/ 0 h 48"/>
                        <a:gd name="T10" fmla="*/ 18 w 36"/>
                        <a:gd name="T11" fmla="*/ 0 h 48"/>
                        <a:gd name="T12" fmla="*/ 19 w 36"/>
                        <a:gd name="T13" fmla="*/ 0 h 48"/>
                        <a:gd name="T14" fmla="*/ 20 w 36"/>
                        <a:gd name="T15" fmla="*/ 1 h 48"/>
                        <a:gd name="T16" fmla="*/ 21 w 36"/>
                        <a:gd name="T17" fmla="*/ 2 h 48"/>
                        <a:gd name="T18" fmla="*/ 19 w 36"/>
                        <a:gd name="T19" fmla="*/ 4 h 48"/>
                        <a:gd name="T20" fmla="*/ 7 w 36"/>
                        <a:gd name="T21" fmla="*/ 7 h 48"/>
                        <a:gd name="T22" fmla="*/ 9 w 36"/>
                        <a:gd name="T23" fmla="*/ 21 h 48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36" h="48">
                          <a:moveTo>
                            <a:pt x="16" y="44"/>
                          </a:moveTo>
                          <a:lnTo>
                            <a:pt x="6" y="48"/>
                          </a:lnTo>
                          <a:lnTo>
                            <a:pt x="0" y="44"/>
                          </a:lnTo>
                          <a:lnTo>
                            <a:pt x="2" y="8"/>
                          </a:lnTo>
                          <a:lnTo>
                            <a:pt x="30" y="0"/>
                          </a:lnTo>
                          <a:lnTo>
                            <a:pt x="32" y="0"/>
                          </a:lnTo>
                          <a:lnTo>
                            <a:pt x="34" y="2"/>
                          </a:lnTo>
                          <a:lnTo>
                            <a:pt x="36" y="4"/>
                          </a:lnTo>
                          <a:lnTo>
                            <a:pt x="32" y="8"/>
                          </a:lnTo>
                          <a:lnTo>
                            <a:pt x="12" y="14"/>
                          </a:lnTo>
                          <a:lnTo>
                            <a:pt x="16" y="44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</p:grpSp>
              <p:sp>
                <p:nvSpPr>
                  <p:cNvPr id="22967" name="Text Box 8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64" y="401"/>
                    <a:ext cx="436" cy="16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5875">
                        <a:solidFill>
                          <a:srgbClr val="00FFFF"/>
                        </a:solidFill>
                        <a:prstDash val="dash"/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1400" b="1">
                        <a:solidFill>
                          <a:schemeClr val="tx1"/>
                        </a:solidFill>
                        <a:latin typeface="Arial" pitchFamily="34" charset="0"/>
                      </a:defRPr>
                    </a:lvl1pPr>
                    <a:lvl2pPr marL="742950" indent="-285750" eaLnBrk="0" hangingPunct="0">
                      <a:defRPr sz="1400" b="1">
                        <a:solidFill>
                          <a:schemeClr val="tx1"/>
                        </a:solidFill>
                        <a:latin typeface="Arial" pitchFamily="34" charset="0"/>
                      </a:defRPr>
                    </a:lvl2pPr>
                    <a:lvl3pPr marL="1143000" indent="-228600" eaLnBrk="0" hangingPunct="0">
                      <a:defRPr sz="1400" b="1">
                        <a:solidFill>
                          <a:schemeClr val="tx1"/>
                        </a:solidFill>
                        <a:latin typeface="Arial" pitchFamily="34" charset="0"/>
                      </a:defRPr>
                    </a:lvl3pPr>
                    <a:lvl4pPr marL="1600200" indent="-228600" eaLnBrk="0" hangingPunct="0">
                      <a:defRPr sz="1400" b="1">
                        <a:solidFill>
                          <a:schemeClr val="tx1"/>
                        </a:solidFill>
                        <a:latin typeface="Arial" pitchFamily="34" charset="0"/>
                      </a:defRPr>
                    </a:lvl4pPr>
                    <a:lvl5pPr marL="2057400" indent="-228600" eaLnBrk="0" hangingPunct="0">
                      <a:defRPr sz="1400" b="1">
                        <a:solidFill>
                          <a:schemeClr val="tx1"/>
                        </a:solidFill>
                        <a:latin typeface="Arial" pitchFamily="34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400" b="1">
                        <a:solidFill>
                          <a:schemeClr val="tx1"/>
                        </a:solidFill>
                        <a:latin typeface="Arial" pitchFamily="34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400" b="1">
                        <a:solidFill>
                          <a:schemeClr val="tx1"/>
                        </a:solidFill>
                        <a:latin typeface="Arial" pitchFamily="34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400" b="1">
                        <a:solidFill>
                          <a:schemeClr val="tx1"/>
                        </a:solidFill>
                        <a:latin typeface="Arial" pitchFamily="34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400" b="1">
                        <a:solidFill>
                          <a:schemeClr val="tx1"/>
                        </a:solidFill>
                        <a:latin typeface="Arial" pitchFamily="34" charset="0"/>
                      </a:defRPr>
                    </a:lvl9pPr>
                  </a:lstStyle>
                  <a:p>
                    <a:pPr algn="l" eaLnBrk="1" hangingPunct="1"/>
                    <a:r>
                      <a:rPr lang="es-ES"/>
                      <a:t> 4,4 %</a:t>
                    </a:r>
                  </a:p>
                </p:txBody>
              </p:sp>
            </p:grpSp>
            <p:sp>
              <p:nvSpPr>
                <p:cNvPr id="22860" name="Freeform 90"/>
                <p:cNvSpPr>
                  <a:spLocks/>
                </p:cNvSpPr>
                <p:nvPr/>
              </p:nvSpPr>
              <p:spPr bwMode="auto">
                <a:xfrm>
                  <a:off x="1152" y="624"/>
                  <a:ext cx="47" cy="25"/>
                </a:xfrm>
                <a:custGeom>
                  <a:avLst/>
                  <a:gdLst>
                    <a:gd name="T0" fmla="*/ 46 w 152"/>
                    <a:gd name="T1" fmla="*/ 25 h 100"/>
                    <a:gd name="T2" fmla="*/ 47 w 152"/>
                    <a:gd name="T3" fmla="*/ 22 h 100"/>
                    <a:gd name="T4" fmla="*/ 47 w 152"/>
                    <a:gd name="T5" fmla="*/ 19 h 100"/>
                    <a:gd name="T6" fmla="*/ 46 w 152"/>
                    <a:gd name="T7" fmla="*/ 16 h 100"/>
                    <a:gd name="T8" fmla="*/ 45 w 152"/>
                    <a:gd name="T9" fmla="*/ 13 h 100"/>
                    <a:gd name="T10" fmla="*/ 42 w 152"/>
                    <a:gd name="T11" fmla="*/ 9 h 100"/>
                    <a:gd name="T12" fmla="*/ 40 w 152"/>
                    <a:gd name="T13" fmla="*/ 6 h 100"/>
                    <a:gd name="T14" fmla="*/ 36 w 152"/>
                    <a:gd name="T15" fmla="*/ 4 h 100"/>
                    <a:gd name="T16" fmla="*/ 31 w 152"/>
                    <a:gd name="T17" fmla="*/ 2 h 100"/>
                    <a:gd name="T18" fmla="*/ 26 w 152"/>
                    <a:gd name="T19" fmla="*/ 0 h 100"/>
                    <a:gd name="T20" fmla="*/ 21 w 152"/>
                    <a:gd name="T21" fmla="*/ 0 h 100"/>
                    <a:gd name="T22" fmla="*/ 17 w 152"/>
                    <a:gd name="T23" fmla="*/ 1 h 100"/>
                    <a:gd name="T24" fmla="*/ 12 w 152"/>
                    <a:gd name="T25" fmla="*/ 2 h 100"/>
                    <a:gd name="T26" fmla="*/ 8 w 152"/>
                    <a:gd name="T27" fmla="*/ 3 h 100"/>
                    <a:gd name="T28" fmla="*/ 5 w 152"/>
                    <a:gd name="T29" fmla="*/ 5 h 100"/>
                    <a:gd name="T30" fmla="*/ 2 w 152"/>
                    <a:gd name="T31" fmla="*/ 8 h 100"/>
                    <a:gd name="T32" fmla="*/ 0 w 152"/>
                    <a:gd name="T33" fmla="*/ 10 h 100"/>
                    <a:gd name="T34" fmla="*/ 46 w 152"/>
                    <a:gd name="T35" fmla="*/ 25 h 10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2" h="100">
                      <a:moveTo>
                        <a:pt x="149" y="100"/>
                      </a:moveTo>
                      <a:lnTo>
                        <a:pt x="152" y="89"/>
                      </a:lnTo>
                      <a:lnTo>
                        <a:pt x="152" y="76"/>
                      </a:lnTo>
                      <a:lnTo>
                        <a:pt x="150" y="62"/>
                      </a:lnTo>
                      <a:lnTo>
                        <a:pt x="144" y="50"/>
                      </a:lnTo>
                      <a:lnTo>
                        <a:pt x="137" y="36"/>
                      </a:lnTo>
                      <a:lnTo>
                        <a:pt x="128" y="24"/>
                      </a:lnTo>
                      <a:lnTo>
                        <a:pt x="115" y="14"/>
                      </a:lnTo>
                      <a:lnTo>
                        <a:pt x="101" y="6"/>
                      </a:lnTo>
                      <a:lnTo>
                        <a:pt x="85" y="1"/>
                      </a:lnTo>
                      <a:lnTo>
                        <a:pt x="69" y="0"/>
                      </a:lnTo>
                      <a:lnTo>
                        <a:pt x="54" y="2"/>
                      </a:lnTo>
                      <a:lnTo>
                        <a:pt x="39" y="7"/>
                      </a:lnTo>
                      <a:lnTo>
                        <a:pt x="27" y="13"/>
                      </a:lnTo>
                      <a:lnTo>
                        <a:pt x="15" y="21"/>
                      </a:lnTo>
                      <a:lnTo>
                        <a:pt x="6" y="30"/>
                      </a:lnTo>
                      <a:lnTo>
                        <a:pt x="0" y="40"/>
                      </a:lnTo>
                      <a:lnTo>
                        <a:pt x="149" y="1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61" name="Freeform 91"/>
                <p:cNvSpPr>
                  <a:spLocks/>
                </p:cNvSpPr>
                <p:nvPr/>
              </p:nvSpPr>
              <p:spPr bwMode="auto">
                <a:xfrm>
                  <a:off x="1020" y="618"/>
                  <a:ext cx="354" cy="517"/>
                </a:xfrm>
                <a:custGeom>
                  <a:avLst/>
                  <a:gdLst>
                    <a:gd name="T0" fmla="*/ 215 w 1153"/>
                    <a:gd name="T1" fmla="*/ 126 h 2097"/>
                    <a:gd name="T2" fmla="*/ 246 w 1153"/>
                    <a:gd name="T3" fmla="*/ 153 h 2097"/>
                    <a:gd name="T4" fmla="*/ 280 w 1153"/>
                    <a:gd name="T5" fmla="*/ 191 h 2097"/>
                    <a:gd name="T6" fmla="*/ 309 w 1153"/>
                    <a:gd name="T7" fmla="*/ 230 h 2097"/>
                    <a:gd name="T8" fmla="*/ 321 w 1153"/>
                    <a:gd name="T9" fmla="*/ 218 h 2097"/>
                    <a:gd name="T10" fmla="*/ 308 w 1153"/>
                    <a:gd name="T11" fmla="*/ 184 h 2097"/>
                    <a:gd name="T12" fmla="*/ 280 w 1153"/>
                    <a:gd name="T13" fmla="*/ 136 h 2097"/>
                    <a:gd name="T14" fmla="*/ 244 w 1153"/>
                    <a:gd name="T15" fmla="*/ 98 h 2097"/>
                    <a:gd name="T16" fmla="*/ 220 w 1153"/>
                    <a:gd name="T17" fmla="*/ 81 h 2097"/>
                    <a:gd name="T18" fmla="*/ 193 w 1153"/>
                    <a:gd name="T19" fmla="*/ 70 h 2097"/>
                    <a:gd name="T20" fmla="*/ 165 w 1153"/>
                    <a:gd name="T21" fmla="*/ 64 h 2097"/>
                    <a:gd name="T22" fmla="*/ 173 w 1153"/>
                    <a:gd name="T23" fmla="*/ 55 h 2097"/>
                    <a:gd name="T24" fmla="*/ 181 w 1153"/>
                    <a:gd name="T25" fmla="*/ 44 h 2097"/>
                    <a:gd name="T26" fmla="*/ 186 w 1153"/>
                    <a:gd name="T27" fmla="*/ 23 h 2097"/>
                    <a:gd name="T28" fmla="*/ 165 w 1153"/>
                    <a:gd name="T29" fmla="*/ 2 h 2097"/>
                    <a:gd name="T30" fmla="*/ 135 w 1153"/>
                    <a:gd name="T31" fmla="*/ 4 h 2097"/>
                    <a:gd name="T32" fmla="*/ 108 w 1153"/>
                    <a:gd name="T33" fmla="*/ 11 h 2097"/>
                    <a:gd name="T34" fmla="*/ 88 w 1153"/>
                    <a:gd name="T35" fmla="*/ 7 h 2097"/>
                    <a:gd name="T36" fmla="*/ 95 w 1153"/>
                    <a:gd name="T37" fmla="*/ 12 h 2097"/>
                    <a:gd name="T38" fmla="*/ 118 w 1153"/>
                    <a:gd name="T39" fmla="*/ 20 h 2097"/>
                    <a:gd name="T40" fmla="*/ 119 w 1153"/>
                    <a:gd name="T41" fmla="*/ 22 h 2097"/>
                    <a:gd name="T42" fmla="*/ 113 w 1153"/>
                    <a:gd name="T43" fmla="*/ 39 h 2097"/>
                    <a:gd name="T44" fmla="*/ 111 w 1153"/>
                    <a:gd name="T45" fmla="*/ 67 h 2097"/>
                    <a:gd name="T46" fmla="*/ 83 w 1153"/>
                    <a:gd name="T47" fmla="*/ 76 h 2097"/>
                    <a:gd name="T48" fmla="*/ 59 w 1153"/>
                    <a:gd name="T49" fmla="*/ 88 h 2097"/>
                    <a:gd name="T50" fmla="*/ 41 w 1153"/>
                    <a:gd name="T51" fmla="*/ 99 h 2097"/>
                    <a:gd name="T52" fmla="*/ 2 w 1153"/>
                    <a:gd name="T53" fmla="*/ 140 h 2097"/>
                    <a:gd name="T54" fmla="*/ 7 w 1153"/>
                    <a:gd name="T55" fmla="*/ 178 h 2097"/>
                    <a:gd name="T56" fmla="*/ 22 w 1153"/>
                    <a:gd name="T57" fmla="*/ 181 h 2097"/>
                    <a:gd name="T58" fmla="*/ 42 w 1153"/>
                    <a:gd name="T59" fmla="*/ 174 h 2097"/>
                    <a:gd name="T60" fmla="*/ 38 w 1153"/>
                    <a:gd name="T61" fmla="*/ 165 h 2097"/>
                    <a:gd name="T62" fmla="*/ 48 w 1153"/>
                    <a:gd name="T63" fmla="*/ 143 h 2097"/>
                    <a:gd name="T64" fmla="*/ 60 w 1153"/>
                    <a:gd name="T65" fmla="*/ 158 h 2097"/>
                    <a:gd name="T66" fmla="*/ 55 w 1153"/>
                    <a:gd name="T67" fmla="*/ 193 h 2097"/>
                    <a:gd name="T68" fmla="*/ 47 w 1153"/>
                    <a:gd name="T69" fmla="*/ 182 h 2097"/>
                    <a:gd name="T70" fmla="*/ 18 w 1153"/>
                    <a:gd name="T71" fmla="*/ 197 h 2097"/>
                    <a:gd name="T72" fmla="*/ 41 w 1153"/>
                    <a:gd name="T73" fmla="*/ 223 h 2097"/>
                    <a:gd name="T74" fmla="*/ 52 w 1153"/>
                    <a:gd name="T75" fmla="*/ 279 h 2097"/>
                    <a:gd name="T76" fmla="*/ 82 w 1153"/>
                    <a:gd name="T77" fmla="*/ 420 h 2097"/>
                    <a:gd name="T78" fmla="*/ 151 w 1153"/>
                    <a:gd name="T79" fmla="*/ 516 h 2097"/>
                    <a:gd name="T80" fmla="*/ 138 w 1153"/>
                    <a:gd name="T81" fmla="*/ 398 h 2097"/>
                    <a:gd name="T82" fmla="*/ 143 w 1153"/>
                    <a:gd name="T83" fmla="*/ 315 h 2097"/>
                    <a:gd name="T84" fmla="*/ 169 w 1153"/>
                    <a:gd name="T85" fmla="*/ 321 h 2097"/>
                    <a:gd name="T86" fmla="*/ 198 w 1153"/>
                    <a:gd name="T87" fmla="*/ 354 h 2097"/>
                    <a:gd name="T88" fmla="*/ 224 w 1153"/>
                    <a:gd name="T89" fmla="*/ 389 h 2097"/>
                    <a:gd name="T90" fmla="*/ 262 w 1153"/>
                    <a:gd name="T91" fmla="*/ 446 h 2097"/>
                    <a:gd name="T92" fmla="*/ 289 w 1153"/>
                    <a:gd name="T93" fmla="*/ 493 h 2097"/>
                    <a:gd name="T94" fmla="*/ 300 w 1153"/>
                    <a:gd name="T95" fmla="*/ 511 h 2097"/>
                    <a:gd name="T96" fmla="*/ 339 w 1153"/>
                    <a:gd name="T97" fmla="*/ 488 h 2097"/>
                    <a:gd name="T98" fmla="*/ 292 w 1153"/>
                    <a:gd name="T99" fmla="*/ 397 h 2097"/>
                    <a:gd name="T100" fmla="*/ 241 w 1153"/>
                    <a:gd name="T101" fmla="*/ 274 h 2097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1153" h="2097">
                      <a:moveTo>
                        <a:pt x="731" y="903"/>
                      </a:moveTo>
                      <a:lnTo>
                        <a:pt x="717" y="796"/>
                      </a:lnTo>
                      <a:lnTo>
                        <a:pt x="708" y="691"/>
                      </a:lnTo>
                      <a:lnTo>
                        <a:pt x="703" y="596"/>
                      </a:lnTo>
                      <a:lnTo>
                        <a:pt x="701" y="513"/>
                      </a:lnTo>
                      <a:lnTo>
                        <a:pt x="723" y="538"/>
                      </a:lnTo>
                      <a:lnTo>
                        <a:pt x="744" y="560"/>
                      </a:lnTo>
                      <a:lnTo>
                        <a:pt x="764" y="580"/>
                      </a:lnTo>
                      <a:lnTo>
                        <a:pt x="784" y="601"/>
                      </a:lnTo>
                      <a:lnTo>
                        <a:pt x="802" y="622"/>
                      </a:lnTo>
                      <a:lnTo>
                        <a:pt x="820" y="644"/>
                      </a:lnTo>
                      <a:lnTo>
                        <a:pt x="839" y="667"/>
                      </a:lnTo>
                      <a:lnTo>
                        <a:pt x="857" y="692"/>
                      </a:lnTo>
                      <a:lnTo>
                        <a:pt x="885" y="732"/>
                      </a:lnTo>
                      <a:lnTo>
                        <a:pt x="913" y="775"/>
                      </a:lnTo>
                      <a:lnTo>
                        <a:pt x="938" y="816"/>
                      </a:lnTo>
                      <a:lnTo>
                        <a:pt x="961" y="856"/>
                      </a:lnTo>
                      <a:lnTo>
                        <a:pt x="981" y="889"/>
                      </a:lnTo>
                      <a:lnTo>
                        <a:pt x="997" y="915"/>
                      </a:lnTo>
                      <a:lnTo>
                        <a:pt x="1006" y="933"/>
                      </a:lnTo>
                      <a:lnTo>
                        <a:pt x="1009" y="940"/>
                      </a:lnTo>
                      <a:lnTo>
                        <a:pt x="1051" y="911"/>
                      </a:lnTo>
                      <a:lnTo>
                        <a:pt x="1050" y="907"/>
                      </a:lnTo>
                      <a:lnTo>
                        <a:pt x="1049" y="898"/>
                      </a:lnTo>
                      <a:lnTo>
                        <a:pt x="1045" y="883"/>
                      </a:lnTo>
                      <a:lnTo>
                        <a:pt x="1039" y="864"/>
                      </a:lnTo>
                      <a:lnTo>
                        <a:pt x="1032" y="841"/>
                      </a:lnTo>
                      <a:lnTo>
                        <a:pt x="1024" y="812"/>
                      </a:lnTo>
                      <a:lnTo>
                        <a:pt x="1014" y="781"/>
                      </a:lnTo>
                      <a:lnTo>
                        <a:pt x="1003" y="746"/>
                      </a:lnTo>
                      <a:lnTo>
                        <a:pt x="989" y="710"/>
                      </a:lnTo>
                      <a:lnTo>
                        <a:pt x="973" y="672"/>
                      </a:lnTo>
                      <a:lnTo>
                        <a:pt x="954" y="633"/>
                      </a:lnTo>
                      <a:lnTo>
                        <a:pt x="933" y="593"/>
                      </a:lnTo>
                      <a:lnTo>
                        <a:pt x="911" y="553"/>
                      </a:lnTo>
                      <a:lnTo>
                        <a:pt x="886" y="513"/>
                      </a:lnTo>
                      <a:lnTo>
                        <a:pt x="858" y="474"/>
                      </a:lnTo>
                      <a:lnTo>
                        <a:pt x="829" y="437"/>
                      </a:lnTo>
                      <a:lnTo>
                        <a:pt x="811" y="418"/>
                      </a:lnTo>
                      <a:lnTo>
                        <a:pt x="795" y="399"/>
                      </a:lnTo>
                      <a:lnTo>
                        <a:pt x="780" y="383"/>
                      </a:lnTo>
                      <a:lnTo>
                        <a:pt x="764" y="367"/>
                      </a:lnTo>
                      <a:lnTo>
                        <a:pt x="749" y="352"/>
                      </a:lnTo>
                      <a:lnTo>
                        <a:pt x="733" y="340"/>
                      </a:lnTo>
                      <a:lnTo>
                        <a:pt x="718" y="327"/>
                      </a:lnTo>
                      <a:lnTo>
                        <a:pt x="702" y="315"/>
                      </a:lnTo>
                      <a:lnTo>
                        <a:pt x="685" y="306"/>
                      </a:lnTo>
                      <a:lnTo>
                        <a:pt x="666" y="297"/>
                      </a:lnTo>
                      <a:lnTo>
                        <a:pt x="648" y="289"/>
                      </a:lnTo>
                      <a:lnTo>
                        <a:pt x="627" y="282"/>
                      </a:lnTo>
                      <a:lnTo>
                        <a:pt x="606" y="276"/>
                      </a:lnTo>
                      <a:lnTo>
                        <a:pt x="582" y="272"/>
                      </a:lnTo>
                      <a:lnTo>
                        <a:pt x="558" y="267"/>
                      </a:lnTo>
                      <a:lnTo>
                        <a:pt x="530" y="265"/>
                      </a:lnTo>
                      <a:lnTo>
                        <a:pt x="536" y="259"/>
                      </a:lnTo>
                      <a:lnTo>
                        <a:pt x="542" y="252"/>
                      </a:lnTo>
                      <a:lnTo>
                        <a:pt x="547" y="245"/>
                      </a:lnTo>
                      <a:lnTo>
                        <a:pt x="553" y="238"/>
                      </a:lnTo>
                      <a:lnTo>
                        <a:pt x="559" y="231"/>
                      </a:lnTo>
                      <a:lnTo>
                        <a:pt x="564" y="224"/>
                      </a:lnTo>
                      <a:lnTo>
                        <a:pt x="569" y="217"/>
                      </a:lnTo>
                      <a:lnTo>
                        <a:pt x="574" y="209"/>
                      </a:lnTo>
                      <a:lnTo>
                        <a:pt x="581" y="198"/>
                      </a:lnTo>
                      <a:lnTo>
                        <a:pt x="585" y="188"/>
                      </a:lnTo>
                      <a:lnTo>
                        <a:pt x="590" y="177"/>
                      </a:lnTo>
                      <a:lnTo>
                        <a:pt x="594" y="167"/>
                      </a:lnTo>
                      <a:lnTo>
                        <a:pt x="597" y="168"/>
                      </a:lnTo>
                      <a:lnTo>
                        <a:pt x="605" y="144"/>
                      </a:lnTo>
                      <a:lnTo>
                        <a:pt x="607" y="120"/>
                      </a:lnTo>
                      <a:lnTo>
                        <a:pt x="605" y="95"/>
                      </a:lnTo>
                      <a:lnTo>
                        <a:pt x="599" y="72"/>
                      </a:lnTo>
                      <a:lnTo>
                        <a:pt x="590" y="52"/>
                      </a:lnTo>
                      <a:lnTo>
                        <a:pt x="576" y="34"/>
                      </a:lnTo>
                      <a:lnTo>
                        <a:pt x="559" y="19"/>
                      </a:lnTo>
                      <a:lnTo>
                        <a:pt x="539" y="8"/>
                      </a:lnTo>
                      <a:lnTo>
                        <a:pt x="519" y="2"/>
                      </a:lnTo>
                      <a:lnTo>
                        <a:pt x="498" y="0"/>
                      </a:lnTo>
                      <a:lnTo>
                        <a:pt x="477" y="2"/>
                      </a:lnTo>
                      <a:lnTo>
                        <a:pt x="458" y="7"/>
                      </a:lnTo>
                      <a:lnTo>
                        <a:pt x="439" y="16"/>
                      </a:lnTo>
                      <a:lnTo>
                        <a:pt x="422" y="29"/>
                      </a:lnTo>
                      <a:lnTo>
                        <a:pt x="406" y="44"/>
                      </a:lnTo>
                      <a:lnTo>
                        <a:pt x="393" y="62"/>
                      </a:lnTo>
                      <a:lnTo>
                        <a:pt x="371" y="54"/>
                      </a:lnTo>
                      <a:lnTo>
                        <a:pt x="352" y="46"/>
                      </a:lnTo>
                      <a:lnTo>
                        <a:pt x="333" y="40"/>
                      </a:lnTo>
                      <a:lnTo>
                        <a:pt x="317" y="34"/>
                      </a:lnTo>
                      <a:lnTo>
                        <a:pt x="304" y="31"/>
                      </a:lnTo>
                      <a:lnTo>
                        <a:pt x="294" y="29"/>
                      </a:lnTo>
                      <a:lnTo>
                        <a:pt x="287" y="27"/>
                      </a:lnTo>
                      <a:lnTo>
                        <a:pt x="285" y="29"/>
                      </a:lnTo>
                      <a:lnTo>
                        <a:pt x="286" y="32"/>
                      </a:lnTo>
                      <a:lnTo>
                        <a:pt x="291" y="36"/>
                      </a:lnTo>
                      <a:lnTo>
                        <a:pt x="300" y="41"/>
                      </a:lnTo>
                      <a:lnTo>
                        <a:pt x="311" y="47"/>
                      </a:lnTo>
                      <a:lnTo>
                        <a:pt x="326" y="55"/>
                      </a:lnTo>
                      <a:lnTo>
                        <a:pt x="344" y="63"/>
                      </a:lnTo>
                      <a:lnTo>
                        <a:pt x="363" y="71"/>
                      </a:lnTo>
                      <a:lnTo>
                        <a:pt x="384" y="80"/>
                      </a:lnTo>
                      <a:lnTo>
                        <a:pt x="392" y="84"/>
                      </a:lnTo>
                      <a:lnTo>
                        <a:pt x="388" y="90"/>
                      </a:lnTo>
                      <a:lnTo>
                        <a:pt x="386" y="94"/>
                      </a:lnTo>
                      <a:lnTo>
                        <a:pt x="384" y="100"/>
                      </a:lnTo>
                      <a:lnTo>
                        <a:pt x="382" y="106"/>
                      </a:lnTo>
                      <a:lnTo>
                        <a:pt x="341" y="146"/>
                      </a:lnTo>
                      <a:lnTo>
                        <a:pt x="369" y="158"/>
                      </a:lnTo>
                      <a:lnTo>
                        <a:pt x="367" y="189"/>
                      </a:lnTo>
                      <a:lnTo>
                        <a:pt x="368" y="217"/>
                      </a:lnTo>
                      <a:lnTo>
                        <a:pt x="372" y="244"/>
                      </a:lnTo>
                      <a:lnTo>
                        <a:pt x="383" y="266"/>
                      </a:lnTo>
                      <a:lnTo>
                        <a:pt x="362" y="270"/>
                      </a:lnTo>
                      <a:lnTo>
                        <a:pt x="342" y="276"/>
                      </a:lnTo>
                      <a:lnTo>
                        <a:pt x="323" y="282"/>
                      </a:lnTo>
                      <a:lnTo>
                        <a:pt x="304" y="290"/>
                      </a:lnTo>
                      <a:lnTo>
                        <a:pt x="286" y="298"/>
                      </a:lnTo>
                      <a:lnTo>
                        <a:pt x="269" y="307"/>
                      </a:lnTo>
                      <a:lnTo>
                        <a:pt x="253" y="317"/>
                      </a:lnTo>
                      <a:lnTo>
                        <a:pt x="236" y="326"/>
                      </a:lnTo>
                      <a:lnTo>
                        <a:pt x="221" y="336"/>
                      </a:lnTo>
                      <a:lnTo>
                        <a:pt x="206" y="345"/>
                      </a:lnTo>
                      <a:lnTo>
                        <a:pt x="193" y="356"/>
                      </a:lnTo>
                      <a:lnTo>
                        <a:pt x="179" y="366"/>
                      </a:lnTo>
                      <a:lnTo>
                        <a:pt x="166" y="375"/>
                      </a:lnTo>
                      <a:lnTo>
                        <a:pt x="155" y="386"/>
                      </a:lnTo>
                      <a:lnTo>
                        <a:pt x="144" y="395"/>
                      </a:lnTo>
                      <a:lnTo>
                        <a:pt x="134" y="403"/>
                      </a:lnTo>
                      <a:lnTo>
                        <a:pt x="99" y="433"/>
                      </a:lnTo>
                      <a:lnTo>
                        <a:pt x="69" y="465"/>
                      </a:lnTo>
                      <a:lnTo>
                        <a:pt x="43" y="497"/>
                      </a:lnTo>
                      <a:lnTo>
                        <a:pt x="22" y="532"/>
                      </a:lnTo>
                      <a:lnTo>
                        <a:pt x="7" y="569"/>
                      </a:lnTo>
                      <a:lnTo>
                        <a:pt x="0" y="608"/>
                      </a:lnTo>
                      <a:lnTo>
                        <a:pt x="1" y="649"/>
                      </a:lnTo>
                      <a:lnTo>
                        <a:pt x="12" y="693"/>
                      </a:lnTo>
                      <a:lnTo>
                        <a:pt x="16" y="708"/>
                      </a:lnTo>
                      <a:lnTo>
                        <a:pt x="22" y="723"/>
                      </a:lnTo>
                      <a:lnTo>
                        <a:pt x="28" y="737"/>
                      </a:lnTo>
                      <a:lnTo>
                        <a:pt x="34" y="751"/>
                      </a:lnTo>
                      <a:lnTo>
                        <a:pt x="45" y="745"/>
                      </a:lnTo>
                      <a:lnTo>
                        <a:pt x="59" y="739"/>
                      </a:lnTo>
                      <a:lnTo>
                        <a:pt x="73" y="733"/>
                      </a:lnTo>
                      <a:lnTo>
                        <a:pt x="88" y="727"/>
                      </a:lnTo>
                      <a:lnTo>
                        <a:pt x="102" y="720"/>
                      </a:lnTo>
                      <a:lnTo>
                        <a:pt x="115" y="714"/>
                      </a:lnTo>
                      <a:lnTo>
                        <a:pt x="127" y="708"/>
                      </a:lnTo>
                      <a:lnTo>
                        <a:pt x="137" y="704"/>
                      </a:lnTo>
                      <a:lnTo>
                        <a:pt x="135" y="698"/>
                      </a:lnTo>
                      <a:lnTo>
                        <a:pt x="133" y="692"/>
                      </a:lnTo>
                      <a:lnTo>
                        <a:pt x="130" y="686"/>
                      </a:lnTo>
                      <a:lnTo>
                        <a:pt x="128" y="680"/>
                      </a:lnTo>
                      <a:lnTo>
                        <a:pt x="125" y="669"/>
                      </a:lnTo>
                      <a:lnTo>
                        <a:pt x="123" y="654"/>
                      </a:lnTo>
                      <a:lnTo>
                        <a:pt x="125" y="638"/>
                      </a:lnTo>
                      <a:lnTo>
                        <a:pt x="130" y="619"/>
                      </a:lnTo>
                      <a:lnTo>
                        <a:pt x="140" y="601"/>
                      </a:lnTo>
                      <a:lnTo>
                        <a:pt x="156" y="581"/>
                      </a:lnTo>
                      <a:lnTo>
                        <a:pt x="179" y="564"/>
                      </a:lnTo>
                      <a:lnTo>
                        <a:pt x="209" y="547"/>
                      </a:lnTo>
                      <a:lnTo>
                        <a:pt x="204" y="575"/>
                      </a:lnTo>
                      <a:lnTo>
                        <a:pt x="200" y="604"/>
                      </a:lnTo>
                      <a:lnTo>
                        <a:pt x="194" y="639"/>
                      </a:lnTo>
                      <a:lnTo>
                        <a:pt x="189" y="677"/>
                      </a:lnTo>
                      <a:lnTo>
                        <a:pt x="186" y="705"/>
                      </a:lnTo>
                      <a:lnTo>
                        <a:pt x="183" y="731"/>
                      </a:lnTo>
                      <a:lnTo>
                        <a:pt x="181" y="757"/>
                      </a:lnTo>
                      <a:lnTo>
                        <a:pt x="179" y="782"/>
                      </a:lnTo>
                      <a:lnTo>
                        <a:pt x="174" y="775"/>
                      </a:lnTo>
                      <a:lnTo>
                        <a:pt x="170" y="767"/>
                      </a:lnTo>
                      <a:lnTo>
                        <a:pt x="164" y="759"/>
                      </a:lnTo>
                      <a:lnTo>
                        <a:pt x="159" y="750"/>
                      </a:lnTo>
                      <a:lnTo>
                        <a:pt x="153" y="739"/>
                      </a:lnTo>
                      <a:lnTo>
                        <a:pt x="149" y="729"/>
                      </a:lnTo>
                      <a:lnTo>
                        <a:pt x="143" y="719"/>
                      </a:lnTo>
                      <a:lnTo>
                        <a:pt x="138" y="707"/>
                      </a:lnTo>
                      <a:lnTo>
                        <a:pt x="44" y="771"/>
                      </a:lnTo>
                      <a:lnTo>
                        <a:pt x="58" y="798"/>
                      </a:lnTo>
                      <a:lnTo>
                        <a:pt x="73" y="823"/>
                      </a:lnTo>
                      <a:lnTo>
                        <a:pt x="88" y="846"/>
                      </a:lnTo>
                      <a:lnTo>
                        <a:pt x="103" y="868"/>
                      </a:lnTo>
                      <a:lnTo>
                        <a:pt x="119" y="888"/>
                      </a:lnTo>
                      <a:lnTo>
                        <a:pt x="134" y="905"/>
                      </a:lnTo>
                      <a:lnTo>
                        <a:pt x="148" y="920"/>
                      </a:lnTo>
                      <a:lnTo>
                        <a:pt x="161" y="934"/>
                      </a:lnTo>
                      <a:lnTo>
                        <a:pt x="161" y="970"/>
                      </a:lnTo>
                      <a:lnTo>
                        <a:pt x="165" y="1041"/>
                      </a:lnTo>
                      <a:lnTo>
                        <a:pt x="170" y="1131"/>
                      </a:lnTo>
                      <a:lnTo>
                        <a:pt x="175" y="1221"/>
                      </a:lnTo>
                      <a:lnTo>
                        <a:pt x="186" y="1291"/>
                      </a:lnTo>
                      <a:lnTo>
                        <a:pt x="206" y="1406"/>
                      </a:lnTo>
                      <a:lnTo>
                        <a:pt x="234" y="1548"/>
                      </a:lnTo>
                      <a:lnTo>
                        <a:pt x="266" y="1702"/>
                      </a:lnTo>
                      <a:lnTo>
                        <a:pt x="296" y="1850"/>
                      </a:lnTo>
                      <a:lnTo>
                        <a:pt x="324" y="1976"/>
                      </a:lnTo>
                      <a:lnTo>
                        <a:pt x="342" y="2064"/>
                      </a:lnTo>
                      <a:lnTo>
                        <a:pt x="349" y="2097"/>
                      </a:lnTo>
                      <a:lnTo>
                        <a:pt x="492" y="2091"/>
                      </a:lnTo>
                      <a:lnTo>
                        <a:pt x="489" y="2063"/>
                      </a:lnTo>
                      <a:lnTo>
                        <a:pt x="482" y="1987"/>
                      </a:lnTo>
                      <a:lnTo>
                        <a:pt x="471" y="1876"/>
                      </a:lnTo>
                      <a:lnTo>
                        <a:pt x="461" y="1747"/>
                      </a:lnTo>
                      <a:lnTo>
                        <a:pt x="451" y="1613"/>
                      </a:lnTo>
                      <a:lnTo>
                        <a:pt x="444" y="1489"/>
                      </a:lnTo>
                      <a:lnTo>
                        <a:pt x="441" y="1389"/>
                      </a:lnTo>
                      <a:lnTo>
                        <a:pt x="446" y="1327"/>
                      </a:lnTo>
                      <a:lnTo>
                        <a:pt x="455" y="1297"/>
                      </a:lnTo>
                      <a:lnTo>
                        <a:pt x="467" y="1278"/>
                      </a:lnTo>
                      <a:lnTo>
                        <a:pt x="481" y="1268"/>
                      </a:lnTo>
                      <a:lnTo>
                        <a:pt x="497" y="1267"/>
                      </a:lnTo>
                      <a:lnTo>
                        <a:pt x="513" y="1274"/>
                      </a:lnTo>
                      <a:lnTo>
                        <a:pt x="531" y="1285"/>
                      </a:lnTo>
                      <a:lnTo>
                        <a:pt x="551" y="1304"/>
                      </a:lnTo>
                      <a:lnTo>
                        <a:pt x="570" y="1325"/>
                      </a:lnTo>
                      <a:lnTo>
                        <a:pt x="590" y="1351"/>
                      </a:lnTo>
                      <a:lnTo>
                        <a:pt x="608" y="1378"/>
                      </a:lnTo>
                      <a:lnTo>
                        <a:pt x="628" y="1407"/>
                      </a:lnTo>
                      <a:lnTo>
                        <a:pt x="645" y="1436"/>
                      </a:lnTo>
                      <a:lnTo>
                        <a:pt x="663" y="1464"/>
                      </a:lnTo>
                      <a:lnTo>
                        <a:pt x="678" y="1490"/>
                      </a:lnTo>
                      <a:lnTo>
                        <a:pt x="690" y="1513"/>
                      </a:lnTo>
                      <a:lnTo>
                        <a:pt x="702" y="1532"/>
                      </a:lnTo>
                      <a:lnTo>
                        <a:pt x="728" y="1578"/>
                      </a:lnTo>
                      <a:lnTo>
                        <a:pt x="755" y="1625"/>
                      </a:lnTo>
                      <a:lnTo>
                        <a:pt x="780" y="1673"/>
                      </a:lnTo>
                      <a:lnTo>
                        <a:pt x="805" y="1719"/>
                      </a:lnTo>
                      <a:lnTo>
                        <a:pt x="829" y="1767"/>
                      </a:lnTo>
                      <a:lnTo>
                        <a:pt x="852" y="1811"/>
                      </a:lnTo>
                      <a:lnTo>
                        <a:pt x="872" y="1854"/>
                      </a:lnTo>
                      <a:lnTo>
                        <a:pt x="893" y="1894"/>
                      </a:lnTo>
                      <a:lnTo>
                        <a:pt x="910" y="1932"/>
                      </a:lnTo>
                      <a:lnTo>
                        <a:pt x="926" y="1967"/>
                      </a:lnTo>
                      <a:lnTo>
                        <a:pt x="941" y="1998"/>
                      </a:lnTo>
                      <a:lnTo>
                        <a:pt x="953" y="2023"/>
                      </a:lnTo>
                      <a:lnTo>
                        <a:pt x="963" y="2045"/>
                      </a:lnTo>
                      <a:lnTo>
                        <a:pt x="970" y="2060"/>
                      </a:lnTo>
                      <a:lnTo>
                        <a:pt x="975" y="2071"/>
                      </a:lnTo>
                      <a:lnTo>
                        <a:pt x="976" y="2074"/>
                      </a:lnTo>
                      <a:lnTo>
                        <a:pt x="1153" y="2090"/>
                      </a:lnTo>
                      <a:lnTo>
                        <a:pt x="1150" y="2083"/>
                      </a:lnTo>
                      <a:lnTo>
                        <a:pt x="1140" y="2061"/>
                      </a:lnTo>
                      <a:lnTo>
                        <a:pt x="1125" y="2027"/>
                      </a:lnTo>
                      <a:lnTo>
                        <a:pt x="1104" y="1981"/>
                      </a:lnTo>
                      <a:lnTo>
                        <a:pt x="1080" y="1924"/>
                      </a:lnTo>
                      <a:lnTo>
                        <a:pt x="1051" y="1858"/>
                      </a:lnTo>
                      <a:lnTo>
                        <a:pt x="1020" y="1783"/>
                      </a:lnTo>
                      <a:lnTo>
                        <a:pt x="988" y="1700"/>
                      </a:lnTo>
                      <a:lnTo>
                        <a:pt x="952" y="1611"/>
                      </a:lnTo>
                      <a:lnTo>
                        <a:pt x="917" y="1518"/>
                      </a:lnTo>
                      <a:lnTo>
                        <a:pt x="882" y="1419"/>
                      </a:lnTo>
                      <a:lnTo>
                        <a:pt x="847" y="1317"/>
                      </a:lnTo>
                      <a:lnTo>
                        <a:pt x="814" y="1214"/>
                      </a:lnTo>
                      <a:lnTo>
                        <a:pt x="784" y="1110"/>
                      </a:lnTo>
                      <a:lnTo>
                        <a:pt x="755" y="1005"/>
                      </a:lnTo>
                      <a:lnTo>
                        <a:pt x="731" y="903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62" name="Freeform 92"/>
                <p:cNvSpPr>
                  <a:spLocks/>
                </p:cNvSpPr>
                <p:nvPr/>
              </p:nvSpPr>
              <p:spPr bwMode="auto">
                <a:xfrm>
                  <a:off x="1030" y="791"/>
                  <a:ext cx="32" cy="17"/>
                </a:xfrm>
                <a:custGeom>
                  <a:avLst/>
                  <a:gdLst>
                    <a:gd name="T0" fmla="*/ 32 w 104"/>
                    <a:gd name="T1" fmla="*/ 0 h 67"/>
                    <a:gd name="T2" fmla="*/ 29 w 104"/>
                    <a:gd name="T3" fmla="*/ 1 h 67"/>
                    <a:gd name="T4" fmla="*/ 25 w 104"/>
                    <a:gd name="T5" fmla="*/ 3 h 67"/>
                    <a:gd name="T6" fmla="*/ 21 w 104"/>
                    <a:gd name="T7" fmla="*/ 4 h 67"/>
                    <a:gd name="T8" fmla="*/ 17 w 104"/>
                    <a:gd name="T9" fmla="*/ 6 h 67"/>
                    <a:gd name="T10" fmla="*/ 12 w 104"/>
                    <a:gd name="T11" fmla="*/ 7 h 67"/>
                    <a:gd name="T12" fmla="*/ 8 w 104"/>
                    <a:gd name="T13" fmla="*/ 9 h 67"/>
                    <a:gd name="T14" fmla="*/ 3 w 104"/>
                    <a:gd name="T15" fmla="*/ 10 h 67"/>
                    <a:gd name="T16" fmla="*/ 0 w 104"/>
                    <a:gd name="T17" fmla="*/ 12 h 67"/>
                    <a:gd name="T18" fmla="*/ 1 w 104"/>
                    <a:gd name="T19" fmla="*/ 13 h 67"/>
                    <a:gd name="T20" fmla="*/ 2 w 104"/>
                    <a:gd name="T21" fmla="*/ 14 h 67"/>
                    <a:gd name="T22" fmla="*/ 2 w 104"/>
                    <a:gd name="T23" fmla="*/ 16 h 67"/>
                    <a:gd name="T24" fmla="*/ 3 w 104"/>
                    <a:gd name="T25" fmla="*/ 17 h 67"/>
                    <a:gd name="T26" fmla="*/ 32 w 104"/>
                    <a:gd name="T27" fmla="*/ 1 h 67"/>
                    <a:gd name="T28" fmla="*/ 32 w 104"/>
                    <a:gd name="T29" fmla="*/ 1 h 67"/>
                    <a:gd name="T30" fmla="*/ 32 w 104"/>
                    <a:gd name="T31" fmla="*/ 0 h 67"/>
                    <a:gd name="T32" fmla="*/ 32 w 104"/>
                    <a:gd name="T33" fmla="*/ 0 h 67"/>
                    <a:gd name="T34" fmla="*/ 32 w 104"/>
                    <a:gd name="T35" fmla="*/ 0 h 6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04" h="67">
                      <a:moveTo>
                        <a:pt x="103" y="0"/>
                      </a:moveTo>
                      <a:lnTo>
                        <a:pt x="93" y="4"/>
                      </a:lnTo>
                      <a:lnTo>
                        <a:pt x="81" y="10"/>
                      </a:lnTo>
                      <a:lnTo>
                        <a:pt x="68" y="16"/>
                      </a:lnTo>
                      <a:lnTo>
                        <a:pt x="54" y="23"/>
                      </a:lnTo>
                      <a:lnTo>
                        <a:pt x="39" y="29"/>
                      </a:lnTo>
                      <a:lnTo>
                        <a:pt x="25" y="35"/>
                      </a:lnTo>
                      <a:lnTo>
                        <a:pt x="11" y="41"/>
                      </a:lnTo>
                      <a:lnTo>
                        <a:pt x="0" y="47"/>
                      </a:lnTo>
                      <a:lnTo>
                        <a:pt x="2" y="51"/>
                      </a:lnTo>
                      <a:lnTo>
                        <a:pt x="5" y="57"/>
                      </a:lnTo>
                      <a:lnTo>
                        <a:pt x="8" y="62"/>
                      </a:lnTo>
                      <a:lnTo>
                        <a:pt x="10" y="67"/>
                      </a:lnTo>
                      <a:lnTo>
                        <a:pt x="104" y="3"/>
                      </a:lnTo>
                      <a:lnTo>
                        <a:pt x="104" y="2"/>
                      </a:lnTo>
                      <a:lnTo>
                        <a:pt x="104" y="1"/>
                      </a:lnTo>
                      <a:lnTo>
                        <a:pt x="10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63" name="Freeform 93"/>
                <p:cNvSpPr>
                  <a:spLocks/>
                </p:cNvSpPr>
                <p:nvPr/>
              </p:nvSpPr>
              <p:spPr bwMode="auto">
                <a:xfrm>
                  <a:off x="1260" y="806"/>
                  <a:ext cx="123" cy="82"/>
                </a:xfrm>
                <a:custGeom>
                  <a:avLst/>
                  <a:gdLst>
                    <a:gd name="T0" fmla="*/ 1 w 397"/>
                    <a:gd name="T1" fmla="*/ 69 h 331"/>
                    <a:gd name="T2" fmla="*/ 16 w 397"/>
                    <a:gd name="T3" fmla="*/ 59 h 331"/>
                    <a:gd name="T4" fmla="*/ 26 w 397"/>
                    <a:gd name="T5" fmla="*/ 69 h 331"/>
                    <a:gd name="T6" fmla="*/ 11 w 397"/>
                    <a:gd name="T7" fmla="*/ 78 h 331"/>
                    <a:gd name="T8" fmla="*/ 14 w 397"/>
                    <a:gd name="T9" fmla="*/ 80 h 331"/>
                    <a:gd name="T10" fmla="*/ 17 w 397"/>
                    <a:gd name="T11" fmla="*/ 81 h 331"/>
                    <a:gd name="T12" fmla="*/ 21 w 397"/>
                    <a:gd name="T13" fmla="*/ 82 h 331"/>
                    <a:gd name="T14" fmla="*/ 25 w 397"/>
                    <a:gd name="T15" fmla="*/ 82 h 331"/>
                    <a:gd name="T16" fmla="*/ 29 w 397"/>
                    <a:gd name="T17" fmla="*/ 82 h 331"/>
                    <a:gd name="T18" fmla="*/ 33 w 397"/>
                    <a:gd name="T19" fmla="*/ 81 h 331"/>
                    <a:gd name="T20" fmla="*/ 36 w 397"/>
                    <a:gd name="T21" fmla="*/ 80 h 331"/>
                    <a:gd name="T22" fmla="*/ 40 w 397"/>
                    <a:gd name="T23" fmla="*/ 78 h 331"/>
                    <a:gd name="T24" fmla="*/ 42 w 397"/>
                    <a:gd name="T25" fmla="*/ 76 h 331"/>
                    <a:gd name="T26" fmla="*/ 45 w 397"/>
                    <a:gd name="T27" fmla="*/ 73 h 331"/>
                    <a:gd name="T28" fmla="*/ 46 w 397"/>
                    <a:gd name="T29" fmla="*/ 71 h 331"/>
                    <a:gd name="T30" fmla="*/ 48 w 397"/>
                    <a:gd name="T31" fmla="*/ 68 h 331"/>
                    <a:gd name="T32" fmla="*/ 48 w 397"/>
                    <a:gd name="T33" fmla="*/ 65 h 331"/>
                    <a:gd name="T34" fmla="*/ 49 w 397"/>
                    <a:gd name="T35" fmla="*/ 62 h 331"/>
                    <a:gd name="T36" fmla="*/ 48 w 397"/>
                    <a:gd name="T37" fmla="*/ 59 h 331"/>
                    <a:gd name="T38" fmla="*/ 47 w 397"/>
                    <a:gd name="T39" fmla="*/ 56 h 331"/>
                    <a:gd name="T40" fmla="*/ 120 w 397"/>
                    <a:gd name="T41" fmla="*/ 12 h 331"/>
                    <a:gd name="T42" fmla="*/ 122 w 397"/>
                    <a:gd name="T43" fmla="*/ 10 h 331"/>
                    <a:gd name="T44" fmla="*/ 123 w 397"/>
                    <a:gd name="T45" fmla="*/ 7 h 331"/>
                    <a:gd name="T46" fmla="*/ 123 w 397"/>
                    <a:gd name="T47" fmla="*/ 5 h 331"/>
                    <a:gd name="T48" fmla="*/ 121 w 397"/>
                    <a:gd name="T49" fmla="*/ 3 h 331"/>
                    <a:gd name="T50" fmla="*/ 120 w 397"/>
                    <a:gd name="T51" fmla="*/ 2 h 331"/>
                    <a:gd name="T52" fmla="*/ 119 w 397"/>
                    <a:gd name="T53" fmla="*/ 1 h 331"/>
                    <a:gd name="T54" fmla="*/ 117 w 397"/>
                    <a:gd name="T55" fmla="*/ 0 h 331"/>
                    <a:gd name="T56" fmla="*/ 116 w 397"/>
                    <a:gd name="T57" fmla="*/ 0 h 331"/>
                    <a:gd name="T58" fmla="*/ 114 w 397"/>
                    <a:gd name="T59" fmla="*/ 0 h 331"/>
                    <a:gd name="T60" fmla="*/ 113 w 397"/>
                    <a:gd name="T61" fmla="*/ 0 h 331"/>
                    <a:gd name="T62" fmla="*/ 111 w 397"/>
                    <a:gd name="T63" fmla="*/ 1 h 331"/>
                    <a:gd name="T64" fmla="*/ 110 w 397"/>
                    <a:gd name="T65" fmla="*/ 1 h 331"/>
                    <a:gd name="T66" fmla="*/ 37 w 397"/>
                    <a:gd name="T67" fmla="*/ 46 h 331"/>
                    <a:gd name="T68" fmla="*/ 34 w 397"/>
                    <a:gd name="T69" fmla="*/ 45 h 331"/>
                    <a:gd name="T70" fmla="*/ 31 w 397"/>
                    <a:gd name="T71" fmla="*/ 44 h 331"/>
                    <a:gd name="T72" fmla="*/ 27 w 397"/>
                    <a:gd name="T73" fmla="*/ 43 h 331"/>
                    <a:gd name="T74" fmla="*/ 24 w 397"/>
                    <a:gd name="T75" fmla="*/ 43 h 331"/>
                    <a:gd name="T76" fmla="*/ 20 w 397"/>
                    <a:gd name="T77" fmla="*/ 44 h 331"/>
                    <a:gd name="T78" fmla="*/ 16 w 397"/>
                    <a:gd name="T79" fmla="*/ 44 h 331"/>
                    <a:gd name="T80" fmla="*/ 13 w 397"/>
                    <a:gd name="T81" fmla="*/ 46 h 331"/>
                    <a:gd name="T82" fmla="*/ 10 w 397"/>
                    <a:gd name="T83" fmla="*/ 47 h 331"/>
                    <a:gd name="T84" fmla="*/ 7 w 397"/>
                    <a:gd name="T85" fmla="*/ 50 h 331"/>
                    <a:gd name="T86" fmla="*/ 4 w 397"/>
                    <a:gd name="T87" fmla="*/ 52 h 331"/>
                    <a:gd name="T88" fmla="*/ 2 w 397"/>
                    <a:gd name="T89" fmla="*/ 54 h 331"/>
                    <a:gd name="T90" fmla="*/ 1 w 397"/>
                    <a:gd name="T91" fmla="*/ 57 h 331"/>
                    <a:gd name="T92" fmla="*/ 0 w 397"/>
                    <a:gd name="T93" fmla="*/ 60 h 331"/>
                    <a:gd name="T94" fmla="*/ 0 w 397"/>
                    <a:gd name="T95" fmla="*/ 63 h 331"/>
                    <a:gd name="T96" fmla="*/ 0 w 397"/>
                    <a:gd name="T97" fmla="*/ 66 h 331"/>
                    <a:gd name="T98" fmla="*/ 1 w 397"/>
                    <a:gd name="T99" fmla="*/ 69 h 331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0" t="0" r="r" b="b"/>
                  <a:pathLst>
                    <a:path w="397" h="331">
                      <a:moveTo>
                        <a:pt x="4" y="277"/>
                      </a:moveTo>
                      <a:lnTo>
                        <a:pt x="53" y="240"/>
                      </a:lnTo>
                      <a:lnTo>
                        <a:pt x="83" y="278"/>
                      </a:lnTo>
                      <a:lnTo>
                        <a:pt x="34" y="316"/>
                      </a:lnTo>
                      <a:lnTo>
                        <a:pt x="45" y="323"/>
                      </a:lnTo>
                      <a:lnTo>
                        <a:pt x="56" y="328"/>
                      </a:lnTo>
                      <a:lnTo>
                        <a:pt x="69" y="330"/>
                      </a:lnTo>
                      <a:lnTo>
                        <a:pt x="80" y="331"/>
                      </a:lnTo>
                      <a:lnTo>
                        <a:pt x="93" y="330"/>
                      </a:lnTo>
                      <a:lnTo>
                        <a:pt x="105" y="326"/>
                      </a:lnTo>
                      <a:lnTo>
                        <a:pt x="116" y="322"/>
                      </a:lnTo>
                      <a:lnTo>
                        <a:pt x="128" y="315"/>
                      </a:lnTo>
                      <a:lnTo>
                        <a:pt x="137" y="306"/>
                      </a:lnTo>
                      <a:lnTo>
                        <a:pt x="144" y="296"/>
                      </a:lnTo>
                      <a:lnTo>
                        <a:pt x="150" y="286"/>
                      </a:lnTo>
                      <a:lnTo>
                        <a:pt x="154" y="275"/>
                      </a:lnTo>
                      <a:lnTo>
                        <a:pt x="156" y="263"/>
                      </a:lnTo>
                      <a:lnTo>
                        <a:pt x="158" y="251"/>
                      </a:lnTo>
                      <a:lnTo>
                        <a:pt x="156" y="239"/>
                      </a:lnTo>
                      <a:lnTo>
                        <a:pt x="153" y="227"/>
                      </a:lnTo>
                      <a:lnTo>
                        <a:pt x="387" y="48"/>
                      </a:lnTo>
                      <a:lnTo>
                        <a:pt x="394" y="40"/>
                      </a:lnTo>
                      <a:lnTo>
                        <a:pt x="397" y="30"/>
                      </a:lnTo>
                      <a:lnTo>
                        <a:pt x="396" y="20"/>
                      </a:lnTo>
                      <a:lnTo>
                        <a:pt x="391" y="11"/>
                      </a:lnTo>
                      <a:lnTo>
                        <a:pt x="388" y="7"/>
                      </a:lnTo>
                      <a:lnTo>
                        <a:pt x="383" y="4"/>
                      </a:lnTo>
                      <a:lnTo>
                        <a:pt x="379" y="2"/>
                      </a:lnTo>
                      <a:lnTo>
                        <a:pt x="374" y="0"/>
                      </a:lnTo>
                      <a:lnTo>
                        <a:pt x="368" y="0"/>
                      </a:lnTo>
                      <a:lnTo>
                        <a:pt x="364" y="2"/>
                      </a:lnTo>
                      <a:lnTo>
                        <a:pt x="359" y="3"/>
                      </a:lnTo>
                      <a:lnTo>
                        <a:pt x="355" y="6"/>
                      </a:lnTo>
                      <a:lnTo>
                        <a:pt x="120" y="186"/>
                      </a:lnTo>
                      <a:lnTo>
                        <a:pt x="109" y="180"/>
                      </a:lnTo>
                      <a:lnTo>
                        <a:pt x="99" y="177"/>
                      </a:lnTo>
                      <a:lnTo>
                        <a:pt x="87" y="175"/>
                      </a:lnTo>
                      <a:lnTo>
                        <a:pt x="76" y="174"/>
                      </a:lnTo>
                      <a:lnTo>
                        <a:pt x="63" y="177"/>
                      </a:lnTo>
                      <a:lnTo>
                        <a:pt x="53" y="179"/>
                      </a:lnTo>
                      <a:lnTo>
                        <a:pt x="41" y="184"/>
                      </a:lnTo>
                      <a:lnTo>
                        <a:pt x="31" y="190"/>
                      </a:lnTo>
                      <a:lnTo>
                        <a:pt x="22" y="200"/>
                      </a:lnTo>
                      <a:lnTo>
                        <a:pt x="14" y="209"/>
                      </a:lnTo>
                      <a:lnTo>
                        <a:pt x="8" y="219"/>
                      </a:lnTo>
                      <a:lnTo>
                        <a:pt x="3" y="230"/>
                      </a:lnTo>
                      <a:lnTo>
                        <a:pt x="1" y="241"/>
                      </a:lnTo>
                      <a:lnTo>
                        <a:pt x="0" y="254"/>
                      </a:lnTo>
                      <a:lnTo>
                        <a:pt x="1" y="265"/>
                      </a:lnTo>
                      <a:lnTo>
                        <a:pt x="4" y="27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64" name="Freeform 94"/>
                <p:cNvSpPr>
                  <a:spLocks/>
                </p:cNvSpPr>
                <p:nvPr/>
              </p:nvSpPr>
              <p:spPr bwMode="auto">
                <a:xfrm>
                  <a:off x="1134" y="695"/>
                  <a:ext cx="50" cy="40"/>
                </a:xfrm>
                <a:custGeom>
                  <a:avLst/>
                  <a:gdLst>
                    <a:gd name="T0" fmla="*/ 1 w 162"/>
                    <a:gd name="T1" fmla="*/ 0 h 161"/>
                    <a:gd name="T2" fmla="*/ 1 w 162"/>
                    <a:gd name="T3" fmla="*/ 4 h 161"/>
                    <a:gd name="T4" fmla="*/ 0 w 162"/>
                    <a:gd name="T5" fmla="*/ 13 h 161"/>
                    <a:gd name="T6" fmla="*/ 0 w 162"/>
                    <a:gd name="T7" fmla="*/ 23 h 161"/>
                    <a:gd name="T8" fmla="*/ 1 w 162"/>
                    <a:gd name="T9" fmla="*/ 30 h 161"/>
                    <a:gd name="T10" fmla="*/ 4 w 162"/>
                    <a:gd name="T11" fmla="*/ 34 h 161"/>
                    <a:gd name="T12" fmla="*/ 8 w 162"/>
                    <a:gd name="T13" fmla="*/ 37 h 161"/>
                    <a:gd name="T14" fmla="*/ 14 w 162"/>
                    <a:gd name="T15" fmla="*/ 39 h 161"/>
                    <a:gd name="T16" fmla="*/ 19 w 162"/>
                    <a:gd name="T17" fmla="*/ 40 h 161"/>
                    <a:gd name="T18" fmla="*/ 25 w 162"/>
                    <a:gd name="T19" fmla="*/ 40 h 161"/>
                    <a:gd name="T20" fmla="*/ 31 w 162"/>
                    <a:gd name="T21" fmla="*/ 39 h 161"/>
                    <a:gd name="T22" fmla="*/ 35 w 162"/>
                    <a:gd name="T23" fmla="*/ 37 h 161"/>
                    <a:gd name="T24" fmla="*/ 40 w 162"/>
                    <a:gd name="T25" fmla="*/ 34 h 161"/>
                    <a:gd name="T26" fmla="*/ 46 w 162"/>
                    <a:gd name="T27" fmla="*/ 24 h 161"/>
                    <a:gd name="T28" fmla="*/ 49 w 162"/>
                    <a:gd name="T29" fmla="*/ 13 h 161"/>
                    <a:gd name="T30" fmla="*/ 50 w 162"/>
                    <a:gd name="T31" fmla="*/ 4 h 161"/>
                    <a:gd name="T32" fmla="*/ 50 w 162"/>
                    <a:gd name="T33" fmla="*/ 1 h 161"/>
                    <a:gd name="T34" fmla="*/ 49 w 162"/>
                    <a:gd name="T35" fmla="*/ 1 h 161"/>
                    <a:gd name="T36" fmla="*/ 47 w 162"/>
                    <a:gd name="T37" fmla="*/ 2 h 161"/>
                    <a:gd name="T38" fmla="*/ 44 w 162"/>
                    <a:gd name="T39" fmla="*/ 3 h 161"/>
                    <a:gd name="T40" fmla="*/ 40 w 162"/>
                    <a:gd name="T41" fmla="*/ 5 h 161"/>
                    <a:gd name="T42" fmla="*/ 37 w 162"/>
                    <a:gd name="T43" fmla="*/ 6 h 161"/>
                    <a:gd name="T44" fmla="*/ 32 w 162"/>
                    <a:gd name="T45" fmla="*/ 8 h 161"/>
                    <a:gd name="T46" fmla="*/ 28 w 162"/>
                    <a:gd name="T47" fmla="*/ 8 h 161"/>
                    <a:gd name="T48" fmla="*/ 25 w 162"/>
                    <a:gd name="T49" fmla="*/ 8 h 161"/>
                    <a:gd name="T50" fmla="*/ 21 w 162"/>
                    <a:gd name="T51" fmla="*/ 8 h 161"/>
                    <a:gd name="T52" fmla="*/ 17 w 162"/>
                    <a:gd name="T53" fmla="*/ 7 h 161"/>
                    <a:gd name="T54" fmla="*/ 14 w 162"/>
                    <a:gd name="T55" fmla="*/ 5 h 161"/>
                    <a:gd name="T56" fmla="*/ 10 w 162"/>
                    <a:gd name="T57" fmla="*/ 4 h 161"/>
                    <a:gd name="T58" fmla="*/ 6 w 162"/>
                    <a:gd name="T59" fmla="*/ 2 h 161"/>
                    <a:gd name="T60" fmla="*/ 4 w 162"/>
                    <a:gd name="T61" fmla="*/ 1 h 161"/>
                    <a:gd name="T62" fmla="*/ 2 w 162"/>
                    <a:gd name="T63" fmla="*/ 0 h 161"/>
                    <a:gd name="T64" fmla="*/ 1 w 162"/>
                    <a:gd name="T65" fmla="*/ 0 h 16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0" t="0" r="r" b="b"/>
                  <a:pathLst>
                    <a:path w="162" h="161">
                      <a:moveTo>
                        <a:pt x="3" y="0"/>
                      </a:moveTo>
                      <a:lnTo>
                        <a:pt x="2" y="16"/>
                      </a:lnTo>
                      <a:lnTo>
                        <a:pt x="0" y="52"/>
                      </a:lnTo>
                      <a:lnTo>
                        <a:pt x="0" y="92"/>
                      </a:lnTo>
                      <a:lnTo>
                        <a:pt x="3" y="120"/>
                      </a:lnTo>
                      <a:lnTo>
                        <a:pt x="13" y="137"/>
                      </a:lnTo>
                      <a:lnTo>
                        <a:pt x="27" y="150"/>
                      </a:lnTo>
                      <a:lnTo>
                        <a:pt x="44" y="158"/>
                      </a:lnTo>
                      <a:lnTo>
                        <a:pt x="61" y="161"/>
                      </a:lnTo>
                      <a:lnTo>
                        <a:pt x="81" y="161"/>
                      </a:lnTo>
                      <a:lnTo>
                        <a:pt x="99" y="157"/>
                      </a:lnTo>
                      <a:lnTo>
                        <a:pt x="115" y="147"/>
                      </a:lnTo>
                      <a:lnTo>
                        <a:pt x="129" y="135"/>
                      </a:lnTo>
                      <a:lnTo>
                        <a:pt x="149" y="96"/>
                      </a:lnTo>
                      <a:lnTo>
                        <a:pt x="158" y="53"/>
                      </a:lnTo>
                      <a:lnTo>
                        <a:pt x="162" y="17"/>
                      </a:lnTo>
                      <a:lnTo>
                        <a:pt x="162" y="3"/>
                      </a:lnTo>
                      <a:lnTo>
                        <a:pt x="160" y="5"/>
                      </a:lnTo>
                      <a:lnTo>
                        <a:pt x="153" y="8"/>
                      </a:lnTo>
                      <a:lnTo>
                        <a:pt x="144" y="14"/>
                      </a:lnTo>
                      <a:lnTo>
                        <a:pt x="131" y="20"/>
                      </a:lnTo>
                      <a:lnTo>
                        <a:pt x="119" y="25"/>
                      </a:lnTo>
                      <a:lnTo>
                        <a:pt x="105" y="31"/>
                      </a:lnTo>
                      <a:lnTo>
                        <a:pt x="91" y="33"/>
                      </a:lnTo>
                      <a:lnTo>
                        <a:pt x="80" y="34"/>
                      </a:lnTo>
                      <a:lnTo>
                        <a:pt x="68" y="32"/>
                      </a:lnTo>
                      <a:lnTo>
                        <a:pt x="56" y="28"/>
                      </a:lnTo>
                      <a:lnTo>
                        <a:pt x="44" y="22"/>
                      </a:lnTo>
                      <a:lnTo>
                        <a:pt x="31" y="16"/>
                      </a:lnTo>
                      <a:lnTo>
                        <a:pt x="21" y="10"/>
                      </a:lnTo>
                      <a:lnTo>
                        <a:pt x="12" y="5"/>
                      </a:lnTo>
                      <a:lnTo>
                        <a:pt x="6" y="1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65" name="Freeform 95"/>
                <p:cNvSpPr>
                  <a:spLocks/>
                </p:cNvSpPr>
                <p:nvPr/>
              </p:nvSpPr>
              <p:spPr bwMode="auto">
                <a:xfrm>
                  <a:off x="1207" y="698"/>
                  <a:ext cx="57" cy="58"/>
                </a:xfrm>
                <a:custGeom>
                  <a:avLst/>
                  <a:gdLst>
                    <a:gd name="T0" fmla="*/ 0 w 185"/>
                    <a:gd name="T1" fmla="*/ 0 h 239"/>
                    <a:gd name="T2" fmla="*/ 0 w 185"/>
                    <a:gd name="T3" fmla="*/ 5 h 239"/>
                    <a:gd name="T4" fmla="*/ 1 w 185"/>
                    <a:gd name="T5" fmla="*/ 17 h 239"/>
                    <a:gd name="T6" fmla="*/ 2 w 185"/>
                    <a:gd name="T7" fmla="*/ 30 h 239"/>
                    <a:gd name="T8" fmla="*/ 4 w 185"/>
                    <a:gd name="T9" fmla="*/ 41 h 239"/>
                    <a:gd name="T10" fmla="*/ 5 w 185"/>
                    <a:gd name="T11" fmla="*/ 44 h 239"/>
                    <a:gd name="T12" fmla="*/ 7 w 185"/>
                    <a:gd name="T13" fmla="*/ 47 h 239"/>
                    <a:gd name="T14" fmla="*/ 9 w 185"/>
                    <a:gd name="T15" fmla="*/ 50 h 239"/>
                    <a:gd name="T16" fmla="*/ 10 w 185"/>
                    <a:gd name="T17" fmla="*/ 53 h 239"/>
                    <a:gd name="T18" fmla="*/ 12 w 185"/>
                    <a:gd name="T19" fmla="*/ 56 h 239"/>
                    <a:gd name="T20" fmla="*/ 14 w 185"/>
                    <a:gd name="T21" fmla="*/ 57 h 239"/>
                    <a:gd name="T22" fmla="*/ 15 w 185"/>
                    <a:gd name="T23" fmla="*/ 58 h 239"/>
                    <a:gd name="T24" fmla="*/ 16 w 185"/>
                    <a:gd name="T25" fmla="*/ 58 h 239"/>
                    <a:gd name="T26" fmla="*/ 17 w 185"/>
                    <a:gd name="T27" fmla="*/ 53 h 239"/>
                    <a:gd name="T28" fmla="*/ 18 w 185"/>
                    <a:gd name="T29" fmla="*/ 45 h 239"/>
                    <a:gd name="T30" fmla="*/ 19 w 185"/>
                    <a:gd name="T31" fmla="*/ 38 h 239"/>
                    <a:gd name="T32" fmla="*/ 19 w 185"/>
                    <a:gd name="T33" fmla="*/ 35 h 239"/>
                    <a:gd name="T34" fmla="*/ 45 w 185"/>
                    <a:gd name="T35" fmla="*/ 51 h 239"/>
                    <a:gd name="T36" fmla="*/ 57 w 185"/>
                    <a:gd name="T37" fmla="*/ 31 h 239"/>
                    <a:gd name="T38" fmla="*/ 56 w 185"/>
                    <a:gd name="T39" fmla="*/ 31 h 239"/>
                    <a:gd name="T40" fmla="*/ 55 w 185"/>
                    <a:gd name="T41" fmla="*/ 29 h 239"/>
                    <a:gd name="T42" fmla="*/ 52 w 185"/>
                    <a:gd name="T43" fmla="*/ 26 h 239"/>
                    <a:gd name="T44" fmla="*/ 48 w 185"/>
                    <a:gd name="T45" fmla="*/ 23 h 239"/>
                    <a:gd name="T46" fmla="*/ 43 w 185"/>
                    <a:gd name="T47" fmla="*/ 18 h 239"/>
                    <a:gd name="T48" fmla="*/ 38 w 185"/>
                    <a:gd name="T49" fmla="*/ 15 h 239"/>
                    <a:gd name="T50" fmla="*/ 31 w 185"/>
                    <a:gd name="T51" fmla="*/ 11 h 239"/>
                    <a:gd name="T52" fmla="*/ 25 w 185"/>
                    <a:gd name="T53" fmla="*/ 8 h 239"/>
                    <a:gd name="T54" fmla="*/ 19 w 185"/>
                    <a:gd name="T55" fmla="*/ 5 h 239"/>
                    <a:gd name="T56" fmla="*/ 14 w 185"/>
                    <a:gd name="T57" fmla="*/ 3 h 239"/>
                    <a:gd name="T58" fmla="*/ 10 w 185"/>
                    <a:gd name="T59" fmla="*/ 2 h 239"/>
                    <a:gd name="T60" fmla="*/ 6 w 185"/>
                    <a:gd name="T61" fmla="*/ 1 h 239"/>
                    <a:gd name="T62" fmla="*/ 3 w 185"/>
                    <a:gd name="T63" fmla="*/ 0 h 239"/>
                    <a:gd name="T64" fmla="*/ 2 w 185"/>
                    <a:gd name="T65" fmla="*/ 0 h 239"/>
                    <a:gd name="T66" fmla="*/ 0 w 185"/>
                    <a:gd name="T67" fmla="*/ 0 h 239"/>
                    <a:gd name="T68" fmla="*/ 0 w 185"/>
                    <a:gd name="T69" fmla="*/ 0 h 239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185" h="239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2" y="68"/>
                      </a:lnTo>
                      <a:lnTo>
                        <a:pt x="6" y="125"/>
                      </a:lnTo>
                      <a:lnTo>
                        <a:pt x="14" y="169"/>
                      </a:lnTo>
                      <a:lnTo>
                        <a:pt x="17" y="180"/>
                      </a:lnTo>
                      <a:lnTo>
                        <a:pt x="23" y="194"/>
                      </a:lnTo>
                      <a:lnTo>
                        <a:pt x="28" y="207"/>
                      </a:lnTo>
                      <a:lnTo>
                        <a:pt x="33" y="218"/>
                      </a:lnTo>
                      <a:lnTo>
                        <a:pt x="39" y="229"/>
                      </a:lnTo>
                      <a:lnTo>
                        <a:pt x="44" y="235"/>
                      </a:lnTo>
                      <a:lnTo>
                        <a:pt x="48" y="239"/>
                      </a:lnTo>
                      <a:lnTo>
                        <a:pt x="51" y="238"/>
                      </a:lnTo>
                      <a:lnTo>
                        <a:pt x="55" y="218"/>
                      </a:lnTo>
                      <a:lnTo>
                        <a:pt x="59" y="186"/>
                      </a:lnTo>
                      <a:lnTo>
                        <a:pt x="61" y="156"/>
                      </a:lnTo>
                      <a:lnTo>
                        <a:pt x="62" y="143"/>
                      </a:lnTo>
                      <a:lnTo>
                        <a:pt x="145" y="211"/>
                      </a:lnTo>
                      <a:lnTo>
                        <a:pt x="185" y="129"/>
                      </a:lnTo>
                      <a:lnTo>
                        <a:pt x="183" y="126"/>
                      </a:lnTo>
                      <a:lnTo>
                        <a:pt x="177" y="119"/>
                      </a:lnTo>
                      <a:lnTo>
                        <a:pt x="168" y="106"/>
                      </a:lnTo>
                      <a:lnTo>
                        <a:pt x="155" y="93"/>
                      </a:lnTo>
                      <a:lnTo>
                        <a:pt x="139" y="76"/>
                      </a:lnTo>
                      <a:lnTo>
                        <a:pt x="122" y="60"/>
                      </a:lnTo>
                      <a:lnTo>
                        <a:pt x="102" y="45"/>
                      </a:lnTo>
                      <a:lnTo>
                        <a:pt x="82" y="32"/>
                      </a:lnTo>
                      <a:lnTo>
                        <a:pt x="62" y="21"/>
                      </a:lnTo>
                      <a:lnTo>
                        <a:pt x="45" y="13"/>
                      </a:lnTo>
                      <a:lnTo>
                        <a:pt x="31" y="9"/>
                      </a:lnTo>
                      <a:lnTo>
                        <a:pt x="20" y="4"/>
                      </a:lnTo>
                      <a:lnTo>
                        <a:pt x="11" y="2"/>
                      </a:lnTo>
                      <a:lnTo>
                        <a:pt x="5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66" name="Freeform 96"/>
                <p:cNvSpPr>
                  <a:spLocks/>
                </p:cNvSpPr>
                <p:nvPr/>
              </p:nvSpPr>
              <p:spPr bwMode="auto">
                <a:xfrm>
                  <a:off x="1054" y="702"/>
                  <a:ext cx="53" cy="53"/>
                </a:xfrm>
                <a:custGeom>
                  <a:avLst/>
                  <a:gdLst>
                    <a:gd name="T0" fmla="*/ 53 w 174"/>
                    <a:gd name="T1" fmla="*/ 0 h 214"/>
                    <a:gd name="T2" fmla="*/ 53 w 174"/>
                    <a:gd name="T3" fmla="*/ 2 h 214"/>
                    <a:gd name="T4" fmla="*/ 51 w 174"/>
                    <a:gd name="T5" fmla="*/ 8 h 214"/>
                    <a:gd name="T6" fmla="*/ 50 w 174"/>
                    <a:gd name="T7" fmla="*/ 17 h 214"/>
                    <a:gd name="T8" fmla="*/ 48 w 174"/>
                    <a:gd name="T9" fmla="*/ 26 h 214"/>
                    <a:gd name="T10" fmla="*/ 46 w 174"/>
                    <a:gd name="T11" fmla="*/ 36 h 214"/>
                    <a:gd name="T12" fmla="*/ 44 w 174"/>
                    <a:gd name="T13" fmla="*/ 44 h 214"/>
                    <a:gd name="T14" fmla="*/ 41 w 174"/>
                    <a:gd name="T15" fmla="*/ 51 h 214"/>
                    <a:gd name="T16" fmla="*/ 40 w 174"/>
                    <a:gd name="T17" fmla="*/ 53 h 214"/>
                    <a:gd name="T18" fmla="*/ 37 w 174"/>
                    <a:gd name="T19" fmla="*/ 51 h 214"/>
                    <a:gd name="T20" fmla="*/ 36 w 174"/>
                    <a:gd name="T21" fmla="*/ 46 h 214"/>
                    <a:gd name="T22" fmla="*/ 35 w 174"/>
                    <a:gd name="T23" fmla="*/ 41 h 214"/>
                    <a:gd name="T24" fmla="*/ 35 w 174"/>
                    <a:gd name="T25" fmla="*/ 39 h 214"/>
                    <a:gd name="T26" fmla="*/ 12 w 174"/>
                    <a:gd name="T27" fmla="*/ 52 h 214"/>
                    <a:gd name="T28" fmla="*/ 0 w 174"/>
                    <a:gd name="T29" fmla="*/ 33 h 214"/>
                    <a:gd name="T30" fmla="*/ 1 w 174"/>
                    <a:gd name="T31" fmla="*/ 32 h 214"/>
                    <a:gd name="T32" fmla="*/ 3 w 174"/>
                    <a:gd name="T33" fmla="*/ 30 h 214"/>
                    <a:gd name="T34" fmla="*/ 6 w 174"/>
                    <a:gd name="T35" fmla="*/ 27 h 214"/>
                    <a:gd name="T36" fmla="*/ 10 w 174"/>
                    <a:gd name="T37" fmla="*/ 24 h 214"/>
                    <a:gd name="T38" fmla="*/ 15 w 174"/>
                    <a:gd name="T39" fmla="*/ 20 h 214"/>
                    <a:gd name="T40" fmla="*/ 20 w 174"/>
                    <a:gd name="T41" fmla="*/ 16 h 214"/>
                    <a:gd name="T42" fmla="*/ 26 w 174"/>
                    <a:gd name="T43" fmla="*/ 12 h 214"/>
                    <a:gd name="T44" fmla="*/ 30 w 174"/>
                    <a:gd name="T45" fmla="*/ 10 h 214"/>
                    <a:gd name="T46" fmla="*/ 35 w 174"/>
                    <a:gd name="T47" fmla="*/ 8 h 214"/>
                    <a:gd name="T48" fmla="*/ 39 w 174"/>
                    <a:gd name="T49" fmla="*/ 6 h 214"/>
                    <a:gd name="T50" fmla="*/ 43 w 174"/>
                    <a:gd name="T51" fmla="*/ 4 h 214"/>
                    <a:gd name="T52" fmla="*/ 46 w 174"/>
                    <a:gd name="T53" fmla="*/ 3 h 214"/>
                    <a:gd name="T54" fmla="*/ 49 w 174"/>
                    <a:gd name="T55" fmla="*/ 2 h 214"/>
                    <a:gd name="T56" fmla="*/ 51 w 174"/>
                    <a:gd name="T57" fmla="*/ 1 h 214"/>
                    <a:gd name="T58" fmla="*/ 53 w 174"/>
                    <a:gd name="T59" fmla="*/ 0 h 214"/>
                    <a:gd name="T60" fmla="*/ 53 w 174"/>
                    <a:gd name="T61" fmla="*/ 0 h 214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174" h="214">
                      <a:moveTo>
                        <a:pt x="174" y="0"/>
                      </a:moveTo>
                      <a:lnTo>
                        <a:pt x="173" y="9"/>
                      </a:lnTo>
                      <a:lnTo>
                        <a:pt x="169" y="32"/>
                      </a:lnTo>
                      <a:lnTo>
                        <a:pt x="163" y="67"/>
                      </a:lnTo>
                      <a:lnTo>
                        <a:pt x="156" y="105"/>
                      </a:lnTo>
                      <a:lnTo>
                        <a:pt x="150" y="144"/>
                      </a:lnTo>
                      <a:lnTo>
                        <a:pt x="143" y="178"/>
                      </a:lnTo>
                      <a:lnTo>
                        <a:pt x="136" y="204"/>
                      </a:lnTo>
                      <a:lnTo>
                        <a:pt x="131" y="214"/>
                      </a:lnTo>
                      <a:lnTo>
                        <a:pt x="123" y="207"/>
                      </a:lnTo>
                      <a:lnTo>
                        <a:pt x="118" y="187"/>
                      </a:lnTo>
                      <a:lnTo>
                        <a:pt x="115" y="167"/>
                      </a:lnTo>
                      <a:lnTo>
                        <a:pt x="114" y="156"/>
                      </a:lnTo>
                      <a:lnTo>
                        <a:pt x="39" y="211"/>
                      </a:lnTo>
                      <a:lnTo>
                        <a:pt x="0" y="133"/>
                      </a:lnTo>
                      <a:lnTo>
                        <a:pt x="2" y="130"/>
                      </a:lnTo>
                      <a:lnTo>
                        <a:pt x="10" y="122"/>
                      </a:lnTo>
                      <a:lnTo>
                        <a:pt x="21" y="109"/>
                      </a:lnTo>
                      <a:lnTo>
                        <a:pt x="34" y="95"/>
                      </a:lnTo>
                      <a:lnTo>
                        <a:pt x="50" y="79"/>
                      </a:lnTo>
                      <a:lnTo>
                        <a:pt x="67" y="64"/>
                      </a:lnTo>
                      <a:lnTo>
                        <a:pt x="84" y="50"/>
                      </a:lnTo>
                      <a:lnTo>
                        <a:pt x="99" y="40"/>
                      </a:lnTo>
                      <a:lnTo>
                        <a:pt x="114" y="32"/>
                      </a:lnTo>
                      <a:lnTo>
                        <a:pt x="128" y="24"/>
                      </a:lnTo>
                      <a:lnTo>
                        <a:pt x="140" y="17"/>
                      </a:lnTo>
                      <a:lnTo>
                        <a:pt x="152" y="11"/>
                      </a:lnTo>
                      <a:lnTo>
                        <a:pt x="161" y="7"/>
                      </a:lnTo>
                      <a:lnTo>
                        <a:pt x="168" y="3"/>
                      </a:lnTo>
                      <a:lnTo>
                        <a:pt x="173" y="1"/>
                      </a:lnTo>
                      <a:lnTo>
                        <a:pt x="17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grpSp>
              <p:nvGrpSpPr>
                <p:cNvPr id="22867" name="Group 97"/>
                <p:cNvGrpSpPr>
                  <a:grpSpLocks/>
                </p:cNvGrpSpPr>
                <p:nvPr/>
              </p:nvGrpSpPr>
              <p:grpSpPr bwMode="auto">
                <a:xfrm>
                  <a:off x="1655" y="414"/>
                  <a:ext cx="403" cy="707"/>
                  <a:chOff x="1655" y="421"/>
                  <a:chExt cx="403" cy="753"/>
                </a:xfrm>
              </p:grpSpPr>
              <p:grpSp>
                <p:nvGrpSpPr>
                  <p:cNvPr id="22870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1655" y="618"/>
                    <a:ext cx="323" cy="556"/>
                    <a:chOff x="1320" y="572"/>
                    <a:chExt cx="323" cy="556"/>
                  </a:xfrm>
                </p:grpSpPr>
                <p:sp>
                  <p:nvSpPr>
                    <p:cNvPr id="22872" name="AutoShape 99"/>
                    <p:cNvSpPr>
                      <a:spLocks noChangeAspect="1" noChangeArrowheads="1" noTextEdit="1"/>
                    </p:cNvSpPr>
                    <p:nvPr/>
                  </p:nvSpPr>
                  <p:spPr bwMode="auto">
                    <a:xfrm>
                      <a:off x="1320" y="572"/>
                      <a:ext cx="323" cy="55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873" name="Freeform 100"/>
                    <p:cNvSpPr>
                      <a:spLocks/>
                    </p:cNvSpPr>
                    <p:nvPr/>
                  </p:nvSpPr>
                  <p:spPr bwMode="auto">
                    <a:xfrm>
                      <a:off x="1464" y="675"/>
                      <a:ext cx="48" cy="100"/>
                    </a:xfrm>
                    <a:custGeom>
                      <a:avLst/>
                      <a:gdLst>
                        <a:gd name="T0" fmla="*/ 47 w 88"/>
                        <a:gd name="T1" fmla="*/ 10 h 208"/>
                        <a:gd name="T2" fmla="*/ 47 w 88"/>
                        <a:gd name="T3" fmla="*/ 10 h 208"/>
                        <a:gd name="T4" fmla="*/ 48 w 88"/>
                        <a:gd name="T5" fmla="*/ 7 h 208"/>
                        <a:gd name="T6" fmla="*/ 48 w 88"/>
                        <a:gd name="T7" fmla="*/ 4 h 208"/>
                        <a:gd name="T8" fmla="*/ 47 w 88"/>
                        <a:gd name="T9" fmla="*/ 1 h 208"/>
                        <a:gd name="T10" fmla="*/ 44 w 88"/>
                        <a:gd name="T11" fmla="*/ 0 h 208"/>
                        <a:gd name="T12" fmla="*/ 44 w 88"/>
                        <a:gd name="T13" fmla="*/ 0 h 208"/>
                        <a:gd name="T14" fmla="*/ 43 w 88"/>
                        <a:gd name="T15" fmla="*/ 0 h 208"/>
                        <a:gd name="T16" fmla="*/ 39 w 88"/>
                        <a:gd name="T17" fmla="*/ 3 h 208"/>
                        <a:gd name="T18" fmla="*/ 34 w 88"/>
                        <a:gd name="T19" fmla="*/ 13 h 208"/>
                        <a:gd name="T20" fmla="*/ 26 w 88"/>
                        <a:gd name="T21" fmla="*/ 26 h 208"/>
                        <a:gd name="T22" fmla="*/ 19 w 88"/>
                        <a:gd name="T23" fmla="*/ 41 h 208"/>
                        <a:gd name="T24" fmla="*/ 4 w 88"/>
                        <a:gd name="T25" fmla="*/ 71 h 208"/>
                        <a:gd name="T26" fmla="*/ 1 w 88"/>
                        <a:gd name="T27" fmla="*/ 82 h 208"/>
                        <a:gd name="T28" fmla="*/ 0 w 88"/>
                        <a:gd name="T29" fmla="*/ 87 h 208"/>
                        <a:gd name="T30" fmla="*/ 13 w 88"/>
                        <a:gd name="T31" fmla="*/ 100 h 208"/>
                        <a:gd name="T32" fmla="*/ 23 w 88"/>
                        <a:gd name="T33" fmla="*/ 94 h 208"/>
                        <a:gd name="T34" fmla="*/ 12 w 88"/>
                        <a:gd name="T35" fmla="*/ 82 h 208"/>
                        <a:gd name="T36" fmla="*/ 47 w 88"/>
                        <a:gd name="T37" fmla="*/ 10 h 208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</a:gdLst>
                      <a:ahLst/>
                      <a:cxnLst>
                        <a:cxn ang="T38">
                          <a:pos x="T0" y="T1"/>
                        </a:cxn>
                        <a:cxn ang="T39">
                          <a:pos x="T2" y="T3"/>
                        </a:cxn>
                        <a:cxn ang="T40">
                          <a:pos x="T4" y="T5"/>
                        </a:cxn>
                        <a:cxn ang="T41">
                          <a:pos x="T6" y="T7"/>
                        </a:cxn>
                        <a:cxn ang="T42">
                          <a:pos x="T8" y="T9"/>
                        </a:cxn>
                        <a:cxn ang="T43">
                          <a:pos x="T10" y="T11"/>
                        </a:cxn>
                        <a:cxn ang="T44">
                          <a:pos x="T12" y="T13"/>
                        </a:cxn>
                        <a:cxn ang="T45">
                          <a:pos x="T14" y="T15"/>
                        </a:cxn>
                        <a:cxn ang="T46">
                          <a:pos x="T16" y="T17"/>
                        </a:cxn>
                        <a:cxn ang="T47">
                          <a:pos x="T18" y="T19"/>
                        </a:cxn>
                        <a:cxn ang="T48">
                          <a:pos x="T20" y="T21"/>
                        </a:cxn>
                        <a:cxn ang="T49">
                          <a:pos x="T22" y="T23"/>
                        </a:cxn>
                        <a:cxn ang="T50">
                          <a:pos x="T24" y="T25"/>
                        </a:cxn>
                        <a:cxn ang="T51">
                          <a:pos x="T26" y="T27"/>
                        </a:cxn>
                        <a:cxn ang="T52">
                          <a:pos x="T28" y="T29"/>
                        </a:cxn>
                        <a:cxn ang="T53">
                          <a:pos x="T30" y="T31"/>
                        </a:cxn>
                        <a:cxn ang="T54">
                          <a:pos x="T32" y="T33"/>
                        </a:cxn>
                        <a:cxn ang="T55">
                          <a:pos x="T34" y="T35"/>
                        </a:cxn>
                        <a:cxn ang="T56">
                          <a:pos x="T36" y="T37"/>
                        </a:cxn>
                      </a:cxnLst>
                      <a:rect l="0" t="0" r="r" b="b"/>
                      <a:pathLst>
                        <a:path w="88" h="208">
                          <a:moveTo>
                            <a:pt x="86" y="20"/>
                          </a:moveTo>
                          <a:lnTo>
                            <a:pt x="86" y="20"/>
                          </a:lnTo>
                          <a:lnTo>
                            <a:pt x="88" y="14"/>
                          </a:lnTo>
                          <a:lnTo>
                            <a:pt x="88" y="8"/>
                          </a:lnTo>
                          <a:lnTo>
                            <a:pt x="86" y="2"/>
                          </a:lnTo>
                          <a:lnTo>
                            <a:pt x="80" y="0"/>
                          </a:lnTo>
                          <a:lnTo>
                            <a:pt x="78" y="0"/>
                          </a:lnTo>
                          <a:lnTo>
                            <a:pt x="72" y="6"/>
                          </a:lnTo>
                          <a:lnTo>
                            <a:pt x="62" y="26"/>
                          </a:lnTo>
                          <a:lnTo>
                            <a:pt x="48" y="54"/>
                          </a:lnTo>
                          <a:lnTo>
                            <a:pt x="34" y="86"/>
                          </a:lnTo>
                          <a:lnTo>
                            <a:pt x="8" y="148"/>
                          </a:lnTo>
                          <a:lnTo>
                            <a:pt x="2" y="170"/>
                          </a:lnTo>
                          <a:lnTo>
                            <a:pt x="0" y="180"/>
                          </a:lnTo>
                          <a:lnTo>
                            <a:pt x="24" y="208"/>
                          </a:lnTo>
                          <a:lnTo>
                            <a:pt x="42" y="196"/>
                          </a:lnTo>
                          <a:lnTo>
                            <a:pt x="22" y="170"/>
                          </a:lnTo>
                          <a:lnTo>
                            <a:pt x="86" y="20"/>
                          </a:lnTo>
                          <a:close/>
                        </a:path>
                      </a:pathLst>
                    </a:custGeom>
                    <a:solidFill>
                      <a:srgbClr val="B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874" name="Freeform 101"/>
                    <p:cNvSpPr>
                      <a:spLocks/>
                    </p:cNvSpPr>
                    <p:nvPr/>
                  </p:nvSpPr>
                  <p:spPr bwMode="auto">
                    <a:xfrm>
                      <a:off x="1492" y="975"/>
                      <a:ext cx="59" cy="151"/>
                    </a:xfrm>
                    <a:custGeom>
                      <a:avLst/>
                      <a:gdLst>
                        <a:gd name="T0" fmla="*/ 25 w 108"/>
                        <a:gd name="T1" fmla="*/ 33 h 314"/>
                        <a:gd name="T2" fmla="*/ 25 w 108"/>
                        <a:gd name="T3" fmla="*/ 31 h 314"/>
                        <a:gd name="T4" fmla="*/ 25 w 108"/>
                        <a:gd name="T5" fmla="*/ 20 h 314"/>
                        <a:gd name="T6" fmla="*/ 26 w 108"/>
                        <a:gd name="T7" fmla="*/ 18 h 314"/>
                        <a:gd name="T8" fmla="*/ 27 w 108"/>
                        <a:gd name="T9" fmla="*/ 4 h 314"/>
                        <a:gd name="T10" fmla="*/ 0 w 108"/>
                        <a:gd name="T11" fmla="*/ 0 h 314"/>
                        <a:gd name="T12" fmla="*/ 0 w 108"/>
                        <a:gd name="T13" fmla="*/ 9 h 314"/>
                        <a:gd name="T14" fmla="*/ 5 w 108"/>
                        <a:gd name="T15" fmla="*/ 54 h 314"/>
                        <a:gd name="T16" fmla="*/ 5 w 108"/>
                        <a:gd name="T17" fmla="*/ 54 h 314"/>
                        <a:gd name="T18" fmla="*/ 10 w 108"/>
                        <a:gd name="T19" fmla="*/ 76 h 314"/>
                        <a:gd name="T20" fmla="*/ 16 w 108"/>
                        <a:gd name="T21" fmla="*/ 101 h 314"/>
                        <a:gd name="T22" fmla="*/ 15 w 108"/>
                        <a:gd name="T23" fmla="*/ 103 h 314"/>
                        <a:gd name="T24" fmla="*/ 16 w 108"/>
                        <a:gd name="T25" fmla="*/ 103 h 314"/>
                        <a:gd name="T26" fmla="*/ 15 w 108"/>
                        <a:gd name="T27" fmla="*/ 106 h 314"/>
                        <a:gd name="T28" fmla="*/ 15 w 108"/>
                        <a:gd name="T29" fmla="*/ 110 h 314"/>
                        <a:gd name="T30" fmla="*/ 16 w 108"/>
                        <a:gd name="T31" fmla="*/ 111 h 314"/>
                        <a:gd name="T32" fmla="*/ 15 w 108"/>
                        <a:gd name="T33" fmla="*/ 114 h 314"/>
                        <a:gd name="T34" fmla="*/ 16 w 108"/>
                        <a:gd name="T35" fmla="*/ 116 h 314"/>
                        <a:gd name="T36" fmla="*/ 12 w 108"/>
                        <a:gd name="T37" fmla="*/ 121 h 314"/>
                        <a:gd name="T38" fmla="*/ 11 w 108"/>
                        <a:gd name="T39" fmla="*/ 126 h 314"/>
                        <a:gd name="T40" fmla="*/ 14 w 108"/>
                        <a:gd name="T41" fmla="*/ 132 h 314"/>
                        <a:gd name="T42" fmla="*/ 16 w 108"/>
                        <a:gd name="T43" fmla="*/ 151 h 314"/>
                        <a:gd name="T44" fmla="*/ 20 w 108"/>
                        <a:gd name="T45" fmla="*/ 134 h 314"/>
                        <a:gd name="T46" fmla="*/ 21 w 108"/>
                        <a:gd name="T47" fmla="*/ 134 h 314"/>
                        <a:gd name="T48" fmla="*/ 27 w 108"/>
                        <a:gd name="T49" fmla="*/ 137 h 314"/>
                        <a:gd name="T50" fmla="*/ 35 w 108"/>
                        <a:gd name="T51" fmla="*/ 148 h 314"/>
                        <a:gd name="T52" fmla="*/ 58 w 108"/>
                        <a:gd name="T53" fmla="*/ 151 h 314"/>
                        <a:gd name="T54" fmla="*/ 59 w 108"/>
                        <a:gd name="T55" fmla="*/ 149 h 314"/>
                        <a:gd name="T56" fmla="*/ 58 w 108"/>
                        <a:gd name="T57" fmla="*/ 147 h 314"/>
                        <a:gd name="T58" fmla="*/ 48 w 108"/>
                        <a:gd name="T59" fmla="*/ 143 h 314"/>
                        <a:gd name="T60" fmla="*/ 34 w 108"/>
                        <a:gd name="T61" fmla="*/ 117 h 314"/>
                        <a:gd name="T62" fmla="*/ 32 w 108"/>
                        <a:gd name="T63" fmla="*/ 115 h 314"/>
                        <a:gd name="T64" fmla="*/ 32 w 108"/>
                        <a:gd name="T65" fmla="*/ 111 h 314"/>
                        <a:gd name="T66" fmla="*/ 30 w 108"/>
                        <a:gd name="T67" fmla="*/ 106 h 314"/>
                        <a:gd name="T68" fmla="*/ 30 w 108"/>
                        <a:gd name="T69" fmla="*/ 105 h 314"/>
                        <a:gd name="T70" fmla="*/ 30 w 108"/>
                        <a:gd name="T71" fmla="*/ 102 h 314"/>
                        <a:gd name="T72" fmla="*/ 31 w 108"/>
                        <a:gd name="T73" fmla="*/ 101 h 314"/>
                        <a:gd name="T74" fmla="*/ 28 w 108"/>
                        <a:gd name="T75" fmla="*/ 99 h 314"/>
                        <a:gd name="T76" fmla="*/ 26 w 108"/>
                        <a:gd name="T77" fmla="*/ 99 h 314"/>
                        <a:gd name="T78" fmla="*/ 24 w 108"/>
                        <a:gd name="T79" fmla="*/ 71 h 314"/>
                        <a:gd name="T80" fmla="*/ 24 w 108"/>
                        <a:gd name="T81" fmla="*/ 42 h 314"/>
                        <a:gd name="T82" fmla="*/ 25 w 108"/>
                        <a:gd name="T83" fmla="*/ 33 h 314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0" t="0" r="r" b="b"/>
                      <a:pathLst>
                        <a:path w="108" h="314">
                          <a:moveTo>
                            <a:pt x="46" y="68"/>
                          </a:moveTo>
                          <a:lnTo>
                            <a:pt x="46" y="68"/>
                          </a:lnTo>
                          <a:lnTo>
                            <a:pt x="46" y="64"/>
                          </a:lnTo>
                          <a:lnTo>
                            <a:pt x="46" y="42"/>
                          </a:lnTo>
                          <a:lnTo>
                            <a:pt x="48" y="38"/>
                          </a:lnTo>
                          <a:lnTo>
                            <a:pt x="50" y="8"/>
                          </a:lnTo>
                          <a:lnTo>
                            <a:pt x="0" y="0"/>
                          </a:lnTo>
                          <a:lnTo>
                            <a:pt x="0" y="18"/>
                          </a:lnTo>
                          <a:lnTo>
                            <a:pt x="2" y="60"/>
                          </a:lnTo>
                          <a:lnTo>
                            <a:pt x="10" y="112"/>
                          </a:lnTo>
                          <a:lnTo>
                            <a:pt x="18" y="158"/>
                          </a:lnTo>
                          <a:lnTo>
                            <a:pt x="30" y="210"/>
                          </a:lnTo>
                          <a:lnTo>
                            <a:pt x="28" y="212"/>
                          </a:lnTo>
                          <a:lnTo>
                            <a:pt x="28" y="214"/>
                          </a:lnTo>
                          <a:lnTo>
                            <a:pt x="30" y="214"/>
                          </a:lnTo>
                          <a:lnTo>
                            <a:pt x="30" y="216"/>
                          </a:lnTo>
                          <a:lnTo>
                            <a:pt x="28" y="220"/>
                          </a:lnTo>
                          <a:lnTo>
                            <a:pt x="28" y="226"/>
                          </a:lnTo>
                          <a:lnTo>
                            <a:pt x="28" y="228"/>
                          </a:lnTo>
                          <a:lnTo>
                            <a:pt x="30" y="230"/>
                          </a:lnTo>
                          <a:lnTo>
                            <a:pt x="30" y="234"/>
                          </a:lnTo>
                          <a:lnTo>
                            <a:pt x="28" y="238"/>
                          </a:lnTo>
                          <a:lnTo>
                            <a:pt x="30" y="242"/>
                          </a:lnTo>
                          <a:lnTo>
                            <a:pt x="26" y="246"/>
                          </a:lnTo>
                          <a:lnTo>
                            <a:pt x="22" y="252"/>
                          </a:lnTo>
                          <a:lnTo>
                            <a:pt x="20" y="256"/>
                          </a:lnTo>
                          <a:lnTo>
                            <a:pt x="20" y="262"/>
                          </a:lnTo>
                          <a:lnTo>
                            <a:pt x="22" y="268"/>
                          </a:lnTo>
                          <a:lnTo>
                            <a:pt x="26" y="274"/>
                          </a:lnTo>
                          <a:lnTo>
                            <a:pt x="32" y="278"/>
                          </a:lnTo>
                          <a:lnTo>
                            <a:pt x="30" y="314"/>
                          </a:lnTo>
                          <a:lnTo>
                            <a:pt x="36" y="314"/>
                          </a:lnTo>
                          <a:lnTo>
                            <a:pt x="36" y="278"/>
                          </a:lnTo>
                          <a:lnTo>
                            <a:pt x="38" y="278"/>
                          </a:lnTo>
                          <a:lnTo>
                            <a:pt x="46" y="280"/>
                          </a:lnTo>
                          <a:lnTo>
                            <a:pt x="50" y="284"/>
                          </a:lnTo>
                          <a:lnTo>
                            <a:pt x="56" y="288"/>
                          </a:lnTo>
                          <a:lnTo>
                            <a:pt x="64" y="308"/>
                          </a:lnTo>
                          <a:lnTo>
                            <a:pt x="66" y="314"/>
                          </a:lnTo>
                          <a:lnTo>
                            <a:pt x="106" y="314"/>
                          </a:lnTo>
                          <a:lnTo>
                            <a:pt x="108" y="310"/>
                          </a:lnTo>
                          <a:lnTo>
                            <a:pt x="108" y="308"/>
                          </a:lnTo>
                          <a:lnTo>
                            <a:pt x="106" y="306"/>
                          </a:lnTo>
                          <a:lnTo>
                            <a:pt x="88" y="298"/>
                          </a:lnTo>
                          <a:lnTo>
                            <a:pt x="80" y="294"/>
                          </a:lnTo>
                          <a:lnTo>
                            <a:pt x="62" y="244"/>
                          </a:lnTo>
                          <a:lnTo>
                            <a:pt x="58" y="240"/>
                          </a:lnTo>
                          <a:lnTo>
                            <a:pt x="58" y="230"/>
                          </a:lnTo>
                          <a:lnTo>
                            <a:pt x="56" y="224"/>
                          </a:lnTo>
                          <a:lnTo>
                            <a:pt x="54" y="220"/>
                          </a:lnTo>
                          <a:lnTo>
                            <a:pt x="54" y="218"/>
                          </a:lnTo>
                          <a:lnTo>
                            <a:pt x="54" y="214"/>
                          </a:lnTo>
                          <a:lnTo>
                            <a:pt x="54" y="212"/>
                          </a:lnTo>
                          <a:lnTo>
                            <a:pt x="56" y="210"/>
                          </a:lnTo>
                          <a:lnTo>
                            <a:pt x="54" y="208"/>
                          </a:lnTo>
                          <a:lnTo>
                            <a:pt x="52" y="206"/>
                          </a:lnTo>
                          <a:lnTo>
                            <a:pt x="48" y="206"/>
                          </a:lnTo>
                          <a:lnTo>
                            <a:pt x="46" y="178"/>
                          </a:lnTo>
                          <a:lnTo>
                            <a:pt x="44" y="148"/>
                          </a:lnTo>
                          <a:lnTo>
                            <a:pt x="44" y="88"/>
                          </a:lnTo>
                          <a:lnTo>
                            <a:pt x="46" y="68"/>
                          </a:ln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875" name="Freeform 102"/>
                    <p:cNvSpPr>
                      <a:spLocks/>
                    </p:cNvSpPr>
                    <p:nvPr/>
                  </p:nvSpPr>
                  <p:spPr bwMode="auto">
                    <a:xfrm>
                      <a:off x="1322" y="960"/>
                      <a:ext cx="131" cy="139"/>
                    </a:xfrm>
                    <a:custGeom>
                      <a:avLst/>
                      <a:gdLst>
                        <a:gd name="T0" fmla="*/ 105 w 242"/>
                        <a:gd name="T1" fmla="*/ 38 h 288"/>
                        <a:gd name="T2" fmla="*/ 107 w 242"/>
                        <a:gd name="T3" fmla="*/ 37 h 288"/>
                        <a:gd name="T4" fmla="*/ 116 w 242"/>
                        <a:gd name="T5" fmla="*/ 30 h 288"/>
                        <a:gd name="T6" fmla="*/ 118 w 242"/>
                        <a:gd name="T7" fmla="*/ 29 h 288"/>
                        <a:gd name="T8" fmla="*/ 131 w 242"/>
                        <a:gd name="T9" fmla="*/ 20 h 288"/>
                        <a:gd name="T10" fmla="*/ 117 w 242"/>
                        <a:gd name="T11" fmla="*/ 0 h 288"/>
                        <a:gd name="T12" fmla="*/ 109 w 242"/>
                        <a:gd name="T13" fmla="*/ 6 h 288"/>
                        <a:gd name="T14" fmla="*/ 75 w 242"/>
                        <a:gd name="T15" fmla="*/ 39 h 288"/>
                        <a:gd name="T16" fmla="*/ 75 w 242"/>
                        <a:gd name="T17" fmla="*/ 39 h 288"/>
                        <a:gd name="T18" fmla="*/ 58 w 242"/>
                        <a:gd name="T19" fmla="*/ 57 h 288"/>
                        <a:gd name="T20" fmla="*/ 42 w 242"/>
                        <a:gd name="T21" fmla="*/ 77 h 288"/>
                        <a:gd name="T22" fmla="*/ 40 w 242"/>
                        <a:gd name="T23" fmla="*/ 78 h 288"/>
                        <a:gd name="T24" fmla="*/ 40 w 242"/>
                        <a:gd name="T25" fmla="*/ 79 h 288"/>
                        <a:gd name="T26" fmla="*/ 37 w 242"/>
                        <a:gd name="T27" fmla="*/ 81 h 288"/>
                        <a:gd name="T28" fmla="*/ 34 w 242"/>
                        <a:gd name="T29" fmla="*/ 83 h 288"/>
                        <a:gd name="T30" fmla="*/ 34 w 242"/>
                        <a:gd name="T31" fmla="*/ 84 h 288"/>
                        <a:gd name="T32" fmla="*/ 30 w 242"/>
                        <a:gd name="T33" fmla="*/ 86 h 288"/>
                        <a:gd name="T34" fmla="*/ 29 w 242"/>
                        <a:gd name="T35" fmla="*/ 88 h 288"/>
                        <a:gd name="T36" fmla="*/ 22 w 242"/>
                        <a:gd name="T37" fmla="*/ 88 h 288"/>
                        <a:gd name="T38" fmla="*/ 17 w 242"/>
                        <a:gd name="T39" fmla="*/ 91 h 288"/>
                        <a:gd name="T40" fmla="*/ 14 w 242"/>
                        <a:gd name="T41" fmla="*/ 97 h 288"/>
                        <a:gd name="T42" fmla="*/ 0 w 242"/>
                        <a:gd name="T43" fmla="*/ 111 h 288"/>
                        <a:gd name="T44" fmla="*/ 16 w 242"/>
                        <a:gd name="T45" fmla="*/ 102 h 288"/>
                        <a:gd name="T46" fmla="*/ 16 w 242"/>
                        <a:gd name="T47" fmla="*/ 102 h 288"/>
                        <a:gd name="T48" fmla="*/ 19 w 242"/>
                        <a:gd name="T49" fmla="*/ 108 h 288"/>
                        <a:gd name="T50" fmla="*/ 14 w 242"/>
                        <a:gd name="T51" fmla="*/ 121 h 288"/>
                        <a:gd name="T52" fmla="*/ 26 w 242"/>
                        <a:gd name="T53" fmla="*/ 139 h 288"/>
                        <a:gd name="T54" fmla="*/ 28 w 242"/>
                        <a:gd name="T55" fmla="*/ 138 h 288"/>
                        <a:gd name="T56" fmla="*/ 30 w 242"/>
                        <a:gd name="T57" fmla="*/ 135 h 288"/>
                        <a:gd name="T58" fmla="*/ 27 w 242"/>
                        <a:gd name="T59" fmla="*/ 126 h 288"/>
                        <a:gd name="T60" fmla="*/ 39 w 242"/>
                        <a:gd name="T61" fmla="*/ 99 h 288"/>
                        <a:gd name="T62" fmla="*/ 40 w 242"/>
                        <a:gd name="T63" fmla="*/ 97 h 288"/>
                        <a:gd name="T64" fmla="*/ 43 w 242"/>
                        <a:gd name="T65" fmla="*/ 95 h 288"/>
                        <a:gd name="T66" fmla="*/ 47 w 242"/>
                        <a:gd name="T67" fmla="*/ 90 h 288"/>
                        <a:gd name="T68" fmla="*/ 48 w 242"/>
                        <a:gd name="T69" fmla="*/ 89 h 288"/>
                        <a:gd name="T70" fmla="*/ 50 w 242"/>
                        <a:gd name="T71" fmla="*/ 87 h 288"/>
                        <a:gd name="T72" fmla="*/ 51 w 242"/>
                        <a:gd name="T73" fmla="*/ 87 h 288"/>
                        <a:gd name="T74" fmla="*/ 51 w 242"/>
                        <a:gd name="T75" fmla="*/ 84 h 288"/>
                        <a:gd name="T76" fmla="*/ 50 w 242"/>
                        <a:gd name="T77" fmla="*/ 83 h 288"/>
                        <a:gd name="T78" fmla="*/ 73 w 242"/>
                        <a:gd name="T79" fmla="*/ 63 h 288"/>
                        <a:gd name="T80" fmla="*/ 96 w 242"/>
                        <a:gd name="T81" fmla="*/ 44 h 288"/>
                        <a:gd name="T82" fmla="*/ 105 w 242"/>
                        <a:gd name="T83" fmla="*/ 38 h 288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0" t="0" r="r" b="b"/>
                      <a:pathLst>
                        <a:path w="242" h="288">
                          <a:moveTo>
                            <a:pt x="194" y="78"/>
                          </a:moveTo>
                          <a:lnTo>
                            <a:pt x="194" y="78"/>
                          </a:lnTo>
                          <a:lnTo>
                            <a:pt x="198" y="76"/>
                          </a:lnTo>
                          <a:lnTo>
                            <a:pt x="214" y="62"/>
                          </a:lnTo>
                          <a:lnTo>
                            <a:pt x="218" y="60"/>
                          </a:lnTo>
                          <a:lnTo>
                            <a:pt x="242" y="42"/>
                          </a:lnTo>
                          <a:lnTo>
                            <a:pt x="216" y="0"/>
                          </a:lnTo>
                          <a:lnTo>
                            <a:pt x="202" y="12"/>
                          </a:lnTo>
                          <a:lnTo>
                            <a:pt x="172" y="42"/>
                          </a:lnTo>
                          <a:lnTo>
                            <a:pt x="138" y="80"/>
                          </a:lnTo>
                          <a:lnTo>
                            <a:pt x="108" y="118"/>
                          </a:lnTo>
                          <a:lnTo>
                            <a:pt x="78" y="160"/>
                          </a:lnTo>
                          <a:lnTo>
                            <a:pt x="74" y="160"/>
                          </a:lnTo>
                          <a:lnTo>
                            <a:pt x="74" y="162"/>
                          </a:lnTo>
                          <a:lnTo>
                            <a:pt x="74" y="164"/>
                          </a:lnTo>
                          <a:lnTo>
                            <a:pt x="72" y="166"/>
                          </a:lnTo>
                          <a:lnTo>
                            <a:pt x="68" y="168"/>
                          </a:lnTo>
                          <a:lnTo>
                            <a:pt x="64" y="170"/>
                          </a:lnTo>
                          <a:lnTo>
                            <a:pt x="62" y="172"/>
                          </a:lnTo>
                          <a:lnTo>
                            <a:pt x="62" y="174"/>
                          </a:lnTo>
                          <a:lnTo>
                            <a:pt x="58" y="176"/>
                          </a:lnTo>
                          <a:lnTo>
                            <a:pt x="56" y="178"/>
                          </a:lnTo>
                          <a:lnTo>
                            <a:pt x="54" y="182"/>
                          </a:lnTo>
                          <a:lnTo>
                            <a:pt x="48" y="180"/>
                          </a:lnTo>
                          <a:lnTo>
                            <a:pt x="40" y="182"/>
                          </a:lnTo>
                          <a:lnTo>
                            <a:pt x="36" y="184"/>
                          </a:lnTo>
                          <a:lnTo>
                            <a:pt x="32" y="188"/>
                          </a:lnTo>
                          <a:lnTo>
                            <a:pt x="28" y="192"/>
                          </a:lnTo>
                          <a:lnTo>
                            <a:pt x="26" y="200"/>
                          </a:lnTo>
                          <a:lnTo>
                            <a:pt x="26" y="206"/>
                          </a:lnTo>
                          <a:lnTo>
                            <a:pt x="0" y="230"/>
                          </a:lnTo>
                          <a:lnTo>
                            <a:pt x="4" y="234"/>
                          </a:lnTo>
                          <a:lnTo>
                            <a:pt x="30" y="212"/>
                          </a:lnTo>
                          <a:lnTo>
                            <a:pt x="34" y="218"/>
                          </a:lnTo>
                          <a:lnTo>
                            <a:pt x="36" y="224"/>
                          </a:lnTo>
                          <a:lnTo>
                            <a:pt x="34" y="232"/>
                          </a:lnTo>
                          <a:lnTo>
                            <a:pt x="26" y="250"/>
                          </a:lnTo>
                          <a:lnTo>
                            <a:pt x="22" y="256"/>
                          </a:lnTo>
                          <a:lnTo>
                            <a:pt x="48" y="288"/>
                          </a:lnTo>
                          <a:lnTo>
                            <a:pt x="52" y="286"/>
                          </a:lnTo>
                          <a:lnTo>
                            <a:pt x="54" y="284"/>
                          </a:lnTo>
                          <a:lnTo>
                            <a:pt x="56" y="280"/>
                          </a:lnTo>
                          <a:lnTo>
                            <a:pt x="50" y="262"/>
                          </a:lnTo>
                          <a:lnTo>
                            <a:pt x="46" y="254"/>
                          </a:lnTo>
                          <a:lnTo>
                            <a:pt x="72" y="206"/>
                          </a:lnTo>
                          <a:lnTo>
                            <a:pt x="74" y="202"/>
                          </a:lnTo>
                          <a:lnTo>
                            <a:pt x="80" y="196"/>
                          </a:lnTo>
                          <a:lnTo>
                            <a:pt x="84" y="190"/>
                          </a:lnTo>
                          <a:lnTo>
                            <a:pt x="86" y="186"/>
                          </a:lnTo>
                          <a:lnTo>
                            <a:pt x="88" y="184"/>
                          </a:lnTo>
                          <a:lnTo>
                            <a:pt x="90" y="182"/>
                          </a:lnTo>
                          <a:lnTo>
                            <a:pt x="92" y="180"/>
                          </a:lnTo>
                          <a:lnTo>
                            <a:pt x="94" y="180"/>
                          </a:lnTo>
                          <a:lnTo>
                            <a:pt x="94" y="178"/>
                          </a:lnTo>
                          <a:lnTo>
                            <a:pt x="94" y="174"/>
                          </a:lnTo>
                          <a:lnTo>
                            <a:pt x="92" y="172"/>
                          </a:lnTo>
                          <a:lnTo>
                            <a:pt x="112" y="150"/>
                          </a:lnTo>
                          <a:lnTo>
                            <a:pt x="134" y="130"/>
                          </a:lnTo>
                          <a:lnTo>
                            <a:pt x="178" y="92"/>
                          </a:lnTo>
                          <a:lnTo>
                            <a:pt x="194" y="78"/>
                          </a:lnTo>
                          <a:close/>
                        </a:path>
                      </a:pathLst>
                    </a:custGeom>
                    <a:solidFill>
                      <a:srgbClr val="B3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876" name="Freeform 103"/>
                    <p:cNvSpPr>
                      <a:spLocks/>
                    </p:cNvSpPr>
                    <p:nvPr/>
                  </p:nvSpPr>
                  <p:spPr bwMode="auto">
                    <a:xfrm>
                      <a:off x="1452" y="839"/>
                      <a:ext cx="65" cy="133"/>
                    </a:xfrm>
                    <a:custGeom>
                      <a:avLst/>
                      <a:gdLst>
                        <a:gd name="T0" fmla="*/ 65 w 120"/>
                        <a:gd name="T1" fmla="*/ 1 h 276"/>
                        <a:gd name="T2" fmla="*/ 65 w 120"/>
                        <a:gd name="T3" fmla="*/ 1 h 276"/>
                        <a:gd name="T4" fmla="*/ 57 w 120"/>
                        <a:gd name="T5" fmla="*/ 0 h 276"/>
                        <a:gd name="T6" fmla="*/ 54 w 120"/>
                        <a:gd name="T7" fmla="*/ 1 h 276"/>
                        <a:gd name="T8" fmla="*/ 53 w 120"/>
                        <a:gd name="T9" fmla="*/ 1 h 276"/>
                        <a:gd name="T10" fmla="*/ 53 w 120"/>
                        <a:gd name="T11" fmla="*/ 2 h 276"/>
                        <a:gd name="T12" fmla="*/ 53 w 120"/>
                        <a:gd name="T13" fmla="*/ 2 h 276"/>
                        <a:gd name="T14" fmla="*/ 30 w 120"/>
                        <a:gd name="T15" fmla="*/ 3 h 276"/>
                        <a:gd name="T16" fmla="*/ 30 w 120"/>
                        <a:gd name="T17" fmla="*/ 3 h 276"/>
                        <a:gd name="T18" fmla="*/ 33 w 120"/>
                        <a:gd name="T19" fmla="*/ 40 h 276"/>
                        <a:gd name="T20" fmla="*/ 35 w 120"/>
                        <a:gd name="T21" fmla="*/ 62 h 276"/>
                        <a:gd name="T22" fmla="*/ 38 w 120"/>
                        <a:gd name="T23" fmla="*/ 87 h 276"/>
                        <a:gd name="T24" fmla="*/ 38 w 120"/>
                        <a:gd name="T25" fmla="*/ 87 h 276"/>
                        <a:gd name="T26" fmla="*/ 37 w 120"/>
                        <a:gd name="T27" fmla="*/ 87 h 276"/>
                        <a:gd name="T28" fmla="*/ 37 w 120"/>
                        <a:gd name="T29" fmla="*/ 87 h 276"/>
                        <a:gd name="T30" fmla="*/ 34 w 120"/>
                        <a:gd name="T31" fmla="*/ 88 h 276"/>
                        <a:gd name="T32" fmla="*/ 25 w 120"/>
                        <a:gd name="T33" fmla="*/ 93 h 276"/>
                        <a:gd name="T34" fmla="*/ 20 w 120"/>
                        <a:gd name="T35" fmla="*/ 99 h 276"/>
                        <a:gd name="T36" fmla="*/ 14 w 120"/>
                        <a:gd name="T37" fmla="*/ 106 h 276"/>
                        <a:gd name="T38" fmla="*/ 8 w 120"/>
                        <a:gd name="T39" fmla="*/ 116 h 276"/>
                        <a:gd name="T40" fmla="*/ 0 w 120"/>
                        <a:gd name="T41" fmla="*/ 127 h 276"/>
                        <a:gd name="T42" fmla="*/ 0 w 120"/>
                        <a:gd name="T43" fmla="*/ 127 h 276"/>
                        <a:gd name="T44" fmla="*/ 27 w 120"/>
                        <a:gd name="T45" fmla="*/ 133 h 276"/>
                        <a:gd name="T46" fmla="*/ 27 w 120"/>
                        <a:gd name="T47" fmla="*/ 133 h 276"/>
                        <a:gd name="T48" fmla="*/ 55 w 120"/>
                        <a:gd name="T49" fmla="*/ 86 h 276"/>
                        <a:gd name="T50" fmla="*/ 65 w 120"/>
                        <a:gd name="T51" fmla="*/ 1 h 27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</a:gdLst>
                      <a:ahLst/>
                      <a:cxnLst>
                        <a:cxn ang="T52">
                          <a:pos x="T0" y="T1"/>
                        </a:cxn>
                        <a:cxn ang="T53">
                          <a:pos x="T2" y="T3"/>
                        </a:cxn>
                        <a:cxn ang="T54">
                          <a:pos x="T4" y="T5"/>
                        </a:cxn>
                        <a:cxn ang="T55">
                          <a:pos x="T6" y="T7"/>
                        </a:cxn>
                        <a:cxn ang="T56">
                          <a:pos x="T8" y="T9"/>
                        </a:cxn>
                        <a:cxn ang="T57">
                          <a:pos x="T10" y="T11"/>
                        </a:cxn>
                        <a:cxn ang="T58">
                          <a:pos x="T12" y="T13"/>
                        </a:cxn>
                        <a:cxn ang="T59">
                          <a:pos x="T14" y="T15"/>
                        </a:cxn>
                        <a:cxn ang="T60">
                          <a:pos x="T16" y="T17"/>
                        </a:cxn>
                        <a:cxn ang="T61">
                          <a:pos x="T18" y="T19"/>
                        </a:cxn>
                        <a:cxn ang="T62">
                          <a:pos x="T20" y="T21"/>
                        </a:cxn>
                        <a:cxn ang="T63">
                          <a:pos x="T22" y="T23"/>
                        </a:cxn>
                        <a:cxn ang="T64">
                          <a:pos x="T24" y="T25"/>
                        </a:cxn>
                        <a:cxn ang="T65">
                          <a:pos x="T26" y="T27"/>
                        </a:cxn>
                        <a:cxn ang="T66">
                          <a:pos x="T28" y="T29"/>
                        </a:cxn>
                        <a:cxn ang="T67">
                          <a:pos x="T30" y="T31"/>
                        </a:cxn>
                        <a:cxn ang="T68">
                          <a:pos x="T32" y="T33"/>
                        </a:cxn>
                        <a:cxn ang="T69">
                          <a:pos x="T34" y="T35"/>
                        </a:cxn>
                        <a:cxn ang="T70">
                          <a:pos x="T36" y="T37"/>
                        </a:cxn>
                        <a:cxn ang="T71">
                          <a:pos x="T38" y="T39"/>
                        </a:cxn>
                        <a:cxn ang="T72">
                          <a:pos x="T40" y="T41"/>
                        </a:cxn>
                        <a:cxn ang="T73">
                          <a:pos x="T42" y="T43"/>
                        </a:cxn>
                        <a:cxn ang="T74">
                          <a:pos x="T44" y="T45"/>
                        </a:cxn>
                        <a:cxn ang="T75">
                          <a:pos x="T46" y="T47"/>
                        </a:cxn>
                        <a:cxn ang="T76">
                          <a:pos x="T48" y="T49"/>
                        </a:cxn>
                        <a:cxn ang="T77">
                          <a:pos x="T50" y="T51"/>
                        </a:cxn>
                      </a:cxnLst>
                      <a:rect l="0" t="0" r="r" b="b"/>
                      <a:pathLst>
                        <a:path w="120" h="276">
                          <a:moveTo>
                            <a:pt x="120" y="2"/>
                          </a:moveTo>
                          <a:lnTo>
                            <a:pt x="120" y="2"/>
                          </a:lnTo>
                          <a:lnTo>
                            <a:pt x="106" y="0"/>
                          </a:lnTo>
                          <a:lnTo>
                            <a:pt x="100" y="2"/>
                          </a:lnTo>
                          <a:lnTo>
                            <a:pt x="98" y="2"/>
                          </a:lnTo>
                          <a:lnTo>
                            <a:pt x="98" y="4"/>
                          </a:lnTo>
                          <a:lnTo>
                            <a:pt x="56" y="6"/>
                          </a:lnTo>
                          <a:lnTo>
                            <a:pt x="60" y="82"/>
                          </a:lnTo>
                          <a:lnTo>
                            <a:pt x="64" y="128"/>
                          </a:lnTo>
                          <a:lnTo>
                            <a:pt x="70" y="180"/>
                          </a:lnTo>
                          <a:lnTo>
                            <a:pt x="68" y="180"/>
                          </a:lnTo>
                          <a:lnTo>
                            <a:pt x="62" y="182"/>
                          </a:lnTo>
                          <a:lnTo>
                            <a:pt x="46" y="194"/>
                          </a:lnTo>
                          <a:lnTo>
                            <a:pt x="36" y="206"/>
                          </a:lnTo>
                          <a:lnTo>
                            <a:pt x="26" y="220"/>
                          </a:lnTo>
                          <a:lnTo>
                            <a:pt x="14" y="240"/>
                          </a:lnTo>
                          <a:lnTo>
                            <a:pt x="0" y="264"/>
                          </a:lnTo>
                          <a:lnTo>
                            <a:pt x="50" y="276"/>
                          </a:lnTo>
                          <a:lnTo>
                            <a:pt x="102" y="178"/>
                          </a:lnTo>
                          <a:lnTo>
                            <a:pt x="120" y="2"/>
                          </a:lnTo>
                          <a:close/>
                        </a:path>
                      </a:pathLst>
                    </a:custGeom>
                    <a:solidFill>
                      <a:srgbClr val="FCAA7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877" name="Freeform 104"/>
                    <p:cNvSpPr>
                      <a:spLocks/>
                    </p:cNvSpPr>
                    <p:nvPr/>
                  </p:nvSpPr>
                  <p:spPr bwMode="auto">
                    <a:xfrm>
                      <a:off x="1434" y="796"/>
                      <a:ext cx="94" cy="166"/>
                    </a:xfrm>
                    <a:custGeom>
                      <a:avLst/>
                      <a:gdLst>
                        <a:gd name="T0" fmla="*/ 85 w 174"/>
                        <a:gd name="T1" fmla="*/ 1 h 346"/>
                        <a:gd name="T2" fmla="*/ 85 w 174"/>
                        <a:gd name="T3" fmla="*/ 1 h 346"/>
                        <a:gd name="T4" fmla="*/ 83 w 174"/>
                        <a:gd name="T5" fmla="*/ 0 h 346"/>
                        <a:gd name="T6" fmla="*/ 77 w 174"/>
                        <a:gd name="T7" fmla="*/ 0 h 346"/>
                        <a:gd name="T8" fmla="*/ 59 w 174"/>
                        <a:gd name="T9" fmla="*/ 1 h 346"/>
                        <a:gd name="T10" fmla="*/ 42 w 174"/>
                        <a:gd name="T11" fmla="*/ 3 h 346"/>
                        <a:gd name="T12" fmla="*/ 37 w 174"/>
                        <a:gd name="T13" fmla="*/ 4 h 346"/>
                        <a:gd name="T14" fmla="*/ 33 w 174"/>
                        <a:gd name="T15" fmla="*/ 5 h 346"/>
                        <a:gd name="T16" fmla="*/ 33 w 174"/>
                        <a:gd name="T17" fmla="*/ 5 h 346"/>
                        <a:gd name="T18" fmla="*/ 32 w 174"/>
                        <a:gd name="T19" fmla="*/ 11 h 346"/>
                        <a:gd name="T20" fmla="*/ 32 w 174"/>
                        <a:gd name="T21" fmla="*/ 18 h 346"/>
                        <a:gd name="T22" fmla="*/ 33 w 174"/>
                        <a:gd name="T23" fmla="*/ 36 h 346"/>
                        <a:gd name="T24" fmla="*/ 36 w 174"/>
                        <a:gd name="T25" fmla="*/ 57 h 346"/>
                        <a:gd name="T26" fmla="*/ 38 w 174"/>
                        <a:gd name="T27" fmla="*/ 77 h 346"/>
                        <a:gd name="T28" fmla="*/ 45 w 174"/>
                        <a:gd name="T29" fmla="*/ 113 h 346"/>
                        <a:gd name="T30" fmla="*/ 49 w 174"/>
                        <a:gd name="T31" fmla="*/ 129 h 346"/>
                        <a:gd name="T32" fmla="*/ 49 w 174"/>
                        <a:gd name="T33" fmla="*/ 129 h 346"/>
                        <a:gd name="T34" fmla="*/ 0 w 174"/>
                        <a:gd name="T35" fmla="*/ 166 h 346"/>
                        <a:gd name="T36" fmla="*/ 0 w 174"/>
                        <a:gd name="T37" fmla="*/ 166 h 346"/>
                        <a:gd name="T38" fmla="*/ 4 w 174"/>
                        <a:gd name="T39" fmla="*/ 166 h 346"/>
                        <a:gd name="T40" fmla="*/ 10 w 174"/>
                        <a:gd name="T41" fmla="*/ 165 h 346"/>
                        <a:gd name="T42" fmla="*/ 22 w 174"/>
                        <a:gd name="T43" fmla="*/ 162 h 346"/>
                        <a:gd name="T44" fmla="*/ 33 w 174"/>
                        <a:gd name="T45" fmla="*/ 157 h 346"/>
                        <a:gd name="T46" fmla="*/ 46 w 174"/>
                        <a:gd name="T47" fmla="*/ 152 h 346"/>
                        <a:gd name="T48" fmla="*/ 58 w 174"/>
                        <a:gd name="T49" fmla="*/ 146 h 346"/>
                        <a:gd name="T50" fmla="*/ 71 w 174"/>
                        <a:gd name="T51" fmla="*/ 140 h 346"/>
                        <a:gd name="T52" fmla="*/ 82 w 174"/>
                        <a:gd name="T53" fmla="*/ 137 h 346"/>
                        <a:gd name="T54" fmla="*/ 88 w 174"/>
                        <a:gd name="T55" fmla="*/ 136 h 346"/>
                        <a:gd name="T56" fmla="*/ 93 w 174"/>
                        <a:gd name="T57" fmla="*/ 136 h 346"/>
                        <a:gd name="T58" fmla="*/ 93 w 174"/>
                        <a:gd name="T59" fmla="*/ 136 h 346"/>
                        <a:gd name="T60" fmla="*/ 94 w 174"/>
                        <a:gd name="T61" fmla="*/ 73 h 346"/>
                        <a:gd name="T62" fmla="*/ 94 w 174"/>
                        <a:gd name="T63" fmla="*/ 39 h 346"/>
                        <a:gd name="T64" fmla="*/ 94 w 174"/>
                        <a:gd name="T65" fmla="*/ 29 h 346"/>
                        <a:gd name="T66" fmla="*/ 92 w 174"/>
                        <a:gd name="T67" fmla="*/ 20 h 346"/>
                        <a:gd name="T68" fmla="*/ 90 w 174"/>
                        <a:gd name="T69" fmla="*/ 12 h 346"/>
                        <a:gd name="T70" fmla="*/ 85 w 174"/>
                        <a:gd name="T71" fmla="*/ 1 h 346"/>
                        <a:gd name="T72" fmla="*/ 85 w 174"/>
                        <a:gd name="T73" fmla="*/ 1 h 34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</a:gdLst>
                      <a:ahLst/>
                      <a:cxnLst>
                        <a:cxn ang="T74">
                          <a:pos x="T0" y="T1"/>
                        </a:cxn>
                        <a:cxn ang="T75">
                          <a:pos x="T2" y="T3"/>
                        </a:cxn>
                        <a:cxn ang="T76">
                          <a:pos x="T4" y="T5"/>
                        </a:cxn>
                        <a:cxn ang="T77">
                          <a:pos x="T6" y="T7"/>
                        </a:cxn>
                        <a:cxn ang="T78">
                          <a:pos x="T8" y="T9"/>
                        </a:cxn>
                        <a:cxn ang="T79">
                          <a:pos x="T10" y="T11"/>
                        </a:cxn>
                        <a:cxn ang="T80">
                          <a:pos x="T12" y="T13"/>
                        </a:cxn>
                        <a:cxn ang="T81">
                          <a:pos x="T14" y="T15"/>
                        </a:cxn>
                        <a:cxn ang="T82">
                          <a:pos x="T16" y="T17"/>
                        </a:cxn>
                        <a:cxn ang="T83">
                          <a:pos x="T18" y="T19"/>
                        </a:cxn>
                        <a:cxn ang="T84">
                          <a:pos x="T20" y="T21"/>
                        </a:cxn>
                        <a:cxn ang="T85">
                          <a:pos x="T22" y="T23"/>
                        </a:cxn>
                        <a:cxn ang="T86">
                          <a:pos x="T24" y="T25"/>
                        </a:cxn>
                        <a:cxn ang="T87">
                          <a:pos x="T26" y="T27"/>
                        </a:cxn>
                        <a:cxn ang="T88">
                          <a:pos x="T28" y="T29"/>
                        </a:cxn>
                        <a:cxn ang="T89">
                          <a:pos x="T30" y="T31"/>
                        </a:cxn>
                        <a:cxn ang="T90">
                          <a:pos x="T32" y="T33"/>
                        </a:cxn>
                        <a:cxn ang="T91">
                          <a:pos x="T34" y="T35"/>
                        </a:cxn>
                        <a:cxn ang="T92">
                          <a:pos x="T36" y="T37"/>
                        </a:cxn>
                        <a:cxn ang="T93">
                          <a:pos x="T38" y="T39"/>
                        </a:cxn>
                        <a:cxn ang="T94">
                          <a:pos x="T40" y="T41"/>
                        </a:cxn>
                        <a:cxn ang="T95">
                          <a:pos x="T42" y="T43"/>
                        </a:cxn>
                        <a:cxn ang="T96">
                          <a:pos x="T44" y="T45"/>
                        </a:cxn>
                        <a:cxn ang="T97">
                          <a:pos x="T46" y="T47"/>
                        </a:cxn>
                        <a:cxn ang="T98">
                          <a:pos x="T48" y="T49"/>
                        </a:cxn>
                        <a:cxn ang="T99">
                          <a:pos x="T50" y="T51"/>
                        </a:cxn>
                        <a:cxn ang="T100">
                          <a:pos x="T52" y="T53"/>
                        </a:cxn>
                        <a:cxn ang="T101">
                          <a:pos x="T54" y="T55"/>
                        </a:cxn>
                        <a:cxn ang="T102">
                          <a:pos x="T56" y="T57"/>
                        </a:cxn>
                        <a:cxn ang="T103">
                          <a:pos x="T58" y="T59"/>
                        </a:cxn>
                        <a:cxn ang="T104">
                          <a:pos x="T60" y="T61"/>
                        </a:cxn>
                        <a:cxn ang="T105">
                          <a:pos x="T62" y="T63"/>
                        </a:cxn>
                        <a:cxn ang="T106">
                          <a:pos x="T64" y="T65"/>
                        </a:cxn>
                        <a:cxn ang="T107">
                          <a:pos x="T66" y="T67"/>
                        </a:cxn>
                        <a:cxn ang="T108">
                          <a:pos x="T68" y="T69"/>
                        </a:cxn>
                        <a:cxn ang="T109">
                          <a:pos x="T70" y="T71"/>
                        </a:cxn>
                        <a:cxn ang="T110">
                          <a:pos x="T72" y="T73"/>
                        </a:cxn>
                      </a:cxnLst>
                      <a:rect l="0" t="0" r="r" b="b"/>
                      <a:pathLst>
                        <a:path w="174" h="346">
                          <a:moveTo>
                            <a:pt x="158" y="2"/>
                          </a:moveTo>
                          <a:lnTo>
                            <a:pt x="158" y="2"/>
                          </a:lnTo>
                          <a:lnTo>
                            <a:pt x="154" y="0"/>
                          </a:lnTo>
                          <a:lnTo>
                            <a:pt x="142" y="0"/>
                          </a:lnTo>
                          <a:lnTo>
                            <a:pt x="110" y="2"/>
                          </a:lnTo>
                          <a:lnTo>
                            <a:pt x="78" y="6"/>
                          </a:lnTo>
                          <a:lnTo>
                            <a:pt x="68" y="8"/>
                          </a:lnTo>
                          <a:lnTo>
                            <a:pt x="62" y="10"/>
                          </a:lnTo>
                          <a:lnTo>
                            <a:pt x="60" y="22"/>
                          </a:lnTo>
                          <a:lnTo>
                            <a:pt x="60" y="38"/>
                          </a:lnTo>
                          <a:lnTo>
                            <a:pt x="62" y="74"/>
                          </a:lnTo>
                          <a:lnTo>
                            <a:pt x="66" y="118"/>
                          </a:lnTo>
                          <a:lnTo>
                            <a:pt x="70" y="160"/>
                          </a:lnTo>
                          <a:lnTo>
                            <a:pt x="84" y="236"/>
                          </a:lnTo>
                          <a:lnTo>
                            <a:pt x="90" y="268"/>
                          </a:lnTo>
                          <a:lnTo>
                            <a:pt x="0" y="346"/>
                          </a:lnTo>
                          <a:lnTo>
                            <a:pt x="8" y="346"/>
                          </a:lnTo>
                          <a:lnTo>
                            <a:pt x="18" y="344"/>
                          </a:lnTo>
                          <a:lnTo>
                            <a:pt x="40" y="338"/>
                          </a:lnTo>
                          <a:lnTo>
                            <a:pt x="62" y="328"/>
                          </a:lnTo>
                          <a:lnTo>
                            <a:pt x="86" y="316"/>
                          </a:lnTo>
                          <a:lnTo>
                            <a:pt x="108" y="304"/>
                          </a:lnTo>
                          <a:lnTo>
                            <a:pt x="132" y="292"/>
                          </a:lnTo>
                          <a:lnTo>
                            <a:pt x="152" y="286"/>
                          </a:lnTo>
                          <a:lnTo>
                            <a:pt x="162" y="284"/>
                          </a:lnTo>
                          <a:lnTo>
                            <a:pt x="172" y="284"/>
                          </a:lnTo>
                          <a:lnTo>
                            <a:pt x="174" y="152"/>
                          </a:lnTo>
                          <a:lnTo>
                            <a:pt x="174" y="82"/>
                          </a:lnTo>
                          <a:lnTo>
                            <a:pt x="174" y="60"/>
                          </a:lnTo>
                          <a:lnTo>
                            <a:pt x="170" y="42"/>
                          </a:lnTo>
                          <a:lnTo>
                            <a:pt x="166" y="24"/>
                          </a:lnTo>
                          <a:lnTo>
                            <a:pt x="158" y="2"/>
                          </a:lnTo>
                          <a:close/>
                        </a:path>
                      </a:pathLst>
                    </a:custGeom>
                    <a:solidFill>
                      <a:srgbClr val="295F6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878" name="Freeform 105"/>
                    <p:cNvSpPr>
                      <a:spLocks/>
                    </p:cNvSpPr>
                    <p:nvPr/>
                  </p:nvSpPr>
                  <p:spPr bwMode="auto">
                    <a:xfrm>
                      <a:off x="1433" y="613"/>
                      <a:ext cx="37" cy="6"/>
                    </a:xfrm>
                    <a:custGeom>
                      <a:avLst/>
                      <a:gdLst>
                        <a:gd name="T0" fmla="*/ 1 w 68"/>
                        <a:gd name="T1" fmla="*/ 0 h 12"/>
                        <a:gd name="T2" fmla="*/ 0 w 68"/>
                        <a:gd name="T3" fmla="*/ 2 h 12"/>
                        <a:gd name="T4" fmla="*/ 0 w 68"/>
                        <a:gd name="T5" fmla="*/ 2 h 12"/>
                        <a:gd name="T6" fmla="*/ 2 w 68"/>
                        <a:gd name="T7" fmla="*/ 3 h 12"/>
                        <a:gd name="T8" fmla="*/ 9 w 68"/>
                        <a:gd name="T9" fmla="*/ 5 h 12"/>
                        <a:gd name="T10" fmla="*/ 20 w 68"/>
                        <a:gd name="T11" fmla="*/ 6 h 12"/>
                        <a:gd name="T12" fmla="*/ 27 w 68"/>
                        <a:gd name="T13" fmla="*/ 6 h 12"/>
                        <a:gd name="T14" fmla="*/ 37 w 68"/>
                        <a:gd name="T15" fmla="*/ 5 h 12"/>
                        <a:gd name="T16" fmla="*/ 37 w 68"/>
                        <a:gd name="T17" fmla="*/ 3 h 12"/>
                        <a:gd name="T18" fmla="*/ 37 w 68"/>
                        <a:gd name="T19" fmla="*/ 3 h 12"/>
                        <a:gd name="T20" fmla="*/ 28 w 68"/>
                        <a:gd name="T21" fmla="*/ 4 h 12"/>
                        <a:gd name="T22" fmla="*/ 21 w 68"/>
                        <a:gd name="T23" fmla="*/ 4 h 12"/>
                        <a:gd name="T24" fmla="*/ 9 w 68"/>
                        <a:gd name="T25" fmla="*/ 3 h 12"/>
                        <a:gd name="T26" fmla="*/ 2 w 68"/>
                        <a:gd name="T27" fmla="*/ 1 h 12"/>
                        <a:gd name="T28" fmla="*/ 1 w 68"/>
                        <a:gd name="T29" fmla="*/ 0 h 12"/>
                        <a:gd name="T30" fmla="*/ 1 w 68"/>
                        <a:gd name="T31" fmla="*/ 0 h 12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</a:gdLst>
                      <a:ahLst/>
                      <a:cxnLst>
                        <a:cxn ang="T32">
                          <a:pos x="T0" y="T1"/>
                        </a:cxn>
                        <a:cxn ang="T33">
                          <a:pos x="T2" y="T3"/>
                        </a:cxn>
                        <a:cxn ang="T34">
                          <a:pos x="T4" y="T5"/>
                        </a:cxn>
                        <a:cxn ang="T35">
                          <a:pos x="T6" y="T7"/>
                        </a:cxn>
                        <a:cxn ang="T36">
                          <a:pos x="T8" y="T9"/>
                        </a:cxn>
                        <a:cxn ang="T37">
                          <a:pos x="T10" y="T11"/>
                        </a:cxn>
                        <a:cxn ang="T38">
                          <a:pos x="T12" y="T13"/>
                        </a:cxn>
                        <a:cxn ang="T39">
                          <a:pos x="T14" y="T15"/>
                        </a:cxn>
                        <a:cxn ang="T40">
                          <a:pos x="T16" y="T17"/>
                        </a:cxn>
                        <a:cxn ang="T41">
                          <a:pos x="T18" y="T19"/>
                        </a:cxn>
                        <a:cxn ang="T42">
                          <a:pos x="T20" y="T21"/>
                        </a:cxn>
                        <a:cxn ang="T43">
                          <a:pos x="T22" y="T23"/>
                        </a:cxn>
                        <a:cxn ang="T44">
                          <a:pos x="T24" y="T25"/>
                        </a:cxn>
                        <a:cxn ang="T45">
                          <a:pos x="T26" y="T27"/>
                        </a:cxn>
                        <a:cxn ang="T46">
                          <a:pos x="T28" y="T29"/>
                        </a:cxn>
                        <a:cxn ang="T47">
                          <a:pos x="T30" y="T31"/>
                        </a:cxn>
                      </a:cxnLst>
                      <a:rect l="0" t="0" r="r" b="b"/>
                      <a:pathLst>
                        <a:path w="68" h="12">
                          <a:moveTo>
                            <a:pt x="2" y="0"/>
                          </a:moveTo>
                          <a:lnTo>
                            <a:pt x="0" y="4"/>
                          </a:lnTo>
                          <a:lnTo>
                            <a:pt x="4" y="6"/>
                          </a:lnTo>
                          <a:lnTo>
                            <a:pt x="16" y="10"/>
                          </a:lnTo>
                          <a:lnTo>
                            <a:pt x="36" y="12"/>
                          </a:lnTo>
                          <a:lnTo>
                            <a:pt x="50" y="12"/>
                          </a:lnTo>
                          <a:lnTo>
                            <a:pt x="68" y="10"/>
                          </a:lnTo>
                          <a:lnTo>
                            <a:pt x="68" y="6"/>
                          </a:lnTo>
                          <a:lnTo>
                            <a:pt x="52" y="8"/>
                          </a:lnTo>
                          <a:lnTo>
                            <a:pt x="38" y="8"/>
                          </a:lnTo>
                          <a:lnTo>
                            <a:pt x="16" y="6"/>
                          </a:lnTo>
                          <a:lnTo>
                            <a:pt x="4" y="2"/>
                          </a:lnTo>
                          <a:lnTo>
                            <a:pt x="2" y="0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879" name="Freeform 106"/>
                    <p:cNvSpPr>
                      <a:spLocks/>
                    </p:cNvSpPr>
                    <p:nvPr/>
                  </p:nvSpPr>
                  <p:spPr bwMode="auto">
                    <a:xfrm>
                      <a:off x="1428" y="615"/>
                      <a:ext cx="51" cy="19"/>
                    </a:xfrm>
                    <a:custGeom>
                      <a:avLst/>
                      <a:gdLst>
                        <a:gd name="T0" fmla="*/ 34 w 94"/>
                        <a:gd name="T1" fmla="*/ 15 h 38"/>
                        <a:gd name="T2" fmla="*/ 34 w 94"/>
                        <a:gd name="T3" fmla="*/ 15 h 38"/>
                        <a:gd name="T4" fmla="*/ 41 w 94"/>
                        <a:gd name="T5" fmla="*/ 13 h 38"/>
                        <a:gd name="T6" fmla="*/ 46 w 94"/>
                        <a:gd name="T7" fmla="*/ 10 h 38"/>
                        <a:gd name="T8" fmla="*/ 49 w 94"/>
                        <a:gd name="T9" fmla="*/ 8 h 38"/>
                        <a:gd name="T10" fmla="*/ 51 w 94"/>
                        <a:gd name="T11" fmla="*/ 6 h 38"/>
                        <a:gd name="T12" fmla="*/ 51 w 94"/>
                        <a:gd name="T13" fmla="*/ 3 h 38"/>
                        <a:gd name="T14" fmla="*/ 51 w 94"/>
                        <a:gd name="T15" fmla="*/ 2 h 38"/>
                        <a:gd name="T16" fmla="*/ 51 w 94"/>
                        <a:gd name="T17" fmla="*/ 2 h 38"/>
                        <a:gd name="T18" fmla="*/ 43 w 94"/>
                        <a:gd name="T19" fmla="*/ 4 h 38"/>
                        <a:gd name="T20" fmla="*/ 36 w 94"/>
                        <a:gd name="T21" fmla="*/ 5 h 38"/>
                        <a:gd name="T22" fmla="*/ 27 w 94"/>
                        <a:gd name="T23" fmla="*/ 5 h 38"/>
                        <a:gd name="T24" fmla="*/ 27 w 94"/>
                        <a:gd name="T25" fmla="*/ 5 h 38"/>
                        <a:gd name="T26" fmla="*/ 12 w 94"/>
                        <a:gd name="T27" fmla="*/ 4 h 38"/>
                        <a:gd name="T28" fmla="*/ 5 w 94"/>
                        <a:gd name="T29" fmla="*/ 2 h 38"/>
                        <a:gd name="T30" fmla="*/ 0 w 94"/>
                        <a:gd name="T31" fmla="*/ 0 h 38"/>
                        <a:gd name="T32" fmla="*/ 0 w 94"/>
                        <a:gd name="T33" fmla="*/ 0 h 38"/>
                        <a:gd name="T34" fmla="*/ 1 w 94"/>
                        <a:gd name="T35" fmla="*/ 9 h 38"/>
                        <a:gd name="T36" fmla="*/ 2 w 94"/>
                        <a:gd name="T37" fmla="*/ 17 h 38"/>
                        <a:gd name="T38" fmla="*/ 2 w 94"/>
                        <a:gd name="T39" fmla="*/ 17 h 38"/>
                        <a:gd name="T40" fmla="*/ 9 w 94"/>
                        <a:gd name="T41" fmla="*/ 18 h 38"/>
                        <a:gd name="T42" fmla="*/ 16 w 94"/>
                        <a:gd name="T43" fmla="*/ 19 h 38"/>
                        <a:gd name="T44" fmla="*/ 25 w 94"/>
                        <a:gd name="T45" fmla="*/ 18 h 38"/>
                        <a:gd name="T46" fmla="*/ 34 w 94"/>
                        <a:gd name="T47" fmla="*/ 15 h 38"/>
                        <a:gd name="T48" fmla="*/ 34 w 94"/>
                        <a:gd name="T49" fmla="*/ 15 h 38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</a:gdLst>
                      <a:ahLst/>
                      <a:cxnLst>
                        <a:cxn ang="T50">
                          <a:pos x="T0" y="T1"/>
                        </a:cxn>
                        <a:cxn ang="T51">
                          <a:pos x="T2" y="T3"/>
                        </a:cxn>
                        <a:cxn ang="T52">
                          <a:pos x="T4" y="T5"/>
                        </a:cxn>
                        <a:cxn ang="T53">
                          <a:pos x="T6" y="T7"/>
                        </a:cxn>
                        <a:cxn ang="T54">
                          <a:pos x="T8" y="T9"/>
                        </a:cxn>
                        <a:cxn ang="T55">
                          <a:pos x="T10" y="T11"/>
                        </a:cxn>
                        <a:cxn ang="T56">
                          <a:pos x="T12" y="T13"/>
                        </a:cxn>
                        <a:cxn ang="T57">
                          <a:pos x="T14" y="T15"/>
                        </a:cxn>
                        <a:cxn ang="T58">
                          <a:pos x="T16" y="T17"/>
                        </a:cxn>
                        <a:cxn ang="T59">
                          <a:pos x="T18" y="T19"/>
                        </a:cxn>
                        <a:cxn ang="T60">
                          <a:pos x="T20" y="T21"/>
                        </a:cxn>
                        <a:cxn ang="T61">
                          <a:pos x="T22" y="T23"/>
                        </a:cxn>
                        <a:cxn ang="T62">
                          <a:pos x="T24" y="T25"/>
                        </a:cxn>
                        <a:cxn ang="T63">
                          <a:pos x="T26" y="T27"/>
                        </a:cxn>
                        <a:cxn ang="T64">
                          <a:pos x="T28" y="T29"/>
                        </a:cxn>
                        <a:cxn ang="T65">
                          <a:pos x="T30" y="T31"/>
                        </a:cxn>
                        <a:cxn ang="T66">
                          <a:pos x="T32" y="T33"/>
                        </a:cxn>
                        <a:cxn ang="T67">
                          <a:pos x="T34" y="T35"/>
                        </a:cxn>
                        <a:cxn ang="T68">
                          <a:pos x="T36" y="T37"/>
                        </a:cxn>
                        <a:cxn ang="T69">
                          <a:pos x="T38" y="T39"/>
                        </a:cxn>
                        <a:cxn ang="T70">
                          <a:pos x="T40" y="T41"/>
                        </a:cxn>
                        <a:cxn ang="T71">
                          <a:pos x="T42" y="T43"/>
                        </a:cxn>
                        <a:cxn ang="T72">
                          <a:pos x="T44" y="T45"/>
                        </a:cxn>
                        <a:cxn ang="T73">
                          <a:pos x="T46" y="T47"/>
                        </a:cxn>
                        <a:cxn ang="T74">
                          <a:pos x="T48" y="T49"/>
                        </a:cxn>
                      </a:cxnLst>
                      <a:rect l="0" t="0" r="r" b="b"/>
                      <a:pathLst>
                        <a:path w="94" h="38">
                          <a:moveTo>
                            <a:pt x="62" y="30"/>
                          </a:moveTo>
                          <a:lnTo>
                            <a:pt x="62" y="30"/>
                          </a:lnTo>
                          <a:lnTo>
                            <a:pt x="76" y="26"/>
                          </a:lnTo>
                          <a:lnTo>
                            <a:pt x="84" y="20"/>
                          </a:lnTo>
                          <a:lnTo>
                            <a:pt x="90" y="16"/>
                          </a:lnTo>
                          <a:lnTo>
                            <a:pt x="94" y="12"/>
                          </a:lnTo>
                          <a:lnTo>
                            <a:pt x="94" y="6"/>
                          </a:lnTo>
                          <a:lnTo>
                            <a:pt x="94" y="4"/>
                          </a:lnTo>
                          <a:lnTo>
                            <a:pt x="80" y="8"/>
                          </a:lnTo>
                          <a:lnTo>
                            <a:pt x="66" y="10"/>
                          </a:lnTo>
                          <a:lnTo>
                            <a:pt x="50" y="10"/>
                          </a:lnTo>
                          <a:lnTo>
                            <a:pt x="22" y="8"/>
                          </a:lnTo>
                          <a:lnTo>
                            <a:pt x="10" y="4"/>
                          </a:lnTo>
                          <a:lnTo>
                            <a:pt x="0" y="0"/>
                          </a:lnTo>
                          <a:lnTo>
                            <a:pt x="2" y="18"/>
                          </a:lnTo>
                          <a:lnTo>
                            <a:pt x="4" y="34"/>
                          </a:lnTo>
                          <a:lnTo>
                            <a:pt x="16" y="36"/>
                          </a:lnTo>
                          <a:lnTo>
                            <a:pt x="30" y="38"/>
                          </a:lnTo>
                          <a:lnTo>
                            <a:pt x="46" y="36"/>
                          </a:lnTo>
                          <a:lnTo>
                            <a:pt x="62" y="30"/>
                          </a:lnTo>
                          <a:close/>
                        </a:path>
                      </a:pathLst>
                    </a:custGeom>
                    <a:solidFill>
                      <a:srgbClr val="4A332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880" name="Freeform 107"/>
                    <p:cNvSpPr>
                      <a:spLocks/>
                    </p:cNvSpPr>
                    <p:nvPr/>
                  </p:nvSpPr>
                  <p:spPr bwMode="auto">
                    <a:xfrm>
                      <a:off x="1428" y="613"/>
                      <a:ext cx="63" cy="7"/>
                    </a:xfrm>
                    <a:custGeom>
                      <a:avLst/>
                      <a:gdLst>
                        <a:gd name="T0" fmla="*/ 63 w 116"/>
                        <a:gd name="T1" fmla="*/ 0 h 14"/>
                        <a:gd name="T2" fmla="*/ 62 w 116"/>
                        <a:gd name="T3" fmla="*/ 0 h 14"/>
                        <a:gd name="T4" fmla="*/ 62 w 116"/>
                        <a:gd name="T5" fmla="*/ 0 h 14"/>
                        <a:gd name="T6" fmla="*/ 51 w 116"/>
                        <a:gd name="T7" fmla="*/ 4 h 14"/>
                        <a:gd name="T8" fmla="*/ 40 w 116"/>
                        <a:gd name="T9" fmla="*/ 6 h 14"/>
                        <a:gd name="T10" fmla="*/ 32 w 116"/>
                        <a:gd name="T11" fmla="*/ 7 h 14"/>
                        <a:gd name="T12" fmla="*/ 23 w 116"/>
                        <a:gd name="T13" fmla="*/ 7 h 14"/>
                        <a:gd name="T14" fmla="*/ 15 w 116"/>
                        <a:gd name="T15" fmla="*/ 6 h 14"/>
                        <a:gd name="T16" fmla="*/ 9 w 116"/>
                        <a:gd name="T17" fmla="*/ 5 h 14"/>
                        <a:gd name="T18" fmla="*/ 0 w 116"/>
                        <a:gd name="T19" fmla="*/ 2 h 14"/>
                        <a:gd name="T20" fmla="*/ 0 w 116"/>
                        <a:gd name="T21" fmla="*/ 2 h 14"/>
                        <a:gd name="T22" fmla="*/ 0 w 116"/>
                        <a:gd name="T23" fmla="*/ 3 h 14"/>
                        <a:gd name="T24" fmla="*/ 0 w 116"/>
                        <a:gd name="T25" fmla="*/ 3 h 14"/>
                        <a:gd name="T26" fmla="*/ 10 w 116"/>
                        <a:gd name="T27" fmla="*/ 5 h 14"/>
                        <a:gd name="T28" fmla="*/ 16 w 116"/>
                        <a:gd name="T29" fmla="*/ 7 h 14"/>
                        <a:gd name="T30" fmla="*/ 24 w 116"/>
                        <a:gd name="T31" fmla="*/ 7 h 14"/>
                        <a:gd name="T32" fmla="*/ 33 w 116"/>
                        <a:gd name="T33" fmla="*/ 7 h 14"/>
                        <a:gd name="T34" fmla="*/ 42 w 116"/>
                        <a:gd name="T35" fmla="*/ 6 h 14"/>
                        <a:gd name="T36" fmla="*/ 52 w 116"/>
                        <a:gd name="T37" fmla="*/ 4 h 14"/>
                        <a:gd name="T38" fmla="*/ 63 w 116"/>
                        <a:gd name="T39" fmla="*/ 0 h 14"/>
                        <a:gd name="T40" fmla="*/ 63 w 116"/>
                        <a:gd name="T41" fmla="*/ 0 h 14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0" t="0" r="r" b="b"/>
                      <a:pathLst>
                        <a:path w="116" h="14">
                          <a:moveTo>
                            <a:pt x="116" y="0"/>
                          </a:moveTo>
                          <a:lnTo>
                            <a:pt x="114" y="0"/>
                          </a:lnTo>
                          <a:lnTo>
                            <a:pt x="94" y="8"/>
                          </a:lnTo>
                          <a:lnTo>
                            <a:pt x="74" y="12"/>
                          </a:lnTo>
                          <a:lnTo>
                            <a:pt x="58" y="14"/>
                          </a:lnTo>
                          <a:lnTo>
                            <a:pt x="42" y="14"/>
                          </a:lnTo>
                          <a:lnTo>
                            <a:pt x="28" y="12"/>
                          </a:lnTo>
                          <a:lnTo>
                            <a:pt x="16" y="10"/>
                          </a:lnTo>
                          <a:lnTo>
                            <a:pt x="0" y="4"/>
                          </a:lnTo>
                          <a:lnTo>
                            <a:pt x="0" y="6"/>
                          </a:lnTo>
                          <a:lnTo>
                            <a:pt x="18" y="10"/>
                          </a:lnTo>
                          <a:lnTo>
                            <a:pt x="30" y="14"/>
                          </a:lnTo>
                          <a:lnTo>
                            <a:pt x="44" y="14"/>
                          </a:lnTo>
                          <a:lnTo>
                            <a:pt x="60" y="14"/>
                          </a:lnTo>
                          <a:lnTo>
                            <a:pt x="78" y="12"/>
                          </a:lnTo>
                          <a:lnTo>
                            <a:pt x="96" y="8"/>
                          </a:lnTo>
                          <a:lnTo>
                            <a:pt x="116" y="0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881" name="Freeform 108"/>
                    <p:cNvSpPr>
                      <a:spLocks/>
                    </p:cNvSpPr>
                    <p:nvPr/>
                  </p:nvSpPr>
                  <p:spPr bwMode="auto">
                    <a:xfrm>
                      <a:off x="1428" y="614"/>
                      <a:ext cx="61" cy="9"/>
                    </a:xfrm>
                    <a:custGeom>
                      <a:avLst/>
                      <a:gdLst>
                        <a:gd name="T0" fmla="*/ 61 w 112"/>
                        <a:gd name="T1" fmla="*/ 0 h 18"/>
                        <a:gd name="T2" fmla="*/ 60 w 112"/>
                        <a:gd name="T3" fmla="*/ 0 h 18"/>
                        <a:gd name="T4" fmla="*/ 60 w 112"/>
                        <a:gd name="T5" fmla="*/ 0 h 18"/>
                        <a:gd name="T6" fmla="*/ 50 w 112"/>
                        <a:gd name="T7" fmla="*/ 4 h 18"/>
                        <a:gd name="T8" fmla="*/ 40 w 112"/>
                        <a:gd name="T9" fmla="*/ 7 h 18"/>
                        <a:gd name="T10" fmla="*/ 32 w 112"/>
                        <a:gd name="T11" fmla="*/ 8 h 18"/>
                        <a:gd name="T12" fmla="*/ 24 w 112"/>
                        <a:gd name="T13" fmla="*/ 9 h 18"/>
                        <a:gd name="T14" fmla="*/ 16 w 112"/>
                        <a:gd name="T15" fmla="*/ 9 h 18"/>
                        <a:gd name="T16" fmla="*/ 10 w 112"/>
                        <a:gd name="T17" fmla="*/ 8 h 18"/>
                        <a:gd name="T18" fmla="*/ 0 w 112"/>
                        <a:gd name="T19" fmla="*/ 6 h 18"/>
                        <a:gd name="T20" fmla="*/ 0 w 112"/>
                        <a:gd name="T21" fmla="*/ 6 h 18"/>
                        <a:gd name="T22" fmla="*/ 0 w 112"/>
                        <a:gd name="T23" fmla="*/ 7 h 18"/>
                        <a:gd name="T24" fmla="*/ 0 w 112"/>
                        <a:gd name="T25" fmla="*/ 7 h 18"/>
                        <a:gd name="T26" fmla="*/ 11 w 112"/>
                        <a:gd name="T27" fmla="*/ 9 h 18"/>
                        <a:gd name="T28" fmla="*/ 17 w 112"/>
                        <a:gd name="T29" fmla="*/ 9 h 18"/>
                        <a:gd name="T30" fmla="*/ 25 w 112"/>
                        <a:gd name="T31" fmla="*/ 9 h 18"/>
                        <a:gd name="T32" fmla="*/ 34 w 112"/>
                        <a:gd name="T33" fmla="*/ 9 h 18"/>
                        <a:gd name="T34" fmla="*/ 42 w 112"/>
                        <a:gd name="T35" fmla="*/ 7 h 18"/>
                        <a:gd name="T36" fmla="*/ 51 w 112"/>
                        <a:gd name="T37" fmla="*/ 5 h 18"/>
                        <a:gd name="T38" fmla="*/ 61 w 112"/>
                        <a:gd name="T39" fmla="*/ 0 h 18"/>
                        <a:gd name="T40" fmla="*/ 61 w 112"/>
                        <a:gd name="T41" fmla="*/ 0 h 18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0" t="0" r="r" b="b"/>
                      <a:pathLst>
                        <a:path w="112" h="18">
                          <a:moveTo>
                            <a:pt x="112" y="0"/>
                          </a:moveTo>
                          <a:lnTo>
                            <a:pt x="110" y="0"/>
                          </a:lnTo>
                          <a:lnTo>
                            <a:pt x="92" y="8"/>
                          </a:lnTo>
                          <a:lnTo>
                            <a:pt x="74" y="14"/>
                          </a:lnTo>
                          <a:lnTo>
                            <a:pt x="58" y="16"/>
                          </a:lnTo>
                          <a:lnTo>
                            <a:pt x="44" y="18"/>
                          </a:lnTo>
                          <a:lnTo>
                            <a:pt x="30" y="18"/>
                          </a:lnTo>
                          <a:lnTo>
                            <a:pt x="18" y="16"/>
                          </a:lnTo>
                          <a:lnTo>
                            <a:pt x="0" y="12"/>
                          </a:lnTo>
                          <a:lnTo>
                            <a:pt x="0" y="14"/>
                          </a:lnTo>
                          <a:lnTo>
                            <a:pt x="20" y="18"/>
                          </a:lnTo>
                          <a:lnTo>
                            <a:pt x="32" y="18"/>
                          </a:lnTo>
                          <a:lnTo>
                            <a:pt x="46" y="18"/>
                          </a:lnTo>
                          <a:lnTo>
                            <a:pt x="62" y="18"/>
                          </a:lnTo>
                          <a:lnTo>
                            <a:pt x="78" y="14"/>
                          </a:lnTo>
                          <a:lnTo>
                            <a:pt x="94" y="10"/>
                          </a:lnTo>
                          <a:lnTo>
                            <a:pt x="112" y="0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882" name="Freeform 109"/>
                    <p:cNvSpPr>
                      <a:spLocks/>
                    </p:cNvSpPr>
                    <p:nvPr/>
                  </p:nvSpPr>
                  <p:spPr bwMode="auto">
                    <a:xfrm>
                      <a:off x="1429" y="616"/>
                      <a:ext cx="59" cy="10"/>
                    </a:xfrm>
                    <a:custGeom>
                      <a:avLst/>
                      <a:gdLst>
                        <a:gd name="T0" fmla="*/ 59 w 108"/>
                        <a:gd name="T1" fmla="*/ 0 h 20"/>
                        <a:gd name="T2" fmla="*/ 58 w 108"/>
                        <a:gd name="T3" fmla="*/ 0 h 20"/>
                        <a:gd name="T4" fmla="*/ 58 w 108"/>
                        <a:gd name="T5" fmla="*/ 0 h 20"/>
                        <a:gd name="T6" fmla="*/ 48 w 108"/>
                        <a:gd name="T7" fmla="*/ 4 h 20"/>
                        <a:gd name="T8" fmla="*/ 39 w 108"/>
                        <a:gd name="T9" fmla="*/ 7 h 20"/>
                        <a:gd name="T10" fmla="*/ 32 w 108"/>
                        <a:gd name="T11" fmla="*/ 8 h 20"/>
                        <a:gd name="T12" fmla="*/ 23 w 108"/>
                        <a:gd name="T13" fmla="*/ 9 h 20"/>
                        <a:gd name="T14" fmla="*/ 16 w 108"/>
                        <a:gd name="T15" fmla="*/ 10 h 20"/>
                        <a:gd name="T16" fmla="*/ 10 w 108"/>
                        <a:gd name="T17" fmla="*/ 9 h 20"/>
                        <a:gd name="T18" fmla="*/ 0 w 108"/>
                        <a:gd name="T19" fmla="*/ 8 h 20"/>
                        <a:gd name="T20" fmla="*/ 0 w 108"/>
                        <a:gd name="T21" fmla="*/ 8 h 20"/>
                        <a:gd name="T22" fmla="*/ 0 w 108"/>
                        <a:gd name="T23" fmla="*/ 9 h 20"/>
                        <a:gd name="T24" fmla="*/ 0 w 108"/>
                        <a:gd name="T25" fmla="*/ 9 h 20"/>
                        <a:gd name="T26" fmla="*/ 10 w 108"/>
                        <a:gd name="T27" fmla="*/ 10 h 20"/>
                        <a:gd name="T28" fmla="*/ 24 w 108"/>
                        <a:gd name="T29" fmla="*/ 10 h 20"/>
                        <a:gd name="T30" fmla="*/ 33 w 108"/>
                        <a:gd name="T31" fmla="*/ 9 h 20"/>
                        <a:gd name="T32" fmla="*/ 40 w 108"/>
                        <a:gd name="T33" fmla="*/ 7 h 20"/>
                        <a:gd name="T34" fmla="*/ 49 w 108"/>
                        <a:gd name="T35" fmla="*/ 4 h 20"/>
                        <a:gd name="T36" fmla="*/ 59 w 108"/>
                        <a:gd name="T37" fmla="*/ 0 h 20"/>
                        <a:gd name="T38" fmla="*/ 59 w 108"/>
                        <a:gd name="T39" fmla="*/ 0 h 20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</a:gdLst>
                      <a:ahLst/>
                      <a:cxnLst>
                        <a:cxn ang="T40">
                          <a:pos x="T0" y="T1"/>
                        </a:cxn>
                        <a:cxn ang="T41">
                          <a:pos x="T2" y="T3"/>
                        </a:cxn>
                        <a:cxn ang="T42">
                          <a:pos x="T4" y="T5"/>
                        </a:cxn>
                        <a:cxn ang="T43">
                          <a:pos x="T6" y="T7"/>
                        </a:cxn>
                        <a:cxn ang="T44">
                          <a:pos x="T8" y="T9"/>
                        </a:cxn>
                        <a:cxn ang="T45">
                          <a:pos x="T10" y="T11"/>
                        </a:cxn>
                        <a:cxn ang="T46">
                          <a:pos x="T12" y="T13"/>
                        </a:cxn>
                        <a:cxn ang="T47">
                          <a:pos x="T14" y="T15"/>
                        </a:cxn>
                        <a:cxn ang="T48">
                          <a:pos x="T16" y="T17"/>
                        </a:cxn>
                        <a:cxn ang="T49">
                          <a:pos x="T18" y="T19"/>
                        </a:cxn>
                        <a:cxn ang="T50">
                          <a:pos x="T20" y="T21"/>
                        </a:cxn>
                        <a:cxn ang="T51">
                          <a:pos x="T22" y="T23"/>
                        </a:cxn>
                        <a:cxn ang="T52">
                          <a:pos x="T24" y="T25"/>
                        </a:cxn>
                        <a:cxn ang="T53">
                          <a:pos x="T26" y="T27"/>
                        </a:cxn>
                        <a:cxn ang="T54">
                          <a:pos x="T28" y="T29"/>
                        </a:cxn>
                        <a:cxn ang="T55">
                          <a:pos x="T30" y="T31"/>
                        </a:cxn>
                        <a:cxn ang="T56">
                          <a:pos x="T32" y="T33"/>
                        </a:cxn>
                        <a:cxn ang="T57">
                          <a:pos x="T34" y="T35"/>
                        </a:cxn>
                        <a:cxn ang="T58">
                          <a:pos x="T36" y="T37"/>
                        </a:cxn>
                        <a:cxn ang="T59">
                          <a:pos x="T38" y="T39"/>
                        </a:cxn>
                      </a:cxnLst>
                      <a:rect l="0" t="0" r="r" b="b"/>
                      <a:pathLst>
                        <a:path w="108" h="20">
                          <a:moveTo>
                            <a:pt x="108" y="0"/>
                          </a:moveTo>
                          <a:lnTo>
                            <a:pt x="106" y="0"/>
                          </a:lnTo>
                          <a:lnTo>
                            <a:pt x="88" y="8"/>
                          </a:lnTo>
                          <a:lnTo>
                            <a:pt x="72" y="14"/>
                          </a:lnTo>
                          <a:lnTo>
                            <a:pt x="58" y="16"/>
                          </a:lnTo>
                          <a:lnTo>
                            <a:pt x="42" y="18"/>
                          </a:lnTo>
                          <a:lnTo>
                            <a:pt x="30" y="20"/>
                          </a:lnTo>
                          <a:lnTo>
                            <a:pt x="18" y="18"/>
                          </a:lnTo>
                          <a:lnTo>
                            <a:pt x="0" y="16"/>
                          </a:lnTo>
                          <a:lnTo>
                            <a:pt x="0" y="18"/>
                          </a:lnTo>
                          <a:lnTo>
                            <a:pt x="18" y="20"/>
                          </a:lnTo>
                          <a:lnTo>
                            <a:pt x="44" y="20"/>
                          </a:lnTo>
                          <a:lnTo>
                            <a:pt x="60" y="18"/>
                          </a:lnTo>
                          <a:lnTo>
                            <a:pt x="74" y="14"/>
                          </a:lnTo>
                          <a:lnTo>
                            <a:pt x="90" y="8"/>
                          </a:lnTo>
                          <a:lnTo>
                            <a:pt x="108" y="0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883" name="Freeform 110"/>
                    <p:cNvSpPr>
                      <a:spLocks/>
                    </p:cNvSpPr>
                    <p:nvPr/>
                  </p:nvSpPr>
                  <p:spPr bwMode="auto">
                    <a:xfrm>
                      <a:off x="1432" y="623"/>
                      <a:ext cx="43" cy="27"/>
                    </a:xfrm>
                    <a:custGeom>
                      <a:avLst/>
                      <a:gdLst>
                        <a:gd name="T0" fmla="*/ 42 w 80"/>
                        <a:gd name="T1" fmla="*/ 0 h 56"/>
                        <a:gd name="T2" fmla="*/ 42 w 80"/>
                        <a:gd name="T3" fmla="*/ 0 h 56"/>
                        <a:gd name="T4" fmla="*/ 35 w 80"/>
                        <a:gd name="T5" fmla="*/ 3 h 56"/>
                        <a:gd name="T6" fmla="*/ 28 w 80"/>
                        <a:gd name="T7" fmla="*/ 7 h 56"/>
                        <a:gd name="T8" fmla="*/ 20 w 80"/>
                        <a:gd name="T9" fmla="*/ 9 h 56"/>
                        <a:gd name="T10" fmla="*/ 20 w 80"/>
                        <a:gd name="T11" fmla="*/ 9 h 56"/>
                        <a:gd name="T12" fmla="*/ 10 w 80"/>
                        <a:gd name="T13" fmla="*/ 11 h 56"/>
                        <a:gd name="T14" fmla="*/ 0 w 80"/>
                        <a:gd name="T15" fmla="*/ 12 h 56"/>
                        <a:gd name="T16" fmla="*/ 0 w 80"/>
                        <a:gd name="T17" fmla="*/ 12 h 56"/>
                        <a:gd name="T18" fmla="*/ 2 w 80"/>
                        <a:gd name="T19" fmla="*/ 19 h 56"/>
                        <a:gd name="T20" fmla="*/ 5 w 80"/>
                        <a:gd name="T21" fmla="*/ 27 h 56"/>
                        <a:gd name="T22" fmla="*/ 5 w 80"/>
                        <a:gd name="T23" fmla="*/ 27 h 56"/>
                        <a:gd name="T24" fmla="*/ 17 w 80"/>
                        <a:gd name="T25" fmla="*/ 23 h 56"/>
                        <a:gd name="T26" fmla="*/ 24 w 80"/>
                        <a:gd name="T27" fmla="*/ 20 h 56"/>
                        <a:gd name="T28" fmla="*/ 30 w 80"/>
                        <a:gd name="T29" fmla="*/ 16 h 56"/>
                        <a:gd name="T30" fmla="*/ 30 w 80"/>
                        <a:gd name="T31" fmla="*/ 16 h 56"/>
                        <a:gd name="T32" fmla="*/ 35 w 80"/>
                        <a:gd name="T33" fmla="*/ 13 h 56"/>
                        <a:gd name="T34" fmla="*/ 39 w 80"/>
                        <a:gd name="T35" fmla="*/ 9 h 56"/>
                        <a:gd name="T36" fmla="*/ 41 w 80"/>
                        <a:gd name="T37" fmla="*/ 6 h 56"/>
                        <a:gd name="T38" fmla="*/ 42 w 80"/>
                        <a:gd name="T39" fmla="*/ 4 h 56"/>
                        <a:gd name="T40" fmla="*/ 43 w 80"/>
                        <a:gd name="T41" fmla="*/ 1 h 56"/>
                        <a:gd name="T42" fmla="*/ 42 w 80"/>
                        <a:gd name="T43" fmla="*/ 0 h 56"/>
                        <a:gd name="T44" fmla="*/ 42 w 80"/>
                        <a:gd name="T45" fmla="*/ 0 h 5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</a:gdLst>
                      <a:ahLst/>
                      <a:cxnLst>
                        <a:cxn ang="T46">
                          <a:pos x="T0" y="T1"/>
                        </a:cxn>
                        <a:cxn ang="T47">
                          <a:pos x="T2" y="T3"/>
                        </a:cxn>
                        <a:cxn ang="T48">
                          <a:pos x="T4" y="T5"/>
                        </a:cxn>
                        <a:cxn ang="T49">
                          <a:pos x="T6" y="T7"/>
                        </a:cxn>
                        <a:cxn ang="T50">
                          <a:pos x="T8" y="T9"/>
                        </a:cxn>
                        <a:cxn ang="T51">
                          <a:pos x="T10" y="T11"/>
                        </a:cxn>
                        <a:cxn ang="T52">
                          <a:pos x="T12" y="T13"/>
                        </a:cxn>
                        <a:cxn ang="T53">
                          <a:pos x="T14" y="T15"/>
                        </a:cxn>
                        <a:cxn ang="T54">
                          <a:pos x="T16" y="T17"/>
                        </a:cxn>
                        <a:cxn ang="T55">
                          <a:pos x="T18" y="T19"/>
                        </a:cxn>
                        <a:cxn ang="T56">
                          <a:pos x="T20" y="T21"/>
                        </a:cxn>
                        <a:cxn ang="T57">
                          <a:pos x="T22" y="T23"/>
                        </a:cxn>
                        <a:cxn ang="T58">
                          <a:pos x="T24" y="T25"/>
                        </a:cxn>
                        <a:cxn ang="T59">
                          <a:pos x="T26" y="T27"/>
                        </a:cxn>
                        <a:cxn ang="T60">
                          <a:pos x="T28" y="T29"/>
                        </a:cxn>
                        <a:cxn ang="T61">
                          <a:pos x="T30" y="T31"/>
                        </a:cxn>
                        <a:cxn ang="T62">
                          <a:pos x="T32" y="T33"/>
                        </a:cxn>
                        <a:cxn ang="T63">
                          <a:pos x="T34" y="T35"/>
                        </a:cxn>
                        <a:cxn ang="T64">
                          <a:pos x="T36" y="T37"/>
                        </a:cxn>
                        <a:cxn ang="T65">
                          <a:pos x="T38" y="T39"/>
                        </a:cxn>
                        <a:cxn ang="T66">
                          <a:pos x="T40" y="T41"/>
                        </a:cxn>
                        <a:cxn ang="T67">
                          <a:pos x="T42" y="T43"/>
                        </a:cxn>
                        <a:cxn ang="T68">
                          <a:pos x="T44" y="T45"/>
                        </a:cxn>
                      </a:cxnLst>
                      <a:rect l="0" t="0" r="r" b="b"/>
                      <a:pathLst>
                        <a:path w="80" h="56">
                          <a:moveTo>
                            <a:pt x="78" y="0"/>
                          </a:moveTo>
                          <a:lnTo>
                            <a:pt x="78" y="0"/>
                          </a:lnTo>
                          <a:lnTo>
                            <a:pt x="66" y="6"/>
                          </a:lnTo>
                          <a:lnTo>
                            <a:pt x="52" y="14"/>
                          </a:lnTo>
                          <a:lnTo>
                            <a:pt x="38" y="18"/>
                          </a:lnTo>
                          <a:lnTo>
                            <a:pt x="18" y="22"/>
                          </a:lnTo>
                          <a:lnTo>
                            <a:pt x="0" y="24"/>
                          </a:lnTo>
                          <a:lnTo>
                            <a:pt x="4" y="40"/>
                          </a:lnTo>
                          <a:lnTo>
                            <a:pt x="10" y="56"/>
                          </a:lnTo>
                          <a:lnTo>
                            <a:pt x="32" y="48"/>
                          </a:lnTo>
                          <a:lnTo>
                            <a:pt x="44" y="42"/>
                          </a:lnTo>
                          <a:lnTo>
                            <a:pt x="56" y="34"/>
                          </a:lnTo>
                          <a:lnTo>
                            <a:pt x="66" y="26"/>
                          </a:lnTo>
                          <a:lnTo>
                            <a:pt x="72" y="18"/>
                          </a:lnTo>
                          <a:lnTo>
                            <a:pt x="76" y="12"/>
                          </a:lnTo>
                          <a:lnTo>
                            <a:pt x="78" y="8"/>
                          </a:lnTo>
                          <a:lnTo>
                            <a:pt x="80" y="2"/>
                          </a:lnTo>
                          <a:lnTo>
                            <a:pt x="78" y="0"/>
                          </a:lnTo>
                          <a:close/>
                        </a:path>
                      </a:pathLst>
                    </a:custGeom>
                    <a:solidFill>
                      <a:srgbClr val="4A332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884" name="Freeform 111"/>
                    <p:cNvSpPr>
                      <a:spLocks/>
                    </p:cNvSpPr>
                    <p:nvPr/>
                  </p:nvSpPr>
                  <p:spPr bwMode="auto">
                    <a:xfrm>
                      <a:off x="1431" y="616"/>
                      <a:ext cx="53" cy="19"/>
                    </a:xfrm>
                    <a:custGeom>
                      <a:avLst/>
                      <a:gdLst>
                        <a:gd name="T0" fmla="*/ 52 w 98"/>
                        <a:gd name="T1" fmla="*/ 0 h 38"/>
                        <a:gd name="T2" fmla="*/ 52 w 98"/>
                        <a:gd name="T3" fmla="*/ 0 h 38"/>
                        <a:gd name="T4" fmla="*/ 44 w 98"/>
                        <a:gd name="T5" fmla="*/ 5 h 38"/>
                        <a:gd name="T6" fmla="*/ 37 w 98"/>
                        <a:gd name="T7" fmla="*/ 10 h 38"/>
                        <a:gd name="T8" fmla="*/ 30 w 98"/>
                        <a:gd name="T9" fmla="*/ 13 h 38"/>
                        <a:gd name="T10" fmla="*/ 23 w 98"/>
                        <a:gd name="T11" fmla="*/ 15 h 38"/>
                        <a:gd name="T12" fmla="*/ 11 w 98"/>
                        <a:gd name="T13" fmla="*/ 18 h 38"/>
                        <a:gd name="T14" fmla="*/ 0 w 98"/>
                        <a:gd name="T15" fmla="*/ 19 h 38"/>
                        <a:gd name="T16" fmla="*/ 0 w 98"/>
                        <a:gd name="T17" fmla="*/ 19 h 38"/>
                        <a:gd name="T18" fmla="*/ 1 w 98"/>
                        <a:gd name="T19" fmla="*/ 19 h 38"/>
                        <a:gd name="T20" fmla="*/ 1 w 98"/>
                        <a:gd name="T21" fmla="*/ 19 h 38"/>
                        <a:gd name="T22" fmla="*/ 11 w 98"/>
                        <a:gd name="T23" fmla="*/ 19 h 38"/>
                        <a:gd name="T24" fmla="*/ 24 w 98"/>
                        <a:gd name="T25" fmla="*/ 16 h 38"/>
                        <a:gd name="T26" fmla="*/ 31 w 98"/>
                        <a:gd name="T27" fmla="*/ 13 h 38"/>
                        <a:gd name="T28" fmla="*/ 39 w 98"/>
                        <a:gd name="T29" fmla="*/ 10 h 38"/>
                        <a:gd name="T30" fmla="*/ 45 w 98"/>
                        <a:gd name="T31" fmla="*/ 6 h 38"/>
                        <a:gd name="T32" fmla="*/ 53 w 98"/>
                        <a:gd name="T33" fmla="*/ 0 h 38"/>
                        <a:gd name="T34" fmla="*/ 52 w 98"/>
                        <a:gd name="T35" fmla="*/ 0 h 38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0" t="0" r="r" b="b"/>
                      <a:pathLst>
                        <a:path w="98" h="38">
                          <a:moveTo>
                            <a:pt x="96" y="0"/>
                          </a:moveTo>
                          <a:lnTo>
                            <a:pt x="96" y="0"/>
                          </a:lnTo>
                          <a:lnTo>
                            <a:pt x="82" y="10"/>
                          </a:lnTo>
                          <a:lnTo>
                            <a:pt x="68" y="20"/>
                          </a:lnTo>
                          <a:lnTo>
                            <a:pt x="56" y="26"/>
                          </a:lnTo>
                          <a:lnTo>
                            <a:pt x="42" y="30"/>
                          </a:lnTo>
                          <a:lnTo>
                            <a:pt x="20" y="36"/>
                          </a:lnTo>
                          <a:lnTo>
                            <a:pt x="0" y="38"/>
                          </a:lnTo>
                          <a:lnTo>
                            <a:pt x="2" y="38"/>
                          </a:lnTo>
                          <a:lnTo>
                            <a:pt x="20" y="38"/>
                          </a:lnTo>
                          <a:lnTo>
                            <a:pt x="44" y="32"/>
                          </a:lnTo>
                          <a:lnTo>
                            <a:pt x="58" y="26"/>
                          </a:lnTo>
                          <a:lnTo>
                            <a:pt x="72" y="20"/>
                          </a:lnTo>
                          <a:lnTo>
                            <a:pt x="84" y="12"/>
                          </a:lnTo>
                          <a:lnTo>
                            <a:pt x="98" y="0"/>
                          </a:lnTo>
                          <a:lnTo>
                            <a:pt x="96" y="0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885" name="Freeform 112"/>
                    <p:cNvSpPr>
                      <a:spLocks/>
                    </p:cNvSpPr>
                    <p:nvPr/>
                  </p:nvSpPr>
                  <p:spPr bwMode="auto">
                    <a:xfrm>
                      <a:off x="1433" y="618"/>
                      <a:ext cx="50" cy="21"/>
                    </a:xfrm>
                    <a:custGeom>
                      <a:avLst/>
                      <a:gdLst>
                        <a:gd name="T0" fmla="*/ 50 w 92"/>
                        <a:gd name="T1" fmla="*/ 0 h 44"/>
                        <a:gd name="T2" fmla="*/ 49 w 92"/>
                        <a:gd name="T3" fmla="*/ 0 h 44"/>
                        <a:gd name="T4" fmla="*/ 49 w 92"/>
                        <a:gd name="T5" fmla="*/ 0 h 44"/>
                        <a:gd name="T6" fmla="*/ 41 w 92"/>
                        <a:gd name="T7" fmla="*/ 5 h 44"/>
                        <a:gd name="T8" fmla="*/ 35 w 92"/>
                        <a:gd name="T9" fmla="*/ 10 h 44"/>
                        <a:gd name="T10" fmla="*/ 28 w 92"/>
                        <a:gd name="T11" fmla="*/ 12 h 44"/>
                        <a:gd name="T12" fmla="*/ 22 w 92"/>
                        <a:gd name="T13" fmla="*/ 15 h 44"/>
                        <a:gd name="T14" fmla="*/ 10 w 92"/>
                        <a:gd name="T15" fmla="*/ 19 h 44"/>
                        <a:gd name="T16" fmla="*/ 0 w 92"/>
                        <a:gd name="T17" fmla="*/ 20 h 44"/>
                        <a:gd name="T18" fmla="*/ 0 w 92"/>
                        <a:gd name="T19" fmla="*/ 20 h 44"/>
                        <a:gd name="T20" fmla="*/ 0 w 92"/>
                        <a:gd name="T21" fmla="*/ 21 h 44"/>
                        <a:gd name="T22" fmla="*/ 0 w 92"/>
                        <a:gd name="T23" fmla="*/ 21 h 44"/>
                        <a:gd name="T24" fmla="*/ 10 w 92"/>
                        <a:gd name="T25" fmla="*/ 19 h 44"/>
                        <a:gd name="T26" fmla="*/ 23 w 92"/>
                        <a:gd name="T27" fmla="*/ 15 h 44"/>
                        <a:gd name="T28" fmla="*/ 29 w 92"/>
                        <a:gd name="T29" fmla="*/ 12 h 44"/>
                        <a:gd name="T30" fmla="*/ 36 w 92"/>
                        <a:gd name="T31" fmla="*/ 10 h 44"/>
                        <a:gd name="T32" fmla="*/ 42 w 92"/>
                        <a:gd name="T33" fmla="*/ 5 h 44"/>
                        <a:gd name="T34" fmla="*/ 50 w 92"/>
                        <a:gd name="T35" fmla="*/ 0 h 44"/>
                        <a:gd name="T36" fmla="*/ 50 w 92"/>
                        <a:gd name="T37" fmla="*/ 0 h 44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</a:gdLst>
                      <a:ahLst/>
                      <a:cxnLst>
                        <a:cxn ang="T38">
                          <a:pos x="T0" y="T1"/>
                        </a:cxn>
                        <a:cxn ang="T39">
                          <a:pos x="T2" y="T3"/>
                        </a:cxn>
                        <a:cxn ang="T40">
                          <a:pos x="T4" y="T5"/>
                        </a:cxn>
                        <a:cxn ang="T41">
                          <a:pos x="T6" y="T7"/>
                        </a:cxn>
                        <a:cxn ang="T42">
                          <a:pos x="T8" y="T9"/>
                        </a:cxn>
                        <a:cxn ang="T43">
                          <a:pos x="T10" y="T11"/>
                        </a:cxn>
                        <a:cxn ang="T44">
                          <a:pos x="T12" y="T13"/>
                        </a:cxn>
                        <a:cxn ang="T45">
                          <a:pos x="T14" y="T15"/>
                        </a:cxn>
                        <a:cxn ang="T46">
                          <a:pos x="T16" y="T17"/>
                        </a:cxn>
                        <a:cxn ang="T47">
                          <a:pos x="T18" y="T19"/>
                        </a:cxn>
                        <a:cxn ang="T48">
                          <a:pos x="T20" y="T21"/>
                        </a:cxn>
                        <a:cxn ang="T49">
                          <a:pos x="T22" y="T23"/>
                        </a:cxn>
                        <a:cxn ang="T50">
                          <a:pos x="T24" y="T25"/>
                        </a:cxn>
                        <a:cxn ang="T51">
                          <a:pos x="T26" y="T27"/>
                        </a:cxn>
                        <a:cxn ang="T52">
                          <a:pos x="T28" y="T29"/>
                        </a:cxn>
                        <a:cxn ang="T53">
                          <a:pos x="T30" y="T31"/>
                        </a:cxn>
                        <a:cxn ang="T54">
                          <a:pos x="T32" y="T33"/>
                        </a:cxn>
                        <a:cxn ang="T55">
                          <a:pos x="T34" y="T35"/>
                        </a:cxn>
                        <a:cxn ang="T56">
                          <a:pos x="T36" y="T37"/>
                        </a:cxn>
                      </a:cxnLst>
                      <a:rect l="0" t="0" r="r" b="b"/>
                      <a:pathLst>
                        <a:path w="92" h="44">
                          <a:moveTo>
                            <a:pt x="92" y="0"/>
                          </a:moveTo>
                          <a:lnTo>
                            <a:pt x="90" y="0"/>
                          </a:lnTo>
                          <a:lnTo>
                            <a:pt x="76" y="10"/>
                          </a:lnTo>
                          <a:lnTo>
                            <a:pt x="64" y="20"/>
                          </a:lnTo>
                          <a:lnTo>
                            <a:pt x="52" y="26"/>
                          </a:lnTo>
                          <a:lnTo>
                            <a:pt x="40" y="32"/>
                          </a:lnTo>
                          <a:lnTo>
                            <a:pt x="18" y="40"/>
                          </a:lnTo>
                          <a:lnTo>
                            <a:pt x="0" y="42"/>
                          </a:lnTo>
                          <a:lnTo>
                            <a:pt x="0" y="44"/>
                          </a:lnTo>
                          <a:lnTo>
                            <a:pt x="18" y="40"/>
                          </a:lnTo>
                          <a:lnTo>
                            <a:pt x="42" y="32"/>
                          </a:lnTo>
                          <a:lnTo>
                            <a:pt x="54" y="26"/>
                          </a:lnTo>
                          <a:lnTo>
                            <a:pt x="66" y="20"/>
                          </a:lnTo>
                          <a:lnTo>
                            <a:pt x="78" y="10"/>
                          </a:lnTo>
                          <a:lnTo>
                            <a:pt x="92" y="0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886" name="Freeform 113"/>
                    <p:cNvSpPr>
                      <a:spLocks/>
                    </p:cNvSpPr>
                    <p:nvPr/>
                  </p:nvSpPr>
                  <p:spPr bwMode="auto">
                    <a:xfrm>
                      <a:off x="1435" y="625"/>
                      <a:ext cx="47" cy="28"/>
                    </a:xfrm>
                    <a:custGeom>
                      <a:avLst/>
                      <a:gdLst>
                        <a:gd name="T0" fmla="*/ 47 w 86"/>
                        <a:gd name="T1" fmla="*/ 0 h 58"/>
                        <a:gd name="T2" fmla="*/ 46 w 86"/>
                        <a:gd name="T3" fmla="*/ 0 h 58"/>
                        <a:gd name="T4" fmla="*/ 46 w 86"/>
                        <a:gd name="T5" fmla="*/ 0 h 58"/>
                        <a:gd name="T6" fmla="*/ 39 w 86"/>
                        <a:gd name="T7" fmla="*/ 7 h 58"/>
                        <a:gd name="T8" fmla="*/ 33 w 86"/>
                        <a:gd name="T9" fmla="*/ 12 h 58"/>
                        <a:gd name="T10" fmla="*/ 21 w 86"/>
                        <a:gd name="T11" fmla="*/ 20 h 58"/>
                        <a:gd name="T12" fmla="*/ 9 w 86"/>
                        <a:gd name="T13" fmla="*/ 25 h 58"/>
                        <a:gd name="T14" fmla="*/ 0 w 86"/>
                        <a:gd name="T15" fmla="*/ 28 h 58"/>
                        <a:gd name="T16" fmla="*/ 0 w 86"/>
                        <a:gd name="T17" fmla="*/ 28 h 58"/>
                        <a:gd name="T18" fmla="*/ 0 w 86"/>
                        <a:gd name="T19" fmla="*/ 28 h 58"/>
                        <a:gd name="T20" fmla="*/ 0 w 86"/>
                        <a:gd name="T21" fmla="*/ 28 h 58"/>
                        <a:gd name="T22" fmla="*/ 10 w 86"/>
                        <a:gd name="T23" fmla="*/ 26 h 58"/>
                        <a:gd name="T24" fmla="*/ 21 w 86"/>
                        <a:gd name="T25" fmla="*/ 20 h 58"/>
                        <a:gd name="T26" fmla="*/ 33 w 86"/>
                        <a:gd name="T27" fmla="*/ 13 h 58"/>
                        <a:gd name="T28" fmla="*/ 40 w 86"/>
                        <a:gd name="T29" fmla="*/ 7 h 58"/>
                        <a:gd name="T30" fmla="*/ 47 w 86"/>
                        <a:gd name="T31" fmla="*/ 0 h 58"/>
                        <a:gd name="T32" fmla="*/ 47 w 86"/>
                        <a:gd name="T33" fmla="*/ 0 h 58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0" t="0" r="r" b="b"/>
                      <a:pathLst>
                        <a:path w="86" h="58">
                          <a:moveTo>
                            <a:pt x="86" y="0"/>
                          </a:moveTo>
                          <a:lnTo>
                            <a:pt x="84" y="0"/>
                          </a:lnTo>
                          <a:lnTo>
                            <a:pt x="72" y="14"/>
                          </a:lnTo>
                          <a:lnTo>
                            <a:pt x="60" y="24"/>
                          </a:lnTo>
                          <a:lnTo>
                            <a:pt x="38" y="42"/>
                          </a:lnTo>
                          <a:lnTo>
                            <a:pt x="16" y="52"/>
                          </a:lnTo>
                          <a:lnTo>
                            <a:pt x="0" y="58"/>
                          </a:lnTo>
                          <a:lnTo>
                            <a:pt x="18" y="54"/>
                          </a:lnTo>
                          <a:lnTo>
                            <a:pt x="38" y="42"/>
                          </a:lnTo>
                          <a:lnTo>
                            <a:pt x="60" y="26"/>
                          </a:lnTo>
                          <a:lnTo>
                            <a:pt x="74" y="14"/>
                          </a:lnTo>
                          <a:lnTo>
                            <a:pt x="86" y="0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887" name="Freeform 114"/>
                    <p:cNvSpPr>
                      <a:spLocks/>
                    </p:cNvSpPr>
                    <p:nvPr/>
                  </p:nvSpPr>
                  <p:spPr bwMode="auto">
                    <a:xfrm>
                      <a:off x="1434" y="619"/>
                      <a:ext cx="48" cy="24"/>
                    </a:xfrm>
                    <a:custGeom>
                      <a:avLst/>
                      <a:gdLst>
                        <a:gd name="T0" fmla="*/ 48 w 88"/>
                        <a:gd name="T1" fmla="*/ 1 h 50"/>
                        <a:gd name="T2" fmla="*/ 47 w 88"/>
                        <a:gd name="T3" fmla="*/ 0 h 50"/>
                        <a:gd name="T4" fmla="*/ 47 w 88"/>
                        <a:gd name="T5" fmla="*/ 0 h 50"/>
                        <a:gd name="T6" fmla="*/ 40 w 88"/>
                        <a:gd name="T7" fmla="*/ 6 h 50"/>
                        <a:gd name="T8" fmla="*/ 34 w 88"/>
                        <a:gd name="T9" fmla="*/ 11 h 50"/>
                        <a:gd name="T10" fmla="*/ 27 w 88"/>
                        <a:gd name="T11" fmla="*/ 13 h 50"/>
                        <a:gd name="T12" fmla="*/ 22 w 88"/>
                        <a:gd name="T13" fmla="*/ 16 h 50"/>
                        <a:gd name="T14" fmla="*/ 10 w 88"/>
                        <a:gd name="T15" fmla="*/ 20 h 50"/>
                        <a:gd name="T16" fmla="*/ 0 w 88"/>
                        <a:gd name="T17" fmla="*/ 22 h 50"/>
                        <a:gd name="T18" fmla="*/ 0 w 88"/>
                        <a:gd name="T19" fmla="*/ 22 h 50"/>
                        <a:gd name="T20" fmla="*/ 0 w 88"/>
                        <a:gd name="T21" fmla="*/ 24 h 50"/>
                        <a:gd name="T22" fmla="*/ 0 w 88"/>
                        <a:gd name="T23" fmla="*/ 24 h 50"/>
                        <a:gd name="T24" fmla="*/ 11 w 88"/>
                        <a:gd name="T25" fmla="*/ 21 h 50"/>
                        <a:gd name="T26" fmla="*/ 23 w 88"/>
                        <a:gd name="T27" fmla="*/ 17 h 50"/>
                        <a:gd name="T28" fmla="*/ 29 w 88"/>
                        <a:gd name="T29" fmla="*/ 14 h 50"/>
                        <a:gd name="T30" fmla="*/ 35 w 88"/>
                        <a:gd name="T31" fmla="*/ 11 h 50"/>
                        <a:gd name="T32" fmla="*/ 41 w 88"/>
                        <a:gd name="T33" fmla="*/ 6 h 50"/>
                        <a:gd name="T34" fmla="*/ 48 w 88"/>
                        <a:gd name="T35" fmla="*/ 1 h 50"/>
                        <a:gd name="T36" fmla="*/ 48 w 88"/>
                        <a:gd name="T37" fmla="*/ 1 h 50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</a:gdLst>
                      <a:ahLst/>
                      <a:cxnLst>
                        <a:cxn ang="T38">
                          <a:pos x="T0" y="T1"/>
                        </a:cxn>
                        <a:cxn ang="T39">
                          <a:pos x="T2" y="T3"/>
                        </a:cxn>
                        <a:cxn ang="T40">
                          <a:pos x="T4" y="T5"/>
                        </a:cxn>
                        <a:cxn ang="T41">
                          <a:pos x="T6" y="T7"/>
                        </a:cxn>
                        <a:cxn ang="T42">
                          <a:pos x="T8" y="T9"/>
                        </a:cxn>
                        <a:cxn ang="T43">
                          <a:pos x="T10" y="T11"/>
                        </a:cxn>
                        <a:cxn ang="T44">
                          <a:pos x="T12" y="T13"/>
                        </a:cxn>
                        <a:cxn ang="T45">
                          <a:pos x="T14" y="T15"/>
                        </a:cxn>
                        <a:cxn ang="T46">
                          <a:pos x="T16" y="T17"/>
                        </a:cxn>
                        <a:cxn ang="T47">
                          <a:pos x="T18" y="T19"/>
                        </a:cxn>
                        <a:cxn ang="T48">
                          <a:pos x="T20" y="T21"/>
                        </a:cxn>
                        <a:cxn ang="T49">
                          <a:pos x="T22" y="T23"/>
                        </a:cxn>
                        <a:cxn ang="T50">
                          <a:pos x="T24" y="T25"/>
                        </a:cxn>
                        <a:cxn ang="T51">
                          <a:pos x="T26" y="T27"/>
                        </a:cxn>
                        <a:cxn ang="T52">
                          <a:pos x="T28" y="T29"/>
                        </a:cxn>
                        <a:cxn ang="T53">
                          <a:pos x="T30" y="T31"/>
                        </a:cxn>
                        <a:cxn ang="T54">
                          <a:pos x="T32" y="T33"/>
                        </a:cxn>
                        <a:cxn ang="T55">
                          <a:pos x="T34" y="T35"/>
                        </a:cxn>
                        <a:cxn ang="T56">
                          <a:pos x="T36" y="T37"/>
                        </a:cxn>
                      </a:cxnLst>
                      <a:rect l="0" t="0" r="r" b="b"/>
                      <a:pathLst>
                        <a:path w="88" h="50">
                          <a:moveTo>
                            <a:pt x="88" y="2"/>
                          </a:moveTo>
                          <a:lnTo>
                            <a:pt x="86" y="0"/>
                          </a:lnTo>
                          <a:lnTo>
                            <a:pt x="74" y="12"/>
                          </a:lnTo>
                          <a:lnTo>
                            <a:pt x="62" y="22"/>
                          </a:lnTo>
                          <a:lnTo>
                            <a:pt x="50" y="28"/>
                          </a:lnTo>
                          <a:lnTo>
                            <a:pt x="40" y="34"/>
                          </a:lnTo>
                          <a:lnTo>
                            <a:pt x="18" y="42"/>
                          </a:lnTo>
                          <a:lnTo>
                            <a:pt x="0" y="46"/>
                          </a:lnTo>
                          <a:lnTo>
                            <a:pt x="0" y="50"/>
                          </a:lnTo>
                          <a:lnTo>
                            <a:pt x="20" y="44"/>
                          </a:lnTo>
                          <a:lnTo>
                            <a:pt x="42" y="36"/>
                          </a:lnTo>
                          <a:lnTo>
                            <a:pt x="54" y="30"/>
                          </a:lnTo>
                          <a:lnTo>
                            <a:pt x="64" y="22"/>
                          </a:lnTo>
                          <a:lnTo>
                            <a:pt x="76" y="12"/>
                          </a:lnTo>
                          <a:lnTo>
                            <a:pt x="88" y="2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888" name="Freeform 115"/>
                    <p:cNvSpPr>
                      <a:spLocks/>
                    </p:cNvSpPr>
                    <p:nvPr/>
                  </p:nvSpPr>
                  <p:spPr bwMode="auto">
                    <a:xfrm>
                      <a:off x="1435" y="575"/>
                      <a:ext cx="118" cy="128"/>
                    </a:xfrm>
                    <a:custGeom>
                      <a:avLst/>
                      <a:gdLst>
                        <a:gd name="T0" fmla="*/ 115 w 218"/>
                        <a:gd name="T1" fmla="*/ 17 h 266"/>
                        <a:gd name="T2" fmla="*/ 115 w 218"/>
                        <a:gd name="T3" fmla="*/ 17 h 266"/>
                        <a:gd name="T4" fmla="*/ 112 w 218"/>
                        <a:gd name="T5" fmla="*/ 13 h 266"/>
                        <a:gd name="T6" fmla="*/ 107 w 218"/>
                        <a:gd name="T7" fmla="*/ 9 h 266"/>
                        <a:gd name="T8" fmla="*/ 107 w 218"/>
                        <a:gd name="T9" fmla="*/ 9 h 266"/>
                        <a:gd name="T10" fmla="*/ 103 w 218"/>
                        <a:gd name="T11" fmla="*/ 5 h 266"/>
                        <a:gd name="T12" fmla="*/ 97 w 218"/>
                        <a:gd name="T13" fmla="*/ 3 h 266"/>
                        <a:gd name="T14" fmla="*/ 93 w 218"/>
                        <a:gd name="T15" fmla="*/ 1 h 266"/>
                        <a:gd name="T16" fmla="*/ 89 w 218"/>
                        <a:gd name="T17" fmla="*/ 1 h 266"/>
                        <a:gd name="T18" fmla="*/ 89 w 218"/>
                        <a:gd name="T19" fmla="*/ 1 h 266"/>
                        <a:gd name="T20" fmla="*/ 83 w 218"/>
                        <a:gd name="T21" fmla="*/ 0 h 266"/>
                        <a:gd name="T22" fmla="*/ 83 w 218"/>
                        <a:gd name="T23" fmla="*/ 0 h 266"/>
                        <a:gd name="T24" fmla="*/ 77 w 218"/>
                        <a:gd name="T25" fmla="*/ 1 h 266"/>
                        <a:gd name="T26" fmla="*/ 77 w 218"/>
                        <a:gd name="T27" fmla="*/ 1 h 266"/>
                        <a:gd name="T28" fmla="*/ 69 w 218"/>
                        <a:gd name="T29" fmla="*/ 4 h 266"/>
                        <a:gd name="T30" fmla="*/ 63 w 218"/>
                        <a:gd name="T31" fmla="*/ 8 h 266"/>
                        <a:gd name="T32" fmla="*/ 56 w 218"/>
                        <a:gd name="T33" fmla="*/ 13 h 266"/>
                        <a:gd name="T34" fmla="*/ 51 w 218"/>
                        <a:gd name="T35" fmla="*/ 17 h 266"/>
                        <a:gd name="T36" fmla="*/ 51 w 218"/>
                        <a:gd name="T37" fmla="*/ 17 h 266"/>
                        <a:gd name="T38" fmla="*/ 42 w 218"/>
                        <a:gd name="T39" fmla="*/ 26 h 266"/>
                        <a:gd name="T40" fmla="*/ 37 w 218"/>
                        <a:gd name="T41" fmla="*/ 34 h 266"/>
                        <a:gd name="T42" fmla="*/ 28 w 218"/>
                        <a:gd name="T43" fmla="*/ 45 h 266"/>
                        <a:gd name="T44" fmla="*/ 14 w 218"/>
                        <a:gd name="T45" fmla="*/ 63 h 266"/>
                        <a:gd name="T46" fmla="*/ 14 w 218"/>
                        <a:gd name="T47" fmla="*/ 63 h 266"/>
                        <a:gd name="T48" fmla="*/ 6 w 218"/>
                        <a:gd name="T49" fmla="*/ 71 h 266"/>
                        <a:gd name="T50" fmla="*/ 0 w 218"/>
                        <a:gd name="T51" fmla="*/ 77 h 266"/>
                        <a:gd name="T52" fmla="*/ 0 w 218"/>
                        <a:gd name="T53" fmla="*/ 77 h 266"/>
                        <a:gd name="T54" fmla="*/ 3 w 218"/>
                        <a:gd name="T55" fmla="*/ 83 h 266"/>
                        <a:gd name="T56" fmla="*/ 8 w 218"/>
                        <a:gd name="T57" fmla="*/ 89 h 266"/>
                        <a:gd name="T58" fmla="*/ 12 w 218"/>
                        <a:gd name="T59" fmla="*/ 94 h 266"/>
                        <a:gd name="T60" fmla="*/ 17 w 218"/>
                        <a:gd name="T61" fmla="*/ 99 h 266"/>
                        <a:gd name="T62" fmla="*/ 17 w 218"/>
                        <a:gd name="T63" fmla="*/ 99 h 266"/>
                        <a:gd name="T64" fmla="*/ 30 w 218"/>
                        <a:gd name="T65" fmla="*/ 86 h 266"/>
                        <a:gd name="T66" fmla="*/ 37 w 218"/>
                        <a:gd name="T67" fmla="*/ 78 h 266"/>
                        <a:gd name="T68" fmla="*/ 44 w 218"/>
                        <a:gd name="T69" fmla="*/ 71 h 266"/>
                        <a:gd name="T70" fmla="*/ 51 w 218"/>
                        <a:gd name="T71" fmla="*/ 66 h 266"/>
                        <a:gd name="T72" fmla="*/ 54 w 218"/>
                        <a:gd name="T73" fmla="*/ 65 h 266"/>
                        <a:gd name="T74" fmla="*/ 57 w 218"/>
                        <a:gd name="T75" fmla="*/ 64 h 266"/>
                        <a:gd name="T76" fmla="*/ 61 w 218"/>
                        <a:gd name="T77" fmla="*/ 65 h 266"/>
                        <a:gd name="T78" fmla="*/ 64 w 218"/>
                        <a:gd name="T79" fmla="*/ 66 h 266"/>
                        <a:gd name="T80" fmla="*/ 66 w 218"/>
                        <a:gd name="T81" fmla="*/ 69 h 266"/>
                        <a:gd name="T82" fmla="*/ 69 w 218"/>
                        <a:gd name="T83" fmla="*/ 74 h 266"/>
                        <a:gd name="T84" fmla="*/ 69 w 218"/>
                        <a:gd name="T85" fmla="*/ 74 h 266"/>
                        <a:gd name="T86" fmla="*/ 70 w 218"/>
                        <a:gd name="T87" fmla="*/ 80 h 266"/>
                        <a:gd name="T88" fmla="*/ 69 w 218"/>
                        <a:gd name="T89" fmla="*/ 86 h 266"/>
                        <a:gd name="T90" fmla="*/ 67 w 218"/>
                        <a:gd name="T91" fmla="*/ 90 h 266"/>
                        <a:gd name="T92" fmla="*/ 63 w 218"/>
                        <a:gd name="T93" fmla="*/ 95 h 266"/>
                        <a:gd name="T94" fmla="*/ 52 w 218"/>
                        <a:gd name="T95" fmla="*/ 104 h 266"/>
                        <a:gd name="T96" fmla="*/ 39 w 218"/>
                        <a:gd name="T97" fmla="*/ 114 h 266"/>
                        <a:gd name="T98" fmla="*/ 39 w 218"/>
                        <a:gd name="T99" fmla="*/ 114 h 266"/>
                        <a:gd name="T100" fmla="*/ 56 w 218"/>
                        <a:gd name="T101" fmla="*/ 121 h 266"/>
                        <a:gd name="T102" fmla="*/ 65 w 218"/>
                        <a:gd name="T103" fmla="*/ 125 h 266"/>
                        <a:gd name="T104" fmla="*/ 74 w 218"/>
                        <a:gd name="T105" fmla="*/ 128 h 266"/>
                        <a:gd name="T106" fmla="*/ 74 w 218"/>
                        <a:gd name="T107" fmla="*/ 128 h 266"/>
                        <a:gd name="T108" fmla="*/ 88 w 218"/>
                        <a:gd name="T109" fmla="*/ 111 h 266"/>
                        <a:gd name="T110" fmla="*/ 100 w 218"/>
                        <a:gd name="T111" fmla="*/ 94 h 266"/>
                        <a:gd name="T112" fmla="*/ 107 w 218"/>
                        <a:gd name="T113" fmla="*/ 79 h 266"/>
                        <a:gd name="T114" fmla="*/ 114 w 218"/>
                        <a:gd name="T115" fmla="*/ 65 h 266"/>
                        <a:gd name="T116" fmla="*/ 117 w 218"/>
                        <a:gd name="T117" fmla="*/ 52 h 266"/>
                        <a:gd name="T118" fmla="*/ 118 w 218"/>
                        <a:gd name="T119" fmla="*/ 39 h 266"/>
                        <a:gd name="T120" fmla="*/ 117 w 218"/>
                        <a:gd name="T121" fmla="*/ 28 h 266"/>
                        <a:gd name="T122" fmla="*/ 115 w 218"/>
                        <a:gd name="T123" fmla="*/ 17 h 266"/>
                        <a:gd name="T124" fmla="*/ 115 w 218"/>
                        <a:gd name="T125" fmla="*/ 17 h 26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60000 65536"/>
                        <a:gd name="T175" fmla="*/ 0 60000 65536"/>
                        <a:gd name="T176" fmla="*/ 0 60000 65536"/>
                        <a:gd name="T177" fmla="*/ 0 60000 65536"/>
                        <a:gd name="T178" fmla="*/ 0 60000 65536"/>
                        <a:gd name="T179" fmla="*/ 0 60000 65536"/>
                        <a:gd name="T180" fmla="*/ 0 60000 65536"/>
                        <a:gd name="T181" fmla="*/ 0 60000 65536"/>
                        <a:gd name="T182" fmla="*/ 0 60000 65536"/>
                        <a:gd name="T183" fmla="*/ 0 60000 65536"/>
                        <a:gd name="T184" fmla="*/ 0 60000 65536"/>
                        <a:gd name="T185" fmla="*/ 0 60000 65536"/>
                        <a:gd name="T186" fmla="*/ 0 60000 65536"/>
                        <a:gd name="T187" fmla="*/ 0 60000 65536"/>
                        <a:gd name="T188" fmla="*/ 0 60000 65536"/>
                      </a:gdLst>
                      <a:ahLst/>
                      <a:cxnLst>
                        <a:cxn ang="T126">
                          <a:pos x="T0" y="T1"/>
                        </a:cxn>
                        <a:cxn ang="T127">
                          <a:pos x="T2" y="T3"/>
                        </a:cxn>
                        <a:cxn ang="T128">
                          <a:pos x="T4" y="T5"/>
                        </a:cxn>
                        <a:cxn ang="T129">
                          <a:pos x="T6" y="T7"/>
                        </a:cxn>
                        <a:cxn ang="T130">
                          <a:pos x="T8" y="T9"/>
                        </a:cxn>
                        <a:cxn ang="T131">
                          <a:pos x="T10" y="T11"/>
                        </a:cxn>
                        <a:cxn ang="T132">
                          <a:pos x="T12" y="T13"/>
                        </a:cxn>
                        <a:cxn ang="T133">
                          <a:pos x="T14" y="T15"/>
                        </a:cxn>
                        <a:cxn ang="T134">
                          <a:pos x="T16" y="T17"/>
                        </a:cxn>
                        <a:cxn ang="T135">
                          <a:pos x="T18" y="T19"/>
                        </a:cxn>
                        <a:cxn ang="T136">
                          <a:pos x="T20" y="T21"/>
                        </a:cxn>
                        <a:cxn ang="T137">
                          <a:pos x="T22" y="T23"/>
                        </a:cxn>
                        <a:cxn ang="T138">
                          <a:pos x="T24" y="T25"/>
                        </a:cxn>
                        <a:cxn ang="T139">
                          <a:pos x="T26" y="T27"/>
                        </a:cxn>
                        <a:cxn ang="T140">
                          <a:pos x="T28" y="T29"/>
                        </a:cxn>
                        <a:cxn ang="T141">
                          <a:pos x="T30" y="T31"/>
                        </a:cxn>
                        <a:cxn ang="T142">
                          <a:pos x="T32" y="T33"/>
                        </a:cxn>
                        <a:cxn ang="T143">
                          <a:pos x="T34" y="T35"/>
                        </a:cxn>
                        <a:cxn ang="T144">
                          <a:pos x="T36" y="T37"/>
                        </a:cxn>
                        <a:cxn ang="T145">
                          <a:pos x="T38" y="T39"/>
                        </a:cxn>
                        <a:cxn ang="T146">
                          <a:pos x="T40" y="T41"/>
                        </a:cxn>
                        <a:cxn ang="T147">
                          <a:pos x="T42" y="T43"/>
                        </a:cxn>
                        <a:cxn ang="T148">
                          <a:pos x="T44" y="T45"/>
                        </a:cxn>
                        <a:cxn ang="T149">
                          <a:pos x="T46" y="T47"/>
                        </a:cxn>
                        <a:cxn ang="T150">
                          <a:pos x="T48" y="T49"/>
                        </a:cxn>
                        <a:cxn ang="T151">
                          <a:pos x="T50" y="T51"/>
                        </a:cxn>
                        <a:cxn ang="T152">
                          <a:pos x="T52" y="T53"/>
                        </a:cxn>
                        <a:cxn ang="T153">
                          <a:pos x="T54" y="T55"/>
                        </a:cxn>
                        <a:cxn ang="T154">
                          <a:pos x="T56" y="T57"/>
                        </a:cxn>
                        <a:cxn ang="T155">
                          <a:pos x="T58" y="T59"/>
                        </a:cxn>
                        <a:cxn ang="T156">
                          <a:pos x="T60" y="T61"/>
                        </a:cxn>
                        <a:cxn ang="T157">
                          <a:pos x="T62" y="T63"/>
                        </a:cxn>
                        <a:cxn ang="T158">
                          <a:pos x="T64" y="T65"/>
                        </a:cxn>
                        <a:cxn ang="T159">
                          <a:pos x="T66" y="T67"/>
                        </a:cxn>
                        <a:cxn ang="T160">
                          <a:pos x="T68" y="T69"/>
                        </a:cxn>
                        <a:cxn ang="T161">
                          <a:pos x="T70" y="T71"/>
                        </a:cxn>
                        <a:cxn ang="T162">
                          <a:pos x="T72" y="T73"/>
                        </a:cxn>
                        <a:cxn ang="T163">
                          <a:pos x="T74" y="T75"/>
                        </a:cxn>
                        <a:cxn ang="T164">
                          <a:pos x="T76" y="T77"/>
                        </a:cxn>
                        <a:cxn ang="T165">
                          <a:pos x="T78" y="T79"/>
                        </a:cxn>
                        <a:cxn ang="T166">
                          <a:pos x="T80" y="T81"/>
                        </a:cxn>
                        <a:cxn ang="T167">
                          <a:pos x="T82" y="T83"/>
                        </a:cxn>
                        <a:cxn ang="T168">
                          <a:pos x="T84" y="T85"/>
                        </a:cxn>
                        <a:cxn ang="T169">
                          <a:pos x="T86" y="T87"/>
                        </a:cxn>
                        <a:cxn ang="T170">
                          <a:pos x="T88" y="T89"/>
                        </a:cxn>
                        <a:cxn ang="T171">
                          <a:pos x="T90" y="T91"/>
                        </a:cxn>
                        <a:cxn ang="T172">
                          <a:pos x="T92" y="T93"/>
                        </a:cxn>
                        <a:cxn ang="T173">
                          <a:pos x="T94" y="T95"/>
                        </a:cxn>
                        <a:cxn ang="T174">
                          <a:pos x="T96" y="T97"/>
                        </a:cxn>
                        <a:cxn ang="T175">
                          <a:pos x="T98" y="T99"/>
                        </a:cxn>
                        <a:cxn ang="T176">
                          <a:pos x="T100" y="T101"/>
                        </a:cxn>
                        <a:cxn ang="T177">
                          <a:pos x="T102" y="T103"/>
                        </a:cxn>
                        <a:cxn ang="T178">
                          <a:pos x="T104" y="T105"/>
                        </a:cxn>
                        <a:cxn ang="T179">
                          <a:pos x="T106" y="T107"/>
                        </a:cxn>
                        <a:cxn ang="T180">
                          <a:pos x="T108" y="T109"/>
                        </a:cxn>
                        <a:cxn ang="T181">
                          <a:pos x="T110" y="T111"/>
                        </a:cxn>
                        <a:cxn ang="T182">
                          <a:pos x="T112" y="T113"/>
                        </a:cxn>
                        <a:cxn ang="T183">
                          <a:pos x="T114" y="T115"/>
                        </a:cxn>
                        <a:cxn ang="T184">
                          <a:pos x="T116" y="T117"/>
                        </a:cxn>
                        <a:cxn ang="T185">
                          <a:pos x="T118" y="T119"/>
                        </a:cxn>
                        <a:cxn ang="T186">
                          <a:pos x="T120" y="T121"/>
                        </a:cxn>
                        <a:cxn ang="T187">
                          <a:pos x="T122" y="T123"/>
                        </a:cxn>
                        <a:cxn ang="T188">
                          <a:pos x="T124" y="T125"/>
                        </a:cxn>
                      </a:cxnLst>
                      <a:rect l="0" t="0" r="r" b="b"/>
                      <a:pathLst>
                        <a:path w="218" h="266">
                          <a:moveTo>
                            <a:pt x="212" y="36"/>
                          </a:moveTo>
                          <a:lnTo>
                            <a:pt x="212" y="36"/>
                          </a:lnTo>
                          <a:lnTo>
                            <a:pt x="206" y="26"/>
                          </a:lnTo>
                          <a:lnTo>
                            <a:pt x="198" y="18"/>
                          </a:lnTo>
                          <a:lnTo>
                            <a:pt x="190" y="10"/>
                          </a:lnTo>
                          <a:lnTo>
                            <a:pt x="180" y="6"/>
                          </a:lnTo>
                          <a:lnTo>
                            <a:pt x="172" y="2"/>
                          </a:lnTo>
                          <a:lnTo>
                            <a:pt x="164" y="2"/>
                          </a:lnTo>
                          <a:lnTo>
                            <a:pt x="154" y="0"/>
                          </a:lnTo>
                          <a:lnTo>
                            <a:pt x="142" y="2"/>
                          </a:lnTo>
                          <a:lnTo>
                            <a:pt x="128" y="8"/>
                          </a:lnTo>
                          <a:lnTo>
                            <a:pt x="116" y="16"/>
                          </a:lnTo>
                          <a:lnTo>
                            <a:pt x="104" y="26"/>
                          </a:lnTo>
                          <a:lnTo>
                            <a:pt x="94" y="36"/>
                          </a:lnTo>
                          <a:lnTo>
                            <a:pt x="78" y="54"/>
                          </a:lnTo>
                          <a:lnTo>
                            <a:pt x="68" y="70"/>
                          </a:lnTo>
                          <a:lnTo>
                            <a:pt x="52" y="94"/>
                          </a:lnTo>
                          <a:lnTo>
                            <a:pt x="26" y="130"/>
                          </a:lnTo>
                          <a:lnTo>
                            <a:pt x="12" y="148"/>
                          </a:lnTo>
                          <a:lnTo>
                            <a:pt x="0" y="160"/>
                          </a:lnTo>
                          <a:lnTo>
                            <a:pt x="6" y="172"/>
                          </a:lnTo>
                          <a:lnTo>
                            <a:pt x="14" y="184"/>
                          </a:lnTo>
                          <a:lnTo>
                            <a:pt x="22" y="196"/>
                          </a:lnTo>
                          <a:lnTo>
                            <a:pt x="32" y="206"/>
                          </a:lnTo>
                          <a:lnTo>
                            <a:pt x="56" y="178"/>
                          </a:lnTo>
                          <a:lnTo>
                            <a:pt x="68" y="162"/>
                          </a:lnTo>
                          <a:lnTo>
                            <a:pt x="82" y="148"/>
                          </a:lnTo>
                          <a:lnTo>
                            <a:pt x="94" y="138"/>
                          </a:lnTo>
                          <a:lnTo>
                            <a:pt x="100" y="136"/>
                          </a:lnTo>
                          <a:lnTo>
                            <a:pt x="106" y="134"/>
                          </a:lnTo>
                          <a:lnTo>
                            <a:pt x="112" y="136"/>
                          </a:lnTo>
                          <a:lnTo>
                            <a:pt x="118" y="138"/>
                          </a:lnTo>
                          <a:lnTo>
                            <a:pt x="122" y="144"/>
                          </a:lnTo>
                          <a:lnTo>
                            <a:pt x="128" y="154"/>
                          </a:lnTo>
                          <a:lnTo>
                            <a:pt x="130" y="166"/>
                          </a:lnTo>
                          <a:lnTo>
                            <a:pt x="128" y="178"/>
                          </a:lnTo>
                          <a:lnTo>
                            <a:pt x="124" y="188"/>
                          </a:lnTo>
                          <a:lnTo>
                            <a:pt x="116" y="198"/>
                          </a:lnTo>
                          <a:lnTo>
                            <a:pt x="96" y="216"/>
                          </a:lnTo>
                          <a:lnTo>
                            <a:pt x="72" y="236"/>
                          </a:lnTo>
                          <a:lnTo>
                            <a:pt x="104" y="252"/>
                          </a:lnTo>
                          <a:lnTo>
                            <a:pt x="120" y="260"/>
                          </a:lnTo>
                          <a:lnTo>
                            <a:pt x="136" y="266"/>
                          </a:lnTo>
                          <a:lnTo>
                            <a:pt x="162" y="230"/>
                          </a:lnTo>
                          <a:lnTo>
                            <a:pt x="184" y="196"/>
                          </a:lnTo>
                          <a:lnTo>
                            <a:pt x="198" y="164"/>
                          </a:lnTo>
                          <a:lnTo>
                            <a:pt x="210" y="136"/>
                          </a:lnTo>
                          <a:lnTo>
                            <a:pt x="216" y="108"/>
                          </a:lnTo>
                          <a:lnTo>
                            <a:pt x="218" y="82"/>
                          </a:lnTo>
                          <a:lnTo>
                            <a:pt x="216" y="58"/>
                          </a:lnTo>
                          <a:lnTo>
                            <a:pt x="212" y="36"/>
                          </a:lnTo>
                          <a:close/>
                        </a:path>
                      </a:pathLst>
                    </a:custGeom>
                    <a:solidFill>
                      <a:srgbClr val="4A332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889" name="Freeform 116"/>
                    <p:cNvSpPr>
                      <a:spLocks/>
                    </p:cNvSpPr>
                    <p:nvPr/>
                  </p:nvSpPr>
                  <p:spPr bwMode="auto">
                    <a:xfrm>
                      <a:off x="1452" y="614"/>
                      <a:ext cx="59" cy="74"/>
                    </a:xfrm>
                    <a:custGeom>
                      <a:avLst/>
                      <a:gdLst>
                        <a:gd name="T0" fmla="*/ 59 w 108"/>
                        <a:gd name="T1" fmla="*/ 15 h 152"/>
                        <a:gd name="T2" fmla="*/ 59 w 108"/>
                        <a:gd name="T3" fmla="*/ 15 h 152"/>
                        <a:gd name="T4" fmla="*/ 54 w 108"/>
                        <a:gd name="T5" fmla="*/ 6 h 152"/>
                        <a:gd name="T6" fmla="*/ 51 w 108"/>
                        <a:gd name="T7" fmla="*/ 3 h 152"/>
                        <a:gd name="T8" fmla="*/ 49 w 108"/>
                        <a:gd name="T9" fmla="*/ 1 h 152"/>
                        <a:gd name="T10" fmla="*/ 47 w 108"/>
                        <a:gd name="T11" fmla="*/ 0 h 152"/>
                        <a:gd name="T12" fmla="*/ 45 w 108"/>
                        <a:gd name="T13" fmla="*/ 1 h 152"/>
                        <a:gd name="T14" fmla="*/ 42 w 108"/>
                        <a:gd name="T15" fmla="*/ 2 h 152"/>
                        <a:gd name="T16" fmla="*/ 38 w 108"/>
                        <a:gd name="T17" fmla="*/ 4 h 152"/>
                        <a:gd name="T18" fmla="*/ 32 w 108"/>
                        <a:gd name="T19" fmla="*/ 11 h 152"/>
                        <a:gd name="T20" fmla="*/ 23 w 108"/>
                        <a:gd name="T21" fmla="*/ 23 h 152"/>
                        <a:gd name="T22" fmla="*/ 0 w 108"/>
                        <a:gd name="T23" fmla="*/ 60 h 152"/>
                        <a:gd name="T24" fmla="*/ 0 w 108"/>
                        <a:gd name="T25" fmla="*/ 60 h 152"/>
                        <a:gd name="T26" fmla="*/ 1 w 108"/>
                        <a:gd name="T27" fmla="*/ 61 h 152"/>
                        <a:gd name="T28" fmla="*/ 1 w 108"/>
                        <a:gd name="T29" fmla="*/ 61 h 152"/>
                        <a:gd name="T30" fmla="*/ 8 w 108"/>
                        <a:gd name="T31" fmla="*/ 57 h 152"/>
                        <a:gd name="T32" fmla="*/ 14 w 108"/>
                        <a:gd name="T33" fmla="*/ 55 h 152"/>
                        <a:gd name="T34" fmla="*/ 25 w 108"/>
                        <a:gd name="T35" fmla="*/ 47 h 152"/>
                        <a:gd name="T36" fmla="*/ 32 w 108"/>
                        <a:gd name="T37" fmla="*/ 41 h 152"/>
                        <a:gd name="T38" fmla="*/ 34 w 108"/>
                        <a:gd name="T39" fmla="*/ 39 h 152"/>
                        <a:gd name="T40" fmla="*/ 34 w 108"/>
                        <a:gd name="T41" fmla="*/ 39 h 152"/>
                        <a:gd name="T42" fmla="*/ 33 w 108"/>
                        <a:gd name="T43" fmla="*/ 41 h 152"/>
                        <a:gd name="T44" fmla="*/ 27 w 108"/>
                        <a:gd name="T45" fmla="*/ 47 h 152"/>
                        <a:gd name="T46" fmla="*/ 17 w 108"/>
                        <a:gd name="T47" fmla="*/ 56 h 152"/>
                        <a:gd name="T48" fmla="*/ 12 w 108"/>
                        <a:gd name="T49" fmla="*/ 59 h 152"/>
                        <a:gd name="T50" fmla="*/ 4 w 108"/>
                        <a:gd name="T51" fmla="*/ 64 h 152"/>
                        <a:gd name="T52" fmla="*/ 4 w 108"/>
                        <a:gd name="T53" fmla="*/ 64 h 152"/>
                        <a:gd name="T54" fmla="*/ 12 w 108"/>
                        <a:gd name="T55" fmla="*/ 69 h 152"/>
                        <a:gd name="T56" fmla="*/ 20 w 108"/>
                        <a:gd name="T57" fmla="*/ 74 h 152"/>
                        <a:gd name="T58" fmla="*/ 20 w 108"/>
                        <a:gd name="T59" fmla="*/ 74 h 152"/>
                        <a:gd name="T60" fmla="*/ 33 w 108"/>
                        <a:gd name="T61" fmla="*/ 61 h 152"/>
                        <a:gd name="T62" fmla="*/ 40 w 108"/>
                        <a:gd name="T63" fmla="*/ 54 h 152"/>
                        <a:gd name="T64" fmla="*/ 47 w 108"/>
                        <a:gd name="T65" fmla="*/ 46 h 152"/>
                        <a:gd name="T66" fmla="*/ 54 w 108"/>
                        <a:gd name="T67" fmla="*/ 38 h 152"/>
                        <a:gd name="T68" fmla="*/ 58 w 108"/>
                        <a:gd name="T69" fmla="*/ 29 h 152"/>
                        <a:gd name="T70" fmla="*/ 59 w 108"/>
                        <a:gd name="T71" fmla="*/ 21 h 152"/>
                        <a:gd name="T72" fmla="*/ 59 w 108"/>
                        <a:gd name="T73" fmla="*/ 18 h 152"/>
                        <a:gd name="T74" fmla="*/ 59 w 108"/>
                        <a:gd name="T75" fmla="*/ 15 h 152"/>
                        <a:gd name="T76" fmla="*/ 59 w 108"/>
                        <a:gd name="T77" fmla="*/ 15 h 152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</a:gdLst>
                      <a:ahLst/>
                      <a:cxnLst>
                        <a:cxn ang="T78">
                          <a:pos x="T0" y="T1"/>
                        </a:cxn>
                        <a:cxn ang="T79">
                          <a:pos x="T2" y="T3"/>
                        </a:cxn>
                        <a:cxn ang="T80">
                          <a:pos x="T4" y="T5"/>
                        </a:cxn>
                        <a:cxn ang="T81">
                          <a:pos x="T6" y="T7"/>
                        </a:cxn>
                        <a:cxn ang="T82">
                          <a:pos x="T8" y="T9"/>
                        </a:cxn>
                        <a:cxn ang="T83">
                          <a:pos x="T10" y="T11"/>
                        </a:cxn>
                        <a:cxn ang="T84">
                          <a:pos x="T12" y="T13"/>
                        </a:cxn>
                        <a:cxn ang="T85">
                          <a:pos x="T14" y="T15"/>
                        </a:cxn>
                        <a:cxn ang="T86">
                          <a:pos x="T16" y="T17"/>
                        </a:cxn>
                        <a:cxn ang="T87">
                          <a:pos x="T18" y="T19"/>
                        </a:cxn>
                        <a:cxn ang="T88">
                          <a:pos x="T20" y="T21"/>
                        </a:cxn>
                        <a:cxn ang="T89">
                          <a:pos x="T22" y="T23"/>
                        </a:cxn>
                        <a:cxn ang="T90">
                          <a:pos x="T24" y="T25"/>
                        </a:cxn>
                        <a:cxn ang="T91">
                          <a:pos x="T26" y="T27"/>
                        </a:cxn>
                        <a:cxn ang="T92">
                          <a:pos x="T28" y="T29"/>
                        </a:cxn>
                        <a:cxn ang="T93">
                          <a:pos x="T30" y="T31"/>
                        </a:cxn>
                        <a:cxn ang="T94">
                          <a:pos x="T32" y="T33"/>
                        </a:cxn>
                        <a:cxn ang="T95">
                          <a:pos x="T34" y="T35"/>
                        </a:cxn>
                        <a:cxn ang="T96">
                          <a:pos x="T36" y="T37"/>
                        </a:cxn>
                        <a:cxn ang="T97">
                          <a:pos x="T38" y="T39"/>
                        </a:cxn>
                        <a:cxn ang="T98">
                          <a:pos x="T40" y="T41"/>
                        </a:cxn>
                        <a:cxn ang="T99">
                          <a:pos x="T42" y="T43"/>
                        </a:cxn>
                        <a:cxn ang="T100">
                          <a:pos x="T44" y="T45"/>
                        </a:cxn>
                        <a:cxn ang="T101">
                          <a:pos x="T46" y="T47"/>
                        </a:cxn>
                        <a:cxn ang="T102">
                          <a:pos x="T48" y="T49"/>
                        </a:cxn>
                        <a:cxn ang="T103">
                          <a:pos x="T50" y="T51"/>
                        </a:cxn>
                        <a:cxn ang="T104">
                          <a:pos x="T52" y="T53"/>
                        </a:cxn>
                        <a:cxn ang="T105">
                          <a:pos x="T54" y="T55"/>
                        </a:cxn>
                        <a:cxn ang="T106">
                          <a:pos x="T56" y="T57"/>
                        </a:cxn>
                        <a:cxn ang="T107">
                          <a:pos x="T58" y="T59"/>
                        </a:cxn>
                        <a:cxn ang="T108">
                          <a:pos x="T60" y="T61"/>
                        </a:cxn>
                        <a:cxn ang="T109">
                          <a:pos x="T62" y="T63"/>
                        </a:cxn>
                        <a:cxn ang="T110">
                          <a:pos x="T64" y="T65"/>
                        </a:cxn>
                        <a:cxn ang="T111">
                          <a:pos x="T66" y="T67"/>
                        </a:cxn>
                        <a:cxn ang="T112">
                          <a:pos x="T68" y="T69"/>
                        </a:cxn>
                        <a:cxn ang="T113">
                          <a:pos x="T70" y="T71"/>
                        </a:cxn>
                        <a:cxn ang="T114">
                          <a:pos x="T72" y="T73"/>
                        </a:cxn>
                        <a:cxn ang="T115">
                          <a:pos x="T74" y="T75"/>
                        </a:cxn>
                        <a:cxn ang="T116">
                          <a:pos x="T76" y="T77"/>
                        </a:cxn>
                      </a:cxnLst>
                      <a:rect l="0" t="0" r="r" b="b"/>
                      <a:pathLst>
                        <a:path w="108" h="152">
                          <a:moveTo>
                            <a:pt x="108" y="30"/>
                          </a:moveTo>
                          <a:lnTo>
                            <a:pt x="108" y="30"/>
                          </a:lnTo>
                          <a:lnTo>
                            <a:pt x="98" y="12"/>
                          </a:lnTo>
                          <a:lnTo>
                            <a:pt x="94" y="6"/>
                          </a:lnTo>
                          <a:lnTo>
                            <a:pt x="90" y="2"/>
                          </a:lnTo>
                          <a:lnTo>
                            <a:pt x="86" y="0"/>
                          </a:lnTo>
                          <a:lnTo>
                            <a:pt x="82" y="2"/>
                          </a:lnTo>
                          <a:lnTo>
                            <a:pt x="76" y="4"/>
                          </a:lnTo>
                          <a:lnTo>
                            <a:pt x="70" y="8"/>
                          </a:lnTo>
                          <a:lnTo>
                            <a:pt x="58" y="22"/>
                          </a:lnTo>
                          <a:lnTo>
                            <a:pt x="42" y="48"/>
                          </a:lnTo>
                          <a:lnTo>
                            <a:pt x="0" y="124"/>
                          </a:lnTo>
                          <a:lnTo>
                            <a:pt x="2" y="126"/>
                          </a:lnTo>
                          <a:lnTo>
                            <a:pt x="14" y="118"/>
                          </a:lnTo>
                          <a:lnTo>
                            <a:pt x="26" y="112"/>
                          </a:lnTo>
                          <a:lnTo>
                            <a:pt x="46" y="96"/>
                          </a:lnTo>
                          <a:lnTo>
                            <a:pt x="58" y="84"/>
                          </a:lnTo>
                          <a:lnTo>
                            <a:pt x="62" y="80"/>
                          </a:lnTo>
                          <a:lnTo>
                            <a:pt x="60" y="84"/>
                          </a:lnTo>
                          <a:lnTo>
                            <a:pt x="50" y="96"/>
                          </a:lnTo>
                          <a:lnTo>
                            <a:pt x="32" y="114"/>
                          </a:lnTo>
                          <a:lnTo>
                            <a:pt x="22" y="122"/>
                          </a:lnTo>
                          <a:lnTo>
                            <a:pt x="8" y="132"/>
                          </a:lnTo>
                          <a:lnTo>
                            <a:pt x="22" y="142"/>
                          </a:lnTo>
                          <a:lnTo>
                            <a:pt x="36" y="152"/>
                          </a:lnTo>
                          <a:lnTo>
                            <a:pt x="60" y="126"/>
                          </a:lnTo>
                          <a:lnTo>
                            <a:pt x="74" y="110"/>
                          </a:lnTo>
                          <a:lnTo>
                            <a:pt x="86" y="94"/>
                          </a:lnTo>
                          <a:lnTo>
                            <a:pt x="98" y="78"/>
                          </a:lnTo>
                          <a:lnTo>
                            <a:pt x="106" y="60"/>
                          </a:lnTo>
                          <a:lnTo>
                            <a:pt x="108" y="44"/>
                          </a:lnTo>
                          <a:lnTo>
                            <a:pt x="108" y="36"/>
                          </a:lnTo>
                          <a:lnTo>
                            <a:pt x="108" y="30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890" name="Freeform 117"/>
                    <p:cNvSpPr>
                      <a:spLocks/>
                    </p:cNvSpPr>
                    <p:nvPr/>
                  </p:nvSpPr>
                  <p:spPr bwMode="auto">
                    <a:xfrm>
                      <a:off x="1499" y="669"/>
                      <a:ext cx="22" cy="26"/>
                    </a:xfrm>
                    <a:custGeom>
                      <a:avLst/>
                      <a:gdLst>
                        <a:gd name="T0" fmla="*/ 22 w 40"/>
                        <a:gd name="T1" fmla="*/ 20 h 54"/>
                        <a:gd name="T2" fmla="*/ 12 w 40"/>
                        <a:gd name="T3" fmla="*/ 0 h 54"/>
                        <a:gd name="T4" fmla="*/ 12 w 40"/>
                        <a:gd name="T5" fmla="*/ 0 h 54"/>
                        <a:gd name="T6" fmla="*/ 9 w 40"/>
                        <a:gd name="T7" fmla="*/ 2 h 54"/>
                        <a:gd name="T8" fmla="*/ 6 w 40"/>
                        <a:gd name="T9" fmla="*/ 4 h 54"/>
                        <a:gd name="T10" fmla="*/ 3 w 40"/>
                        <a:gd name="T11" fmla="*/ 6 h 54"/>
                        <a:gd name="T12" fmla="*/ 0 w 40"/>
                        <a:gd name="T13" fmla="*/ 8 h 54"/>
                        <a:gd name="T14" fmla="*/ 12 w 40"/>
                        <a:gd name="T15" fmla="*/ 26 h 54"/>
                        <a:gd name="T16" fmla="*/ 12 w 40"/>
                        <a:gd name="T17" fmla="*/ 26 h 54"/>
                        <a:gd name="T18" fmla="*/ 22 w 40"/>
                        <a:gd name="T19" fmla="*/ 20 h 54"/>
                        <a:gd name="T20" fmla="*/ 22 w 40"/>
                        <a:gd name="T21" fmla="*/ 20 h 54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</a:gdLst>
                      <a:ahLst/>
                      <a:cxnLst>
                        <a:cxn ang="T22">
                          <a:pos x="T0" y="T1"/>
                        </a:cxn>
                        <a:cxn ang="T23">
                          <a:pos x="T2" y="T3"/>
                        </a:cxn>
                        <a:cxn ang="T24">
                          <a:pos x="T4" y="T5"/>
                        </a:cxn>
                        <a:cxn ang="T25">
                          <a:pos x="T6" y="T7"/>
                        </a:cxn>
                        <a:cxn ang="T26">
                          <a:pos x="T8" y="T9"/>
                        </a:cxn>
                        <a:cxn ang="T27">
                          <a:pos x="T10" y="T11"/>
                        </a:cxn>
                        <a:cxn ang="T28">
                          <a:pos x="T12" y="T13"/>
                        </a:cxn>
                        <a:cxn ang="T29">
                          <a:pos x="T14" y="T15"/>
                        </a:cxn>
                        <a:cxn ang="T30">
                          <a:pos x="T16" y="T17"/>
                        </a:cxn>
                        <a:cxn ang="T31">
                          <a:pos x="T18" y="T19"/>
                        </a:cxn>
                        <a:cxn ang="T32">
                          <a:pos x="T20" y="T21"/>
                        </a:cxn>
                      </a:cxnLst>
                      <a:rect l="0" t="0" r="r" b="b"/>
                      <a:pathLst>
                        <a:path w="40" h="54">
                          <a:moveTo>
                            <a:pt x="40" y="42"/>
                          </a:moveTo>
                          <a:lnTo>
                            <a:pt x="22" y="0"/>
                          </a:lnTo>
                          <a:lnTo>
                            <a:pt x="16" y="4"/>
                          </a:lnTo>
                          <a:lnTo>
                            <a:pt x="10" y="8"/>
                          </a:lnTo>
                          <a:lnTo>
                            <a:pt x="6" y="12"/>
                          </a:lnTo>
                          <a:lnTo>
                            <a:pt x="0" y="16"/>
                          </a:lnTo>
                          <a:lnTo>
                            <a:pt x="22" y="54"/>
                          </a:lnTo>
                          <a:lnTo>
                            <a:pt x="40" y="4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891" name="Freeform 118"/>
                    <p:cNvSpPr>
                      <a:spLocks/>
                    </p:cNvSpPr>
                    <p:nvPr/>
                  </p:nvSpPr>
                  <p:spPr bwMode="auto">
                    <a:xfrm>
                      <a:off x="1501" y="592"/>
                      <a:ext cx="52" cy="116"/>
                    </a:xfrm>
                    <a:custGeom>
                      <a:avLst/>
                      <a:gdLst>
                        <a:gd name="T0" fmla="*/ 49 w 96"/>
                        <a:gd name="T1" fmla="*/ 0 h 240"/>
                        <a:gd name="T2" fmla="*/ 49 w 96"/>
                        <a:gd name="T3" fmla="*/ 0 h 240"/>
                        <a:gd name="T4" fmla="*/ 51 w 96"/>
                        <a:gd name="T5" fmla="*/ 11 h 240"/>
                        <a:gd name="T6" fmla="*/ 52 w 96"/>
                        <a:gd name="T7" fmla="*/ 21 h 240"/>
                        <a:gd name="T8" fmla="*/ 51 w 96"/>
                        <a:gd name="T9" fmla="*/ 32 h 240"/>
                        <a:gd name="T10" fmla="*/ 49 w 96"/>
                        <a:gd name="T11" fmla="*/ 43 h 240"/>
                        <a:gd name="T12" fmla="*/ 47 w 96"/>
                        <a:gd name="T13" fmla="*/ 52 h 240"/>
                        <a:gd name="T14" fmla="*/ 42 w 96"/>
                        <a:gd name="T15" fmla="*/ 62 h 240"/>
                        <a:gd name="T16" fmla="*/ 37 w 96"/>
                        <a:gd name="T17" fmla="*/ 72 h 240"/>
                        <a:gd name="T18" fmla="*/ 33 w 96"/>
                        <a:gd name="T19" fmla="*/ 79 h 240"/>
                        <a:gd name="T20" fmla="*/ 22 w 96"/>
                        <a:gd name="T21" fmla="*/ 95 h 240"/>
                        <a:gd name="T22" fmla="*/ 12 w 96"/>
                        <a:gd name="T23" fmla="*/ 105 h 240"/>
                        <a:gd name="T24" fmla="*/ 1 w 96"/>
                        <a:gd name="T25" fmla="*/ 116 h 240"/>
                        <a:gd name="T26" fmla="*/ 1 w 96"/>
                        <a:gd name="T27" fmla="*/ 116 h 240"/>
                        <a:gd name="T28" fmla="*/ 1 w 96"/>
                        <a:gd name="T29" fmla="*/ 116 h 240"/>
                        <a:gd name="T30" fmla="*/ 0 w 96"/>
                        <a:gd name="T31" fmla="*/ 115 h 240"/>
                        <a:gd name="T32" fmla="*/ 0 w 96"/>
                        <a:gd name="T33" fmla="*/ 115 h 240"/>
                        <a:gd name="T34" fmla="*/ 11 w 96"/>
                        <a:gd name="T35" fmla="*/ 105 h 240"/>
                        <a:gd name="T36" fmla="*/ 20 w 96"/>
                        <a:gd name="T37" fmla="*/ 94 h 240"/>
                        <a:gd name="T38" fmla="*/ 30 w 96"/>
                        <a:gd name="T39" fmla="*/ 80 h 240"/>
                        <a:gd name="T40" fmla="*/ 36 w 96"/>
                        <a:gd name="T41" fmla="*/ 72 h 240"/>
                        <a:gd name="T42" fmla="*/ 40 w 96"/>
                        <a:gd name="T43" fmla="*/ 63 h 240"/>
                        <a:gd name="T44" fmla="*/ 44 w 96"/>
                        <a:gd name="T45" fmla="*/ 53 h 240"/>
                        <a:gd name="T46" fmla="*/ 48 w 96"/>
                        <a:gd name="T47" fmla="*/ 44 h 240"/>
                        <a:gd name="T48" fmla="*/ 50 w 96"/>
                        <a:gd name="T49" fmla="*/ 34 h 240"/>
                        <a:gd name="T50" fmla="*/ 50 w 96"/>
                        <a:gd name="T51" fmla="*/ 23 h 240"/>
                        <a:gd name="T52" fmla="*/ 50 w 96"/>
                        <a:gd name="T53" fmla="*/ 13 h 240"/>
                        <a:gd name="T54" fmla="*/ 48 w 96"/>
                        <a:gd name="T55" fmla="*/ 1 h 240"/>
                        <a:gd name="T56" fmla="*/ 48 w 96"/>
                        <a:gd name="T57" fmla="*/ 1 h 240"/>
                        <a:gd name="T58" fmla="*/ 48 w 96"/>
                        <a:gd name="T59" fmla="*/ 0 h 240"/>
                        <a:gd name="T60" fmla="*/ 48 w 96"/>
                        <a:gd name="T61" fmla="*/ 0 h 240"/>
                        <a:gd name="T62" fmla="*/ 49 w 96"/>
                        <a:gd name="T63" fmla="*/ 0 h 240"/>
                        <a:gd name="T64" fmla="*/ 49 w 96"/>
                        <a:gd name="T65" fmla="*/ 0 h 240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0" t="0" r="r" b="b"/>
                      <a:pathLst>
                        <a:path w="96" h="240">
                          <a:moveTo>
                            <a:pt x="90" y="0"/>
                          </a:moveTo>
                          <a:lnTo>
                            <a:pt x="90" y="0"/>
                          </a:lnTo>
                          <a:lnTo>
                            <a:pt x="94" y="22"/>
                          </a:lnTo>
                          <a:lnTo>
                            <a:pt x="96" y="44"/>
                          </a:lnTo>
                          <a:lnTo>
                            <a:pt x="94" y="66"/>
                          </a:lnTo>
                          <a:lnTo>
                            <a:pt x="90" y="88"/>
                          </a:lnTo>
                          <a:lnTo>
                            <a:pt x="86" y="108"/>
                          </a:lnTo>
                          <a:lnTo>
                            <a:pt x="78" y="128"/>
                          </a:lnTo>
                          <a:lnTo>
                            <a:pt x="68" y="148"/>
                          </a:lnTo>
                          <a:lnTo>
                            <a:pt x="60" y="164"/>
                          </a:lnTo>
                          <a:lnTo>
                            <a:pt x="40" y="196"/>
                          </a:lnTo>
                          <a:lnTo>
                            <a:pt x="22" y="218"/>
                          </a:lnTo>
                          <a:lnTo>
                            <a:pt x="2" y="240"/>
                          </a:lnTo>
                          <a:lnTo>
                            <a:pt x="0" y="238"/>
                          </a:lnTo>
                          <a:lnTo>
                            <a:pt x="20" y="218"/>
                          </a:lnTo>
                          <a:lnTo>
                            <a:pt x="36" y="194"/>
                          </a:lnTo>
                          <a:lnTo>
                            <a:pt x="56" y="166"/>
                          </a:lnTo>
                          <a:lnTo>
                            <a:pt x="66" y="148"/>
                          </a:lnTo>
                          <a:lnTo>
                            <a:pt x="74" y="130"/>
                          </a:lnTo>
                          <a:lnTo>
                            <a:pt x="82" y="110"/>
                          </a:lnTo>
                          <a:lnTo>
                            <a:pt x="88" y="90"/>
                          </a:lnTo>
                          <a:lnTo>
                            <a:pt x="92" y="70"/>
                          </a:lnTo>
                          <a:lnTo>
                            <a:pt x="92" y="48"/>
                          </a:lnTo>
                          <a:lnTo>
                            <a:pt x="92" y="26"/>
                          </a:lnTo>
                          <a:lnTo>
                            <a:pt x="88" y="2"/>
                          </a:lnTo>
                          <a:lnTo>
                            <a:pt x="88" y="0"/>
                          </a:lnTo>
                          <a:lnTo>
                            <a:pt x="90" y="0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892" name="Freeform 119"/>
                    <p:cNvSpPr>
                      <a:spLocks/>
                    </p:cNvSpPr>
                    <p:nvPr/>
                  </p:nvSpPr>
                  <p:spPr bwMode="auto">
                    <a:xfrm>
                      <a:off x="1490" y="584"/>
                      <a:ext cx="57" cy="71"/>
                    </a:xfrm>
                    <a:custGeom>
                      <a:avLst/>
                      <a:gdLst>
                        <a:gd name="T0" fmla="*/ 57 w 104"/>
                        <a:gd name="T1" fmla="*/ 25 h 148"/>
                        <a:gd name="T2" fmla="*/ 57 w 104"/>
                        <a:gd name="T3" fmla="*/ 25 h 148"/>
                        <a:gd name="T4" fmla="*/ 55 w 104"/>
                        <a:gd name="T5" fmla="*/ 18 h 148"/>
                        <a:gd name="T6" fmla="*/ 53 w 104"/>
                        <a:gd name="T7" fmla="*/ 13 h 148"/>
                        <a:gd name="T8" fmla="*/ 49 w 104"/>
                        <a:gd name="T9" fmla="*/ 10 h 148"/>
                        <a:gd name="T10" fmla="*/ 46 w 104"/>
                        <a:gd name="T11" fmla="*/ 6 h 148"/>
                        <a:gd name="T12" fmla="*/ 41 w 104"/>
                        <a:gd name="T13" fmla="*/ 2 h 148"/>
                        <a:gd name="T14" fmla="*/ 34 w 104"/>
                        <a:gd name="T15" fmla="*/ 0 h 148"/>
                        <a:gd name="T16" fmla="*/ 27 w 104"/>
                        <a:gd name="T17" fmla="*/ 0 h 148"/>
                        <a:gd name="T18" fmla="*/ 27 w 104"/>
                        <a:gd name="T19" fmla="*/ 0 h 148"/>
                        <a:gd name="T20" fmla="*/ 20 w 104"/>
                        <a:gd name="T21" fmla="*/ 1 h 148"/>
                        <a:gd name="T22" fmla="*/ 14 w 104"/>
                        <a:gd name="T23" fmla="*/ 3 h 148"/>
                        <a:gd name="T24" fmla="*/ 10 w 104"/>
                        <a:gd name="T25" fmla="*/ 6 h 148"/>
                        <a:gd name="T26" fmla="*/ 5 w 104"/>
                        <a:gd name="T27" fmla="*/ 9 h 148"/>
                        <a:gd name="T28" fmla="*/ 3 w 104"/>
                        <a:gd name="T29" fmla="*/ 12 h 148"/>
                        <a:gd name="T30" fmla="*/ 1 w 104"/>
                        <a:gd name="T31" fmla="*/ 17 h 148"/>
                        <a:gd name="T32" fmla="*/ 0 w 104"/>
                        <a:gd name="T33" fmla="*/ 23 h 148"/>
                        <a:gd name="T34" fmla="*/ 0 w 104"/>
                        <a:gd name="T35" fmla="*/ 28 h 148"/>
                        <a:gd name="T36" fmla="*/ 0 w 104"/>
                        <a:gd name="T37" fmla="*/ 28 h 148"/>
                        <a:gd name="T38" fmla="*/ 0 w 104"/>
                        <a:gd name="T39" fmla="*/ 35 h 148"/>
                        <a:gd name="T40" fmla="*/ 1 w 104"/>
                        <a:gd name="T41" fmla="*/ 41 h 148"/>
                        <a:gd name="T42" fmla="*/ 3 w 104"/>
                        <a:gd name="T43" fmla="*/ 46 h 148"/>
                        <a:gd name="T44" fmla="*/ 5 w 104"/>
                        <a:gd name="T45" fmla="*/ 51 h 148"/>
                        <a:gd name="T46" fmla="*/ 10 w 104"/>
                        <a:gd name="T47" fmla="*/ 59 h 148"/>
                        <a:gd name="T48" fmla="*/ 15 w 104"/>
                        <a:gd name="T49" fmla="*/ 64 h 148"/>
                        <a:gd name="T50" fmla="*/ 22 w 104"/>
                        <a:gd name="T51" fmla="*/ 68 h 148"/>
                        <a:gd name="T52" fmla="*/ 26 w 104"/>
                        <a:gd name="T53" fmla="*/ 70 h 148"/>
                        <a:gd name="T54" fmla="*/ 31 w 104"/>
                        <a:gd name="T55" fmla="*/ 71 h 148"/>
                        <a:gd name="T56" fmla="*/ 31 w 104"/>
                        <a:gd name="T57" fmla="*/ 71 h 148"/>
                        <a:gd name="T58" fmla="*/ 36 w 104"/>
                        <a:gd name="T59" fmla="*/ 68 h 148"/>
                        <a:gd name="T60" fmla="*/ 41 w 104"/>
                        <a:gd name="T61" fmla="*/ 64 h 148"/>
                        <a:gd name="T62" fmla="*/ 46 w 104"/>
                        <a:gd name="T63" fmla="*/ 59 h 148"/>
                        <a:gd name="T64" fmla="*/ 50 w 104"/>
                        <a:gd name="T65" fmla="*/ 54 h 148"/>
                        <a:gd name="T66" fmla="*/ 54 w 104"/>
                        <a:gd name="T67" fmla="*/ 45 h 148"/>
                        <a:gd name="T68" fmla="*/ 56 w 104"/>
                        <a:gd name="T69" fmla="*/ 36 h 148"/>
                        <a:gd name="T70" fmla="*/ 57 w 104"/>
                        <a:gd name="T71" fmla="*/ 25 h 148"/>
                        <a:gd name="T72" fmla="*/ 57 w 104"/>
                        <a:gd name="T73" fmla="*/ 25 h 148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</a:gdLst>
                      <a:ahLst/>
                      <a:cxnLst>
                        <a:cxn ang="T74">
                          <a:pos x="T0" y="T1"/>
                        </a:cxn>
                        <a:cxn ang="T75">
                          <a:pos x="T2" y="T3"/>
                        </a:cxn>
                        <a:cxn ang="T76">
                          <a:pos x="T4" y="T5"/>
                        </a:cxn>
                        <a:cxn ang="T77">
                          <a:pos x="T6" y="T7"/>
                        </a:cxn>
                        <a:cxn ang="T78">
                          <a:pos x="T8" y="T9"/>
                        </a:cxn>
                        <a:cxn ang="T79">
                          <a:pos x="T10" y="T11"/>
                        </a:cxn>
                        <a:cxn ang="T80">
                          <a:pos x="T12" y="T13"/>
                        </a:cxn>
                        <a:cxn ang="T81">
                          <a:pos x="T14" y="T15"/>
                        </a:cxn>
                        <a:cxn ang="T82">
                          <a:pos x="T16" y="T17"/>
                        </a:cxn>
                        <a:cxn ang="T83">
                          <a:pos x="T18" y="T19"/>
                        </a:cxn>
                        <a:cxn ang="T84">
                          <a:pos x="T20" y="T21"/>
                        </a:cxn>
                        <a:cxn ang="T85">
                          <a:pos x="T22" y="T23"/>
                        </a:cxn>
                        <a:cxn ang="T86">
                          <a:pos x="T24" y="T25"/>
                        </a:cxn>
                        <a:cxn ang="T87">
                          <a:pos x="T26" y="T27"/>
                        </a:cxn>
                        <a:cxn ang="T88">
                          <a:pos x="T28" y="T29"/>
                        </a:cxn>
                        <a:cxn ang="T89">
                          <a:pos x="T30" y="T31"/>
                        </a:cxn>
                        <a:cxn ang="T90">
                          <a:pos x="T32" y="T33"/>
                        </a:cxn>
                        <a:cxn ang="T91">
                          <a:pos x="T34" y="T35"/>
                        </a:cxn>
                        <a:cxn ang="T92">
                          <a:pos x="T36" y="T37"/>
                        </a:cxn>
                        <a:cxn ang="T93">
                          <a:pos x="T38" y="T39"/>
                        </a:cxn>
                        <a:cxn ang="T94">
                          <a:pos x="T40" y="T41"/>
                        </a:cxn>
                        <a:cxn ang="T95">
                          <a:pos x="T42" y="T43"/>
                        </a:cxn>
                        <a:cxn ang="T96">
                          <a:pos x="T44" y="T45"/>
                        </a:cxn>
                        <a:cxn ang="T97">
                          <a:pos x="T46" y="T47"/>
                        </a:cxn>
                        <a:cxn ang="T98">
                          <a:pos x="T48" y="T49"/>
                        </a:cxn>
                        <a:cxn ang="T99">
                          <a:pos x="T50" y="T51"/>
                        </a:cxn>
                        <a:cxn ang="T100">
                          <a:pos x="T52" y="T53"/>
                        </a:cxn>
                        <a:cxn ang="T101">
                          <a:pos x="T54" y="T55"/>
                        </a:cxn>
                        <a:cxn ang="T102">
                          <a:pos x="T56" y="T57"/>
                        </a:cxn>
                        <a:cxn ang="T103">
                          <a:pos x="T58" y="T59"/>
                        </a:cxn>
                        <a:cxn ang="T104">
                          <a:pos x="T60" y="T61"/>
                        </a:cxn>
                        <a:cxn ang="T105">
                          <a:pos x="T62" y="T63"/>
                        </a:cxn>
                        <a:cxn ang="T106">
                          <a:pos x="T64" y="T65"/>
                        </a:cxn>
                        <a:cxn ang="T107">
                          <a:pos x="T66" y="T67"/>
                        </a:cxn>
                        <a:cxn ang="T108">
                          <a:pos x="T68" y="T69"/>
                        </a:cxn>
                        <a:cxn ang="T109">
                          <a:pos x="T70" y="T71"/>
                        </a:cxn>
                        <a:cxn ang="T110">
                          <a:pos x="T72" y="T73"/>
                        </a:cxn>
                      </a:cxnLst>
                      <a:rect l="0" t="0" r="r" b="b"/>
                      <a:pathLst>
                        <a:path w="104" h="148">
                          <a:moveTo>
                            <a:pt x="104" y="52"/>
                          </a:moveTo>
                          <a:lnTo>
                            <a:pt x="104" y="52"/>
                          </a:lnTo>
                          <a:lnTo>
                            <a:pt x="100" y="38"/>
                          </a:lnTo>
                          <a:lnTo>
                            <a:pt x="96" y="28"/>
                          </a:lnTo>
                          <a:lnTo>
                            <a:pt x="90" y="20"/>
                          </a:lnTo>
                          <a:lnTo>
                            <a:pt x="84" y="12"/>
                          </a:lnTo>
                          <a:lnTo>
                            <a:pt x="74" y="4"/>
                          </a:lnTo>
                          <a:lnTo>
                            <a:pt x="62" y="0"/>
                          </a:lnTo>
                          <a:lnTo>
                            <a:pt x="50" y="0"/>
                          </a:lnTo>
                          <a:lnTo>
                            <a:pt x="36" y="2"/>
                          </a:lnTo>
                          <a:lnTo>
                            <a:pt x="26" y="6"/>
                          </a:lnTo>
                          <a:lnTo>
                            <a:pt x="18" y="12"/>
                          </a:lnTo>
                          <a:lnTo>
                            <a:pt x="10" y="18"/>
                          </a:lnTo>
                          <a:lnTo>
                            <a:pt x="6" y="26"/>
                          </a:lnTo>
                          <a:lnTo>
                            <a:pt x="2" y="36"/>
                          </a:lnTo>
                          <a:lnTo>
                            <a:pt x="0" y="48"/>
                          </a:lnTo>
                          <a:lnTo>
                            <a:pt x="0" y="58"/>
                          </a:lnTo>
                          <a:lnTo>
                            <a:pt x="0" y="72"/>
                          </a:lnTo>
                          <a:lnTo>
                            <a:pt x="2" y="86"/>
                          </a:lnTo>
                          <a:lnTo>
                            <a:pt x="6" y="96"/>
                          </a:lnTo>
                          <a:lnTo>
                            <a:pt x="10" y="106"/>
                          </a:lnTo>
                          <a:lnTo>
                            <a:pt x="18" y="122"/>
                          </a:lnTo>
                          <a:lnTo>
                            <a:pt x="28" y="134"/>
                          </a:lnTo>
                          <a:lnTo>
                            <a:pt x="40" y="142"/>
                          </a:lnTo>
                          <a:lnTo>
                            <a:pt x="48" y="146"/>
                          </a:lnTo>
                          <a:lnTo>
                            <a:pt x="56" y="148"/>
                          </a:lnTo>
                          <a:lnTo>
                            <a:pt x="66" y="142"/>
                          </a:lnTo>
                          <a:lnTo>
                            <a:pt x="74" y="134"/>
                          </a:lnTo>
                          <a:lnTo>
                            <a:pt x="84" y="124"/>
                          </a:lnTo>
                          <a:lnTo>
                            <a:pt x="92" y="112"/>
                          </a:lnTo>
                          <a:lnTo>
                            <a:pt x="98" y="94"/>
                          </a:lnTo>
                          <a:lnTo>
                            <a:pt x="102" y="76"/>
                          </a:lnTo>
                          <a:lnTo>
                            <a:pt x="104" y="52"/>
                          </a:lnTo>
                          <a:close/>
                        </a:path>
                      </a:pathLst>
                    </a:custGeom>
                    <a:solidFill>
                      <a:srgbClr val="FDCA9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893" name="Freeform 120"/>
                    <p:cNvSpPr>
                      <a:spLocks/>
                    </p:cNvSpPr>
                    <p:nvPr/>
                  </p:nvSpPr>
                  <p:spPr bwMode="auto">
                    <a:xfrm>
                      <a:off x="1479" y="580"/>
                      <a:ext cx="65" cy="41"/>
                    </a:xfrm>
                    <a:custGeom>
                      <a:avLst/>
                      <a:gdLst>
                        <a:gd name="T0" fmla="*/ 34 w 120"/>
                        <a:gd name="T1" fmla="*/ 1 h 86"/>
                        <a:gd name="T2" fmla="*/ 34 w 120"/>
                        <a:gd name="T3" fmla="*/ 1 h 86"/>
                        <a:gd name="T4" fmla="*/ 39 w 120"/>
                        <a:gd name="T5" fmla="*/ 0 h 86"/>
                        <a:gd name="T6" fmla="*/ 44 w 120"/>
                        <a:gd name="T7" fmla="*/ 1 h 86"/>
                        <a:gd name="T8" fmla="*/ 50 w 120"/>
                        <a:gd name="T9" fmla="*/ 3 h 86"/>
                        <a:gd name="T10" fmla="*/ 54 w 120"/>
                        <a:gd name="T11" fmla="*/ 6 h 86"/>
                        <a:gd name="T12" fmla="*/ 58 w 120"/>
                        <a:gd name="T13" fmla="*/ 9 h 86"/>
                        <a:gd name="T14" fmla="*/ 61 w 120"/>
                        <a:gd name="T15" fmla="*/ 11 h 86"/>
                        <a:gd name="T16" fmla="*/ 63 w 120"/>
                        <a:gd name="T17" fmla="*/ 14 h 86"/>
                        <a:gd name="T18" fmla="*/ 65 w 120"/>
                        <a:gd name="T19" fmla="*/ 17 h 86"/>
                        <a:gd name="T20" fmla="*/ 65 w 120"/>
                        <a:gd name="T21" fmla="*/ 17 h 86"/>
                        <a:gd name="T22" fmla="*/ 63 w 120"/>
                        <a:gd name="T23" fmla="*/ 16 h 86"/>
                        <a:gd name="T24" fmla="*/ 60 w 120"/>
                        <a:gd name="T25" fmla="*/ 13 h 86"/>
                        <a:gd name="T26" fmla="*/ 53 w 120"/>
                        <a:gd name="T27" fmla="*/ 10 h 86"/>
                        <a:gd name="T28" fmla="*/ 50 w 120"/>
                        <a:gd name="T29" fmla="*/ 9 h 86"/>
                        <a:gd name="T30" fmla="*/ 46 w 120"/>
                        <a:gd name="T31" fmla="*/ 8 h 86"/>
                        <a:gd name="T32" fmla="*/ 40 w 120"/>
                        <a:gd name="T33" fmla="*/ 8 h 86"/>
                        <a:gd name="T34" fmla="*/ 36 w 120"/>
                        <a:gd name="T35" fmla="*/ 9 h 86"/>
                        <a:gd name="T36" fmla="*/ 30 w 120"/>
                        <a:gd name="T37" fmla="*/ 10 h 86"/>
                        <a:gd name="T38" fmla="*/ 25 w 120"/>
                        <a:gd name="T39" fmla="*/ 13 h 86"/>
                        <a:gd name="T40" fmla="*/ 18 w 120"/>
                        <a:gd name="T41" fmla="*/ 18 h 86"/>
                        <a:gd name="T42" fmla="*/ 13 w 120"/>
                        <a:gd name="T43" fmla="*/ 24 h 86"/>
                        <a:gd name="T44" fmla="*/ 7 w 120"/>
                        <a:gd name="T45" fmla="*/ 31 h 86"/>
                        <a:gd name="T46" fmla="*/ 0 w 120"/>
                        <a:gd name="T47" fmla="*/ 41 h 86"/>
                        <a:gd name="T48" fmla="*/ 0 w 120"/>
                        <a:gd name="T49" fmla="*/ 41 h 86"/>
                        <a:gd name="T50" fmla="*/ 0 w 120"/>
                        <a:gd name="T51" fmla="*/ 38 h 86"/>
                        <a:gd name="T52" fmla="*/ 0 w 120"/>
                        <a:gd name="T53" fmla="*/ 32 h 86"/>
                        <a:gd name="T54" fmla="*/ 1 w 120"/>
                        <a:gd name="T55" fmla="*/ 29 h 86"/>
                        <a:gd name="T56" fmla="*/ 3 w 120"/>
                        <a:gd name="T57" fmla="*/ 24 h 86"/>
                        <a:gd name="T58" fmla="*/ 7 w 120"/>
                        <a:gd name="T59" fmla="*/ 19 h 86"/>
                        <a:gd name="T60" fmla="*/ 11 w 120"/>
                        <a:gd name="T61" fmla="*/ 13 h 86"/>
                        <a:gd name="T62" fmla="*/ 11 w 120"/>
                        <a:gd name="T63" fmla="*/ 13 h 86"/>
                        <a:gd name="T64" fmla="*/ 17 w 120"/>
                        <a:gd name="T65" fmla="*/ 9 h 86"/>
                        <a:gd name="T66" fmla="*/ 23 w 120"/>
                        <a:gd name="T67" fmla="*/ 5 h 86"/>
                        <a:gd name="T68" fmla="*/ 28 w 120"/>
                        <a:gd name="T69" fmla="*/ 2 h 86"/>
                        <a:gd name="T70" fmla="*/ 34 w 120"/>
                        <a:gd name="T71" fmla="*/ 1 h 86"/>
                        <a:gd name="T72" fmla="*/ 34 w 120"/>
                        <a:gd name="T73" fmla="*/ 1 h 8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</a:gdLst>
                      <a:ahLst/>
                      <a:cxnLst>
                        <a:cxn ang="T74">
                          <a:pos x="T0" y="T1"/>
                        </a:cxn>
                        <a:cxn ang="T75">
                          <a:pos x="T2" y="T3"/>
                        </a:cxn>
                        <a:cxn ang="T76">
                          <a:pos x="T4" y="T5"/>
                        </a:cxn>
                        <a:cxn ang="T77">
                          <a:pos x="T6" y="T7"/>
                        </a:cxn>
                        <a:cxn ang="T78">
                          <a:pos x="T8" y="T9"/>
                        </a:cxn>
                        <a:cxn ang="T79">
                          <a:pos x="T10" y="T11"/>
                        </a:cxn>
                        <a:cxn ang="T80">
                          <a:pos x="T12" y="T13"/>
                        </a:cxn>
                        <a:cxn ang="T81">
                          <a:pos x="T14" y="T15"/>
                        </a:cxn>
                        <a:cxn ang="T82">
                          <a:pos x="T16" y="T17"/>
                        </a:cxn>
                        <a:cxn ang="T83">
                          <a:pos x="T18" y="T19"/>
                        </a:cxn>
                        <a:cxn ang="T84">
                          <a:pos x="T20" y="T21"/>
                        </a:cxn>
                        <a:cxn ang="T85">
                          <a:pos x="T22" y="T23"/>
                        </a:cxn>
                        <a:cxn ang="T86">
                          <a:pos x="T24" y="T25"/>
                        </a:cxn>
                        <a:cxn ang="T87">
                          <a:pos x="T26" y="T27"/>
                        </a:cxn>
                        <a:cxn ang="T88">
                          <a:pos x="T28" y="T29"/>
                        </a:cxn>
                        <a:cxn ang="T89">
                          <a:pos x="T30" y="T31"/>
                        </a:cxn>
                        <a:cxn ang="T90">
                          <a:pos x="T32" y="T33"/>
                        </a:cxn>
                        <a:cxn ang="T91">
                          <a:pos x="T34" y="T35"/>
                        </a:cxn>
                        <a:cxn ang="T92">
                          <a:pos x="T36" y="T37"/>
                        </a:cxn>
                        <a:cxn ang="T93">
                          <a:pos x="T38" y="T39"/>
                        </a:cxn>
                        <a:cxn ang="T94">
                          <a:pos x="T40" y="T41"/>
                        </a:cxn>
                        <a:cxn ang="T95">
                          <a:pos x="T42" y="T43"/>
                        </a:cxn>
                        <a:cxn ang="T96">
                          <a:pos x="T44" y="T45"/>
                        </a:cxn>
                        <a:cxn ang="T97">
                          <a:pos x="T46" y="T47"/>
                        </a:cxn>
                        <a:cxn ang="T98">
                          <a:pos x="T48" y="T49"/>
                        </a:cxn>
                        <a:cxn ang="T99">
                          <a:pos x="T50" y="T51"/>
                        </a:cxn>
                        <a:cxn ang="T100">
                          <a:pos x="T52" y="T53"/>
                        </a:cxn>
                        <a:cxn ang="T101">
                          <a:pos x="T54" y="T55"/>
                        </a:cxn>
                        <a:cxn ang="T102">
                          <a:pos x="T56" y="T57"/>
                        </a:cxn>
                        <a:cxn ang="T103">
                          <a:pos x="T58" y="T59"/>
                        </a:cxn>
                        <a:cxn ang="T104">
                          <a:pos x="T60" y="T61"/>
                        </a:cxn>
                        <a:cxn ang="T105">
                          <a:pos x="T62" y="T63"/>
                        </a:cxn>
                        <a:cxn ang="T106">
                          <a:pos x="T64" y="T65"/>
                        </a:cxn>
                        <a:cxn ang="T107">
                          <a:pos x="T66" y="T67"/>
                        </a:cxn>
                        <a:cxn ang="T108">
                          <a:pos x="T68" y="T69"/>
                        </a:cxn>
                        <a:cxn ang="T109">
                          <a:pos x="T70" y="T71"/>
                        </a:cxn>
                        <a:cxn ang="T110">
                          <a:pos x="T72" y="T73"/>
                        </a:cxn>
                      </a:cxnLst>
                      <a:rect l="0" t="0" r="r" b="b"/>
                      <a:pathLst>
                        <a:path w="120" h="86">
                          <a:moveTo>
                            <a:pt x="62" y="2"/>
                          </a:moveTo>
                          <a:lnTo>
                            <a:pt x="62" y="2"/>
                          </a:lnTo>
                          <a:lnTo>
                            <a:pt x="72" y="0"/>
                          </a:lnTo>
                          <a:lnTo>
                            <a:pt x="82" y="2"/>
                          </a:lnTo>
                          <a:lnTo>
                            <a:pt x="92" y="6"/>
                          </a:lnTo>
                          <a:lnTo>
                            <a:pt x="100" y="12"/>
                          </a:lnTo>
                          <a:lnTo>
                            <a:pt x="108" y="18"/>
                          </a:lnTo>
                          <a:lnTo>
                            <a:pt x="112" y="24"/>
                          </a:lnTo>
                          <a:lnTo>
                            <a:pt x="116" y="30"/>
                          </a:lnTo>
                          <a:lnTo>
                            <a:pt x="120" y="36"/>
                          </a:lnTo>
                          <a:lnTo>
                            <a:pt x="116" y="34"/>
                          </a:lnTo>
                          <a:lnTo>
                            <a:pt x="110" y="28"/>
                          </a:lnTo>
                          <a:lnTo>
                            <a:pt x="98" y="20"/>
                          </a:lnTo>
                          <a:lnTo>
                            <a:pt x="92" y="18"/>
                          </a:lnTo>
                          <a:lnTo>
                            <a:pt x="84" y="16"/>
                          </a:lnTo>
                          <a:lnTo>
                            <a:pt x="74" y="16"/>
                          </a:lnTo>
                          <a:lnTo>
                            <a:pt x="66" y="18"/>
                          </a:lnTo>
                          <a:lnTo>
                            <a:pt x="56" y="22"/>
                          </a:lnTo>
                          <a:lnTo>
                            <a:pt x="46" y="28"/>
                          </a:lnTo>
                          <a:lnTo>
                            <a:pt x="34" y="38"/>
                          </a:lnTo>
                          <a:lnTo>
                            <a:pt x="24" y="50"/>
                          </a:lnTo>
                          <a:lnTo>
                            <a:pt x="12" y="66"/>
                          </a:lnTo>
                          <a:lnTo>
                            <a:pt x="0" y="86"/>
                          </a:lnTo>
                          <a:lnTo>
                            <a:pt x="0" y="80"/>
                          </a:lnTo>
                          <a:lnTo>
                            <a:pt x="0" y="68"/>
                          </a:lnTo>
                          <a:lnTo>
                            <a:pt x="2" y="60"/>
                          </a:lnTo>
                          <a:lnTo>
                            <a:pt x="6" y="50"/>
                          </a:lnTo>
                          <a:lnTo>
                            <a:pt x="12" y="40"/>
                          </a:lnTo>
                          <a:lnTo>
                            <a:pt x="20" y="28"/>
                          </a:lnTo>
                          <a:lnTo>
                            <a:pt x="32" y="18"/>
                          </a:lnTo>
                          <a:lnTo>
                            <a:pt x="42" y="10"/>
                          </a:lnTo>
                          <a:lnTo>
                            <a:pt x="52" y="4"/>
                          </a:lnTo>
                          <a:lnTo>
                            <a:pt x="62" y="2"/>
                          </a:lnTo>
                          <a:close/>
                        </a:path>
                      </a:pathLst>
                    </a:custGeom>
                    <a:solidFill>
                      <a:srgbClr val="4A332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894" name="Freeform 121"/>
                    <p:cNvSpPr>
                      <a:spLocks/>
                    </p:cNvSpPr>
                    <p:nvPr/>
                  </p:nvSpPr>
                  <p:spPr bwMode="auto">
                    <a:xfrm>
                      <a:off x="1490" y="594"/>
                      <a:ext cx="60" cy="110"/>
                    </a:xfrm>
                    <a:custGeom>
                      <a:avLst/>
                      <a:gdLst>
                        <a:gd name="T0" fmla="*/ 58 w 110"/>
                        <a:gd name="T1" fmla="*/ 0 h 228"/>
                        <a:gd name="T2" fmla="*/ 58 w 110"/>
                        <a:gd name="T3" fmla="*/ 0 h 228"/>
                        <a:gd name="T4" fmla="*/ 60 w 110"/>
                        <a:gd name="T5" fmla="*/ 13 h 228"/>
                        <a:gd name="T6" fmla="*/ 60 w 110"/>
                        <a:gd name="T7" fmla="*/ 24 h 228"/>
                        <a:gd name="T8" fmla="*/ 59 w 110"/>
                        <a:gd name="T9" fmla="*/ 36 h 228"/>
                        <a:gd name="T10" fmla="*/ 57 w 110"/>
                        <a:gd name="T11" fmla="*/ 46 h 228"/>
                        <a:gd name="T12" fmla="*/ 52 w 110"/>
                        <a:gd name="T13" fmla="*/ 56 h 228"/>
                        <a:gd name="T14" fmla="*/ 48 w 110"/>
                        <a:gd name="T15" fmla="*/ 65 h 228"/>
                        <a:gd name="T16" fmla="*/ 43 w 110"/>
                        <a:gd name="T17" fmla="*/ 72 h 228"/>
                        <a:gd name="T18" fmla="*/ 36 w 110"/>
                        <a:gd name="T19" fmla="*/ 80 h 228"/>
                        <a:gd name="T20" fmla="*/ 24 w 110"/>
                        <a:gd name="T21" fmla="*/ 93 h 228"/>
                        <a:gd name="T22" fmla="*/ 12 w 110"/>
                        <a:gd name="T23" fmla="*/ 102 h 228"/>
                        <a:gd name="T24" fmla="*/ 1 w 110"/>
                        <a:gd name="T25" fmla="*/ 110 h 228"/>
                        <a:gd name="T26" fmla="*/ 1 w 110"/>
                        <a:gd name="T27" fmla="*/ 110 h 228"/>
                        <a:gd name="T28" fmla="*/ 0 w 110"/>
                        <a:gd name="T29" fmla="*/ 110 h 228"/>
                        <a:gd name="T30" fmla="*/ 0 w 110"/>
                        <a:gd name="T31" fmla="*/ 110 h 228"/>
                        <a:gd name="T32" fmla="*/ 0 w 110"/>
                        <a:gd name="T33" fmla="*/ 109 h 228"/>
                        <a:gd name="T34" fmla="*/ 0 w 110"/>
                        <a:gd name="T35" fmla="*/ 109 h 228"/>
                        <a:gd name="T36" fmla="*/ 12 w 110"/>
                        <a:gd name="T37" fmla="*/ 101 h 228"/>
                        <a:gd name="T38" fmla="*/ 23 w 110"/>
                        <a:gd name="T39" fmla="*/ 92 h 228"/>
                        <a:gd name="T40" fmla="*/ 35 w 110"/>
                        <a:gd name="T41" fmla="*/ 79 h 228"/>
                        <a:gd name="T42" fmla="*/ 41 w 110"/>
                        <a:gd name="T43" fmla="*/ 72 h 228"/>
                        <a:gd name="T44" fmla="*/ 47 w 110"/>
                        <a:gd name="T45" fmla="*/ 64 h 228"/>
                        <a:gd name="T46" fmla="*/ 51 w 110"/>
                        <a:gd name="T47" fmla="*/ 55 h 228"/>
                        <a:gd name="T48" fmla="*/ 56 w 110"/>
                        <a:gd name="T49" fmla="*/ 45 h 228"/>
                        <a:gd name="T50" fmla="*/ 58 w 110"/>
                        <a:gd name="T51" fmla="*/ 36 h 228"/>
                        <a:gd name="T52" fmla="*/ 59 w 110"/>
                        <a:gd name="T53" fmla="*/ 25 h 228"/>
                        <a:gd name="T54" fmla="*/ 59 w 110"/>
                        <a:gd name="T55" fmla="*/ 14 h 228"/>
                        <a:gd name="T56" fmla="*/ 56 w 110"/>
                        <a:gd name="T57" fmla="*/ 1 h 228"/>
                        <a:gd name="T58" fmla="*/ 56 w 110"/>
                        <a:gd name="T59" fmla="*/ 1 h 228"/>
                        <a:gd name="T60" fmla="*/ 57 w 110"/>
                        <a:gd name="T61" fmla="*/ 0 h 228"/>
                        <a:gd name="T62" fmla="*/ 57 w 110"/>
                        <a:gd name="T63" fmla="*/ 0 h 228"/>
                        <a:gd name="T64" fmla="*/ 58 w 110"/>
                        <a:gd name="T65" fmla="*/ 0 h 228"/>
                        <a:gd name="T66" fmla="*/ 58 w 110"/>
                        <a:gd name="T67" fmla="*/ 0 h 228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</a:gdLst>
                      <a:ahLst/>
                      <a:cxnLst>
                        <a:cxn ang="T68">
                          <a:pos x="T0" y="T1"/>
                        </a:cxn>
                        <a:cxn ang="T69">
                          <a:pos x="T2" y="T3"/>
                        </a:cxn>
                        <a:cxn ang="T70">
                          <a:pos x="T4" y="T5"/>
                        </a:cxn>
                        <a:cxn ang="T71">
                          <a:pos x="T6" y="T7"/>
                        </a:cxn>
                        <a:cxn ang="T72">
                          <a:pos x="T8" y="T9"/>
                        </a:cxn>
                        <a:cxn ang="T73">
                          <a:pos x="T10" y="T11"/>
                        </a:cxn>
                        <a:cxn ang="T74">
                          <a:pos x="T12" y="T13"/>
                        </a:cxn>
                        <a:cxn ang="T75">
                          <a:pos x="T14" y="T15"/>
                        </a:cxn>
                        <a:cxn ang="T76">
                          <a:pos x="T16" y="T17"/>
                        </a:cxn>
                        <a:cxn ang="T77">
                          <a:pos x="T18" y="T19"/>
                        </a:cxn>
                        <a:cxn ang="T78">
                          <a:pos x="T20" y="T21"/>
                        </a:cxn>
                        <a:cxn ang="T79">
                          <a:pos x="T22" y="T23"/>
                        </a:cxn>
                        <a:cxn ang="T80">
                          <a:pos x="T24" y="T25"/>
                        </a:cxn>
                        <a:cxn ang="T81">
                          <a:pos x="T26" y="T27"/>
                        </a:cxn>
                        <a:cxn ang="T82">
                          <a:pos x="T28" y="T29"/>
                        </a:cxn>
                        <a:cxn ang="T83">
                          <a:pos x="T30" y="T31"/>
                        </a:cxn>
                        <a:cxn ang="T84">
                          <a:pos x="T32" y="T33"/>
                        </a:cxn>
                        <a:cxn ang="T85">
                          <a:pos x="T34" y="T35"/>
                        </a:cxn>
                        <a:cxn ang="T86">
                          <a:pos x="T36" y="T37"/>
                        </a:cxn>
                        <a:cxn ang="T87">
                          <a:pos x="T38" y="T39"/>
                        </a:cxn>
                        <a:cxn ang="T88">
                          <a:pos x="T40" y="T41"/>
                        </a:cxn>
                        <a:cxn ang="T89">
                          <a:pos x="T42" y="T43"/>
                        </a:cxn>
                        <a:cxn ang="T90">
                          <a:pos x="T44" y="T45"/>
                        </a:cxn>
                        <a:cxn ang="T91">
                          <a:pos x="T46" y="T47"/>
                        </a:cxn>
                        <a:cxn ang="T92">
                          <a:pos x="T48" y="T49"/>
                        </a:cxn>
                        <a:cxn ang="T93">
                          <a:pos x="T50" y="T51"/>
                        </a:cxn>
                        <a:cxn ang="T94">
                          <a:pos x="T52" y="T53"/>
                        </a:cxn>
                        <a:cxn ang="T95">
                          <a:pos x="T54" y="T55"/>
                        </a:cxn>
                        <a:cxn ang="T96">
                          <a:pos x="T56" y="T57"/>
                        </a:cxn>
                        <a:cxn ang="T97">
                          <a:pos x="T58" y="T59"/>
                        </a:cxn>
                        <a:cxn ang="T98">
                          <a:pos x="T60" y="T61"/>
                        </a:cxn>
                        <a:cxn ang="T99">
                          <a:pos x="T62" y="T63"/>
                        </a:cxn>
                        <a:cxn ang="T100">
                          <a:pos x="T64" y="T65"/>
                        </a:cxn>
                        <a:cxn ang="T101">
                          <a:pos x="T66" y="T67"/>
                        </a:cxn>
                      </a:cxnLst>
                      <a:rect l="0" t="0" r="r" b="b"/>
                      <a:pathLst>
                        <a:path w="110" h="228">
                          <a:moveTo>
                            <a:pt x="106" y="0"/>
                          </a:moveTo>
                          <a:lnTo>
                            <a:pt x="106" y="0"/>
                          </a:lnTo>
                          <a:lnTo>
                            <a:pt x="110" y="26"/>
                          </a:lnTo>
                          <a:lnTo>
                            <a:pt x="110" y="50"/>
                          </a:lnTo>
                          <a:lnTo>
                            <a:pt x="108" y="74"/>
                          </a:lnTo>
                          <a:lnTo>
                            <a:pt x="104" y="96"/>
                          </a:lnTo>
                          <a:lnTo>
                            <a:pt x="96" y="116"/>
                          </a:lnTo>
                          <a:lnTo>
                            <a:pt x="88" y="134"/>
                          </a:lnTo>
                          <a:lnTo>
                            <a:pt x="78" y="150"/>
                          </a:lnTo>
                          <a:lnTo>
                            <a:pt x="66" y="166"/>
                          </a:lnTo>
                          <a:lnTo>
                            <a:pt x="44" y="192"/>
                          </a:lnTo>
                          <a:lnTo>
                            <a:pt x="22" y="212"/>
                          </a:lnTo>
                          <a:lnTo>
                            <a:pt x="2" y="228"/>
                          </a:lnTo>
                          <a:lnTo>
                            <a:pt x="0" y="228"/>
                          </a:lnTo>
                          <a:lnTo>
                            <a:pt x="0" y="226"/>
                          </a:lnTo>
                          <a:lnTo>
                            <a:pt x="22" y="210"/>
                          </a:lnTo>
                          <a:lnTo>
                            <a:pt x="42" y="190"/>
                          </a:lnTo>
                          <a:lnTo>
                            <a:pt x="64" y="164"/>
                          </a:lnTo>
                          <a:lnTo>
                            <a:pt x="76" y="150"/>
                          </a:lnTo>
                          <a:lnTo>
                            <a:pt x="86" y="132"/>
                          </a:lnTo>
                          <a:lnTo>
                            <a:pt x="94" y="114"/>
                          </a:lnTo>
                          <a:lnTo>
                            <a:pt x="102" y="94"/>
                          </a:lnTo>
                          <a:lnTo>
                            <a:pt x="106" y="74"/>
                          </a:lnTo>
                          <a:lnTo>
                            <a:pt x="108" y="52"/>
                          </a:lnTo>
                          <a:lnTo>
                            <a:pt x="108" y="28"/>
                          </a:lnTo>
                          <a:lnTo>
                            <a:pt x="102" y="2"/>
                          </a:lnTo>
                          <a:lnTo>
                            <a:pt x="104" y="0"/>
                          </a:lnTo>
                          <a:lnTo>
                            <a:pt x="106" y="0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895" name="Freeform 122"/>
                    <p:cNvSpPr>
                      <a:spLocks/>
                    </p:cNvSpPr>
                    <p:nvPr/>
                  </p:nvSpPr>
                  <p:spPr bwMode="auto">
                    <a:xfrm>
                      <a:off x="1489" y="597"/>
                      <a:ext cx="59" cy="99"/>
                    </a:xfrm>
                    <a:custGeom>
                      <a:avLst/>
                      <a:gdLst>
                        <a:gd name="T0" fmla="*/ 55 w 108"/>
                        <a:gd name="T1" fmla="*/ 0 h 206"/>
                        <a:gd name="T2" fmla="*/ 55 w 108"/>
                        <a:gd name="T3" fmla="*/ 0 h 206"/>
                        <a:gd name="T4" fmla="*/ 58 w 108"/>
                        <a:gd name="T5" fmla="*/ 9 h 206"/>
                        <a:gd name="T6" fmla="*/ 59 w 108"/>
                        <a:gd name="T7" fmla="*/ 17 h 206"/>
                        <a:gd name="T8" fmla="*/ 58 w 108"/>
                        <a:gd name="T9" fmla="*/ 26 h 206"/>
                        <a:gd name="T10" fmla="*/ 56 w 108"/>
                        <a:gd name="T11" fmla="*/ 35 h 206"/>
                        <a:gd name="T12" fmla="*/ 52 w 108"/>
                        <a:gd name="T13" fmla="*/ 43 h 206"/>
                        <a:gd name="T14" fmla="*/ 48 w 108"/>
                        <a:gd name="T15" fmla="*/ 51 h 206"/>
                        <a:gd name="T16" fmla="*/ 43 w 108"/>
                        <a:gd name="T17" fmla="*/ 59 h 206"/>
                        <a:gd name="T18" fmla="*/ 37 w 108"/>
                        <a:gd name="T19" fmla="*/ 66 h 206"/>
                        <a:gd name="T20" fmla="*/ 25 w 108"/>
                        <a:gd name="T21" fmla="*/ 79 h 206"/>
                        <a:gd name="T22" fmla="*/ 14 w 108"/>
                        <a:gd name="T23" fmla="*/ 88 h 206"/>
                        <a:gd name="T24" fmla="*/ 2 w 108"/>
                        <a:gd name="T25" fmla="*/ 98 h 206"/>
                        <a:gd name="T26" fmla="*/ 2 w 108"/>
                        <a:gd name="T27" fmla="*/ 98 h 206"/>
                        <a:gd name="T28" fmla="*/ 1 w 108"/>
                        <a:gd name="T29" fmla="*/ 99 h 206"/>
                        <a:gd name="T30" fmla="*/ 1 w 108"/>
                        <a:gd name="T31" fmla="*/ 99 h 206"/>
                        <a:gd name="T32" fmla="*/ 0 w 108"/>
                        <a:gd name="T33" fmla="*/ 98 h 206"/>
                        <a:gd name="T34" fmla="*/ 0 w 108"/>
                        <a:gd name="T35" fmla="*/ 98 h 206"/>
                        <a:gd name="T36" fmla="*/ 12 w 108"/>
                        <a:gd name="T37" fmla="*/ 88 h 206"/>
                        <a:gd name="T38" fmla="*/ 24 w 108"/>
                        <a:gd name="T39" fmla="*/ 78 h 206"/>
                        <a:gd name="T40" fmla="*/ 36 w 108"/>
                        <a:gd name="T41" fmla="*/ 64 h 206"/>
                        <a:gd name="T42" fmla="*/ 43 w 108"/>
                        <a:gd name="T43" fmla="*/ 58 h 206"/>
                        <a:gd name="T44" fmla="*/ 47 w 108"/>
                        <a:gd name="T45" fmla="*/ 49 h 206"/>
                        <a:gd name="T46" fmla="*/ 52 w 108"/>
                        <a:gd name="T47" fmla="*/ 41 h 206"/>
                        <a:gd name="T48" fmla="*/ 56 w 108"/>
                        <a:gd name="T49" fmla="*/ 33 h 206"/>
                        <a:gd name="T50" fmla="*/ 58 w 108"/>
                        <a:gd name="T51" fmla="*/ 25 h 206"/>
                        <a:gd name="T52" fmla="*/ 58 w 108"/>
                        <a:gd name="T53" fmla="*/ 16 h 206"/>
                        <a:gd name="T54" fmla="*/ 57 w 108"/>
                        <a:gd name="T55" fmla="*/ 8 h 206"/>
                        <a:gd name="T56" fmla="*/ 52 w 108"/>
                        <a:gd name="T57" fmla="*/ 0 h 206"/>
                        <a:gd name="T58" fmla="*/ 52 w 108"/>
                        <a:gd name="T59" fmla="*/ 0 h 206"/>
                        <a:gd name="T60" fmla="*/ 55 w 108"/>
                        <a:gd name="T61" fmla="*/ 0 h 206"/>
                        <a:gd name="T62" fmla="*/ 55 w 108"/>
                        <a:gd name="T63" fmla="*/ 0 h 20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</a:gdLst>
                      <a:ahLst/>
                      <a:cxnLst>
                        <a:cxn ang="T64">
                          <a:pos x="T0" y="T1"/>
                        </a:cxn>
                        <a:cxn ang="T65">
                          <a:pos x="T2" y="T3"/>
                        </a:cxn>
                        <a:cxn ang="T66">
                          <a:pos x="T4" y="T5"/>
                        </a:cxn>
                        <a:cxn ang="T67">
                          <a:pos x="T6" y="T7"/>
                        </a:cxn>
                        <a:cxn ang="T68">
                          <a:pos x="T8" y="T9"/>
                        </a:cxn>
                        <a:cxn ang="T69">
                          <a:pos x="T10" y="T11"/>
                        </a:cxn>
                        <a:cxn ang="T70">
                          <a:pos x="T12" y="T13"/>
                        </a:cxn>
                        <a:cxn ang="T71">
                          <a:pos x="T14" y="T15"/>
                        </a:cxn>
                        <a:cxn ang="T72">
                          <a:pos x="T16" y="T17"/>
                        </a:cxn>
                        <a:cxn ang="T73">
                          <a:pos x="T18" y="T19"/>
                        </a:cxn>
                        <a:cxn ang="T74">
                          <a:pos x="T20" y="T21"/>
                        </a:cxn>
                        <a:cxn ang="T75">
                          <a:pos x="T22" y="T23"/>
                        </a:cxn>
                        <a:cxn ang="T76">
                          <a:pos x="T24" y="T25"/>
                        </a:cxn>
                        <a:cxn ang="T77">
                          <a:pos x="T26" y="T27"/>
                        </a:cxn>
                        <a:cxn ang="T78">
                          <a:pos x="T28" y="T29"/>
                        </a:cxn>
                        <a:cxn ang="T79">
                          <a:pos x="T30" y="T31"/>
                        </a:cxn>
                        <a:cxn ang="T80">
                          <a:pos x="T32" y="T33"/>
                        </a:cxn>
                        <a:cxn ang="T81">
                          <a:pos x="T34" y="T35"/>
                        </a:cxn>
                        <a:cxn ang="T82">
                          <a:pos x="T36" y="T37"/>
                        </a:cxn>
                        <a:cxn ang="T83">
                          <a:pos x="T38" y="T39"/>
                        </a:cxn>
                        <a:cxn ang="T84">
                          <a:pos x="T40" y="T41"/>
                        </a:cxn>
                        <a:cxn ang="T85">
                          <a:pos x="T42" y="T43"/>
                        </a:cxn>
                        <a:cxn ang="T86">
                          <a:pos x="T44" y="T45"/>
                        </a:cxn>
                        <a:cxn ang="T87">
                          <a:pos x="T46" y="T47"/>
                        </a:cxn>
                        <a:cxn ang="T88">
                          <a:pos x="T48" y="T49"/>
                        </a:cxn>
                        <a:cxn ang="T89">
                          <a:pos x="T50" y="T51"/>
                        </a:cxn>
                        <a:cxn ang="T90">
                          <a:pos x="T52" y="T53"/>
                        </a:cxn>
                        <a:cxn ang="T91">
                          <a:pos x="T54" y="T55"/>
                        </a:cxn>
                        <a:cxn ang="T92">
                          <a:pos x="T56" y="T57"/>
                        </a:cxn>
                        <a:cxn ang="T93">
                          <a:pos x="T58" y="T59"/>
                        </a:cxn>
                        <a:cxn ang="T94">
                          <a:pos x="T60" y="T61"/>
                        </a:cxn>
                        <a:cxn ang="T95">
                          <a:pos x="T62" y="T63"/>
                        </a:cxn>
                      </a:cxnLst>
                      <a:rect l="0" t="0" r="r" b="b"/>
                      <a:pathLst>
                        <a:path w="108" h="206">
                          <a:moveTo>
                            <a:pt x="100" y="0"/>
                          </a:moveTo>
                          <a:lnTo>
                            <a:pt x="100" y="0"/>
                          </a:lnTo>
                          <a:lnTo>
                            <a:pt x="106" y="18"/>
                          </a:lnTo>
                          <a:lnTo>
                            <a:pt x="108" y="36"/>
                          </a:lnTo>
                          <a:lnTo>
                            <a:pt x="106" y="54"/>
                          </a:lnTo>
                          <a:lnTo>
                            <a:pt x="102" y="72"/>
                          </a:lnTo>
                          <a:lnTo>
                            <a:pt x="96" y="90"/>
                          </a:lnTo>
                          <a:lnTo>
                            <a:pt x="88" y="106"/>
                          </a:lnTo>
                          <a:lnTo>
                            <a:pt x="78" y="122"/>
                          </a:lnTo>
                          <a:lnTo>
                            <a:pt x="68" y="138"/>
                          </a:lnTo>
                          <a:lnTo>
                            <a:pt x="46" y="164"/>
                          </a:lnTo>
                          <a:lnTo>
                            <a:pt x="26" y="184"/>
                          </a:lnTo>
                          <a:lnTo>
                            <a:pt x="4" y="204"/>
                          </a:lnTo>
                          <a:lnTo>
                            <a:pt x="2" y="206"/>
                          </a:lnTo>
                          <a:lnTo>
                            <a:pt x="0" y="204"/>
                          </a:lnTo>
                          <a:lnTo>
                            <a:pt x="22" y="184"/>
                          </a:lnTo>
                          <a:lnTo>
                            <a:pt x="44" y="162"/>
                          </a:lnTo>
                          <a:lnTo>
                            <a:pt x="66" y="134"/>
                          </a:lnTo>
                          <a:lnTo>
                            <a:pt x="78" y="120"/>
                          </a:lnTo>
                          <a:lnTo>
                            <a:pt x="86" y="102"/>
                          </a:lnTo>
                          <a:lnTo>
                            <a:pt x="96" y="86"/>
                          </a:lnTo>
                          <a:lnTo>
                            <a:pt x="102" y="68"/>
                          </a:lnTo>
                          <a:lnTo>
                            <a:pt x="106" y="52"/>
                          </a:lnTo>
                          <a:lnTo>
                            <a:pt x="106" y="34"/>
                          </a:lnTo>
                          <a:lnTo>
                            <a:pt x="104" y="16"/>
                          </a:lnTo>
                          <a:lnTo>
                            <a:pt x="96" y="0"/>
                          </a:lnTo>
                          <a:lnTo>
                            <a:pt x="100" y="0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896" name="Freeform 123"/>
                    <p:cNvSpPr>
                      <a:spLocks/>
                    </p:cNvSpPr>
                    <p:nvPr/>
                  </p:nvSpPr>
                  <p:spPr bwMode="auto">
                    <a:xfrm>
                      <a:off x="1468" y="669"/>
                      <a:ext cx="70" cy="158"/>
                    </a:xfrm>
                    <a:custGeom>
                      <a:avLst/>
                      <a:gdLst>
                        <a:gd name="T0" fmla="*/ 55 w 128"/>
                        <a:gd name="T1" fmla="*/ 124 h 328"/>
                        <a:gd name="T2" fmla="*/ 55 w 128"/>
                        <a:gd name="T3" fmla="*/ 124 h 328"/>
                        <a:gd name="T4" fmla="*/ 46 w 128"/>
                        <a:gd name="T5" fmla="*/ 114 h 328"/>
                        <a:gd name="T6" fmla="*/ 42 w 128"/>
                        <a:gd name="T7" fmla="*/ 108 h 328"/>
                        <a:gd name="T8" fmla="*/ 55 w 128"/>
                        <a:gd name="T9" fmla="*/ 22 h 328"/>
                        <a:gd name="T10" fmla="*/ 55 w 128"/>
                        <a:gd name="T11" fmla="*/ 22 h 328"/>
                        <a:gd name="T12" fmla="*/ 55 w 128"/>
                        <a:gd name="T13" fmla="*/ 19 h 328"/>
                        <a:gd name="T14" fmla="*/ 55 w 128"/>
                        <a:gd name="T15" fmla="*/ 12 h 328"/>
                        <a:gd name="T16" fmla="*/ 54 w 128"/>
                        <a:gd name="T17" fmla="*/ 7 h 328"/>
                        <a:gd name="T18" fmla="*/ 51 w 128"/>
                        <a:gd name="T19" fmla="*/ 4 h 328"/>
                        <a:gd name="T20" fmla="*/ 49 w 128"/>
                        <a:gd name="T21" fmla="*/ 1 h 328"/>
                        <a:gd name="T22" fmla="*/ 46 w 128"/>
                        <a:gd name="T23" fmla="*/ 0 h 328"/>
                        <a:gd name="T24" fmla="*/ 46 w 128"/>
                        <a:gd name="T25" fmla="*/ 0 h 328"/>
                        <a:gd name="T26" fmla="*/ 33 w 128"/>
                        <a:gd name="T27" fmla="*/ 1 h 328"/>
                        <a:gd name="T28" fmla="*/ 24 w 128"/>
                        <a:gd name="T29" fmla="*/ 3 h 328"/>
                        <a:gd name="T30" fmla="*/ 19 w 128"/>
                        <a:gd name="T31" fmla="*/ 4 h 328"/>
                        <a:gd name="T32" fmla="*/ 14 w 128"/>
                        <a:gd name="T33" fmla="*/ 6 h 328"/>
                        <a:gd name="T34" fmla="*/ 12 w 128"/>
                        <a:gd name="T35" fmla="*/ 8 h 328"/>
                        <a:gd name="T36" fmla="*/ 12 w 128"/>
                        <a:gd name="T37" fmla="*/ 9 h 328"/>
                        <a:gd name="T38" fmla="*/ 12 w 128"/>
                        <a:gd name="T39" fmla="*/ 11 h 328"/>
                        <a:gd name="T40" fmla="*/ 23 w 128"/>
                        <a:gd name="T41" fmla="*/ 85 h 328"/>
                        <a:gd name="T42" fmla="*/ 18 w 128"/>
                        <a:gd name="T43" fmla="*/ 110 h 328"/>
                        <a:gd name="T44" fmla="*/ 18 w 128"/>
                        <a:gd name="T45" fmla="*/ 110 h 328"/>
                        <a:gd name="T46" fmla="*/ 14 w 128"/>
                        <a:gd name="T47" fmla="*/ 112 h 328"/>
                        <a:gd name="T48" fmla="*/ 11 w 128"/>
                        <a:gd name="T49" fmla="*/ 116 h 328"/>
                        <a:gd name="T50" fmla="*/ 7 w 128"/>
                        <a:gd name="T51" fmla="*/ 120 h 328"/>
                        <a:gd name="T52" fmla="*/ 7 w 128"/>
                        <a:gd name="T53" fmla="*/ 120 h 328"/>
                        <a:gd name="T54" fmla="*/ 3 w 128"/>
                        <a:gd name="T55" fmla="*/ 127 h 328"/>
                        <a:gd name="T56" fmla="*/ 2 w 128"/>
                        <a:gd name="T57" fmla="*/ 133 h 328"/>
                        <a:gd name="T58" fmla="*/ 0 w 128"/>
                        <a:gd name="T59" fmla="*/ 139 h 328"/>
                        <a:gd name="T60" fmla="*/ 0 w 128"/>
                        <a:gd name="T61" fmla="*/ 139 h 328"/>
                        <a:gd name="T62" fmla="*/ 12 w 128"/>
                        <a:gd name="T63" fmla="*/ 140 h 328"/>
                        <a:gd name="T64" fmla="*/ 22 w 128"/>
                        <a:gd name="T65" fmla="*/ 143 h 328"/>
                        <a:gd name="T66" fmla="*/ 30 w 128"/>
                        <a:gd name="T67" fmla="*/ 146 h 328"/>
                        <a:gd name="T68" fmla="*/ 37 w 128"/>
                        <a:gd name="T69" fmla="*/ 150 h 328"/>
                        <a:gd name="T70" fmla="*/ 44 w 128"/>
                        <a:gd name="T71" fmla="*/ 153 h 328"/>
                        <a:gd name="T72" fmla="*/ 51 w 128"/>
                        <a:gd name="T73" fmla="*/ 156 h 328"/>
                        <a:gd name="T74" fmla="*/ 60 w 128"/>
                        <a:gd name="T75" fmla="*/ 158 h 328"/>
                        <a:gd name="T76" fmla="*/ 70 w 128"/>
                        <a:gd name="T77" fmla="*/ 158 h 328"/>
                        <a:gd name="T78" fmla="*/ 70 w 128"/>
                        <a:gd name="T79" fmla="*/ 158 h 328"/>
                        <a:gd name="T80" fmla="*/ 65 w 128"/>
                        <a:gd name="T81" fmla="*/ 145 h 328"/>
                        <a:gd name="T82" fmla="*/ 55 w 128"/>
                        <a:gd name="T83" fmla="*/ 124 h 328"/>
                        <a:gd name="T84" fmla="*/ 55 w 128"/>
                        <a:gd name="T85" fmla="*/ 124 h 328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0" t="0" r="r" b="b"/>
                      <a:pathLst>
                        <a:path w="128" h="328">
                          <a:moveTo>
                            <a:pt x="100" y="258"/>
                          </a:moveTo>
                          <a:lnTo>
                            <a:pt x="100" y="258"/>
                          </a:lnTo>
                          <a:lnTo>
                            <a:pt x="84" y="236"/>
                          </a:lnTo>
                          <a:lnTo>
                            <a:pt x="76" y="224"/>
                          </a:lnTo>
                          <a:lnTo>
                            <a:pt x="100" y="46"/>
                          </a:lnTo>
                          <a:lnTo>
                            <a:pt x="100" y="40"/>
                          </a:lnTo>
                          <a:lnTo>
                            <a:pt x="100" y="24"/>
                          </a:lnTo>
                          <a:lnTo>
                            <a:pt x="98" y="14"/>
                          </a:lnTo>
                          <a:lnTo>
                            <a:pt x="94" y="8"/>
                          </a:lnTo>
                          <a:lnTo>
                            <a:pt x="90" y="2"/>
                          </a:lnTo>
                          <a:lnTo>
                            <a:pt x="84" y="0"/>
                          </a:lnTo>
                          <a:lnTo>
                            <a:pt x="60" y="2"/>
                          </a:lnTo>
                          <a:lnTo>
                            <a:pt x="44" y="6"/>
                          </a:lnTo>
                          <a:lnTo>
                            <a:pt x="34" y="8"/>
                          </a:lnTo>
                          <a:lnTo>
                            <a:pt x="26" y="12"/>
                          </a:lnTo>
                          <a:lnTo>
                            <a:pt x="22" y="16"/>
                          </a:lnTo>
                          <a:lnTo>
                            <a:pt x="22" y="18"/>
                          </a:lnTo>
                          <a:lnTo>
                            <a:pt x="22" y="22"/>
                          </a:lnTo>
                          <a:lnTo>
                            <a:pt x="42" y="176"/>
                          </a:lnTo>
                          <a:lnTo>
                            <a:pt x="32" y="228"/>
                          </a:lnTo>
                          <a:lnTo>
                            <a:pt x="26" y="232"/>
                          </a:lnTo>
                          <a:lnTo>
                            <a:pt x="20" y="240"/>
                          </a:lnTo>
                          <a:lnTo>
                            <a:pt x="12" y="250"/>
                          </a:lnTo>
                          <a:lnTo>
                            <a:pt x="6" y="264"/>
                          </a:lnTo>
                          <a:lnTo>
                            <a:pt x="4" y="276"/>
                          </a:lnTo>
                          <a:lnTo>
                            <a:pt x="0" y="288"/>
                          </a:lnTo>
                          <a:lnTo>
                            <a:pt x="22" y="290"/>
                          </a:lnTo>
                          <a:lnTo>
                            <a:pt x="40" y="296"/>
                          </a:lnTo>
                          <a:lnTo>
                            <a:pt x="54" y="304"/>
                          </a:lnTo>
                          <a:lnTo>
                            <a:pt x="68" y="312"/>
                          </a:lnTo>
                          <a:lnTo>
                            <a:pt x="80" y="318"/>
                          </a:lnTo>
                          <a:lnTo>
                            <a:pt x="94" y="324"/>
                          </a:lnTo>
                          <a:lnTo>
                            <a:pt x="110" y="328"/>
                          </a:lnTo>
                          <a:lnTo>
                            <a:pt x="128" y="328"/>
                          </a:lnTo>
                          <a:lnTo>
                            <a:pt x="118" y="300"/>
                          </a:lnTo>
                          <a:lnTo>
                            <a:pt x="100" y="258"/>
                          </a:lnTo>
                          <a:close/>
                        </a:path>
                      </a:pathLst>
                    </a:custGeom>
                    <a:solidFill>
                      <a:srgbClr val="D4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897" name="Freeform 124"/>
                    <p:cNvSpPr>
                      <a:spLocks/>
                    </p:cNvSpPr>
                    <p:nvPr/>
                  </p:nvSpPr>
                  <p:spPr bwMode="auto">
                    <a:xfrm>
                      <a:off x="1511" y="694"/>
                      <a:ext cx="18" cy="21"/>
                    </a:xfrm>
                    <a:custGeom>
                      <a:avLst/>
                      <a:gdLst>
                        <a:gd name="T0" fmla="*/ 14 w 34"/>
                        <a:gd name="T1" fmla="*/ 4 h 42"/>
                        <a:gd name="T2" fmla="*/ 14 w 34"/>
                        <a:gd name="T3" fmla="*/ 4 h 42"/>
                        <a:gd name="T4" fmla="*/ 15 w 34"/>
                        <a:gd name="T5" fmla="*/ 6 h 42"/>
                        <a:gd name="T6" fmla="*/ 18 w 34"/>
                        <a:gd name="T7" fmla="*/ 11 h 42"/>
                        <a:gd name="T8" fmla="*/ 18 w 34"/>
                        <a:gd name="T9" fmla="*/ 14 h 42"/>
                        <a:gd name="T10" fmla="*/ 17 w 34"/>
                        <a:gd name="T11" fmla="*/ 16 h 42"/>
                        <a:gd name="T12" fmla="*/ 14 w 34"/>
                        <a:gd name="T13" fmla="*/ 19 h 42"/>
                        <a:gd name="T14" fmla="*/ 8 w 34"/>
                        <a:gd name="T15" fmla="*/ 20 h 42"/>
                        <a:gd name="T16" fmla="*/ 8 w 34"/>
                        <a:gd name="T17" fmla="*/ 20 h 42"/>
                        <a:gd name="T18" fmla="*/ 6 w 34"/>
                        <a:gd name="T19" fmla="*/ 21 h 42"/>
                        <a:gd name="T20" fmla="*/ 3 w 34"/>
                        <a:gd name="T21" fmla="*/ 20 h 42"/>
                        <a:gd name="T22" fmla="*/ 2 w 34"/>
                        <a:gd name="T23" fmla="*/ 19 h 42"/>
                        <a:gd name="T24" fmla="*/ 1 w 34"/>
                        <a:gd name="T25" fmla="*/ 17 h 42"/>
                        <a:gd name="T26" fmla="*/ 0 w 34"/>
                        <a:gd name="T27" fmla="*/ 13 h 42"/>
                        <a:gd name="T28" fmla="*/ 0 w 34"/>
                        <a:gd name="T29" fmla="*/ 8 h 42"/>
                        <a:gd name="T30" fmla="*/ 2 w 34"/>
                        <a:gd name="T31" fmla="*/ 4 h 42"/>
                        <a:gd name="T32" fmla="*/ 5 w 34"/>
                        <a:gd name="T33" fmla="*/ 1 h 42"/>
                        <a:gd name="T34" fmla="*/ 7 w 34"/>
                        <a:gd name="T35" fmla="*/ 0 h 42"/>
                        <a:gd name="T36" fmla="*/ 10 w 34"/>
                        <a:gd name="T37" fmla="*/ 1 h 42"/>
                        <a:gd name="T38" fmla="*/ 11 w 34"/>
                        <a:gd name="T39" fmla="*/ 2 h 42"/>
                        <a:gd name="T40" fmla="*/ 14 w 34"/>
                        <a:gd name="T41" fmla="*/ 4 h 42"/>
                        <a:gd name="T42" fmla="*/ 14 w 34"/>
                        <a:gd name="T43" fmla="*/ 4 h 42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</a:gdLst>
                      <a:ahLst/>
                      <a:cxnLst>
                        <a:cxn ang="T44">
                          <a:pos x="T0" y="T1"/>
                        </a:cxn>
                        <a:cxn ang="T45">
                          <a:pos x="T2" y="T3"/>
                        </a:cxn>
                        <a:cxn ang="T46">
                          <a:pos x="T4" y="T5"/>
                        </a:cxn>
                        <a:cxn ang="T47">
                          <a:pos x="T6" y="T7"/>
                        </a:cxn>
                        <a:cxn ang="T48">
                          <a:pos x="T8" y="T9"/>
                        </a:cxn>
                        <a:cxn ang="T49">
                          <a:pos x="T10" y="T11"/>
                        </a:cxn>
                        <a:cxn ang="T50">
                          <a:pos x="T12" y="T13"/>
                        </a:cxn>
                        <a:cxn ang="T51">
                          <a:pos x="T14" y="T15"/>
                        </a:cxn>
                        <a:cxn ang="T52">
                          <a:pos x="T16" y="T17"/>
                        </a:cxn>
                        <a:cxn ang="T53">
                          <a:pos x="T18" y="T19"/>
                        </a:cxn>
                        <a:cxn ang="T54">
                          <a:pos x="T20" y="T21"/>
                        </a:cxn>
                        <a:cxn ang="T55">
                          <a:pos x="T22" y="T23"/>
                        </a:cxn>
                        <a:cxn ang="T56">
                          <a:pos x="T24" y="T25"/>
                        </a:cxn>
                        <a:cxn ang="T57">
                          <a:pos x="T26" y="T27"/>
                        </a:cxn>
                        <a:cxn ang="T58">
                          <a:pos x="T28" y="T29"/>
                        </a:cxn>
                        <a:cxn ang="T59">
                          <a:pos x="T30" y="T31"/>
                        </a:cxn>
                        <a:cxn ang="T60">
                          <a:pos x="T32" y="T33"/>
                        </a:cxn>
                        <a:cxn ang="T61">
                          <a:pos x="T34" y="T35"/>
                        </a:cxn>
                        <a:cxn ang="T62">
                          <a:pos x="T36" y="T37"/>
                        </a:cxn>
                        <a:cxn ang="T63">
                          <a:pos x="T38" y="T39"/>
                        </a:cxn>
                        <a:cxn ang="T64">
                          <a:pos x="T40" y="T41"/>
                        </a:cxn>
                        <a:cxn ang="T65">
                          <a:pos x="T42" y="T43"/>
                        </a:cxn>
                      </a:cxnLst>
                      <a:rect l="0" t="0" r="r" b="b"/>
                      <a:pathLst>
                        <a:path w="34" h="42">
                          <a:moveTo>
                            <a:pt x="26" y="8"/>
                          </a:moveTo>
                          <a:lnTo>
                            <a:pt x="26" y="8"/>
                          </a:lnTo>
                          <a:lnTo>
                            <a:pt x="28" y="12"/>
                          </a:lnTo>
                          <a:lnTo>
                            <a:pt x="34" y="22"/>
                          </a:lnTo>
                          <a:lnTo>
                            <a:pt x="34" y="28"/>
                          </a:lnTo>
                          <a:lnTo>
                            <a:pt x="32" y="32"/>
                          </a:lnTo>
                          <a:lnTo>
                            <a:pt x="26" y="38"/>
                          </a:lnTo>
                          <a:lnTo>
                            <a:pt x="16" y="40"/>
                          </a:lnTo>
                          <a:lnTo>
                            <a:pt x="12" y="42"/>
                          </a:lnTo>
                          <a:lnTo>
                            <a:pt x="6" y="40"/>
                          </a:lnTo>
                          <a:lnTo>
                            <a:pt x="4" y="38"/>
                          </a:lnTo>
                          <a:lnTo>
                            <a:pt x="2" y="34"/>
                          </a:lnTo>
                          <a:lnTo>
                            <a:pt x="0" y="26"/>
                          </a:lnTo>
                          <a:lnTo>
                            <a:pt x="0" y="16"/>
                          </a:lnTo>
                          <a:lnTo>
                            <a:pt x="4" y="8"/>
                          </a:lnTo>
                          <a:lnTo>
                            <a:pt x="10" y="2"/>
                          </a:lnTo>
                          <a:lnTo>
                            <a:pt x="14" y="0"/>
                          </a:lnTo>
                          <a:lnTo>
                            <a:pt x="18" y="2"/>
                          </a:lnTo>
                          <a:lnTo>
                            <a:pt x="20" y="4"/>
                          </a:lnTo>
                          <a:lnTo>
                            <a:pt x="26" y="8"/>
                          </a:lnTo>
                          <a:close/>
                        </a:path>
                      </a:pathLst>
                    </a:custGeom>
                    <a:solidFill>
                      <a:srgbClr val="D4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898" name="Freeform 125"/>
                    <p:cNvSpPr>
                      <a:spLocks/>
                    </p:cNvSpPr>
                    <p:nvPr/>
                  </p:nvSpPr>
                  <p:spPr bwMode="auto">
                    <a:xfrm>
                      <a:off x="1504" y="633"/>
                      <a:ext cx="30" cy="17"/>
                    </a:xfrm>
                    <a:custGeom>
                      <a:avLst/>
                      <a:gdLst>
                        <a:gd name="T0" fmla="*/ 0 w 54"/>
                        <a:gd name="T1" fmla="*/ 0 h 36"/>
                        <a:gd name="T2" fmla="*/ 0 w 54"/>
                        <a:gd name="T3" fmla="*/ 0 h 36"/>
                        <a:gd name="T4" fmla="*/ 2 w 54"/>
                        <a:gd name="T5" fmla="*/ 6 h 36"/>
                        <a:gd name="T6" fmla="*/ 4 w 54"/>
                        <a:gd name="T7" fmla="*/ 9 h 36"/>
                        <a:gd name="T8" fmla="*/ 8 w 54"/>
                        <a:gd name="T9" fmla="*/ 14 h 36"/>
                        <a:gd name="T10" fmla="*/ 10 w 54"/>
                        <a:gd name="T11" fmla="*/ 15 h 36"/>
                        <a:gd name="T12" fmla="*/ 12 w 54"/>
                        <a:gd name="T13" fmla="*/ 16 h 36"/>
                        <a:gd name="T14" fmla="*/ 14 w 54"/>
                        <a:gd name="T15" fmla="*/ 17 h 36"/>
                        <a:gd name="T16" fmla="*/ 18 w 54"/>
                        <a:gd name="T17" fmla="*/ 16 h 36"/>
                        <a:gd name="T18" fmla="*/ 20 w 54"/>
                        <a:gd name="T19" fmla="*/ 14 h 36"/>
                        <a:gd name="T20" fmla="*/ 23 w 54"/>
                        <a:gd name="T21" fmla="*/ 11 h 36"/>
                        <a:gd name="T22" fmla="*/ 27 w 54"/>
                        <a:gd name="T23" fmla="*/ 8 h 36"/>
                        <a:gd name="T24" fmla="*/ 30 w 54"/>
                        <a:gd name="T25" fmla="*/ 2 h 36"/>
                        <a:gd name="T26" fmla="*/ 30 w 54"/>
                        <a:gd name="T27" fmla="*/ 2 h 36"/>
                        <a:gd name="T28" fmla="*/ 22 w 54"/>
                        <a:gd name="T29" fmla="*/ 0 h 36"/>
                        <a:gd name="T30" fmla="*/ 12 w 54"/>
                        <a:gd name="T31" fmla="*/ 0 h 36"/>
                        <a:gd name="T32" fmla="*/ 0 w 54"/>
                        <a:gd name="T33" fmla="*/ 0 h 36"/>
                        <a:gd name="T34" fmla="*/ 0 w 54"/>
                        <a:gd name="T35" fmla="*/ 0 h 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0" t="0" r="r" b="b"/>
                      <a:pathLst>
                        <a:path w="54" h="36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4" y="12"/>
                          </a:lnTo>
                          <a:lnTo>
                            <a:pt x="8" y="20"/>
                          </a:lnTo>
                          <a:lnTo>
                            <a:pt x="14" y="30"/>
                          </a:lnTo>
                          <a:lnTo>
                            <a:pt x="18" y="32"/>
                          </a:lnTo>
                          <a:lnTo>
                            <a:pt x="22" y="34"/>
                          </a:lnTo>
                          <a:lnTo>
                            <a:pt x="26" y="36"/>
                          </a:lnTo>
                          <a:lnTo>
                            <a:pt x="32" y="34"/>
                          </a:lnTo>
                          <a:lnTo>
                            <a:pt x="36" y="30"/>
                          </a:lnTo>
                          <a:lnTo>
                            <a:pt x="42" y="24"/>
                          </a:lnTo>
                          <a:lnTo>
                            <a:pt x="48" y="16"/>
                          </a:lnTo>
                          <a:lnTo>
                            <a:pt x="54" y="4"/>
                          </a:lnTo>
                          <a:lnTo>
                            <a:pt x="40" y="0"/>
                          </a:lnTo>
                          <a:lnTo>
                            <a:pt x="22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BF0A0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899" name="Freeform 126"/>
                    <p:cNvSpPr>
                      <a:spLocks/>
                    </p:cNvSpPr>
                    <p:nvPr/>
                  </p:nvSpPr>
                  <p:spPr bwMode="auto">
                    <a:xfrm>
                      <a:off x="1505" y="634"/>
                      <a:ext cx="27" cy="13"/>
                    </a:xfrm>
                    <a:custGeom>
                      <a:avLst/>
                      <a:gdLst>
                        <a:gd name="T0" fmla="*/ 0 w 50"/>
                        <a:gd name="T1" fmla="*/ 0 h 28"/>
                        <a:gd name="T2" fmla="*/ 0 w 50"/>
                        <a:gd name="T3" fmla="*/ 0 h 28"/>
                        <a:gd name="T4" fmla="*/ 2 w 50"/>
                        <a:gd name="T5" fmla="*/ 4 h 28"/>
                        <a:gd name="T6" fmla="*/ 4 w 50"/>
                        <a:gd name="T7" fmla="*/ 7 h 28"/>
                        <a:gd name="T8" fmla="*/ 8 w 50"/>
                        <a:gd name="T9" fmla="*/ 10 h 28"/>
                        <a:gd name="T10" fmla="*/ 12 w 50"/>
                        <a:gd name="T11" fmla="*/ 12 h 28"/>
                        <a:gd name="T12" fmla="*/ 14 w 50"/>
                        <a:gd name="T13" fmla="*/ 13 h 28"/>
                        <a:gd name="T14" fmla="*/ 16 w 50"/>
                        <a:gd name="T15" fmla="*/ 12 h 28"/>
                        <a:gd name="T16" fmla="*/ 18 w 50"/>
                        <a:gd name="T17" fmla="*/ 11 h 28"/>
                        <a:gd name="T18" fmla="*/ 22 w 50"/>
                        <a:gd name="T19" fmla="*/ 8 h 28"/>
                        <a:gd name="T20" fmla="*/ 24 w 50"/>
                        <a:gd name="T21" fmla="*/ 6 h 28"/>
                        <a:gd name="T22" fmla="*/ 27 w 50"/>
                        <a:gd name="T23" fmla="*/ 1 h 28"/>
                        <a:gd name="T24" fmla="*/ 27 w 50"/>
                        <a:gd name="T25" fmla="*/ 1 h 28"/>
                        <a:gd name="T26" fmla="*/ 18 w 50"/>
                        <a:gd name="T27" fmla="*/ 1 h 28"/>
                        <a:gd name="T28" fmla="*/ 9 w 50"/>
                        <a:gd name="T29" fmla="*/ 1 h 28"/>
                        <a:gd name="T30" fmla="*/ 0 w 50"/>
                        <a:gd name="T31" fmla="*/ 0 h 28"/>
                        <a:gd name="T32" fmla="*/ 0 w 50"/>
                        <a:gd name="T33" fmla="*/ 0 h 28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0" t="0" r="r" b="b"/>
                      <a:pathLst>
                        <a:path w="50" h="28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4" y="8"/>
                          </a:lnTo>
                          <a:lnTo>
                            <a:pt x="8" y="16"/>
                          </a:lnTo>
                          <a:lnTo>
                            <a:pt x="14" y="22"/>
                          </a:lnTo>
                          <a:lnTo>
                            <a:pt x="22" y="26"/>
                          </a:lnTo>
                          <a:lnTo>
                            <a:pt x="26" y="28"/>
                          </a:lnTo>
                          <a:lnTo>
                            <a:pt x="30" y="26"/>
                          </a:lnTo>
                          <a:lnTo>
                            <a:pt x="34" y="24"/>
                          </a:lnTo>
                          <a:lnTo>
                            <a:pt x="40" y="18"/>
                          </a:lnTo>
                          <a:lnTo>
                            <a:pt x="44" y="12"/>
                          </a:lnTo>
                          <a:lnTo>
                            <a:pt x="50" y="2"/>
                          </a:lnTo>
                          <a:lnTo>
                            <a:pt x="34" y="2"/>
                          </a:lnTo>
                          <a:lnTo>
                            <a:pt x="16" y="2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00" name="Freeform 127"/>
                    <p:cNvSpPr>
                      <a:spLocks/>
                    </p:cNvSpPr>
                    <p:nvPr/>
                  </p:nvSpPr>
                  <p:spPr bwMode="auto">
                    <a:xfrm>
                      <a:off x="1518" y="647"/>
                      <a:ext cx="4" cy="2"/>
                    </a:xfrm>
                    <a:custGeom>
                      <a:avLst/>
                      <a:gdLst>
                        <a:gd name="T0" fmla="*/ 4 w 6"/>
                        <a:gd name="T1" fmla="*/ 1 h 4"/>
                        <a:gd name="T2" fmla="*/ 4 w 6"/>
                        <a:gd name="T3" fmla="*/ 1 h 4"/>
                        <a:gd name="T4" fmla="*/ 1 w 6"/>
                        <a:gd name="T5" fmla="*/ 2 h 4"/>
                        <a:gd name="T6" fmla="*/ 1 w 6"/>
                        <a:gd name="T7" fmla="*/ 2 h 4"/>
                        <a:gd name="T8" fmla="*/ 0 w 6"/>
                        <a:gd name="T9" fmla="*/ 1 h 4"/>
                        <a:gd name="T10" fmla="*/ 0 w 6"/>
                        <a:gd name="T11" fmla="*/ 1 h 4"/>
                        <a:gd name="T12" fmla="*/ 1 w 6"/>
                        <a:gd name="T13" fmla="*/ 0 h 4"/>
                        <a:gd name="T14" fmla="*/ 1 w 6"/>
                        <a:gd name="T15" fmla="*/ 0 h 4"/>
                        <a:gd name="T16" fmla="*/ 4 w 6"/>
                        <a:gd name="T17" fmla="*/ 1 h 4"/>
                        <a:gd name="T18" fmla="*/ 4 w 6"/>
                        <a:gd name="T19" fmla="*/ 1 h 4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0" t="0" r="r" b="b"/>
                      <a:pathLst>
                        <a:path w="6" h="4">
                          <a:moveTo>
                            <a:pt x="6" y="2"/>
                          </a:moveTo>
                          <a:lnTo>
                            <a:pt x="6" y="2"/>
                          </a:lnTo>
                          <a:lnTo>
                            <a:pt x="2" y="4"/>
                          </a:lnTo>
                          <a:lnTo>
                            <a:pt x="0" y="2"/>
                          </a:lnTo>
                          <a:lnTo>
                            <a:pt x="2" y="0"/>
                          </a:lnTo>
                          <a:lnTo>
                            <a:pt x="6" y="2"/>
                          </a:lnTo>
                          <a:close/>
                        </a:path>
                      </a:pathLst>
                    </a:custGeom>
                    <a:solidFill>
                      <a:srgbClr val="F1997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01" name="Freeform 128"/>
                    <p:cNvSpPr>
                      <a:spLocks/>
                    </p:cNvSpPr>
                    <p:nvPr/>
                  </p:nvSpPr>
                  <p:spPr bwMode="auto">
                    <a:xfrm>
                      <a:off x="1541" y="592"/>
                      <a:ext cx="9" cy="6"/>
                    </a:xfrm>
                    <a:custGeom>
                      <a:avLst/>
                      <a:gdLst>
                        <a:gd name="T0" fmla="*/ 9 w 16"/>
                        <a:gd name="T1" fmla="*/ 0 h 12"/>
                        <a:gd name="T2" fmla="*/ 9 w 16"/>
                        <a:gd name="T3" fmla="*/ 0 h 12"/>
                        <a:gd name="T4" fmla="*/ 9 w 16"/>
                        <a:gd name="T5" fmla="*/ 1 h 12"/>
                        <a:gd name="T6" fmla="*/ 2 w 16"/>
                        <a:gd name="T7" fmla="*/ 6 h 12"/>
                        <a:gd name="T8" fmla="*/ 2 w 16"/>
                        <a:gd name="T9" fmla="*/ 6 h 12"/>
                        <a:gd name="T10" fmla="*/ 1 w 16"/>
                        <a:gd name="T11" fmla="*/ 5 h 12"/>
                        <a:gd name="T12" fmla="*/ 0 w 16"/>
                        <a:gd name="T13" fmla="*/ 4 h 12"/>
                        <a:gd name="T14" fmla="*/ 9 w 16"/>
                        <a:gd name="T15" fmla="*/ 0 h 12"/>
                        <a:gd name="T16" fmla="*/ 9 w 16"/>
                        <a:gd name="T17" fmla="*/ 0 h 12"/>
                        <a:gd name="T18" fmla="*/ 9 w 16"/>
                        <a:gd name="T19" fmla="*/ 0 h 12"/>
                        <a:gd name="T20" fmla="*/ 9 w 16"/>
                        <a:gd name="T21" fmla="*/ 0 h 12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</a:gdLst>
                      <a:ahLst/>
                      <a:cxnLst>
                        <a:cxn ang="T22">
                          <a:pos x="T0" y="T1"/>
                        </a:cxn>
                        <a:cxn ang="T23">
                          <a:pos x="T2" y="T3"/>
                        </a:cxn>
                        <a:cxn ang="T24">
                          <a:pos x="T4" y="T5"/>
                        </a:cxn>
                        <a:cxn ang="T25">
                          <a:pos x="T6" y="T7"/>
                        </a:cxn>
                        <a:cxn ang="T26">
                          <a:pos x="T8" y="T9"/>
                        </a:cxn>
                        <a:cxn ang="T27">
                          <a:pos x="T10" y="T11"/>
                        </a:cxn>
                        <a:cxn ang="T28">
                          <a:pos x="T12" y="T13"/>
                        </a:cxn>
                        <a:cxn ang="T29">
                          <a:pos x="T14" y="T15"/>
                        </a:cxn>
                        <a:cxn ang="T30">
                          <a:pos x="T16" y="T17"/>
                        </a:cxn>
                        <a:cxn ang="T31">
                          <a:pos x="T18" y="T19"/>
                        </a:cxn>
                        <a:cxn ang="T32">
                          <a:pos x="T20" y="T21"/>
                        </a:cxn>
                      </a:cxnLst>
                      <a:rect l="0" t="0" r="r" b="b"/>
                      <a:pathLst>
                        <a:path w="16" h="12">
                          <a:moveTo>
                            <a:pt x="16" y="0"/>
                          </a:moveTo>
                          <a:lnTo>
                            <a:pt x="16" y="0"/>
                          </a:lnTo>
                          <a:lnTo>
                            <a:pt x="16" y="2"/>
                          </a:lnTo>
                          <a:lnTo>
                            <a:pt x="4" y="12"/>
                          </a:lnTo>
                          <a:lnTo>
                            <a:pt x="2" y="10"/>
                          </a:lnTo>
                          <a:lnTo>
                            <a:pt x="0" y="8"/>
                          </a:lnTo>
                          <a:lnTo>
                            <a:pt x="16" y="0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02" name="Freeform 129"/>
                    <p:cNvSpPr>
                      <a:spLocks/>
                    </p:cNvSpPr>
                    <p:nvPr/>
                  </p:nvSpPr>
                  <p:spPr bwMode="auto">
                    <a:xfrm>
                      <a:off x="1436" y="574"/>
                      <a:ext cx="114" cy="82"/>
                    </a:xfrm>
                    <a:custGeom>
                      <a:avLst/>
                      <a:gdLst>
                        <a:gd name="T0" fmla="*/ 36 w 210"/>
                        <a:gd name="T1" fmla="*/ 38 h 170"/>
                        <a:gd name="T2" fmla="*/ 36 w 210"/>
                        <a:gd name="T3" fmla="*/ 38 h 170"/>
                        <a:gd name="T4" fmla="*/ 46 w 210"/>
                        <a:gd name="T5" fmla="*/ 24 h 170"/>
                        <a:gd name="T6" fmla="*/ 56 w 210"/>
                        <a:gd name="T7" fmla="*/ 14 h 170"/>
                        <a:gd name="T8" fmla="*/ 66 w 210"/>
                        <a:gd name="T9" fmla="*/ 8 h 170"/>
                        <a:gd name="T10" fmla="*/ 72 w 210"/>
                        <a:gd name="T11" fmla="*/ 5 h 170"/>
                        <a:gd name="T12" fmla="*/ 76 w 210"/>
                        <a:gd name="T13" fmla="*/ 3 h 170"/>
                        <a:gd name="T14" fmla="*/ 76 w 210"/>
                        <a:gd name="T15" fmla="*/ 3 h 170"/>
                        <a:gd name="T16" fmla="*/ 81 w 210"/>
                        <a:gd name="T17" fmla="*/ 2 h 170"/>
                        <a:gd name="T18" fmla="*/ 86 w 210"/>
                        <a:gd name="T19" fmla="*/ 2 h 170"/>
                        <a:gd name="T20" fmla="*/ 86 w 210"/>
                        <a:gd name="T21" fmla="*/ 2 h 170"/>
                        <a:gd name="T22" fmla="*/ 92 w 210"/>
                        <a:gd name="T23" fmla="*/ 3 h 170"/>
                        <a:gd name="T24" fmla="*/ 99 w 210"/>
                        <a:gd name="T25" fmla="*/ 6 h 170"/>
                        <a:gd name="T26" fmla="*/ 99 w 210"/>
                        <a:gd name="T27" fmla="*/ 6 h 170"/>
                        <a:gd name="T28" fmla="*/ 104 w 210"/>
                        <a:gd name="T29" fmla="*/ 10 h 170"/>
                        <a:gd name="T30" fmla="*/ 110 w 210"/>
                        <a:gd name="T31" fmla="*/ 14 h 170"/>
                        <a:gd name="T32" fmla="*/ 113 w 210"/>
                        <a:gd name="T33" fmla="*/ 19 h 170"/>
                        <a:gd name="T34" fmla="*/ 113 w 210"/>
                        <a:gd name="T35" fmla="*/ 19 h 170"/>
                        <a:gd name="T36" fmla="*/ 114 w 210"/>
                        <a:gd name="T37" fmla="*/ 19 h 170"/>
                        <a:gd name="T38" fmla="*/ 114 w 210"/>
                        <a:gd name="T39" fmla="*/ 19 h 170"/>
                        <a:gd name="T40" fmla="*/ 114 w 210"/>
                        <a:gd name="T41" fmla="*/ 17 h 170"/>
                        <a:gd name="T42" fmla="*/ 114 w 210"/>
                        <a:gd name="T43" fmla="*/ 17 h 170"/>
                        <a:gd name="T44" fmla="*/ 110 w 210"/>
                        <a:gd name="T45" fmla="*/ 13 h 170"/>
                        <a:gd name="T46" fmla="*/ 105 w 210"/>
                        <a:gd name="T47" fmla="*/ 8 h 170"/>
                        <a:gd name="T48" fmla="*/ 98 w 210"/>
                        <a:gd name="T49" fmla="*/ 3 h 170"/>
                        <a:gd name="T50" fmla="*/ 98 w 210"/>
                        <a:gd name="T51" fmla="*/ 3 h 170"/>
                        <a:gd name="T52" fmla="*/ 92 w 210"/>
                        <a:gd name="T53" fmla="*/ 1 h 170"/>
                        <a:gd name="T54" fmla="*/ 86 w 210"/>
                        <a:gd name="T55" fmla="*/ 0 h 170"/>
                        <a:gd name="T56" fmla="*/ 86 w 210"/>
                        <a:gd name="T57" fmla="*/ 0 h 170"/>
                        <a:gd name="T58" fmla="*/ 81 w 210"/>
                        <a:gd name="T59" fmla="*/ 1 h 170"/>
                        <a:gd name="T60" fmla="*/ 77 w 210"/>
                        <a:gd name="T61" fmla="*/ 2 h 170"/>
                        <a:gd name="T62" fmla="*/ 77 w 210"/>
                        <a:gd name="T63" fmla="*/ 2 h 170"/>
                        <a:gd name="T64" fmla="*/ 72 w 210"/>
                        <a:gd name="T65" fmla="*/ 4 h 170"/>
                        <a:gd name="T66" fmla="*/ 66 w 210"/>
                        <a:gd name="T67" fmla="*/ 6 h 170"/>
                        <a:gd name="T68" fmla="*/ 56 w 210"/>
                        <a:gd name="T69" fmla="*/ 14 h 170"/>
                        <a:gd name="T70" fmla="*/ 46 w 210"/>
                        <a:gd name="T71" fmla="*/ 23 h 170"/>
                        <a:gd name="T72" fmla="*/ 35 w 210"/>
                        <a:gd name="T73" fmla="*/ 37 h 170"/>
                        <a:gd name="T74" fmla="*/ 25 w 210"/>
                        <a:gd name="T75" fmla="*/ 49 h 170"/>
                        <a:gd name="T76" fmla="*/ 25 w 210"/>
                        <a:gd name="T77" fmla="*/ 49 h 170"/>
                        <a:gd name="T78" fmla="*/ 13 w 210"/>
                        <a:gd name="T79" fmla="*/ 67 h 170"/>
                        <a:gd name="T80" fmla="*/ 0 w 210"/>
                        <a:gd name="T81" fmla="*/ 81 h 170"/>
                        <a:gd name="T82" fmla="*/ 0 w 210"/>
                        <a:gd name="T83" fmla="*/ 81 h 170"/>
                        <a:gd name="T84" fmla="*/ 1 w 210"/>
                        <a:gd name="T85" fmla="*/ 82 h 170"/>
                        <a:gd name="T86" fmla="*/ 1 w 210"/>
                        <a:gd name="T87" fmla="*/ 82 h 170"/>
                        <a:gd name="T88" fmla="*/ 13 w 210"/>
                        <a:gd name="T89" fmla="*/ 68 h 170"/>
                        <a:gd name="T90" fmla="*/ 26 w 210"/>
                        <a:gd name="T91" fmla="*/ 50 h 170"/>
                        <a:gd name="T92" fmla="*/ 36 w 210"/>
                        <a:gd name="T93" fmla="*/ 38 h 170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</a:gdLst>
                      <a:ahLst/>
                      <a:cxnLst>
                        <a:cxn ang="T94">
                          <a:pos x="T0" y="T1"/>
                        </a:cxn>
                        <a:cxn ang="T95">
                          <a:pos x="T2" y="T3"/>
                        </a:cxn>
                        <a:cxn ang="T96">
                          <a:pos x="T4" y="T5"/>
                        </a:cxn>
                        <a:cxn ang="T97">
                          <a:pos x="T6" y="T7"/>
                        </a:cxn>
                        <a:cxn ang="T98">
                          <a:pos x="T8" y="T9"/>
                        </a:cxn>
                        <a:cxn ang="T99">
                          <a:pos x="T10" y="T11"/>
                        </a:cxn>
                        <a:cxn ang="T100">
                          <a:pos x="T12" y="T13"/>
                        </a:cxn>
                        <a:cxn ang="T101">
                          <a:pos x="T14" y="T15"/>
                        </a:cxn>
                        <a:cxn ang="T102">
                          <a:pos x="T16" y="T17"/>
                        </a:cxn>
                        <a:cxn ang="T103">
                          <a:pos x="T18" y="T19"/>
                        </a:cxn>
                        <a:cxn ang="T104">
                          <a:pos x="T20" y="T21"/>
                        </a:cxn>
                        <a:cxn ang="T105">
                          <a:pos x="T22" y="T23"/>
                        </a:cxn>
                        <a:cxn ang="T106">
                          <a:pos x="T24" y="T25"/>
                        </a:cxn>
                        <a:cxn ang="T107">
                          <a:pos x="T26" y="T27"/>
                        </a:cxn>
                        <a:cxn ang="T108">
                          <a:pos x="T28" y="T29"/>
                        </a:cxn>
                        <a:cxn ang="T109">
                          <a:pos x="T30" y="T31"/>
                        </a:cxn>
                        <a:cxn ang="T110">
                          <a:pos x="T32" y="T33"/>
                        </a:cxn>
                        <a:cxn ang="T111">
                          <a:pos x="T34" y="T35"/>
                        </a:cxn>
                        <a:cxn ang="T112">
                          <a:pos x="T36" y="T37"/>
                        </a:cxn>
                        <a:cxn ang="T113">
                          <a:pos x="T38" y="T39"/>
                        </a:cxn>
                        <a:cxn ang="T114">
                          <a:pos x="T40" y="T41"/>
                        </a:cxn>
                        <a:cxn ang="T115">
                          <a:pos x="T42" y="T43"/>
                        </a:cxn>
                        <a:cxn ang="T116">
                          <a:pos x="T44" y="T45"/>
                        </a:cxn>
                        <a:cxn ang="T117">
                          <a:pos x="T46" y="T47"/>
                        </a:cxn>
                        <a:cxn ang="T118">
                          <a:pos x="T48" y="T49"/>
                        </a:cxn>
                        <a:cxn ang="T119">
                          <a:pos x="T50" y="T51"/>
                        </a:cxn>
                        <a:cxn ang="T120">
                          <a:pos x="T52" y="T53"/>
                        </a:cxn>
                        <a:cxn ang="T121">
                          <a:pos x="T54" y="T55"/>
                        </a:cxn>
                        <a:cxn ang="T122">
                          <a:pos x="T56" y="T57"/>
                        </a:cxn>
                        <a:cxn ang="T123">
                          <a:pos x="T58" y="T59"/>
                        </a:cxn>
                        <a:cxn ang="T124">
                          <a:pos x="T60" y="T61"/>
                        </a:cxn>
                        <a:cxn ang="T125">
                          <a:pos x="T62" y="T63"/>
                        </a:cxn>
                        <a:cxn ang="T126">
                          <a:pos x="T64" y="T65"/>
                        </a:cxn>
                        <a:cxn ang="T127">
                          <a:pos x="T66" y="T67"/>
                        </a:cxn>
                        <a:cxn ang="T128">
                          <a:pos x="T68" y="T69"/>
                        </a:cxn>
                        <a:cxn ang="T129">
                          <a:pos x="T70" y="T71"/>
                        </a:cxn>
                        <a:cxn ang="T130">
                          <a:pos x="T72" y="T73"/>
                        </a:cxn>
                        <a:cxn ang="T131">
                          <a:pos x="T74" y="T75"/>
                        </a:cxn>
                        <a:cxn ang="T132">
                          <a:pos x="T76" y="T77"/>
                        </a:cxn>
                        <a:cxn ang="T133">
                          <a:pos x="T78" y="T79"/>
                        </a:cxn>
                        <a:cxn ang="T134">
                          <a:pos x="T80" y="T81"/>
                        </a:cxn>
                        <a:cxn ang="T135">
                          <a:pos x="T82" y="T83"/>
                        </a:cxn>
                        <a:cxn ang="T136">
                          <a:pos x="T84" y="T85"/>
                        </a:cxn>
                        <a:cxn ang="T137">
                          <a:pos x="T86" y="T87"/>
                        </a:cxn>
                        <a:cxn ang="T138">
                          <a:pos x="T88" y="T89"/>
                        </a:cxn>
                        <a:cxn ang="T139">
                          <a:pos x="T90" y="T91"/>
                        </a:cxn>
                        <a:cxn ang="T140">
                          <a:pos x="T92" y="T93"/>
                        </a:cxn>
                      </a:cxnLst>
                      <a:rect l="0" t="0" r="r" b="b"/>
                      <a:pathLst>
                        <a:path w="210" h="170">
                          <a:moveTo>
                            <a:pt x="66" y="78"/>
                          </a:moveTo>
                          <a:lnTo>
                            <a:pt x="66" y="78"/>
                          </a:lnTo>
                          <a:lnTo>
                            <a:pt x="84" y="50"/>
                          </a:lnTo>
                          <a:lnTo>
                            <a:pt x="104" y="30"/>
                          </a:lnTo>
                          <a:lnTo>
                            <a:pt x="122" y="16"/>
                          </a:lnTo>
                          <a:lnTo>
                            <a:pt x="132" y="10"/>
                          </a:lnTo>
                          <a:lnTo>
                            <a:pt x="140" y="6"/>
                          </a:lnTo>
                          <a:lnTo>
                            <a:pt x="150" y="4"/>
                          </a:lnTo>
                          <a:lnTo>
                            <a:pt x="158" y="4"/>
                          </a:lnTo>
                          <a:lnTo>
                            <a:pt x="170" y="6"/>
                          </a:lnTo>
                          <a:lnTo>
                            <a:pt x="182" y="12"/>
                          </a:lnTo>
                          <a:lnTo>
                            <a:pt x="192" y="20"/>
                          </a:lnTo>
                          <a:lnTo>
                            <a:pt x="202" y="30"/>
                          </a:lnTo>
                          <a:lnTo>
                            <a:pt x="208" y="40"/>
                          </a:lnTo>
                          <a:lnTo>
                            <a:pt x="210" y="40"/>
                          </a:lnTo>
                          <a:lnTo>
                            <a:pt x="210" y="36"/>
                          </a:lnTo>
                          <a:lnTo>
                            <a:pt x="202" y="26"/>
                          </a:lnTo>
                          <a:lnTo>
                            <a:pt x="194" y="16"/>
                          </a:lnTo>
                          <a:lnTo>
                            <a:pt x="180" y="6"/>
                          </a:lnTo>
                          <a:lnTo>
                            <a:pt x="170" y="2"/>
                          </a:lnTo>
                          <a:lnTo>
                            <a:pt x="158" y="0"/>
                          </a:lnTo>
                          <a:lnTo>
                            <a:pt x="150" y="2"/>
                          </a:lnTo>
                          <a:lnTo>
                            <a:pt x="142" y="4"/>
                          </a:lnTo>
                          <a:lnTo>
                            <a:pt x="132" y="8"/>
                          </a:lnTo>
                          <a:lnTo>
                            <a:pt x="122" y="12"/>
                          </a:lnTo>
                          <a:lnTo>
                            <a:pt x="104" y="28"/>
                          </a:lnTo>
                          <a:lnTo>
                            <a:pt x="84" y="48"/>
                          </a:lnTo>
                          <a:lnTo>
                            <a:pt x="64" y="76"/>
                          </a:lnTo>
                          <a:lnTo>
                            <a:pt x="46" y="102"/>
                          </a:lnTo>
                          <a:lnTo>
                            <a:pt x="24" y="138"/>
                          </a:lnTo>
                          <a:lnTo>
                            <a:pt x="0" y="168"/>
                          </a:lnTo>
                          <a:lnTo>
                            <a:pt x="2" y="170"/>
                          </a:lnTo>
                          <a:lnTo>
                            <a:pt x="24" y="140"/>
                          </a:lnTo>
                          <a:lnTo>
                            <a:pt x="48" y="104"/>
                          </a:lnTo>
                          <a:lnTo>
                            <a:pt x="66" y="78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03" name="Freeform 130"/>
                    <p:cNvSpPr>
                      <a:spLocks/>
                    </p:cNvSpPr>
                    <p:nvPr/>
                  </p:nvSpPr>
                  <p:spPr bwMode="auto">
                    <a:xfrm>
                      <a:off x="1445" y="582"/>
                      <a:ext cx="98" cy="86"/>
                    </a:xfrm>
                    <a:custGeom>
                      <a:avLst/>
                      <a:gdLst>
                        <a:gd name="T0" fmla="*/ 78 w 182"/>
                        <a:gd name="T1" fmla="*/ 2 h 180"/>
                        <a:gd name="T2" fmla="*/ 78 w 182"/>
                        <a:gd name="T3" fmla="*/ 2 h 180"/>
                        <a:gd name="T4" fmla="*/ 84 w 182"/>
                        <a:gd name="T5" fmla="*/ 4 h 180"/>
                        <a:gd name="T6" fmla="*/ 89 w 182"/>
                        <a:gd name="T7" fmla="*/ 7 h 180"/>
                        <a:gd name="T8" fmla="*/ 94 w 182"/>
                        <a:gd name="T9" fmla="*/ 11 h 180"/>
                        <a:gd name="T10" fmla="*/ 97 w 182"/>
                        <a:gd name="T11" fmla="*/ 16 h 180"/>
                        <a:gd name="T12" fmla="*/ 97 w 182"/>
                        <a:gd name="T13" fmla="*/ 16 h 180"/>
                        <a:gd name="T14" fmla="*/ 98 w 182"/>
                        <a:gd name="T15" fmla="*/ 16 h 180"/>
                        <a:gd name="T16" fmla="*/ 98 w 182"/>
                        <a:gd name="T17" fmla="*/ 16 h 180"/>
                        <a:gd name="T18" fmla="*/ 98 w 182"/>
                        <a:gd name="T19" fmla="*/ 14 h 180"/>
                        <a:gd name="T20" fmla="*/ 98 w 182"/>
                        <a:gd name="T21" fmla="*/ 14 h 180"/>
                        <a:gd name="T22" fmla="*/ 95 w 182"/>
                        <a:gd name="T23" fmla="*/ 10 h 180"/>
                        <a:gd name="T24" fmla="*/ 90 w 182"/>
                        <a:gd name="T25" fmla="*/ 6 h 180"/>
                        <a:gd name="T26" fmla="*/ 85 w 182"/>
                        <a:gd name="T27" fmla="*/ 2 h 180"/>
                        <a:gd name="T28" fmla="*/ 82 w 182"/>
                        <a:gd name="T29" fmla="*/ 1 h 180"/>
                        <a:gd name="T30" fmla="*/ 78 w 182"/>
                        <a:gd name="T31" fmla="*/ 0 h 180"/>
                        <a:gd name="T32" fmla="*/ 78 w 182"/>
                        <a:gd name="T33" fmla="*/ 0 h 180"/>
                        <a:gd name="T34" fmla="*/ 73 w 182"/>
                        <a:gd name="T35" fmla="*/ 1 h 180"/>
                        <a:gd name="T36" fmla="*/ 68 w 182"/>
                        <a:gd name="T37" fmla="*/ 2 h 180"/>
                        <a:gd name="T38" fmla="*/ 62 w 182"/>
                        <a:gd name="T39" fmla="*/ 4 h 180"/>
                        <a:gd name="T40" fmla="*/ 57 w 182"/>
                        <a:gd name="T41" fmla="*/ 8 h 180"/>
                        <a:gd name="T42" fmla="*/ 57 w 182"/>
                        <a:gd name="T43" fmla="*/ 8 h 180"/>
                        <a:gd name="T44" fmla="*/ 48 w 182"/>
                        <a:gd name="T45" fmla="*/ 15 h 180"/>
                        <a:gd name="T46" fmla="*/ 40 w 182"/>
                        <a:gd name="T47" fmla="*/ 24 h 180"/>
                        <a:gd name="T48" fmla="*/ 31 w 182"/>
                        <a:gd name="T49" fmla="*/ 34 h 180"/>
                        <a:gd name="T50" fmla="*/ 23 w 182"/>
                        <a:gd name="T51" fmla="*/ 46 h 180"/>
                        <a:gd name="T52" fmla="*/ 10 w 182"/>
                        <a:gd name="T53" fmla="*/ 67 h 180"/>
                        <a:gd name="T54" fmla="*/ 0 w 182"/>
                        <a:gd name="T55" fmla="*/ 84 h 180"/>
                        <a:gd name="T56" fmla="*/ 0 w 182"/>
                        <a:gd name="T57" fmla="*/ 84 h 180"/>
                        <a:gd name="T58" fmla="*/ 2 w 182"/>
                        <a:gd name="T59" fmla="*/ 86 h 180"/>
                        <a:gd name="T60" fmla="*/ 2 w 182"/>
                        <a:gd name="T61" fmla="*/ 86 h 180"/>
                        <a:gd name="T62" fmla="*/ 11 w 182"/>
                        <a:gd name="T63" fmla="*/ 69 h 180"/>
                        <a:gd name="T64" fmla="*/ 26 w 182"/>
                        <a:gd name="T65" fmla="*/ 46 h 180"/>
                        <a:gd name="T66" fmla="*/ 33 w 182"/>
                        <a:gd name="T67" fmla="*/ 35 h 180"/>
                        <a:gd name="T68" fmla="*/ 42 w 182"/>
                        <a:gd name="T69" fmla="*/ 25 h 180"/>
                        <a:gd name="T70" fmla="*/ 51 w 182"/>
                        <a:gd name="T71" fmla="*/ 15 h 180"/>
                        <a:gd name="T72" fmla="*/ 59 w 182"/>
                        <a:gd name="T73" fmla="*/ 8 h 180"/>
                        <a:gd name="T74" fmla="*/ 59 w 182"/>
                        <a:gd name="T75" fmla="*/ 8 h 180"/>
                        <a:gd name="T76" fmla="*/ 65 w 182"/>
                        <a:gd name="T77" fmla="*/ 5 h 180"/>
                        <a:gd name="T78" fmla="*/ 69 w 182"/>
                        <a:gd name="T79" fmla="*/ 3 h 180"/>
                        <a:gd name="T80" fmla="*/ 73 w 182"/>
                        <a:gd name="T81" fmla="*/ 2 h 180"/>
                        <a:gd name="T82" fmla="*/ 78 w 182"/>
                        <a:gd name="T83" fmla="*/ 2 h 180"/>
                        <a:gd name="T84" fmla="*/ 78 w 182"/>
                        <a:gd name="T85" fmla="*/ 2 h 180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0" t="0" r="r" b="b"/>
                      <a:pathLst>
                        <a:path w="182" h="180">
                          <a:moveTo>
                            <a:pt x="144" y="4"/>
                          </a:moveTo>
                          <a:lnTo>
                            <a:pt x="144" y="4"/>
                          </a:lnTo>
                          <a:lnTo>
                            <a:pt x="156" y="8"/>
                          </a:lnTo>
                          <a:lnTo>
                            <a:pt x="166" y="14"/>
                          </a:lnTo>
                          <a:lnTo>
                            <a:pt x="174" y="22"/>
                          </a:lnTo>
                          <a:lnTo>
                            <a:pt x="180" y="34"/>
                          </a:lnTo>
                          <a:lnTo>
                            <a:pt x="182" y="34"/>
                          </a:lnTo>
                          <a:lnTo>
                            <a:pt x="182" y="30"/>
                          </a:lnTo>
                          <a:lnTo>
                            <a:pt x="176" y="20"/>
                          </a:lnTo>
                          <a:lnTo>
                            <a:pt x="168" y="12"/>
                          </a:lnTo>
                          <a:lnTo>
                            <a:pt x="158" y="4"/>
                          </a:lnTo>
                          <a:lnTo>
                            <a:pt x="152" y="2"/>
                          </a:lnTo>
                          <a:lnTo>
                            <a:pt x="144" y="0"/>
                          </a:lnTo>
                          <a:lnTo>
                            <a:pt x="136" y="2"/>
                          </a:lnTo>
                          <a:lnTo>
                            <a:pt x="126" y="4"/>
                          </a:lnTo>
                          <a:lnTo>
                            <a:pt x="116" y="8"/>
                          </a:lnTo>
                          <a:lnTo>
                            <a:pt x="106" y="16"/>
                          </a:lnTo>
                          <a:lnTo>
                            <a:pt x="90" y="32"/>
                          </a:lnTo>
                          <a:lnTo>
                            <a:pt x="74" y="50"/>
                          </a:lnTo>
                          <a:lnTo>
                            <a:pt x="58" y="72"/>
                          </a:lnTo>
                          <a:lnTo>
                            <a:pt x="42" y="96"/>
                          </a:lnTo>
                          <a:lnTo>
                            <a:pt x="18" y="140"/>
                          </a:lnTo>
                          <a:lnTo>
                            <a:pt x="0" y="176"/>
                          </a:lnTo>
                          <a:lnTo>
                            <a:pt x="4" y="180"/>
                          </a:lnTo>
                          <a:lnTo>
                            <a:pt x="20" y="144"/>
                          </a:lnTo>
                          <a:lnTo>
                            <a:pt x="48" y="96"/>
                          </a:lnTo>
                          <a:lnTo>
                            <a:pt x="62" y="74"/>
                          </a:lnTo>
                          <a:lnTo>
                            <a:pt x="78" y="52"/>
                          </a:lnTo>
                          <a:lnTo>
                            <a:pt x="94" y="32"/>
                          </a:lnTo>
                          <a:lnTo>
                            <a:pt x="110" y="16"/>
                          </a:lnTo>
                          <a:lnTo>
                            <a:pt x="120" y="10"/>
                          </a:lnTo>
                          <a:lnTo>
                            <a:pt x="128" y="6"/>
                          </a:lnTo>
                          <a:lnTo>
                            <a:pt x="136" y="4"/>
                          </a:lnTo>
                          <a:lnTo>
                            <a:pt x="144" y="4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04" name="Freeform 131"/>
                    <p:cNvSpPr>
                      <a:spLocks/>
                    </p:cNvSpPr>
                    <p:nvPr/>
                  </p:nvSpPr>
                  <p:spPr bwMode="auto">
                    <a:xfrm>
                      <a:off x="1441" y="578"/>
                      <a:ext cx="104" cy="87"/>
                    </a:xfrm>
                    <a:custGeom>
                      <a:avLst/>
                      <a:gdLst>
                        <a:gd name="T0" fmla="*/ 63 w 192"/>
                        <a:gd name="T1" fmla="*/ 8 h 180"/>
                        <a:gd name="T2" fmla="*/ 63 w 192"/>
                        <a:gd name="T3" fmla="*/ 8 h 180"/>
                        <a:gd name="T4" fmla="*/ 67 w 192"/>
                        <a:gd name="T5" fmla="*/ 5 h 180"/>
                        <a:gd name="T6" fmla="*/ 72 w 192"/>
                        <a:gd name="T7" fmla="*/ 3 h 180"/>
                        <a:gd name="T8" fmla="*/ 76 w 192"/>
                        <a:gd name="T9" fmla="*/ 2 h 180"/>
                        <a:gd name="T10" fmla="*/ 80 w 192"/>
                        <a:gd name="T11" fmla="*/ 2 h 180"/>
                        <a:gd name="T12" fmla="*/ 80 w 192"/>
                        <a:gd name="T13" fmla="*/ 2 h 180"/>
                        <a:gd name="T14" fmla="*/ 88 w 192"/>
                        <a:gd name="T15" fmla="*/ 3 h 180"/>
                        <a:gd name="T16" fmla="*/ 94 w 192"/>
                        <a:gd name="T17" fmla="*/ 7 h 180"/>
                        <a:gd name="T18" fmla="*/ 100 w 192"/>
                        <a:gd name="T19" fmla="*/ 12 h 180"/>
                        <a:gd name="T20" fmla="*/ 103 w 192"/>
                        <a:gd name="T21" fmla="*/ 18 h 180"/>
                        <a:gd name="T22" fmla="*/ 103 w 192"/>
                        <a:gd name="T23" fmla="*/ 18 h 180"/>
                        <a:gd name="T24" fmla="*/ 104 w 192"/>
                        <a:gd name="T25" fmla="*/ 17 h 180"/>
                        <a:gd name="T26" fmla="*/ 104 w 192"/>
                        <a:gd name="T27" fmla="*/ 17 h 180"/>
                        <a:gd name="T28" fmla="*/ 104 w 192"/>
                        <a:gd name="T29" fmla="*/ 16 h 180"/>
                        <a:gd name="T30" fmla="*/ 104 w 192"/>
                        <a:gd name="T31" fmla="*/ 16 h 180"/>
                        <a:gd name="T32" fmla="*/ 100 w 192"/>
                        <a:gd name="T33" fmla="*/ 10 h 180"/>
                        <a:gd name="T34" fmla="*/ 94 w 192"/>
                        <a:gd name="T35" fmla="*/ 5 h 180"/>
                        <a:gd name="T36" fmla="*/ 88 w 192"/>
                        <a:gd name="T37" fmla="*/ 2 h 180"/>
                        <a:gd name="T38" fmla="*/ 80 w 192"/>
                        <a:gd name="T39" fmla="*/ 0 h 180"/>
                        <a:gd name="T40" fmla="*/ 80 w 192"/>
                        <a:gd name="T41" fmla="*/ 0 h 180"/>
                        <a:gd name="T42" fmla="*/ 76 w 192"/>
                        <a:gd name="T43" fmla="*/ 1 h 180"/>
                        <a:gd name="T44" fmla="*/ 72 w 192"/>
                        <a:gd name="T45" fmla="*/ 2 h 180"/>
                        <a:gd name="T46" fmla="*/ 66 w 192"/>
                        <a:gd name="T47" fmla="*/ 3 h 180"/>
                        <a:gd name="T48" fmla="*/ 62 w 192"/>
                        <a:gd name="T49" fmla="*/ 6 h 180"/>
                        <a:gd name="T50" fmla="*/ 62 w 192"/>
                        <a:gd name="T51" fmla="*/ 6 h 180"/>
                        <a:gd name="T52" fmla="*/ 52 w 192"/>
                        <a:gd name="T53" fmla="*/ 14 h 180"/>
                        <a:gd name="T54" fmla="*/ 42 w 192"/>
                        <a:gd name="T55" fmla="*/ 22 h 180"/>
                        <a:gd name="T56" fmla="*/ 34 w 192"/>
                        <a:gd name="T57" fmla="*/ 33 h 180"/>
                        <a:gd name="T58" fmla="*/ 25 w 192"/>
                        <a:gd name="T59" fmla="*/ 44 h 180"/>
                        <a:gd name="T60" fmla="*/ 10 w 192"/>
                        <a:gd name="T61" fmla="*/ 66 h 180"/>
                        <a:gd name="T62" fmla="*/ 0 w 192"/>
                        <a:gd name="T63" fmla="*/ 84 h 180"/>
                        <a:gd name="T64" fmla="*/ 0 w 192"/>
                        <a:gd name="T65" fmla="*/ 84 h 180"/>
                        <a:gd name="T66" fmla="*/ 1 w 192"/>
                        <a:gd name="T67" fmla="*/ 87 h 180"/>
                        <a:gd name="T68" fmla="*/ 1 w 192"/>
                        <a:gd name="T69" fmla="*/ 87 h 180"/>
                        <a:gd name="T70" fmla="*/ 12 w 192"/>
                        <a:gd name="T71" fmla="*/ 68 h 180"/>
                        <a:gd name="T72" fmla="*/ 26 w 192"/>
                        <a:gd name="T73" fmla="*/ 45 h 180"/>
                        <a:gd name="T74" fmla="*/ 35 w 192"/>
                        <a:gd name="T75" fmla="*/ 34 h 180"/>
                        <a:gd name="T76" fmla="*/ 44 w 192"/>
                        <a:gd name="T77" fmla="*/ 23 h 180"/>
                        <a:gd name="T78" fmla="*/ 53 w 192"/>
                        <a:gd name="T79" fmla="*/ 15 h 180"/>
                        <a:gd name="T80" fmla="*/ 63 w 192"/>
                        <a:gd name="T81" fmla="*/ 8 h 180"/>
                        <a:gd name="T82" fmla="*/ 63 w 192"/>
                        <a:gd name="T83" fmla="*/ 8 h 180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0" t="0" r="r" b="b"/>
                      <a:pathLst>
                        <a:path w="192" h="180">
                          <a:moveTo>
                            <a:pt x="116" y="16"/>
                          </a:moveTo>
                          <a:lnTo>
                            <a:pt x="116" y="16"/>
                          </a:lnTo>
                          <a:lnTo>
                            <a:pt x="124" y="10"/>
                          </a:lnTo>
                          <a:lnTo>
                            <a:pt x="132" y="6"/>
                          </a:lnTo>
                          <a:lnTo>
                            <a:pt x="140" y="4"/>
                          </a:lnTo>
                          <a:lnTo>
                            <a:pt x="148" y="4"/>
                          </a:lnTo>
                          <a:lnTo>
                            <a:pt x="162" y="6"/>
                          </a:lnTo>
                          <a:lnTo>
                            <a:pt x="174" y="14"/>
                          </a:lnTo>
                          <a:lnTo>
                            <a:pt x="184" y="24"/>
                          </a:lnTo>
                          <a:lnTo>
                            <a:pt x="190" y="38"/>
                          </a:lnTo>
                          <a:lnTo>
                            <a:pt x="192" y="36"/>
                          </a:lnTo>
                          <a:lnTo>
                            <a:pt x="192" y="34"/>
                          </a:lnTo>
                          <a:lnTo>
                            <a:pt x="184" y="20"/>
                          </a:lnTo>
                          <a:lnTo>
                            <a:pt x="174" y="10"/>
                          </a:lnTo>
                          <a:lnTo>
                            <a:pt x="162" y="4"/>
                          </a:lnTo>
                          <a:lnTo>
                            <a:pt x="148" y="0"/>
                          </a:lnTo>
                          <a:lnTo>
                            <a:pt x="140" y="2"/>
                          </a:lnTo>
                          <a:lnTo>
                            <a:pt x="132" y="4"/>
                          </a:lnTo>
                          <a:lnTo>
                            <a:pt x="122" y="6"/>
                          </a:lnTo>
                          <a:lnTo>
                            <a:pt x="114" y="12"/>
                          </a:lnTo>
                          <a:lnTo>
                            <a:pt x="96" y="28"/>
                          </a:lnTo>
                          <a:lnTo>
                            <a:pt x="78" y="46"/>
                          </a:lnTo>
                          <a:lnTo>
                            <a:pt x="62" y="68"/>
                          </a:lnTo>
                          <a:lnTo>
                            <a:pt x="46" y="90"/>
                          </a:lnTo>
                          <a:lnTo>
                            <a:pt x="18" y="136"/>
                          </a:lnTo>
                          <a:lnTo>
                            <a:pt x="0" y="174"/>
                          </a:lnTo>
                          <a:lnTo>
                            <a:pt x="2" y="180"/>
                          </a:lnTo>
                          <a:lnTo>
                            <a:pt x="22" y="140"/>
                          </a:lnTo>
                          <a:lnTo>
                            <a:pt x="48" y="94"/>
                          </a:lnTo>
                          <a:lnTo>
                            <a:pt x="64" y="70"/>
                          </a:lnTo>
                          <a:lnTo>
                            <a:pt x="82" y="48"/>
                          </a:lnTo>
                          <a:lnTo>
                            <a:pt x="98" y="30"/>
                          </a:lnTo>
                          <a:lnTo>
                            <a:pt x="116" y="16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05" name="Freeform 132"/>
                    <p:cNvSpPr>
                      <a:spLocks/>
                    </p:cNvSpPr>
                    <p:nvPr/>
                  </p:nvSpPr>
                  <p:spPr bwMode="auto">
                    <a:xfrm>
                      <a:off x="1449" y="586"/>
                      <a:ext cx="94" cy="85"/>
                    </a:xfrm>
                    <a:custGeom>
                      <a:avLst/>
                      <a:gdLst>
                        <a:gd name="T0" fmla="*/ 73 w 174"/>
                        <a:gd name="T1" fmla="*/ 2 h 176"/>
                        <a:gd name="T2" fmla="*/ 73 w 174"/>
                        <a:gd name="T3" fmla="*/ 2 h 176"/>
                        <a:gd name="T4" fmla="*/ 79 w 174"/>
                        <a:gd name="T5" fmla="*/ 3 h 176"/>
                        <a:gd name="T6" fmla="*/ 84 w 174"/>
                        <a:gd name="T7" fmla="*/ 5 h 176"/>
                        <a:gd name="T8" fmla="*/ 89 w 174"/>
                        <a:gd name="T9" fmla="*/ 8 h 176"/>
                        <a:gd name="T10" fmla="*/ 93 w 174"/>
                        <a:gd name="T11" fmla="*/ 12 h 176"/>
                        <a:gd name="T12" fmla="*/ 93 w 174"/>
                        <a:gd name="T13" fmla="*/ 12 h 176"/>
                        <a:gd name="T14" fmla="*/ 94 w 174"/>
                        <a:gd name="T15" fmla="*/ 11 h 176"/>
                        <a:gd name="T16" fmla="*/ 94 w 174"/>
                        <a:gd name="T17" fmla="*/ 11 h 176"/>
                        <a:gd name="T18" fmla="*/ 94 w 174"/>
                        <a:gd name="T19" fmla="*/ 10 h 176"/>
                        <a:gd name="T20" fmla="*/ 94 w 174"/>
                        <a:gd name="T21" fmla="*/ 10 h 176"/>
                        <a:gd name="T22" fmla="*/ 89 w 174"/>
                        <a:gd name="T23" fmla="*/ 6 h 176"/>
                        <a:gd name="T24" fmla="*/ 84 w 174"/>
                        <a:gd name="T25" fmla="*/ 3 h 176"/>
                        <a:gd name="T26" fmla="*/ 79 w 174"/>
                        <a:gd name="T27" fmla="*/ 1 h 176"/>
                        <a:gd name="T28" fmla="*/ 73 w 174"/>
                        <a:gd name="T29" fmla="*/ 0 h 176"/>
                        <a:gd name="T30" fmla="*/ 73 w 174"/>
                        <a:gd name="T31" fmla="*/ 0 h 176"/>
                        <a:gd name="T32" fmla="*/ 69 w 174"/>
                        <a:gd name="T33" fmla="*/ 0 h 176"/>
                        <a:gd name="T34" fmla="*/ 64 w 174"/>
                        <a:gd name="T35" fmla="*/ 1 h 176"/>
                        <a:gd name="T36" fmla="*/ 59 w 174"/>
                        <a:gd name="T37" fmla="*/ 4 h 176"/>
                        <a:gd name="T38" fmla="*/ 54 w 174"/>
                        <a:gd name="T39" fmla="*/ 7 h 176"/>
                        <a:gd name="T40" fmla="*/ 54 w 174"/>
                        <a:gd name="T41" fmla="*/ 7 h 176"/>
                        <a:gd name="T42" fmla="*/ 45 w 174"/>
                        <a:gd name="T43" fmla="*/ 14 h 176"/>
                        <a:gd name="T44" fmla="*/ 38 w 174"/>
                        <a:gd name="T45" fmla="*/ 23 h 176"/>
                        <a:gd name="T46" fmla="*/ 29 w 174"/>
                        <a:gd name="T47" fmla="*/ 34 h 176"/>
                        <a:gd name="T48" fmla="*/ 22 w 174"/>
                        <a:gd name="T49" fmla="*/ 44 h 176"/>
                        <a:gd name="T50" fmla="*/ 9 w 174"/>
                        <a:gd name="T51" fmla="*/ 67 h 176"/>
                        <a:gd name="T52" fmla="*/ 0 w 174"/>
                        <a:gd name="T53" fmla="*/ 84 h 176"/>
                        <a:gd name="T54" fmla="*/ 0 w 174"/>
                        <a:gd name="T55" fmla="*/ 84 h 176"/>
                        <a:gd name="T56" fmla="*/ 0 w 174"/>
                        <a:gd name="T57" fmla="*/ 85 h 176"/>
                        <a:gd name="T58" fmla="*/ 0 w 174"/>
                        <a:gd name="T59" fmla="*/ 85 h 176"/>
                        <a:gd name="T60" fmla="*/ 10 w 174"/>
                        <a:gd name="T61" fmla="*/ 68 h 176"/>
                        <a:gd name="T62" fmla="*/ 23 w 174"/>
                        <a:gd name="T63" fmla="*/ 45 h 176"/>
                        <a:gd name="T64" fmla="*/ 30 w 174"/>
                        <a:gd name="T65" fmla="*/ 35 h 176"/>
                        <a:gd name="T66" fmla="*/ 38 w 174"/>
                        <a:gd name="T67" fmla="*/ 24 h 176"/>
                        <a:gd name="T68" fmla="*/ 46 w 174"/>
                        <a:gd name="T69" fmla="*/ 15 h 176"/>
                        <a:gd name="T70" fmla="*/ 55 w 174"/>
                        <a:gd name="T71" fmla="*/ 8 h 176"/>
                        <a:gd name="T72" fmla="*/ 55 w 174"/>
                        <a:gd name="T73" fmla="*/ 8 h 176"/>
                        <a:gd name="T74" fmla="*/ 59 w 174"/>
                        <a:gd name="T75" fmla="*/ 5 h 176"/>
                        <a:gd name="T76" fmla="*/ 64 w 174"/>
                        <a:gd name="T77" fmla="*/ 3 h 176"/>
                        <a:gd name="T78" fmla="*/ 69 w 174"/>
                        <a:gd name="T79" fmla="*/ 2 h 176"/>
                        <a:gd name="T80" fmla="*/ 73 w 174"/>
                        <a:gd name="T81" fmla="*/ 2 h 176"/>
                        <a:gd name="T82" fmla="*/ 73 w 174"/>
                        <a:gd name="T83" fmla="*/ 2 h 17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0" t="0" r="r" b="b"/>
                      <a:pathLst>
                        <a:path w="174" h="176">
                          <a:moveTo>
                            <a:pt x="136" y="4"/>
                          </a:moveTo>
                          <a:lnTo>
                            <a:pt x="136" y="4"/>
                          </a:lnTo>
                          <a:lnTo>
                            <a:pt x="146" y="6"/>
                          </a:lnTo>
                          <a:lnTo>
                            <a:pt x="156" y="10"/>
                          </a:lnTo>
                          <a:lnTo>
                            <a:pt x="164" y="16"/>
                          </a:lnTo>
                          <a:lnTo>
                            <a:pt x="172" y="24"/>
                          </a:lnTo>
                          <a:lnTo>
                            <a:pt x="174" y="22"/>
                          </a:lnTo>
                          <a:lnTo>
                            <a:pt x="174" y="20"/>
                          </a:lnTo>
                          <a:lnTo>
                            <a:pt x="164" y="12"/>
                          </a:lnTo>
                          <a:lnTo>
                            <a:pt x="156" y="6"/>
                          </a:lnTo>
                          <a:lnTo>
                            <a:pt x="146" y="2"/>
                          </a:lnTo>
                          <a:lnTo>
                            <a:pt x="136" y="0"/>
                          </a:lnTo>
                          <a:lnTo>
                            <a:pt x="128" y="0"/>
                          </a:lnTo>
                          <a:lnTo>
                            <a:pt x="118" y="2"/>
                          </a:lnTo>
                          <a:lnTo>
                            <a:pt x="110" y="8"/>
                          </a:lnTo>
                          <a:lnTo>
                            <a:pt x="100" y="14"/>
                          </a:lnTo>
                          <a:lnTo>
                            <a:pt x="84" y="28"/>
                          </a:lnTo>
                          <a:lnTo>
                            <a:pt x="70" y="48"/>
                          </a:lnTo>
                          <a:lnTo>
                            <a:pt x="54" y="70"/>
                          </a:lnTo>
                          <a:lnTo>
                            <a:pt x="40" y="92"/>
                          </a:lnTo>
                          <a:lnTo>
                            <a:pt x="16" y="138"/>
                          </a:lnTo>
                          <a:lnTo>
                            <a:pt x="0" y="174"/>
                          </a:lnTo>
                          <a:lnTo>
                            <a:pt x="0" y="176"/>
                          </a:lnTo>
                          <a:lnTo>
                            <a:pt x="18" y="140"/>
                          </a:lnTo>
                          <a:lnTo>
                            <a:pt x="42" y="94"/>
                          </a:lnTo>
                          <a:lnTo>
                            <a:pt x="56" y="72"/>
                          </a:lnTo>
                          <a:lnTo>
                            <a:pt x="70" y="50"/>
                          </a:lnTo>
                          <a:lnTo>
                            <a:pt x="86" y="32"/>
                          </a:lnTo>
                          <a:lnTo>
                            <a:pt x="102" y="16"/>
                          </a:lnTo>
                          <a:lnTo>
                            <a:pt x="110" y="10"/>
                          </a:lnTo>
                          <a:lnTo>
                            <a:pt x="118" y="6"/>
                          </a:lnTo>
                          <a:lnTo>
                            <a:pt x="128" y="4"/>
                          </a:lnTo>
                          <a:lnTo>
                            <a:pt x="136" y="4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06" name="Freeform 133"/>
                    <p:cNvSpPr>
                      <a:spLocks/>
                    </p:cNvSpPr>
                    <p:nvPr/>
                  </p:nvSpPr>
                  <p:spPr bwMode="auto">
                    <a:xfrm>
                      <a:off x="1442" y="771"/>
                      <a:ext cx="96" cy="57"/>
                    </a:xfrm>
                    <a:custGeom>
                      <a:avLst/>
                      <a:gdLst>
                        <a:gd name="T0" fmla="*/ 44 w 176"/>
                        <a:gd name="T1" fmla="*/ 0 h 120"/>
                        <a:gd name="T2" fmla="*/ 0 w 176"/>
                        <a:gd name="T3" fmla="*/ 57 h 120"/>
                        <a:gd name="T4" fmla="*/ 96 w 176"/>
                        <a:gd name="T5" fmla="*/ 56 h 120"/>
                        <a:gd name="T6" fmla="*/ 73 w 176"/>
                        <a:gd name="T7" fmla="*/ 13 h 120"/>
                        <a:gd name="T8" fmla="*/ 44 w 176"/>
                        <a:gd name="T9" fmla="*/ 0 h 120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176" h="120">
                          <a:moveTo>
                            <a:pt x="80" y="0"/>
                          </a:moveTo>
                          <a:lnTo>
                            <a:pt x="0" y="120"/>
                          </a:lnTo>
                          <a:lnTo>
                            <a:pt x="176" y="118"/>
                          </a:lnTo>
                          <a:lnTo>
                            <a:pt x="134" y="28"/>
                          </a:lnTo>
                          <a:lnTo>
                            <a:pt x="80" y="0"/>
                          </a:lnTo>
                          <a:close/>
                        </a:path>
                      </a:pathLst>
                    </a:custGeom>
                    <a:solidFill>
                      <a:srgbClr val="D4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07" name="Freeform 134"/>
                    <p:cNvSpPr>
                      <a:spLocks/>
                    </p:cNvSpPr>
                    <p:nvPr/>
                  </p:nvSpPr>
                  <p:spPr bwMode="auto">
                    <a:xfrm>
                      <a:off x="1485" y="664"/>
                      <a:ext cx="40" cy="13"/>
                    </a:xfrm>
                    <a:custGeom>
                      <a:avLst/>
                      <a:gdLst>
                        <a:gd name="T0" fmla="*/ 13 w 74"/>
                        <a:gd name="T1" fmla="*/ 0 h 28"/>
                        <a:gd name="T2" fmla="*/ 13 w 74"/>
                        <a:gd name="T3" fmla="*/ 0 h 28"/>
                        <a:gd name="T4" fmla="*/ 25 w 74"/>
                        <a:gd name="T5" fmla="*/ 1 h 28"/>
                        <a:gd name="T6" fmla="*/ 34 w 74"/>
                        <a:gd name="T7" fmla="*/ 1 h 28"/>
                        <a:gd name="T8" fmla="*/ 40 w 74"/>
                        <a:gd name="T9" fmla="*/ 2 h 28"/>
                        <a:gd name="T10" fmla="*/ 38 w 74"/>
                        <a:gd name="T11" fmla="*/ 13 h 28"/>
                        <a:gd name="T12" fmla="*/ 9 w 74"/>
                        <a:gd name="T13" fmla="*/ 13 h 28"/>
                        <a:gd name="T14" fmla="*/ 0 w 74"/>
                        <a:gd name="T15" fmla="*/ 3 h 28"/>
                        <a:gd name="T16" fmla="*/ 0 w 74"/>
                        <a:gd name="T17" fmla="*/ 3 h 28"/>
                        <a:gd name="T18" fmla="*/ 3 w 74"/>
                        <a:gd name="T19" fmla="*/ 2 h 28"/>
                        <a:gd name="T20" fmla="*/ 13 w 74"/>
                        <a:gd name="T21" fmla="*/ 0 h 28"/>
                        <a:gd name="T22" fmla="*/ 13 w 74"/>
                        <a:gd name="T23" fmla="*/ 0 h 28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74" h="28">
                          <a:moveTo>
                            <a:pt x="24" y="0"/>
                          </a:moveTo>
                          <a:lnTo>
                            <a:pt x="24" y="0"/>
                          </a:lnTo>
                          <a:lnTo>
                            <a:pt x="46" y="2"/>
                          </a:lnTo>
                          <a:lnTo>
                            <a:pt x="62" y="2"/>
                          </a:lnTo>
                          <a:lnTo>
                            <a:pt x="74" y="4"/>
                          </a:lnTo>
                          <a:lnTo>
                            <a:pt x="70" y="28"/>
                          </a:lnTo>
                          <a:lnTo>
                            <a:pt x="16" y="28"/>
                          </a:lnTo>
                          <a:lnTo>
                            <a:pt x="0" y="6"/>
                          </a:lnTo>
                          <a:lnTo>
                            <a:pt x="6" y="4"/>
                          </a:lnTo>
                          <a:lnTo>
                            <a:pt x="24" y="0"/>
                          </a:lnTo>
                          <a:close/>
                        </a:path>
                      </a:pathLst>
                    </a:custGeom>
                    <a:solidFill>
                      <a:srgbClr val="D4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08" name="Freeform 135"/>
                    <p:cNvSpPr>
                      <a:spLocks/>
                    </p:cNvSpPr>
                    <p:nvPr/>
                  </p:nvSpPr>
                  <p:spPr bwMode="auto">
                    <a:xfrm>
                      <a:off x="1505" y="650"/>
                      <a:ext cx="12" cy="35"/>
                    </a:xfrm>
                    <a:custGeom>
                      <a:avLst/>
                      <a:gdLst>
                        <a:gd name="T0" fmla="*/ 12 w 22"/>
                        <a:gd name="T1" fmla="*/ 5 h 72"/>
                        <a:gd name="T2" fmla="*/ 12 w 22"/>
                        <a:gd name="T3" fmla="*/ 5 h 72"/>
                        <a:gd name="T4" fmla="*/ 7 w 22"/>
                        <a:gd name="T5" fmla="*/ 2 h 72"/>
                        <a:gd name="T6" fmla="*/ 4 w 22"/>
                        <a:gd name="T7" fmla="*/ 0 h 72"/>
                        <a:gd name="T8" fmla="*/ 4 w 22"/>
                        <a:gd name="T9" fmla="*/ 0 h 72"/>
                        <a:gd name="T10" fmla="*/ 3 w 22"/>
                        <a:gd name="T11" fmla="*/ 11 h 72"/>
                        <a:gd name="T12" fmla="*/ 0 w 22"/>
                        <a:gd name="T13" fmla="*/ 19 h 72"/>
                        <a:gd name="T14" fmla="*/ 0 w 22"/>
                        <a:gd name="T15" fmla="*/ 19 h 72"/>
                        <a:gd name="T16" fmla="*/ 5 w 22"/>
                        <a:gd name="T17" fmla="*/ 29 h 72"/>
                        <a:gd name="T18" fmla="*/ 9 w 22"/>
                        <a:gd name="T19" fmla="*/ 34 h 72"/>
                        <a:gd name="T20" fmla="*/ 10 w 22"/>
                        <a:gd name="T21" fmla="*/ 35 h 72"/>
                        <a:gd name="T22" fmla="*/ 12 w 22"/>
                        <a:gd name="T23" fmla="*/ 35 h 72"/>
                        <a:gd name="T24" fmla="*/ 12 w 22"/>
                        <a:gd name="T25" fmla="*/ 35 h 72"/>
                        <a:gd name="T26" fmla="*/ 11 w 22"/>
                        <a:gd name="T27" fmla="*/ 25 h 72"/>
                        <a:gd name="T28" fmla="*/ 12 w 22"/>
                        <a:gd name="T29" fmla="*/ 17 h 72"/>
                        <a:gd name="T30" fmla="*/ 12 w 22"/>
                        <a:gd name="T31" fmla="*/ 5 h 72"/>
                        <a:gd name="T32" fmla="*/ 12 w 22"/>
                        <a:gd name="T33" fmla="*/ 5 h 72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0" t="0" r="r" b="b"/>
                      <a:pathLst>
                        <a:path w="22" h="72">
                          <a:moveTo>
                            <a:pt x="22" y="10"/>
                          </a:moveTo>
                          <a:lnTo>
                            <a:pt x="22" y="10"/>
                          </a:lnTo>
                          <a:lnTo>
                            <a:pt x="12" y="4"/>
                          </a:lnTo>
                          <a:lnTo>
                            <a:pt x="8" y="0"/>
                          </a:lnTo>
                          <a:lnTo>
                            <a:pt x="6" y="22"/>
                          </a:lnTo>
                          <a:lnTo>
                            <a:pt x="0" y="40"/>
                          </a:lnTo>
                          <a:lnTo>
                            <a:pt x="10" y="60"/>
                          </a:lnTo>
                          <a:lnTo>
                            <a:pt x="16" y="70"/>
                          </a:lnTo>
                          <a:lnTo>
                            <a:pt x="18" y="72"/>
                          </a:lnTo>
                          <a:lnTo>
                            <a:pt x="22" y="72"/>
                          </a:lnTo>
                          <a:lnTo>
                            <a:pt x="20" y="52"/>
                          </a:lnTo>
                          <a:lnTo>
                            <a:pt x="22" y="34"/>
                          </a:lnTo>
                          <a:lnTo>
                            <a:pt x="22" y="10"/>
                          </a:lnTo>
                          <a:close/>
                        </a:path>
                      </a:pathLst>
                    </a:custGeom>
                    <a:solidFill>
                      <a:srgbClr val="FCB47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09" name="Freeform 136"/>
                    <p:cNvSpPr>
                      <a:spLocks/>
                    </p:cNvSpPr>
                    <p:nvPr/>
                  </p:nvSpPr>
                  <p:spPr bwMode="auto">
                    <a:xfrm>
                      <a:off x="1522" y="605"/>
                      <a:ext cx="8" cy="26"/>
                    </a:xfrm>
                    <a:custGeom>
                      <a:avLst/>
                      <a:gdLst>
                        <a:gd name="T0" fmla="*/ 4 w 16"/>
                        <a:gd name="T1" fmla="*/ 0 h 54"/>
                        <a:gd name="T2" fmla="*/ 4 w 16"/>
                        <a:gd name="T3" fmla="*/ 0 h 54"/>
                        <a:gd name="T4" fmla="*/ 1 w 16"/>
                        <a:gd name="T5" fmla="*/ 4 h 54"/>
                        <a:gd name="T6" fmla="*/ 0 w 16"/>
                        <a:gd name="T7" fmla="*/ 9 h 54"/>
                        <a:gd name="T8" fmla="*/ 0 w 16"/>
                        <a:gd name="T9" fmla="*/ 13 h 54"/>
                        <a:gd name="T10" fmla="*/ 1 w 16"/>
                        <a:gd name="T11" fmla="*/ 16 h 54"/>
                        <a:gd name="T12" fmla="*/ 4 w 16"/>
                        <a:gd name="T13" fmla="*/ 21 h 54"/>
                        <a:gd name="T14" fmla="*/ 6 w 16"/>
                        <a:gd name="T15" fmla="*/ 23 h 54"/>
                        <a:gd name="T16" fmla="*/ 0 w 16"/>
                        <a:gd name="T17" fmla="*/ 26 h 54"/>
                        <a:gd name="T18" fmla="*/ 8 w 16"/>
                        <a:gd name="T19" fmla="*/ 24 h 54"/>
                        <a:gd name="T20" fmla="*/ 8 w 16"/>
                        <a:gd name="T21" fmla="*/ 24 h 54"/>
                        <a:gd name="T22" fmla="*/ 5 w 16"/>
                        <a:gd name="T23" fmla="*/ 20 h 54"/>
                        <a:gd name="T24" fmla="*/ 3 w 16"/>
                        <a:gd name="T25" fmla="*/ 16 h 54"/>
                        <a:gd name="T26" fmla="*/ 2 w 16"/>
                        <a:gd name="T27" fmla="*/ 13 h 54"/>
                        <a:gd name="T28" fmla="*/ 1 w 16"/>
                        <a:gd name="T29" fmla="*/ 10 h 54"/>
                        <a:gd name="T30" fmla="*/ 1 w 16"/>
                        <a:gd name="T31" fmla="*/ 7 h 54"/>
                        <a:gd name="T32" fmla="*/ 2 w 16"/>
                        <a:gd name="T33" fmla="*/ 4 h 54"/>
                        <a:gd name="T34" fmla="*/ 5 w 16"/>
                        <a:gd name="T35" fmla="*/ 0 h 54"/>
                        <a:gd name="T36" fmla="*/ 5 w 16"/>
                        <a:gd name="T37" fmla="*/ 0 h 54"/>
                        <a:gd name="T38" fmla="*/ 4 w 16"/>
                        <a:gd name="T39" fmla="*/ 0 h 54"/>
                        <a:gd name="T40" fmla="*/ 4 w 16"/>
                        <a:gd name="T41" fmla="*/ 0 h 54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0" t="0" r="r" b="b"/>
                      <a:pathLst>
                        <a:path w="16" h="54">
                          <a:moveTo>
                            <a:pt x="8" y="0"/>
                          </a:moveTo>
                          <a:lnTo>
                            <a:pt x="8" y="0"/>
                          </a:lnTo>
                          <a:lnTo>
                            <a:pt x="2" y="8"/>
                          </a:lnTo>
                          <a:lnTo>
                            <a:pt x="0" y="18"/>
                          </a:lnTo>
                          <a:lnTo>
                            <a:pt x="0" y="26"/>
                          </a:lnTo>
                          <a:lnTo>
                            <a:pt x="2" y="34"/>
                          </a:lnTo>
                          <a:lnTo>
                            <a:pt x="8" y="44"/>
                          </a:lnTo>
                          <a:lnTo>
                            <a:pt x="12" y="48"/>
                          </a:lnTo>
                          <a:lnTo>
                            <a:pt x="0" y="54"/>
                          </a:lnTo>
                          <a:lnTo>
                            <a:pt x="16" y="50"/>
                          </a:lnTo>
                          <a:lnTo>
                            <a:pt x="10" y="42"/>
                          </a:lnTo>
                          <a:lnTo>
                            <a:pt x="6" y="34"/>
                          </a:lnTo>
                          <a:lnTo>
                            <a:pt x="4" y="28"/>
                          </a:lnTo>
                          <a:lnTo>
                            <a:pt x="2" y="20"/>
                          </a:lnTo>
                          <a:lnTo>
                            <a:pt x="2" y="14"/>
                          </a:lnTo>
                          <a:lnTo>
                            <a:pt x="4" y="8"/>
                          </a:lnTo>
                          <a:lnTo>
                            <a:pt x="10" y="0"/>
                          </a:lnTo>
                          <a:lnTo>
                            <a:pt x="8" y="0"/>
                          </a:lnTo>
                          <a:close/>
                        </a:path>
                      </a:pathLst>
                    </a:custGeom>
                    <a:solidFill>
                      <a:srgbClr val="FCB47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10" name="Freeform 137"/>
                    <p:cNvSpPr>
                      <a:spLocks/>
                    </p:cNvSpPr>
                    <p:nvPr/>
                  </p:nvSpPr>
                  <p:spPr bwMode="auto">
                    <a:xfrm>
                      <a:off x="1524" y="600"/>
                      <a:ext cx="23" cy="6"/>
                    </a:xfrm>
                    <a:custGeom>
                      <a:avLst/>
                      <a:gdLst>
                        <a:gd name="T0" fmla="*/ 5 w 42"/>
                        <a:gd name="T1" fmla="*/ 1 h 12"/>
                        <a:gd name="T2" fmla="*/ 5 w 42"/>
                        <a:gd name="T3" fmla="*/ 1 h 12"/>
                        <a:gd name="T4" fmla="*/ 8 w 42"/>
                        <a:gd name="T5" fmla="*/ 0 h 12"/>
                        <a:gd name="T6" fmla="*/ 12 w 42"/>
                        <a:gd name="T7" fmla="*/ 0 h 12"/>
                        <a:gd name="T8" fmla="*/ 18 w 42"/>
                        <a:gd name="T9" fmla="*/ 1 h 12"/>
                        <a:gd name="T10" fmla="*/ 21 w 42"/>
                        <a:gd name="T11" fmla="*/ 3 h 12"/>
                        <a:gd name="T12" fmla="*/ 23 w 42"/>
                        <a:gd name="T13" fmla="*/ 5 h 12"/>
                        <a:gd name="T14" fmla="*/ 23 w 42"/>
                        <a:gd name="T15" fmla="*/ 5 h 12"/>
                        <a:gd name="T16" fmla="*/ 22 w 42"/>
                        <a:gd name="T17" fmla="*/ 4 h 12"/>
                        <a:gd name="T18" fmla="*/ 18 w 42"/>
                        <a:gd name="T19" fmla="*/ 2 h 12"/>
                        <a:gd name="T20" fmla="*/ 12 w 42"/>
                        <a:gd name="T21" fmla="*/ 1 h 12"/>
                        <a:gd name="T22" fmla="*/ 9 w 42"/>
                        <a:gd name="T23" fmla="*/ 2 h 12"/>
                        <a:gd name="T24" fmla="*/ 7 w 42"/>
                        <a:gd name="T25" fmla="*/ 3 h 12"/>
                        <a:gd name="T26" fmla="*/ 7 w 42"/>
                        <a:gd name="T27" fmla="*/ 3 h 12"/>
                        <a:gd name="T28" fmla="*/ 2 w 42"/>
                        <a:gd name="T29" fmla="*/ 6 h 12"/>
                        <a:gd name="T30" fmla="*/ 2 w 42"/>
                        <a:gd name="T31" fmla="*/ 6 h 12"/>
                        <a:gd name="T32" fmla="*/ 1 w 42"/>
                        <a:gd name="T33" fmla="*/ 6 h 12"/>
                        <a:gd name="T34" fmla="*/ 0 w 42"/>
                        <a:gd name="T35" fmla="*/ 5 h 12"/>
                        <a:gd name="T36" fmla="*/ 0 w 42"/>
                        <a:gd name="T37" fmla="*/ 5 h 12"/>
                        <a:gd name="T38" fmla="*/ 2 w 42"/>
                        <a:gd name="T39" fmla="*/ 3 h 12"/>
                        <a:gd name="T40" fmla="*/ 5 w 42"/>
                        <a:gd name="T41" fmla="*/ 1 h 12"/>
                        <a:gd name="T42" fmla="*/ 5 w 42"/>
                        <a:gd name="T43" fmla="*/ 1 h 12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</a:gdLst>
                      <a:ahLst/>
                      <a:cxnLst>
                        <a:cxn ang="T44">
                          <a:pos x="T0" y="T1"/>
                        </a:cxn>
                        <a:cxn ang="T45">
                          <a:pos x="T2" y="T3"/>
                        </a:cxn>
                        <a:cxn ang="T46">
                          <a:pos x="T4" y="T5"/>
                        </a:cxn>
                        <a:cxn ang="T47">
                          <a:pos x="T6" y="T7"/>
                        </a:cxn>
                        <a:cxn ang="T48">
                          <a:pos x="T8" y="T9"/>
                        </a:cxn>
                        <a:cxn ang="T49">
                          <a:pos x="T10" y="T11"/>
                        </a:cxn>
                        <a:cxn ang="T50">
                          <a:pos x="T12" y="T13"/>
                        </a:cxn>
                        <a:cxn ang="T51">
                          <a:pos x="T14" y="T15"/>
                        </a:cxn>
                        <a:cxn ang="T52">
                          <a:pos x="T16" y="T17"/>
                        </a:cxn>
                        <a:cxn ang="T53">
                          <a:pos x="T18" y="T19"/>
                        </a:cxn>
                        <a:cxn ang="T54">
                          <a:pos x="T20" y="T21"/>
                        </a:cxn>
                        <a:cxn ang="T55">
                          <a:pos x="T22" y="T23"/>
                        </a:cxn>
                        <a:cxn ang="T56">
                          <a:pos x="T24" y="T25"/>
                        </a:cxn>
                        <a:cxn ang="T57">
                          <a:pos x="T26" y="T27"/>
                        </a:cxn>
                        <a:cxn ang="T58">
                          <a:pos x="T28" y="T29"/>
                        </a:cxn>
                        <a:cxn ang="T59">
                          <a:pos x="T30" y="T31"/>
                        </a:cxn>
                        <a:cxn ang="T60">
                          <a:pos x="T32" y="T33"/>
                        </a:cxn>
                        <a:cxn ang="T61">
                          <a:pos x="T34" y="T35"/>
                        </a:cxn>
                        <a:cxn ang="T62">
                          <a:pos x="T36" y="T37"/>
                        </a:cxn>
                        <a:cxn ang="T63">
                          <a:pos x="T38" y="T39"/>
                        </a:cxn>
                        <a:cxn ang="T64">
                          <a:pos x="T40" y="T41"/>
                        </a:cxn>
                        <a:cxn ang="T65">
                          <a:pos x="T42" y="T43"/>
                        </a:cxn>
                      </a:cxnLst>
                      <a:rect l="0" t="0" r="r" b="b"/>
                      <a:pathLst>
                        <a:path w="42" h="12">
                          <a:moveTo>
                            <a:pt x="10" y="2"/>
                          </a:moveTo>
                          <a:lnTo>
                            <a:pt x="10" y="2"/>
                          </a:lnTo>
                          <a:lnTo>
                            <a:pt x="14" y="0"/>
                          </a:lnTo>
                          <a:lnTo>
                            <a:pt x="22" y="0"/>
                          </a:lnTo>
                          <a:lnTo>
                            <a:pt x="32" y="2"/>
                          </a:lnTo>
                          <a:lnTo>
                            <a:pt x="38" y="6"/>
                          </a:lnTo>
                          <a:lnTo>
                            <a:pt x="42" y="10"/>
                          </a:lnTo>
                          <a:lnTo>
                            <a:pt x="40" y="8"/>
                          </a:lnTo>
                          <a:lnTo>
                            <a:pt x="32" y="4"/>
                          </a:lnTo>
                          <a:lnTo>
                            <a:pt x="22" y="2"/>
                          </a:lnTo>
                          <a:lnTo>
                            <a:pt x="16" y="4"/>
                          </a:lnTo>
                          <a:lnTo>
                            <a:pt x="12" y="6"/>
                          </a:lnTo>
                          <a:lnTo>
                            <a:pt x="4" y="12"/>
                          </a:lnTo>
                          <a:lnTo>
                            <a:pt x="2" y="12"/>
                          </a:lnTo>
                          <a:lnTo>
                            <a:pt x="0" y="10"/>
                          </a:lnTo>
                          <a:lnTo>
                            <a:pt x="4" y="6"/>
                          </a:lnTo>
                          <a:lnTo>
                            <a:pt x="10" y="2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11" name="Freeform 138"/>
                    <p:cNvSpPr>
                      <a:spLocks/>
                    </p:cNvSpPr>
                    <p:nvPr/>
                  </p:nvSpPr>
                  <p:spPr bwMode="auto">
                    <a:xfrm>
                      <a:off x="1492" y="599"/>
                      <a:ext cx="23" cy="6"/>
                    </a:xfrm>
                    <a:custGeom>
                      <a:avLst/>
                      <a:gdLst>
                        <a:gd name="T0" fmla="*/ 19 w 42"/>
                        <a:gd name="T1" fmla="*/ 1 h 12"/>
                        <a:gd name="T2" fmla="*/ 19 w 42"/>
                        <a:gd name="T3" fmla="*/ 1 h 12"/>
                        <a:gd name="T4" fmla="*/ 15 w 42"/>
                        <a:gd name="T5" fmla="*/ 0 h 12"/>
                        <a:gd name="T6" fmla="*/ 11 w 42"/>
                        <a:gd name="T7" fmla="*/ 0 h 12"/>
                        <a:gd name="T8" fmla="*/ 5 w 42"/>
                        <a:gd name="T9" fmla="*/ 1 h 12"/>
                        <a:gd name="T10" fmla="*/ 3 w 42"/>
                        <a:gd name="T11" fmla="*/ 3 h 12"/>
                        <a:gd name="T12" fmla="*/ 0 w 42"/>
                        <a:gd name="T13" fmla="*/ 5 h 12"/>
                        <a:gd name="T14" fmla="*/ 0 w 42"/>
                        <a:gd name="T15" fmla="*/ 5 h 12"/>
                        <a:gd name="T16" fmla="*/ 2 w 42"/>
                        <a:gd name="T17" fmla="*/ 4 h 12"/>
                        <a:gd name="T18" fmla="*/ 7 w 42"/>
                        <a:gd name="T19" fmla="*/ 2 h 12"/>
                        <a:gd name="T20" fmla="*/ 12 w 42"/>
                        <a:gd name="T21" fmla="*/ 1 h 12"/>
                        <a:gd name="T22" fmla="*/ 14 w 42"/>
                        <a:gd name="T23" fmla="*/ 1 h 12"/>
                        <a:gd name="T24" fmla="*/ 18 w 42"/>
                        <a:gd name="T25" fmla="*/ 3 h 12"/>
                        <a:gd name="T26" fmla="*/ 18 w 42"/>
                        <a:gd name="T27" fmla="*/ 3 h 12"/>
                        <a:gd name="T28" fmla="*/ 22 w 42"/>
                        <a:gd name="T29" fmla="*/ 6 h 12"/>
                        <a:gd name="T30" fmla="*/ 22 w 42"/>
                        <a:gd name="T31" fmla="*/ 6 h 12"/>
                        <a:gd name="T32" fmla="*/ 23 w 42"/>
                        <a:gd name="T33" fmla="*/ 6 h 12"/>
                        <a:gd name="T34" fmla="*/ 23 w 42"/>
                        <a:gd name="T35" fmla="*/ 5 h 12"/>
                        <a:gd name="T36" fmla="*/ 23 w 42"/>
                        <a:gd name="T37" fmla="*/ 5 h 12"/>
                        <a:gd name="T38" fmla="*/ 21 w 42"/>
                        <a:gd name="T39" fmla="*/ 3 h 12"/>
                        <a:gd name="T40" fmla="*/ 19 w 42"/>
                        <a:gd name="T41" fmla="*/ 1 h 12"/>
                        <a:gd name="T42" fmla="*/ 19 w 42"/>
                        <a:gd name="T43" fmla="*/ 1 h 12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</a:gdLst>
                      <a:ahLst/>
                      <a:cxnLst>
                        <a:cxn ang="T44">
                          <a:pos x="T0" y="T1"/>
                        </a:cxn>
                        <a:cxn ang="T45">
                          <a:pos x="T2" y="T3"/>
                        </a:cxn>
                        <a:cxn ang="T46">
                          <a:pos x="T4" y="T5"/>
                        </a:cxn>
                        <a:cxn ang="T47">
                          <a:pos x="T6" y="T7"/>
                        </a:cxn>
                        <a:cxn ang="T48">
                          <a:pos x="T8" y="T9"/>
                        </a:cxn>
                        <a:cxn ang="T49">
                          <a:pos x="T10" y="T11"/>
                        </a:cxn>
                        <a:cxn ang="T50">
                          <a:pos x="T12" y="T13"/>
                        </a:cxn>
                        <a:cxn ang="T51">
                          <a:pos x="T14" y="T15"/>
                        </a:cxn>
                        <a:cxn ang="T52">
                          <a:pos x="T16" y="T17"/>
                        </a:cxn>
                        <a:cxn ang="T53">
                          <a:pos x="T18" y="T19"/>
                        </a:cxn>
                        <a:cxn ang="T54">
                          <a:pos x="T20" y="T21"/>
                        </a:cxn>
                        <a:cxn ang="T55">
                          <a:pos x="T22" y="T23"/>
                        </a:cxn>
                        <a:cxn ang="T56">
                          <a:pos x="T24" y="T25"/>
                        </a:cxn>
                        <a:cxn ang="T57">
                          <a:pos x="T26" y="T27"/>
                        </a:cxn>
                        <a:cxn ang="T58">
                          <a:pos x="T28" y="T29"/>
                        </a:cxn>
                        <a:cxn ang="T59">
                          <a:pos x="T30" y="T31"/>
                        </a:cxn>
                        <a:cxn ang="T60">
                          <a:pos x="T32" y="T33"/>
                        </a:cxn>
                        <a:cxn ang="T61">
                          <a:pos x="T34" y="T35"/>
                        </a:cxn>
                        <a:cxn ang="T62">
                          <a:pos x="T36" y="T37"/>
                        </a:cxn>
                        <a:cxn ang="T63">
                          <a:pos x="T38" y="T39"/>
                        </a:cxn>
                        <a:cxn ang="T64">
                          <a:pos x="T40" y="T41"/>
                        </a:cxn>
                        <a:cxn ang="T65">
                          <a:pos x="T42" y="T43"/>
                        </a:cxn>
                      </a:cxnLst>
                      <a:rect l="0" t="0" r="r" b="b"/>
                      <a:pathLst>
                        <a:path w="42" h="12">
                          <a:moveTo>
                            <a:pt x="34" y="2"/>
                          </a:moveTo>
                          <a:lnTo>
                            <a:pt x="34" y="2"/>
                          </a:lnTo>
                          <a:lnTo>
                            <a:pt x="28" y="0"/>
                          </a:lnTo>
                          <a:lnTo>
                            <a:pt x="20" y="0"/>
                          </a:lnTo>
                          <a:lnTo>
                            <a:pt x="10" y="2"/>
                          </a:lnTo>
                          <a:lnTo>
                            <a:pt x="6" y="6"/>
                          </a:lnTo>
                          <a:lnTo>
                            <a:pt x="0" y="10"/>
                          </a:lnTo>
                          <a:lnTo>
                            <a:pt x="4" y="8"/>
                          </a:lnTo>
                          <a:lnTo>
                            <a:pt x="12" y="4"/>
                          </a:lnTo>
                          <a:lnTo>
                            <a:pt x="22" y="2"/>
                          </a:lnTo>
                          <a:lnTo>
                            <a:pt x="26" y="2"/>
                          </a:lnTo>
                          <a:lnTo>
                            <a:pt x="32" y="6"/>
                          </a:lnTo>
                          <a:lnTo>
                            <a:pt x="40" y="12"/>
                          </a:lnTo>
                          <a:lnTo>
                            <a:pt x="42" y="12"/>
                          </a:lnTo>
                          <a:lnTo>
                            <a:pt x="42" y="10"/>
                          </a:lnTo>
                          <a:lnTo>
                            <a:pt x="38" y="6"/>
                          </a:lnTo>
                          <a:lnTo>
                            <a:pt x="34" y="2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12" name="Freeform 139"/>
                    <p:cNvSpPr>
                      <a:spLocks/>
                    </p:cNvSpPr>
                    <p:nvPr/>
                  </p:nvSpPr>
                  <p:spPr bwMode="auto">
                    <a:xfrm>
                      <a:off x="1525" y="610"/>
                      <a:ext cx="20" cy="6"/>
                    </a:xfrm>
                    <a:custGeom>
                      <a:avLst/>
                      <a:gdLst>
                        <a:gd name="T0" fmla="*/ 15 w 38"/>
                        <a:gd name="T1" fmla="*/ 5 h 14"/>
                        <a:gd name="T2" fmla="*/ 15 w 38"/>
                        <a:gd name="T3" fmla="*/ 5 h 14"/>
                        <a:gd name="T4" fmla="*/ 11 w 38"/>
                        <a:gd name="T5" fmla="*/ 6 h 14"/>
                        <a:gd name="T6" fmla="*/ 7 w 38"/>
                        <a:gd name="T7" fmla="*/ 5 h 14"/>
                        <a:gd name="T8" fmla="*/ 0 w 38"/>
                        <a:gd name="T9" fmla="*/ 3 h 14"/>
                        <a:gd name="T10" fmla="*/ 0 w 38"/>
                        <a:gd name="T11" fmla="*/ 3 h 14"/>
                        <a:gd name="T12" fmla="*/ 3 w 38"/>
                        <a:gd name="T13" fmla="*/ 3 h 14"/>
                        <a:gd name="T14" fmla="*/ 8 w 38"/>
                        <a:gd name="T15" fmla="*/ 1 h 14"/>
                        <a:gd name="T16" fmla="*/ 12 w 38"/>
                        <a:gd name="T17" fmla="*/ 0 h 14"/>
                        <a:gd name="T18" fmla="*/ 15 w 38"/>
                        <a:gd name="T19" fmla="*/ 0 h 14"/>
                        <a:gd name="T20" fmla="*/ 18 w 38"/>
                        <a:gd name="T21" fmla="*/ 1 h 14"/>
                        <a:gd name="T22" fmla="*/ 20 w 38"/>
                        <a:gd name="T23" fmla="*/ 3 h 14"/>
                        <a:gd name="T24" fmla="*/ 20 w 38"/>
                        <a:gd name="T25" fmla="*/ 3 h 14"/>
                        <a:gd name="T26" fmla="*/ 20 w 38"/>
                        <a:gd name="T27" fmla="*/ 3 h 14"/>
                        <a:gd name="T28" fmla="*/ 19 w 38"/>
                        <a:gd name="T29" fmla="*/ 4 h 14"/>
                        <a:gd name="T30" fmla="*/ 15 w 38"/>
                        <a:gd name="T31" fmla="*/ 5 h 14"/>
                        <a:gd name="T32" fmla="*/ 15 w 38"/>
                        <a:gd name="T33" fmla="*/ 5 h 14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0" t="0" r="r" b="b"/>
                      <a:pathLst>
                        <a:path w="38" h="14">
                          <a:moveTo>
                            <a:pt x="28" y="12"/>
                          </a:moveTo>
                          <a:lnTo>
                            <a:pt x="28" y="12"/>
                          </a:lnTo>
                          <a:lnTo>
                            <a:pt x="20" y="14"/>
                          </a:lnTo>
                          <a:lnTo>
                            <a:pt x="14" y="12"/>
                          </a:lnTo>
                          <a:lnTo>
                            <a:pt x="0" y="8"/>
                          </a:lnTo>
                          <a:lnTo>
                            <a:pt x="6" y="6"/>
                          </a:lnTo>
                          <a:lnTo>
                            <a:pt x="16" y="2"/>
                          </a:lnTo>
                          <a:lnTo>
                            <a:pt x="22" y="0"/>
                          </a:lnTo>
                          <a:lnTo>
                            <a:pt x="28" y="0"/>
                          </a:lnTo>
                          <a:lnTo>
                            <a:pt x="34" y="2"/>
                          </a:lnTo>
                          <a:lnTo>
                            <a:pt x="38" y="6"/>
                          </a:lnTo>
                          <a:lnTo>
                            <a:pt x="38" y="8"/>
                          </a:lnTo>
                          <a:lnTo>
                            <a:pt x="36" y="10"/>
                          </a:lnTo>
                          <a:lnTo>
                            <a:pt x="28" y="12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13" name="Freeform 140"/>
                    <p:cNvSpPr>
                      <a:spLocks/>
                    </p:cNvSpPr>
                    <p:nvPr/>
                  </p:nvSpPr>
                  <p:spPr bwMode="auto">
                    <a:xfrm>
                      <a:off x="1525" y="608"/>
                      <a:ext cx="20" cy="5"/>
                    </a:xfrm>
                    <a:custGeom>
                      <a:avLst/>
                      <a:gdLst>
                        <a:gd name="T0" fmla="*/ 9 w 38"/>
                        <a:gd name="T1" fmla="*/ 3 h 12"/>
                        <a:gd name="T2" fmla="*/ 9 w 38"/>
                        <a:gd name="T3" fmla="*/ 3 h 12"/>
                        <a:gd name="T4" fmla="*/ 5 w 38"/>
                        <a:gd name="T5" fmla="*/ 4 h 12"/>
                        <a:gd name="T6" fmla="*/ 2 w 38"/>
                        <a:gd name="T7" fmla="*/ 5 h 12"/>
                        <a:gd name="T8" fmla="*/ 0 w 38"/>
                        <a:gd name="T9" fmla="*/ 5 h 12"/>
                        <a:gd name="T10" fmla="*/ 0 w 38"/>
                        <a:gd name="T11" fmla="*/ 5 h 12"/>
                        <a:gd name="T12" fmla="*/ 2 w 38"/>
                        <a:gd name="T13" fmla="*/ 4 h 12"/>
                        <a:gd name="T14" fmla="*/ 6 w 38"/>
                        <a:gd name="T15" fmla="*/ 1 h 12"/>
                        <a:gd name="T16" fmla="*/ 9 w 38"/>
                        <a:gd name="T17" fmla="*/ 0 h 12"/>
                        <a:gd name="T18" fmla="*/ 13 w 38"/>
                        <a:gd name="T19" fmla="*/ 0 h 12"/>
                        <a:gd name="T20" fmla="*/ 16 w 38"/>
                        <a:gd name="T21" fmla="*/ 1 h 12"/>
                        <a:gd name="T22" fmla="*/ 20 w 38"/>
                        <a:gd name="T23" fmla="*/ 3 h 12"/>
                        <a:gd name="T24" fmla="*/ 20 w 38"/>
                        <a:gd name="T25" fmla="*/ 3 h 12"/>
                        <a:gd name="T26" fmla="*/ 9 w 38"/>
                        <a:gd name="T27" fmla="*/ 3 h 12"/>
                        <a:gd name="T28" fmla="*/ 9 w 38"/>
                        <a:gd name="T29" fmla="*/ 3 h 12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</a:gdLst>
                      <a:ahLst/>
                      <a:cxnLst>
                        <a:cxn ang="T30">
                          <a:pos x="T0" y="T1"/>
                        </a:cxn>
                        <a:cxn ang="T31">
                          <a:pos x="T2" y="T3"/>
                        </a:cxn>
                        <a:cxn ang="T32">
                          <a:pos x="T4" y="T5"/>
                        </a:cxn>
                        <a:cxn ang="T33">
                          <a:pos x="T6" y="T7"/>
                        </a:cxn>
                        <a:cxn ang="T34">
                          <a:pos x="T8" y="T9"/>
                        </a:cxn>
                        <a:cxn ang="T35">
                          <a:pos x="T10" y="T11"/>
                        </a:cxn>
                        <a:cxn ang="T36">
                          <a:pos x="T12" y="T13"/>
                        </a:cxn>
                        <a:cxn ang="T37">
                          <a:pos x="T14" y="T15"/>
                        </a:cxn>
                        <a:cxn ang="T38">
                          <a:pos x="T16" y="T17"/>
                        </a:cxn>
                        <a:cxn ang="T39">
                          <a:pos x="T18" y="T19"/>
                        </a:cxn>
                        <a:cxn ang="T40">
                          <a:pos x="T20" y="T21"/>
                        </a:cxn>
                        <a:cxn ang="T41">
                          <a:pos x="T22" y="T23"/>
                        </a:cxn>
                        <a:cxn ang="T42">
                          <a:pos x="T24" y="T25"/>
                        </a:cxn>
                        <a:cxn ang="T43">
                          <a:pos x="T26" y="T27"/>
                        </a:cxn>
                        <a:cxn ang="T44">
                          <a:pos x="T28" y="T29"/>
                        </a:cxn>
                      </a:cxnLst>
                      <a:rect l="0" t="0" r="r" b="b"/>
                      <a:pathLst>
                        <a:path w="38" h="12">
                          <a:moveTo>
                            <a:pt x="18" y="8"/>
                          </a:moveTo>
                          <a:lnTo>
                            <a:pt x="18" y="8"/>
                          </a:lnTo>
                          <a:lnTo>
                            <a:pt x="10" y="10"/>
                          </a:lnTo>
                          <a:lnTo>
                            <a:pt x="4" y="12"/>
                          </a:lnTo>
                          <a:lnTo>
                            <a:pt x="0" y="12"/>
                          </a:lnTo>
                          <a:lnTo>
                            <a:pt x="4" y="10"/>
                          </a:lnTo>
                          <a:lnTo>
                            <a:pt x="12" y="2"/>
                          </a:lnTo>
                          <a:lnTo>
                            <a:pt x="18" y="0"/>
                          </a:lnTo>
                          <a:lnTo>
                            <a:pt x="24" y="0"/>
                          </a:lnTo>
                          <a:lnTo>
                            <a:pt x="30" y="2"/>
                          </a:lnTo>
                          <a:lnTo>
                            <a:pt x="38" y="8"/>
                          </a:lnTo>
                          <a:lnTo>
                            <a:pt x="18" y="8"/>
                          </a:lnTo>
                          <a:close/>
                        </a:path>
                      </a:pathLst>
                    </a:custGeom>
                    <a:solidFill>
                      <a:srgbClr val="7F7F7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14" name="Freeform 141"/>
                    <p:cNvSpPr>
                      <a:spLocks/>
                    </p:cNvSpPr>
                    <p:nvPr/>
                  </p:nvSpPr>
                  <p:spPr bwMode="auto">
                    <a:xfrm>
                      <a:off x="1538" y="612"/>
                      <a:ext cx="5" cy="3"/>
                    </a:xfrm>
                    <a:custGeom>
                      <a:avLst/>
                      <a:gdLst>
                        <a:gd name="T0" fmla="*/ 5 w 10"/>
                        <a:gd name="T1" fmla="*/ 1 h 8"/>
                        <a:gd name="T2" fmla="*/ 5 w 10"/>
                        <a:gd name="T3" fmla="*/ 1 h 8"/>
                        <a:gd name="T4" fmla="*/ 4 w 10"/>
                        <a:gd name="T5" fmla="*/ 2 h 8"/>
                        <a:gd name="T6" fmla="*/ 2 w 10"/>
                        <a:gd name="T7" fmla="*/ 3 h 8"/>
                        <a:gd name="T8" fmla="*/ 2 w 10"/>
                        <a:gd name="T9" fmla="*/ 3 h 8"/>
                        <a:gd name="T10" fmla="*/ 1 w 10"/>
                        <a:gd name="T11" fmla="*/ 2 h 8"/>
                        <a:gd name="T12" fmla="*/ 0 w 10"/>
                        <a:gd name="T13" fmla="*/ 1 h 8"/>
                        <a:gd name="T14" fmla="*/ 0 w 10"/>
                        <a:gd name="T15" fmla="*/ 1 h 8"/>
                        <a:gd name="T16" fmla="*/ 0 w 10"/>
                        <a:gd name="T17" fmla="*/ 0 h 8"/>
                        <a:gd name="T18" fmla="*/ 3 w 10"/>
                        <a:gd name="T19" fmla="*/ 0 h 8"/>
                        <a:gd name="T20" fmla="*/ 3 w 10"/>
                        <a:gd name="T21" fmla="*/ 0 h 8"/>
                        <a:gd name="T22" fmla="*/ 4 w 10"/>
                        <a:gd name="T23" fmla="*/ 0 h 8"/>
                        <a:gd name="T24" fmla="*/ 5 w 10"/>
                        <a:gd name="T25" fmla="*/ 1 h 8"/>
                        <a:gd name="T26" fmla="*/ 5 w 10"/>
                        <a:gd name="T27" fmla="*/ 1 h 8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0" t="0" r="r" b="b"/>
                      <a:pathLst>
                        <a:path w="10" h="8">
                          <a:moveTo>
                            <a:pt x="10" y="2"/>
                          </a:moveTo>
                          <a:lnTo>
                            <a:pt x="10" y="2"/>
                          </a:lnTo>
                          <a:lnTo>
                            <a:pt x="8" y="6"/>
                          </a:lnTo>
                          <a:lnTo>
                            <a:pt x="4" y="8"/>
                          </a:lnTo>
                          <a:lnTo>
                            <a:pt x="2" y="6"/>
                          </a:lnTo>
                          <a:lnTo>
                            <a:pt x="0" y="2"/>
                          </a:lnTo>
                          <a:lnTo>
                            <a:pt x="0" y="0"/>
                          </a:lnTo>
                          <a:lnTo>
                            <a:pt x="6" y="0"/>
                          </a:lnTo>
                          <a:lnTo>
                            <a:pt x="8" y="0"/>
                          </a:lnTo>
                          <a:lnTo>
                            <a:pt x="10" y="2"/>
                          </a:lnTo>
                          <a:close/>
                        </a:path>
                      </a:pathLst>
                    </a:custGeom>
                    <a:solidFill>
                      <a:srgbClr val="76754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15" name="Freeform 142"/>
                    <p:cNvSpPr>
                      <a:spLocks/>
                    </p:cNvSpPr>
                    <p:nvPr/>
                  </p:nvSpPr>
                  <p:spPr bwMode="auto">
                    <a:xfrm>
                      <a:off x="1541" y="612"/>
                      <a:ext cx="2" cy="1"/>
                    </a:xfrm>
                    <a:custGeom>
                      <a:avLst/>
                      <a:gdLst>
                        <a:gd name="T0" fmla="*/ 0 w 4"/>
                        <a:gd name="T1" fmla="*/ 0 h 2"/>
                        <a:gd name="T2" fmla="*/ 0 w 4"/>
                        <a:gd name="T3" fmla="*/ 0 h 2"/>
                        <a:gd name="T4" fmla="*/ 1 w 4"/>
                        <a:gd name="T5" fmla="*/ 1 h 2"/>
                        <a:gd name="T6" fmla="*/ 1 w 4"/>
                        <a:gd name="T7" fmla="*/ 1 h 2"/>
                        <a:gd name="T8" fmla="*/ 2 w 4"/>
                        <a:gd name="T9" fmla="*/ 0 h 2"/>
                        <a:gd name="T10" fmla="*/ 2 w 4"/>
                        <a:gd name="T11" fmla="*/ 0 h 2"/>
                        <a:gd name="T12" fmla="*/ 1 w 4"/>
                        <a:gd name="T13" fmla="*/ 0 h 2"/>
                        <a:gd name="T14" fmla="*/ 1 w 4"/>
                        <a:gd name="T15" fmla="*/ 0 h 2"/>
                        <a:gd name="T16" fmla="*/ 0 w 4"/>
                        <a:gd name="T17" fmla="*/ 0 h 2"/>
                        <a:gd name="T18" fmla="*/ 0 w 4"/>
                        <a:gd name="T19" fmla="*/ 0 h 2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0" t="0" r="r" b="b"/>
                      <a:pathLst>
                        <a:path w="4" h="2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2" y="2"/>
                          </a:lnTo>
                          <a:lnTo>
                            <a:pt x="4" y="0"/>
                          </a:lnTo>
                          <a:lnTo>
                            <a:pt x="2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16" name="Freeform 143"/>
                    <p:cNvSpPr>
                      <a:spLocks/>
                    </p:cNvSpPr>
                    <p:nvPr/>
                  </p:nvSpPr>
                  <p:spPr bwMode="auto">
                    <a:xfrm>
                      <a:off x="1526" y="607"/>
                      <a:ext cx="21" cy="6"/>
                    </a:xfrm>
                    <a:custGeom>
                      <a:avLst/>
                      <a:gdLst>
                        <a:gd name="T0" fmla="*/ 21 w 38"/>
                        <a:gd name="T1" fmla="*/ 4 h 14"/>
                        <a:gd name="T2" fmla="*/ 21 w 38"/>
                        <a:gd name="T3" fmla="*/ 4 h 14"/>
                        <a:gd name="T4" fmla="*/ 20 w 38"/>
                        <a:gd name="T5" fmla="*/ 3 h 14"/>
                        <a:gd name="T6" fmla="*/ 14 w 38"/>
                        <a:gd name="T7" fmla="*/ 1 h 14"/>
                        <a:gd name="T8" fmla="*/ 11 w 38"/>
                        <a:gd name="T9" fmla="*/ 0 h 14"/>
                        <a:gd name="T10" fmla="*/ 8 w 38"/>
                        <a:gd name="T11" fmla="*/ 1 h 14"/>
                        <a:gd name="T12" fmla="*/ 3 w 38"/>
                        <a:gd name="T13" fmla="*/ 3 h 14"/>
                        <a:gd name="T14" fmla="*/ 0 w 38"/>
                        <a:gd name="T15" fmla="*/ 6 h 14"/>
                        <a:gd name="T16" fmla="*/ 0 w 38"/>
                        <a:gd name="T17" fmla="*/ 6 h 14"/>
                        <a:gd name="T18" fmla="*/ 2 w 38"/>
                        <a:gd name="T19" fmla="*/ 4 h 14"/>
                        <a:gd name="T20" fmla="*/ 7 w 38"/>
                        <a:gd name="T21" fmla="*/ 3 h 14"/>
                        <a:gd name="T22" fmla="*/ 9 w 38"/>
                        <a:gd name="T23" fmla="*/ 2 h 14"/>
                        <a:gd name="T24" fmla="*/ 12 w 38"/>
                        <a:gd name="T25" fmla="*/ 2 h 14"/>
                        <a:gd name="T26" fmla="*/ 17 w 38"/>
                        <a:gd name="T27" fmla="*/ 3 h 14"/>
                        <a:gd name="T28" fmla="*/ 20 w 38"/>
                        <a:gd name="T29" fmla="*/ 4 h 14"/>
                        <a:gd name="T30" fmla="*/ 21 w 38"/>
                        <a:gd name="T31" fmla="*/ 4 h 14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</a:gdLst>
                      <a:ahLst/>
                      <a:cxnLst>
                        <a:cxn ang="T32">
                          <a:pos x="T0" y="T1"/>
                        </a:cxn>
                        <a:cxn ang="T33">
                          <a:pos x="T2" y="T3"/>
                        </a:cxn>
                        <a:cxn ang="T34">
                          <a:pos x="T4" y="T5"/>
                        </a:cxn>
                        <a:cxn ang="T35">
                          <a:pos x="T6" y="T7"/>
                        </a:cxn>
                        <a:cxn ang="T36">
                          <a:pos x="T8" y="T9"/>
                        </a:cxn>
                        <a:cxn ang="T37">
                          <a:pos x="T10" y="T11"/>
                        </a:cxn>
                        <a:cxn ang="T38">
                          <a:pos x="T12" y="T13"/>
                        </a:cxn>
                        <a:cxn ang="T39">
                          <a:pos x="T14" y="T15"/>
                        </a:cxn>
                        <a:cxn ang="T40">
                          <a:pos x="T16" y="T17"/>
                        </a:cxn>
                        <a:cxn ang="T41">
                          <a:pos x="T18" y="T19"/>
                        </a:cxn>
                        <a:cxn ang="T42">
                          <a:pos x="T20" y="T21"/>
                        </a:cxn>
                        <a:cxn ang="T43">
                          <a:pos x="T22" y="T23"/>
                        </a:cxn>
                        <a:cxn ang="T44">
                          <a:pos x="T24" y="T25"/>
                        </a:cxn>
                        <a:cxn ang="T45">
                          <a:pos x="T26" y="T27"/>
                        </a:cxn>
                        <a:cxn ang="T46">
                          <a:pos x="T28" y="T29"/>
                        </a:cxn>
                        <a:cxn ang="T47">
                          <a:pos x="T30" y="T31"/>
                        </a:cxn>
                      </a:cxnLst>
                      <a:rect l="0" t="0" r="r" b="b"/>
                      <a:pathLst>
                        <a:path w="38" h="14">
                          <a:moveTo>
                            <a:pt x="38" y="10"/>
                          </a:moveTo>
                          <a:lnTo>
                            <a:pt x="38" y="10"/>
                          </a:lnTo>
                          <a:lnTo>
                            <a:pt x="36" y="6"/>
                          </a:lnTo>
                          <a:lnTo>
                            <a:pt x="26" y="2"/>
                          </a:lnTo>
                          <a:lnTo>
                            <a:pt x="20" y="0"/>
                          </a:lnTo>
                          <a:lnTo>
                            <a:pt x="14" y="2"/>
                          </a:lnTo>
                          <a:lnTo>
                            <a:pt x="6" y="6"/>
                          </a:lnTo>
                          <a:lnTo>
                            <a:pt x="0" y="14"/>
                          </a:lnTo>
                          <a:lnTo>
                            <a:pt x="4" y="10"/>
                          </a:lnTo>
                          <a:lnTo>
                            <a:pt x="12" y="6"/>
                          </a:lnTo>
                          <a:lnTo>
                            <a:pt x="16" y="4"/>
                          </a:lnTo>
                          <a:lnTo>
                            <a:pt x="22" y="4"/>
                          </a:lnTo>
                          <a:lnTo>
                            <a:pt x="30" y="6"/>
                          </a:lnTo>
                          <a:lnTo>
                            <a:pt x="36" y="10"/>
                          </a:lnTo>
                          <a:lnTo>
                            <a:pt x="38" y="10"/>
                          </a:lnTo>
                          <a:close/>
                        </a:path>
                      </a:pathLst>
                    </a:cu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17" name="Freeform 144"/>
                    <p:cNvSpPr>
                      <a:spLocks/>
                    </p:cNvSpPr>
                    <p:nvPr/>
                  </p:nvSpPr>
                  <p:spPr bwMode="auto">
                    <a:xfrm>
                      <a:off x="1536" y="612"/>
                      <a:ext cx="12" cy="4"/>
                    </a:xfrm>
                    <a:custGeom>
                      <a:avLst/>
                      <a:gdLst>
                        <a:gd name="T0" fmla="*/ 10 w 22"/>
                        <a:gd name="T1" fmla="*/ 0 h 10"/>
                        <a:gd name="T2" fmla="*/ 10 w 22"/>
                        <a:gd name="T3" fmla="*/ 0 h 10"/>
                        <a:gd name="T4" fmla="*/ 10 w 22"/>
                        <a:gd name="T5" fmla="*/ 1 h 10"/>
                        <a:gd name="T6" fmla="*/ 9 w 22"/>
                        <a:gd name="T7" fmla="*/ 2 h 10"/>
                        <a:gd name="T8" fmla="*/ 5 w 22"/>
                        <a:gd name="T9" fmla="*/ 2 h 10"/>
                        <a:gd name="T10" fmla="*/ 0 w 22"/>
                        <a:gd name="T11" fmla="*/ 4 h 10"/>
                        <a:gd name="T12" fmla="*/ 0 w 22"/>
                        <a:gd name="T13" fmla="*/ 4 h 10"/>
                        <a:gd name="T14" fmla="*/ 5 w 22"/>
                        <a:gd name="T15" fmla="*/ 3 h 10"/>
                        <a:gd name="T16" fmla="*/ 10 w 22"/>
                        <a:gd name="T17" fmla="*/ 2 h 10"/>
                        <a:gd name="T18" fmla="*/ 11 w 22"/>
                        <a:gd name="T19" fmla="*/ 1 h 10"/>
                        <a:gd name="T20" fmla="*/ 12 w 22"/>
                        <a:gd name="T21" fmla="*/ 0 h 10"/>
                        <a:gd name="T22" fmla="*/ 10 w 22"/>
                        <a:gd name="T23" fmla="*/ 0 h 10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22" h="10">
                          <a:moveTo>
                            <a:pt x="18" y="0"/>
                          </a:moveTo>
                          <a:lnTo>
                            <a:pt x="18" y="0"/>
                          </a:lnTo>
                          <a:lnTo>
                            <a:pt x="18" y="2"/>
                          </a:lnTo>
                          <a:lnTo>
                            <a:pt x="16" y="4"/>
                          </a:lnTo>
                          <a:lnTo>
                            <a:pt x="10" y="6"/>
                          </a:lnTo>
                          <a:lnTo>
                            <a:pt x="0" y="10"/>
                          </a:lnTo>
                          <a:lnTo>
                            <a:pt x="10" y="8"/>
                          </a:lnTo>
                          <a:lnTo>
                            <a:pt x="18" y="6"/>
                          </a:lnTo>
                          <a:lnTo>
                            <a:pt x="20" y="2"/>
                          </a:lnTo>
                          <a:lnTo>
                            <a:pt x="22" y="0"/>
                          </a:lnTo>
                          <a:lnTo>
                            <a:pt x="18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18" name="Freeform 145"/>
                    <p:cNvSpPr>
                      <a:spLocks/>
                    </p:cNvSpPr>
                    <p:nvPr/>
                  </p:nvSpPr>
                  <p:spPr bwMode="auto">
                    <a:xfrm>
                      <a:off x="1525" y="609"/>
                      <a:ext cx="24" cy="4"/>
                    </a:xfrm>
                    <a:custGeom>
                      <a:avLst/>
                      <a:gdLst>
                        <a:gd name="T0" fmla="*/ 0 w 44"/>
                        <a:gd name="T1" fmla="*/ 4 h 10"/>
                        <a:gd name="T2" fmla="*/ 0 w 44"/>
                        <a:gd name="T3" fmla="*/ 4 h 10"/>
                        <a:gd name="T4" fmla="*/ 1 w 44"/>
                        <a:gd name="T5" fmla="*/ 4 h 10"/>
                        <a:gd name="T6" fmla="*/ 4 w 44"/>
                        <a:gd name="T7" fmla="*/ 2 h 10"/>
                        <a:gd name="T8" fmla="*/ 10 w 44"/>
                        <a:gd name="T9" fmla="*/ 2 h 10"/>
                        <a:gd name="T10" fmla="*/ 19 w 44"/>
                        <a:gd name="T11" fmla="*/ 2 h 10"/>
                        <a:gd name="T12" fmla="*/ 19 w 44"/>
                        <a:gd name="T13" fmla="*/ 2 h 10"/>
                        <a:gd name="T14" fmla="*/ 21 w 44"/>
                        <a:gd name="T15" fmla="*/ 2 h 10"/>
                        <a:gd name="T16" fmla="*/ 23 w 44"/>
                        <a:gd name="T17" fmla="*/ 1 h 10"/>
                        <a:gd name="T18" fmla="*/ 24 w 44"/>
                        <a:gd name="T19" fmla="*/ 0 h 10"/>
                        <a:gd name="T20" fmla="*/ 24 w 44"/>
                        <a:gd name="T21" fmla="*/ 0 h 10"/>
                        <a:gd name="T22" fmla="*/ 24 w 44"/>
                        <a:gd name="T23" fmla="*/ 2 h 10"/>
                        <a:gd name="T24" fmla="*/ 22 w 44"/>
                        <a:gd name="T25" fmla="*/ 2 h 10"/>
                        <a:gd name="T26" fmla="*/ 17 w 44"/>
                        <a:gd name="T27" fmla="*/ 2 h 10"/>
                        <a:gd name="T28" fmla="*/ 17 w 44"/>
                        <a:gd name="T29" fmla="*/ 2 h 10"/>
                        <a:gd name="T30" fmla="*/ 11 w 44"/>
                        <a:gd name="T31" fmla="*/ 2 h 10"/>
                        <a:gd name="T32" fmla="*/ 5 w 44"/>
                        <a:gd name="T33" fmla="*/ 3 h 10"/>
                        <a:gd name="T34" fmla="*/ 0 w 44"/>
                        <a:gd name="T35" fmla="*/ 4 h 10"/>
                        <a:gd name="T36" fmla="*/ 0 w 44"/>
                        <a:gd name="T37" fmla="*/ 4 h 10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</a:gdLst>
                      <a:ahLst/>
                      <a:cxnLst>
                        <a:cxn ang="T38">
                          <a:pos x="T0" y="T1"/>
                        </a:cxn>
                        <a:cxn ang="T39">
                          <a:pos x="T2" y="T3"/>
                        </a:cxn>
                        <a:cxn ang="T40">
                          <a:pos x="T4" y="T5"/>
                        </a:cxn>
                        <a:cxn ang="T41">
                          <a:pos x="T6" y="T7"/>
                        </a:cxn>
                        <a:cxn ang="T42">
                          <a:pos x="T8" y="T9"/>
                        </a:cxn>
                        <a:cxn ang="T43">
                          <a:pos x="T10" y="T11"/>
                        </a:cxn>
                        <a:cxn ang="T44">
                          <a:pos x="T12" y="T13"/>
                        </a:cxn>
                        <a:cxn ang="T45">
                          <a:pos x="T14" y="T15"/>
                        </a:cxn>
                        <a:cxn ang="T46">
                          <a:pos x="T16" y="T17"/>
                        </a:cxn>
                        <a:cxn ang="T47">
                          <a:pos x="T18" y="T19"/>
                        </a:cxn>
                        <a:cxn ang="T48">
                          <a:pos x="T20" y="T21"/>
                        </a:cxn>
                        <a:cxn ang="T49">
                          <a:pos x="T22" y="T23"/>
                        </a:cxn>
                        <a:cxn ang="T50">
                          <a:pos x="T24" y="T25"/>
                        </a:cxn>
                        <a:cxn ang="T51">
                          <a:pos x="T26" y="T27"/>
                        </a:cxn>
                        <a:cxn ang="T52">
                          <a:pos x="T28" y="T29"/>
                        </a:cxn>
                        <a:cxn ang="T53">
                          <a:pos x="T30" y="T31"/>
                        </a:cxn>
                        <a:cxn ang="T54">
                          <a:pos x="T32" y="T33"/>
                        </a:cxn>
                        <a:cxn ang="T55">
                          <a:pos x="T34" y="T35"/>
                        </a:cxn>
                        <a:cxn ang="T56">
                          <a:pos x="T36" y="T37"/>
                        </a:cxn>
                      </a:cxnLst>
                      <a:rect l="0" t="0" r="r" b="b"/>
                      <a:pathLst>
                        <a:path w="44" h="10">
                          <a:moveTo>
                            <a:pt x="0" y="10"/>
                          </a:moveTo>
                          <a:lnTo>
                            <a:pt x="0" y="10"/>
                          </a:lnTo>
                          <a:lnTo>
                            <a:pt x="2" y="10"/>
                          </a:lnTo>
                          <a:lnTo>
                            <a:pt x="8" y="6"/>
                          </a:lnTo>
                          <a:lnTo>
                            <a:pt x="18" y="4"/>
                          </a:lnTo>
                          <a:lnTo>
                            <a:pt x="34" y="4"/>
                          </a:lnTo>
                          <a:lnTo>
                            <a:pt x="38" y="4"/>
                          </a:lnTo>
                          <a:lnTo>
                            <a:pt x="42" y="2"/>
                          </a:lnTo>
                          <a:lnTo>
                            <a:pt x="44" y="0"/>
                          </a:lnTo>
                          <a:lnTo>
                            <a:pt x="44" y="4"/>
                          </a:lnTo>
                          <a:lnTo>
                            <a:pt x="40" y="6"/>
                          </a:lnTo>
                          <a:lnTo>
                            <a:pt x="32" y="6"/>
                          </a:lnTo>
                          <a:lnTo>
                            <a:pt x="20" y="6"/>
                          </a:lnTo>
                          <a:lnTo>
                            <a:pt x="10" y="8"/>
                          </a:lnTo>
                          <a:lnTo>
                            <a:pt x="0" y="1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19" name="Freeform 146"/>
                    <p:cNvSpPr>
                      <a:spLocks/>
                    </p:cNvSpPr>
                    <p:nvPr/>
                  </p:nvSpPr>
                  <p:spPr bwMode="auto">
                    <a:xfrm>
                      <a:off x="1495" y="606"/>
                      <a:ext cx="20" cy="7"/>
                    </a:xfrm>
                    <a:custGeom>
                      <a:avLst/>
                      <a:gdLst>
                        <a:gd name="T0" fmla="*/ 11 w 38"/>
                        <a:gd name="T1" fmla="*/ 4 h 16"/>
                        <a:gd name="T2" fmla="*/ 11 w 38"/>
                        <a:gd name="T3" fmla="*/ 4 h 16"/>
                        <a:gd name="T4" fmla="*/ 16 w 38"/>
                        <a:gd name="T5" fmla="*/ 5 h 16"/>
                        <a:gd name="T6" fmla="*/ 18 w 38"/>
                        <a:gd name="T7" fmla="*/ 6 h 16"/>
                        <a:gd name="T8" fmla="*/ 20 w 38"/>
                        <a:gd name="T9" fmla="*/ 7 h 16"/>
                        <a:gd name="T10" fmla="*/ 20 w 38"/>
                        <a:gd name="T11" fmla="*/ 7 h 16"/>
                        <a:gd name="T12" fmla="*/ 18 w 38"/>
                        <a:gd name="T13" fmla="*/ 5 h 16"/>
                        <a:gd name="T14" fmla="*/ 15 w 38"/>
                        <a:gd name="T15" fmla="*/ 2 h 16"/>
                        <a:gd name="T16" fmla="*/ 12 w 38"/>
                        <a:gd name="T17" fmla="*/ 1 h 16"/>
                        <a:gd name="T18" fmla="*/ 8 w 38"/>
                        <a:gd name="T19" fmla="*/ 0 h 16"/>
                        <a:gd name="T20" fmla="*/ 4 w 38"/>
                        <a:gd name="T21" fmla="*/ 1 h 16"/>
                        <a:gd name="T22" fmla="*/ 0 w 38"/>
                        <a:gd name="T23" fmla="*/ 3 h 16"/>
                        <a:gd name="T24" fmla="*/ 0 w 38"/>
                        <a:gd name="T25" fmla="*/ 3 h 16"/>
                        <a:gd name="T26" fmla="*/ 11 w 38"/>
                        <a:gd name="T27" fmla="*/ 4 h 16"/>
                        <a:gd name="T28" fmla="*/ 11 w 38"/>
                        <a:gd name="T29" fmla="*/ 4 h 1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</a:gdLst>
                      <a:ahLst/>
                      <a:cxnLst>
                        <a:cxn ang="T30">
                          <a:pos x="T0" y="T1"/>
                        </a:cxn>
                        <a:cxn ang="T31">
                          <a:pos x="T2" y="T3"/>
                        </a:cxn>
                        <a:cxn ang="T32">
                          <a:pos x="T4" y="T5"/>
                        </a:cxn>
                        <a:cxn ang="T33">
                          <a:pos x="T6" y="T7"/>
                        </a:cxn>
                        <a:cxn ang="T34">
                          <a:pos x="T8" y="T9"/>
                        </a:cxn>
                        <a:cxn ang="T35">
                          <a:pos x="T10" y="T11"/>
                        </a:cxn>
                        <a:cxn ang="T36">
                          <a:pos x="T12" y="T13"/>
                        </a:cxn>
                        <a:cxn ang="T37">
                          <a:pos x="T14" y="T15"/>
                        </a:cxn>
                        <a:cxn ang="T38">
                          <a:pos x="T16" y="T17"/>
                        </a:cxn>
                        <a:cxn ang="T39">
                          <a:pos x="T18" y="T19"/>
                        </a:cxn>
                        <a:cxn ang="T40">
                          <a:pos x="T20" y="T21"/>
                        </a:cxn>
                        <a:cxn ang="T41">
                          <a:pos x="T22" y="T23"/>
                        </a:cxn>
                        <a:cxn ang="T42">
                          <a:pos x="T24" y="T25"/>
                        </a:cxn>
                        <a:cxn ang="T43">
                          <a:pos x="T26" y="T27"/>
                        </a:cxn>
                        <a:cxn ang="T44">
                          <a:pos x="T28" y="T29"/>
                        </a:cxn>
                      </a:cxnLst>
                      <a:rect l="0" t="0" r="r" b="b"/>
                      <a:pathLst>
                        <a:path w="38" h="16">
                          <a:moveTo>
                            <a:pt x="20" y="10"/>
                          </a:moveTo>
                          <a:lnTo>
                            <a:pt x="20" y="10"/>
                          </a:lnTo>
                          <a:lnTo>
                            <a:pt x="30" y="12"/>
                          </a:lnTo>
                          <a:lnTo>
                            <a:pt x="34" y="14"/>
                          </a:lnTo>
                          <a:lnTo>
                            <a:pt x="38" y="16"/>
                          </a:lnTo>
                          <a:lnTo>
                            <a:pt x="34" y="12"/>
                          </a:lnTo>
                          <a:lnTo>
                            <a:pt x="28" y="4"/>
                          </a:lnTo>
                          <a:lnTo>
                            <a:pt x="22" y="2"/>
                          </a:lnTo>
                          <a:lnTo>
                            <a:pt x="16" y="0"/>
                          </a:lnTo>
                          <a:lnTo>
                            <a:pt x="8" y="2"/>
                          </a:lnTo>
                          <a:lnTo>
                            <a:pt x="0" y="6"/>
                          </a:lnTo>
                          <a:lnTo>
                            <a:pt x="20" y="10"/>
                          </a:lnTo>
                          <a:close/>
                        </a:path>
                      </a:pathLst>
                    </a:custGeom>
                    <a:solidFill>
                      <a:srgbClr val="7F7F7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20" name="Freeform 147"/>
                    <p:cNvSpPr>
                      <a:spLocks/>
                    </p:cNvSpPr>
                    <p:nvPr/>
                  </p:nvSpPr>
                  <p:spPr bwMode="auto">
                    <a:xfrm>
                      <a:off x="1493" y="606"/>
                      <a:ext cx="21" cy="6"/>
                    </a:xfrm>
                    <a:custGeom>
                      <a:avLst/>
                      <a:gdLst>
                        <a:gd name="T0" fmla="*/ 0 w 38"/>
                        <a:gd name="T1" fmla="*/ 3 h 14"/>
                        <a:gd name="T2" fmla="*/ 0 w 38"/>
                        <a:gd name="T3" fmla="*/ 3 h 14"/>
                        <a:gd name="T4" fmla="*/ 2 w 38"/>
                        <a:gd name="T5" fmla="*/ 1 h 14"/>
                        <a:gd name="T6" fmla="*/ 8 w 38"/>
                        <a:gd name="T7" fmla="*/ 0 h 14"/>
                        <a:gd name="T8" fmla="*/ 11 w 38"/>
                        <a:gd name="T9" fmla="*/ 0 h 14"/>
                        <a:gd name="T10" fmla="*/ 14 w 38"/>
                        <a:gd name="T11" fmla="*/ 1 h 14"/>
                        <a:gd name="T12" fmla="*/ 18 w 38"/>
                        <a:gd name="T13" fmla="*/ 3 h 14"/>
                        <a:gd name="T14" fmla="*/ 21 w 38"/>
                        <a:gd name="T15" fmla="*/ 6 h 14"/>
                        <a:gd name="T16" fmla="*/ 21 w 38"/>
                        <a:gd name="T17" fmla="*/ 6 h 14"/>
                        <a:gd name="T18" fmla="*/ 20 w 38"/>
                        <a:gd name="T19" fmla="*/ 5 h 14"/>
                        <a:gd name="T20" fmla="*/ 15 w 38"/>
                        <a:gd name="T21" fmla="*/ 2 h 14"/>
                        <a:gd name="T22" fmla="*/ 12 w 38"/>
                        <a:gd name="T23" fmla="*/ 1 h 14"/>
                        <a:gd name="T24" fmla="*/ 9 w 38"/>
                        <a:gd name="T25" fmla="*/ 1 h 14"/>
                        <a:gd name="T26" fmla="*/ 6 w 38"/>
                        <a:gd name="T27" fmla="*/ 1 h 14"/>
                        <a:gd name="T28" fmla="*/ 1 w 38"/>
                        <a:gd name="T29" fmla="*/ 3 h 14"/>
                        <a:gd name="T30" fmla="*/ 0 w 38"/>
                        <a:gd name="T31" fmla="*/ 3 h 14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</a:gdLst>
                      <a:ahLst/>
                      <a:cxnLst>
                        <a:cxn ang="T32">
                          <a:pos x="T0" y="T1"/>
                        </a:cxn>
                        <a:cxn ang="T33">
                          <a:pos x="T2" y="T3"/>
                        </a:cxn>
                        <a:cxn ang="T34">
                          <a:pos x="T4" y="T5"/>
                        </a:cxn>
                        <a:cxn ang="T35">
                          <a:pos x="T6" y="T7"/>
                        </a:cxn>
                        <a:cxn ang="T36">
                          <a:pos x="T8" y="T9"/>
                        </a:cxn>
                        <a:cxn ang="T37">
                          <a:pos x="T10" y="T11"/>
                        </a:cxn>
                        <a:cxn ang="T38">
                          <a:pos x="T12" y="T13"/>
                        </a:cxn>
                        <a:cxn ang="T39">
                          <a:pos x="T14" y="T15"/>
                        </a:cxn>
                        <a:cxn ang="T40">
                          <a:pos x="T16" y="T17"/>
                        </a:cxn>
                        <a:cxn ang="T41">
                          <a:pos x="T18" y="T19"/>
                        </a:cxn>
                        <a:cxn ang="T42">
                          <a:pos x="T20" y="T21"/>
                        </a:cxn>
                        <a:cxn ang="T43">
                          <a:pos x="T22" y="T23"/>
                        </a:cxn>
                        <a:cxn ang="T44">
                          <a:pos x="T24" y="T25"/>
                        </a:cxn>
                        <a:cxn ang="T45">
                          <a:pos x="T26" y="T27"/>
                        </a:cxn>
                        <a:cxn ang="T46">
                          <a:pos x="T28" y="T29"/>
                        </a:cxn>
                        <a:cxn ang="T47">
                          <a:pos x="T30" y="T31"/>
                        </a:cxn>
                      </a:cxnLst>
                      <a:rect l="0" t="0" r="r" b="b"/>
                      <a:pathLst>
                        <a:path w="38" h="14">
                          <a:moveTo>
                            <a:pt x="0" y="6"/>
                          </a:moveTo>
                          <a:lnTo>
                            <a:pt x="0" y="6"/>
                          </a:lnTo>
                          <a:lnTo>
                            <a:pt x="4" y="2"/>
                          </a:lnTo>
                          <a:lnTo>
                            <a:pt x="14" y="0"/>
                          </a:lnTo>
                          <a:lnTo>
                            <a:pt x="20" y="0"/>
                          </a:lnTo>
                          <a:lnTo>
                            <a:pt x="26" y="2"/>
                          </a:lnTo>
                          <a:lnTo>
                            <a:pt x="32" y="6"/>
                          </a:lnTo>
                          <a:lnTo>
                            <a:pt x="38" y="14"/>
                          </a:lnTo>
                          <a:lnTo>
                            <a:pt x="36" y="12"/>
                          </a:lnTo>
                          <a:lnTo>
                            <a:pt x="28" y="4"/>
                          </a:lnTo>
                          <a:lnTo>
                            <a:pt x="22" y="2"/>
                          </a:lnTo>
                          <a:lnTo>
                            <a:pt x="16" y="2"/>
                          </a:lnTo>
                          <a:lnTo>
                            <a:pt x="10" y="2"/>
                          </a:lnTo>
                          <a:lnTo>
                            <a:pt x="2" y="6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21" name="Freeform 148"/>
                    <p:cNvSpPr>
                      <a:spLocks/>
                    </p:cNvSpPr>
                    <p:nvPr/>
                  </p:nvSpPr>
                  <p:spPr bwMode="auto">
                    <a:xfrm>
                      <a:off x="1495" y="609"/>
                      <a:ext cx="20" cy="5"/>
                    </a:xfrm>
                    <a:custGeom>
                      <a:avLst/>
                      <a:gdLst>
                        <a:gd name="T0" fmla="*/ 5 w 38"/>
                        <a:gd name="T1" fmla="*/ 4 h 12"/>
                        <a:gd name="T2" fmla="*/ 5 w 38"/>
                        <a:gd name="T3" fmla="*/ 4 h 12"/>
                        <a:gd name="T4" fmla="*/ 8 w 38"/>
                        <a:gd name="T5" fmla="*/ 5 h 12"/>
                        <a:gd name="T6" fmla="*/ 13 w 38"/>
                        <a:gd name="T7" fmla="*/ 5 h 12"/>
                        <a:gd name="T8" fmla="*/ 20 w 38"/>
                        <a:gd name="T9" fmla="*/ 4 h 12"/>
                        <a:gd name="T10" fmla="*/ 20 w 38"/>
                        <a:gd name="T11" fmla="*/ 4 h 12"/>
                        <a:gd name="T12" fmla="*/ 13 w 38"/>
                        <a:gd name="T13" fmla="*/ 2 h 12"/>
                        <a:gd name="T14" fmla="*/ 6 w 38"/>
                        <a:gd name="T15" fmla="*/ 0 h 12"/>
                        <a:gd name="T16" fmla="*/ 3 w 38"/>
                        <a:gd name="T17" fmla="*/ 0 h 12"/>
                        <a:gd name="T18" fmla="*/ 0 w 38"/>
                        <a:gd name="T19" fmla="*/ 1 h 12"/>
                        <a:gd name="T20" fmla="*/ 0 w 38"/>
                        <a:gd name="T21" fmla="*/ 1 h 12"/>
                        <a:gd name="T22" fmla="*/ 0 w 38"/>
                        <a:gd name="T23" fmla="*/ 2 h 12"/>
                        <a:gd name="T24" fmla="*/ 1 w 38"/>
                        <a:gd name="T25" fmla="*/ 3 h 12"/>
                        <a:gd name="T26" fmla="*/ 5 w 38"/>
                        <a:gd name="T27" fmla="*/ 4 h 12"/>
                        <a:gd name="T28" fmla="*/ 5 w 38"/>
                        <a:gd name="T29" fmla="*/ 4 h 12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</a:gdLst>
                      <a:ahLst/>
                      <a:cxnLst>
                        <a:cxn ang="T30">
                          <a:pos x="T0" y="T1"/>
                        </a:cxn>
                        <a:cxn ang="T31">
                          <a:pos x="T2" y="T3"/>
                        </a:cxn>
                        <a:cxn ang="T32">
                          <a:pos x="T4" y="T5"/>
                        </a:cxn>
                        <a:cxn ang="T33">
                          <a:pos x="T6" y="T7"/>
                        </a:cxn>
                        <a:cxn ang="T34">
                          <a:pos x="T8" y="T9"/>
                        </a:cxn>
                        <a:cxn ang="T35">
                          <a:pos x="T10" y="T11"/>
                        </a:cxn>
                        <a:cxn ang="T36">
                          <a:pos x="T12" y="T13"/>
                        </a:cxn>
                        <a:cxn ang="T37">
                          <a:pos x="T14" y="T15"/>
                        </a:cxn>
                        <a:cxn ang="T38">
                          <a:pos x="T16" y="T17"/>
                        </a:cxn>
                        <a:cxn ang="T39">
                          <a:pos x="T18" y="T19"/>
                        </a:cxn>
                        <a:cxn ang="T40">
                          <a:pos x="T20" y="T21"/>
                        </a:cxn>
                        <a:cxn ang="T41">
                          <a:pos x="T22" y="T23"/>
                        </a:cxn>
                        <a:cxn ang="T42">
                          <a:pos x="T24" y="T25"/>
                        </a:cxn>
                        <a:cxn ang="T43">
                          <a:pos x="T26" y="T27"/>
                        </a:cxn>
                        <a:cxn ang="T44">
                          <a:pos x="T28" y="T29"/>
                        </a:cxn>
                      </a:cxnLst>
                      <a:rect l="0" t="0" r="r" b="b"/>
                      <a:pathLst>
                        <a:path w="38" h="12">
                          <a:moveTo>
                            <a:pt x="10" y="10"/>
                          </a:moveTo>
                          <a:lnTo>
                            <a:pt x="10" y="10"/>
                          </a:lnTo>
                          <a:lnTo>
                            <a:pt x="16" y="12"/>
                          </a:lnTo>
                          <a:lnTo>
                            <a:pt x="24" y="12"/>
                          </a:lnTo>
                          <a:lnTo>
                            <a:pt x="38" y="10"/>
                          </a:lnTo>
                          <a:lnTo>
                            <a:pt x="24" y="4"/>
                          </a:lnTo>
                          <a:lnTo>
                            <a:pt x="12" y="0"/>
                          </a:lnTo>
                          <a:lnTo>
                            <a:pt x="6" y="0"/>
                          </a:lnTo>
                          <a:lnTo>
                            <a:pt x="0" y="2"/>
                          </a:lnTo>
                          <a:lnTo>
                            <a:pt x="0" y="4"/>
                          </a:lnTo>
                          <a:lnTo>
                            <a:pt x="2" y="6"/>
                          </a:lnTo>
                          <a:lnTo>
                            <a:pt x="10" y="1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22" name="Freeform 149"/>
                    <p:cNvSpPr>
                      <a:spLocks/>
                    </p:cNvSpPr>
                    <p:nvPr/>
                  </p:nvSpPr>
                  <p:spPr bwMode="auto">
                    <a:xfrm>
                      <a:off x="1505" y="611"/>
                      <a:ext cx="6" cy="3"/>
                    </a:xfrm>
                    <a:custGeom>
                      <a:avLst/>
                      <a:gdLst>
                        <a:gd name="T0" fmla="*/ 0 w 10"/>
                        <a:gd name="T1" fmla="*/ 1 h 8"/>
                        <a:gd name="T2" fmla="*/ 0 w 10"/>
                        <a:gd name="T3" fmla="*/ 1 h 8"/>
                        <a:gd name="T4" fmla="*/ 0 w 10"/>
                        <a:gd name="T5" fmla="*/ 2 h 8"/>
                        <a:gd name="T6" fmla="*/ 2 w 10"/>
                        <a:gd name="T7" fmla="*/ 3 h 8"/>
                        <a:gd name="T8" fmla="*/ 2 w 10"/>
                        <a:gd name="T9" fmla="*/ 3 h 8"/>
                        <a:gd name="T10" fmla="*/ 5 w 10"/>
                        <a:gd name="T11" fmla="*/ 2 h 8"/>
                        <a:gd name="T12" fmla="*/ 6 w 10"/>
                        <a:gd name="T13" fmla="*/ 2 h 8"/>
                        <a:gd name="T14" fmla="*/ 6 w 10"/>
                        <a:gd name="T15" fmla="*/ 2 h 8"/>
                        <a:gd name="T16" fmla="*/ 5 w 10"/>
                        <a:gd name="T17" fmla="*/ 1 h 8"/>
                        <a:gd name="T18" fmla="*/ 2 w 10"/>
                        <a:gd name="T19" fmla="*/ 0 h 8"/>
                        <a:gd name="T20" fmla="*/ 2 w 10"/>
                        <a:gd name="T21" fmla="*/ 0 h 8"/>
                        <a:gd name="T22" fmla="*/ 0 w 10"/>
                        <a:gd name="T23" fmla="*/ 0 h 8"/>
                        <a:gd name="T24" fmla="*/ 0 w 10"/>
                        <a:gd name="T25" fmla="*/ 1 h 8"/>
                        <a:gd name="T26" fmla="*/ 0 w 10"/>
                        <a:gd name="T27" fmla="*/ 1 h 8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0" t="0" r="r" b="b"/>
                      <a:pathLst>
                        <a:path w="10" h="8">
                          <a:moveTo>
                            <a:pt x="0" y="2"/>
                          </a:moveTo>
                          <a:lnTo>
                            <a:pt x="0" y="2"/>
                          </a:lnTo>
                          <a:lnTo>
                            <a:pt x="0" y="6"/>
                          </a:lnTo>
                          <a:lnTo>
                            <a:pt x="4" y="8"/>
                          </a:lnTo>
                          <a:lnTo>
                            <a:pt x="8" y="6"/>
                          </a:lnTo>
                          <a:lnTo>
                            <a:pt x="10" y="4"/>
                          </a:lnTo>
                          <a:lnTo>
                            <a:pt x="8" y="2"/>
                          </a:lnTo>
                          <a:lnTo>
                            <a:pt x="4" y="0"/>
                          </a:lnTo>
                          <a:lnTo>
                            <a:pt x="0" y="0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solidFill>
                      <a:srgbClr val="76754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23" name="Freeform 150"/>
                    <p:cNvSpPr>
                      <a:spLocks/>
                    </p:cNvSpPr>
                    <p:nvPr/>
                  </p:nvSpPr>
                  <p:spPr bwMode="auto">
                    <a:xfrm>
                      <a:off x="1509" y="612"/>
                      <a:ext cx="1" cy="0"/>
                    </a:xfrm>
                    <a:custGeom>
                      <a:avLst/>
                      <a:gdLst>
                        <a:gd name="T0" fmla="*/ 1 w 2"/>
                        <a:gd name="T1" fmla="*/ 1 h 2"/>
                        <a:gd name="T2" fmla="*/ 1 w 2"/>
                        <a:gd name="T3" fmla="*/ 1 h 2"/>
                        <a:gd name="T4" fmla="*/ 0 w 2"/>
                        <a:gd name="T5" fmla="*/ 1 h 2"/>
                        <a:gd name="T6" fmla="*/ 0 w 2"/>
                        <a:gd name="T7" fmla="*/ 1 h 2"/>
                        <a:gd name="T8" fmla="*/ 0 w 2"/>
                        <a:gd name="T9" fmla="*/ 1 h 2"/>
                        <a:gd name="T10" fmla="*/ 0 w 2"/>
                        <a:gd name="T11" fmla="*/ 1 h 2"/>
                        <a:gd name="T12" fmla="*/ 0 w 2"/>
                        <a:gd name="T13" fmla="*/ 0 h 2"/>
                        <a:gd name="T14" fmla="*/ 0 w 2"/>
                        <a:gd name="T15" fmla="*/ 0 h 2"/>
                        <a:gd name="T16" fmla="*/ 1 w 2"/>
                        <a:gd name="T17" fmla="*/ 1 h 2"/>
                        <a:gd name="T18" fmla="*/ 1 w 2"/>
                        <a:gd name="T19" fmla="*/ 1 h 2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0" t="0" r="r" b="b"/>
                      <a:pathLst>
                        <a:path w="2" h="2">
                          <a:moveTo>
                            <a:pt x="2" y="2"/>
                          </a:moveTo>
                          <a:lnTo>
                            <a:pt x="2" y="2"/>
                          </a:lnTo>
                          <a:lnTo>
                            <a:pt x="0" y="2"/>
                          </a:lnTo>
                          <a:lnTo>
                            <a:pt x="0" y="0"/>
                          </a:lnTo>
                          <a:lnTo>
                            <a:pt x="2" y="2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24" name="Freeform 151"/>
                    <p:cNvSpPr>
                      <a:spLocks/>
                    </p:cNvSpPr>
                    <p:nvPr/>
                  </p:nvSpPr>
                  <p:spPr bwMode="auto">
                    <a:xfrm>
                      <a:off x="1491" y="606"/>
                      <a:ext cx="24" cy="7"/>
                    </a:xfrm>
                    <a:custGeom>
                      <a:avLst/>
                      <a:gdLst>
                        <a:gd name="T0" fmla="*/ 24 w 44"/>
                        <a:gd name="T1" fmla="*/ 7 h 16"/>
                        <a:gd name="T2" fmla="*/ 24 w 44"/>
                        <a:gd name="T3" fmla="*/ 7 h 16"/>
                        <a:gd name="T4" fmla="*/ 23 w 44"/>
                        <a:gd name="T5" fmla="*/ 6 h 16"/>
                        <a:gd name="T6" fmla="*/ 20 w 44"/>
                        <a:gd name="T7" fmla="*/ 4 h 16"/>
                        <a:gd name="T8" fmla="*/ 14 w 44"/>
                        <a:gd name="T9" fmla="*/ 3 h 16"/>
                        <a:gd name="T10" fmla="*/ 7 w 44"/>
                        <a:gd name="T11" fmla="*/ 2 h 16"/>
                        <a:gd name="T12" fmla="*/ 7 w 44"/>
                        <a:gd name="T13" fmla="*/ 2 h 16"/>
                        <a:gd name="T14" fmla="*/ 3 w 44"/>
                        <a:gd name="T15" fmla="*/ 2 h 16"/>
                        <a:gd name="T16" fmla="*/ 2 w 44"/>
                        <a:gd name="T17" fmla="*/ 1 h 16"/>
                        <a:gd name="T18" fmla="*/ 0 w 44"/>
                        <a:gd name="T19" fmla="*/ 0 h 16"/>
                        <a:gd name="T20" fmla="*/ 0 w 44"/>
                        <a:gd name="T21" fmla="*/ 0 h 16"/>
                        <a:gd name="T22" fmla="*/ 1 w 44"/>
                        <a:gd name="T23" fmla="*/ 2 h 16"/>
                        <a:gd name="T24" fmla="*/ 2 w 44"/>
                        <a:gd name="T25" fmla="*/ 3 h 16"/>
                        <a:gd name="T26" fmla="*/ 7 w 44"/>
                        <a:gd name="T27" fmla="*/ 4 h 16"/>
                        <a:gd name="T28" fmla="*/ 7 w 44"/>
                        <a:gd name="T29" fmla="*/ 4 h 16"/>
                        <a:gd name="T30" fmla="*/ 13 w 44"/>
                        <a:gd name="T31" fmla="*/ 4 h 16"/>
                        <a:gd name="T32" fmla="*/ 19 w 44"/>
                        <a:gd name="T33" fmla="*/ 5 h 16"/>
                        <a:gd name="T34" fmla="*/ 24 w 44"/>
                        <a:gd name="T35" fmla="*/ 7 h 16"/>
                        <a:gd name="T36" fmla="*/ 24 w 44"/>
                        <a:gd name="T37" fmla="*/ 7 h 1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</a:gdLst>
                      <a:ahLst/>
                      <a:cxnLst>
                        <a:cxn ang="T38">
                          <a:pos x="T0" y="T1"/>
                        </a:cxn>
                        <a:cxn ang="T39">
                          <a:pos x="T2" y="T3"/>
                        </a:cxn>
                        <a:cxn ang="T40">
                          <a:pos x="T4" y="T5"/>
                        </a:cxn>
                        <a:cxn ang="T41">
                          <a:pos x="T6" y="T7"/>
                        </a:cxn>
                        <a:cxn ang="T42">
                          <a:pos x="T8" y="T9"/>
                        </a:cxn>
                        <a:cxn ang="T43">
                          <a:pos x="T10" y="T11"/>
                        </a:cxn>
                        <a:cxn ang="T44">
                          <a:pos x="T12" y="T13"/>
                        </a:cxn>
                        <a:cxn ang="T45">
                          <a:pos x="T14" y="T15"/>
                        </a:cxn>
                        <a:cxn ang="T46">
                          <a:pos x="T16" y="T17"/>
                        </a:cxn>
                        <a:cxn ang="T47">
                          <a:pos x="T18" y="T19"/>
                        </a:cxn>
                        <a:cxn ang="T48">
                          <a:pos x="T20" y="T21"/>
                        </a:cxn>
                        <a:cxn ang="T49">
                          <a:pos x="T22" y="T23"/>
                        </a:cxn>
                        <a:cxn ang="T50">
                          <a:pos x="T24" y="T25"/>
                        </a:cxn>
                        <a:cxn ang="T51">
                          <a:pos x="T26" y="T27"/>
                        </a:cxn>
                        <a:cxn ang="T52">
                          <a:pos x="T28" y="T29"/>
                        </a:cxn>
                        <a:cxn ang="T53">
                          <a:pos x="T30" y="T31"/>
                        </a:cxn>
                        <a:cxn ang="T54">
                          <a:pos x="T32" y="T33"/>
                        </a:cxn>
                        <a:cxn ang="T55">
                          <a:pos x="T34" y="T35"/>
                        </a:cxn>
                        <a:cxn ang="T56">
                          <a:pos x="T36" y="T37"/>
                        </a:cxn>
                      </a:cxnLst>
                      <a:rect l="0" t="0" r="r" b="b"/>
                      <a:pathLst>
                        <a:path w="44" h="16">
                          <a:moveTo>
                            <a:pt x="44" y="16"/>
                          </a:moveTo>
                          <a:lnTo>
                            <a:pt x="44" y="16"/>
                          </a:lnTo>
                          <a:lnTo>
                            <a:pt x="42" y="14"/>
                          </a:lnTo>
                          <a:lnTo>
                            <a:pt x="36" y="10"/>
                          </a:lnTo>
                          <a:lnTo>
                            <a:pt x="26" y="6"/>
                          </a:lnTo>
                          <a:lnTo>
                            <a:pt x="12" y="4"/>
                          </a:lnTo>
                          <a:lnTo>
                            <a:pt x="6" y="4"/>
                          </a:lnTo>
                          <a:lnTo>
                            <a:pt x="4" y="2"/>
                          </a:lnTo>
                          <a:lnTo>
                            <a:pt x="0" y="0"/>
                          </a:lnTo>
                          <a:lnTo>
                            <a:pt x="2" y="4"/>
                          </a:lnTo>
                          <a:lnTo>
                            <a:pt x="4" y="6"/>
                          </a:lnTo>
                          <a:lnTo>
                            <a:pt x="12" y="8"/>
                          </a:lnTo>
                          <a:lnTo>
                            <a:pt x="24" y="10"/>
                          </a:lnTo>
                          <a:lnTo>
                            <a:pt x="34" y="12"/>
                          </a:lnTo>
                          <a:lnTo>
                            <a:pt x="44" y="16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25" name="Freeform 152"/>
                    <p:cNvSpPr>
                      <a:spLocks/>
                    </p:cNvSpPr>
                    <p:nvPr/>
                  </p:nvSpPr>
                  <p:spPr bwMode="auto">
                    <a:xfrm>
                      <a:off x="1493" y="609"/>
                      <a:ext cx="10" cy="5"/>
                    </a:xfrm>
                    <a:custGeom>
                      <a:avLst/>
                      <a:gdLst>
                        <a:gd name="T0" fmla="*/ 2 w 18"/>
                        <a:gd name="T1" fmla="*/ 0 h 12"/>
                        <a:gd name="T2" fmla="*/ 2 w 18"/>
                        <a:gd name="T3" fmla="*/ 0 h 12"/>
                        <a:gd name="T4" fmla="*/ 2 w 18"/>
                        <a:gd name="T5" fmla="*/ 1 h 12"/>
                        <a:gd name="T6" fmla="*/ 2 w 18"/>
                        <a:gd name="T7" fmla="*/ 2 h 12"/>
                        <a:gd name="T8" fmla="*/ 4 w 18"/>
                        <a:gd name="T9" fmla="*/ 3 h 12"/>
                        <a:gd name="T10" fmla="*/ 10 w 18"/>
                        <a:gd name="T11" fmla="*/ 5 h 12"/>
                        <a:gd name="T12" fmla="*/ 10 w 18"/>
                        <a:gd name="T13" fmla="*/ 5 h 12"/>
                        <a:gd name="T14" fmla="*/ 6 w 18"/>
                        <a:gd name="T15" fmla="*/ 4 h 12"/>
                        <a:gd name="T16" fmla="*/ 2 w 18"/>
                        <a:gd name="T17" fmla="*/ 3 h 12"/>
                        <a:gd name="T18" fmla="*/ 0 w 18"/>
                        <a:gd name="T19" fmla="*/ 2 h 12"/>
                        <a:gd name="T20" fmla="*/ 0 w 18"/>
                        <a:gd name="T21" fmla="*/ 0 h 12"/>
                        <a:gd name="T22" fmla="*/ 2 w 18"/>
                        <a:gd name="T23" fmla="*/ 0 h 12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8" h="12">
                          <a:moveTo>
                            <a:pt x="4" y="0"/>
                          </a:moveTo>
                          <a:lnTo>
                            <a:pt x="4" y="0"/>
                          </a:lnTo>
                          <a:lnTo>
                            <a:pt x="4" y="2"/>
                          </a:lnTo>
                          <a:lnTo>
                            <a:pt x="4" y="4"/>
                          </a:lnTo>
                          <a:lnTo>
                            <a:pt x="8" y="8"/>
                          </a:lnTo>
                          <a:lnTo>
                            <a:pt x="18" y="12"/>
                          </a:lnTo>
                          <a:lnTo>
                            <a:pt x="10" y="10"/>
                          </a:lnTo>
                          <a:lnTo>
                            <a:pt x="4" y="6"/>
                          </a:lnTo>
                          <a:lnTo>
                            <a:pt x="0" y="4"/>
                          </a:lnTo>
                          <a:lnTo>
                            <a:pt x="0" y="0"/>
                          </a:lnTo>
                          <a:lnTo>
                            <a:pt x="4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26" name="Freeform 153"/>
                    <p:cNvSpPr>
                      <a:spLocks/>
                    </p:cNvSpPr>
                    <p:nvPr/>
                  </p:nvSpPr>
                  <p:spPr bwMode="auto">
                    <a:xfrm>
                      <a:off x="1487" y="608"/>
                      <a:ext cx="9" cy="4"/>
                    </a:xfrm>
                    <a:custGeom>
                      <a:avLst/>
                      <a:gdLst>
                        <a:gd name="T0" fmla="*/ 9 w 16"/>
                        <a:gd name="T1" fmla="*/ 1 h 8"/>
                        <a:gd name="T2" fmla="*/ 1 w 16"/>
                        <a:gd name="T3" fmla="*/ 0 h 8"/>
                        <a:gd name="T4" fmla="*/ 0 w 16"/>
                        <a:gd name="T5" fmla="*/ 1 h 8"/>
                        <a:gd name="T6" fmla="*/ 8 w 16"/>
                        <a:gd name="T7" fmla="*/ 4 h 8"/>
                        <a:gd name="T8" fmla="*/ 9 w 16"/>
                        <a:gd name="T9" fmla="*/ 1 h 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16" h="8">
                          <a:moveTo>
                            <a:pt x="16" y="2"/>
                          </a:moveTo>
                          <a:lnTo>
                            <a:pt x="2" y="0"/>
                          </a:lnTo>
                          <a:lnTo>
                            <a:pt x="0" y="2"/>
                          </a:lnTo>
                          <a:lnTo>
                            <a:pt x="14" y="8"/>
                          </a:lnTo>
                          <a:lnTo>
                            <a:pt x="16" y="2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27" name="Freeform 154"/>
                    <p:cNvSpPr>
                      <a:spLocks/>
                    </p:cNvSpPr>
                    <p:nvPr/>
                  </p:nvSpPr>
                  <p:spPr bwMode="auto">
                    <a:xfrm>
                      <a:off x="1484" y="608"/>
                      <a:ext cx="8" cy="15"/>
                    </a:xfrm>
                    <a:custGeom>
                      <a:avLst/>
                      <a:gdLst>
                        <a:gd name="T0" fmla="*/ 6 w 16"/>
                        <a:gd name="T1" fmla="*/ 3 h 32"/>
                        <a:gd name="T2" fmla="*/ 6 w 16"/>
                        <a:gd name="T3" fmla="*/ 3 h 32"/>
                        <a:gd name="T4" fmla="*/ 6 w 16"/>
                        <a:gd name="T5" fmla="*/ 1 h 32"/>
                        <a:gd name="T6" fmla="*/ 4 w 16"/>
                        <a:gd name="T7" fmla="*/ 0 h 32"/>
                        <a:gd name="T8" fmla="*/ 1 w 16"/>
                        <a:gd name="T9" fmla="*/ 0 h 32"/>
                        <a:gd name="T10" fmla="*/ 1 w 16"/>
                        <a:gd name="T11" fmla="*/ 0 h 32"/>
                        <a:gd name="T12" fmla="*/ 0 w 16"/>
                        <a:gd name="T13" fmla="*/ 1 h 32"/>
                        <a:gd name="T14" fmla="*/ 0 w 16"/>
                        <a:gd name="T15" fmla="*/ 4 h 32"/>
                        <a:gd name="T16" fmla="*/ 1 w 16"/>
                        <a:gd name="T17" fmla="*/ 9 h 32"/>
                        <a:gd name="T18" fmla="*/ 2 w 16"/>
                        <a:gd name="T19" fmla="*/ 13 h 32"/>
                        <a:gd name="T20" fmla="*/ 4 w 16"/>
                        <a:gd name="T21" fmla="*/ 15 h 32"/>
                        <a:gd name="T22" fmla="*/ 5 w 16"/>
                        <a:gd name="T23" fmla="*/ 15 h 32"/>
                        <a:gd name="T24" fmla="*/ 7 w 16"/>
                        <a:gd name="T25" fmla="*/ 14 h 32"/>
                        <a:gd name="T26" fmla="*/ 7 w 16"/>
                        <a:gd name="T27" fmla="*/ 14 h 32"/>
                        <a:gd name="T28" fmla="*/ 8 w 16"/>
                        <a:gd name="T29" fmla="*/ 11 h 32"/>
                        <a:gd name="T30" fmla="*/ 8 w 16"/>
                        <a:gd name="T31" fmla="*/ 8 h 32"/>
                        <a:gd name="T32" fmla="*/ 6 w 16"/>
                        <a:gd name="T33" fmla="*/ 3 h 32"/>
                        <a:gd name="T34" fmla="*/ 6 w 16"/>
                        <a:gd name="T35" fmla="*/ 3 h 32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0" t="0" r="r" b="b"/>
                      <a:pathLst>
                        <a:path w="16" h="32">
                          <a:moveTo>
                            <a:pt x="12" y="6"/>
                          </a:moveTo>
                          <a:lnTo>
                            <a:pt x="12" y="6"/>
                          </a:lnTo>
                          <a:lnTo>
                            <a:pt x="12" y="2"/>
                          </a:lnTo>
                          <a:lnTo>
                            <a:pt x="8" y="0"/>
                          </a:lnTo>
                          <a:lnTo>
                            <a:pt x="2" y="0"/>
                          </a:lnTo>
                          <a:lnTo>
                            <a:pt x="0" y="2"/>
                          </a:lnTo>
                          <a:lnTo>
                            <a:pt x="0" y="8"/>
                          </a:lnTo>
                          <a:lnTo>
                            <a:pt x="2" y="20"/>
                          </a:lnTo>
                          <a:lnTo>
                            <a:pt x="4" y="28"/>
                          </a:lnTo>
                          <a:lnTo>
                            <a:pt x="8" y="32"/>
                          </a:lnTo>
                          <a:lnTo>
                            <a:pt x="10" y="32"/>
                          </a:lnTo>
                          <a:lnTo>
                            <a:pt x="14" y="30"/>
                          </a:lnTo>
                          <a:lnTo>
                            <a:pt x="16" y="24"/>
                          </a:lnTo>
                          <a:lnTo>
                            <a:pt x="16" y="16"/>
                          </a:lnTo>
                          <a:lnTo>
                            <a:pt x="12" y="6"/>
                          </a:lnTo>
                          <a:close/>
                        </a:path>
                      </a:pathLst>
                    </a:custGeom>
                    <a:solidFill>
                      <a:srgbClr val="F5C09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28" name="Freeform 155"/>
                    <p:cNvSpPr>
                      <a:spLocks/>
                    </p:cNvSpPr>
                    <p:nvPr/>
                  </p:nvSpPr>
                  <p:spPr bwMode="auto">
                    <a:xfrm>
                      <a:off x="1488" y="618"/>
                      <a:ext cx="2" cy="1"/>
                    </a:xfrm>
                    <a:custGeom>
                      <a:avLst/>
                      <a:gdLst>
                        <a:gd name="T0" fmla="*/ 2 w 4"/>
                        <a:gd name="T1" fmla="*/ 0 h 2"/>
                        <a:gd name="T2" fmla="*/ 2 w 4"/>
                        <a:gd name="T3" fmla="*/ 0 h 2"/>
                        <a:gd name="T4" fmla="*/ 1 w 4"/>
                        <a:gd name="T5" fmla="*/ 1 h 2"/>
                        <a:gd name="T6" fmla="*/ 1 w 4"/>
                        <a:gd name="T7" fmla="*/ 1 h 2"/>
                        <a:gd name="T8" fmla="*/ 0 w 4"/>
                        <a:gd name="T9" fmla="*/ 0 h 2"/>
                        <a:gd name="T10" fmla="*/ 0 w 4"/>
                        <a:gd name="T11" fmla="*/ 0 h 2"/>
                        <a:gd name="T12" fmla="*/ 1 w 4"/>
                        <a:gd name="T13" fmla="*/ 0 h 2"/>
                        <a:gd name="T14" fmla="*/ 1 w 4"/>
                        <a:gd name="T15" fmla="*/ 0 h 2"/>
                        <a:gd name="T16" fmla="*/ 2 w 4"/>
                        <a:gd name="T17" fmla="*/ 0 h 2"/>
                        <a:gd name="T18" fmla="*/ 2 w 4"/>
                        <a:gd name="T19" fmla="*/ 0 h 2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0" t="0" r="r" b="b"/>
                      <a:pathLst>
                        <a:path w="4" h="2">
                          <a:moveTo>
                            <a:pt x="4" y="0"/>
                          </a:moveTo>
                          <a:lnTo>
                            <a:pt x="4" y="0"/>
                          </a:lnTo>
                          <a:lnTo>
                            <a:pt x="2" y="2"/>
                          </a:lnTo>
                          <a:lnTo>
                            <a:pt x="0" y="0"/>
                          </a:lnTo>
                          <a:lnTo>
                            <a:pt x="2" y="0"/>
                          </a:lnTo>
                          <a:lnTo>
                            <a:pt x="4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29" name="Freeform 156"/>
                    <p:cNvSpPr>
                      <a:spLocks/>
                    </p:cNvSpPr>
                    <p:nvPr/>
                  </p:nvSpPr>
                  <p:spPr bwMode="auto">
                    <a:xfrm>
                      <a:off x="1484" y="665"/>
                      <a:ext cx="41" cy="49"/>
                    </a:xfrm>
                    <a:custGeom>
                      <a:avLst/>
                      <a:gdLst>
                        <a:gd name="T0" fmla="*/ 0 w 76"/>
                        <a:gd name="T1" fmla="*/ 1 h 100"/>
                        <a:gd name="T2" fmla="*/ 33 w 76"/>
                        <a:gd name="T3" fmla="*/ 49 h 100"/>
                        <a:gd name="T4" fmla="*/ 41 w 76"/>
                        <a:gd name="T5" fmla="*/ 0 h 100"/>
                        <a:gd name="T6" fmla="*/ 39 w 76"/>
                        <a:gd name="T7" fmla="*/ 0 h 100"/>
                        <a:gd name="T8" fmla="*/ 39 w 76"/>
                        <a:gd name="T9" fmla="*/ 0 h 100"/>
                        <a:gd name="T10" fmla="*/ 32 w 76"/>
                        <a:gd name="T11" fmla="*/ 43 h 100"/>
                        <a:gd name="T12" fmla="*/ 32 w 76"/>
                        <a:gd name="T13" fmla="*/ 43 h 100"/>
                        <a:gd name="T14" fmla="*/ 2 w 76"/>
                        <a:gd name="T15" fmla="*/ 0 h 100"/>
                        <a:gd name="T16" fmla="*/ 0 w 76"/>
                        <a:gd name="T17" fmla="*/ 1 h 100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0" t="0" r="r" b="b"/>
                      <a:pathLst>
                        <a:path w="76" h="100">
                          <a:moveTo>
                            <a:pt x="0" y="2"/>
                          </a:moveTo>
                          <a:lnTo>
                            <a:pt x="62" y="100"/>
                          </a:lnTo>
                          <a:lnTo>
                            <a:pt x="76" y="0"/>
                          </a:lnTo>
                          <a:lnTo>
                            <a:pt x="72" y="0"/>
                          </a:lnTo>
                          <a:lnTo>
                            <a:pt x="60" y="88"/>
                          </a:lnTo>
                          <a:lnTo>
                            <a:pt x="4" y="0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solidFill>
                      <a:srgbClr val="B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30" name="Freeform 157"/>
                    <p:cNvSpPr>
                      <a:spLocks/>
                    </p:cNvSpPr>
                    <p:nvPr/>
                  </p:nvSpPr>
                  <p:spPr bwMode="auto">
                    <a:xfrm>
                      <a:off x="1508" y="711"/>
                      <a:ext cx="10" cy="58"/>
                    </a:xfrm>
                    <a:custGeom>
                      <a:avLst/>
                      <a:gdLst>
                        <a:gd name="T0" fmla="*/ 0 w 20"/>
                        <a:gd name="T1" fmla="*/ 58 h 120"/>
                        <a:gd name="T2" fmla="*/ 2 w 20"/>
                        <a:gd name="T3" fmla="*/ 58 h 120"/>
                        <a:gd name="T4" fmla="*/ 10 w 20"/>
                        <a:gd name="T5" fmla="*/ 1 h 120"/>
                        <a:gd name="T6" fmla="*/ 8 w 20"/>
                        <a:gd name="T7" fmla="*/ 0 h 120"/>
                        <a:gd name="T8" fmla="*/ 0 w 20"/>
                        <a:gd name="T9" fmla="*/ 58 h 120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20" h="120">
                          <a:moveTo>
                            <a:pt x="0" y="120"/>
                          </a:moveTo>
                          <a:lnTo>
                            <a:pt x="4" y="120"/>
                          </a:lnTo>
                          <a:lnTo>
                            <a:pt x="20" y="2"/>
                          </a:lnTo>
                          <a:lnTo>
                            <a:pt x="16" y="0"/>
                          </a:lnTo>
                          <a:lnTo>
                            <a:pt x="0" y="120"/>
                          </a:lnTo>
                          <a:close/>
                        </a:path>
                      </a:pathLst>
                    </a:custGeom>
                    <a:solidFill>
                      <a:srgbClr val="B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31" name="Freeform 158"/>
                    <p:cNvSpPr>
                      <a:spLocks/>
                    </p:cNvSpPr>
                    <p:nvPr/>
                  </p:nvSpPr>
                  <p:spPr bwMode="auto">
                    <a:xfrm>
                      <a:off x="1510" y="718"/>
                      <a:ext cx="3" cy="4"/>
                    </a:xfrm>
                    <a:custGeom>
                      <a:avLst/>
                      <a:gdLst>
                        <a:gd name="T0" fmla="*/ 3 w 6"/>
                        <a:gd name="T1" fmla="*/ 2 h 10"/>
                        <a:gd name="T2" fmla="*/ 3 w 6"/>
                        <a:gd name="T3" fmla="*/ 2 h 10"/>
                        <a:gd name="T4" fmla="*/ 3 w 6"/>
                        <a:gd name="T5" fmla="*/ 3 h 10"/>
                        <a:gd name="T6" fmla="*/ 2 w 6"/>
                        <a:gd name="T7" fmla="*/ 4 h 10"/>
                        <a:gd name="T8" fmla="*/ 2 w 6"/>
                        <a:gd name="T9" fmla="*/ 4 h 10"/>
                        <a:gd name="T10" fmla="*/ 1 w 6"/>
                        <a:gd name="T11" fmla="*/ 3 h 10"/>
                        <a:gd name="T12" fmla="*/ 0 w 6"/>
                        <a:gd name="T13" fmla="*/ 2 h 10"/>
                        <a:gd name="T14" fmla="*/ 0 w 6"/>
                        <a:gd name="T15" fmla="*/ 2 h 10"/>
                        <a:gd name="T16" fmla="*/ 1 w 6"/>
                        <a:gd name="T17" fmla="*/ 0 h 10"/>
                        <a:gd name="T18" fmla="*/ 2 w 6"/>
                        <a:gd name="T19" fmla="*/ 0 h 10"/>
                        <a:gd name="T20" fmla="*/ 2 w 6"/>
                        <a:gd name="T21" fmla="*/ 0 h 10"/>
                        <a:gd name="T22" fmla="*/ 3 w 6"/>
                        <a:gd name="T23" fmla="*/ 0 h 10"/>
                        <a:gd name="T24" fmla="*/ 3 w 6"/>
                        <a:gd name="T25" fmla="*/ 2 h 10"/>
                        <a:gd name="T26" fmla="*/ 3 w 6"/>
                        <a:gd name="T27" fmla="*/ 2 h 10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0" t="0" r="r" b="b"/>
                      <a:pathLst>
                        <a:path w="6" h="10">
                          <a:moveTo>
                            <a:pt x="6" y="4"/>
                          </a:moveTo>
                          <a:lnTo>
                            <a:pt x="6" y="4"/>
                          </a:lnTo>
                          <a:lnTo>
                            <a:pt x="6" y="8"/>
                          </a:lnTo>
                          <a:lnTo>
                            <a:pt x="4" y="10"/>
                          </a:lnTo>
                          <a:lnTo>
                            <a:pt x="2" y="8"/>
                          </a:lnTo>
                          <a:lnTo>
                            <a:pt x="0" y="4"/>
                          </a:lnTo>
                          <a:lnTo>
                            <a:pt x="2" y="0"/>
                          </a:lnTo>
                          <a:lnTo>
                            <a:pt x="4" y="0"/>
                          </a:lnTo>
                          <a:lnTo>
                            <a:pt x="6" y="0"/>
                          </a:lnTo>
                          <a:lnTo>
                            <a:pt x="6" y="4"/>
                          </a:lnTo>
                          <a:close/>
                        </a:path>
                      </a:pathLst>
                    </a:custGeom>
                    <a:solidFill>
                      <a:srgbClr val="B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32" name="Freeform 159"/>
                    <p:cNvSpPr>
                      <a:spLocks/>
                    </p:cNvSpPr>
                    <p:nvPr/>
                  </p:nvSpPr>
                  <p:spPr bwMode="auto">
                    <a:xfrm>
                      <a:off x="1508" y="730"/>
                      <a:ext cx="4" cy="6"/>
                    </a:xfrm>
                    <a:custGeom>
                      <a:avLst/>
                      <a:gdLst>
                        <a:gd name="T0" fmla="*/ 4 w 8"/>
                        <a:gd name="T1" fmla="*/ 3 h 12"/>
                        <a:gd name="T2" fmla="*/ 4 w 8"/>
                        <a:gd name="T3" fmla="*/ 3 h 12"/>
                        <a:gd name="T4" fmla="*/ 3 w 8"/>
                        <a:gd name="T5" fmla="*/ 5 h 12"/>
                        <a:gd name="T6" fmla="*/ 2 w 8"/>
                        <a:gd name="T7" fmla="*/ 6 h 12"/>
                        <a:gd name="T8" fmla="*/ 2 w 8"/>
                        <a:gd name="T9" fmla="*/ 6 h 12"/>
                        <a:gd name="T10" fmla="*/ 1 w 8"/>
                        <a:gd name="T11" fmla="*/ 5 h 12"/>
                        <a:gd name="T12" fmla="*/ 0 w 8"/>
                        <a:gd name="T13" fmla="*/ 3 h 12"/>
                        <a:gd name="T14" fmla="*/ 0 w 8"/>
                        <a:gd name="T15" fmla="*/ 3 h 12"/>
                        <a:gd name="T16" fmla="*/ 1 w 8"/>
                        <a:gd name="T17" fmla="*/ 1 h 12"/>
                        <a:gd name="T18" fmla="*/ 2 w 8"/>
                        <a:gd name="T19" fmla="*/ 0 h 12"/>
                        <a:gd name="T20" fmla="*/ 2 w 8"/>
                        <a:gd name="T21" fmla="*/ 0 h 12"/>
                        <a:gd name="T22" fmla="*/ 3 w 8"/>
                        <a:gd name="T23" fmla="*/ 1 h 12"/>
                        <a:gd name="T24" fmla="*/ 4 w 8"/>
                        <a:gd name="T25" fmla="*/ 3 h 12"/>
                        <a:gd name="T26" fmla="*/ 4 w 8"/>
                        <a:gd name="T27" fmla="*/ 3 h 12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0" t="0" r="r" b="b"/>
                      <a:pathLst>
                        <a:path w="8" h="12">
                          <a:moveTo>
                            <a:pt x="8" y="6"/>
                          </a:moveTo>
                          <a:lnTo>
                            <a:pt x="8" y="6"/>
                          </a:lnTo>
                          <a:lnTo>
                            <a:pt x="6" y="10"/>
                          </a:lnTo>
                          <a:lnTo>
                            <a:pt x="4" y="12"/>
                          </a:lnTo>
                          <a:lnTo>
                            <a:pt x="2" y="10"/>
                          </a:lnTo>
                          <a:lnTo>
                            <a:pt x="0" y="6"/>
                          </a:lnTo>
                          <a:lnTo>
                            <a:pt x="2" y="2"/>
                          </a:lnTo>
                          <a:lnTo>
                            <a:pt x="4" y="0"/>
                          </a:lnTo>
                          <a:lnTo>
                            <a:pt x="6" y="2"/>
                          </a:lnTo>
                          <a:lnTo>
                            <a:pt x="8" y="6"/>
                          </a:lnTo>
                          <a:close/>
                        </a:path>
                      </a:pathLst>
                    </a:custGeom>
                    <a:solidFill>
                      <a:srgbClr val="B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33" name="Freeform 160"/>
                    <p:cNvSpPr>
                      <a:spLocks/>
                    </p:cNvSpPr>
                    <p:nvPr/>
                  </p:nvSpPr>
                  <p:spPr bwMode="auto">
                    <a:xfrm>
                      <a:off x="1506" y="744"/>
                      <a:ext cx="4" cy="4"/>
                    </a:xfrm>
                    <a:custGeom>
                      <a:avLst/>
                      <a:gdLst>
                        <a:gd name="T0" fmla="*/ 4 w 6"/>
                        <a:gd name="T1" fmla="*/ 2 h 10"/>
                        <a:gd name="T2" fmla="*/ 4 w 6"/>
                        <a:gd name="T3" fmla="*/ 2 h 10"/>
                        <a:gd name="T4" fmla="*/ 3 w 6"/>
                        <a:gd name="T5" fmla="*/ 4 h 10"/>
                        <a:gd name="T6" fmla="*/ 1 w 6"/>
                        <a:gd name="T7" fmla="*/ 4 h 10"/>
                        <a:gd name="T8" fmla="*/ 1 w 6"/>
                        <a:gd name="T9" fmla="*/ 4 h 10"/>
                        <a:gd name="T10" fmla="*/ 0 w 6"/>
                        <a:gd name="T11" fmla="*/ 3 h 10"/>
                        <a:gd name="T12" fmla="*/ 0 w 6"/>
                        <a:gd name="T13" fmla="*/ 2 h 10"/>
                        <a:gd name="T14" fmla="*/ 0 w 6"/>
                        <a:gd name="T15" fmla="*/ 2 h 10"/>
                        <a:gd name="T16" fmla="*/ 0 w 6"/>
                        <a:gd name="T17" fmla="*/ 1 h 10"/>
                        <a:gd name="T18" fmla="*/ 1 w 6"/>
                        <a:gd name="T19" fmla="*/ 0 h 10"/>
                        <a:gd name="T20" fmla="*/ 1 w 6"/>
                        <a:gd name="T21" fmla="*/ 0 h 10"/>
                        <a:gd name="T22" fmla="*/ 4 w 6"/>
                        <a:gd name="T23" fmla="*/ 1 h 10"/>
                        <a:gd name="T24" fmla="*/ 4 w 6"/>
                        <a:gd name="T25" fmla="*/ 2 h 10"/>
                        <a:gd name="T26" fmla="*/ 4 w 6"/>
                        <a:gd name="T27" fmla="*/ 2 h 10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0" t="0" r="r" b="b"/>
                      <a:pathLst>
                        <a:path w="6" h="10">
                          <a:moveTo>
                            <a:pt x="6" y="6"/>
                          </a:moveTo>
                          <a:lnTo>
                            <a:pt x="6" y="6"/>
                          </a:lnTo>
                          <a:lnTo>
                            <a:pt x="4" y="10"/>
                          </a:lnTo>
                          <a:lnTo>
                            <a:pt x="2" y="10"/>
                          </a:lnTo>
                          <a:lnTo>
                            <a:pt x="0" y="8"/>
                          </a:lnTo>
                          <a:lnTo>
                            <a:pt x="0" y="4"/>
                          </a:lnTo>
                          <a:lnTo>
                            <a:pt x="0" y="2"/>
                          </a:lnTo>
                          <a:lnTo>
                            <a:pt x="2" y="0"/>
                          </a:lnTo>
                          <a:lnTo>
                            <a:pt x="6" y="2"/>
                          </a:lnTo>
                          <a:lnTo>
                            <a:pt x="6" y="6"/>
                          </a:lnTo>
                          <a:close/>
                        </a:path>
                      </a:pathLst>
                    </a:custGeom>
                    <a:solidFill>
                      <a:srgbClr val="B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34" name="Freeform 161"/>
                    <p:cNvSpPr>
                      <a:spLocks/>
                    </p:cNvSpPr>
                    <p:nvPr/>
                  </p:nvSpPr>
                  <p:spPr bwMode="auto">
                    <a:xfrm>
                      <a:off x="1504" y="757"/>
                      <a:ext cx="4" cy="5"/>
                    </a:xfrm>
                    <a:custGeom>
                      <a:avLst/>
                      <a:gdLst>
                        <a:gd name="T0" fmla="*/ 4 w 6"/>
                        <a:gd name="T1" fmla="*/ 2 h 10"/>
                        <a:gd name="T2" fmla="*/ 4 w 6"/>
                        <a:gd name="T3" fmla="*/ 2 h 10"/>
                        <a:gd name="T4" fmla="*/ 3 w 6"/>
                        <a:gd name="T5" fmla="*/ 4 h 10"/>
                        <a:gd name="T6" fmla="*/ 1 w 6"/>
                        <a:gd name="T7" fmla="*/ 5 h 10"/>
                        <a:gd name="T8" fmla="*/ 1 w 6"/>
                        <a:gd name="T9" fmla="*/ 5 h 10"/>
                        <a:gd name="T10" fmla="*/ 0 w 6"/>
                        <a:gd name="T11" fmla="*/ 4 h 10"/>
                        <a:gd name="T12" fmla="*/ 0 w 6"/>
                        <a:gd name="T13" fmla="*/ 2 h 10"/>
                        <a:gd name="T14" fmla="*/ 0 w 6"/>
                        <a:gd name="T15" fmla="*/ 2 h 10"/>
                        <a:gd name="T16" fmla="*/ 1 w 6"/>
                        <a:gd name="T17" fmla="*/ 0 h 10"/>
                        <a:gd name="T18" fmla="*/ 3 w 6"/>
                        <a:gd name="T19" fmla="*/ 0 h 10"/>
                        <a:gd name="T20" fmla="*/ 3 w 6"/>
                        <a:gd name="T21" fmla="*/ 0 h 10"/>
                        <a:gd name="T22" fmla="*/ 4 w 6"/>
                        <a:gd name="T23" fmla="*/ 0 h 10"/>
                        <a:gd name="T24" fmla="*/ 4 w 6"/>
                        <a:gd name="T25" fmla="*/ 2 h 10"/>
                        <a:gd name="T26" fmla="*/ 4 w 6"/>
                        <a:gd name="T27" fmla="*/ 2 h 10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0" t="0" r="r" b="b"/>
                      <a:pathLst>
                        <a:path w="6" h="10">
                          <a:moveTo>
                            <a:pt x="6" y="4"/>
                          </a:moveTo>
                          <a:lnTo>
                            <a:pt x="6" y="4"/>
                          </a:lnTo>
                          <a:lnTo>
                            <a:pt x="4" y="8"/>
                          </a:lnTo>
                          <a:lnTo>
                            <a:pt x="2" y="10"/>
                          </a:lnTo>
                          <a:lnTo>
                            <a:pt x="0" y="8"/>
                          </a:lnTo>
                          <a:lnTo>
                            <a:pt x="0" y="4"/>
                          </a:lnTo>
                          <a:lnTo>
                            <a:pt x="2" y="0"/>
                          </a:lnTo>
                          <a:lnTo>
                            <a:pt x="4" y="0"/>
                          </a:lnTo>
                          <a:lnTo>
                            <a:pt x="6" y="0"/>
                          </a:lnTo>
                          <a:lnTo>
                            <a:pt x="6" y="4"/>
                          </a:lnTo>
                          <a:close/>
                        </a:path>
                      </a:pathLst>
                    </a:custGeom>
                    <a:solidFill>
                      <a:srgbClr val="B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35" name="Freeform 162"/>
                    <p:cNvSpPr>
                      <a:spLocks/>
                    </p:cNvSpPr>
                    <p:nvPr/>
                  </p:nvSpPr>
                  <p:spPr bwMode="auto">
                    <a:xfrm>
                      <a:off x="1455" y="771"/>
                      <a:ext cx="40" cy="33"/>
                    </a:xfrm>
                    <a:custGeom>
                      <a:avLst/>
                      <a:gdLst>
                        <a:gd name="T0" fmla="*/ 0 w 72"/>
                        <a:gd name="T1" fmla="*/ 26 h 70"/>
                        <a:gd name="T2" fmla="*/ 11 w 72"/>
                        <a:gd name="T3" fmla="*/ 33 h 70"/>
                        <a:gd name="T4" fmla="*/ 40 w 72"/>
                        <a:gd name="T5" fmla="*/ 4 h 70"/>
                        <a:gd name="T6" fmla="*/ 40 w 72"/>
                        <a:gd name="T7" fmla="*/ 4 h 70"/>
                        <a:gd name="T8" fmla="*/ 34 w 72"/>
                        <a:gd name="T9" fmla="*/ 3 h 70"/>
                        <a:gd name="T10" fmla="*/ 31 w 72"/>
                        <a:gd name="T11" fmla="*/ 0 h 70"/>
                        <a:gd name="T12" fmla="*/ 0 w 72"/>
                        <a:gd name="T13" fmla="*/ 26 h 70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72" h="70">
                          <a:moveTo>
                            <a:pt x="0" y="56"/>
                          </a:moveTo>
                          <a:lnTo>
                            <a:pt x="20" y="70"/>
                          </a:lnTo>
                          <a:lnTo>
                            <a:pt x="72" y="8"/>
                          </a:lnTo>
                          <a:lnTo>
                            <a:pt x="62" y="6"/>
                          </a:lnTo>
                          <a:lnTo>
                            <a:pt x="56" y="0"/>
                          </a:lnTo>
                          <a:lnTo>
                            <a:pt x="0" y="56"/>
                          </a:lnTo>
                          <a:close/>
                        </a:path>
                      </a:pathLst>
                    </a:custGeom>
                    <a:solidFill>
                      <a:srgbClr val="D4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36" name="Freeform 163"/>
                    <p:cNvSpPr>
                      <a:spLocks/>
                    </p:cNvSpPr>
                    <p:nvPr/>
                  </p:nvSpPr>
                  <p:spPr bwMode="auto">
                    <a:xfrm>
                      <a:off x="1453" y="771"/>
                      <a:ext cx="43" cy="34"/>
                    </a:xfrm>
                    <a:custGeom>
                      <a:avLst/>
                      <a:gdLst>
                        <a:gd name="T0" fmla="*/ 40 w 78"/>
                        <a:gd name="T1" fmla="*/ 4 h 72"/>
                        <a:gd name="T2" fmla="*/ 40 w 78"/>
                        <a:gd name="T3" fmla="*/ 4 h 72"/>
                        <a:gd name="T4" fmla="*/ 13 w 78"/>
                        <a:gd name="T5" fmla="*/ 32 h 72"/>
                        <a:gd name="T6" fmla="*/ 13 w 78"/>
                        <a:gd name="T7" fmla="*/ 32 h 72"/>
                        <a:gd name="T8" fmla="*/ 3 w 78"/>
                        <a:gd name="T9" fmla="*/ 26 h 72"/>
                        <a:gd name="T10" fmla="*/ 3 w 78"/>
                        <a:gd name="T11" fmla="*/ 26 h 72"/>
                        <a:gd name="T12" fmla="*/ 34 w 78"/>
                        <a:gd name="T13" fmla="*/ 1 h 72"/>
                        <a:gd name="T14" fmla="*/ 34 w 78"/>
                        <a:gd name="T15" fmla="*/ 1 h 72"/>
                        <a:gd name="T16" fmla="*/ 32 w 78"/>
                        <a:gd name="T17" fmla="*/ 0 h 72"/>
                        <a:gd name="T18" fmla="*/ 1 w 78"/>
                        <a:gd name="T19" fmla="*/ 26 h 72"/>
                        <a:gd name="T20" fmla="*/ 0 w 78"/>
                        <a:gd name="T21" fmla="*/ 26 h 72"/>
                        <a:gd name="T22" fmla="*/ 13 w 78"/>
                        <a:gd name="T23" fmla="*/ 34 h 72"/>
                        <a:gd name="T24" fmla="*/ 43 w 78"/>
                        <a:gd name="T25" fmla="*/ 5 h 72"/>
                        <a:gd name="T26" fmla="*/ 43 w 78"/>
                        <a:gd name="T27" fmla="*/ 5 h 72"/>
                        <a:gd name="T28" fmla="*/ 40 w 78"/>
                        <a:gd name="T29" fmla="*/ 4 h 72"/>
                        <a:gd name="T30" fmla="*/ 40 w 78"/>
                        <a:gd name="T31" fmla="*/ 4 h 72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</a:gdLst>
                      <a:ahLst/>
                      <a:cxnLst>
                        <a:cxn ang="T32">
                          <a:pos x="T0" y="T1"/>
                        </a:cxn>
                        <a:cxn ang="T33">
                          <a:pos x="T2" y="T3"/>
                        </a:cxn>
                        <a:cxn ang="T34">
                          <a:pos x="T4" y="T5"/>
                        </a:cxn>
                        <a:cxn ang="T35">
                          <a:pos x="T6" y="T7"/>
                        </a:cxn>
                        <a:cxn ang="T36">
                          <a:pos x="T8" y="T9"/>
                        </a:cxn>
                        <a:cxn ang="T37">
                          <a:pos x="T10" y="T11"/>
                        </a:cxn>
                        <a:cxn ang="T38">
                          <a:pos x="T12" y="T13"/>
                        </a:cxn>
                        <a:cxn ang="T39">
                          <a:pos x="T14" y="T15"/>
                        </a:cxn>
                        <a:cxn ang="T40">
                          <a:pos x="T16" y="T17"/>
                        </a:cxn>
                        <a:cxn ang="T41">
                          <a:pos x="T18" y="T19"/>
                        </a:cxn>
                        <a:cxn ang="T42">
                          <a:pos x="T20" y="T21"/>
                        </a:cxn>
                        <a:cxn ang="T43">
                          <a:pos x="T22" y="T23"/>
                        </a:cxn>
                        <a:cxn ang="T44">
                          <a:pos x="T24" y="T25"/>
                        </a:cxn>
                        <a:cxn ang="T45">
                          <a:pos x="T26" y="T27"/>
                        </a:cxn>
                        <a:cxn ang="T46">
                          <a:pos x="T28" y="T29"/>
                        </a:cxn>
                        <a:cxn ang="T47">
                          <a:pos x="T30" y="T31"/>
                        </a:cxn>
                      </a:cxnLst>
                      <a:rect l="0" t="0" r="r" b="b"/>
                      <a:pathLst>
                        <a:path w="78" h="72">
                          <a:moveTo>
                            <a:pt x="72" y="8"/>
                          </a:moveTo>
                          <a:lnTo>
                            <a:pt x="72" y="8"/>
                          </a:lnTo>
                          <a:lnTo>
                            <a:pt x="24" y="68"/>
                          </a:lnTo>
                          <a:lnTo>
                            <a:pt x="6" y="56"/>
                          </a:lnTo>
                          <a:lnTo>
                            <a:pt x="62" y="2"/>
                          </a:lnTo>
                          <a:lnTo>
                            <a:pt x="58" y="0"/>
                          </a:lnTo>
                          <a:lnTo>
                            <a:pt x="2" y="54"/>
                          </a:lnTo>
                          <a:lnTo>
                            <a:pt x="0" y="56"/>
                          </a:lnTo>
                          <a:lnTo>
                            <a:pt x="24" y="72"/>
                          </a:lnTo>
                          <a:lnTo>
                            <a:pt x="78" y="10"/>
                          </a:lnTo>
                          <a:lnTo>
                            <a:pt x="72" y="8"/>
                          </a:lnTo>
                          <a:close/>
                        </a:path>
                      </a:pathLst>
                    </a:custGeom>
                    <a:solidFill>
                      <a:srgbClr val="B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37" name="Freeform 164"/>
                    <p:cNvSpPr>
                      <a:spLocks/>
                    </p:cNvSpPr>
                    <p:nvPr/>
                  </p:nvSpPr>
                  <p:spPr bwMode="auto">
                    <a:xfrm>
                      <a:off x="1485" y="765"/>
                      <a:ext cx="27" cy="13"/>
                    </a:xfrm>
                    <a:custGeom>
                      <a:avLst/>
                      <a:gdLst>
                        <a:gd name="T0" fmla="*/ 0 w 50"/>
                        <a:gd name="T1" fmla="*/ 2 h 28"/>
                        <a:gd name="T2" fmla="*/ 0 w 50"/>
                        <a:gd name="T3" fmla="*/ 2 h 28"/>
                        <a:gd name="T4" fmla="*/ 25 w 50"/>
                        <a:gd name="T5" fmla="*/ 5 h 28"/>
                        <a:gd name="T6" fmla="*/ 25 w 50"/>
                        <a:gd name="T7" fmla="*/ 5 h 28"/>
                        <a:gd name="T8" fmla="*/ 24 w 50"/>
                        <a:gd name="T9" fmla="*/ 11 h 28"/>
                        <a:gd name="T10" fmla="*/ 24 w 50"/>
                        <a:gd name="T11" fmla="*/ 11 h 28"/>
                        <a:gd name="T12" fmla="*/ 0 w 50"/>
                        <a:gd name="T13" fmla="*/ 8 h 28"/>
                        <a:gd name="T14" fmla="*/ 0 w 50"/>
                        <a:gd name="T15" fmla="*/ 10 h 28"/>
                        <a:gd name="T16" fmla="*/ 26 w 50"/>
                        <a:gd name="T17" fmla="*/ 13 h 28"/>
                        <a:gd name="T18" fmla="*/ 27 w 50"/>
                        <a:gd name="T19" fmla="*/ 3 h 28"/>
                        <a:gd name="T20" fmla="*/ 1 w 50"/>
                        <a:gd name="T21" fmla="*/ 0 h 28"/>
                        <a:gd name="T22" fmla="*/ 0 w 50"/>
                        <a:gd name="T23" fmla="*/ 2 h 28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50" h="28">
                          <a:moveTo>
                            <a:pt x="0" y="4"/>
                          </a:moveTo>
                          <a:lnTo>
                            <a:pt x="0" y="4"/>
                          </a:lnTo>
                          <a:lnTo>
                            <a:pt x="46" y="10"/>
                          </a:lnTo>
                          <a:lnTo>
                            <a:pt x="44" y="24"/>
                          </a:lnTo>
                          <a:lnTo>
                            <a:pt x="0" y="18"/>
                          </a:lnTo>
                          <a:lnTo>
                            <a:pt x="0" y="22"/>
                          </a:lnTo>
                          <a:lnTo>
                            <a:pt x="48" y="28"/>
                          </a:lnTo>
                          <a:lnTo>
                            <a:pt x="50" y="6"/>
                          </a:lnTo>
                          <a:lnTo>
                            <a:pt x="2" y="0"/>
                          </a:lnTo>
                          <a:lnTo>
                            <a:pt x="0" y="4"/>
                          </a:lnTo>
                          <a:close/>
                        </a:path>
                      </a:pathLst>
                    </a:custGeom>
                    <a:solidFill>
                      <a:srgbClr val="B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38" name="Freeform 165"/>
                    <p:cNvSpPr>
                      <a:spLocks/>
                    </p:cNvSpPr>
                    <p:nvPr/>
                  </p:nvSpPr>
                  <p:spPr bwMode="auto">
                    <a:xfrm>
                      <a:off x="1441" y="764"/>
                      <a:ext cx="62" cy="26"/>
                    </a:xfrm>
                    <a:custGeom>
                      <a:avLst/>
                      <a:gdLst>
                        <a:gd name="T0" fmla="*/ 49 w 114"/>
                        <a:gd name="T1" fmla="*/ 0 h 54"/>
                        <a:gd name="T2" fmla="*/ 0 w 114"/>
                        <a:gd name="T3" fmla="*/ 15 h 54"/>
                        <a:gd name="T4" fmla="*/ 7 w 114"/>
                        <a:gd name="T5" fmla="*/ 26 h 54"/>
                        <a:gd name="T6" fmla="*/ 62 w 114"/>
                        <a:gd name="T7" fmla="*/ 4 h 54"/>
                        <a:gd name="T8" fmla="*/ 49 w 114"/>
                        <a:gd name="T9" fmla="*/ 0 h 54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114" h="54">
                          <a:moveTo>
                            <a:pt x="90" y="0"/>
                          </a:moveTo>
                          <a:lnTo>
                            <a:pt x="0" y="32"/>
                          </a:lnTo>
                          <a:lnTo>
                            <a:pt x="12" y="54"/>
                          </a:lnTo>
                          <a:lnTo>
                            <a:pt x="114" y="8"/>
                          </a:lnTo>
                          <a:lnTo>
                            <a:pt x="90" y="0"/>
                          </a:lnTo>
                          <a:close/>
                        </a:path>
                      </a:pathLst>
                    </a:custGeom>
                    <a:solidFill>
                      <a:srgbClr val="D4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39" name="Freeform 166"/>
                    <p:cNvSpPr>
                      <a:spLocks/>
                    </p:cNvSpPr>
                    <p:nvPr/>
                  </p:nvSpPr>
                  <p:spPr bwMode="auto">
                    <a:xfrm>
                      <a:off x="1439" y="764"/>
                      <a:ext cx="66" cy="27"/>
                    </a:xfrm>
                    <a:custGeom>
                      <a:avLst/>
                      <a:gdLst>
                        <a:gd name="T0" fmla="*/ 2 w 122"/>
                        <a:gd name="T1" fmla="*/ 14 h 56"/>
                        <a:gd name="T2" fmla="*/ 0 w 122"/>
                        <a:gd name="T3" fmla="*/ 15 h 56"/>
                        <a:gd name="T4" fmla="*/ 9 w 122"/>
                        <a:gd name="T5" fmla="*/ 27 h 56"/>
                        <a:gd name="T6" fmla="*/ 66 w 122"/>
                        <a:gd name="T7" fmla="*/ 4 h 56"/>
                        <a:gd name="T8" fmla="*/ 63 w 122"/>
                        <a:gd name="T9" fmla="*/ 3 h 56"/>
                        <a:gd name="T10" fmla="*/ 63 w 122"/>
                        <a:gd name="T11" fmla="*/ 3 h 56"/>
                        <a:gd name="T12" fmla="*/ 10 w 122"/>
                        <a:gd name="T13" fmla="*/ 25 h 56"/>
                        <a:gd name="T14" fmla="*/ 10 w 122"/>
                        <a:gd name="T15" fmla="*/ 25 h 56"/>
                        <a:gd name="T16" fmla="*/ 4 w 122"/>
                        <a:gd name="T17" fmla="*/ 16 h 56"/>
                        <a:gd name="T18" fmla="*/ 4 w 122"/>
                        <a:gd name="T19" fmla="*/ 16 h 56"/>
                        <a:gd name="T20" fmla="*/ 55 w 122"/>
                        <a:gd name="T21" fmla="*/ 1 h 56"/>
                        <a:gd name="T22" fmla="*/ 51 w 122"/>
                        <a:gd name="T23" fmla="*/ 0 h 56"/>
                        <a:gd name="T24" fmla="*/ 2 w 122"/>
                        <a:gd name="T25" fmla="*/ 14 h 5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</a:gdLst>
                      <a:ahLst/>
                      <a:cxnLst>
                        <a:cxn ang="T26">
                          <a:pos x="T0" y="T1"/>
                        </a:cxn>
                        <a:cxn ang="T27">
                          <a:pos x="T2" y="T3"/>
                        </a:cxn>
                        <a:cxn ang="T28">
                          <a:pos x="T4" y="T5"/>
                        </a:cxn>
                        <a:cxn ang="T29">
                          <a:pos x="T6" y="T7"/>
                        </a:cxn>
                        <a:cxn ang="T30">
                          <a:pos x="T8" y="T9"/>
                        </a:cxn>
                        <a:cxn ang="T31">
                          <a:pos x="T10" y="T11"/>
                        </a:cxn>
                        <a:cxn ang="T32">
                          <a:pos x="T12" y="T13"/>
                        </a:cxn>
                        <a:cxn ang="T33">
                          <a:pos x="T14" y="T15"/>
                        </a:cxn>
                        <a:cxn ang="T34">
                          <a:pos x="T16" y="T17"/>
                        </a:cxn>
                        <a:cxn ang="T35">
                          <a:pos x="T18" y="T19"/>
                        </a:cxn>
                        <a:cxn ang="T36">
                          <a:pos x="T20" y="T21"/>
                        </a:cxn>
                        <a:cxn ang="T37">
                          <a:pos x="T22" y="T23"/>
                        </a:cxn>
                        <a:cxn ang="T38">
                          <a:pos x="T24" y="T25"/>
                        </a:cxn>
                      </a:cxnLst>
                      <a:rect l="0" t="0" r="r" b="b"/>
                      <a:pathLst>
                        <a:path w="122" h="56">
                          <a:moveTo>
                            <a:pt x="4" y="30"/>
                          </a:moveTo>
                          <a:lnTo>
                            <a:pt x="0" y="32"/>
                          </a:lnTo>
                          <a:lnTo>
                            <a:pt x="16" y="56"/>
                          </a:lnTo>
                          <a:lnTo>
                            <a:pt x="122" y="8"/>
                          </a:lnTo>
                          <a:lnTo>
                            <a:pt x="116" y="6"/>
                          </a:lnTo>
                          <a:lnTo>
                            <a:pt x="18" y="52"/>
                          </a:lnTo>
                          <a:lnTo>
                            <a:pt x="8" y="34"/>
                          </a:lnTo>
                          <a:lnTo>
                            <a:pt x="102" y="2"/>
                          </a:lnTo>
                          <a:lnTo>
                            <a:pt x="94" y="0"/>
                          </a:lnTo>
                          <a:lnTo>
                            <a:pt x="4" y="30"/>
                          </a:lnTo>
                          <a:close/>
                        </a:path>
                      </a:pathLst>
                    </a:custGeom>
                    <a:solidFill>
                      <a:srgbClr val="B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40" name="Freeform 167"/>
                    <p:cNvSpPr>
                      <a:spLocks/>
                    </p:cNvSpPr>
                    <p:nvPr/>
                  </p:nvSpPr>
                  <p:spPr bwMode="auto">
                    <a:xfrm>
                      <a:off x="1488" y="764"/>
                      <a:ext cx="18" cy="5"/>
                    </a:xfrm>
                    <a:custGeom>
                      <a:avLst/>
                      <a:gdLst>
                        <a:gd name="T0" fmla="*/ 0 w 34"/>
                        <a:gd name="T1" fmla="*/ 1 h 10"/>
                        <a:gd name="T2" fmla="*/ 14 w 34"/>
                        <a:gd name="T3" fmla="*/ 5 h 10"/>
                        <a:gd name="T4" fmla="*/ 18 w 34"/>
                        <a:gd name="T5" fmla="*/ 4 h 10"/>
                        <a:gd name="T6" fmla="*/ 2 w 34"/>
                        <a:gd name="T7" fmla="*/ 0 h 10"/>
                        <a:gd name="T8" fmla="*/ 0 w 34"/>
                        <a:gd name="T9" fmla="*/ 1 h 10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34" h="10">
                          <a:moveTo>
                            <a:pt x="0" y="2"/>
                          </a:moveTo>
                          <a:lnTo>
                            <a:pt x="26" y="10"/>
                          </a:lnTo>
                          <a:lnTo>
                            <a:pt x="34" y="8"/>
                          </a:lnTo>
                          <a:lnTo>
                            <a:pt x="4" y="0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solidFill>
                      <a:srgbClr val="B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41" name="Freeform 168"/>
                    <p:cNvSpPr>
                      <a:spLocks/>
                    </p:cNvSpPr>
                    <p:nvPr/>
                  </p:nvSpPr>
                  <p:spPr bwMode="auto">
                    <a:xfrm>
                      <a:off x="1508" y="777"/>
                      <a:ext cx="14" cy="51"/>
                    </a:xfrm>
                    <a:custGeom>
                      <a:avLst/>
                      <a:gdLst>
                        <a:gd name="T0" fmla="*/ 0 w 26"/>
                        <a:gd name="T1" fmla="*/ 0 h 106"/>
                        <a:gd name="T2" fmla="*/ 12 w 26"/>
                        <a:gd name="T3" fmla="*/ 51 h 106"/>
                        <a:gd name="T4" fmla="*/ 14 w 26"/>
                        <a:gd name="T5" fmla="*/ 50 h 106"/>
                        <a:gd name="T6" fmla="*/ 2 w 26"/>
                        <a:gd name="T7" fmla="*/ 0 h 106"/>
                        <a:gd name="T8" fmla="*/ 0 w 26"/>
                        <a:gd name="T9" fmla="*/ 0 h 106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26" h="106">
                          <a:moveTo>
                            <a:pt x="0" y="0"/>
                          </a:moveTo>
                          <a:lnTo>
                            <a:pt x="22" y="106"/>
                          </a:lnTo>
                          <a:lnTo>
                            <a:pt x="26" y="104"/>
                          </a:lnTo>
                          <a:lnTo>
                            <a:pt x="4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B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42" name="Freeform 169"/>
                    <p:cNvSpPr>
                      <a:spLocks/>
                    </p:cNvSpPr>
                    <p:nvPr/>
                  </p:nvSpPr>
                  <p:spPr bwMode="auto">
                    <a:xfrm>
                      <a:off x="1420" y="930"/>
                      <a:ext cx="107" cy="65"/>
                    </a:xfrm>
                    <a:custGeom>
                      <a:avLst/>
                      <a:gdLst>
                        <a:gd name="T0" fmla="*/ 15 w 198"/>
                        <a:gd name="T1" fmla="*/ 31 h 134"/>
                        <a:gd name="T2" fmla="*/ 15 w 198"/>
                        <a:gd name="T3" fmla="*/ 31 h 134"/>
                        <a:gd name="T4" fmla="*/ 4 w 198"/>
                        <a:gd name="T5" fmla="*/ 41 h 134"/>
                        <a:gd name="T6" fmla="*/ 0 w 198"/>
                        <a:gd name="T7" fmla="*/ 46 h 134"/>
                        <a:gd name="T8" fmla="*/ 101 w 198"/>
                        <a:gd name="T9" fmla="*/ 65 h 134"/>
                        <a:gd name="T10" fmla="*/ 101 w 198"/>
                        <a:gd name="T11" fmla="*/ 65 h 134"/>
                        <a:gd name="T12" fmla="*/ 103 w 198"/>
                        <a:gd name="T13" fmla="*/ 52 h 134"/>
                        <a:gd name="T14" fmla="*/ 105 w 198"/>
                        <a:gd name="T15" fmla="*/ 33 h 134"/>
                        <a:gd name="T16" fmla="*/ 107 w 198"/>
                        <a:gd name="T17" fmla="*/ 0 h 134"/>
                        <a:gd name="T18" fmla="*/ 107 w 198"/>
                        <a:gd name="T19" fmla="*/ 0 h 134"/>
                        <a:gd name="T20" fmla="*/ 102 w 198"/>
                        <a:gd name="T21" fmla="*/ 0 h 134"/>
                        <a:gd name="T22" fmla="*/ 96 w 198"/>
                        <a:gd name="T23" fmla="*/ 1 h 134"/>
                        <a:gd name="T24" fmla="*/ 85 w 198"/>
                        <a:gd name="T25" fmla="*/ 5 h 134"/>
                        <a:gd name="T26" fmla="*/ 73 w 198"/>
                        <a:gd name="T27" fmla="*/ 10 h 134"/>
                        <a:gd name="T28" fmla="*/ 61 w 198"/>
                        <a:gd name="T29" fmla="*/ 16 h 134"/>
                        <a:gd name="T30" fmla="*/ 49 w 198"/>
                        <a:gd name="T31" fmla="*/ 22 h 134"/>
                        <a:gd name="T32" fmla="*/ 37 w 198"/>
                        <a:gd name="T33" fmla="*/ 27 h 134"/>
                        <a:gd name="T34" fmla="*/ 25 w 198"/>
                        <a:gd name="T35" fmla="*/ 30 h 134"/>
                        <a:gd name="T36" fmla="*/ 21 w 198"/>
                        <a:gd name="T37" fmla="*/ 31 h 134"/>
                        <a:gd name="T38" fmla="*/ 15 w 198"/>
                        <a:gd name="T39" fmla="*/ 31 h 134"/>
                        <a:gd name="T40" fmla="*/ 15 w 198"/>
                        <a:gd name="T41" fmla="*/ 31 h 134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0" t="0" r="r" b="b"/>
                      <a:pathLst>
                        <a:path w="198" h="134">
                          <a:moveTo>
                            <a:pt x="28" y="64"/>
                          </a:moveTo>
                          <a:lnTo>
                            <a:pt x="28" y="64"/>
                          </a:lnTo>
                          <a:lnTo>
                            <a:pt x="8" y="84"/>
                          </a:lnTo>
                          <a:lnTo>
                            <a:pt x="0" y="94"/>
                          </a:lnTo>
                          <a:lnTo>
                            <a:pt x="186" y="134"/>
                          </a:lnTo>
                          <a:lnTo>
                            <a:pt x="190" y="108"/>
                          </a:lnTo>
                          <a:lnTo>
                            <a:pt x="194" y="68"/>
                          </a:lnTo>
                          <a:lnTo>
                            <a:pt x="198" y="0"/>
                          </a:lnTo>
                          <a:lnTo>
                            <a:pt x="188" y="0"/>
                          </a:lnTo>
                          <a:lnTo>
                            <a:pt x="178" y="2"/>
                          </a:lnTo>
                          <a:lnTo>
                            <a:pt x="158" y="10"/>
                          </a:lnTo>
                          <a:lnTo>
                            <a:pt x="136" y="20"/>
                          </a:lnTo>
                          <a:lnTo>
                            <a:pt x="112" y="34"/>
                          </a:lnTo>
                          <a:lnTo>
                            <a:pt x="90" y="46"/>
                          </a:lnTo>
                          <a:lnTo>
                            <a:pt x="68" y="56"/>
                          </a:lnTo>
                          <a:lnTo>
                            <a:pt x="46" y="62"/>
                          </a:lnTo>
                          <a:lnTo>
                            <a:pt x="38" y="64"/>
                          </a:lnTo>
                          <a:lnTo>
                            <a:pt x="28" y="64"/>
                          </a:lnTo>
                          <a:close/>
                        </a:path>
                      </a:pathLst>
                    </a:custGeom>
                    <a:solidFill>
                      <a:srgbClr val="193A4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43" name="Freeform 170"/>
                    <p:cNvSpPr>
                      <a:spLocks/>
                    </p:cNvSpPr>
                    <p:nvPr/>
                  </p:nvSpPr>
                  <p:spPr bwMode="auto">
                    <a:xfrm>
                      <a:off x="1371" y="812"/>
                      <a:ext cx="119" cy="94"/>
                    </a:xfrm>
                    <a:custGeom>
                      <a:avLst/>
                      <a:gdLst>
                        <a:gd name="T0" fmla="*/ 51 w 220"/>
                        <a:gd name="T1" fmla="*/ 9 h 196"/>
                        <a:gd name="T2" fmla="*/ 51 w 220"/>
                        <a:gd name="T3" fmla="*/ 9 h 196"/>
                        <a:gd name="T4" fmla="*/ 47 w 220"/>
                        <a:gd name="T5" fmla="*/ 6 h 196"/>
                        <a:gd name="T6" fmla="*/ 36 w 220"/>
                        <a:gd name="T7" fmla="*/ 2 h 196"/>
                        <a:gd name="T8" fmla="*/ 30 w 220"/>
                        <a:gd name="T9" fmla="*/ 0 h 196"/>
                        <a:gd name="T10" fmla="*/ 25 w 220"/>
                        <a:gd name="T11" fmla="*/ 0 h 196"/>
                        <a:gd name="T12" fmla="*/ 22 w 220"/>
                        <a:gd name="T13" fmla="*/ 0 h 196"/>
                        <a:gd name="T14" fmla="*/ 19 w 220"/>
                        <a:gd name="T15" fmla="*/ 1 h 196"/>
                        <a:gd name="T16" fmla="*/ 17 w 220"/>
                        <a:gd name="T17" fmla="*/ 3 h 196"/>
                        <a:gd name="T18" fmla="*/ 16 w 220"/>
                        <a:gd name="T19" fmla="*/ 5 h 196"/>
                        <a:gd name="T20" fmla="*/ 16 w 220"/>
                        <a:gd name="T21" fmla="*/ 5 h 196"/>
                        <a:gd name="T22" fmla="*/ 11 w 220"/>
                        <a:gd name="T23" fmla="*/ 18 h 196"/>
                        <a:gd name="T24" fmla="*/ 5 w 220"/>
                        <a:gd name="T25" fmla="*/ 35 h 196"/>
                        <a:gd name="T26" fmla="*/ 0 w 220"/>
                        <a:gd name="T27" fmla="*/ 53 h 196"/>
                        <a:gd name="T28" fmla="*/ 0 w 220"/>
                        <a:gd name="T29" fmla="*/ 53 h 196"/>
                        <a:gd name="T30" fmla="*/ 1 w 220"/>
                        <a:gd name="T31" fmla="*/ 55 h 196"/>
                        <a:gd name="T32" fmla="*/ 5 w 220"/>
                        <a:gd name="T33" fmla="*/ 59 h 196"/>
                        <a:gd name="T34" fmla="*/ 12 w 220"/>
                        <a:gd name="T35" fmla="*/ 66 h 196"/>
                        <a:gd name="T36" fmla="*/ 16 w 220"/>
                        <a:gd name="T37" fmla="*/ 68 h 196"/>
                        <a:gd name="T38" fmla="*/ 22 w 220"/>
                        <a:gd name="T39" fmla="*/ 71 h 196"/>
                        <a:gd name="T40" fmla="*/ 22 w 220"/>
                        <a:gd name="T41" fmla="*/ 71 h 196"/>
                        <a:gd name="T42" fmla="*/ 61 w 220"/>
                        <a:gd name="T43" fmla="*/ 84 h 196"/>
                        <a:gd name="T44" fmla="*/ 84 w 220"/>
                        <a:gd name="T45" fmla="*/ 94 h 196"/>
                        <a:gd name="T46" fmla="*/ 84 w 220"/>
                        <a:gd name="T47" fmla="*/ 94 h 196"/>
                        <a:gd name="T48" fmla="*/ 89 w 220"/>
                        <a:gd name="T49" fmla="*/ 94 h 196"/>
                        <a:gd name="T50" fmla="*/ 94 w 220"/>
                        <a:gd name="T51" fmla="*/ 92 h 196"/>
                        <a:gd name="T52" fmla="*/ 100 w 220"/>
                        <a:gd name="T53" fmla="*/ 87 h 196"/>
                        <a:gd name="T54" fmla="*/ 118 w 220"/>
                        <a:gd name="T55" fmla="*/ 42 h 196"/>
                        <a:gd name="T56" fmla="*/ 118 w 220"/>
                        <a:gd name="T57" fmla="*/ 42 h 196"/>
                        <a:gd name="T58" fmla="*/ 118 w 220"/>
                        <a:gd name="T59" fmla="*/ 40 h 196"/>
                        <a:gd name="T60" fmla="*/ 119 w 220"/>
                        <a:gd name="T61" fmla="*/ 36 h 196"/>
                        <a:gd name="T62" fmla="*/ 118 w 220"/>
                        <a:gd name="T63" fmla="*/ 34 h 196"/>
                        <a:gd name="T64" fmla="*/ 117 w 220"/>
                        <a:gd name="T65" fmla="*/ 32 h 196"/>
                        <a:gd name="T66" fmla="*/ 115 w 220"/>
                        <a:gd name="T67" fmla="*/ 29 h 196"/>
                        <a:gd name="T68" fmla="*/ 110 w 220"/>
                        <a:gd name="T69" fmla="*/ 27 h 196"/>
                        <a:gd name="T70" fmla="*/ 110 w 220"/>
                        <a:gd name="T71" fmla="*/ 27 h 196"/>
                        <a:gd name="T72" fmla="*/ 51 w 220"/>
                        <a:gd name="T73" fmla="*/ 9 h 196"/>
                        <a:gd name="T74" fmla="*/ 51 w 220"/>
                        <a:gd name="T75" fmla="*/ 9 h 19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</a:gdLst>
                      <a:ahLst/>
                      <a:cxnLst>
                        <a:cxn ang="T76">
                          <a:pos x="T0" y="T1"/>
                        </a:cxn>
                        <a:cxn ang="T77">
                          <a:pos x="T2" y="T3"/>
                        </a:cxn>
                        <a:cxn ang="T78">
                          <a:pos x="T4" y="T5"/>
                        </a:cxn>
                        <a:cxn ang="T79">
                          <a:pos x="T6" y="T7"/>
                        </a:cxn>
                        <a:cxn ang="T80">
                          <a:pos x="T8" y="T9"/>
                        </a:cxn>
                        <a:cxn ang="T81">
                          <a:pos x="T10" y="T11"/>
                        </a:cxn>
                        <a:cxn ang="T82">
                          <a:pos x="T12" y="T13"/>
                        </a:cxn>
                        <a:cxn ang="T83">
                          <a:pos x="T14" y="T15"/>
                        </a:cxn>
                        <a:cxn ang="T84">
                          <a:pos x="T16" y="T17"/>
                        </a:cxn>
                        <a:cxn ang="T85">
                          <a:pos x="T18" y="T19"/>
                        </a:cxn>
                        <a:cxn ang="T86">
                          <a:pos x="T20" y="T21"/>
                        </a:cxn>
                        <a:cxn ang="T87">
                          <a:pos x="T22" y="T23"/>
                        </a:cxn>
                        <a:cxn ang="T88">
                          <a:pos x="T24" y="T25"/>
                        </a:cxn>
                        <a:cxn ang="T89">
                          <a:pos x="T26" y="T27"/>
                        </a:cxn>
                        <a:cxn ang="T90">
                          <a:pos x="T28" y="T29"/>
                        </a:cxn>
                        <a:cxn ang="T91">
                          <a:pos x="T30" y="T31"/>
                        </a:cxn>
                        <a:cxn ang="T92">
                          <a:pos x="T32" y="T33"/>
                        </a:cxn>
                        <a:cxn ang="T93">
                          <a:pos x="T34" y="T35"/>
                        </a:cxn>
                        <a:cxn ang="T94">
                          <a:pos x="T36" y="T37"/>
                        </a:cxn>
                        <a:cxn ang="T95">
                          <a:pos x="T38" y="T39"/>
                        </a:cxn>
                        <a:cxn ang="T96">
                          <a:pos x="T40" y="T41"/>
                        </a:cxn>
                        <a:cxn ang="T97">
                          <a:pos x="T42" y="T43"/>
                        </a:cxn>
                        <a:cxn ang="T98">
                          <a:pos x="T44" y="T45"/>
                        </a:cxn>
                        <a:cxn ang="T99">
                          <a:pos x="T46" y="T47"/>
                        </a:cxn>
                        <a:cxn ang="T100">
                          <a:pos x="T48" y="T49"/>
                        </a:cxn>
                        <a:cxn ang="T101">
                          <a:pos x="T50" y="T51"/>
                        </a:cxn>
                        <a:cxn ang="T102">
                          <a:pos x="T52" y="T53"/>
                        </a:cxn>
                        <a:cxn ang="T103">
                          <a:pos x="T54" y="T55"/>
                        </a:cxn>
                        <a:cxn ang="T104">
                          <a:pos x="T56" y="T57"/>
                        </a:cxn>
                        <a:cxn ang="T105">
                          <a:pos x="T58" y="T59"/>
                        </a:cxn>
                        <a:cxn ang="T106">
                          <a:pos x="T60" y="T61"/>
                        </a:cxn>
                        <a:cxn ang="T107">
                          <a:pos x="T62" y="T63"/>
                        </a:cxn>
                        <a:cxn ang="T108">
                          <a:pos x="T64" y="T65"/>
                        </a:cxn>
                        <a:cxn ang="T109">
                          <a:pos x="T66" y="T67"/>
                        </a:cxn>
                        <a:cxn ang="T110">
                          <a:pos x="T68" y="T69"/>
                        </a:cxn>
                        <a:cxn ang="T111">
                          <a:pos x="T70" y="T71"/>
                        </a:cxn>
                        <a:cxn ang="T112">
                          <a:pos x="T72" y="T73"/>
                        </a:cxn>
                        <a:cxn ang="T113">
                          <a:pos x="T74" y="T75"/>
                        </a:cxn>
                      </a:cxnLst>
                      <a:rect l="0" t="0" r="r" b="b"/>
                      <a:pathLst>
                        <a:path w="220" h="196">
                          <a:moveTo>
                            <a:pt x="94" y="18"/>
                          </a:moveTo>
                          <a:lnTo>
                            <a:pt x="94" y="18"/>
                          </a:lnTo>
                          <a:lnTo>
                            <a:pt x="86" y="12"/>
                          </a:lnTo>
                          <a:lnTo>
                            <a:pt x="66" y="4"/>
                          </a:lnTo>
                          <a:lnTo>
                            <a:pt x="56" y="0"/>
                          </a:lnTo>
                          <a:lnTo>
                            <a:pt x="46" y="0"/>
                          </a:lnTo>
                          <a:lnTo>
                            <a:pt x="40" y="0"/>
                          </a:lnTo>
                          <a:lnTo>
                            <a:pt x="36" y="2"/>
                          </a:lnTo>
                          <a:lnTo>
                            <a:pt x="32" y="6"/>
                          </a:lnTo>
                          <a:lnTo>
                            <a:pt x="30" y="10"/>
                          </a:lnTo>
                          <a:lnTo>
                            <a:pt x="20" y="38"/>
                          </a:lnTo>
                          <a:lnTo>
                            <a:pt x="10" y="72"/>
                          </a:lnTo>
                          <a:lnTo>
                            <a:pt x="0" y="110"/>
                          </a:lnTo>
                          <a:lnTo>
                            <a:pt x="2" y="114"/>
                          </a:lnTo>
                          <a:lnTo>
                            <a:pt x="10" y="124"/>
                          </a:lnTo>
                          <a:lnTo>
                            <a:pt x="22" y="138"/>
                          </a:lnTo>
                          <a:lnTo>
                            <a:pt x="30" y="142"/>
                          </a:lnTo>
                          <a:lnTo>
                            <a:pt x="40" y="148"/>
                          </a:lnTo>
                          <a:lnTo>
                            <a:pt x="112" y="176"/>
                          </a:lnTo>
                          <a:lnTo>
                            <a:pt x="156" y="196"/>
                          </a:lnTo>
                          <a:lnTo>
                            <a:pt x="164" y="196"/>
                          </a:lnTo>
                          <a:lnTo>
                            <a:pt x="174" y="192"/>
                          </a:lnTo>
                          <a:lnTo>
                            <a:pt x="184" y="182"/>
                          </a:lnTo>
                          <a:lnTo>
                            <a:pt x="218" y="88"/>
                          </a:lnTo>
                          <a:lnTo>
                            <a:pt x="218" y="84"/>
                          </a:lnTo>
                          <a:lnTo>
                            <a:pt x="220" y="76"/>
                          </a:lnTo>
                          <a:lnTo>
                            <a:pt x="218" y="70"/>
                          </a:lnTo>
                          <a:lnTo>
                            <a:pt x="216" y="66"/>
                          </a:lnTo>
                          <a:lnTo>
                            <a:pt x="212" y="60"/>
                          </a:lnTo>
                          <a:lnTo>
                            <a:pt x="204" y="56"/>
                          </a:lnTo>
                          <a:lnTo>
                            <a:pt x="94" y="18"/>
                          </a:lnTo>
                          <a:close/>
                        </a:path>
                      </a:pathLst>
                    </a:custGeom>
                    <a:solidFill>
                      <a:srgbClr val="152F3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44" name="Freeform 171"/>
                    <p:cNvSpPr>
                      <a:spLocks/>
                    </p:cNvSpPr>
                    <p:nvPr/>
                  </p:nvSpPr>
                  <p:spPr bwMode="auto">
                    <a:xfrm>
                      <a:off x="1386" y="813"/>
                      <a:ext cx="101" cy="92"/>
                    </a:xfrm>
                    <a:custGeom>
                      <a:avLst/>
                      <a:gdLst>
                        <a:gd name="T0" fmla="*/ 92 w 186"/>
                        <a:gd name="T1" fmla="*/ 27 h 192"/>
                        <a:gd name="T2" fmla="*/ 92 w 186"/>
                        <a:gd name="T3" fmla="*/ 27 h 192"/>
                        <a:gd name="T4" fmla="*/ 33 w 186"/>
                        <a:gd name="T5" fmla="*/ 9 h 192"/>
                        <a:gd name="T6" fmla="*/ 33 w 186"/>
                        <a:gd name="T7" fmla="*/ 9 h 192"/>
                        <a:gd name="T8" fmla="*/ 29 w 186"/>
                        <a:gd name="T9" fmla="*/ 7 h 192"/>
                        <a:gd name="T10" fmla="*/ 20 w 186"/>
                        <a:gd name="T11" fmla="*/ 2 h 192"/>
                        <a:gd name="T12" fmla="*/ 14 w 186"/>
                        <a:gd name="T13" fmla="*/ 1 h 192"/>
                        <a:gd name="T14" fmla="*/ 9 w 186"/>
                        <a:gd name="T15" fmla="*/ 0 h 192"/>
                        <a:gd name="T16" fmla="*/ 4 w 186"/>
                        <a:gd name="T17" fmla="*/ 0 h 192"/>
                        <a:gd name="T18" fmla="*/ 0 w 186"/>
                        <a:gd name="T19" fmla="*/ 2 h 192"/>
                        <a:gd name="T20" fmla="*/ 0 w 186"/>
                        <a:gd name="T21" fmla="*/ 2 h 192"/>
                        <a:gd name="T22" fmla="*/ 4 w 186"/>
                        <a:gd name="T23" fmla="*/ 2 h 192"/>
                        <a:gd name="T24" fmla="*/ 9 w 186"/>
                        <a:gd name="T25" fmla="*/ 2 h 192"/>
                        <a:gd name="T26" fmla="*/ 18 w 186"/>
                        <a:gd name="T27" fmla="*/ 5 h 192"/>
                        <a:gd name="T28" fmla="*/ 26 w 186"/>
                        <a:gd name="T29" fmla="*/ 9 h 192"/>
                        <a:gd name="T30" fmla="*/ 29 w 186"/>
                        <a:gd name="T31" fmla="*/ 11 h 192"/>
                        <a:gd name="T32" fmla="*/ 29 w 186"/>
                        <a:gd name="T33" fmla="*/ 11 h 192"/>
                        <a:gd name="T34" fmla="*/ 89 w 186"/>
                        <a:gd name="T35" fmla="*/ 29 h 192"/>
                        <a:gd name="T36" fmla="*/ 89 w 186"/>
                        <a:gd name="T37" fmla="*/ 29 h 192"/>
                        <a:gd name="T38" fmla="*/ 92 w 186"/>
                        <a:gd name="T39" fmla="*/ 31 h 192"/>
                        <a:gd name="T40" fmla="*/ 96 w 186"/>
                        <a:gd name="T41" fmla="*/ 34 h 192"/>
                        <a:gd name="T42" fmla="*/ 97 w 186"/>
                        <a:gd name="T43" fmla="*/ 35 h 192"/>
                        <a:gd name="T44" fmla="*/ 98 w 186"/>
                        <a:gd name="T45" fmla="*/ 38 h 192"/>
                        <a:gd name="T46" fmla="*/ 97 w 186"/>
                        <a:gd name="T47" fmla="*/ 42 h 192"/>
                        <a:gd name="T48" fmla="*/ 96 w 186"/>
                        <a:gd name="T49" fmla="*/ 44 h 192"/>
                        <a:gd name="T50" fmla="*/ 78 w 186"/>
                        <a:gd name="T51" fmla="*/ 89 h 192"/>
                        <a:gd name="T52" fmla="*/ 78 w 186"/>
                        <a:gd name="T53" fmla="*/ 89 h 192"/>
                        <a:gd name="T54" fmla="*/ 75 w 186"/>
                        <a:gd name="T55" fmla="*/ 92 h 192"/>
                        <a:gd name="T56" fmla="*/ 75 w 186"/>
                        <a:gd name="T57" fmla="*/ 92 h 192"/>
                        <a:gd name="T58" fmla="*/ 78 w 186"/>
                        <a:gd name="T59" fmla="*/ 90 h 192"/>
                        <a:gd name="T60" fmla="*/ 83 w 186"/>
                        <a:gd name="T61" fmla="*/ 87 h 192"/>
                        <a:gd name="T62" fmla="*/ 100 w 186"/>
                        <a:gd name="T63" fmla="*/ 42 h 192"/>
                        <a:gd name="T64" fmla="*/ 100 w 186"/>
                        <a:gd name="T65" fmla="*/ 42 h 192"/>
                        <a:gd name="T66" fmla="*/ 100 w 186"/>
                        <a:gd name="T67" fmla="*/ 40 h 192"/>
                        <a:gd name="T68" fmla="*/ 101 w 186"/>
                        <a:gd name="T69" fmla="*/ 36 h 192"/>
                        <a:gd name="T70" fmla="*/ 101 w 186"/>
                        <a:gd name="T71" fmla="*/ 34 h 192"/>
                        <a:gd name="T72" fmla="*/ 99 w 186"/>
                        <a:gd name="T73" fmla="*/ 32 h 192"/>
                        <a:gd name="T74" fmla="*/ 97 w 186"/>
                        <a:gd name="T75" fmla="*/ 29 h 192"/>
                        <a:gd name="T76" fmla="*/ 92 w 186"/>
                        <a:gd name="T77" fmla="*/ 27 h 192"/>
                        <a:gd name="T78" fmla="*/ 92 w 186"/>
                        <a:gd name="T79" fmla="*/ 27 h 192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</a:gdLst>
                      <a:ahLst/>
                      <a:cxnLst>
                        <a:cxn ang="T80">
                          <a:pos x="T0" y="T1"/>
                        </a:cxn>
                        <a:cxn ang="T81">
                          <a:pos x="T2" y="T3"/>
                        </a:cxn>
                        <a:cxn ang="T82">
                          <a:pos x="T4" y="T5"/>
                        </a:cxn>
                        <a:cxn ang="T83">
                          <a:pos x="T6" y="T7"/>
                        </a:cxn>
                        <a:cxn ang="T84">
                          <a:pos x="T8" y="T9"/>
                        </a:cxn>
                        <a:cxn ang="T85">
                          <a:pos x="T10" y="T11"/>
                        </a:cxn>
                        <a:cxn ang="T86">
                          <a:pos x="T12" y="T13"/>
                        </a:cxn>
                        <a:cxn ang="T87">
                          <a:pos x="T14" y="T15"/>
                        </a:cxn>
                        <a:cxn ang="T88">
                          <a:pos x="T16" y="T17"/>
                        </a:cxn>
                        <a:cxn ang="T89">
                          <a:pos x="T18" y="T19"/>
                        </a:cxn>
                        <a:cxn ang="T90">
                          <a:pos x="T20" y="T21"/>
                        </a:cxn>
                        <a:cxn ang="T91">
                          <a:pos x="T22" y="T23"/>
                        </a:cxn>
                        <a:cxn ang="T92">
                          <a:pos x="T24" y="T25"/>
                        </a:cxn>
                        <a:cxn ang="T93">
                          <a:pos x="T26" y="T27"/>
                        </a:cxn>
                        <a:cxn ang="T94">
                          <a:pos x="T28" y="T29"/>
                        </a:cxn>
                        <a:cxn ang="T95">
                          <a:pos x="T30" y="T31"/>
                        </a:cxn>
                        <a:cxn ang="T96">
                          <a:pos x="T32" y="T33"/>
                        </a:cxn>
                        <a:cxn ang="T97">
                          <a:pos x="T34" y="T35"/>
                        </a:cxn>
                        <a:cxn ang="T98">
                          <a:pos x="T36" y="T37"/>
                        </a:cxn>
                        <a:cxn ang="T99">
                          <a:pos x="T38" y="T39"/>
                        </a:cxn>
                        <a:cxn ang="T100">
                          <a:pos x="T40" y="T41"/>
                        </a:cxn>
                        <a:cxn ang="T101">
                          <a:pos x="T42" y="T43"/>
                        </a:cxn>
                        <a:cxn ang="T102">
                          <a:pos x="T44" y="T45"/>
                        </a:cxn>
                        <a:cxn ang="T103">
                          <a:pos x="T46" y="T47"/>
                        </a:cxn>
                        <a:cxn ang="T104">
                          <a:pos x="T48" y="T49"/>
                        </a:cxn>
                        <a:cxn ang="T105">
                          <a:pos x="T50" y="T51"/>
                        </a:cxn>
                        <a:cxn ang="T106">
                          <a:pos x="T52" y="T53"/>
                        </a:cxn>
                        <a:cxn ang="T107">
                          <a:pos x="T54" y="T55"/>
                        </a:cxn>
                        <a:cxn ang="T108">
                          <a:pos x="T56" y="T57"/>
                        </a:cxn>
                        <a:cxn ang="T109">
                          <a:pos x="T58" y="T59"/>
                        </a:cxn>
                        <a:cxn ang="T110">
                          <a:pos x="T60" y="T61"/>
                        </a:cxn>
                        <a:cxn ang="T111">
                          <a:pos x="T62" y="T63"/>
                        </a:cxn>
                        <a:cxn ang="T112">
                          <a:pos x="T64" y="T65"/>
                        </a:cxn>
                        <a:cxn ang="T113">
                          <a:pos x="T66" y="T67"/>
                        </a:cxn>
                        <a:cxn ang="T114">
                          <a:pos x="T68" y="T69"/>
                        </a:cxn>
                        <a:cxn ang="T115">
                          <a:pos x="T70" y="T71"/>
                        </a:cxn>
                        <a:cxn ang="T116">
                          <a:pos x="T72" y="T73"/>
                        </a:cxn>
                        <a:cxn ang="T117">
                          <a:pos x="T74" y="T75"/>
                        </a:cxn>
                        <a:cxn ang="T118">
                          <a:pos x="T76" y="T77"/>
                        </a:cxn>
                        <a:cxn ang="T119">
                          <a:pos x="T78" y="T79"/>
                        </a:cxn>
                      </a:cxnLst>
                      <a:rect l="0" t="0" r="r" b="b"/>
                      <a:pathLst>
                        <a:path w="186" h="192">
                          <a:moveTo>
                            <a:pt x="170" y="56"/>
                          </a:moveTo>
                          <a:lnTo>
                            <a:pt x="170" y="56"/>
                          </a:lnTo>
                          <a:lnTo>
                            <a:pt x="60" y="18"/>
                          </a:lnTo>
                          <a:lnTo>
                            <a:pt x="54" y="14"/>
                          </a:lnTo>
                          <a:lnTo>
                            <a:pt x="36" y="4"/>
                          </a:lnTo>
                          <a:lnTo>
                            <a:pt x="26" y="2"/>
                          </a:lnTo>
                          <a:lnTo>
                            <a:pt x="16" y="0"/>
                          </a:lnTo>
                          <a:lnTo>
                            <a:pt x="8" y="0"/>
                          </a:lnTo>
                          <a:lnTo>
                            <a:pt x="0" y="4"/>
                          </a:lnTo>
                          <a:lnTo>
                            <a:pt x="8" y="4"/>
                          </a:lnTo>
                          <a:lnTo>
                            <a:pt x="16" y="4"/>
                          </a:lnTo>
                          <a:lnTo>
                            <a:pt x="34" y="10"/>
                          </a:lnTo>
                          <a:lnTo>
                            <a:pt x="48" y="18"/>
                          </a:lnTo>
                          <a:lnTo>
                            <a:pt x="54" y="22"/>
                          </a:lnTo>
                          <a:lnTo>
                            <a:pt x="164" y="60"/>
                          </a:lnTo>
                          <a:lnTo>
                            <a:pt x="170" y="64"/>
                          </a:lnTo>
                          <a:lnTo>
                            <a:pt x="176" y="70"/>
                          </a:lnTo>
                          <a:lnTo>
                            <a:pt x="178" y="74"/>
                          </a:lnTo>
                          <a:lnTo>
                            <a:pt x="180" y="80"/>
                          </a:lnTo>
                          <a:lnTo>
                            <a:pt x="178" y="88"/>
                          </a:lnTo>
                          <a:lnTo>
                            <a:pt x="176" y="92"/>
                          </a:lnTo>
                          <a:lnTo>
                            <a:pt x="144" y="186"/>
                          </a:lnTo>
                          <a:lnTo>
                            <a:pt x="138" y="192"/>
                          </a:lnTo>
                          <a:lnTo>
                            <a:pt x="144" y="188"/>
                          </a:lnTo>
                          <a:lnTo>
                            <a:pt x="152" y="182"/>
                          </a:lnTo>
                          <a:lnTo>
                            <a:pt x="184" y="88"/>
                          </a:lnTo>
                          <a:lnTo>
                            <a:pt x="184" y="84"/>
                          </a:lnTo>
                          <a:lnTo>
                            <a:pt x="186" y="76"/>
                          </a:lnTo>
                          <a:lnTo>
                            <a:pt x="186" y="70"/>
                          </a:lnTo>
                          <a:lnTo>
                            <a:pt x="182" y="66"/>
                          </a:lnTo>
                          <a:lnTo>
                            <a:pt x="178" y="60"/>
                          </a:lnTo>
                          <a:lnTo>
                            <a:pt x="170" y="56"/>
                          </a:lnTo>
                          <a:close/>
                        </a:path>
                      </a:pathLst>
                    </a:custGeom>
                    <a:solidFill>
                      <a:srgbClr val="193A4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45" name="Freeform 172"/>
                    <p:cNvSpPr>
                      <a:spLocks/>
                    </p:cNvSpPr>
                    <p:nvPr/>
                  </p:nvSpPr>
                  <p:spPr bwMode="auto">
                    <a:xfrm>
                      <a:off x="1368" y="815"/>
                      <a:ext cx="116" cy="92"/>
                    </a:xfrm>
                    <a:custGeom>
                      <a:avLst/>
                      <a:gdLst>
                        <a:gd name="T0" fmla="*/ 114 w 214"/>
                        <a:gd name="T1" fmla="*/ 42 h 192"/>
                        <a:gd name="T2" fmla="*/ 114 w 214"/>
                        <a:gd name="T3" fmla="*/ 42 h 192"/>
                        <a:gd name="T4" fmla="*/ 115 w 214"/>
                        <a:gd name="T5" fmla="*/ 40 h 192"/>
                        <a:gd name="T6" fmla="*/ 116 w 214"/>
                        <a:gd name="T7" fmla="*/ 36 h 192"/>
                        <a:gd name="T8" fmla="*/ 115 w 214"/>
                        <a:gd name="T9" fmla="*/ 34 h 192"/>
                        <a:gd name="T10" fmla="*/ 114 w 214"/>
                        <a:gd name="T11" fmla="*/ 32 h 192"/>
                        <a:gd name="T12" fmla="*/ 111 w 214"/>
                        <a:gd name="T13" fmla="*/ 29 h 192"/>
                        <a:gd name="T14" fmla="*/ 107 w 214"/>
                        <a:gd name="T15" fmla="*/ 27 h 192"/>
                        <a:gd name="T16" fmla="*/ 107 w 214"/>
                        <a:gd name="T17" fmla="*/ 27 h 192"/>
                        <a:gd name="T18" fmla="*/ 48 w 214"/>
                        <a:gd name="T19" fmla="*/ 9 h 192"/>
                        <a:gd name="T20" fmla="*/ 48 w 214"/>
                        <a:gd name="T21" fmla="*/ 9 h 192"/>
                        <a:gd name="T22" fmla="*/ 44 w 214"/>
                        <a:gd name="T23" fmla="*/ 7 h 192"/>
                        <a:gd name="T24" fmla="*/ 37 w 214"/>
                        <a:gd name="T25" fmla="*/ 3 h 192"/>
                        <a:gd name="T26" fmla="*/ 27 w 214"/>
                        <a:gd name="T27" fmla="*/ 0 h 192"/>
                        <a:gd name="T28" fmla="*/ 23 w 214"/>
                        <a:gd name="T29" fmla="*/ 0 h 192"/>
                        <a:gd name="T30" fmla="*/ 18 w 214"/>
                        <a:gd name="T31" fmla="*/ 0 h 192"/>
                        <a:gd name="T32" fmla="*/ 18 w 214"/>
                        <a:gd name="T33" fmla="*/ 0 h 192"/>
                        <a:gd name="T34" fmla="*/ 16 w 214"/>
                        <a:gd name="T35" fmla="*/ 3 h 192"/>
                        <a:gd name="T36" fmla="*/ 16 w 214"/>
                        <a:gd name="T37" fmla="*/ 3 h 192"/>
                        <a:gd name="T38" fmla="*/ 11 w 214"/>
                        <a:gd name="T39" fmla="*/ 16 h 192"/>
                        <a:gd name="T40" fmla="*/ 5 w 214"/>
                        <a:gd name="T41" fmla="*/ 33 h 192"/>
                        <a:gd name="T42" fmla="*/ 0 w 214"/>
                        <a:gd name="T43" fmla="*/ 51 h 192"/>
                        <a:gd name="T44" fmla="*/ 0 w 214"/>
                        <a:gd name="T45" fmla="*/ 51 h 192"/>
                        <a:gd name="T46" fmla="*/ 2 w 214"/>
                        <a:gd name="T47" fmla="*/ 53 h 192"/>
                        <a:gd name="T48" fmla="*/ 5 w 214"/>
                        <a:gd name="T49" fmla="*/ 58 h 192"/>
                        <a:gd name="T50" fmla="*/ 13 w 214"/>
                        <a:gd name="T51" fmla="*/ 64 h 192"/>
                        <a:gd name="T52" fmla="*/ 17 w 214"/>
                        <a:gd name="T53" fmla="*/ 66 h 192"/>
                        <a:gd name="T54" fmla="*/ 22 w 214"/>
                        <a:gd name="T55" fmla="*/ 69 h 192"/>
                        <a:gd name="T56" fmla="*/ 22 w 214"/>
                        <a:gd name="T57" fmla="*/ 69 h 192"/>
                        <a:gd name="T58" fmla="*/ 61 w 214"/>
                        <a:gd name="T59" fmla="*/ 82 h 192"/>
                        <a:gd name="T60" fmla="*/ 85 w 214"/>
                        <a:gd name="T61" fmla="*/ 92 h 192"/>
                        <a:gd name="T62" fmla="*/ 85 w 214"/>
                        <a:gd name="T63" fmla="*/ 92 h 192"/>
                        <a:gd name="T64" fmla="*/ 87 w 214"/>
                        <a:gd name="T65" fmla="*/ 92 h 192"/>
                        <a:gd name="T66" fmla="*/ 93 w 214"/>
                        <a:gd name="T67" fmla="*/ 90 h 192"/>
                        <a:gd name="T68" fmla="*/ 93 w 214"/>
                        <a:gd name="T69" fmla="*/ 90 h 192"/>
                        <a:gd name="T70" fmla="*/ 96 w 214"/>
                        <a:gd name="T71" fmla="*/ 87 h 192"/>
                        <a:gd name="T72" fmla="*/ 114 w 214"/>
                        <a:gd name="T73" fmla="*/ 42 h 192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</a:gdLst>
                      <a:ahLst/>
                      <a:cxnLst>
                        <a:cxn ang="T74">
                          <a:pos x="T0" y="T1"/>
                        </a:cxn>
                        <a:cxn ang="T75">
                          <a:pos x="T2" y="T3"/>
                        </a:cxn>
                        <a:cxn ang="T76">
                          <a:pos x="T4" y="T5"/>
                        </a:cxn>
                        <a:cxn ang="T77">
                          <a:pos x="T6" y="T7"/>
                        </a:cxn>
                        <a:cxn ang="T78">
                          <a:pos x="T8" y="T9"/>
                        </a:cxn>
                        <a:cxn ang="T79">
                          <a:pos x="T10" y="T11"/>
                        </a:cxn>
                        <a:cxn ang="T80">
                          <a:pos x="T12" y="T13"/>
                        </a:cxn>
                        <a:cxn ang="T81">
                          <a:pos x="T14" y="T15"/>
                        </a:cxn>
                        <a:cxn ang="T82">
                          <a:pos x="T16" y="T17"/>
                        </a:cxn>
                        <a:cxn ang="T83">
                          <a:pos x="T18" y="T19"/>
                        </a:cxn>
                        <a:cxn ang="T84">
                          <a:pos x="T20" y="T21"/>
                        </a:cxn>
                        <a:cxn ang="T85">
                          <a:pos x="T22" y="T23"/>
                        </a:cxn>
                        <a:cxn ang="T86">
                          <a:pos x="T24" y="T25"/>
                        </a:cxn>
                        <a:cxn ang="T87">
                          <a:pos x="T26" y="T27"/>
                        </a:cxn>
                        <a:cxn ang="T88">
                          <a:pos x="T28" y="T29"/>
                        </a:cxn>
                        <a:cxn ang="T89">
                          <a:pos x="T30" y="T31"/>
                        </a:cxn>
                        <a:cxn ang="T90">
                          <a:pos x="T32" y="T33"/>
                        </a:cxn>
                        <a:cxn ang="T91">
                          <a:pos x="T34" y="T35"/>
                        </a:cxn>
                        <a:cxn ang="T92">
                          <a:pos x="T36" y="T37"/>
                        </a:cxn>
                        <a:cxn ang="T93">
                          <a:pos x="T38" y="T39"/>
                        </a:cxn>
                        <a:cxn ang="T94">
                          <a:pos x="T40" y="T41"/>
                        </a:cxn>
                        <a:cxn ang="T95">
                          <a:pos x="T42" y="T43"/>
                        </a:cxn>
                        <a:cxn ang="T96">
                          <a:pos x="T44" y="T45"/>
                        </a:cxn>
                        <a:cxn ang="T97">
                          <a:pos x="T46" y="T47"/>
                        </a:cxn>
                        <a:cxn ang="T98">
                          <a:pos x="T48" y="T49"/>
                        </a:cxn>
                        <a:cxn ang="T99">
                          <a:pos x="T50" y="T51"/>
                        </a:cxn>
                        <a:cxn ang="T100">
                          <a:pos x="T52" y="T53"/>
                        </a:cxn>
                        <a:cxn ang="T101">
                          <a:pos x="T54" y="T55"/>
                        </a:cxn>
                        <a:cxn ang="T102">
                          <a:pos x="T56" y="T57"/>
                        </a:cxn>
                        <a:cxn ang="T103">
                          <a:pos x="T58" y="T59"/>
                        </a:cxn>
                        <a:cxn ang="T104">
                          <a:pos x="T60" y="T61"/>
                        </a:cxn>
                        <a:cxn ang="T105">
                          <a:pos x="T62" y="T63"/>
                        </a:cxn>
                        <a:cxn ang="T106">
                          <a:pos x="T64" y="T65"/>
                        </a:cxn>
                        <a:cxn ang="T107">
                          <a:pos x="T66" y="T67"/>
                        </a:cxn>
                        <a:cxn ang="T108">
                          <a:pos x="T68" y="T69"/>
                        </a:cxn>
                        <a:cxn ang="T109">
                          <a:pos x="T70" y="T71"/>
                        </a:cxn>
                        <a:cxn ang="T110">
                          <a:pos x="T72" y="T73"/>
                        </a:cxn>
                      </a:cxnLst>
                      <a:rect l="0" t="0" r="r" b="b"/>
                      <a:pathLst>
                        <a:path w="214" h="192">
                          <a:moveTo>
                            <a:pt x="210" y="88"/>
                          </a:moveTo>
                          <a:lnTo>
                            <a:pt x="210" y="88"/>
                          </a:lnTo>
                          <a:lnTo>
                            <a:pt x="212" y="84"/>
                          </a:lnTo>
                          <a:lnTo>
                            <a:pt x="214" y="76"/>
                          </a:lnTo>
                          <a:lnTo>
                            <a:pt x="212" y="70"/>
                          </a:lnTo>
                          <a:lnTo>
                            <a:pt x="210" y="66"/>
                          </a:lnTo>
                          <a:lnTo>
                            <a:pt x="204" y="60"/>
                          </a:lnTo>
                          <a:lnTo>
                            <a:pt x="198" y="56"/>
                          </a:lnTo>
                          <a:lnTo>
                            <a:pt x="88" y="18"/>
                          </a:lnTo>
                          <a:lnTo>
                            <a:pt x="82" y="14"/>
                          </a:lnTo>
                          <a:lnTo>
                            <a:pt x="68" y="6"/>
                          </a:lnTo>
                          <a:lnTo>
                            <a:pt x="50" y="0"/>
                          </a:lnTo>
                          <a:lnTo>
                            <a:pt x="42" y="0"/>
                          </a:lnTo>
                          <a:lnTo>
                            <a:pt x="34" y="0"/>
                          </a:lnTo>
                          <a:lnTo>
                            <a:pt x="30" y="6"/>
                          </a:lnTo>
                          <a:lnTo>
                            <a:pt x="20" y="34"/>
                          </a:lnTo>
                          <a:lnTo>
                            <a:pt x="10" y="68"/>
                          </a:lnTo>
                          <a:lnTo>
                            <a:pt x="0" y="106"/>
                          </a:lnTo>
                          <a:lnTo>
                            <a:pt x="4" y="110"/>
                          </a:lnTo>
                          <a:lnTo>
                            <a:pt x="10" y="120"/>
                          </a:lnTo>
                          <a:lnTo>
                            <a:pt x="24" y="134"/>
                          </a:lnTo>
                          <a:lnTo>
                            <a:pt x="32" y="138"/>
                          </a:lnTo>
                          <a:lnTo>
                            <a:pt x="40" y="144"/>
                          </a:lnTo>
                          <a:lnTo>
                            <a:pt x="112" y="172"/>
                          </a:lnTo>
                          <a:lnTo>
                            <a:pt x="156" y="192"/>
                          </a:lnTo>
                          <a:lnTo>
                            <a:pt x="160" y="192"/>
                          </a:lnTo>
                          <a:lnTo>
                            <a:pt x="172" y="188"/>
                          </a:lnTo>
                          <a:lnTo>
                            <a:pt x="178" y="182"/>
                          </a:lnTo>
                          <a:lnTo>
                            <a:pt x="210" y="88"/>
                          </a:lnTo>
                          <a:close/>
                        </a:path>
                      </a:pathLst>
                    </a:custGeom>
                    <a:solidFill>
                      <a:srgbClr val="152F3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46" name="Freeform 173"/>
                    <p:cNvSpPr>
                      <a:spLocks/>
                    </p:cNvSpPr>
                    <p:nvPr/>
                  </p:nvSpPr>
                  <p:spPr bwMode="auto">
                    <a:xfrm>
                      <a:off x="1423" y="815"/>
                      <a:ext cx="38" cy="21"/>
                    </a:xfrm>
                    <a:custGeom>
                      <a:avLst/>
                      <a:gdLst>
                        <a:gd name="T0" fmla="*/ 0 w 70"/>
                        <a:gd name="T1" fmla="*/ 9 h 44"/>
                        <a:gd name="T2" fmla="*/ 2 w 70"/>
                        <a:gd name="T3" fmla="*/ 0 h 44"/>
                        <a:gd name="T4" fmla="*/ 2 w 70"/>
                        <a:gd name="T5" fmla="*/ 0 h 44"/>
                        <a:gd name="T6" fmla="*/ 4 w 70"/>
                        <a:gd name="T7" fmla="*/ 0 h 44"/>
                        <a:gd name="T8" fmla="*/ 11 w 70"/>
                        <a:gd name="T9" fmla="*/ 1 h 44"/>
                        <a:gd name="T10" fmla="*/ 22 w 70"/>
                        <a:gd name="T11" fmla="*/ 5 h 44"/>
                        <a:gd name="T12" fmla="*/ 38 w 70"/>
                        <a:gd name="T13" fmla="*/ 11 h 44"/>
                        <a:gd name="T14" fmla="*/ 36 w 70"/>
                        <a:gd name="T15" fmla="*/ 19 h 44"/>
                        <a:gd name="T16" fmla="*/ 33 w 70"/>
                        <a:gd name="T17" fmla="*/ 21 h 44"/>
                        <a:gd name="T18" fmla="*/ 29 w 70"/>
                        <a:gd name="T19" fmla="*/ 20 h 44"/>
                        <a:gd name="T20" fmla="*/ 34 w 70"/>
                        <a:gd name="T21" fmla="*/ 12 h 44"/>
                        <a:gd name="T22" fmla="*/ 34 w 70"/>
                        <a:gd name="T23" fmla="*/ 12 h 44"/>
                        <a:gd name="T24" fmla="*/ 24 w 70"/>
                        <a:gd name="T25" fmla="*/ 8 h 44"/>
                        <a:gd name="T26" fmla="*/ 14 w 70"/>
                        <a:gd name="T27" fmla="*/ 5 h 44"/>
                        <a:gd name="T28" fmla="*/ 10 w 70"/>
                        <a:gd name="T29" fmla="*/ 3 h 44"/>
                        <a:gd name="T30" fmla="*/ 5 w 70"/>
                        <a:gd name="T31" fmla="*/ 3 h 44"/>
                        <a:gd name="T32" fmla="*/ 4 w 70"/>
                        <a:gd name="T33" fmla="*/ 10 h 44"/>
                        <a:gd name="T34" fmla="*/ 2 w 70"/>
                        <a:gd name="T35" fmla="*/ 11 h 44"/>
                        <a:gd name="T36" fmla="*/ 0 w 70"/>
                        <a:gd name="T37" fmla="*/ 9 h 44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</a:gdLst>
                      <a:ahLst/>
                      <a:cxnLst>
                        <a:cxn ang="T38">
                          <a:pos x="T0" y="T1"/>
                        </a:cxn>
                        <a:cxn ang="T39">
                          <a:pos x="T2" y="T3"/>
                        </a:cxn>
                        <a:cxn ang="T40">
                          <a:pos x="T4" y="T5"/>
                        </a:cxn>
                        <a:cxn ang="T41">
                          <a:pos x="T6" y="T7"/>
                        </a:cxn>
                        <a:cxn ang="T42">
                          <a:pos x="T8" y="T9"/>
                        </a:cxn>
                        <a:cxn ang="T43">
                          <a:pos x="T10" y="T11"/>
                        </a:cxn>
                        <a:cxn ang="T44">
                          <a:pos x="T12" y="T13"/>
                        </a:cxn>
                        <a:cxn ang="T45">
                          <a:pos x="T14" y="T15"/>
                        </a:cxn>
                        <a:cxn ang="T46">
                          <a:pos x="T16" y="T17"/>
                        </a:cxn>
                        <a:cxn ang="T47">
                          <a:pos x="T18" y="T19"/>
                        </a:cxn>
                        <a:cxn ang="T48">
                          <a:pos x="T20" y="T21"/>
                        </a:cxn>
                        <a:cxn ang="T49">
                          <a:pos x="T22" y="T23"/>
                        </a:cxn>
                        <a:cxn ang="T50">
                          <a:pos x="T24" y="T25"/>
                        </a:cxn>
                        <a:cxn ang="T51">
                          <a:pos x="T26" y="T27"/>
                        </a:cxn>
                        <a:cxn ang="T52">
                          <a:pos x="T28" y="T29"/>
                        </a:cxn>
                        <a:cxn ang="T53">
                          <a:pos x="T30" y="T31"/>
                        </a:cxn>
                        <a:cxn ang="T54">
                          <a:pos x="T32" y="T33"/>
                        </a:cxn>
                        <a:cxn ang="T55">
                          <a:pos x="T34" y="T35"/>
                        </a:cxn>
                        <a:cxn ang="T56">
                          <a:pos x="T36" y="T37"/>
                        </a:cxn>
                      </a:cxnLst>
                      <a:rect l="0" t="0" r="r" b="b"/>
                      <a:pathLst>
                        <a:path w="70" h="44">
                          <a:moveTo>
                            <a:pt x="0" y="18"/>
                          </a:moveTo>
                          <a:lnTo>
                            <a:pt x="4" y="0"/>
                          </a:lnTo>
                          <a:lnTo>
                            <a:pt x="8" y="0"/>
                          </a:lnTo>
                          <a:lnTo>
                            <a:pt x="20" y="2"/>
                          </a:lnTo>
                          <a:lnTo>
                            <a:pt x="40" y="10"/>
                          </a:lnTo>
                          <a:lnTo>
                            <a:pt x="70" y="24"/>
                          </a:lnTo>
                          <a:lnTo>
                            <a:pt x="66" y="40"/>
                          </a:lnTo>
                          <a:lnTo>
                            <a:pt x="60" y="44"/>
                          </a:lnTo>
                          <a:lnTo>
                            <a:pt x="54" y="42"/>
                          </a:lnTo>
                          <a:lnTo>
                            <a:pt x="62" y="26"/>
                          </a:lnTo>
                          <a:lnTo>
                            <a:pt x="44" y="16"/>
                          </a:lnTo>
                          <a:lnTo>
                            <a:pt x="26" y="10"/>
                          </a:lnTo>
                          <a:lnTo>
                            <a:pt x="18" y="6"/>
                          </a:lnTo>
                          <a:lnTo>
                            <a:pt x="10" y="6"/>
                          </a:lnTo>
                          <a:lnTo>
                            <a:pt x="8" y="20"/>
                          </a:lnTo>
                          <a:lnTo>
                            <a:pt x="4" y="22"/>
                          </a:lnTo>
                          <a:lnTo>
                            <a:pt x="0" y="18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47" name="Freeform 174"/>
                    <p:cNvSpPr>
                      <a:spLocks/>
                    </p:cNvSpPr>
                    <p:nvPr/>
                  </p:nvSpPr>
                  <p:spPr bwMode="auto">
                    <a:xfrm>
                      <a:off x="1371" y="834"/>
                      <a:ext cx="50" cy="54"/>
                    </a:xfrm>
                    <a:custGeom>
                      <a:avLst/>
                      <a:gdLst>
                        <a:gd name="T0" fmla="*/ 11 w 92"/>
                        <a:gd name="T1" fmla="*/ 0 h 112"/>
                        <a:gd name="T2" fmla="*/ 11 w 92"/>
                        <a:gd name="T3" fmla="*/ 0 h 112"/>
                        <a:gd name="T4" fmla="*/ 5 w 92"/>
                        <a:gd name="T5" fmla="*/ 16 h 112"/>
                        <a:gd name="T6" fmla="*/ 1 w 92"/>
                        <a:gd name="T7" fmla="*/ 28 h 112"/>
                        <a:gd name="T8" fmla="*/ 0 w 92"/>
                        <a:gd name="T9" fmla="*/ 35 h 112"/>
                        <a:gd name="T10" fmla="*/ 0 w 92"/>
                        <a:gd name="T11" fmla="*/ 35 h 112"/>
                        <a:gd name="T12" fmla="*/ 1 w 92"/>
                        <a:gd name="T13" fmla="*/ 38 h 112"/>
                        <a:gd name="T14" fmla="*/ 3 w 92"/>
                        <a:gd name="T15" fmla="*/ 41 h 112"/>
                        <a:gd name="T16" fmla="*/ 13 w 92"/>
                        <a:gd name="T17" fmla="*/ 45 h 112"/>
                        <a:gd name="T18" fmla="*/ 13 w 92"/>
                        <a:gd name="T19" fmla="*/ 45 h 112"/>
                        <a:gd name="T20" fmla="*/ 20 w 92"/>
                        <a:gd name="T21" fmla="*/ 49 h 112"/>
                        <a:gd name="T22" fmla="*/ 27 w 92"/>
                        <a:gd name="T23" fmla="*/ 53 h 112"/>
                        <a:gd name="T24" fmla="*/ 30 w 92"/>
                        <a:gd name="T25" fmla="*/ 54 h 112"/>
                        <a:gd name="T26" fmla="*/ 34 w 92"/>
                        <a:gd name="T27" fmla="*/ 54 h 112"/>
                        <a:gd name="T28" fmla="*/ 37 w 92"/>
                        <a:gd name="T29" fmla="*/ 54 h 112"/>
                        <a:gd name="T30" fmla="*/ 39 w 92"/>
                        <a:gd name="T31" fmla="*/ 53 h 112"/>
                        <a:gd name="T32" fmla="*/ 39 w 92"/>
                        <a:gd name="T33" fmla="*/ 53 h 112"/>
                        <a:gd name="T34" fmla="*/ 40 w 92"/>
                        <a:gd name="T35" fmla="*/ 50 h 112"/>
                        <a:gd name="T36" fmla="*/ 42 w 92"/>
                        <a:gd name="T37" fmla="*/ 45 h 112"/>
                        <a:gd name="T38" fmla="*/ 47 w 92"/>
                        <a:gd name="T39" fmla="*/ 35 h 112"/>
                        <a:gd name="T40" fmla="*/ 50 w 92"/>
                        <a:gd name="T41" fmla="*/ 20 h 112"/>
                        <a:gd name="T42" fmla="*/ 11 w 92"/>
                        <a:gd name="T43" fmla="*/ 0 h 112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</a:gdLst>
                      <a:ahLst/>
                      <a:cxnLst>
                        <a:cxn ang="T44">
                          <a:pos x="T0" y="T1"/>
                        </a:cxn>
                        <a:cxn ang="T45">
                          <a:pos x="T2" y="T3"/>
                        </a:cxn>
                        <a:cxn ang="T46">
                          <a:pos x="T4" y="T5"/>
                        </a:cxn>
                        <a:cxn ang="T47">
                          <a:pos x="T6" y="T7"/>
                        </a:cxn>
                        <a:cxn ang="T48">
                          <a:pos x="T8" y="T9"/>
                        </a:cxn>
                        <a:cxn ang="T49">
                          <a:pos x="T10" y="T11"/>
                        </a:cxn>
                        <a:cxn ang="T50">
                          <a:pos x="T12" y="T13"/>
                        </a:cxn>
                        <a:cxn ang="T51">
                          <a:pos x="T14" y="T15"/>
                        </a:cxn>
                        <a:cxn ang="T52">
                          <a:pos x="T16" y="T17"/>
                        </a:cxn>
                        <a:cxn ang="T53">
                          <a:pos x="T18" y="T19"/>
                        </a:cxn>
                        <a:cxn ang="T54">
                          <a:pos x="T20" y="T21"/>
                        </a:cxn>
                        <a:cxn ang="T55">
                          <a:pos x="T22" y="T23"/>
                        </a:cxn>
                        <a:cxn ang="T56">
                          <a:pos x="T24" y="T25"/>
                        </a:cxn>
                        <a:cxn ang="T57">
                          <a:pos x="T26" y="T27"/>
                        </a:cxn>
                        <a:cxn ang="T58">
                          <a:pos x="T28" y="T29"/>
                        </a:cxn>
                        <a:cxn ang="T59">
                          <a:pos x="T30" y="T31"/>
                        </a:cxn>
                        <a:cxn ang="T60">
                          <a:pos x="T32" y="T33"/>
                        </a:cxn>
                        <a:cxn ang="T61">
                          <a:pos x="T34" y="T35"/>
                        </a:cxn>
                        <a:cxn ang="T62">
                          <a:pos x="T36" y="T37"/>
                        </a:cxn>
                        <a:cxn ang="T63">
                          <a:pos x="T38" y="T39"/>
                        </a:cxn>
                        <a:cxn ang="T64">
                          <a:pos x="T40" y="T41"/>
                        </a:cxn>
                        <a:cxn ang="T65">
                          <a:pos x="T42" y="T43"/>
                        </a:cxn>
                      </a:cxnLst>
                      <a:rect l="0" t="0" r="r" b="b"/>
                      <a:pathLst>
                        <a:path w="92" h="112">
                          <a:moveTo>
                            <a:pt x="20" y="0"/>
                          </a:moveTo>
                          <a:lnTo>
                            <a:pt x="20" y="0"/>
                          </a:lnTo>
                          <a:lnTo>
                            <a:pt x="10" y="34"/>
                          </a:lnTo>
                          <a:lnTo>
                            <a:pt x="2" y="58"/>
                          </a:lnTo>
                          <a:lnTo>
                            <a:pt x="0" y="72"/>
                          </a:lnTo>
                          <a:lnTo>
                            <a:pt x="2" y="78"/>
                          </a:lnTo>
                          <a:lnTo>
                            <a:pt x="6" y="84"/>
                          </a:lnTo>
                          <a:lnTo>
                            <a:pt x="24" y="94"/>
                          </a:lnTo>
                          <a:lnTo>
                            <a:pt x="36" y="102"/>
                          </a:lnTo>
                          <a:lnTo>
                            <a:pt x="50" y="110"/>
                          </a:lnTo>
                          <a:lnTo>
                            <a:pt x="56" y="112"/>
                          </a:lnTo>
                          <a:lnTo>
                            <a:pt x="62" y="112"/>
                          </a:lnTo>
                          <a:lnTo>
                            <a:pt x="68" y="112"/>
                          </a:lnTo>
                          <a:lnTo>
                            <a:pt x="72" y="110"/>
                          </a:lnTo>
                          <a:lnTo>
                            <a:pt x="74" y="104"/>
                          </a:lnTo>
                          <a:lnTo>
                            <a:pt x="78" y="94"/>
                          </a:lnTo>
                          <a:lnTo>
                            <a:pt x="86" y="72"/>
                          </a:lnTo>
                          <a:lnTo>
                            <a:pt x="92" y="42"/>
                          </a:lnTo>
                          <a:lnTo>
                            <a:pt x="20" y="0"/>
                          </a:lnTo>
                          <a:close/>
                        </a:path>
                      </a:pathLst>
                    </a:custGeom>
                    <a:solidFill>
                      <a:srgbClr val="152F3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48" name="Freeform 175"/>
                    <p:cNvSpPr>
                      <a:spLocks/>
                    </p:cNvSpPr>
                    <p:nvPr/>
                  </p:nvSpPr>
                  <p:spPr bwMode="auto">
                    <a:xfrm>
                      <a:off x="1370" y="831"/>
                      <a:ext cx="51" cy="54"/>
                    </a:xfrm>
                    <a:custGeom>
                      <a:avLst/>
                      <a:gdLst>
                        <a:gd name="T0" fmla="*/ 11 w 94"/>
                        <a:gd name="T1" fmla="*/ 0 h 112"/>
                        <a:gd name="T2" fmla="*/ 11 w 94"/>
                        <a:gd name="T3" fmla="*/ 0 h 112"/>
                        <a:gd name="T4" fmla="*/ 5 w 94"/>
                        <a:gd name="T5" fmla="*/ 16 h 112"/>
                        <a:gd name="T6" fmla="*/ 1 w 94"/>
                        <a:gd name="T7" fmla="*/ 28 h 112"/>
                        <a:gd name="T8" fmla="*/ 0 w 94"/>
                        <a:gd name="T9" fmla="*/ 35 h 112"/>
                        <a:gd name="T10" fmla="*/ 0 w 94"/>
                        <a:gd name="T11" fmla="*/ 35 h 112"/>
                        <a:gd name="T12" fmla="*/ 1 w 94"/>
                        <a:gd name="T13" fmla="*/ 38 h 112"/>
                        <a:gd name="T14" fmla="*/ 3 w 94"/>
                        <a:gd name="T15" fmla="*/ 40 h 112"/>
                        <a:gd name="T16" fmla="*/ 13 w 94"/>
                        <a:gd name="T17" fmla="*/ 45 h 112"/>
                        <a:gd name="T18" fmla="*/ 13 w 94"/>
                        <a:gd name="T19" fmla="*/ 45 h 112"/>
                        <a:gd name="T20" fmla="*/ 20 w 94"/>
                        <a:gd name="T21" fmla="*/ 49 h 112"/>
                        <a:gd name="T22" fmla="*/ 27 w 94"/>
                        <a:gd name="T23" fmla="*/ 53 h 112"/>
                        <a:gd name="T24" fmla="*/ 30 w 94"/>
                        <a:gd name="T25" fmla="*/ 54 h 112"/>
                        <a:gd name="T26" fmla="*/ 34 w 94"/>
                        <a:gd name="T27" fmla="*/ 54 h 112"/>
                        <a:gd name="T28" fmla="*/ 37 w 94"/>
                        <a:gd name="T29" fmla="*/ 54 h 112"/>
                        <a:gd name="T30" fmla="*/ 39 w 94"/>
                        <a:gd name="T31" fmla="*/ 52 h 112"/>
                        <a:gd name="T32" fmla="*/ 39 w 94"/>
                        <a:gd name="T33" fmla="*/ 52 h 112"/>
                        <a:gd name="T34" fmla="*/ 40 w 94"/>
                        <a:gd name="T35" fmla="*/ 49 h 112"/>
                        <a:gd name="T36" fmla="*/ 42 w 94"/>
                        <a:gd name="T37" fmla="*/ 45 h 112"/>
                        <a:gd name="T38" fmla="*/ 47 w 94"/>
                        <a:gd name="T39" fmla="*/ 35 h 112"/>
                        <a:gd name="T40" fmla="*/ 51 w 94"/>
                        <a:gd name="T41" fmla="*/ 20 h 112"/>
                        <a:gd name="T42" fmla="*/ 11 w 94"/>
                        <a:gd name="T43" fmla="*/ 0 h 112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</a:gdLst>
                      <a:ahLst/>
                      <a:cxnLst>
                        <a:cxn ang="T44">
                          <a:pos x="T0" y="T1"/>
                        </a:cxn>
                        <a:cxn ang="T45">
                          <a:pos x="T2" y="T3"/>
                        </a:cxn>
                        <a:cxn ang="T46">
                          <a:pos x="T4" y="T5"/>
                        </a:cxn>
                        <a:cxn ang="T47">
                          <a:pos x="T6" y="T7"/>
                        </a:cxn>
                        <a:cxn ang="T48">
                          <a:pos x="T8" y="T9"/>
                        </a:cxn>
                        <a:cxn ang="T49">
                          <a:pos x="T10" y="T11"/>
                        </a:cxn>
                        <a:cxn ang="T50">
                          <a:pos x="T12" y="T13"/>
                        </a:cxn>
                        <a:cxn ang="T51">
                          <a:pos x="T14" y="T15"/>
                        </a:cxn>
                        <a:cxn ang="T52">
                          <a:pos x="T16" y="T17"/>
                        </a:cxn>
                        <a:cxn ang="T53">
                          <a:pos x="T18" y="T19"/>
                        </a:cxn>
                        <a:cxn ang="T54">
                          <a:pos x="T20" y="T21"/>
                        </a:cxn>
                        <a:cxn ang="T55">
                          <a:pos x="T22" y="T23"/>
                        </a:cxn>
                        <a:cxn ang="T56">
                          <a:pos x="T24" y="T25"/>
                        </a:cxn>
                        <a:cxn ang="T57">
                          <a:pos x="T26" y="T27"/>
                        </a:cxn>
                        <a:cxn ang="T58">
                          <a:pos x="T28" y="T29"/>
                        </a:cxn>
                        <a:cxn ang="T59">
                          <a:pos x="T30" y="T31"/>
                        </a:cxn>
                        <a:cxn ang="T60">
                          <a:pos x="T32" y="T33"/>
                        </a:cxn>
                        <a:cxn ang="T61">
                          <a:pos x="T34" y="T35"/>
                        </a:cxn>
                        <a:cxn ang="T62">
                          <a:pos x="T36" y="T37"/>
                        </a:cxn>
                        <a:cxn ang="T63">
                          <a:pos x="T38" y="T39"/>
                        </a:cxn>
                        <a:cxn ang="T64">
                          <a:pos x="T40" y="T41"/>
                        </a:cxn>
                        <a:cxn ang="T65">
                          <a:pos x="T42" y="T43"/>
                        </a:cxn>
                      </a:cxnLst>
                      <a:rect l="0" t="0" r="r" b="b"/>
                      <a:pathLst>
                        <a:path w="94" h="112">
                          <a:moveTo>
                            <a:pt x="20" y="0"/>
                          </a:moveTo>
                          <a:lnTo>
                            <a:pt x="20" y="0"/>
                          </a:lnTo>
                          <a:lnTo>
                            <a:pt x="10" y="34"/>
                          </a:lnTo>
                          <a:lnTo>
                            <a:pt x="2" y="58"/>
                          </a:lnTo>
                          <a:lnTo>
                            <a:pt x="0" y="72"/>
                          </a:lnTo>
                          <a:lnTo>
                            <a:pt x="2" y="78"/>
                          </a:lnTo>
                          <a:lnTo>
                            <a:pt x="6" y="82"/>
                          </a:lnTo>
                          <a:lnTo>
                            <a:pt x="24" y="94"/>
                          </a:lnTo>
                          <a:lnTo>
                            <a:pt x="36" y="102"/>
                          </a:lnTo>
                          <a:lnTo>
                            <a:pt x="50" y="110"/>
                          </a:lnTo>
                          <a:lnTo>
                            <a:pt x="56" y="112"/>
                          </a:lnTo>
                          <a:lnTo>
                            <a:pt x="62" y="112"/>
                          </a:lnTo>
                          <a:lnTo>
                            <a:pt x="68" y="112"/>
                          </a:lnTo>
                          <a:lnTo>
                            <a:pt x="72" y="108"/>
                          </a:lnTo>
                          <a:lnTo>
                            <a:pt x="74" y="102"/>
                          </a:lnTo>
                          <a:lnTo>
                            <a:pt x="78" y="94"/>
                          </a:lnTo>
                          <a:lnTo>
                            <a:pt x="86" y="72"/>
                          </a:lnTo>
                          <a:lnTo>
                            <a:pt x="94" y="42"/>
                          </a:lnTo>
                          <a:lnTo>
                            <a:pt x="20" y="0"/>
                          </a:lnTo>
                          <a:close/>
                        </a:path>
                      </a:pathLst>
                    </a:custGeom>
                    <a:solidFill>
                      <a:srgbClr val="193A4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49" name="Freeform 176"/>
                    <p:cNvSpPr>
                      <a:spLocks/>
                    </p:cNvSpPr>
                    <p:nvPr/>
                  </p:nvSpPr>
                  <p:spPr bwMode="auto">
                    <a:xfrm>
                      <a:off x="1414" y="856"/>
                      <a:ext cx="59" cy="51"/>
                    </a:xfrm>
                    <a:custGeom>
                      <a:avLst/>
                      <a:gdLst>
                        <a:gd name="T0" fmla="*/ 11 w 108"/>
                        <a:gd name="T1" fmla="*/ 0 h 106"/>
                        <a:gd name="T2" fmla="*/ 11 w 108"/>
                        <a:gd name="T3" fmla="*/ 0 h 106"/>
                        <a:gd name="T4" fmla="*/ 4 w 108"/>
                        <a:gd name="T5" fmla="*/ 15 h 106"/>
                        <a:gd name="T6" fmla="*/ 1 w 108"/>
                        <a:gd name="T7" fmla="*/ 27 h 106"/>
                        <a:gd name="T8" fmla="*/ 0 w 108"/>
                        <a:gd name="T9" fmla="*/ 32 h 106"/>
                        <a:gd name="T10" fmla="*/ 0 w 108"/>
                        <a:gd name="T11" fmla="*/ 34 h 106"/>
                        <a:gd name="T12" fmla="*/ 0 w 108"/>
                        <a:gd name="T13" fmla="*/ 34 h 106"/>
                        <a:gd name="T14" fmla="*/ 1 w 108"/>
                        <a:gd name="T15" fmla="*/ 37 h 106"/>
                        <a:gd name="T16" fmla="*/ 7 w 108"/>
                        <a:gd name="T17" fmla="*/ 40 h 106"/>
                        <a:gd name="T18" fmla="*/ 13 w 108"/>
                        <a:gd name="T19" fmla="*/ 44 h 106"/>
                        <a:gd name="T20" fmla="*/ 24 w 108"/>
                        <a:gd name="T21" fmla="*/ 48 h 106"/>
                        <a:gd name="T22" fmla="*/ 24 w 108"/>
                        <a:gd name="T23" fmla="*/ 48 h 106"/>
                        <a:gd name="T24" fmla="*/ 33 w 108"/>
                        <a:gd name="T25" fmla="*/ 50 h 106"/>
                        <a:gd name="T26" fmla="*/ 38 w 108"/>
                        <a:gd name="T27" fmla="*/ 51 h 106"/>
                        <a:gd name="T28" fmla="*/ 40 w 108"/>
                        <a:gd name="T29" fmla="*/ 51 h 106"/>
                        <a:gd name="T30" fmla="*/ 42 w 108"/>
                        <a:gd name="T31" fmla="*/ 50 h 106"/>
                        <a:gd name="T32" fmla="*/ 43 w 108"/>
                        <a:gd name="T33" fmla="*/ 46 h 106"/>
                        <a:gd name="T34" fmla="*/ 43 w 108"/>
                        <a:gd name="T35" fmla="*/ 46 h 106"/>
                        <a:gd name="T36" fmla="*/ 59 w 108"/>
                        <a:gd name="T37" fmla="*/ 6 h 106"/>
                        <a:gd name="T38" fmla="*/ 11 w 108"/>
                        <a:gd name="T39" fmla="*/ 0 h 10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</a:gdLst>
                      <a:ahLst/>
                      <a:cxnLst>
                        <a:cxn ang="T40">
                          <a:pos x="T0" y="T1"/>
                        </a:cxn>
                        <a:cxn ang="T41">
                          <a:pos x="T2" y="T3"/>
                        </a:cxn>
                        <a:cxn ang="T42">
                          <a:pos x="T4" y="T5"/>
                        </a:cxn>
                        <a:cxn ang="T43">
                          <a:pos x="T6" y="T7"/>
                        </a:cxn>
                        <a:cxn ang="T44">
                          <a:pos x="T8" y="T9"/>
                        </a:cxn>
                        <a:cxn ang="T45">
                          <a:pos x="T10" y="T11"/>
                        </a:cxn>
                        <a:cxn ang="T46">
                          <a:pos x="T12" y="T13"/>
                        </a:cxn>
                        <a:cxn ang="T47">
                          <a:pos x="T14" y="T15"/>
                        </a:cxn>
                        <a:cxn ang="T48">
                          <a:pos x="T16" y="T17"/>
                        </a:cxn>
                        <a:cxn ang="T49">
                          <a:pos x="T18" y="T19"/>
                        </a:cxn>
                        <a:cxn ang="T50">
                          <a:pos x="T20" y="T21"/>
                        </a:cxn>
                        <a:cxn ang="T51">
                          <a:pos x="T22" y="T23"/>
                        </a:cxn>
                        <a:cxn ang="T52">
                          <a:pos x="T24" y="T25"/>
                        </a:cxn>
                        <a:cxn ang="T53">
                          <a:pos x="T26" y="T27"/>
                        </a:cxn>
                        <a:cxn ang="T54">
                          <a:pos x="T28" y="T29"/>
                        </a:cxn>
                        <a:cxn ang="T55">
                          <a:pos x="T30" y="T31"/>
                        </a:cxn>
                        <a:cxn ang="T56">
                          <a:pos x="T32" y="T33"/>
                        </a:cxn>
                        <a:cxn ang="T57">
                          <a:pos x="T34" y="T35"/>
                        </a:cxn>
                        <a:cxn ang="T58">
                          <a:pos x="T36" y="T37"/>
                        </a:cxn>
                        <a:cxn ang="T59">
                          <a:pos x="T38" y="T39"/>
                        </a:cxn>
                      </a:cxnLst>
                      <a:rect l="0" t="0" r="r" b="b"/>
                      <a:pathLst>
                        <a:path w="108" h="106">
                          <a:moveTo>
                            <a:pt x="20" y="0"/>
                          </a:moveTo>
                          <a:lnTo>
                            <a:pt x="20" y="0"/>
                          </a:lnTo>
                          <a:lnTo>
                            <a:pt x="8" y="32"/>
                          </a:lnTo>
                          <a:lnTo>
                            <a:pt x="2" y="56"/>
                          </a:lnTo>
                          <a:lnTo>
                            <a:pt x="0" y="66"/>
                          </a:lnTo>
                          <a:lnTo>
                            <a:pt x="0" y="70"/>
                          </a:lnTo>
                          <a:lnTo>
                            <a:pt x="2" y="76"/>
                          </a:lnTo>
                          <a:lnTo>
                            <a:pt x="12" y="84"/>
                          </a:lnTo>
                          <a:lnTo>
                            <a:pt x="24" y="92"/>
                          </a:lnTo>
                          <a:lnTo>
                            <a:pt x="44" y="100"/>
                          </a:lnTo>
                          <a:lnTo>
                            <a:pt x="60" y="104"/>
                          </a:lnTo>
                          <a:lnTo>
                            <a:pt x="70" y="106"/>
                          </a:lnTo>
                          <a:lnTo>
                            <a:pt x="74" y="106"/>
                          </a:lnTo>
                          <a:lnTo>
                            <a:pt x="76" y="104"/>
                          </a:lnTo>
                          <a:lnTo>
                            <a:pt x="78" y="96"/>
                          </a:lnTo>
                          <a:lnTo>
                            <a:pt x="108" y="12"/>
                          </a:lnTo>
                          <a:lnTo>
                            <a:pt x="20" y="0"/>
                          </a:lnTo>
                          <a:close/>
                        </a:path>
                      </a:pathLst>
                    </a:custGeom>
                    <a:solidFill>
                      <a:srgbClr val="152F3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50" name="Freeform 177"/>
                    <p:cNvSpPr>
                      <a:spLocks/>
                    </p:cNvSpPr>
                    <p:nvPr/>
                  </p:nvSpPr>
                  <p:spPr bwMode="auto">
                    <a:xfrm>
                      <a:off x="1412" y="853"/>
                      <a:ext cx="60" cy="51"/>
                    </a:xfrm>
                    <a:custGeom>
                      <a:avLst/>
                      <a:gdLst>
                        <a:gd name="T0" fmla="*/ 12 w 110"/>
                        <a:gd name="T1" fmla="*/ 0 h 106"/>
                        <a:gd name="T2" fmla="*/ 12 w 110"/>
                        <a:gd name="T3" fmla="*/ 0 h 106"/>
                        <a:gd name="T4" fmla="*/ 5 w 110"/>
                        <a:gd name="T5" fmla="*/ 15 h 106"/>
                        <a:gd name="T6" fmla="*/ 1 w 110"/>
                        <a:gd name="T7" fmla="*/ 27 h 106"/>
                        <a:gd name="T8" fmla="*/ 0 w 110"/>
                        <a:gd name="T9" fmla="*/ 31 h 106"/>
                        <a:gd name="T10" fmla="*/ 0 w 110"/>
                        <a:gd name="T11" fmla="*/ 34 h 106"/>
                        <a:gd name="T12" fmla="*/ 0 w 110"/>
                        <a:gd name="T13" fmla="*/ 34 h 106"/>
                        <a:gd name="T14" fmla="*/ 2 w 110"/>
                        <a:gd name="T15" fmla="*/ 37 h 106"/>
                        <a:gd name="T16" fmla="*/ 7 w 110"/>
                        <a:gd name="T17" fmla="*/ 40 h 106"/>
                        <a:gd name="T18" fmla="*/ 14 w 110"/>
                        <a:gd name="T19" fmla="*/ 44 h 106"/>
                        <a:gd name="T20" fmla="*/ 25 w 110"/>
                        <a:gd name="T21" fmla="*/ 48 h 106"/>
                        <a:gd name="T22" fmla="*/ 25 w 110"/>
                        <a:gd name="T23" fmla="*/ 48 h 106"/>
                        <a:gd name="T24" fmla="*/ 34 w 110"/>
                        <a:gd name="T25" fmla="*/ 50 h 106"/>
                        <a:gd name="T26" fmla="*/ 39 w 110"/>
                        <a:gd name="T27" fmla="*/ 51 h 106"/>
                        <a:gd name="T28" fmla="*/ 41 w 110"/>
                        <a:gd name="T29" fmla="*/ 51 h 106"/>
                        <a:gd name="T30" fmla="*/ 43 w 110"/>
                        <a:gd name="T31" fmla="*/ 50 h 106"/>
                        <a:gd name="T32" fmla="*/ 44 w 110"/>
                        <a:gd name="T33" fmla="*/ 46 h 106"/>
                        <a:gd name="T34" fmla="*/ 44 w 110"/>
                        <a:gd name="T35" fmla="*/ 46 h 106"/>
                        <a:gd name="T36" fmla="*/ 60 w 110"/>
                        <a:gd name="T37" fmla="*/ 6 h 106"/>
                        <a:gd name="T38" fmla="*/ 12 w 110"/>
                        <a:gd name="T39" fmla="*/ 0 h 10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</a:gdLst>
                      <a:ahLst/>
                      <a:cxnLst>
                        <a:cxn ang="T40">
                          <a:pos x="T0" y="T1"/>
                        </a:cxn>
                        <a:cxn ang="T41">
                          <a:pos x="T2" y="T3"/>
                        </a:cxn>
                        <a:cxn ang="T42">
                          <a:pos x="T4" y="T5"/>
                        </a:cxn>
                        <a:cxn ang="T43">
                          <a:pos x="T6" y="T7"/>
                        </a:cxn>
                        <a:cxn ang="T44">
                          <a:pos x="T8" y="T9"/>
                        </a:cxn>
                        <a:cxn ang="T45">
                          <a:pos x="T10" y="T11"/>
                        </a:cxn>
                        <a:cxn ang="T46">
                          <a:pos x="T12" y="T13"/>
                        </a:cxn>
                        <a:cxn ang="T47">
                          <a:pos x="T14" y="T15"/>
                        </a:cxn>
                        <a:cxn ang="T48">
                          <a:pos x="T16" y="T17"/>
                        </a:cxn>
                        <a:cxn ang="T49">
                          <a:pos x="T18" y="T19"/>
                        </a:cxn>
                        <a:cxn ang="T50">
                          <a:pos x="T20" y="T21"/>
                        </a:cxn>
                        <a:cxn ang="T51">
                          <a:pos x="T22" y="T23"/>
                        </a:cxn>
                        <a:cxn ang="T52">
                          <a:pos x="T24" y="T25"/>
                        </a:cxn>
                        <a:cxn ang="T53">
                          <a:pos x="T26" y="T27"/>
                        </a:cxn>
                        <a:cxn ang="T54">
                          <a:pos x="T28" y="T29"/>
                        </a:cxn>
                        <a:cxn ang="T55">
                          <a:pos x="T30" y="T31"/>
                        </a:cxn>
                        <a:cxn ang="T56">
                          <a:pos x="T32" y="T33"/>
                        </a:cxn>
                        <a:cxn ang="T57">
                          <a:pos x="T34" y="T35"/>
                        </a:cxn>
                        <a:cxn ang="T58">
                          <a:pos x="T36" y="T37"/>
                        </a:cxn>
                        <a:cxn ang="T59">
                          <a:pos x="T38" y="T39"/>
                        </a:cxn>
                      </a:cxnLst>
                      <a:rect l="0" t="0" r="r" b="b"/>
                      <a:pathLst>
                        <a:path w="110" h="106">
                          <a:moveTo>
                            <a:pt x="22" y="0"/>
                          </a:moveTo>
                          <a:lnTo>
                            <a:pt x="22" y="0"/>
                          </a:lnTo>
                          <a:lnTo>
                            <a:pt x="10" y="32"/>
                          </a:lnTo>
                          <a:lnTo>
                            <a:pt x="2" y="56"/>
                          </a:lnTo>
                          <a:lnTo>
                            <a:pt x="0" y="64"/>
                          </a:lnTo>
                          <a:lnTo>
                            <a:pt x="0" y="70"/>
                          </a:lnTo>
                          <a:lnTo>
                            <a:pt x="4" y="76"/>
                          </a:lnTo>
                          <a:lnTo>
                            <a:pt x="12" y="84"/>
                          </a:lnTo>
                          <a:lnTo>
                            <a:pt x="26" y="92"/>
                          </a:lnTo>
                          <a:lnTo>
                            <a:pt x="46" y="100"/>
                          </a:lnTo>
                          <a:lnTo>
                            <a:pt x="62" y="104"/>
                          </a:lnTo>
                          <a:lnTo>
                            <a:pt x="72" y="106"/>
                          </a:lnTo>
                          <a:lnTo>
                            <a:pt x="76" y="106"/>
                          </a:lnTo>
                          <a:lnTo>
                            <a:pt x="78" y="104"/>
                          </a:lnTo>
                          <a:lnTo>
                            <a:pt x="80" y="96"/>
                          </a:lnTo>
                          <a:lnTo>
                            <a:pt x="110" y="12"/>
                          </a:lnTo>
                          <a:lnTo>
                            <a:pt x="22" y="0"/>
                          </a:lnTo>
                          <a:close/>
                        </a:path>
                      </a:pathLst>
                    </a:custGeom>
                    <a:solidFill>
                      <a:srgbClr val="193A4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51" name="Freeform 178"/>
                    <p:cNvSpPr>
                      <a:spLocks/>
                    </p:cNvSpPr>
                    <p:nvPr/>
                  </p:nvSpPr>
                  <p:spPr bwMode="auto">
                    <a:xfrm>
                      <a:off x="1380" y="822"/>
                      <a:ext cx="97" cy="48"/>
                    </a:xfrm>
                    <a:custGeom>
                      <a:avLst/>
                      <a:gdLst>
                        <a:gd name="T0" fmla="*/ 4 w 180"/>
                        <a:gd name="T1" fmla="*/ 0 h 100"/>
                        <a:gd name="T2" fmla="*/ 4 w 180"/>
                        <a:gd name="T3" fmla="*/ 0 h 100"/>
                        <a:gd name="T4" fmla="*/ 3 w 180"/>
                        <a:gd name="T5" fmla="*/ 3 h 100"/>
                        <a:gd name="T6" fmla="*/ 1 w 180"/>
                        <a:gd name="T7" fmla="*/ 8 h 100"/>
                        <a:gd name="T8" fmla="*/ 0 w 180"/>
                        <a:gd name="T9" fmla="*/ 11 h 100"/>
                        <a:gd name="T10" fmla="*/ 0 w 180"/>
                        <a:gd name="T11" fmla="*/ 13 h 100"/>
                        <a:gd name="T12" fmla="*/ 2 w 180"/>
                        <a:gd name="T13" fmla="*/ 17 h 100"/>
                        <a:gd name="T14" fmla="*/ 5 w 180"/>
                        <a:gd name="T15" fmla="*/ 20 h 100"/>
                        <a:gd name="T16" fmla="*/ 5 w 180"/>
                        <a:gd name="T17" fmla="*/ 20 h 100"/>
                        <a:gd name="T18" fmla="*/ 25 w 180"/>
                        <a:gd name="T19" fmla="*/ 34 h 100"/>
                        <a:gd name="T20" fmla="*/ 33 w 180"/>
                        <a:gd name="T21" fmla="*/ 39 h 100"/>
                        <a:gd name="T22" fmla="*/ 40 w 180"/>
                        <a:gd name="T23" fmla="*/ 42 h 100"/>
                        <a:gd name="T24" fmla="*/ 40 w 180"/>
                        <a:gd name="T25" fmla="*/ 42 h 100"/>
                        <a:gd name="T26" fmla="*/ 49 w 180"/>
                        <a:gd name="T27" fmla="*/ 44 h 100"/>
                        <a:gd name="T28" fmla="*/ 63 w 180"/>
                        <a:gd name="T29" fmla="*/ 47 h 100"/>
                        <a:gd name="T30" fmla="*/ 77 w 180"/>
                        <a:gd name="T31" fmla="*/ 48 h 100"/>
                        <a:gd name="T32" fmla="*/ 82 w 180"/>
                        <a:gd name="T33" fmla="*/ 48 h 100"/>
                        <a:gd name="T34" fmla="*/ 86 w 180"/>
                        <a:gd name="T35" fmla="*/ 47 h 100"/>
                        <a:gd name="T36" fmla="*/ 86 w 180"/>
                        <a:gd name="T37" fmla="*/ 47 h 100"/>
                        <a:gd name="T38" fmla="*/ 88 w 180"/>
                        <a:gd name="T39" fmla="*/ 45 h 100"/>
                        <a:gd name="T40" fmla="*/ 91 w 180"/>
                        <a:gd name="T41" fmla="*/ 43 h 100"/>
                        <a:gd name="T42" fmla="*/ 94 w 180"/>
                        <a:gd name="T43" fmla="*/ 38 h 100"/>
                        <a:gd name="T44" fmla="*/ 97 w 180"/>
                        <a:gd name="T45" fmla="*/ 32 h 100"/>
                        <a:gd name="T46" fmla="*/ 97 w 180"/>
                        <a:gd name="T47" fmla="*/ 32 h 100"/>
                        <a:gd name="T48" fmla="*/ 56 w 180"/>
                        <a:gd name="T49" fmla="*/ 16 h 100"/>
                        <a:gd name="T50" fmla="*/ 25 w 180"/>
                        <a:gd name="T51" fmla="*/ 6 h 100"/>
                        <a:gd name="T52" fmla="*/ 13 w 180"/>
                        <a:gd name="T53" fmla="*/ 2 h 100"/>
                        <a:gd name="T54" fmla="*/ 4 w 180"/>
                        <a:gd name="T55" fmla="*/ 0 h 100"/>
                        <a:gd name="T56" fmla="*/ 4 w 180"/>
                        <a:gd name="T57" fmla="*/ 0 h 100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</a:gdLst>
                      <a:ahLst/>
                      <a:cxnLst>
                        <a:cxn ang="T58">
                          <a:pos x="T0" y="T1"/>
                        </a:cxn>
                        <a:cxn ang="T59">
                          <a:pos x="T2" y="T3"/>
                        </a:cxn>
                        <a:cxn ang="T60">
                          <a:pos x="T4" y="T5"/>
                        </a:cxn>
                        <a:cxn ang="T61">
                          <a:pos x="T6" y="T7"/>
                        </a:cxn>
                        <a:cxn ang="T62">
                          <a:pos x="T8" y="T9"/>
                        </a:cxn>
                        <a:cxn ang="T63">
                          <a:pos x="T10" y="T11"/>
                        </a:cxn>
                        <a:cxn ang="T64">
                          <a:pos x="T12" y="T13"/>
                        </a:cxn>
                        <a:cxn ang="T65">
                          <a:pos x="T14" y="T15"/>
                        </a:cxn>
                        <a:cxn ang="T66">
                          <a:pos x="T16" y="T17"/>
                        </a:cxn>
                        <a:cxn ang="T67">
                          <a:pos x="T18" y="T19"/>
                        </a:cxn>
                        <a:cxn ang="T68">
                          <a:pos x="T20" y="T21"/>
                        </a:cxn>
                        <a:cxn ang="T69">
                          <a:pos x="T22" y="T23"/>
                        </a:cxn>
                        <a:cxn ang="T70">
                          <a:pos x="T24" y="T25"/>
                        </a:cxn>
                        <a:cxn ang="T71">
                          <a:pos x="T26" y="T27"/>
                        </a:cxn>
                        <a:cxn ang="T72">
                          <a:pos x="T28" y="T29"/>
                        </a:cxn>
                        <a:cxn ang="T73">
                          <a:pos x="T30" y="T31"/>
                        </a:cxn>
                        <a:cxn ang="T74">
                          <a:pos x="T32" y="T33"/>
                        </a:cxn>
                        <a:cxn ang="T75">
                          <a:pos x="T34" y="T35"/>
                        </a:cxn>
                        <a:cxn ang="T76">
                          <a:pos x="T36" y="T37"/>
                        </a:cxn>
                        <a:cxn ang="T77">
                          <a:pos x="T38" y="T39"/>
                        </a:cxn>
                        <a:cxn ang="T78">
                          <a:pos x="T40" y="T41"/>
                        </a:cxn>
                        <a:cxn ang="T79">
                          <a:pos x="T42" y="T43"/>
                        </a:cxn>
                        <a:cxn ang="T80">
                          <a:pos x="T44" y="T45"/>
                        </a:cxn>
                        <a:cxn ang="T81">
                          <a:pos x="T46" y="T47"/>
                        </a:cxn>
                        <a:cxn ang="T82">
                          <a:pos x="T48" y="T49"/>
                        </a:cxn>
                        <a:cxn ang="T83">
                          <a:pos x="T50" y="T51"/>
                        </a:cxn>
                        <a:cxn ang="T84">
                          <a:pos x="T52" y="T53"/>
                        </a:cxn>
                        <a:cxn ang="T85">
                          <a:pos x="T54" y="T55"/>
                        </a:cxn>
                        <a:cxn ang="T86">
                          <a:pos x="T56" y="T57"/>
                        </a:cxn>
                      </a:cxnLst>
                      <a:rect l="0" t="0" r="r" b="b"/>
                      <a:pathLst>
                        <a:path w="180" h="100">
                          <a:moveTo>
                            <a:pt x="8" y="0"/>
                          </a:moveTo>
                          <a:lnTo>
                            <a:pt x="8" y="0"/>
                          </a:lnTo>
                          <a:lnTo>
                            <a:pt x="6" y="6"/>
                          </a:lnTo>
                          <a:lnTo>
                            <a:pt x="2" y="16"/>
                          </a:lnTo>
                          <a:lnTo>
                            <a:pt x="0" y="22"/>
                          </a:lnTo>
                          <a:lnTo>
                            <a:pt x="0" y="28"/>
                          </a:lnTo>
                          <a:lnTo>
                            <a:pt x="4" y="36"/>
                          </a:lnTo>
                          <a:lnTo>
                            <a:pt x="10" y="42"/>
                          </a:lnTo>
                          <a:lnTo>
                            <a:pt x="46" y="70"/>
                          </a:lnTo>
                          <a:lnTo>
                            <a:pt x="62" y="82"/>
                          </a:lnTo>
                          <a:lnTo>
                            <a:pt x="74" y="88"/>
                          </a:lnTo>
                          <a:lnTo>
                            <a:pt x="90" y="92"/>
                          </a:lnTo>
                          <a:lnTo>
                            <a:pt x="116" y="98"/>
                          </a:lnTo>
                          <a:lnTo>
                            <a:pt x="142" y="100"/>
                          </a:lnTo>
                          <a:lnTo>
                            <a:pt x="152" y="100"/>
                          </a:lnTo>
                          <a:lnTo>
                            <a:pt x="160" y="98"/>
                          </a:lnTo>
                          <a:lnTo>
                            <a:pt x="164" y="94"/>
                          </a:lnTo>
                          <a:lnTo>
                            <a:pt x="168" y="90"/>
                          </a:lnTo>
                          <a:lnTo>
                            <a:pt x="174" y="80"/>
                          </a:lnTo>
                          <a:lnTo>
                            <a:pt x="180" y="66"/>
                          </a:lnTo>
                          <a:lnTo>
                            <a:pt x="104" y="34"/>
                          </a:lnTo>
                          <a:lnTo>
                            <a:pt x="46" y="12"/>
                          </a:lnTo>
                          <a:lnTo>
                            <a:pt x="24" y="4"/>
                          </a:lnTo>
                          <a:lnTo>
                            <a:pt x="8" y="0"/>
                          </a:lnTo>
                          <a:close/>
                        </a:path>
                      </a:pathLst>
                    </a:custGeom>
                    <a:solidFill>
                      <a:srgbClr val="152F3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52" name="Freeform 179"/>
                    <p:cNvSpPr>
                      <a:spLocks/>
                    </p:cNvSpPr>
                    <p:nvPr/>
                  </p:nvSpPr>
                  <p:spPr bwMode="auto">
                    <a:xfrm>
                      <a:off x="1381" y="820"/>
                      <a:ext cx="95" cy="45"/>
                    </a:xfrm>
                    <a:custGeom>
                      <a:avLst/>
                      <a:gdLst>
                        <a:gd name="T0" fmla="*/ 4 w 176"/>
                        <a:gd name="T1" fmla="*/ 0 h 94"/>
                        <a:gd name="T2" fmla="*/ 4 w 176"/>
                        <a:gd name="T3" fmla="*/ 0 h 94"/>
                        <a:gd name="T4" fmla="*/ 3 w 176"/>
                        <a:gd name="T5" fmla="*/ 2 h 94"/>
                        <a:gd name="T6" fmla="*/ 1 w 176"/>
                        <a:gd name="T7" fmla="*/ 6 h 94"/>
                        <a:gd name="T8" fmla="*/ 0 w 176"/>
                        <a:gd name="T9" fmla="*/ 9 h 94"/>
                        <a:gd name="T10" fmla="*/ 1 w 176"/>
                        <a:gd name="T11" fmla="*/ 11 h 94"/>
                        <a:gd name="T12" fmla="*/ 2 w 176"/>
                        <a:gd name="T13" fmla="*/ 14 h 94"/>
                        <a:gd name="T14" fmla="*/ 5 w 176"/>
                        <a:gd name="T15" fmla="*/ 17 h 94"/>
                        <a:gd name="T16" fmla="*/ 5 w 176"/>
                        <a:gd name="T17" fmla="*/ 17 h 94"/>
                        <a:gd name="T18" fmla="*/ 25 w 176"/>
                        <a:gd name="T19" fmla="*/ 31 h 94"/>
                        <a:gd name="T20" fmla="*/ 35 w 176"/>
                        <a:gd name="T21" fmla="*/ 36 h 94"/>
                        <a:gd name="T22" fmla="*/ 40 w 176"/>
                        <a:gd name="T23" fmla="*/ 39 h 94"/>
                        <a:gd name="T24" fmla="*/ 40 w 176"/>
                        <a:gd name="T25" fmla="*/ 39 h 94"/>
                        <a:gd name="T26" fmla="*/ 50 w 176"/>
                        <a:gd name="T27" fmla="*/ 42 h 94"/>
                        <a:gd name="T28" fmla="*/ 64 w 176"/>
                        <a:gd name="T29" fmla="*/ 44 h 94"/>
                        <a:gd name="T30" fmla="*/ 78 w 176"/>
                        <a:gd name="T31" fmla="*/ 45 h 94"/>
                        <a:gd name="T32" fmla="*/ 83 w 176"/>
                        <a:gd name="T33" fmla="*/ 45 h 94"/>
                        <a:gd name="T34" fmla="*/ 86 w 176"/>
                        <a:gd name="T35" fmla="*/ 44 h 94"/>
                        <a:gd name="T36" fmla="*/ 86 w 176"/>
                        <a:gd name="T37" fmla="*/ 44 h 94"/>
                        <a:gd name="T38" fmla="*/ 91 w 176"/>
                        <a:gd name="T39" fmla="*/ 41 h 94"/>
                        <a:gd name="T40" fmla="*/ 94 w 176"/>
                        <a:gd name="T41" fmla="*/ 37 h 94"/>
                        <a:gd name="T42" fmla="*/ 95 w 176"/>
                        <a:gd name="T43" fmla="*/ 34 h 94"/>
                        <a:gd name="T44" fmla="*/ 95 w 176"/>
                        <a:gd name="T45" fmla="*/ 34 h 94"/>
                        <a:gd name="T46" fmla="*/ 55 w 176"/>
                        <a:gd name="T47" fmla="*/ 17 h 94"/>
                        <a:gd name="T48" fmla="*/ 25 w 176"/>
                        <a:gd name="T49" fmla="*/ 6 h 94"/>
                        <a:gd name="T50" fmla="*/ 13 w 176"/>
                        <a:gd name="T51" fmla="*/ 2 h 94"/>
                        <a:gd name="T52" fmla="*/ 4 w 176"/>
                        <a:gd name="T53" fmla="*/ 0 h 94"/>
                        <a:gd name="T54" fmla="*/ 4 w 176"/>
                        <a:gd name="T55" fmla="*/ 0 h 94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</a:gdLst>
                      <a:ahLst/>
                      <a:cxnLst>
                        <a:cxn ang="T56">
                          <a:pos x="T0" y="T1"/>
                        </a:cxn>
                        <a:cxn ang="T57">
                          <a:pos x="T2" y="T3"/>
                        </a:cxn>
                        <a:cxn ang="T58">
                          <a:pos x="T4" y="T5"/>
                        </a:cxn>
                        <a:cxn ang="T59">
                          <a:pos x="T6" y="T7"/>
                        </a:cxn>
                        <a:cxn ang="T60">
                          <a:pos x="T8" y="T9"/>
                        </a:cxn>
                        <a:cxn ang="T61">
                          <a:pos x="T10" y="T11"/>
                        </a:cxn>
                        <a:cxn ang="T62">
                          <a:pos x="T12" y="T13"/>
                        </a:cxn>
                        <a:cxn ang="T63">
                          <a:pos x="T14" y="T15"/>
                        </a:cxn>
                        <a:cxn ang="T64">
                          <a:pos x="T16" y="T17"/>
                        </a:cxn>
                        <a:cxn ang="T65">
                          <a:pos x="T18" y="T19"/>
                        </a:cxn>
                        <a:cxn ang="T66">
                          <a:pos x="T20" y="T21"/>
                        </a:cxn>
                        <a:cxn ang="T67">
                          <a:pos x="T22" y="T23"/>
                        </a:cxn>
                        <a:cxn ang="T68">
                          <a:pos x="T24" y="T25"/>
                        </a:cxn>
                        <a:cxn ang="T69">
                          <a:pos x="T26" y="T27"/>
                        </a:cxn>
                        <a:cxn ang="T70">
                          <a:pos x="T28" y="T29"/>
                        </a:cxn>
                        <a:cxn ang="T71">
                          <a:pos x="T30" y="T31"/>
                        </a:cxn>
                        <a:cxn ang="T72">
                          <a:pos x="T32" y="T33"/>
                        </a:cxn>
                        <a:cxn ang="T73">
                          <a:pos x="T34" y="T35"/>
                        </a:cxn>
                        <a:cxn ang="T74">
                          <a:pos x="T36" y="T37"/>
                        </a:cxn>
                        <a:cxn ang="T75">
                          <a:pos x="T38" y="T39"/>
                        </a:cxn>
                        <a:cxn ang="T76">
                          <a:pos x="T40" y="T41"/>
                        </a:cxn>
                        <a:cxn ang="T77">
                          <a:pos x="T42" y="T43"/>
                        </a:cxn>
                        <a:cxn ang="T78">
                          <a:pos x="T44" y="T45"/>
                        </a:cxn>
                        <a:cxn ang="T79">
                          <a:pos x="T46" y="T47"/>
                        </a:cxn>
                        <a:cxn ang="T80">
                          <a:pos x="T48" y="T49"/>
                        </a:cxn>
                        <a:cxn ang="T81">
                          <a:pos x="T50" y="T51"/>
                        </a:cxn>
                        <a:cxn ang="T82">
                          <a:pos x="T52" y="T53"/>
                        </a:cxn>
                        <a:cxn ang="T83">
                          <a:pos x="T54" y="T55"/>
                        </a:cxn>
                      </a:cxnLst>
                      <a:rect l="0" t="0" r="r" b="b"/>
                      <a:pathLst>
                        <a:path w="176" h="94">
                          <a:moveTo>
                            <a:pt x="8" y="0"/>
                          </a:moveTo>
                          <a:lnTo>
                            <a:pt x="8" y="0"/>
                          </a:lnTo>
                          <a:lnTo>
                            <a:pt x="6" y="4"/>
                          </a:lnTo>
                          <a:lnTo>
                            <a:pt x="2" y="12"/>
                          </a:lnTo>
                          <a:lnTo>
                            <a:pt x="0" y="18"/>
                          </a:lnTo>
                          <a:lnTo>
                            <a:pt x="2" y="24"/>
                          </a:lnTo>
                          <a:lnTo>
                            <a:pt x="4" y="30"/>
                          </a:lnTo>
                          <a:lnTo>
                            <a:pt x="10" y="36"/>
                          </a:lnTo>
                          <a:lnTo>
                            <a:pt x="46" y="64"/>
                          </a:lnTo>
                          <a:lnTo>
                            <a:pt x="64" y="76"/>
                          </a:lnTo>
                          <a:lnTo>
                            <a:pt x="74" y="82"/>
                          </a:lnTo>
                          <a:lnTo>
                            <a:pt x="92" y="88"/>
                          </a:lnTo>
                          <a:lnTo>
                            <a:pt x="118" y="92"/>
                          </a:lnTo>
                          <a:lnTo>
                            <a:pt x="144" y="94"/>
                          </a:lnTo>
                          <a:lnTo>
                            <a:pt x="154" y="94"/>
                          </a:lnTo>
                          <a:lnTo>
                            <a:pt x="160" y="92"/>
                          </a:lnTo>
                          <a:lnTo>
                            <a:pt x="168" y="86"/>
                          </a:lnTo>
                          <a:lnTo>
                            <a:pt x="174" y="78"/>
                          </a:lnTo>
                          <a:lnTo>
                            <a:pt x="176" y="70"/>
                          </a:lnTo>
                          <a:lnTo>
                            <a:pt x="102" y="36"/>
                          </a:lnTo>
                          <a:lnTo>
                            <a:pt x="46" y="12"/>
                          </a:lnTo>
                          <a:lnTo>
                            <a:pt x="24" y="4"/>
                          </a:lnTo>
                          <a:lnTo>
                            <a:pt x="8" y="0"/>
                          </a:lnTo>
                          <a:close/>
                        </a:path>
                      </a:pathLst>
                    </a:custGeom>
                    <a:solidFill>
                      <a:srgbClr val="193A4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53" name="Freeform 180"/>
                    <p:cNvSpPr>
                      <a:spLocks/>
                    </p:cNvSpPr>
                    <p:nvPr/>
                  </p:nvSpPr>
                  <p:spPr bwMode="auto">
                    <a:xfrm>
                      <a:off x="1414" y="854"/>
                      <a:ext cx="11" cy="9"/>
                    </a:xfrm>
                    <a:custGeom>
                      <a:avLst/>
                      <a:gdLst>
                        <a:gd name="T0" fmla="*/ 10 w 20"/>
                        <a:gd name="T1" fmla="*/ 9 h 18"/>
                        <a:gd name="T2" fmla="*/ 0 w 20"/>
                        <a:gd name="T3" fmla="*/ 6 h 18"/>
                        <a:gd name="T4" fmla="*/ 2 w 20"/>
                        <a:gd name="T5" fmla="*/ 0 h 18"/>
                        <a:gd name="T6" fmla="*/ 11 w 20"/>
                        <a:gd name="T7" fmla="*/ 3 h 18"/>
                        <a:gd name="T8" fmla="*/ 10 w 20"/>
                        <a:gd name="T9" fmla="*/ 9 h 1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20" h="18">
                          <a:moveTo>
                            <a:pt x="18" y="18"/>
                          </a:moveTo>
                          <a:lnTo>
                            <a:pt x="0" y="12"/>
                          </a:lnTo>
                          <a:lnTo>
                            <a:pt x="4" y="0"/>
                          </a:lnTo>
                          <a:lnTo>
                            <a:pt x="20" y="6"/>
                          </a:lnTo>
                          <a:lnTo>
                            <a:pt x="18" y="18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54" name="Freeform 181"/>
                    <p:cNvSpPr>
                      <a:spLocks/>
                    </p:cNvSpPr>
                    <p:nvPr/>
                  </p:nvSpPr>
                  <p:spPr bwMode="auto">
                    <a:xfrm>
                      <a:off x="1389" y="672"/>
                      <a:ext cx="98" cy="139"/>
                    </a:xfrm>
                    <a:custGeom>
                      <a:avLst/>
                      <a:gdLst>
                        <a:gd name="T0" fmla="*/ 0 w 180"/>
                        <a:gd name="T1" fmla="*/ 139 h 288"/>
                        <a:gd name="T2" fmla="*/ 0 w 180"/>
                        <a:gd name="T3" fmla="*/ 139 h 288"/>
                        <a:gd name="T4" fmla="*/ 13 w 180"/>
                        <a:gd name="T5" fmla="*/ 116 h 288"/>
                        <a:gd name="T6" fmla="*/ 26 w 180"/>
                        <a:gd name="T7" fmla="*/ 93 h 288"/>
                        <a:gd name="T8" fmla="*/ 42 w 180"/>
                        <a:gd name="T9" fmla="*/ 66 h 288"/>
                        <a:gd name="T10" fmla="*/ 60 w 180"/>
                        <a:gd name="T11" fmla="*/ 40 h 288"/>
                        <a:gd name="T12" fmla="*/ 75 w 180"/>
                        <a:gd name="T13" fmla="*/ 17 h 288"/>
                        <a:gd name="T14" fmla="*/ 83 w 180"/>
                        <a:gd name="T15" fmla="*/ 10 h 288"/>
                        <a:gd name="T16" fmla="*/ 89 w 180"/>
                        <a:gd name="T17" fmla="*/ 4 h 288"/>
                        <a:gd name="T18" fmla="*/ 94 w 180"/>
                        <a:gd name="T19" fmla="*/ 0 h 288"/>
                        <a:gd name="T20" fmla="*/ 96 w 180"/>
                        <a:gd name="T21" fmla="*/ 0 h 288"/>
                        <a:gd name="T22" fmla="*/ 98 w 180"/>
                        <a:gd name="T23" fmla="*/ 0 h 288"/>
                        <a:gd name="T24" fmla="*/ 98 w 180"/>
                        <a:gd name="T25" fmla="*/ 0 h 288"/>
                        <a:gd name="T26" fmla="*/ 97 w 180"/>
                        <a:gd name="T27" fmla="*/ 1 h 288"/>
                        <a:gd name="T28" fmla="*/ 94 w 180"/>
                        <a:gd name="T29" fmla="*/ 3 h 288"/>
                        <a:gd name="T30" fmla="*/ 87 w 180"/>
                        <a:gd name="T31" fmla="*/ 9 h 288"/>
                        <a:gd name="T32" fmla="*/ 79 w 180"/>
                        <a:gd name="T33" fmla="*/ 19 h 288"/>
                        <a:gd name="T34" fmla="*/ 68 w 180"/>
                        <a:gd name="T35" fmla="*/ 36 h 288"/>
                        <a:gd name="T36" fmla="*/ 52 w 180"/>
                        <a:gd name="T37" fmla="*/ 60 h 288"/>
                        <a:gd name="T38" fmla="*/ 34 w 180"/>
                        <a:gd name="T39" fmla="*/ 94 h 288"/>
                        <a:gd name="T40" fmla="*/ 12 w 180"/>
                        <a:gd name="T41" fmla="*/ 138 h 288"/>
                        <a:gd name="T42" fmla="*/ 0 w 180"/>
                        <a:gd name="T43" fmla="*/ 139 h 288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</a:gdLst>
                      <a:ahLst/>
                      <a:cxnLst>
                        <a:cxn ang="T44">
                          <a:pos x="T0" y="T1"/>
                        </a:cxn>
                        <a:cxn ang="T45">
                          <a:pos x="T2" y="T3"/>
                        </a:cxn>
                        <a:cxn ang="T46">
                          <a:pos x="T4" y="T5"/>
                        </a:cxn>
                        <a:cxn ang="T47">
                          <a:pos x="T6" y="T7"/>
                        </a:cxn>
                        <a:cxn ang="T48">
                          <a:pos x="T8" y="T9"/>
                        </a:cxn>
                        <a:cxn ang="T49">
                          <a:pos x="T10" y="T11"/>
                        </a:cxn>
                        <a:cxn ang="T50">
                          <a:pos x="T12" y="T13"/>
                        </a:cxn>
                        <a:cxn ang="T51">
                          <a:pos x="T14" y="T15"/>
                        </a:cxn>
                        <a:cxn ang="T52">
                          <a:pos x="T16" y="T17"/>
                        </a:cxn>
                        <a:cxn ang="T53">
                          <a:pos x="T18" y="T19"/>
                        </a:cxn>
                        <a:cxn ang="T54">
                          <a:pos x="T20" y="T21"/>
                        </a:cxn>
                        <a:cxn ang="T55">
                          <a:pos x="T22" y="T23"/>
                        </a:cxn>
                        <a:cxn ang="T56">
                          <a:pos x="T24" y="T25"/>
                        </a:cxn>
                        <a:cxn ang="T57">
                          <a:pos x="T26" y="T27"/>
                        </a:cxn>
                        <a:cxn ang="T58">
                          <a:pos x="T28" y="T29"/>
                        </a:cxn>
                        <a:cxn ang="T59">
                          <a:pos x="T30" y="T31"/>
                        </a:cxn>
                        <a:cxn ang="T60">
                          <a:pos x="T32" y="T33"/>
                        </a:cxn>
                        <a:cxn ang="T61">
                          <a:pos x="T34" y="T35"/>
                        </a:cxn>
                        <a:cxn ang="T62">
                          <a:pos x="T36" y="T37"/>
                        </a:cxn>
                        <a:cxn ang="T63">
                          <a:pos x="T38" y="T39"/>
                        </a:cxn>
                        <a:cxn ang="T64">
                          <a:pos x="T40" y="T41"/>
                        </a:cxn>
                        <a:cxn ang="T65">
                          <a:pos x="T42" y="T43"/>
                        </a:cxn>
                      </a:cxnLst>
                      <a:rect l="0" t="0" r="r" b="b"/>
                      <a:pathLst>
                        <a:path w="180" h="288">
                          <a:moveTo>
                            <a:pt x="0" y="288"/>
                          </a:moveTo>
                          <a:lnTo>
                            <a:pt x="0" y="288"/>
                          </a:lnTo>
                          <a:lnTo>
                            <a:pt x="24" y="240"/>
                          </a:lnTo>
                          <a:lnTo>
                            <a:pt x="48" y="192"/>
                          </a:lnTo>
                          <a:lnTo>
                            <a:pt x="78" y="136"/>
                          </a:lnTo>
                          <a:lnTo>
                            <a:pt x="110" y="82"/>
                          </a:lnTo>
                          <a:lnTo>
                            <a:pt x="138" y="36"/>
                          </a:lnTo>
                          <a:lnTo>
                            <a:pt x="152" y="20"/>
                          </a:lnTo>
                          <a:lnTo>
                            <a:pt x="164" y="8"/>
                          </a:lnTo>
                          <a:lnTo>
                            <a:pt x="172" y="0"/>
                          </a:lnTo>
                          <a:lnTo>
                            <a:pt x="176" y="0"/>
                          </a:lnTo>
                          <a:lnTo>
                            <a:pt x="180" y="0"/>
                          </a:lnTo>
                          <a:lnTo>
                            <a:pt x="178" y="2"/>
                          </a:lnTo>
                          <a:lnTo>
                            <a:pt x="172" y="6"/>
                          </a:lnTo>
                          <a:lnTo>
                            <a:pt x="160" y="18"/>
                          </a:lnTo>
                          <a:lnTo>
                            <a:pt x="146" y="40"/>
                          </a:lnTo>
                          <a:lnTo>
                            <a:pt x="124" y="74"/>
                          </a:lnTo>
                          <a:lnTo>
                            <a:pt x="96" y="124"/>
                          </a:lnTo>
                          <a:lnTo>
                            <a:pt x="62" y="194"/>
                          </a:lnTo>
                          <a:lnTo>
                            <a:pt x="22" y="286"/>
                          </a:lnTo>
                          <a:lnTo>
                            <a:pt x="0" y="288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55" name="Freeform 182"/>
                    <p:cNvSpPr>
                      <a:spLocks/>
                    </p:cNvSpPr>
                    <p:nvPr/>
                  </p:nvSpPr>
                  <p:spPr bwMode="auto">
                    <a:xfrm>
                      <a:off x="1386" y="807"/>
                      <a:ext cx="19" cy="9"/>
                    </a:xfrm>
                    <a:custGeom>
                      <a:avLst/>
                      <a:gdLst>
                        <a:gd name="T0" fmla="*/ 18 w 34"/>
                        <a:gd name="T1" fmla="*/ 0 h 18"/>
                        <a:gd name="T2" fmla="*/ 3 w 34"/>
                        <a:gd name="T3" fmla="*/ 1 h 18"/>
                        <a:gd name="T4" fmla="*/ 0 w 34"/>
                        <a:gd name="T5" fmla="*/ 8 h 18"/>
                        <a:gd name="T6" fmla="*/ 2 w 34"/>
                        <a:gd name="T7" fmla="*/ 9 h 18"/>
                        <a:gd name="T8" fmla="*/ 2 w 34"/>
                        <a:gd name="T9" fmla="*/ 9 h 18"/>
                        <a:gd name="T10" fmla="*/ 6 w 34"/>
                        <a:gd name="T11" fmla="*/ 3 h 18"/>
                        <a:gd name="T12" fmla="*/ 6 w 34"/>
                        <a:gd name="T13" fmla="*/ 3 h 18"/>
                        <a:gd name="T14" fmla="*/ 17 w 34"/>
                        <a:gd name="T15" fmla="*/ 3 h 18"/>
                        <a:gd name="T16" fmla="*/ 17 w 34"/>
                        <a:gd name="T17" fmla="*/ 3 h 18"/>
                        <a:gd name="T18" fmla="*/ 16 w 34"/>
                        <a:gd name="T19" fmla="*/ 7 h 18"/>
                        <a:gd name="T20" fmla="*/ 18 w 34"/>
                        <a:gd name="T21" fmla="*/ 7 h 18"/>
                        <a:gd name="T22" fmla="*/ 19 w 34"/>
                        <a:gd name="T23" fmla="*/ 0 h 18"/>
                        <a:gd name="T24" fmla="*/ 18 w 34"/>
                        <a:gd name="T25" fmla="*/ 0 h 18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</a:gdLst>
                      <a:ahLst/>
                      <a:cxnLst>
                        <a:cxn ang="T26">
                          <a:pos x="T0" y="T1"/>
                        </a:cxn>
                        <a:cxn ang="T27">
                          <a:pos x="T2" y="T3"/>
                        </a:cxn>
                        <a:cxn ang="T28">
                          <a:pos x="T4" y="T5"/>
                        </a:cxn>
                        <a:cxn ang="T29">
                          <a:pos x="T6" y="T7"/>
                        </a:cxn>
                        <a:cxn ang="T30">
                          <a:pos x="T8" y="T9"/>
                        </a:cxn>
                        <a:cxn ang="T31">
                          <a:pos x="T10" y="T11"/>
                        </a:cxn>
                        <a:cxn ang="T32">
                          <a:pos x="T12" y="T13"/>
                        </a:cxn>
                        <a:cxn ang="T33">
                          <a:pos x="T14" y="T15"/>
                        </a:cxn>
                        <a:cxn ang="T34">
                          <a:pos x="T16" y="T17"/>
                        </a:cxn>
                        <a:cxn ang="T35">
                          <a:pos x="T18" y="T19"/>
                        </a:cxn>
                        <a:cxn ang="T36">
                          <a:pos x="T20" y="T21"/>
                        </a:cxn>
                        <a:cxn ang="T37">
                          <a:pos x="T22" y="T23"/>
                        </a:cxn>
                        <a:cxn ang="T38">
                          <a:pos x="T24" y="T25"/>
                        </a:cxn>
                      </a:cxnLst>
                      <a:rect l="0" t="0" r="r" b="b"/>
                      <a:pathLst>
                        <a:path w="34" h="18">
                          <a:moveTo>
                            <a:pt x="32" y="0"/>
                          </a:moveTo>
                          <a:lnTo>
                            <a:pt x="6" y="2"/>
                          </a:lnTo>
                          <a:lnTo>
                            <a:pt x="0" y="16"/>
                          </a:lnTo>
                          <a:lnTo>
                            <a:pt x="4" y="18"/>
                          </a:lnTo>
                          <a:lnTo>
                            <a:pt x="10" y="6"/>
                          </a:lnTo>
                          <a:lnTo>
                            <a:pt x="30" y="6"/>
                          </a:lnTo>
                          <a:lnTo>
                            <a:pt x="28" y="14"/>
                          </a:lnTo>
                          <a:lnTo>
                            <a:pt x="32" y="14"/>
                          </a:lnTo>
                          <a:lnTo>
                            <a:pt x="34" y="0"/>
                          </a:lnTo>
                          <a:lnTo>
                            <a:pt x="32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56" name="Freeform 183"/>
                    <p:cNvSpPr>
                      <a:spLocks/>
                    </p:cNvSpPr>
                    <p:nvPr/>
                  </p:nvSpPr>
                  <p:spPr bwMode="auto">
                    <a:xfrm>
                      <a:off x="1482" y="678"/>
                      <a:ext cx="19" cy="166"/>
                    </a:xfrm>
                    <a:custGeom>
                      <a:avLst/>
                      <a:gdLst>
                        <a:gd name="T0" fmla="*/ 8 w 36"/>
                        <a:gd name="T1" fmla="*/ 163 h 344"/>
                        <a:gd name="T2" fmla="*/ 8 w 36"/>
                        <a:gd name="T3" fmla="*/ 163 h 344"/>
                        <a:gd name="T4" fmla="*/ 12 w 36"/>
                        <a:gd name="T5" fmla="*/ 138 h 344"/>
                        <a:gd name="T6" fmla="*/ 15 w 36"/>
                        <a:gd name="T7" fmla="*/ 112 h 344"/>
                        <a:gd name="T8" fmla="*/ 17 w 36"/>
                        <a:gd name="T9" fmla="*/ 81 h 344"/>
                        <a:gd name="T10" fmla="*/ 19 w 36"/>
                        <a:gd name="T11" fmla="*/ 51 h 344"/>
                        <a:gd name="T12" fmla="*/ 19 w 36"/>
                        <a:gd name="T13" fmla="*/ 25 h 344"/>
                        <a:gd name="T14" fmla="*/ 19 w 36"/>
                        <a:gd name="T15" fmla="*/ 14 h 344"/>
                        <a:gd name="T16" fmla="*/ 17 w 36"/>
                        <a:gd name="T17" fmla="*/ 7 h 344"/>
                        <a:gd name="T18" fmla="*/ 15 w 36"/>
                        <a:gd name="T19" fmla="*/ 2 h 344"/>
                        <a:gd name="T20" fmla="*/ 14 w 36"/>
                        <a:gd name="T21" fmla="*/ 0 h 344"/>
                        <a:gd name="T22" fmla="*/ 12 w 36"/>
                        <a:gd name="T23" fmla="*/ 0 h 344"/>
                        <a:gd name="T24" fmla="*/ 12 w 36"/>
                        <a:gd name="T25" fmla="*/ 0 h 344"/>
                        <a:gd name="T26" fmla="*/ 13 w 36"/>
                        <a:gd name="T27" fmla="*/ 1 h 344"/>
                        <a:gd name="T28" fmla="*/ 14 w 36"/>
                        <a:gd name="T29" fmla="*/ 6 h 344"/>
                        <a:gd name="T30" fmla="*/ 15 w 36"/>
                        <a:gd name="T31" fmla="*/ 14 h 344"/>
                        <a:gd name="T32" fmla="*/ 16 w 36"/>
                        <a:gd name="T33" fmla="*/ 29 h 344"/>
                        <a:gd name="T34" fmla="*/ 15 w 36"/>
                        <a:gd name="T35" fmla="*/ 50 h 344"/>
                        <a:gd name="T36" fmla="*/ 13 w 36"/>
                        <a:gd name="T37" fmla="*/ 80 h 344"/>
                        <a:gd name="T38" fmla="*/ 8 w 36"/>
                        <a:gd name="T39" fmla="*/ 118 h 344"/>
                        <a:gd name="T40" fmla="*/ 0 w 36"/>
                        <a:gd name="T41" fmla="*/ 166 h 344"/>
                        <a:gd name="T42" fmla="*/ 8 w 36"/>
                        <a:gd name="T43" fmla="*/ 163 h 344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</a:gdLst>
                      <a:ahLst/>
                      <a:cxnLst>
                        <a:cxn ang="T44">
                          <a:pos x="T0" y="T1"/>
                        </a:cxn>
                        <a:cxn ang="T45">
                          <a:pos x="T2" y="T3"/>
                        </a:cxn>
                        <a:cxn ang="T46">
                          <a:pos x="T4" y="T5"/>
                        </a:cxn>
                        <a:cxn ang="T47">
                          <a:pos x="T6" y="T7"/>
                        </a:cxn>
                        <a:cxn ang="T48">
                          <a:pos x="T8" y="T9"/>
                        </a:cxn>
                        <a:cxn ang="T49">
                          <a:pos x="T10" y="T11"/>
                        </a:cxn>
                        <a:cxn ang="T50">
                          <a:pos x="T12" y="T13"/>
                        </a:cxn>
                        <a:cxn ang="T51">
                          <a:pos x="T14" y="T15"/>
                        </a:cxn>
                        <a:cxn ang="T52">
                          <a:pos x="T16" y="T17"/>
                        </a:cxn>
                        <a:cxn ang="T53">
                          <a:pos x="T18" y="T19"/>
                        </a:cxn>
                        <a:cxn ang="T54">
                          <a:pos x="T20" y="T21"/>
                        </a:cxn>
                        <a:cxn ang="T55">
                          <a:pos x="T22" y="T23"/>
                        </a:cxn>
                        <a:cxn ang="T56">
                          <a:pos x="T24" y="T25"/>
                        </a:cxn>
                        <a:cxn ang="T57">
                          <a:pos x="T26" y="T27"/>
                        </a:cxn>
                        <a:cxn ang="T58">
                          <a:pos x="T28" y="T29"/>
                        </a:cxn>
                        <a:cxn ang="T59">
                          <a:pos x="T30" y="T31"/>
                        </a:cxn>
                        <a:cxn ang="T60">
                          <a:pos x="T32" y="T33"/>
                        </a:cxn>
                        <a:cxn ang="T61">
                          <a:pos x="T34" y="T35"/>
                        </a:cxn>
                        <a:cxn ang="T62">
                          <a:pos x="T36" y="T37"/>
                        </a:cxn>
                        <a:cxn ang="T63">
                          <a:pos x="T38" y="T39"/>
                        </a:cxn>
                        <a:cxn ang="T64">
                          <a:pos x="T40" y="T41"/>
                        </a:cxn>
                        <a:cxn ang="T65">
                          <a:pos x="T42" y="T43"/>
                        </a:cxn>
                      </a:cxnLst>
                      <a:rect l="0" t="0" r="r" b="b"/>
                      <a:pathLst>
                        <a:path w="36" h="344">
                          <a:moveTo>
                            <a:pt x="16" y="338"/>
                          </a:moveTo>
                          <a:lnTo>
                            <a:pt x="16" y="338"/>
                          </a:lnTo>
                          <a:lnTo>
                            <a:pt x="22" y="286"/>
                          </a:lnTo>
                          <a:lnTo>
                            <a:pt x="28" y="232"/>
                          </a:lnTo>
                          <a:lnTo>
                            <a:pt x="32" y="168"/>
                          </a:lnTo>
                          <a:lnTo>
                            <a:pt x="36" y="106"/>
                          </a:lnTo>
                          <a:lnTo>
                            <a:pt x="36" y="52"/>
                          </a:lnTo>
                          <a:lnTo>
                            <a:pt x="36" y="30"/>
                          </a:lnTo>
                          <a:lnTo>
                            <a:pt x="32" y="14"/>
                          </a:lnTo>
                          <a:lnTo>
                            <a:pt x="28" y="4"/>
                          </a:lnTo>
                          <a:lnTo>
                            <a:pt x="26" y="0"/>
                          </a:lnTo>
                          <a:lnTo>
                            <a:pt x="22" y="0"/>
                          </a:lnTo>
                          <a:lnTo>
                            <a:pt x="24" y="2"/>
                          </a:lnTo>
                          <a:lnTo>
                            <a:pt x="26" y="12"/>
                          </a:lnTo>
                          <a:lnTo>
                            <a:pt x="28" y="30"/>
                          </a:lnTo>
                          <a:lnTo>
                            <a:pt x="30" y="60"/>
                          </a:lnTo>
                          <a:lnTo>
                            <a:pt x="28" y="104"/>
                          </a:lnTo>
                          <a:lnTo>
                            <a:pt x="24" y="166"/>
                          </a:lnTo>
                          <a:lnTo>
                            <a:pt x="16" y="244"/>
                          </a:lnTo>
                          <a:lnTo>
                            <a:pt x="0" y="344"/>
                          </a:lnTo>
                          <a:lnTo>
                            <a:pt x="16" y="338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57" name="Freeform 184"/>
                    <p:cNvSpPr>
                      <a:spLocks/>
                    </p:cNvSpPr>
                    <p:nvPr/>
                  </p:nvSpPr>
                  <p:spPr bwMode="auto">
                    <a:xfrm>
                      <a:off x="1479" y="839"/>
                      <a:ext cx="12" cy="10"/>
                    </a:xfrm>
                    <a:custGeom>
                      <a:avLst/>
                      <a:gdLst>
                        <a:gd name="T0" fmla="*/ 10 w 22"/>
                        <a:gd name="T1" fmla="*/ 0 h 20"/>
                        <a:gd name="T2" fmla="*/ 2 w 22"/>
                        <a:gd name="T3" fmla="*/ 3 h 20"/>
                        <a:gd name="T4" fmla="*/ 0 w 22"/>
                        <a:gd name="T5" fmla="*/ 10 h 20"/>
                        <a:gd name="T6" fmla="*/ 2 w 22"/>
                        <a:gd name="T7" fmla="*/ 10 h 20"/>
                        <a:gd name="T8" fmla="*/ 2 w 22"/>
                        <a:gd name="T9" fmla="*/ 10 h 20"/>
                        <a:gd name="T10" fmla="*/ 4 w 22"/>
                        <a:gd name="T11" fmla="*/ 4 h 20"/>
                        <a:gd name="T12" fmla="*/ 4 w 22"/>
                        <a:gd name="T13" fmla="*/ 4 h 20"/>
                        <a:gd name="T14" fmla="*/ 9 w 22"/>
                        <a:gd name="T15" fmla="*/ 2 h 20"/>
                        <a:gd name="T16" fmla="*/ 9 w 22"/>
                        <a:gd name="T17" fmla="*/ 2 h 20"/>
                        <a:gd name="T18" fmla="*/ 9 w 22"/>
                        <a:gd name="T19" fmla="*/ 5 h 20"/>
                        <a:gd name="T20" fmla="*/ 9 w 22"/>
                        <a:gd name="T21" fmla="*/ 8 h 20"/>
                        <a:gd name="T22" fmla="*/ 11 w 22"/>
                        <a:gd name="T23" fmla="*/ 7 h 20"/>
                        <a:gd name="T24" fmla="*/ 12 w 22"/>
                        <a:gd name="T25" fmla="*/ 0 h 20"/>
                        <a:gd name="T26" fmla="*/ 10 w 22"/>
                        <a:gd name="T27" fmla="*/ 0 h 20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0" t="0" r="r" b="b"/>
                      <a:pathLst>
                        <a:path w="22" h="20">
                          <a:moveTo>
                            <a:pt x="18" y="0"/>
                          </a:moveTo>
                          <a:lnTo>
                            <a:pt x="4" y="6"/>
                          </a:lnTo>
                          <a:lnTo>
                            <a:pt x="0" y="20"/>
                          </a:lnTo>
                          <a:lnTo>
                            <a:pt x="4" y="20"/>
                          </a:lnTo>
                          <a:lnTo>
                            <a:pt x="8" y="8"/>
                          </a:lnTo>
                          <a:lnTo>
                            <a:pt x="16" y="4"/>
                          </a:lnTo>
                          <a:lnTo>
                            <a:pt x="16" y="10"/>
                          </a:lnTo>
                          <a:lnTo>
                            <a:pt x="16" y="16"/>
                          </a:lnTo>
                          <a:lnTo>
                            <a:pt x="20" y="14"/>
                          </a:lnTo>
                          <a:lnTo>
                            <a:pt x="22" y="0"/>
                          </a:lnTo>
                          <a:lnTo>
                            <a:pt x="18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58" name="Freeform 185"/>
                    <p:cNvSpPr>
                      <a:spLocks/>
                    </p:cNvSpPr>
                    <p:nvPr/>
                  </p:nvSpPr>
                  <p:spPr bwMode="auto">
                    <a:xfrm>
                      <a:off x="1501" y="667"/>
                      <a:ext cx="17" cy="24"/>
                    </a:xfrm>
                    <a:custGeom>
                      <a:avLst/>
                      <a:gdLst>
                        <a:gd name="T0" fmla="*/ 0 w 32"/>
                        <a:gd name="T1" fmla="*/ 0 h 48"/>
                        <a:gd name="T2" fmla="*/ 17 w 32"/>
                        <a:gd name="T3" fmla="*/ 24 h 48"/>
                        <a:gd name="T4" fmla="*/ 17 w 32"/>
                        <a:gd name="T5" fmla="*/ 5 h 48"/>
                        <a:gd name="T6" fmla="*/ 15 w 32"/>
                        <a:gd name="T7" fmla="*/ 4 h 48"/>
                        <a:gd name="T8" fmla="*/ 15 w 32"/>
                        <a:gd name="T9" fmla="*/ 4 h 48"/>
                        <a:gd name="T10" fmla="*/ 15 w 32"/>
                        <a:gd name="T11" fmla="*/ 17 h 48"/>
                        <a:gd name="T12" fmla="*/ 15 w 32"/>
                        <a:gd name="T13" fmla="*/ 17 h 48"/>
                        <a:gd name="T14" fmla="*/ 4 w 32"/>
                        <a:gd name="T15" fmla="*/ 1 h 48"/>
                        <a:gd name="T16" fmla="*/ 0 w 32"/>
                        <a:gd name="T17" fmla="*/ 0 h 48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0" t="0" r="r" b="b"/>
                      <a:pathLst>
                        <a:path w="32" h="48">
                          <a:moveTo>
                            <a:pt x="0" y="0"/>
                          </a:moveTo>
                          <a:lnTo>
                            <a:pt x="32" y="48"/>
                          </a:lnTo>
                          <a:lnTo>
                            <a:pt x="32" y="10"/>
                          </a:lnTo>
                          <a:lnTo>
                            <a:pt x="28" y="8"/>
                          </a:lnTo>
                          <a:lnTo>
                            <a:pt x="28" y="34"/>
                          </a:lnTo>
                          <a:lnTo>
                            <a:pt x="8" y="2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B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59" name="Freeform 186"/>
                    <p:cNvSpPr>
                      <a:spLocks/>
                    </p:cNvSpPr>
                    <p:nvPr/>
                  </p:nvSpPr>
                  <p:spPr bwMode="auto">
                    <a:xfrm>
                      <a:off x="1482" y="603"/>
                      <a:ext cx="27" cy="44"/>
                    </a:xfrm>
                    <a:custGeom>
                      <a:avLst/>
                      <a:gdLst>
                        <a:gd name="T0" fmla="*/ 23 w 50"/>
                        <a:gd name="T1" fmla="*/ 32 h 92"/>
                        <a:gd name="T2" fmla="*/ 23 w 50"/>
                        <a:gd name="T3" fmla="*/ 32 h 92"/>
                        <a:gd name="T4" fmla="*/ 19 w 50"/>
                        <a:gd name="T5" fmla="*/ 27 h 92"/>
                        <a:gd name="T6" fmla="*/ 17 w 50"/>
                        <a:gd name="T7" fmla="*/ 21 h 92"/>
                        <a:gd name="T8" fmla="*/ 13 w 50"/>
                        <a:gd name="T9" fmla="*/ 11 h 92"/>
                        <a:gd name="T10" fmla="*/ 13 w 50"/>
                        <a:gd name="T11" fmla="*/ 11 h 92"/>
                        <a:gd name="T12" fmla="*/ 12 w 50"/>
                        <a:gd name="T13" fmla="*/ 11 h 92"/>
                        <a:gd name="T14" fmla="*/ 11 w 50"/>
                        <a:gd name="T15" fmla="*/ 10 h 92"/>
                        <a:gd name="T16" fmla="*/ 9 w 50"/>
                        <a:gd name="T17" fmla="*/ 11 h 92"/>
                        <a:gd name="T18" fmla="*/ 5 w 50"/>
                        <a:gd name="T19" fmla="*/ 11 h 92"/>
                        <a:gd name="T20" fmla="*/ 5 w 50"/>
                        <a:gd name="T21" fmla="*/ 11 h 92"/>
                        <a:gd name="T22" fmla="*/ 4 w 50"/>
                        <a:gd name="T23" fmla="*/ 13 h 92"/>
                        <a:gd name="T24" fmla="*/ 1 w 50"/>
                        <a:gd name="T25" fmla="*/ 1 h 92"/>
                        <a:gd name="T26" fmla="*/ 1 w 50"/>
                        <a:gd name="T27" fmla="*/ 1 h 92"/>
                        <a:gd name="T28" fmla="*/ 2 w 50"/>
                        <a:gd name="T29" fmla="*/ 1 h 92"/>
                        <a:gd name="T30" fmla="*/ 2 w 50"/>
                        <a:gd name="T31" fmla="*/ 1 h 92"/>
                        <a:gd name="T32" fmla="*/ 1 w 50"/>
                        <a:gd name="T33" fmla="*/ 0 h 92"/>
                        <a:gd name="T34" fmla="*/ 1 w 50"/>
                        <a:gd name="T35" fmla="*/ 0 h 92"/>
                        <a:gd name="T36" fmla="*/ 1 w 50"/>
                        <a:gd name="T37" fmla="*/ 0 h 92"/>
                        <a:gd name="T38" fmla="*/ 1 w 50"/>
                        <a:gd name="T39" fmla="*/ 0 h 92"/>
                        <a:gd name="T40" fmla="*/ 1 w 50"/>
                        <a:gd name="T41" fmla="*/ 0 h 92"/>
                        <a:gd name="T42" fmla="*/ 1 w 50"/>
                        <a:gd name="T43" fmla="*/ 0 h 92"/>
                        <a:gd name="T44" fmla="*/ 0 w 50"/>
                        <a:gd name="T45" fmla="*/ 1 h 92"/>
                        <a:gd name="T46" fmla="*/ 0 w 50"/>
                        <a:gd name="T47" fmla="*/ 1 h 92"/>
                        <a:gd name="T48" fmla="*/ 1 w 50"/>
                        <a:gd name="T49" fmla="*/ 1 h 92"/>
                        <a:gd name="T50" fmla="*/ 3 w 50"/>
                        <a:gd name="T51" fmla="*/ 14 h 92"/>
                        <a:gd name="T52" fmla="*/ 3 w 50"/>
                        <a:gd name="T53" fmla="*/ 14 h 92"/>
                        <a:gd name="T54" fmla="*/ 3 w 50"/>
                        <a:gd name="T55" fmla="*/ 17 h 92"/>
                        <a:gd name="T56" fmla="*/ 4 w 50"/>
                        <a:gd name="T57" fmla="*/ 23 h 92"/>
                        <a:gd name="T58" fmla="*/ 4 w 50"/>
                        <a:gd name="T59" fmla="*/ 23 h 92"/>
                        <a:gd name="T60" fmla="*/ 5 w 50"/>
                        <a:gd name="T61" fmla="*/ 28 h 92"/>
                        <a:gd name="T62" fmla="*/ 9 w 50"/>
                        <a:gd name="T63" fmla="*/ 33 h 92"/>
                        <a:gd name="T64" fmla="*/ 15 w 50"/>
                        <a:gd name="T65" fmla="*/ 39 h 92"/>
                        <a:gd name="T66" fmla="*/ 15 w 50"/>
                        <a:gd name="T67" fmla="*/ 39 h 92"/>
                        <a:gd name="T68" fmla="*/ 17 w 50"/>
                        <a:gd name="T69" fmla="*/ 42 h 92"/>
                        <a:gd name="T70" fmla="*/ 19 w 50"/>
                        <a:gd name="T71" fmla="*/ 44 h 92"/>
                        <a:gd name="T72" fmla="*/ 22 w 50"/>
                        <a:gd name="T73" fmla="*/ 43 h 92"/>
                        <a:gd name="T74" fmla="*/ 24 w 50"/>
                        <a:gd name="T75" fmla="*/ 41 h 92"/>
                        <a:gd name="T76" fmla="*/ 24 w 50"/>
                        <a:gd name="T77" fmla="*/ 41 h 92"/>
                        <a:gd name="T78" fmla="*/ 27 w 50"/>
                        <a:gd name="T79" fmla="*/ 38 h 92"/>
                        <a:gd name="T80" fmla="*/ 27 w 50"/>
                        <a:gd name="T81" fmla="*/ 36 h 92"/>
                        <a:gd name="T82" fmla="*/ 26 w 50"/>
                        <a:gd name="T83" fmla="*/ 34 h 92"/>
                        <a:gd name="T84" fmla="*/ 23 w 50"/>
                        <a:gd name="T85" fmla="*/ 32 h 92"/>
                        <a:gd name="T86" fmla="*/ 23 w 50"/>
                        <a:gd name="T87" fmla="*/ 32 h 92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</a:gdLst>
                      <a:ahLst/>
                      <a:cxnLst>
                        <a:cxn ang="T88">
                          <a:pos x="T0" y="T1"/>
                        </a:cxn>
                        <a:cxn ang="T89">
                          <a:pos x="T2" y="T3"/>
                        </a:cxn>
                        <a:cxn ang="T90">
                          <a:pos x="T4" y="T5"/>
                        </a:cxn>
                        <a:cxn ang="T91">
                          <a:pos x="T6" y="T7"/>
                        </a:cxn>
                        <a:cxn ang="T92">
                          <a:pos x="T8" y="T9"/>
                        </a:cxn>
                        <a:cxn ang="T93">
                          <a:pos x="T10" y="T11"/>
                        </a:cxn>
                        <a:cxn ang="T94">
                          <a:pos x="T12" y="T13"/>
                        </a:cxn>
                        <a:cxn ang="T95">
                          <a:pos x="T14" y="T15"/>
                        </a:cxn>
                        <a:cxn ang="T96">
                          <a:pos x="T16" y="T17"/>
                        </a:cxn>
                        <a:cxn ang="T97">
                          <a:pos x="T18" y="T19"/>
                        </a:cxn>
                        <a:cxn ang="T98">
                          <a:pos x="T20" y="T21"/>
                        </a:cxn>
                        <a:cxn ang="T99">
                          <a:pos x="T22" y="T23"/>
                        </a:cxn>
                        <a:cxn ang="T100">
                          <a:pos x="T24" y="T25"/>
                        </a:cxn>
                        <a:cxn ang="T101">
                          <a:pos x="T26" y="T27"/>
                        </a:cxn>
                        <a:cxn ang="T102">
                          <a:pos x="T28" y="T29"/>
                        </a:cxn>
                        <a:cxn ang="T103">
                          <a:pos x="T30" y="T31"/>
                        </a:cxn>
                        <a:cxn ang="T104">
                          <a:pos x="T32" y="T33"/>
                        </a:cxn>
                        <a:cxn ang="T105">
                          <a:pos x="T34" y="T35"/>
                        </a:cxn>
                        <a:cxn ang="T106">
                          <a:pos x="T36" y="T37"/>
                        </a:cxn>
                        <a:cxn ang="T107">
                          <a:pos x="T38" y="T39"/>
                        </a:cxn>
                        <a:cxn ang="T108">
                          <a:pos x="T40" y="T41"/>
                        </a:cxn>
                        <a:cxn ang="T109">
                          <a:pos x="T42" y="T43"/>
                        </a:cxn>
                        <a:cxn ang="T110">
                          <a:pos x="T44" y="T45"/>
                        </a:cxn>
                        <a:cxn ang="T111">
                          <a:pos x="T46" y="T47"/>
                        </a:cxn>
                        <a:cxn ang="T112">
                          <a:pos x="T48" y="T49"/>
                        </a:cxn>
                        <a:cxn ang="T113">
                          <a:pos x="T50" y="T51"/>
                        </a:cxn>
                        <a:cxn ang="T114">
                          <a:pos x="T52" y="T53"/>
                        </a:cxn>
                        <a:cxn ang="T115">
                          <a:pos x="T54" y="T55"/>
                        </a:cxn>
                        <a:cxn ang="T116">
                          <a:pos x="T56" y="T57"/>
                        </a:cxn>
                        <a:cxn ang="T117">
                          <a:pos x="T58" y="T59"/>
                        </a:cxn>
                        <a:cxn ang="T118">
                          <a:pos x="T60" y="T61"/>
                        </a:cxn>
                        <a:cxn ang="T119">
                          <a:pos x="T62" y="T63"/>
                        </a:cxn>
                        <a:cxn ang="T120">
                          <a:pos x="T64" y="T65"/>
                        </a:cxn>
                        <a:cxn ang="T121">
                          <a:pos x="T66" y="T67"/>
                        </a:cxn>
                        <a:cxn ang="T122">
                          <a:pos x="T68" y="T69"/>
                        </a:cxn>
                        <a:cxn ang="T123">
                          <a:pos x="T70" y="T71"/>
                        </a:cxn>
                        <a:cxn ang="T124">
                          <a:pos x="T72" y="T73"/>
                        </a:cxn>
                        <a:cxn ang="T125">
                          <a:pos x="T74" y="T75"/>
                        </a:cxn>
                        <a:cxn ang="T126">
                          <a:pos x="T76" y="T77"/>
                        </a:cxn>
                        <a:cxn ang="T127">
                          <a:pos x="T78" y="T79"/>
                        </a:cxn>
                        <a:cxn ang="T128">
                          <a:pos x="T80" y="T81"/>
                        </a:cxn>
                        <a:cxn ang="T129">
                          <a:pos x="T82" y="T83"/>
                        </a:cxn>
                        <a:cxn ang="T130">
                          <a:pos x="T84" y="T85"/>
                        </a:cxn>
                        <a:cxn ang="T131">
                          <a:pos x="T86" y="T87"/>
                        </a:cxn>
                      </a:cxnLst>
                      <a:rect l="0" t="0" r="r" b="b"/>
                      <a:pathLst>
                        <a:path w="50" h="92">
                          <a:moveTo>
                            <a:pt x="42" y="66"/>
                          </a:moveTo>
                          <a:lnTo>
                            <a:pt x="42" y="66"/>
                          </a:lnTo>
                          <a:lnTo>
                            <a:pt x="36" y="56"/>
                          </a:lnTo>
                          <a:lnTo>
                            <a:pt x="32" y="44"/>
                          </a:lnTo>
                          <a:lnTo>
                            <a:pt x="24" y="24"/>
                          </a:lnTo>
                          <a:lnTo>
                            <a:pt x="22" y="22"/>
                          </a:lnTo>
                          <a:lnTo>
                            <a:pt x="20" y="20"/>
                          </a:lnTo>
                          <a:lnTo>
                            <a:pt x="16" y="22"/>
                          </a:lnTo>
                          <a:lnTo>
                            <a:pt x="10" y="24"/>
                          </a:lnTo>
                          <a:lnTo>
                            <a:pt x="8" y="28"/>
                          </a:lnTo>
                          <a:lnTo>
                            <a:pt x="2" y="2"/>
                          </a:lnTo>
                          <a:lnTo>
                            <a:pt x="4" y="2"/>
                          </a:lnTo>
                          <a:lnTo>
                            <a:pt x="2" y="0"/>
                          </a:lnTo>
                          <a:lnTo>
                            <a:pt x="0" y="2"/>
                          </a:lnTo>
                          <a:lnTo>
                            <a:pt x="2" y="2"/>
                          </a:lnTo>
                          <a:lnTo>
                            <a:pt x="6" y="30"/>
                          </a:lnTo>
                          <a:lnTo>
                            <a:pt x="6" y="36"/>
                          </a:lnTo>
                          <a:lnTo>
                            <a:pt x="8" y="48"/>
                          </a:lnTo>
                          <a:lnTo>
                            <a:pt x="10" y="58"/>
                          </a:lnTo>
                          <a:lnTo>
                            <a:pt x="16" y="68"/>
                          </a:lnTo>
                          <a:lnTo>
                            <a:pt x="28" y="82"/>
                          </a:lnTo>
                          <a:lnTo>
                            <a:pt x="32" y="88"/>
                          </a:lnTo>
                          <a:lnTo>
                            <a:pt x="36" y="92"/>
                          </a:lnTo>
                          <a:lnTo>
                            <a:pt x="40" y="90"/>
                          </a:lnTo>
                          <a:lnTo>
                            <a:pt x="44" y="86"/>
                          </a:lnTo>
                          <a:lnTo>
                            <a:pt x="50" y="80"/>
                          </a:lnTo>
                          <a:lnTo>
                            <a:pt x="50" y="76"/>
                          </a:lnTo>
                          <a:lnTo>
                            <a:pt x="48" y="72"/>
                          </a:lnTo>
                          <a:lnTo>
                            <a:pt x="42" y="66"/>
                          </a:lnTo>
                          <a:close/>
                        </a:path>
                      </a:pathLst>
                    </a:custGeom>
                    <a:solidFill>
                      <a:srgbClr val="7F7F7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60" name="Freeform 187"/>
                    <p:cNvSpPr>
                      <a:spLocks/>
                    </p:cNvSpPr>
                    <p:nvPr/>
                  </p:nvSpPr>
                  <p:spPr bwMode="auto">
                    <a:xfrm>
                      <a:off x="1486" y="615"/>
                      <a:ext cx="22" cy="38"/>
                    </a:xfrm>
                    <a:custGeom>
                      <a:avLst/>
                      <a:gdLst>
                        <a:gd name="T0" fmla="*/ 14 w 40"/>
                        <a:gd name="T1" fmla="*/ 37 h 78"/>
                        <a:gd name="T2" fmla="*/ 14 w 40"/>
                        <a:gd name="T3" fmla="*/ 37 h 78"/>
                        <a:gd name="T4" fmla="*/ 15 w 40"/>
                        <a:gd name="T5" fmla="*/ 36 h 78"/>
                        <a:gd name="T6" fmla="*/ 17 w 40"/>
                        <a:gd name="T7" fmla="*/ 35 h 78"/>
                        <a:gd name="T8" fmla="*/ 18 w 40"/>
                        <a:gd name="T9" fmla="*/ 32 h 78"/>
                        <a:gd name="T10" fmla="*/ 19 w 40"/>
                        <a:gd name="T11" fmla="*/ 26 h 78"/>
                        <a:gd name="T12" fmla="*/ 19 w 40"/>
                        <a:gd name="T13" fmla="*/ 26 h 78"/>
                        <a:gd name="T14" fmla="*/ 20 w 40"/>
                        <a:gd name="T15" fmla="*/ 24 h 78"/>
                        <a:gd name="T16" fmla="*/ 22 w 40"/>
                        <a:gd name="T17" fmla="*/ 21 h 78"/>
                        <a:gd name="T18" fmla="*/ 22 w 40"/>
                        <a:gd name="T19" fmla="*/ 21 h 78"/>
                        <a:gd name="T20" fmla="*/ 22 w 40"/>
                        <a:gd name="T21" fmla="*/ 19 h 78"/>
                        <a:gd name="T22" fmla="*/ 21 w 40"/>
                        <a:gd name="T23" fmla="*/ 19 h 78"/>
                        <a:gd name="T24" fmla="*/ 20 w 40"/>
                        <a:gd name="T25" fmla="*/ 19 h 78"/>
                        <a:gd name="T26" fmla="*/ 20 w 40"/>
                        <a:gd name="T27" fmla="*/ 19 h 78"/>
                        <a:gd name="T28" fmla="*/ 20 w 40"/>
                        <a:gd name="T29" fmla="*/ 18 h 78"/>
                        <a:gd name="T30" fmla="*/ 19 w 40"/>
                        <a:gd name="T31" fmla="*/ 16 h 78"/>
                        <a:gd name="T32" fmla="*/ 19 w 40"/>
                        <a:gd name="T33" fmla="*/ 16 h 78"/>
                        <a:gd name="T34" fmla="*/ 20 w 40"/>
                        <a:gd name="T35" fmla="*/ 15 h 78"/>
                        <a:gd name="T36" fmla="*/ 20 w 40"/>
                        <a:gd name="T37" fmla="*/ 14 h 78"/>
                        <a:gd name="T38" fmla="*/ 19 w 40"/>
                        <a:gd name="T39" fmla="*/ 12 h 78"/>
                        <a:gd name="T40" fmla="*/ 19 w 40"/>
                        <a:gd name="T41" fmla="*/ 12 h 78"/>
                        <a:gd name="T42" fmla="*/ 15 w 40"/>
                        <a:gd name="T43" fmla="*/ 9 h 78"/>
                        <a:gd name="T44" fmla="*/ 14 w 40"/>
                        <a:gd name="T45" fmla="*/ 8 h 78"/>
                        <a:gd name="T46" fmla="*/ 12 w 40"/>
                        <a:gd name="T47" fmla="*/ 9 h 78"/>
                        <a:gd name="T48" fmla="*/ 12 w 40"/>
                        <a:gd name="T49" fmla="*/ 9 h 78"/>
                        <a:gd name="T50" fmla="*/ 7 w 40"/>
                        <a:gd name="T51" fmla="*/ 16 h 78"/>
                        <a:gd name="T52" fmla="*/ 7 w 40"/>
                        <a:gd name="T53" fmla="*/ 16 h 78"/>
                        <a:gd name="T54" fmla="*/ 7 w 40"/>
                        <a:gd name="T55" fmla="*/ 16 h 78"/>
                        <a:gd name="T56" fmla="*/ 7 w 40"/>
                        <a:gd name="T57" fmla="*/ 16 h 78"/>
                        <a:gd name="T58" fmla="*/ 8 w 40"/>
                        <a:gd name="T59" fmla="*/ 13 h 78"/>
                        <a:gd name="T60" fmla="*/ 11 w 40"/>
                        <a:gd name="T61" fmla="*/ 5 h 78"/>
                        <a:gd name="T62" fmla="*/ 11 w 40"/>
                        <a:gd name="T63" fmla="*/ 5 h 78"/>
                        <a:gd name="T64" fmla="*/ 11 w 40"/>
                        <a:gd name="T65" fmla="*/ 3 h 78"/>
                        <a:gd name="T66" fmla="*/ 10 w 40"/>
                        <a:gd name="T67" fmla="*/ 1 h 78"/>
                        <a:gd name="T68" fmla="*/ 9 w 40"/>
                        <a:gd name="T69" fmla="*/ 0 h 78"/>
                        <a:gd name="T70" fmla="*/ 9 w 40"/>
                        <a:gd name="T71" fmla="*/ 1 h 78"/>
                        <a:gd name="T72" fmla="*/ 3 w 40"/>
                        <a:gd name="T73" fmla="*/ 12 h 78"/>
                        <a:gd name="T74" fmla="*/ 3 w 40"/>
                        <a:gd name="T75" fmla="*/ 12 h 78"/>
                        <a:gd name="T76" fmla="*/ 1 w 40"/>
                        <a:gd name="T77" fmla="*/ 19 h 78"/>
                        <a:gd name="T78" fmla="*/ 0 w 40"/>
                        <a:gd name="T79" fmla="*/ 24 h 78"/>
                        <a:gd name="T80" fmla="*/ 0 w 40"/>
                        <a:gd name="T81" fmla="*/ 27 h 78"/>
                        <a:gd name="T82" fmla="*/ 0 w 40"/>
                        <a:gd name="T83" fmla="*/ 27 h 78"/>
                        <a:gd name="T84" fmla="*/ 6 w 40"/>
                        <a:gd name="T85" fmla="*/ 34 h 78"/>
                        <a:gd name="T86" fmla="*/ 9 w 40"/>
                        <a:gd name="T87" fmla="*/ 37 h 78"/>
                        <a:gd name="T88" fmla="*/ 11 w 40"/>
                        <a:gd name="T89" fmla="*/ 38 h 78"/>
                        <a:gd name="T90" fmla="*/ 14 w 40"/>
                        <a:gd name="T91" fmla="*/ 37 h 78"/>
                        <a:gd name="T92" fmla="*/ 14 w 40"/>
                        <a:gd name="T93" fmla="*/ 37 h 78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</a:gdLst>
                      <a:ahLst/>
                      <a:cxnLst>
                        <a:cxn ang="T94">
                          <a:pos x="T0" y="T1"/>
                        </a:cxn>
                        <a:cxn ang="T95">
                          <a:pos x="T2" y="T3"/>
                        </a:cxn>
                        <a:cxn ang="T96">
                          <a:pos x="T4" y="T5"/>
                        </a:cxn>
                        <a:cxn ang="T97">
                          <a:pos x="T6" y="T7"/>
                        </a:cxn>
                        <a:cxn ang="T98">
                          <a:pos x="T8" y="T9"/>
                        </a:cxn>
                        <a:cxn ang="T99">
                          <a:pos x="T10" y="T11"/>
                        </a:cxn>
                        <a:cxn ang="T100">
                          <a:pos x="T12" y="T13"/>
                        </a:cxn>
                        <a:cxn ang="T101">
                          <a:pos x="T14" y="T15"/>
                        </a:cxn>
                        <a:cxn ang="T102">
                          <a:pos x="T16" y="T17"/>
                        </a:cxn>
                        <a:cxn ang="T103">
                          <a:pos x="T18" y="T19"/>
                        </a:cxn>
                        <a:cxn ang="T104">
                          <a:pos x="T20" y="T21"/>
                        </a:cxn>
                        <a:cxn ang="T105">
                          <a:pos x="T22" y="T23"/>
                        </a:cxn>
                        <a:cxn ang="T106">
                          <a:pos x="T24" y="T25"/>
                        </a:cxn>
                        <a:cxn ang="T107">
                          <a:pos x="T26" y="T27"/>
                        </a:cxn>
                        <a:cxn ang="T108">
                          <a:pos x="T28" y="T29"/>
                        </a:cxn>
                        <a:cxn ang="T109">
                          <a:pos x="T30" y="T31"/>
                        </a:cxn>
                        <a:cxn ang="T110">
                          <a:pos x="T32" y="T33"/>
                        </a:cxn>
                        <a:cxn ang="T111">
                          <a:pos x="T34" y="T35"/>
                        </a:cxn>
                        <a:cxn ang="T112">
                          <a:pos x="T36" y="T37"/>
                        </a:cxn>
                        <a:cxn ang="T113">
                          <a:pos x="T38" y="T39"/>
                        </a:cxn>
                        <a:cxn ang="T114">
                          <a:pos x="T40" y="T41"/>
                        </a:cxn>
                        <a:cxn ang="T115">
                          <a:pos x="T42" y="T43"/>
                        </a:cxn>
                        <a:cxn ang="T116">
                          <a:pos x="T44" y="T45"/>
                        </a:cxn>
                        <a:cxn ang="T117">
                          <a:pos x="T46" y="T47"/>
                        </a:cxn>
                        <a:cxn ang="T118">
                          <a:pos x="T48" y="T49"/>
                        </a:cxn>
                        <a:cxn ang="T119">
                          <a:pos x="T50" y="T51"/>
                        </a:cxn>
                        <a:cxn ang="T120">
                          <a:pos x="T52" y="T53"/>
                        </a:cxn>
                        <a:cxn ang="T121">
                          <a:pos x="T54" y="T55"/>
                        </a:cxn>
                        <a:cxn ang="T122">
                          <a:pos x="T56" y="T57"/>
                        </a:cxn>
                        <a:cxn ang="T123">
                          <a:pos x="T58" y="T59"/>
                        </a:cxn>
                        <a:cxn ang="T124">
                          <a:pos x="T60" y="T61"/>
                        </a:cxn>
                        <a:cxn ang="T125">
                          <a:pos x="T62" y="T63"/>
                        </a:cxn>
                        <a:cxn ang="T126">
                          <a:pos x="T64" y="T65"/>
                        </a:cxn>
                        <a:cxn ang="T127">
                          <a:pos x="T66" y="T67"/>
                        </a:cxn>
                        <a:cxn ang="T128">
                          <a:pos x="T68" y="T69"/>
                        </a:cxn>
                        <a:cxn ang="T129">
                          <a:pos x="T70" y="T71"/>
                        </a:cxn>
                        <a:cxn ang="T130">
                          <a:pos x="T72" y="T73"/>
                        </a:cxn>
                        <a:cxn ang="T131">
                          <a:pos x="T74" y="T75"/>
                        </a:cxn>
                        <a:cxn ang="T132">
                          <a:pos x="T76" y="T77"/>
                        </a:cxn>
                        <a:cxn ang="T133">
                          <a:pos x="T78" y="T79"/>
                        </a:cxn>
                        <a:cxn ang="T134">
                          <a:pos x="T80" y="T81"/>
                        </a:cxn>
                        <a:cxn ang="T135">
                          <a:pos x="T82" y="T83"/>
                        </a:cxn>
                        <a:cxn ang="T136">
                          <a:pos x="T84" y="T85"/>
                        </a:cxn>
                        <a:cxn ang="T137">
                          <a:pos x="T86" y="T87"/>
                        </a:cxn>
                        <a:cxn ang="T138">
                          <a:pos x="T88" y="T89"/>
                        </a:cxn>
                        <a:cxn ang="T139">
                          <a:pos x="T90" y="T91"/>
                        </a:cxn>
                        <a:cxn ang="T140">
                          <a:pos x="T92" y="T93"/>
                        </a:cxn>
                      </a:cxnLst>
                      <a:rect l="0" t="0" r="r" b="b"/>
                      <a:pathLst>
                        <a:path w="40" h="78">
                          <a:moveTo>
                            <a:pt x="26" y="76"/>
                          </a:moveTo>
                          <a:lnTo>
                            <a:pt x="26" y="76"/>
                          </a:lnTo>
                          <a:lnTo>
                            <a:pt x="28" y="74"/>
                          </a:lnTo>
                          <a:lnTo>
                            <a:pt x="30" y="72"/>
                          </a:lnTo>
                          <a:lnTo>
                            <a:pt x="32" y="66"/>
                          </a:lnTo>
                          <a:lnTo>
                            <a:pt x="34" y="54"/>
                          </a:lnTo>
                          <a:lnTo>
                            <a:pt x="36" y="50"/>
                          </a:lnTo>
                          <a:lnTo>
                            <a:pt x="40" y="44"/>
                          </a:lnTo>
                          <a:lnTo>
                            <a:pt x="40" y="40"/>
                          </a:lnTo>
                          <a:lnTo>
                            <a:pt x="38" y="38"/>
                          </a:lnTo>
                          <a:lnTo>
                            <a:pt x="36" y="38"/>
                          </a:lnTo>
                          <a:lnTo>
                            <a:pt x="36" y="36"/>
                          </a:lnTo>
                          <a:lnTo>
                            <a:pt x="34" y="32"/>
                          </a:lnTo>
                          <a:lnTo>
                            <a:pt x="36" y="30"/>
                          </a:lnTo>
                          <a:lnTo>
                            <a:pt x="36" y="28"/>
                          </a:lnTo>
                          <a:lnTo>
                            <a:pt x="34" y="24"/>
                          </a:lnTo>
                          <a:lnTo>
                            <a:pt x="28" y="18"/>
                          </a:lnTo>
                          <a:lnTo>
                            <a:pt x="26" y="16"/>
                          </a:lnTo>
                          <a:lnTo>
                            <a:pt x="22" y="18"/>
                          </a:lnTo>
                          <a:lnTo>
                            <a:pt x="12" y="32"/>
                          </a:lnTo>
                          <a:lnTo>
                            <a:pt x="14" y="26"/>
                          </a:lnTo>
                          <a:lnTo>
                            <a:pt x="20" y="10"/>
                          </a:lnTo>
                          <a:lnTo>
                            <a:pt x="20" y="6"/>
                          </a:lnTo>
                          <a:lnTo>
                            <a:pt x="18" y="2"/>
                          </a:lnTo>
                          <a:lnTo>
                            <a:pt x="16" y="0"/>
                          </a:lnTo>
                          <a:lnTo>
                            <a:pt x="16" y="2"/>
                          </a:lnTo>
                          <a:lnTo>
                            <a:pt x="6" y="24"/>
                          </a:lnTo>
                          <a:lnTo>
                            <a:pt x="2" y="38"/>
                          </a:lnTo>
                          <a:lnTo>
                            <a:pt x="0" y="50"/>
                          </a:lnTo>
                          <a:lnTo>
                            <a:pt x="0" y="56"/>
                          </a:lnTo>
                          <a:lnTo>
                            <a:pt x="10" y="70"/>
                          </a:lnTo>
                          <a:lnTo>
                            <a:pt x="16" y="76"/>
                          </a:lnTo>
                          <a:lnTo>
                            <a:pt x="20" y="78"/>
                          </a:lnTo>
                          <a:lnTo>
                            <a:pt x="26" y="76"/>
                          </a:lnTo>
                          <a:close/>
                        </a:path>
                      </a:pathLst>
                    </a:custGeom>
                    <a:solidFill>
                      <a:srgbClr val="FCB47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61" name="Freeform 188"/>
                    <p:cNvSpPr>
                      <a:spLocks/>
                    </p:cNvSpPr>
                    <p:nvPr/>
                  </p:nvSpPr>
                  <p:spPr bwMode="auto">
                    <a:xfrm>
                      <a:off x="1493" y="648"/>
                      <a:ext cx="15" cy="13"/>
                    </a:xfrm>
                    <a:custGeom>
                      <a:avLst/>
                      <a:gdLst>
                        <a:gd name="T0" fmla="*/ 15 w 26"/>
                        <a:gd name="T1" fmla="*/ 9 h 26"/>
                        <a:gd name="T2" fmla="*/ 7 w 26"/>
                        <a:gd name="T3" fmla="*/ 0 h 26"/>
                        <a:gd name="T4" fmla="*/ 7 w 26"/>
                        <a:gd name="T5" fmla="*/ 0 h 26"/>
                        <a:gd name="T6" fmla="*/ 3 w 26"/>
                        <a:gd name="T7" fmla="*/ 1 h 26"/>
                        <a:gd name="T8" fmla="*/ 0 w 26"/>
                        <a:gd name="T9" fmla="*/ 2 h 26"/>
                        <a:gd name="T10" fmla="*/ 10 w 26"/>
                        <a:gd name="T11" fmla="*/ 13 h 26"/>
                        <a:gd name="T12" fmla="*/ 10 w 26"/>
                        <a:gd name="T13" fmla="*/ 13 h 26"/>
                        <a:gd name="T14" fmla="*/ 14 w 26"/>
                        <a:gd name="T15" fmla="*/ 12 h 26"/>
                        <a:gd name="T16" fmla="*/ 14 w 26"/>
                        <a:gd name="T17" fmla="*/ 10 h 26"/>
                        <a:gd name="T18" fmla="*/ 15 w 26"/>
                        <a:gd name="T19" fmla="*/ 9 h 26"/>
                        <a:gd name="T20" fmla="*/ 15 w 26"/>
                        <a:gd name="T21" fmla="*/ 9 h 2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</a:gdLst>
                      <a:ahLst/>
                      <a:cxnLst>
                        <a:cxn ang="T22">
                          <a:pos x="T0" y="T1"/>
                        </a:cxn>
                        <a:cxn ang="T23">
                          <a:pos x="T2" y="T3"/>
                        </a:cxn>
                        <a:cxn ang="T24">
                          <a:pos x="T4" y="T5"/>
                        </a:cxn>
                        <a:cxn ang="T25">
                          <a:pos x="T6" y="T7"/>
                        </a:cxn>
                        <a:cxn ang="T26">
                          <a:pos x="T8" y="T9"/>
                        </a:cxn>
                        <a:cxn ang="T27">
                          <a:pos x="T10" y="T11"/>
                        </a:cxn>
                        <a:cxn ang="T28">
                          <a:pos x="T12" y="T13"/>
                        </a:cxn>
                        <a:cxn ang="T29">
                          <a:pos x="T14" y="T15"/>
                        </a:cxn>
                        <a:cxn ang="T30">
                          <a:pos x="T16" y="T17"/>
                        </a:cxn>
                        <a:cxn ang="T31">
                          <a:pos x="T18" y="T19"/>
                        </a:cxn>
                        <a:cxn ang="T32">
                          <a:pos x="T20" y="T21"/>
                        </a:cxn>
                      </a:cxnLst>
                      <a:rect l="0" t="0" r="r" b="b"/>
                      <a:pathLst>
                        <a:path w="26" h="26">
                          <a:moveTo>
                            <a:pt x="26" y="18"/>
                          </a:moveTo>
                          <a:lnTo>
                            <a:pt x="12" y="0"/>
                          </a:lnTo>
                          <a:lnTo>
                            <a:pt x="6" y="2"/>
                          </a:lnTo>
                          <a:lnTo>
                            <a:pt x="0" y="4"/>
                          </a:lnTo>
                          <a:lnTo>
                            <a:pt x="18" y="26"/>
                          </a:lnTo>
                          <a:lnTo>
                            <a:pt x="24" y="24"/>
                          </a:lnTo>
                          <a:lnTo>
                            <a:pt x="24" y="20"/>
                          </a:lnTo>
                          <a:lnTo>
                            <a:pt x="26" y="18"/>
                          </a:lnTo>
                          <a:close/>
                        </a:path>
                      </a:pathLst>
                    </a:custGeom>
                    <a:solidFill>
                      <a:srgbClr val="FCB47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62" name="Freeform 189"/>
                    <p:cNvSpPr>
                      <a:spLocks/>
                    </p:cNvSpPr>
                    <p:nvPr/>
                  </p:nvSpPr>
                  <p:spPr bwMode="auto">
                    <a:xfrm>
                      <a:off x="1498" y="657"/>
                      <a:ext cx="82" cy="66"/>
                    </a:xfrm>
                    <a:custGeom>
                      <a:avLst/>
                      <a:gdLst>
                        <a:gd name="T0" fmla="*/ 10 w 152"/>
                        <a:gd name="T1" fmla="*/ 0 h 138"/>
                        <a:gd name="T2" fmla="*/ 10 w 152"/>
                        <a:gd name="T3" fmla="*/ 0 h 138"/>
                        <a:gd name="T4" fmla="*/ 4 w 152"/>
                        <a:gd name="T5" fmla="*/ 2 h 138"/>
                        <a:gd name="T6" fmla="*/ 0 w 152"/>
                        <a:gd name="T7" fmla="*/ 4 h 138"/>
                        <a:gd name="T8" fmla="*/ 9 w 152"/>
                        <a:gd name="T9" fmla="*/ 8 h 138"/>
                        <a:gd name="T10" fmla="*/ 53 w 152"/>
                        <a:gd name="T11" fmla="*/ 53 h 138"/>
                        <a:gd name="T12" fmla="*/ 42 w 152"/>
                        <a:gd name="T13" fmla="*/ 53 h 138"/>
                        <a:gd name="T14" fmla="*/ 42 w 152"/>
                        <a:gd name="T15" fmla="*/ 53 h 138"/>
                        <a:gd name="T16" fmla="*/ 57 w 152"/>
                        <a:gd name="T17" fmla="*/ 59 h 138"/>
                        <a:gd name="T18" fmla="*/ 69 w 152"/>
                        <a:gd name="T19" fmla="*/ 64 h 138"/>
                        <a:gd name="T20" fmla="*/ 78 w 152"/>
                        <a:gd name="T21" fmla="*/ 66 h 138"/>
                        <a:gd name="T22" fmla="*/ 80 w 152"/>
                        <a:gd name="T23" fmla="*/ 66 h 138"/>
                        <a:gd name="T24" fmla="*/ 82 w 152"/>
                        <a:gd name="T25" fmla="*/ 65 h 138"/>
                        <a:gd name="T26" fmla="*/ 10 w 152"/>
                        <a:gd name="T27" fmla="*/ 0 h 138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0" t="0" r="r" b="b"/>
                      <a:pathLst>
                        <a:path w="152" h="138">
                          <a:moveTo>
                            <a:pt x="18" y="0"/>
                          </a:moveTo>
                          <a:lnTo>
                            <a:pt x="18" y="0"/>
                          </a:lnTo>
                          <a:lnTo>
                            <a:pt x="8" y="4"/>
                          </a:lnTo>
                          <a:lnTo>
                            <a:pt x="0" y="8"/>
                          </a:lnTo>
                          <a:lnTo>
                            <a:pt x="16" y="16"/>
                          </a:lnTo>
                          <a:lnTo>
                            <a:pt x="98" y="110"/>
                          </a:lnTo>
                          <a:lnTo>
                            <a:pt x="78" y="110"/>
                          </a:lnTo>
                          <a:lnTo>
                            <a:pt x="106" y="124"/>
                          </a:lnTo>
                          <a:lnTo>
                            <a:pt x="128" y="134"/>
                          </a:lnTo>
                          <a:lnTo>
                            <a:pt x="144" y="138"/>
                          </a:lnTo>
                          <a:lnTo>
                            <a:pt x="148" y="138"/>
                          </a:lnTo>
                          <a:lnTo>
                            <a:pt x="152" y="136"/>
                          </a:lnTo>
                          <a:lnTo>
                            <a:pt x="18" y="0"/>
                          </a:lnTo>
                          <a:close/>
                        </a:path>
                      </a:pathLst>
                    </a:custGeom>
                    <a:solidFill>
                      <a:srgbClr val="D4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63" name="Freeform 190"/>
                    <p:cNvSpPr>
                      <a:spLocks/>
                    </p:cNvSpPr>
                    <p:nvPr/>
                  </p:nvSpPr>
                  <p:spPr bwMode="auto">
                    <a:xfrm>
                      <a:off x="1498" y="657"/>
                      <a:ext cx="14" cy="8"/>
                    </a:xfrm>
                    <a:custGeom>
                      <a:avLst/>
                      <a:gdLst>
                        <a:gd name="T0" fmla="*/ 2 w 26"/>
                        <a:gd name="T1" fmla="*/ 4 h 18"/>
                        <a:gd name="T2" fmla="*/ 0 w 26"/>
                        <a:gd name="T3" fmla="*/ 5 h 18"/>
                        <a:gd name="T4" fmla="*/ 9 w 26"/>
                        <a:gd name="T5" fmla="*/ 8 h 18"/>
                        <a:gd name="T6" fmla="*/ 14 w 26"/>
                        <a:gd name="T7" fmla="*/ 4 h 18"/>
                        <a:gd name="T8" fmla="*/ 13 w 26"/>
                        <a:gd name="T9" fmla="*/ 3 h 18"/>
                        <a:gd name="T10" fmla="*/ 13 w 26"/>
                        <a:gd name="T11" fmla="*/ 3 h 18"/>
                        <a:gd name="T12" fmla="*/ 8 w 26"/>
                        <a:gd name="T13" fmla="*/ 6 h 18"/>
                        <a:gd name="T14" fmla="*/ 8 w 26"/>
                        <a:gd name="T15" fmla="*/ 6 h 18"/>
                        <a:gd name="T16" fmla="*/ 5 w 26"/>
                        <a:gd name="T17" fmla="*/ 5 h 18"/>
                        <a:gd name="T18" fmla="*/ 5 w 26"/>
                        <a:gd name="T19" fmla="*/ 5 h 18"/>
                        <a:gd name="T20" fmla="*/ 13 w 26"/>
                        <a:gd name="T21" fmla="*/ 2 h 18"/>
                        <a:gd name="T22" fmla="*/ 11 w 26"/>
                        <a:gd name="T23" fmla="*/ 0 h 18"/>
                        <a:gd name="T24" fmla="*/ 2 w 26"/>
                        <a:gd name="T25" fmla="*/ 4 h 18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</a:gdLst>
                      <a:ahLst/>
                      <a:cxnLst>
                        <a:cxn ang="T26">
                          <a:pos x="T0" y="T1"/>
                        </a:cxn>
                        <a:cxn ang="T27">
                          <a:pos x="T2" y="T3"/>
                        </a:cxn>
                        <a:cxn ang="T28">
                          <a:pos x="T4" y="T5"/>
                        </a:cxn>
                        <a:cxn ang="T29">
                          <a:pos x="T6" y="T7"/>
                        </a:cxn>
                        <a:cxn ang="T30">
                          <a:pos x="T8" y="T9"/>
                        </a:cxn>
                        <a:cxn ang="T31">
                          <a:pos x="T10" y="T11"/>
                        </a:cxn>
                        <a:cxn ang="T32">
                          <a:pos x="T12" y="T13"/>
                        </a:cxn>
                        <a:cxn ang="T33">
                          <a:pos x="T14" y="T15"/>
                        </a:cxn>
                        <a:cxn ang="T34">
                          <a:pos x="T16" y="T17"/>
                        </a:cxn>
                        <a:cxn ang="T35">
                          <a:pos x="T18" y="T19"/>
                        </a:cxn>
                        <a:cxn ang="T36">
                          <a:pos x="T20" y="T21"/>
                        </a:cxn>
                        <a:cxn ang="T37">
                          <a:pos x="T22" y="T23"/>
                        </a:cxn>
                        <a:cxn ang="T38">
                          <a:pos x="T24" y="T25"/>
                        </a:cxn>
                      </a:cxnLst>
                      <a:rect l="0" t="0" r="r" b="b"/>
                      <a:pathLst>
                        <a:path w="26" h="18">
                          <a:moveTo>
                            <a:pt x="4" y="10"/>
                          </a:moveTo>
                          <a:lnTo>
                            <a:pt x="0" y="12"/>
                          </a:lnTo>
                          <a:lnTo>
                            <a:pt x="16" y="18"/>
                          </a:lnTo>
                          <a:lnTo>
                            <a:pt x="26" y="8"/>
                          </a:lnTo>
                          <a:lnTo>
                            <a:pt x="24" y="6"/>
                          </a:lnTo>
                          <a:lnTo>
                            <a:pt x="14" y="14"/>
                          </a:lnTo>
                          <a:lnTo>
                            <a:pt x="10" y="12"/>
                          </a:lnTo>
                          <a:lnTo>
                            <a:pt x="24" y="4"/>
                          </a:lnTo>
                          <a:lnTo>
                            <a:pt x="20" y="0"/>
                          </a:lnTo>
                          <a:lnTo>
                            <a:pt x="4" y="10"/>
                          </a:lnTo>
                          <a:close/>
                        </a:path>
                      </a:pathLst>
                    </a:custGeom>
                    <a:solidFill>
                      <a:srgbClr val="B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64" name="Freeform 191"/>
                    <p:cNvSpPr>
                      <a:spLocks/>
                    </p:cNvSpPr>
                    <p:nvPr/>
                  </p:nvSpPr>
                  <p:spPr bwMode="auto">
                    <a:xfrm>
                      <a:off x="1480" y="672"/>
                      <a:ext cx="89" cy="50"/>
                    </a:xfrm>
                    <a:custGeom>
                      <a:avLst/>
                      <a:gdLst>
                        <a:gd name="T0" fmla="*/ 11 w 164"/>
                        <a:gd name="T1" fmla="*/ 0 h 104"/>
                        <a:gd name="T2" fmla="*/ 11 w 164"/>
                        <a:gd name="T3" fmla="*/ 0 h 104"/>
                        <a:gd name="T4" fmla="*/ 8 w 164"/>
                        <a:gd name="T5" fmla="*/ 0 h 104"/>
                        <a:gd name="T6" fmla="*/ 4 w 164"/>
                        <a:gd name="T7" fmla="*/ 1 h 104"/>
                        <a:gd name="T8" fmla="*/ 1 w 164"/>
                        <a:gd name="T9" fmla="*/ 2 h 104"/>
                        <a:gd name="T10" fmla="*/ 0 w 164"/>
                        <a:gd name="T11" fmla="*/ 5 h 104"/>
                        <a:gd name="T12" fmla="*/ 0 w 164"/>
                        <a:gd name="T13" fmla="*/ 5 h 104"/>
                        <a:gd name="T14" fmla="*/ 0 w 164"/>
                        <a:gd name="T15" fmla="*/ 7 h 104"/>
                        <a:gd name="T16" fmla="*/ 2 w 164"/>
                        <a:gd name="T17" fmla="*/ 10 h 104"/>
                        <a:gd name="T18" fmla="*/ 12 w 164"/>
                        <a:gd name="T19" fmla="*/ 15 h 104"/>
                        <a:gd name="T20" fmla="*/ 26 w 164"/>
                        <a:gd name="T21" fmla="*/ 23 h 104"/>
                        <a:gd name="T22" fmla="*/ 43 w 164"/>
                        <a:gd name="T23" fmla="*/ 31 h 104"/>
                        <a:gd name="T24" fmla="*/ 75 w 164"/>
                        <a:gd name="T25" fmla="*/ 44 h 104"/>
                        <a:gd name="T26" fmla="*/ 89 w 164"/>
                        <a:gd name="T27" fmla="*/ 50 h 104"/>
                        <a:gd name="T28" fmla="*/ 85 w 164"/>
                        <a:gd name="T29" fmla="*/ 42 h 104"/>
                        <a:gd name="T30" fmla="*/ 85 w 164"/>
                        <a:gd name="T31" fmla="*/ 42 h 104"/>
                        <a:gd name="T32" fmla="*/ 81 w 164"/>
                        <a:gd name="T33" fmla="*/ 39 h 104"/>
                        <a:gd name="T34" fmla="*/ 73 w 164"/>
                        <a:gd name="T35" fmla="*/ 35 h 104"/>
                        <a:gd name="T36" fmla="*/ 48 w 164"/>
                        <a:gd name="T37" fmla="*/ 20 h 104"/>
                        <a:gd name="T38" fmla="*/ 11 w 164"/>
                        <a:gd name="T39" fmla="*/ 0 h 104"/>
                        <a:gd name="T40" fmla="*/ 11 w 164"/>
                        <a:gd name="T41" fmla="*/ 0 h 104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0" t="0" r="r" b="b"/>
                      <a:pathLst>
                        <a:path w="164" h="104">
                          <a:moveTo>
                            <a:pt x="20" y="0"/>
                          </a:moveTo>
                          <a:lnTo>
                            <a:pt x="20" y="0"/>
                          </a:lnTo>
                          <a:lnTo>
                            <a:pt x="14" y="0"/>
                          </a:lnTo>
                          <a:lnTo>
                            <a:pt x="8" y="2"/>
                          </a:lnTo>
                          <a:lnTo>
                            <a:pt x="2" y="4"/>
                          </a:lnTo>
                          <a:lnTo>
                            <a:pt x="0" y="10"/>
                          </a:lnTo>
                          <a:lnTo>
                            <a:pt x="0" y="14"/>
                          </a:lnTo>
                          <a:lnTo>
                            <a:pt x="4" y="20"/>
                          </a:lnTo>
                          <a:lnTo>
                            <a:pt x="22" y="32"/>
                          </a:lnTo>
                          <a:lnTo>
                            <a:pt x="48" y="48"/>
                          </a:lnTo>
                          <a:lnTo>
                            <a:pt x="80" y="64"/>
                          </a:lnTo>
                          <a:lnTo>
                            <a:pt x="138" y="92"/>
                          </a:lnTo>
                          <a:lnTo>
                            <a:pt x="164" y="104"/>
                          </a:lnTo>
                          <a:lnTo>
                            <a:pt x="156" y="88"/>
                          </a:lnTo>
                          <a:lnTo>
                            <a:pt x="150" y="82"/>
                          </a:lnTo>
                          <a:lnTo>
                            <a:pt x="134" y="72"/>
                          </a:lnTo>
                          <a:lnTo>
                            <a:pt x="88" y="42"/>
                          </a:lnTo>
                          <a:lnTo>
                            <a:pt x="20" y="0"/>
                          </a:lnTo>
                          <a:close/>
                        </a:path>
                      </a:pathLst>
                    </a:custGeom>
                    <a:solidFill>
                      <a:srgbClr val="D4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965" name="Freeform 192"/>
                    <p:cNvSpPr>
                      <a:spLocks/>
                    </p:cNvSpPr>
                    <p:nvPr/>
                  </p:nvSpPr>
                  <p:spPr bwMode="auto">
                    <a:xfrm>
                      <a:off x="1502" y="667"/>
                      <a:ext cx="4" cy="2"/>
                    </a:xfrm>
                    <a:custGeom>
                      <a:avLst/>
                      <a:gdLst>
                        <a:gd name="T0" fmla="*/ 0 w 8"/>
                        <a:gd name="T1" fmla="*/ 0 h 4"/>
                        <a:gd name="T2" fmla="*/ 4 w 8"/>
                        <a:gd name="T3" fmla="*/ 0 h 4"/>
                        <a:gd name="T4" fmla="*/ 3 w 8"/>
                        <a:gd name="T5" fmla="*/ 2 h 4"/>
                        <a:gd name="T6" fmla="*/ 0 w 8"/>
                        <a:gd name="T7" fmla="*/ 0 h 4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8" h="4">
                          <a:moveTo>
                            <a:pt x="0" y="0"/>
                          </a:moveTo>
                          <a:lnTo>
                            <a:pt x="8" y="0"/>
                          </a:lnTo>
                          <a:lnTo>
                            <a:pt x="6" y="4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B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</p:grpSp>
              <p:sp>
                <p:nvSpPr>
                  <p:cNvPr id="22871" name="Text Box 19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84" y="421"/>
                    <a:ext cx="374" cy="17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5875">
                        <a:solidFill>
                          <a:srgbClr val="00FFFF"/>
                        </a:solidFill>
                        <a:prstDash val="dash"/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1400" b="1">
                        <a:solidFill>
                          <a:schemeClr val="tx1"/>
                        </a:solidFill>
                        <a:latin typeface="Arial" pitchFamily="34" charset="0"/>
                      </a:defRPr>
                    </a:lvl1pPr>
                    <a:lvl2pPr marL="742950" indent="-285750" eaLnBrk="0" hangingPunct="0">
                      <a:defRPr sz="1400" b="1">
                        <a:solidFill>
                          <a:schemeClr val="tx1"/>
                        </a:solidFill>
                        <a:latin typeface="Arial" pitchFamily="34" charset="0"/>
                      </a:defRPr>
                    </a:lvl2pPr>
                    <a:lvl3pPr marL="1143000" indent="-228600" eaLnBrk="0" hangingPunct="0">
                      <a:defRPr sz="1400" b="1">
                        <a:solidFill>
                          <a:schemeClr val="tx1"/>
                        </a:solidFill>
                        <a:latin typeface="Arial" pitchFamily="34" charset="0"/>
                      </a:defRPr>
                    </a:lvl3pPr>
                    <a:lvl4pPr marL="1600200" indent="-228600" eaLnBrk="0" hangingPunct="0">
                      <a:defRPr sz="1400" b="1">
                        <a:solidFill>
                          <a:schemeClr val="tx1"/>
                        </a:solidFill>
                        <a:latin typeface="Arial" pitchFamily="34" charset="0"/>
                      </a:defRPr>
                    </a:lvl4pPr>
                    <a:lvl5pPr marL="2057400" indent="-228600" eaLnBrk="0" hangingPunct="0">
                      <a:defRPr sz="1400" b="1">
                        <a:solidFill>
                          <a:schemeClr val="tx1"/>
                        </a:solidFill>
                        <a:latin typeface="Arial" pitchFamily="34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400" b="1">
                        <a:solidFill>
                          <a:schemeClr val="tx1"/>
                        </a:solidFill>
                        <a:latin typeface="Arial" pitchFamily="34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400" b="1">
                        <a:solidFill>
                          <a:schemeClr val="tx1"/>
                        </a:solidFill>
                        <a:latin typeface="Arial" pitchFamily="34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400" b="1">
                        <a:solidFill>
                          <a:schemeClr val="tx1"/>
                        </a:solidFill>
                        <a:latin typeface="Arial" pitchFamily="34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400" b="1">
                        <a:solidFill>
                          <a:schemeClr val="tx1"/>
                        </a:solidFill>
                        <a:latin typeface="Arial" pitchFamily="34" charset="0"/>
                      </a:defRPr>
                    </a:lvl9pPr>
                  </a:lstStyle>
                  <a:p>
                    <a:pPr algn="l" eaLnBrk="1" hangingPunct="1"/>
                    <a:r>
                      <a:rPr lang="es-ES"/>
                      <a:t>3,5%</a:t>
                    </a:r>
                  </a:p>
                </p:txBody>
              </p:sp>
            </p:grpSp>
            <p:sp>
              <p:nvSpPr>
                <p:cNvPr id="22868" name="Text Box 194"/>
                <p:cNvSpPr txBox="1">
                  <a:spLocks noChangeArrowheads="1"/>
                </p:cNvSpPr>
                <p:nvPr/>
              </p:nvSpPr>
              <p:spPr bwMode="auto">
                <a:xfrm>
                  <a:off x="476" y="436"/>
                  <a:ext cx="434" cy="1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5875">
                      <a:solidFill>
                        <a:srgbClr val="00FFFF"/>
                      </a:solidFill>
                      <a:prstDash val="dash"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algn="l" eaLnBrk="1" hangingPunct="1"/>
                  <a:r>
                    <a:rPr lang="es-ES" dirty="0"/>
                    <a:t>2,7% </a:t>
                  </a:r>
                </a:p>
              </p:txBody>
            </p:sp>
            <p:sp>
              <p:nvSpPr>
                <p:cNvPr id="22869" name="Text Box 195"/>
                <p:cNvSpPr txBox="1">
                  <a:spLocks noChangeArrowheads="1"/>
                </p:cNvSpPr>
                <p:nvPr/>
              </p:nvSpPr>
              <p:spPr bwMode="auto">
                <a:xfrm>
                  <a:off x="1049" y="426"/>
                  <a:ext cx="374" cy="1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5875">
                      <a:solidFill>
                        <a:srgbClr val="00FFFF"/>
                      </a:solidFill>
                      <a:prstDash val="dash"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algn="l" eaLnBrk="1" hangingPunct="1"/>
                  <a:r>
                    <a:rPr lang="es-ES"/>
                    <a:t>2,0%</a:t>
                  </a:r>
                </a:p>
              </p:txBody>
            </p:sp>
          </p:grpSp>
          <p:grpSp>
            <p:nvGrpSpPr>
              <p:cNvPr id="22811" name="Group 196"/>
              <p:cNvGrpSpPr>
                <a:grpSpLocks/>
              </p:cNvGrpSpPr>
              <p:nvPr/>
            </p:nvGrpSpPr>
            <p:grpSpPr bwMode="auto">
              <a:xfrm>
                <a:off x="476" y="618"/>
                <a:ext cx="363" cy="543"/>
                <a:chOff x="975" y="1480"/>
                <a:chExt cx="1734" cy="1812"/>
              </a:xfrm>
            </p:grpSpPr>
            <p:sp>
              <p:nvSpPr>
                <p:cNvPr id="22812" name="Freeform 197"/>
                <p:cNvSpPr>
                  <a:spLocks/>
                </p:cNvSpPr>
                <p:nvPr/>
              </p:nvSpPr>
              <p:spPr bwMode="auto">
                <a:xfrm>
                  <a:off x="2084" y="3249"/>
                  <a:ext cx="82" cy="41"/>
                </a:xfrm>
                <a:custGeom>
                  <a:avLst/>
                  <a:gdLst>
                    <a:gd name="T0" fmla="*/ 0 w 31"/>
                    <a:gd name="T1" fmla="*/ 0 h 51"/>
                    <a:gd name="T2" fmla="*/ 3 w 31"/>
                    <a:gd name="T3" fmla="*/ 31 h 51"/>
                    <a:gd name="T4" fmla="*/ 3 w 31"/>
                    <a:gd name="T5" fmla="*/ 41 h 51"/>
                    <a:gd name="T6" fmla="*/ 82 w 31"/>
                    <a:gd name="T7" fmla="*/ 41 h 51"/>
                    <a:gd name="T8" fmla="*/ 82 w 31"/>
                    <a:gd name="T9" fmla="*/ 31 h 51"/>
                    <a:gd name="T10" fmla="*/ 82 w 31"/>
                    <a:gd name="T11" fmla="*/ 0 h 51"/>
                    <a:gd name="T12" fmla="*/ 0 w 31"/>
                    <a:gd name="T13" fmla="*/ 0 h 5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1" h="51">
                      <a:moveTo>
                        <a:pt x="0" y="0"/>
                      </a:moveTo>
                      <a:lnTo>
                        <a:pt x="1" y="38"/>
                      </a:lnTo>
                      <a:lnTo>
                        <a:pt x="1" y="51"/>
                      </a:lnTo>
                      <a:lnTo>
                        <a:pt x="31" y="51"/>
                      </a:lnTo>
                      <a:lnTo>
                        <a:pt x="31" y="38"/>
                      </a:lnTo>
                      <a:lnTo>
                        <a:pt x="3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F3F1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13" name="Freeform 198"/>
                <p:cNvSpPr>
                  <a:spLocks/>
                </p:cNvSpPr>
                <p:nvPr/>
              </p:nvSpPr>
              <p:spPr bwMode="auto">
                <a:xfrm>
                  <a:off x="975" y="3181"/>
                  <a:ext cx="196" cy="111"/>
                </a:xfrm>
                <a:custGeom>
                  <a:avLst/>
                  <a:gdLst>
                    <a:gd name="T0" fmla="*/ 131 w 72"/>
                    <a:gd name="T1" fmla="*/ 0 h 135"/>
                    <a:gd name="T2" fmla="*/ 163 w 72"/>
                    <a:gd name="T3" fmla="*/ 9 h 135"/>
                    <a:gd name="T4" fmla="*/ 182 w 72"/>
                    <a:gd name="T5" fmla="*/ 25 h 135"/>
                    <a:gd name="T6" fmla="*/ 191 w 72"/>
                    <a:gd name="T7" fmla="*/ 40 h 135"/>
                    <a:gd name="T8" fmla="*/ 196 w 72"/>
                    <a:gd name="T9" fmla="*/ 47 h 135"/>
                    <a:gd name="T10" fmla="*/ 191 w 72"/>
                    <a:gd name="T11" fmla="*/ 53 h 135"/>
                    <a:gd name="T12" fmla="*/ 182 w 72"/>
                    <a:gd name="T13" fmla="*/ 71 h 135"/>
                    <a:gd name="T14" fmla="*/ 166 w 72"/>
                    <a:gd name="T15" fmla="*/ 90 h 135"/>
                    <a:gd name="T16" fmla="*/ 147 w 72"/>
                    <a:gd name="T17" fmla="*/ 105 h 135"/>
                    <a:gd name="T18" fmla="*/ 142 w 72"/>
                    <a:gd name="T19" fmla="*/ 107 h 135"/>
                    <a:gd name="T20" fmla="*/ 131 w 72"/>
                    <a:gd name="T21" fmla="*/ 109 h 135"/>
                    <a:gd name="T22" fmla="*/ 114 w 72"/>
                    <a:gd name="T23" fmla="*/ 110 h 135"/>
                    <a:gd name="T24" fmla="*/ 76 w 72"/>
                    <a:gd name="T25" fmla="*/ 111 h 135"/>
                    <a:gd name="T26" fmla="*/ 68 w 72"/>
                    <a:gd name="T27" fmla="*/ 111 h 135"/>
                    <a:gd name="T28" fmla="*/ 65 w 72"/>
                    <a:gd name="T29" fmla="*/ 111 h 135"/>
                    <a:gd name="T30" fmla="*/ 60 w 72"/>
                    <a:gd name="T31" fmla="*/ 110 h 135"/>
                    <a:gd name="T32" fmla="*/ 54 w 72"/>
                    <a:gd name="T33" fmla="*/ 109 h 135"/>
                    <a:gd name="T34" fmla="*/ 46 w 72"/>
                    <a:gd name="T35" fmla="*/ 104 h 135"/>
                    <a:gd name="T36" fmla="*/ 41 w 72"/>
                    <a:gd name="T37" fmla="*/ 99 h 135"/>
                    <a:gd name="T38" fmla="*/ 33 w 72"/>
                    <a:gd name="T39" fmla="*/ 95 h 135"/>
                    <a:gd name="T40" fmla="*/ 25 w 72"/>
                    <a:gd name="T41" fmla="*/ 90 h 135"/>
                    <a:gd name="T42" fmla="*/ 11 w 72"/>
                    <a:gd name="T43" fmla="*/ 78 h 135"/>
                    <a:gd name="T44" fmla="*/ 3 w 72"/>
                    <a:gd name="T45" fmla="*/ 67 h 135"/>
                    <a:gd name="T46" fmla="*/ 0 w 72"/>
                    <a:gd name="T47" fmla="*/ 61 h 135"/>
                    <a:gd name="T48" fmla="*/ 0 w 72"/>
                    <a:gd name="T49" fmla="*/ 59 h 135"/>
                    <a:gd name="T50" fmla="*/ 11 w 72"/>
                    <a:gd name="T51" fmla="*/ 49 h 135"/>
                    <a:gd name="T52" fmla="*/ 27 w 72"/>
                    <a:gd name="T53" fmla="*/ 36 h 135"/>
                    <a:gd name="T54" fmla="*/ 46 w 72"/>
                    <a:gd name="T55" fmla="*/ 25 h 135"/>
                    <a:gd name="T56" fmla="*/ 63 w 72"/>
                    <a:gd name="T57" fmla="*/ 16 h 135"/>
                    <a:gd name="T58" fmla="*/ 82 w 72"/>
                    <a:gd name="T59" fmla="*/ 10 h 135"/>
                    <a:gd name="T60" fmla="*/ 95 w 72"/>
                    <a:gd name="T61" fmla="*/ 5 h 135"/>
                    <a:gd name="T62" fmla="*/ 109 w 72"/>
                    <a:gd name="T63" fmla="*/ 2 h 135"/>
                    <a:gd name="T64" fmla="*/ 120 w 72"/>
                    <a:gd name="T65" fmla="*/ 0 h 135"/>
                    <a:gd name="T66" fmla="*/ 131 w 72"/>
                    <a:gd name="T67" fmla="*/ 0 h 135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72" h="135">
                      <a:moveTo>
                        <a:pt x="48" y="0"/>
                      </a:moveTo>
                      <a:lnTo>
                        <a:pt x="60" y="11"/>
                      </a:lnTo>
                      <a:lnTo>
                        <a:pt x="67" y="30"/>
                      </a:lnTo>
                      <a:lnTo>
                        <a:pt x="70" y="49"/>
                      </a:lnTo>
                      <a:lnTo>
                        <a:pt x="72" y="57"/>
                      </a:lnTo>
                      <a:lnTo>
                        <a:pt x="70" y="65"/>
                      </a:lnTo>
                      <a:lnTo>
                        <a:pt x="67" y="86"/>
                      </a:lnTo>
                      <a:lnTo>
                        <a:pt x="61" y="110"/>
                      </a:lnTo>
                      <a:lnTo>
                        <a:pt x="54" y="128"/>
                      </a:lnTo>
                      <a:lnTo>
                        <a:pt x="52" y="130"/>
                      </a:lnTo>
                      <a:lnTo>
                        <a:pt x="48" y="133"/>
                      </a:lnTo>
                      <a:lnTo>
                        <a:pt x="42" y="134"/>
                      </a:lnTo>
                      <a:lnTo>
                        <a:pt x="28" y="135"/>
                      </a:lnTo>
                      <a:lnTo>
                        <a:pt x="25" y="135"/>
                      </a:lnTo>
                      <a:lnTo>
                        <a:pt x="24" y="135"/>
                      </a:lnTo>
                      <a:lnTo>
                        <a:pt x="22" y="134"/>
                      </a:lnTo>
                      <a:lnTo>
                        <a:pt x="20" y="132"/>
                      </a:lnTo>
                      <a:lnTo>
                        <a:pt x="17" y="126"/>
                      </a:lnTo>
                      <a:lnTo>
                        <a:pt x="15" y="120"/>
                      </a:lnTo>
                      <a:lnTo>
                        <a:pt x="12" y="116"/>
                      </a:lnTo>
                      <a:lnTo>
                        <a:pt x="9" y="110"/>
                      </a:lnTo>
                      <a:lnTo>
                        <a:pt x="4" y="95"/>
                      </a:lnTo>
                      <a:lnTo>
                        <a:pt x="1" y="82"/>
                      </a:lnTo>
                      <a:lnTo>
                        <a:pt x="0" y="74"/>
                      </a:lnTo>
                      <a:lnTo>
                        <a:pt x="0" y="72"/>
                      </a:lnTo>
                      <a:lnTo>
                        <a:pt x="4" y="60"/>
                      </a:lnTo>
                      <a:lnTo>
                        <a:pt x="10" y="44"/>
                      </a:lnTo>
                      <a:lnTo>
                        <a:pt x="17" y="30"/>
                      </a:lnTo>
                      <a:lnTo>
                        <a:pt x="23" y="20"/>
                      </a:lnTo>
                      <a:lnTo>
                        <a:pt x="30" y="12"/>
                      </a:lnTo>
                      <a:lnTo>
                        <a:pt x="35" y="6"/>
                      </a:lnTo>
                      <a:lnTo>
                        <a:pt x="40" y="3"/>
                      </a:lnTo>
                      <a:lnTo>
                        <a:pt x="44" y="0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7F3F1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14" name="Freeform 199"/>
                <p:cNvSpPr>
                  <a:spLocks/>
                </p:cNvSpPr>
                <p:nvPr/>
              </p:nvSpPr>
              <p:spPr bwMode="auto">
                <a:xfrm>
                  <a:off x="986" y="3154"/>
                  <a:ext cx="179" cy="125"/>
                </a:xfrm>
                <a:custGeom>
                  <a:avLst/>
                  <a:gdLst>
                    <a:gd name="T0" fmla="*/ 49 w 66"/>
                    <a:gd name="T1" fmla="*/ 118 h 151"/>
                    <a:gd name="T2" fmla="*/ 41 w 66"/>
                    <a:gd name="T3" fmla="*/ 113 h 151"/>
                    <a:gd name="T4" fmla="*/ 33 w 66"/>
                    <a:gd name="T5" fmla="*/ 108 h 151"/>
                    <a:gd name="T6" fmla="*/ 27 w 66"/>
                    <a:gd name="T7" fmla="*/ 104 h 151"/>
                    <a:gd name="T8" fmla="*/ 22 w 66"/>
                    <a:gd name="T9" fmla="*/ 100 h 151"/>
                    <a:gd name="T10" fmla="*/ 11 w 66"/>
                    <a:gd name="T11" fmla="*/ 94 h 151"/>
                    <a:gd name="T12" fmla="*/ 5 w 66"/>
                    <a:gd name="T13" fmla="*/ 88 h 151"/>
                    <a:gd name="T14" fmla="*/ 3 w 66"/>
                    <a:gd name="T15" fmla="*/ 82 h 151"/>
                    <a:gd name="T16" fmla="*/ 0 w 66"/>
                    <a:gd name="T17" fmla="*/ 77 h 151"/>
                    <a:gd name="T18" fmla="*/ 57 w 66"/>
                    <a:gd name="T19" fmla="*/ 31 h 151"/>
                    <a:gd name="T20" fmla="*/ 87 w 66"/>
                    <a:gd name="T21" fmla="*/ 11 h 151"/>
                    <a:gd name="T22" fmla="*/ 108 w 66"/>
                    <a:gd name="T23" fmla="*/ 1 h 151"/>
                    <a:gd name="T24" fmla="*/ 125 w 66"/>
                    <a:gd name="T25" fmla="*/ 0 h 151"/>
                    <a:gd name="T26" fmla="*/ 136 w 66"/>
                    <a:gd name="T27" fmla="*/ 5 h 151"/>
                    <a:gd name="T28" fmla="*/ 146 w 66"/>
                    <a:gd name="T29" fmla="*/ 13 h 151"/>
                    <a:gd name="T30" fmla="*/ 155 w 66"/>
                    <a:gd name="T31" fmla="*/ 22 h 151"/>
                    <a:gd name="T32" fmla="*/ 157 w 66"/>
                    <a:gd name="T33" fmla="*/ 30 h 151"/>
                    <a:gd name="T34" fmla="*/ 157 w 66"/>
                    <a:gd name="T35" fmla="*/ 32 h 151"/>
                    <a:gd name="T36" fmla="*/ 179 w 66"/>
                    <a:gd name="T37" fmla="*/ 67 h 151"/>
                    <a:gd name="T38" fmla="*/ 171 w 66"/>
                    <a:gd name="T39" fmla="*/ 76 h 151"/>
                    <a:gd name="T40" fmla="*/ 155 w 66"/>
                    <a:gd name="T41" fmla="*/ 90 h 151"/>
                    <a:gd name="T42" fmla="*/ 136 w 66"/>
                    <a:gd name="T43" fmla="*/ 106 h 151"/>
                    <a:gd name="T44" fmla="*/ 117 w 66"/>
                    <a:gd name="T45" fmla="*/ 118 h 151"/>
                    <a:gd name="T46" fmla="*/ 106 w 66"/>
                    <a:gd name="T47" fmla="*/ 123 h 151"/>
                    <a:gd name="T48" fmla="*/ 90 w 66"/>
                    <a:gd name="T49" fmla="*/ 125 h 151"/>
                    <a:gd name="T50" fmla="*/ 68 w 66"/>
                    <a:gd name="T51" fmla="*/ 123 h 151"/>
                    <a:gd name="T52" fmla="*/ 49 w 66"/>
                    <a:gd name="T53" fmla="*/ 118 h 15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66" h="151">
                      <a:moveTo>
                        <a:pt x="18" y="142"/>
                      </a:moveTo>
                      <a:lnTo>
                        <a:pt x="15" y="136"/>
                      </a:lnTo>
                      <a:lnTo>
                        <a:pt x="12" y="131"/>
                      </a:lnTo>
                      <a:lnTo>
                        <a:pt x="10" y="126"/>
                      </a:lnTo>
                      <a:lnTo>
                        <a:pt x="8" y="121"/>
                      </a:lnTo>
                      <a:lnTo>
                        <a:pt x="4" y="113"/>
                      </a:lnTo>
                      <a:lnTo>
                        <a:pt x="2" y="106"/>
                      </a:lnTo>
                      <a:lnTo>
                        <a:pt x="1" y="99"/>
                      </a:lnTo>
                      <a:lnTo>
                        <a:pt x="0" y="93"/>
                      </a:lnTo>
                      <a:lnTo>
                        <a:pt x="21" y="38"/>
                      </a:lnTo>
                      <a:lnTo>
                        <a:pt x="32" y="13"/>
                      </a:lnTo>
                      <a:lnTo>
                        <a:pt x="40" y="1"/>
                      </a:lnTo>
                      <a:lnTo>
                        <a:pt x="46" y="0"/>
                      </a:lnTo>
                      <a:lnTo>
                        <a:pt x="50" y="6"/>
                      </a:lnTo>
                      <a:lnTo>
                        <a:pt x="54" y="16"/>
                      </a:lnTo>
                      <a:lnTo>
                        <a:pt x="57" y="27"/>
                      </a:lnTo>
                      <a:lnTo>
                        <a:pt x="58" y="36"/>
                      </a:lnTo>
                      <a:lnTo>
                        <a:pt x="58" y="39"/>
                      </a:lnTo>
                      <a:lnTo>
                        <a:pt x="66" y="81"/>
                      </a:lnTo>
                      <a:lnTo>
                        <a:pt x="63" y="92"/>
                      </a:lnTo>
                      <a:lnTo>
                        <a:pt x="57" y="109"/>
                      </a:lnTo>
                      <a:lnTo>
                        <a:pt x="50" y="128"/>
                      </a:lnTo>
                      <a:lnTo>
                        <a:pt x="43" y="143"/>
                      </a:lnTo>
                      <a:lnTo>
                        <a:pt x="39" y="148"/>
                      </a:lnTo>
                      <a:lnTo>
                        <a:pt x="33" y="151"/>
                      </a:lnTo>
                      <a:lnTo>
                        <a:pt x="25" y="149"/>
                      </a:lnTo>
                      <a:lnTo>
                        <a:pt x="18" y="142"/>
                      </a:lnTo>
                      <a:close/>
                    </a:path>
                  </a:pathLst>
                </a:custGeom>
                <a:solidFill>
                  <a:srgbClr val="CC8C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15" name="Freeform 200"/>
                <p:cNvSpPr>
                  <a:spLocks/>
                </p:cNvSpPr>
                <p:nvPr/>
              </p:nvSpPr>
              <p:spPr bwMode="auto">
                <a:xfrm>
                  <a:off x="1035" y="3149"/>
                  <a:ext cx="157" cy="63"/>
                </a:xfrm>
                <a:custGeom>
                  <a:avLst/>
                  <a:gdLst>
                    <a:gd name="T0" fmla="*/ 49 w 58"/>
                    <a:gd name="T1" fmla="*/ 0 h 76"/>
                    <a:gd name="T2" fmla="*/ 46 w 58"/>
                    <a:gd name="T3" fmla="*/ 1 h 76"/>
                    <a:gd name="T4" fmla="*/ 38 w 58"/>
                    <a:gd name="T5" fmla="*/ 2 h 76"/>
                    <a:gd name="T6" fmla="*/ 32 w 58"/>
                    <a:gd name="T7" fmla="*/ 5 h 76"/>
                    <a:gd name="T8" fmla="*/ 35 w 58"/>
                    <a:gd name="T9" fmla="*/ 8 h 76"/>
                    <a:gd name="T10" fmla="*/ 38 w 58"/>
                    <a:gd name="T11" fmla="*/ 12 h 76"/>
                    <a:gd name="T12" fmla="*/ 32 w 58"/>
                    <a:gd name="T13" fmla="*/ 17 h 76"/>
                    <a:gd name="T14" fmla="*/ 22 w 58"/>
                    <a:gd name="T15" fmla="*/ 21 h 76"/>
                    <a:gd name="T16" fmla="*/ 16 w 58"/>
                    <a:gd name="T17" fmla="*/ 23 h 76"/>
                    <a:gd name="T18" fmla="*/ 8 w 58"/>
                    <a:gd name="T19" fmla="*/ 26 h 76"/>
                    <a:gd name="T20" fmla="*/ 3 w 58"/>
                    <a:gd name="T21" fmla="*/ 30 h 76"/>
                    <a:gd name="T22" fmla="*/ 0 w 58"/>
                    <a:gd name="T23" fmla="*/ 36 h 76"/>
                    <a:gd name="T24" fmla="*/ 16 w 58"/>
                    <a:gd name="T25" fmla="*/ 43 h 76"/>
                    <a:gd name="T26" fmla="*/ 38 w 58"/>
                    <a:gd name="T27" fmla="*/ 53 h 76"/>
                    <a:gd name="T28" fmla="*/ 57 w 58"/>
                    <a:gd name="T29" fmla="*/ 61 h 76"/>
                    <a:gd name="T30" fmla="*/ 79 w 58"/>
                    <a:gd name="T31" fmla="*/ 63 h 76"/>
                    <a:gd name="T32" fmla="*/ 106 w 58"/>
                    <a:gd name="T33" fmla="*/ 54 h 76"/>
                    <a:gd name="T34" fmla="*/ 130 w 58"/>
                    <a:gd name="T35" fmla="*/ 41 h 76"/>
                    <a:gd name="T36" fmla="*/ 138 w 58"/>
                    <a:gd name="T37" fmla="*/ 34 h 76"/>
                    <a:gd name="T38" fmla="*/ 135 w 58"/>
                    <a:gd name="T39" fmla="*/ 31 h 76"/>
                    <a:gd name="T40" fmla="*/ 130 w 58"/>
                    <a:gd name="T41" fmla="*/ 30 h 76"/>
                    <a:gd name="T42" fmla="*/ 130 w 58"/>
                    <a:gd name="T43" fmla="*/ 29 h 76"/>
                    <a:gd name="T44" fmla="*/ 135 w 58"/>
                    <a:gd name="T45" fmla="*/ 25 h 76"/>
                    <a:gd name="T46" fmla="*/ 141 w 58"/>
                    <a:gd name="T47" fmla="*/ 22 h 76"/>
                    <a:gd name="T48" fmla="*/ 149 w 58"/>
                    <a:gd name="T49" fmla="*/ 19 h 76"/>
                    <a:gd name="T50" fmla="*/ 157 w 58"/>
                    <a:gd name="T51" fmla="*/ 17 h 76"/>
                    <a:gd name="T52" fmla="*/ 152 w 58"/>
                    <a:gd name="T53" fmla="*/ 12 h 76"/>
                    <a:gd name="T54" fmla="*/ 149 w 58"/>
                    <a:gd name="T55" fmla="*/ 10 h 76"/>
                    <a:gd name="T56" fmla="*/ 146 w 58"/>
                    <a:gd name="T57" fmla="*/ 8 h 76"/>
                    <a:gd name="T58" fmla="*/ 49 w 58"/>
                    <a:gd name="T59" fmla="*/ 0 h 7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58" h="76">
                      <a:moveTo>
                        <a:pt x="18" y="0"/>
                      </a:moveTo>
                      <a:lnTo>
                        <a:pt x="17" y="1"/>
                      </a:lnTo>
                      <a:lnTo>
                        <a:pt x="14" y="3"/>
                      </a:lnTo>
                      <a:lnTo>
                        <a:pt x="12" y="6"/>
                      </a:lnTo>
                      <a:lnTo>
                        <a:pt x="13" y="10"/>
                      </a:lnTo>
                      <a:lnTo>
                        <a:pt x="14" y="14"/>
                      </a:lnTo>
                      <a:lnTo>
                        <a:pt x="12" y="20"/>
                      </a:lnTo>
                      <a:lnTo>
                        <a:pt x="8" y="25"/>
                      </a:lnTo>
                      <a:lnTo>
                        <a:pt x="6" y="28"/>
                      </a:lnTo>
                      <a:lnTo>
                        <a:pt x="3" y="31"/>
                      </a:lnTo>
                      <a:lnTo>
                        <a:pt x="1" y="36"/>
                      </a:lnTo>
                      <a:lnTo>
                        <a:pt x="0" y="44"/>
                      </a:lnTo>
                      <a:lnTo>
                        <a:pt x="6" y="52"/>
                      </a:lnTo>
                      <a:lnTo>
                        <a:pt x="14" y="64"/>
                      </a:lnTo>
                      <a:lnTo>
                        <a:pt x="21" y="73"/>
                      </a:lnTo>
                      <a:lnTo>
                        <a:pt x="29" y="76"/>
                      </a:lnTo>
                      <a:lnTo>
                        <a:pt x="39" y="65"/>
                      </a:lnTo>
                      <a:lnTo>
                        <a:pt x="48" y="49"/>
                      </a:lnTo>
                      <a:lnTo>
                        <a:pt x="51" y="41"/>
                      </a:lnTo>
                      <a:lnTo>
                        <a:pt x="50" y="37"/>
                      </a:lnTo>
                      <a:lnTo>
                        <a:pt x="48" y="36"/>
                      </a:lnTo>
                      <a:lnTo>
                        <a:pt x="48" y="35"/>
                      </a:lnTo>
                      <a:lnTo>
                        <a:pt x="50" y="30"/>
                      </a:lnTo>
                      <a:lnTo>
                        <a:pt x="52" y="27"/>
                      </a:lnTo>
                      <a:lnTo>
                        <a:pt x="55" y="23"/>
                      </a:lnTo>
                      <a:lnTo>
                        <a:pt x="58" y="20"/>
                      </a:lnTo>
                      <a:lnTo>
                        <a:pt x="56" y="15"/>
                      </a:lnTo>
                      <a:lnTo>
                        <a:pt x="55" y="12"/>
                      </a:lnTo>
                      <a:lnTo>
                        <a:pt x="54" y="1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CC8C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16" name="Freeform 201"/>
                <p:cNvSpPr>
                  <a:spLocks/>
                </p:cNvSpPr>
                <p:nvPr/>
              </p:nvSpPr>
              <p:spPr bwMode="auto">
                <a:xfrm>
                  <a:off x="2242" y="3280"/>
                  <a:ext cx="310" cy="10"/>
                </a:xfrm>
                <a:custGeom>
                  <a:avLst/>
                  <a:gdLst>
                    <a:gd name="T0" fmla="*/ 0 w 116"/>
                    <a:gd name="T1" fmla="*/ 0 h 12"/>
                    <a:gd name="T2" fmla="*/ 13 w 116"/>
                    <a:gd name="T3" fmla="*/ 4 h 12"/>
                    <a:gd name="T4" fmla="*/ 19 w 116"/>
                    <a:gd name="T5" fmla="*/ 7 h 12"/>
                    <a:gd name="T6" fmla="*/ 27 w 116"/>
                    <a:gd name="T7" fmla="*/ 9 h 12"/>
                    <a:gd name="T8" fmla="*/ 27 w 116"/>
                    <a:gd name="T9" fmla="*/ 10 h 12"/>
                    <a:gd name="T10" fmla="*/ 305 w 116"/>
                    <a:gd name="T11" fmla="*/ 10 h 12"/>
                    <a:gd name="T12" fmla="*/ 305 w 116"/>
                    <a:gd name="T13" fmla="*/ 9 h 12"/>
                    <a:gd name="T14" fmla="*/ 310 w 116"/>
                    <a:gd name="T15" fmla="*/ 6 h 12"/>
                    <a:gd name="T16" fmla="*/ 310 w 116"/>
                    <a:gd name="T17" fmla="*/ 3 h 12"/>
                    <a:gd name="T18" fmla="*/ 310 w 116"/>
                    <a:gd name="T19" fmla="*/ 0 h 12"/>
                    <a:gd name="T20" fmla="*/ 0 w 116"/>
                    <a:gd name="T21" fmla="*/ 0 h 1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16" h="12">
                      <a:moveTo>
                        <a:pt x="0" y="0"/>
                      </a:moveTo>
                      <a:lnTo>
                        <a:pt x="5" y="5"/>
                      </a:lnTo>
                      <a:lnTo>
                        <a:pt x="7" y="8"/>
                      </a:lnTo>
                      <a:lnTo>
                        <a:pt x="10" y="11"/>
                      </a:lnTo>
                      <a:lnTo>
                        <a:pt x="10" y="12"/>
                      </a:lnTo>
                      <a:lnTo>
                        <a:pt x="114" y="12"/>
                      </a:lnTo>
                      <a:lnTo>
                        <a:pt x="114" y="11"/>
                      </a:lnTo>
                      <a:lnTo>
                        <a:pt x="116" y="7"/>
                      </a:lnTo>
                      <a:lnTo>
                        <a:pt x="116" y="4"/>
                      </a:lnTo>
                      <a:lnTo>
                        <a:pt x="11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F3F1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17" name="Freeform 202"/>
                <p:cNvSpPr>
                  <a:spLocks/>
                </p:cNvSpPr>
                <p:nvPr/>
              </p:nvSpPr>
              <p:spPr bwMode="auto">
                <a:xfrm>
                  <a:off x="1926" y="2393"/>
                  <a:ext cx="337" cy="600"/>
                </a:xfrm>
                <a:custGeom>
                  <a:avLst/>
                  <a:gdLst>
                    <a:gd name="T0" fmla="*/ 0 w 124"/>
                    <a:gd name="T1" fmla="*/ 462 h 724"/>
                    <a:gd name="T2" fmla="*/ 3 w 124"/>
                    <a:gd name="T3" fmla="*/ 412 h 724"/>
                    <a:gd name="T4" fmla="*/ 16 w 124"/>
                    <a:gd name="T5" fmla="*/ 370 h 724"/>
                    <a:gd name="T6" fmla="*/ 38 w 124"/>
                    <a:gd name="T7" fmla="*/ 337 h 724"/>
                    <a:gd name="T8" fmla="*/ 63 w 124"/>
                    <a:gd name="T9" fmla="*/ 312 h 724"/>
                    <a:gd name="T10" fmla="*/ 87 w 124"/>
                    <a:gd name="T11" fmla="*/ 293 h 724"/>
                    <a:gd name="T12" fmla="*/ 109 w 124"/>
                    <a:gd name="T13" fmla="*/ 281 h 724"/>
                    <a:gd name="T14" fmla="*/ 125 w 124"/>
                    <a:gd name="T15" fmla="*/ 274 h 724"/>
                    <a:gd name="T16" fmla="*/ 130 w 124"/>
                    <a:gd name="T17" fmla="*/ 273 h 724"/>
                    <a:gd name="T18" fmla="*/ 130 w 124"/>
                    <a:gd name="T19" fmla="*/ 273 h 724"/>
                    <a:gd name="T20" fmla="*/ 136 w 124"/>
                    <a:gd name="T21" fmla="*/ 272 h 724"/>
                    <a:gd name="T22" fmla="*/ 136 w 124"/>
                    <a:gd name="T23" fmla="*/ 272 h 724"/>
                    <a:gd name="T24" fmla="*/ 139 w 124"/>
                    <a:gd name="T25" fmla="*/ 270 h 724"/>
                    <a:gd name="T26" fmla="*/ 130 w 124"/>
                    <a:gd name="T27" fmla="*/ 267 h 724"/>
                    <a:gd name="T28" fmla="*/ 128 w 124"/>
                    <a:gd name="T29" fmla="*/ 263 h 724"/>
                    <a:gd name="T30" fmla="*/ 125 w 124"/>
                    <a:gd name="T31" fmla="*/ 261 h 724"/>
                    <a:gd name="T32" fmla="*/ 125 w 124"/>
                    <a:gd name="T33" fmla="*/ 260 h 724"/>
                    <a:gd name="T34" fmla="*/ 103 w 124"/>
                    <a:gd name="T35" fmla="*/ 185 h 724"/>
                    <a:gd name="T36" fmla="*/ 90 w 124"/>
                    <a:gd name="T37" fmla="*/ 117 h 724"/>
                    <a:gd name="T38" fmla="*/ 84 w 124"/>
                    <a:gd name="T39" fmla="*/ 56 h 724"/>
                    <a:gd name="T40" fmla="*/ 82 w 124"/>
                    <a:gd name="T41" fmla="*/ 4 h 724"/>
                    <a:gd name="T42" fmla="*/ 114 w 124"/>
                    <a:gd name="T43" fmla="*/ 4 h 724"/>
                    <a:gd name="T44" fmla="*/ 147 w 124"/>
                    <a:gd name="T45" fmla="*/ 3 h 724"/>
                    <a:gd name="T46" fmla="*/ 179 w 124"/>
                    <a:gd name="T47" fmla="*/ 3 h 724"/>
                    <a:gd name="T48" fmla="*/ 209 w 124"/>
                    <a:gd name="T49" fmla="*/ 2 h 724"/>
                    <a:gd name="T50" fmla="*/ 245 w 124"/>
                    <a:gd name="T51" fmla="*/ 2 h 724"/>
                    <a:gd name="T52" fmla="*/ 274 w 124"/>
                    <a:gd name="T53" fmla="*/ 2 h 724"/>
                    <a:gd name="T54" fmla="*/ 307 w 124"/>
                    <a:gd name="T55" fmla="*/ 2 h 724"/>
                    <a:gd name="T56" fmla="*/ 337 w 124"/>
                    <a:gd name="T57" fmla="*/ 0 h 724"/>
                    <a:gd name="T58" fmla="*/ 332 w 124"/>
                    <a:gd name="T59" fmla="*/ 85 h 724"/>
                    <a:gd name="T60" fmla="*/ 315 w 124"/>
                    <a:gd name="T61" fmla="*/ 169 h 724"/>
                    <a:gd name="T62" fmla="*/ 304 w 124"/>
                    <a:gd name="T63" fmla="*/ 235 h 724"/>
                    <a:gd name="T64" fmla="*/ 296 w 124"/>
                    <a:gd name="T65" fmla="*/ 261 h 724"/>
                    <a:gd name="T66" fmla="*/ 291 w 124"/>
                    <a:gd name="T67" fmla="*/ 277 h 724"/>
                    <a:gd name="T68" fmla="*/ 274 w 124"/>
                    <a:gd name="T69" fmla="*/ 319 h 724"/>
                    <a:gd name="T70" fmla="*/ 255 w 124"/>
                    <a:gd name="T71" fmla="*/ 374 h 724"/>
                    <a:gd name="T72" fmla="*/ 239 w 124"/>
                    <a:gd name="T73" fmla="*/ 429 h 724"/>
                    <a:gd name="T74" fmla="*/ 231 w 124"/>
                    <a:gd name="T75" fmla="*/ 462 h 724"/>
                    <a:gd name="T76" fmla="*/ 226 w 124"/>
                    <a:gd name="T77" fmla="*/ 495 h 724"/>
                    <a:gd name="T78" fmla="*/ 223 w 124"/>
                    <a:gd name="T79" fmla="*/ 528 h 724"/>
                    <a:gd name="T80" fmla="*/ 220 w 124"/>
                    <a:gd name="T81" fmla="*/ 564 h 724"/>
                    <a:gd name="T82" fmla="*/ 198 w 124"/>
                    <a:gd name="T83" fmla="*/ 569 h 724"/>
                    <a:gd name="T84" fmla="*/ 179 w 124"/>
                    <a:gd name="T85" fmla="*/ 573 h 724"/>
                    <a:gd name="T86" fmla="*/ 158 w 124"/>
                    <a:gd name="T87" fmla="*/ 578 h 724"/>
                    <a:gd name="T88" fmla="*/ 136 w 124"/>
                    <a:gd name="T89" fmla="*/ 582 h 724"/>
                    <a:gd name="T90" fmla="*/ 114 w 124"/>
                    <a:gd name="T91" fmla="*/ 587 h 724"/>
                    <a:gd name="T92" fmla="*/ 95 w 124"/>
                    <a:gd name="T93" fmla="*/ 591 h 724"/>
                    <a:gd name="T94" fmla="*/ 73 w 124"/>
                    <a:gd name="T95" fmla="*/ 595 h 724"/>
                    <a:gd name="T96" fmla="*/ 49 w 124"/>
                    <a:gd name="T97" fmla="*/ 600 h 724"/>
                    <a:gd name="T98" fmla="*/ 27 w 124"/>
                    <a:gd name="T99" fmla="*/ 561 h 724"/>
                    <a:gd name="T100" fmla="*/ 16 w 124"/>
                    <a:gd name="T101" fmla="*/ 525 h 724"/>
                    <a:gd name="T102" fmla="*/ 5 w 124"/>
                    <a:gd name="T103" fmla="*/ 492 h 724"/>
                    <a:gd name="T104" fmla="*/ 0 w 124"/>
                    <a:gd name="T105" fmla="*/ 462 h 724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24" h="724">
                      <a:moveTo>
                        <a:pt x="0" y="557"/>
                      </a:moveTo>
                      <a:lnTo>
                        <a:pt x="1" y="497"/>
                      </a:lnTo>
                      <a:lnTo>
                        <a:pt x="6" y="447"/>
                      </a:lnTo>
                      <a:lnTo>
                        <a:pt x="14" y="407"/>
                      </a:lnTo>
                      <a:lnTo>
                        <a:pt x="23" y="377"/>
                      </a:lnTo>
                      <a:lnTo>
                        <a:pt x="32" y="354"/>
                      </a:lnTo>
                      <a:lnTo>
                        <a:pt x="40" y="339"/>
                      </a:lnTo>
                      <a:lnTo>
                        <a:pt x="46" y="331"/>
                      </a:lnTo>
                      <a:lnTo>
                        <a:pt x="48" y="329"/>
                      </a:lnTo>
                      <a:lnTo>
                        <a:pt x="50" y="328"/>
                      </a:lnTo>
                      <a:lnTo>
                        <a:pt x="51" y="326"/>
                      </a:lnTo>
                      <a:lnTo>
                        <a:pt x="48" y="322"/>
                      </a:lnTo>
                      <a:lnTo>
                        <a:pt x="47" y="317"/>
                      </a:lnTo>
                      <a:lnTo>
                        <a:pt x="46" y="315"/>
                      </a:lnTo>
                      <a:lnTo>
                        <a:pt x="46" y="314"/>
                      </a:lnTo>
                      <a:lnTo>
                        <a:pt x="38" y="223"/>
                      </a:lnTo>
                      <a:lnTo>
                        <a:pt x="33" y="141"/>
                      </a:lnTo>
                      <a:lnTo>
                        <a:pt x="31" y="68"/>
                      </a:lnTo>
                      <a:lnTo>
                        <a:pt x="30" y="5"/>
                      </a:lnTo>
                      <a:lnTo>
                        <a:pt x="42" y="5"/>
                      </a:lnTo>
                      <a:lnTo>
                        <a:pt x="54" y="4"/>
                      </a:lnTo>
                      <a:lnTo>
                        <a:pt x="66" y="4"/>
                      </a:lnTo>
                      <a:lnTo>
                        <a:pt x="77" y="3"/>
                      </a:lnTo>
                      <a:lnTo>
                        <a:pt x="90" y="3"/>
                      </a:lnTo>
                      <a:lnTo>
                        <a:pt x="101" y="2"/>
                      </a:lnTo>
                      <a:lnTo>
                        <a:pt x="113" y="2"/>
                      </a:lnTo>
                      <a:lnTo>
                        <a:pt x="124" y="0"/>
                      </a:lnTo>
                      <a:lnTo>
                        <a:pt x="122" y="103"/>
                      </a:lnTo>
                      <a:lnTo>
                        <a:pt x="116" y="204"/>
                      </a:lnTo>
                      <a:lnTo>
                        <a:pt x="112" y="284"/>
                      </a:lnTo>
                      <a:lnTo>
                        <a:pt x="109" y="315"/>
                      </a:lnTo>
                      <a:lnTo>
                        <a:pt x="107" y="334"/>
                      </a:lnTo>
                      <a:lnTo>
                        <a:pt x="101" y="385"/>
                      </a:lnTo>
                      <a:lnTo>
                        <a:pt x="94" y="451"/>
                      </a:lnTo>
                      <a:lnTo>
                        <a:pt x="88" y="518"/>
                      </a:lnTo>
                      <a:lnTo>
                        <a:pt x="85" y="557"/>
                      </a:lnTo>
                      <a:lnTo>
                        <a:pt x="83" y="597"/>
                      </a:lnTo>
                      <a:lnTo>
                        <a:pt x="82" y="637"/>
                      </a:lnTo>
                      <a:lnTo>
                        <a:pt x="81" y="680"/>
                      </a:lnTo>
                      <a:lnTo>
                        <a:pt x="73" y="686"/>
                      </a:lnTo>
                      <a:lnTo>
                        <a:pt x="66" y="691"/>
                      </a:lnTo>
                      <a:lnTo>
                        <a:pt x="58" y="697"/>
                      </a:lnTo>
                      <a:lnTo>
                        <a:pt x="50" y="702"/>
                      </a:lnTo>
                      <a:lnTo>
                        <a:pt x="42" y="708"/>
                      </a:lnTo>
                      <a:lnTo>
                        <a:pt x="35" y="713"/>
                      </a:lnTo>
                      <a:lnTo>
                        <a:pt x="27" y="718"/>
                      </a:lnTo>
                      <a:lnTo>
                        <a:pt x="18" y="724"/>
                      </a:lnTo>
                      <a:lnTo>
                        <a:pt x="10" y="677"/>
                      </a:lnTo>
                      <a:lnTo>
                        <a:pt x="6" y="633"/>
                      </a:lnTo>
                      <a:lnTo>
                        <a:pt x="2" y="594"/>
                      </a:lnTo>
                      <a:lnTo>
                        <a:pt x="0" y="557"/>
                      </a:lnTo>
                      <a:close/>
                    </a:path>
                  </a:pathLst>
                </a:custGeom>
                <a:solidFill>
                  <a:srgbClr val="FFA8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18" name="Freeform 203"/>
                <p:cNvSpPr>
                  <a:spLocks/>
                </p:cNvSpPr>
                <p:nvPr/>
              </p:nvSpPr>
              <p:spPr bwMode="auto">
                <a:xfrm>
                  <a:off x="1926" y="2822"/>
                  <a:ext cx="626" cy="458"/>
                </a:xfrm>
                <a:custGeom>
                  <a:avLst/>
                  <a:gdLst>
                    <a:gd name="T0" fmla="*/ 594 w 232"/>
                    <a:gd name="T1" fmla="*/ 449 h 553"/>
                    <a:gd name="T2" fmla="*/ 548 w 232"/>
                    <a:gd name="T3" fmla="*/ 443 h 553"/>
                    <a:gd name="T4" fmla="*/ 510 w 232"/>
                    <a:gd name="T5" fmla="*/ 440 h 553"/>
                    <a:gd name="T6" fmla="*/ 491 w 232"/>
                    <a:gd name="T7" fmla="*/ 439 h 553"/>
                    <a:gd name="T8" fmla="*/ 313 w 232"/>
                    <a:gd name="T9" fmla="*/ 396 h 553"/>
                    <a:gd name="T10" fmla="*/ 305 w 232"/>
                    <a:gd name="T11" fmla="*/ 393 h 553"/>
                    <a:gd name="T12" fmla="*/ 294 w 232"/>
                    <a:gd name="T13" fmla="*/ 392 h 553"/>
                    <a:gd name="T14" fmla="*/ 289 w 232"/>
                    <a:gd name="T15" fmla="*/ 368 h 553"/>
                    <a:gd name="T16" fmla="*/ 278 w 232"/>
                    <a:gd name="T17" fmla="*/ 363 h 553"/>
                    <a:gd name="T18" fmla="*/ 273 w 232"/>
                    <a:gd name="T19" fmla="*/ 358 h 553"/>
                    <a:gd name="T20" fmla="*/ 278 w 232"/>
                    <a:gd name="T21" fmla="*/ 350 h 553"/>
                    <a:gd name="T22" fmla="*/ 270 w 232"/>
                    <a:gd name="T23" fmla="*/ 344 h 553"/>
                    <a:gd name="T24" fmla="*/ 259 w 232"/>
                    <a:gd name="T25" fmla="*/ 340 h 553"/>
                    <a:gd name="T26" fmla="*/ 224 w 232"/>
                    <a:gd name="T27" fmla="*/ 256 h 553"/>
                    <a:gd name="T28" fmla="*/ 221 w 232"/>
                    <a:gd name="T29" fmla="*/ 79 h 553"/>
                    <a:gd name="T30" fmla="*/ 205 w 232"/>
                    <a:gd name="T31" fmla="*/ 3 h 553"/>
                    <a:gd name="T32" fmla="*/ 146 w 232"/>
                    <a:gd name="T33" fmla="*/ 11 h 553"/>
                    <a:gd name="T34" fmla="*/ 86 w 232"/>
                    <a:gd name="T35" fmla="*/ 18 h 553"/>
                    <a:gd name="T36" fmla="*/ 27 w 232"/>
                    <a:gd name="T37" fmla="*/ 28 h 553"/>
                    <a:gd name="T38" fmla="*/ 3 w 232"/>
                    <a:gd name="T39" fmla="*/ 60 h 553"/>
                    <a:gd name="T40" fmla="*/ 24 w 232"/>
                    <a:gd name="T41" fmla="*/ 129 h 553"/>
                    <a:gd name="T42" fmla="*/ 62 w 232"/>
                    <a:gd name="T43" fmla="*/ 210 h 553"/>
                    <a:gd name="T44" fmla="*/ 121 w 232"/>
                    <a:gd name="T45" fmla="*/ 300 h 553"/>
                    <a:gd name="T46" fmla="*/ 151 w 232"/>
                    <a:gd name="T47" fmla="*/ 349 h 553"/>
                    <a:gd name="T48" fmla="*/ 148 w 232"/>
                    <a:gd name="T49" fmla="*/ 352 h 553"/>
                    <a:gd name="T50" fmla="*/ 159 w 232"/>
                    <a:gd name="T51" fmla="*/ 357 h 553"/>
                    <a:gd name="T52" fmla="*/ 148 w 232"/>
                    <a:gd name="T53" fmla="*/ 370 h 553"/>
                    <a:gd name="T54" fmla="*/ 162 w 232"/>
                    <a:gd name="T55" fmla="*/ 379 h 553"/>
                    <a:gd name="T56" fmla="*/ 157 w 232"/>
                    <a:gd name="T57" fmla="*/ 388 h 553"/>
                    <a:gd name="T58" fmla="*/ 143 w 232"/>
                    <a:gd name="T59" fmla="*/ 401 h 553"/>
                    <a:gd name="T60" fmla="*/ 127 w 232"/>
                    <a:gd name="T61" fmla="*/ 427 h 553"/>
                    <a:gd name="T62" fmla="*/ 170 w 232"/>
                    <a:gd name="T63" fmla="*/ 446 h 553"/>
                    <a:gd name="T64" fmla="*/ 224 w 232"/>
                    <a:gd name="T65" fmla="*/ 445 h 553"/>
                    <a:gd name="T66" fmla="*/ 270 w 232"/>
                    <a:gd name="T67" fmla="*/ 449 h 553"/>
                    <a:gd name="T68" fmla="*/ 302 w 232"/>
                    <a:gd name="T69" fmla="*/ 455 h 553"/>
                    <a:gd name="T70" fmla="*/ 626 w 232"/>
                    <a:gd name="T71" fmla="*/ 458 h 553"/>
                    <a:gd name="T72" fmla="*/ 621 w 232"/>
                    <a:gd name="T73" fmla="*/ 455 h 553"/>
                    <a:gd name="T74" fmla="*/ 618 w 232"/>
                    <a:gd name="T75" fmla="*/ 451 h 553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0" t="0" r="r" b="b"/>
                  <a:pathLst>
                    <a:path w="232" h="553">
                      <a:moveTo>
                        <a:pt x="229" y="545"/>
                      </a:moveTo>
                      <a:lnTo>
                        <a:pt x="220" y="542"/>
                      </a:lnTo>
                      <a:lnTo>
                        <a:pt x="211" y="538"/>
                      </a:lnTo>
                      <a:lnTo>
                        <a:pt x="203" y="535"/>
                      </a:lnTo>
                      <a:lnTo>
                        <a:pt x="196" y="534"/>
                      </a:lnTo>
                      <a:lnTo>
                        <a:pt x="189" y="531"/>
                      </a:lnTo>
                      <a:lnTo>
                        <a:pt x="184" y="531"/>
                      </a:lnTo>
                      <a:lnTo>
                        <a:pt x="182" y="530"/>
                      </a:lnTo>
                      <a:lnTo>
                        <a:pt x="181" y="530"/>
                      </a:lnTo>
                      <a:lnTo>
                        <a:pt x="116" y="478"/>
                      </a:lnTo>
                      <a:lnTo>
                        <a:pt x="114" y="477"/>
                      </a:lnTo>
                      <a:lnTo>
                        <a:pt x="113" y="475"/>
                      </a:lnTo>
                      <a:lnTo>
                        <a:pt x="111" y="474"/>
                      </a:lnTo>
                      <a:lnTo>
                        <a:pt x="109" y="473"/>
                      </a:lnTo>
                      <a:lnTo>
                        <a:pt x="109" y="454"/>
                      </a:lnTo>
                      <a:lnTo>
                        <a:pt x="107" y="444"/>
                      </a:lnTo>
                      <a:lnTo>
                        <a:pt x="104" y="439"/>
                      </a:lnTo>
                      <a:lnTo>
                        <a:pt x="103" y="438"/>
                      </a:lnTo>
                      <a:lnTo>
                        <a:pt x="101" y="437"/>
                      </a:lnTo>
                      <a:lnTo>
                        <a:pt x="101" y="432"/>
                      </a:lnTo>
                      <a:lnTo>
                        <a:pt x="100" y="428"/>
                      </a:lnTo>
                      <a:lnTo>
                        <a:pt x="103" y="423"/>
                      </a:lnTo>
                      <a:lnTo>
                        <a:pt x="103" y="420"/>
                      </a:lnTo>
                      <a:lnTo>
                        <a:pt x="100" y="415"/>
                      </a:lnTo>
                      <a:lnTo>
                        <a:pt x="97" y="412"/>
                      </a:lnTo>
                      <a:lnTo>
                        <a:pt x="96" y="410"/>
                      </a:lnTo>
                      <a:lnTo>
                        <a:pt x="92" y="412"/>
                      </a:lnTo>
                      <a:lnTo>
                        <a:pt x="83" y="309"/>
                      </a:lnTo>
                      <a:lnTo>
                        <a:pt x="80" y="201"/>
                      </a:lnTo>
                      <a:lnTo>
                        <a:pt x="82" y="95"/>
                      </a:lnTo>
                      <a:lnTo>
                        <a:pt x="88" y="0"/>
                      </a:lnTo>
                      <a:lnTo>
                        <a:pt x="76" y="4"/>
                      </a:lnTo>
                      <a:lnTo>
                        <a:pt x="66" y="8"/>
                      </a:lnTo>
                      <a:lnTo>
                        <a:pt x="54" y="13"/>
                      </a:lnTo>
                      <a:lnTo>
                        <a:pt x="43" y="18"/>
                      </a:lnTo>
                      <a:lnTo>
                        <a:pt x="32" y="22"/>
                      </a:lnTo>
                      <a:lnTo>
                        <a:pt x="21" y="28"/>
                      </a:lnTo>
                      <a:lnTo>
                        <a:pt x="10" y="34"/>
                      </a:lnTo>
                      <a:lnTo>
                        <a:pt x="0" y="40"/>
                      </a:lnTo>
                      <a:lnTo>
                        <a:pt x="1" y="73"/>
                      </a:lnTo>
                      <a:lnTo>
                        <a:pt x="5" y="112"/>
                      </a:lnTo>
                      <a:lnTo>
                        <a:pt x="9" y="156"/>
                      </a:lnTo>
                      <a:lnTo>
                        <a:pt x="15" y="203"/>
                      </a:lnTo>
                      <a:lnTo>
                        <a:pt x="23" y="254"/>
                      </a:lnTo>
                      <a:lnTo>
                        <a:pt x="32" y="307"/>
                      </a:lnTo>
                      <a:lnTo>
                        <a:pt x="45" y="362"/>
                      </a:lnTo>
                      <a:lnTo>
                        <a:pt x="59" y="419"/>
                      </a:lnTo>
                      <a:lnTo>
                        <a:pt x="56" y="421"/>
                      </a:lnTo>
                      <a:lnTo>
                        <a:pt x="55" y="423"/>
                      </a:lnTo>
                      <a:lnTo>
                        <a:pt x="55" y="425"/>
                      </a:lnTo>
                      <a:lnTo>
                        <a:pt x="58" y="428"/>
                      </a:lnTo>
                      <a:lnTo>
                        <a:pt x="59" y="431"/>
                      </a:lnTo>
                      <a:lnTo>
                        <a:pt x="58" y="439"/>
                      </a:lnTo>
                      <a:lnTo>
                        <a:pt x="55" y="447"/>
                      </a:lnTo>
                      <a:lnTo>
                        <a:pt x="60" y="455"/>
                      </a:lnTo>
                      <a:lnTo>
                        <a:pt x="60" y="458"/>
                      </a:lnTo>
                      <a:lnTo>
                        <a:pt x="58" y="463"/>
                      </a:lnTo>
                      <a:lnTo>
                        <a:pt x="58" y="469"/>
                      </a:lnTo>
                      <a:lnTo>
                        <a:pt x="61" y="475"/>
                      </a:lnTo>
                      <a:lnTo>
                        <a:pt x="53" y="484"/>
                      </a:lnTo>
                      <a:lnTo>
                        <a:pt x="46" y="498"/>
                      </a:lnTo>
                      <a:lnTo>
                        <a:pt x="47" y="516"/>
                      </a:lnTo>
                      <a:lnTo>
                        <a:pt x="60" y="538"/>
                      </a:lnTo>
                      <a:lnTo>
                        <a:pt x="63" y="538"/>
                      </a:lnTo>
                      <a:lnTo>
                        <a:pt x="73" y="537"/>
                      </a:lnTo>
                      <a:lnTo>
                        <a:pt x="83" y="537"/>
                      </a:lnTo>
                      <a:lnTo>
                        <a:pt x="92" y="538"/>
                      </a:lnTo>
                      <a:lnTo>
                        <a:pt x="100" y="542"/>
                      </a:lnTo>
                      <a:lnTo>
                        <a:pt x="107" y="545"/>
                      </a:lnTo>
                      <a:lnTo>
                        <a:pt x="112" y="549"/>
                      </a:lnTo>
                      <a:lnTo>
                        <a:pt x="116" y="553"/>
                      </a:lnTo>
                      <a:lnTo>
                        <a:pt x="232" y="553"/>
                      </a:lnTo>
                      <a:lnTo>
                        <a:pt x="230" y="551"/>
                      </a:lnTo>
                      <a:lnTo>
                        <a:pt x="230" y="549"/>
                      </a:lnTo>
                      <a:lnTo>
                        <a:pt x="230" y="546"/>
                      </a:lnTo>
                      <a:lnTo>
                        <a:pt x="229" y="545"/>
                      </a:lnTo>
                      <a:close/>
                    </a:path>
                  </a:pathLst>
                </a:custGeom>
                <a:solidFill>
                  <a:srgbClr val="BF7F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19" name="Freeform 204"/>
                <p:cNvSpPr>
                  <a:spLocks/>
                </p:cNvSpPr>
                <p:nvPr/>
              </p:nvSpPr>
              <p:spPr bwMode="auto">
                <a:xfrm>
                  <a:off x="1187" y="2645"/>
                  <a:ext cx="609" cy="290"/>
                </a:xfrm>
                <a:custGeom>
                  <a:avLst/>
                  <a:gdLst>
                    <a:gd name="T0" fmla="*/ 461 w 226"/>
                    <a:gd name="T1" fmla="*/ 14 h 347"/>
                    <a:gd name="T2" fmla="*/ 458 w 226"/>
                    <a:gd name="T3" fmla="*/ 15 h 347"/>
                    <a:gd name="T4" fmla="*/ 458 w 226"/>
                    <a:gd name="T5" fmla="*/ 15 h 347"/>
                    <a:gd name="T6" fmla="*/ 453 w 226"/>
                    <a:gd name="T7" fmla="*/ 15 h 347"/>
                    <a:gd name="T8" fmla="*/ 453 w 226"/>
                    <a:gd name="T9" fmla="*/ 15 h 347"/>
                    <a:gd name="T10" fmla="*/ 445 w 226"/>
                    <a:gd name="T11" fmla="*/ 17 h 347"/>
                    <a:gd name="T12" fmla="*/ 418 w 226"/>
                    <a:gd name="T13" fmla="*/ 22 h 347"/>
                    <a:gd name="T14" fmla="*/ 377 w 226"/>
                    <a:gd name="T15" fmla="*/ 33 h 347"/>
                    <a:gd name="T16" fmla="*/ 326 w 226"/>
                    <a:gd name="T17" fmla="*/ 48 h 347"/>
                    <a:gd name="T18" fmla="*/ 264 w 226"/>
                    <a:gd name="T19" fmla="*/ 73 h 347"/>
                    <a:gd name="T20" fmla="*/ 199 w 226"/>
                    <a:gd name="T21" fmla="*/ 106 h 347"/>
                    <a:gd name="T22" fmla="*/ 132 w 226"/>
                    <a:gd name="T23" fmla="*/ 150 h 347"/>
                    <a:gd name="T24" fmla="*/ 65 w 226"/>
                    <a:gd name="T25" fmla="*/ 205 h 347"/>
                    <a:gd name="T26" fmla="*/ 49 w 226"/>
                    <a:gd name="T27" fmla="*/ 220 h 347"/>
                    <a:gd name="T28" fmla="*/ 32 w 226"/>
                    <a:gd name="T29" fmla="*/ 237 h 347"/>
                    <a:gd name="T30" fmla="*/ 16 w 226"/>
                    <a:gd name="T31" fmla="*/ 256 h 347"/>
                    <a:gd name="T32" fmla="*/ 0 w 226"/>
                    <a:gd name="T33" fmla="*/ 275 h 347"/>
                    <a:gd name="T34" fmla="*/ 22 w 226"/>
                    <a:gd name="T35" fmla="*/ 277 h 347"/>
                    <a:gd name="T36" fmla="*/ 43 w 226"/>
                    <a:gd name="T37" fmla="*/ 279 h 347"/>
                    <a:gd name="T38" fmla="*/ 65 w 226"/>
                    <a:gd name="T39" fmla="*/ 281 h 347"/>
                    <a:gd name="T40" fmla="*/ 92 w 226"/>
                    <a:gd name="T41" fmla="*/ 282 h 347"/>
                    <a:gd name="T42" fmla="*/ 113 w 226"/>
                    <a:gd name="T43" fmla="*/ 286 h 347"/>
                    <a:gd name="T44" fmla="*/ 135 w 226"/>
                    <a:gd name="T45" fmla="*/ 287 h 347"/>
                    <a:gd name="T46" fmla="*/ 159 w 226"/>
                    <a:gd name="T47" fmla="*/ 289 h 347"/>
                    <a:gd name="T48" fmla="*/ 181 w 226"/>
                    <a:gd name="T49" fmla="*/ 290 h 347"/>
                    <a:gd name="T50" fmla="*/ 197 w 226"/>
                    <a:gd name="T51" fmla="*/ 277 h 347"/>
                    <a:gd name="T52" fmla="*/ 216 w 226"/>
                    <a:gd name="T53" fmla="*/ 267 h 347"/>
                    <a:gd name="T54" fmla="*/ 234 w 226"/>
                    <a:gd name="T55" fmla="*/ 254 h 347"/>
                    <a:gd name="T56" fmla="*/ 248 w 226"/>
                    <a:gd name="T57" fmla="*/ 242 h 347"/>
                    <a:gd name="T58" fmla="*/ 302 w 226"/>
                    <a:gd name="T59" fmla="*/ 209 h 347"/>
                    <a:gd name="T60" fmla="*/ 350 w 226"/>
                    <a:gd name="T61" fmla="*/ 177 h 347"/>
                    <a:gd name="T62" fmla="*/ 402 w 226"/>
                    <a:gd name="T63" fmla="*/ 147 h 347"/>
                    <a:gd name="T64" fmla="*/ 447 w 226"/>
                    <a:gd name="T65" fmla="*/ 118 h 347"/>
                    <a:gd name="T66" fmla="*/ 490 w 226"/>
                    <a:gd name="T67" fmla="*/ 91 h 347"/>
                    <a:gd name="T68" fmla="*/ 528 w 226"/>
                    <a:gd name="T69" fmla="*/ 67 h 347"/>
                    <a:gd name="T70" fmla="*/ 563 w 226"/>
                    <a:gd name="T71" fmla="*/ 46 h 347"/>
                    <a:gd name="T72" fmla="*/ 587 w 226"/>
                    <a:gd name="T73" fmla="*/ 28 h 347"/>
                    <a:gd name="T74" fmla="*/ 590 w 226"/>
                    <a:gd name="T75" fmla="*/ 26 h 347"/>
                    <a:gd name="T76" fmla="*/ 596 w 226"/>
                    <a:gd name="T77" fmla="*/ 23 h 347"/>
                    <a:gd name="T78" fmla="*/ 601 w 226"/>
                    <a:gd name="T79" fmla="*/ 22 h 347"/>
                    <a:gd name="T80" fmla="*/ 604 w 226"/>
                    <a:gd name="T81" fmla="*/ 19 h 347"/>
                    <a:gd name="T82" fmla="*/ 606 w 226"/>
                    <a:gd name="T83" fmla="*/ 17 h 347"/>
                    <a:gd name="T84" fmla="*/ 606 w 226"/>
                    <a:gd name="T85" fmla="*/ 15 h 347"/>
                    <a:gd name="T86" fmla="*/ 609 w 226"/>
                    <a:gd name="T87" fmla="*/ 13 h 347"/>
                    <a:gd name="T88" fmla="*/ 609 w 226"/>
                    <a:gd name="T89" fmla="*/ 10 h 347"/>
                    <a:gd name="T90" fmla="*/ 590 w 226"/>
                    <a:gd name="T91" fmla="*/ 9 h 347"/>
                    <a:gd name="T92" fmla="*/ 571 w 226"/>
                    <a:gd name="T93" fmla="*/ 8 h 347"/>
                    <a:gd name="T94" fmla="*/ 552 w 226"/>
                    <a:gd name="T95" fmla="*/ 7 h 347"/>
                    <a:gd name="T96" fmla="*/ 534 w 226"/>
                    <a:gd name="T97" fmla="*/ 4 h 347"/>
                    <a:gd name="T98" fmla="*/ 515 w 226"/>
                    <a:gd name="T99" fmla="*/ 3 h 347"/>
                    <a:gd name="T100" fmla="*/ 493 w 226"/>
                    <a:gd name="T101" fmla="*/ 3 h 347"/>
                    <a:gd name="T102" fmla="*/ 474 w 226"/>
                    <a:gd name="T103" fmla="*/ 1 h 347"/>
                    <a:gd name="T104" fmla="*/ 453 w 226"/>
                    <a:gd name="T105" fmla="*/ 0 h 347"/>
                    <a:gd name="T106" fmla="*/ 458 w 226"/>
                    <a:gd name="T107" fmla="*/ 3 h 347"/>
                    <a:gd name="T108" fmla="*/ 458 w 226"/>
                    <a:gd name="T109" fmla="*/ 7 h 347"/>
                    <a:gd name="T110" fmla="*/ 461 w 226"/>
                    <a:gd name="T111" fmla="*/ 10 h 347"/>
                    <a:gd name="T112" fmla="*/ 461 w 226"/>
                    <a:gd name="T113" fmla="*/ 14 h 347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0" t="0" r="r" b="b"/>
                  <a:pathLst>
                    <a:path w="226" h="347">
                      <a:moveTo>
                        <a:pt x="171" y="17"/>
                      </a:moveTo>
                      <a:lnTo>
                        <a:pt x="170" y="18"/>
                      </a:lnTo>
                      <a:lnTo>
                        <a:pt x="168" y="18"/>
                      </a:lnTo>
                      <a:lnTo>
                        <a:pt x="165" y="20"/>
                      </a:lnTo>
                      <a:lnTo>
                        <a:pt x="155" y="26"/>
                      </a:lnTo>
                      <a:lnTo>
                        <a:pt x="140" y="39"/>
                      </a:lnTo>
                      <a:lnTo>
                        <a:pt x="121" y="58"/>
                      </a:lnTo>
                      <a:lnTo>
                        <a:pt x="98" y="87"/>
                      </a:lnTo>
                      <a:lnTo>
                        <a:pt x="74" y="127"/>
                      </a:lnTo>
                      <a:lnTo>
                        <a:pt x="49" y="179"/>
                      </a:lnTo>
                      <a:lnTo>
                        <a:pt x="24" y="245"/>
                      </a:lnTo>
                      <a:lnTo>
                        <a:pt x="18" y="263"/>
                      </a:lnTo>
                      <a:lnTo>
                        <a:pt x="12" y="284"/>
                      </a:lnTo>
                      <a:lnTo>
                        <a:pt x="6" y="306"/>
                      </a:lnTo>
                      <a:lnTo>
                        <a:pt x="0" y="329"/>
                      </a:lnTo>
                      <a:lnTo>
                        <a:pt x="8" y="331"/>
                      </a:lnTo>
                      <a:lnTo>
                        <a:pt x="16" y="334"/>
                      </a:lnTo>
                      <a:lnTo>
                        <a:pt x="24" y="336"/>
                      </a:lnTo>
                      <a:lnTo>
                        <a:pt x="34" y="338"/>
                      </a:lnTo>
                      <a:lnTo>
                        <a:pt x="42" y="342"/>
                      </a:lnTo>
                      <a:lnTo>
                        <a:pt x="50" y="344"/>
                      </a:lnTo>
                      <a:lnTo>
                        <a:pt x="59" y="346"/>
                      </a:lnTo>
                      <a:lnTo>
                        <a:pt x="67" y="347"/>
                      </a:lnTo>
                      <a:lnTo>
                        <a:pt x="73" y="332"/>
                      </a:lnTo>
                      <a:lnTo>
                        <a:pt x="80" y="319"/>
                      </a:lnTo>
                      <a:lnTo>
                        <a:pt x="87" y="304"/>
                      </a:lnTo>
                      <a:lnTo>
                        <a:pt x="92" y="290"/>
                      </a:lnTo>
                      <a:lnTo>
                        <a:pt x="112" y="250"/>
                      </a:lnTo>
                      <a:lnTo>
                        <a:pt x="130" y="212"/>
                      </a:lnTo>
                      <a:lnTo>
                        <a:pt x="149" y="176"/>
                      </a:lnTo>
                      <a:lnTo>
                        <a:pt x="166" y="141"/>
                      </a:lnTo>
                      <a:lnTo>
                        <a:pt x="182" y="109"/>
                      </a:lnTo>
                      <a:lnTo>
                        <a:pt x="196" y="80"/>
                      </a:lnTo>
                      <a:lnTo>
                        <a:pt x="209" y="55"/>
                      </a:lnTo>
                      <a:lnTo>
                        <a:pt x="218" y="33"/>
                      </a:lnTo>
                      <a:lnTo>
                        <a:pt x="219" y="31"/>
                      </a:lnTo>
                      <a:lnTo>
                        <a:pt x="221" y="28"/>
                      </a:lnTo>
                      <a:lnTo>
                        <a:pt x="223" y="26"/>
                      </a:lnTo>
                      <a:lnTo>
                        <a:pt x="224" y="23"/>
                      </a:lnTo>
                      <a:lnTo>
                        <a:pt x="225" y="20"/>
                      </a:lnTo>
                      <a:lnTo>
                        <a:pt x="225" y="18"/>
                      </a:lnTo>
                      <a:lnTo>
                        <a:pt x="226" y="16"/>
                      </a:lnTo>
                      <a:lnTo>
                        <a:pt x="226" y="12"/>
                      </a:lnTo>
                      <a:lnTo>
                        <a:pt x="219" y="11"/>
                      </a:lnTo>
                      <a:lnTo>
                        <a:pt x="212" y="9"/>
                      </a:lnTo>
                      <a:lnTo>
                        <a:pt x="205" y="8"/>
                      </a:lnTo>
                      <a:lnTo>
                        <a:pt x="198" y="5"/>
                      </a:lnTo>
                      <a:lnTo>
                        <a:pt x="191" y="4"/>
                      </a:lnTo>
                      <a:lnTo>
                        <a:pt x="183" y="3"/>
                      </a:lnTo>
                      <a:lnTo>
                        <a:pt x="176" y="1"/>
                      </a:lnTo>
                      <a:lnTo>
                        <a:pt x="168" y="0"/>
                      </a:lnTo>
                      <a:lnTo>
                        <a:pt x="170" y="4"/>
                      </a:lnTo>
                      <a:lnTo>
                        <a:pt x="170" y="8"/>
                      </a:lnTo>
                      <a:lnTo>
                        <a:pt x="171" y="12"/>
                      </a:lnTo>
                      <a:lnTo>
                        <a:pt x="171" y="17"/>
                      </a:lnTo>
                      <a:close/>
                    </a:path>
                  </a:pathLst>
                </a:custGeom>
                <a:solidFill>
                  <a:srgbClr val="FFBF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20" name="Freeform 205"/>
                <p:cNvSpPr>
                  <a:spLocks/>
                </p:cNvSpPr>
                <p:nvPr/>
              </p:nvSpPr>
              <p:spPr bwMode="auto">
                <a:xfrm>
                  <a:off x="1067" y="2850"/>
                  <a:ext cx="370" cy="364"/>
                </a:xfrm>
                <a:custGeom>
                  <a:avLst/>
                  <a:gdLst>
                    <a:gd name="T0" fmla="*/ 184 w 135"/>
                    <a:gd name="T1" fmla="*/ 0 h 438"/>
                    <a:gd name="T2" fmla="*/ 151 w 135"/>
                    <a:gd name="T3" fmla="*/ 29 h 438"/>
                    <a:gd name="T4" fmla="*/ 118 w 135"/>
                    <a:gd name="T5" fmla="*/ 63 h 438"/>
                    <a:gd name="T6" fmla="*/ 93 w 135"/>
                    <a:gd name="T7" fmla="*/ 101 h 438"/>
                    <a:gd name="T8" fmla="*/ 69 w 135"/>
                    <a:gd name="T9" fmla="*/ 144 h 438"/>
                    <a:gd name="T10" fmla="*/ 49 w 135"/>
                    <a:gd name="T11" fmla="*/ 188 h 438"/>
                    <a:gd name="T12" fmla="*/ 30 w 135"/>
                    <a:gd name="T13" fmla="*/ 233 h 438"/>
                    <a:gd name="T14" fmla="*/ 14 w 135"/>
                    <a:gd name="T15" fmla="*/ 278 h 438"/>
                    <a:gd name="T16" fmla="*/ 0 w 135"/>
                    <a:gd name="T17" fmla="*/ 324 h 438"/>
                    <a:gd name="T18" fmla="*/ 5 w 135"/>
                    <a:gd name="T19" fmla="*/ 335 h 438"/>
                    <a:gd name="T20" fmla="*/ 22 w 135"/>
                    <a:gd name="T21" fmla="*/ 355 h 438"/>
                    <a:gd name="T22" fmla="*/ 47 w 135"/>
                    <a:gd name="T23" fmla="*/ 364 h 438"/>
                    <a:gd name="T24" fmla="*/ 71 w 135"/>
                    <a:gd name="T25" fmla="*/ 342 h 438"/>
                    <a:gd name="T26" fmla="*/ 93 w 135"/>
                    <a:gd name="T27" fmla="*/ 309 h 438"/>
                    <a:gd name="T28" fmla="*/ 126 w 135"/>
                    <a:gd name="T29" fmla="*/ 271 h 438"/>
                    <a:gd name="T30" fmla="*/ 156 w 135"/>
                    <a:gd name="T31" fmla="*/ 231 h 438"/>
                    <a:gd name="T32" fmla="*/ 195 w 135"/>
                    <a:gd name="T33" fmla="*/ 189 h 438"/>
                    <a:gd name="T34" fmla="*/ 236 w 135"/>
                    <a:gd name="T35" fmla="*/ 147 h 438"/>
                    <a:gd name="T36" fmla="*/ 280 w 135"/>
                    <a:gd name="T37" fmla="*/ 107 h 438"/>
                    <a:gd name="T38" fmla="*/ 323 w 135"/>
                    <a:gd name="T39" fmla="*/ 71 h 438"/>
                    <a:gd name="T40" fmla="*/ 370 w 135"/>
                    <a:gd name="T41" fmla="*/ 37 h 438"/>
                    <a:gd name="T42" fmla="*/ 345 w 135"/>
                    <a:gd name="T43" fmla="*/ 34 h 438"/>
                    <a:gd name="T44" fmla="*/ 321 w 135"/>
                    <a:gd name="T45" fmla="*/ 31 h 438"/>
                    <a:gd name="T46" fmla="*/ 296 w 135"/>
                    <a:gd name="T47" fmla="*/ 27 h 438"/>
                    <a:gd name="T48" fmla="*/ 271 w 135"/>
                    <a:gd name="T49" fmla="*/ 23 h 438"/>
                    <a:gd name="T50" fmla="*/ 244 w 135"/>
                    <a:gd name="T51" fmla="*/ 17 h 438"/>
                    <a:gd name="T52" fmla="*/ 222 w 135"/>
                    <a:gd name="T53" fmla="*/ 12 h 438"/>
                    <a:gd name="T54" fmla="*/ 203 w 135"/>
                    <a:gd name="T55" fmla="*/ 7 h 438"/>
                    <a:gd name="T56" fmla="*/ 184 w 135"/>
                    <a:gd name="T57" fmla="*/ 0 h 438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135" h="438">
                      <a:moveTo>
                        <a:pt x="67" y="0"/>
                      </a:moveTo>
                      <a:lnTo>
                        <a:pt x="55" y="35"/>
                      </a:lnTo>
                      <a:lnTo>
                        <a:pt x="43" y="76"/>
                      </a:lnTo>
                      <a:lnTo>
                        <a:pt x="34" y="122"/>
                      </a:lnTo>
                      <a:lnTo>
                        <a:pt x="25" y="173"/>
                      </a:lnTo>
                      <a:lnTo>
                        <a:pt x="18" y="226"/>
                      </a:lnTo>
                      <a:lnTo>
                        <a:pt x="11" y="280"/>
                      </a:lnTo>
                      <a:lnTo>
                        <a:pt x="5" y="335"/>
                      </a:lnTo>
                      <a:lnTo>
                        <a:pt x="0" y="390"/>
                      </a:lnTo>
                      <a:lnTo>
                        <a:pt x="2" y="403"/>
                      </a:lnTo>
                      <a:lnTo>
                        <a:pt x="8" y="427"/>
                      </a:lnTo>
                      <a:lnTo>
                        <a:pt x="17" y="438"/>
                      </a:lnTo>
                      <a:lnTo>
                        <a:pt x="26" y="412"/>
                      </a:lnTo>
                      <a:lnTo>
                        <a:pt x="34" y="372"/>
                      </a:lnTo>
                      <a:lnTo>
                        <a:pt x="46" y="326"/>
                      </a:lnTo>
                      <a:lnTo>
                        <a:pt x="57" y="278"/>
                      </a:lnTo>
                      <a:lnTo>
                        <a:pt x="71" y="227"/>
                      </a:lnTo>
                      <a:lnTo>
                        <a:pt x="86" y="177"/>
                      </a:lnTo>
                      <a:lnTo>
                        <a:pt x="102" y="129"/>
                      </a:lnTo>
                      <a:lnTo>
                        <a:pt x="118" y="85"/>
                      </a:lnTo>
                      <a:lnTo>
                        <a:pt x="135" y="45"/>
                      </a:lnTo>
                      <a:lnTo>
                        <a:pt x="126" y="41"/>
                      </a:lnTo>
                      <a:lnTo>
                        <a:pt x="117" y="37"/>
                      </a:lnTo>
                      <a:lnTo>
                        <a:pt x="108" y="32"/>
                      </a:lnTo>
                      <a:lnTo>
                        <a:pt x="99" y="28"/>
                      </a:lnTo>
                      <a:lnTo>
                        <a:pt x="89" y="21"/>
                      </a:lnTo>
                      <a:lnTo>
                        <a:pt x="81" y="15"/>
                      </a:lnTo>
                      <a:lnTo>
                        <a:pt x="74" y="8"/>
                      </a:lnTo>
                      <a:lnTo>
                        <a:pt x="67" y="0"/>
                      </a:lnTo>
                      <a:close/>
                    </a:path>
                  </a:pathLst>
                </a:custGeom>
                <a:solidFill>
                  <a:srgbClr val="CC8C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21" name="Freeform 206"/>
                <p:cNvSpPr>
                  <a:spLocks/>
                </p:cNvSpPr>
                <p:nvPr/>
              </p:nvSpPr>
              <p:spPr bwMode="auto">
                <a:xfrm>
                  <a:off x="2258" y="1937"/>
                  <a:ext cx="391" cy="70"/>
                </a:xfrm>
                <a:custGeom>
                  <a:avLst/>
                  <a:gdLst>
                    <a:gd name="T0" fmla="*/ 52 w 144"/>
                    <a:gd name="T1" fmla="*/ 0 h 84"/>
                    <a:gd name="T2" fmla="*/ 62 w 144"/>
                    <a:gd name="T3" fmla="*/ 1 h 84"/>
                    <a:gd name="T4" fmla="*/ 95 w 144"/>
                    <a:gd name="T5" fmla="*/ 6 h 84"/>
                    <a:gd name="T6" fmla="*/ 138 w 144"/>
                    <a:gd name="T7" fmla="*/ 12 h 84"/>
                    <a:gd name="T8" fmla="*/ 196 w 144"/>
                    <a:gd name="T9" fmla="*/ 20 h 84"/>
                    <a:gd name="T10" fmla="*/ 250 w 144"/>
                    <a:gd name="T11" fmla="*/ 31 h 84"/>
                    <a:gd name="T12" fmla="*/ 307 w 144"/>
                    <a:gd name="T13" fmla="*/ 43 h 84"/>
                    <a:gd name="T14" fmla="*/ 353 w 144"/>
                    <a:gd name="T15" fmla="*/ 55 h 84"/>
                    <a:gd name="T16" fmla="*/ 391 w 144"/>
                    <a:gd name="T17" fmla="*/ 68 h 84"/>
                    <a:gd name="T18" fmla="*/ 337 w 144"/>
                    <a:gd name="T19" fmla="*/ 70 h 84"/>
                    <a:gd name="T20" fmla="*/ 331 w 144"/>
                    <a:gd name="T21" fmla="*/ 68 h 84"/>
                    <a:gd name="T22" fmla="*/ 312 w 144"/>
                    <a:gd name="T23" fmla="*/ 64 h 84"/>
                    <a:gd name="T24" fmla="*/ 285 w 144"/>
                    <a:gd name="T25" fmla="*/ 59 h 84"/>
                    <a:gd name="T26" fmla="*/ 250 w 144"/>
                    <a:gd name="T27" fmla="*/ 51 h 84"/>
                    <a:gd name="T28" fmla="*/ 209 w 144"/>
                    <a:gd name="T29" fmla="*/ 44 h 84"/>
                    <a:gd name="T30" fmla="*/ 163 w 144"/>
                    <a:gd name="T31" fmla="*/ 38 h 84"/>
                    <a:gd name="T32" fmla="*/ 114 w 144"/>
                    <a:gd name="T33" fmla="*/ 35 h 84"/>
                    <a:gd name="T34" fmla="*/ 62 w 144"/>
                    <a:gd name="T35" fmla="*/ 33 h 84"/>
                    <a:gd name="T36" fmla="*/ 24 w 144"/>
                    <a:gd name="T37" fmla="*/ 32 h 84"/>
                    <a:gd name="T38" fmla="*/ 5 w 144"/>
                    <a:gd name="T39" fmla="*/ 28 h 84"/>
                    <a:gd name="T40" fmla="*/ 0 w 144"/>
                    <a:gd name="T41" fmla="*/ 23 h 84"/>
                    <a:gd name="T42" fmla="*/ 5 w 144"/>
                    <a:gd name="T43" fmla="*/ 17 h 84"/>
                    <a:gd name="T44" fmla="*/ 19 w 144"/>
                    <a:gd name="T45" fmla="*/ 11 h 84"/>
                    <a:gd name="T46" fmla="*/ 35 w 144"/>
                    <a:gd name="T47" fmla="*/ 5 h 84"/>
                    <a:gd name="T48" fmla="*/ 43 w 144"/>
                    <a:gd name="T49" fmla="*/ 1 h 84"/>
                    <a:gd name="T50" fmla="*/ 52 w 144"/>
                    <a:gd name="T51" fmla="*/ 0 h 84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144" h="84">
                      <a:moveTo>
                        <a:pt x="19" y="0"/>
                      </a:moveTo>
                      <a:lnTo>
                        <a:pt x="23" y="1"/>
                      </a:lnTo>
                      <a:lnTo>
                        <a:pt x="35" y="7"/>
                      </a:lnTo>
                      <a:lnTo>
                        <a:pt x="51" y="14"/>
                      </a:lnTo>
                      <a:lnTo>
                        <a:pt x="72" y="24"/>
                      </a:lnTo>
                      <a:lnTo>
                        <a:pt x="92" y="37"/>
                      </a:lnTo>
                      <a:lnTo>
                        <a:pt x="113" y="51"/>
                      </a:lnTo>
                      <a:lnTo>
                        <a:pt x="130" y="66"/>
                      </a:lnTo>
                      <a:lnTo>
                        <a:pt x="144" y="82"/>
                      </a:lnTo>
                      <a:lnTo>
                        <a:pt x="124" y="84"/>
                      </a:lnTo>
                      <a:lnTo>
                        <a:pt x="122" y="82"/>
                      </a:lnTo>
                      <a:lnTo>
                        <a:pt x="115" y="77"/>
                      </a:lnTo>
                      <a:lnTo>
                        <a:pt x="105" y="71"/>
                      </a:lnTo>
                      <a:lnTo>
                        <a:pt x="92" y="61"/>
                      </a:lnTo>
                      <a:lnTo>
                        <a:pt x="77" y="53"/>
                      </a:lnTo>
                      <a:lnTo>
                        <a:pt x="60" y="46"/>
                      </a:lnTo>
                      <a:lnTo>
                        <a:pt x="42" y="42"/>
                      </a:lnTo>
                      <a:lnTo>
                        <a:pt x="23" y="39"/>
                      </a:lnTo>
                      <a:lnTo>
                        <a:pt x="9" y="38"/>
                      </a:lnTo>
                      <a:lnTo>
                        <a:pt x="2" y="34"/>
                      </a:lnTo>
                      <a:lnTo>
                        <a:pt x="0" y="27"/>
                      </a:lnTo>
                      <a:lnTo>
                        <a:pt x="2" y="20"/>
                      </a:lnTo>
                      <a:lnTo>
                        <a:pt x="7" y="13"/>
                      </a:lnTo>
                      <a:lnTo>
                        <a:pt x="13" y="6"/>
                      </a:lnTo>
                      <a:lnTo>
                        <a:pt x="16" y="1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FBF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22" name="Freeform 207"/>
                <p:cNvSpPr>
                  <a:spLocks/>
                </p:cNvSpPr>
                <p:nvPr/>
              </p:nvSpPr>
              <p:spPr bwMode="auto">
                <a:xfrm>
                  <a:off x="1334" y="1483"/>
                  <a:ext cx="908" cy="418"/>
                </a:xfrm>
                <a:custGeom>
                  <a:avLst/>
                  <a:gdLst>
                    <a:gd name="T0" fmla="*/ 838 w 336"/>
                    <a:gd name="T1" fmla="*/ 288 h 503"/>
                    <a:gd name="T2" fmla="*/ 830 w 336"/>
                    <a:gd name="T3" fmla="*/ 219 h 503"/>
                    <a:gd name="T4" fmla="*/ 830 w 336"/>
                    <a:gd name="T5" fmla="*/ 177 h 503"/>
                    <a:gd name="T6" fmla="*/ 827 w 336"/>
                    <a:gd name="T7" fmla="*/ 147 h 503"/>
                    <a:gd name="T8" fmla="*/ 813 w 336"/>
                    <a:gd name="T9" fmla="*/ 113 h 503"/>
                    <a:gd name="T10" fmla="*/ 805 w 336"/>
                    <a:gd name="T11" fmla="*/ 100 h 503"/>
                    <a:gd name="T12" fmla="*/ 795 w 336"/>
                    <a:gd name="T13" fmla="*/ 86 h 503"/>
                    <a:gd name="T14" fmla="*/ 781 w 336"/>
                    <a:gd name="T15" fmla="*/ 74 h 503"/>
                    <a:gd name="T16" fmla="*/ 767 w 336"/>
                    <a:gd name="T17" fmla="*/ 61 h 503"/>
                    <a:gd name="T18" fmla="*/ 746 w 336"/>
                    <a:gd name="T19" fmla="*/ 48 h 503"/>
                    <a:gd name="T20" fmla="*/ 724 w 336"/>
                    <a:gd name="T21" fmla="*/ 37 h 503"/>
                    <a:gd name="T22" fmla="*/ 695 w 336"/>
                    <a:gd name="T23" fmla="*/ 26 h 503"/>
                    <a:gd name="T24" fmla="*/ 665 w 336"/>
                    <a:gd name="T25" fmla="*/ 17 h 503"/>
                    <a:gd name="T26" fmla="*/ 643 w 336"/>
                    <a:gd name="T27" fmla="*/ 12 h 503"/>
                    <a:gd name="T28" fmla="*/ 622 w 336"/>
                    <a:gd name="T29" fmla="*/ 8 h 503"/>
                    <a:gd name="T30" fmla="*/ 595 w 336"/>
                    <a:gd name="T31" fmla="*/ 5 h 503"/>
                    <a:gd name="T32" fmla="*/ 568 w 336"/>
                    <a:gd name="T33" fmla="*/ 2 h 503"/>
                    <a:gd name="T34" fmla="*/ 540 w 336"/>
                    <a:gd name="T35" fmla="*/ 0 h 503"/>
                    <a:gd name="T36" fmla="*/ 508 w 336"/>
                    <a:gd name="T37" fmla="*/ 0 h 503"/>
                    <a:gd name="T38" fmla="*/ 478 w 336"/>
                    <a:gd name="T39" fmla="*/ 0 h 503"/>
                    <a:gd name="T40" fmla="*/ 443 w 336"/>
                    <a:gd name="T41" fmla="*/ 1 h 503"/>
                    <a:gd name="T42" fmla="*/ 427 w 336"/>
                    <a:gd name="T43" fmla="*/ 2 h 503"/>
                    <a:gd name="T44" fmla="*/ 411 w 336"/>
                    <a:gd name="T45" fmla="*/ 3 h 503"/>
                    <a:gd name="T46" fmla="*/ 400 w 336"/>
                    <a:gd name="T47" fmla="*/ 4 h 503"/>
                    <a:gd name="T48" fmla="*/ 384 w 336"/>
                    <a:gd name="T49" fmla="*/ 5 h 503"/>
                    <a:gd name="T50" fmla="*/ 370 w 336"/>
                    <a:gd name="T51" fmla="*/ 6 h 503"/>
                    <a:gd name="T52" fmla="*/ 357 w 336"/>
                    <a:gd name="T53" fmla="*/ 8 h 503"/>
                    <a:gd name="T54" fmla="*/ 343 w 336"/>
                    <a:gd name="T55" fmla="*/ 10 h 503"/>
                    <a:gd name="T56" fmla="*/ 327 w 336"/>
                    <a:gd name="T57" fmla="*/ 12 h 503"/>
                    <a:gd name="T58" fmla="*/ 241 w 336"/>
                    <a:gd name="T59" fmla="*/ 47 h 503"/>
                    <a:gd name="T60" fmla="*/ 162 w 336"/>
                    <a:gd name="T61" fmla="*/ 81 h 503"/>
                    <a:gd name="T62" fmla="*/ 100 w 336"/>
                    <a:gd name="T63" fmla="*/ 118 h 503"/>
                    <a:gd name="T64" fmla="*/ 54 w 336"/>
                    <a:gd name="T65" fmla="*/ 157 h 503"/>
                    <a:gd name="T66" fmla="*/ 19 w 336"/>
                    <a:gd name="T67" fmla="*/ 202 h 503"/>
                    <a:gd name="T68" fmla="*/ 0 w 336"/>
                    <a:gd name="T69" fmla="*/ 253 h 503"/>
                    <a:gd name="T70" fmla="*/ 0 w 336"/>
                    <a:gd name="T71" fmla="*/ 312 h 503"/>
                    <a:gd name="T72" fmla="*/ 19 w 336"/>
                    <a:gd name="T73" fmla="*/ 382 h 503"/>
                    <a:gd name="T74" fmla="*/ 73 w 336"/>
                    <a:gd name="T75" fmla="*/ 388 h 503"/>
                    <a:gd name="T76" fmla="*/ 124 w 336"/>
                    <a:gd name="T77" fmla="*/ 394 h 503"/>
                    <a:gd name="T78" fmla="*/ 181 w 336"/>
                    <a:gd name="T79" fmla="*/ 400 h 503"/>
                    <a:gd name="T80" fmla="*/ 235 w 336"/>
                    <a:gd name="T81" fmla="*/ 404 h 503"/>
                    <a:gd name="T82" fmla="*/ 286 w 336"/>
                    <a:gd name="T83" fmla="*/ 408 h 503"/>
                    <a:gd name="T84" fmla="*/ 343 w 336"/>
                    <a:gd name="T85" fmla="*/ 412 h 503"/>
                    <a:gd name="T86" fmla="*/ 400 w 336"/>
                    <a:gd name="T87" fmla="*/ 415 h 503"/>
                    <a:gd name="T88" fmla="*/ 457 w 336"/>
                    <a:gd name="T89" fmla="*/ 416 h 503"/>
                    <a:gd name="T90" fmla="*/ 508 w 336"/>
                    <a:gd name="T91" fmla="*/ 418 h 503"/>
                    <a:gd name="T92" fmla="*/ 565 w 336"/>
                    <a:gd name="T93" fmla="*/ 418 h 503"/>
                    <a:gd name="T94" fmla="*/ 622 w 336"/>
                    <a:gd name="T95" fmla="*/ 416 h 503"/>
                    <a:gd name="T96" fmla="*/ 678 w 336"/>
                    <a:gd name="T97" fmla="*/ 412 h 503"/>
                    <a:gd name="T98" fmla="*/ 735 w 336"/>
                    <a:gd name="T99" fmla="*/ 407 h 503"/>
                    <a:gd name="T100" fmla="*/ 792 w 336"/>
                    <a:gd name="T101" fmla="*/ 400 h 503"/>
                    <a:gd name="T102" fmla="*/ 849 w 336"/>
                    <a:gd name="T103" fmla="*/ 391 h 503"/>
                    <a:gd name="T104" fmla="*/ 908 w 336"/>
                    <a:gd name="T105" fmla="*/ 379 h 503"/>
                    <a:gd name="T106" fmla="*/ 892 w 336"/>
                    <a:gd name="T107" fmla="*/ 370 h 503"/>
                    <a:gd name="T108" fmla="*/ 870 w 336"/>
                    <a:gd name="T109" fmla="*/ 352 h 503"/>
                    <a:gd name="T110" fmla="*/ 851 w 336"/>
                    <a:gd name="T111" fmla="*/ 325 h 503"/>
                    <a:gd name="T112" fmla="*/ 838 w 336"/>
                    <a:gd name="T113" fmla="*/ 288 h 503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0" t="0" r="r" b="b"/>
                  <a:pathLst>
                    <a:path w="336" h="503">
                      <a:moveTo>
                        <a:pt x="310" y="347"/>
                      </a:moveTo>
                      <a:lnTo>
                        <a:pt x="307" y="264"/>
                      </a:lnTo>
                      <a:lnTo>
                        <a:pt x="307" y="213"/>
                      </a:lnTo>
                      <a:lnTo>
                        <a:pt x="306" y="177"/>
                      </a:lnTo>
                      <a:lnTo>
                        <a:pt x="301" y="136"/>
                      </a:lnTo>
                      <a:lnTo>
                        <a:pt x="298" y="120"/>
                      </a:lnTo>
                      <a:lnTo>
                        <a:pt x="294" y="104"/>
                      </a:lnTo>
                      <a:lnTo>
                        <a:pt x="289" y="89"/>
                      </a:lnTo>
                      <a:lnTo>
                        <a:pt x="284" y="73"/>
                      </a:lnTo>
                      <a:lnTo>
                        <a:pt x="276" y="58"/>
                      </a:lnTo>
                      <a:lnTo>
                        <a:pt x="268" y="44"/>
                      </a:lnTo>
                      <a:lnTo>
                        <a:pt x="257" y="31"/>
                      </a:lnTo>
                      <a:lnTo>
                        <a:pt x="246" y="20"/>
                      </a:lnTo>
                      <a:lnTo>
                        <a:pt x="238" y="14"/>
                      </a:lnTo>
                      <a:lnTo>
                        <a:pt x="230" y="10"/>
                      </a:lnTo>
                      <a:lnTo>
                        <a:pt x="220" y="6"/>
                      </a:lnTo>
                      <a:lnTo>
                        <a:pt x="210" y="3"/>
                      </a:lnTo>
                      <a:lnTo>
                        <a:pt x="200" y="0"/>
                      </a:lnTo>
                      <a:lnTo>
                        <a:pt x="188" y="0"/>
                      </a:lnTo>
                      <a:lnTo>
                        <a:pt x="177" y="0"/>
                      </a:lnTo>
                      <a:lnTo>
                        <a:pt x="164" y="1"/>
                      </a:lnTo>
                      <a:lnTo>
                        <a:pt x="158" y="3"/>
                      </a:lnTo>
                      <a:lnTo>
                        <a:pt x="152" y="4"/>
                      </a:lnTo>
                      <a:lnTo>
                        <a:pt x="148" y="5"/>
                      </a:lnTo>
                      <a:lnTo>
                        <a:pt x="142" y="6"/>
                      </a:lnTo>
                      <a:lnTo>
                        <a:pt x="137" y="7"/>
                      </a:lnTo>
                      <a:lnTo>
                        <a:pt x="132" y="10"/>
                      </a:lnTo>
                      <a:lnTo>
                        <a:pt x="127" y="12"/>
                      </a:lnTo>
                      <a:lnTo>
                        <a:pt x="121" y="14"/>
                      </a:lnTo>
                      <a:lnTo>
                        <a:pt x="89" y="57"/>
                      </a:lnTo>
                      <a:lnTo>
                        <a:pt x="60" y="98"/>
                      </a:lnTo>
                      <a:lnTo>
                        <a:pt x="37" y="142"/>
                      </a:lnTo>
                      <a:lnTo>
                        <a:pt x="20" y="189"/>
                      </a:lnTo>
                      <a:lnTo>
                        <a:pt x="7" y="243"/>
                      </a:lnTo>
                      <a:lnTo>
                        <a:pt x="0" y="304"/>
                      </a:lnTo>
                      <a:lnTo>
                        <a:pt x="0" y="376"/>
                      </a:lnTo>
                      <a:lnTo>
                        <a:pt x="7" y="460"/>
                      </a:lnTo>
                      <a:lnTo>
                        <a:pt x="27" y="467"/>
                      </a:lnTo>
                      <a:lnTo>
                        <a:pt x="46" y="474"/>
                      </a:lnTo>
                      <a:lnTo>
                        <a:pt x="67" y="481"/>
                      </a:lnTo>
                      <a:lnTo>
                        <a:pt x="87" y="486"/>
                      </a:lnTo>
                      <a:lnTo>
                        <a:pt x="106" y="491"/>
                      </a:lnTo>
                      <a:lnTo>
                        <a:pt x="127" y="496"/>
                      </a:lnTo>
                      <a:lnTo>
                        <a:pt x="148" y="499"/>
                      </a:lnTo>
                      <a:lnTo>
                        <a:pt x="169" y="501"/>
                      </a:lnTo>
                      <a:lnTo>
                        <a:pt x="188" y="503"/>
                      </a:lnTo>
                      <a:lnTo>
                        <a:pt x="209" y="503"/>
                      </a:lnTo>
                      <a:lnTo>
                        <a:pt x="230" y="500"/>
                      </a:lnTo>
                      <a:lnTo>
                        <a:pt x="251" y="496"/>
                      </a:lnTo>
                      <a:lnTo>
                        <a:pt x="272" y="490"/>
                      </a:lnTo>
                      <a:lnTo>
                        <a:pt x="293" y="481"/>
                      </a:lnTo>
                      <a:lnTo>
                        <a:pt x="314" y="470"/>
                      </a:lnTo>
                      <a:lnTo>
                        <a:pt x="336" y="456"/>
                      </a:lnTo>
                      <a:lnTo>
                        <a:pt x="330" y="445"/>
                      </a:lnTo>
                      <a:lnTo>
                        <a:pt x="322" y="423"/>
                      </a:lnTo>
                      <a:lnTo>
                        <a:pt x="315" y="391"/>
                      </a:lnTo>
                      <a:lnTo>
                        <a:pt x="310" y="347"/>
                      </a:lnTo>
                      <a:close/>
                    </a:path>
                  </a:pathLst>
                </a:custGeom>
                <a:solidFill>
                  <a:srgbClr val="BF4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23" name="Freeform 208"/>
                <p:cNvSpPr>
                  <a:spLocks/>
                </p:cNvSpPr>
                <p:nvPr/>
              </p:nvSpPr>
              <p:spPr bwMode="auto">
                <a:xfrm>
                  <a:off x="1975" y="1689"/>
                  <a:ext cx="17" cy="5"/>
                </a:xfrm>
                <a:custGeom>
                  <a:avLst/>
                  <a:gdLst>
                    <a:gd name="T0" fmla="*/ 17 w 6"/>
                    <a:gd name="T1" fmla="*/ 3 h 6"/>
                    <a:gd name="T2" fmla="*/ 17 w 6"/>
                    <a:gd name="T3" fmla="*/ 4 h 6"/>
                    <a:gd name="T4" fmla="*/ 14 w 6"/>
                    <a:gd name="T5" fmla="*/ 4 h 6"/>
                    <a:gd name="T6" fmla="*/ 11 w 6"/>
                    <a:gd name="T7" fmla="*/ 5 h 6"/>
                    <a:gd name="T8" fmla="*/ 9 w 6"/>
                    <a:gd name="T9" fmla="*/ 5 h 6"/>
                    <a:gd name="T10" fmla="*/ 6 w 6"/>
                    <a:gd name="T11" fmla="*/ 5 h 6"/>
                    <a:gd name="T12" fmla="*/ 0 w 6"/>
                    <a:gd name="T13" fmla="*/ 4 h 6"/>
                    <a:gd name="T14" fmla="*/ 0 w 6"/>
                    <a:gd name="T15" fmla="*/ 3 h 6"/>
                    <a:gd name="T16" fmla="*/ 0 w 6"/>
                    <a:gd name="T17" fmla="*/ 2 h 6"/>
                    <a:gd name="T18" fmla="*/ 0 w 6"/>
                    <a:gd name="T19" fmla="*/ 1 h 6"/>
                    <a:gd name="T20" fmla="*/ 6 w 6"/>
                    <a:gd name="T21" fmla="*/ 1 h 6"/>
                    <a:gd name="T22" fmla="*/ 9 w 6"/>
                    <a:gd name="T23" fmla="*/ 0 h 6"/>
                    <a:gd name="T24" fmla="*/ 11 w 6"/>
                    <a:gd name="T25" fmla="*/ 0 h 6"/>
                    <a:gd name="T26" fmla="*/ 14 w 6"/>
                    <a:gd name="T27" fmla="*/ 0 h 6"/>
                    <a:gd name="T28" fmla="*/ 17 w 6"/>
                    <a:gd name="T29" fmla="*/ 1 h 6"/>
                    <a:gd name="T30" fmla="*/ 17 w 6"/>
                    <a:gd name="T31" fmla="*/ 2 h 6"/>
                    <a:gd name="T32" fmla="*/ 17 w 6"/>
                    <a:gd name="T33" fmla="*/ 3 h 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6" h="6">
                      <a:moveTo>
                        <a:pt x="6" y="3"/>
                      </a:moveTo>
                      <a:lnTo>
                        <a:pt x="6" y="5"/>
                      </a:lnTo>
                      <a:lnTo>
                        <a:pt x="5" y="5"/>
                      </a:lnTo>
                      <a:lnTo>
                        <a:pt x="4" y="6"/>
                      </a:lnTo>
                      <a:lnTo>
                        <a:pt x="3" y="6"/>
                      </a:lnTo>
                      <a:lnTo>
                        <a:pt x="2" y="6"/>
                      </a:lnTo>
                      <a:lnTo>
                        <a:pt x="0" y="5"/>
                      </a:lnTo>
                      <a:lnTo>
                        <a:pt x="0" y="3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2" y="1"/>
                      </a:lnTo>
                      <a:lnTo>
                        <a:pt x="3" y="0"/>
                      </a:lnTo>
                      <a:lnTo>
                        <a:pt x="4" y="0"/>
                      </a:lnTo>
                      <a:lnTo>
                        <a:pt x="5" y="0"/>
                      </a:lnTo>
                      <a:lnTo>
                        <a:pt x="6" y="1"/>
                      </a:lnTo>
                      <a:lnTo>
                        <a:pt x="6" y="2"/>
                      </a:lnTo>
                      <a:lnTo>
                        <a:pt x="6" y="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24" name="Freeform 209"/>
                <p:cNvSpPr>
                  <a:spLocks/>
                </p:cNvSpPr>
                <p:nvPr/>
              </p:nvSpPr>
              <p:spPr bwMode="auto">
                <a:xfrm>
                  <a:off x="1535" y="1532"/>
                  <a:ext cx="516" cy="222"/>
                </a:xfrm>
                <a:custGeom>
                  <a:avLst/>
                  <a:gdLst>
                    <a:gd name="T0" fmla="*/ 0 w 189"/>
                    <a:gd name="T1" fmla="*/ 99 h 267"/>
                    <a:gd name="T2" fmla="*/ 3 w 189"/>
                    <a:gd name="T3" fmla="*/ 93 h 267"/>
                    <a:gd name="T4" fmla="*/ 11 w 189"/>
                    <a:gd name="T5" fmla="*/ 83 h 267"/>
                    <a:gd name="T6" fmla="*/ 19 w 189"/>
                    <a:gd name="T7" fmla="*/ 71 h 267"/>
                    <a:gd name="T8" fmla="*/ 35 w 189"/>
                    <a:gd name="T9" fmla="*/ 57 h 267"/>
                    <a:gd name="T10" fmla="*/ 55 w 189"/>
                    <a:gd name="T11" fmla="*/ 41 h 267"/>
                    <a:gd name="T12" fmla="*/ 79 w 189"/>
                    <a:gd name="T13" fmla="*/ 26 h 267"/>
                    <a:gd name="T14" fmla="*/ 112 w 189"/>
                    <a:gd name="T15" fmla="*/ 13 h 267"/>
                    <a:gd name="T16" fmla="*/ 145 w 189"/>
                    <a:gd name="T17" fmla="*/ 2 h 267"/>
                    <a:gd name="T18" fmla="*/ 161 w 189"/>
                    <a:gd name="T19" fmla="*/ 0 h 267"/>
                    <a:gd name="T20" fmla="*/ 183 w 189"/>
                    <a:gd name="T21" fmla="*/ 0 h 267"/>
                    <a:gd name="T22" fmla="*/ 205 w 189"/>
                    <a:gd name="T23" fmla="*/ 0 h 267"/>
                    <a:gd name="T24" fmla="*/ 229 w 189"/>
                    <a:gd name="T25" fmla="*/ 1 h 267"/>
                    <a:gd name="T26" fmla="*/ 246 w 189"/>
                    <a:gd name="T27" fmla="*/ 1 h 267"/>
                    <a:gd name="T28" fmla="*/ 265 w 189"/>
                    <a:gd name="T29" fmla="*/ 1 h 267"/>
                    <a:gd name="T30" fmla="*/ 284 w 189"/>
                    <a:gd name="T31" fmla="*/ 1 h 267"/>
                    <a:gd name="T32" fmla="*/ 300 w 189"/>
                    <a:gd name="T33" fmla="*/ 1 h 267"/>
                    <a:gd name="T34" fmla="*/ 328 w 189"/>
                    <a:gd name="T35" fmla="*/ 6 h 267"/>
                    <a:gd name="T36" fmla="*/ 363 w 189"/>
                    <a:gd name="T37" fmla="*/ 17 h 267"/>
                    <a:gd name="T38" fmla="*/ 396 w 189"/>
                    <a:gd name="T39" fmla="*/ 31 h 267"/>
                    <a:gd name="T40" fmla="*/ 434 w 189"/>
                    <a:gd name="T41" fmla="*/ 47 h 267"/>
                    <a:gd name="T42" fmla="*/ 467 w 189"/>
                    <a:gd name="T43" fmla="*/ 64 h 267"/>
                    <a:gd name="T44" fmla="*/ 494 w 189"/>
                    <a:gd name="T45" fmla="*/ 80 h 267"/>
                    <a:gd name="T46" fmla="*/ 511 w 189"/>
                    <a:gd name="T47" fmla="*/ 93 h 267"/>
                    <a:gd name="T48" fmla="*/ 516 w 189"/>
                    <a:gd name="T49" fmla="*/ 101 h 267"/>
                    <a:gd name="T50" fmla="*/ 513 w 189"/>
                    <a:gd name="T51" fmla="*/ 106 h 267"/>
                    <a:gd name="T52" fmla="*/ 513 w 189"/>
                    <a:gd name="T53" fmla="*/ 110 h 267"/>
                    <a:gd name="T54" fmla="*/ 511 w 189"/>
                    <a:gd name="T55" fmla="*/ 114 h 267"/>
                    <a:gd name="T56" fmla="*/ 508 w 189"/>
                    <a:gd name="T57" fmla="*/ 119 h 267"/>
                    <a:gd name="T58" fmla="*/ 475 w 189"/>
                    <a:gd name="T59" fmla="*/ 148 h 267"/>
                    <a:gd name="T60" fmla="*/ 437 w 189"/>
                    <a:gd name="T61" fmla="*/ 172 h 267"/>
                    <a:gd name="T62" fmla="*/ 390 w 189"/>
                    <a:gd name="T63" fmla="*/ 190 h 267"/>
                    <a:gd name="T64" fmla="*/ 347 w 189"/>
                    <a:gd name="T65" fmla="*/ 204 h 267"/>
                    <a:gd name="T66" fmla="*/ 303 w 189"/>
                    <a:gd name="T67" fmla="*/ 213 h 267"/>
                    <a:gd name="T68" fmla="*/ 268 w 189"/>
                    <a:gd name="T69" fmla="*/ 219 h 267"/>
                    <a:gd name="T70" fmla="*/ 243 w 189"/>
                    <a:gd name="T71" fmla="*/ 221 h 267"/>
                    <a:gd name="T72" fmla="*/ 232 w 189"/>
                    <a:gd name="T73" fmla="*/ 222 h 267"/>
                    <a:gd name="T74" fmla="*/ 216 w 189"/>
                    <a:gd name="T75" fmla="*/ 219 h 267"/>
                    <a:gd name="T76" fmla="*/ 180 w 189"/>
                    <a:gd name="T77" fmla="*/ 211 h 267"/>
                    <a:gd name="T78" fmla="*/ 139 w 189"/>
                    <a:gd name="T79" fmla="*/ 201 h 267"/>
                    <a:gd name="T80" fmla="*/ 96 w 189"/>
                    <a:gd name="T81" fmla="*/ 188 h 267"/>
                    <a:gd name="T82" fmla="*/ 55 w 189"/>
                    <a:gd name="T83" fmla="*/ 170 h 267"/>
                    <a:gd name="T84" fmla="*/ 22 w 189"/>
                    <a:gd name="T85" fmla="*/ 150 h 267"/>
                    <a:gd name="T86" fmla="*/ 0 w 189"/>
                    <a:gd name="T87" fmla="*/ 126 h 267"/>
                    <a:gd name="T88" fmla="*/ 0 w 189"/>
                    <a:gd name="T89" fmla="*/ 99 h 267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0" t="0" r="r" b="b"/>
                  <a:pathLst>
                    <a:path w="189" h="267">
                      <a:moveTo>
                        <a:pt x="0" y="119"/>
                      </a:moveTo>
                      <a:lnTo>
                        <a:pt x="1" y="112"/>
                      </a:lnTo>
                      <a:lnTo>
                        <a:pt x="4" y="100"/>
                      </a:lnTo>
                      <a:lnTo>
                        <a:pt x="7" y="85"/>
                      </a:lnTo>
                      <a:lnTo>
                        <a:pt x="13" y="68"/>
                      </a:lnTo>
                      <a:lnTo>
                        <a:pt x="20" y="49"/>
                      </a:lnTo>
                      <a:lnTo>
                        <a:pt x="29" y="31"/>
                      </a:lnTo>
                      <a:lnTo>
                        <a:pt x="41" y="16"/>
                      </a:lnTo>
                      <a:lnTo>
                        <a:pt x="53" y="3"/>
                      </a:lnTo>
                      <a:lnTo>
                        <a:pt x="59" y="0"/>
                      </a:lnTo>
                      <a:lnTo>
                        <a:pt x="67" y="0"/>
                      </a:lnTo>
                      <a:lnTo>
                        <a:pt x="75" y="0"/>
                      </a:lnTo>
                      <a:lnTo>
                        <a:pt x="84" y="1"/>
                      </a:lnTo>
                      <a:lnTo>
                        <a:pt x="90" y="1"/>
                      </a:lnTo>
                      <a:lnTo>
                        <a:pt x="97" y="1"/>
                      </a:lnTo>
                      <a:lnTo>
                        <a:pt x="104" y="1"/>
                      </a:lnTo>
                      <a:lnTo>
                        <a:pt x="110" y="1"/>
                      </a:lnTo>
                      <a:lnTo>
                        <a:pt x="120" y="7"/>
                      </a:lnTo>
                      <a:lnTo>
                        <a:pt x="133" y="20"/>
                      </a:lnTo>
                      <a:lnTo>
                        <a:pt x="145" y="37"/>
                      </a:lnTo>
                      <a:lnTo>
                        <a:pt x="159" y="56"/>
                      </a:lnTo>
                      <a:lnTo>
                        <a:pt x="171" y="77"/>
                      </a:lnTo>
                      <a:lnTo>
                        <a:pt x="181" y="96"/>
                      </a:lnTo>
                      <a:lnTo>
                        <a:pt x="187" y="112"/>
                      </a:lnTo>
                      <a:lnTo>
                        <a:pt x="189" y="121"/>
                      </a:lnTo>
                      <a:lnTo>
                        <a:pt x="188" y="127"/>
                      </a:lnTo>
                      <a:lnTo>
                        <a:pt x="188" y="132"/>
                      </a:lnTo>
                      <a:lnTo>
                        <a:pt x="187" y="137"/>
                      </a:lnTo>
                      <a:lnTo>
                        <a:pt x="186" y="143"/>
                      </a:lnTo>
                      <a:lnTo>
                        <a:pt x="174" y="178"/>
                      </a:lnTo>
                      <a:lnTo>
                        <a:pt x="160" y="207"/>
                      </a:lnTo>
                      <a:lnTo>
                        <a:pt x="143" y="229"/>
                      </a:lnTo>
                      <a:lnTo>
                        <a:pt x="127" y="245"/>
                      </a:lnTo>
                      <a:lnTo>
                        <a:pt x="111" y="256"/>
                      </a:lnTo>
                      <a:lnTo>
                        <a:pt x="98" y="263"/>
                      </a:lnTo>
                      <a:lnTo>
                        <a:pt x="89" y="266"/>
                      </a:lnTo>
                      <a:lnTo>
                        <a:pt x="85" y="267"/>
                      </a:lnTo>
                      <a:lnTo>
                        <a:pt x="79" y="263"/>
                      </a:lnTo>
                      <a:lnTo>
                        <a:pt x="66" y="254"/>
                      </a:lnTo>
                      <a:lnTo>
                        <a:pt x="51" y="242"/>
                      </a:lnTo>
                      <a:lnTo>
                        <a:pt x="35" y="226"/>
                      </a:lnTo>
                      <a:lnTo>
                        <a:pt x="20" y="205"/>
                      </a:lnTo>
                      <a:lnTo>
                        <a:pt x="8" y="181"/>
                      </a:lnTo>
                      <a:lnTo>
                        <a:pt x="0" y="152"/>
                      </a:lnTo>
                      <a:lnTo>
                        <a:pt x="0" y="119"/>
                      </a:lnTo>
                      <a:close/>
                    </a:path>
                  </a:pathLst>
                </a:custGeom>
                <a:solidFill>
                  <a:srgbClr val="FFBF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25" name="Freeform 210"/>
                <p:cNvSpPr>
                  <a:spLocks/>
                </p:cNvSpPr>
                <p:nvPr/>
              </p:nvSpPr>
              <p:spPr bwMode="auto">
                <a:xfrm>
                  <a:off x="1812" y="1583"/>
                  <a:ext cx="239" cy="100"/>
                </a:xfrm>
                <a:custGeom>
                  <a:avLst/>
                  <a:gdLst>
                    <a:gd name="T0" fmla="*/ 61 w 86"/>
                    <a:gd name="T1" fmla="*/ 10 h 120"/>
                    <a:gd name="T2" fmla="*/ 69 w 86"/>
                    <a:gd name="T3" fmla="*/ 8 h 120"/>
                    <a:gd name="T4" fmla="*/ 86 w 86"/>
                    <a:gd name="T5" fmla="*/ 6 h 120"/>
                    <a:gd name="T6" fmla="*/ 106 w 86"/>
                    <a:gd name="T7" fmla="*/ 3 h 120"/>
                    <a:gd name="T8" fmla="*/ 128 w 86"/>
                    <a:gd name="T9" fmla="*/ 1 h 120"/>
                    <a:gd name="T10" fmla="*/ 153 w 86"/>
                    <a:gd name="T11" fmla="*/ 0 h 120"/>
                    <a:gd name="T12" fmla="*/ 181 w 86"/>
                    <a:gd name="T13" fmla="*/ 1 h 120"/>
                    <a:gd name="T14" fmla="*/ 211 w 86"/>
                    <a:gd name="T15" fmla="*/ 5 h 120"/>
                    <a:gd name="T16" fmla="*/ 239 w 86"/>
                    <a:gd name="T17" fmla="*/ 11 h 120"/>
                    <a:gd name="T18" fmla="*/ 236 w 86"/>
                    <a:gd name="T19" fmla="*/ 10 h 120"/>
                    <a:gd name="T20" fmla="*/ 222 w 86"/>
                    <a:gd name="T21" fmla="*/ 8 h 120"/>
                    <a:gd name="T22" fmla="*/ 208 w 86"/>
                    <a:gd name="T23" fmla="*/ 6 h 120"/>
                    <a:gd name="T24" fmla="*/ 186 w 86"/>
                    <a:gd name="T25" fmla="*/ 4 h 120"/>
                    <a:gd name="T26" fmla="*/ 158 w 86"/>
                    <a:gd name="T27" fmla="*/ 3 h 120"/>
                    <a:gd name="T28" fmla="*/ 133 w 86"/>
                    <a:gd name="T29" fmla="*/ 3 h 120"/>
                    <a:gd name="T30" fmla="*/ 106 w 86"/>
                    <a:gd name="T31" fmla="*/ 5 h 120"/>
                    <a:gd name="T32" fmla="*/ 81 w 86"/>
                    <a:gd name="T33" fmla="*/ 8 h 120"/>
                    <a:gd name="T34" fmla="*/ 42 w 86"/>
                    <a:gd name="T35" fmla="*/ 27 h 120"/>
                    <a:gd name="T36" fmla="*/ 42 w 86"/>
                    <a:gd name="T37" fmla="*/ 51 h 120"/>
                    <a:gd name="T38" fmla="*/ 61 w 86"/>
                    <a:gd name="T39" fmla="*/ 75 h 120"/>
                    <a:gd name="T40" fmla="*/ 83 w 86"/>
                    <a:gd name="T41" fmla="*/ 92 h 120"/>
                    <a:gd name="T42" fmla="*/ 83 w 86"/>
                    <a:gd name="T43" fmla="*/ 95 h 120"/>
                    <a:gd name="T44" fmla="*/ 72 w 86"/>
                    <a:gd name="T45" fmla="*/ 98 h 120"/>
                    <a:gd name="T46" fmla="*/ 56 w 86"/>
                    <a:gd name="T47" fmla="*/ 99 h 120"/>
                    <a:gd name="T48" fmla="*/ 39 w 86"/>
                    <a:gd name="T49" fmla="*/ 100 h 120"/>
                    <a:gd name="T50" fmla="*/ 22 w 86"/>
                    <a:gd name="T51" fmla="*/ 100 h 120"/>
                    <a:gd name="T52" fmla="*/ 8 w 86"/>
                    <a:gd name="T53" fmla="*/ 98 h 120"/>
                    <a:gd name="T54" fmla="*/ 3 w 86"/>
                    <a:gd name="T55" fmla="*/ 97 h 120"/>
                    <a:gd name="T56" fmla="*/ 0 w 86"/>
                    <a:gd name="T57" fmla="*/ 97 h 120"/>
                    <a:gd name="T58" fmla="*/ 11 w 86"/>
                    <a:gd name="T59" fmla="*/ 97 h 120"/>
                    <a:gd name="T60" fmla="*/ 39 w 86"/>
                    <a:gd name="T61" fmla="*/ 96 h 120"/>
                    <a:gd name="T62" fmla="*/ 61 w 86"/>
                    <a:gd name="T63" fmla="*/ 94 h 120"/>
                    <a:gd name="T64" fmla="*/ 67 w 86"/>
                    <a:gd name="T65" fmla="*/ 92 h 120"/>
                    <a:gd name="T66" fmla="*/ 50 w 86"/>
                    <a:gd name="T67" fmla="*/ 81 h 120"/>
                    <a:gd name="T68" fmla="*/ 28 w 86"/>
                    <a:gd name="T69" fmla="*/ 58 h 120"/>
                    <a:gd name="T70" fmla="*/ 25 w 86"/>
                    <a:gd name="T71" fmla="*/ 32 h 120"/>
                    <a:gd name="T72" fmla="*/ 61 w 86"/>
                    <a:gd name="T73" fmla="*/ 10 h 120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86" h="120">
                      <a:moveTo>
                        <a:pt x="22" y="12"/>
                      </a:moveTo>
                      <a:lnTo>
                        <a:pt x="25" y="9"/>
                      </a:lnTo>
                      <a:lnTo>
                        <a:pt x="31" y="7"/>
                      </a:lnTo>
                      <a:lnTo>
                        <a:pt x="38" y="4"/>
                      </a:lnTo>
                      <a:lnTo>
                        <a:pt x="46" y="1"/>
                      </a:lnTo>
                      <a:lnTo>
                        <a:pt x="55" y="0"/>
                      </a:lnTo>
                      <a:lnTo>
                        <a:pt x="65" y="1"/>
                      </a:lnTo>
                      <a:lnTo>
                        <a:pt x="76" y="6"/>
                      </a:lnTo>
                      <a:lnTo>
                        <a:pt x="86" y="13"/>
                      </a:lnTo>
                      <a:lnTo>
                        <a:pt x="85" y="12"/>
                      </a:lnTo>
                      <a:lnTo>
                        <a:pt x="80" y="10"/>
                      </a:lnTo>
                      <a:lnTo>
                        <a:pt x="75" y="7"/>
                      </a:lnTo>
                      <a:lnTo>
                        <a:pt x="67" y="5"/>
                      </a:lnTo>
                      <a:lnTo>
                        <a:pt x="57" y="4"/>
                      </a:lnTo>
                      <a:lnTo>
                        <a:pt x="48" y="4"/>
                      </a:lnTo>
                      <a:lnTo>
                        <a:pt x="38" y="6"/>
                      </a:lnTo>
                      <a:lnTo>
                        <a:pt x="29" y="10"/>
                      </a:lnTo>
                      <a:lnTo>
                        <a:pt x="15" y="32"/>
                      </a:lnTo>
                      <a:lnTo>
                        <a:pt x="15" y="61"/>
                      </a:lnTo>
                      <a:lnTo>
                        <a:pt x="22" y="90"/>
                      </a:lnTo>
                      <a:lnTo>
                        <a:pt x="30" y="110"/>
                      </a:lnTo>
                      <a:lnTo>
                        <a:pt x="30" y="114"/>
                      </a:lnTo>
                      <a:lnTo>
                        <a:pt x="26" y="118"/>
                      </a:lnTo>
                      <a:lnTo>
                        <a:pt x="20" y="119"/>
                      </a:lnTo>
                      <a:lnTo>
                        <a:pt x="14" y="120"/>
                      </a:lnTo>
                      <a:lnTo>
                        <a:pt x="8" y="120"/>
                      </a:lnTo>
                      <a:lnTo>
                        <a:pt x="3" y="118"/>
                      </a:lnTo>
                      <a:lnTo>
                        <a:pt x="1" y="116"/>
                      </a:lnTo>
                      <a:lnTo>
                        <a:pt x="0" y="116"/>
                      </a:lnTo>
                      <a:lnTo>
                        <a:pt x="4" y="116"/>
                      </a:lnTo>
                      <a:lnTo>
                        <a:pt x="14" y="115"/>
                      </a:lnTo>
                      <a:lnTo>
                        <a:pt x="22" y="113"/>
                      </a:lnTo>
                      <a:lnTo>
                        <a:pt x="24" y="110"/>
                      </a:lnTo>
                      <a:lnTo>
                        <a:pt x="18" y="97"/>
                      </a:lnTo>
                      <a:lnTo>
                        <a:pt x="10" y="70"/>
                      </a:lnTo>
                      <a:lnTo>
                        <a:pt x="9" y="38"/>
                      </a:lnTo>
                      <a:lnTo>
                        <a:pt x="22" y="12"/>
                      </a:lnTo>
                      <a:close/>
                    </a:path>
                  </a:pathLst>
                </a:custGeom>
                <a:solidFill>
                  <a:srgbClr val="FFA8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26" name="Freeform 211"/>
                <p:cNvSpPr>
                  <a:spLocks/>
                </p:cNvSpPr>
                <p:nvPr/>
              </p:nvSpPr>
              <p:spPr bwMode="auto">
                <a:xfrm>
                  <a:off x="1845" y="1581"/>
                  <a:ext cx="212" cy="24"/>
                </a:xfrm>
                <a:custGeom>
                  <a:avLst/>
                  <a:gdLst>
                    <a:gd name="T0" fmla="*/ 43 w 79"/>
                    <a:gd name="T1" fmla="*/ 6 h 26"/>
                    <a:gd name="T2" fmla="*/ 54 w 79"/>
                    <a:gd name="T3" fmla="*/ 5 h 26"/>
                    <a:gd name="T4" fmla="*/ 64 w 79"/>
                    <a:gd name="T5" fmla="*/ 2 h 26"/>
                    <a:gd name="T6" fmla="*/ 83 w 79"/>
                    <a:gd name="T7" fmla="*/ 0 h 26"/>
                    <a:gd name="T8" fmla="*/ 110 w 79"/>
                    <a:gd name="T9" fmla="*/ 0 h 26"/>
                    <a:gd name="T10" fmla="*/ 134 w 79"/>
                    <a:gd name="T11" fmla="*/ 0 h 26"/>
                    <a:gd name="T12" fmla="*/ 158 w 79"/>
                    <a:gd name="T13" fmla="*/ 2 h 26"/>
                    <a:gd name="T14" fmla="*/ 185 w 79"/>
                    <a:gd name="T15" fmla="*/ 6 h 26"/>
                    <a:gd name="T16" fmla="*/ 212 w 79"/>
                    <a:gd name="T17" fmla="*/ 14 h 26"/>
                    <a:gd name="T18" fmla="*/ 207 w 79"/>
                    <a:gd name="T19" fmla="*/ 13 h 26"/>
                    <a:gd name="T20" fmla="*/ 196 w 79"/>
                    <a:gd name="T21" fmla="*/ 10 h 26"/>
                    <a:gd name="T22" fmla="*/ 177 w 79"/>
                    <a:gd name="T23" fmla="*/ 8 h 26"/>
                    <a:gd name="T24" fmla="*/ 156 w 79"/>
                    <a:gd name="T25" fmla="*/ 6 h 26"/>
                    <a:gd name="T26" fmla="*/ 131 w 79"/>
                    <a:gd name="T27" fmla="*/ 5 h 26"/>
                    <a:gd name="T28" fmla="*/ 105 w 79"/>
                    <a:gd name="T29" fmla="*/ 5 h 26"/>
                    <a:gd name="T30" fmla="*/ 78 w 79"/>
                    <a:gd name="T31" fmla="*/ 6 h 26"/>
                    <a:gd name="T32" fmla="*/ 54 w 79"/>
                    <a:gd name="T33" fmla="*/ 10 h 26"/>
                    <a:gd name="T34" fmla="*/ 43 w 79"/>
                    <a:gd name="T35" fmla="*/ 13 h 26"/>
                    <a:gd name="T36" fmla="*/ 35 w 79"/>
                    <a:gd name="T37" fmla="*/ 16 h 26"/>
                    <a:gd name="T38" fmla="*/ 24 w 79"/>
                    <a:gd name="T39" fmla="*/ 19 h 26"/>
                    <a:gd name="T40" fmla="*/ 19 w 79"/>
                    <a:gd name="T41" fmla="*/ 22 h 26"/>
                    <a:gd name="T42" fmla="*/ 13 w 79"/>
                    <a:gd name="T43" fmla="*/ 24 h 26"/>
                    <a:gd name="T44" fmla="*/ 8 w 79"/>
                    <a:gd name="T45" fmla="*/ 24 h 26"/>
                    <a:gd name="T46" fmla="*/ 3 w 79"/>
                    <a:gd name="T47" fmla="*/ 22 h 26"/>
                    <a:gd name="T48" fmla="*/ 0 w 79"/>
                    <a:gd name="T49" fmla="*/ 20 h 26"/>
                    <a:gd name="T50" fmla="*/ 11 w 79"/>
                    <a:gd name="T51" fmla="*/ 16 h 26"/>
                    <a:gd name="T52" fmla="*/ 19 w 79"/>
                    <a:gd name="T53" fmla="*/ 13 h 26"/>
                    <a:gd name="T54" fmla="*/ 32 w 79"/>
                    <a:gd name="T55" fmla="*/ 9 h 26"/>
                    <a:gd name="T56" fmla="*/ 43 w 79"/>
                    <a:gd name="T57" fmla="*/ 6 h 2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79" h="26">
                      <a:moveTo>
                        <a:pt x="16" y="6"/>
                      </a:moveTo>
                      <a:lnTo>
                        <a:pt x="20" y="5"/>
                      </a:lnTo>
                      <a:lnTo>
                        <a:pt x="24" y="2"/>
                      </a:lnTo>
                      <a:lnTo>
                        <a:pt x="31" y="0"/>
                      </a:lnTo>
                      <a:lnTo>
                        <a:pt x="41" y="0"/>
                      </a:lnTo>
                      <a:lnTo>
                        <a:pt x="50" y="0"/>
                      </a:lnTo>
                      <a:lnTo>
                        <a:pt x="59" y="2"/>
                      </a:lnTo>
                      <a:lnTo>
                        <a:pt x="69" y="7"/>
                      </a:lnTo>
                      <a:lnTo>
                        <a:pt x="79" y="15"/>
                      </a:lnTo>
                      <a:lnTo>
                        <a:pt x="77" y="14"/>
                      </a:lnTo>
                      <a:lnTo>
                        <a:pt x="73" y="11"/>
                      </a:lnTo>
                      <a:lnTo>
                        <a:pt x="66" y="9"/>
                      </a:lnTo>
                      <a:lnTo>
                        <a:pt x="58" y="7"/>
                      </a:lnTo>
                      <a:lnTo>
                        <a:pt x="49" y="5"/>
                      </a:lnTo>
                      <a:lnTo>
                        <a:pt x="39" y="5"/>
                      </a:lnTo>
                      <a:lnTo>
                        <a:pt x="29" y="7"/>
                      </a:lnTo>
                      <a:lnTo>
                        <a:pt x="20" y="11"/>
                      </a:lnTo>
                      <a:lnTo>
                        <a:pt x="16" y="14"/>
                      </a:lnTo>
                      <a:lnTo>
                        <a:pt x="13" y="17"/>
                      </a:lnTo>
                      <a:lnTo>
                        <a:pt x="9" y="21"/>
                      </a:lnTo>
                      <a:lnTo>
                        <a:pt x="7" y="24"/>
                      </a:lnTo>
                      <a:lnTo>
                        <a:pt x="5" y="26"/>
                      </a:lnTo>
                      <a:lnTo>
                        <a:pt x="3" y="26"/>
                      </a:lnTo>
                      <a:lnTo>
                        <a:pt x="1" y="24"/>
                      </a:lnTo>
                      <a:lnTo>
                        <a:pt x="0" y="22"/>
                      </a:lnTo>
                      <a:lnTo>
                        <a:pt x="4" y="17"/>
                      </a:lnTo>
                      <a:lnTo>
                        <a:pt x="7" y="14"/>
                      </a:lnTo>
                      <a:lnTo>
                        <a:pt x="12" y="10"/>
                      </a:lnTo>
                      <a:lnTo>
                        <a:pt x="16" y="6"/>
                      </a:lnTo>
                      <a:close/>
                    </a:path>
                  </a:pathLst>
                </a:custGeom>
                <a:solidFill>
                  <a:srgbClr val="EA91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27" name="Freeform 212"/>
                <p:cNvSpPr>
                  <a:spLocks/>
                </p:cNvSpPr>
                <p:nvPr/>
              </p:nvSpPr>
              <p:spPr bwMode="auto">
                <a:xfrm>
                  <a:off x="1568" y="1578"/>
                  <a:ext cx="217" cy="23"/>
                </a:xfrm>
                <a:custGeom>
                  <a:avLst/>
                  <a:gdLst>
                    <a:gd name="T0" fmla="*/ 175 w 78"/>
                    <a:gd name="T1" fmla="*/ 6 h 29"/>
                    <a:gd name="T2" fmla="*/ 167 w 78"/>
                    <a:gd name="T3" fmla="*/ 5 h 29"/>
                    <a:gd name="T4" fmla="*/ 153 w 78"/>
                    <a:gd name="T5" fmla="*/ 3 h 29"/>
                    <a:gd name="T6" fmla="*/ 134 w 78"/>
                    <a:gd name="T7" fmla="*/ 1 h 29"/>
                    <a:gd name="T8" fmla="*/ 111 w 78"/>
                    <a:gd name="T9" fmla="*/ 0 h 29"/>
                    <a:gd name="T10" fmla="*/ 86 w 78"/>
                    <a:gd name="T11" fmla="*/ 0 h 29"/>
                    <a:gd name="T12" fmla="*/ 58 w 78"/>
                    <a:gd name="T13" fmla="*/ 1 h 29"/>
                    <a:gd name="T14" fmla="*/ 28 w 78"/>
                    <a:gd name="T15" fmla="*/ 4 h 29"/>
                    <a:gd name="T16" fmla="*/ 0 w 78"/>
                    <a:gd name="T17" fmla="*/ 10 h 29"/>
                    <a:gd name="T18" fmla="*/ 3 w 78"/>
                    <a:gd name="T19" fmla="*/ 9 h 29"/>
                    <a:gd name="T20" fmla="*/ 17 w 78"/>
                    <a:gd name="T21" fmla="*/ 7 h 29"/>
                    <a:gd name="T22" fmla="*/ 36 w 78"/>
                    <a:gd name="T23" fmla="*/ 6 h 29"/>
                    <a:gd name="T24" fmla="*/ 61 w 78"/>
                    <a:gd name="T25" fmla="*/ 5 h 29"/>
                    <a:gd name="T26" fmla="*/ 86 w 78"/>
                    <a:gd name="T27" fmla="*/ 4 h 29"/>
                    <a:gd name="T28" fmla="*/ 111 w 78"/>
                    <a:gd name="T29" fmla="*/ 5 h 29"/>
                    <a:gd name="T30" fmla="*/ 142 w 78"/>
                    <a:gd name="T31" fmla="*/ 6 h 29"/>
                    <a:gd name="T32" fmla="*/ 167 w 78"/>
                    <a:gd name="T33" fmla="*/ 11 h 29"/>
                    <a:gd name="T34" fmla="*/ 175 w 78"/>
                    <a:gd name="T35" fmla="*/ 13 h 29"/>
                    <a:gd name="T36" fmla="*/ 184 w 78"/>
                    <a:gd name="T37" fmla="*/ 16 h 29"/>
                    <a:gd name="T38" fmla="*/ 192 w 78"/>
                    <a:gd name="T39" fmla="*/ 18 h 29"/>
                    <a:gd name="T40" fmla="*/ 198 w 78"/>
                    <a:gd name="T41" fmla="*/ 22 h 29"/>
                    <a:gd name="T42" fmla="*/ 206 w 78"/>
                    <a:gd name="T43" fmla="*/ 23 h 29"/>
                    <a:gd name="T44" fmla="*/ 211 w 78"/>
                    <a:gd name="T45" fmla="*/ 23 h 29"/>
                    <a:gd name="T46" fmla="*/ 214 w 78"/>
                    <a:gd name="T47" fmla="*/ 22 h 29"/>
                    <a:gd name="T48" fmla="*/ 217 w 78"/>
                    <a:gd name="T49" fmla="*/ 21 h 29"/>
                    <a:gd name="T50" fmla="*/ 211 w 78"/>
                    <a:gd name="T51" fmla="*/ 17 h 29"/>
                    <a:gd name="T52" fmla="*/ 200 w 78"/>
                    <a:gd name="T53" fmla="*/ 13 h 29"/>
                    <a:gd name="T54" fmla="*/ 189 w 78"/>
                    <a:gd name="T55" fmla="*/ 10 h 29"/>
                    <a:gd name="T56" fmla="*/ 175 w 78"/>
                    <a:gd name="T57" fmla="*/ 6 h 29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78" h="29">
                      <a:moveTo>
                        <a:pt x="63" y="8"/>
                      </a:moveTo>
                      <a:lnTo>
                        <a:pt x="60" y="6"/>
                      </a:lnTo>
                      <a:lnTo>
                        <a:pt x="55" y="4"/>
                      </a:lnTo>
                      <a:lnTo>
                        <a:pt x="48" y="1"/>
                      </a:lnTo>
                      <a:lnTo>
                        <a:pt x="40" y="0"/>
                      </a:lnTo>
                      <a:lnTo>
                        <a:pt x="31" y="0"/>
                      </a:lnTo>
                      <a:lnTo>
                        <a:pt x="21" y="1"/>
                      </a:lnTo>
                      <a:lnTo>
                        <a:pt x="10" y="5"/>
                      </a:lnTo>
                      <a:lnTo>
                        <a:pt x="0" y="12"/>
                      </a:lnTo>
                      <a:lnTo>
                        <a:pt x="1" y="11"/>
                      </a:lnTo>
                      <a:lnTo>
                        <a:pt x="6" y="9"/>
                      </a:lnTo>
                      <a:lnTo>
                        <a:pt x="13" y="7"/>
                      </a:lnTo>
                      <a:lnTo>
                        <a:pt x="22" y="6"/>
                      </a:lnTo>
                      <a:lnTo>
                        <a:pt x="31" y="5"/>
                      </a:lnTo>
                      <a:lnTo>
                        <a:pt x="40" y="6"/>
                      </a:lnTo>
                      <a:lnTo>
                        <a:pt x="51" y="8"/>
                      </a:lnTo>
                      <a:lnTo>
                        <a:pt x="60" y="14"/>
                      </a:lnTo>
                      <a:lnTo>
                        <a:pt x="63" y="16"/>
                      </a:lnTo>
                      <a:lnTo>
                        <a:pt x="66" y="20"/>
                      </a:lnTo>
                      <a:lnTo>
                        <a:pt x="69" y="23"/>
                      </a:lnTo>
                      <a:lnTo>
                        <a:pt x="71" y="28"/>
                      </a:lnTo>
                      <a:lnTo>
                        <a:pt x="74" y="29"/>
                      </a:lnTo>
                      <a:lnTo>
                        <a:pt x="76" y="29"/>
                      </a:lnTo>
                      <a:lnTo>
                        <a:pt x="77" y="28"/>
                      </a:lnTo>
                      <a:lnTo>
                        <a:pt x="78" y="26"/>
                      </a:lnTo>
                      <a:lnTo>
                        <a:pt x="76" y="21"/>
                      </a:lnTo>
                      <a:lnTo>
                        <a:pt x="72" y="16"/>
                      </a:lnTo>
                      <a:lnTo>
                        <a:pt x="68" y="13"/>
                      </a:lnTo>
                      <a:lnTo>
                        <a:pt x="63" y="8"/>
                      </a:lnTo>
                      <a:close/>
                    </a:path>
                  </a:pathLst>
                </a:custGeom>
                <a:solidFill>
                  <a:srgbClr val="EA91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28" name="Freeform 213"/>
                <p:cNvSpPr>
                  <a:spLocks/>
                </p:cNvSpPr>
                <p:nvPr/>
              </p:nvSpPr>
              <p:spPr bwMode="auto">
                <a:xfrm>
                  <a:off x="1850" y="1610"/>
                  <a:ext cx="191" cy="21"/>
                </a:xfrm>
                <a:custGeom>
                  <a:avLst/>
                  <a:gdLst>
                    <a:gd name="T0" fmla="*/ 147 w 69"/>
                    <a:gd name="T1" fmla="*/ 18 h 27"/>
                    <a:gd name="T2" fmla="*/ 122 w 69"/>
                    <a:gd name="T3" fmla="*/ 20 h 27"/>
                    <a:gd name="T4" fmla="*/ 105 w 69"/>
                    <a:gd name="T5" fmla="*/ 20 h 27"/>
                    <a:gd name="T6" fmla="*/ 89 w 69"/>
                    <a:gd name="T7" fmla="*/ 21 h 27"/>
                    <a:gd name="T8" fmla="*/ 72 w 69"/>
                    <a:gd name="T9" fmla="*/ 20 h 27"/>
                    <a:gd name="T10" fmla="*/ 55 w 69"/>
                    <a:gd name="T11" fmla="*/ 19 h 27"/>
                    <a:gd name="T12" fmla="*/ 36 w 69"/>
                    <a:gd name="T13" fmla="*/ 18 h 27"/>
                    <a:gd name="T14" fmla="*/ 22 w 69"/>
                    <a:gd name="T15" fmla="*/ 17 h 27"/>
                    <a:gd name="T16" fmla="*/ 0 w 69"/>
                    <a:gd name="T17" fmla="*/ 16 h 27"/>
                    <a:gd name="T18" fmla="*/ 6 w 69"/>
                    <a:gd name="T19" fmla="*/ 15 h 27"/>
                    <a:gd name="T20" fmla="*/ 25 w 69"/>
                    <a:gd name="T21" fmla="*/ 11 h 27"/>
                    <a:gd name="T22" fmla="*/ 50 w 69"/>
                    <a:gd name="T23" fmla="*/ 7 h 27"/>
                    <a:gd name="T24" fmla="*/ 78 w 69"/>
                    <a:gd name="T25" fmla="*/ 4 h 27"/>
                    <a:gd name="T26" fmla="*/ 111 w 69"/>
                    <a:gd name="T27" fmla="*/ 1 h 27"/>
                    <a:gd name="T28" fmla="*/ 141 w 69"/>
                    <a:gd name="T29" fmla="*/ 0 h 27"/>
                    <a:gd name="T30" fmla="*/ 172 w 69"/>
                    <a:gd name="T31" fmla="*/ 2 h 27"/>
                    <a:gd name="T32" fmla="*/ 191 w 69"/>
                    <a:gd name="T33" fmla="*/ 7 h 27"/>
                    <a:gd name="T34" fmla="*/ 191 w 69"/>
                    <a:gd name="T35" fmla="*/ 9 h 27"/>
                    <a:gd name="T36" fmla="*/ 191 w 69"/>
                    <a:gd name="T37" fmla="*/ 11 h 27"/>
                    <a:gd name="T38" fmla="*/ 177 w 69"/>
                    <a:gd name="T39" fmla="*/ 15 h 27"/>
                    <a:gd name="T40" fmla="*/ 147 w 69"/>
                    <a:gd name="T41" fmla="*/ 18 h 27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69" h="27">
                      <a:moveTo>
                        <a:pt x="53" y="23"/>
                      </a:moveTo>
                      <a:lnTo>
                        <a:pt x="44" y="26"/>
                      </a:lnTo>
                      <a:lnTo>
                        <a:pt x="38" y="26"/>
                      </a:lnTo>
                      <a:lnTo>
                        <a:pt x="32" y="27"/>
                      </a:lnTo>
                      <a:lnTo>
                        <a:pt x="26" y="26"/>
                      </a:lnTo>
                      <a:lnTo>
                        <a:pt x="20" y="24"/>
                      </a:lnTo>
                      <a:lnTo>
                        <a:pt x="13" y="23"/>
                      </a:lnTo>
                      <a:lnTo>
                        <a:pt x="8" y="22"/>
                      </a:lnTo>
                      <a:lnTo>
                        <a:pt x="0" y="20"/>
                      </a:lnTo>
                      <a:lnTo>
                        <a:pt x="2" y="19"/>
                      </a:lnTo>
                      <a:lnTo>
                        <a:pt x="9" y="14"/>
                      </a:lnTo>
                      <a:lnTo>
                        <a:pt x="18" y="9"/>
                      </a:lnTo>
                      <a:lnTo>
                        <a:pt x="28" y="5"/>
                      </a:lnTo>
                      <a:lnTo>
                        <a:pt x="40" y="1"/>
                      </a:lnTo>
                      <a:lnTo>
                        <a:pt x="51" y="0"/>
                      </a:lnTo>
                      <a:lnTo>
                        <a:pt x="62" y="3"/>
                      </a:lnTo>
                      <a:lnTo>
                        <a:pt x="69" y="9"/>
                      </a:lnTo>
                      <a:lnTo>
                        <a:pt x="69" y="11"/>
                      </a:lnTo>
                      <a:lnTo>
                        <a:pt x="69" y="14"/>
                      </a:lnTo>
                      <a:lnTo>
                        <a:pt x="64" y="19"/>
                      </a:lnTo>
                      <a:lnTo>
                        <a:pt x="53" y="2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29" name="Freeform 214"/>
                <p:cNvSpPr>
                  <a:spLocks/>
                </p:cNvSpPr>
                <p:nvPr/>
              </p:nvSpPr>
              <p:spPr bwMode="auto">
                <a:xfrm>
                  <a:off x="1850" y="1603"/>
                  <a:ext cx="191" cy="22"/>
                </a:xfrm>
                <a:custGeom>
                  <a:avLst/>
                  <a:gdLst>
                    <a:gd name="T0" fmla="*/ 87 w 70"/>
                    <a:gd name="T1" fmla="*/ 15 h 27"/>
                    <a:gd name="T2" fmla="*/ 44 w 70"/>
                    <a:gd name="T3" fmla="*/ 16 h 27"/>
                    <a:gd name="T4" fmla="*/ 14 w 70"/>
                    <a:gd name="T5" fmla="*/ 19 h 27"/>
                    <a:gd name="T6" fmla="*/ 3 w 70"/>
                    <a:gd name="T7" fmla="*/ 21 h 27"/>
                    <a:gd name="T8" fmla="*/ 0 w 70"/>
                    <a:gd name="T9" fmla="*/ 22 h 27"/>
                    <a:gd name="T10" fmla="*/ 3 w 70"/>
                    <a:gd name="T11" fmla="*/ 20 h 27"/>
                    <a:gd name="T12" fmla="*/ 11 w 70"/>
                    <a:gd name="T13" fmla="*/ 16 h 27"/>
                    <a:gd name="T14" fmla="*/ 30 w 70"/>
                    <a:gd name="T15" fmla="*/ 11 h 27"/>
                    <a:gd name="T16" fmla="*/ 52 w 70"/>
                    <a:gd name="T17" fmla="*/ 5 h 27"/>
                    <a:gd name="T18" fmla="*/ 76 w 70"/>
                    <a:gd name="T19" fmla="*/ 1 h 27"/>
                    <a:gd name="T20" fmla="*/ 112 w 70"/>
                    <a:gd name="T21" fmla="*/ 0 h 27"/>
                    <a:gd name="T22" fmla="*/ 150 w 70"/>
                    <a:gd name="T23" fmla="*/ 3 h 27"/>
                    <a:gd name="T24" fmla="*/ 191 w 70"/>
                    <a:gd name="T25" fmla="*/ 11 h 27"/>
                    <a:gd name="T26" fmla="*/ 191 w 70"/>
                    <a:gd name="T27" fmla="*/ 11 h 27"/>
                    <a:gd name="T28" fmla="*/ 186 w 70"/>
                    <a:gd name="T29" fmla="*/ 11 h 27"/>
                    <a:gd name="T30" fmla="*/ 177 w 70"/>
                    <a:gd name="T31" fmla="*/ 11 h 27"/>
                    <a:gd name="T32" fmla="*/ 166 w 70"/>
                    <a:gd name="T33" fmla="*/ 11 h 27"/>
                    <a:gd name="T34" fmla="*/ 153 w 70"/>
                    <a:gd name="T35" fmla="*/ 12 h 27"/>
                    <a:gd name="T36" fmla="*/ 134 w 70"/>
                    <a:gd name="T37" fmla="*/ 12 h 27"/>
                    <a:gd name="T38" fmla="*/ 112 w 70"/>
                    <a:gd name="T39" fmla="*/ 13 h 27"/>
                    <a:gd name="T40" fmla="*/ 87 w 70"/>
                    <a:gd name="T41" fmla="*/ 15 h 27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70" h="27">
                      <a:moveTo>
                        <a:pt x="32" y="18"/>
                      </a:moveTo>
                      <a:lnTo>
                        <a:pt x="16" y="20"/>
                      </a:lnTo>
                      <a:lnTo>
                        <a:pt x="5" y="23"/>
                      </a:lnTo>
                      <a:lnTo>
                        <a:pt x="1" y="26"/>
                      </a:lnTo>
                      <a:lnTo>
                        <a:pt x="0" y="27"/>
                      </a:lnTo>
                      <a:lnTo>
                        <a:pt x="1" y="25"/>
                      </a:lnTo>
                      <a:lnTo>
                        <a:pt x="4" y="20"/>
                      </a:lnTo>
                      <a:lnTo>
                        <a:pt x="11" y="13"/>
                      </a:lnTo>
                      <a:lnTo>
                        <a:pt x="19" y="6"/>
                      </a:lnTo>
                      <a:lnTo>
                        <a:pt x="28" y="1"/>
                      </a:lnTo>
                      <a:lnTo>
                        <a:pt x="41" y="0"/>
                      </a:lnTo>
                      <a:lnTo>
                        <a:pt x="55" y="4"/>
                      </a:lnTo>
                      <a:lnTo>
                        <a:pt x="70" y="14"/>
                      </a:lnTo>
                      <a:lnTo>
                        <a:pt x="68" y="14"/>
                      </a:lnTo>
                      <a:lnTo>
                        <a:pt x="65" y="14"/>
                      </a:lnTo>
                      <a:lnTo>
                        <a:pt x="61" y="14"/>
                      </a:lnTo>
                      <a:lnTo>
                        <a:pt x="56" y="15"/>
                      </a:lnTo>
                      <a:lnTo>
                        <a:pt x="49" y="15"/>
                      </a:lnTo>
                      <a:lnTo>
                        <a:pt x="41" y="16"/>
                      </a:lnTo>
                      <a:lnTo>
                        <a:pt x="32" y="18"/>
                      </a:lnTo>
                      <a:close/>
                    </a:path>
                  </a:pathLst>
                </a:custGeom>
                <a:solidFill>
                  <a:srgbClr val="FFA8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30" name="Freeform 215"/>
                <p:cNvSpPr>
                  <a:spLocks/>
                </p:cNvSpPr>
                <p:nvPr/>
              </p:nvSpPr>
              <p:spPr bwMode="auto">
                <a:xfrm>
                  <a:off x="1959" y="1616"/>
                  <a:ext cx="49" cy="12"/>
                </a:xfrm>
                <a:custGeom>
                  <a:avLst/>
                  <a:gdLst>
                    <a:gd name="T0" fmla="*/ 49 w 18"/>
                    <a:gd name="T1" fmla="*/ 5 h 15"/>
                    <a:gd name="T2" fmla="*/ 46 w 18"/>
                    <a:gd name="T3" fmla="*/ 8 h 15"/>
                    <a:gd name="T4" fmla="*/ 44 w 18"/>
                    <a:gd name="T5" fmla="*/ 10 h 15"/>
                    <a:gd name="T6" fmla="*/ 33 w 18"/>
                    <a:gd name="T7" fmla="*/ 11 h 15"/>
                    <a:gd name="T8" fmla="*/ 25 w 18"/>
                    <a:gd name="T9" fmla="*/ 12 h 15"/>
                    <a:gd name="T10" fmla="*/ 14 w 18"/>
                    <a:gd name="T11" fmla="*/ 11 h 15"/>
                    <a:gd name="T12" fmla="*/ 8 w 18"/>
                    <a:gd name="T13" fmla="*/ 10 h 15"/>
                    <a:gd name="T14" fmla="*/ 3 w 18"/>
                    <a:gd name="T15" fmla="*/ 8 h 15"/>
                    <a:gd name="T16" fmla="*/ 0 w 18"/>
                    <a:gd name="T17" fmla="*/ 5 h 15"/>
                    <a:gd name="T18" fmla="*/ 0 w 18"/>
                    <a:gd name="T19" fmla="*/ 4 h 15"/>
                    <a:gd name="T20" fmla="*/ 5 w 18"/>
                    <a:gd name="T21" fmla="*/ 2 h 15"/>
                    <a:gd name="T22" fmla="*/ 11 w 18"/>
                    <a:gd name="T23" fmla="*/ 1 h 15"/>
                    <a:gd name="T24" fmla="*/ 27 w 18"/>
                    <a:gd name="T25" fmla="*/ 0 h 15"/>
                    <a:gd name="T26" fmla="*/ 38 w 18"/>
                    <a:gd name="T27" fmla="*/ 0 h 15"/>
                    <a:gd name="T28" fmla="*/ 44 w 18"/>
                    <a:gd name="T29" fmla="*/ 1 h 15"/>
                    <a:gd name="T30" fmla="*/ 49 w 18"/>
                    <a:gd name="T31" fmla="*/ 2 h 15"/>
                    <a:gd name="T32" fmla="*/ 49 w 18"/>
                    <a:gd name="T33" fmla="*/ 5 h 15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18" h="15">
                      <a:moveTo>
                        <a:pt x="18" y="6"/>
                      </a:moveTo>
                      <a:lnTo>
                        <a:pt x="17" y="10"/>
                      </a:lnTo>
                      <a:lnTo>
                        <a:pt x="16" y="12"/>
                      </a:lnTo>
                      <a:lnTo>
                        <a:pt x="12" y="14"/>
                      </a:lnTo>
                      <a:lnTo>
                        <a:pt x="9" y="15"/>
                      </a:lnTo>
                      <a:lnTo>
                        <a:pt x="5" y="14"/>
                      </a:lnTo>
                      <a:lnTo>
                        <a:pt x="3" y="12"/>
                      </a:lnTo>
                      <a:lnTo>
                        <a:pt x="1" y="10"/>
                      </a:lnTo>
                      <a:lnTo>
                        <a:pt x="0" y="6"/>
                      </a:lnTo>
                      <a:lnTo>
                        <a:pt x="0" y="5"/>
                      </a:lnTo>
                      <a:lnTo>
                        <a:pt x="2" y="3"/>
                      </a:lnTo>
                      <a:lnTo>
                        <a:pt x="4" y="1"/>
                      </a:lnTo>
                      <a:lnTo>
                        <a:pt x="10" y="0"/>
                      </a:lnTo>
                      <a:lnTo>
                        <a:pt x="14" y="0"/>
                      </a:lnTo>
                      <a:lnTo>
                        <a:pt x="16" y="1"/>
                      </a:lnTo>
                      <a:lnTo>
                        <a:pt x="18" y="3"/>
                      </a:lnTo>
                      <a:lnTo>
                        <a:pt x="18" y="6"/>
                      </a:lnTo>
                      <a:close/>
                    </a:path>
                  </a:pathLst>
                </a:custGeom>
                <a:solidFill>
                  <a:srgbClr val="77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31" name="Freeform 216"/>
                <p:cNvSpPr>
                  <a:spLocks/>
                </p:cNvSpPr>
                <p:nvPr/>
              </p:nvSpPr>
              <p:spPr bwMode="auto">
                <a:xfrm>
                  <a:off x="1992" y="1618"/>
                  <a:ext cx="11" cy="3"/>
                </a:xfrm>
                <a:custGeom>
                  <a:avLst/>
                  <a:gdLst>
                    <a:gd name="T0" fmla="*/ 0 w 6"/>
                    <a:gd name="T1" fmla="*/ 2 h 4"/>
                    <a:gd name="T2" fmla="*/ 0 w 6"/>
                    <a:gd name="T3" fmla="*/ 2 h 4"/>
                    <a:gd name="T4" fmla="*/ 2 w 6"/>
                    <a:gd name="T5" fmla="*/ 2 h 4"/>
                    <a:gd name="T6" fmla="*/ 6 w 6"/>
                    <a:gd name="T7" fmla="*/ 3 h 4"/>
                    <a:gd name="T8" fmla="*/ 7 w 6"/>
                    <a:gd name="T9" fmla="*/ 3 h 4"/>
                    <a:gd name="T10" fmla="*/ 9 w 6"/>
                    <a:gd name="T11" fmla="*/ 3 h 4"/>
                    <a:gd name="T12" fmla="*/ 9 w 6"/>
                    <a:gd name="T13" fmla="*/ 2 h 4"/>
                    <a:gd name="T14" fmla="*/ 11 w 6"/>
                    <a:gd name="T15" fmla="*/ 2 h 4"/>
                    <a:gd name="T16" fmla="*/ 11 w 6"/>
                    <a:gd name="T17" fmla="*/ 2 h 4"/>
                    <a:gd name="T18" fmla="*/ 11 w 6"/>
                    <a:gd name="T19" fmla="*/ 1 h 4"/>
                    <a:gd name="T20" fmla="*/ 9 w 6"/>
                    <a:gd name="T21" fmla="*/ 1 h 4"/>
                    <a:gd name="T22" fmla="*/ 9 w 6"/>
                    <a:gd name="T23" fmla="*/ 0 h 4"/>
                    <a:gd name="T24" fmla="*/ 7 w 6"/>
                    <a:gd name="T25" fmla="*/ 0 h 4"/>
                    <a:gd name="T26" fmla="*/ 6 w 6"/>
                    <a:gd name="T27" fmla="*/ 0 h 4"/>
                    <a:gd name="T28" fmla="*/ 2 w 6"/>
                    <a:gd name="T29" fmla="*/ 1 h 4"/>
                    <a:gd name="T30" fmla="*/ 0 w 6"/>
                    <a:gd name="T31" fmla="*/ 1 h 4"/>
                    <a:gd name="T32" fmla="*/ 0 w 6"/>
                    <a:gd name="T33" fmla="*/ 2 h 4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6" h="4">
                      <a:moveTo>
                        <a:pt x="0" y="2"/>
                      </a:moveTo>
                      <a:lnTo>
                        <a:pt x="0" y="3"/>
                      </a:lnTo>
                      <a:lnTo>
                        <a:pt x="1" y="3"/>
                      </a:lnTo>
                      <a:lnTo>
                        <a:pt x="3" y="4"/>
                      </a:lnTo>
                      <a:lnTo>
                        <a:pt x="4" y="4"/>
                      </a:lnTo>
                      <a:lnTo>
                        <a:pt x="5" y="4"/>
                      </a:lnTo>
                      <a:lnTo>
                        <a:pt x="5" y="3"/>
                      </a:lnTo>
                      <a:lnTo>
                        <a:pt x="6" y="3"/>
                      </a:lnTo>
                      <a:lnTo>
                        <a:pt x="6" y="2"/>
                      </a:lnTo>
                      <a:lnTo>
                        <a:pt x="6" y="1"/>
                      </a:lnTo>
                      <a:lnTo>
                        <a:pt x="5" y="1"/>
                      </a:lnTo>
                      <a:lnTo>
                        <a:pt x="5" y="0"/>
                      </a:lnTo>
                      <a:lnTo>
                        <a:pt x="4" y="0"/>
                      </a:lnTo>
                      <a:lnTo>
                        <a:pt x="3" y="0"/>
                      </a:lnTo>
                      <a:lnTo>
                        <a:pt x="1" y="1"/>
                      </a:lnTo>
                      <a:lnTo>
                        <a:pt x="0" y="1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32" name="Freeform 217"/>
                <p:cNvSpPr>
                  <a:spLocks/>
                </p:cNvSpPr>
                <p:nvPr/>
              </p:nvSpPr>
              <p:spPr bwMode="auto">
                <a:xfrm>
                  <a:off x="1573" y="1600"/>
                  <a:ext cx="196" cy="23"/>
                </a:xfrm>
                <a:custGeom>
                  <a:avLst/>
                  <a:gdLst>
                    <a:gd name="T0" fmla="*/ 108 w 71"/>
                    <a:gd name="T1" fmla="*/ 14 h 27"/>
                    <a:gd name="T2" fmla="*/ 157 w 71"/>
                    <a:gd name="T3" fmla="*/ 17 h 27"/>
                    <a:gd name="T4" fmla="*/ 182 w 71"/>
                    <a:gd name="T5" fmla="*/ 20 h 27"/>
                    <a:gd name="T6" fmla="*/ 193 w 71"/>
                    <a:gd name="T7" fmla="*/ 22 h 27"/>
                    <a:gd name="T8" fmla="*/ 196 w 71"/>
                    <a:gd name="T9" fmla="*/ 23 h 27"/>
                    <a:gd name="T10" fmla="*/ 193 w 71"/>
                    <a:gd name="T11" fmla="*/ 21 h 27"/>
                    <a:gd name="T12" fmla="*/ 185 w 71"/>
                    <a:gd name="T13" fmla="*/ 16 h 27"/>
                    <a:gd name="T14" fmla="*/ 166 w 71"/>
                    <a:gd name="T15" fmla="*/ 12 h 27"/>
                    <a:gd name="T16" fmla="*/ 144 w 71"/>
                    <a:gd name="T17" fmla="*/ 6 h 27"/>
                    <a:gd name="T18" fmla="*/ 116 w 71"/>
                    <a:gd name="T19" fmla="*/ 1 h 27"/>
                    <a:gd name="T20" fmla="*/ 83 w 71"/>
                    <a:gd name="T21" fmla="*/ 0 h 27"/>
                    <a:gd name="T22" fmla="*/ 44 w 71"/>
                    <a:gd name="T23" fmla="*/ 3 h 27"/>
                    <a:gd name="T24" fmla="*/ 0 w 71"/>
                    <a:gd name="T25" fmla="*/ 12 h 27"/>
                    <a:gd name="T26" fmla="*/ 0 w 71"/>
                    <a:gd name="T27" fmla="*/ 12 h 27"/>
                    <a:gd name="T28" fmla="*/ 6 w 71"/>
                    <a:gd name="T29" fmla="*/ 12 h 27"/>
                    <a:gd name="T30" fmla="*/ 14 w 71"/>
                    <a:gd name="T31" fmla="*/ 12 h 27"/>
                    <a:gd name="T32" fmla="*/ 25 w 71"/>
                    <a:gd name="T33" fmla="*/ 12 h 27"/>
                    <a:gd name="T34" fmla="*/ 41 w 71"/>
                    <a:gd name="T35" fmla="*/ 13 h 27"/>
                    <a:gd name="T36" fmla="*/ 61 w 71"/>
                    <a:gd name="T37" fmla="*/ 13 h 27"/>
                    <a:gd name="T38" fmla="*/ 83 w 71"/>
                    <a:gd name="T39" fmla="*/ 14 h 27"/>
                    <a:gd name="T40" fmla="*/ 108 w 71"/>
                    <a:gd name="T41" fmla="*/ 14 h 27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71" h="27">
                      <a:moveTo>
                        <a:pt x="39" y="17"/>
                      </a:moveTo>
                      <a:lnTo>
                        <a:pt x="57" y="20"/>
                      </a:lnTo>
                      <a:lnTo>
                        <a:pt x="66" y="24"/>
                      </a:lnTo>
                      <a:lnTo>
                        <a:pt x="70" y="26"/>
                      </a:lnTo>
                      <a:lnTo>
                        <a:pt x="71" y="27"/>
                      </a:lnTo>
                      <a:lnTo>
                        <a:pt x="70" y="25"/>
                      </a:lnTo>
                      <a:lnTo>
                        <a:pt x="67" y="19"/>
                      </a:lnTo>
                      <a:lnTo>
                        <a:pt x="60" y="14"/>
                      </a:lnTo>
                      <a:lnTo>
                        <a:pt x="52" y="7"/>
                      </a:lnTo>
                      <a:lnTo>
                        <a:pt x="42" y="1"/>
                      </a:lnTo>
                      <a:lnTo>
                        <a:pt x="30" y="0"/>
                      </a:lnTo>
                      <a:lnTo>
                        <a:pt x="16" y="3"/>
                      </a:lnTo>
                      <a:lnTo>
                        <a:pt x="0" y="14"/>
                      </a:lnTo>
                      <a:lnTo>
                        <a:pt x="2" y="14"/>
                      </a:lnTo>
                      <a:lnTo>
                        <a:pt x="5" y="14"/>
                      </a:lnTo>
                      <a:lnTo>
                        <a:pt x="9" y="14"/>
                      </a:lnTo>
                      <a:lnTo>
                        <a:pt x="15" y="15"/>
                      </a:lnTo>
                      <a:lnTo>
                        <a:pt x="22" y="15"/>
                      </a:lnTo>
                      <a:lnTo>
                        <a:pt x="30" y="16"/>
                      </a:lnTo>
                      <a:lnTo>
                        <a:pt x="39" y="17"/>
                      </a:lnTo>
                      <a:close/>
                    </a:path>
                  </a:pathLst>
                </a:custGeom>
                <a:solidFill>
                  <a:srgbClr val="FFA8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33" name="Freeform 218"/>
                <p:cNvSpPr>
                  <a:spLocks/>
                </p:cNvSpPr>
                <p:nvPr/>
              </p:nvSpPr>
              <p:spPr bwMode="auto">
                <a:xfrm>
                  <a:off x="1578" y="1610"/>
                  <a:ext cx="191" cy="18"/>
                </a:xfrm>
                <a:custGeom>
                  <a:avLst/>
                  <a:gdLst>
                    <a:gd name="T0" fmla="*/ 49 w 70"/>
                    <a:gd name="T1" fmla="*/ 16 h 22"/>
                    <a:gd name="T2" fmla="*/ 71 w 70"/>
                    <a:gd name="T3" fmla="*/ 17 h 22"/>
                    <a:gd name="T4" fmla="*/ 87 w 70"/>
                    <a:gd name="T5" fmla="*/ 17 h 22"/>
                    <a:gd name="T6" fmla="*/ 104 w 70"/>
                    <a:gd name="T7" fmla="*/ 18 h 22"/>
                    <a:gd name="T8" fmla="*/ 120 w 70"/>
                    <a:gd name="T9" fmla="*/ 17 h 22"/>
                    <a:gd name="T10" fmla="*/ 136 w 70"/>
                    <a:gd name="T11" fmla="*/ 17 h 22"/>
                    <a:gd name="T12" fmla="*/ 156 w 70"/>
                    <a:gd name="T13" fmla="*/ 16 h 22"/>
                    <a:gd name="T14" fmla="*/ 169 w 70"/>
                    <a:gd name="T15" fmla="*/ 15 h 22"/>
                    <a:gd name="T16" fmla="*/ 191 w 70"/>
                    <a:gd name="T17" fmla="*/ 13 h 22"/>
                    <a:gd name="T18" fmla="*/ 186 w 70"/>
                    <a:gd name="T19" fmla="*/ 12 h 22"/>
                    <a:gd name="T20" fmla="*/ 169 w 70"/>
                    <a:gd name="T21" fmla="*/ 11 h 22"/>
                    <a:gd name="T22" fmla="*/ 147 w 70"/>
                    <a:gd name="T23" fmla="*/ 7 h 22"/>
                    <a:gd name="T24" fmla="*/ 120 w 70"/>
                    <a:gd name="T25" fmla="*/ 4 h 22"/>
                    <a:gd name="T26" fmla="*/ 87 w 70"/>
                    <a:gd name="T27" fmla="*/ 1 h 22"/>
                    <a:gd name="T28" fmla="*/ 57 w 70"/>
                    <a:gd name="T29" fmla="*/ 0 h 22"/>
                    <a:gd name="T30" fmla="*/ 30 w 70"/>
                    <a:gd name="T31" fmla="*/ 1 h 22"/>
                    <a:gd name="T32" fmla="*/ 3 w 70"/>
                    <a:gd name="T33" fmla="*/ 4 h 22"/>
                    <a:gd name="T34" fmla="*/ 0 w 70"/>
                    <a:gd name="T35" fmla="*/ 5 h 22"/>
                    <a:gd name="T36" fmla="*/ 3 w 70"/>
                    <a:gd name="T37" fmla="*/ 7 h 22"/>
                    <a:gd name="T38" fmla="*/ 14 w 70"/>
                    <a:gd name="T39" fmla="*/ 11 h 22"/>
                    <a:gd name="T40" fmla="*/ 49 w 70"/>
                    <a:gd name="T41" fmla="*/ 16 h 22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70" h="22">
                      <a:moveTo>
                        <a:pt x="18" y="19"/>
                      </a:moveTo>
                      <a:lnTo>
                        <a:pt x="26" y="21"/>
                      </a:lnTo>
                      <a:lnTo>
                        <a:pt x="32" y="21"/>
                      </a:lnTo>
                      <a:lnTo>
                        <a:pt x="38" y="22"/>
                      </a:lnTo>
                      <a:lnTo>
                        <a:pt x="44" y="21"/>
                      </a:lnTo>
                      <a:lnTo>
                        <a:pt x="50" y="21"/>
                      </a:lnTo>
                      <a:lnTo>
                        <a:pt x="57" y="20"/>
                      </a:lnTo>
                      <a:lnTo>
                        <a:pt x="62" y="18"/>
                      </a:lnTo>
                      <a:lnTo>
                        <a:pt x="70" y="16"/>
                      </a:lnTo>
                      <a:lnTo>
                        <a:pt x="68" y="15"/>
                      </a:lnTo>
                      <a:lnTo>
                        <a:pt x="62" y="13"/>
                      </a:lnTo>
                      <a:lnTo>
                        <a:pt x="54" y="8"/>
                      </a:lnTo>
                      <a:lnTo>
                        <a:pt x="44" y="5"/>
                      </a:lnTo>
                      <a:lnTo>
                        <a:pt x="32" y="1"/>
                      </a:lnTo>
                      <a:lnTo>
                        <a:pt x="21" y="0"/>
                      </a:lnTo>
                      <a:lnTo>
                        <a:pt x="11" y="1"/>
                      </a:lnTo>
                      <a:lnTo>
                        <a:pt x="1" y="5"/>
                      </a:lnTo>
                      <a:lnTo>
                        <a:pt x="0" y="6"/>
                      </a:lnTo>
                      <a:lnTo>
                        <a:pt x="1" y="9"/>
                      </a:lnTo>
                      <a:lnTo>
                        <a:pt x="5" y="14"/>
                      </a:lnTo>
                      <a:lnTo>
                        <a:pt x="18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34" name="Freeform 219"/>
                <p:cNvSpPr>
                  <a:spLocks/>
                </p:cNvSpPr>
                <p:nvPr/>
              </p:nvSpPr>
              <p:spPr bwMode="auto">
                <a:xfrm>
                  <a:off x="1671" y="1613"/>
                  <a:ext cx="54" cy="13"/>
                </a:xfrm>
                <a:custGeom>
                  <a:avLst/>
                  <a:gdLst>
                    <a:gd name="T0" fmla="*/ 0 w 20"/>
                    <a:gd name="T1" fmla="*/ 5 h 15"/>
                    <a:gd name="T2" fmla="*/ 3 w 20"/>
                    <a:gd name="T3" fmla="*/ 8 h 15"/>
                    <a:gd name="T4" fmla="*/ 8 w 20"/>
                    <a:gd name="T5" fmla="*/ 10 h 15"/>
                    <a:gd name="T6" fmla="*/ 16 w 20"/>
                    <a:gd name="T7" fmla="*/ 12 h 15"/>
                    <a:gd name="T8" fmla="*/ 24 w 20"/>
                    <a:gd name="T9" fmla="*/ 13 h 15"/>
                    <a:gd name="T10" fmla="*/ 38 w 20"/>
                    <a:gd name="T11" fmla="*/ 12 h 15"/>
                    <a:gd name="T12" fmla="*/ 43 w 20"/>
                    <a:gd name="T13" fmla="*/ 10 h 15"/>
                    <a:gd name="T14" fmla="*/ 49 w 20"/>
                    <a:gd name="T15" fmla="*/ 8 h 15"/>
                    <a:gd name="T16" fmla="*/ 54 w 20"/>
                    <a:gd name="T17" fmla="*/ 5 h 15"/>
                    <a:gd name="T18" fmla="*/ 49 w 20"/>
                    <a:gd name="T19" fmla="*/ 4 h 15"/>
                    <a:gd name="T20" fmla="*/ 43 w 20"/>
                    <a:gd name="T21" fmla="*/ 2 h 15"/>
                    <a:gd name="T22" fmla="*/ 35 w 20"/>
                    <a:gd name="T23" fmla="*/ 1 h 15"/>
                    <a:gd name="T24" fmla="*/ 24 w 20"/>
                    <a:gd name="T25" fmla="*/ 0 h 15"/>
                    <a:gd name="T26" fmla="*/ 16 w 20"/>
                    <a:gd name="T27" fmla="*/ 0 h 15"/>
                    <a:gd name="T28" fmla="*/ 5 w 20"/>
                    <a:gd name="T29" fmla="*/ 1 h 15"/>
                    <a:gd name="T30" fmla="*/ 3 w 20"/>
                    <a:gd name="T31" fmla="*/ 2 h 15"/>
                    <a:gd name="T32" fmla="*/ 0 w 20"/>
                    <a:gd name="T33" fmla="*/ 5 h 15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20" h="15">
                      <a:moveTo>
                        <a:pt x="0" y="6"/>
                      </a:moveTo>
                      <a:lnTo>
                        <a:pt x="1" y="9"/>
                      </a:lnTo>
                      <a:lnTo>
                        <a:pt x="3" y="12"/>
                      </a:lnTo>
                      <a:lnTo>
                        <a:pt x="6" y="14"/>
                      </a:lnTo>
                      <a:lnTo>
                        <a:pt x="9" y="15"/>
                      </a:lnTo>
                      <a:lnTo>
                        <a:pt x="14" y="14"/>
                      </a:lnTo>
                      <a:lnTo>
                        <a:pt x="16" y="12"/>
                      </a:lnTo>
                      <a:lnTo>
                        <a:pt x="18" y="9"/>
                      </a:lnTo>
                      <a:lnTo>
                        <a:pt x="20" y="6"/>
                      </a:lnTo>
                      <a:lnTo>
                        <a:pt x="18" y="5"/>
                      </a:lnTo>
                      <a:lnTo>
                        <a:pt x="16" y="2"/>
                      </a:lnTo>
                      <a:lnTo>
                        <a:pt x="13" y="1"/>
                      </a:lnTo>
                      <a:lnTo>
                        <a:pt x="9" y="0"/>
                      </a:lnTo>
                      <a:lnTo>
                        <a:pt x="6" y="0"/>
                      </a:lnTo>
                      <a:lnTo>
                        <a:pt x="2" y="1"/>
                      </a:lnTo>
                      <a:lnTo>
                        <a:pt x="1" y="2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77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35" name="Freeform 220"/>
                <p:cNvSpPr>
                  <a:spLocks/>
                </p:cNvSpPr>
                <p:nvPr/>
              </p:nvSpPr>
              <p:spPr bwMode="auto">
                <a:xfrm>
                  <a:off x="1704" y="1616"/>
                  <a:ext cx="16" cy="5"/>
                </a:xfrm>
                <a:custGeom>
                  <a:avLst/>
                  <a:gdLst>
                    <a:gd name="T0" fmla="*/ 16 w 5"/>
                    <a:gd name="T1" fmla="*/ 3 h 5"/>
                    <a:gd name="T2" fmla="*/ 16 w 5"/>
                    <a:gd name="T3" fmla="*/ 4 h 5"/>
                    <a:gd name="T4" fmla="*/ 13 w 5"/>
                    <a:gd name="T5" fmla="*/ 4 h 5"/>
                    <a:gd name="T6" fmla="*/ 13 w 5"/>
                    <a:gd name="T7" fmla="*/ 5 h 5"/>
                    <a:gd name="T8" fmla="*/ 10 w 5"/>
                    <a:gd name="T9" fmla="*/ 5 h 5"/>
                    <a:gd name="T10" fmla="*/ 6 w 5"/>
                    <a:gd name="T11" fmla="*/ 5 h 5"/>
                    <a:gd name="T12" fmla="*/ 6 w 5"/>
                    <a:gd name="T13" fmla="*/ 4 h 5"/>
                    <a:gd name="T14" fmla="*/ 0 w 5"/>
                    <a:gd name="T15" fmla="*/ 4 h 5"/>
                    <a:gd name="T16" fmla="*/ 0 w 5"/>
                    <a:gd name="T17" fmla="*/ 3 h 5"/>
                    <a:gd name="T18" fmla="*/ 0 w 5"/>
                    <a:gd name="T19" fmla="*/ 2 h 5"/>
                    <a:gd name="T20" fmla="*/ 6 w 5"/>
                    <a:gd name="T21" fmla="*/ 2 h 5"/>
                    <a:gd name="T22" fmla="*/ 6 w 5"/>
                    <a:gd name="T23" fmla="*/ 0 h 5"/>
                    <a:gd name="T24" fmla="*/ 10 w 5"/>
                    <a:gd name="T25" fmla="*/ 0 h 5"/>
                    <a:gd name="T26" fmla="*/ 13 w 5"/>
                    <a:gd name="T27" fmla="*/ 0 h 5"/>
                    <a:gd name="T28" fmla="*/ 13 w 5"/>
                    <a:gd name="T29" fmla="*/ 2 h 5"/>
                    <a:gd name="T30" fmla="*/ 16 w 5"/>
                    <a:gd name="T31" fmla="*/ 2 h 5"/>
                    <a:gd name="T32" fmla="*/ 16 w 5"/>
                    <a:gd name="T33" fmla="*/ 3 h 5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5" h="5">
                      <a:moveTo>
                        <a:pt x="5" y="3"/>
                      </a:moveTo>
                      <a:lnTo>
                        <a:pt x="5" y="4"/>
                      </a:lnTo>
                      <a:lnTo>
                        <a:pt x="4" y="4"/>
                      </a:lnTo>
                      <a:lnTo>
                        <a:pt x="4" y="5"/>
                      </a:lnTo>
                      <a:lnTo>
                        <a:pt x="3" y="5"/>
                      </a:lnTo>
                      <a:lnTo>
                        <a:pt x="2" y="5"/>
                      </a:lnTo>
                      <a:lnTo>
                        <a:pt x="2" y="4"/>
                      </a:lnTo>
                      <a:lnTo>
                        <a:pt x="0" y="4"/>
                      </a:lnTo>
                      <a:lnTo>
                        <a:pt x="0" y="3"/>
                      </a:lnTo>
                      <a:lnTo>
                        <a:pt x="0" y="2"/>
                      </a:lnTo>
                      <a:lnTo>
                        <a:pt x="2" y="2"/>
                      </a:lnTo>
                      <a:lnTo>
                        <a:pt x="2" y="0"/>
                      </a:lnTo>
                      <a:lnTo>
                        <a:pt x="3" y="0"/>
                      </a:lnTo>
                      <a:lnTo>
                        <a:pt x="4" y="0"/>
                      </a:lnTo>
                      <a:lnTo>
                        <a:pt x="4" y="2"/>
                      </a:lnTo>
                      <a:lnTo>
                        <a:pt x="5" y="2"/>
                      </a:lnTo>
                      <a:lnTo>
                        <a:pt x="5" y="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36" name="Freeform 221"/>
                <p:cNvSpPr>
                  <a:spLocks/>
                </p:cNvSpPr>
                <p:nvPr/>
              </p:nvSpPr>
              <p:spPr bwMode="auto">
                <a:xfrm>
                  <a:off x="1655" y="1495"/>
                  <a:ext cx="76" cy="40"/>
                </a:xfrm>
                <a:custGeom>
                  <a:avLst/>
                  <a:gdLst>
                    <a:gd name="T0" fmla="*/ 3 w 28"/>
                    <a:gd name="T1" fmla="*/ 1 h 49"/>
                    <a:gd name="T2" fmla="*/ 0 w 28"/>
                    <a:gd name="T3" fmla="*/ 2 h 49"/>
                    <a:gd name="T4" fmla="*/ 0 w 28"/>
                    <a:gd name="T5" fmla="*/ 2 h 49"/>
                    <a:gd name="T6" fmla="*/ 0 w 28"/>
                    <a:gd name="T7" fmla="*/ 3 h 49"/>
                    <a:gd name="T8" fmla="*/ 0 w 28"/>
                    <a:gd name="T9" fmla="*/ 4 h 49"/>
                    <a:gd name="T10" fmla="*/ 49 w 28"/>
                    <a:gd name="T11" fmla="*/ 40 h 49"/>
                    <a:gd name="T12" fmla="*/ 54 w 28"/>
                    <a:gd name="T13" fmla="*/ 40 h 49"/>
                    <a:gd name="T14" fmla="*/ 60 w 28"/>
                    <a:gd name="T15" fmla="*/ 38 h 49"/>
                    <a:gd name="T16" fmla="*/ 65 w 28"/>
                    <a:gd name="T17" fmla="*/ 38 h 49"/>
                    <a:gd name="T18" fmla="*/ 76 w 28"/>
                    <a:gd name="T19" fmla="*/ 38 h 49"/>
                    <a:gd name="T20" fmla="*/ 8 w 28"/>
                    <a:gd name="T21" fmla="*/ 0 h 49"/>
                    <a:gd name="T22" fmla="*/ 8 w 28"/>
                    <a:gd name="T23" fmla="*/ 0 h 49"/>
                    <a:gd name="T24" fmla="*/ 5 w 28"/>
                    <a:gd name="T25" fmla="*/ 0 h 49"/>
                    <a:gd name="T26" fmla="*/ 3 w 28"/>
                    <a:gd name="T27" fmla="*/ 0 h 49"/>
                    <a:gd name="T28" fmla="*/ 3 w 28"/>
                    <a:gd name="T29" fmla="*/ 1 h 4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28" h="49">
                      <a:moveTo>
                        <a:pt x="1" y="1"/>
                      </a:moveTo>
                      <a:lnTo>
                        <a:pt x="0" y="2"/>
                      </a:lnTo>
                      <a:lnTo>
                        <a:pt x="0" y="4"/>
                      </a:lnTo>
                      <a:lnTo>
                        <a:pt x="0" y="5"/>
                      </a:lnTo>
                      <a:lnTo>
                        <a:pt x="18" y="49"/>
                      </a:lnTo>
                      <a:lnTo>
                        <a:pt x="20" y="49"/>
                      </a:lnTo>
                      <a:lnTo>
                        <a:pt x="22" y="47"/>
                      </a:lnTo>
                      <a:lnTo>
                        <a:pt x="24" y="47"/>
                      </a:lnTo>
                      <a:lnTo>
                        <a:pt x="28" y="47"/>
                      </a:lnTo>
                      <a:lnTo>
                        <a:pt x="3" y="0"/>
                      </a:lnTo>
                      <a:lnTo>
                        <a:pt x="2" y="0"/>
                      </a:lnTo>
                      <a:lnTo>
                        <a:pt x="1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rgbClr val="EA91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37" name="Freeform 222"/>
                <p:cNvSpPr>
                  <a:spLocks/>
                </p:cNvSpPr>
                <p:nvPr/>
              </p:nvSpPr>
              <p:spPr bwMode="auto">
                <a:xfrm>
                  <a:off x="1769" y="1525"/>
                  <a:ext cx="321" cy="154"/>
                </a:xfrm>
                <a:custGeom>
                  <a:avLst/>
                  <a:gdLst>
                    <a:gd name="T0" fmla="*/ 0 w 117"/>
                    <a:gd name="T1" fmla="*/ 8 h 185"/>
                    <a:gd name="T2" fmla="*/ 8 w 117"/>
                    <a:gd name="T3" fmla="*/ 9 h 185"/>
                    <a:gd name="T4" fmla="*/ 36 w 117"/>
                    <a:gd name="T5" fmla="*/ 13 h 185"/>
                    <a:gd name="T6" fmla="*/ 77 w 117"/>
                    <a:gd name="T7" fmla="*/ 20 h 185"/>
                    <a:gd name="T8" fmla="*/ 126 w 117"/>
                    <a:gd name="T9" fmla="*/ 32 h 185"/>
                    <a:gd name="T10" fmla="*/ 173 w 117"/>
                    <a:gd name="T11" fmla="*/ 51 h 185"/>
                    <a:gd name="T12" fmla="*/ 214 w 117"/>
                    <a:gd name="T13" fmla="*/ 77 h 185"/>
                    <a:gd name="T14" fmla="*/ 250 w 117"/>
                    <a:gd name="T15" fmla="*/ 110 h 185"/>
                    <a:gd name="T16" fmla="*/ 263 w 117"/>
                    <a:gd name="T17" fmla="*/ 154 h 185"/>
                    <a:gd name="T18" fmla="*/ 269 w 117"/>
                    <a:gd name="T19" fmla="*/ 153 h 185"/>
                    <a:gd name="T20" fmla="*/ 280 w 117"/>
                    <a:gd name="T21" fmla="*/ 150 h 185"/>
                    <a:gd name="T22" fmla="*/ 294 w 117"/>
                    <a:gd name="T23" fmla="*/ 144 h 185"/>
                    <a:gd name="T24" fmla="*/ 305 w 117"/>
                    <a:gd name="T25" fmla="*/ 134 h 185"/>
                    <a:gd name="T26" fmla="*/ 318 w 117"/>
                    <a:gd name="T27" fmla="*/ 122 h 185"/>
                    <a:gd name="T28" fmla="*/ 321 w 117"/>
                    <a:gd name="T29" fmla="*/ 108 h 185"/>
                    <a:gd name="T30" fmla="*/ 318 w 117"/>
                    <a:gd name="T31" fmla="*/ 90 h 185"/>
                    <a:gd name="T32" fmla="*/ 302 w 117"/>
                    <a:gd name="T33" fmla="*/ 69 h 185"/>
                    <a:gd name="T34" fmla="*/ 277 w 117"/>
                    <a:gd name="T35" fmla="*/ 47 h 185"/>
                    <a:gd name="T36" fmla="*/ 241 w 117"/>
                    <a:gd name="T37" fmla="*/ 31 h 185"/>
                    <a:gd name="T38" fmla="*/ 200 w 117"/>
                    <a:gd name="T39" fmla="*/ 17 h 185"/>
                    <a:gd name="T40" fmla="*/ 159 w 117"/>
                    <a:gd name="T41" fmla="*/ 7 h 185"/>
                    <a:gd name="T42" fmla="*/ 115 w 117"/>
                    <a:gd name="T43" fmla="*/ 2 h 185"/>
                    <a:gd name="T44" fmla="*/ 74 w 117"/>
                    <a:gd name="T45" fmla="*/ 0 h 185"/>
                    <a:gd name="T46" fmla="*/ 33 w 117"/>
                    <a:gd name="T47" fmla="*/ 2 h 185"/>
                    <a:gd name="T48" fmla="*/ 0 w 117"/>
                    <a:gd name="T49" fmla="*/ 8 h 185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117" h="185">
                      <a:moveTo>
                        <a:pt x="0" y="10"/>
                      </a:moveTo>
                      <a:lnTo>
                        <a:pt x="3" y="11"/>
                      </a:lnTo>
                      <a:lnTo>
                        <a:pt x="13" y="16"/>
                      </a:lnTo>
                      <a:lnTo>
                        <a:pt x="28" y="24"/>
                      </a:lnTo>
                      <a:lnTo>
                        <a:pt x="46" y="39"/>
                      </a:lnTo>
                      <a:lnTo>
                        <a:pt x="63" y="61"/>
                      </a:lnTo>
                      <a:lnTo>
                        <a:pt x="78" y="92"/>
                      </a:lnTo>
                      <a:lnTo>
                        <a:pt x="91" y="132"/>
                      </a:lnTo>
                      <a:lnTo>
                        <a:pt x="96" y="185"/>
                      </a:lnTo>
                      <a:lnTo>
                        <a:pt x="98" y="184"/>
                      </a:lnTo>
                      <a:lnTo>
                        <a:pt x="102" y="180"/>
                      </a:lnTo>
                      <a:lnTo>
                        <a:pt x="107" y="173"/>
                      </a:lnTo>
                      <a:lnTo>
                        <a:pt x="111" y="161"/>
                      </a:lnTo>
                      <a:lnTo>
                        <a:pt x="116" y="147"/>
                      </a:lnTo>
                      <a:lnTo>
                        <a:pt x="117" y="130"/>
                      </a:lnTo>
                      <a:lnTo>
                        <a:pt x="116" y="108"/>
                      </a:lnTo>
                      <a:lnTo>
                        <a:pt x="110" y="83"/>
                      </a:lnTo>
                      <a:lnTo>
                        <a:pt x="101" y="57"/>
                      </a:lnTo>
                      <a:lnTo>
                        <a:pt x="88" y="37"/>
                      </a:lnTo>
                      <a:lnTo>
                        <a:pt x="73" y="21"/>
                      </a:lnTo>
                      <a:lnTo>
                        <a:pt x="58" y="9"/>
                      </a:lnTo>
                      <a:lnTo>
                        <a:pt x="42" y="2"/>
                      </a:lnTo>
                      <a:lnTo>
                        <a:pt x="27" y="0"/>
                      </a:lnTo>
                      <a:lnTo>
                        <a:pt x="12" y="2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BF4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38" name="Freeform 223"/>
                <p:cNvSpPr>
                  <a:spLocks/>
                </p:cNvSpPr>
                <p:nvPr/>
              </p:nvSpPr>
              <p:spPr bwMode="auto">
                <a:xfrm>
                  <a:off x="1682" y="1693"/>
                  <a:ext cx="234" cy="36"/>
                </a:xfrm>
                <a:custGeom>
                  <a:avLst/>
                  <a:gdLst>
                    <a:gd name="T0" fmla="*/ 0 w 86"/>
                    <a:gd name="T1" fmla="*/ 3 h 44"/>
                    <a:gd name="T2" fmla="*/ 8 w 86"/>
                    <a:gd name="T3" fmla="*/ 6 h 44"/>
                    <a:gd name="T4" fmla="*/ 19 w 86"/>
                    <a:gd name="T5" fmla="*/ 14 h 44"/>
                    <a:gd name="T6" fmla="*/ 41 w 86"/>
                    <a:gd name="T7" fmla="*/ 23 h 44"/>
                    <a:gd name="T8" fmla="*/ 71 w 86"/>
                    <a:gd name="T9" fmla="*/ 31 h 44"/>
                    <a:gd name="T10" fmla="*/ 103 w 86"/>
                    <a:gd name="T11" fmla="*/ 36 h 44"/>
                    <a:gd name="T12" fmla="*/ 144 w 86"/>
                    <a:gd name="T13" fmla="*/ 35 h 44"/>
                    <a:gd name="T14" fmla="*/ 188 w 86"/>
                    <a:gd name="T15" fmla="*/ 26 h 44"/>
                    <a:gd name="T16" fmla="*/ 234 w 86"/>
                    <a:gd name="T17" fmla="*/ 6 h 44"/>
                    <a:gd name="T18" fmla="*/ 234 w 86"/>
                    <a:gd name="T19" fmla="*/ 6 h 44"/>
                    <a:gd name="T20" fmla="*/ 229 w 86"/>
                    <a:gd name="T21" fmla="*/ 4 h 44"/>
                    <a:gd name="T22" fmla="*/ 220 w 86"/>
                    <a:gd name="T23" fmla="*/ 3 h 44"/>
                    <a:gd name="T24" fmla="*/ 204 w 86"/>
                    <a:gd name="T25" fmla="*/ 2 h 44"/>
                    <a:gd name="T26" fmla="*/ 177 w 86"/>
                    <a:gd name="T27" fmla="*/ 0 h 44"/>
                    <a:gd name="T28" fmla="*/ 136 w 86"/>
                    <a:gd name="T29" fmla="*/ 0 h 44"/>
                    <a:gd name="T30" fmla="*/ 79 w 86"/>
                    <a:gd name="T31" fmla="*/ 2 h 44"/>
                    <a:gd name="T32" fmla="*/ 0 w 86"/>
                    <a:gd name="T33" fmla="*/ 3 h 44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86" h="44">
                      <a:moveTo>
                        <a:pt x="0" y="4"/>
                      </a:moveTo>
                      <a:lnTo>
                        <a:pt x="3" y="7"/>
                      </a:lnTo>
                      <a:lnTo>
                        <a:pt x="7" y="17"/>
                      </a:lnTo>
                      <a:lnTo>
                        <a:pt x="15" y="28"/>
                      </a:lnTo>
                      <a:lnTo>
                        <a:pt x="26" y="38"/>
                      </a:lnTo>
                      <a:lnTo>
                        <a:pt x="38" y="44"/>
                      </a:lnTo>
                      <a:lnTo>
                        <a:pt x="53" y="43"/>
                      </a:lnTo>
                      <a:lnTo>
                        <a:pt x="69" y="32"/>
                      </a:lnTo>
                      <a:lnTo>
                        <a:pt x="86" y="7"/>
                      </a:lnTo>
                      <a:lnTo>
                        <a:pt x="84" y="5"/>
                      </a:lnTo>
                      <a:lnTo>
                        <a:pt x="81" y="4"/>
                      </a:lnTo>
                      <a:lnTo>
                        <a:pt x="75" y="2"/>
                      </a:lnTo>
                      <a:lnTo>
                        <a:pt x="65" y="0"/>
                      </a:lnTo>
                      <a:lnTo>
                        <a:pt x="50" y="0"/>
                      </a:lnTo>
                      <a:lnTo>
                        <a:pt x="29" y="2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E059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39" name="Freeform 224"/>
                <p:cNvSpPr>
                  <a:spLocks/>
                </p:cNvSpPr>
                <p:nvPr/>
              </p:nvSpPr>
              <p:spPr bwMode="auto">
                <a:xfrm>
                  <a:off x="1687" y="1698"/>
                  <a:ext cx="223" cy="21"/>
                </a:xfrm>
                <a:custGeom>
                  <a:avLst/>
                  <a:gdLst>
                    <a:gd name="T0" fmla="*/ 0 w 80"/>
                    <a:gd name="T1" fmla="*/ 0 h 28"/>
                    <a:gd name="T2" fmla="*/ 3 w 80"/>
                    <a:gd name="T3" fmla="*/ 2 h 28"/>
                    <a:gd name="T4" fmla="*/ 14 w 80"/>
                    <a:gd name="T5" fmla="*/ 6 h 28"/>
                    <a:gd name="T6" fmla="*/ 39 w 80"/>
                    <a:gd name="T7" fmla="*/ 12 h 28"/>
                    <a:gd name="T8" fmla="*/ 64 w 80"/>
                    <a:gd name="T9" fmla="*/ 17 h 28"/>
                    <a:gd name="T10" fmla="*/ 95 w 80"/>
                    <a:gd name="T11" fmla="*/ 21 h 28"/>
                    <a:gd name="T12" fmla="*/ 134 w 80"/>
                    <a:gd name="T13" fmla="*/ 21 h 28"/>
                    <a:gd name="T14" fmla="*/ 178 w 80"/>
                    <a:gd name="T15" fmla="*/ 15 h 28"/>
                    <a:gd name="T16" fmla="*/ 223 w 80"/>
                    <a:gd name="T17" fmla="*/ 3 h 28"/>
                    <a:gd name="T18" fmla="*/ 217 w 80"/>
                    <a:gd name="T19" fmla="*/ 3 h 28"/>
                    <a:gd name="T20" fmla="*/ 201 w 80"/>
                    <a:gd name="T21" fmla="*/ 3 h 28"/>
                    <a:gd name="T22" fmla="*/ 178 w 80"/>
                    <a:gd name="T23" fmla="*/ 3 h 28"/>
                    <a:gd name="T24" fmla="*/ 151 w 80"/>
                    <a:gd name="T25" fmla="*/ 3 h 28"/>
                    <a:gd name="T26" fmla="*/ 114 w 80"/>
                    <a:gd name="T27" fmla="*/ 3 h 28"/>
                    <a:gd name="T28" fmla="*/ 75 w 80"/>
                    <a:gd name="T29" fmla="*/ 2 h 28"/>
                    <a:gd name="T30" fmla="*/ 39 w 80"/>
                    <a:gd name="T31" fmla="*/ 1 h 28"/>
                    <a:gd name="T32" fmla="*/ 0 w 80"/>
                    <a:gd name="T33" fmla="*/ 0 h 2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80" h="28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5" y="8"/>
                      </a:lnTo>
                      <a:lnTo>
                        <a:pt x="14" y="16"/>
                      </a:lnTo>
                      <a:lnTo>
                        <a:pt x="23" y="23"/>
                      </a:lnTo>
                      <a:lnTo>
                        <a:pt x="34" y="28"/>
                      </a:lnTo>
                      <a:lnTo>
                        <a:pt x="48" y="28"/>
                      </a:lnTo>
                      <a:lnTo>
                        <a:pt x="64" y="20"/>
                      </a:lnTo>
                      <a:lnTo>
                        <a:pt x="80" y="4"/>
                      </a:lnTo>
                      <a:lnTo>
                        <a:pt x="78" y="4"/>
                      </a:lnTo>
                      <a:lnTo>
                        <a:pt x="72" y="4"/>
                      </a:lnTo>
                      <a:lnTo>
                        <a:pt x="64" y="4"/>
                      </a:lnTo>
                      <a:lnTo>
                        <a:pt x="54" y="4"/>
                      </a:lnTo>
                      <a:lnTo>
                        <a:pt x="41" y="4"/>
                      </a:lnTo>
                      <a:lnTo>
                        <a:pt x="27" y="2"/>
                      </a:lnTo>
                      <a:lnTo>
                        <a:pt x="14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40" name="Freeform 225"/>
                <p:cNvSpPr>
                  <a:spLocks/>
                </p:cNvSpPr>
                <p:nvPr/>
              </p:nvSpPr>
              <p:spPr bwMode="auto">
                <a:xfrm>
                  <a:off x="1318" y="1495"/>
                  <a:ext cx="347" cy="374"/>
                </a:xfrm>
                <a:custGeom>
                  <a:avLst/>
                  <a:gdLst>
                    <a:gd name="T0" fmla="*/ 339 w 128"/>
                    <a:gd name="T1" fmla="*/ 0 h 451"/>
                    <a:gd name="T2" fmla="*/ 190 w 128"/>
                    <a:gd name="T3" fmla="*/ 51 h 451"/>
                    <a:gd name="T4" fmla="*/ 92 w 128"/>
                    <a:gd name="T5" fmla="*/ 109 h 451"/>
                    <a:gd name="T6" fmla="*/ 33 w 128"/>
                    <a:gd name="T7" fmla="*/ 170 h 451"/>
                    <a:gd name="T8" fmla="*/ 5 w 128"/>
                    <a:gd name="T9" fmla="*/ 231 h 451"/>
                    <a:gd name="T10" fmla="*/ 0 w 128"/>
                    <a:gd name="T11" fmla="*/ 286 h 451"/>
                    <a:gd name="T12" fmla="*/ 8 w 128"/>
                    <a:gd name="T13" fmla="*/ 331 h 451"/>
                    <a:gd name="T14" fmla="*/ 19 w 128"/>
                    <a:gd name="T15" fmla="*/ 362 h 451"/>
                    <a:gd name="T16" fmla="*/ 24 w 128"/>
                    <a:gd name="T17" fmla="*/ 374 h 451"/>
                    <a:gd name="T18" fmla="*/ 27 w 128"/>
                    <a:gd name="T19" fmla="*/ 374 h 451"/>
                    <a:gd name="T20" fmla="*/ 33 w 128"/>
                    <a:gd name="T21" fmla="*/ 374 h 451"/>
                    <a:gd name="T22" fmla="*/ 38 w 128"/>
                    <a:gd name="T23" fmla="*/ 372 h 451"/>
                    <a:gd name="T24" fmla="*/ 41 w 128"/>
                    <a:gd name="T25" fmla="*/ 372 h 451"/>
                    <a:gd name="T26" fmla="*/ 33 w 128"/>
                    <a:gd name="T27" fmla="*/ 360 h 451"/>
                    <a:gd name="T28" fmla="*/ 22 w 128"/>
                    <a:gd name="T29" fmla="*/ 333 h 451"/>
                    <a:gd name="T30" fmla="*/ 16 w 128"/>
                    <a:gd name="T31" fmla="*/ 290 h 451"/>
                    <a:gd name="T32" fmla="*/ 19 w 128"/>
                    <a:gd name="T33" fmla="*/ 238 h 451"/>
                    <a:gd name="T34" fmla="*/ 43 w 128"/>
                    <a:gd name="T35" fmla="*/ 180 h 451"/>
                    <a:gd name="T36" fmla="*/ 100 w 128"/>
                    <a:gd name="T37" fmla="*/ 119 h 451"/>
                    <a:gd name="T38" fmla="*/ 195 w 128"/>
                    <a:gd name="T39" fmla="*/ 60 h 451"/>
                    <a:gd name="T40" fmla="*/ 342 w 128"/>
                    <a:gd name="T41" fmla="*/ 5 h 451"/>
                    <a:gd name="T42" fmla="*/ 347 w 128"/>
                    <a:gd name="T43" fmla="*/ 4 h 451"/>
                    <a:gd name="T44" fmla="*/ 347 w 128"/>
                    <a:gd name="T45" fmla="*/ 3 h 451"/>
                    <a:gd name="T46" fmla="*/ 347 w 128"/>
                    <a:gd name="T47" fmla="*/ 2 h 451"/>
                    <a:gd name="T48" fmla="*/ 347 w 128"/>
                    <a:gd name="T49" fmla="*/ 1 h 451"/>
                    <a:gd name="T50" fmla="*/ 347 w 128"/>
                    <a:gd name="T51" fmla="*/ 0 h 451"/>
                    <a:gd name="T52" fmla="*/ 342 w 128"/>
                    <a:gd name="T53" fmla="*/ 0 h 451"/>
                    <a:gd name="T54" fmla="*/ 342 w 128"/>
                    <a:gd name="T55" fmla="*/ 0 h 451"/>
                    <a:gd name="T56" fmla="*/ 339 w 128"/>
                    <a:gd name="T57" fmla="*/ 0 h 451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128" h="451">
                      <a:moveTo>
                        <a:pt x="125" y="0"/>
                      </a:moveTo>
                      <a:lnTo>
                        <a:pt x="70" y="61"/>
                      </a:lnTo>
                      <a:lnTo>
                        <a:pt x="34" y="131"/>
                      </a:lnTo>
                      <a:lnTo>
                        <a:pt x="12" y="205"/>
                      </a:lnTo>
                      <a:lnTo>
                        <a:pt x="2" y="279"/>
                      </a:lnTo>
                      <a:lnTo>
                        <a:pt x="0" y="345"/>
                      </a:lnTo>
                      <a:lnTo>
                        <a:pt x="3" y="399"/>
                      </a:lnTo>
                      <a:lnTo>
                        <a:pt x="7" y="437"/>
                      </a:lnTo>
                      <a:lnTo>
                        <a:pt x="9" y="451"/>
                      </a:lnTo>
                      <a:lnTo>
                        <a:pt x="10" y="451"/>
                      </a:lnTo>
                      <a:lnTo>
                        <a:pt x="12" y="451"/>
                      </a:lnTo>
                      <a:lnTo>
                        <a:pt x="14" y="449"/>
                      </a:lnTo>
                      <a:lnTo>
                        <a:pt x="15" y="448"/>
                      </a:lnTo>
                      <a:lnTo>
                        <a:pt x="12" y="434"/>
                      </a:lnTo>
                      <a:lnTo>
                        <a:pt x="8" y="401"/>
                      </a:lnTo>
                      <a:lnTo>
                        <a:pt x="6" y="350"/>
                      </a:lnTo>
                      <a:lnTo>
                        <a:pt x="7" y="287"/>
                      </a:lnTo>
                      <a:lnTo>
                        <a:pt x="16" y="217"/>
                      </a:lnTo>
                      <a:lnTo>
                        <a:pt x="37" y="143"/>
                      </a:lnTo>
                      <a:lnTo>
                        <a:pt x="72" y="72"/>
                      </a:lnTo>
                      <a:lnTo>
                        <a:pt x="126" y="6"/>
                      </a:lnTo>
                      <a:lnTo>
                        <a:pt x="128" y="5"/>
                      </a:lnTo>
                      <a:lnTo>
                        <a:pt x="128" y="4"/>
                      </a:lnTo>
                      <a:lnTo>
                        <a:pt x="128" y="2"/>
                      </a:lnTo>
                      <a:lnTo>
                        <a:pt x="128" y="1"/>
                      </a:lnTo>
                      <a:lnTo>
                        <a:pt x="128" y="0"/>
                      </a:lnTo>
                      <a:lnTo>
                        <a:pt x="126" y="0"/>
                      </a:lnTo>
                      <a:lnTo>
                        <a:pt x="125" y="0"/>
                      </a:lnTo>
                      <a:close/>
                    </a:path>
                  </a:pathLst>
                </a:custGeom>
                <a:solidFill>
                  <a:srgbClr val="EA91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41" name="Freeform 226"/>
                <p:cNvSpPr>
                  <a:spLocks/>
                </p:cNvSpPr>
                <p:nvPr/>
              </p:nvSpPr>
              <p:spPr bwMode="auto">
                <a:xfrm>
                  <a:off x="1790" y="1723"/>
                  <a:ext cx="33" cy="3"/>
                </a:xfrm>
                <a:custGeom>
                  <a:avLst/>
                  <a:gdLst>
                    <a:gd name="T0" fmla="*/ 33 w 12"/>
                    <a:gd name="T1" fmla="*/ 1 h 6"/>
                    <a:gd name="T2" fmla="*/ 33 w 12"/>
                    <a:gd name="T3" fmla="*/ 2 h 6"/>
                    <a:gd name="T4" fmla="*/ 30 w 12"/>
                    <a:gd name="T5" fmla="*/ 2 h 6"/>
                    <a:gd name="T6" fmla="*/ 25 w 12"/>
                    <a:gd name="T7" fmla="*/ 3 h 6"/>
                    <a:gd name="T8" fmla="*/ 17 w 12"/>
                    <a:gd name="T9" fmla="*/ 3 h 6"/>
                    <a:gd name="T10" fmla="*/ 11 w 12"/>
                    <a:gd name="T11" fmla="*/ 3 h 6"/>
                    <a:gd name="T12" fmla="*/ 6 w 12"/>
                    <a:gd name="T13" fmla="*/ 3 h 6"/>
                    <a:gd name="T14" fmla="*/ 3 w 12"/>
                    <a:gd name="T15" fmla="*/ 2 h 6"/>
                    <a:gd name="T16" fmla="*/ 0 w 12"/>
                    <a:gd name="T17" fmla="*/ 1 h 6"/>
                    <a:gd name="T18" fmla="*/ 3 w 12"/>
                    <a:gd name="T19" fmla="*/ 1 h 6"/>
                    <a:gd name="T20" fmla="*/ 6 w 12"/>
                    <a:gd name="T21" fmla="*/ 1 h 6"/>
                    <a:gd name="T22" fmla="*/ 11 w 12"/>
                    <a:gd name="T23" fmla="*/ 0 h 6"/>
                    <a:gd name="T24" fmla="*/ 17 w 12"/>
                    <a:gd name="T25" fmla="*/ 0 h 6"/>
                    <a:gd name="T26" fmla="*/ 25 w 12"/>
                    <a:gd name="T27" fmla="*/ 0 h 6"/>
                    <a:gd name="T28" fmla="*/ 30 w 12"/>
                    <a:gd name="T29" fmla="*/ 1 h 6"/>
                    <a:gd name="T30" fmla="*/ 33 w 12"/>
                    <a:gd name="T31" fmla="*/ 1 h 6"/>
                    <a:gd name="T32" fmla="*/ 33 w 12"/>
                    <a:gd name="T33" fmla="*/ 1 h 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12" h="6">
                      <a:moveTo>
                        <a:pt x="12" y="2"/>
                      </a:moveTo>
                      <a:lnTo>
                        <a:pt x="12" y="4"/>
                      </a:lnTo>
                      <a:lnTo>
                        <a:pt x="11" y="4"/>
                      </a:lnTo>
                      <a:lnTo>
                        <a:pt x="9" y="5"/>
                      </a:lnTo>
                      <a:lnTo>
                        <a:pt x="6" y="6"/>
                      </a:lnTo>
                      <a:lnTo>
                        <a:pt x="4" y="6"/>
                      </a:lnTo>
                      <a:lnTo>
                        <a:pt x="2" y="5"/>
                      </a:lnTo>
                      <a:lnTo>
                        <a:pt x="1" y="4"/>
                      </a:lnTo>
                      <a:lnTo>
                        <a:pt x="0" y="2"/>
                      </a:lnTo>
                      <a:lnTo>
                        <a:pt x="1" y="1"/>
                      </a:lnTo>
                      <a:lnTo>
                        <a:pt x="2" y="1"/>
                      </a:lnTo>
                      <a:lnTo>
                        <a:pt x="4" y="0"/>
                      </a:lnTo>
                      <a:lnTo>
                        <a:pt x="6" y="0"/>
                      </a:lnTo>
                      <a:lnTo>
                        <a:pt x="9" y="0"/>
                      </a:lnTo>
                      <a:lnTo>
                        <a:pt x="11" y="1"/>
                      </a:lnTo>
                      <a:lnTo>
                        <a:pt x="12" y="1"/>
                      </a:lnTo>
                      <a:lnTo>
                        <a:pt x="12" y="2"/>
                      </a:lnTo>
                      <a:close/>
                    </a:path>
                  </a:pathLst>
                </a:custGeom>
                <a:solidFill>
                  <a:srgbClr val="ED9B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42" name="Freeform 227"/>
                <p:cNvSpPr>
                  <a:spLocks/>
                </p:cNvSpPr>
                <p:nvPr/>
              </p:nvSpPr>
              <p:spPr bwMode="auto">
                <a:xfrm>
                  <a:off x="1399" y="1505"/>
                  <a:ext cx="277" cy="376"/>
                </a:xfrm>
                <a:custGeom>
                  <a:avLst/>
                  <a:gdLst>
                    <a:gd name="T0" fmla="*/ 272 w 101"/>
                    <a:gd name="T1" fmla="*/ 0 h 451"/>
                    <a:gd name="T2" fmla="*/ 129 w 101"/>
                    <a:gd name="T3" fmla="*/ 78 h 451"/>
                    <a:gd name="T4" fmla="*/ 44 w 101"/>
                    <a:gd name="T5" fmla="*/ 151 h 451"/>
                    <a:gd name="T6" fmla="*/ 5 w 101"/>
                    <a:gd name="T7" fmla="*/ 214 h 451"/>
                    <a:gd name="T8" fmla="*/ 0 w 101"/>
                    <a:gd name="T9" fmla="*/ 268 h 451"/>
                    <a:gd name="T10" fmla="*/ 16 w 101"/>
                    <a:gd name="T11" fmla="*/ 312 h 451"/>
                    <a:gd name="T12" fmla="*/ 41 w 101"/>
                    <a:gd name="T13" fmla="*/ 345 h 451"/>
                    <a:gd name="T14" fmla="*/ 66 w 101"/>
                    <a:gd name="T15" fmla="*/ 367 h 451"/>
                    <a:gd name="T16" fmla="*/ 80 w 101"/>
                    <a:gd name="T17" fmla="*/ 374 h 451"/>
                    <a:gd name="T18" fmla="*/ 80 w 101"/>
                    <a:gd name="T19" fmla="*/ 375 h 451"/>
                    <a:gd name="T20" fmla="*/ 82 w 101"/>
                    <a:gd name="T21" fmla="*/ 376 h 451"/>
                    <a:gd name="T22" fmla="*/ 82 w 101"/>
                    <a:gd name="T23" fmla="*/ 376 h 451"/>
                    <a:gd name="T24" fmla="*/ 82 w 101"/>
                    <a:gd name="T25" fmla="*/ 376 h 451"/>
                    <a:gd name="T26" fmla="*/ 85 w 101"/>
                    <a:gd name="T27" fmla="*/ 375 h 451"/>
                    <a:gd name="T28" fmla="*/ 85 w 101"/>
                    <a:gd name="T29" fmla="*/ 374 h 451"/>
                    <a:gd name="T30" fmla="*/ 88 w 101"/>
                    <a:gd name="T31" fmla="*/ 373 h 451"/>
                    <a:gd name="T32" fmla="*/ 88 w 101"/>
                    <a:gd name="T33" fmla="*/ 373 h 451"/>
                    <a:gd name="T34" fmla="*/ 80 w 101"/>
                    <a:gd name="T35" fmla="*/ 365 h 451"/>
                    <a:gd name="T36" fmla="*/ 52 w 101"/>
                    <a:gd name="T37" fmla="*/ 345 h 451"/>
                    <a:gd name="T38" fmla="*/ 30 w 101"/>
                    <a:gd name="T39" fmla="*/ 315 h 451"/>
                    <a:gd name="T40" fmla="*/ 19 w 101"/>
                    <a:gd name="T41" fmla="*/ 273 h 451"/>
                    <a:gd name="T42" fmla="*/ 25 w 101"/>
                    <a:gd name="T43" fmla="*/ 220 h 451"/>
                    <a:gd name="T44" fmla="*/ 63 w 101"/>
                    <a:gd name="T45" fmla="*/ 158 h 451"/>
                    <a:gd name="T46" fmla="*/ 143 w 101"/>
                    <a:gd name="T47" fmla="*/ 85 h 451"/>
                    <a:gd name="T48" fmla="*/ 277 w 101"/>
                    <a:gd name="T49" fmla="*/ 5 h 451"/>
                    <a:gd name="T50" fmla="*/ 277 w 101"/>
                    <a:gd name="T51" fmla="*/ 3 h 451"/>
                    <a:gd name="T52" fmla="*/ 277 w 101"/>
                    <a:gd name="T53" fmla="*/ 3 h 451"/>
                    <a:gd name="T54" fmla="*/ 277 w 101"/>
                    <a:gd name="T55" fmla="*/ 2 h 451"/>
                    <a:gd name="T56" fmla="*/ 277 w 101"/>
                    <a:gd name="T57" fmla="*/ 1 h 451"/>
                    <a:gd name="T58" fmla="*/ 277 w 101"/>
                    <a:gd name="T59" fmla="*/ 0 h 451"/>
                    <a:gd name="T60" fmla="*/ 274 w 101"/>
                    <a:gd name="T61" fmla="*/ 0 h 451"/>
                    <a:gd name="T62" fmla="*/ 274 w 101"/>
                    <a:gd name="T63" fmla="*/ 0 h 451"/>
                    <a:gd name="T64" fmla="*/ 272 w 101"/>
                    <a:gd name="T65" fmla="*/ 0 h 45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0" t="0" r="r" b="b"/>
                  <a:pathLst>
                    <a:path w="101" h="451">
                      <a:moveTo>
                        <a:pt x="99" y="0"/>
                      </a:moveTo>
                      <a:lnTo>
                        <a:pt x="47" y="94"/>
                      </a:lnTo>
                      <a:lnTo>
                        <a:pt x="16" y="181"/>
                      </a:lnTo>
                      <a:lnTo>
                        <a:pt x="2" y="257"/>
                      </a:lnTo>
                      <a:lnTo>
                        <a:pt x="0" y="321"/>
                      </a:lnTo>
                      <a:lnTo>
                        <a:pt x="6" y="374"/>
                      </a:lnTo>
                      <a:lnTo>
                        <a:pt x="15" y="414"/>
                      </a:lnTo>
                      <a:lnTo>
                        <a:pt x="24" y="440"/>
                      </a:lnTo>
                      <a:lnTo>
                        <a:pt x="29" y="449"/>
                      </a:lnTo>
                      <a:lnTo>
                        <a:pt x="29" y="450"/>
                      </a:lnTo>
                      <a:lnTo>
                        <a:pt x="30" y="451"/>
                      </a:lnTo>
                      <a:lnTo>
                        <a:pt x="31" y="450"/>
                      </a:lnTo>
                      <a:lnTo>
                        <a:pt x="31" y="449"/>
                      </a:lnTo>
                      <a:lnTo>
                        <a:pt x="32" y="448"/>
                      </a:lnTo>
                      <a:lnTo>
                        <a:pt x="32" y="447"/>
                      </a:lnTo>
                      <a:lnTo>
                        <a:pt x="29" y="438"/>
                      </a:lnTo>
                      <a:lnTo>
                        <a:pt x="19" y="414"/>
                      </a:lnTo>
                      <a:lnTo>
                        <a:pt x="11" y="378"/>
                      </a:lnTo>
                      <a:lnTo>
                        <a:pt x="7" y="327"/>
                      </a:lnTo>
                      <a:lnTo>
                        <a:pt x="9" y="264"/>
                      </a:lnTo>
                      <a:lnTo>
                        <a:pt x="23" y="189"/>
                      </a:lnTo>
                      <a:lnTo>
                        <a:pt x="52" y="102"/>
                      </a:lnTo>
                      <a:lnTo>
                        <a:pt x="101" y="6"/>
                      </a:lnTo>
                      <a:lnTo>
                        <a:pt x="101" y="4"/>
                      </a:lnTo>
                      <a:lnTo>
                        <a:pt x="101" y="3"/>
                      </a:lnTo>
                      <a:lnTo>
                        <a:pt x="101" y="2"/>
                      </a:lnTo>
                      <a:lnTo>
                        <a:pt x="101" y="1"/>
                      </a:lnTo>
                      <a:lnTo>
                        <a:pt x="101" y="0"/>
                      </a:lnTo>
                      <a:lnTo>
                        <a:pt x="100" y="0"/>
                      </a:lnTo>
                      <a:lnTo>
                        <a:pt x="99" y="0"/>
                      </a:lnTo>
                      <a:close/>
                    </a:path>
                  </a:pathLst>
                </a:custGeom>
                <a:solidFill>
                  <a:srgbClr val="EA91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43" name="Freeform 228"/>
                <p:cNvSpPr>
                  <a:spLocks/>
                </p:cNvSpPr>
                <p:nvPr/>
              </p:nvSpPr>
              <p:spPr bwMode="auto">
                <a:xfrm>
                  <a:off x="1491" y="1528"/>
                  <a:ext cx="229" cy="356"/>
                </a:xfrm>
                <a:custGeom>
                  <a:avLst/>
                  <a:gdLst>
                    <a:gd name="T0" fmla="*/ 210 w 83"/>
                    <a:gd name="T1" fmla="*/ 0 h 429"/>
                    <a:gd name="T2" fmla="*/ 119 w 83"/>
                    <a:gd name="T3" fmla="*/ 30 h 429"/>
                    <a:gd name="T4" fmla="*/ 55 w 83"/>
                    <a:gd name="T5" fmla="*/ 76 h 429"/>
                    <a:gd name="T6" fmla="*/ 19 w 83"/>
                    <a:gd name="T7" fmla="*/ 132 h 429"/>
                    <a:gd name="T8" fmla="*/ 3 w 83"/>
                    <a:gd name="T9" fmla="*/ 193 h 429"/>
                    <a:gd name="T10" fmla="*/ 0 w 83"/>
                    <a:gd name="T11" fmla="*/ 251 h 429"/>
                    <a:gd name="T12" fmla="*/ 3 w 83"/>
                    <a:gd name="T13" fmla="*/ 300 h 429"/>
                    <a:gd name="T14" fmla="*/ 14 w 83"/>
                    <a:gd name="T15" fmla="*/ 336 h 429"/>
                    <a:gd name="T16" fmla="*/ 17 w 83"/>
                    <a:gd name="T17" fmla="*/ 349 h 429"/>
                    <a:gd name="T18" fmla="*/ 19 w 83"/>
                    <a:gd name="T19" fmla="*/ 353 h 429"/>
                    <a:gd name="T20" fmla="*/ 25 w 83"/>
                    <a:gd name="T21" fmla="*/ 355 h 429"/>
                    <a:gd name="T22" fmla="*/ 30 w 83"/>
                    <a:gd name="T23" fmla="*/ 356 h 429"/>
                    <a:gd name="T24" fmla="*/ 33 w 83"/>
                    <a:gd name="T25" fmla="*/ 355 h 429"/>
                    <a:gd name="T26" fmla="*/ 30 w 83"/>
                    <a:gd name="T27" fmla="*/ 339 h 429"/>
                    <a:gd name="T28" fmla="*/ 22 w 83"/>
                    <a:gd name="T29" fmla="*/ 302 h 429"/>
                    <a:gd name="T30" fmla="*/ 19 w 83"/>
                    <a:gd name="T31" fmla="*/ 249 h 429"/>
                    <a:gd name="T32" fmla="*/ 25 w 83"/>
                    <a:gd name="T33" fmla="*/ 187 h 429"/>
                    <a:gd name="T34" fmla="*/ 41 w 83"/>
                    <a:gd name="T35" fmla="*/ 124 h 429"/>
                    <a:gd name="T36" fmla="*/ 80 w 83"/>
                    <a:gd name="T37" fmla="*/ 68 h 429"/>
                    <a:gd name="T38" fmla="*/ 141 w 83"/>
                    <a:gd name="T39" fmla="*/ 27 h 429"/>
                    <a:gd name="T40" fmla="*/ 229 w 83"/>
                    <a:gd name="T41" fmla="*/ 7 h 429"/>
                    <a:gd name="T42" fmla="*/ 229 w 83"/>
                    <a:gd name="T43" fmla="*/ 6 h 429"/>
                    <a:gd name="T44" fmla="*/ 223 w 83"/>
                    <a:gd name="T45" fmla="*/ 5 h 429"/>
                    <a:gd name="T46" fmla="*/ 221 w 83"/>
                    <a:gd name="T47" fmla="*/ 4 h 429"/>
                    <a:gd name="T48" fmla="*/ 215 w 83"/>
                    <a:gd name="T49" fmla="*/ 2 h 429"/>
                    <a:gd name="T50" fmla="*/ 212 w 83"/>
                    <a:gd name="T51" fmla="*/ 1 h 429"/>
                    <a:gd name="T52" fmla="*/ 212 w 83"/>
                    <a:gd name="T53" fmla="*/ 1 h 429"/>
                    <a:gd name="T54" fmla="*/ 210 w 83"/>
                    <a:gd name="T55" fmla="*/ 0 h 429"/>
                    <a:gd name="T56" fmla="*/ 210 w 83"/>
                    <a:gd name="T57" fmla="*/ 0 h 429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83" h="429">
                      <a:moveTo>
                        <a:pt x="76" y="0"/>
                      </a:moveTo>
                      <a:lnTo>
                        <a:pt x="43" y="36"/>
                      </a:lnTo>
                      <a:lnTo>
                        <a:pt x="20" y="91"/>
                      </a:lnTo>
                      <a:lnTo>
                        <a:pt x="7" y="159"/>
                      </a:lnTo>
                      <a:lnTo>
                        <a:pt x="1" y="233"/>
                      </a:lnTo>
                      <a:lnTo>
                        <a:pt x="0" y="302"/>
                      </a:lnTo>
                      <a:lnTo>
                        <a:pt x="1" y="362"/>
                      </a:lnTo>
                      <a:lnTo>
                        <a:pt x="5" y="405"/>
                      </a:lnTo>
                      <a:lnTo>
                        <a:pt x="6" y="421"/>
                      </a:lnTo>
                      <a:lnTo>
                        <a:pt x="7" y="425"/>
                      </a:lnTo>
                      <a:lnTo>
                        <a:pt x="9" y="428"/>
                      </a:lnTo>
                      <a:lnTo>
                        <a:pt x="11" y="429"/>
                      </a:lnTo>
                      <a:lnTo>
                        <a:pt x="12" y="428"/>
                      </a:lnTo>
                      <a:lnTo>
                        <a:pt x="11" y="409"/>
                      </a:lnTo>
                      <a:lnTo>
                        <a:pt x="8" y="364"/>
                      </a:lnTo>
                      <a:lnTo>
                        <a:pt x="7" y="300"/>
                      </a:lnTo>
                      <a:lnTo>
                        <a:pt x="9" y="225"/>
                      </a:lnTo>
                      <a:lnTo>
                        <a:pt x="15" y="150"/>
                      </a:lnTo>
                      <a:lnTo>
                        <a:pt x="29" y="82"/>
                      </a:lnTo>
                      <a:lnTo>
                        <a:pt x="51" y="33"/>
                      </a:lnTo>
                      <a:lnTo>
                        <a:pt x="83" y="8"/>
                      </a:lnTo>
                      <a:lnTo>
                        <a:pt x="83" y="7"/>
                      </a:lnTo>
                      <a:lnTo>
                        <a:pt x="81" y="6"/>
                      </a:lnTo>
                      <a:lnTo>
                        <a:pt x="80" y="5"/>
                      </a:lnTo>
                      <a:lnTo>
                        <a:pt x="78" y="3"/>
                      </a:lnTo>
                      <a:lnTo>
                        <a:pt x="77" y="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solidFill>
                  <a:srgbClr val="EA91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44" name="Freeform 229"/>
                <p:cNvSpPr>
                  <a:spLocks/>
                </p:cNvSpPr>
                <p:nvPr/>
              </p:nvSpPr>
              <p:spPr bwMode="auto">
                <a:xfrm>
                  <a:off x="1247" y="1797"/>
                  <a:ext cx="1315" cy="1000"/>
                </a:xfrm>
                <a:custGeom>
                  <a:avLst/>
                  <a:gdLst>
                    <a:gd name="T0" fmla="*/ 1190 w 484"/>
                    <a:gd name="T1" fmla="*/ 906 h 1202"/>
                    <a:gd name="T2" fmla="*/ 1157 w 484"/>
                    <a:gd name="T3" fmla="*/ 741 h 1202"/>
                    <a:gd name="T4" fmla="*/ 1198 w 484"/>
                    <a:gd name="T5" fmla="*/ 601 h 1202"/>
                    <a:gd name="T6" fmla="*/ 1263 w 484"/>
                    <a:gd name="T7" fmla="*/ 483 h 1202"/>
                    <a:gd name="T8" fmla="*/ 1315 w 484"/>
                    <a:gd name="T9" fmla="*/ 379 h 1202"/>
                    <a:gd name="T10" fmla="*/ 1296 w 484"/>
                    <a:gd name="T11" fmla="*/ 289 h 1202"/>
                    <a:gd name="T12" fmla="*/ 1163 w 484"/>
                    <a:gd name="T13" fmla="*/ 208 h 1202"/>
                    <a:gd name="T14" fmla="*/ 869 w 484"/>
                    <a:gd name="T15" fmla="*/ 131 h 1202"/>
                    <a:gd name="T16" fmla="*/ 617 w 484"/>
                    <a:gd name="T17" fmla="*/ 84 h 1202"/>
                    <a:gd name="T18" fmla="*/ 600 w 484"/>
                    <a:gd name="T19" fmla="*/ 62 h 1202"/>
                    <a:gd name="T20" fmla="*/ 557 w 484"/>
                    <a:gd name="T21" fmla="*/ 38 h 1202"/>
                    <a:gd name="T22" fmla="*/ 519 w 484"/>
                    <a:gd name="T23" fmla="*/ 22 h 1202"/>
                    <a:gd name="T24" fmla="*/ 470 w 484"/>
                    <a:gd name="T25" fmla="*/ 7 h 1202"/>
                    <a:gd name="T26" fmla="*/ 432 w 484"/>
                    <a:gd name="T27" fmla="*/ 1 h 1202"/>
                    <a:gd name="T28" fmla="*/ 408 w 484"/>
                    <a:gd name="T29" fmla="*/ 1 h 1202"/>
                    <a:gd name="T30" fmla="*/ 370 w 484"/>
                    <a:gd name="T31" fmla="*/ 1 h 1202"/>
                    <a:gd name="T32" fmla="*/ 315 w 484"/>
                    <a:gd name="T33" fmla="*/ 2 h 1202"/>
                    <a:gd name="T34" fmla="*/ 269 w 484"/>
                    <a:gd name="T35" fmla="*/ 2 h 1202"/>
                    <a:gd name="T36" fmla="*/ 242 w 484"/>
                    <a:gd name="T37" fmla="*/ 0 h 1202"/>
                    <a:gd name="T38" fmla="*/ 212 w 484"/>
                    <a:gd name="T39" fmla="*/ 0 h 1202"/>
                    <a:gd name="T40" fmla="*/ 187 w 484"/>
                    <a:gd name="T41" fmla="*/ 1 h 1202"/>
                    <a:gd name="T42" fmla="*/ 166 w 484"/>
                    <a:gd name="T43" fmla="*/ 3 h 1202"/>
                    <a:gd name="T44" fmla="*/ 147 w 484"/>
                    <a:gd name="T45" fmla="*/ 20 h 1202"/>
                    <a:gd name="T46" fmla="*/ 149 w 484"/>
                    <a:gd name="T47" fmla="*/ 46 h 1202"/>
                    <a:gd name="T48" fmla="*/ 272 w 484"/>
                    <a:gd name="T49" fmla="*/ 121 h 1202"/>
                    <a:gd name="T50" fmla="*/ 421 w 484"/>
                    <a:gd name="T51" fmla="*/ 213 h 1202"/>
                    <a:gd name="T52" fmla="*/ 492 w 484"/>
                    <a:gd name="T53" fmla="*/ 263 h 1202"/>
                    <a:gd name="T54" fmla="*/ 514 w 484"/>
                    <a:gd name="T55" fmla="*/ 282 h 1202"/>
                    <a:gd name="T56" fmla="*/ 508 w 484"/>
                    <a:gd name="T57" fmla="*/ 291 h 1202"/>
                    <a:gd name="T58" fmla="*/ 470 w 484"/>
                    <a:gd name="T59" fmla="*/ 343 h 1202"/>
                    <a:gd name="T60" fmla="*/ 405 w 484"/>
                    <a:gd name="T61" fmla="*/ 432 h 1202"/>
                    <a:gd name="T62" fmla="*/ 323 w 484"/>
                    <a:gd name="T63" fmla="*/ 546 h 1202"/>
                    <a:gd name="T64" fmla="*/ 231 w 484"/>
                    <a:gd name="T65" fmla="*/ 669 h 1202"/>
                    <a:gd name="T66" fmla="*/ 144 w 484"/>
                    <a:gd name="T67" fmla="*/ 789 h 1202"/>
                    <a:gd name="T68" fmla="*/ 65 w 484"/>
                    <a:gd name="T69" fmla="*/ 890 h 1202"/>
                    <a:gd name="T70" fmla="*/ 16 w 484"/>
                    <a:gd name="T71" fmla="*/ 960 h 1202"/>
                    <a:gd name="T72" fmla="*/ 54 w 484"/>
                    <a:gd name="T73" fmla="*/ 982 h 1202"/>
                    <a:gd name="T74" fmla="*/ 185 w 484"/>
                    <a:gd name="T75" fmla="*/ 988 h 1202"/>
                    <a:gd name="T76" fmla="*/ 345 w 484"/>
                    <a:gd name="T77" fmla="*/ 993 h 1202"/>
                    <a:gd name="T78" fmla="*/ 522 w 484"/>
                    <a:gd name="T79" fmla="*/ 995 h 1202"/>
                    <a:gd name="T80" fmla="*/ 706 w 484"/>
                    <a:gd name="T81" fmla="*/ 998 h 1202"/>
                    <a:gd name="T82" fmla="*/ 888 w 484"/>
                    <a:gd name="T83" fmla="*/ 999 h 1202"/>
                    <a:gd name="T84" fmla="*/ 1054 w 484"/>
                    <a:gd name="T85" fmla="*/ 1000 h 1202"/>
                    <a:gd name="T86" fmla="*/ 1193 w 484"/>
                    <a:gd name="T87" fmla="*/ 999 h 1202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484" h="1202">
                      <a:moveTo>
                        <a:pt x="459" y="1200"/>
                      </a:moveTo>
                      <a:lnTo>
                        <a:pt x="438" y="1089"/>
                      </a:lnTo>
                      <a:lnTo>
                        <a:pt x="427" y="986"/>
                      </a:lnTo>
                      <a:lnTo>
                        <a:pt x="426" y="891"/>
                      </a:lnTo>
                      <a:lnTo>
                        <a:pt x="431" y="804"/>
                      </a:lnTo>
                      <a:lnTo>
                        <a:pt x="441" y="723"/>
                      </a:lnTo>
                      <a:lnTo>
                        <a:pt x="453" y="649"/>
                      </a:lnTo>
                      <a:lnTo>
                        <a:pt x="465" y="580"/>
                      </a:lnTo>
                      <a:lnTo>
                        <a:pt x="477" y="516"/>
                      </a:lnTo>
                      <a:lnTo>
                        <a:pt x="484" y="456"/>
                      </a:lnTo>
                      <a:lnTo>
                        <a:pt x="484" y="400"/>
                      </a:lnTo>
                      <a:lnTo>
                        <a:pt x="477" y="347"/>
                      </a:lnTo>
                      <a:lnTo>
                        <a:pt x="458" y="298"/>
                      </a:lnTo>
                      <a:lnTo>
                        <a:pt x="428" y="250"/>
                      </a:lnTo>
                      <a:lnTo>
                        <a:pt x="382" y="203"/>
                      </a:lnTo>
                      <a:lnTo>
                        <a:pt x="320" y="157"/>
                      </a:lnTo>
                      <a:lnTo>
                        <a:pt x="240" y="112"/>
                      </a:lnTo>
                      <a:lnTo>
                        <a:pt x="227" y="101"/>
                      </a:lnTo>
                      <a:lnTo>
                        <a:pt x="223" y="88"/>
                      </a:lnTo>
                      <a:lnTo>
                        <a:pt x="221" y="74"/>
                      </a:lnTo>
                      <a:lnTo>
                        <a:pt x="213" y="57"/>
                      </a:lnTo>
                      <a:lnTo>
                        <a:pt x="205" y="46"/>
                      </a:lnTo>
                      <a:lnTo>
                        <a:pt x="197" y="36"/>
                      </a:lnTo>
                      <a:lnTo>
                        <a:pt x="191" y="27"/>
                      </a:lnTo>
                      <a:lnTo>
                        <a:pt x="184" y="19"/>
                      </a:lnTo>
                      <a:lnTo>
                        <a:pt x="173" y="8"/>
                      </a:lnTo>
                      <a:lnTo>
                        <a:pt x="165" y="3"/>
                      </a:lnTo>
                      <a:lnTo>
                        <a:pt x="159" y="1"/>
                      </a:lnTo>
                      <a:lnTo>
                        <a:pt x="153" y="1"/>
                      </a:lnTo>
                      <a:lnTo>
                        <a:pt x="150" y="1"/>
                      </a:lnTo>
                      <a:lnTo>
                        <a:pt x="144" y="1"/>
                      </a:lnTo>
                      <a:lnTo>
                        <a:pt x="136" y="1"/>
                      </a:lnTo>
                      <a:lnTo>
                        <a:pt x="127" y="2"/>
                      </a:lnTo>
                      <a:lnTo>
                        <a:pt x="116" y="2"/>
                      </a:lnTo>
                      <a:lnTo>
                        <a:pt x="107" y="2"/>
                      </a:lnTo>
                      <a:lnTo>
                        <a:pt x="99" y="2"/>
                      </a:lnTo>
                      <a:lnTo>
                        <a:pt x="93" y="1"/>
                      </a:lnTo>
                      <a:lnTo>
                        <a:pt x="89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74" y="0"/>
                      </a:lnTo>
                      <a:lnTo>
                        <a:pt x="69" y="1"/>
                      </a:lnTo>
                      <a:lnTo>
                        <a:pt x="65" y="2"/>
                      </a:lnTo>
                      <a:lnTo>
                        <a:pt x="61" y="4"/>
                      </a:lnTo>
                      <a:lnTo>
                        <a:pt x="59" y="8"/>
                      </a:lnTo>
                      <a:lnTo>
                        <a:pt x="54" y="24"/>
                      </a:lnTo>
                      <a:lnTo>
                        <a:pt x="53" y="40"/>
                      </a:lnTo>
                      <a:lnTo>
                        <a:pt x="55" y="55"/>
                      </a:lnTo>
                      <a:lnTo>
                        <a:pt x="59" y="65"/>
                      </a:lnTo>
                      <a:lnTo>
                        <a:pt x="100" y="145"/>
                      </a:lnTo>
                      <a:lnTo>
                        <a:pt x="132" y="208"/>
                      </a:lnTo>
                      <a:lnTo>
                        <a:pt x="155" y="256"/>
                      </a:lnTo>
                      <a:lnTo>
                        <a:pt x="172" y="292"/>
                      </a:lnTo>
                      <a:lnTo>
                        <a:pt x="181" y="316"/>
                      </a:lnTo>
                      <a:lnTo>
                        <a:pt x="187" y="331"/>
                      </a:lnTo>
                      <a:lnTo>
                        <a:pt x="189" y="339"/>
                      </a:lnTo>
                      <a:lnTo>
                        <a:pt x="189" y="342"/>
                      </a:lnTo>
                      <a:lnTo>
                        <a:pt x="187" y="350"/>
                      </a:lnTo>
                      <a:lnTo>
                        <a:pt x="182" y="374"/>
                      </a:lnTo>
                      <a:lnTo>
                        <a:pt x="173" y="412"/>
                      </a:lnTo>
                      <a:lnTo>
                        <a:pt x="162" y="461"/>
                      </a:lnTo>
                      <a:lnTo>
                        <a:pt x="149" y="519"/>
                      </a:lnTo>
                      <a:lnTo>
                        <a:pt x="135" y="585"/>
                      </a:lnTo>
                      <a:lnTo>
                        <a:pt x="119" y="656"/>
                      </a:lnTo>
                      <a:lnTo>
                        <a:pt x="101" y="729"/>
                      </a:lnTo>
                      <a:lnTo>
                        <a:pt x="85" y="804"/>
                      </a:lnTo>
                      <a:lnTo>
                        <a:pt x="68" y="877"/>
                      </a:lnTo>
                      <a:lnTo>
                        <a:pt x="53" y="948"/>
                      </a:lnTo>
                      <a:lnTo>
                        <a:pt x="38" y="1012"/>
                      </a:lnTo>
                      <a:lnTo>
                        <a:pt x="24" y="1070"/>
                      </a:lnTo>
                      <a:lnTo>
                        <a:pt x="14" y="1117"/>
                      </a:lnTo>
                      <a:lnTo>
                        <a:pt x="6" y="1154"/>
                      </a:lnTo>
                      <a:lnTo>
                        <a:pt x="0" y="1176"/>
                      </a:lnTo>
                      <a:lnTo>
                        <a:pt x="20" y="1180"/>
                      </a:lnTo>
                      <a:lnTo>
                        <a:pt x="43" y="1184"/>
                      </a:lnTo>
                      <a:lnTo>
                        <a:pt x="68" y="1187"/>
                      </a:lnTo>
                      <a:lnTo>
                        <a:pt x="97" y="1189"/>
                      </a:lnTo>
                      <a:lnTo>
                        <a:pt x="127" y="1193"/>
                      </a:lnTo>
                      <a:lnTo>
                        <a:pt x="159" y="1195"/>
                      </a:lnTo>
                      <a:lnTo>
                        <a:pt x="192" y="1196"/>
                      </a:lnTo>
                      <a:lnTo>
                        <a:pt x="227" y="1199"/>
                      </a:lnTo>
                      <a:lnTo>
                        <a:pt x="260" y="1200"/>
                      </a:lnTo>
                      <a:lnTo>
                        <a:pt x="295" y="1201"/>
                      </a:lnTo>
                      <a:lnTo>
                        <a:pt x="327" y="1201"/>
                      </a:lnTo>
                      <a:lnTo>
                        <a:pt x="358" y="1202"/>
                      </a:lnTo>
                      <a:lnTo>
                        <a:pt x="388" y="1202"/>
                      </a:lnTo>
                      <a:lnTo>
                        <a:pt x="415" y="1201"/>
                      </a:lnTo>
                      <a:lnTo>
                        <a:pt x="439" y="1201"/>
                      </a:lnTo>
                      <a:lnTo>
                        <a:pt x="459" y="12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45" name="Freeform 230"/>
                <p:cNvSpPr>
                  <a:spLocks/>
                </p:cNvSpPr>
                <p:nvPr/>
              </p:nvSpPr>
              <p:spPr bwMode="auto">
                <a:xfrm>
                  <a:off x="1850" y="1606"/>
                  <a:ext cx="223" cy="19"/>
                </a:xfrm>
                <a:custGeom>
                  <a:avLst/>
                  <a:gdLst>
                    <a:gd name="T0" fmla="*/ 0 w 80"/>
                    <a:gd name="T1" fmla="*/ 19 h 23"/>
                    <a:gd name="T2" fmla="*/ 3 w 80"/>
                    <a:gd name="T3" fmla="*/ 18 h 23"/>
                    <a:gd name="T4" fmla="*/ 8 w 80"/>
                    <a:gd name="T5" fmla="*/ 16 h 23"/>
                    <a:gd name="T6" fmla="*/ 17 w 80"/>
                    <a:gd name="T7" fmla="*/ 14 h 23"/>
                    <a:gd name="T8" fmla="*/ 36 w 80"/>
                    <a:gd name="T9" fmla="*/ 12 h 23"/>
                    <a:gd name="T10" fmla="*/ 59 w 80"/>
                    <a:gd name="T11" fmla="*/ 8 h 23"/>
                    <a:gd name="T12" fmla="*/ 89 w 80"/>
                    <a:gd name="T13" fmla="*/ 6 h 23"/>
                    <a:gd name="T14" fmla="*/ 128 w 80"/>
                    <a:gd name="T15" fmla="*/ 5 h 23"/>
                    <a:gd name="T16" fmla="*/ 170 w 80"/>
                    <a:gd name="T17" fmla="*/ 5 h 23"/>
                    <a:gd name="T18" fmla="*/ 195 w 80"/>
                    <a:gd name="T19" fmla="*/ 5 h 23"/>
                    <a:gd name="T20" fmla="*/ 212 w 80"/>
                    <a:gd name="T21" fmla="*/ 2 h 23"/>
                    <a:gd name="T22" fmla="*/ 220 w 80"/>
                    <a:gd name="T23" fmla="*/ 1 h 23"/>
                    <a:gd name="T24" fmla="*/ 223 w 80"/>
                    <a:gd name="T25" fmla="*/ 0 h 23"/>
                    <a:gd name="T26" fmla="*/ 223 w 80"/>
                    <a:gd name="T27" fmla="*/ 2 h 23"/>
                    <a:gd name="T28" fmla="*/ 220 w 80"/>
                    <a:gd name="T29" fmla="*/ 5 h 23"/>
                    <a:gd name="T30" fmla="*/ 201 w 80"/>
                    <a:gd name="T31" fmla="*/ 7 h 23"/>
                    <a:gd name="T32" fmla="*/ 164 w 80"/>
                    <a:gd name="T33" fmla="*/ 9 h 23"/>
                    <a:gd name="T34" fmla="*/ 131 w 80"/>
                    <a:gd name="T35" fmla="*/ 10 h 23"/>
                    <a:gd name="T36" fmla="*/ 98 w 80"/>
                    <a:gd name="T37" fmla="*/ 12 h 23"/>
                    <a:gd name="T38" fmla="*/ 70 w 80"/>
                    <a:gd name="T39" fmla="*/ 13 h 23"/>
                    <a:gd name="T40" fmla="*/ 45 w 80"/>
                    <a:gd name="T41" fmla="*/ 14 h 23"/>
                    <a:gd name="T42" fmla="*/ 25 w 80"/>
                    <a:gd name="T43" fmla="*/ 16 h 23"/>
                    <a:gd name="T44" fmla="*/ 11 w 80"/>
                    <a:gd name="T45" fmla="*/ 18 h 23"/>
                    <a:gd name="T46" fmla="*/ 3 w 80"/>
                    <a:gd name="T47" fmla="*/ 19 h 23"/>
                    <a:gd name="T48" fmla="*/ 0 w 80"/>
                    <a:gd name="T49" fmla="*/ 19 h 23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80" h="23">
                      <a:moveTo>
                        <a:pt x="0" y="23"/>
                      </a:moveTo>
                      <a:lnTo>
                        <a:pt x="1" y="22"/>
                      </a:lnTo>
                      <a:lnTo>
                        <a:pt x="3" y="19"/>
                      </a:lnTo>
                      <a:lnTo>
                        <a:pt x="6" y="17"/>
                      </a:lnTo>
                      <a:lnTo>
                        <a:pt x="13" y="14"/>
                      </a:lnTo>
                      <a:lnTo>
                        <a:pt x="21" y="10"/>
                      </a:lnTo>
                      <a:lnTo>
                        <a:pt x="32" y="7"/>
                      </a:lnTo>
                      <a:lnTo>
                        <a:pt x="46" y="6"/>
                      </a:lnTo>
                      <a:lnTo>
                        <a:pt x="61" y="6"/>
                      </a:lnTo>
                      <a:lnTo>
                        <a:pt x="70" y="6"/>
                      </a:lnTo>
                      <a:lnTo>
                        <a:pt x="76" y="3"/>
                      </a:lnTo>
                      <a:lnTo>
                        <a:pt x="79" y="1"/>
                      </a:lnTo>
                      <a:lnTo>
                        <a:pt x="80" y="0"/>
                      </a:lnTo>
                      <a:lnTo>
                        <a:pt x="80" y="2"/>
                      </a:lnTo>
                      <a:lnTo>
                        <a:pt x="79" y="6"/>
                      </a:lnTo>
                      <a:lnTo>
                        <a:pt x="72" y="9"/>
                      </a:lnTo>
                      <a:lnTo>
                        <a:pt x="59" y="11"/>
                      </a:lnTo>
                      <a:lnTo>
                        <a:pt x="47" y="12"/>
                      </a:lnTo>
                      <a:lnTo>
                        <a:pt x="35" y="14"/>
                      </a:lnTo>
                      <a:lnTo>
                        <a:pt x="25" y="16"/>
                      </a:lnTo>
                      <a:lnTo>
                        <a:pt x="16" y="17"/>
                      </a:lnTo>
                      <a:lnTo>
                        <a:pt x="9" y="19"/>
                      </a:lnTo>
                      <a:lnTo>
                        <a:pt x="4" y="22"/>
                      </a:lnTo>
                      <a:lnTo>
                        <a:pt x="1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46" name="Freeform 231"/>
                <p:cNvSpPr>
                  <a:spLocks/>
                </p:cNvSpPr>
                <p:nvPr/>
              </p:nvSpPr>
              <p:spPr bwMode="auto">
                <a:xfrm>
                  <a:off x="1546" y="1601"/>
                  <a:ext cx="223" cy="22"/>
                </a:xfrm>
                <a:custGeom>
                  <a:avLst/>
                  <a:gdLst>
                    <a:gd name="T0" fmla="*/ 223 w 80"/>
                    <a:gd name="T1" fmla="*/ 22 h 25"/>
                    <a:gd name="T2" fmla="*/ 220 w 80"/>
                    <a:gd name="T3" fmla="*/ 21 h 25"/>
                    <a:gd name="T4" fmla="*/ 215 w 80"/>
                    <a:gd name="T5" fmla="*/ 19 h 25"/>
                    <a:gd name="T6" fmla="*/ 201 w 80"/>
                    <a:gd name="T7" fmla="*/ 16 h 25"/>
                    <a:gd name="T8" fmla="*/ 187 w 80"/>
                    <a:gd name="T9" fmla="*/ 13 h 25"/>
                    <a:gd name="T10" fmla="*/ 159 w 80"/>
                    <a:gd name="T11" fmla="*/ 11 h 25"/>
                    <a:gd name="T12" fmla="*/ 131 w 80"/>
                    <a:gd name="T13" fmla="*/ 8 h 25"/>
                    <a:gd name="T14" fmla="*/ 95 w 80"/>
                    <a:gd name="T15" fmla="*/ 6 h 25"/>
                    <a:gd name="T16" fmla="*/ 53 w 80"/>
                    <a:gd name="T17" fmla="*/ 6 h 25"/>
                    <a:gd name="T18" fmla="*/ 28 w 80"/>
                    <a:gd name="T19" fmla="*/ 5 h 25"/>
                    <a:gd name="T20" fmla="*/ 11 w 80"/>
                    <a:gd name="T21" fmla="*/ 3 h 25"/>
                    <a:gd name="T22" fmla="*/ 3 w 80"/>
                    <a:gd name="T23" fmla="*/ 1 h 25"/>
                    <a:gd name="T24" fmla="*/ 0 w 80"/>
                    <a:gd name="T25" fmla="*/ 0 h 25"/>
                    <a:gd name="T26" fmla="*/ 0 w 80"/>
                    <a:gd name="T27" fmla="*/ 2 h 25"/>
                    <a:gd name="T28" fmla="*/ 6 w 80"/>
                    <a:gd name="T29" fmla="*/ 5 h 25"/>
                    <a:gd name="T30" fmla="*/ 22 w 80"/>
                    <a:gd name="T31" fmla="*/ 9 h 25"/>
                    <a:gd name="T32" fmla="*/ 59 w 80"/>
                    <a:gd name="T33" fmla="*/ 11 h 25"/>
                    <a:gd name="T34" fmla="*/ 92 w 80"/>
                    <a:gd name="T35" fmla="*/ 12 h 25"/>
                    <a:gd name="T36" fmla="*/ 125 w 80"/>
                    <a:gd name="T37" fmla="*/ 13 h 25"/>
                    <a:gd name="T38" fmla="*/ 153 w 80"/>
                    <a:gd name="T39" fmla="*/ 15 h 25"/>
                    <a:gd name="T40" fmla="*/ 178 w 80"/>
                    <a:gd name="T41" fmla="*/ 18 h 25"/>
                    <a:gd name="T42" fmla="*/ 198 w 80"/>
                    <a:gd name="T43" fmla="*/ 19 h 25"/>
                    <a:gd name="T44" fmla="*/ 212 w 80"/>
                    <a:gd name="T45" fmla="*/ 20 h 25"/>
                    <a:gd name="T46" fmla="*/ 220 w 80"/>
                    <a:gd name="T47" fmla="*/ 22 h 25"/>
                    <a:gd name="T48" fmla="*/ 223 w 80"/>
                    <a:gd name="T49" fmla="*/ 22 h 25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80" h="25">
                      <a:moveTo>
                        <a:pt x="80" y="25"/>
                      </a:moveTo>
                      <a:lnTo>
                        <a:pt x="79" y="24"/>
                      </a:lnTo>
                      <a:lnTo>
                        <a:pt x="77" y="22"/>
                      </a:lnTo>
                      <a:lnTo>
                        <a:pt x="72" y="18"/>
                      </a:lnTo>
                      <a:lnTo>
                        <a:pt x="67" y="15"/>
                      </a:lnTo>
                      <a:lnTo>
                        <a:pt x="57" y="12"/>
                      </a:lnTo>
                      <a:lnTo>
                        <a:pt x="47" y="9"/>
                      </a:lnTo>
                      <a:lnTo>
                        <a:pt x="34" y="7"/>
                      </a:lnTo>
                      <a:lnTo>
                        <a:pt x="19" y="7"/>
                      </a:lnTo>
                      <a:lnTo>
                        <a:pt x="10" y="6"/>
                      </a:lnTo>
                      <a:lnTo>
                        <a:pt x="4" y="3"/>
                      </a:lnTo>
                      <a:lnTo>
                        <a:pt x="1" y="1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2" y="6"/>
                      </a:lnTo>
                      <a:lnTo>
                        <a:pt x="8" y="10"/>
                      </a:lnTo>
                      <a:lnTo>
                        <a:pt x="21" y="13"/>
                      </a:lnTo>
                      <a:lnTo>
                        <a:pt x="33" y="14"/>
                      </a:lnTo>
                      <a:lnTo>
                        <a:pt x="45" y="15"/>
                      </a:lnTo>
                      <a:lnTo>
                        <a:pt x="55" y="17"/>
                      </a:lnTo>
                      <a:lnTo>
                        <a:pt x="64" y="20"/>
                      </a:lnTo>
                      <a:lnTo>
                        <a:pt x="71" y="22"/>
                      </a:lnTo>
                      <a:lnTo>
                        <a:pt x="76" y="23"/>
                      </a:lnTo>
                      <a:lnTo>
                        <a:pt x="79" y="25"/>
                      </a:lnTo>
                      <a:lnTo>
                        <a:pt x="80" y="2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47" name="Freeform 232"/>
                <p:cNvSpPr>
                  <a:spLocks/>
                </p:cNvSpPr>
                <p:nvPr/>
              </p:nvSpPr>
              <p:spPr bwMode="auto">
                <a:xfrm>
                  <a:off x="1562" y="1610"/>
                  <a:ext cx="103" cy="16"/>
                </a:xfrm>
                <a:custGeom>
                  <a:avLst/>
                  <a:gdLst>
                    <a:gd name="T0" fmla="*/ 24 w 38"/>
                    <a:gd name="T1" fmla="*/ 2 h 21"/>
                    <a:gd name="T2" fmla="*/ 24 w 38"/>
                    <a:gd name="T3" fmla="*/ 4 h 21"/>
                    <a:gd name="T4" fmla="*/ 30 w 38"/>
                    <a:gd name="T5" fmla="*/ 7 h 21"/>
                    <a:gd name="T6" fmla="*/ 54 w 38"/>
                    <a:gd name="T7" fmla="*/ 11 h 21"/>
                    <a:gd name="T8" fmla="*/ 103 w 38"/>
                    <a:gd name="T9" fmla="*/ 16 h 21"/>
                    <a:gd name="T10" fmla="*/ 100 w 38"/>
                    <a:gd name="T11" fmla="*/ 16 h 21"/>
                    <a:gd name="T12" fmla="*/ 89 w 38"/>
                    <a:gd name="T13" fmla="*/ 16 h 21"/>
                    <a:gd name="T14" fmla="*/ 76 w 38"/>
                    <a:gd name="T15" fmla="*/ 15 h 21"/>
                    <a:gd name="T16" fmla="*/ 57 w 38"/>
                    <a:gd name="T17" fmla="*/ 14 h 21"/>
                    <a:gd name="T18" fmla="*/ 38 w 38"/>
                    <a:gd name="T19" fmla="*/ 12 h 21"/>
                    <a:gd name="T20" fmla="*/ 24 w 38"/>
                    <a:gd name="T21" fmla="*/ 9 h 21"/>
                    <a:gd name="T22" fmla="*/ 11 w 38"/>
                    <a:gd name="T23" fmla="*/ 5 h 21"/>
                    <a:gd name="T24" fmla="*/ 0 w 38"/>
                    <a:gd name="T25" fmla="*/ 0 h 21"/>
                    <a:gd name="T26" fmla="*/ 24 w 38"/>
                    <a:gd name="T27" fmla="*/ 2 h 2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8" h="21">
                      <a:moveTo>
                        <a:pt x="9" y="3"/>
                      </a:moveTo>
                      <a:lnTo>
                        <a:pt x="9" y="5"/>
                      </a:lnTo>
                      <a:lnTo>
                        <a:pt x="11" y="9"/>
                      </a:lnTo>
                      <a:lnTo>
                        <a:pt x="20" y="15"/>
                      </a:lnTo>
                      <a:lnTo>
                        <a:pt x="38" y="21"/>
                      </a:lnTo>
                      <a:lnTo>
                        <a:pt x="37" y="21"/>
                      </a:lnTo>
                      <a:lnTo>
                        <a:pt x="33" y="21"/>
                      </a:lnTo>
                      <a:lnTo>
                        <a:pt x="28" y="20"/>
                      </a:lnTo>
                      <a:lnTo>
                        <a:pt x="21" y="19"/>
                      </a:lnTo>
                      <a:lnTo>
                        <a:pt x="14" y="16"/>
                      </a:lnTo>
                      <a:lnTo>
                        <a:pt x="9" y="12"/>
                      </a:lnTo>
                      <a:lnTo>
                        <a:pt x="4" y="7"/>
                      </a:lnTo>
                      <a:lnTo>
                        <a:pt x="0" y="0"/>
                      </a:lnTo>
                      <a:lnTo>
                        <a:pt x="9" y="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48" name="Freeform 233"/>
                <p:cNvSpPr>
                  <a:spLocks/>
                </p:cNvSpPr>
                <p:nvPr/>
              </p:nvSpPr>
              <p:spPr bwMode="auto">
                <a:xfrm>
                  <a:off x="1954" y="1613"/>
                  <a:ext cx="103" cy="17"/>
                </a:xfrm>
                <a:custGeom>
                  <a:avLst/>
                  <a:gdLst>
                    <a:gd name="T0" fmla="*/ 81 w 38"/>
                    <a:gd name="T1" fmla="*/ 2 h 21"/>
                    <a:gd name="T2" fmla="*/ 81 w 38"/>
                    <a:gd name="T3" fmla="*/ 3 h 21"/>
                    <a:gd name="T4" fmla="*/ 73 w 38"/>
                    <a:gd name="T5" fmla="*/ 7 h 21"/>
                    <a:gd name="T6" fmla="*/ 49 w 38"/>
                    <a:gd name="T7" fmla="*/ 12 h 21"/>
                    <a:gd name="T8" fmla="*/ 0 w 38"/>
                    <a:gd name="T9" fmla="*/ 17 h 21"/>
                    <a:gd name="T10" fmla="*/ 3 w 38"/>
                    <a:gd name="T11" fmla="*/ 17 h 21"/>
                    <a:gd name="T12" fmla="*/ 14 w 38"/>
                    <a:gd name="T13" fmla="*/ 17 h 21"/>
                    <a:gd name="T14" fmla="*/ 27 w 38"/>
                    <a:gd name="T15" fmla="*/ 15 h 21"/>
                    <a:gd name="T16" fmla="*/ 46 w 38"/>
                    <a:gd name="T17" fmla="*/ 15 h 21"/>
                    <a:gd name="T18" fmla="*/ 65 w 38"/>
                    <a:gd name="T19" fmla="*/ 13 h 21"/>
                    <a:gd name="T20" fmla="*/ 81 w 38"/>
                    <a:gd name="T21" fmla="*/ 9 h 21"/>
                    <a:gd name="T22" fmla="*/ 92 w 38"/>
                    <a:gd name="T23" fmla="*/ 6 h 21"/>
                    <a:gd name="T24" fmla="*/ 103 w 38"/>
                    <a:gd name="T25" fmla="*/ 0 h 21"/>
                    <a:gd name="T26" fmla="*/ 81 w 38"/>
                    <a:gd name="T27" fmla="*/ 2 h 2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8" h="21">
                      <a:moveTo>
                        <a:pt x="30" y="2"/>
                      </a:moveTo>
                      <a:lnTo>
                        <a:pt x="30" y="4"/>
                      </a:lnTo>
                      <a:lnTo>
                        <a:pt x="27" y="9"/>
                      </a:lnTo>
                      <a:lnTo>
                        <a:pt x="18" y="15"/>
                      </a:lnTo>
                      <a:lnTo>
                        <a:pt x="0" y="21"/>
                      </a:lnTo>
                      <a:lnTo>
                        <a:pt x="1" y="21"/>
                      </a:lnTo>
                      <a:lnTo>
                        <a:pt x="5" y="21"/>
                      </a:lnTo>
                      <a:lnTo>
                        <a:pt x="10" y="19"/>
                      </a:lnTo>
                      <a:lnTo>
                        <a:pt x="17" y="18"/>
                      </a:lnTo>
                      <a:lnTo>
                        <a:pt x="24" y="16"/>
                      </a:lnTo>
                      <a:lnTo>
                        <a:pt x="30" y="11"/>
                      </a:lnTo>
                      <a:lnTo>
                        <a:pt x="34" y="7"/>
                      </a:lnTo>
                      <a:lnTo>
                        <a:pt x="38" y="0"/>
                      </a:lnTo>
                      <a:lnTo>
                        <a:pt x="30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49" name="Freeform 234"/>
                <p:cNvSpPr>
                  <a:spLocks/>
                </p:cNvSpPr>
                <p:nvPr/>
              </p:nvSpPr>
              <p:spPr bwMode="auto">
                <a:xfrm>
                  <a:off x="1660" y="1480"/>
                  <a:ext cx="533" cy="394"/>
                </a:xfrm>
                <a:custGeom>
                  <a:avLst/>
                  <a:gdLst>
                    <a:gd name="T0" fmla="*/ 8 w 196"/>
                    <a:gd name="T1" fmla="*/ 13 h 474"/>
                    <a:gd name="T2" fmla="*/ 41 w 196"/>
                    <a:gd name="T3" fmla="*/ 9 h 474"/>
                    <a:gd name="T4" fmla="*/ 98 w 196"/>
                    <a:gd name="T5" fmla="*/ 3 h 474"/>
                    <a:gd name="T6" fmla="*/ 171 w 196"/>
                    <a:gd name="T7" fmla="*/ 0 h 474"/>
                    <a:gd name="T8" fmla="*/ 234 w 196"/>
                    <a:gd name="T9" fmla="*/ 2 h 474"/>
                    <a:gd name="T10" fmla="*/ 277 w 196"/>
                    <a:gd name="T11" fmla="*/ 6 h 474"/>
                    <a:gd name="T12" fmla="*/ 321 w 196"/>
                    <a:gd name="T13" fmla="*/ 13 h 474"/>
                    <a:gd name="T14" fmla="*/ 362 w 196"/>
                    <a:gd name="T15" fmla="*/ 24 h 474"/>
                    <a:gd name="T16" fmla="*/ 408 w 196"/>
                    <a:gd name="T17" fmla="*/ 43 h 474"/>
                    <a:gd name="T18" fmla="*/ 454 w 196"/>
                    <a:gd name="T19" fmla="*/ 73 h 474"/>
                    <a:gd name="T20" fmla="*/ 487 w 196"/>
                    <a:gd name="T21" fmla="*/ 113 h 474"/>
                    <a:gd name="T22" fmla="*/ 498 w 196"/>
                    <a:gd name="T23" fmla="*/ 159 h 474"/>
                    <a:gd name="T24" fmla="*/ 498 w 196"/>
                    <a:gd name="T25" fmla="*/ 234 h 474"/>
                    <a:gd name="T26" fmla="*/ 498 w 196"/>
                    <a:gd name="T27" fmla="*/ 319 h 474"/>
                    <a:gd name="T28" fmla="*/ 533 w 196"/>
                    <a:gd name="T29" fmla="*/ 392 h 474"/>
                    <a:gd name="T30" fmla="*/ 530 w 196"/>
                    <a:gd name="T31" fmla="*/ 393 h 474"/>
                    <a:gd name="T32" fmla="*/ 525 w 196"/>
                    <a:gd name="T33" fmla="*/ 394 h 474"/>
                    <a:gd name="T34" fmla="*/ 489 w 196"/>
                    <a:gd name="T35" fmla="*/ 321 h 474"/>
                    <a:gd name="T36" fmla="*/ 489 w 196"/>
                    <a:gd name="T37" fmla="*/ 235 h 474"/>
                    <a:gd name="T38" fmla="*/ 489 w 196"/>
                    <a:gd name="T39" fmla="*/ 160 h 474"/>
                    <a:gd name="T40" fmla="*/ 476 w 196"/>
                    <a:gd name="T41" fmla="*/ 115 h 474"/>
                    <a:gd name="T42" fmla="*/ 446 w 196"/>
                    <a:gd name="T43" fmla="*/ 76 h 474"/>
                    <a:gd name="T44" fmla="*/ 402 w 196"/>
                    <a:gd name="T45" fmla="*/ 47 h 474"/>
                    <a:gd name="T46" fmla="*/ 351 w 196"/>
                    <a:gd name="T47" fmla="*/ 27 h 474"/>
                    <a:gd name="T48" fmla="*/ 310 w 196"/>
                    <a:gd name="T49" fmla="*/ 17 h 474"/>
                    <a:gd name="T50" fmla="*/ 264 w 196"/>
                    <a:gd name="T51" fmla="*/ 10 h 474"/>
                    <a:gd name="T52" fmla="*/ 218 w 196"/>
                    <a:gd name="T53" fmla="*/ 7 h 474"/>
                    <a:gd name="T54" fmla="*/ 158 w 196"/>
                    <a:gd name="T55" fmla="*/ 7 h 474"/>
                    <a:gd name="T56" fmla="*/ 92 w 196"/>
                    <a:gd name="T57" fmla="*/ 9 h 474"/>
                    <a:gd name="T58" fmla="*/ 38 w 196"/>
                    <a:gd name="T59" fmla="*/ 14 h 474"/>
                    <a:gd name="T60" fmla="*/ 11 w 196"/>
                    <a:gd name="T61" fmla="*/ 18 h 474"/>
                    <a:gd name="T62" fmla="*/ 0 w 196"/>
                    <a:gd name="T63" fmla="*/ 19 h 474"/>
                    <a:gd name="T64" fmla="*/ 0 w 196"/>
                    <a:gd name="T65" fmla="*/ 19 h 474"/>
                    <a:gd name="T66" fmla="*/ 0 w 196"/>
                    <a:gd name="T67" fmla="*/ 17 h 474"/>
                    <a:gd name="T68" fmla="*/ 0 w 196"/>
                    <a:gd name="T69" fmla="*/ 14 h 474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196" h="474">
                      <a:moveTo>
                        <a:pt x="1" y="17"/>
                      </a:moveTo>
                      <a:lnTo>
                        <a:pt x="3" y="16"/>
                      </a:lnTo>
                      <a:lnTo>
                        <a:pt x="8" y="14"/>
                      </a:lnTo>
                      <a:lnTo>
                        <a:pt x="15" y="11"/>
                      </a:lnTo>
                      <a:lnTo>
                        <a:pt x="25" y="7"/>
                      </a:lnTo>
                      <a:lnTo>
                        <a:pt x="36" y="4"/>
                      </a:lnTo>
                      <a:lnTo>
                        <a:pt x="49" y="1"/>
                      </a:lnTo>
                      <a:lnTo>
                        <a:pt x="63" y="0"/>
                      </a:lnTo>
                      <a:lnTo>
                        <a:pt x="77" y="1"/>
                      </a:lnTo>
                      <a:lnTo>
                        <a:pt x="86" y="2"/>
                      </a:lnTo>
                      <a:lnTo>
                        <a:pt x="94" y="4"/>
                      </a:lnTo>
                      <a:lnTo>
                        <a:pt x="102" y="7"/>
                      </a:lnTo>
                      <a:lnTo>
                        <a:pt x="110" y="11"/>
                      </a:lnTo>
                      <a:lnTo>
                        <a:pt x="118" y="16"/>
                      </a:lnTo>
                      <a:lnTo>
                        <a:pt x="125" y="22"/>
                      </a:lnTo>
                      <a:lnTo>
                        <a:pt x="133" y="29"/>
                      </a:lnTo>
                      <a:lnTo>
                        <a:pt x="140" y="37"/>
                      </a:lnTo>
                      <a:lnTo>
                        <a:pt x="150" y="52"/>
                      </a:lnTo>
                      <a:lnTo>
                        <a:pt x="159" y="69"/>
                      </a:lnTo>
                      <a:lnTo>
                        <a:pt x="167" y="88"/>
                      </a:lnTo>
                      <a:lnTo>
                        <a:pt x="173" y="110"/>
                      </a:lnTo>
                      <a:lnTo>
                        <a:pt x="179" y="136"/>
                      </a:lnTo>
                      <a:lnTo>
                        <a:pt x="182" y="162"/>
                      </a:lnTo>
                      <a:lnTo>
                        <a:pt x="183" y="191"/>
                      </a:lnTo>
                      <a:lnTo>
                        <a:pt x="185" y="223"/>
                      </a:lnTo>
                      <a:lnTo>
                        <a:pt x="183" y="282"/>
                      </a:lnTo>
                      <a:lnTo>
                        <a:pt x="182" y="335"/>
                      </a:lnTo>
                      <a:lnTo>
                        <a:pt x="183" y="384"/>
                      </a:lnTo>
                      <a:lnTo>
                        <a:pt x="188" y="431"/>
                      </a:lnTo>
                      <a:lnTo>
                        <a:pt x="196" y="472"/>
                      </a:lnTo>
                      <a:lnTo>
                        <a:pt x="195" y="473"/>
                      </a:lnTo>
                      <a:lnTo>
                        <a:pt x="194" y="474"/>
                      </a:lnTo>
                      <a:lnTo>
                        <a:pt x="193" y="474"/>
                      </a:lnTo>
                      <a:lnTo>
                        <a:pt x="185" y="433"/>
                      </a:lnTo>
                      <a:lnTo>
                        <a:pt x="180" y="386"/>
                      </a:lnTo>
                      <a:lnTo>
                        <a:pt x="179" y="336"/>
                      </a:lnTo>
                      <a:lnTo>
                        <a:pt x="180" y="283"/>
                      </a:lnTo>
                      <a:lnTo>
                        <a:pt x="181" y="224"/>
                      </a:lnTo>
                      <a:lnTo>
                        <a:pt x="180" y="193"/>
                      </a:lnTo>
                      <a:lnTo>
                        <a:pt x="179" y="164"/>
                      </a:lnTo>
                      <a:lnTo>
                        <a:pt x="175" y="138"/>
                      </a:lnTo>
                      <a:lnTo>
                        <a:pt x="170" y="114"/>
                      </a:lnTo>
                      <a:lnTo>
                        <a:pt x="164" y="92"/>
                      </a:lnTo>
                      <a:lnTo>
                        <a:pt x="156" y="73"/>
                      </a:lnTo>
                      <a:lnTo>
                        <a:pt x="148" y="56"/>
                      </a:lnTo>
                      <a:lnTo>
                        <a:pt x="137" y="42"/>
                      </a:lnTo>
                      <a:lnTo>
                        <a:pt x="129" y="33"/>
                      </a:lnTo>
                      <a:lnTo>
                        <a:pt x="122" y="26"/>
                      </a:lnTo>
                      <a:lnTo>
                        <a:pt x="114" y="20"/>
                      </a:lnTo>
                      <a:lnTo>
                        <a:pt x="106" y="16"/>
                      </a:lnTo>
                      <a:lnTo>
                        <a:pt x="97" y="12"/>
                      </a:lnTo>
                      <a:lnTo>
                        <a:pt x="89" y="10"/>
                      </a:lnTo>
                      <a:lnTo>
                        <a:pt x="80" y="9"/>
                      </a:lnTo>
                      <a:lnTo>
                        <a:pt x="72" y="8"/>
                      </a:lnTo>
                      <a:lnTo>
                        <a:pt x="58" y="8"/>
                      </a:lnTo>
                      <a:lnTo>
                        <a:pt x="45" y="9"/>
                      </a:lnTo>
                      <a:lnTo>
                        <a:pt x="34" y="11"/>
                      </a:lnTo>
                      <a:lnTo>
                        <a:pt x="23" y="15"/>
                      </a:lnTo>
                      <a:lnTo>
                        <a:pt x="14" y="17"/>
                      </a:lnTo>
                      <a:lnTo>
                        <a:pt x="7" y="20"/>
                      </a:lnTo>
                      <a:lnTo>
                        <a:pt x="4" y="22"/>
                      </a:lnTo>
                      <a:lnTo>
                        <a:pt x="1" y="23"/>
                      </a:lnTo>
                      <a:lnTo>
                        <a:pt x="0" y="23"/>
                      </a:lnTo>
                      <a:lnTo>
                        <a:pt x="0" y="22"/>
                      </a:lnTo>
                      <a:lnTo>
                        <a:pt x="0" y="20"/>
                      </a:lnTo>
                      <a:lnTo>
                        <a:pt x="0" y="18"/>
                      </a:lnTo>
                      <a:lnTo>
                        <a:pt x="0" y="17"/>
                      </a:lnTo>
                      <a:lnTo>
                        <a:pt x="1" y="17"/>
                      </a:lnTo>
                      <a:close/>
                    </a:path>
                  </a:pathLst>
                </a:custGeom>
                <a:solidFill>
                  <a:srgbClr val="EA91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50" name="Freeform 235"/>
                <p:cNvSpPr>
                  <a:spLocks/>
                </p:cNvSpPr>
                <p:nvPr/>
              </p:nvSpPr>
              <p:spPr bwMode="auto">
                <a:xfrm>
                  <a:off x="1687" y="1517"/>
                  <a:ext cx="392" cy="380"/>
                </a:xfrm>
                <a:custGeom>
                  <a:avLst/>
                  <a:gdLst>
                    <a:gd name="T0" fmla="*/ 341 w 145"/>
                    <a:gd name="T1" fmla="*/ 76 h 457"/>
                    <a:gd name="T2" fmla="*/ 376 w 145"/>
                    <a:gd name="T3" fmla="*/ 121 h 457"/>
                    <a:gd name="T4" fmla="*/ 392 w 145"/>
                    <a:gd name="T5" fmla="*/ 170 h 457"/>
                    <a:gd name="T6" fmla="*/ 392 w 145"/>
                    <a:gd name="T7" fmla="*/ 219 h 457"/>
                    <a:gd name="T8" fmla="*/ 381 w 145"/>
                    <a:gd name="T9" fmla="*/ 267 h 457"/>
                    <a:gd name="T10" fmla="*/ 362 w 145"/>
                    <a:gd name="T11" fmla="*/ 309 h 457"/>
                    <a:gd name="T12" fmla="*/ 343 w 145"/>
                    <a:gd name="T13" fmla="*/ 344 h 457"/>
                    <a:gd name="T14" fmla="*/ 324 w 145"/>
                    <a:gd name="T15" fmla="*/ 368 h 457"/>
                    <a:gd name="T16" fmla="*/ 311 w 145"/>
                    <a:gd name="T17" fmla="*/ 379 h 457"/>
                    <a:gd name="T18" fmla="*/ 308 w 145"/>
                    <a:gd name="T19" fmla="*/ 379 h 457"/>
                    <a:gd name="T20" fmla="*/ 308 w 145"/>
                    <a:gd name="T21" fmla="*/ 379 h 457"/>
                    <a:gd name="T22" fmla="*/ 303 w 145"/>
                    <a:gd name="T23" fmla="*/ 379 h 457"/>
                    <a:gd name="T24" fmla="*/ 300 w 145"/>
                    <a:gd name="T25" fmla="*/ 380 h 457"/>
                    <a:gd name="T26" fmla="*/ 311 w 145"/>
                    <a:gd name="T27" fmla="*/ 366 h 457"/>
                    <a:gd name="T28" fmla="*/ 330 w 145"/>
                    <a:gd name="T29" fmla="*/ 340 h 457"/>
                    <a:gd name="T30" fmla="*/ 349 w 145"/>
                    <a:gd name="T31" fmla="*/ 304 h 457"/>
                    <a:gd name="T32" fmla="*/ 362 w 145"/>
                    <a:gd name="T33" fmla="*/ 262 h 457"/>
                    <a:gd name="T34" fmla="*/ 376 w 145"/>
                    <a:gd name="T35" fmla="*/ 215 h 457"/>
                    <a:gd name="T36" fmla="*/ 376 w 145"/>
                    <a:gd name="T37" fmla="*/ 168 h 457"/>
                    <a:gd name="T38" fmla="*/ 362 w 145"/>
                    <a:gd name="T39" fmla="*/ 121 h 457"/>
                    <a:gd name="T40" fmla="*/ 333 w 145"/>
                    <a:gd name="T41" fmla="*/ 78 h 457"/>
                    <a:gd name="T42" fmla="*/ 311 w 145"/>
                    <a:gd name="T43" fmla="*/ 59 h 457"/>
                    <a:gd name="T44" fmla="*/ 281 w 145"/>
                    <a:gd name="T45" fmla="*/ 42 h 457"/>
                    <a:gd name="T46" fmla="*/ 251 w 145"/>
                    <a:gd name="T47" fmla="*/ 29 h 457"/>
                    <a:gd name="T48" fmla="*/ 214 w 145"/>
                    <a:gd name="T49" fmla="*/ 19 h 457"/>
                    <a:gd name="T50" fmla="*/ 173 w 145"/>
                    <a:gd name="T51" fmla="*/ 11 h 457"/>
                    <a:gd name="T52" fmla="*/ 124 w 145"/>
                    <a:gd name="T53" fmla="*/ 7 h 457"/>
                    <a:gd name="T54" fmla="*/ 68 w 145"/>
                    <a:gd name="T55" fmla="*/ 6 h 457"/>
                    <a:gd name="T56" fmla="*/ 3 w 145"/>
                    <a:gd name="T57" fmla="*/ 7 h 457"/>
                    <a:gd name="T58" fmla="*/ 3 w 145"/>
                    <a:gd name="T59" fmla="*/ 7 h 457"/>
                    <a:gd name="T60" fmla="*/ 3 w 145"/>
                    <a:gd name="T61" fmla="*/ 6 h 457"/>
                    <a:gd name="T62" fmla="*/ 0 w 145"/>
                    <a:gd name="T63" fmla="*/ 4 h 457"/>
                    <a:gd name="T64" fmla="*/ 0 w 145"/>
                    <a:gd name="T65" fmla="*/ 3 h 457"/>
                    <a:gd name="T66" fmla="*/ 0 w 145"/>
                    <a:gd name="T67" fmla="*/ 2 h 457"/>
                    <a:gd name="T68" fmla="*/ 3 w 145"/>
                    <a:gd name="T69" fmla="*/ 2 h 457"/>
                    <a:gd name="T70" fmla="*/ 3 w 145"/>
                    <a:gd name="T71" fmla="*/ 1 h 457"/>
                    <a:gd name="T72" fmla="*/ 5 w 145"/>
                    <a:gd name="T73" fmla="*/ 1 h 457"/>
                    <a:gd name="T74" fmla="*/ 70 w 145"/>
                    <a:gd name="T75" fmla="*/ 0 h 457"/>
                    <a:gd name="T76" fmla="*/ 127 w 145"/>
                    <a:gd name="T77" fmla="*/ 2 h 457"/>
                    <a:gd name="T78" fmla="*/ 176 w 145"/>
                    <a:gd name="T79" fmla="*/ 7 h 457"/>
                    <a:gd name="T80" fmla="*/ 219 w 145"/>
                    <a:gd name="T81" fmla="*/ 14 h 457"/>
                    <a:gd name="T82" fmla="*/ 257 w 145"/>
                    <a:gd name="T83" fmla="*/ 25 h 457"/>
                    <a:gd name="T84" fmla="*/ 289 w 145"/>
                    <a:gd name="T85" fmla="*/ 39 h 457"/>
                    <a:gd name="T86" fmla="*/ 316 w 145"/>
                    <a:gd name="T87" fmla="*/ 55 h 457"/>
                    <a:gd name="T88" fmla="*/ 341 w 145"/>
                    <a:gd name="T89" fmla="*/ 76 h 457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0" t="0" r="r" b="b"/>
                  <a:pathLst>
                    <a:path w="145" h="457">
                      <a:moveTo>
                        <a:pt x="126" y="91"/>
                      </a:moveTo>
                      <a:lnTo>
                        <a:pt x="139" y="145"/>
                      </a:lnTo>
                      <a:lnTo>
                        <a:pt x="145" y="204"/>
                      </a:lnTo>
                      <a:lnTo>
                        <a:pt x="145" y="263"/>
                      </a:lnTo>
                      <a:lnTo>
                        <a:pt x="141" y="321"/>
                      </a:lnTo>
                      <a:lnTo>
                        <a:pt x="134" y="372"/>
                      </a:lnTo>
                      <a:lnTo>
                        <a:pt x="127" y="414"/>
                      </a:lnTo>
                      <a:lnTo>
                        <a:pt x="120" y="443"/>
                      </a:lnTo>
                      <a:lnTo>
                        <a:pt x="115" y="456"/>
                      </a:lnTo>
                      <a:lnTo>
                        <a:pt x="114" y="456"/>
                      </a:lnTo>
                      <a:lnTo>
                        <a:pt x="112" y="456"/>
                      </a:lnTo>
                      <a:lnTo>
                        <a:pt x="111" y="457"/>
                      </a:lnTo>
                      <a:lnTo>
                        <a:pt x="115" y="440"/>
                      </a:lnTo>
                      <a:lnTo>
                        <a:pt x="122" y="409"/>
                      </a:lnTo>
                      <a:lnTo>
                        <a:pt x="129" y="366"/>
                      </a:lnTo>
                      <a:lnTo>
                        <a:pt x="134" y="315"/>
                      </a:lnTo>
                      <a:lnTo>
                        <a:pt x="139" y="259"/>
                      </a:lnTo>
                      <a:lnTo>
                        <a:pt x="139" y="202"/>
                      </a:lnTo>
                      <a:lnTo>
                        <a:pt x="134" y="146"/>
                      </a:lnTo>
                      <a:lnTo>
                        <a:pt x="123" y="94"/>
                      </a:lnTo>
                      <a:lnTo>
                        <a:pt x="115" y="71"/>
                      </a:lnTo>
                      <a:lnTo>
                        <a:pt x="104" y="51"/>
                      </a:lnTo>
                      <a:lnTo>
                        <a:pt x="93" y="35"/>
                      </a:lnTo>
                      <a:lnTo>
                        <a:pt x="79" y="23"/>
                      </a:lnTo>
                      <a:lnTo>
                        <a:pt x="64" y="13"/>
                      </a:lnTo>
                      <a:lnTo>
                        <a:pt x="46" y="9"/>
                      </a:lnTo>
                      <a:lnTo>
                        <a:pt x="25" y="7"/>
                      </a:lnTo>
                      <a:lnTo>
                        <a:pt x="1" y="8"/>
                      </a:lnTo>
                      <a:lnTo>
                        <a:pt x="1" y="7"/>
                      </a:lnTo>
                      <a:lnTo>
                        <a:pt x="0" y="5"/>
                      </a:lnTo>
                      <a:lnTo>
                        <a:pt x="0" y="4"/>
                      </a:lnTo>
                      <a:lnTo>
                        <a:pt x="0" y="3"/>
                      </a:lnTo>
                      <a:lnTo>
                        <a:pt x="1" y="2"/>
                      </a:lnTo>
                      <a:lnTo>
                        <a:pt x="1" y="1"/>
                      </a:lnTo>
                      <a:lnTo>
                        <a:pt x="2" y="1"/>
                      </a:lnTo>
                      <a:lnTo>
                        <a:pt x="26" y="0"/>
                      </a:lnTo>
                      <a:lnTo>
                        <a:pt x="47" y="2"/>
                      </a:lnTo>
                      <a:lnTo>
                        <a:pt x="65" y="8"/>
                      </a:lnTo>
                      <a:lnTo>
                        <a:pt x="81" y="17"/>
                      </a:lnTo>
                      <a:lnTo>
                        <a:pt x="95" y="30"/>
                      </a:lnTo>
                      <a:lnTo>
                        <a:pt x="107" y="47"/>
                      </a:lnTo>
                      <a:lnTo>
                        <a:pt x="117" y="66"/>
                      </a:lnTo>
                      <a:lnTo>
                        <a:pt x="126" y="91"/>
                      </a:lnTo>
                      <a:close/>
                    </a:path>
                  </a:pathLst>
                </a:custGeom>
                <a:solidFill>
                  <a:srgbClr val="EA91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51" name="Freeform 236"/>
                <p:cNvSpPr>
                  <a:spLocks/>
                </p:cNvSpPr>
                <p:nvPr/>
              </p:nvSpPr>
              <p:spPr bwMode="auto">
                <a:xfrm>
                  <a:off x="1682" y="1505"/>
                  <a:ext cx="440" cy="387"/>
                </a:xfrm>
                <a:custGeom>
                  <a:avLst/>
                  <a:gdLst>
                    <a:gd name="T0" fmla="*/ 370 w 164"/>
                    <a:gd name="T1" fmla="*/ 57 h 465"/>
                    <a:gd name="T2" fmla="*/ 416 w 164"/>
                    <a:gd name="T3" fmla="*/ 102 h 465"/>
                    <a:gd name="T4" fmla="*/ 432 w 164"/>
                    <a:gd name="T5" fmla="*/ 153 h 465"/>
                    <a:gd name="T6" fmla="*/ 440 w 164"/>
                    <a:gd name="T7" fmla="*/ 206 h 465"/>
                    <a:gd name="T8" fmla="*/ 437 w 164"/>
                    <a:gd name="T9" fmla="*/ 259 h 465"/>
                    <a:gd name="T10" fmla="*/ 421 w 164"/>
                    <a:gd name="T11" fmla="*/ 305 h 465"/>
                    <a:gd name="T12" fmla="*/ 408 w 164"/>
                    <a:gd name="T13" fmla="*/ 345 h 465"/>
                    <a:gd name="T14" fmla="*/ 392 w 164"/>
                    <a:gd name="T15" fmla="*/ 373 h 465"/>
                    <a:gd name="T16" fmla="*/ 386 w 164"/>
                    <a:gd name="T17" fmla="*/ 385 h 465"/>
                    <a:gd name="T18" fmla="*/ 381 w 164"/>
                    <a:gd name="T19" fmla="*/ 386 h 465"/>
                    <a:gd name="T20" fmla="*/ 378 w 164"/>
                    <a:gd name="T21" fmla="*/ 386 h 465"/>
                    <a:gd name="T22" fmla="*/ 370 w 164"/>
                    <a:gd name="T23" fmla="*/ 387 h 465"/>
                    <a:gd name="T24" fmla="*/ 365 w 164"/>
                    <a:gd name="T25" fmla="*/ 387 h 465"/>
                    <a:gd name="T26" fmla="*/ 376 w 164"/>
                    <a:gd name="T27" fmla="*/ 372 h 465"/>
                    <a:gd name="T28" fmla="*/ 386 w 164"/>
                    <a:gd name="T29" fmla="*/ 342 h 465"/>
                    <a:gd name="T30" fmla="*/ 402 w 164"/>
                    <a:gd name="T31" fmla="*/ 303 h 465"/>
                    <a:gd name="T32" fmla="*/ 416 w 164"/>
                    <a:gd name="T33" fmla="*/ 255 h 465"/>
                    <a:gd name="T34" fmla="*/ 421 w 164"/>
                    <a:gd name="T35" fmla="*/ 204 h 465"/>
                    <a:gd name="T36" fmla="*/ 416 w 164"/>
                    <a:gd name="T37" fmla="*/ 152 h 465"/>
                    <a:gd name="T38" fmla="*/ 392 w 164"/>
                    <a:gd name="T39" fmla="*/ 102 h 465"/>
                    <a:gd name="T40" fmla="*/ 354 w 164"/>
                    <a:gd name="T41" fmla="*/ 59 h 465"/>
                    <a:gd name="T42" fmla="*/ 325 w 164"/>
                    <a:gd name="T43" fmla="*/ 41 h 465"/>
                    <a:gd name="T44" fmla="*/ 295 w 164"/>
                    <a:gd name="T45" fmla="*/ 27 h 465"/>
                    <a:gd name="T46" fmla="*/ 258 w 164"/>
                    <a:gd name="T47" fmla="*/ 17 h 465"/>
                    <a:gd name="T48" fmla="*/ 217 w 164"/>
                    <a:gd name="T49" fmla="*/ 9 h 465"/>
                    <a:gd name="T50" fmla="*/ 174 w 164"/>
                    <a:gd name="T51" fmla="*/ 6 h 465"/>
                    <a:gd name="T52" fmla="*/ 121 w 164"/>
                    <a:gd name="T53" fmla="*/ 4 h 465"/>
                    <a:gd name="T54" fmla="*/ 64 w 164"/>
                    <a:gd name="T55" fmla="*/ 6 h 465"/>
                    <a:gd name="T56" fmla="*/ 3 w 164"/>
                    <a:gd name="T57" fmla="*/ 8 h 465"/>
                    <a:gd name="T58" fmla="*/ 0 w 164"/>
                    <a:gd name="T59" fmla="*/ 8 h 465"/>
                    <a:gd name="T60" fmla="*/ 0 w 164"/>
                    <a:gd name="T61" fmla="*/ 7 h 465"/>
                    <a:gd name="T62" fmla="*/ 0 w 164"/>
                    <a:gd name="T63" fmla="*/ 7 h 465"/>
                    <a:gd name="T64" fmla="*/ 0 w 164"/>
                    <a:gd name="T65" fmla="*/ 6 h 465"/>
                    <a:gd name="T66" fmla="*/ 0 w 164"/>
                    <a:gd name="T67" fmla="*/ 4 h 465"/>
                    <a:gd name="T68" fmla="*/ 0 w 164"/>
                    <a:gd name="T69" fmla="*/ 3 h 465"/>
                    <a:gd name="T70" fmla="*/ 0 w 164"/>
                    <a:gd name="T71" fmla="*/ 2 h 465"/>
                    <a:gd name="T72" fmla="*/ 3 w 164"/>
                    <a:gd name="T73" fmla="*/ 2 h 465"/>
                    <a:gd name="T74" fmla="*/ 70 w 164"/>
                    <a:gd name="T75" fmla="*/ 0 h 465"/>
                    <a:gd name="T76" fmla="*/ 123 w 164"/>
                    <a:gd name="T77" fmla="*/ 0 h 465"/>
                    <a:gd name="T78" fmla="*/ 180 w 164"/>
                    <a:gd name="T79" fmla="*/ 1 h 465"/>
                    <a:gd name="T80" fmla="*/ 225 w 164"/>
                    <a:gd name="T81" fmla="*/ 6 h 465"/>
                    <a:gd name="T82" fmla="*/ 268 w 164"/>
                    <a:gd name="T83" fmla="*/ 13 h 465"/>
                    <a:gd name="T84" fmla="*/ 309 w 164"/>
                    <a:gd name="T85" fmla="*/ 23 h 465"/>
                    <a:gd name="T86" fmla="*/ 343 w 164"/>
                    <a:gd name="T87" fmla="*/ 38 h 465"/>
                    <a:gd name="T88" fmla="*/ 370 w 164"/>
                    <a:gd name="T89" fmla="*/ 57 h 465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0" t="0" r="r" b="b"/>
                  <a:pathLst>
                    <a:path w="164" h="465">
                      <a:moveTo>
                        <a:pt x="138" y="69"/>
                      </a:moveTo>
                      <a:lnTo>
                        <a:pt x="155" y="123"/>
                      </a:lnTo>
                      <a:lnTo>
                        <a:pt x="161" y="184"/>
                      </a:lnTo>
                      <a:lnTo>
                        <a:pt x="164" y="248"/>
                      </a:lnTo>
                      <a:lnTo>
                        <a:pt x="163" y="311"/>
                      </a:lnTo>
                      <a:lnTo>
                        <a:pt x="157" y="367"/>
                      </a:lnTo>
                      <a:lnTo>
                        <a:pt x="152" y="414"/>
                      </a:lnTo>
                      <a:lnTo>
                        <a:pt x="146" y="448"/>
                      </a:lnTo>
                      <a:lnTo>
                        <a:pt x="144" y="463"/>
                      </a:lnTo>
                      <a:lnTo>
                        <a:pt x="142" y="464"/>
                      </a:lnTo>
                      <a:lnTo>
                        <a:pt x="141" y="464"/>
                      </a:lnTo>
                      <a:lnTo>
                        <a:pt x="138" y="465"/>
                      </a:lnTo>
                      <a:lnTo>
                        <a:pt x="136" y="465"/>
                      </a:lnTo>
                      <a:lnTo>
                        <a:pt x="140" y="447"/>
                      </a:lnTo>
                      <a:lnTo>
                        <a:pt x="144" y="411"/>
                      </a:lnTo>
                      <a:lnTo>
                        <a:pt x="150" y="364"/>
                      </a:lnTo>
                      <a:lnTo>
                        <a:pt x="155" y="306"/>
                      </a:lnTo>
                      <a:lnTo>
                        <a:pt x="157" y="245"/>
                      </a:lnTo>
                      <a:lnTo>
                        <a:pt x="155" y="183"/>
                      </a:lnTo>
                      <a:lnTo>
                        <a:pt x="146" y="123"/>
                      </a:lnTo>
                      <a:lnTo>
                        <a:pt x="132" y="71"/>
                      </a:lnTo>
                      <a:lnTo>
                        <a:pt x="121" y="49"/>
                      </a:lnTo>
                      <a:lnTo>
                        <a:pt x="110" y="32"/>
                      </a:lnTo>
                      <a:lnTo>
                        <a:pt x="96" y="20"/>
                      </a:lnTo>
                      <a:lnTo>
                        <a:pt x="81" y="11"/>
                      </a:lnTo>
                      <a:lnTo>
                        <a:pt x="65" y="7"/>
                      </a:lnTo>
                      <a:lnTo>
                        <a:pt x="45" y="5"/>
                      </a:lnTo>
                      <a:lnTo>
                        <a:pt x="24" y="7"/>
                      </a:lnTo>
                      <a:lnTo>
                        <a:pt x="1" y="10"/>
                      </a:lnTo>
                      <a:lnTo>
                        <a:pt x="0" y="10"/>
                      </a:lnTo>
                      <a:lnTo>
                        <a:pt x="0" y="9"/>
                      </a:lnTo>
                      <a:lnTo>
                        <a:pt x="0" y="8"/>
                      </a:lnTo>
                      <a:lnTo>
                        <a:pt x="0" y="7"/>
                      </a:lnTo>
                      <a:lnTo>
                        <a:pt x="0" y="5"/>
                      </a:lnTo>
                      <a:lnTo>
                        <a:pt x="0" y="4"/>
                      </a:lnTo>
                      <a:lnTo>
                        <a:pt x="0" y="3"/>
                      </a:lnTo>
                      <a:lnTo>
                        <a:pt x="1" y="3"/>
                      </a:lnTo>
                      <a:lnTo>
                        <a:pt x="26" y="0"/>
                      </a:lnTo>
                      <a:lnTo>
                        <a:pt x="46" y="0"/>
                      </a:lnTo>
                      <a:lnTo>
                        <a:pt x="67" y="1"/>
                      </a:lnTo>
                      <a:lnTo>
                        <a:pt x="84" y="7"/>
                      </a:lnTo>
                      <a:lnTo>
                        <a:pt x="100" y="16"/>
                      </a:lnTo>
                      <a:lnTo>
                        <a:pt x="115" y="28"/>
                      </a:lnTo>
                      <a:lnTo>
                        <a:pt x="128" y="46"/>
                      </a:lnTo>
                      <a:lnTo>
                        <a:pt x="138" y="69"/>
                      </a:lnTo>
                      <a:close/>
                    </a:path>
                  </a:pathLst>
                </a:custGeom>
                <a:solidFill>
                  <a:srgbClr val="EA91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52" name="Freeform 237"/>
                <p:cNvSpPr>
                  <a:spLocks/>
                </p:cNvSpPr>
                <p:nvPr/>
              </p:nvSpPr>
              <p:spPr bwMode="auto">
                <a:xfrm>
                  <a:off x="1720" y="1528"/>
                  <a:ext cx="315" cy="371"/>
                </a:xfrm>
                <a:custGeom>
                  <a:avLst/>
                  <a:gdLst>
                    <a:gd name="T0" fmla="*/ 5 w 118"/>
                    <a:gd name="T1" fmla="*/ 0 h 446"/>
                    <a:gd name="T2" fmla="*/ 56 w 118"/>
                    <a:gd name="T3" fmla="*/ 3 h 446"/>
                    <a:gd name="T4" fmla="*/ 101 w 118"/>
                    <a:gd name="T5" fmla="*/ 8 h 446"/>
                    <a:gd name="T6" fmla="*/ 141 w 118"/>
                    <a:gd name="T7" fmla="*/ 15 h 446"/>
                    <a:gd name="T8" fmla="*/ 176 w 118"/>
                    <a:gd name="T9" fmla="*/ 23 h 446"/>
                    <a:gd name="T10" fmla="*/ 206 w 118"/>
                    <a:gd name="T11" fmla="*/ 35 h 446"/>
                    <a:gd name="T12" fmla="*/ 235 w 118"/>
                    <a:gd name="T13" fmla="*/ 47 h 446"/>
                    <a:gd name="T14" fmla="*/ 259 w 118"/>
                    <a:gd name="T15" fmla="*/ 63 h 446"/>
                    <a:gd name="T16" fmla="*/ 278 w 118"/>
                    <a:gd name="T17" fmla="*/ 82 h 446"/>
                    <a:gd name="T18" fmla="*/ 304 w 118"/>
                    <a:gd name="T19" fmla="*/ 121 h 446"/>
                    <a:gd name="T20" fmla="*/ 315 w 118"/>
                    <a:gd name="T21" fmla="*/ 163 h 446"/>
                    <a:gd name="T22" fmla="*/ 315 w 118"/>
                    <a:gd name="T23" fmla="*/ 206 h 446"/>
                    <a:gd name="T24" fmla="*/ 304 w 118"/>
                    <a:gd name="T25" fmla="*/ 249 h 446"/>
                    <a:gd name="T26" fmla="*/ 288 w 118"/>
                    <a:gd name="T27" fmla="*/ 289 h 446"/>
                    <a:gd name="T28" fmla="*/ 270 w 118"/>
                    <a:gd name="T29" fmla="*/ 324 h 446"/>
                    <a:gd name="T30" fmla="*/ 251 w 118"/>
                    <a:gd name="T31" fmla="*/ 351 h 446"/>
                    <a:gd name="T32" fmla="*/ 240 w 118"/>
                    <a:gd name="T33" fmla="*/ 370 h 446"/>
                    <a:gd name="T34" fmla="*/ 238 w 118"/>
                    <a:gd name="T35" fmla="*/ 371 h 446"/>
                    <a:gd name="T36" fmla="*/ 235 w 118"/>
                    <a:gd name="T37" fmla="*/ 371 h 446"/>
                    <a:gd name="T38" fmla="*/ 230 w 118"/>
                    <a:gd name="T39" fmla="*/ 371 h 446"/>
                    <a:gd name="T40" fmla="*/ 227 w 118"/>
                    <a:gd name="T41" fmla="*/ 371 h 446"/>
                    <a:gd name="T42" fmla="*/ 240 w 118"/>
                    <a:gd name="T43" fmla="*/ 353 h 446"/>
                    <a:gd name="T44" fmla="*/ 259 w 118"/>
                    <a:gd name="T45" fmla="*/ 326 h 446"/>
                    <a:gd name="T46" fmla="*/ 278 w 118"/>
                    <a:gd name="T47" fmla="*/ 292 h 446"/>
                    <a:gd name="T48" fmla="*/ 296 w 118"/>
                    <a:gd name="T49" fmla="*/ 252 h 446"/>
                    <a:gd name="T50" fmla="*/ 304 w 118"/>
                    <a:gd name="T51" fmla="*/ 210 h 446"/>
                    <a:gd name="T52" fmla="*/ 307 w 118"/>
                    <a:gd name="T53" fmla="*/ 166 h 446"/>
                    <a:gd name="T54" fmla="*/ 296 w 118"/>
                    <a:gd name="T55" fmla="*/ 124 h 446"/>
                    <a:gd name="T56" fmla="*/ 270 w 118"/>
                    <a:gd name="T57" fmla="*/ 85 h 446"/>
                    <a:gd name="T58" fmla="*/ 251 w 118"/>
                    <a:gd name="T59" fmla="*/ 67 h 446"/>
                    <a:gd name="T60" fmla="*/ 227 w 118"/>
                    <a:gd name="T61" fmla="*/ 52 h 446"/>
                    <a:gd name="T62" fmla="*/ 200 w 118"/>
                    <a:gd name="T63" fmla="*/ 39 h 446"/>
                    <a:gd name="T64" fmla="*/ 168 w 118"/>
                    <a:gd name="T65" fmla="*/ 28 h 446"/>
                    <a:gd name="T66" fmla="*/ 136 w 118"/>
                    <a:gd name="T67" fmla="*/ 20 h 446"/>
                    <a:gd name="T68" fmla="*/ 96 w 118"/>
                    <a:gd name="T69" fmla="*/ 12 h 446"/>
                    <a:gd name="T70" fmla="*/ 53 w 118"/>
                    <a:gd name="T71" fmla="*/ 9 h 446"/>
                    <a:gd name="T72" fmla="*/ 3 w 118"/>
                    <a:gd name="T73" fmla="*/ 6 h 446"/>
                    <a:gd name="T74" fmla="*/ 0 w 118"/>
                    <a:gd name="T75" fmla="*/ 6 h 446"/>
                    <a:gd name="T76" fmla="*/ 0 w 118"/>
                    <a:gd name="T77" fmla="*/ 5 h 446"/>
                    <a:gd name="T78" fmla="*/ 0 w 118"/>
                    <a:gd name="T79" fmla="*/ 4 h 446"/>
                    <a:gd name="T80" fmla="*/ 0 w 118"/>
                    <a:gd name="T81" fmla="*/ 3 h 446"/>
                    <a:gd name="T82" fmla="*/ 0 w 118"/>
                    <a:gd name="T83" fmla="*/ 2 h 446"/>
                    <a:gd name="T84" fmla="*/ 3 w 118"/>
                    <a:gd name="T85" fmla="*/ 2 h 446"/>
                    <a:gd name="T86" fmla="*/ 3 w 118"/>
                    <a:gd name="T87" fmla="*/ 0 h 446"/>
                    <a:gd name="T88" fmla="*/ 5 w 118"/>
                    <a:gd name="T89" fmla="*/ 0 h 44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0" t="0" r="r" b="b"/>
                  <a:pathLst>
                    <a:path w="118" h="446">
                      <a:moveTo>
                        <a:pt x="2" y="0"/>
                      </a:moveTo>
                      <a:lnTo>
                        <a:pt x="21" y="4"/>
                      </a:lnTo>
                      <a:lnTo>
                        <a:pt x="38" y="10"/>
                      </a:lnTo>
                      <a:lnTo>
                        <a:pt x="53" y="18"/>
                      </a:lnTo>
                      <a:lnTo>
                        <a:pt x="66" y="28"/>
                      </a:lnTo>
                      <a:lnTo>
                        <a:pt x="77" y="42"/>
                      </a:lnTo>
                      <a:lnTo>
                        <a:pt x="88" y="57"/>
                      </a:lnTo>
                      <a:lnTo>
                        <a:pt x="97" y="76"/>
                      </a:lnTo>
                      <a:lnTo>
                        <a:pt x="104" y="98"/>
                      </a:lnTo>
                      <a:lnTo>
                        <a:pt x="114" y="146"/>
                      </a:lnTo>
                      <a:lnTo>
                        <a:pt x="118" y="196"/>
                      </a:lnTo>
                      <a:lnTo>
                        <a:pt x="118" y="248"/>
                      </a:lnTo>
                      <a:lnTo>
                        <a:pt x="114" y="299"/>
                      </a:lnTo>
                      <a:lnTo>
                        <a:pt x="108" y="347"/>
                      </a:lnTo>
                      <a:lnTo>
                        <a:pt x="101" y="389"/>
                      </a:lnTo>
                      <a:lnTo>
                        <a:pt x="94" y="422"/>
                      </a:lnTo>
                      <a:lnTo>
                        <a:pt x="90" y="445"/>
                      </a:lnTo>
                      <a:lnTo>
                        <a:pt x="89" y="446"/>
                      </a:lnTo>
                      <a:lnTo>
                        <a:pt x="88" y="446"/>
                      </a:lnTo>
                      <a:lnTo>
                        <a:pt x="86" y="446"/>
                      </a:lnTo>
                      <a:lnTo>
                        <a:pt x="85" y="446"/>
                      </a:lnTo>
                      <a:lnTo>
                        <a:pt x="90" y="424"/>
                      </a:lnTo>
                      <a:lnTo>
                        <a:pt x="97" y="392"/>
                      </a:lnTo>
                      <a:lnTo>
                        <a:pt x="104" y="351"/>
                      </a:lnTo>
                      <a:lnTo>
                        <a:pt x="111" y="303"/>
                      </a:lnTo>
                      <a:lnTo>
                        <a:pt x="114" y="253"/>
                      </a:lnTo>
                      <a:lnTo>
                        <a:pt x="115" y="200"/>
                      </a:lnTo>
                      <a:lnTo>
                        <a:pt x="111" y="149"/>
                      </a:lnTo>
                      <a:lnTo>
                        <a:pt x="101" y="102"/>
                      </a:lnTo>
                      <a:lnTo>
                        <a:pt x="94" y="80"/>
                      </a:lnTo>
                      <a:lnTo>
                        <a:pt x="85" y="63"/>
                      </a:lnTo>
                      <a:lnTo>
                        <a:pt x="75" y="47"/>
                      </a:lnTo>
                      <a:lnTo>
                        <a:pt x="63" y="34"/>
                      </a:lnTo>
                      <a:lnTo>
                        <a:pt x="51" y="24"/>
                      </a:lnTo>
                      <a:lnTo>
                        <a:pt x="36" y="15"/>
                      </a:lnTo>
                      <a:lnTo>
                        <a:pt x="20" y="11"/>
                      </a:lnTo>
                      <a:lnTo>
                        <a:pt x="1" y="7"/>
                      </a:lnTo>
                      <a:lnTo>
                        <a:pt x="0" y="7"/>
                      </a:lnTo>
                      <a:lnTo>
                        <a:pt x="0" y="6"/>
                      </a:lnTo>
                      <a:lnTo>
                        <a:pt x="0" y="5"/>
                      </a:lnTo>
                      <a:lnTo>
                        <a:pt x="0" y="4"/>
                      </a:lnTo>
                      <a:lnTo>
                        <a:pt x="0" y="3"/>
                      </a:lnTo>
                      <a:lnTo>
                        <a:pt x="1" y="2"/>
                      </a:lnTo>
                      <a:lnTo>
                        <a:pt x="1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EA91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53" name="Freeform 238"/>
                <p:cNvSpPr>
                  <a:spLocks/>
                </p:cNvSpPr>
                <p:nvPr/>
              </p:nvSpPr>
              <p:spPr bwMode="auto">
                <a:xfrm>
                  <a:off x="1763" y="1794"/>
                  <a:ext cx="375" cy="127"/>
                </a:xfrm>
                <a:custGeom>
                  <a:avLst/>
                  <a:gdLst>
                    <a:gd name="T0" fmla="*/ 138 w 139"/>
                    <a:gd name="T1" fmla="*/ 24 h 152"/>
                    <a:gd name="T2" fmla="*/ 116 w 139"/>
                    <a:gd name="T3" fmla="*/ 20 h 152"/>
                    <a:gd name="T4" fmla="*/ 97 w 139"/>
                    <a:gd name="T5" fmla="*/ 14 h 152"/>
                    <a:gd name="T6" fmla="*/ 78 w 139"/>
                    <a:gd name="T7" fmla="*/ 9 h 152"/>
                    <a:gd name="T8" fmla="*/ 54 w 139"/>
                    <a:gd name="T9" fmla="*/ 2 h 152"/>
                    <a:gd name="T10" fmla="*/ 22 w 139"/>
                    <a:gd name="T11" fmla="*/ 0 h 152"/>
                    <a:gd name="T12" fmla="*/ 3 w 139"/>
                    <a:gd name="T13" fmla="*/ 11 h 152"/>
                    <a:gd name="T14" fmla="*/ 0 w 139"/>
                    <a:gd name="T15" fmla="*/ 33 h 152"/>
                    <a:gd name="T16" fmla="*/ 13 w 139"/>
                    <a:gd name="T17" fmla="*/ 60 h 152"/>
                    <a:gd name="T18" fmla="*/ 43 w 139"/>
                    <a:gd name="T19" fmla="*/ 87 h 152"/>
                    <a:gd name="T20" fmla="*/ 100 w 139"/>
                    <a:gd name="T21" fmla="*/ 111 h 152"/>
                    <a:gd name="T22" fmla="*/ 181 w 139"/>
                    <a:gd name="T23" fmla="*/ 125 h 152"/>
                    <a:gd name="T24" fmla="*/ 289 w 139"/>
                    <a:gd name="T25" fmla="*/ 127 h 152"/>
                    <a:gd name="T26" fmla="*/ 297 w 139"/>
                    <a:gd name="T27" fmla="*/ 124 h 152"/>
                    <a:gd name="T28" fmla="*/ 316 w 139"/>
                    <a:gd name="T29" fmla="*/ 119 h 152"/>
                    <a:gd name="T30" fmla="*/ 337 w 139"/>
                    <a:gd name="T31" fmla="*/ 113 h 152"/>
                    <a:gd name="T32" fmla="*/ 359 w 139"/>
                    <a:gd name="T33" fmla="*/ 104 h 152"/>
                    <a:gd name="T34" fmla="*/ 375 w 139"/>
                    <a:gd name="T35" fmla="*/ 92 h 152"/>
                    <a:gd name="T36" fmla="*/ 375 w 139"/>
                    <a:gd name="T37" fmla="*/ 79 h 152"/>
                    <a:gd name="T38" fmla="*/ 359 w 139"/>
                    <a:gd name="T39" fmla="*/ 66 h 152"/>
                    <a:gd name="T40" fmla="*/ 316 w 139"/>
                    <a:gd name="T41" fmla="*/ 52 h 152"/>
                    <a:gd name="T42" fmla="*/ 294 w 139"/>
                    <a:gd name="T43" fmla="*/ 47 h 152"/>
                    <a:gd name="T44" fmla="*/ 267 w 139"/>
                    <a:gd name="T45" fmla="*/ 43 h 152"/>
                    <a:gd name="T46" fmla="*/ 243 w 139"/>
                    <a:gd name="T47" fmla="*/ 39 h 152"/>
                    <a:gd name="T48" fmla="*/ 221 w 139"/>
                    <a:gd name="T49" fmla="*/ 36 h 152"/>
                    <a:gd name="T50" fmla="*/ 197 w 139"/>
                    <a:gd name="T51" fmla="*/ 33 h 152"/>
                    <a:gd name="T52" fmla="*/ 175 w 139"/>
                    <a:gd name="T53" fmla="*/ 30 h 152"/>
                    <a:gd name="T54" fmla="*/ 154 w 139"/>
                    <a:gd name="T55" fmla="*/ 28 h 152"/>
                    <a:gd name="T56" fmla="*/ 138 w 139"/>
                    <a:gd name="T57" fmla="*/ 24 h 152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139" h="152">
                      <a:moveTo>
                        <a:pt x="51" y="29"/>
                      </a:moveTo>
                      <a:lnTo>
                        <a:pt x="43" y="24"/>
                      </a:lnTo>
                      <a:lnTo>
                        <a:pt x="36" y="17"/>
                      </a:lnTo>
                      <a:lnTo>
                        <a:pt x="29" y="11"/>
                      </a:lnTo>
                      <a:lnTo>
                        <a:pt x="20" y="2"/>
                      </a:lnTo>
                      <a:lnTo>
                        <a:pt x="8" y="0"/>
                      </a:lnTo>
                      <a:lnTo>
                        <a:pt x="1" y="13"/>
                      </a:lnTo>
                      <a:lnTo>
                        <a:pt x="0" y="40"/>
                      </a:lnTo>
                      <a:lnTo>
                        <a:pt x="5" y="72"/>
                      </a:lnTo>
                      <a:lnTo>
                        <a:pt x="16" y="104"/>
                      </a:lnTo>
                      <a:lnTo>
                        <a:pt x="37" y="133"/>
                      </a:lnTo>
                      <a:lnTo>
                        <a:pt x="67" y="150"/>
                      </a:lnTo>
                      <a:lnTo>
                        <a:pt x="107" y="152"/>
                      </a:lnTo>
                      <a:lnTo>
                        <a:pt x="110" y="149"/>
                      </a:lnTo>
                      <a:lnTo>
                        <a:pt x="117" y="143"/>
                      </a:lnTo>
                      <a:lnTo>
                        <a:pt x="125" y="135"/>
                      </a:lnTo>
                      <a:lnTo>
                        <a:pt x="133" y="124"/>
                      </a:lnTo>
                      <a:lnTo>
                        <a:pt x="139" y="110"/>
                      </a:lnTo>
                      <a:lnTo>
                        <a:pt x="139" y="95"/>
                      </a:lnTo>
                      <a:lnTo>
                        <a:pt x="133" y="79"/>
                      </a:lnTo>
                      <a:lnTo>
                        <a:pt x="117" y="62"/>
                      </a:lnTo>
                      <a:lnTo>
                        <a:pt x="109" y="56"/>
                      </a:lnTo>
                      <a:lnTo>
                        <a:pt x="99" y="51"/>
                      </a:lnTo>
                      <a:lnTo>
                        <a:pt x="90" y="47"/>
                      </a:lnTo>
                      <a:lnTo>
                        <a:pt x="82" y="43"/>
                      </a:lnTo>
                      <a:lnTo>
                        <a:pt x="73" y="40"/>
                      </a:lnTo>
                      <a:lnTo>
                        <a:pt x="65" y="36"/>
                      </a:lnTo>
                      <a:lnTo>
                        <a:pt x="57" y="33"/>
                      </a:lnTo>
                      <a:lnTo>
                        <a:pt x="51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54" name="Freeform 239"/>
                <p:cNvSpPr>
                  <a:spLocks/>
                </p:cNvSpPr>
                <p:nvPr/>
              </p:nvSpPr>
              <p:spPr bwMode="auto">
                <a:xfrm>
                  <a:off x="1617" y="1729"/>
                  <a:ext cx="119" cy="85"/>
                </a:xfrm>
                <a:custGeom>
                  <a:avLst/>
                  <a:gdLst>
                    <a:gd name="T0" fmla="*/ 111 w 44"/>
                    <a:gd name="T1" fmla="*/ 37 h 103"/>
                    <a:gd name="T2" fmla="*/ 114 w 44"/>
                    <a:gd name="T3" fmla="*/ 31 h 103"/>
                    <a:gd name="T4" fmla="*/ 114 w 44"/>
                    <a:gd name="T5" fmla="*/ 25 h 103"/>
                    <a:gd name="T6" fmla="*/ 116 w 44"/>
                    <a:gd name="T7" fmla="*/ 18 h 103"/>
                    <a:gd name="T8" fmla="*/ 119 w 44"/>
                    <a:gd name="T9" fmla="*/ 12 h 103"/>
                    <a:gd name="T10" fmla="*/ 100 w 44"/>
                    <a:gd name="T11" fmla="*/ 10 h 103"/>
                    <a:gd name="T12" fmla="*/ 84 w 44"/>
                    <a:gd name="T13" fmla="*/ 7 h 103"/>
                    <a:gd name="T14" fmla="*/ 65 w 44"/>
                    <a:gd name="T15" fmla="*/ 4 h 103"/>
                    <a:gd name="T16" fmla="*/ 51 w 44"/>
                    <a:gd name="T17" fmla="*/ 0 h 103"/>
                    <a:gd name="T18" fmla="*/ 46 w 44"/>
                    <a:gd name="T19" fmla="*/ 5 h 103"/>
                    <a:gd name="T20" fmla="*/ 43 w 44"/>
                    <a:gd name="T21" fmla="*/ 10 h 103"/>
                    <a:gd name="T22" fmla="*/ 38 w 44"/>
                    <a:gd name="T23" fmla="*/ 16 h 103"/>
                    <a:gd name="T24" fmla="*/ 35 w 44"/>
                    <a:gd name="T25" fmla="*/ 21 h 103"/>
                    <a:gd name="T26" fmla="*/ 30 w 44"/>
                    <a:gd name="T27" fmla="*/ 32 h 103"/>
                    <a:gd name="T28" fmla="*/ 19 w 44"/>
                    <a:gd name="T29" fmla="*/ 45 h 103"/>
                    <a:gd name="T30" fmla="*/ 11 w 44"/>
                    <a:gd name="T31" fmla="*/ 57 h 103"/>
                    <a:gd name="T32" fmla="*/ 0 w 44"/>
                    <a:gd name="T33" fmla="*/ 72 h 103"/>
                    <a:gd name="T34" fmla="*/ 3 w 44"/>
                    <a:gd name="T35" fmla="*/ 73 h 103"/>
                    <a:gd name="T36" fmla="*/ 11 w 44"/>
                    <a:gd name="T37" fmla="*/ 75 h 103"/>
                    <a:gd name="T38" fmla="*/ 19 w 44"/>
                    <a:gd name="T39" fmla="*/ 78 h 103"/>
                    <a:gd name="T40" fmla="*/ 32 w 44"/>
                    <a:gd name="T41" fmla="*/ 81 h 103"/>
                    <a:gd name="T42" fmla="*/ 46 w 44"/>
                    <a:gd name="T43" fmla="*/ 84 h 103"/>
                    <a:gd name="T44" fmla="*/ 70 w 44"/>
                    <a:gd name="T45" fmla="*/ 85 h 103"/>
                    <a:gd name="T46" fmla="*/ 92 w 44"/>
                    <a:gd name="T47" fmla="*/ 85 h 103"/>
                    <a:gd name="T48" fmla="*/ 116 w 44"/>
                    <a:gd name="T49" fmla="*/ 81 h 103"/>
                    <a:gd name="T50" fmla="*/ 116 w 44"/>
                    <a:gd name="T51" fmla="*/ 77 h 103"/>
                    <a:gd name="T52" fmla="*/ 114 w 44"/>
                    <a:gd name="T53" fmla="*/ 68 h 103"/>
                    <a:gd name="T54" fmla="*/ 111 w 44"/>
                    <a:gd name="T55" fmla="*/ 54 h 103"/>
                    <a:gd name="T56" fmla="*/ 111 w 44"/>
                    <a:gd name="T57" fmla="*/ 37 h 103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44" h="103">
                      <a:moveTo>
                        <a:pt x="41" y="45"/>
                      </a:moveTo>
                      <a:lnTo>
                        <a:pt x="42" y="38"/>
                      </a:lnTo>
                      <a:lnTo>
                        <a:pt x="42" y="30"/>
                      </a:lnTo>
                      <a:lnTo>
                        <a:pt x="43" y="22"/>
                      </a:lnTo>
                      <a:lnTo>
                        <a:pt x="44" y="14"/>
                      </a:lnTo>
                      <a:lnTo>
                        <a:pt x="37" y="12"/>
                      </a:lnTo>
                      <a:lnTo>
                        <a:pt x="31" y="8"/>
                      </a:lnTo>
                      <a:lnTo>
                        <a:pt x="24" y="5"/>
                      </a:lnTo>
                      <a:lnTo>
                        <a:pt x="19" y="0"/>
                      </a:lnTo>
                      <a:lnTo>
                        <a:pt x="17" y="6"/>
                      </a:lnTo>
                      <a:lnTo>
                        <a:pt x="16" y="12"/>
                      </a:lnTo>
                      <a:lnTo>
                        <a:pt x="14" y="19"/>
                      </a:lnTo>
                      <a:lnTo>
                        <a:pt x="13" y="26"/>
                      </a:lnTo>
                      <a:lnTo>
                        <a:pt x="11" y="39"/>
                      </a:lnTo>
                      <a:lnTo>
                        <a:pt x="7" y="54"/>
                      </a:lnTo>
                      <a:lnTo>
                        <a:pt x="4" y="69"/>
                      </a:lnTo>
                      <a:lnTo>
                        <a:pt x="0" y="87"/>
                      </a:lnTo>
                      <a:lnTo>
                        <a:pt x="1" y="88"/>
                      </a:lnTo>
                      <a:lnTo>
                        <a:pt x="4" y="91"/>
                      </a:lnTo>
                      <a:lnTo>
                        <a:pt x="7" y="95"/>
                      </a:lnTo>
                      <a:lnTo>
                        <a:pt x="12" y="98"/>
                      </a:lnTo>
                      <a:lnTo>
                        <a:pt x="17" y="102"/>
                      </a:lnTo>
                      <a:lnTo>
                        <a:pt x="26" y="103"/>
                      </a:lnTo>
                      <a:lnTo>
                        <a:pt x="34" y="103"/>
                      </a:lnTo>
                      <a:lnTo>
                        <a:pt x="43" y="98"/>
                      </a:lnTo>
                      <a:lnTo>
                        <a:pt x="43" y="93"/>
                      </a:lnTo>
                      <a:lnTo>
                        <a:pt x="42" y="83"/>
                      </a:lnTo>
                      <a:lnTo>
                        <a:pt x="41" y="66"/>
                      </a:lnTo>
                      <a:lnTo>
                        <a:pt x="41" y="45"/>
                      </a:lnTo>
                      <a:close/>
                    </a:path>
                  </a:pathLst>
                </a:custGeom>
                <a:solidFill>
                  <a:srgbClr val="FFBF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55" name="Freeform 240"/>
                <p:cNvSpPr>
                  <a:spLocks/>
                </p:cNvSpPr>
                <p:nvPr/>
              </p:nvSpPr>
              <p:spPr bwMode="auto">
                <a:xfrm>
                  <a:off x="1649" y="1729"/>
                  <a:ext cx="87" cy="37"/>
                </a:xfrm>
                <a:custGeom>
                  <a:avLst/>
                  <a:gdLst>
                    <a:gd name="T0" fmla="*/ 79 w 31"/>
                    <a:gd name="T1" fmla="*/ 37 h 45"/>
                    <a:gd name="T2" fmla="*/ 81 w 31"/>
                    <a:gd name="T3" fmla="*/ 31 h 45"/>
                    <a:gd name="T4" fmla="*/ 81 w 31"/>
                    <a:gd name="T5" fmla="*/ 25 h 45"/>
                    <a:gd name="T6" fmla="*/ 84 w 31"/>
                    <a:gd name="T7" fmla="*/ 18 h 45"/>
                    <a:gd name="T8" fmla="*/ 87 w 31"/>
                    <a:gd name="T9" fmla="*/ 12 h 45"/>
                    <a:gd name="T10" fmla="*/ 67 w 31"/>
                    <a:gd name="T11" fmla="*/ 10 h 45"/>
                    <a:gd name="T12" fmla="*/ 51 w 31"/>
                    <a:gd name="T13" fmla="*/ 7 h 45"/>
                    <a:gd name="T14" fmla="*/ 31 w 31"/>
                    <a:gd name="T15" fmla="*/ 4 h 45"/>
                    <a:gd name="T16" fmla="*/ 17 w 31"/>
                    <a:gd name="T17" fmla="*/ 0 h 45"/>
                    <a:gd name="T18" fmla="*/ 11 w 31"/>
                    <a:gd name="T19" fmla="*/ 5 h 45"/>
                    <a:gd name="T20" fmla="*/ 8 w 31"/>
                    <a:gd name="T21" fmla="*/ 10 h 45"/>
                    <a:gd name="T22" fmla="*/ 3 w 31"/>
                    <a:gd name="T23" fmla="*/ 16 h 45"/>
                    <a:gd name="T24" fmla="*/ 0 w 31"/>
                    <a:gd name="T25" fmla="*/ 21 h 45"/>
                    <a:gd name="T26" fmla="*/ 17 w 31"/>
                    <a:gd name="T27" fmla="*/ 25 h 45"/>
                    <a:gd name="T28" fmla="*/ 36 w 31"/>
                    <a:gd name="T29" fmla="*/ 30 h 45"/>
                    <a:gd name="T30" fmla="*/ 53 w 31"/>
                    <a:gd name="T31" fmla="*/ 35 h 45"/>
                    <a:gd name="T32" fmla="*/ 79 w 31"/>
                    <a:gd name="T33" fmla="*/ 37 h 45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1" h="45">
                      <a:moveTo>
                        <a:pt x="28" y="45"/>
                      </a:moveTo>
                      <a:lnTo>
                        <a:pt x="29" y="38"/>
                      </a:lnTo>
                      <a:lnTo>
                        <a:pt x="29" y="30"/>
                      </a:lnTo>
                      <a:lnTo>
                        <a:pt x="30" y="22"/>
                      </a:lnTo>
                      <a:lnTo>
                        <a:pt x="31" y="14"/>
                      </a:lnTo>
                      <a:lnTo>
                        <a:pt x="24" y="12"/>
                      </a:lnTo>
                      <a:lnTo>
                        <a:pt x="18" y="8"/>
                      </a:lnTo>
                      <a:lnTo>
                        <a:pt x="11" y="5"/>
                      </a:lnTo>
                      <a:lnTo>
                        <a:pt x="6" y="0"/>
                      </a:lnTo>
                      <a:lnTo>
                        <a:pt x="4" y="6"/>
                      </a:lnTo>
                      <a:lnTo>
                        <a:pt x="3" y="12"/>
                      </a:lnTo>
                      <a:lnTo>
                        <a:pt x="1" y="19"/>
                      </a:lnTo>
                      <a:lnTo>
                        <a:pt x="0" y="26"/>
                      </a:lnTo>
                      <a:lnTo>
                        <a:pt x="6" y="31"/>
                      </a:lnTo>
                      <a:lnTo>
                        <a:pt x="13" y="37"/>
                      </a:lnTo>
                      <a:lnTo>
                        <a:pt x="19" y="42"/>
                      </a:lnTo>
                      <a:lnTo>
                        <a:pt x="28" y="45"/>
                      </a:lnTo>
                      <a:close/>
                    </a:path>
                  </a:pathLst>
                </a:custGeom>
                <a:solidFill>
                  <a:srgbClr val="FFBF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56" name="Freeform 241"/>
                <p:cNvSpPr>
                  <a:spLocks/>
                </p:cNvSpPr>
                <p:nvPr/>
              </p:nvSpPr>
              <p:spPr bwMode="auto">
                <a:xfrm>
                  <a:off x="1589" y="1766"/>
                  <a:ext cx="180" cy="50"/>
                </a:xfrm>
                <a:custGeom>
                  <a:avLst/>
                  <a:gdLst>
                    <a:gd name="T0" fmla="*/ 180 w 65"/>
                    <a:gd name="T1" fmla="*/ 4 h 60"/>
                    <a:gd name="T2" fmla="*/ 166 w 65"/>
                    <a:gd name="T3" fmla="*/ 3 h 60"/>
                    <a:gd name="T4" fmla="*/ 147 w 65"/>
                    <a:gd name="T5" fmla="*/ 2 h 60"/>
                    <a:gd name="T6" fmla="*/ 125 w 65"/>
                    <a:gd name="T7" fmla="*/ 1 h 60"/>
                    <a:gd name="T8" fmla="*/ 100 w 65"/>
                    <a:gd name="T9" fmla="*/ 0 h 60"/>
                    <a:gd name="T10" fmla="*/ 72 w 65"/>
                    <a:gd name="T11" fmla="*/ 0 h 60"/>
                    <a:gd name="T12" fmla="*/ 50 w 65"/>
                    <a:gd name="T13" fmla="*/ 0 h 60"/>
                    <a:gd name="T14" fmla="*/ 30 w 65"/>
                    <a:gd name="T15" fmla="*/ 0 h 60"/>
                    <a:gd name="T16" fmla="*/ 22 w 65"/>
                    <a:gd name="T17" fmla="*/ 1 h 60"/>
                    <a:gd name="T18" fmla="*/ 6 w 65"/>
                    <a:gd name="T19" fmla="*/ 13 h 60"/>
                    <a:gd name="T20" fmla="*/ 0 w 65"/>
                    <a:gd name="T21" fmla="*/ 23 h 60"/>
                    <a:gd name="T22" fmla="*/ 3 w 65"/>
                    <a:gd name="T23" fmla="*/ 29 h 60"/>
                    <a:gd name="T24" fmla="*/ 19 w 65"/>
                    <a:gd name="T25" fmla="*/ 38 h 60"/>
                    <a:gd name="T26" fmla="*/ 22 w 65"/>
                    <a:gd name="T27" fmla="*/ 38 h 60"/>
                    <a:gd name="T28" fmla="*/ 30 w 65"/>
                    <a:gd name="T29" fmla="*/ 40 h 60"/>
                    <a:gd name="T30" fmla="*/ 47 w 65"/>
                    <a:gd name="T31" fmla="*/ 43 h 60"/>
                    <a:gd name="T32" fmla="*/ 66 w 65"/>
                    <a:gd name="T33" fmla="*/ 46 h 60"/>
                    <a:gd name="T34" fmla="*/ 91 w 65"/>
                    <a:gd name="T35" fmla="*/ 49 h 60"/>
                    <a:gd name="T36" fmla="*/ 116 w 65"/>
                    <a:gd name="T37" fmla="*/ 50 h 60"/>
                    <a:gd name="T38" fmla="*/ 144 w 65"/>
                    <a:gd name="T39" fmla="*/ 49 h 60"/>
                    <a:gd name="T40" fmla="*/ 172 w 65"/>
                    <a:gd name="T41" fmla="*/ 45 h 60"/>
                    <a:gd name="T42" fmla="*/ 172 w 65"/>
                    <a:gd name="T43" fmla="*/ 43 h 60"/>
                    <a:gd name="T44" fmla="*/ 174 w 65"/>
                    <a:gd name="T45" fmla="*/ 33 h 60"/>
                    <a:gd name="T46" fmla="*/ 177 w 65"/>
                    <a:gd name="T47" fmla="*/ 20 h 60"/>
                    <a:gd name="T48" fmla="*/ 180 w 65"/>
                    <a:gd name="T49" fmla="*/ 4 h 60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65" h="60">
                      <a:moveTo>
                        <a:pt x="65" y="5"/>
                      </a:moveTo>
                      <a:lnTo>
                        <a:pt x="60" y="4"/>
                      </a:lnTo>
                      <a:lnTo>
                        <a:pt x="53" y="2"/>
                      </a:lnTo>
                      <a:lnTo>
                        <a:pt x="45" y="1"/>
                      </a:lnTo>
                      <a:lnTo>
                        <a:pt x="36" y="0"/>
                      </a:lnTo>
                      <a:lnTo>
                        <a:pt x="26" y="0"/>
                      </a:lnTo>
                      <a:lnTo>
                        <a:pt x="18" y="0"/>
                      </a:lnTo>
                      <a:lnTo>
                        <a:pt x="11" y="0"/>
                      </a:lnTo>
                      <a:lnTo>
                        <a:pt x="8" y="1"/>
                      </a:lnTo>
                      <a:lnTo>
                        <a:pt x="2" y="16"/>
                      </a:lnTo>
                      <a:lnTo>
                        <a:pt x="0" y="27"/>
                      </a:lnTo>
                      <a:lnTo>
                        <a:pt x="1" y="35"/>
                      </a:lnTo>
                      <a:lnTo>
                        <a:pt x="7" y="45"/>
                      </a:lnTo>
                      <a:lnTo>
                        <a:pt x="8" y="46"/>
                      </a:lnTo>
                      <a:lnTo>
                        <a:pt x="11" y="48"/>
                      </a:lnTo>
                      <a:lnTo>
                        <a:pt x="17" y="52"/>
                      </a:lnTo>
                      <a:lnTo>
                        <a:pt x="24" y="55"/>
                      </a:lnTo>
                      <a:lnTo>
                        <a:pt x="33" y="59"/>
                      </a:lnTo>
                      <a:lnTo>
                        <a:pt x="42" y="60"/>
                      </a:lnTo>
                      <a:lnTo>
                        <a:pt x="52" y="59"/>
                      </a:lnTo>
                      <a:lnTo>
                        <a:pt x="62" y="54"/>
                      </a:lnTo>
                      <a:lnTo>
                        <a:pt x="62" y="51"/>
                      </a:lnTo>
                      <a:lnTo>
                        <a:pt x="63" y="40"/>
                      </a:lnTo>
                      <a:lnTo>
                        <a:pt x="64" y="24"/>
                      </a:lnTo>
                      <a:lnTo>
                        <a:pt x="65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57" name="Freeform 242"/>
                <p:cNvSpPr>
                  <a:spLocks/>
                </p:cNvSpPr>
                <p:nvPr/>
              </p:nvSpPr>
              <p:spPr bwMode="auto">
                <a:xfrm>
                  <a:off x="2432" y="1994"/>
                  <a:ext cx="277" cy="126"/>
                </a:xfrm>
                <a:custGeom>
                  <a:avLst/>
                  <a:gdLst>
                    <a:gd name="T0" fmla="*/ 173 w 101"/>
                    <a:gd name="T1" fmla="*/ 1 h 153"/>
                    <a:gd name="T2" fmla="*/ 165 w 101"/>
                    <a:gd name="T3" fmla="*/ 5 h 153"/>
                    <a:gd name="T4" fmla="*/ 0 w 101"/>
                    <a:gd name="T5" fmla="*/ 36 h 153"/>
                    <a:gd name="T6" fmla="*/ 11 w 101"/>
                    <a:gd name="T7" fmla="*/ 37 h 153"/>
                    <a:gd name="T8" fmla="*/ 41 w 101"/>
                    <a:gd name="T9" fmla="*/ 36 h 153"/>
                    <a:gd name="T10" fmla="*/ 74 w 101"/>
                    <a:gd name="T11" fmla="*/ 31 h 153"/>
                    <a:gd name="T12" fmla="*/ 110 w 101"/>
                    <a:gd name="T13" fmla="*/ 27 h 153"/>
                    <a:gd name="T14" fmla="*/ 110 w 101"/>
                    <a:gd name="T15" fmla="*/ 27 h 153"/>
                    <a:gd name="T16" fmla="*/ 110 w 101"/>
                    <a:gd name="T17" fmla="*/ 27 h 153"/>
                    <a:gd name="T18" fmla="*/ 137 w 101"/>
                    <a:gd name="T19" fmla="*/ 37 h 153"/>
                    <a:gd name="T20" fmla="*/ 132 w 101"/>
                    <a:gd name="T21" fmla="*/ 48 h 153"/>
                    <a:gd name="T22" fmla="*/ 134 w 101"/>
                    <a:gd name="T23" fmla="*/ 48 h 153"/>
                    <a:gd name="T24" fmla="*/ 134 w 101"/>
                    <a:gd name="T25" fmla="*/ 47 h 153"/>
                    <a:gd name="T26" fmla="*/ 104 w 101"/>
                    <a:gd name="T27" fmla="*/ 67 h 153"/>
                    <a:gd name="T28" fmla="*/ 63 w 101"/>
                    <a:gd name="T29" fmla="*/ 86 h 153"/>
                    <a:gd name="T30" fmla="*/ 134 w 101"/>
                    <a:gd name="T31" fmla="*/ 68 h 153"/>
                    <a:gd name="T32" fmla="*/ 170 w 101"/>
                    <a:gd name="T33" fmla="*/ 59 h 153"/>
                    <a:gd name="T34" fmla="*/ 173 w 101"/>
                    <a:gd name="T35" fmla="*/ 62 h 153"/>
                    <a:gd name="T36" fmla="*/ 151 w 101"/>
                    <a:gd name="T37" fmla="*/ 87 h 153"/>
                    <a:gd name="T38" fmla="*/ 134 w 101"/>
                    <a:gd name="T39" fmla="*/ 95 h 153"/>
                    <a:gd name="T40" fmla="*/ 107 w 101"/>
                    <a:gd name="T41" fmla="*/ 107 h 153"/>
                    <a:gd name="T42" fmla="*/ 96 w 101"/>
                    <a:gd name="T43" fmla="*/ 116 h 153"/>
                    <a:gd name="T44" fmla="*/ 101 w 101"/>
                    <a:gd name="T45" fmla="*/ 119 h 153"/>
                    <a:gd name="T46" fmla="*/ 200 w 101"/>
                    <a:gd name="T47" fmla="*/ 76 h 153"/>
                    <a:gd name="T48" fmla="*/ 206 w 101"/>
                    <a:gd name="T49" fmla="*/ 96 h 153"/>
                    <a:gd name="T50" fmla="*/ 195 w 101"/>
                    <a:gd name="T51" fmla="*/ 118 h 153"/>
                    <a:gd name="T52" fmla="*/ 236 w 101"/>
                    <a:gd name="T53" fmla="*/ 95 h 153"/>
                    <a:gd name="T54" fmla="*/ 258 w 101"/>
                    <a:gd name="T55" fmla="*/ 87 h 153"/>
                    <a:gd name="T56" fmla="*/ 255 w 101"/>
                    <a:gd name="T57" fmla="*/ 99 h 153"/>
                    <a:gd name="T58" fmla="*/ 272 w 101"/>
                    <a:gd name="T59" fmla="*/ 113 h 153"/>
                    <a:gd name="T60" fmla="*/ 250 w 101"/>
                    <a:gd name="T61" fmla="*/ 42 h 153"/>
                    <a:gd name="T62" fmla="*/ 241 w 101"/>
                    <a:gd name="T63" fmla="*/ 32 h 153"/>
                    <a:gd name="T64" fmla="*/ 214 w 101"/>
                    <a:gd name="T65" fmla="*/ 12 h 153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0" t="0" r="r" b="b"/>
                  <a:pathLst>
                    <a:path w="101" h="153">
                      <a:moveTo>
                        <a:pt x="64" y="0"/>
                      </a:moveTo>
                      <a:lnTo>
                        <a:pt x="63" y="1"/>
                      </a:lnTo>
                      <a:lnTo>
                        <a:pt x="62" y="2"/>
                      </a:lnTo>
                      <a:lnTo>
                        <a:pt x="60" y="6"/>
                      </a:lnTo>
                      <a:lnTo>
                        <a:pt x="56" y="10"/>
                      </a:lnTo>
                      <a:lnTo>
                        <a:pt x="0" y="44"/>
                      </a:lnTo>
                      <a:lnTo>
                        <a:pt x="1" y="44"/>
                      </a:lnTo>
                      <a:lnTo>
                        <a:pt x="4" y="45"/>
                      </a:lnTo>
                      <a:lnTo>
                        <a:pt x="9" y="45"/>
                      </a:lnTo>
                      <a:lnTo>
                        <a:pt x="15" y="44"/>
                      </a:lnTo>
                      <a:lnTo>
                        <a:pt x="20" y="42"/>
                      </a:lnTo>
                      <a:lnTo>
                        <a:pt x="27" y="38"/>
                      </a:lnTo>
                      <a:lnTo>
                        <a:pt x="34" y="36"/>
                      </a:lnTo>
                      <a:lnTo>
                        <a:pt x="40" y="33"/>
                      </a:lnTo>
                      <a:lnTo>
                        <a:pt x="48" y="37"/>
                      </a:lnTo>
                      <a:lnTo>
                        <a:pt x="50" y="45"/>
                      </a:lnTo>
                      <a:lnTo>
                        <a:pt x="49" y="54"/>
                      </a:lnTo>
                      <a:lnTo>
                        <a:pt x="48" y="58"/>
                      </a:lnTo>
                      <a:lnTo>
                        <a:pt x="49" y="58"/>
                      </a:lnTo>
                      <a:lnTo>
                        <a:pt x="49" y="57"/>
                      </a:lnTo>
                      <a:lnTo>
                        <a:pt x="41" y="76"/>
                      </a:lnTo>
                      <a:lnTo>
                        <a:pt x="38" y="81"/>
                      </a:lnTo>
                      <a:lnTo>
                        <a:pt x="30" y="91"/>
                      </a:lnTo>
                      <a:lnTo>
                        <a:pt x="23" y="104"/>
                      </a:lnTo>
                      <a:lnTo>
                        <a:pt x="23" y="114"/>
                      </a:lnTo>
                      <a:lnTo>
                        <a:pt x="49" y="83"/>
                      </a:lnTo>
                      <a:lnTo>
                        <a:pt x="61" y="69"/>
                      </a:lnTo>
                      <a:lnTo>
                        <a:pt x="62" y="72"/>
                      </a:lnTo>
                      <a:lnTo>
                        <a:pt x="62" y="74"/>
                      </a:lnTo>
                      <a:lnTo>
                        <a:pt x="63" y="75"/>
                      </a:lnTo>
                      <a:lnTo>
                        <a:pt x="55" y="106"/>
                      </a:lnTo>
                      <a:lnTo>
                        <a:pt x="53" y="108"/>
                      </a:lnTo>
                      <a:lnTo>
                        <a:pt x="49" y="115"/>
                      </a:lnTo>
                      <a:lnTo>
                        <a:pt x="44" y="123"/>
                      </a:lnTo>
                      <a:lnTo>
                        <a:pt x="39" y="130"/>
                      </a:lnTo>
                      <a:lnTo>
                        <a:pt x="37" y="136"/>
                      </a:lnTo>
                      <a:lnTo>
                        <a:pt x="35" y="141"/>
                      </a:lnTo>
                      <a:lnTo>
                        <a:pt x="37" y="144"/>
                      </a:lnTo>
                      <a:lnTo>
                        <a:pt x="37" y="145"/>
                      </a:lnTo>
                      <a:lnTo>
                        <a:pt x="62" y="113"/>
                      </a:lnTo>
                      <a:lnTo>
                        <a:pt x="73" y="92"/>
                      </a:lnTo>
                      <a:lnTo>
                        <a:pt x="76" y="111"/>
                      </a:lnTo>
                      <a:lnTo>
                        <a:pt x="75" y="116"/>
                      </a:lnTo>
                      <a:lnTo>
                        <a:pt x="72" y="129"/>
                      </a:lnTo>
                      <a:lnTo>
                        <a:pt x="71" y="143"/>
                      </a:lnTo>
                      <a:lnTo>
                        <a:pt x="75" y="153"/>
                      </a:lnTo>
                      <a:lnTo>
                        <a:pt x="86" y="115"/>
                      </a:lnTo>
                      <a:lnTo>
                        <a:pt x="88" y="92"/>
                      </a:lnTo>
                      <a:lnTo>
                        <a:pt x="94" y="106"/>
                      </a:lnTo>
                      <a:lnTo>
                        <a:pt x="93" y="111"/>
                      </a:lnTo>
                      <a:lnTo>
                        <a:pt x="93" y="120"/>
                      </a:lnTo>
                      <a:lnTo>
                        <a:pt x="94" y="130"/>
                      </a:lnTo>
                      <a:lnTo>
                        <a:pt x="99" y="137"/>
                      </a:lnTo>
                      <a:lnTo>
                        <a:pt x="101" y="105"/>
                      </a:lnTo>
                      <a:lnTo>
                        <a:pt x="91" y="51"/>
                      </a:lnTo>
                      <a:lnTo>
                        <a:pt x="88" y="39"/>
                      </a:lnTo>
                      <a:lnTo>
                        <a:pt x="85" y="27"/>
                      </a:lnTo>
                      <a:lnTo>
                        <a:pt x="78" y="14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FFBF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2858" name="Freeform 243"/>
                <p:cNvSpPr>
                  <a:spLocks/>
                </p:cNvSpPr>
                <p:nvPr/>
              </p:nvSpPr>
              <p:spPr bwMode="auto">
                <a:xfrm>
                  <a:off x="1459" y="1793"/>
                  <a:ext cx="1180" cy="437"/>
                </a:xfrm>
                <a:custGeom>
                  <a:avLst/>
                  <a:gdLst>
                    <a:gd name="T0" fmla="*/ 1016 w 433"/>
                    <a:gd name="T1" fmla="*/ 426 h 528"/>
                    <a:gd name="T2" fmla="*/ 1180 w 433"/>
                    <a:gd name="T3" fmla="*/ 411 h 528"/>
                    <a:gd name="T4" fmla="*/ 1150 w 433"/>
                    <a:gd name="T5" fmla="*/ 409 h 528"/>
                    <a:gd name="T6" fmla="*/ 1112 w 433"/>
                    <a:gd name="T7" fmla="*/ 410 h 528"/>
                    <a:gd name="T8" fmla="*/ 1079 w 433"/>
                    <a:gd name="T9" fmla="*/ 413 h 528"/>
                    <a:gd name="T10" fmla="*/ 1063 w 433"/>
                    <a:gd name="T11" fmla="*/ 415 h 528"/>
                    <a:gd name="T12" fmla="*/ 1066 w 433"/>
                    <a:gd name="T13" fmla="*/ 403 h 528"/>
                    <a:gd name="T14" fmla="*/ 1147 w 433"/>
                    <a:gd name="T15" fmla="*/ 381 h 528"/>
                    <a:gd name="T16" fmla="*/ 1125 w 433"/>
                    <a:gd name="T17" fmla="*/ 381 h 528"/>
                    <a:gd name="T18" fmla="*/ 1090 w 433"/>
                    <a:gd name="T19" fmla="*/ 387 h 528"/>
                    <a:gd name="T20" fmla="*/ 1055 w 433"/>
                    <a:gd name="T21" fmla="*/ 396 h 528"/>
                    <a:gd name="T22" fmla="*/ 962 w 433"/>
                    <a:gd name="T23" fmla="*/ 406 h 528"/>
                    <a:gd name="T24" fmla="*/ 959 w 433"/>
                    <a:gd name="T25" fmla="*/ 406 h 528"/>
                    <a:gd name="T26" fmla="*/ 946 w 433"/>
                    <a:gd name="T27" fmla="*/ 405 h 528"/>
                    <a:gd name="T28" fmla="*/ 1063 w 433"/>
                    <a:gd name="T29" fmla="*/ 371 h 528"/>
                    <a:gd name="T30" fmla="*/ 1036 w 433"/>
                    <a:gd name="T31" fmla="*/ 372 h 528"/>
                    <a:gd name="T32" fmla="*/ 1003 w 433"/>
                    <a:gd name="T33" fmla="*/ 377 h 528"/>
                    <a:gd name="T34" fmla="*/ 976 w 433"/>
                    <a:gd name="T35" fmla="*/ 386 h 528"/>
                    <a:gd name="T36" fmla="*/ 962 w 433"/>
                    <a:gd name="T37" fmla="*/ 388 h 528"/>
                    <a:gd name="T38" fmla="*/ 883 w 433"/>
                    <a:gd name="T39" fmla="*/ 398 h 528"/>
                    <a:gd name="T40" fmla="*/ 853 w 433"/>
                    <a:gd name="T41" fmla="*/ 395 h 528"/>
                    <a:gd name="T42" fmla="*/ 848 w 433"/>
                    <a:gd name="T43" fmla="*/ 389 h 528"/>
                    <a:gd name="T44" fmla="*/ 848 w 433"/>
                    <a:gd name="T45" fmla="*/ 389 h 528"/>
                    <a:gd name="T46" fmla="*/ 853 w 433"/>
                    <a:gd name="T47" fmla="*/ 384 h 528"/>
                    <a:gd name="T48" fmla="*/ 864 w 433"/>
                    <a:gd name="T49" fmla="*/ 373 h 528"/>
                    <a:gd name="T50" fmla="*/ 875 w 433"/>
                    <a:gd name="T51" fmla="*/ 363 h 528"/>
                    <a:gd name="T52" fmla="*/ 869 w 433"/>
                    <a:gd name="T53" fmla="*/ 357 h 528"/>
                    <a:gd name="T54" fmla="*/ 796 w 433"/>
                    <a:gd name="T55" fmla="*/ 400 h 528"/>
                    <a:gd name="T56" fmla="*/ 226 w 433"/>
                    <a:gd name="T57" fmla="*/ 243 h 528"/>
                    <a:gd name="T58" fmla="*/ 188 w 433"/>
                    <a:gd name="T59" fmla="*/ 93 h 528"/>
                    <a:gd name="T60" fmla="*/ 134 w 433"/>
                    <a:gd name="T61" fmla="*/ 17 h 528"/>
                    <a:gd name="T62" fmla="*/ 104 w 433"/>
                    <a:gd name="T63" fmla="*/ 3 h 528"/>
                    <a:gd name="T64" fmla="*/ 52 w 433"/>
                    <a:gd name="T65" fmla="*/ 1 h 528"/>
                    <a:gd name="T66" fmla="*/ 0 w 433"/>
                    <a:gd name="T67" fmla="*/ 34 h 528"/>
                    <a:gd name="T68" fmla="*/ 11 w 433"/>
                    <a:gd name="T69" fmla="*/ 57 h 528"/>
                    <a:gd name="T70" fmla="*/ 22 w 433"/>
                    <a:gd name="T71" fmla="*/ 69 h 528"/>
                    <a:gd name="T72" fmla="*/ 63 w 433"/>
                    <a:gd name="T73" fmla="*/ 135 h 528"/>
                    <a:gd name="T74" fmla="*/ 112 w 433"/>
                    <a:gd name="T75" fmla="*/ 223 h 528"/>
                    <a:gd name="T76" fmla="*/ 153 w 433"/>
                    <a:gd name="T77" fmla="*/ 289 h 528"/>
                    <a:gd name="T78" fmla="*/ 777 w 433"/>
                    <a:gd name="T79" fmla="*/ 415 h 528"/>
                    <a:gd name="T80" fmla="*/ 796 w 433"/>
                    <a:gd name="T81" fmla="*/ 419 h 528"/>
                    <a:gd name="T82" fmla="*/ 828 w 433"/>
                    <a:gd name="T83" fmla="*/ 425 h 528"/>
                    <a:gd name="T84" fmla="*/ 861 w 433"/>
                    <a:gd name="T85" fmla="*/ 428 h 528"/>
                    <a:gd name="T86" fmla="*/ 891 w 433"/>
                    <a:gd name="T87" fmla="*/ 430 h 528"/>
                    <a:gd name="T88" fmla="*/ 902 w 433"/>
                    <a:gd name="T89" fmla="*/ 430 h 528"/>
                    <a:gd name="T90" fmla="*/ 1139 w 433"/>
                    <a:gd name="T91" fmla="*/ 432 h 528"/>
                    <a:gd name="T92" fmla="*/ 1090 w 433"/>
                    <a:gd name="T93" fmla="*/ 428 h 528"/>
                    <a:gd name="T94" fmla="*/ 1055 w 433"/>
                    <a:gd name="T95" fmla="*/ 430 h 528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0" t="0" r="r" b="b"/>
                  <a:pathLst>
                    <a:path w="433" h="528">
                      <a:moveTo>
                        <a:pt x="387" y="520"/>
                      </a:moveTo>
                      <a:lnTo>
                        <a:pt x="373" y="515"/>
                      </a:lnTo>
                      <a:lnTo>
                        <a:pt x="396" y="512"/>
                      </a:lnTo>
                      <a:lnTo>
                        <a:pt x="433" y="497"/>
                      </a:lnTo>
                      <a:lnTo>
                        <a:pt x="428" y="494"/>
                      </a:lnTo>
                      <a:lnTo>
                        <a:pt x="422" y="494"/>
                      </a:lnTo>
                      <a:lnTo>
                        <a:pt x="415" y="494"/>
                      </a:lnTo>
                      <a:lnTo>
                        <a:pt x="408" y="495"/>
                      </a:lnTo>
                      <a:lnTo>
                        <a:pt x="402" y="498"/>
                      </a:lnTo>
                      <a:lnTo>
                        <a:pt x="396" y="499"/>
                      </a:lnTo>
                      <a:lnTo>
                        <a:pt x="391" y="501"/>
                      </a:lnTo>
                      <a:lnTo>
                        <a:pt x="390" y="501"/>
                      </a:lnTo>
                      <a:lnTo>
                        <a:pt x="372" y="500"/>
                      </a:lnTo>
                      <a:lnTo>
                        <a:pt x="391" y="487"/>
                      </a:lnTo>
                      <a:lnTo>
                        <a:pt x="422" y="460"/>
                      </a:lnTo>
                      <a:lnTo>
                        <a:pt x="421" y="460"/>
                      </a:lnTo>
                      <a:lnTo>
                        <a:pt x="418" y="459"/>
                      </a:lnTo>
                      <a:lnTo>
                        <a:pt x="413" y="460"/>
                      </a:lnTo>
                      <a:lnTo>
                        <a:pt x="407" y="462"/>
                      </a:lnTo>
                      <a:lnTo>
                        <a:pt x="400" y="468"/>
                      </a:lnTo>
                      <a:lnTo>
                        <a:pt x="393" y="474"/>
                      </a:lnTo>
                      <a:lnTo>
                        <a:pt x="387" y="478"/>
                      </a:lnTo>
                      <a:lnTo>
                        <a:pt x="384" y="481"/>
                      </a:lnTo>
                      <a:lnTo>
                        <a:pt x="353" y="491"/>
                      </a:lnTo>
                      <a:lnTo>
                        <a:pt x="352" y="490"/>
                      </a:lnTo>
                      <a:lnTo>
                        <a:pt x="350" y="490"/>
                      </a:lnTo>
                      <a:lnTo>
                        <a:pt x="347" y="489"/>
                      </a:lnTo>
                      <a:lnTo>
                        <a:pt x="361" y="477"/>
                      </a:lnTo>
                      <a:lnTo>
                        <a:pt x="390" y="448"/>
                      </a:lnTo>
                      <a:lnTo>
                        <a:pt x="385" y="448"/>
                      </a:lnTo>
                      <a:lnTo>
                        <a:pt x="380" y="449"/>
                      </a:lnTo>
                      <a:lnTo>
                        <a:pt x="374" y="453"/>
                      </a:lnTo>
                      <a:lnTo>
                        <a:pt x="368" y="456"/>
                      </a:lnTo>
                      <a:lnTo>
                        <a:pt x="362" y="461"/>
                      </a:lnTo>
                      <a:lnTo>
                        <a:pt x="358" y="466"/>
                      </a:lnTo>
                      <a:lnTo>
                        <a:pt x="354" y="468"/>
                      </a:lnTo>
                      <a:lnTo>
                        <a:pt x="353" y="469"/>
                      </a:lnTo>
                      <a:lnTo>
                        <a:pt x="330" y="479"/>
                      </a:lnTo>
                      <a:lnTo>
                        <a:pt x="324" y="481"/>
                      </a:lnTo>
                      <a:lnTo>
                        <a:pt x="317" y="481"/>
                      </a:lnTo>
                      <a:lnTo>
                        <a:pt x="313" y="477"/>
                      </a:lnTo>
                      <a:lnTo>
                        <a:pt x="311" y="471"/>
                      </a:lnTo>
                      <a:lnTo>
                        <a:pt x="311" y="470"/>
                      </a:lnTo>
                      <a:lnTo>
                        <a:pt x="313" y="464"/>
                      </a:lnTo>
                      <a:lnTo>
                        <a:pt x="315" y="457"/>
                      </a:lnTo>
                      <a:lnTo>
                        <a:pt x="317" y="451"/>
                      </a:lnTo>
                      <a:lnTo>
                        <a:pt x="320" y="445"/>
                      </a:lnTo>
                      <a:lnTo>
                        <a:pt x="321" y="439"/>
                      </a:lnTo>
                      <a:lnTo>
                        <a:pt x="320" y="434"/>
                      </a:lnTo>
                      <a:lnTo>
                        <a:pt x="319" y="431"/>
                      </a:lnTo>
                      <a:lnTo>
                        <a:pt x="319" y="430"/>
                      </a:lnTo>
                      <a:lnTo>
                        <a:pt x="292" y="483"/>
                      </a:lnTo>
                      <a:lnTo>
                        <a:pt x="86" y="334"/>
                      </a:lnTo>
                      <a:lnTo>
                        <a:pt x="83" y="293"/>
                      </a:lnTo>
                      <a:lnTo>
                        <a:pt x="76" y="202"/>
                      </a:lnTo>
                      <a:lnTo>
                        <a:pt x="69" y="112"/>
                      </a:lnTo>
                      <a:lnTo>
                        <a:pt x="65" y="72"/>
                      </a:lnTo>
                      <a:lnTo>
                        <a:pt x="49" y="21"/>
                      </a:lnTo>
                      <a:lnTo>
                        <a:pt x="45" y="12"/>
                      </a:lnTo>
                      <a:lnTo>
                        <a:pt x="38" y="4"/>
                      </a:lnTo>
                      <a:lnTo>
                        <a:pt x="28" y="0"/>
                      </a:lnTo>
                      <a:lnTo>
                        <a:pt x="19" y="1"/>
                      </a:lnTo>
                      <a:lnTo>
                        <a:pt x="4" y="17"/>
                      </a:lnTo>
                      <a:lnTo>
                        <a:pt x="0" y="41"/>
                      </a:lnTo>
                      <a:lnTo>
                        <a:pt x="2" y="60"/>
                      </a:lnTo>
                      <a:lnTo>
                        <a:pt x="4" y="69"/>
                      </a:lnTo>
                      <a:lnTo>
                        <a:pt x="5" y="70"/>
                      </a:lnTo>
                      <a:lnTo>
                        <a:pt x="8" y="83"/>
                      </a:lnTo>
                      <a:lnTo>
                        <a:pt x="13" y="117"/>
                      </a:lnTo>
                      <a:lnTo>
                        <a:pt x="23" y="163"/>
                      </a:lnTo>
                      <a:lnTo>
                        <a:pt x="32" y="216"/>
                      </a:lnTo>
                      <a:lnTo>
                        <a:pt x="41" y="270"/>
                      </a:lnTo>
                      <a:lnTo>
                        <a:pt x="50" y="316"/>
                      </a:lnTo>
                      <a:lnTo>
                        <a:pt x="56" y="349"/>
                      </a:lnTo>
                      <a:lnTo>
                        <a:pt x="58" y="362"/>
                      </a:lnTo>
                      <a:lnTo>
                        <a:pt x="285" y="501"/>
                      </a:lnTo>
                      <a:lnTo>
                        <a:pt x="292" y="506"/>
                      </a:lnTo>
                      <a:lnTo>
                        <a:pt x="298" y="510"/>
                      </a:lnTo>
                      <a:lnTo>
                        <a:pt x="304" y="513"/>
                      </a:lnTo>
                      <a:lnTo>
                        <a:pt x="311" y="515"/>
                      </a:lnTo>
                      <a:lnTo>
                        <a:pt x="316" y="517"/>
                      </a:lnTo>
                      <a:lnTo>
                        <a:pt x="322" y="519"/>
                      </a:lnTo>
                      <a:lnTo>
                        <a:pt x="327" y="520"/>
                      </a:lnTo>
                      <a:lnTo>
                        <a:pt x="332" y="520"/>
                      </a:lnTo>
                      <a:lnTo>
                        <a:pt x="331" y="520"/>
                      </a:lnTo>
                      <a:lnTo>
                        <a:pt x="385" y="528"/>
                      </a:lnTo>
                      <a:lnTo>
                        <a:pt x="418" y="522"/>
                      </a:lnTo>
                      <a:lnTo>
                        <a:pt x="411" y="517"/>
                      </a:lnTo>
                      <a:lnTo>
                        <a:pt x="400" y="517"/>
                      </a:lnTo>
                      <a:lnTo>
                        <a:pt x="391" y="519"/>
                      </a:lnTo>
                      <a:lnTo>
                        <a:pt x="387" y="520"/>
                      </a:lnTo>
                      <a:close/>
                    </a:path>
                  </a:pathLst>
                </a:custGeom>
                <a:solidFill>
                  <a:srgbClr val="FFBF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</p:grpSp>
        </p:grpSp>
      </p:grpSp>
      <p:sp>
        <p:nvSpPr>
          <p:cNvPr id="22532" name="Text Box 476"/>
          <p:cNvSpPr txBox="1">
            <a:spLocks noChangeArrowheads="1"/>
          </p:cNvSpPr>
          <p:nvPr/>
        </p:nvSpPr>
        <p:spPr bwMode="auto">
          <a:xfrm>
            <a:off x="7493081" y="115888"/>
            <a:ext cx="1399742" cy="5232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dist="53882" dir="2700000" algn="ctr" rotWithShape="0">
              <a:srgbClr val="000000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US" sz="2800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SÍFILIS</a:t>
            </a:r>
            <a:endParaRPr lang="es-ES" sz="2800" u="sng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44562" name="Group 530"/>
          <p:cNvGrpSpPr>
            <a:grpSpLocks/>
          </p:cNvGrpSpPr>
          <p:nvPr/>
        </p:nvGrpSpPr>
        <p:grpSpPr bwMode="auto">
          <a:xfrm>
            <a:off x="-833" y="3186114"/>
            <a:ext cx="5580945" cy="3482975"/>
            <a:chOff x="230" y="2007"/>
            <a:chExt cx="3955" cy="2194"/>
          </a:xfrm>
        </p:grpSpPr>
        <p:sp>
          <p:nvSpPr>
            <p:cNvPr id="22788" name="Text Box 495"/>
            <p:cNvSpPr txBox="1">
              <a:spLocks noChangeArrowheads="1"/>
            </p:cNvSpPr>
            <p:nvPr/>
          </p:nvSpPr>
          <p:spPr bwMode="auto">
            <a:xfrm>
              <a:off x="2333" y="2007"/>
              <a:ext cx="1852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FFFF"/>
                  </a:solidFill>
                  <a:prstDash val="dash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l" eaLnBrk="1" hangingPunct="1"/>
              <a:r>
                <a:rPr lang="en-US" sz="2000" u="sng"/>
                <a:t>RISCO ASSOCIADO</a:t>
              </a:r>
              <a:endParaRPr lang="es-ES" sz="2000" u="sng"/>
            </a:p>
          </p:txBody>
        </p:sp>
        <p:sp>
          <p:nvSpPr>
            <p:cNvPr id="22789" name="Rectangle 497"/>
            <p:cNvSpPr>
              <a:spLocks noChangeArrowheads="1"/>
            </p:cNvSpPr>
            <p:nvPr/>
          </p:nvSpPr>
          <p:spPr bwMode="auto">
            <a:xfrm>
              <a:off x="230" y="2251"/>
              <a:ext cx="3037" cy="195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58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>
                <a:solidFill>
                  <a:schemeClr val="bg2"/>
                </a:solidFill>
              </a:endParaRPr>
            </a:p>
          </p:txBody>
        </p:sp>
        <p:sp>
          <p:nvSpPr>
            <p:cNvPr id="22790" name="Text Box 498"/>
            <p:cNvSpPr txBox="1">
              <a:spLocks noChangeArrowheads="1"/>
            </p:cNvSpPr>
            <p:nvPr/>
          </p:nvSpPr>
          <p:spPr bwMode="auto">
            <a:xfrm>
              <a:off x="927" y="2250"/>
              <a:ext cx="1909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FFFF"/>
                  </a:solidFill>
                  <a:prstDash val="dash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l" eaLnBrk="1" hangingPunct="1"/>
              <a:r>
                <a:rPr lang="es-ES" sz="1800" dirty="0" smtClean="0">
                  <a:solidFill>
                    <a:schemeClr val="bg2"/>
                  </a:solidFill>
                </a:rPr>
                <a:t>ANÁLISE UNIVARIADA</a:t>
              </a:r>
              <a:endParaRPr lang="es-ES" sz="1800" dirty="0">
                <a:solidFill>
                  <a:schemeClr val="bg2"/>
                </a:solidFill>
              </a:endParaRPr>
            </a:p>
          </p:txBody>
        </p:sp>
        <p:sp>
          <p:nvSpPr>
            <p:cNvPr id="22791" name="Rectangle 499"/>
            <p:cNvSpPr>
              <a:spLocks noChangeArrowheads="1"/>
            </p:cNvSpPr>
            <p:nvPr/>
          </p:nvSpPr>
          <p:spPr bwMode="auto">
            <a:xfrm>
              <a:off x="1046" y="2554"/>
              <a:ext cx="2157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FFFF"/>
                  </a:solidFill>
                  <a:prstDash val="dash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ES">
                  <a:solidFill>
                    <a:schemeClr val="bg2"/>
                  </a:solidFill>
                </a:rPr>
                <a:t>OR</a:t>
              </a:r>
              <a:r>
                <a:rPr lang="en-US">
                  <a:solidFill>
                    <a:schemeClr val="bg2"/>
                  </a:solidFill>
                </a:rPr>
                <a:t>=1,51(1,03 – 2,22); p=0,033</a:t>
              </a:r>
              <a:endParaRPr lang="es-ES">
                <a:solidFill>
                  <a:schemeClr val="bg2"/>
                </a:solidFill>
              </a:endParaRPr>
            </a:p>
          </p:txBody>
        </p:sp>
        <p:sp>
          <p:nvSpPr>
            <p:cNvPr id="22792" name="Text Box 500"/>
            <p:cNvSpPr txBox="1">
              <a:spLocks noChangeArrowheads="1"/>
            </p:cNvSpPr>
            <p:nvPr/>
          </p:nvSpPr>
          <p:spPr bwMode="auto">
            <a:xfrm>
              <a:off x="230" y="2795"/>
              <a:ext cx="647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FFFF"/>
                  </a:solidFill>
                  <a:prstDash val="dash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l" eaLnBrk="1" hangingPunct="1"/>
              <a:r>
                <a:rPr lang="en-US">
                  <a:solidFill>
                    <a:srgbClr val="D81B16"/>
                  </a:solidFill>
                </a:rPr>
                <a:t>&gt;40 anos</a:t>
              </a:r>
            </a:p>
          </p:txBody>
        </p:sp>
        <p:sp>
          <p:nvSpPr>
            <p:cNvPr id="22793" name="Text Box 501"/>
            <p:cNvSpPr txBox="1">
              <a:spLocks noChangeArrowheads="1"/>
            </p:cNvSpPr>
            <p:nvPr/>
          </p:nvSpPr>
          <p:spPr bwMode="auto">
            <a:xfrm>
              <a:off x="1046" y="3098"/>
              <a:ext cx="131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FFFF"/>
                  </a:solidFill>
                  <a:prstDash val="dash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l" eaLnBrk="1" hangingPunct="1"/>
              <a:endParaRPr lang="pt-BR">
                <a:solidFill>
                  <a:schemeClr val="bg2"/>
                </a:solidFill>
              </a:endParaRPr>
            </a:p>
          </p:txBody>
        </p:sp>
        <p:sp>
          <p:nvSpPr>
            <p:cNvPr id="22794" name="Text Box 502"/>
            <p:cNvSpPr txBox="1">
              <a:spLocks noChangeArrowheads="1"/>
            </p:cNvSpPr>
            <p:nvPr/>
          </p:nvSpPr>
          <p:spPr bwMode="auto">
            <a:xfrm>
              <a:off x="230" y="3008"/>
              <a:ext cx="131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FFFF"/>
                  </a:solidFill>
                  <a:prstDash val="dash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l" eaLnBrk="1" hangingPunct="1"/>
              <a:endParaRPr lang="pt-BR">
                <a:solidFill>
                  <a:schemeClr val="bg2"/>
                </a:solidFill>
              </a:endParaRPr>
            </a:p>
          </p:txBody>
        </p:sp>
        <p:sp>
          <p:nvSpPr>
            <p:cNvPr id="22795" name="Text Box 503"/>
            <p:cNvSpPr txBox="1">
              <a:spLocks noChangeArrowheads="1"/>
            </p:cNvSpPr>
            <p:nvPr/>
          </p:nvSpPr>
          <p:spPr bwMode="auto">
            <a:xfrm>
              <a:off x="230" y="3416"/>
              <a:ext cx="758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FFFF"/>
                  </a:solidFill>
                  <a:prstDash val="dash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l" eaLnBrk="1" hangingPunct="1"/>
              <a:r>
                <a:rPr lang="en-US">
                  <a:solidFill>
                    <a:schemeClr val="bg2"/>
                  </a:solidFill>
                </a:rPr>
                <a:t>Sexo anal </a:t>
              </a:r>
            </a:p>
            <a:p>
              <a:pPr algn="l" eaLnBrk="1" hangingPunct="1"/>
              <a:r>
                <a:rPr lang="en-US">
                  <a:solidFill>
                    <a:schemeClr val="bg2"/>
                  </a:solidFill>
                </a:rPr>
                <a:t>mulheres </a:t>
              </a:r>
              <a:endParaRPr lang="es-ES">
                <a:solidFill>
                  <a:schemeClr val="bg2"/>
                </a:solidFill>
              </a:endParaRPr>
            </a:p>
          </p:txBody>
        </p:sp>
        <p:sp>
          <p:nvSpPr>
            <p:cNvPr id="22796" name="Text Box 504"/>
            <p:cNvSpPr txBox="1">
              <a:spLocks noChangeArrowheads="1"/>
            </p:cNvSpPr>
            <p:nvPr/>
          </p:nvSpPr>
          <p:spPr bwMode="auto">
            <a:xfrm>
              <a:off x="230" y="3779"/>
              <a:ext cx="131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FFFF"/>
                  </a:solidFill>
                  <a:prstDash val="dash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l" eaLnBrk="1" hangingPunct="1"/>
              <a:endParaRPr lang="pt-BR">
                <a:solidFill>
                  <a:schemeClr val="bg2"/>
                </a:solidFill>
              </a:endParaRPr>
            </a:p>
          </p:txBody>
        </p:sp>
        <p:sp>
          <p:nvSpPr>
            <p:cNvPr id="22797" name="Text Box 505"/>
            <p:cNvSpPr txBox="1">
              <a:spLocks noChangeArrowheads="1"/>
            </p:cNvSpPr>
            <p:nvPr/>
          </p:nvSpPr>
          <p:spPr bwMode="auto">
            <a:xfrm>
              <a:off x="230" y="2554"/>
              <a:ext cx="660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FFFF"/>
                  </a:solidFill>
                  <a:prstDash val="dash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l" eaLnBrk="1" hangingPunct="1"/>
              <a:r>
                <a:rPr lang="es-ES" dirty="0">
                  <a:solidFill>
                    <a:schemeClr val="bg2"/>
                  </a:solidFill>
                </a:rPr>
                <a:t>Pobreza.</a:t>
              </a:r>
            </a:p>
          </p:txBody>
        </p:sp>
        <p:sp>
          <p:nvSpPr>
            <p:cNvPr id="22798" name="Text Box 506"/>
            <p:cNvSpPr txBox="1">
              <a:spLocks noChangeArrowheads="1"/>
            </p:cNvSpPr>
            <p:nvPr/>
          </p:nvSpPr>
          <p:spPr bwMode="auto">
            <a:xfrm>
              <a:off x="1046" y="2781"/>
              <a:ext cx="2263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FFFF"/>
                  </a:solidFill>
                  <a:prstDash val="dash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l" eaLnBrk="1" hangingPunct="1"/>
              <a:r>
                <a:rPr lang="en-US">
                  <a:solidFill>
                    <a:srgbClr val="D81B16"/>
                  </a:solidFill>
                </a:rPr>
                <a:t>OR=2,07 (1,51 – 2,83); P =0,0000025</a:t>
              </a:r>
              <a:endParaRPr lang="es-ES">
                <a:solidFill>
                  <a:srgbClr val="D81B16"/>
                </a:solidFill>
              </a:endParaRPr>
            </a:p>
          </p:txBody>
        </p:sp>
        <p:sp>
          <p:nvSpPr>
            <p:cNvPr id="22799" name="Text Box 507"/>
            <p:cNvSpPr txBox="1">
              <a:spLocks noChangeArrowheads="1"/>
            </p:cNvSpPr>
            <p:nvPr/>
          </p:nvSpPr>
          <p:spPr bwMode="auto">
            <a:xfrm>
              <a:off x="230" y="3008"/>
              <a:ext cx="131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FFFF"/>
                  </a:solidFill>
                  <a:prstDash val="dash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l" eaLnBrk="1" hangingPunct="1"/>
              <a:endParaRPr lang="pt-BR">
                <a:solidFill>
                  <a:schemeClr val="bg2"/>
                </a:solidFill>
              </a:endParaRPr>
            </a:p>
          </p:txBody>
        </p:sp>
        <p:sp>
          <p:nvSpPr>
            <p:cNvPr id="22800" name="Text Box 508"/>
            <p:cNvSpPr txBox="1">
              <a:spLocks noChangeArrowheads="1"/>
            </p:cNvSpPr>
            <p:nvPr/>
          </p:nvSpPr>
          <p:spPr bwMode="auto">
            <a:xfrm>
              <a:off x="230" y="3325"/>
              <a:ext cx="131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FFFF"/>
                  </a:solidFill>
                  <a:prstDash val="dash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l" eaLnBrk="1" hangingPunct="1"/>
              <a:endParaRPr lang="pt-BR">
                <a:solidFill>
                  <a:schemeClr val="bg2"/>
                </a:solidFill>
              </a:endParaRPr>
            </a:p>
          </p:txBody>
        </p:sp>
        <p:sp>
          <p:nvSpPr>
            <p:cNvPr id="22801" name="Text Box 509"/>
            <p:cNvSpPr txBox="1">
              <a:spLocks noChangeArrowheads="1"/>
            </p:cNvSpPr>
            <p:nvPr/>
          </p:nvSpPr>
          <p:spPr bwMode="auto">
            <a:xfrm>
              <a:off x="1046" y="3325"/>
              <a:ext cx="131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FFFF"/>
                  </a:solidFill>
                  <a:prstDash val="dash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l" eaLnBrk="1" hangingPunct="1"/>
              <a:endParaRPr lang="pt-BR">
                <a:solidFill>
                  <a:schemeClr val="bg2"/>
                </a:solidFill>
              </a:endParaRPr>
            </a:p>
          </p:txBody>
        </p:sp>
        <p:sp>
          <p:nvSpPr>
            <p:cNvPr id="22802" name="Text Box 510"/>
            <p:cNvSpPr txBox="1">
              <a:spLocks noChangeArrowheads="1"/>
            </p:cNvSpPr>
            <p:nvPr/>
          </p:nvSpPr>
          <p:spPr bwMode="auto">
            <a:xfrm>
              <a:off x="1046" y="3461"/>
              <a:ext cx="2054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FFFF"/>
                  </a:solidFill>
                  <a:prstDash val="dash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l" eaLnBrk="1" hangingPunct="1"/>
              <a:r>
                <a:rPr lang="en-US">
                  <a:solidFill>
                    <a:schemeClr val="bg2"/>
                  </a:solidFill>
                </a:rPr>
                <a:t>OR=1,64(1,13 – 2,37); P=0,00836</a:t>
              </a:r>
              <a:endParaRPr lang="es-ES">
                <a:solidFill>
                  <a:schemeClr val="bg2"/>
                </a:solidFill>
              </a:endParaRPr>
            </a:p>
          </p:txBody>
        </p:sp>
        <p:sp>
          <p:nvSpPr>
            <p:cNvPr id="22803" name="Text Box 511"/>
            <p:cNvSpPr txBox="1">
              <a:spLocks noChangeArrowheads="1"/>
            </p:cNvSpPr>
            <p:nvPr/>
          </p:nvSpPr>
          <p:spPr bwMode="auto">
            <a:xfrm>
              <a:off x="1046" y="3870"/>
              <a:ext cx="2167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FFFF"/>
                  </a:solidFill>
                  <a:prstDash val="dash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l" eaLnBrk="1" hangingPunct="1"/>
              <a:r>
                <a:rPr lang="en-US">
                  <a:solidFill>
                    <a:srgbClr val="D81B16"/>
                  </a:solidFill>
                </a:rPr>
                <a:t>OR=1,92(1,40 -2,62);P=0,00000265</a:t>
              </a:r>
              <a:endParaRPr lang="es-ES">
                <a:solidFill>
                  <a:srgbClr val="D81B16"/>
                </a:solidFill>
              </a:endParaRPr>
            </a:p>
          </p:txBody>
        </p:sp>
        <p:sp>
          <p:nvSpPr>
            <p:cNvPr id="22804" name="Text Box 513"/>
            <p:cNvSpPr txBox="1">
              <a:spLocks noChangeArrowheads="1"/>
            </p:cNvSpPr>
            <p:nvPr/>
          </p:nvSpPr>
          <p:spPr bwMode="auto">
            <a:xfrm>
              <a:off x="230" y="3837"/>
              <a:ext cx="835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FFFF"/>
                  </a:solidFill>
                  <a:prstDash val="dash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l" eaLnBrk="1" hangingPunct="1"/>
              <a:r>
                <a:rPr lang="en-US">
                  <a:solidFill>
                    <a:srgbClr val="D81B16"/>
                  </a:solidFill>
                </a:rPr>
                <a:t>Menor nível</a:t>
              </a:r>
            </a:p>
            <a:p>
              <a:pPr algn="l" eaLnBrk="1" hangingPunct="1"/>
              <a:r>
                <a:rPr lang="en-US">
                  <a:solidFill>
                    <a:srgbClr val="D81B16"/>
                  </a:solidFill>
                </a:rPr>
                <a:t>escolar</a:t>
              </a:r>
              <a:endParaRPr lang="es-ES">
                <a:solidFill>
                  <a:srgbClr val="D81B16"/>
                </a:solidFill>
              </a:endParaRPr>
            </a:p>
          </p:txBody>
        </p:sp>
        <p:sp>
          <p:nvSpPr>
            <p:cNvPr id="22805" name="Text Box 514"/>
            <p:cNvSpPr txBox="1">
              <a:spLocks noChangeArrowheads="1"/>
            </p:cNvSpPr>
            <p:nvPr/>
          </p:nvSpPr>
          <p:spPr bwMode="auto">
            <a:xfrm>
              <a:off x="230" y="3066"/>
              <a:ext cx="568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FFFF"/>
                  </a:solidFill>
                  <a:prstDash val="dash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l" eaLnBrk="1" hangingPunct="1"/>
              <a:r>
                <a:rPr lang="en-US">
                  <a:solidFill>
                    <a:srgbClr val="D81B16"/>
                  </a:solidFill>
                </a:rPr>
                <a:t>Drogas</a:t>
              </a:r>
            </a:p>
            <a:p>
              <a:pPr algn="l" eaLnBrk="1" hangingPunct="1"/>
              <a:r>
                <a:rPr lang="en-US">
                  <a:solidFill>
                    <a:srgbClr val="D81B16"/>
                  </a:solidFill>
                </a:rPr>
                <a:t>E.V.</a:t>
              </a:r>
              <a:endParaRPr lang="es-ES">
                <a:solidFill>
                  <a:srgbClr val="D81B16"/>
                </a:solidFill>
              </a:endParaRPr>
            </a:p>
          </p:txBody>
        </p:sp>
        <p:sp>
          <p:nvSpPr>
            <p:cNvPr id="22806" name="Text Box 515"/>
            <p:cNvSpPr txBox="1">
              <a:spLocks noChangeArrowheads="1"/>
            </p:cNvSpPr>
            <p:nvPr/>
          </p:nvSpPr>
          <p:spPr bwMode="auto">
            <a:xfrm>
              <a:off x="1046" y="3112"/>
              <a:ext cx="1842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FFFF"/>
                  </a:solidFill>
                  <a:prstDash val="dash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l" eaLnBrk="1" hangingPunct="1"/>
              <a:r>
                <a:rPr lang="en-US">
                  <a:solidFill>
                    <a:srgbClr val="D81B16"/>
                  </a:solidFill>
                </a:rPr>
                <a:t>OR=2,38(1,05 -5,18); p=0,028</a:t>
              </a:r>
              <a:endParaRPr lang="es-ES">
                <a:solidFill>
                  <a:srgbClr val="D81B16"/>
                </a:solidFill>
              </a:endParaRPr>
            </a:p>
          </p:txBody>
        </p:sp>
        <p:sp>
          <p:nvSpPr>
            <p:cNvPr id="22807" name="Line 512"/>
            <p:cNvSpPr>
              <a:spLocks noChangeShapeType="1"/>
            </p:cNvSpPr>
            <p:nvPr/>
          </p:nvSpPr>
          <p:spPr bwMode="auto">
            <a:xfrm flipH="1">
              <a:off x="230" y="2523"/>
              <a:ext cx="2807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BR"/>
            </a:p>
          </p:txBody>
        </p:sp>
      </p:grpSp>
      <p:grpSp>
        <p:nvGrpSpPr>
          <p:cNvPr id="44551" name="Group 519"/>
          <p:cNvGrpSpPr>
            <a:grpSpLocks/>
          </p:cNvGrpSpPr>
          <p:nvPr/>
        </p:nvGrpSpPr>
        <p:grpSpPr bwMode="auto">
          <a:xfrm>
            <a:off x="5078589" y="404814"/>
            <a:ext cx="3380706" cy="2879725"/>
            <a:chOff x="3198" y="255"/>
            <a:chExt cx="2129" cy="1579"/>
          </a:xfrm>
        </p:grpSpPr>
        <p:grpSp>
          <p:nvGrpSpPr>
            <p:cNvPr id="22555" name="Group 244"/>
            <p:cNvGrpSpPr>
              <a:grpSpLocks/>
            </p:cNvGrpSpPr>
            <p:nvPr/>
          </p:nvGrpSpPr>
          <p:grpSpPr bwMode="auto">
            <a:xfrm>
              <a:off x="3685" y="255"/>
              <a:ext cx="1642" cy="1579"/>
              <a:chOff x="3560" y="444"/>
              <a:chExt cx="1642" cy="1579"/>
            </a:xfrm>
          </p:grpSpPr>
          <p:sp>
            <p:nvSpPr>
              <p:cNvPr id="22557" name="Oval 245"/>
              <p:cNvSpPr>
                <a:spLocks noChangeArrowheads="1"/>
              </p:cNvSpPr>
              <p:nvPr/>
            </p:nvSpPr>
            <p:spPr bwMode="auto">
              <a:xfrm>
                <a:off x="3560" y="1207"/>
                <a:ext cx="907" cy="816"/>
              </a:xfrm>
              <a:prstGeom prst="ellipse">
                <a:avLst/>
              </a:prstGeom>
              <a:solidFill>
                <a:srgbClr val="FF0000"/>
              </a:solidFill>
              <a:ln w="15875">
                <a:solidFill>
                  <a:srgbClr val="00FFFF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22558" name="Oval 246"/>
              <p:cNvSpPr>
                <a:spLocks noChangeArrowheads="1"/>
              </p:cNvSpPr>
              <p:nvPr/>
            </p:nvSpPr>
            <p:spPr bwMode="auto">
              <a:xfrm>
                <a:off x="3561" y="444"/>
                <a:ext cx="907" cy="816"/>
              </a:xfrm>
              <a:prstGeom prst="ellipse">
                <a:avLst/>
              </a:prstGeom>
              <a:solidFill>
                <a:srgbClr val="0E18E8"/>
              </a:solidFill>
              <a:ln w="15875">
                <a:solidFill>
                  <a:srgbClr val="00FFFF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grpSp>
            <p:nvGrpSpPr>
              <p:cNvPr id="22559" name="Group 247"/>
              <p:cNvGrpSpPr>
                <a:grpSpLocks/>
              </p:cNvGrpSpPr>
              <p:nvPr/>
            </p:nvGrpSpPr>
            <p:grpSpPr bwMode="auto">
              <a:xfrm>
                <a:off x="3688" y="447"/>
                <a:ext cx="1514" cy="1486"/>
                <a:chOff x="3688" y="447"/>
                <a:chExt cx="1514" cy="1486"/>
              </a:xfrm>
            </p:grpSpPr>
            <p:grpSp>
              <p:nvGrpSpPr>
                <p:cNvPr id="22560" name="Group 248"/>
                <p:cNvGrpSpPr>
                  <a:grpSpLocks/>
                </p:cNvGrpSpPr>
                <p:nvPr/>
              </p:nvGrpSpPr>
              <p:grpSpPr bwMode="auto">
                <a:xfrm>
                  <a:off x="3688" y="1377"/>
                  <a:ext cx="732" cy="556"/>
                  <a:chOff x="3560" y="1162"/>
                  <a:chExt cx="732" cy="556"/>
                </a:xfrm>
              </p:grpSpPr>
              <p:grpSp>
                <p:nvGrpSpPr>
                  <p:cNvPr id="22645" name="Group 249"/>
                  <p:cNvGrpSpPr>
                    <a:grpSpLocks/>
                  </p:cNvGrpSpPr>
                  <p:nvPr/>
                </p:nvGrpSpPr>
                <p:grpSpPr bwMode="auto">
                  <a:xfrm>
                    <a:off x="3560" y="1162"/>
                    <a:ext cx="387" cy="516"/>
                    <a:chOff x="975" y="1480"/>
                    <a:chExt cx="1734" cy="1812"/>
                  </a:xfrm>
                </p:grpSpPr>
                <p:sp>
                  <p:nvSpPr>
                    <p:cNvPr id="22741" name="Freeform 250"/>
                    <p:cNvSpPr>
                      <a:spLocks/>
                    </p:cNvSpPr>
                    <p:nvPr/>
                  </p:nvSpPr>
                  <p:spPr bwMode="auto">
                    <a:xfrm>
                      <a:off x="2084" y="3249"/>
                      <a:ext cx="82" cy="41"/>
                    </a:xfrm>
                    <a:custGeom>
                      <a:avLst/>
                      <a:gdLst>
                        <a:gd name="T0" fmla="*/ 0 w 31"/>
                        <a:gd name="T1" fmla="*/ 0 h 51"/>
                        <a:gd name="T2" fmla="*/ 3 w 31"/>
                        <a:gd name="T3" fmla="*/ 31 h 51"/>
                        <a:gd name="T4" fmla="*/ 3 w 31"/>
                        <a:gd name="T5" fmla="*/ 41 h 51"/>
                        <a:gd name="T6" fmla="*/ 82 w 31"/>
                        <a:gd name="T7" fmla="*/ 41 h 51"/>
                        <a:gd name="T8" fmla="*/ 82 w 31"/>
                        <a:gd name="T9" fmla="*/ 31 h 51"/>
                        <a:gd name="T10" fmla="*/ 82 w 31"/>
                        <a:gd name="T11" fmla="*/ 0 h 51"/>
                        <a:gd name="T12" fmla="*/ 0 w 31"/>
                        <a:gd name="T13" fmla="*/ 0 h 51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31" h="51">
                          <a:moveTo>
                            <a:pt x="0" y="0"/>
                          </a:moveTo>
                          <a:lnTo>
                            <a:pt x="1" y="38"/>
                          </a:lnTo>
                          <a:lnTo>
                            <a:pt x="1" y="51"/>
                          </a:lnTo>
                          <a:lnTo>
                            <a:pt x="31" y="51"/>
                          </a:lnTo>
                          <a:lnTo>
                            <a:pt x="31" y="38"/>
                          </a:lnTo>
                          <a:lnTo>
                            <a:pt x="31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7F3F1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42" name="Freeform 251"/>
                    <p:cNvSpPr>
                      <a:spLocks/>
                    </p:cNvSpPr>
                    <p:nvPr/>
                  </p:nvSpPr>
                  <p:spPr bwMode="auto">
                    <a:xfrm>
                      <a:off x="975" y="3181"/>
                      <a:ext cx="196" cy="111"/>
                    </a:xfrm>
                    <a:custGeom>
                      <a:avLst/>
                      <a:gdLst>
                        <a:gd name="T0" fmla="*/ 131 w 72"/>
                        <a:gd name="T1" fmla="*/ 0 h 135"/>
                        <a:gd name="T2" fmla="*/ 163 w 72"/>
                        <a:gd name="T3" fmla="*/ 9 h 135"/>
                        <a:gd name="T4" fmla="*/ 182 w 72"/>
                        <a:gd name="T5" fmla="*/ 25 h 135"/>
                        <a:gd name="T6" fmla="*/ 191 w 72"/>
                        <a:gd name="T7" fmla="*/ 40 h 135"/>
                        <a:gd name="T8" fmla="*/ 196 w 72"/>
                        <a:gd name="T9" fmla="*/ 47 h 135"/>
                        <a:gd name="T10" fmla="*/ 191 w 72"/>
                        <a:gd name="T11" fmla="*/ 53 h 135"/>
                        <a:gd name="T12" fmla="*/ 182 w 72"/>
                        <a:gd name="T13" fmla="*/ 71 h 135"/>
                        <a:gd name="T14" fmla="*/ 166 w 72"/>
                        <a:gd name="T15" fmla="*/ 90 h 135"/>
                        <a:gd name="T16" fmla="*/ 147 w 72"/>
                        <a:gd name="T17" fmla="*/ 105 h 135"/>
                        <a:gd name="T18" fmla="*/ 142 w 72"/>
                        <a:gd name="T19" fmla="*/ 107 h 135"/>
                        <a:gd name="T20" fmla="*/ 131 w 72"/>
                        <a:gd name="T21" fmla="*/ 109 h 135"/>
                        <a:gd name="T22" fmla="*/ 114 w 72"/>
                        <a:gd name="T23" fmla="*/ 110 h 135"/>
                        <a:gd name="T24" fmla="*/ 76 w 72"/>
                        <a:gd name="T25" fmla="*/ 111 h 135"/>
                        <a:gd name="T26" fmla="*/ 68 w 72"/>
                        <a:gd name="T27" fmla="*/ 111 h 135"/>
                        <a:gd name="T28" fmla="*/ 65 w 72"/>
                        <a:gd name="T29" fmla="*/ 111 h 135"/>
                        <a:gd name="T30" fmla="*/ 60 w 72"/>
                        <a:gd name="T31" fmla="*/ 110 h 135"/>
                        <a:gd name="T32" fmla="*/ 54 w 72"/>
                        <a:gd name="T33" fmla="*/ 109 h 135"/>
                        <a:gd name="T34" fmla="*/ 46 w 72"/>
                        <a:gd name="T35" fmla="*/ 104 h 135"/>
                        <a:gd name="T36" fmla="*/ 41 w 72"/>
                        <a:gd name="T37" fmla="*/ 99 h 135"/>
                        <a:gd name="T38" fmla="*/ 33 w 72"/>
                        <a:gd name="T39" fmla="*/ 95 h 135"/>
                        <a:gd name="T40" fmla="*/ 25 w 72"/>
                        <a:gd name="T41" fmla="*/ 90 h 135"/>
                        <a:gd name="T42" fmla="*/ 11 w 72"/>
                        <a:gd name="T43" fmla="*/ 78 h 135"/>
                        <a:gd name="T44" fmla="*/ 3 w 72"/>
                        <a:gd name="T45" fmla="*/ 67 h 135"/>
                        <a:gd name="T46" fmla="*/ 0 w 72"/>
                        <a:gd name="T47" fmla="*/ 61 h 135"/>
                        <a:gd name="T48" fmla="*/ 0 w 72"/>
                        <a:gd name="T49" fmla="*/ 59 h 135"/>
                        <a:gd name="T50" fmla="*/ 11 w 72"/>
                        <a:gd name="T51" fmla="*/ 49 h 135"/>
                        <a:gd name="T52" fmla="*/ 27 w 72"/>
                        <a:gd name="T53" fmla="*/ 36 h 135"/>
                        <a:gd name="T54" fmla="*/ 46 w 72"/>
                        <a:gd name="T55" fmla="*/ 25 h 135"/>
                        <a:gd name="T56" fmla="*/ 63 w 72"/>
                        <a:gd name="T57" fmla="*/ 16 h 135"/>
                        <a:gd name="T58" fmla="*/ 82 w 72"/>
                        <a:gd name="T59" fmla="*/ 10 h 135"/>
                        <a:gd name="T60" fmla="*/ 95 w 72"/>
                        <a:gd name="T61" fmla="*/ 5 h 135"/>
                        <a:gd name="T62" fmla="*/ 109 w 72"/>
                        <a:gd name="T63" fmla="*/ 2 h 135"/>
                        <a:gd name="T64" fmla="*/ 120 w 72"/>
                        <a:gd name="T65" fmla="*/ 0 h 135"/>
                        <a:gd name="T66" fmla="*/ 131 w 72"/>
                        <a:gd name="T67" fmla="*/ 0 h 135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</a:gdLst>
                      <a:ahLst/>
                      <a:cxnLst>
                        <a:cxn ang="T68">
                          <a:pos x="T0" y="T1"/>
                        </a:cxn>
                        <a:cxn ang="T69">
                          <a:pos x="T2" y="T3"/>
                        </a:cxn>
                        <a:cxn ang="T70">
                          <a:pos x="T4" y="T5"/>
                        </a:cxn>
                        <a:cxn ang="T71">
                          <a:pos x="T6" y="T7"/>
                        </a:cxn>
                        <a:cxn ang="T72">
                          <a:pos x="T8" y="T9"/>
                        </a:cxn>
                        <a:cxn ang="T73">
                          <a:pos x="T10" y="T11"/>
                        </a:cxn>
                        <a:cxn ang="T74">
                          <a:pos x="T12" y="T13"/>
                        </a:cxn>
                        <a:cxn ang="T75">
                          <a:pos x="T14" y="T15"/>
                        </a:cxn>
                        <a:cxn ang="T76">
                          <a:pos x="T16" y="T17"/>
                        </a:cxn>
                        <a:cxn ang="T77">
                          <a:pos x="T18" y="T19"/>
                        </a:cxn>
                        <a:cxn ang="T78">
                          <a:pos x="T20" y="T21"/>
                        </a:cxn>
                        <a:cxn ang="T79">
                          <a:pos x="T22" y="T23"/>
                        </a:cxn>
                        <a:cxn ang="T80">
                          <a:pos x="T24" y="T25"/>
                        </a:cxn>
                        <a:cxn ang="T81">
                          <a:pos x="T26" y="T27"/>
                        </a:cxn>
                        <a:cxn ang="T82">
                          <a:pos x="T28" y="T29"/>
                        </a:cxn>
                        <a:cxn ang="T83">
                          <a:pos x="T30" y="T31"/>
                        </a:cxn>
                        <a:cxn ang="T84">
                          <a:pos x="T32" y="T33"/>
                        </a:cxn>
                        <a:cxn ang="T85">
                          <a:pos x="T34" y="T35"/>
                        </a:cxn>
                        <a:cxn ang="T86">
                          <a:pos x="T36" y="T37"/>
                        </a:cxn>
                        <a:cxn ang="T87">
                          <a:pos x="T38" y="T39"/>
                        </a:cxn>
                        <a:cxn ang="T88">
                          <a:pos x="T40" y="T41"/>
                        </a:cxn>
                        <a:cxn ang="T89">
                          <a:pos x="T42" y="T43"/>
                        </a:cxn>
                        <a:cxn ang="T90">
                          <a:pos x="T44" y="T45"/>
                        </a:cxn>
                        <a:cxn ang="T91">
                          <a:pos x="T46" y="T47"/>
                        </a:cxn>
                        <a:cxn ang="T92">
                          <a:pos x="T48" y="T49"/>
                        </a:cxn>
                        <a:cxn ang="T93">
                          <a:pos x="T50" y="T51"/>
                        </a:cxn>
                        <a:cxn ang="T94">
                          <a:pos x="T52" y="T53"/>
                        </a:cxn>
                        <a:cxn ang="T95">
                          <a:pos x="T54" y="T55"/>
                        </a:cxn>
                        <a:cxn ang="T96">
                          <a:pos x="T56" y="T57"/>
                        </a:cxn>
                        <a:cxn ang="T97">
                          <a:pos x="T58" y="T59"/>
                        </a:cxn>
                        <a:cxn ang="T98">
                          <a:pos x="T60" y="T61"/>
                        </a:cxn>
                        <a:cxn ang="T99">
                          <a:pos x="T62" y="T63"/>
                        </a:cxn>
                        <a:cxn ang="T100">
                          <a:pos x="T64" y="T65"/>
                        </a:cxn>
                        <a:cxn ang="T101">
                          <a:pos x="T66" y="T67"/>
                        </a:cxn>
                      </a:cxnLst>
                      <a:rect l="0" t="0" r="r" b="b"/>
                      <a:pathLst>
                        <a:path w="72" h="135">
                          <a:moveTo>
                            <a:pt x="48" y="0"/>
                          </a:moveTo>
                          <a:lnTo>
                            <a:pt x="60" y="11"/>
                          </a:lnTo>
                          <a:lnTo>
                            <a:pt x="67" y="30"/>
                          </a:lnTo>
                          <a:lnTo>
                            <a:pt x="70" y="49"/>
                          </a:lnTo>
                          <a:lnTo>
                            <a:pt x="72" y="57"/>
                          </a:lnTo>
                          <a:lnTo>
                            <a:pt x="70" y="65"/>
                          </a:lnTo>
                          <a:lnTo>
                            <a:pt x="67" y="86"/>
                          </a:lnTo>
                          <a:lnTo>
                            <a:pt x="61" y="110"/>
                          </a:lnTo>
                          <a:lnTo>
                            <a:pt x="54" y="128"/>
                          </a:lnTo>
                          <a:lnTo>
                            <a:pt x="52" y="130"/>
                          </a:lnTo>
                          <a:lnTo>
                            <a:pt x="48" y="133"/>
                          </a:lnTo>
                          <a:lnTo>
                            <a:pt x="42" y="134"/>
                          </a:lnTo>
                          <a:lnTo>
                            <a:pt x="28" y="135"/>
                          </a:lnTo>
                          <a:lnTo>
                            <a:pt x="25" y="135"/>
                          </a:lnTo>
                          <a:lnTo>
                            <a:pt x="24" y="135"/>
                          </a:lnTo>
                          <a:lnTo>
                            <a:pt x="22" y="134"/>
                          </a:lnTo>
                          <a:lnTo>
                            <a:pt x="20" y="132"/>
                          </a:lnTo>
                          <a:lnTo>
                            <a:pt x="17" y="126"/>
                          </a:lnTo>
                          <a:lnTo>
                            <a:pt x="15" y="120"/>
                          </a:lnTo>
                          <a:lnTo>
                            <a:pt x="12" y="116"/>
                          </a:lnTo>
                          <a:lnTo>
                            <a:pt x="9" y="110"/>
                          </a:lnTo>
                          <a:lnTo>
                            <a:pt x="4" y="95"/>
                          </a:lnTo>
                          <a:lnTo>
                            <a:pt x="1" y="82"/>
                          </a:lnTo>
                          <a:lnTo>
                            <a:pt x="0" y="74"/>
                          </a:lnTo>
                          <a:lnTo>
                            <a:pt x="0" y="72"/>
                          </a:lnTo>
                          <a:lnTo>
                            <a:pt x="4" y="60"/>
                          </a:lnTo>
                          <a:lnTo>
                            <a:pt x="10" y="44"/>
                          </a:lnTo>
                          <a:lnTo>
                            <a:pt x="17" y="30"/>
                          </a:lnTo>
                          <a:lnTo>
                            <a:pt x="23" y="20"/>
                          </a:lnTo>
                          <a:lnTo>
                            <a:pt x="30" y="12"/>
                          </a:lnTo>
                          <a:lnTo>
                            <a:pt x="35" y="6"/>
                          </a:lnTo>
                          <a:lnTo>
                            <a:pt x="40" y="3"/>
                          </a:lnTo>
                          <a:lnTo>
                            <a:pt x="44" y="0"/>
                          </a:lnTo>
                          <a:lnTo>
                            <a:pt x="48" y="0"/>
                          </a:lnTo>
                          <a:close/>
                        </a:path>
                      </a:pathLst>
                    </a:custGeom>
                    <a:solidFill>
                      <a:srgbClr val="7F3F1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43" name="Freeform 252"/>
                    <p:cNvSpPr>
                      <a:spLocks/>
                    </p:cNvSpPr>
                    <p:nvPr/>
                  </p:nvSpPr>
                  <p:spPr bwMode="auto">
                    <a:xfrm>
                      <a:off x="986" y="3154"/>
                      <a:ext cx="179" cy="125"/>
                    </a:xfrm>
                    <a:custGeom>
                      <a:avLst/>
                      <a:gdLst>
                        <a:gd name="T0" fmla="*/ 49 w 66"/>
                        <a:gd name="T1" fmla="*/ 118 h 151"/>
                        <a:gd name="T2" fmla="*/ 41 w 66"/>
                        <a:gd name="T3" fmla="*/ 113 h 151"/>
                        <a:gd name="T4" fmla="*/ 33 w 66"/>
                        <a:gd name="T5" fmla="*/ 108 h 151"/>
                        <a:gd name="T6" fmla="*/ 27 w 66"/>
                        <a:gd name="T7" fmla="*/ 104 h 151"/>
                        <a:gd name="T8" fmla="*/ 22 w 66"/>
                        <a:gd name="T9" fmla="*/ 100 h 151"/>
                        <a:gd name="T10" fmla="*/ 11 w 66"/>
                        <a:gd name="T11" fmla="*/ 94 h 151"/>
                        <a:gd name="T12" fmla="*/ 5 w 66"/>
                        <a:gd name="T13" fmla="*/ 88 h 151"/>
                        <a:gd name="T14" fmla="*/ 3 w 66"/>
                        <a:gd name="T15" fmla="*/ 82 h 151"/>
                        <a:gd name="T16" fmla="*/ 0 w 66"/>
                        <a:gd name="T17" fmla="*/ 77 h 151"/>
                        <a:gd name="T18" fmla="*/ 57 w 66"/>
                        <a:gd name="T19" fmla="*/ 31 h 151"/>
                        <a:gd name="T20" fmla="*/ 87 w 66"/>
                        <a:gd name="T21" fmla="*/ 11 h 151"/>
                        <a:gd name="T22" fmla="*/ 108 w 66"/>
                        <a:gd name="T23" fmla="*/ 1 h 151"/>
                        <a:gd name="T24" fmla="*/ 125 w 66"/>
                        <a:gd name="T25" fmla="*/ 0 h 151"/>
                        <a:gd name="T26" fmla="*/ 136 w 66"/>
                        <a:gd name="T27" fmla="*/ 5 h 151"/>
                        <a:gd name="T28" fmla="*/ 146 w 66"/>
                        <a:gd name="T29" fmla="*/ 13 h 151"/>
                        <a:gd name="T30" fmla="*/ 155 w 66"/>
                        <a:gd name="T31" fmla="*/ 22 h 151"/>
                        <a:gd name="T32" fmla="*/ 157 w 66"/>
                        <a:gd name="T33" fmla="*/ 30 h 151"/>
                        <a:gd name="T34" fmla="*/ 157 w 66"/>
                        <a:gd name="T35" fmla="*/ 32 h 151"/>
                        <a:gd name="T36" fmla="*/ 179 w 66"/>
                        <a:gd name="T37" fmla="*/ 67 h 151"/>
                        <a:gd name="T38" fmla="*/ 171 w 66"/>
                        <a:gd name="T39" fmla="*/ 76 h 151"/>
                        <a:gd name="T40" fmla="*/ 155 w 66"/>
                        <a:gd name="T41" fmla="*/ 90 h 151"/>
                        <a:gd name="T42" fmla="*/ 136 w 66"/>
                        <a:gd name="T43" fmla="*/ 106 h 151"/>
                        <a:gd name="T44" fmla="*/ 117 w 66"/>
                        <a:gd name="T45" fmla="*/ 118 h 151"/>
                        <a:gd name="T46" fmla="*/ 106 w 66"/>
                        <a:gd name="T47" fmla="*/ 123 h 151"/>
                        <a:gd name="T48" fmla="*/ 90 w 66"/>
                        <a:gd name="T49" fmla="*/ 125 h 151"/>
                        <a:gd name="T50" fmla="*/ 68 w 66"/>
                        <a:gd name="T51" fmla="*/ 123 h 151"/>
                        <a:gd name="T52" fmla="*/ 49 w 66"/>
                        <a:gd name="T53" fmla="*/ 118 h 151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</a:gdLst>
                      <a:ahLst/>
                      <a:cxnLst>
                        <a:cxn ang="T54">
                          <a:pos x="T0" y="T1"/>
                        </a:cxn>
                        <a:cxn ang="T55">
                          <a:pos x="T2" y="T3"/>
                        </a:cxn>
                        <a:cxn ang="T56">
                          <a:pos x="T4" y="T5"/>
                        </a:cxn>
                        <a:cxn ang="T57">
                          <a:pos x="T6" y="T7"/>
                        </a:cxn>
                        <a:cxn ang="T58">
                          <a:pos x="T8" y="T9"/>
                        </a:cxn>
                        <a:cxn ang="T59">
                          <a:pos x="T10" y="T11"/>
                        </a:cxn>
                        <a:cxn ang="T60">
                          <a:pos x="T12" y="T13"/>
                        </a:cxn>
                        <a:cxn ang="T61">
                          <a:pos x="T14" y="T15"/>
                        </a:cxn>
                        <a:cxn ang="T62">
                          <a:pos x="T16" y="T17"/>
                        </a:cxn>
                        <a:cxn ang="T63">
                          <a:pos x="T18" y="T19"/>
                        </a:cxn>
                        <a:cxn ang="T64">
                          <a:pos x="T20" y="T21"/>
                        </a:cxn>
                        <a:cxn ang="T65">
                          <a:pos x="T22" y="T23"/>
                        </a:cxn>
                        <a:cxn ang="T66">
                          <a:pos x="T24" y="T25"/>
                        </a:cxn>
                        <a:cxn ang="T67">
                          <a:pos x="T26" y="T27"/>
                        </a:cxn>
                        <a:cxn ang="T68">
                          <a:pos x="T28" y="T29"/>
                        </a:cxn>
                        <a:cxn ang="T69">
                          <a:pos x="T30" y="T31"/>
                        </a:cxn>
                        <a:cxn ang="T70">
                          <a:pos x="T32" y="T33"/>
                        </a:cxn>
                        <a:cxn ang="T71">
                          <a:pos x="T34" y="T35"/>
                        </a:cxn>
                        <a:cxn ang="T72">
                          <a:pos x="T36" y="T37"/>
                        </a:cxn>
                        <a:cxn ang="T73">
                          <a:pos x="T38" y="T39"/>
                        </a:cxn>
                        <a:cxn ang="T74">
                          <a:pos x="T40" y="T41"/>
                        </a:cxn>
                        <a:cxn ang="T75">
                          <a:pos x="T42" y="T43"/>
                        </a:cxn>
                        <a:cxn ang="T76">
                          <a:pos x="T44" y="T45"/>
                        </a:cxn>
                        <a:cxn ang="T77">
                          <a:pos x="T46" y="T47"/>
                        </a:cxn>
                        <a:cxn ang="T78">
                          <a:pos x="T48" y="T49"/>
                        </a:cxn>
                        <a:cxn ang="T79">
                          <a:pos x="T50" y="T51"/>
                        </a:cxn>
                        <a:cxn ang="T80">
                          <a:pos x="T52" y="T53"/>
                        </a:cxn>
                      </a:cxnLst>
                      <a:rect l="0" t="0" r="r" b="b"/>
                      <a:pathLst>
                        <a:path w="66" h="151">
                          <a:moveTo>
                            <a:pt x="18" y="142"/>
                          </a:moveTo>
                          <a:lnTo>
                            <a:pt x="15" y="136"/>
                          </a:lnTo>
                          <a:lnTo>
                            <a:pt x="12" y="131"/>
                          </a:lnTo>
                          <a:lnTo>
                            <a:pt x="10" y="126"/>
                          </a:lnTo>
                          <a:lnTo>
                            <a:pt x="8" y="121"/>
                          </a:lnTo>
                          <a:lnTo>
                            <a:pt x="4" y="113"/>
                          </a:lnTo>
                          <a:lnTo>
                            <a:pt x="2" y="106"/>
                          </a:lnTo>
                          <a:lnTo>
                            <a:pt x="1" y="99"/>
                          </a:lnTo>
                          <a:lnTo>
                            <a:pt x="0" y="93"/>
                          </a:lnTo>
                          <a:lnTo>
                            <a:pt x="21" y="38"/>
                          </a:lnTo>
                          <a:lnTo>
                            <a:pt x="32" y="13"/>
                          </a:lnTo>
                          <a:lnTo>
                            <a:pt x="40" y="1"/>
                          </a:lnTo>
                          <a:lnTo>
                            <a:pt x="46" y="0"/>
                          </a:lnTo>
                          <a:lnTo>
                            <a:pt x="50" y="6"/>
                          </a:lnTo>
                          <a:lnTo>
                            <a:pt x="54" y="16"/>
                          </a:lnTo>
                          <a:lnTo>
                            <a:pt x="57" y="27"/>
                          </a:lnTo>
                          <a:lnTo>
                            <a:pt x="58" y="36"/>
                          </a:lnTo>
                          <a:lnTo>
                            <a:pt x="58" y="39"/>
                          </a:lnTo>
                          <a:lnTo>
                            <a:pt x="66" y="81"/>
                          </a:lnTo>
                          <a:lnTo>
                            <a:pt x="63" y="92"/>
                          </a:lnTo>
                          <a:lnTo>
                            <a:pt x="57" y="109"/>
                          </a:lnTo>
                          <a:lnTo>
                            <a:pt x="50" y="128"/>
                          </a:lnTo>
                          <a:lnTo>
                            <a:pt x="43" y="143"/>
                          </a:lnTo>
                          <a:lnTo>
                            <a:pt x="39" y="148"/>
                          </a:lnTo>
                          <a:lnTo>
                            <a:pt x="33" y="151"/>
                          </a:lnTo>
                          <a:lnTo>
                            <a:pt x="25" y="149"/>
                          </a:lnTo>
                          <a:lnTo>
                            <a:pt x="18" y="142"/>
                          </a:lnTo>
                          <a:close/>
                        </a:path>
                      </a:pathLst>
                    </a:custGeom>
                    <a:solidFill>
                      <a:srgbClr val="CC8C6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44" name="Freeform 253"/>
                    <p:cNvSpPr>
                      <a:spLocks/>
                    </p:cNvSpPr>
                    <p:nvPr/>
                  </p:nvSpPr>
                  <p:spPr bwMode="auto">
                    <a:xfrm>
                      <a:off x="1035" y="3149"/>
                      <a:ext cx="157" cy="63"/>
                    </a:xfrm>
                    <a:custGeom>
                      <a:avLst/>
                      <a:gdLst>
                        <a:gd name="T0" fmla="*/ 49 w 58"/>
                        <a:gd name="T1" fmla="*/ 0 h 76"/>
                        <a:gd name="T2" fmla="*/ 46 w 58"/>
                        <a:gd name="T3" fmla="*/ 1 h 76"/>
                        <a:gd name="T4" fmla="*/ 38 w 58"/>
                        <a:gd name="T5" fmla="*/ 2 h 76"/>
                        <a:gd name="T6" fmla="*/ 32 w 58"/>
                        <a:gd name="T7" fmla="*/ 5 h 76"/>
                        <a:gd name="T8" fmla="*/ 35 w 58"/>
                        <a:gd name="T9" fmla="*/ 8 h 76"/>
                        <a:gd name="T10" fmla="*/ 38 w 58"/>
                        <a:gd name="T11" fmla="*/ 12 h 76"/>
                        <a:gd name="T12" fmla="*/ 32 w 58"/>
                        <a:gd name="T13" fmla="*/ 17 h 76"/>
                        <a:gd name="T14" fmla="*/ 22 w 58"/>
                        <a:gd name="T15" fmla="*/ 21 h 76"/>
                        <a:gd name="T16" fmla="*/ 16 w 58"/>
                        <a:gd name="T17" fmla="*/ 23 h 76"/>
                        <a:gd name="T18" fmla="*/ 8 w 58"/>
                        <a:gd name="T19" fmla="*/ 26 h 76"/>
                        <a:gd name="T20" fmla="*/ 3 w 58"/>
                        <a:gd name="T21" fmla="*/ 30 h 76"/>
                        <a:gd name="T22" fmla="*/ 0 w 58"/>
                        <a:gd name="T23" fmla="*/ 36 h 76"/>
                        <a:gd name="T24" fmla="*/ 16 w 58"/>
                        <a:gd name="T25" fmla="*/ 43 h 76"/>
                        <a:gd name="T26" fmla="*/ 38 w 58"/>
                        <a:gd name="T27" fmla="*/ 53 h 76"/>
                        <a:gd name="T28" fmla="*/ 57 w 58"/>
                        <a:gd name="T29" fmla="*/ 61 h 76"/>
                        <a:gd name="T30" fmla="*/ 79 w 58"/>
                        <a:gd name="T31" fmla="*/ 63 h 76"/>
                        <a:gd name="T32" fmla="*/ 106 w 58"/>
                        <a:gd name="T33" fmla="*/ 54 h 76"/>
                        <a:gd name="T34" fmla="*/ 130 w 58"/>
                        <a:gd name="T35" fmla="*/ 41 h 76"/>
                        <a:gd name="T36" fmla="*/ 138 w 58"/>
                        <a:gd name="T37" fmla="*/ 34 h 76"/>
                        <a:gd name="T38" fmla="*/ 135 w 58"/>
                        <a:gd name="T39" fmla="*/ 31 h 76"/>
                        <a:gd name="T40" fmla="*/ 130 w 58"/>
                        <a:gd name="T41" fmla="*/ 30 h 76"/>
                        <a:gd name="T42" fmla="*/ 130 w 58"/>
                        <a:gd name="T43" fmla="*/ 29 h 76"/>
                        <a:gd name="T44" fmla="*/ 135 w 58"/>
                        <a:gd name="T45" fmla="*/ 25 h 76"/>
                        <a:gd name="T46" fmla="*/ 141 w 58"/>
                        <a:gd name="T47" fmla="*/ 22 h 76"/>
                        <a:gd name="T48" fmla="*/ 149 w 58"/>
                        <a:gd name="T49" fmla="*/ 19 h 76"/>
                        <a:gd name="T50" fmla="*/ 157 w 58"/>
                        <a:gd name="T51" fmla="*/ 17 h 76"/>
                        <a:gd name="T52" fmla="*/ 152 w 58"/>
                        <a:gd name="T53" fmla="*/ 12 h 76"/>
                        <a:gd name="T54" fmla="*/ 149 w 58"/>
                        <a:gd name="T55" fmla="*/ 10 h 76"/>
                        <a:gd name="T56" fmla="*/ 146 w 58"/>
                        <a:gd name="T57" fmla="*/ 8 h 76"/>
                        <a:gd name="T58" fmla="*/ 49 w 58"/>
                        <a:gd name="T59" fmla="*/ 0 h 7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</a:gdLst>
                      <a:ahLst/>
                      <a:cxnLst>
                        <a:cxn ang="T60">
                          <a:pos x="T0" y="T1"/>
                        </a:cxn>
                        <a:cxn ang="T61">
                          <a:pos x="T2" y="T3"/>
                        </a:cxn>
                        <a:cxn ang="T62">
                          <a:pos x="T4" y="T5"/>
                        </a:cxn>
                        <a:cxn ang="T63">
                          <a:pos x="T6" y="T7"/>
                        </a:cxn>
                        <a:cxn ang="T64">
                          <a:pos x="T8" y="T9"/>
                        </a:cxn>
                        <a:cxn ang="T65">
                          <a:pos x="T10" y="T11"/>
                        </a:cxn>
                        <a:cxn ang="T66">
                          <a:pos x="T12" y="T13"/>
                        </a:cxn>
                        <a:cxn ang="T67">
                          <a:pos x="T14" y="T15"/>
                        </a:cxn>
                        <a:cxn ang="T68">
                          <a:pos x="T16" y="T17"/>
                        </a:cxn>
                        <a:cxn ang="T69">
                          <a:pos x="T18" y="T19"/>
                        </a:cxn>
                        <a:cxn ang="T70">
                          <a:pos x="T20" y="T21"/>
                        </a:cxn>
                        <a:cxn ang="T71">
                          <a:pos x="T22" y="T23"/>
                        </a:cxn>
                        <a:cxn ang="T72">
                          <a:pos x="T24" y="T25"/>
                        </a:cxn>
                        <a:cxn ang="T73">
                          <a:pos x="T26" y="T27"/>
                        </a:cxn>
                        <a:cxn ang="T74">
                          <a:pos x="T28" y="T29"/>
                        </a:cxn>
                        <a:cxn ang="T75">
                          <a:pos x="T30" y="T31"/>
                        </a:cxn>
                        <a:cxn ang="T76">
                          <a:pos x="T32" y="T33"/>
                        </a:cxn>
                        <a:cxn ang="T77">
                          <a:pos x="T34" y="T35"/>
                        </a:cxn>
                        <a:cxn ang="T78">
                          <a:pos x="T36" y="T37"/>
                        </a:cxn>
                        <a:cxn ang="T79">
                          <a:pos x="T38" y="T39"/>
                        </a:cxn>
                        <a:cxn ang="T80">
                          <a:pos x="T40" y="T41"/>
                        </a:cxn>
                        <a:cxn ang="T81">
                          <a:pos x="T42" y="T43"/>
                        </a:cxn>
                        <a:cxn ang="T82">
                          <a:pos x="T44" y="T45"/>
                        </a:cxn>
                        <a:cxn ang="T83">
                          <a:pos x="T46" y="T47"/>
                        </a:cxn>
                        <a:cxn ang="T84">
                          <a:pos x="T48" y="T49"/>
                        </a:cxn>
                        <a:cxn ang="T85">
                          <a:pos x="T50" y="T51"/>
                        </a:cxn>
                        <a:cxn ang="T86">
                          <a:pos x="T52" y="T53"/>
                        </a:cxn>
                        <a:cxn ang="T87">
                          <a:pos x="T54" y="T55"/>
                        </a:cxn>
                        <a:cxn ang="T88">
                          <a:pos x="T56" y="T57"/>
                        </a:cxn>
                        <a:cxn ang="T89">
                          <a:pos x="T58" y="T59"/>
                        </a:cxn>
                      </a:cxnLst>
                      <a:rect l="0" t="0" r="r" b="b"/>
                      <a:pathLst>
                        <a:path w="58" h="76">
                          <a:moveTo>
                            <a:pt x="18" y="0"/>
                          </a:moveTo>
                          <a:lnTo>
                            <a:pt x="17" y="1"/>
                          </a:lnTo>
                          <a:lnTo>
                            <a:pt x="14" y="3"/>
                          </a:lnTo>
                          <a:lnTo>
                            <a:pt x="12" y="6"/>
                          </a:lnTo>
                          <a:lnTo>
                            <a:pt x="13" y="10"/>
                          </a:lnTo>
                          <a:lnTo>
                            <a:pt x="14" y="14"/>
                          </a:lnTo>
                          <a:lnTo>
                            <a:pt x="12" y="20"/>
                          </a:lnTo>
                          <a:lnTo>
                            <a:pt x="8" y="25"/>
                          </a:lnTo>
                          <a:lnTo>
                            <a:pt x="6" y="28"/>
                          </a:lnTo>
                          <a:lnTo>
                            <a:pt x="3" y="31"/>
                          </a:lnTo>
                          <a:lnTo>
                            <a:pt x="1" y="36"/>
                          </a:lnTo>
                          <a:lnTo>
                            <a:pt x="0" y="44"/>
                          </a:lnTo>
                          <a:lnTo>
                            <a:pt x="6" y="52"/>
                          </a:lnTo>
                          <a:lnTo>
                            <a:pt x="14" y="64"/>
                          </a:lnTo>
                          <a:lnTo>
                            <a:pt x="21" y="73"/>
                          </a:lnTo>
                          <a:lnTo>
                            <a:pt x="29" y="76"/>
                          </a:lnTo>
                          <a:lnTo>
                            <a:pt x="39" y="65"/>
                          </a:lnTo>
                          <a:lnTo>
                            <a:pt x="48" y="49"/>
                          </a:lnTo>
                          <a:lnTo>
                            <a:pt x="51" y="41"/>
                          </a:lnTo>
                          <a:lnTo>
                            <a:pt x="50" y="37"/>
                          </a:lnTo>
                          <a:lnTo>
                            <a:pt x="48" y="36"/>
                          </a:lnTo>
                          <a:lnTo>
                            <a:pt x="48" y="35"/>
                          </a:lnTo>
                          <a:lnTo>
                            <a:pt x="50" y="30"/>
                          </a:lnTo>
                          <a:lnTo>
                            <a:pt x="52" y="27"/>
                          </a:lnTo>
                          <a:lnTo>
                            <a:pt x="55" y="23"/>
                          </a:lnTo>
                          <a:lnTo>
                            <a:pt x="58" y="20"/>
                          </a:lnTo>
                          <a:lnTo>
                            <a:pt x="56" y="15"/>
                          </a:lnTo>
                          <a:lnTo>
                            <a:pt x="55" y="12"/>
                          </a:lnTo>
                          <a:lnTo>
                            <a:pt x="54" y="10"/>
                          </a:lnTo>
                          <a:lnTo>
                            <a:pt x="18" y="0"/>
                          </a:lnTo>
                          <a:close/>
                        </a:path>
                      </a:pathLst>
                    </a:custGeom>
                    <a:solidFill>
                      <a:srgbClr val="CC8C6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45" name="Freeform 254"/>
                    <p:cNvSpPr>
                      <a:spLocks/>
                    </p:cNvSpPr>
                    <p:nvPr/>
                  </p:nvSpPr>
                  <p:spPr bwMode="auto">
                    <a:xfrm>
                      <a:off x="2242" y="3280"/>
                      <a:ext cx="310" cy="10"/>
                    </a:xfrm>
                    <a:custGeom>
                      <a:avLst/>
                      <a:gdLst>
                        <a:gd name="T0" fmla="*/ 0 w 116"/>
                        <a:gd name="T1" fmla="*/ 0 h 12"/>
                        <a:gd name="T2" fmla="*/ 13 w 116"/>
                        <a:gd name="T3" fmla="*/ 4 h 12"/>
                        <a:gd name="T4" fmla="*/ 19 w 116"/>
                        <a:gd name="T5" fmla="*/ 7 h 12"/>
                        <a:gd name="T6" fmla="*/ 27 w 116"/>
                        <a:gd name="T7" fmla="*/ 9 h 12"/>
                        <a:gd name="T8" fmla="*/ 27 w 116"/>
                        <a:gd name="T9" fmla="*/ 10 h 12"/>
                        <a:gd name="T10" fmla="*/ 305 w 116"/>
                        <a:gd name="T11" fmla="*/ 10 h 12"/>
                        <a:gd name="T12" fmla="*/ 305 w 116"/>
                        <a:gd name="T13" fmla="*/ 9 h 12"/>
                        <a:gd name="T14" fmla="*/ 310 w 116"/>
                        <a:gd name="T15" fmla="*/ 6 h 12"/>
                        <a:gd name="T16" fmla="*/ 310 w 116"/>
                        <a:gd name="T17" fmla="*/ 3 h 12"/>
                        <a:gd name="T18" fmla="*/ 310 w 116"/>
                        <a:gd name="T19" fmla="*/ 0 h 12"/>
                        <a:gd name="T20" fmla="*/ 0 w 116"/>
                        <a:gd name="T21" fmla="*/ 0 h 12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</a:gdLst>
                      <a:ahLst/>
                      <a:cxnLst>
                        <a:cxn ang="T22">
                          <a:pos x="T0" y="T1"/>
                        </a:cxn>
                        <a:cxn ang="T23">
                          <a:pos x="T2" y="T3"/>
                        </a:cxn>
                        <a:cxn ang="T24">
                          <a:pos x="T4" y="T5"/>
                        </a:cxn>
                        <a:cxn ang="T25">
                          <a:pos x="T6" y="T7"/>
                        </a:cxn>
                        <a:cxn ang="T26">
                          <a:pos x="T8" y="T9"/>
                        </a:cxn>
                        <a:cxn ang="T27">
                          <a:pos x="T10" y="T11"/>
                        </a:cxn>
                        <a:cxn ang="T28">
                          <a:pos x="T12" y="T13"/>
                        </a:cxn>
                        <a:cxn ang="T29">
                          <a:pos x="T14" y="T15"/>
                        </a:cxn>
                        <a:cxn ang="T30">
                          <a:pos x="T16" y="T17"/>
                        </a:cxn>
                        <a:cxn ang="T31">
                          <a:pos x="T18" y="T19"/>
                        </a:cxn>
                        <a:cxn ang="T32">
                          <a:pos x="T20" y="T21"/>
                        </a:cxn>
                      </a:cxnLst>
                      <a:rect l="0" t="0" r="r" b="b"/>
                      <a:pathLst>
                        <a:path w="116" h="12">
                          <a:moveTo>
                            <a:pt x="0" y="0"/>
                          </a:moveTo>
                          <a:lnTo>
                            <a:pt x="5" y="5"/>
                          </a:lnTo>
                          <a:lnTo>
                            <a:pt x="7" y="8"/>
                          </a:lnTo>
                          <a:lnTo>
                            <a:pt x="10" y="11"/>
                          </a:lnTo>
                          <a:lnTo>
                            <a:pt x="10" y="12"/>
                          </a:lnTo>
                          <a:lnTo>
                            <a:pt x="114" y="12"/>
                          </a:lnTo>
                          <a:lnTo>
                            <a:pt x="114" y="11"/>
                          </a:lnTo>
                          <a:lnTo>
                            <a:pt x="116" y="7"/>
                          </a:lnTo>
                          <a:lnTo>
                            <a:pt x="116" y="4"/>
                          </a:lnTo>
                          <a:lnTo>
                            <a:pt x="116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7F3F1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46" name="Freeform 255"/>
                    <p:cNvSpPr>
                      <a:spLocks/>
                    </p:cNvSpPr>
                    <p:nvPr/>
                  </p:nvSpPr>
                  <p:spPr bwMode="auto">
                    <a:xfrm>
                      <a:off x="1926" y="2393"/>
                      <a:ext cx="337" cy="600"/>
                    </a:xfrm>
                    <a:custGeom>
                      <a:avLst/>
                      <a:gdLst>
                        <a:gd name="T0" fmla="*/ 0 w 124"/>
                        <a:gd name="T1" fmla="*/ 462 h 724"/>
                        <a:gd name="T2" fmla="*/ 3 w 124"/>
                        <a:gd name="T3" fmla="*/ 412 h 724"/>
                        <a:gd name="T4" fmla="*/ 16 w 124"/>
                        <a:gd name="T5" fmla="*/ 370 h 724"/>
                        <a:gd name="T6" fmla="*/ 38 w 124"/>
                        <a:gd name="T7" fmla="*/ 337 h 724"/>
                        <a:gd name="T8" fmla="*/ 63 w 124"/>
                        <a:gd name="T9" fmla="*/ 312 h 724"/>
                        <a:gd name="T10" fmla="*/ 87 w 124"/>
                        <a:gd name="T11" fmla="*/ 293 h 724"/>
                        <a:gd name="T12" fmla="*/ 109 w 124"/>
                        <a:gd name="T13" fmla="*/ 281 h 724"/>
                        <a:gd name="T14" fmla="*/ 125 w 124"/>
                        <a:gd name="T15" fmla="*/ 274 h 724"/>
                        <a:gd name="T16" fmla="*/ 130 w 124"/>
                        <a:gd name="T17" fmla="*/ 273 h 724"/>
                        <a:gd name="T18" fmla="*/ 130 w 124"/>
                        <a:gd name="T19" fmla="*/ 273 h 724"/>
                        <a:gd name="T20" fmla="*/ 136 w 124"/>
                        <a:gd name="T21" fmla="*/ 272 h 724"/>
                        <a:gd name="T22" fmla="*/ 136 w 124"/>
                        <a:gd name="T23" fmla="*/ 272 h 724"/>
                        <a:gd name="T24" fmla="*/ 139 w 124"/>
                        <a:gd name="T25" fmla="*/ 270 h 724"/>
                        <a:gd name="T26" fmla="*/ 130 w 124"/>
                        <a:gd name="T27" fmla="*/ 267 h 724"/>
                        <a:gd name="T28" fmla="*/ 128 w 124"/>
                        <a:gd name="T29" fmla="*/ 263 h 724"/>
                        <a:gd name="T30" fmla="*/ 125 w 124"/>
                        <a:gd name="T31" fmla="*/ 261 h 724"/>
                        <a:gd name="T32" fmla="*/ 125 w 124"/>
                        <a:gd name="T33" fmla="*/ 260 h 724"/>
                        <a:gd name="T34" fmla="*/ 103 w 124"/>
                        <a:gd name="T35" fmla="*/ 185 h 724"/>
                        <a:gd name="T36" fmla="*/ 90 w 124"/>
                        <a:gd name="T37" fmla="*/ 117 h 724"/>
                        <a:gd name="T38" fmla="*/ 84 w 124"/>
                        <a:gd name="T39" fmla="*/ 56 h 724"/>
                        <a:gd name="T40" fmla="*/ 82 w 124"/>
                        <a:gd name="T41" fmla="*/ 4 h 724"/>
                        <a:gd name="T42" fmla="*/ 114 w 124"/>
                        <a:gd name="T43" fmla="*/ 4 h 724"/>
                        <a:gd name="T44" fmla="*/ 147 w 124"/>
                        <a:gd name="T45" fmla="*/ 3 h 724"/>
                        <a:gd name="T46" fmla="*/ 179 w 124"/>
                        <a:gd name="T47" fmla="*/ 3 h 724"/>
                        <a:gd name="T48" fmla="*/ 209 w 124"/>
                        <a:gd name="T49" fmla="*/ 2 h 724"/>
                        <a:gd name="T50" fmla="*/ 245 w 124"/>
                        <a:gd name="T51" fmla="*/ 2 h 724"/>
                        <a:gd name="T52" fmla="*/ 274 w 124"/>
                        <a:gd name="T53" fmla="*/ 2 h 724"/>
                        <a:gd name="T54" fmla="*/ 307 w 124"/>
                        <a:gd name="T55" fmla="*/ 2 h 724"/>
                        <a:gd name="T56" fmla="*/ 337 w 124"/>
                        <a:gd name="T57" fmla="*/ 0 h 724"/>
                        <a:gd name="T58" fmla="*/ 332 w 124"/>
                        <a:gd name="T59" fmla="*/ 85 h 724"/>
                        <a:gd name="T60" fmla="*/ 315 w 124"/>
                        <a:gd name="T61" fmla="*/ 169 h 724"/>
                        <a:gd name="T62" fmla="*/ 304 w 124"/>
                        <a:gd name="T63" fmla="*/ 235 h 724"/>
                        <a:gd name="T64" fmla="*/ 296 w 124"/>
                        <a:gd name="T65" fmla="*/ 261 h 724"/>
                        <a:gd name="T66" fmla="*/ 291 w 124"/>
                        <a:gd name="T67" fmla="*/ 277 h 724"/>
                        <a:gd name="T68" fmla="*/ 274 w 124"/>
                        <a:gd name="T69" fmla="*/ 319 h 724"/>
                        <a:gd name="T70" fmla="*/ 255 w 124"/>
                        <a:gd name="T71" fmla="*/ 374 h 724"/>
                        <a:gd name="T72" fmla="*/ 239 w 124"/>
                        <a:gd name="T73" fmla="*/ 429 h 724"/>
                        <a:gd name="T74" fmla="*/ 231 w 124"/>
                        <a:gd name="T75" fmla="*/ 462 h 724"/>
                        <a:gd name="T76" fmla="*/ 226 w 124"/>
                        <a:gd name="T77" fmla="*/ 495 h 724"/>
                        <a:gd name="T78" fmla="*/ 223 w 124"/>
                        <a:gd name="T79" fmla="*/ 528 h 724"/>
                        <a:gd name="T80" fmla="*/ 220 w 124"/>
                        <a:gd name="T81" fmla="*/ 564 h 724"/>
                        <a:gd name="T82" fmla="*/ 198 w 124"/>
                        <a:gd name="T83" fmla="*/ 569 h 724"/>
                        <a:gd name="T84" fmla="*/ 179 w 124"/>
                        <a:gd name="T85" fmla="*/ 573 h 724"/>
                        <a:gd name="T86" fmla="*/ 158 w 124"/>
                        <a:gd name="T87" fmla="*/ 578 h 724"/>
                        <a:gd name="T88" fmla="*/ 136 w 124"/>
                        <a:gd name="T89" fmla="*/ 582 h 724"/>
                        <a:gd name="T90" fmla="*/ 114 w 124"/>
                        <a:gd name="T91" fmla="*/ 587 h 724"/>
                        <a:gd name="T92" fmla="*/ 95 w 124"/>
                        <a:gd name="T93" fmla="*/ 591 h 724"/>
                        <a:gd name="T94" fmla="*/ 73 w 124"/>
                        <a:gd name="T95" fmla="*/ 595 h 724"/>
                        <a:gd name="T96" fmla="*/ 49 w 124"/>
                        <a:gd name="T97" fmla="*/ 600 h 724"/>
                        <a:gd name="T98" fmla="*/ 27 w 124"/>
                        <a:gd name="T99" fmla="*/ 561 h 724"/>
                        <a:gd name="T100" fmla="*/ 16 w 124"/>
                        <a:gd name="T101" fmla="*/ 525 h 724"/>
                        <a:gd name="T102" fmla="*/ 5 w 124"/>
                        <a:gd name="T103" fmla="*/ 492 h 724"/>
                        <a:gd name="T104" fmla="*/ 0 w 124"/>
                        <a:gd name="T105" fmla="*/ 462 h 724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</a:gdLst>
                      <a:ahLst/>
                      <a:cxnLst>
                        <a:cxn ang="T106">
                          <a:pos x="T0" y="T1"/>
                        </a:cxn>
                        <a:cxn ang="T107">
                          <a:pos x="T2" y="T3"/>
                        </a:cxn>
                        <a:cxn ang="T108">
                          <a:pos x="T4" y="T5"/>
                        </a:cxn>
                        <a:cxn ang="T109">
                          <a:pos x="T6" y="T7"/>
                        </a:cxn>
                        <a:cxn ang="T110">
                          <a:pos x="T8" y="T9"/>
                        </a:cxn>
                        <a:cxn ang="T111">
                          <a:pos x="T10" y="T11"/>
                        </a:cxn>
                        <a:cxn ang="T112">
                          <a:pos x="T12" y="T13"/>
                        </a:cxn>
                        <a:cxn ang="T113">
                          <a:pos x="T14" y="T15"/>
                        </a:cxn>
                        <a:cxn ang="T114">
                          <a:pos x="T16" y="T17"/>
                        </a:cxn>
                        <a:cxn ang="T115">
                          <a:pos x="T18" y="T19"/>
                        </a:cxn>
                        <a:cxn ang="T116">
                          <a:pos x="T20" y="T21"/>
                        </a:cxn>
                        <a:cxn ang="T117">
                          <a:pos x="T22" y="T23"/>
                        </a:cxn>
                        <a:cxn ang="T118">
                          <a:pos x="T24" y="T25"/>
                        </a:cxn>
                        <a:cxn ang="T119">
                          <a:pos x="T26" y="T27"/>
                        </a:cxn>
                        <a:cxn ang="T120">
                          <a:pos x="T28" y="T29"/>
                        </a:cxn>
                        <a:cxn ang="T121">
                          <a:pos x="T30" y="T31"/>
                        </a:cxn>
                        <a:cxn ang="T122">
                          <a:pos x="T32" y="T33"/>
                        </a:cxn>
                        <a:cxn ang="T123">
                          <a:pos x="T34" y="T35"/>
                        </a:cxn>
                        <a:cxn ang="T124">
                          <a:pos x="T36" y="T37"/>
                        </a:cxn>
                        <a:cxn ang="T125">
                          <a:pos x="T38" y="T39"/>
                        </a:cxn>
                        <a:cxn ang="T126">
                          <a:pos x="T40" y="T41"/>
                        </a:cxn>
                        <a:cxn ang="T127">
                          <a:pos x="T42" y="T43"/>
                        </a:cxn>
                        <a:cxn ang="T128">
                          <a:pos x="T44" y="T45"/>
                        </a:cxn>
                        <a:cxn ang="T129">
                          <a:pos x="T46" y="T47"/>
                        </a:cxn>
                        <a:cxn ang="T130">
                          <a:pos x="T48" y="T49"/>
                        </a:cxn>
                        <a:cxn ang="T131">
                          <a:pos x="T50" y="T51"/>
                        </a:cxn>
                        <a:cxn ang="T132">
                          <a:pos x="T52" y="T53"/>
                        </a:cxn>
                        <a:cxn ang="T133">
                          <a:pos x="T54" y="T55"/>
                        </a:cxn>
                        <a:cxn ang="T134">
                          <a:pos x="T56" y="T57"/>
                        </a:cxn>
                        <a:cxn ang="T135">
                          <a:pos x="T58" y="T59"/>
                        </a:cxn>
                        <a:cxn ang="T136">
                          <a:pos x="T60" y="T61"/>
                        </a:cxn>
                        <a:cxn ang="T137">
                          <a:pos x="T62" y="T63"/>
                        </a:cxn>
                        <a:cxn ang="T138">
                          <a:pos x="T64" y="T65"/>
                        </a:cxn>
                        <a:cxn ang="T139">
                          <a:pos x="T66" y="T67"/>
                        </a:cxn>
                        <a:cxn ang="T140">
                          <a:pos x="T68" y="T69"/>
                        </a:cxn>
                        <a:cxn ang="T141">
                          <a:pos x="T70" y="T71"/>
                        </a:cxn>
                        <a:cxn ang="T142">
                          <a:pos x="T72" y="T73"/>
                        </a:cxn>
                        <a:cxn ang="T143">
                          <a:pos x="T74" y="T75"/>
                        </a:cxn>
                        <a:cxn ang="T144">
                          <a:pos x="T76" y="T77"/>
                        </a:cxn>
                        <a:cxn ang="T145">
                          <a:pos x="T78" y="T79"/>
                        </a:cxn>
                        <a:cxn ang="T146">
                          <a:pos x="T80" y="T81"/>
                        </a:cxn>
                        <a:cxn ang="T147">
                          <a:pos x="T82" y="T83"/>
                        </a:cxn>
                        <a:cxn ang="T148">
                          <a:pos x="T84" y="T85"/>
                        </a:cxn>
                        <a:cxn ang="T149">
                          <a:pos x="T86" y="T87"/>
                        </a:cxn>
                        <a:cxn ang="T150">
                          <a:pos x="T88" y="T89"/>
                        </a:cxn>
                        <a:cxn ang="T151">
                          <a:pos x="T90" y="T91"/>
                        </a:cxn>
                        <a:cxn ang="T152">
                          <a:pos x="T92" y="T93"/>
                        </a:cxn>
                        <a:cxn ang="T153">
                          <a:pos x="T94" y="T95"/>
                        </a:cxn>
                        <a:cxn ang="T154">
                          <a:pos x="T96" y="T97"/>
                        </a:cxn>
                        <a:cxn ang="T155">
                          <a:pos x="T98" y="T99"/>
                        </a:cxn>
                        <a:cxn ang="T156">
                          <a:pos x="T100" y="T101"/>
                        </a:cxn>
                        <a:cxn ang="T157">
                          <a:pos x="T102" y="T103"/>
                        </a:cxn>
                        <a:cxn ang="T158">
                          <a:pos x="T104" y="T105"/>
                        </a:cxn>
                      </a:cxnLst>
                      <a:rect l="0" t="0" r="r" b="b"/>
                      <a:pathLst>
                        <a:path w="124" h="724">
                          <a:moveTo>
                            <a:pt x="0" y="557"/>
                          </a:moveTo>
                          <a:lnTo>
                            <a:pt x="1" y="497"/>
                          </a:lnTo>
                          <a:lnTo>
                            <a:pt x="6" y="447"/>
                          </a:lnTo>
                          <a:lnTo>
                            <a:pt x="14" y="407"/>
                          </a:lnTo>
                          <a:lnTo>
                            <a:pt x="23" y="377"/>
                          </a:lnTo>
                          <a:lnTo>
                            <a:pt x="32" y="354"/>
                          </a:lnTo>
                          <a:lnTo>
                            <a:pt x="40" y="339"/>
                          </a:lnTo>
                          <a:lnTo>
                            <a:pt x="46" y="331"/>
                          </a:lnTo>
                          <a:lnTo>
                            <a:pt x="48" y="329"/>
                          </a:lnTo>
                          <a:lnTo>
                            <a:pt x="50" y="328"/>
                          </a:lnTo>
                          <a:lnTo>
                            <a:pt x="51" y="326"/>
                          </a:lnTo>
                          <a:lnTo>
                            <a:pt x="48" y="322"/>
                          </a:lnTo>
                          <a:lnTo>
                            <a:pt x="47" y="317"/>
                          </a:lnTo>
                          <a:lnTo>
                            <a:pt x="46" y="315"/>
                          </a:lnTo>
                          <a:lnTo>
                            <a:pt x="46" y="314"/>
                          </a:lnTo>
                          <a:lnTo>
                            <a:pt x="38" y="223"/>
                          </a:lnTo>
                          <a:lnTo>
                            <a:pt x="33" y="141"/>
                          </a:lnTo>
                          <a:lnTo>
                            <a:pt x="31" y="68"/>
                          </a:lnTo>
                          <a:lnTo>
                            <a:pt x="30" y="5"/>
                          </a:lnTo>
                          <a:lnTo>
                            <a:pt x="42" y="5"/>
                          </a:lnTo>
                          <a:lnTo>
                            <a:pt x="54" y="4"/>
                          </a:lnTo>
                          <a:lnTo>
                            <a:pt x="66" y="4"/>
                          </a:lnTo>
                          <a:lnTo>
                            <a:pt x="77" y="3"/>
                          </a:lnTo>
                          <a:lnTo>
                            <a:pt x="90" y="3"/>
                          </a:lnTo>
                          <a:lnTo>
                            <a:pt x="101" y="2"/>
                          </a:lnTo>
                          <a:lnTo>
                            <a:pt x="113" y="2"/>
                          </a:lnTo>
                          <a:lnTo>
                            <a:pt x="124" y="0"/>
                          </a:lnTo>
                          <a:lnTo>
                            <a:pt x="122" y="103"/>
                          </a:lnTo>
                          <a:lnTo>
                            <a:pt x="116" y="204"/>
                          </a:lnTo>
                          <a:lnTo>
                            <a:pt x="112" y="284"/>
                          </a:lnTo>
                          <a:lnTo>
                            <a:pt x="109" y="315"/>
                          </a:lnTo>
                          <a:lnTo>
                            <a:pt x="107" y="334"/>
                          </a:lnTo>
                          <a:lnTo>
                            <a:pt x="101" y="385"/>
                          </a:lnTo>
                          <a:lnTo>
                            <a:pt x="94" y="451"/>
                          </a:lnTo>
                          <a:lnTo>
                            <a:pt x="88" y="518"/>
                          </a:lnTo>
                          <a:lnTo>
                            <a:pt x="85" y="557"/>
                          </a:lnTo>
                          <a:lnTo>
                            <a:pt x="83" y="597"/>
                          </a:lnTo>
                          <a:lnTo>
                            <a:pt x="82" y="637"/>
                          </a:lnTo>
                          <a:lnTo>
                            <a:pt x="81" y="680"/>
                          </a:lnTo>
                          <a:lnTo>
                            <a:pt x="73" y="686"/>
                          </a:lnTo>
                          <a:lnTo>
                            <a:pt x="66" y="691"/>
                          </a:lnTo>
                          <a:lnTo>
                            <a:pt x="58" y="697"/>
                          </a:lnTo>
                          <a:lnTo>
                            <a:pt x="50" y="702"/>
                          </a:lnTo>
                          <a:lnTo>
                            <a:pt x="42" y="708"/>
                          </a:lnTo>
                          <a:lnTo>
                            <a:pt x="35" y="713"/>
                          </a:lnTo>
                          <a:lnTo>
                            <a:pt x="27" y="718"/>
                          </a:lnTo>
                          <a:lnTo>
                            <a:pt x="18" y="724"/>
                          </a:lnTo>
                          <a:lnTo>
                            <a:pt x="10" y="677"/>
                          </a:lnTo>
                          <a:lnTo>
                            <a:pt x="6" y="633"/>
                          </a:lnTo>
                          <a:lnTo>
                            <a:pt x="2" y="594"/>
                          </a:lnTo>
                          <a:lnTo>
                            <a:pt x="0" y="557"/>
                          </a:lnTo>
                          <a:close/>
                        </a:path>
                      </a:pathLst>
                    </a:custGeom>
                    <a:solidFill>
                      <a:srgbClr val="FFA89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47" name="Freeform 256"/>
                    <p:cNvSpPr>
                      <a:spLocks/>
                    </p:cNvSpPr>
                    <p:nvPr/>
                  </p:nvSpPr>
                  <p:spPr bwMode="auto">
                    <a:xfrm>
                      <a:off x="1926" y="2822"/>
                      <a:ext cx="626" cy="458"/>
                    </a:xfrm>
                    <a:custGeom>
                      <a:avLst/>
                      <a:gdLst>
                        <a:gd name="T0" fmla="*/ 594 w 232"/>
                        <a:gd name="T1" fmla="*/ 449 h 553"/>
                        <a:gd name="T2" fmla="*/ 548 w 232"/>
                        <a:gd name="T3" fmla="*/ 443 h 553"/>
                        <a:gd name="T4" fmla="*/ 510 w 232"/>
                        <a:gd name="T5" fmla="*/ 440 h 553"/>
                        <a:gd name="T6" fmla="*/ 491 w 232"/>
                        <a:gd name="T7" fmla="*/ 439 h 553"/>
                        <a:gd name="T8" fmla="*/ 313 w 232"/>
                        <a:gd name="T9" fmla="*/ 396 h 553"/>
                        <a:gd name="T10" fmla="*/ 305 w 232"/>
                        <a:gd name="T11" fmla="*/ 393 h 553"/>
                        <a:gd name="T12" fmla="*/ 294 w 232"/>
                        <a:gd name="T13" fmla="*/ 392 h 553"/>
                        <a:gd name="T14" fmla="*/ 289 w 232"/>
                        <a:gd name="T15" fmla="*/ 368 h 553"/>
                        <a:gd name="T16" fmla="*/ 278 w 232"/>
                        <a:gd name="T17" fmla="*/ 363 h 553"/>
                        <a:gd name="T18" fmla="*/ 273 w 232"/>
                        <a:gd name="T19" fmla="*/ 358 h 553"/>
                        <a:gd name="T20" fmla="*/ 278 w 232"/>
                        <a:gd name="T21" fmla="*/ 350 h 553"/>
                        <a:gd name="T22" fmla="*/ 270 w 232"/>
                        <a:gd name="T23" fmla="*/ 344 h 553"/>
                        <a:gd name="T24" fmla="*/ 259 w 232"/>
                        <a:gd name="T25" fmla="*/ 340 h 553"/>
                        <a:gd name="T26" fmla="*/ 224 w 232"/>
                        <a:gd name="T27" fmla="*/ 256 h 553"/>
                        <a:gd name="T28" fmla="*/ 221 w 232"/>
                        <a:gd name="T29" fmla="*/ 79 h 553"/>
                        <a:gd name="T30" fmla="*/ 205 w 232"/>
                        <a:gd name="T31" fmla="*/ 3 h 553"/>
                        <a:gd name="T32" fmla="*/ 146 w 232"/>
                        <a:gd name="T33" fmla="*/ 11 h 553"/>
                        <a:gd name="T34" fmla="*/ 86 w 232"/>
                        <a:gd name="T35" fmla="*/ 18 h 553"/>
                        <a:gd name="T36" fmla="*/ 27 w 232"/>
                        <a:gd name="T37" fmla="*/ 28 h 553"/>
                        <a:gd name="T38" fmla="*/ 3 w 232"/>
                        <a:gd name="T39" fmla="*/ 60 h 553"/>
                        <a:gd name="T40" fmla="*/ 24 w 232"/>
                        <a:gd name="T41" fmla="*/ 129 h 553"/>
                        <a:gd name="T42" fmla="*/ 62 w 232"/>
                        <a:gd name="T43" fmla="*/ 210 h 553"/>
                        <a:gd name="T44" fmla="*/ 121 w 232"/>
                        <a:gd name="T45" fmla="*/ 300 h 553"/>
                        <a:gd name="T46" fmla="*/ 151 w 232"/>
                        <a:gd name="T47" fmla="*/ 349 h 553"/>
                        <a:gd name="T48" fmla="*/ 148 w 232"/>
                        <a:gd name="T49" fmla="*/ 352 h 553"/>
                        <a:gd name="T50" fmla="*/ 159 w 232"/>
                        <a:gd name="T51" fmla="*/ 357 h 553"/>
                        <a:gd name="T52" fmla="*/ 148 w 232"/>
                        <a:gd name="T53" fmla="*/ 370 h 553"/>
                        <a:gd name="T54" fmla="*/ 162 w 232"/>
                        <a:gd name="T55" fmla="*/ 379 h 553"/>
                        <a:gd name="T56" fmla="*/ 157 w 232"/>
                        <a:gd name="T57" fmla="*/ 388 h 553"/>
                        <a:gd name="T58" fmla="*/ 143 w 232"/>
                        <a:gd name="T59" fmla="*/ 401 h 553"/>
                        <a:gd name="T60" fmla="*/ 127 w 232"/>
                        <a:gd name="T61" fmla="*/ 427 h 553"/>
                        <a:gd name="T62" fmla="*/ 170 w 232"/>
                        <a:gd name="T63" fmla="*/ 446 h 553"/>
                        <a:gd name="T64" fmla="*/ 224 w 232"/>
                        <a:gd name="T65" fmla="*/ 445 h 553"/>
                        <a:gd name="T66" fmla="*/ 270 w 232"/>
                        <a:gd name="T67" fmla="*/ 449 h 553"/>
                        <a:gd name="T68" fmla="*/ 302 w 232"/>
                        <a:gd name="T69" fmla="*/ 455 h 553"/>
                        <a:gd name="T70" fmla="*/ 626 w 232"/>
                        <a:gd name="T71" fmla="*/ 458 h 553"/>
                        <a:gd name="T72" fmla="*/ 621 w 232"/>
                        <a:gd name="T73" fmla="*/ 455 h 553"/>
                        <a:gd name="T74" fmla="*/ 618 w 232"/>
                        <a:gd name="T75" fmla="*/ 451 h 553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</a:gdLst>
                      <a:ahLst/>
                      <a:cxnLst>
                        <a:cxn ang="T76">
                          <a:pos x="T0" y="T1"/>
                        </a:cxn>
                        <a:cxn ang="T77">
                          <a:pos x="T2" y="T3"/>
                        </a:cxn>
                        <a:cxn ang="T78">
                          <a:pos x="T4" y="T5"/>
                        </a:cxn>
                        <a:cxn ang="T79">
                          <a:pos x="T6" y="T7"/>
                        </a:cxn>
                        <a:cxn ang="T80">
                          <a:pos x="T8" y="T9"/>
                        </a:cxn>
                        <a:cxn ang="T81">
                          <a:pos x="T10" y="T11"/>
                        </a:cxn>
                        <a:cxn ang="T82">
                          <a:pos x="T12" y="T13"/>
                        </a:cxn>
                        <a:cxn ang="T83">
                          <a:pos x="T14" y="T15"/>
                        </a:cxn>
                        <a:cxn ang="T84">
                          <a:pos x="T16" y="T17"/>
                        </a:cxn>
                        <a:cxn ang="T85">
                          <a:pos x="T18" y="T19"/>
                        </a:cxn>
                        <a:cxn ang="T86">
                          <a:pos x="T20" y="T21"/>
                        </a:cxn>
                        <a:cxn ang="T87">
                          <a:pos x="T22" y="T23"/>
                        </a:cxn>
                        <a:cxn ang="T88">
                          <a:pos x="T24" y="T25"/>
                        </a:cxn>
                        <a:cxn ang="T89">
                          <a:pos x="T26" y="T27"/>
                        </a:cxn>
                        <a:cxn ang="T90">
                          <a:pos x="T28" y="T29"/>
                        </a:cxn>
                        <a:cxn ang="T91">
                          <a:pos x="T30" y="T31"/>
                        </a:cxn>
                        <a:cxn ang="T92">
                          <a:pos x="T32" y="T33"/>
                        </a:cxn>
                        <a:cxn ang="T93">
                          <a:pos x="T34" y="T35"/>
                        </a:cxn>
                        <a:cxn ang="T94">
                          <a:pos x="T36" y="T37"/>
                        </a:cxn>
                        <a:cxn ang="T95">
                          <a:pos x="T38" y="T39"/>
                        </a:cxn>
                        <a:cxn ang="T96">
                          <a:pos x="T40" y="T41"/>
                        </a:cxn>
                        <a:cxn ang="T97">
                          <a:pos x="T42" y="T43"/>
                        </a:cxn>
                        <a:cxn ang="T98">
                          <a:pos x="T44" y="T45"/>
                        </a:cxn>
                        <a:cxn ang="T99">
                          <a:pos x="T46" y="T47"/>
                        </a:cxn>
                        <a:cxn ang="T100">
                          <a:pos x="T48" y="T49"/>
                        </a:cxn>
                        <a:cxn ang="T101">
                          <a:pos x="T50" y="T51"/>
                        </a:cxn>
                        <a:cxn ang="T102">
                          <a:pos x="T52" y="T53"/>
                        </a:cxn>
                        <a:cxn ang="T103">
                          <a:pos x="T54" y="T55"/>
                        </a:cxn>
                        <a:cxn ang="T104">
                          <a:pos x="T56" y="T57"/>
                        </a:cxn>
                        <a:cxn ang="T105">
                          <a:pos x="T58" y="T59"/>
                        </a:cxn>
                        <a:cxn ang="T106">
                          <a:pos x="T60" y="T61"/>
                        </a:cxn>
                        <a:cxn ang="T107">
                          <a:pos x="T62" y="T63"/>
                        </a:cxn>
                        <a:cxn ang="T108">
                          <a:pos x="T64" y="T65"/>
                        </a:cxn>
                        <a:cxn ang="T109">
                          <a:pos x="T66" y="T67"/>
                        </a:cxn>
                        <a:cxn ang="T110">
                          <a:pos x="T68" y="T69"/>
                        </a:cxn>
                        <a:cxn ang="T111">
                          <a:pos x="T70" y="T71"/>
                        </a:cxn>
                        <a:cxn ang="T112">
                          <a:pos x="T72" y="T73"/>
                        </a:cxn>
                        <a:cxn ang="T113">
                          <a:pos x="T74" y="T75"/>
                        </a:cxn>
                      </a:cxnLst>
                      <a:rect l="0" t="0" r="r" b="b"/>
                      <a:pathLst>
                        <a:path w="232" h="553">
                          <a:moveTo>
                            <a:pt x="229" y="545"/>
                          </a:moveTo>
                          <a:lnTo>
                            <a:pt x="220" y="542"/>
                          </a:lnTo>
                          <a:lnTo>
                            <a:pt x="211" y="538"/>
                          </a:lnTo>
                          <a:lnTo>
                            <a:pt x="203" y="535"/>
                          </a:lnTo>
                          <a:lnTo>
                            <a:pt x="196" y="534"/>
                          </a:lnTo>
                          <a:lnTo>
                            <a:pt x="189" y="531"/>
                          </a:lnTo>
                          <a:lnTo>
                            <a:pt x="184" y="531"/>
                          </a:lnTo>
                          <a:lnTo>
                            <a:pt x="182" y="530"/>
                          </a:lnTo>
                          <a:lnTo>
                            <a:pt x="181" y="530"/>
                          </a:lnTo>
                          <a:lnTo>
                            <a:pt x="116" y="478"/>
                          </a:lnTo>
                          <a:lnTo>
                            <a:pt x="114" y="477"/>
                          </a:lnTo>
                          <a:lnTo>
                            <a:pt x="113" y="475"/>
                          </a:lnTo>
                          <a:lnTo>
                            <a:pt x="111" y="474"/>
                          </a:lnTo>
                          <a:lnTo>
                            <a:pt x="109" y="473"/>
                          </a:lnTo>
                          <a:lnTo>
                            <a:pt x="109" y="454"/>
                          </a:lnTo>
                          <a:lnTo>
                            <a:pt x="107" y="444"/>
                          </a:lnTo>
                          <a:lnTo>
                            <a:pt x="104" y="439"/>
                          </a:lnTo>
                          <a:lnTo>
                            <a:pt x="103" y="438"/>
                          </a:lnTo>
                          <a:lnTo>
                            <a:pt x="101" y="437"/>
                          </a:lnTo>
                          <a:lnTo>
                            <a:pt x="101" y="432"/>
                          </a:lnTo>
                          <a:lnTo>
                            <a:pt x="100" y="428"/>
                          </a:lnTo>
                          <a:lnTo>
                            <a:pt x="103" y="423"/>
                          </a:lnTo>
                          <a:lnTo>
                            <a:pt x="103" y="420"/>
                          </a:lnTo>
                          <a:lnTo>
                            <a:pt x="100" y="415"/>
                          </a:lnTo>
                          <a:lnTo>
                            <a:pt x="97" y="412"/>
                          </a:lnTo>
                          <a:lnTo>
                            <a:pt x="96" y="410"/>
                          </a:lnTo>
                          <a:lnTo>
                            <a:pt x="92" y="412"/>
                          </a:lnTo>
                          <a:lnTo>
                            <a:pt x="83" y="309"/>
                          </a:lnTo>
                          <a:lnTo>
                            <a:pt x="80" y="201"/>
                          </a:lnTo>
                          <a:lnTo>
                            <a:pt x="82" y="95"/>
                          </a:lnTo>
                          <a:lnTo>
                            <a:pt x="88" y="0"/>
                          </a:lnTo>
                          <a:lnTo>
                            <a:pt x="76" y="4"/>
                          </a:lnTo>
                          <a:lnTo>
                            <a:pt x="66" y="8"/>
                          </a:lnTo>
                          <a:lnTo>
                            <a:pt x="54" y="13"/>
                          </a:lnTo>
                          <a:lnTo>
                            <a:pt x="43" y="18"/>
                          </a:lnTo>
                          <a:lnTo>
                            <a:pt x="32" y="22"/>
                          </a:lnTo>
                          <a:lnTo>
                            <a:pt x="21" y="28"/>
                          </a:lnTo>
                          <a:lnTo>
                            <a:pt x="10" y="34"/>
                          </a:lnTo>
                          <a:lnTo>
                            <a:pt x="0" y="40"/>
                          </a:lnTo>
                          <a:lnTo>
                            <a:pt x="1" y="73"/>
                          </a:lnTo>
                          <a:lnTo>
                            <a:pt x="5" y="112"/>
                          </a:lnTo>
                          <a:lnTo>
                            <a:pt x="9" y="156"/>
                          </a:lnTo>
                          <a:lnTo>
                            <a:pt x="15" y="203"/>
                          </a:lnTo>
                          <a:lnTo>
                            <a:pt x="23" y="254"/>
                          </a:lnTo>
                          <a:lnTo>
                            <a:pt x="32" y="307"/>
                          </a:lnTo>
                          <a:lnTo>
                            <a:pt x="45" y="362"/>
                          </a:lnTo>
                          <a:lnTo>
                            <a:pt x="59" y="419"/>
                          </a:lnTo>
                          <a:lnTo>
                            <a:pt x="56" y="421"/>
                          </a:lnTo>
                          <a:lnTo>
                            <a:pt x="55" y="423"/>
                          </a:lnTo>
                          <a:lnTo>
                            <a:pt x="55" y="425"/>
                          </a:lnTo>
                          <a:lnTo>
                            <a:pt x="58" y="428"/>
                          </a:lnTo>
                          <a:lnTo>
                            <a:pt x="59" y="431"/>
                          </a:lnTo>
                          <a:lnTo>
                            <a:pt x="58" y="439"/>
                          </a:lnTo>
                          <a:lnTo>
                            <a:pt x="55" y="447"/>
                          </a:lnTo>
                          <a:lnTo>
                            <a:pt x="60" y="455"/>
                          </a:lnTo>
                          <a:lnTo>
                            <a:pt x="60" y="458"/>
                          </a:lnTo>
                          <a:lnTo>
                            <a:pt x="58" y="463"/>
                          </a:lnTo>
                          <a:lnTo>
                            <a:pt x="58" y="469"/>
                          </a:lnTo>
                          <a:lnTo>
                            <a:pt x="61" y="475"/>
                          </a:lnTo>
                          <a:lnTo>
                            <a:pt x="53" y="484"/>
                          </a:lnTo>
                          <a:lnTo>
                            <a:pt x="46" y="498"/>
                          </a:lnTo>
                          <a:lnTo>
                            <a:pt x="47" y="516"/>
                          </a:lnTo>
                          <a:lnTo>
                            <a:pt x="60" y="538"/>
                          </a:lnTo>
                          <a:lnTo>
                            <a:pt x="63" y="538"/>
                          </a:lnTo>
                          <a:lnTo>
                            <a:pt x="73" y="537"/>
                          </a:lnTo>
                          <a:lnTo>
                            <a:pt x="83" y="537"/>
                          </a:lnTo>
                          <a:lnTo>
                            <a:pt x="92" y="538"/>
                          </a:lnTo>
                          <a:lnTo>
                            <a:pt x="100" y="542"/>
                          </a:lnTo>
                          <a:lnTo>
                            <a:pt x="107" y="545"/>
                          </a:lnTo>
                          <a:lnTo>
                            <a:pt x="112" y="549"/>
                          </a:lnTo>
                          <a:lnTo>
                            <a:pt x="116" y="553"/>
                          </a:lnTo>
                          <a:lnTo>
                            <a:pt x="232" y="553"/>
                          </a:lnTo>
                          <a:lnTo>
                            <a:pt x="230" y="551"/>
                          </a:lnTo>
                          <a:lnTo>
                            <a:pt x="230" y="549"/>
                          </a:lnTo>
                          <a:lnTo>
                            <a:pt x="230" y="546"/>
                          </a:lnTo>
                          <a:lnTo>
                            <a:pt x="229" y="545"/>
                          </a:lnTo>
                          <a:close/>
                        </a:path>
                      </a:pathLst>
                    </a:custGeom>
                    <a:solidFill>
                      <a:srgbClr val="BF7F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48" name="Freeform 257"/>
                    <p:cNvSpPr>
                      <a:spLocks/>
                    </p:cNvSpPr>
                    <p:nvPr/>
                  </p:nvSpPr>
                  <p:spPr bwMode="auto">
                    <a:xfrm>
                      <a:off x="1187" y="2645"/>
                      <a:ext cx="609" cy="290"/>
                    </a:xfrm>
                    <a:custGeom>
                      <a:avLst/>
                      <a:gdLst>
                        <a:gd name="T0" fmla="*/ 461 w 226"/>
                        <a:gd name="T1" fmla="*/ 14 h 347"/>
                        <a:gd name="T2" fmla="*/ 458 w 226"/>
                        <a:gd name="T3" fmla="*/ 15 h 347"/>
                        <a:gd name="T4" fmla="*/ 458 w 226"/>
                        <a:gd name="T5" fmla="*/ 15 h 347"/>
                        <a:gd name="T6" fmla="*/ 453 w 226"/>
                        <a:gd name="T7" fmla="*/ 15 h 347"/>
                        <a:gd name="T8" fmla="*/ 453 w 226"/>
                        <a:gd name="T9" fmla="*/ 15 h 347"/>
                        <a:gd name="T10" fmla="*/ 445 w 226"/>
                        <a:gd name="T11" fmla="*/ 17 h 347"/>
                        <a:gd name="T12" fmla="*/ 418 w 226"/>
                        <a:gd name="T13" fmla="*/ 22 h 347"/>
                        <a:gd name="T14" fmla="*/ 377 w 226"/>
                        <a:gd name="T15" fmla="*/ 33 h 347"/>
                        <a:gd name="T16" fmla="*/ 326 w 226"/>
                        <a:gd name="T17" fmla="*/ 48 h 347"/>
                        <a:gd name="T18" fmla="*/ 264 w 226"/>
                        <a:gd name="T19" fmla="*/ 73 h 347"/>
                        <a:gd name="T20" fmla="*/ 199 w 226"/>
                        <a:gd name="T21" fmla="*/ 106 h 347"/>
                        <a:gd name="T22" fmla="*/ 132 w 226"/>
                        <a:gd name="T23" fmla="*/ 150 h 347"/>
                        <a:gd name="T24" fmla="*/ 65 w 226"/>
                        <a:gd name="T25" fmla="*/ 205 h 347"/>
                        <a:gd name="T26" fmla="*/ 49 w 226"/>
                        <a:gd name="T27" fmla="*/ 220 h 347"/>
                        <a:gd name="T28" fmla="*/ 32 w 226"/>
                        <a:gd name="T29" fmla="*/ 237 h 347"/>
                        <a:gd name="T30" fmla="*/ 16 w 226"/>
                        <a:gd name="T31" fmla="*/ 256 h 347"/>
                        <a:gd name="T32" fmla="*/ 0 w 226"/>
                        <a:gd name="T33" fmla="*/ 275 h 347"/>
                        <a:gd name="T34" fmla="*/ 22 w 226"/>
                        <a:gd name="T35" fmla="*/ 277 h 347"/>
                        <a:gd name="T36" fmla="*/ 43 w 226"/>
                        <a:gd name="T37" fmla="*/ 279 h 347"/>
                        <a:gd name="T38" fmla="*/ 65 w 226"/>
                        <a:gd name="T39" fmla="*/ 281 h 347"/>
                        <a:gd name="T40" fmla="*/ 92 w 226"/>
                        <a:gd name="T41" fmla="*/ 282 h 347"/>
                        <a:gd name="T42" fmla="*/ 113 w 226"/>
                        <a:gd name="T43" fmla="*/ 286 h 347"/>
                        <a:gd name="T44" fmla="*/ 135 w 226"/>
                        <a:gd name="T45" fmla="*/ 287 h 347"/>
                        <a:gd name="T46" fmla="*/ 159 w 226"/>
                        <a:gd name="T47" fmla="*/ 289 h 347"/>
                        <a:gd name="T48" fmla="*/ 181 w 226"/>
                        <a:gd name="T49" fmla="*/ 290 h 347"/>
                        <a:gd name="T50" fmla="*/ 197 w 226"/>
                        <a:gd name="T51" fmla="*/ 277 h 347"/>
                        <a:gd name="T52" fmla="*/ 216 w 226"/>
                        <a:gd name="T53" fmla="*/ 267 h 347"/>
                        <a:gd name="T54" fmla="*/ 234 w 226"/>
                        <a:gd name="T55" fmla="*/ 254 h 347"/>
                        <a:gd name="T56" fmla="*/ 248 w 226"/>
                        <a:gd name="T57" fmla="*/ 242 h 347"/>
                        <a:gd name="T58" fmla="*/ 302 w 226"/>
                        <a:gd name="T59" fmla="*/ 209 h 347"/>
                        <a:gd name="T60" fmla="*/ 350 w 226"/>
                        <a:gd name="T61" fmla="*/ 177 h 347"/>
                        <a:gd name="T62" fmla="*/ 402 w 226"/>
                        <a:gd name="T63" fmla="*/ 147 h 347"/>
                        <a:gd name="T64" fmla="*/ 447 w 226"/>
                        <a:gd name="T65" fmla="*/ 118 h 347"/>
                        <a:gd name="T66" fmla="*/ 490 w 226"/>
                        <a:gd name="T67" fmla="*/ 91 h 347"/>
                        <a:gd name="T68" fmla="*/ 528 w 226"/>
                        <a:gd name="T69" fmla="*/ 67 h 347"/>
                        <a:gd name="T70" fmla="*/ 563 w 226"/>
                        <a:gd name="T71" fmla="*/ 46 h 347"/>
                        <a:gd name="T72" fmla="*/ 587 w 226"/>
                        <a:gd name="T73" fmla="*/ 28 h 347"/>
                        <a:gd name="T74" fmla="*/ 590 w 226"/>
                        <a:gd name="T75" fmla="*/ 26 h 347"/>
                        <a:gd name="T76" fmla="*/ 596 w 226"/>
                        <a:gd name="T77" fmla="*/ 23 h 347"/>
                        <a:gd name="T78" fmla="*/ 601 w 226"/>
                        <a:gd name="T79" fmla="*/ 22 h 347"/>
                        <a:gd name="T80" fmla="*/ 604 w 226"/>
                        <a:gd name="T81" fmla="*/ 19 h 347"/>
                        <a:gd name="T82" fmla="*/ 606 w 226"/>
                        <a:gd name="T83" fmla="*/ 17 h 347"/>
                        <a:gd name="T84" fmla="*/ 606 w 226"/>
                        <a:gd name="T85" fmla="*/ 15 h 347"/>
                        <a:gd name="T86" fmla="*/ 609 w 226"/>
                        <a:gd name="T87" fmla="*/ 13 h 347"/>
                        <a:gd name="T88" fmla="*/ 609 w 226"/>
                        <a:gd name="T89" fmla="*/ 10 h 347"/>
                        <a:gd name="T90" fmla="*/ 590 w 226"/>
                        <a:gd name="T91" fmla="*/ 9 h 347"/>
                        <a:gd name="T92" fmla="*/ 571 w 226"/>
                        <a:gd name="T93" fmla="*/ 8 h 347"/>
                        <a:gd name="T94" fmla="*/ 552 w 226"/>
                        <a:gd name="T95" fmla="*/ 7 h 347"/>
                        <a:gd name="T96" fmla="*/ 534 w 226"/>
                        <a:gd name="T97" fmla="*/ 4 h 347"/>
                        <a:gd name="T98" fmla="*/ 515 w 226"/>
                        <a:gd name="T99" fmla="*/ 3 h 347"/>
                        <a:gd name="T100" fmla="*/ 493 w 226"/>
                        <a:gd name="T101" fmla="*/ 3 h 347"/>
                        <a:gd name="T102" fmla="*/ 474 w 226"/>
                        <a:gd name="T103" fmla="*/ 1 h 347"/>
                        <a:gd name="T104" fmla="*/ 453 w 226"/>
                        <a:gd name="T105" fmla="*/ 0 h 347"/>
                        <a:gd name="T106" fmla="*/ 458 w 226"/>
                        <a:gd name="T107" fmla="*/ 3 h 347"/>
                        <a:gd name="T108" fmla="*/ 458 w 226"/>
                        <a:gd name="T109" fmla="*/ 7 h 347"/>
                        <a:gd name="T110" fmla="*/ 461 w 226"/>
                        <a:gd name="T111" fmla="*/ 10 h 347"/>
                        <a:gd name="T112" fmla="*/ 461 w 226"/>
                        <a:gd name="T113" fmla="*/ 14 h 347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</a:gdLst>
                      <a:ahLst/>
                      <a:cxnLst>
                        <a:cxn ang="T114">
                          <a:pos x="T0" y="T1"/>
                        </a:cxn>
                        <a:cxn ang="T115">
                          <a:pos x="T2" y="T3"/>
                        </a:cxn>
                        <a:cxn ang="T116">
                          <a:pos x="T4" y="T5"/>
                        </a:cxn>
                        <a:cxn ang="T117">
                          <a:pos x="T6" y="T7"/>
                        </a:cxn>
                        <a:cxn ang="T118">
                          <a:pos x="T8" y="T9"/>
                        </a:cxn>
                        <a:cxn ang="T119">
                          <a:pos x="T10" y="T11"/>
                        </a:cxn>
                        <a:cxn ang="T120">
                          <a:pos x="T12" y="T13"/>
                        </a:cxn>
                        <a:cxn ang="T121">
                          <a:pos x="T14" y="T15"/>
                        </a:cxn>
                        <a:cxn ang="T122">
                          <a:pos x="T16" y="T17"/>
                        </a:cxn>
                        <a:cxn ang="T123">
                          <a:pos x="T18" y="T19"/>
                        </a:cxn>
                        <a:cxn ang="T124">
                          <a:pos x="T20" y="T21"/>
                        </a:cxn>
                        <a:cxn ang="T125">
                          <a:pos x="T22" y="T23"/>
                        </a:cxn>
                        <a:cxn ang="T126">
                          <a:pos x="T24" y="T25"/>
                        </a:cxn>
                        <a:cxn ang="T127">
                          <a:pos x="T26" y="T27"/>
                        </a:cxn>
                        <a:cxn ang="T128">
                          <a:pos x="T28" y="T29"/>
                        </a:cxn>
                        <a:cxn ang="T129">
                          <a:pos x="T30" y="T31"/>
                        </a:cxn>
                        <a:cxn ang="T130">
                          <a:pos x="T32" y="T33"/>
                        </a:cxn>
                        <a:cxn ang="T131">
                          <a:pos x="T34" y="T35"/>
                        </a:cxn>
                        <a:cxn ang="T132">
                          <a:pos x="T36" y="T37"/>
                        </a:cxn>
                        <a:cxn ang="T133">
                          <a:pos x="T38" y="T39"/>
                        </a:cxn>
                        <a:cxn ang="T134">
                          <a:pos x="T40" y="T41"/>
                        </a:cxn>
                        <a:cxn ang="T135">
                          <a:pos x="T42" y="T43"/>
                        </a:cxn>
                        <a:cxn ang="T136">
                          <a:pos x="T44" y="T45"/>
                        </a:cxn>
                        <a:cxn ang="T137">
                          <a:pos x="T46" y="T47"/>
                        </a:cxn>
                        <a:cxn ang="T138">
                          <a:pos x="T48" y="T49"/>
                        </a:cxn>
                        <a:cxn ang="T139">
                          <a:pos x="T50" y="T51"/>
                        </a:cxn>
                        <a:cxn ang="T140">
                          <a:pos x="T52" y="T53"/>
                        </a:cxn>
                        <a:cxn ang="T141">
                          <a:pos x="T54" y="T55"/>
                        </a:cxn>
                        <a:cxn ang="T142">
                          <a:pos x="T56" y="T57"/>
                        </a:cxn>
                        <a:cxn ang="T143">
                          <a:pos x="T58" y="T59"/>
                        </a:cxn>
                        <a:cxn ang="T144">
                          <a:pos x="T60" y="T61"/>
                        </a:cxn>
                        <a:cxn ang="T145">
                          <a:pos x="T62" y="T63"/>
                        </a:cxn>
                        <a:cxn ang="T146">
                          <a:pos x="T64" y="T65"/>
                        </a:cxn>
                        <a:cxn ang="T147">
                          <a:pos x="T66" y="T67"/>
                        </a:cxn>
                        <a:cxn ang="T148">
                          <a:pos x="T68" y="T69"/>
                        </a:cxn>
                        <a:cxn ang="T149">
                          <a:pos x="T70" y="T71"/>
                        </a:cxn>
                        <a:cxn ang="T150">
                          <a:pos x="T72" y="T73"/>
                        </a:cxn>
                        <a:cxn ang="T151">
                          <a:pos x="T74" y="T75"/>
                        </a:cxn>
                        <a:cxn ang="T152">
                          <a:pos x="T76" y="T77"/>
                        </a:cxn>
                        <a:cxn ang="T153">
                          <a:pos x="T78" y="T79"/>
                        </a:cxn>
                        <a:cxn ang="T154">
                          <a:pos x="T80" y="T81"/>
                        </a:cxn>
                        <a:cxn ang="T155">
                          <a:pos x="T82" y="T83"/>
                        </a:cxn>
                        <a:cxn ang="T156">
                          <a:pos x="T84" y="T85"/>
                        </a:cxn>
                        <a:cxn ang="T157">
                          <a:pos x="T86" y="T87"/>
                        </a:cxn>
                        <a:cxn ang="T158">
                          <a:pos x="T88" y="T89"/>
                        </a:cxn>
                        <a:cxn ang="T159">
                          <a:pos x="T90" y="T91"/>
                        </a:cxn>
                        <a:cxn ang="T160">
                          <a:pos x="T92" y="T93"/>
                        </a:cxn>
                        <a:cxn ang="T161">
                          <a:pos x="T94" y="T95"/>
                        </a:cxn>
                        <a:cxn ang="T162">
                          <a:pos x="T96" y="T97"/>
                        </a:cxn>
                        <a:cxn ang="T163">
                          <a:pos x="T98" y="T99"/>
                        </a:cxn>
                        <a:cxn ang="T164">
                          <a:pos x="T100" y="T101"/>
                        </a:cxn>
                        <a:cxn ang="T165">
                          <a:pos x="T102" y="T103"/>
                        </a:cxn>
                        <a:cxn ang="T166">
                          <a:pos x="T104" y="T105"/>
                        </a:cxn>
                        <a:cxn ang="T167">
                          <a:pos x="T106" y="T107"/>
                        </a:cxn>
                        <a:cxn ang="T168">
                          <a:pos x="T108" y="T109"/>
                        </a:cxn>
                        <a:cxn ang="T169">
                          <a:pos x="T110" y="T111"/>
                        </a:cxn>
                        <a:cxn ang="T170">
                          <a:pos x="T112" y="T113"/>
                        </a:cxn>
                      </a:cxnLst>
                      <a:rect l="0" t="0" r="r" b="b"/>
                      <a:pathLst>
                        <a:path w="226" h="347">
                          <a:moveTo>
                            <a:pt x="171" y="17"/>
                          </a:moveTo>
                          <a:lnTo>
                            <a:pt x="170" y="18"/>
                          </a:lnTo>
                          <a:lnTo>
                            <a:pt x="168" y="18"/>
                          </a:lnTo>
                          <a:lnTo>
                            <a:pt x="165" y="20"/>
                          </a:lnTo>
                          <a:lnTo>
                            <a:pt x="155" y="26"/>
                          </a:lnTo>
                          <a:lnTo>
                            <a:pt x="140" y="39"/>
                          </a:lnTo>
                          <a:lnTo>
                            <a:pt x="121" y="58"/>
                          </a:lnTo>
                          <a:lnTo>
                            <a:pt x="98" y="87"/>
                          </a:lnTo>
                          <a:lnTo>
                            <a:pt x="74" y="127"/>
                          </a:lnTo>
                          <a:lnTo>
                            <a:pt x="49" y="179"/>
                          </a:lnTo>
                          <a:lnTo>
                            <a:pt x="24" y="245"/>
                          </a:lnTo>
                          <a:lnTo>
                            <a:pt x="18" y="263"/>
                          </a:lnTo>
                          <a:lnTo>
                            <a:pt x="12" y="284"/>
                          </a:lnTo>
                          <a:lnTo>
                            <a:pt x="6" y="306"/>
                          </a:lnTo>
                          <a:lnTo>
                            <a:pt x="0" y="329"/>
                          </a:lnTo>
                          <a:lnTo>
                            <a:pt x="8" y="331"/>
                          </a:lnTo>
                          <a:lnTo>
                            <a:pt x="16" y="334"/>
                          </a:lnTo>
                          <a:lnTo>
                            <a:pt x="24" y="336"/>
                          </a:lnTo>
                          <a:lnTo>
                            <a:pt x="34" y="338"/>
                          </a:lnTo>
                          <a:lnTo>
                            <a:pt x="42" y="342"/>
                          </a:lnTo>
                          <a:lnTo>
                            <a:pt x="50" y="344"/>
                          </a:lnTo>
                          <a:lnTo>
                            <a:pt x="59" y="346"/>
                          </a:lnTo>
                          <a:lnTo>
                            <a:pt x="67" y="347"/>
                          </a:lnTo>
                          <a:lnTo>
                            <a:pt x="73" y="332"/>
                          </a:lnTo>
                          <a:lnTo>
                            <a:pt x="80" y="319"/>
                          </a:lnTo>
                          <a:lnTo>
                            <a:pt x="87" y="304"/>
                          </a:lnTo>
                          <a:lnTo>
                            <a:pt x="92" y="290"/>
                          </a:lnTo>
                          <a:lnTo>
                            <a:pt x="112" y="250"/>
                          </a:lnTo>
                          <a:lnTo>
                            <a:pt x="130" y="212"/>
                          </a:lnTo>
                          <a:lnTo>
                            <a:pt x="149" y="176"/>
                          </a:lnTo>
                          <a:lnTo>
                            <a:pt x="166" y="141"/>
                          </a:lnTo>
                          <a:lnTo>
                            <a:pt x="182" y="109"/>
                          </a:lnTo>
                          <a:lnTo>
                            <a:pt x="196" y="80"/>
                          </a:lnTo>
                          <a:lnTo>
                            <a:pt x="209" y="55"/>
                          </a:lnTo>
                          <a:lnTo>
                            <a:pt x="218" y="33"/>
                          </a:lnTo>
                          <a:lnTo>
                            <a:pt x="219" y="31"/>
                          </a:lnTo>
                          <a:lnTo>
                            <a:pt x="221" y="28"/>
                          </a:lnTo>
                          <a:lnTo>
                            <a:pt x="223" y="26"/>
                          </a:lnTo>
                          <a:lnTo>
                            <a:pt x="224" y="23"/>
                          </a:lnTo>
                          <a:lnTo>
                            <a:pt x="225" y="20"/>
                          </a:lnTo>
                          <a:lnTo>
                            <a:pt x="225" y="18"/>
                          </a:lnTo>
                          <a:lnTo>
                            <a:pt x="226" y="16"/>
                          </a:lnTo>
                          <a:lnTo>
                            <a:pt x="226" y="12"/>
                          </a:lnTo>
                          <a:lnTo>
                            <a:pt x="219" y="11"/>
                          </a:lnTo>
                          <a:lnTo>
                            <a:pt x="212" y="9"/>
                          </a:lnTo>
                          <a:lnTo>
                            <a:pt x="205" y="8"/>
                          </a:lnTo>
                          <a:lnTo>
                            <a:pt x="198" y="5"/>
                          </a:lnTo>
                          <a:lnTo>
                            <a:pt x="191" y="4"/>
                          </a:lnTo>
                          <a:lnTo>
                            <a:pt x="183" y="3"/>
                          </a:lnTo>
                          <a:lnTo>
                            <a:pt x="176" y="1"/>
                          </a:lnTo>
                          <a:lnTo>
                            <a:pt x="168" y="0"/>
                          </a:lnTo>
                          <a:lnTo>
                            <a:pt x="170" y="4"/>
                          </a:lnTo>
                          <a:lnTo>
                            <a:pt x="170" y="8"/>
                          </a:lnTo>
                          <a:lnTo>
                            <a:pt x="171" y="12"/>
                          </a:lnTo>
                          <a:lnTo>
                            <a:pt x="171" y="17"/>
                          </a:lnTo>
                          <a:close/>
                        </a:path>
                      </a:pathLst>
                    </a:custGeom>
                    <a:solidFill>
                      <a:srgbClr val="FFBF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49" name="Freeform 258"/>
                    <p:cNvSpPr>
                      <a:spLocks/>
                    </p:cNvSpPr>
                    <p:nvPr/>
                  </p:nvSpPr>
                  <p:spPr bwMode="auto">
                    <a:xfrm>
                      <a:off x="1067" y="2850"/>
                      <a:ext cx="370" cy="364"/>
                    </a:xfrm>
                    <a:custGeom>
                      <a:avLst/>
                      <a:gdLst>
                        <a:gd name="T0" fmla="*/ 184 w 135"/>
                        <a:gd name="T1" fmla="*/ 0 h 438"/>
                        <a:gd name="T2" fmla="*/ 151 w 135"/>
                        <a:gd name="T3" fmla="*/ 29 h 438"/>
                        <a:gd name="T4" fmla="*/ 118 w 135"/>
                        <a:gd name="T5" fmla="*/ 63 h 438"/>
                        <a:gd name="T6" fmla="*/ 93 w 135"/>
                        <a:gd name="T7" fmla="*/ 101 h 438"/>
                        <a:gd name="T8" fmla="*/ 69 w 135"/>
                        <a:gd name="T9" fmla="*/ 144 h 438"/>
                        <a:gd name="T10" fmla="*/ 49 w 135"/>
                        <a:gd name="T11" fmla="*/ 188 h 438"/>
                        <a:gd name="T12" fmla="*/ 30 w 135"/>
                        <a:gd name="T13" fmla="*/ 233 h 438"/>
                        <a:gd name="T14" fmla="*/ 14 w 135"/>
                        <a:gd name="T15" fmla="*/ 278 h 438"/>
                        <a:gd name="T16" fmla="*/ 0 w 135"/>
                        <a:gd name="T17" fmla="*/ 324 h 438"/>
                        <a:gd name="T18" fmla="*/ 5 w 135"/>
                        <a:gd name="T19" fmla="*/ 335 h 438"/>
                        <a:gd name="T20" fmla="*/ 22 w 135"/>
                        <a:gd name="T21" fmla="*/ 355 h 438"/>
                        <a:gd name="T22" fmla="*/ 47 w 135"/>
                        <a:gd name="T23" fmla="*/ 364 h 438"/>
                        <a:gd name="T24" fmla="*/ 71 w 135"/>
                        <a:gd name="T25" fmla="*/ 342 h 438"/>
                        <a:gd name="T26" fmla="*/ 93 w 135"/>
                        <a:gd name="T27" fmla="*/ 309 h 438"/>
                        <a:gd name="T28" fmla="*/ 126 w 135"/>
                        <a:gd name="T29" fmla="*/ 271 h 438"/>
                        <a:gd name="T30" fmla="*/ 156 w 135"/>
                        <a:gd name="T31" fmla="*/ 231 h 438"/>
                        <a:gd name="T32" fmla="*/ 195 w 135"/>
                        <a:gd name="T33" fmla="*/ 189 h 438"/>
                        <a:gd name="T34" fmla="*/ 236 w 135"/>
                        <a:gd name="T35" fmla="*/ 147 h 438"/>
                        <a:gd name="T36" fmla="*/ 280 w 135"/>
                        <a:gd name="T37" fmla="*/ 107 h 438"/>
                        <a:gd name="T38" fmla="*/ 323 w 135"/>
                        <a:gd name="T39" fmla="*/ 71 h 438"/>
                        <a:gd name="T40" fmla="*/ 370 w 135"/>
                        <a:gd name="T41" fmla="*/ 37 h 438"/>
                        <a:gd name="T42" fmla="*/ 345 w 135"/>
                        <a:gd name="T43" fmla="*/ 34 h 438"/>
                        <a:gd name="T44" fmla="*/ 321 w 135"/>
                        <a:gd name="T45" fmla="*/ 31 h 438"/>
                        <a:gd name="T46" fmla="*/ 296 w 135"/>
                        <a:gd name="T47" fmla="*/ 27 h 438"/>
                        <a:gd name="T48" fmla="*/ 271 w 135"/>
                        <a:gd name="T49" fmla="*/ 23 h 438"/>
                        <a:gd name="T50" fmla="*/ 244 w 135"/>
                        <a:gd name="T51" fmla="*/ 17 h 438"/>
                        <a:gd name="T52" fmla="*/ 222 w 135"/>
                        <a:gd name="T53" fmla="*/ 12 h 438"/>
                        <a:gd name="T54" fmla="*/ 203 w 135"/>
                        <a:gd name="T55" fmla="*/ 7 h 438"/>
                        <a:gd name="T56" fmla="*/ 184 w 135"/>
                        <a:gd name="T57" fmla="*/ 0 h 438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</a:gdLst>
                      <a:ahLst/>
                      <a:cxnLst>
                        <a:cxn ang="T58">
                          <a:pos x="T0" y="T1"/>
                        </a:cxn>
                        <a:cxn ang="T59">
                          <a:pos x="T2" y="T3"/>
                        </a:cxn>
                        <a:cxn ang="T60">
                          <a:pos x="T4" y="T5"/>
                        </a:cxn>
                        <a:cxn ang="T61">
                          <a:pos x="T6" y="T7"/>
                        </a:cxn>
                        <a:cxn ang="T62">
                          <a:pos x="T8" y="T9"/>
                        </a:cxn>
                        <a:cxn ang="T63">
                          <a:pos x="T10" y="T11"/>
                        </a:cxn>
                        <a:cxn ang="T64">
                          <a:pos x="T12" y="T13"/>
                        </a:cxn>
                        <a:cxn ang="T65">
                          <a:pos x="T14" y="T15"/>
                        </a:cxn>
                        <a:cxn ang="T66">
                          <a:pos x="T16" y="T17"/>
                        </a:cxn>
                        <a:cxn ang="T67">
                          <a:pos x="T18" y="T19"/>
                        </a:cxn>
                        <a:cxn ang="T68">
                          <a:pos x="T20" y="T21"/>
                        </a:cxn>
                        <a:cxn ang="T69">
                          <a:pos x="T22" y="T23"/>
                        </a:cxn>
                        <a:cxn ang="T70">
                          <a:pos x="T24" y="T25"/>
                        </a:cxn>
                        <a:cxn ang="T71">
                          <a:pos x="T26" y="T27"/>
                        </a:cxn>
                        <a:cxn ang="T72">
                          <a:pos x="T28" y="T29"/>
                        </a:cxn>
                        <a:cxn ang="T73">
                          <a:pos x="T30" y="T31"/>
                        </a:cxn>
                        <a:cxn ang="T74">
                          <a:pos x="T32" y="T33"/>
                        </a:cxn>
                        <a:cxn ang="T75">
                          <a:pos x="T34" y="T35"/>
                        </a:cxn>
                        <a:cxn ang="T76">
                          <a:pos x="T36" y="T37"/>
                        </a:cxn>
                        <a:cxn ang="T77">
                          <a:pos x="T38" y="T39"/>
                        </a:cxn>
                        <a:cxn ang="T78">
                          <a:pos x="T40" y="T41"/>
                        </a:cxn>
                        <a:cxn ang="T79">
                          <a:pos x="T42" y="T43"/>
                        </a:cxn>
                        <a:cxn ang="T80">
                          <a:pos x="T44" y="T45"/>
                        </a:cxn>
                        <a:cxn ang="T81">
                          <a:pos x="T46" y="T47"/>
                        </a:cxn>
                        <a:cxn ang="T82">
                          <a:pos x="T48" y="T49"/>
                        </a:cxn>
                        <a:cxn ang="T83">
                          <a:pos x="T50" y="T51"/>
                        </a:cxn>
                        <a:cxn ang="T84">
                          <a:pos x="T52" y="T53"/>
                        </a:cxn>
                        <a:cxn ang="T85">
                          <a:pos x="T54" y="T55"/>
                        </a:cxn>
                        <a:cxn ang="T86">
                          <a:pos x="T56" y="T57"/>
                        </a:cxn>
                      </a:cxnLst>
                      <a:rect l="0" t="0" r="r" b="b"/>
                      <a:pathLst>
                        <a:path w="135" h="438">
                          <a:moveTo>
                            <a:pt x="67" y="0"/>
                          </a:moveTo>
                          <a:lnTo>
                            <a:pt x="55" y="35"/>
                          </a:lnTo>
                          <a:lnTo>
                            <a:pt x="43" y="76"/>
                          </a:lnTo>
                          <a:lnTo>
                            <a:pt x="34" y="122"/>
                          </a:lnTo>
                          <a:lnTo>
                            <a:pt x="25" y="173"/>
                          </a:lnTo>
                          <a:lnTo>
                            <a:pt x="18" y="226"/>
                          </a:lnTo>
                          <a:lnTo>
                            <a:pt x="11" y="280"/>
                          </a:lnTo>
                          <a:lnTo>
                            <a:pt x="5" y="335"/>
                          </a:lnTo>
                          <a:lnTo>
                            <a:pt x="0" y="390"/>
                          </a:lnTo>
                          <a:lnTo>
                            <a:pt x="2" y="403"/>
                          </a:lnTo>
                          <a:lnTo>
                            <a:pt x="8" y="427"/>
                          </a:lnTo>
                          <a:lnTo>
                            <a:pt x="17" y="438"/>
                          </a:lnTo>
                          <a:lnTo>
                            <a:pt x="26" y="412"/>
                          </a:lnTo>
                          <a:lnTo>
                            <a:pt x="34" y="372"/>
                          </a:lnTo>
                          <a:lnTo>
                            <a:pt x="46" y="326"/>
                          </a:lnTo>
                          <a:lnTo>
                            <a:pt x="57" y="278"/>
                          </a:lnTo>
                          <a:lnTo>
                            <a:pt x="71" y="227"/>
                          </a:lnTo>
                          <a:lnTo>
                            <a:pt x="86" y="177"/>
                          </a:lnTo>
                          <a:lnTo>
                            <a:pt x="102" y="129"/>
                          </a:lnTo>
                          <a:lnTo>
                            <a:pt x="118" y="85"/>
                          </a:lnTo>
                          <a:lnTo>
                            <a:pt x="135" y="45"/>
                          </a:lnTo>
                          <a:lnTo>
                            <a:pt x="126" y="41"/>
                          </a:lnTo>
                          <a:lnTo>
                            <a:pt x="117" y="37"/>
                          </a:lnTo>
                          <a:lnTo>
                            <a:pt x="108" y="32"/>
                          </a:lnTo>
                          <a:lnTo>
                            <a:pt x="99" y="28"/>
                          </a:lnTo>
                          <a:lnTo>
                            <a:pt x="89" y="21"/>
                          </a:lnTo>
                          <a:lnTo>
                            <a:pt x="81" y="15"/>
                          </a:lnTo>
                          <a:lnTo>
                            <a:pt x="74" y="8"/>
                          </a:lnTo>
                          <a:lnTo>
                            <a:pt x="67" y="0"/>
                          </a:lnTo>
                          <a:close/>
                        </a:path>
                      </a:pathLst>
                    </a:custGeom>
                    <a:solidFill>
                      <a:srgbClr val="CC8C6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50" name="Freeform 259"/>
                    <p:cNvSpPr>
                      <a:spLocks/>
                    </p:cNvSpPr>
                    <p:nvPr/>
                  </p:nvSpPr>
                  <p:spPr bwMode="auto">
                    <a:xfrm>
                      <a:off x="2258" y="1937"/>
                      <a:ext cx="391" cy="70"/>
                    </a:xfrm>
                    <a:custGeom>
                      <a:avLst/>
                      <a:gdLst>
                        <a:gd name="T0" fmla="*/ 52 w 144"/>
                        <a:gd name="T1" fmla="*/ 0 h 84"/>
                        <a:gd name="T2" fmla="*/ 62 w 144"/>
                        <a:gd name="T3" fmla="*/ 1 h 84"/>
                        <a:gd name="T4" fmla="*/ 95 w 144"/>
                        <a:gd name="T5" fmla="*/ 6 h 84"/>
                        <a:gd name="T6" fmla="*/ 138 w 144"/>
                        <a:gd name="T7" fmla="*/ 12 h 84"/>
                        <a:gd name="T8" fmla="*/ 196 w 144"/>
                        <a:gd name="T9" fmla="*/ 20 h 84"/>
                        <a:gd name="T10" fmla="*/ 250 w 144"/>
                        <a:gd name="T11" fmla="*/ 31 h 84"/>
                        <a:gd name="T12" fmla="*/ 307 w 144"/>
                        <a:gd name="T13" fmla="*/ 43 h 84"/>
                        <a:gd name="T14" fmla="*/ 353 w 144"/>
                        <a:gd name="T15" fmla="*/ 55 h 84"/>
                        <a:gd name="T16" fmla="*/ 391 w 144"/>
                        <a:gd name="T17" fmla="*/ 68 h 84"/>
                        <a:gd name="T18" fmla="*/ 337 w 144"/>
                        <a:gd name="T19" fmla="*/ 70 h 84"/>
                        <a:gd name="T20" fmla="*/ 331 w 144"/>
                        <a:gd name="T21" fmla="*/ 68 h 84"/>
                        <a:gd name="T22" fmla="*/ 312 w 144"/>
                        <a:gd name="T23" fmla="*/ 64 h 84"/>
                        <a:gd name="T24" fmla="*/ 285 w 144"/>
                        <a:gd name="T25" fmla="*/ 59 h 84"/>
                        <a:gd name="T26" fmla="*/ 250 w 144"/>
                        <a:gd name="T27" fmla="*/ 51 h 84"/>
                        <a:gd name="T28" fmla="*/ 209 w 144"/>
                        <a:gd name="T29" fmla="*/ 44 h 84"/>
                        <a:gd name="T30" fmla="*/ 163 w 144"/>
                        <a:gd name="T31" fmla="*/ 38 h 84"/>
                        <a:gd name="T32" fmla="*/ 114 w 144"/>
                        <a:gd name="T33" fmla="*/ 35 h 84"/>
                        <a:gd name="T34" fmla="*/ 62 w 144"/>
                        <a:gd name="T35" fmla="*/ 33 h 84"/>
                        <a:gd name="T36" fmla="*/ 24 w 144"/>
                        <a:gd name="T37" fmla="*/ 32 h 84"/>
                        <a:gd name="T38" fmla="*/ 5 w 144"/>
                        <a:gd name="T39" fmla="*/ 28 h 84"/>
                        <a:gd name="T40" fmla="*/ 0 w 144"/>
                        <a:gd name="T41" fmla="*/ 23 h 84"/>
                        <a:gd name="T42" fmla="*/ 5 w 144"/>
                        <a:gd name="T43" fmla="*/ 17 h 84"/>
                        <a:gd name="T44" fmla="*/ 19 w 144"/>
                        <a:gd name="T45" fmla="*/ 11 h 84"/>
                        <a:gd name="T46" fmla="*/ 35 w 144"/>
                        <a:gd name="T47" fmla="*/ 5 h 84"/>
                        <a:gd name="T48" fmla="*/ 43 w 144"/>
                        <a:gd name="T49" fmla="*/ 1 h 84"/>
                        <a:gd name="T50" fmla="*/ 52 w 144"/>
                        <a:gd name="T51" fmla="*/ 0 h 84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</a:gdLst>
                      <a:ahLst/>
                      <a:cxnLst>
                        <a:cxn ang="T52">
                          <a:pos x="T0" y="T1"/>
                        </a:cxn>
                        <a:cxn ang="T53">
                          <a:pos x="T2" y="T3"/>
                        </a:cxn>
                        <a:cxn ang="T54">
                          <a:pos x="T4" y="T5"/>
                        </a:cxn>
                        <a:cxn ang="T55">
                          <a:pos x="T6" y="T7"/>
                        </a:cxn>
                        <a:cxn ang="T56">
                          <a:pos x="T8" y="T9"/>
                        </a:cxn>
                        <a:cxn ang="T57">
                          <a:pos x="T10" y="T11"/>
                        </a:cxn>
                        <a:cxn ang="T58">
                          <a:pos x="T12" y="T13"/>
                        </a:cxn>
                        <a:cxn ang="T59">
                          <a:pos x="T14" y="T15"/>
                        </a:cxn>
                        <a:cxn ang="T60">
                          <a:pos x="T16" y="T17"/>
                        </a:cxn>
                        <a:cxn ang="T61">
                          <a:pos x="T18" y="T19"/>
                        </a:cxn>
                        <a:cxn ang="T62">
                          <a:pos x="T20" y="T21"/>
                        </a:cxn>
                        <a:cxn ang="T63">
                          <a:pos x="T22" y="T23"/>
                        </a:cxn>
                        <a:cxn ang="T64">
                          <a:pos x="T24" y="T25"/>
                        </a:cxn>
                        <a:cxn ang="T65">
                          <a:pos x="T26" y="T27"/>
                        </a:cxn>
                        <a:cxn ang="T66">
                          <a:pos x="T28" y="T29"/>
                        </a:cxn>
                        <a:cxn ang="T67">
                          <a:pos x="T30" y="T31"/>
                        </a:cxn>
                        <a:cxn ang="T68">
                          <a:pos x="T32" y="T33"/>
                        </a:cxn>
                        <a:cxn ang="T69">
                          <a:pos x="T34" y="T35"/>
                        </a:cxn>
                        <a:cxn ang="T70">
                          <a:pos x="T36" y="T37"/>
                        </a:cxn>
                        <a:cxn ang="T71">
                          <a:pos x="T38" y="T39"/>
                        </a:cxn>
                        <a:cxn ang="T72">
                          <a:pos x="T40" y="T41"/>
                        </a:cxn>
                        <a:cxn ang="T73">
                          <a:pos x="T42" y="T43"/>
                        </a:cxn>
                        <a:cxn ang="T74">
                          <a:pos x="T44" y="T45"/>
                        </a:cxn>
                        <a:cxn ang="T75">
                          <a:pos x="T46" y="T47"/>
                        </a:cxn>
                        <a:cxn ang="T76">
                          <a:pos x="T48" y="T49"/>
                        </a:cxn>
                        <a:cxn ang="T77">
                          <a:pos x="T50" y="T51"/>
                        </a:cxn>
                      </a:cxnLst>
                      <a:rect l="0" t="0" r="r" b="b"/>
                      <a:pathLst>
                        <a:path w="144" h="84">
                          <a:moveTo>
                            <a:pt x="19" y="0"/>
                          </a:moveTo>
                          <a:lnTo>
                            <a:pt x="23" y="1"/>
                          </a:lnTo>
                          <a:lnTo>
                            <a:pt x="35" y="7"/>
                          </a:lnTo>
                          <a:lnTo>
                            <a:pt x="51" y="14"/>
                          </a:lnTo>
                          <a:lnTo>
                            <a:pt x="72" y="24"/>
                          </a:lnTo>
                          <a:lnTo>
                            <a:pt x="92" y="37"/>
                          </a:lnTo>
                          <a:lnTo>
                            <a:pt x="113" y="51"/>
                          </a:lnTo>
                          <a:lnTo>
                            <a:pt x="130" y="66"/>
                          </a:lnTo>
                          <a:lnTo>
                            <a:pt x="144" y="82"/>
                          </a:lnTo>
                          <a:lnTo>
                            <a:pt x="124" y="84"/>
                          </a:lnTo>
                          <a:lnTo>
                            <a:pt x="122" y="82"/>
                          </a:lnTo>
                          <a:lnTo>
                            <a:pt x="115" y="77"/>
                          </a:lnTo>
                          <a:lnTo>
                            <a:pt x="105" y="71"/>
                          </a:lnTo>
                          <a:lnTo>
                            <a:pt x="92" y="61"/>
                          </a:lnTo>
                          <a:lnTo>
                            <a:pt x="77" y="53"/>
                          </a:lnTo>
                          <a:lnTo>
                            <a:pt x="60" y="46"/>
                          </a:lnTo>
                          <a:lnTo>
                            <a:pt x="42" y="42"/>
                          </a:lnTo>
                          <a:lnTo>
                            <a:pt x="23" y="39"/>
                          </a:lnTo>
                          <a:lnTo>
                            <a:pt x="9" y="38"/>
                          </a:lnTo>
                          <a:lnTo>
                            <a:pt x="2" y="34"/>
                          </a:lnTo>
                          <a:lnTo>
                            <a:pt x="0" y="27"/>
                          </a:lnTo>
                          <a:lnTo>
                            <a:pt x="2" y="20"/>
                          </a:lnTo>
                          <a:lnTo>
                            <a:pt x="7" y="13"/>
                          </a:lnTo>
                          <a:lnTo>
                            <a:pt x="13" y="6"/>
                          </a:lnTo>
                          <a:lnTo>
                            <a:pt x="16" y="1"/>
                          </a:lnTo>
                          <a:lnTo>
                            <a:pt x="19" y="0"/>
                          </a:lnTo>
                          <a:close/>
                        </a:path>
                      </a:pathLst>
                    </a:custGeom>
                    <a:solidFill>
                      <a:srgbClr val="FFBF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51" name="Freeform 260"/>
                    <p:cNvSpPr>
                      <a:spLocks/>
                    </p:cNvSpPr>
                    <p:nvPr/>
                  </p:nvSpPr>
                  <p:spPr bwMode="auto">
                    <a:xfrm>
                      <a:off x="1334" y="1483"/>
                      <a:ext cx="908" cy="418"/>
                    </a:xfrm>
                    <a:custGeom>
                      <a:avLst/>
                      <a:gdLst>
                        <a:gd name="T0" fmla="*/ 838 w 336"/>
                        <a:gd name="T1" fmla="*/ 288 h 503"/>
                        <a:gd name="T2" fmla="*/ 830 w 336"/>
                        <a:gd name="T3" fmla="*/ 219 h 503"/>
                        <a:gd name="T4" fmla="*/ 830 w 336"/>
                        <a:gd name="T5" fmla="*/ 177 h 503"/>
                        <a:gd name="T6" fmla="*/ 827 w 336"/>
                        <a:gd name="T7" fmla="*/ 147 h 503"/>
                        <a:gd name="T8" fmla="*/ 813 w 336"/>
                        <a:gd name="T9" fmla="*/ 113 h 503"/>
                        <a:gd name="T10" fmla="*/ 805 w 336"/>
                        <a:gd name="T11" fmla="*/ 100 h 503"/>
                        <a:gd name="T12" fmla="*/ 795 w 336"/>
                        <a:gd name="T13" fmla="*/ 86 h 503"/>
                        <a:gd name="T14" fmla="*/ 781 w 336"/>
                        <a:gd name="T15" fmla="*/ 74 h 503"/>
                        <a:gd name="T16" fmla="*/ 767 w 336"/>
                        <a:gd name="T17" fmla="*/ 61 h 503"/>
                        <a:gd name="T18" fmla="*/ 746 w 336"/>
                        <a:gd name="T19" fmla="*/ 48 h 503"/>
                        <a:gd name="T20" fmla="*/ 724 w 336"/>
                        <a:gd name="T21" fmla="*/ 37 h 503"/>
                        <a:gd name="T22" fmla="*/ 695 w 336"/>
                        <a:gd name="T23" fmla="*/ 26 h 503"/>
                        <a:gd name="T24" fmla="*/ 665 w 336"/>
                        <a:gd name="T25" fmla="*/ 17 h 503"/>
                        <a:gd name="T26" fmla="*/ 643 w 336"/>
                        <a:gd name="T27" fmla="*/ 12 h 503"/>
                        <a:gd name="T28" fmla="*/ 622 w 336"/>
                        <a:gd name="T29" fmla="*/ 8 h 503"/>
                        <a:gd name="T30" fmla="*/ 595 w 336"/>
                        <a:gd name="T31" fmla="*/ 5 h 503"/>
                        <a:gd name="T32" fmla="*/ 568 w 336"/>
                        <a:gd name="T33" fmla="*/ 2 h 503"/>
                        <a:gd name="T34" fmla="*/ 540 w 336"/>
                        <a:gd name="T35" fmla="*/ 0 h 503"/>
                        <a:gd name="T36" fmla="*/ 508 w 336"/>
                        <a:gd name="T37" fmla="*/ 0 h 503"/>
                        <a:gd name="T38" fmla="*/ 478 w 336"/>
                        <a:gd name="T39" fmla="*/ 0 h 503"/>
                        <a:gd name="T40" fmla="*/ 443 w 336"/>
                        <a:gd name="T41" fmla="*/ 1 h 503"/>
                        <a:gd name="T42" fmla="*/ 427 w 336"/>
                        <a:gd name="T43" fmla="*/ 2 h 503"/>
                        <a:gd name="T44" fmla="*/ 411 w 336"/>
                        <a:gd name="T45" fmla="*/ 3 h 503"/>
                        <a:gd name="T46" fmla="*/ 400 w 336"/>
                        <a:gd name="T47" fmla="*/ 4 h 503"/>
                        <a:gd name="T48" fmla="*/ 384 w 336"/>
                        <a:gd name="T49" fmla="*/ 5 h 503"/>
                        <a:gd name="T50" fmla="*/ 370 w 336"/>
                        <a:gd name="T51" fmla="*/ 6 h 503"/>
                        <a:gd name="T52" fmla="*/ 357 w 336"/>
                        <a:gd name="T53" fmla="*/ 8 h 503"/>
                        <a:gd name="T54" fmla="*/ 343 w 336"/>
                        <a:gd name="T55" fmla="*/ 10 h 503"/>
                        <a:gd name="T56" fmla="*/ 327 w 336"/>
                        <a:gd name="T57" fmla="*/ 12 h 503"/>
                        <a:gd name="T58" fmla="*/ 241 w 336"/>
                        <a:gd name="T59" fmla="*/ 47 h 503"/>
                        <a:gd name="T60" fmla="*/ 162 w 336"/>
                        <a:gd name="T61" fmla="*/ 81 h 503"/>
                        <a:gd name="T62" fmla="*/ 100 w 336"/>
                        <a:gd name="T63" fmla="*/ 118 h 503"/>
                        <a:gd name="T64" fmla="*/ 54 w 336"/>
                        <a:gd name="T65" fmla="*/ 157 h 503"/>
                        <a:gd name="T66" fmla="*/ 19 w 336"/>
                        <a:gd name="T67" fmla="*/ 202 h 503"/>
                        <a:gd name="T68" fmla="*/ 0 w 336"/>
                        <a:gd name="T69" fmla="*/ 253 h 503"/>
                        <a:gd name="T70" fmla="*/ 0 w 336"/>
                        <a:gd name="T71" fmla="*/ 312 h 503"/>
                        <a:gd name="T72" fmla="*/ 19 w 336"/>
                        <a:gd name="T73" fmla="*/ 382 h 503"/>
                        <a:gd name="T74" fmla="*/ 73 w 336"/>
                        <a:gd name="T75" fmla="*/ 388 h 503"/>
                        <a:gd name="T76" fmla="*/ 124 w 336"/>
                        <a:gd name="T77" fmla="*/ 394 h 503"/>
                        <a:gd name="T78" fmla="*/ 181 w 336"/>
                        <a:gd name="T79" fmla="*/ 400 h 503"/>
                        <a:gd name="T80" fmla="*/ 235 w 336"/>
                        <a:gd name="T81" fmla="*/ 404 h 503"/>
                        <a:gd name="T82" fmla="*/ 286 w 336"/>
                        <a:gd name="T83" fmla="*/ 408 h 503"/>
                        <a:gd name="T84" fmla="*/ 343 w 336"/>
                        <a:gd name="T85" fmla="*/ 412 h 503"/>
                        <a:gd name="T86" fmla="*/ 400 w 336"/>
                        <a:gd name="T87" fmla="*/ 415 h 503"/>
                        <a:gd name="T88" fmla="*/ 457 w 336"/>
                        <a:gd name="T89" fmla="*/ 416 h 503"/>
                        <a:gd name="T90" fmla="*/ 508 w 336"/>
                        <a:gd name="T91" fmla="*/ 418 h 503"/>
                        <a:gd name="T92" fmla="*/ 565 w 336"/>
                        <a:gd name="T93" fmla="*/ 418 h 503"/>
                        <a:gd name="T94" fmla="*/ 622 w 336"/>
                        <a:gd name="T95" fmla="*/ 416 h 503"/>
                        <a:gd name="T96" fmla="*/ 678 w 336"/>
                        <a:gd name="T97" fmla="*/ 412 h 503"/>
                        <a:gd name="T98" fmla="*/ 735 w 336"/>
                        <a:gd name="T99" fmla="*/ 407 h 503"/>
                        <a:gd name="T100" fmla="*/ 792 w 336"/>
                        <a:gd name="T101" fmla="*/ 400 h 503"/>
                        <a:gd name="T102" fmla="*/ 849 w 336"/>
                        <a:gd name="T103" fmla="*/ 391 h 503"/>
                        <a:gd name="T104" fmla="*/ 908 w 336"/>
                        <a:gd name="T105" fmla="*/ 379 h 503"/>
                        <a:gd name="T106" fmla="*/ 892 w 336"/>
                        <a:gd name="T107" fmla="*/ 370 h 503"/>
                        <a:gd name="T108" fmla="*/ 870 w 336"/>
                        <a:gd name="T109" fmla="*/ 352 h 503"/>
                        <a:gd name="T110" fmla="*/ 851 w 336"/>
                        <a:gd name="T111" fmla="*/ 325 h 503"/>
                        <a:gd name="T112" fmla="*/ 838 w 336"/>
                        <a:gd name="T113" fmla="*/ 288 h 503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</a:gdLst>
                      <a:ahLst/>
                      <a:cxnLst>
                        <a:cxn ang="T114">
                          <a:pos x="T0" y="T1"/>
                        </a:cxn>
                        <a:cxn ang="T115">
                          <a:pos x="T2" y="T3"/>
                        </a:cxn>
                        <a:cxn ang="T116">
                          <a:pos x="T4" y="T5"/>
                        </a:cxn>
                        <a:cxn ang="T117">
                          <a:pos x="T6" y="T7"/>
                        </a:cxn>
                        <a:cxn ang="T118">
                          <a:pos x="T8" y="T9"/>
                        </a:cxn>
                        <a:cxn ang="T119">
                          <a:pos x="T10" y="T11"/>
                        </a:cxn>
                        <a:cxn ang="T120">
                          <a:pos x="T12" y="T13"/>
                        </a:cxn>
                        <a:cxn ang="T121">
                          <a:pos x="T14" y="T15"/>
                        </a:cxn>
                        <a:cxn ang="T122">
                          <a:pos x="T16" y="T17"/>
                        </a:cxn>
                        <a:cxn ang="T123">
                          <a:pos x="T18" y="T19"/>
                        </a:cxn>
                        <a:cxn ang="T124">
                          <a:pos x="T20" y="T21"/>
                        </a:cxn>
                        <a:cxn ang="T125">
                          <a:pos x="T22" y="T23"/>
                        </a:cxn>
                        <a:cxn ang="T126">
                          <a:pos x="T24" y="T25"/>
                        </a:cxn>
                        <a:cxn ang="T127">
                          <a:pos x="T26" y="T27"/>
                        </a:cxn>
                        <a:cxn ang="T128">
                          <a:pos x="T28" y="T29"/>
                        </a:cxn>
                        <a:cxn ang="T129">
                          <a:pos x="T30" y="T31"/>
                        </a:cxn>
                        <a:cxn ang="T130">
                          <a:pos x="T32" y="T33"/>
                        </a:cxn>
                        <a:cxn ang="T131">
                          <a:pos x="T34" y="T35"/>
                        </a:cxn>
                        <a:cxn ang="T132">
                          <a:pos x="T36" y="T37"/>
                        </a:cxn>
                        <a:cxn ang="T133">
                          <a:pos x="T38" y="T39"/>
                        </a:cxn>
                        <a:cxn ang="T134">
                          <a:pos x="T40" y="T41"/>
                        </a:cxn>
                        <a:cxn ang="T135">
                          <a:pos x="T42" y="T43"/>
                        </a:cxn>
                        <a:cxn ang="T136">
                          <a:pos x="T44" y="T45"/>
                        </a:cxn>
                        <a:cxn ang="T137">
                          <a:pos x="T46" y="T47"/>
                        </a:cxn>
                        <a:cxn ang="T138">
                          <a:pos x="T48" y="T49"/>
                        </a:cxn>
                        <a:cxn ang="T139">
                          <a:pos x="T50" y="T51"/>
                        </a:cxn>
                        <a:cxn ang="T140">
                          <a:pos x="T52" y="T53"/>
                        </a:cxn>
                        <a:cxn ang="T141">
                          <a:pos x="T54" y="T55"/>
                        </a:cxn>
                        <a:cxn ang="T142">
                          <a:pos x="T56" y="T57"/>
                        </a:cxn>
                        <a:cxn ang="T143">
                          <a:pos x="T58" y="T59"/>
                        </a:cxn>
                        <a:cxn ang="T144">
                          <a:pos x="T60" y="T61"/>
                        </a:cxn>
                        <a:cxn ang="T145">
                          <a:pos x="T62" y="T63"/>
                        </a:cxn>
                        <a:cxn ang="T146">
                          <a:pos x="T64" y="T65"/>
                        </a:cxn>
                        <a:cxn ang="T147">
                          <a:pos x="T66" y="T67"/>
                        </a:cxn>
                        <a:cxn ang="T148">
                          <a:pos x="T68" y="T69"/>
                        </a:cxn>
                        <a:cxn ang="T149">
                          <a:pos x="T70" y="T71"/>
                        </a:cxn>
                        <a:cxn ang="T150">
                          <a:pos x="T72" y="T73"/>
                        </a:cxn>
                        <a:cxn ang="T151">
                          <a:pos x="T74" y="T75"/>
                        </a:cxn>
                        <a:cxn ang="T152">
                          <a:pos x="T76" y="T77"/>
                        </a:cxn>
                        <a:cxn ang="T153">
                          <a:pos x="T78" y="T79"/>
                        </a:cxn>
                        <a:cxn ang="T154">
                          <a:pos x="T80" y="T81"/>
                        </a:cxn>
                        <a:cxn ang="T155">
                          <a:pos x="T82" y="T83"/>
                        </a:cxn>
                        <a:cxn ang="T156">
                          <a:pos x="T84" y="T85"/>
                        </a:cxn>
                        <a:cxn ang="T157">
                          <a:pos x="T86" y="T87"/>
                        </a:cxn>
                        <a:cxn ang="T158">
                          <a:pos x="T88" y="T89"/>
                        </a:cxn>
                        <a:cxn ang="T159">
                          <a:pos x="T90" y="T91"/>
                        </a:cxn>
                        <a:cxn ang="T160">
                          <a:pos x="T92" y="T93"/>
                        </a:cxn>
                        <a:cxn ang="T161">
                          <a:pos x="T94" y="T95"/>
                        </a:cxn>
                        <a:cxn ang="T162">
                          <a:pos x="T96" y="T97"/>
                        </a:cxn>
                        <a:cxn ang="T163">
                          <a:pos x="T98" y="T99"/>
                        </a:cxn>
                        <a:cxn ang="T164">
                          <a:pos x="T100" y="T101"/>
                        </a:cxn>
                        <a:cxn ang="T165">
                          <a:pos x="T102" y="T103"/>
                        </a:cxn>
                        <a:cxn ang="T166">
                          <a:pos x="T104" y="T105"/>
                        </a:cxn>
                        <a:cxn ang="T167">
                          <a:pos x="T106" y="T107"/>
                        </a:cxn>
                        <a:cxn ang="T168">
                          <a:pos x="T108" y="T109"/>
                        </a:cxn>
                        <a:cxn ang="T169">
                          <a:pos x="T110" y="T111"/>
                        </a:cxn>
                        <a:cxn ang="T170">
                          <a:pos x="T112" y="T113"/>
                        </a:cxn>
                      </a:cxnLst>
                      <a:rect l="0" t="0" r="r" b="b"/>
                      <a:pathLst>
                        <a:path w="336" h="503">
                          <a:moveTo>
                            <a:pt x="310" y="347"/>
                          </a:moveTo>
                          <a:lnTo>
                            <a:pt x="307" y="264"/>
                          </a:lnTo>
                          <a:lnTo>
                            <a:pt x="307" y="213"/>
                          </a:lnTo>
                          <a:lnTo>
                            <a:pt x="306" y="177"/>
                          </a:lnTo>
                          <a:lnTo>
                            <a:pt x="301" y="136"/>
                          </a:lnTo>
                          <a:lnTo>
                            <a:pt x="298" y="120"/>
                          </a:lnTo>
                          <a:lnTo>
                            <a:pt x="294" y="104"/>
                          </a:lnTo>
                          <a:lnTo>
                            <a:pt x="289" y="89"/>
                          </a:lnTo>
                          <a:lnTo>
                            <a:pt x="284" y="73"/>
                          </a:lnTo>
                          <a:lnTo>
                            <a:pt x="276" y="58"/>
                          </a:lnTo>
                          <a:lnTo>
                            <a:pt x="268" y="44"/>
                          </a:lnTo>
                          <a:lnTo>
                            <a:pt x="257" y="31"/>
                          </a:lnTo>
                          <a:lnTo>
                            <a:pt x="246" y="20"/>
                          </a:lnTo>
                          <a:lnTo>
                            <a:pt x="238" y="14"/>
                          </a:lnTo>
                          <a:lnTo>
                            <a:pt x="230" y="10"/>
                          </a:lnTo>
                          <a:lnTo>
                            <a:pt x="220" y="6"/>
                          </a:lnTo>
                          <a:lnTo>
                            <a:pt x="210" y="3"/>
                          </a:lnTo>
                          <a:lnTo>
                            <a:pt x="200" y="0"/>
                          </a:lnTo>
                          <a:lnTo>
                            <a:pt x="188" y="0"/>
                          </a:lnTo>
                          <a:lnTo>
                            <a:pt x="177" y="0"/>
                          </a:lnTo>
                          <a:lnTo>
                            <a:pt x="164" y="1"/>
                          </a:lnTo>
                          <a:lnTo>
                            <a:pt x="158" y="3"/>
                          </a:lnTo>
                          <a:lnTo>
                            <a:pt x="152" y="4"/>
                          </a:lnTo>
                          <a:lnTo>
                            <a:pt x="148" y="5"/>
                          </a:lnTo>
                          <a:lnTo>
                            <a:pt x="142" y="6"/>
                          </a:lnTo>
                          <a:lnTo>
                            <a:pt x="137" y="7"/>
                          </a:lnTo>
                          <a:lnTo>
                            <a:pt x="132" y="10"/>
                          </a:lnTo>
                          <a:lnTo>
                            <a:pt x="127" y="12"/>
                          </a:lnTo>
                          <a:lnTo>
                            <a:pt x="121" y="14"/>
                          </a:lnTo>
                          <a:lnTo>
                            <a:pt x="89" y="57"/>
                          </a:lnTo>
                          <a:lnTo>
                            <a:pt x="60" y="98"/>
                          </a:lnTo>
                          <a:lnTo>
                            <a:pt x="37" y="142"/>
                          </a:lnTo>
                          <a:lnTo>
                            <a:pt x="20" y="189"/>
                          </a:lnTo>
                          <a:lnTo>
                            <a:pt x="7" y="243"/>
                          </a:lnTo>
                          <a:lnTo>
                            <a:pt x="0" y="304"/>
                          </a:lnTo>
                          <a:lnTo>
                            <a:pt x="0" y="376"/>
                          </a:lnTo>
                          <a:lnTo>
                            <a:pt x="7" y="460"/>
                          </a:lnTo>
                          <a:lnTo>
                            <a:pt x="27" y="467"/>
                          </a:lnTo>
                          <a:lnTo>
                            <a:pt x="46" y="474"/>
                          </a:lnTo>
                          <a:lnTo>
                            <a:pt x="67" y="481"/>
                          </a:lnTo>
                          <a:lnTo>
                            <a:pt x="87" y="486"/>
                          </a:lnTo>
                          <a:lnTo>
                            <a:pt x="106" y="491"/>
                          </a:lnTo>
                          <a:lnTo>
                            <a:pt x="127" y="496"/>
                          </a:lnTo>
                          <a:lnTo>
                            <a:pt x="148" y="499"/>
                          </a:lnTo>
                          <a:lnTo>
                            <a:pt x="169" y="501"/>
                          </a:lnTo>
                          <a:lnTo>
                            <a:pt x="188" y="503"/>
                          </a:lnTo>
                          <a:lnTo>
                            <a:pt x="209" y="503"/>
                          </a:lnTo>
                          <a:lnTo>
                            <a:pt x="230" y="500"/>
                          </a:lnTo>
                          <a:lnTo>
                            <a:pt x="251" y="496"/>
                          </a:lnTo>
                          <a:lnTo>
                            <a:pt x="272" y="490"/>
                          </a:lnTo>
                          <a:lnTo>
                            <a:pt x="293" y="481"/>
                          </a:lnTo>
                          <a:lnTo>
                            <a:pt x="314" y="470"/>
                          </a:lnTo>
                          <a:lnTo>
                            <a:pt x="336" y="456"/>
                          </a:lnTo>
                          <a:lnTo>
                            <a:pt x="330" y="445"/>
                          </a:lnTo>
                          <a:lnTo>
                            <a:pt x="322" y="423"/>
                          </a:lnTo>
                          <a:lnTo>
                            <a:pt x="315" y="391"/>
                          </a:lnTo>
                          <a:lnTo>
                            <a:pt x="310" y="347"/>
                          </a:lnTo>
                          <a:close/>
                        </a:path>
                      </a:pathLst>
                    </a:custGeom>
                    <a:solidFill>
                      <a:srgbClr val="BF42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52" name="Freeform 261"/>
                    <p:cNvSpPr>
                      <a:spLocks/>
                    </p:cNvSpPr>
                    <p:nvPr/>
                  </p:nvSpPr>
                  <p:spPr bwMode="auto">
                    <a:xfrm>
                      <a:off x="1975" y="1689"/>
                      <a:ext cx="17" cy="5"/>
                    </a:xfrm>
                    <a:custGeom>
                      <a:avLst/>
                      <a:gdLst>
                        <a:gd name="T0" fmla="*/ 17 w 6"/>
                        <a:gd name="T1" fmla="*/ 3 h 6"/>
                        <a:gd name="T2" fmla="*/ 17 w 6"/>
                        <a:gd name="T3" fmla="*/ 4 h 6"/>
                        <a:gd name="T4" fmla="*/ 14 w 6"/>
                        <a:gd name="T5" fmla="*/ 4 h 6"/>
                        <a:gd name="T6" fmla="*/ 11 w 6"/>
                        <a:gd name="T7" fmla="*/ 5 h 6"/>
                        <a:gd name="T8" fmla="*/ 9 w 6"/>
                        <a:gd name="T9" fmla="*/ 5 h 6"/>
                        <a:gd name="T10" fmla="*/ 6 w 6"/>
                        <a:gd name="T11" fmla="*/ 5 h 6"/>
                        <a:gd name="T12" fmla="*/ 0 w 6"/>
                        <a:gd name="T13" fmla="*/ 4 h 6"/>
                        <a:gd name="T14" fmla="*/ 0 w 6"/>
                        <a:gd name="T15" fmla="*/ 3 h 6"/>
                        <a:gd name="T16" fmla="*/ 0 w 6"/>
                        <a:gd name="T17" fmla="*/ 2 h 6"/>
                        <a:gd name="T18" fmla="*/ 0 w 6"/>
                        <a:gd name="T19" fmla="*/ 1 h 6"/>
                        <a:gd name="T20" fmla="*/ 6 w 6"/>
                        <a:gd name="T21" fmla="*/ 1 h 6"/>
                        <a:gd name="T22" fmla="*/ 9 w 6"/>
                        <a:gd name="T23" fmla="*/ 0 h 6"/>
                        <a:gd name="T24" fmla="*/ 11 w 6"/>
                        <a:gd name="T25" fmla="*/ 0 h 6"/>
                        <a:gd name="T26" fmla="*/ 14 w 6"/>
                        <a:gd name="T27" fmla="*/ 0 h 6"/>
                        <a:gd name="T28" fmla="*/ 17 w 6"/>
                        <a:gd name="T29" fmla="*/ 1 h 6"/>
                        <a:gd name="T30" fmla="*/ 17 w 6"/>
                        <a:gd name="T31" fmla="*/ 2 h 6"/>
                        <a:gd name="T32" fmla="*/ 17 w 6"/>
                        <a:gd name="T33" fmla="*/ 3 h 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0" t="0" r="r" b="b"/>
                      <a:pathLst>
                        <a:path w="6" h="6">
                          <a:moveTo>
                            <a:pt x="6" y="3"/>
                          </a:moveTo>
                          <a:lnTo>
                            <a:pt x="6" y="5"/>
                          </a:lnTo>
                          <a:lnTo>
                            <a:pt x="5" y="5"/>
                          </a:lnTo>
                          <a:lnTo>
                            <a:pt x="4" y="6"/>
                          </a:lnTo>
                          <a:lnTo>
                            <a:pt x="3" y="6"/>
                          </a:lnTo>
                          <a:lnTo>
                            <a:pt x="2" y="6"/>
                          </a:lnTo>
                          <a:lnTo>
                            <a:pt x="0" y="5"/>
                          </a:lnTo>
                          <a:lnTo>
                            <a:pt x="0" y="3"/>
                          </a:lnTo>
                          <a:lnTo>
                            <a:pt x="0" y="2"/>
                          </a:lnTo>
                          <a:lnTo>
                            <a:pt x="0" y="1"/>
                          </a:lnTo>
                          <a:lnTo>
                            <a:pt x="2" y="1"/>
                          </a:lnTo>
                          <a:lnTo>
                            <a:pt x="3" y="0"/>
                          </a:lnTo>
                          <a:lnTo>
                            <a:pt x="4" y="0"/>
                          </a:lnTo>
                          <a:lnTo>
                            <a:pt x="5" y="0"/>
                          </a:lnTo>
                          <a:lnTo>
                            <a:pt x="6" y="1"/>
                          </a:lnTo>
                          <a:lnTo>
                            <a:pt x="6" y="2"/>
                          </a:lnTo>
                          <a:lnTo>
                            <a:pt x="6" y="3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53" name="Freeform 262"/>
                    <p:cNvSpPr>
                      <a:spLocks/>
                    </p:cNvSpPr>
                    <p:nvPr/>
                  </p:nvSpPr>
                  <p:spPr bwMode="auto">
                    <a:xfrm>
                      <a:off x="1535" y="1532"/>
                      <a:ext cx="516" cy="222"/>
                    </a:xfrm>
                    <a:custGeom>
                      <a:avLst/>
                      <a:gdLst>
                        <a:gd name="T0" fmla="*/ 0 w 189"/>
                        <a:gd name="T1" fmla="*/ 99 h 267"/>
                        <a:gd name="T2" fmla="*/ 3 w 189"/>
                        <a:gd name="T3" fmla="*/ 93 h 267"/>
                        <a:gd name="T4" fmla="*/ 11 w 189"/>
                        <a:gd name="T5" fmla="*/ 83 h 267"/>
                        <a:gd name="T6" fmla="*/ 19 w 189"/>
                        <a:gd name="T7" fmla="*/ 71 h 267"/>
                        <a:gd name="T8" fmla="*/ 35 w 189"/>
                        <a:gd name="T9" fmla="*/ 57 h 267"/>
                        <a:gd name="T10" fmla="*/ 55 w 189"/>
                        <a:gd name="T11" fmla="*/ 41 h 267"/>
                        <a:gd name="T12" fmla="*/ 79 w 189"/>
                        <a:gd name="T13" fmla="*/ 26 h 267"/>
                        <a:gd name="T14" fmla="*/ 112 w 189"/>
                        <a:gd name="T15" fmla="*/ 13 h 267"/>
                        <a:gd name="T16" fmla="*/ 145 w 189"/>
                        <a:gd name="T17" fmla="*/ 2 h 267"/>
                        <a:gd name="T18" fmla="*/ 161 w 189"/>
                        <a:gd name="T19" fmla="*/ 0 h 267"/>
                        <a:gd name="T20" fmla="*/ 183 w 189"/>
                        <a:gd name="T21" fmla="*/ 0 h 267"/>
                        <a:gd name="T22" fmla="*/ 205 w 189"/>
                        <a:gd name="T23" fmla="*/ 0 h 267"/>
                        <a:gd name="T24" fmla="*/ 229 w 189"/>
                        <a:gd name="T25" fmla="*/ 1 h 267"/>
                        <a:gd name="T26" fmla="*/ 246 w 189"/>
                        <a:gd name="T27" fmla="*/ 1 h 267"/>
                        <a:gd name="T28" fmla="*/ 265 w 189"/>
                        <a:gd name="T29" fmla="*/ 1 h 267"/>
                        <a:gd name="T30" fmla="*/ 284 w 189"/>
                        <a:gd name="T31" fmla="*/ 1 h 267"/>
                        <a:gd name="T32" fmla="*/ 300 w 189"/>
                        <a:gd name="T33" fmla="*/ 1 h 267"/>
                        <a:gd name="T34" fmla="*/ 328 w 189"/>
                        <a:gd name="T35" fmla="*/ 6 h 267"/>
                        <a:gd name="T36" fmla="*/ 363 w 189"/>
                        <a:gd name="T37" fmla="*/ 17 h 267"/>
                        <a:gd name="T38" fmla="*/ 396 w 189"/>
                        <a:gd name="T39" fmla="*/ 31 h 267"/>
                        <a:gd name="T40" fmla="*/ 434 w 189"/>
                        <a:gd name="T41" fmla="*/ 47 h 267"/>
                        <a:gd name="T42" fmla="*/ 467 w 189"/>
                        <a:gd name="T43" fmla="*/ 64 h 267"/>
                        <a:gd name="T44" fmla="*/ 494 w 189"/>
                        <a:gd name="T45" fmla="*/ 80 h 267"/>
                        <a:gd name="T46" fmla="*/ 511 w 189"/>
                        <a:gd name="T47" fmla="*/ 93 h 267"/>
                        <a:gd name="T48" fmla="*/ 516 w 189"/>
                        <a:gd name="T49" fmla="*/ 101 h 267"/>
                        <a:gd name="T50" fmla="*/ 513 w 189"/>
                        <a:gd name="T51" fmla="*/ 106 h 267"/>
                        <a:gd name="T52" fmla="*/ 513 w 189"/>
                        <a:gd name="T53" fmla="*/ 110 h 267"/>
                        <a:gd name="T54" fmla="*/ 511 w 189"/>
                        <a:gd name="T55" fmla="*/ 114 h 267"/>
                        <a:gd name="T56" fmla="*/ 508 w 189"/>
                        <a:gd name="T57" fmla="*/ 119 h 267"/>
                        <a:gd name="T58" fmla="*/ 475 w 189"/>
                        <a:gd name="T59" fmla="*/ 148 h 267"/>
                        <a:gd name="T60" fmla="*/ 437 w 189"/>
                        <a:gd name="T61" fmla="*/ 172 h 267"/>
                        <a:gd name="T62" fmla="*/ 390 w 189"/>
                        <a:gd name="T63" fmla="*/ 190 h 267"/>
                        <a:gd name="T64" fmla="*/ 347 w 189"/>
                        <a:gd name="T65" fmla="*/ 204 h 267"/>
                        <a:gd name="T66" fmla="*/ 303 w 189"/>
                        <a:gd name="T67" fmla="*/ 213 h 267"/>
                        <a:gd name="T68" fmla="*/ 268 w 189"/>
                        <a:gd name="T69" fmla="*/ 219 h 267"/>
                        <a:gd name="T70" fmla="*/ 243 w 189"/>
                        <a:gd name="T71" fmla="*/ 221 h 267"/>
                        <a:gd name="T72" fmla="*/ 232 w 189"/>
                        <a:gd name="T73" fmla="*/ 222 h 267"/>
                        <a:gd name="T74" fmla="*/ 216 w 189"/>
                        <a:gd name="T75" fmla="*/ 219 h 267"/>
                        <a:gd name="T76" fmla="*/ 180 w 189"/>
                        <a:gd name="T77" fmla="*/ 211 h 267"/>
                        <a:gd name="T78" fmla="*/ 139 w 189"/>
                        <a:gd name="T79" fmla="*/ 201 h 267"/>
                        <a:gd name="T80" fmla="*/ 96 w 189"/>
                        <a:gd name="T81" fmla="*/ 188 h 267"/>
                        <a:gd name="T82" fmla="*/ 55 w 189"/>
                        <a:gd name="T83" fmla="*/ 170 h 267"/>
                        <a:gd name="T84" fmla="*/ 22 w 189"/>
                        <a:gd name="T85" fmla="*/ 150 h 267"/>
                        <a:gd name="T86" fmla="*/ 0 w 189"/>
                        <a:gd name="T87" fmla="*/ 126 h 267"/>
                        <a:gd name="T88" fmla="*/ 0 w 189"/>
                        <a:gd name="T89" fmla="*/ 99 h 267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</a:gdLst>
                      <a:ahLst/>
                      <a:cxnLst>
                        <a:cxn ang="T90">
                          <a:pos x="T0" y="T1"/>
                        </a:cxn>
                        <a:cxn ang="T91">
                          <a:pos x="T2" y="T3"/>
                        </a:cxn>
                        <a:cxn ang="T92">
                          <a:pos x="T4" y="T5"/>
                        </a:cxn>
                        <a:cxn ang="T93">
                          <a:pos x="T6" y="T7"/>
                        </a:cxn>
                        <a:cxn ang="T94">
                          <a:pos x="T8" y="T9"/>
                        </a:cxn>
                        <a:cxn ang="T95">
                          <a:pos x="T10" y="T11"/>
                        </a:cxn>
                        <a:cxn ang="T96">
                          <a:pos x="T12" y="T13"/>
                        </a:cxn>
                        <a:cxn ang="T97">
                          <a:pos x="T14" y="T15"/>
                        </a:cxn>
                        <a:cxn ang="T98">
                          <a:pos x="T16" y="T17"/>
                        </a:cxn>
                        <a:cxn ang="T99">
                          <a:pos x="T18" y="T19"/>
                        </a:cxn>
                        <a:cxn ang="T100">
                          <a:pos x="T20" y="T21"/>
                        </a:cxn>
                        <a:cxn ang="T101">
                          <a:pos x="T22" y="T23"/>
                        </a:cxn>
                        <a:cxn ang="T102">
                          <a:pos x="T24" y="T25"/>
                        </a:cxn>
                        <a:cxn ang="T103">
                          <a:pos x="T26" y="T27"/>
                        </a:cxn>
                        <a:cxn ang="T104">
                          <a:pos x="T28" y="T29"/>
                        </a:cxn>
                        <a:cxn ang="T105">
                          <a:pos x="T30" y="T31"/>
                        </a:cxn>
                        <a:cxn ang="T106">
                          <a:pos x="T32" y="T33"/>
                        </a:cxn>
                        <a:cxn ang="T107">
                          <a:pos x="T34" y="T35"/>
                        </a:cxn>
                        <a:cxn ang="T108">
                          <a:pos x="T36" y="T37"/>
                        </a:cxn>
                        <a:cxn ang="T109">
                          <a:pos x="T38" y="T39"/>
                        </a:cxn>
                        <a:cxn ang="T110">
                          <a:pos x="T40" y="T41"/>
                        </a:cxn>
                        <a:cxn ang="T111">
                          <a:pos x="T42" y="T43"/>
                        </a:cxn>
                        <a:cxn ang="T112">
                          <a:pos x="T44" y="T45"/>
                        </a:cxn>
                        <a:cxn ang="T113">
                          <a:pos x="T46" y="T47"/>
                        </a:cxn>
                        <a:cxn ang="T114">
                          <a:pos x="T48" y="T49"/>
                        </a:cxn>
                        <a:cxn ang="T115">
                          <a:pos x="T50" y="T51"/>
                        </a:cxn>
                        <a:cxn ang="T116">
                          <a:pos x="T52" y="T53"/>
                        </a:cxn>
                        <a:cxn ang="T117">
                          <a:pos x="T54" y="T55"/>
                        </a:cxn>
                        <a:cxn ang="T118">
                          <a:pos x="T56" y="T57"/>
                        </a:cxn>
                        <a:cxn ang="T119">
                          <a:pos x="T58" y="T59"/>
                        </a:cxn>
                        <a:cxn ang="T120">
                          <a:pos x="T60" y="T61"/>
                        </a:cxn>
                        <a:cxn ang="T121">
                          <a:pos x="T62" y="T63"/>
                        </a:cxn>
                        <a:cxn ang="T122">
                          <a:pos x="T64" y="T65"/>
                        </a:cxn>
                        <a:cxn ang="T123">
                          <a:pos x="T66" y="T67"/>
                        </a:cxn>
                        <a:cxn ang="T124">
                          <a:pos x="T68" y="T69"/>
                        </a:cxn>
                        <a:cxn ang="T125">
                          <a:pos x="T70" y="T71"/>
                        </a:cxn>
                        <a:cxn ang="T126">
                          <a:pos x="T72" y="T73"/>
                        </a:cxn>
                        <a:cxn ang="T127">
                          <a:pos x="T74" y="T75"/>
                        </a:cxn>
                        <a:cxn ang="T128">
                          <a:pos x="T76" y="T77"/>
                        </a:cxn>
                        <a:cxn ang="T129">
                          <a:pos x="T78" y="T79"/>
                        </a:cxn>
                        <a:cxn ang="T130">
                          <a:pos x="T80" y="T81"/>
                        </a:cxn>
                        <a:cxn ang="T131">
                          <a:pos x="T82" y="T83"/>
                        </a:cxn>
                        <a:cxn ang="T132">
                          <a:pos x="T84" y="T85"/>
                        </a:cxn>
                        <a:cxn ang="T133">
                          <a:pos x="T86" y="T87"/>
                        </a:cxn>
                        <a:cxn ang="T134">
                          <a:pos x="T88" y="T89"/>
                        </a:cxn>
                      </a:cxnLst>
                      <a:rect l="0" t="0" r="r" b="b"/>
                      <a:pathLst>
                        <a:path w="189" h="267">
                          <a:moveTo>
                            <a:pt x="0" y="119"/>
                          </a:moveTo>
                          <a:lnTo>
                            <a:pt x="1" y="112"/>
                          </a:lnTo>
                          <a:lnTo>
                            <a:pt x="4" y="100"/>
                          </a:lnTo>
                          <a:lnTo>
                            <a:pt x="7" y="85"/>
                          </a:lnTo>
                          <a:lnTo>
                            <a:pt x="13" y="68"/>
                          </a:lnTo>
                          <a:lnTo>
                            <a:pt x="20" y="49"/>
                          </a:lnTo>
                          <a:lnTo>
                            <a:pt x="29" y="31"/>
                          </a:lnTo>
                          <a:lnTo>
                            <a:pt x="41" y="16"/>
                          </a:lnTo>
                          <a:lnTo>
                            <a:pt x="53" y="3"/>
                          </a:lnTo>
                          <a:lnTo>
                            <a:pt x="59" y="0"/>
                          </a:lnTo>
                          <a:lnTo>
                            <a:pt x="67" y="0"/>
                          </a:lnTo>
                          <a:lnTo>
                            <a:pt x="75" y="0"/>
                          </a:lnTo>
                          <a:lnTo>
                            <a:pt x="84" y="1"/>
                          </a:lnTo>
                          <a:lnTo>
                            <a:pt x="90" y="1"/>
                          </a:lnTo>
                          <a:lnTo>
                            <a:pt x="97" y="1"/>
                          </a:lnTo>
                          <a:lnTo>
                            <a:pt x="104" y="1"/>
                          </a:lnTo>
                          <a:lnTo>
                            <a:pt x="110" y="1"/>
                          </a:lnTo>
                          <a:lnTo>
                            <a:pt x="120" y="7"/>
                          </a:lnTo>
                          <a:lnTo>
                            <a:pt x="133" y="20"/>
                          </a:lnTo>
                          <a:lnTo>
                            <a:pt x="145" y="37"/>
                          </a:lnTo>
                          <a:lnTo>
                            <a:pt x="159" y="56"/>
                          </a:lnTo>
                          <a:lnTo>
                            <a:pt x="171" y="77"/>
                          </a:lnTo>
                          <a:lnTo>
                            <a:pt x="181" y="96"/>
                          </a:lnTo>
                          <a:lnTo>
                            <a:pt x="187" y="112"/>
                          </a:lnTo>
                          <a:lnTo>
                            <a:pt x="189" y="121"/>
                          </a:lnTo>
                          <a:lnTo>
                            <a:pt x="188" y="127"/>
                          </a:lnTo>
                          <a:lnTo>
                            <a:pt x="188" y="132"/>
                          </a:lnTo>
                          <a:lnTo>
                            <a:pt x="187" y="137"/>
                          </a:lnTo>
                          <a:lnTo>
                            <a:pt x="186" y="143"/>
                          </a:lnTo>
                          <a:lnTo>
                            <a:pt x="174" y="178"/>
                          </a:lnTo>
                          <a:lnTo>
                            <a:pt x="160" y="207"/>
                          </a:lnTo>
                          <a:lnTo>
                            <a:pt x="143" y="229"/>
                          </a:lnTo>
                          <a:lnTo>
                            <a:pt x="127" y="245"/>
                          </a:lnTo>
                          <a:lnTo>
                            <a:pt x="111" y="256"/>
                          </a:lnTo>
                          <a:lnTo>
                            <a:pt x="98" y="263"/>
                          </a:lnTo>
                          <a:lnTo>
                            <a:pt x="89" y="266"/>
                          </a:lnTo>
                          <a:lnTo>
                            <a:pt x="85" y="267"/>
                          </a:lnTo>
                          <a:lnTo>
                            <a:pt x="79" y="263"/>
                          </a:lnTo>
                          <a:lnTo>
                            <a:pt x="66" y="254"/>
                          </a:lnTo>
                          <a:lnTo>
                            <a:pt x="51" y="242"/>
                          </a:lnTo>
                          <a:lnTo>
                            <a:pt x="35" y="226"/>
                          </a:lnTo>
                          <a:lnTo>
                            <a:pt x="20" y="205"/>
                          </a:lnTo>
                          <a:lnTo>
                            <a:pt x="8" y="181"/>
                          </a:lnTo>
                          <a:lnTo>
                            <a:pt x="0" y="152"/>
                          </a:lnTo>
                          <a:lnTo>
                            <a:pt x="0" y="119"/>
                          </a:lnTo>
                          <a:close/>
                        </a:path>
                      </a:pathLst>
                    </a:custGeom>
                    <a:solidFill>
                      <a:srgbClr val="FFBF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54" name="Freeform 263"/>
                    <p:cNvSpPr>
                      <a:spLocks/>
                    </p:cNvSpPr>
                    <p:nvPr/>
                  </p:nvSpPr>
                  <p:spPr bwMode="auto">
                    <a:xfrm>
                      <a:off x="1812" y="1583"/>
                      <a:ext cx="239" cy="100"/>
                    </a:xfrm>
                    <a:custGeom>
                      <a:avLst/>
                      <a:gdLst>
                        <a:gd name="T0" fmla="*/ 61 w 86"/>
                        <a:gd name="T1" fmla="*/ 10 h 120"/>
                        <a:gd name="T2" fmla="*/ 69 w 86"/>
                        <a:gd name="T3" fmla="*/ 8 h 120"/>
                        <a:gd name="T4" fmla="*/ 86 w 86"/>
                        <a:gd name="T5" fmla="*/ 6 h 120"/>
                        <a:gd name="T6" fmla="*/ 106 w 86"/>
                        <a:gd name="T7" fmla="*/ 3 h 120"/>
                        <a:gd name="T8" fmla="*/ 128 w 86"/>
                        <a:gd name="T9" fmla="*/ 1 h 120"/>
                        <a:gd name="T10" fmla="*/ 153 w 86"/>
                        <a:gd name="T11" fmla="*/ 0 h 120"/>
                        <a:gd name="T12" fmla="*/ 181 w 86"/>
                        <a:gd name="T13" fmla="*/ 1 h 120"/>
                        <a:gd name="T14" fmla="*/ 211 w 86"/>
                        <a:gd name="T15" fmla="*/ 5 h 120"/>
                        <a:gd name="T16" fmla="*/ 239 w 86"/>
                        <a:gd name="T17" fmla="*/ 11 h 120"/>
                        <a:gd name="T18" fmla="*/ 236 w 86"/>
                        <a:gd name="T19" fmla="*/ 10 h 120"/>
                        <a:gd name="T20" fmla="*/ 222 w 86"/>
                        <a:gd name="T21" fmla="*/ 8 h 120"/>
                        <a:gd name="T22" fmla="*/ 208 w 86"/>
                        <a:gd name="T23" fmla="*/ 6 h 120"/>
                        <a:gd name="T24" fmla="*/ 186 w 86"/>
                        <a:gd name="T25" fmla="*/ 4 h 120"/>
                        <a:gd name="T26" fmla="*/ 158 w 86"/>
                        <a:gd name="T27" fmla="*/ 3 h 120"/>
                        <a:gd name="T28" fmla="*/ 133 w 86"/>
                        <a:gd name="T29" fmla="*/ 3 h 120"/>
                        <a:gd name="T30" fmla="*/ 106 w 86"/>
                        <a:gd name="T31" fmla="*/ 5 h 120"/>
                        <a:gd name="T32" fmla="*/ 81 w 86"/>
                        <a:gd name="T33" fmla="*/ 8 h 120"/>
                        <a:gd name="T34" fmla="*/ 42 w 86"/>
                        <a:gd name="T35" fmla="*/ 27 h 120"/>
                        <a:gd name="T36" fmla="*/ 42 w 86"/>
                        <a:gd name="T37" fmla="*/ 51 h 120"/>
                        <a:gd name="T38" fmla="*/ 61 w 86"/>
                        <a:gd name="T39" fmla="*/ 75 h 120"/>
                        <a:gd name="T40" fmla="*/ 83 w 86"/>
                        <a:gd name="T41" fmla="*/ 92 h 120"/>
                        <a:gd name="T42" fmla="*/ 83 w 86"/>
                        <a:gd name="T43" fmla="*/ 95 h 120"/>
                        <a:gd name="T44" fmla="*/ 72 w 86"/>
                        <a:gd name="T45" fmla="*/ 98 h 120"/>
                        <a:gd name="T46" fmla="*/ 56 w 86"/>
                        <a:gd name="T47" fmla="*/ 99 h 120"/>
                        <a:gd name="T48" fmla="*/ 39 w 86"/>
                        <a:gd name="T49" fmla="*/ 100 h 120"/>
                        <a:gd name="T50" fmla="*/ 22 w 86"/>
                        <a:gd name="T51" fmla="*/ 100 h 120"/>
                        <a:gd name="T52" fmla="*/ 8 w 86"/>
                        <a:gd name="T53" fmla="*/ 98 h 120"/>
                        <a:gd name="T54" fmla="*/ 3 w 86"/>
                        <a:gd name="T55" fmla="*/ 97 h 120"/>
                        <a:gd name="T56" fmla="*/ 0 w 86"/>
                        <a:gd name="T57" fmla="*/ 97 h 120"/>
                        <a:gd name="T58" fmla="*/ 11 w 86"/>
                        <a:gd name="T59" fmla="*/ 97 h 120"/>
                        <a:gd name="T60" fmla="*/ 39 w 86"/>
                        <a:gd name="T61" fmla="*/ 96 h 120"/>
                        <a:gd name="T62" fmla="*/ 61 w 86"/>
                        <a:gd name="T63" fmla="*/ 94 h 120"/>
                        <a:gd name="T64" fmla="*/ 67 w 86"/>
                        <a:gd name="T65" fmla="*/ 92 h 120"/>
                        <a:gd name="T66" fmla="*/ 50 w 86"/>
                        <a:gd name="T67" fmla="*/ 81 h 120"/>
                        <a:gd name="T68" fmla="*/ 28 w 86"/>
                        <a:gd name="T69" fmla="*/ 58 h 120"/>
                        <a:gd name="T70" fmla="*/ 25 w 86"/>
                        <a:gd name="T71" fmla="*/ 32 h 120"/>
                        <a:gd name="T72" fmla="*/ 61 w 86"/>
                        <a:gd name="T73" fmla="*/ 10 h 120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</a:gdLst>
                      <a:ahLst/>
                      <a:cxnLst>
                        <a:cxn ang="T74">
                          <a:pos x="T0" y="T1"/>
                        </a:cxn>
                        <a:cxn ang="T75">
                          <a:pos x="T2" y="T3"/>
                        </a:cxn>
                        <a:cxn ang="T76">
                          <a:pos x="T4" y="T5"/>
                        </a:cxn>
                        <a:cxn ang="T77">
                          <a:pos x="T6" y="T7"/>
                        </a:cxn>
                        <a:cxn ang="T78">
                          <a:pos x="T8" y="T9"/>
                        </a:cxn>
                        <a:cxn ang="T79">
                          <a:pos x="T10" y="T11"/>
                        </a:cxn>
                        <a:cxn ang="T80">
                          <a:pos x="T12" y="T13"/>
                        </a:cxn>
                        <a:cxn ang="T81">
                          <a:pos x="T14" y="T15"/>
                        </a:cxn>
                        <a:cxn ang="T82">
                          <a:pos x="T16" y="T17"/>
                        </a:cxn>
                        <a:cxn ang="T83">
                          <a:pos x="T18" y="T19"/>
                        </a:cxn>
                        <a:cxn ang="T84">
                          <a:pos x="T20" y="T21"/>
                        </a:cxn>
                        <a:cxn ang="T85">
                          <a:pos x="T22" y="T23"/>
                        </a:cxn>
                        <a:cxn ang="T86">
                          <a:pos x="T24" y="T25"/>
                        </a:cxn>
                        <a:cxn ang="T87">
                          <a:pos x="T26" y="T27"/>
                        </a:cxn>
                        <a:cxn ang="T88">
                          <a:pos x="T28" y="T29"/>
                        </a:cxn>
                        <a:cxn ang="T89">
                          <a:pos x="T30" y="T31"/>
                        </a:cxn>
                        <a:cxn ang="T90">
                          <a:pos x="T32" y="T33"/>
                        </a:cxn>
                        <a:cxn ang="T91">
                          <a:pos x="T34" y="T35"/>
                        </a:cxn>
                        <a:cxn ang="T92">
                          <a:pos x="T36" y="T37"/>
                        </a:cxn>
                        <a:cxn ang="T93">
                          <a:pos x="T38" y="T39"/>
                        </a:cxn>
                        <a:cxn ang="T94">
                          <a:pos x="T40" y="T41"/>
                        </a:cxn>
                        <a:cxn ang="T95">
                          <a:pos x="T42" y="T43"/>
                        </a:cxn>
                        <a:cxn ang="T96">
                          <a:pos x="T44" y="T45"/>
                        </a:cxn>
                        <a:cxn ang="T97">
                          <a:pos x="T46" y="T47"/>
                        </a:cxn>
                        <a:cxn ang="T98">
                          <a:pos x="T48" y="T49"/>
                        </a:cxn>
                        <a:cxn ang="T99">
                          <a:pos x="T50" y="T51"/>
                        </a:cxn>
                        <a:cxn ang="T100">
                          <a:pos x="T52" y="T53"/>
                        </a:cxn>
                        <a:cxn ang="T101">
                          <a:pos x="T54" y="T55"/>
                        </a:cxn>
                        <a:cxn ang="T102">
                          <a:pos x="T56" y="T57"/>
                        </a:cxn>
                        <a:cxn ang="T103">
                          <a:pos x="T58" y="T59"/>
                        </a:cxn>
                        <a:cxn ang="T104">
                          <a:pos x="T60" y="T61"/>
                        </a:cxn>
                        <a:cxn ang="T105">
                          <a:pos x="T62" y="T63"/>
                        </a:cxn>
                        <a:cxn ang="T106">
                          <a:pos x="T64" y="T65"/>
                        </a:cxn>
                        <a:cxn ang="T107">
                          <a:pos x="T66" y="T67"/>
                        </a:cxn>
                        <a:cxn ang="T108">
                          <a:pos x="T68" y="T69"/>
                        </a:cxn>
                        <a:cxn ang="T109">
                          <a:pos x="T70" y="T71"/>
                        </a:cxn>
                        <a:cxn ang="T110">
                          <a:pos x="T72" y="T73"/>
                        </a:cxn>
                      </a:cxnLst>
                      <a:rect l="0" t="0" r="r" b="b"/>
                      <a:pathLst>
                        <a:path w="86" h="120">
                          <a:moveTo>
                            <a:pt x="22" y="12"/>
                          </a:moveTo>
                          <a:lnTo>
                            <a:pt x="25" y="9"/>
                          </a:lnTo>
                          <a:lnTo>
                            <a:pt x="31" y="7"/>
                          </a:lnTo>
                          <a:lnTo>
                            <a:pt x="38" y="4"/>
                          </a:lnTo>
                          <a:lnTo>
                            <a:pt x="46" y="1"/>
                          </a:lnTo>
                          <a:lnTo>
                            <a:pt x="55" y="0"/>
                          </a:lnTo>
                          <a:lnTo>
                            <a:pt x="65" y="1"/>
                          </a:lnTo>
                          <a:lnTo>
                            <a:pt x="76" y="6"/>
                          </a:lnTo>
                          <a:lnTo>
                            <a:pt x="86" y="13"/>
                          </a:lnTo>
                          <a:lnTo>
                            <a:pt x="85" y="12"/>
                          </a:lnTo>
                          <a:lnTo>
                            <a:pt x="80" y="10"/>
                          </a:lnTo>
                          <a:lnTo>
                            <a:pt x="75" y="7"/>
                          </a:lnTo>
                          <a:lnTo>
                            <a:pt x="67" y="5"/>
                          </a:lnTo>
                          <a:lnTo>
                            <a:pt x="57" y="4"/>
                          </a:lnTo>
                          <a:lnTo>
                            <a:pt x="48" y="4"/>
                          </a:lnTo>
                          <a:lnTo>
                            <a:pt x="38" y="6"/>
                          </a:lnTo>
                          <a:lnTo>
                            <a:pt x="29" y="10"/>
                          </a:lnTo>
                          <a:lnTo>
                            <a:pt x="15" y="32"/>
                          </a:lnTo>
                          <a:lnTo>
                            <a:pt x="15" y="61"/>
                          </a:lnTo>
                          <a:lnTo>
                            <a:pt x="22" y="90"/>
                          </a:lnTo>
                          <a:lnTo>
                            <a:pt x="30" y="110"/>
                          </a:lnTo>
                          <a:lnTo>
                            <a:pt x="30" y="114"/>
                          </a:lnTo>
                          <a:lnTo>
                            <a:pt x="26" y="118"/>
                          </a:lnTo>
                          <a:lnTo>
                            <a:pt x="20" y="119"/>
                          </a:lnTo>
                          <a:lnTo>
                            <a:pt x="14" y="120"/>
                          </a:lnTo>
                          <a:lnTo>
                            <a:pt x="8" y="120"/>
                          </a:lnTo>
                          <a:lnTo>
                            <a:pt x="3" y="118"/>
                          </a:lnTo>
                          <a:lnTo>
                            <a:pt x="1" y="116"/>
                          </a:lnTo>
                          <a:lnTo>
                            <a:pt x="0" y="116"/>
                          </a:lnTo>
                          <a:lnTo>
                            <a:pt x="4" y="116"/>
                          </a:lnTo>
                          <a:lnTo>
                            <a:pt x="14" y="115"/>
                          </a:lnTo>
                          <a:lnTo>
                            <a:pt x="22" y="113"/>
                          </a:lnTo>
                          <a:lnTo>
                            <a:pt x="24" y="110"/>
                          </a:lnTo>
                          <a:lnTo>
                            <a:pt x="18" y="97"/>
                          </a:lnTo>
                          <a:lnTo>
                            <a:pt x="10" y="70"/>
                          </a:lnTo>
                          <a:lnTo>
                            <a:pt x="9" y="38"/>
                          </a:lnTo>
                          <a:lnTo>
                            <a:pt x="22" y="12"/>
                          </a:lnTo>
                          <a:close/>
                        </a:path>
                      </a:pathLst>
                    </a:custGeom>
                    <a:solidFill>
                      <a:srgbClr val="FFA89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55" name="Freeform 264"/>
                    <p:cNvSpPr>
                      <a:spLocks/>
                    </p:cNvSpPr>
                    <p:nvPr/>
                  </p:nvSpPr>
                  <p:spPr bwMode="auto">
                    <a:xfrm>
                      <a:off x="1845" y="1581"/>
                      <a:ext cx="212" cy="24"/>
                    </a:xfrm>
                    <a:custGeom>
                      <a:avLst/>
                      <a:gdLst>
                        <a:gd name="T0" fmla="*/ 43 w 79"/>
                        <a:gd name="T1" fmla="*/ 6 h 26"/>
                        <a:gd name="T2" fmla="*/ 54 w 79"/>
                        <a:gd name="T3" fmla="*/ 5 h 26"/>
                        <a:gd name="T4" fmla="*/ 64 w 79"/>
                        <a:gd name="T5" fmla="*/ 2 h 26"/>
                        <a:gd name="T6" fmla="*/ 83 w 79"/>
                        <a:gd name="T7" fmla="*/ 0 h 26"/>
                        <a:gd name="T8" fmla="*/ 110 w 79"/>
                        <a:gd name="T9" fmla="*/ 0 h 26"/>
                        <a:gd name="T10" fmla="*/ 134 w 79"/>
                        <a:gd name="T11" fmla="*/ 0 h 26"/>
                        <a:gd name="T12" fmla="*/ 158 w 79"/>
                        <a:gd name="T13" fmla="*/ 2 h 26"/>
                        <a:gd name="T14" fmla="*/ 185 w 79"/>
                        <a:gd name="T15" fmla="*/ 6 h 26"/>
                        <a:gd name="T16" fmla="*/ 212 w 79"/>
                        <a:gd name="T17" fmla="*/ 14 h 26"/>
                        <a:gd name="T18" fmla="*/ 207 w 79"/>
                        <a:gd name="T19" fmla="*/ 13 h 26"/>
                        <a:gd name="T20" fmla="*/ 196 w 79"/>
                        <a:gd name="T21" fmla="*/ 10 h 26"/>
                        <a:gd name="T22" fmla="*/ 177 w 79"/>
                        <a:gd name="T23" fmla="*/ 8 h 26"/>
                        <a:gd name="T24" fmla="*/ 156 w 79"/>
                        <a:gd name="T25" fmla="*/ 6 h 26"/>
                        <a:gd name="T26" fmla="*/ 131 w 79"/>
                        <a:gd name="T27" fmla="*/ 5 h 26"/>
                        <a:gd name="T28" fmla="*/ 105 w 79"/>
                        <a:gd name="T29" fmla="*/ 5 h 26"/>
                        <a:gd name="T30" fmla="*/ 78 w 79"/>
                        <a:gd name="T31" fmla="*/ 6 h 26"/>
                        <a:gd name="T32" fmla="*/ 54 w 79"/>
                        <a:gd name="T33" fmla="*/ 10 h 26"/>
                        <a:gd name="T34" fmla="*/ 43 w 79"/>
                        <a:gd name="T35" fmla="*/ 13 h 26"/>
                        <a:gd name="T36" fmla="*/ 35 w 79"/>
                        <a:gd name="T37" fmla="*/ 16 h 26"/>
                        <a:gd name="T38" fmla="*/ 24 w 79"/>
                        <a:gd name="T39" fmla="*/ 19 h 26"/>
                        <a:gd name="T40" fmla="*/ 19 w 79"/>
                        <a:gd name="T41" fmla="*/ 22 h 26"/>
                        <a:gd name="T42" fmla="*/ 13 w 79"/>
                        <a:gd name="T43" fmla="*/ 24 h 26"/>
                        <a:gd name="T44" fmla="*/ 8 w 79"/>
                        <a:gd name="T45" fmla="*/ 24 h 26"/>
                        <a:gd name="T46" fmla="*/ 3 w 79"/>
                        <a:gd name="T47" fmla="*/ 22 h 26"/>
                        <a:gd name="T48" fmla="*/ 0 w 79"/>
                        <a:gd name="T49" fmla="*/ 20 h 26"/>
                        <a:gd name="T50" fmla="*/ 11 w 79"/>
                        <a:gd name="T51" fmla="*/ 16 h 26"/>
                        <a:gd name="T52" fmla="*/ 19 w 79"/>
                        <a:gd name="T53" fmla="*/ 13 h 26"/>
                        <a:gd name="T54" fmla="*/ 32 w 79"/>
                        <a:gd name="T55" fmla="*/ 9 h 26"/>
                        <a:gd name="T56" fmla="*/ 43 w 79"/>
                        <a:gd name="T57" fmla="*/ 6 h 2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</a:gdLst>
                      <a:ahLst/>
                      <a:cxnLst>
                        <a:cxn ang="T58">
                          <a:pos x="T0" y="T1"/>
                        </a:cxn>
                        <a:cxn ang="T59">
                          <a:pos x="T2" y="T3"/>
                        </a:cxn>
                        <a:cxn ang="T60">
                          <a:pos x="T4" y="T5"/>
                        </a:cxn>
                        <a:cxn ang="T61">
                          <a:pos x="T6" y="T7"/>
                        </a:cxn>
                        <a:cxn ang="T62">
                          <a:pos x="T8" y="T9"/>
                        </a:cxn>
                        <a:cxn ang="T63">
                          <a:pos x="T10" y="T11"/>
                        </a:cxn>
                        <a:cxn ang="T64">
                          <a:pos x="T12" y="T13"/>
                        </a:cxn>
                        <a:cxn ang="T65">
                          <a:pos x="T14" y="T15"/>
                        </a:cxn>
                        <a:cxn ang="T66">
                          <a:pos x="T16" y="T17"/>
                        </a:cxn>
                        <a:cxn ang="T67">
                          <a:pos x="T18" y="T19"/>
                        </a:cxn>
                        <a:cxn ang="T68">
                          <a:pos x="T20" y="T21"/>
                        </a:cxn>
                        <a:cxn ang="T69">
                          <a:pos x="T22" y="T23"/>
                        </a:cxn>
                        <a:cxn ang="T70">
                          <a:pos x="T24" y="T25"/>
                        </a:cxn>
                        <a:cxn ang="T71">
                          <a:pos x="T26" y="T27"/>
                        </a:cxn>
                        <a:cxn ang="T72">
                          <a:pos x="T28" y="T29"/>
                        </a:cxn>
                        <a:cxn ang="T73">
                          <a:pos x="T30" y="T31"/>
                        </a:cxn>
                        <a:cxn ang="T74">
                          <a:pos x="T32" y="T33"/>
                        </a:cxn>
                        <a:cxn ang="T75">
                          <a:pos x="T34" y="T35"/>
                        </a:cxn>
                        <a:cxn ang="T76">
                          <a:pos x="T36" y="T37"/>
                        </a:cxn>
                        <a:cxn ang="T77">
                          <a:pos x="T38" y="T39"/>
                        </a:cxn>
                        <a:cxn ang="T78">
                          <a:pos x="T40" y="T41"/>
                        </a:cxn>
                        <a:cxn ang="T79">
                          <a:pos x="T42" y="T43"/>
                        </a:cxn>
                        <a:cxn ang="T80">
                          <a:pos x="T44" y="T45"/>
                        </a:cxn>
                        <a:cxn ang="T81">
                          <a:pos x="T46" y="T47"/>
                        </a:cxn>
                        <a:cxn ang="T82">
                          <a:pos x="T48" y="T49"/>
                        </a:cxn>
                        <a:cxn ang="T83">
                          <a:pos x="T50" y="T51"/>
                        </a:cxn>
                        <a:cxn ang="T84">
                          <a:pos x="T52" y="T53"/>
                        </a:cxn>
                        <a:cxn ang="T85">
                          <a:pos x="T54" y="T55"/>
                        </a:cxn>
                        <a:cxn ang="T86">
                          <a:pos x="T56" y="T57"/>
                        </a:cxn>
                      </a:cxnLst>
                      <a:rect l="0" t="0" r="r" b="b"/>
                      <a:pathLst>
                        <a:path w="79" h="26">
                          <a:moveTo>
                            <a:pt x="16" y="6"/>
                          </a:moveTo>
                          <a:lnTo>
                            <a:pt x="20" y="5"/>
                          </a:lnTo>
                          <a:lnTo>
                            <a:pt x="24" y="2"/>
                          </a:lnTo>
                          <a:lnTo>
                            <a:pt x="31" y="0"/>
                          </a:lnTo>
                          <a:lnTo>
                            <a:pt x="41" y="0"/>
                          </a:lnTo>
                          <a:lnTo>
                            <a:pt x="50" y="0"/>
                          </a:lnTo>
                          <a:lnTo>
                            <a:pt x="59" y="2"/>
                          </a:lnTo>
                          <a:lnTo>
                            <a:pt x="69" y="7"/>
                          </a:lnTo>
                          <a:lnTo>
                            <a:pt x="79" y="15"/>
                          </a:lnTo>
                          <a:lnTo>
                            <a:pt x="77" y="14"/>
                          </a:lnTo>
                          <a:lnTo>
                            <a:pt x="73" y="11"/>
                          </a:lnTo>
                          <a:lnTo>
                            <a:pt x="66" y="9"/>
                          </a:lnTo>
                          <a:lnTo>
                            <a:pt x="58" y="7"/>
                          </a:lnTo>
                          <a:lnTo>
                            <a:pt x="49" y="5"/>
                          </a:lnTo>
                          <a:lnTo>
                            <a:pt x="39" y="5"/>
                          </a:lnTo>
                          <a:lnTo>
                            <a:pt x="29" y="7"/>
                          </a:lnTo>
                          <a:lnTo>
                            <a:pt x="20" y="11"/>
                          </a:lnTo>
                          <a:lnTo>
                            <a:pt x="16" y="14"/>
                          </a:lnTo>
                          <a:lnTo>
                            <a:pt x="13" y="17"/>
                          </a:lnTo>
                          <a:lnTo>
                            <a:pt x="9" y="21"/>
                          </a:lnTo>
                          <a:lnTo>
                            <a:pt x="7" y="24"/>
                          </a:lnTo>
                          <a:lnTo>
                            <a:pt x="5" y="26"/>
                          </a:lnTo>
                          <a:lnTo>
                            <a:pt x="3" y="26"/>
                          </a:lnTo>
                          <a:lnTo>
                            <a:pt x="1" y="24"/>
                          </a:lnTo>
                          <a:lnTo>
                            <a:pt x="0" y="22"/>
                          </a:lnTo>
                          <a:lnTo>
                            <a:pt x="4" y="17"/>
                          </a:lnTo>
                          <a:lnTo>
                            <a:pt x="7" y="14"/>
                          </a:lnTo>
                          <a:lnTo>
                            <a:pt x="12" y="10"/>
                          </a:lnTo>
                          <a:lnTo>
                            <a:pt x="16" y="6"/>
                          </a:lnTo>
                          <a:close/>
                        </a:path>
                      </a:pathLst>
                    </a:custGeom>
                    <a:solidFill>
                      <a:srgbClr val="EA914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56" name="Freeform 265"/>
                    <p:cNvSpPr>
                      <a:spLocks/>
                    </p:cNvSpPr>
                    <p:nvPr/>
                  </p:nvSpPr>
                  <p:spPr bwMode="auto">
                    <a:xfrm>
                      <a:off x="1568" y="1578"/>
                      <a:ext cx="217" cy="23"/>
                    </a:xfrm>
                    <a:custGeom>
                      <a:avLst/>
                      <a:gdLst>
                        <a:gd name="T0" fmla="*/ 175 w 78"/>
                        <a:gd name="T1" fmla="*/ 6 h 29"/>
                        <a:gd name="T2" fmla="*/ 167 w 78"/>
                        <a:gd name="T3" fmla="*/ 5 h 29"/>
                        <a:gd name="T4" fmla="*/ 153 w 78"/>
                        <a:gd name="T5" fmla="*/ 3 h 29"/>
                        <a:gd name="T6" fmla="*/ 134 w 78"/>
                        <a:gd name="T7" fmla="*/ 1 h 29"/>
                        <a:gd name="T8" fmla="*/ 111 w 78"/>
                        <a:gd name="T9" fmla="*/ 0 h 29"/>
                        <a:gd name="T10" fmla="*/ 86 w 78"/>
                        <a:gd name="T11" fmla="*/ 0 h 29"/>
                        <a:gd name="T12" fmla="*/ 58 w 78"/>
                        <a:gd name="T13" fmla="*/ 1 h 29"/>
                        <a:gd name="T14" fmla="*/ 28 w 78"/>
                        <a:gd name="T15" fmla="*/ 4 h 29"/>
                        <a:gd name="T16" fmla="*/ 0 w 78"/>
                        <a:gd name="T17" fmla="*/ 10 h 29"/>
                        <a:gd name="T18" fmla="*/ 3 w 78"/>
                        <a:gd name="T19" fmla="*/ 9 h 29"/>
                        <a:gd name="T20" fmla="*/ 17 w 78"/>
                        <a:gd name="T21" fmla="*/ 7 h 29"/>
                        <a:gd name="T22" fmla="*/ 36 w 78"/>
                        <a:gd name="T23" fmla="*/ 6 h 29"/>
                        <a:gd name="T24" fmla="*/ 61 w 78"/>
                        <a:gd name="T25" fmla="*/ 5 h 29"/>
                        <a:gd name="T26" fmla="*/ 86 w 78"/>
                        <a:gd name="T27" fmla="*/ 4 h 29"/>
                        <a:gd name="T28" fmla="*/ 111 w 78"/>
                        <a:gd name="T29" fmla="*/ 5 h 29"/>
                        <a:gd name="T30" fmla="*/ 142 w 78"/>
                        <a:gd name="T31" fmla="*/ 6 h 29"/>
                        <a:gd name="T32" fmla="*/ 167 w 78"/>
                        <a:gd name="T33" fmla="*/ 11 h 29"/>
                        <a:gd name="T34" fmla="*/ 175 w 78"/>
                        <a:gd name="T35" fmla="*/ 13 h 29"/>
                        <a:gd name="T36" fmla="*/ 184 w 78"/>
                        <a:gd name="T37" fmla="*/ 16 h 29"/>
                        <a:gd name="T38" fmla="*/ 192 w 78"/>
                        <a:gd name="T39" fmla="*/ 18 h 29"/>
                        <a:gd name="T40" fmla="*/ 198 w 78"/>
                        <a:gd name="T41" fmla="*/ 22 h 29"/>
                        <a:gd name="T42" fmla="*/ 206 w 78"/>
                        <a:gd name="T43" fmla="*/ 23 h 29"/>
                        <a:gd name="T44" fmla="*/ 211 w 78"/>
                        <a:gd name="T45" fmla="*/ 23 h 29"/>
                        <a:gd name="T46" fmla="*/ 214 w 78"/>
                        <a:gd name="T47" fmla="*/ 22 h 29"/>
                        <a:gd name="T48" fmla="*/ 217 w 78"/>
                        <a:gd name="T49" fmla="*/ 21 h 29"/>
                        <a:gd name="T50" fmla="*/ 211 w 78"/>
                        <a:gd name="T51" fmla="*/ 17 h 29"/>
                        <a:gd name="T52" fmla="*/ 200 w 78"/>
                        <a:gd name="T53" fmla="*/ 13 h 29"/>
                        <a:gd name="T54" fmla="*/ 189 w 78"/>
                        <a:gd name="T55" fmla="*/ 10 h 29"/>
                        <a:gd name="T56" fmla="*/ 175 w 78"/>
                        <a:gd name="T57" fmla="*/ 6 h 29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</a:gdLst>
                      <a:ahLst/>
                      <a:cxnLst>
                        <a:cxn ang="T58">
                          <a:pos x="T0" y="T1"/>
                        </a:cxn>
                        <a:cxn ang="T59">
                          <a:pos x="T2" y="T3"/>
                        </a:cxn>
                        <a:cxn ang="T60">
                          <a:pos x="T4" y="T5"/>
                        </a:cxn>
                        <a:cxn ang="T61">
                          <a:pos x="T6" y="T7"/>
                        </a:cxn>
                        <a:cxn ang="T62">
                          <a:pos x="T8" y="T9"/>
                        </a:cxn>
                        <a:cxn ang="T63">
                          <a:pos x="T10" y="T11"/>
                        </a:cxn>
                        <a:cxn ang="T64">
                          <a:pos x="T12" y="T13"/>
                        </a:cxn>
                        <a:cxn ang="T65">
                          <a:pos x="T14" y="T15"/>
                        </a:cxn>
                        <a:cxn ang="T66">
                          <a:pos x="T16" y="T17"/>
                        </a:cxn>
                        <a:cxn ang="T67">
                          <a:pos x="T18" y="T19"/>
                        </a:cxn>
                        <a:cxn ang="T68">
                          <a:pos x="T20" y="T21"/>
                        </a:cxn>
                        <a:cxn ang="T69">
                          <a:pos x="T22" y="T23"/>
                        </a:cxn>
                        <a:cxn ang="T70">
                          <a:pos x="T24" y="T25"/>
                        </a:cxn>
                        <a:cxn ang="T71">
                          <a:pos x="T26" y="T27"/>
                        </a:cxn>
                        <a:cxn ang="T72">
                          <a:pos x="T28" y="T29"/>
                        </a:cxn>
                        <a:cxn ang="T73">
                          <a:pos x="T30" y="T31"/>
                        </a:cxn>
                        <a:cxn ang="T74">
                          <a:pos x="T32" y="T33"/>
                        </a:cxn>
                        <a:cxn ang="T75">
                          <a:pos x="T34" y="T35"/>
                        </a:cxn>
                        <a:cxn ang="T76">
                          <a:pos x="T36" y="T37"/>
                        </a:cxn>
                        <a:cxn ang="T77">
                          <a:pos x="T38" y="T39"/>
                        </a:cxn>
                        <a:cxn ang="T78">
                          <a:pos x="T40" y="T41"/>
                        </a:cxn>
                        <a:cxn ang="T79">
                          <a:pos x="T42" y="T43"/>
                        </a:cxn>
                        <a:cxn ang="T80">
                          <a:pos x="T44" y="T45"/>
                        </a:cxn>
                        <a:cxn ang="T81">
                          <a:pos x="T46" y="T47"/>
                        </a:cxn>
                        <a:cxn ang="T82">
                          <a:pos x="T48" y="T49"/>
                        </a:cxn>
                        <a:cxn ang="T83">
                          <a:pos x="T50" y="T51"/>
                        </a:cxn>
                        <a:cxn ang="T84">
                          <a:pos x="T52" y="T53"/>
                        </a:cxn>
                        <a:cxn ang="T85">
                          <a:pos x="T54" y="T55"/>
                        </a:cxn>
                        <a:cxn ang="T86">
                          <a:pos x="T56" y="T57"/>
                        </a:cxn>
                      </a:cxnLst>
                      <a:rect l="0" t="0" r="r" b="b"/>
                      <a:pathLst>
                        <a:path w="78" h="29">
                          <a:moveTo>
                            <a:pt x="63" y="8"/>
                          </a:moveTo>
                          <a:lnTo>
                            <a:pt x="60" y="6"/>
                          </a:lnTo>
                          <a:lnTo>
                            <a:pt x="55" y="4"/>
                          </a:lnTo>
                          <a:lnTo>
                            <a:pt x="48" y="1"/>
                          </a:lnTo>
                          <a:lnTo>
                            <a:pt x="40" y="0"/>
                          </a:lnTo>
                          <a:lnTo>
                            <a:pt x="31" y="0"/>
                          </a:lnTo>
                          <a:lnTo>
                            <a:pt x="21" y="1"/>
                          </a:lnTo>
                          <a:lnTo>
                            <a:pt x="10" y="5"/>
                          </a:lnTo>
                          <a:lnTo>
                            <a:pt x="0" y="12"/>
                          </a:lnTo>
                          <a:lnTo>
                            <a:pt x="1" y="11"/>
                          </a:lnTo>
                          <a:lnTo>
                            <a:pt x="6" y="9"/>
                          </a:lnTo>
                          <a:lnTo>
                            <a:pt x="13" y="7"/>
                          </a:lnTo>
                          <a:lnTo>
                            <a:pt x="22" y="6"/>
                          </a:lnTo>
                          <a:lnTo>
                            <a:pt x="31" y="5"/>
                          </a:lnTo>
                          <a:lnTo>
                            <a:pt x="40" y="6"/>
                          </a:lnTo>
                          <a:lnTo>
                            <a:pt x="51" y="8"/>
                          </a:lnTo>
                          <a:lnTo>
                            <a:pt x="60" y="14"/>
                          </a:lnTo>
                          <a:lnTo>
                            <a:pt x="63" y="16"/>
                          </a:lnTo>
                          <a:lnTo>
                            <a:pt x="66" y="20"/>
                          </a:lnTo>
                          <a:lnTo>
                            <a:pt x="69" y="23"/>
                          </a:lnTo>
                          <a:lnTo>
                            <a:pt x="71" y="28"/>
                          </a:lnTo>
                          <a:lnTo>
                            <a:pt x="74" y="29"/>
                          </a:lnTo>
                          <a:lnTo>
                            <a:pt x="76" y="29"/>
                          </a:lnTo>
                          <a:lnTo>
                            <a:pt x="77" y="28"/>
                          </a:lnTo>
                          <a:lnTo>
                            <a:pt x="78" y="26"/>
                          </a:lnTo>
                          <a:lnTo>
                            <a:pt x="76" y="21"/>
                          </a:lnTo>
                          <a:lnTo>
                            <a:pt x="72" y="16"/>
                          </a:lnTo>
                          <a:lnTo>
                            <a:pt x="68" y="13"/>
                          </a:lnTo>
                          <a:lnTo>
                            <a:pt x="63" y="8"/>
                          </a:lnTo>
                          <a:close/>
                        </a:path>
                      </a:pathLst>
                    </a:custGeom>
                    <a:solidFill>
                      <a:srgbClr val="EA914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57" name="Freeform 266"/>
                    <p:cNvSpPr>
                      <a:spLocks/>
                    </p:cNvSpPr>
                    <p:nvPr/>
                  </p:nvSpPr>
                  <p:spPr bwMode="auto">
                    <a:xfrm>
                      <a:off x="1850" y="1610"/>
                      <a:ext cx="191" cy="21"/>
                    </a:xfrm>
                    <a:custGeom>
                      <a:avLst/>
                      <a:gdLst>
                        <a:gd name="T0" fmla="*/ 147 w 69"/>
                        <a:gd name="T1" fmla="*/ 18 h 27"/>
                        <a:gd name="T2" fmla="*/ 122 w 69"/>
                        <a:gd name="T3" fmla="*/ 20 h 27"/>
                        <a:gd name="T4" fmla="*/ 105 w 69"/>
                        <a:gd name="T5" fmla="*/ 20 h 27"/>
                        <a:gd name="T6" fmla="*/ 89 w 69"/>
                        <a:gd name="T7" fmla="*/ 21 h 27"/>
                        <a:gd name="T8" fmla="*/ 72 w 69"/>
                        <a:gd name="T9" fmla="*/ 20 h 27"/>
                        <a:gd name="T10" fmla="*/ 55 w 69"/>
                        <a:gd name="T11" fmla="*/ 19 h 27"/>
                        <a:gd name="T12" fmla="*/ 36 w 69"/>
                        <a:gd name="T13" fmla="*/ 18 h 27"/>
                        <a:gd name="T14" fmla="*/ 22 w 69"/>
                        <a:gd name="T15" fmla="*/ 17 h 27"/>
                        <a:gd name="T16" fmla="*/ 0 w 69"/>
                        <a:gd name="T17" fmla="*/ 16 h 27"/>
                        <a:gd name="T18" fmla="*/ 6 w 69"/>
                        <a:gd name="T19" fmla="*/ 15 h 27"/>
                        <a:gd name="T20" fmla="*/ 25 w 69"/>
                        <a:gd name="T21" fmla="*/ 11 h 27"/>
                        <a:gd name="T22" fmla="*/ 50 w 69"/>
                        <a:gd name="T23" fmla="*/ 7 h 27"/>
                        <a:gd name="T24" fmla="*/ 78 w 69"/>
                        <a:gd name="T25" fmla="*/ 4 h 27"/>
                        <a:gd name="T26" fmla="*/ 111 w 69"/>
                        <a:gd name="T27" fmla="*/ 1 h 27"/>
                        <a:gd name="T28" fmla="*/ 141 w 69"/>
                        <a:gd name="T29" fmla="*/ 0 h 27"/>
                        <a:gd name="T30" fmla="*/ 172 w 69"/>
                        <a:gd name="T31" fmla="*/ 2 h 27"/>
                        <a:gd name="T32" fmla="*/ 191 w 69"/>
                        <a:gd name="T33" fmla="*/ 7 h 27"/>
                        <a:gd name="T34" fmla="*/ 191 w 69"/>
                        <a:gd name="T35" fmla="*/ 9 h 27"/>
                        <a:gd name="T36" fmla="*/ 191 w 69"/>
                        <a:gd name="T37" fmla="*/ 11 h 27"/>
                        <a:gd name="T38" fmla="*/ 177 w 69"/>
                        <a:gd name="T39" fmla="*/ 15 h 27"/>
                        <a:gd name="T40" fmla="*/ 147 w 69"/>
                        <a:gd name="T41" fmla="*/ 18 h 27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0" t="0" r="r" b="b"/>
                      <a:pathLst>
                        <a:path w="69" h="27">
                          <a:moveTo>
                            <a:pt x="53" y="23"/>
                          </a:moveTo>
                          <a:lnTo>
                            <a:pt x="44" y="26"/>
                          </a:lnTo>
                          <a:lnTo>
                            <a:pt x="38" y="26"/>
                          </a:lnTo>
                          <a:lnTo>
                            <a:pt x="32" y="27"/>
                          </a:lnTo>
                          <a:lnTo>
                            <a:pt x="26" y="26"/>
                          </a:lnTo>
                          <a:lnTo>
                            <a:pt x="20" y="24"/>
                          </a:lnTo>
                          <a:lnTo>
                            <a:pt x="13" y="23"/>
                          </a:lnTo>
                          <a:lnTo>
                            <a:pt x="8" y="22"/>
                          </a:lnTo>
                          <a:lnTo>
                            <a:pt x="0" y="20"/>
                          </a:lnTo>
                          <a:lnTo>
                            <a:pt x="2" y="19"/>
                          </a:lnTo>
                          <a:lnTo>
                            <a:pt x="9" y="14"/>
                          </a:lnTo>
                          <a:lnTo>
                            <a:pt x="18" y="9"/>
                          </a:lnTo>
                          <a:lnTo>
                            <a:pt x="28" y="5"/>
                          </a:lnTo>
                          <a:lnTo>
                            <a:pt x="40" y="1"/>
                          </a:lnTo>
                          <a:lnTo>
                            <a:pt x="51" y="0"/>
                          </a:lnTo>
                          <a:lnTo>
                            <a:pt x="62" y="3"/>
                          </a:lnTo>
                          <a:lnTo>
                            <a:pt x="69" y="9"/>
                          </a:lnTo>
                          <a:lnTo>
                            <a:pt x="69" y="11"/>
                          </a:lnTo>
                          <a:lnTo>
                            <a:pt x="69" y="14"/>
                          </a:lnTo>
                          <a:lnTo>
                            <a:pt x="64" y="19"/>
                          </a:lnTo>
                          <a:lnTo>
                            <a:pt x="53" y="23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58" name="Freeform 267"/>
                    <p:cNvSpPr>
                      <a:spLocks/>
                    </p:cNvSpPr>
                    <p:nvPr/>
                  </p:nvSpPr>
                  <p:spPr bwMode="auto">
                    <a:xfrm>
                      <a:off x="1850" y="1603"/>
                      <a:ext cx="191" cy="22"/>
                    </a:xfrm>
                    <a:custGeom>
                      <a:avLst/>
                      <a:gdLst>
                        <a:gd name="T0" fmla="*/ 87 w 70"/>
                        <a:gd name="T1" fmla="*/ 15 h 27"/>
                        <a:gd name="T2" fmla="*/ 44 w 70"/>
                        <a:gd name="T3" fmla="*/ 16 h 27"/>
                        <a:gd name="T4" fmla="*/ 14 w 70"/>
                        <a:gd name="T5" fmla="*/ 19 h 27"/>
                        <a:gd name="T6" fmla="*/ 3 w 70"/>
                        <a:gd name="T7" fmla="*/ 21 h 27"/>
                        <a:gd name="T8" fmla="*/ 0 w 70"/>
                        <a:gd name="T9" fmla="*/ 22 h 27"/>
                        <a:gd name="T10" fmla="*/ 3 w 70"/>
                        <a:gd name="T11" fmla="*/ 20 h 27"/>
                        <a:gd name="T12" fmla="*/ 11 w 70"/>
                        <a:gd name="T13" fmla="*/ 16 h 27"/>
                        <a:gd name="T14" fmla="*/ 30 w 70"/>
                        <a:gd name="T15" fmla="*/ 11 h 27"/>
                        <a:gd name="T16" fmla="*/ 52 w 70"/>
                        <a:gd name="T17" fmla="*/ 5 h 27"/>
                        <a:gd name="T18" fmla="*/ 76 w 70"/>
                        <a:gd name="T19" fmla="*/ 1 h 27"/>
                        <a:gd name="T20" fmla="*/ 112 w 70"/>
                        <a:gd name="T21" fmla="*/ 0 h 27"/>
                        <a:gd name="T22" fmla="*/ 150 w 70"/>
                        <a:gd name="T23" fmla="*/ 3 h 27"/>
                        <a:gd name="T24" fmla="*/ 191 w 70"/>
                        <a:gd name="T25" fmla="*/ 11 h 27"/>
                        <a:gd name="T26" fmla="*/ 191 w 70"/>
                        <a:gd name="T27" fmla="*/ 11 h 27"/>
                        <a:gd name="T28" fmla="*/ 186 w 70"/>
                        <a:gd name="T29" fmla="*/ 11 h 27"/>
                        <a:gd name="T30" fmla="*/ 177 w 70"/>
                        <a:gd name="T31" fmla="*/ 11 h 27"/>
                        <a:gd name="T32" fmla="*/ 166 w 70"/>
                        <a:gd name="T33" fmla="*/ 11 h 27"/>
                        <a:gd name="T34" fmla="*/ 153 w 70"/>
                        <a:gd name="T35" fmla="*/ 12 h 27"/>
                        <a:gd name="T36" fmla="*/ 134 w 70"/>
                        <a:gd name="T37" fmla="*/ 12 h 27"/>
                        <a:gd name="T38" fmla="*/ 112 w 70"/>
                        <a:gd name="T39" fmla="*/ 13 h 27"/>
                        <a:gd name="T40" fmla="*/ 87 w 70"/>
                        <a:gd name="T41" fmla="*/ 15 h 27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0" t="0" r="r" b="b"/>
                      <a:pathLst>
                        <a:path w="70" h="27">
                          <a:moveTo>
                            <a:pt x="32" y="18"/>
                          </a:moveTo>
                          <a:lnTo>
                            <a:pt x="16" y="20"/>
                          </a:lnTo>
                          <a:lnTo>
                            <a:pt x="5" y="23"/>
                          </a:lnTo>
                          <a:lnTo>
                            <a:pt x="1" y="26"/>
                          </a:lnTo>
                          <a:lnTo>
                            <a:pt x="0" y="27"/>
                          </a:lnTo>
                          <a:lnTo>
                            <a:pt x="1" y="25"/>
                          </a:lnTo>
                          <a:lnTo>
                            <a:pt x="4" y="20"/>
                          </a:lnTo>
                          <a:lnTo>
                            <a:pt x="11" y="13"/>
                          </a:lnTo>
                          <a:lnTo>
                            <a:pt x="19" y="6"/>
                          </a:lnTo>
                          <a:lnTo>
                            <a:pt x="28" y="1"/>
                          </a:lnTo>
                          <a:lnTo>
                            <a:pt x="41" y="0"/>
                          </a:lnTo>
                          <a:lnTo>
                            <a:pt x="55" y="4"/>
                          </a:lnTo>
                          <a:lnTo>
                            <a:pt x="70" y="14"/>
                          </a:lnTo>
                          <a:lnTo>
                            <a:pt x="68" y="14"/>
                          </a:lnTo>
                          <a:lnTo>
                            <a:pt x="65" y="14"/>
                          </a:lnTo>
                          <a:lnTo>
                            <a:pt x="61" y="14"/>
                          </a:lnTo>
                          <a:lnTo>
                            <a:pt x="56" y="15"/>
                          </a:lnTo>
                          <a:lnTo>
                            <a:pt x="49" y="15"/>
                          </a:lnTo>
                          <a:lnTo>
                            <a:pt x="41" y="16"/>
                          </a:lnTo>
                          <a:lnTo>
                            <a:pt x="32" y="18"/>
                          </a:lnTo>
                          <a:close/>
                        </a:path>
                      </a:pathLst>
                    </a:custGeom>
                    <a:solidFill>
                      <a:srgbClr val="FFA89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59" name="Freeform 268"/>
                    <p:cNvSpPr>
                      <a:spLocks/>
                    </p:cNvSpPr>
                    <p:nvPr/>
                  </p:nvSpPr>
                  <p:spPr bwMode="auto">
                    <a:xfrm>
                      <a:off x="1959" y="1616"/>
                      <a:ext cx="49" cy="12"/>
                    </a:xfrm>
                    <a:custGeom>
                      <a:avLst/>
                      <a:gdLst>
                        <a:gd name="T0" fmla="*/ 49 w 18"/>
                        <a:gd name="T1" fmla="*/ 5 h 15"/>
                        <a:gd name="T2" fmla="*/ 46 w 18"/>
                        <a:gd name="T3" fmla="*/ 8 h 15"/>
                        <a:gd name="T4" fmla="*/ 44 w 18"/>
                        <a:gd name="T5" fmla="*/ 10 h 15"/>
                        <a:gd name="T6" fmla="*/ 33 w 18"/>
                        <a:gd name="T7" fmla="*/ 11 h 15"/>
                        <a:gd name="T8" fmla="*/ 25 w 18"/>
                        <a:gd name="T9" fmla="*/ 12 h 15"/>
                        <a:gd name="T10" fmla="*/ 14 w 18"/>
                        <a:gd name="T11" fmla="*/ 11 h 15"/>
                        <a:gd name="T12" fmla="*/ 8 w 18"/>
                        <a:gd name="T13" fmla="*/ 10 h 15"/>
                        <a:gd name="T14" fmla="*/ 3 w 18"/>
                        <a:gd name="T15" fmla="*/ 8 h 15"/>
                        <a:gd name="T16" fmla="*/ 0 w 18"/>
                        <a:gd name="T17" fmla="*/ 5 h 15"/>
                        <a:gd name="T18" fmla="*/ 0 w 18"/>
                        <a:gd name="T19" fmla="*/ 4 h 15"/>
                        <a:gd name="T20" fmla="*/ 5 w 18"/>
                        <a:gd name="T21" fmla="*/ 2 h 15"/>
                        <a:gd name="T22" fmla="*/ 11 w 18"/>
                        <a:gd name="T23" fmla="*/ 1 h 15"/>
                        <a:gd name="T24" fmla="*/ 27 w 18"/>
                        <a:gd name="T25" fmla="*/ 0 h 15"/>
                        <a:gd name="T26" fmla="*/ 38 w 18"/>
                        <a:gd name="T27" fmla="*/ 0 h 15"/>
                        <a:gd name="T28" fmla="*/ 44 w 18"/>
                        <a:gd name="T29" fmla="*/ 1 h 15"/>
                        <a:gd name="T30" fmla="*/ 49 w 18"/>
                        <a:gd name="T31" fmla="*/ 2 h 15"/>
                        <a:gd name="T32" fmla="*/ 49 w 18"/>
                        <a:gd name="T33" fmla="*/ 5 h 15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0" t="0" r="r" b="b"/>
                      <a:pathLst>
                        <a:path w="18" h="15">
                          <a:moveTo>
                            <a:pt x="18" y="6"/>
                          </a:moveTo>
                          <a:lnTo>
                            <a:pt x="17" y="10"/>
                          </a:lnTo>
                          <a:lnTo>
                            <a:pt x="16" y="12"/>
                          </a:lnTo>
                          <a:lnTo>
                            <a:pt x="12" y="14"/>
                          </a:lnTo>
                          <a:lnTo>
                            <a:pt x="9" y="15"/>
                          </a:lnTo>
                          <a:lnTo>
                            <a:pt x="5" y="14"/>
                          </a:lnTo>
                          <a:lnTo>
                            <a:pt x="3" y="12"/>
                          </a:lnTo>
                          <a:lnTo>
                            <a:pt x="1" y="10"/>
                          </a:lnTo>
                          <a:lnTo>
                            <a:pt x="0" y="6"/>
                          </a:lnTo>
                          <a:lnTo>
                            <a:pt x="0" y="5"/>
                          </a:lnTo>
                          <a:lnTo>
                            <a:pt x="2" y="3"/>
                          </a:lnTo>
                          <a:lnTo>
                            <a:pt x="4" y="1"/>
                          </a:lnTo>
                          <a:lnTo>
                            <a:pt x="10" y="0"/>
                          </a:lnTo>
                          <a:lnTo>
                            <a:pt x="14" y="0"/>
                          </a:lnTo>
                          <a:lnTo>
                            <a:pt x="16" y="1"/>
                          </a:lnTo>
                          <a:lnTo>
                            <a:pt x="18" y="3"/>
                          </a:lnTo>
                          <a:lnTo>
                            <a:pt x="18" y="6"/>
                          </a:lnTo>
                          <a:close/>
                        </a:path>
                      </a:pathLst>
                    </a:custGeom>
                    <a:solidFill>
                      <a:srgbClr val="77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60" name="Freeform 269"/>
                    <p:cNvSpPr>
                      <a:spLocks/>
                    </p:cNvSpPr>
                    <p:nvPr/>
                  </p:nvSpPr>
                  <p:spPr bwMode="auto">
                    <a:xfrm>
                      <a:off x="1992" y="1618"/>
                      <a:ext cx="11" cy="3"/>
                    </a:xfrm>
                    <a:custGeom>
                      <a:avLst/>
                      <a:gdLst>
                        <a:gd name="T0" fmla="*/ 0 w 6"/>
                        <a:gd name="T1" fmla="*/ 2 h 4"/>
                        <a:gd name="T2" fmla="*/ 0 w 6"/>
                        <a:gd name="T3" fmla="*/ 2 h 4"/>
                        <a:gd name="T4" fmla="*/ 2 w 6"/>
                        <a:gd name="T5" fmla="*/ 2 h 4"/>
                        <a:gd name="T6" fmla="*/ 6 w 6"/>
                        <a:gd name="T7" fmla="*/ 3 h 4"/>
                        <a:gd name="T8" fmla="*/ 7 w 6"/>
                        <a:gd name="T9" fmla="*/ 3 h 4"/>
                        <a:gd name="T10" fmla="*/ 9 w 6"/>
                        <a:gd name="T11" fmla="*/ 3 h 4"/>
                        <a:gd name="T12" fmla="*/ 9 w 6"/>
                        <a:gd name="T13" fmla="*/ 2 h 4"/>
                        <a:gd name="T14" fmla="*/ 11 w 6"/>
                        <a:gd name="T15" fmla="*/ 2 h 4"/>
                        <a:gd name="T16" fmla="*/ 11 w 6"/>
                        <a:gd name="T17" fmla="*/ 2 h 4"/>
                        <a:gd name="T18" fmla="*/ 11 w 6"/>
                        <a:gd name="T19" fmla="*/ 1 h 4"/>
                        <a:gd name="T20" fmla="*/ 9 w 6"/>
                        <a:gd name="T21" fmla="*/ 1 h 4"/>
                        <a:gd name="T22" fmla="*/ 9 w 6"/>
                        <a:gd name="T23" fmla="*/ 0 h 4"/>
                        <a:gd name="T24" fmla="*/ 7 w 6"/>
                        <a:gd name="T25" fmla="*/ 0 h 4"/>
                        <a:gd name="T26" fmla="*/ 6 w 6"/>
                        <a:gd name="T27" fmla="*/ 0 h 4"/>
                        <a:gd name="T28" fmla="*/ 2 w 6"/>
                        <a:gd name="T29" fmla="*/ 1 h 4"/>
                        <a:gd name="T30" fmla="*/ 0 w 6"/>
                        <a:gd name="T31" fmla="*/ 1 h 4"/>
                        <a:gd name="T32" fmla="*/ 0 w 6"/>
                        <a:gd name="T33" fmla="*/ 2 h 4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0" t="0" r="r" b="b"/>
                      <a:pathLst>
                        <a:path w="6" h="4">
                          <a:moveTo>
                            <a:pt x="0" y="2"/>
                          </a:moveTo>
                          <a:lnTo>
                            <a:pt x="0" y="3"/>
                          </a:lnTo>
                          <a:lnTo>
                            <a:pt x="1" y="3"/>
                          </a:lnTo>
                          <a:lnTo>
                            <a:pt x="3" y="4"/>
                          </a:lnTo>
                          <a:lnTo>
                            <a:pt x="4" y="4"/>
                          </a:lnTo>
                          <a:lnTo>
                            <a:pt x="5" y="4"/>
                          </a:lnTo>
                          <a:lnTo>
                            <a:pt x="5" y="3"/>
                          </a:lnTo>
                          <a:lnTo>
                            <a:pt x="6" y="3"/>
                          </a:lnTo>
                          <a:lnTo>
                            <a:pt x="6" y="2"/>
                          </a:lnTo>
                          <a:lnTo>
                            <a:pt x="6" y="1"/>
                          </a:lnTo>
                          <a:lnTo>
                            <a:pt x="5" y="1"/>
                          </a:lnTo>
                          <a:lnTo>
                            <a:pt x="5" y="0"/>
                          </a:lnTo>
                          <a:lnTo>
                            <a:pt x="4" y="0"/>
                          </a:lnTo>
                          <a:lnTo>
                            <a:pt x="3" y="0"/>
                          </a:lnTo>
                          <a:lnTo>
                            <a:pt x="1" y="1"/>
                          </a:lnTo>
                          <a:lnTo>
                            <a:pt x="0" y="1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61" name="Freeform 270"/>
                    <p:cNvSpPr>
                      <a:spLocks/>
                    </p:cNvSpPr>
                    <p:nvPr/>
                  </p:nvSpPr>
                  <p:spPr bwMode="auto">
                    <a:xfrm>
                      <a:off x="1573" y="1600"/>
                      <a:ext cx="196" cy="23"/>
                    </a:xfrm>
                    <a:custGeom>
                      <a:avLst/>
                      <a:gdLst>
                        <a:gd name="T0" fmla="*/ 108 w 71"/>
                        <a:gd name="T1" fmla="*/ 14 h 27"/>
                        <a:gd name="T2" fmla="*/ 157 w 71"/>
                        <a:gd name="T3" fmla="*/ 17 h 27"/>
                        <a:gd name="T4" fmla="*/ 182 w 71"/>
                        <a:gd name="T5" fmla="*/ 20 h 27"/>
                        <a:gd name="T6" fmla="*/ 193 w 71"/>
                        <a:gd name="T7" fmla="*/ 22 h 27"/>
                        <a:gd name="T8" fmla="*/ 196 w 71"/>
                        <a:gd name="T9" fmla="*/ 23 h 27"/>
                        <a:gd name="T10" fmla="*/ 193 w 71"/>
                        <a:gd name="T11" fmla="*/ 21 h 27"/>
                        <a:gd name="T12" fmla="*/ 185 w 71"/>
                        <a:gd name="T13" fmla="*/ 16 h 27"/>
                        <a:gd name="T14" fmla="*/ 166 w 71"/>
                        <a:gd name="T15" fmla="*/ 12 h 27"/>
                        <a:gd name="T16" fmla="*/ 144 w 71"/>
                        <a:gd name="T17" fmla="*/ 6 h 27"/>
                        <a:gd name="T18" fmla="*/ 116 w 71"/>
                        <a:gd name="T19" fmla="*/ 1 h 27"/>
                        <a:gd name="T20" fmla="*/ 83 w 71"/>
                        <a:gd name="T21" fmla="*/ 0 h 27"/>
                        <a:gd name="T22" fmla="*/ 44 w 71"/>
                        <a:gd name="T23" fmla="*/ 3 h 27"/>
                        <a:gd name="T24" fmla="*/ 0 w 71"/>
                        <a:gd name="T25" fmla="*/ 12 h 27"/>
                        <a:gd name="T26" fmla="*/ 0 w 71"/>
                        <a:gd name="T27" fmla="*/ 12 h 27"/>
                        <a:gd name="T28" fmla="*/ 6 w 71"/>
                        <a:gd name="T29" fmla="*/ 12 h 27"/>
                        <a:gd name="T30" fmla="*/ 14 w 71"/>
                        <a:gd name="T31" fmla="*/ 12 h 27"/>
                        <a:gd name="T32" fmla="*/ 25 w 71"/>
                        <a:gd name="T33" fmla="*/ 12 h 27"/>
                        <a:gd name="T34" fmla="*/ 41 w 71"/>
                        <a:gd name="T35" fmla="*/ 13 h 27"/>
                        <a:gd name="T36" fmla="*/ 61 w 71"/>
                        <a:gd name="T37" fmla="*/ 13 h 27"/>
                        <a:gd name="T38" fmla="*/ 83 w 71"/>
                        <a:gd name="T39" fmla="*/ 14 h 27"/>
                        <a:gd name="T40" fmla="*/ 108 w 71"/>
                        <a:gd name="T41" fmla="*/ 14 h 27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0" t="0" r="r" b="b"/>
                      <a:pathLst>
                        <a:path w="71" h="27">
                          <a:moveTo>
                            <a:pt x="39" y="17"/>
                          </a:moveTo>
                          <a:lnTo>
                            <a:pt x="57" y="20"/>
                          </a:lnTo>
                          <a:lnTo>
                            <a:pt x="66" y="24"/>
                          </a:lnTo>
                          <a:lnTo>
                            <a:pt x="70" y="26"/>
                          </a:lnTo>
                          <a:lnTo>
                            <a:pt x="71" y="27"/>
                          </a:lnTo>
                          <a:lnTo>
                            <a:pt x="70" y="25"/>
                          </a:lnTo>
                          <a:lnTo>
                            <a:pt x="67" y="19"/>
                          </a:lnTo>
                          <a:lnTo>
                            <a:pt x="60" y="14"/>
                          </a:lnTo>
                          <a:lnTo>
                            <a:pt x="52" y="7"/>
                          </a:lnTo>
                          <a:lnTo>
                            <a:pt x="42" y="1"/>
                          </a:lnTo>
                          <a:lnTo>
                            <a:pt x="30" y="0"/>
                          </a:lnTo>
                          <a:lnTo>
                            <a:pt x="16" y="3"/>
                          </a:lnTo>
                          <a:lnTo>
                            <a:pt x="0" y="14"/>
                          </a:lnTo>
                          <a:lnTo>
                            <a:pt x="2" y="14"/>
                          </a:lnTo>
                          <a:lnTo>
                            <a:pt x="5" y="14"/>
                          </a:lnTo>
                          <a:lnTo>
                            <a:pt x="9" y="14"/>
                          </a:lnTo>
                          <a:lnTo>
                            <a:pt x="15" y="15"/>
                          </a:lnTo>
                          <a:lnTo>
                            <a:pt x="22" y="15"/>
                          </a:lnTo>
                          <a:lnTo>
                            <a:pt x="30" y="16"/>
                          </a:lnTo>
                          <a:lnTo>
                            <a:pt x="39" y="17"/>
                          </a:lnTo>
                          <a:close/>
                        </a:path>
                      </a:pathLst>
                    </a:custGeom>
                    <a:solidFill>
                      <a:srgbClr val="FFA89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62" name="Freeform 271"/>
                    <p:cNvSpPr>
                      <a:spLocks/>
                    </p:cNvSpPr>
                    <p:nvPr/>
                  </p:nvSpPr>
                  <p:spPr bwMode="auto">
                    <a:xfrm>
                      <a:off x="1578" y="1610"/>
                      <a:ext cx="191" cy="18"/>
                    </a:xfrm>
                    <a:custGeom>
                      <a:avLst/>
                      <a:gdLst>
                        <a:gd name="T0" fmla="*/ 49 w 70"/>
                        <a:gd name="T1" fmla="*/ 16 h 22"/>
                        <a:gd name="T2" fmla="*/ 71 w 70"/>
                        <a:gd name="T3" fmla="*/ 17 h 22"/>
                        <a:gd name="T4" fmla="*/ 87 w 70"/>
                        <a:gd name="T5" fmla="*/ 17 h 22"/>
                        <a:gd name="T6" fmla="*/ 104 w 70"/>
                        <a:gd name="T7" fmla="*/ 18 h 22"/>
                        <a:gd name="T8" fmla="*/ 120 w 70"/>
                        <a:gd name="T9" fmla="*/ 17 h 22"/>
                        <a:gd name="T10" fmla="*/ 136 w 70"/>
                        <a:gd name="T11" fmla="*/ 17 h 22"/>
                        <a:gd name="T12" fmla="*/ 156 w 70"/>
                        <a:gd name="T13" fmla="*/ 16 h 22"/>
                        <a:gd name="T14" fmla="*/ 169 w 70"/>
                        <a:gd name="T15" fmla="*/ 15 h 22"/>
                        <a:gd name="T16" fmla="*/ 191 w 70"/>
                        <a:gd name="T17" fmla="*/ 13 h 22"/>
                        <a:gd name="T18" fmla="*/ 186 w 70"/>
                        <a:gd name="T19" fmla="*/ 12 h 22"/>
                        <a:gd name="T20" fmla="*/ 169 w 70"/>
                        <a:gd name="T21" fmla="*/ 11 h 22"/>
                        <a:gd name="T22" fmla="*/ 147 w 70"/>
                        <a:gd name="T23" fmla="*/ 7 h 22"/>
                        <a:gd name="T24" fmla="*/ 120 w 70"/>
                        <a:gd name="T25" fmla="*/ 4 h 22"/>
                        <a:gd name="T26" fmla="*/ 87 w 70"/>
                        <a:gd name="T27" fmla="*/ 1 h 22"/>
                        <a:gd name="T28" fmla="*/ 57 w 70"/>
                        <a:gd name="T29" fmla="*/ 0 h 22"/>
                        <a:gd name="T30" fmla="*/ 30 w 70"/>
                        <a:gd name="T31" fmla="*/ 1 h 22"/>
                        <a:gd name="T32" fmla="*/ 3 w 70"/>
                        <a:gd name="T33" fmla="*/ 4 h 22"/>
                        <a:gd name="T34" fmla="*/ 0 w 70"/>
                        <a:gd name="T35" fmla="*/ 5 h 22"/>
                        <a:gd name="T36" fmla="*/ 3 w 70"/>
                        <a:gd name="T37" fmla="*/ 7 h 22"/>
                        <a:gd name="T38" fmla="*/ 14 w 70"/>
                        <a:gd name="T39" fmla="*/ 11 h 22"/>
                        <a:gd name="T40" fmla="*/ 49 w 70"/>
                        <a:gd name="T41" fmla="*/ 16 h 22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0" t="0" r="r" b="b"/>
                      <a:pathLst>
                        <a:path w="70" h="22">
                          <a:moveTo>
                            <a:pt x="18" y="19"/>
                          </a:moveTo>
                          <a:lnTo>
                            <a:pt x="26" y="21"/>
                          </a:lnTo>
                          <a:lnTo>
                            <a:pt x="32" y="21"/>
                          </a:lnTo>
                          <a:lnTo>
                            <a:pt x="38" y="22"/>
                          </a:lnTo>
                          <a:lnTo>
                            <a:pt x="44" y="21"/>
                          </a:lnTo>
                          <a:lnTo>
                            <a:pt x="50" y="21"/>
                          </a:lnTo>
                          <a:lnTo>
                            <a:pt x="57" y="20"/>
                          </a:lnTo>
                          <a:lnTo>
                            <a:pt x="62" y="18"/>
                          </a:lnTo>
                          <a:lnTo>
                            <a:pt x="70" y="16"/>
                          </a:lnTo>
                          <a:lnTo>
                            <a:pt x="68" y="15"/>
                          </a:lnTo>
                          <a:lnTo>
                            <a:pt x="62" y="13"/>
                          </a:lnTo>
                          <a:lnTo>
                            <a:pt x="54" y="8"/>
                          </a:lnTo>
                          <a:lnTo>
                            <a:pt x="44" y="5"/>
                          </a:lnTo>
                          <a:lnTo>
                            <a:pt x="32" y="1"/>
                          </a:lnTo>
                          <a:lnTo>
                            <a:pt x="21" y="0"/>
                          </a:lnTo>
                          <a:lnTo>
                            <a:pt x="11" y="1"/>
                          </a:lnTo>
                          <a:lnTo>
                            <a:pt x="1" y="5"/>
                          </a:lnTo>
                          <a:lnTo>
                            <a:pt x="0" y="6"/>
                          </a:lnTo>
                          <a:lnTo>
                            <a:pt x="1" y="9"/>
                          </a:lnTo>
                          <a:lnTo>
                            <a:pt x="5" y="14"/>
                          </a:lnTo>
                          <a:lnTo>
                            <a:pt x="18" y="19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63" name="Freeform 272"/>
                    <p:cNvSpPr>
                      <a:spLocks/>
                    </p:cNvSpPr>
                    <p:nvPr/>
                  </p:nvSpPr>
                  <p:spPr bwMode="auto">
                    <a:xfrm>
                      <a:off x="1671" y="1613"/>
                      <a:ext cx="54" cy="13"/>
                    </a:xfrm>
                    <a:custGeom>
                      <a:avLst/>
                      <a:gdLst>
                        <a:gd name="T0" fmla="*/ 0 w 20"/>
                        <a:gd name="T1" fmla="*/ 5 h 15"/>
                        <a:gd name="T2" fmla="*/ 3 w 20"/>
                        <a:gd name="T3" fmla="*/ 8 h 15"/>
                        <a:gd name="T4" fmla="*/ 8 w 20"/>
                        <a:gd name="T5" fmla="*/ 10 h 15"/>
                        <a:gd name="T6" fmla="*/ 16 w 20"/>
                        <a:gd name="T7" fmla="*/ 12 h 15"/>
                        <a:gd name="T8" fmla="*/ 24 w 20"/>
                        <a:gd name="T9" fmla="*/ 13 h 15"/>
                        <a:gd name="T10" fmla="*/ 38 w 20"/>
                        <a:gd name="T11" fmla="*/ 12 h 15"/>
                        <a:gd name="T12" fmla="*/ 43 w 20"/>
                        <a:gd name="T13" fmla="*/ 10 h 15"/>
                        <a:gd name="T14" fmla="*/ 49 w 20"/>
                        <a:gd name="T15" fmla="*/ 8 h 15"/>
                        <a:gd name="T16" fmla="*/ 54 w 20"/>
                        <a:gd name="T17" fmla="*/ 5 h 15"/>
                        <a:gd name="T18" fmla="*/ 49 w 20"/>
                        <a:gd name="T19" fmla="*/ 4 h 15"/>
                        <a:gd name="T20" fmla="*/ 43 w 20"/>
                        <a:gd name="T21" fmla="*/ 2 h 15"/>
                        <a:gd name="T22" fmla="*/ 35 w 20"/>
                        <a:gd name="T23" fmla="*/ 1 h 15"/>
                        <a:gd name="T24" fmla="*/ 24 w 20"/>
                        <a:gd name="T25" fmla="*/ 0 h 15"/>
                        <a:gd name="T26" fmla="*/ 16 w 20"/>
                        <a:gd name="T27" fmla="*/ 0 h 15"/>
                        <a:gd name="T28" fmla="*/ 5 w 20"/>
                        <a:gd name="T29" fmla="*/ 1 h 15"/>
                        <a:gd name="T30" fmla="*/ 3 w 20"/>
                        <a:gd name="T31" fmla="*/ 2 h 15"/>
                        <a:gd name="T32" fmla="*/ 0 w 20"/>
                        <a:gd name="T33" fmla="*/ 5 h 15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0" t="0" r="r" b="b"/>
                      <a:pathLst>
                        <a:path w="20" h="15">
                          <a:moveTo>
                            <a:pt x="0" y="6"/>
                          </a:moveTo>
                          <a:lnTo>
                            <a:pt x="1" y="9"/>
                          </a:lnTo>
                          <a:lnTo>
                            <a:pt x="3" y="12"/>
                          </a:lnTo>
                          <a:lnTo>
                            <a:pt x="6" y="14"/>
                          </a:lnTo>
                          <a:lnTo>
                            <a:pt x="9" y="15"/>
                          </a:lnTo>
                          <a:lnTo>
                            <a:pt x="14" y="14"/>
                          </a:lnTo>
                          <a:lnTo>
                            <a:pt x="16" y="12"/>
                          </a:lnTo>
                          <a:lnTo>
                            <a:pt x="18" y="9"/>
                          </a:lnTo>
                          <a:lnTo>
                            <a:pt x="20" y="6"/>
                          </a:lnTo>
                          <a:lnTo>
                            <a:pt x="18" y="5"/>
                          </a:lnTo>
                          <a:lnTo>
                            <a:pt x="16" y="2"/>
                          </a:lnTo>
                          <a:lnTo>
                            <a:pt x="13" y="1"/>
                          </a:lnTo>
                          <a:lnTo>
                            <a:pt x="9" y="0"/>
                          </a:lnTo>
                          <a:lnTo>
                            <a:pt x="6" y="0"/>
                          </a:lnTo>
                          <a:lnTo>
                            <a:pt x="2" y="1"/>
                          </a:lnTo>
                          <a:lnTo>
                            <a:pt x="1" y="2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rgbClr val="77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64" name="Freeform 273"/>
                    <p:cNvSpPr>
                      <a:spLocks/>
                    </p:cNvSpPr>
                    <p:nvPr/>
                  </p:nvSpPr>
                  <p:spPr bwMode="auto">
                    <a:xfrm>
                      <a:off x="1704" y="1616"/>
                      <a:ext cx="16" cy="5"/>
                    </a:xfrm>
                    <a:custGeom>
                      <a:avLst/>
                      <a:gdLst>
                        <a:gd name="T0" fmla="*/ 16 w 5"/>
                        <a:gd name="T1" fmla="*/ 3 h 5"/>
                        <a:gd name="T2" fmla="*/ 16 w 5"/>
                        <a:gd name="T3" fmla="*/ 4 h 5"/>
                        <a:gd name="T4" fmla="*/ 13 w 5"/>
                        <a:gd name="T5" fmla="*/ 4 h 5"/>
                        <a:gd name="T6" fmla="*/ 13 w 5"/>
                        <a:gd name="T7" fmla="*/ 5 h 5"/>
                        <a:gd name="T8" fmla="*/ 10 w 5"/>
                        <a:gd name="T9" fmla="*/ 5 h 5"/>
                        <a:gd name="T10" fmla="*/ 6 w 5"/>
                        <a:gd name="T11" fmla="*/ 5 h 5"/>
                        <a:gd name="T12" fmla="*/ 6 w 5"/>
                        <a:gd name="T13" fmla="*/ 4 h 5"/>
                        <a:gd name="T14" fmla="*/ 0 w 5"/>
                        <a:gd name="T15" fmla="*/ 4 h 5"/>
                        <a:gd name="T16" fmla="*/ 0 w 5"/>
                        <a:gd name="T17" fmla="*/ 3 h 5"/>
                        <a:gd name="T18" fmla="*/ 0 w 5"/>
                        <a:gd name="T19" fmla="*/ 2 h 5"/>
                        <a:gd name="T20" fmla="*/ 6 w 5"/>
                        <a:gd name="T21" fmla="*/ 2 h 5"/>
                        <a:gd name="T22" fmla="*/ 6 w 5"/>
                        <a:gd name="T23" fmla="*/ 0 h 5"/>
                        <a:gd name="T24" fmla="*/ 10 w 5"/>
                        <a:gd name="T25" fmla="*/ 0 h 5"/>
                        <a:gd name="T26" fmla="*/ 13 w 5"/>
                        <a:gd name="T27" fmla="*/ 0 h 5"/>
                        <a:gd name="T28" fmla="*/ 13 w 5"/>
                        <a:gd name="T29" fmla="*/ 2 h 5"/>
                        <a:gd name="T30" fmla="*/ 16 w 5"/>
                        <a:gd name="T31" fmla="*/ 2 h 5"/>
                        <a:gd name="T32" fmla="*/ 16 w 5"/>
                        <a:gd name="T33" fmla="*/ 3 h 5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0" t="0" r="r" b="b"/>
                      <a:pathLst>
                        <a:path w="5" h="5">
                          <a:moveTo>
                            <a:pt x="5" y="3"/>
                          </a:moveTo>
                          <a:lnTo>
                            <a:pt x="5" y="4"/>
                          </a:lnTo>
                          <a:lnTo>
                            <a:pt x="4" y="4"/>
                          </a:lnTo>
                          <a:lnTo>
                            <a:pt x="4" y="5"/>
                          </a:lnTo>
                          <a:lnTo>
                            <a:pt x="3" y="5"/>
                          </a:lnTo>
                          <a:lnTo>
                            <a:pt x="2" y="5"/>
                          </a:lnTo>
                          <a:lnTo>
                            <a:pt x="2" y="4"/>
                          </a:lnTo>
                          <a:lnTo>
                            <a:pt x="0" y="4"/>
                          </a:lnTo>
                          <a:lnTo>
                            <a:pt x="0" y="3"/>
                          </a:lnTo>
                          <a:lnTo>
                            <a:pt x="0" y="2"/>
                          </a:lnTo>
                          <a:lnTo>
                            <a:pt x="2" y="2"/>
                          </a:lnTo>
                          <a:lnTo>
                            <a:pt x="2" y="0"/>
                          </a:lnTo>
                          <a:lnTo>
                            <a:pt x="3" y="0"/>
                          </a:lnTo>
                          <a:lnTo>
                            <a:pt x="4" y="0"/>
                          </a:lnTo>
                          <a:lnTo>
                            <a:pt x="4" y="2"/>
                          </a:lnTo>
                          <a:lnTo>
                            <a:pt x="5" y="2"/>
                          </a:lnTo>
                          <a:lnTo>
                            <a:pt x="5" y="3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65" name="Freeform 274"/>
                    <p:cNvSpPr>
                      <a:spLocks/>
                    </p:cNvSpPr>
                    <p:nvPr/>
                  </p:nvSpPr>
                  <p:spPr bwMode="auto">
                    <a:xfrm>
                      <a:off x="1655" y="1495"/>
                      <a:ext cx="76" cy="40"/>
                    </a:xfrm>
                    <a:custGeom>
                      <a:avLst/>
                      <a:gdLst>
                        <a:gd name="T0" fmla="*/ 3 w 28"/>
                        <a:gd name="T1" fmla="*/ 1 h 49"/>
                        <a:gd name="T2" fmla="*/ 0 w 28"/>
                        <a:gd name="T3" fmla="*/ 2 h 49"/>
                        <a:gd name="T4" fmla="*/ 0 w 28"/>
                        <a:gd name="T5" fmla="*/ 2 h 49"/>
                        <a:gd name="T6" fmla="*/ 0 w 28"/>
                        <a:gd name="T7" fmla="*/ 3 h 49"/>
                        <a:gd name="T8" fmla="*/ 0 w 28"/>
                        <a:gd name="T9" fmla="*/ 4 h 49"/>
                        <a:gd name="T10" fmla="*/ 49 w 28"/>
                        <a:gd name="T11" fmla="*/ 40 h 49"/>
                        <a:gd name="T12" fmla="*/ 54 w 28"/>
                        <a:gd name="T13" fmla="*/ 40 h 49"/>
                        <a:gd name="T14" fmla="*/ 60 w 28"/>
                        <a:gd name="T15" fmla="*/ 38 h 49"/>
                        <a:gd name="T16" fmla="*/ 65 w 28"/>
                        <a:gd name="T17" fmla="*/ 38 h 49"/>
                        <a:gd name="T18" fmla="*/ 76 w 28"/>
                        <a:gd name="T19" fmla="*/ 38 h 49"/>
                        <a:gd name="T20" fmla="*/ 8 w 28"/>
                        <a:gd name="T21" fmla="*/ 0 h 49"/>
                        <a:gd name="T22" fmla="*/ 8 w 28"/>
                        <a:gd name="T23" fmla="*/ 0 h 49"/>
                        <a:gd name="T24" fmla="*/ 5 w 28"/>
                        <a:gd name="T25" fmla="*/ 0 h 49"/>
                        <a:gd name="T26" fmla="*/ 3 w 28"/>
                        <a:gd name="T27" fmla="*/ 0 h 49"/>
                        <a:gd name="T28" fmla="*/ 3 w 28"/>
                        <a:gd name="T29" fmla="*/ 1 h 49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</a:gdLst>
                      <a:ahLst/>
                      <a:cxnLst>
                        <a:cxn ang="T30">
                          <a:pos x="T0" y="T1"/>
                        </a:cxn>
                        <a:cxn ang="T31">
                          <a:pos x="T2" y="T3"/>
                        </a:cxn>
                        <a:cxn ang="T32">
                          <a:pos x="T4" y="T5"/>
                        </a:cxn>
                        <a:cxn ang="T33">
                          <a:pos x="T6" y="T7"/>
                        </a:cxn>
                        <a:cxn ang="T34">
                          <a:pos x="T8" y="T9"/>
                        </a:cxn>
                        <a:cxn ang="T35">
                          <a:pos x="T10" y="T11"/>
                        </a:cxn>
                        <a:cxn ang="T36">
                          <a:pos x="T12" y="T13"/>
                        </a:cxn>
                        <a:cxn ang="T37">
                          <a:pos x="T14" y="T15"/>
                        </a:cxn>
                        <a:cxn ang="T38">
                          <a:pos x="T16" y="T17"/>
                        </a:cxn>
                        <a:cxn ang="T39">
                          <a:pos x="T18" y="T19"/>
                        </a:cxn>
                        <a:cxn ang="T40">
                          <a:pos x="T20" y="T21"/>
                        </a:cxn>
                        <a:cxn ang="T41">
                          <a:pos x="T22" y="T23"/>
                        </a:cxn>
                        <a:cxn ang="T42">
                          <a:pos x="T24" y="T25"/>
                        </a:cxn>
                        <a:cxn ang="T43">
                          <a:pos x="T26" y="T27"/>
                        </a:cxn>
                        <a:cxn ang="T44">
                          <a:pos x="T28" y="T29"/>
                        </a:cxn>
                      </a:cxnLst>
                      <a:rect l="0" t="0" r="r" b="b"/>
                      <a:pathLst>
                        <a:path w="28" h="49">
                          <a:moveTo>
                            <a:pt x="1" y="1"/>
                          </a:moveTo>
                          <a:lnTo>
                            <a:pt x="0" y="2"/>
                          </a:lnTo>
                          <a:lnTo>
                            <a:pt x="0" y="4"/>
                          </a:lnTo>
                          <a:lnTo>
                            <a:pt x="0" y="5"/>
                          </a:lnTo>
                          <a:lnTo>
                            <a:pt x="18" y="49"/>
                          </a:lnTo>
                          <a:lnTo>
                            <a:pt x="20" y="49"/>
                          </a:lnTo>
                          <a:lnTo>
                            <a:pt x="22" y="47"/>
                          </a:lnTo>
                          <a:lnTo>
                            <a:pt x="24" y="47"/>
                          </a:lnTo>
                          <a:lnTo>
                            <a:pt x="28" y="47"/>
                          </a:lnTo>
                          <a:lnTo>
                            <a:pt x="3" y="0"/>
                          </a:lnTo>
                          <a:lnTo>
                            <a:pt x="2" y="0"/>
                          </a:lnTo>
                          <a:lnTo>
                            <a:pt x="1" y="0"/>
                          </a:lnTo>
                          <a:lnTo>
                            <a:pt x="1" y="1"/>
                          </a:lnTo>
                          <a:close/>
                        </a:path>
                      </a:pathLst>
                    </a:custGeom>
                    <a:solidFill>
                      <a:srgbClr val="EA914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66" name="Freeform 275"/>
                    <p:cNvSpPr>
                      <a:spLocks/>
                    </p:cNvSpPr>
                    <p:nvPr/>
                  </p:nvSpPr>
                  <p:spPr bwMode="auto">
                    <a:xfrm>
                      <a:off x="1769" y="1525"/>
                      <a:ext cx="321" cy="154"/>
                    </a:xfrm>
                    <a:custGeom>
                      <a:avLst/>
                      <a:gdLst>
                        <a:gd name="T0" fmla="*/ 0 w 117"/>
                        <a:gd name="T1" fmla="*/ 8 h 185"/>
                        <a:gd name="T2" fmla="*/ 8 w 117"/>
                        <a:gd name="T3" fmla="*/ 9 h 185"/>
                        <a:gd name="T4" fmla="*/ 36 w 117"/>
                        <a:gd name="T5" fmla="*/ 13 h 185"/>
                        <a:gd name="T6" fmla="*/ 77 w 117"/>
                        <a:gd name="T7" fmla="*/ 20 h 185"/>
                        <a:gd name="T8" fmla="*/ 126 w 117"/>
                        <a:gd name="T9" fmla="*/ 32 h 185"/>
                        <a:gd name="T10" fmla="*/ 173 w 117"/>
                        <a:gd name="T11" fmla="*/ 51 h 185"/>
                        <a:gd name="T12" fmla="*/ 214 w 117"/>
                        <a:gd name="T13" fmla="*/ 77 h 185"/>
                        <a:gd name="T14" fmla="*/ 250 w 117"/>
                        <a:gd name="T15" fmla="*/ 110 h 185"/>
                        <a:gd name="T16" fmla="*/ 263 w 117"/>
                        <a:gd name="T17" fmla="*/ 154 h 185"/>
                        <a:gd name="T18" fmla="*/ 269 w 117"/>
                        <a:gd name="T19" fmla="*/ 153 h 185"/>
                        <a:gd name="T20" fmla="*/ 280 w 117"/>
                        <a:gd name="T21" fmla="*/ 150 h 185"/>
                        <a:gd name="T22" fmla="*/ 294 w 117"/>
                        <a:gd name="T23" fmla="*/ 144 h 185"/>
                        <a:gd name="T24" fmla="*/ 305 w 117"/>
                        <a:gd name="T25" fmla="*/ 134 h 185"/>
                        <a:gd name="T26" fmla="*/ 318 w 117"/>
                        <a:gd name="T27" fmla="*/ 122 h 185"/>
                        <a:gd name="T28" fmla="*/ 321 w 117"/>
                        <a:gd name="T29" fmla="*/ 108 h 185"/>
                        <a:gd name="T30" fmla="*/ 318 w 117"/>
                        <a:gd name="T31" fmla="*/ 90 h 185"/>
                        <a:gd name="T32" fmla="*/ 302 w 117"/>
                        <a:gd name="T33" fmla="*/ 69 h 185"/>
                        <a:gd name="T34" fmla="*/ 277 w 117"/>
                        <a:gd name="T35" fmla="*/ 47 h 185"/>
                        <a:gd name="T36" fmla="*/ 241 w 117"/>
                        <a:gd name="T37" fmla="*/ 31 h 185"/>
                        <a:gd name="T38" fmla="*/ 200 w 117"/>
                        <a:gd name="T39" fmla="*/ 17 h 185"/>
                        <a:gd name="T40" fmla="*/ 159 w 117"/>
                        <a:gd name="T41" fmla="*/ 7 h 185"/>
                        <a:gd name="T42" fmla="*/ 115 w 117"/>
                        <a:gd name="T43" fmla="*/ 2 h 185"/>
                        <a:gd name="T44" fmla="*/ 74 w 117"/>
                        <a:gd name="T45" fmla="*/ 0 h 185"/>
                        <a:gd name="T46" fmla="*/ 33 w 117"/>
                        <a:gd name="T47" fmla="*/ 2 h 185"/>
                        <a:gd name="T48" fmla="*/ 0 w 117"/>
                        <a:gd name="T49" fmla="*/ 8 h 185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</a:gdLst>
                      <a:ahLst/>
                      <a:cxnLst>
                        <a:cxn ang="T50">
                          <a:pos x="T0" y="T1"/>
                        </a:cxn>
                        <a:cxn ang="T51">
                          <a:pos x="T2" y="T3"/>
                        </a:cxn>
                        <a:cxn ang="T52">
                          <a:pos x="T4" y="T5"/>
                        </a:cxn>
                        <a:cxn ang="T53">
                          <a:pos x="T6" y="T7"/>
                        </a:cxn>
                        <a:cxn ang="T54">
                          <a:pos x="T8" y="T9"/>
                        </a:cxn>
                        <a:cxn ang="T55">
                          <a:pos x="T10" y="T11"/>
                        </a:cxn>
                        <a:cxn ang="T56">
                          <a:pos x="T12" y="T13"/>
                        </a:cxn>
                        <a:cxn ang="T57">
                          <a:pos x="T14" y="T15"/>
                        </a:cxn>
                        <a:cxn ang="T58">
                          <a:pos x="T16" y="T17"/>
                        </a:cxn>
                        <a:cxn ang="T59">
                          <a:pos x="T18" y="T19"/>
                        </a:cxn>
                        <a:cxn ang="T60">
                          <a:pos x="T20" y="T21"/>
                        </a:cxn>
                        <a:cxn ang="T61">
                          <a:pos x="T22" y="T23"/>
                        </a:cxn>
                        <a:cxn ang="T62">
                          <a:pos x="T24" y="T25"/>
                        </a:cxn>
                        <a:cxn ang="T63">
                          <a:pos x="T26" y="T27"/>
                        </a:cxn>
                        <a:cxn ang="T64">
                          <a:pos x="T28" y="T29"/>
                        </a:cxn>
                        <a:cxn ang="T65">
                          <a:pos x="T30" y="T31"/>
                        </a:cxn>
                        <a:cxn ang="T66">
                          <a:pos x="T32" y="T33"/>
                        </a:cxn>
                        <a:cxn ang="T67">
                          <a:pos x="T34" y="T35"/>
                        </a:cxn>
                        <a:cxn ang="T68">
                          <a:pos x="T36" y="T37"/>
                        </a:cxn>
                        <a:cxn ang="T69">
                          <a:pos x="T38" y="T39"/>
                        </a:cxn>
                        <a:cxn ang="T70">
                          <a:pos x="T40" y="T41"/>
                        </a:cxn>
                        <a:cxn ang="T71">
                          <a:pos x="T42" y="T43"/>
                        </a:cxn>
                        <a:cxn ang="T72">
                          <a:pos x="T44" y="T45"/>
                        </a:cxn>
                        <a:cxn ang="T73">
                          <a:pos x="T46" y="T47"/>
                        </a:cxn>
                        <a:cxn ang="T74">
                          <a:pos x="T48" y="T49"/>
                        </a:cxn>
                      </a:cxnLst>
                      <a:rect l="0" t="0" r="r" b="b"/>
                      <a:pathLst>
                        <a:path w="117" h="185">
                          <a:moveTo>
                            <a:pt x="0" y="10"/>
                          </a:moveTo>
                          <a:lnTo>
                            <a:pt x="3" y="11"/>
                          </a:lnTo>
                          <a:lnTo>
                            <a:pt x="13" y="16"/>
                          </a:lnTo>
                          <a:lnTo>
                            <a:pt x="28" y="24"/>
                          </a:lnTo>
                          <a:lnTo>
                            <a:pt x="46" y="39"/>
                          </a:lnTo>
                          <a:lnTo>
                            <a:pt x="63" y="61"/>
                          </a:lnTo>
                          <a:lnTo>
                            <a:pt x="78" y="92"/>
                          </a:lnTo>
                          <a:lnTo>
                            <a:pt x="91" y="132"/>
                          </a:lnTo>
                          <a:lnTo>
                            <a:pt x="96" y="185"/>
                          </a:lnTo>
                          <a:lnTo>
                            <a:pt x="98" y="184"/>
                          </a:lnTo>
                          <a:lnTo>
                            <a:pt x="102" y="180"/>
                          </a:lnTo>
                          <a:lnTo>
                            <a:pt x="107" y="173"/>
                          </a:lnTo>
                          <a:lnTo>
                            <a:pt x="111" y="161"/>
                          </a:lnTo>
                          <a:lnTo>
                            <a:pt x="116" y="147"/>
                          </a:lnTo>
                          <a:lnTo>
                            <a:pt x="117" y="130"/>
                          </a:lnTo>
                          <a:lnTo>
                            <a:pt x="116" y="108"/>
                          </a:lnTo>
                          <a:lnTo>
                            <a:pt x="110" y="83"/>
                          </a:lnTo>
                          <a:lnTo>
                            <a:pt x="101" y="57"/>
                          </a:lnTo>
                          <a:lnTo>
                            <a:pt x="88" y="37"/>
                          </a:lnTo>
                          <a:lnTo>
                            <a:pt x="73" y="21"/>
                          </a:lnTo>
                          <a:lnTo>
                            <a:pt x="58" y="9"/>
                          </a:lnTo>
                          <a:lnTo>
                            <a:pt x="42" y="2"/>
                          </a:lnTo>
                          <a:lnTo>
                            <a:pt x="27" y="0"/>
                          </a:lnTo>
                          <a:lnTo>
                            <a:pt x="12" y="2"/>
                          </a:lnTo>
                          <a:lnTo>
                            <a:pt x="0" y="10"/>
                          </a:lnTo>
                          <a:close/>
                        </a:path>
                      </a:pathLst>
                    </a:custGeom>
                    <a:solidFill>
                      <a:srgbClr val="BF42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67" name="Freeform 276"/>
                    <p:cNvSpPr>
                      <a:spLocks/>
                    </p:cNvSpPr>
                    <p:nvPr/>
                  </p:nvSpPr>
                  <p:spPr bwMode="auto">
                    <a:xfrm>
                      <a:off x="1682" y="1693"/>
                      <a:ext cx="234" cy="36"/>
                    </a:xfrm>
                    <a:custGeom>
                      <a:avLst/>
                      <a:gdLst>
                        <a:gd name="T0" fmla="*/ 0 w 86"/>
                        <a:gd name="T1" fmla="*/ 3 h 44"/>
                        <a:gd name="T2" fmla="*/ 8 w 86"/>
                        <a:gd name="T3" fmla="*/ 6 h 44"/>
                        <a:gd name="T4" fmla="*/ 19 w 86"/>
                        <a:gd name="T5" fmla="*/ 14 h 44"/>
                        <a:gd name="T6" fmla="*/ 41 w 86"/>
                        <a:gd name="T7" fmla="*/ 23 h 44"/>
                        <a:gd name="T8" fmla="*/ 71 w 86"/>
                        <a:gd name="T9" fmla="*/ 31 h 44"/>
                        <a:gd name="T10" fmla="*/ 103 w 86"/>
                        <a:gd name="T11" fmla="*/ 36 h 44"/>
                        <a:gd name="T12" fmla="*/ 144 w 86"/>
                        <a:gd name="T13" fmla="*/ 35 h 44"/>
                        <a:gd name="T14" fmla="*/ 188 w 86"/>
                        <a:gd name="T15" fmla="*/ 26 h 44"/>
                        <a:gd name="T16" fmla="*/ 234 w 86"/>
                        <a:gd name="T17" fmla="*/ 6 h 44"/>
                        <a:gd name="T18" fmla="*/ 234 w 86"/>
                        <a:gd name="T19" fmla="*/ 6 h 44"/>
                        <a:gd name="T20" fmla="*/ 229 w 86"/>
                        <a:gd name="T21" fmla="*/ 4 h 44"/>
                        <a:gd name="T22" fmla="*/ 220 w 86"/>
                        <a:gd name="T23" fmla="*/ 3 h 44"/>
                        <a:gd name="T24" fmla="*/ 204 w 86"/>
                        <a:gd name="T25" fmla="*/ 2 h 44"/>
                        <a:gd name="T26" fmla="*/ 177 w 86"/>
                        <a:gd name="T27" fmla="*/ 0 h 44"/>
                        <a:gd name="T28" fmla="*/ 136 w 86"/>
                        <a:gd name="T29" fmla="*/ 0 h 44"/>
                        <a:gd name="T30" fmla="*/ 79 w 86"/>
                        <a:gd name="T31" fmla="*/ 2 h 44"/>
                        <a:gd name="T32" fmla="*/ 0 w 86"/>
                        <a:gd name="T33" fmla="*/ 3 h 44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0" t="0" r="r" b="b"/>
                      <a:pathLst>
                        <a:path w="86" h="44">
                          <a:moveTo>
                            <a:pt x="0" y="4"/>
                          </a:moveTo>
                          <a:lnTo>
                            <a:pt x="3" y="7"/>
                          </a:lnTo>
                          <a:lnTo>
                            <a:pt x="7" y="17"/>
                          </a:lnTo>
                          <a:lnTo>
                            <a:pt x="15" y="28"/>
                          </a:lnTo>
                          <a:lnTo>
                            <a:pt x="26" y="38"/>
                          </a:lnTo>
                          <a:lnTo>
                            <a:pt x="38" y="44"/>
                          </a:lnTo>
                          <a:lnTo>
                            <a:pt x="53" y="43"/>
                          </a:lnTo>
                          <a:lnTo>
                            <a:pt x="69" y="32"/>
                          </a:lnTo>
                          <a:lnTo>
                            <a:pt x="86" y="7"/>
                          </a:lnTo>
                          <a:lnTo>
                            <a:pt x="84" y="5"/>
                          </a:lnTo>
                          <a:lnTo>
                            <a:pt x="81" y="4"/>
                          </a:lnTo>
                          <a:lnTo>
                            <a:pt x="75" y="2"/>
                          </a:lnTo>
                          <a:lnTo>
                            <a:pt x="65" y="0"/>
                          </a:lnTo>
                          <a:lnTo>
                            <a:pt x="50" y="0"/>
                          </a:lnTo>
                          <a:lnTo>
                            <a:pt x="29" y="2"/>
                          </a:lnTo>
                          <a:lnTo>
                            <a:pt x="0" y="4"/>
                          </a:lnTo>
                          <a:close/>
                        </a:path>
                      </a:pathLst>
                    </a:custGeom>
                    <a:solidFill>
                      <a:srgbClr val="E0599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68" name="Freeform 277"/>
                    <p:cNvSpPr>
                      <a:spLocks/>
                    </p:cNvSpPr>
                    <p:nvPr/>
                  </p:nvSpPr>
                  <p:spPr bwMode="auto">
                    <a:xfrm>
                      <a:off x="1687" y="1698"/>
                      <a:ext cx="223" cy="21"/>
                    </a:xfrm>
                    <a:custGeom>
                      <a:avLst/>
                      <a:gdLst>
                        <a:gd name="T0" fmla="*/ 0 w 80"/>
                        <a:gd name="T1" fmla="*/ 0 h 28"/>
                        <a:gd name="T2" fmla="*/ 3 w 80"/>
                        <a:gd name="T3" fmla="*/ 2 h 28"/>
                        <a:gd name="T4" fmla="*/ 14 w 80"/>
                        <a:gd name="T5" fmla="*/ 6 h 28"/>
                        <a:gd name="T6" fmla="*/ 39 w 80"/>
                        <a:gd name="T7" fmla="*/ 12 h 28"/>
                        <a:gd name="T8" fmla="*/ 64 w 80"/>
                        <a:gd name="T9" fmla="*/ 17 h 28"/>
                        <a:gd name="T10" fmla="*/ 95 w 80"/>
                        <a:gd name="T11" fmla="*/ 21 h 28"/>
                        <a:gd name="T12" fmla="*/ 134 w 80"/>
                        <a:gd name="T13" fmla="*/ 21 h 28"/>
                        <a:gd name="T14" fmla="*/ 178 w 80"/>
                        <a:gd name="T15" fmla="*/ 15 h 28"/>
                        <a:gd name="T16" fmla="*/ 223 w 80"/>
                        <a:gd name="T17" fmla="*/ 3 h 28"/>
                        <a:gd name="T18" fmla="*/ 217 w 80"/>
                        <a:gd name="T19" fmla="*/ 3 h 28"/>
                        <a:gd name="T20" fmla="*/ 201 w 80"/>
                        <a:gd name="T21" fmla="*/ 3 h 28"/>
                        <a:gd name="T22" fmla="*/ 178 w 80"/>
                        <a:gd name="T23" fmla="*/ 3 h 28"/>
                        <a:gd name="T24" fmla="*/ 151 w 80"/>
                        <a:gd name="T25" fmla="*/ 3 h 28"/>
                        <a:gd name="T26" fmla="*/ 114 w 80"/>
                        <a:gd name="T27" fmla="*/ 3 h 28"/>
                        <a:gd name="T28" fmla="*/ 75 w 80"/>
                        <a:gd name="T29" fmla="*/ 2 h 28"/>
                        <a:gd name="T30" fmla="*/ 39 w 80"/>
                        <a:gd name="T31" fmla="*/ 1 h 28"/>
                        <a:gd name="T32" fmla="*/ 0 w 80"/>
                        <a:gd name="T33" fmla="*/ 0 h 28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0" t="0" r="r" b="b"/>
                      <a:pathLst>
                        <a:path w="80" h="28">
                          <a:moveTo>
                            <a:pt x="0" y="0"/>
                          </a:moveTo>
                          <a:lnTo>
                            <a:pt x="1" y="2"/>
                          </a:lnTo>
                          <a:lnTo>
                            <a:pt x="5" y="8"/>
                          </a:lnTo>
                          <a:lnTo>
                            <a:pt x="14" y="16"/>
                          </a:lnTo>
                          <a:lnTo>
                            <a:pt x="23" y="23"/>
                          </a:lnTo>
                          <a:lnTo>
                            <a:pt x="34" y="28"/>
                          </a:lnTo>
                          <a:lnTo>
                            <a:pt x="48" y="28"/>
                          </a:lnTo>
                          <a:lnTo>
                            <a:pt x="64" y="20"/>
                          </a:lnTo>
                          <a:lnTo>
                            <a:pt x="80" y="4"/>
                          </a:lnTo>
                          <a:lnTo>
                            <a:pt x="78" y="4"/>
                          </a:lnTo>
                          <a:lnTo>
                            <a:pt x="72" y="4"/>
                          </a:lnTo>
                          <a:lnTo>
                            <a:pt x="64" y="4"/>
                          </a:lnTo>
                          <a:lnTo>
                            <a:pt x="54" y="4"/>
                          </a:lnTo>
                          <a:lnTo>
                            <a:pt x="41" y="4"/>
                          </a:lnTo>
                          <a:lnTo>
                            <a:pt x="27" y="2"/>
                          </a:lnTo>
                          <a:lnTo>
                            <a:pt x="14" y="1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69" name="Freeform 278"/>
                    <p:cNvSpPr>
                      <a:spLocks/>
                    </p:cNvSpPr>
                    <p:nvPr/>
                  </p:nvSpPr>
                  <p:spPr bwMode="auto">
                    <a:xfrm>
                      <a:off x="1318" y="1495"/>
                      <a:ext cx="347" cy="374"/>
                    </a:xfrm>
                    <a:custGeom>
                      <a:avLst/>
                      <a:gdLst>
                        <a:gd name="T0" fmla="*/ 339 w 128"/>
                        <a:gd name="T1" fmla="*/ 0 h 451"/>
                        <a:gd name="T2" fmla="*/ 190 w 128"/>
                        <a:gd name="T3" fmla="*/ 51 h 451"/>
                        <a:gd name="T4" fmla="*/ 92 w 128"/>
                        <a:gd name="T5" fmla="*/ 109 h 451"/>
                        <a:gd name="T6" fmla="*/ 33 w 128"/>
                        <a:gd name="T7" fmla="*/ 170 h 451"/>
                        <a:gd name="T8" fmla="*/ 5 w 128"/>
                        <a:gd name="T9" fmla="*/ 231 h 451"/>
                        <a:gd name="T10" fmla="*/ 0 w 128"/>
                        <a:gd name="T11" fmla="*/ 286 h 451"/>
                        <a:gd name="T12" fmla="*/ 8 w 128"/>
                        <a:gd name="T13" fmla="*/ 331 h 451"/>
                        <a:gd name="T14" fmla="*/ 19 w 128"/>
                        <a:gd name="T15" fmla="*/ 362 h 451"/>
                        <a:gd name="T16" fmla="*/ 24 w 128"/>
                        <a:gd name="T17" fmla="*/ 374 h 451"/>
                        <a:gd name="T18" fmla="*/ 27 w 128"/>
                        <a:gd name="T19" fmla="*/ 374 h 451"/>
                        <a:gd name="T20" fmla="*/ 33 w 128"/>
                        <a:gd name="T21" fmla="*/ 374 h 451"/>
                        <a:gd name="T22" fmla="*/ 38 w 128"/>
                        <a:gd name="T23" fmla="*/ 372 h 451"/>
                        <a:gd name="T24" fmla="*/ 41 w 128"/>
                        <a:gd name="T25" fmla="*/ 372 h 451"/>
                        <a:gd name="T26" fmla="*/ 33 w 128"/>
                        <a:gd name="T27" fmla="*/ 360 h 451"/>
                        <a:gd name="T28" fmla="*/ 22 w 128"/>
                        <a:gd name="T29" fmla="*/ 333 h 451"/>
                        <a:gd name="T30" fmla="*/ 16 w 128"/>
                        <a:gd name="T31" fmla="*/ 290 h 451"/>
                        <a:gd name="T32" fmla="*/ 19 w 128"/>
                        <a:gd name="T33" fmla="*/ 238 h 451"/>
                        <a:gd name="T34" fmla="*/ 43 w 128"/>
                        <a:gd name="T35" fmla="*/ 180 h 451"/>
                        <a:gd name="T36" fmla="*/ 100 w 128"/>
                        <a:gd name="T37" fmla="*/ 119 h 451"/>
                        <a:gd name="T38" fmla="*/ 195 w 128"/>
                        <a:gd name="T39" fmla="*/ 60 h 451"/>
                        <a:gd name="T40" fmla="*/ 342 w 128"/>
                        <a:gd name="T41" fmla="*/ 5 h 451"/>
                        <a:gd name="T42" fmla="*/ 347 w 128"/>
                        <a:gd name="T43" fmla="*/ 4 h 451"/>
                        <a:gd name="T44" fmla="*/ 347 w 128"/>
                        <a:gd name="T45" fmla="*/ 3 h 451"/>
                        <a:gd name="T46" fmla="*/ 347 w 128"/>
                        <a:gd name="T47" fmla="*/ 2 h 451"/>
                        <a:gd name="T48" fmla="*/ 347 w 128"/>
                        <a:gd name="T49" fmla="*/ 1 h 451"/>
                        <a:gd name="T50" fmla="*/ 347 w 128"/>
                        <a:gd name="T51" fmla="*/ 0 h 451"/>
                        <a:gd name="T52" fmla="*/ 342 w 128"/>
                        <a:gd name="T53" fmla="*/ 0 h 451"/>
                        <a:gd name="T54" fmla="*/ 342 w 128"/>
                        <a:gd name="T55" fmla="*/ 0 h 451"/>
                        <a:gd name="T56" fmla="*/ 339 w 128"/>
                        <a:gd name="T57" fmla="*/ 0 h 451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</a:gdLst>
                      <a:ahLst/>
                      <a:cxnLst>
                        <a:cxn ang="T58">
                          <a:pos x="T0" y="T1"/>
                        </a:cxn>
                        <a:cxn ang="T59">
                          <a:pos x="T2" y="T3"/>
                        </a:cxn>
                        <a:cxn ang="T60">
                          <a:pos x="T4" y="T5"/>
                        </a:cxn>
                        <a:cxn ang="T61">
                          <a:pos x="T6" y="T7"/>
                        </a:cxn>
                        <a:cxn ang="T62">
                          <a:pos x="T8" y="T9"/>
                        </a:cxn>
                        <a:cxn ang="T63">
                          <a:pos x="T10" y="T11"/>
                        </a:cxn>
                        <a:cxn ang="T64">
                          <a:pos x="T12" y="T13"/>
                        </a:cxn>
                        <a:cxn ang="T65">
                          <a:pos x="T14" y="T15"/>
                        </a:cxn>
                        <a:cxn ang="T66">
                          <a:pos x="T16" y="T17"/>
                        </a:cxn>
                        <a:cxn ang="T67">
                          <a:pos x="T18" y="T19"/>
                        </a:cxn>
                        <a:cxn ang="T68">
                          <a:pos x="T20" y="T21"/>
                        </a:cxn>
                        <a:cxn ang="T69">
                          <a:pos x="T22" y="T23"/>
                        </a:cxn>
                        <a:cxn ang="T70">
                          <a:pos x="T24" y="T25"/>
                        </a:cxn>
                        <a:cxn ang="T71">
                          <a:pos x="T26" y="T27"/>
                        </a:cxn>
                        <a:cxn ang="T72">
                          <a:pos x="T28" y="T29"/>
                        </a:cxn>
                        <a:cxn ang="T73">
                          <a:pos x="T30" y="T31"/>
                        </a:cxn>
                        <a:cxn ang="T74">
                          <a:pos x="T32" y="T33"/>
                        </a:cxn>
                        <a:cxn ang="T75">
                          <a:pos x="T34" y="T35"/>
                        </a:cxn>
                        <a:cxn ang="T76">
                          <a:pos x="T36" y="T37"/>
                        </a:cxn>
                        <a:cxn ang="T77">
                          <a:pos x="T38" y="T39"/>
                        </a:cxn>
                        <a:cxn ang="T78">
                          <a:pos x="T40" y="T41"/>
                        </a:cxn>
                        <a:cxn ang="T79">
                          <a:pos x="T42" y="T43"/>
                        </a:cxn>
                        <a:cxn ang="T80">
                          <a:pos x="T44" y="T45"/>
                        </a:cxn>
                        <a:cxn ang="T81">
                          <a:pos x="T46" y="T47"/>
                        </a:cxn>
                        <a:cxn ang="T82">
                          <a:pos x="T48" y="T49"/>
                        </a:cxn>
                        <a:cxn ang="T83">
                          <a:pos x="T50" y="T51"/>
                        </a:cxn>
                        <a:cxn ang="T84">
                          <a:pos x="T52" y="T53"/>
                        </a:cxn>
                        <a:cxn ang="T85">
                          <a:pos x="T54" y="T55"/>
                        </a:cxn>
                        <a:cxn ang="T86">
                          <a:pos x="T56" y="T57"/>
                        </a:cxn>
                      </a:cxnLst>
                      <a:rect l="0" t="0" r="r" b="b"/>
                      <a:pathLst>
                        <a:path w="128" h="451">
                          <a:moveTo>
                            <a:pt x="125" y="0"/>
                          </a:moveTo>
                          <a:lnTo>
                            <a:pt x="70" y="61"/>
                          </a:lnTo>
                          <a:lnTo>
                            <a:pt x="34" y="131"/>
                          </a:lnTo>
                          <a:lnTo>
                            <a:pt x="12" y="205"/>
                          </a:lnTo>
                          <a:lnTo>
                            <a:pt x="2" y="279"/>
                          </a:lnTo>
                          <a:lnTo>
                            <a:pt x="0" y="345"/>
                          </a:lnTo>
                          <a:lnTo>
                            <a:pt x="3" y="399"/>
                          </a:lnTo>
                          <a:lnTo>
                            <a:pt x="7" y="437"/>
                          </a:lnTo>
                          <a:lnTo>
                            <a:pt x="9" y="451"/>
                          </a:lnTo>
                          <a:lnTo>
                            <a:pt x="10" y="451"/>
                          </a:lnTo>
                          <a:lnTo>
                            <a:pt x="12" y="451"/>
                          </a:lnTo>
                          <a:lnTo>
                            <a:pt x="14" y="449"/>
                          </a:lnTo>
                          <a:lnTo>
                            <a:pt x="15" y="448"/>
                          </a:lnTo>
                          <a:lnTo>
                            <a:pt x="12" y="434"/>
                          </a:lnTo>
                          <a:lnTo>
                            <a:pt x="8" y="401"/>
                          </a:lnTo>
                          <a:lnTo>
                            <a:pt x="6" y="350"/>
                          </a:lnTo>
                          <a:lnTo>
                            <a:pt x="7" y="287"/>
                          </a:lnTo>
                          <a:lnTo>
                            <a:pt x="16" y="217"/>
                          </a:lnTo>
                          <a:lnTo>
                            <a:pt x="37" y="143"/>
                          </a:lnTo>
                          <a:lnTo>
                            <a:pt x="72" y="72"/>
                          </a:lnTo>
                          <a:lnTo>
                            <a:pt x="126" y="6"/>
                          </a:lnTo>
                          <a:lnTo>
                            <a:pt x="128" y="5"/>
                          </a:lnTo>
                          <a:lnTo>
                            <a:pt x="128" y="4"/>
                          </a:lnTo>
                          <a:lnTo>
                            <a:pt x="128" y="2"/>
                          </a:lnTo>
                          <a:lnTo>
                            <a:pt x="128" y="1"/>
                          </a:lnTo>
                          <a:lnTo>
                            <a:pt x="128" y="0"/>
                          </a:lnTo>
                          <a:lnTo>
                            <a:pt x="126" y="0"/>
                          </a:lnTo>
                          <a:lnTo>
                            <a:pt x="125" y="0"/>
                          </a:lnTo>
                          <a:close/>
                        </a:path>
                      </a:pathLst>
                    </a:custGeom>
                    <a:solidFill>
                      <a:srgbClr val="EA914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70" name="Freeform 279"/>
                    <p:cNvSpPr>
                      <a:spLocks/>
                    </p:cNvSpPr>
                    <p:nvPr/>
                  </p:nvSpPr>
                  <p:spPr bwMode="auto">
                    <a:xfrm>
                      <a:off x="1790" y="1723"/>
                      <a:ext cx="33" cy="3"/>
                    </a:xfrm>
                    <a:custGeom>
                      <a:avLst/>
                      <a:gdLst>
                        <a:gd name="T0" fmla="*/ 33 w 12"/>
                        <a:gd name="T1" fmla="*/ 1 h 6"/>
                        <a:gd name="T2" fmla="*/ 33 w 12"/>
                        <a:gd name="T3" fmla="*/ 2 h 6"/>
                        <a:gd name="T4" fmla="*/ 30 w 12"/>
                        <a:gd name="T5" fmla="*/ 2 h 6"/>
                        <a:gd name="T6" fmla="*/ 25 w 12"/>
                        <a:gd name="T7" fmla="*/ 3 h 6"/>
                        <a:gd name="T8" fmla="*/ 17 w 12"/>
                        <a:gd name="T9" fmla="*/ 3 h 6"/>
                        <a:gd name="T10" fmla="*/ 11 w 12"/>
                        <a:gd name="T11" fmla="*/ 3 h 6"/>
                        <a:gd name="T12" fmla="*/ 6 w 12"/>
                        <a:gd name="T13" fmla="*/ 3 h 6"/>
                        <a:gd name="T14" fmla="*/ 3 w 12"/>
                        <a:gd name="T15" fmla="*/ 2 h 6"/>
                        <a:gd name="T16" fmla="*/ 0 w 12"/>
                        <a:gd name="T17" fmla="*/ 1 h 6"/>
                        <a:gd name="T18" fmla="*/ 3 w 12"/>
                        <a:gd name="T19" fmla="*/ 1 h 6"/>
                        <a:gd name="T20" fmla="*/ 6 w 12"/>
                        <a:gd name="T21" fmla="*/ 1 h 6"/>
                        <a:gd name="T22" fmla="*/ 11 w 12"/>
                        <a:gd name="T23" fmla="*/ 0 h 6"/>
                        <a:gd name="T24" fmla="*/ 17 w 12"/>
                        <a:gd name="T25" fmla="*/ 0 h 6"/>
                        <a:gd name="T26" fmla="*/ 25 w 12"/>
                        <a:gd name="T27" fmla="*/ 0 h 6"/>
                        <a:gd name="T28" fmla="*/ 30 w 12"/>
                        <a:gd name="T29" fmla="*/ 1 h 6"/>
                        <a:gd name="T30" fmla="*/ 33 w 12"/>
                        <a:gd name="T31" fmla="*/ 1 h 6"/>
                        <a:gd name="T32" fmla="*/ 33 w 12"/>
                        <a:gd name="T33" fmla="*/ 1 h 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0" t="0" r="r" b="b"/>
                      <a:pathLst>
                        <a:path w="12" h="6">
                          <a:moveTo>
                            <a:pt x="12" y="2"/>
                          </a:moveTo>
                          <a:lnTo>
                            <a:pt x="12" y="4"/>
                          </a:lnTo>
                          <a:lnTo>
                            <a:pt x="11" y="4"/>
                          </a:lnTo>
                          <a:lnTo>
                            <a:pt x="9" y="5"/>
                          </a:lnTo>
                          <a:lnTo>
                            <a:pt x="6" y="6"/>
                          </a:lnTo>
                          <a:lnTo>
                            <a:pt x="4" y="6"/>
                          </a:lnTo>
                          <a:lnTo>
                            <a:pt x="2" y="5"/>
                          </a:lnTo>
                          <a:lnTo>
                            <a:pt x="1" y="4"/>
                          </a:lnTo>
                          <a:lnTo>
                            <a:pt x="0" y="2"/>
                          </a:lnTo>
                          <a:lnTo>
                            <a:pt x="1" y="1"/>
                          </a:lnTo>
                          <a:lnTo>
                            <a:pt x="2" y="1"/>
                          </a:lnTo>
                          <a:lnTo>
                            <a:pt x="4" y="0"/>
                          </a:lnTo>
                          <a:lnTo>
                            <a:pt x="6" y="0"/>
                          </a:lnTo>
                          <a:lnTo>
                            <a:pt x="9" y="0"/>
                          </a:lnTo>
                          <a:lnTo>
                            <a:pt x="11" y="1"/>
                          </a:lnTo>
                          <a:lnTo>
                            <a:pt x="12" y="1"/>
                          </a:lnTo>
                          <a:lnTo>
                            <a:pt x="12" y="2"/>
                          </a:lnTo>
                          <a:close/>
                        </a:path>
                      </a:pathLst>
                    </a:custGeom>
                    <a:solidFill>
                      <a:srgbClr val="ED9B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71" name="Freeform 280"/>
                    <p:cNvSpPr>
                      <a:spLocks/>
                    </p:cNvSpPr>
                    <p:nvPr/>
                  </p:nvSpPr>
                  <p:spPr bwMode="auto">
                    <a:xfrm>
                      <a:off x="1399" y="1505"/>
                      <a:ext cx="277" cy="376"/>
                    </a:xfrm>
                    <a:custGeom>
                      <a:avLst/>
                      <a:gdLst>
                        <a:gd name="T0" fmla="*/ 272 w 101"/>
                        <a:gd name="T1" fmla="*/ 0 h 451"/>
                        <a:gd name="T2" fmla="*/ 129 w 101"/>
                        <a:gd name="T3" fmla="*/ 78 h 451"/>
                        <a:gd name="T4" fmla="*/ 44 w 101"/>
                        <a:gd name="T5" fmla="*/ 151 h 451"/>
                        <a:gd name="T6" fmla="*/ 5 w 101"/>
                        <a:gd name="T7" fmla="*/ 214 h 451"/>
                        <a:gd name="T8" fmla="*/ 0 w 101"/>
                        <a:gd name="T9" fmla="*/ 268 h 451"/>
                        <a:gd name="T10" fmla="*/ 16 w 101"/>
                        <a:gd name="T11" fmla="*/ 312 h 451"/>
                        <a:gd name="T12" fmla="*/ 41 w 101"/>
                        <a:gd name="T13" fmla="*/ 345 h 451"/>
                        <a:gd name="T14" fmla="*/ 66 w 101"/>
                        <a:gd name="T15" fmla="*/ 367 h 451"/>
                        <a:gd name="T16" fmla="*/ 80 w 101"/>
                        <a:gd name="T17" fmla="*/ 374 h 451"/>
                        <a:gd name="T18" fmla="*/ 80 w 101"/>
                        <a:gd name="T19" fmla="*/ 375 h 451"/>
                        <a:gd name="T20" fmla="*/ 82 w 101"/>
                        <a:gd name="T21" fmla="*/ 376 h 451"/>
                        <a:gd name="T22" fmla="*/ 82 w 101"/>
                        <a:gd name="T23" fmla="*/ 376 h 451"/>
                        <a:gd name="T24" fmla="*/ 82 w 101"/>
                        <a:gd name="T25" fmla="*/ 376 h 451"/>
                        <a:gd name="T26" fmla="*/ 85 w 101"/>
                        <a:gd name="T27" fmla="*/ 375 h 451"/>
                        <a:gd name="T28" fmla="*/ 85 w 101"/>
                        <a:gd name="T29" fmla="*/ 374 h 451"/>
                        <a:gd name="T30" fmla="*/ 88 w 101"/>
                        <a:gd name="T31" fmla="*/ 373 h 451"/>
                        <a:gd name="T32" fmla="*/ 88 w 101"/>
                        <a:gd name="T33" fmla="*/ 373 h 451"/>
                        <a:gd name="T34" fmla="*/ 80 w 101"/>
                        <a:gd name="T35" fmla="*/ 365 h 451"/>
                        <a:gd name="T36" fmla="*/ 52 w 101"/>
                        <a:gd name="T37" fmla="*/ 345 h 451"/>
                        <a:gd name="T38" fmla="*/ 30 w 101"/>
                        <a:gd name="T39" fmla="*/ 315 h 451"/>
                        <a:gd name="T40" fmla="*/ 19 w 101"/>
                        <a:gd name="T41" fmla="*/ 273 h 451"/>
                        <a:gd name="T42" fmla="*/ 25 w 101"/>
                        <a:gd name="T43" fmla="*/ 220 h 451"/>
                        <a:gd name="T44" fmla="*/ 63 w 101"/>
                        <a:gd name="T45" fmla="*/ 158 h 451"/>
                        <a:gd name="T46" fmla="*/ 143 w 101"/>
                        <a:gd name="T47" fmla="*/ 85 h 451"/>
                        <a:gd name="T48" fmla="*/ 277 w 101"/>
                        <a:gd name="T49" fmla="*/ 5 h 451"/>
                        <a:gd name="T50" fmla="*/ 277 w 101"/>
                        <a:gd name="T51" fmla="*/ 3 h 451"/>
                        <a:gd name="T52" fmla="*/ 277 w 101"/>
                        <a:gd name="T53" fmla="*/ 3 h 451"/>
                        <a:gd name="T54" fmla="*/ 277 w 101"/>
                        <a:gd name="T55" fmla="*/ 2 h 451"/>
                        <a:gd name="T56" fmla="*/ 277 w 101"/>
                        <a:gd name="T57" fmla="*/ 1 h 451"/>
                        <a:gd name="T58" fmla="*/ 277 w 101"/>
                        <a:gd name="T59" fmla="*/ 0 h 451"/>
                        <a:gd name="T60" fmla="*/ 274 w 101"/>
                        <a:gd name="T61" fmla="*/ 0 h 451"/>
                        <a:gd name="T62" fmla="*/ 274 w 101"/>
                        <a:gd name="T63" fmla="*/ 0 h 451"/>
                        <a:gd name="T64" fmla="*/ 272 w 101"/>
                        <a:gd name="T65" fmla="*/ 0 h 451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0" t="0" r="r" b="b"/>
                      <a:pathLst>
                        <a:path w="101" h="451">
                          <a:moveTo>
                            <a:pt x="99" y="0"/>
                          </a:moveTo>
                          <a:lnTo>
                            <a:pt x="47" y="94"/>
                          </a:lnTo>
                          <a:lnTo>
                            <a:pt x="16" y="181"/>
                          </a:lnTo>
                          <a:lnTo>
                            <a:pt x="2" y="257"/>
                          </a:lnTo>
                          <a:lnTo>
                            <a:pt x="0" y="321"/>
                          </a:lnTo>
                          <a:lnTo>
                            <a:pt x="6" y="374"/>
                          </a:lnTo>
                          <a:lnTo>
                            <a:pt x="15" y="414"/>
                          </a:lnTo>
                          <a:lnTo>
                            <a:pt x="24" y="440"/>
                          </a:lnTo>
                          <a:lnTo>
                            <a:pt x="29" y="449"/>
                          </a:lnTo>
                          <a:lnTo>
                            <a:pt x="29" y="450"/>
                          </a:lnTo>
                          <a:lnTo>
                            <a:pt x="30" y="451"/>
                          </a:lnTo>
                          <a:lnTo>
                            <a:pt x="31" y="450"/>
                          </a:lnTo>
                          <a:lnTo>
                            <a:pt x="31" y="449"/>
                          </a:lnTo>
                          <a:lnTo>
                            <a:pt x="32" y="448"/>
                          </a:lnTo>
                          <a:lnTo>
                            <a:pt x="32" y="447"/>
                          </a:lnTo>
                          <a:lnTo>
                            <a:pt x="29" y="438"/>
                          </a:lnTo>
                          <a:lnTo>
                            <a:pt x="19" y="414"/>
                          </a:lnTo>
                          <a:lnTo>
                            <a:pt x="11" y="378"/>
                          </a:lnTo>
                          <a:lnTo>
                            <a:pt x="7" y="327"/>
                          </a:lnTo>
                          <a:lnTo>
                            <a:pt x="9" y="264"/>
                          </a:lnTo>
                          <a:lnTo>
                            <a:pt x="23" y="189"/>
                          </a:lnTo>
                          <a:lnTo>
                            <a:pt x="52" y="102"/>
                          </a:lnTo>
                          <a:lnTo>
                            <a:pt x="101" y="6"/>
                          </a:lnTo>
                          <a:lnTo>
                            <a:pt x="101" y="4"/>
                          </a:lnTo>
                          <a:lnTo>
                            <a:pt x="101" y="3"/>
                          </a:lnTo>
                          <a:lnTo>
                            <a:pt x="101" y="2"/>
                          </a:lnTo>
                          <a:lnTo>
                            <a:pt x="101" y="1"/>
                          </a:lnTo>
                          <a:lnTo>
                            <a:pt x="101" y="0"/>
                          </a:lnTo>
                          <a:lnTo>
                            <a:pt x="100" y="0"/>
                          </a:lnTo>
                          <a:lnTo>
                            <a:pt x="99" y="0"/>
                          </a:lnTo>
                          <a:close/>
                        </a:path>
                      </a:pathLst>
                    </a:custGeom>
                    <a:solidFill>
                      <a:srgbClr val="EA914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72" name="Freeform 281"/>
                    <p:cNvSpPr>
                      <a:spLocks/>
                    </p:cNvSpPr>
                    <p:nvPr/>
                  </p:nvSpPr>
                  <p:spPr bwMode="auto">
                    <a:xfrm>
                      <a:off x="1491" y="1528"/>
                      <a:ext cx="229" cy="356"/>
                    </a:xfrm>
                    <a:custGeom>
                      <a:avLst/>
                      <a:gdLst>
                        <a:gd name="T0" fmla="*/ 210 w 83"/>
                        <a:gd name="T1" fmla="*/ 0 h 429"/>
                        <a:gd name="T2" fmla="*/ 119 w 83"/>
                        <a:gd name="T3" fmla="*/ 30 h 429"/>
                        <a:gd name="T4" fmla="*/ 55 w 83"/>
                        <a:gd name="T5" fmla="*/ 76 h 429"/>
                        <a:gd name="T6" fmla="*/ 19 w 83"/>
                        <a:gd name="T7" fmla="*/ 132 h 429"/>
                        <a:gd name="T8" fmla="*/ 3 w 83"/>
                        <a:gd name="T9" fmla="*/ 193 h 429"/>
                        <a:gd name="T10" fmla="*/ 0 w 83"/>
                        <a:gd name="T11" fmla="*/ 251 h 429"/>
                        <a:gd name="T12" fmla="*/ 3 w 83"/>
                        <a:gd name="T13" fmla="*/ 300 h 429"/>
                        <a:gd name="T14" fmla="*/ 14 w 83"/>
                        <a:gd name="T15" fmla="*/ 336 h 429"/>
                        <a:gd name="T16" fmla="*/ 17 w 83"/>
                        <a:gd name="T17" fmla="*/ 349 h 429"/>
                        <a:gd name="T18" fmla="*/ 19 w 83"/>
                        <a:gd name="T19" fmla="*/ 353 h 429"/>
                        <a:gd name="T20" fmla="*/ 25 w 83"/>
                        <a:gd name="T21" fmla="*/ 355 h 429"/>
                        <a:gd name="T22" fmla="*/ 30 w 83"/>
                        <a:gd name="T23" fmla="*/ 356 h 429"/>
                        <a:gd name="T24" fmla="*/ 33 w 83"/>
                        <a:gd name="T25" fmla="*/ 355 h 429"/>
                        <a:gd name="T26" fmla="*/ 30 w 83"/>
                        <a:gd name="T27" fmla="*/ 339 h 429"/>
                        <a:gd name="T28" fmla="*/ 22 w 83"/>
                        <a:gd name="T29" fmla="*/ 302 h 429"/>
                        <a:gd name="T30" fmla="*/ 19 w 83"/>
                        <a:gd name="T31" fmla="*/ 249 h 429"/>
                        <a:gd name="T32" fmla="*/ 25 w 83"/>
                        <a:gd name="T33" fmla="*/ 187 h 429"/>
                        <a:gd name="T34" fmla="*/ 41 w 83"/>
                        <a:gd name="T35" fmla="*/ 124 h 429"/>
                        <a:gd name="T36" fmla="*/ 80 w 83"/>
                        <a:gd name="T37" fmla="*/ 68 h 429"/>
                        <a:gd name="T38" fmla="*/ 141 w 83"/>
                        <a:gd name="T39" fmla="*/ 27 h 429"/>
                        <a:gd name="T40" fmla="*/ 229 w 83"/>
                        <a:gd name="T41" fmla="*/ 7 h 429"/>
                        <a:gd name="T42" fmla="*/ 229 w 83"/>
                        <a:gd name="T43" fmla="*/ 6 h 429"/>
                        <a:gd name="T44" fmla="*/ 223 w 83"/>
                        <a:gd name="T45" fmla="*/ 5 h 429"/>
                        <a:gd name="T46" fmla="*/ 221 w 83"/>
                        <a:gd name="T47" fmla="*/ 4 h 429"/>
                        <a:gd name="T48" fmla="*/ 215 w 83"/>
                        <a:gd name="T49" fmla="*/ 2 h 429"/>
                        <a:gd name="T50" fmla="*/ 212 w 83"/>
                        <a:gd name="T51" fmla="*/ 1 h 429"/>
                        <a:gd name="T52" fmla="*/ 212 w 83"/>
                        <a:gd name="T53" fmla="*/ 1 h 429"/>
                        <a:gd name="T54" fmla="*/ 210 w 83"/>
                        <a:gd name="T55" fmla="*/ 0 h 429"/>
                        <a:gd name="T56" fmla="*/ 210 w 83"/>
                        <a:gd name="T57" fmla="*/ 0 h 429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</a:gdLst>
                      <a:ahLst/>
                      <a:cxnLst>
                        <a:cxn ang="T58">
                          <a:pos x="T0" y="T1"/>
                        </a:cxn>
                        <a:cxn ang="T59">
                          <a:pos x="T2" y="T3"/>
                        </a:cxn>
                        <a:cxn ang="T60">
                          <a:pos x="T4" y="T5"/>
                        </a:cxn>
                        <a:cxn ang="T61">
                          <a:pos x="T6" y="T7"/>
                        </a:cxn>
                        <a:cxn ang="T62">
                          <a:pos x="T8" y="T9"/>
                        </a:cxn>
                        <a:cxn ang="T63">
                          <a:pos x="T10" y="T11"/>
                        </a:cxn>
                        <a:cxn ang="T64">
                          <a:pos x="T12" y="T13"/>
                        </a:cxn>
                        <a:cxn ang="T65">
                          <a:pos x="T14" y="T15"/>
                        </a:cxn>
                        <a:cxn ang="T66">
                          <a:pos x="T16" y="T17"/>
                        </a:cxn>
                        <a:cxn ang="T67">
                          <a:pos x="T18" y="T19"/>
                        </a:cxn>
                        <a:cxn ang="T68">
                          <a:pos x="T20" y="T21"/>
                        </a:cxn>
                        <a:cxn ang="T69">
                          <a:pos x="T22" y="T23"/>
                        </a:cxn>
                        <a:cxn ang="T70">
                          <a:pos x="T24" y="T25"/>
                        </a:cxn>
                        <a:cxn ang="T71">
                          <a:pos x="T26" y="T27"/>
                        </a:cxn>
                        <a:cxn ang="T72">
                          <a:pos x="T28" y="T29"/>
                        </a:cxn>
                        <a:cxn ang="T73">
                          <a:pos x="T30" y="T31"/>
                        </a:cxn>
                        <a:cxn ang="T74">
                          <a:pos x="T32" y="T33"/>
                        </a:cxn>
                        <a:cxn ang="T75">
                          <a:pos x="T34" y="T35"/>
                        </a:cxn>
                        <a:cxn ang="T76">
                          <a:pos x="T36" y="T37"/>
                        </a:cxn>
                        <a:cxn ang="T77">
                          <a:pos x="T38" y="T39"/>
                        </a:cxn>
                        <a:cxn ang="T78">
                          <a:pos x="T40" y="T41"/>
                        </a:cxn>
                        <a:cxn ang="T79">
                          <a:pos x="T42" y="T43"/>
                        </a:cxn>
                        <a:cxn ang="T80">
                          <a:pos x="T44" y="T45"/>
                        </a:cxn>
                        <a:cxn ang="T81">
                          <a:pos x="T46" y="T47"/>
                        </a:cxn>
                        <a:cxn ang="T82">
                          <a:pos x="T48" y="T49"/>
                        </a:cxn>
                        <a:cxn ang="T83">
                          <a:pos x="T50" y="T51"/>
                        </a:cxn>
                        <a:cxn ang="T84">
                          <a:pos x="T52" y="T53"/>
                        </a:cxn>
                        <a:cxn ang="T85">
                          <a:pos x="T54" y="T55"/>
                        </a:cxn>
                        <a:cxn ang="T86">
                          <a:pos x="T56" y="T57"/>
                        </a:cxn>
                      </a:cxnLst>
                      <a:rect l="0" t="0" r="r" b="b"/>
                      <a:pathLst>
                        <a:path w="83" h="429">
                          <a:moveTo>
                            <a:pt x="76" y="0"/>
                          </a:moveTo>
                          <a:lnTo>
                            <a:pt x="43" y="36"/>
                          </a:lnTo>
                          <a:lnTo>
                            <a:pt x="20" y="91"/>
                          </a:lnTo>
                          <a:lnTo>
                            <a:pt x="7" y="159"/>
                          </a:lnTo>
                          <a:lnTo>
                            <a:pt x="1" y="233"/>
                          </a:lnTo>
                          <a:lnTo>
                            <a:pt x="0" y="302"/>
                          </a:lnTo>
                          <a:lnTo>
                            <a:pt x="1" y="362"/>
                          </a:lnTo>
                          <a:lnTo>
                            <a:pt x="5" y="405"/>
                          </a:lnTo>
                          <a:lnTo>
                            <a:pt x="6" y="421"/>
                          </a:lnTo>
                          <a:lnTo>
                            <a:pt x="7" y="425"/>
                          </a:lnTo>
                          <a:lnTo>
                            <a:pt x="9" y="428"/>
                          </a:lnTo>
                          <a:lnTo>
                            <a:pt x="11" y="429"/>
                          </a:lnTo>
                          <a:lnTo>
                            <a:pt x="12" y="428"/>
                          </a:lnTo>
                          <a:lnTo>
                            <a:pt x="11" y="409"/>
                          </a:lnTo>
                          <a:lnTo>
                            <a:pt x="8" y="364"/>
                          </a:lnTo>
                          <a:lnTo>
                            <a:pt x="7" y="300"/>
                          </a:lnTo>
                          <a:lnTo>
                            <a:pt x="9" y="225"/>
                          </a:lnTo>
                          <a:lnTo>
                            <a:pt x="15" y="150"/>
                          </a:lnTo>
                          <a:lnTo>
                            <a:pt x="29" y="82"/>
                          </a:lnTo>
                          <a:lnTo>
                            <a:pt x="51" y="33"/>
                          </a:lnTo>
                          <a:lnTo>
                            <a:pt x="83" y="8"/>
                          </a:lnTo>
                          <a:lnTo>
                            <a:pt x="83" y="7"/>
                          </a:lnTo>
                          <a:lnTo>
                            <a:pt x="81" y="6"/>
                          </a:lnTo>
                          <a:lnTo>
                            <a:pt x="80" y="5"/>
                          </a:lnTo>
                          <a:lnTo>
                            <a:pt x="78" y="3"/>
                          </a:lnTo>
                          <a:lnTo>
                            <a:pt x="77" y="1"/>
                          </a:lnTo>
                          <a:lnTo>
                            <a:pt x="76" y="0"/>
                          </a:lnTo>
                          <a:close/>
                        </a:path>
                      </a:pathLst>
                    </a:custGeom>
                    <a:solidFill>
                      <a:srgbClr val="EA914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73" name="Freeform 282"/>
                    <p:cNvSpPr>
                      <a:spLocks/>
                    </p:cNvSpPr>
                    <p:nvPr/>
                  </p:nvSpPr>
                  <p:spPr bwMode="auto">
                    <a:xfrm>
                      <a:off x="1247" y="1797"/>
                      <a:ext cx="1315" cy="1000"/>
                    </a:xfrm>
                    <a:custGeom>
                      <a:avLst/>
                      <a:gdLst>
                        <a:gd name="T0" fmla="*/ 1190 w 484"/>
                        <a:gd name="T1" fmla="*/ 906 h 1202"/>
                        <a:gd name="T2" fmla="*/ 1157 w 484"/>
                        <a:gd name="T3" fmla="*/ 741 h 1202"/>
                        <a:gd name="T4" fmla="*/ 1198 w 484"/>
                        <a:gd name="T5" fmla="*/ 601 h 1202"/>
                        <a:gd name="T6" fmla="*/ 1263 w 484"/>
                        <a:gd name="T7" fmla="*/ 483 h 1202"/>
                        <a:gd name="T8" fmla="*/ 1315 w 484"/>
                        <a:gd name="T9" fmla="*/ 379 h 1202"/>
                        <a:gd name="T10" fmla="*/ 1296 w 484"/>
                        <a:gd name="T11" fmla="*/ 289 h 1202"/>
                        <a:gd name="T12" fmla="*/ 1163 w 484"/>
                        <a:gd name="T13" fmla="*/ 208 h 1202"/>
                        <a:gd name="T14" fmla="*/ 869 w 484"/>
                        <a:gd name="T15" fmla="*/ 131 h 1202"/>
                        <a:gd name="T16" fmla="*/ 617 w 484"/>
                        <a:gd name="T17" fmla="*/ 84 h 1202"/>
                        <a:gd name="T18" fmla="*/ 600 w 484"/>
                        <a:gd name="T19" fmla="*/ 62 h 1202"/>
                        <a:gd name="T20" fmla="*/ 557 w 484"/>
                        <a:gd name="T21" fmla="*/ 38 h 1202"/>
                        <a:gd name="T22" fmla="*/ 519 w 484"/>
                        <a:gd name="T23" fmla="*/ 22 h 1202"/>
                        <a:gd name="T24" fmla="*/ 470 w 484"/>
                        <a:gd name="T25" fmla="*/ 7 h 1202"/>
                        <a:gd name="T26" fmla="*/ 432 w 484"/>
                        <a:gd name="T27" fmla="*/ 1 h 1202"/>
                        <a:gd name="T28" fmla="*/ 408 w 484"/>
                        <a:gd name="T29" fmla="*/ 1 h 1202"/>
                        <a:gd name="T30" fmla="*/ 370 w 484"/>
                        <a:gd name="T31" fmla="*/ 1 h 1202"/>
                        <a:gd name="T32" fmla="*/ 315 w 484"/>
                        <a:gd name="T33" fmla="*/ 2 h 1202"/>
                        <a:gd name="T34" fmla="*/ 269 w 484"/>
                        <a:gd name="T35" fmla="*/ 2 h 1202"/>
                        <a:gd name="T36" fmla="*/ 242 w 484"/>
                        <a:gd name="T37" fmla="*/ 0 h 1202"/>
                        <a:gd name="T38" fmla="*/ 212 w 484"/>
                        <a:gd name="T39" fmla="*/ 0 h 1202"/>
                        <a:gd name="T40" fmla="*/ 187 w 484"/>
                        <a:gd name="T41" fmla="*/ 1 h 1202"/>
                        <a:gd name="T42" fmla="*/ 166 w 484"/>
                        <a:gd name="T43" fmla="*/ 3 h 1202"/>
                        <a:gd name="T44" fmla="*/ 147 w 484"/>
                        <a:gd name="T45" fmla="*/ 20 h 1202"/>
                        <a:gd name="T46" fmla="*/ 149 w 484"/>
                        <a:gd name="T47" fmla="*/ 46 h 1202"/>
                        <a:gd name="T48" fmla="*/ 272 w 484"/>
                        <a:gd name="T49" fmla="*/ 121 h 1202"/>
                        <a:gd name="T50" fmla="*/ 421 w 484"/>
                        <a:gd name="T51" fmla="*/ 213 h 1202"/>
                        <a:gd name="T52" fmla="*/ 492 w 484"/>
                        <a:gd name="T53" fmla="*/ 263 h 1202"/>
                        <a:gd name="T54" fmla="*/ 514 w 484"/>
                        <a:gd name="T55" fmla="*/ 282 h 1202"/>
                        <a:gd name="T56" fmla="*/ 508 w 484"/>
                        <a:gd name="T57" fmla="*/ 291 h 1202"/>
                        <a:gd name="T58" fmla="*/ 470 w 484"/>
                        <a:gd name="T59" fmla="*/ 343 h 1202"/>
                        <a:gd name="T60" fmla="*/ 405 w 484"/>
                        <a:gd name="T61" fmla="*/ 432 h 1202"/>
                        <a:gd name="T62" fmla="*/ 323 w 484"/>
                        <a:gd name="T63" fmla="*/ 546 h 1202"/>
                        <a:gd name="T64" fmla="*/ 231 w 484"/>
                        <a:gd name="T65" fmla="*/ 669 h 1202"/>
                        <a:gd name="T66" fmla="*/ 144 w 484"/>
                        <a:gd name="T67" fmla="*/ 789 h 1202"/>
                        <a:gd name="T68" fmla="*/ 65 w 484"/>
                        <a:gd name="T69" fmla="*/ 890 h 1202"/>
                        <a:gd name="T70" fmla="*/ 16 w 484"/>
                        <a:gd name="T71" fmla="*/ 960 h 1202"/>
                        <a:gd name="T72" fmla="*/ 54 w 484"/>
                        <a:gd name="T73" fmla="*/ 982 h 1202"/>
                        <a:gd name="T74" fmla="*/ 185 w 484"/>
                        <a:gd name="T75" fmla="*/ 988 h 1202"/>
                        <a:gd name="T76" fmla="*/ 345 w 484"/>
                        <a:gd name="T77" fmla="*/ 993 h 1202"/>
                        <a:gd name="T78" fmla="*/ 522 w 484"/>
                        <a:gd name="T79" fmla="*/ 995 h 1202"/>
                        <a:gd name="T80" fmla="*/ 706 w 484"/>
                        <a:gd name="T81" fmla="*/ 998 h 1202"/>
                        <a:gd name="T82" fmla="*/ 888 w 484"/>
                        <a:gd name="T83" fmla="*/ 999 h 1202"/>
                        <a:gd name="T84" fmla="*/ 1054 w 484"/>
                        <a:gd name="T85" fmla="*/ 1000 h 1202"/>
                        <a:gd name="T86" fmla="*/ 1193 w 484"/>
                        <a:gd name="T87" fmla="*/ 999 h 1202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</a:gdLst>
                      <a:ahLst/>
                      <a:cxnLst>
                        <a:cxn ang="T88">
                          <a:pos x="T0" y="T1"/>
                        </a:cxn>
                        <a:cxn ang="T89">
                          <a:pos x="T2" y="T3"/>
                        </a:cxn>
                        <a:cxn ang="T90">
                          <a:pos x="T4" y="T5"/>
                        </a:cxn>
                        <a:cxn ang="T91">
                          <a:pos x="T6" y="T7"/>
                        </a:cxn>
                        <a:cxn ang="T92">
                          <a:pos x="T8" y="T9"/>
                        </a:cxn>
                        <a:cxn ang="T93">
                          <a:pos x="T10" y="T11"/>
                        </a:cxn>
                        <a:cxn ang="T94">
                          <a:pos x="T12" y="T13"/>
                        </a:cxn>
                        <a:cxn ang="T95">
                          <a:pos x="T14" y="T15"/>
                        </a:cxn>
                        <a:cxn ang="T96">
                          <a:pos x="T16" y="T17"/>
                        </a:cxn>
                        <a:cxn ang="T97">
                          <a:pos x="T18" y="T19"/>
                        </a:cxn>
                        <a:cxn ang="T98">
                          <a:pos x="T20" y="T21"/>
                        </a:cxn>
                        <a:cxn ang="T99">
                          <a:pos x="T22" y="T23"/>
                        </a:cxn>
                        <a:cxn ang="T100">
                          <a:pos x="T24" y="T25"/>
                        </a:cxn>
                        <a:cxn ang="T101">
                          <a:pos x="T26" y="T27"/>
                        </a:cxn>
                        <a:cxn ang="T102">
                          <a:pos x="T28" y="T29"/>
                        </a:cxn>
                        <a:cxn ang="T103">
                          <a:pos x="T30" y="T31"/>
                        </a:cxn>
                        <a:cxn ang="T104">
                          <a:pos x="T32" y="T33"/>
                        </a:cxn>
                        <a:cxn ang="T105">
                          <a:pos x="T34" y="T35"/>
                        </a:cxn>
                        <a:cxn ang="T106">
                          <a:pos x="T36" y="T37"/>
                        </a:cxn>
                        <a:cxn ang="T107">
                          <a:pos x="T38" y="T39"/>
                        </a:cxn>
                        <a:cxn ang="T108">
                          <a:pos x="T40" y="T41"/>
                        </a:cxn>
                        <a:cxn ang="T109">
                          <a:pos x="T42" y="T43"/>
                        </a:cxn>
                        <a:cxn ang="T110">
                          <a:pos x="T44" y="T45"/>
                        </a:cxn>
                        <a:cxn ang="T111">
                          <a:pos x="T46" y="T47"/>
                        </a:cxn>
                        <a:cxn ang="T112">
                          <a:pos x="T48" y="T49"/>
                        </a:cxn>
                        <a:cxn ang="T113">
                          <a:pos x="T50" y="T51"/>
                        </a:cxn>
                        <a:cxn ang="T114">
                          <a:pos x="T52" y="T53"/>
                        </a:cxn>
                        <a:cxn ang="T115">
                          <a:pos x="T54" y="T55"/>
                        </a:cxn>
                        <a:cxn ang="T116">
                          <a:pos x="T56" y="T57"/>
                        </a:cxn>
                        <a:cxn ang="T117">
                          <a:pos x="T58" y="T59"/>
                        </a:cxn>
                        <a:cxn ang="T118">
                          <a:pos x="T60" y="T61"/>
                        </a:cxn>
                        <a:cxn ang="T119">
                          <a:pos x="T62" y="T63"/>
                        </a:cxn>
                        <a:cxn ang="T120">
                          <a:pos x="T64" y="T65"/>
                        </a:cxn>
                        <a:cxn ang="T121">
                          <a:pos x="T66" y="T67"/>
                        </a:cxn>
                        <a:cxn ang="T122">
                          <a:pos x="T68" y="T69"/>
                        </a:cxn>
                        <a:cxn ang="T123">
                          <a:pos x="T70" y="T71"/>
                        </a:cxn>
                        <a:cxn ang="T124">
                          <a:pos x="T72" y="T73"/>
                        </a:cxn>
                        <a:cxn ang="T125">
                          <a:pos x="T74" y="T75"/>
                        </a:cxn>
                        <a:cxn ang="T126">
                          <a:pos x="T76" y="T77"/>
                        </a:cxn>
                        <a:cxn ang="T127">
                          <a:pos x="T78" y="T79"/>
                        </a:cxn>
                        <a:cxn ang="T128">
                          <a:pos x="T80" y="T81"/>
                        </a:cxn>
                        <a:cxn ang="T129">
                          <a:pos x="T82" y="T83"/>
                        </a:cxn>
                        <a:cxn ang="T130">
                          <a:pos x="T84" y="T85"/>
                        </a:cxn>
                        <a:cxn ang="T131">
                          <a:pos x="T86" y="T87"/>
                        </a:cxn>
                      </a:cxnLst>
                      <a:rect l="0" t="0" r="r" b="b"/>
                      <a:pathLst>
                        <a:path w="484" h="1202">
                          <a:moveTo>
                            <a:pt x="459" y="1200"/>
                          </a:moveTo>
                          <a:lnTo>
                            <a:pt x="438" y="1089"/>
                          </a:lnTo>
                          <a:lnTo>
                            <a:pt x="427" y="986"/>
                          </a:lnTo>
                          <a:lnTo>
                            <a:pt x="426" y="891"/>
                          </a:lnTo>
                          <a:lnTo>
                            <a:pt x="431" y="804"/>
                          </a:lnTo>
                          <a:lnTo>
                            <a:pt x="441" y="723"/>
                          </a:lnTo>
                          <a:lnTo>
                            <a:pt x="453" y="649"/>
                          </a:lnTo>
                          <a:lnTo>
                            <a:pt x="465" y="580"/>
                          </a:lnTo>
                          <a:lnTo>
                            <a:pt x="477" y="516"/>
                          </a:lnTo>
                          <a:lnTo>
                            <a:pt x="484" y="456"/>
                          </a:lnTo>
                          <a:lnTo>
                            <a:pt x="484" y="400"/>
                          </a:lnTo>
                          <a:lnTo>
                            <a:pt x="477" y="347"/>
                          </a:lnTo>
                          <a:lnTo>
                            <a:pt x="458" y="298"/>
                          </a:lnTo>
                          <a:lnTo>
                            <a:pt x="428" y="250"/>
                          </a:lnTo>
                          <a:lnTo>
                            <a:pt x="382" y="203"/>
                          </a:lnTo>
                          <a:lnTo>
                            <a:pt x="320" y="157"/>
                          </a:lnTo>
                          <a:lnTo>
                            <a:pt x="240" y="112"/>
                          </a:lnTo>
                          <a:lnTo>
                            <a:pt x="227" y="101"/>
                          </a:lnTo>
                          <a:lnTo>
                            <a:pt x="223" y="88"/>
                          </a:lnTo>
                          <a:lnTo>
                            <a:pt x="221" y="74"/>
                          </a:lnTo>
                          <a:lnTo>
                            <a:pt x="213" y="57"/>
                          </a:lnTo>
                          <a:lnTo>
                            <a:pt x="205" y="46"/>
                          </a:lnTo>
                          <a:lnTo>
                            <a:pt x="197" y="36"/>
                          </a:lnTo>
                          <a:lnTo>
                            <a:pt x="191" y="27"/>
                          </a:lnTo>
                          <a:lnTo>
                            <a:pt x="184" y="19"/>
                          </a:lnTo>
                          <a:lnTo>
                            <a:pt x="173" y="8"/>
                          </a:lnTo>
                          <a:lnTo>
                            <a:pt x="165" y="3"/>
                          </a:lnTo>
                          <a:lnTo>
                            <a:pt x="159" y="1"/>
                          </a:lnTo>
                          <a:lnTo>
                            <a:pt x="153" y="1"/>
                          </a:lnTo>
                          <a:lnTo>
                            <a:pt x="150" y="1"/>
                          </a:lnTo>
                          <a:lnTo>
                            <a:pt x="144" y="1"/>
                          </a:lnTo>
                          <a:lnTo>
                            <a:pt x="136" y="1"/>
                          </a:lnTo>
                          <a:lnTo>
                            <a:pt x="127" y="2"/>
                          </a:lnTo>
                          <a:lnTo>
                            <a:pt x="116" y="2"/>
                          </a:lnTo>
                          <a:lnTo>
                            <a:pt x="107" y="2"/>
                          </a:lnTo>
                          <a:lnTo>
                            <a:pt x="99" y="2"/>
                          </a:lnTo>
                          <a:lnTo>
                            <a:pt x="93" y="1"/>
                          </a:lnTo>
                          <a:lnTo>
                            <a:pt x="89" y="0"/>
                          </a:lnTo>
                          <a:lnTo>
                            <a:pt x="84" y="0"/>
                          </a:lnTo>
                          <a:lnTo>
                            <a:pt x="78" y="0"/>
                          </a:lnTo>
                          <a:lnTo>
                            <a:pt x="74" y="0"/>
                          </a:lnTo>
                          <a:lnTo>
                            <a:pt x="69" y="1"/>
                          </a:lnTo>
                          <a:lnTo>
                            <a:pt x="65" y="2"/>
                          </a:lnTo>
                          <a:lnTo>
                            <a:pt x="61" y="4"/>
                          </a:lnTo>
                          <a:lnTo>
                            <a:pt x="59" y="8"/>
                          </a:lnTo>
                          <a:lnTo>
                            <a:pt x="54" y="24"/>
                          </a:lnTo>
                          <a:lnTo>
                            <a:pt x="53" y="40"/>
                          </a:lnTo>
                          <a:lnTo>
                            <a:pt x="55" y="55"/>
                          </a:lnTo>
                          <a:lnTo>
                            <a:pt x="59" y="65"/>
                          </a:lnTo>
                          <a:lnTo>
                            <a:pt x="100" y="145"/>
                          </a:lnTo>
                          <a:lnTo>
                            <a:pt x="132" y="208"/>
                          </a:lnTo>
                          <a:lnTo>
                            <a:pt x="155" y="256"/>
                          </a:lnTo>
                          <a:lnTo>
                            <a:pt x="172" y="292"/>
                          </a:lnTo>
                          <a:lnTo>
                            <a:pt x="181" y="316"/>
                          </a:lnTo>
                          <a:lnTo>
                            <a:pt x="187" y="331"/>
                          </a:lnTo>
                          <a:lnTo>
                            <a:pt x="189" y="339"/>
                          </a:lnTo>
                          <a:lnTo>
                            <a:pt x="189" y="342"/>
                          </a:lnTo>
                          <a:lnTo>
                            <a:pt x="187" y="350"/>
                          </a:lnTo>
                          <a:lnTo>
                            <a:pt x="182" y="374"/>
                          </a:lnTo>
                          <a:lnTo>
                            <a:pt x="173" y="412"/>
                          </a:lnTo>
                          <a:lnTo>
                            <a:pt x="162" y="461"/>
                          </a:lnTo>
                          <a:lnTo>
                            <a:pt x="149" y="519"/>
                          </a:lnTo>
                          <a:lnTo>
                            <a:pt x="135" y="585"/>
                          </a:lnTo>
                          <a:lnTo>
                            <a:pt x="119" y="656"/>
                          </a:lnTo>
                          <a:lnTo>
                            <a:pt x="101" y="729"/>
                          </a:lnTo>
                          <a:lnTo>
                            <a:pt x="85" y="804"/>
                          </a:lnTo>
                          <a:lnTo>
                            <a:pt x="68" y="877"/>
                          </a:lnTo>
                          <a:lnTo>
                            <a:pt x="53" y="948"/>
                          </a:lnTo>
                          <a:lnTo>
                            <a:pt x="38" y="1012"/>
                          </a:lnTo>
                          <a:lnTo>
                            <a:pt x="24" y="1070"/>
                          </a:lnTo>
                          <a:lnTo>
                            <a:pt x="14" y="1117"/>
                          </a:lnTo>
                          <a:lnTo>
                            <a:pt x="6" y="1154"/>
                          </a:lnTo>
                          <a:lnTo>
                            <a:pt x="0" y="1176"/>
                          </a:lnTo>
                          <a:lnTo>
                            <a:pt x="20" y="1180"/>
                          </a:lnTo>
                          <a:lnTo>
                            <a:pt x="43" y="1184"/>
                          </a:lnTo>
                          <a:lnTo>
                            <a:pt x="68" y="1187"/>
                          </a:lnTo>
                          <a:lnTo>
                            <a:pt x="97" y="1189"/>
                          </a:lnTo>
                          <a:lnTo>
                            <a:pt x="127" y="1193"/>
                          </a:lnTo>
                          <a:lnTo>
                            <a:pt x="159" y="1195"/>
                          </a:lnTo>
                          <a:lnTo>
                            <a:pt x="192" y="1196"/>
                          </a:lnTo>
                          <a:lnTo>
                            <a:pt x="227" y="1199"/>
                          </a:lnTo>
                          <a:lnTo>
                            <a:pt x="260" y="1200"/>
                          </a:lnTo>
                          <a:lnTo>
                            <a:pt x="295" y="1201"/>
                          </a:lnTo>
                          <a:lnTo>
                            <a:pt x="327" y="1201"/>
                          </a:lnTo>
                          <a:lnTo>
                            <a:pt x="358" y="1202"/>
                          </a:lnTo>
                          <a:lnTo>
                            <a:pt x="388" y="1202"/>
                          </a:lnTo>
                          <a:lnTo>
                            <a:pt x="415" y="1201"/>
                          </a:lnTo>
                          <a:lnTo>
                            <a:pt x="439" y="1201"/>
                          </a:lnTo>
                          <a:lnTo>
                            <a:pt x="459" y="12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74" name="Freeform 283"/>
                    <p:cNvSpPr>
                      <a:spLocks/>
                    </p:cNvSpPr>
                    <p:nvPr/>
                  </p:nvSpPr>
                  <p:spPr bwMode="auto">
                    <a:xfrm>
                      <a:off x="1850" y="1606"/>
                      <a:ext cx="223" cy="19"/>
                    </a:xfrm>
                    <a:custGeom>
                      <a:avLst/>
                      <a:gdLst>
                        <a:gd name="T0" fmla="*/ 0 w 80"/>
                        <a:gd name="T1" fmla="*/ 19 h 23"/>
                        <a:gd name="T2" fmla="*/ 3 w 80"/>
                        <a:gd name="T3" fmla="*/ 18 h 23"/>
                        <a:gd name="T4" fmla="*/ 8 w 80"/>
                        <a:gd name="T5" fmla="*/ 16 h 23"/>
                        <a:gd name="T6" fmla="*/ 17 w 80"/>
                        <a:gd name="T7" fmla="*/ 14 h 23"/>
                        <a:gd name="T8" fmla="*/ 36 w 80"/>
                        <a:gd name="T9" fmla="*/ 12 h 23"/>
                        <a:gd name="T10" fmla="*/ 59 w 80"/>
                        <a:gd name="T11" fmla="*/ 8 h 23"/>
                        <a:gd name="T12" fmla="*/ 89 w 80"/>
                        <a:gd name="T13" fmla="*/ 6 h 23"/>
                        <a:gd name="T14" fmla="*/ 128 w 80"/>
                        <a:gd name="T15" fmla="*/ 5 h 23"/>
                        <a:gd name="T16" fmla="*/ 170 w 80"/>
                        <a:gd name="T17" fmla="*/ 5 h 23"/>
                        <a:gd name="T18" fmla="*/ 195 w 80"/>
                        <a:gd name="T19" fmla="*/ 5 h 23"/>
                        <a:gd name="T20" fmla="*/ 212 w 80"/>
                        <a:gd name="T21" fmla="*/ 2 h 23"/>
                        <a:gd name="T22" fmla="*/ 220 w 80"/>
                        <a:gd name="T23" fmla="*/ 1 h 23"/>
                        <a:gd name="T24" fmla="*/ 223 w 80"/>
                        <a:gd name="T25" fmla="*/ 0 h 23"/>
                        <a:gd name="T26" fmla="*/ 223 w 80"/>
                        <a:gd name="T27" fmla="*/ 2 h 23"/>
                        <a:gd name="T28" fmla="*/ 220 w 80"/>
                        <a:gd name="T29" fmla="*/ 5 h 23"/>
                        <a:gd name="T30" fmla="*/ 201 w 80"/>
                        <a:gd name="T31" fmla="*/ 7 h 23"/>
                        <a:gd name="T32" fmla="*/ 164 w 80"/>
                        <a:gd name="T33" fmla="*/ 9 h 23"/>
                        <a:gd name="T34" fmla="*/ 131 w 80"/>
                        <a:gd name="T35" fmla="*/ 10 h 23"/>
                        <a:gd name="T36" fmla="*/ 98 w 80"/>
                        <a:gd name="T37" fmla="*/ 12 h 23"/>
                        <a:gd name="T38" fmla="*/ 70 w 80"/>
                        <a:gd name="T39" fmla="*/ 13 h 23"/>
                        <a:gd name="T40" fmla="*/ 45 w 80"/>
                        <a:gd name="T41" fmla="*/ 14 h 23"/>
                        <a:gd name="T42" fmla="*/ 25 w 80"/>
                        <a:gd name="T43" fmla="*/ 16 h 23"/>
                        <a:gd name="T44" fmla="*/ 11 w 80"/>
                        <a:gd name="T45" fmla="*/ 18 h 23"/>
                        <a:gd name="T46" fmla="*/ 3 w 80"/>
                        <a:gd name="T47" fmla="*/ 19 h 23"/>
                        <a:gd name="T48" fmla="*/ 0 w 80"/>
                        <a:gd name="T49" fmla="*/ 19 h 23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</a:gdLst>
                      <a:ahLst/>
                      <a:cxnLst>
                        <a:cxn ang="T50">
                          <a:pos x="T0" y="T1"/>
                        </a:cxn>
                        <a:cxn ang="T51">
                          <a:pos x="T2" y="T3"/>
                        </a:cxn>
                        <a:cxn ang="T52">
                          <a:pos x="T4" y="T5"/>
                        </a:cxn>
                        <a:cxn ang="T53">
                          <a:pos x="T6" y="T7"/>
                        </a:cxn>
                        <a:cxn ang="T54">
                          <a:pos x="T8" y="T9"/>
                        </a:cxn>
                        <a:cxn ang="T55">
                          <a:pos x="T10" y="T11"/>
                        </a:cxn>
                        <a:cxn ang="T56">
                          <a:pos x="T12" y="T13"/>
                        </a:cxn>
                        <a:cxn ang="T57">
                          <a:pos x="T14" y="T15"/>
                        </a:cxn>
                        <a:cxn ang="T58">
                          <a:pos x="T16" y="T17"/>
                        </a:cxn>
                        <a:cxn ang="T59">
                          <a:pos x="T18" y="T19"/>
                        </a:cxn>
                        <a:cxn ang="T60">
                          <a:pos x="T20" y="T21"/>
                        </a:cxn>
                        <a:cxn ang="T61">
                          <a:pos x="T22" y="T23"/>
                        </a:cxn>
                        <a:cxn ang="T62">
                          <a:pos x="T24" y="T25"/>
                        </a:cxn>
                        <a:cxn ang="T63">
                          <a:pos x="T26" y="T27"/>
                        </a:cxn>
                        <a:cxn ang="T64">
                          <a:pos x="T28" y="T29"/>
                        </a:cxn>
                        <a:cxn ang="T65">
                          <a:pos x="T30" y="T31"/>
                        </a:cxn>
                        <a:cxn ang="T66">
                          <a:pos x="T32" y="T33"/>
                        </a:cxn>
                        <a:cxn ang="T67">
                          <a:pos x="T34" y="T35"/>
                        </a:cxn>
                        <a:cxn ang="T68">
                          <a:pos x="T36" y="T37"/>
                        </a:cxn>
                        <a:cxn ang="T69">
                          <a:pos x="T38" y="T39"/>
                        </a:cxn>
                        <a:cxn ang="T70">
                          <a:pos x="T40" y="T41"/>
                        </a:cxn>
                        <a:cxn ang="T71">
                          <a:pos x="T42" y="T43"/>
                        </a:cxn>
                        <a:cxn ang="T72">
                          <a:pos x="T44" y="T45"/>
                        </a:cxn>
                        <a:cxn ang="T73">
                          <a:pos x="T46" y="T47"/>
                        </a:cxn>
                        <a:cxn ang="T74">
                          <a:pos x="T48" y="T49"/>
                        </a:cxn>
                      </a:cxnLst>
                      <a:rect l="0" t="0" r="r" b="b"/>
                      <a:pathLst>
                        <a:path w="80" h="23">
                          <a:moveTo>
                            <a:pt x="0" y="23"/>
                          </a:moveTo>
                          <a:lnTo>
                            <a:pt x="1" y="22"/>
                          </a:lnTo>
                          <a:lnTo>
                            <a:pt x="3" y="19"/>
                          </a:lnTo>
                          <a:lnTo>
                            <a:pt x="6" y="17"/>
                          </a:lnTo>
                          <a:lnTo>
                            <a:pt x="13" y="14"/>
                          </a:lnTo>
                          <a:lnTo>
                            <a:pt x="21" y="10"/>
                          </a:lnTo>
                          <a:lnTo>
                            <a:pt x="32" y="7"/>
                          </a:lnTo>
                          <a:lnTo>
                            <a:pt x="46" y="6"/>
                          </a:lnTo>
                          <a:lnTo>
                            <a:pt x="61" y="6"/>
                          </a:lnTo>
                          <a:lnTo>
                            <a:pt x="70" y="6"/>
                          </a:lnTo>
                          <a:lnTo>
                            <a:pt x="76" y="3"/>
                          </a:lnTo>
                          <a:lnTo>
                            <a:pt x="79" y="1"/>
                          </a:lnTo>
                          <a:lnTo>
                            <a:pt x="80" y="0"/>
                          </a:lnTo>
                          <a:lnTo>
                            <a:pt x="80" y="2"/>
                          </a:lnTo>
                          <a:lnTo>
                            <a:pt x="79" y="6"/>
                          </a:lnTo>
                          <a:lnTo>
                            <a:pt x="72" y="9"/>
                          </a:lnTo>
                          <a:lnTo>
                            <a:pt x="59" y="11"/>
                          </a:lnTo>
                          <a:lnTo>
                            <a:pt x="47" y="12"/>
                          </a:lnTo>
                          <a:lnTo>
                            <a:pt x="35" y="14"/>
                          </a:lnTo>
                          <a:lnTo>
                            <a:pt x="25" y="16"/>
                          </a:lnTo>
                          <a:lnTo>
                            <a:pt x="16" y="17"/>
                          </a:lnTo>
                          <a:lnTo>
                            <a:pt x="9" y="19"/>
                          </a:lnTo>
                          <a:lnTo>
                            <a:pt x="4" y="22"/>
                          </a:lnTo>
                          <a:lnTo>
                            <a:pt x="1" y="23"/>
                          </a:lnTo>
                          <a:lnTo>
                            <a:pt x="0" y="23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75" name="Freeform 284"/>
                    <p:cNvSpPr>
                      <a:spLocks/>
                    </p:cNvSpPr>
                    <p:nvPr/>
                  </p:nvSpPr>
                  <p:spPr bwMode="auto">
                    <a:xfrm>
                      <a:off x="1546" y="1601"/>
                      <a:ext cx="223" cy="22"/>
                    </a:xfrm>
                    <a:custGeom>
                      <a:avLst/>
                      <a:gdLst>
                        <a:gd name="T0" fmla="*/ 223 w 80"/>
                        <a:gd name="T1" fmla="*/ 22 h 25"/>
                        <a:gd name="T2" fmla="*/ 220 w 80"/>
                        <a:gd name="T3" fmla="*/ 21 h 25"/>
                        <a:gd name="T4" fmla="*/ 215 w 80"/>
                        <a:gd name="T5" fmla="*/ 19 h 25"/>
                        <a:gd name="T6" fmla="*/ 201 w 80"/>
                        <a:gd name="T7" fmla="*/ 16 h 25"/>
                        <a:gd name="T8" fmla="*/ 187 w 80"/>
                        <a:gd name="T9" fmla="*/ 13 h 25"/>
                        <a:gd name="T10" fmla="*/ 159 w 80"/>
                        <a:gd name="T11" fmla="*/ 11 h 25"/>
                        <a:gd name="T12" fmla="*/ 131 w 80"/>
                        <a:gd name="T13" fmla="*/ 8 h 25"/>
                        <a:gd name="T14" fmla="*/ 95 w 80"/>
                        <a:gd name="T15" fmla="*/ 6 h 25"/>
                        <a:gd name="T16" fmla="*/ 53 w 80"/>
                        <a:gd name="T17" fmla="*/ 6 h 25"/>
                        <a:gd name="T18" fmla="*/ 28 w 80"/>
                        <a:gd name="T19" fmla="*/ 5 h 25"/>
                        <a:gd name="T20" fmla="*/ 11 w 80"/>
                        <a:gd name="T21" fmla="*/ 3 h 25"/>
                        <a:gd name="T22" fmla="*/ 3 w 80"/>
                        <a:gd name="T23" fmla="*/ 1 h 25"/>
                        <a:gd name="T24" fmla="*/ 0 w 80"/>
                        <a:gd name="T25" fmla="*/ 0 h 25"/>
                        <a:gd name="T26" fmla="*/ 0 w 80"/>
                        <a:gd name="T27" fmla="*/ 2 h 25"/>
                        <a:gd name="T28" fmla="*/ 6 w 80"/>
                        <a:gd name="T29" fmla="*/ 5 h 25"/>
                        <a:gd name="T30" fmla="*/ 22 w 80"/>
                        <a:gd name="T31" fmla="*/ 9 h 25"/>
                        <a:gd name="T32" fmla="*/ 59 w 80"/>
                        <a:gd name="T33" fmla="*/ 11 h 25"/>
                        <a:gd name="T34" fmla="*/ 92 w 80"/>
                        <a:gd name="T35" fmla="*/ 12 h 25"/>
                        <a:gd name="T36" fmla="*/ 125 w 80"/>
                        <a:gd name="T37" fmla="*/ 13 h 25"/>
                        <a:gd name="T38" fmla="*/ 153 w 80"/>
                        <a:gd name="T39" fmla="*/ 15 h 25"/>
                        <a:gd name="T40" fmla="*/ 178 w 80"/>
                        <a:gd name="T41" fmla="*/ 18 h 25"/>
                        <a:gd name="T42" fmla="*/ 198 w 80"/>
                        <a:gd name="T43" fmla="*/ 19 h 25"/>
                        <a:gd name="T44" fmla="*/ 212 w 80"/>
                        <a:gd name="T45" fmla="*/ 20 h 25"/>
                        <a:gd name="T46" fmla="*/ 220 w 80"/>
                        <a:gd name="T47" fmla="*/ 22 h 25"/>
                        <a:gd name="T48" fmla="*/ 223 w 80"/>
                        <a:gd name="T49" fmla="*/ 22 h 25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</a:gdLst>
                      <a:ahLst/>
                      <a:cxnLst>
                        <a:cxn ang="T50">
                          <a:pos x="T0" y="T1"/>
                        </a:cxn>
                        <a:cxn ang="T51">
                          <a:pos x="T2" y="T3"/>
                        </a:cxn>
                        <a:cxn ang="T52">
                          <a:pos x="T4" y="T5"/>
                        </a:cxn>
                        <a:cxn ang="T53">
                          <a:pos x="T6" y="T7"/>
                        </a:cxn>
                        <a:cxn ang="T54">
                          <a:pos x="T8" y="T9"/>
                        </a:cxn>
                        <a:cxn ang="T55">
                          <a:pos x="T10" y="T11"/>
                        </a:cxn>
                        <a:cxn ang="T56">
                          <a:pos x="T12" y="T13"/>
                        </a:cxn>
                        <a:cxn ang="T57">
                          <a:pos x="T14" y="T15"/>
                        </a:cxn>
                        <a:cxn ang="T58">
                          <a:pos x="T16" y="T17"/>
                        </a:cxn>
                        <a:cxn ang="T59">
                          <a:pos x="T18" y="T19"/>
                        </a:cxn>
                        <a:cxn ang="T60">
                          <a:pos x="T20" y="T21"/>
                        </a:cxn>
                        <a:cxn ang="T61">
                          <a:pos x="T22" y="T23"/>
                        </a:cxn>
                        <a:cxn ang="T62">
                          <a:pos x="T24" y="T25"/>
                        </a:cxn>
                        <a:cxn ang="T63">
                          <a:pos x="T26" y="T27"/>
                        </a:cxn>
                        <a:cxn ang="T64">
                          <a:pos x="T28" y="T29"/>
                        </a:cxn>
                        <a:cxn ang="T65">
                          <a:pos x="T30" y="T31"/>
                        </a:cxn>
                        <a:cxn ang="T66">
                          <a:pos x="T32" y="T33"/>
                        </a:cxn>
                        <a:cxn ang="T67">
                          <a:pos x="T34" y="T35"/>
                        </a:cxn>
                        <a:cxn ang="T68">
                          <a:pos x="T36" y="T37"/>
                        </a:cxn>
                        <a:cxn ang="T69">
                          <a:pos x="T38" y="T39"/>
                        </a:cxn>
                        <a:cxn ang="T70">
                          <a:pos x="T40" y="T41"/>
                        </a:cxn>
                        <a:cxn ang="T71">
                          <a:pos x="T42" y="T43"/>
                        </a:cxn>
                        <a:cxn ang="T72">
                          <a:pos x="T44" y="T45"/>
                        </a:cxn>
                        <a:cxn ang="T73">
                          <a:pos x="T46" y="T47"/>
                        </a:cxn>
                        <a:cxn ang="T74">
                          <a:pos x="T48" y="T49"/>
                        </a:cxn>
                      </a:cxnLst>
                      <a:rect l="0" t="0" r="r" b="b"/>
                      <a:pathLst>
                        <a:path w="80" h="25">
                          <a:moveTo>
                            <a:pt x="80" y="25"/>
                          </a:moveTo>
                          <a:lnTo>
                            <a:pt x="79" y="24"/>
                          </a:lnTo>
                          <a:lnTo>
                            <a:pt x="77" y="22"/>
                          </a:lnTo>
                          <a:lnTo>
                            <a:pt x="72" y="18"/>
                          </a:lnTo>
                          <a:lnTo>
                            <a:pt x="67" y="15"/>
                          </a:lnTo>
                          <a:lnTo>
                            <a:pt x="57" y="12"/>
                          </a:lnTo>
                          <a:lnTo>
                            <a:pt x="47" y="9"/>
                          </a:lnTo>
                          <a:lnTo>
                            <a:pt x="34" y="7"/>
                          </a:lnTo>
                          <a:lnTo>
                            <a:pt x="19" y="7"/>
                          </a:lnTo>
                          <a:lnTo>
                            <a:pt x="10" y="6"/>
                          </a:lnTo>
                          <a:lnTo>
                            <a:pt x="4" y="3"/>
                          </a:lnTo>
                          <a:lnTo>
                            <a:pt x="1" y="1"/>
                          </a:lnTo>
                          <a:lnTo>
                            <a:pt x="0" y="0"/>
                          </a:lnTo>
                          <a:lnTo>
                            <a:pt x="0" y="2"/>
                          </a:lnTo>
                          <a:lnTo>
                            <a:pt x="2" y="6"/>
                          </a:lnTo>
                          <a:lnTo>
                            <a:pt x="8" y="10"/>
                          </a:lnTo>
                          <a:lnTo>
                            <a:pt x="21" y="13"/>
                          </a:lnTo>
                          <a:lnTo>
                            <a:pt x="33" y="14"/>
                          </a:lnTo>
                          <a:lnTo>
                            <a:pt x="45" y="15"/>
                          </a:lnTo>
                          <a:lnTo>
                            <a:pt x="55" y="17"/>
                          </a:lnTo>
                          <a:lnTo>
                            <a:pt x="64" y="20"/>
                          </a:lnTo>
                          <a:lnTo>
                            <a:pt x="71" y="22"/>
                          </a:lnTo>
                          <a:lnTo>
                            <a:pt x="76" y="23"/>
                          </a:lnTo>
                          <a:lnTo>
                            <a:pt x="79" y="25"/>
                          </a:lnTo>
                          <a:lnTo>
                            <a:pt x="80" y="25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76" name="Freeform 285"/>
                    <p:cNvSpPr>
                      <a:spLocks/>
                    </p:cNvSpPr>
                    <p:nvPr/>
                  </p:nvSpPr>
                  <p:spPr bwMode="auto">
                    <a:xfrm>
                      <a:off x="1562" y="1610"/>
                      <a:ext cx="103" cy="16"/>
                    </a:xfrm>
                    <a:custGeom>
                      <a:avLst/>
                      <a:gdLst>
                        <a:gd name="T0" fmla="*/ 24 w 38"/>
                        <a:gd name="T1" fmla="*/ 2 h 21"/>
                        <a:gd name="T2" fmla="*/ 24 w 38"/>
                        <a:gd name="T3" fmla="*/ 4 h 21"/>
                        <a:gd name="T4" fmla="*/ 30 w 38"/>
                        <a:gd name="T5" fmla="*/ 7 h 21"/>
                        <a:gd name="T6" fmla="*/ 54 w 38"/>
                        <a:gd name="T7" fmla="*/ 11 h 21"/>
                        <a:gd name="T8" fmla="*/ 103 w 38"/>
                        <a:gd name="T9" fmla="*/ 16 h 21"/>
                        <a:gd name="T10" fmla="*/ 100 w 38"/>
                        <a:gd name="T11" fmla="*/ 16 h 21"/>
                        <a:gd name="T12" fmla="*/ 89 w 38"/>
                        <a:gd name="T13" fmla="*/ 16 h 21"/>
                        <a:gd name="T14" fmla="*/ 76 w 38"/>
                        <a:gd name="T15" fmla="*/ 15 h 21"/>
                        <a:gd name="T16" fmla="*/ 57 w 38"/>
                        <a:gd name="T17" fmla="*/ 14 h 21"/>
                        <a:gd name="T18" fmla="*/ 38 w 38"/>
                        <a:gd name="T19" fmla="*/ 12 h 21"/>
                        <a:gd name="T20" fmla="*/ 24 w 38"/>
                        <a:gd name="T21" fmla="*/ 9 h 21"/>
                        <a:gd name="T22" fmla="*/ 11 w 38"/>
                        <a:gd name="T23" fmla="*/ 5 h 21"/>
                        <a:gd name="T24" fmla="*/ 0 w 38"/>
                        <a:gd name="T25" fmla="*/ 0 h 21"/>
                        <a:gd name="T26" fmla="*/ 24 w 38"/>
                        <a:gd name="T27" fmla="*/ 2 h 21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0" t="0" r="r" b="b"/>
                      <a:pathLst>
                        <a:path w="38" h="21">
                          <a:moveTo>
                            <a:pt x="9" y="3"/>
                          </a:moveTo>
                          <a:lnTo>
                            <a:pt x="9" y="5"/>
                          </a:lnTo>
                          <a:lnTo>
                            <a:pt x="11" y="9"/>
                          </a:lnTo>
                          <a:lnTo>
                            <a:pt x="20" y="15"/>
                          </a:lnTo>
                          <a:lnTo>
                            <a:pt x="38" y="21"/>
                          </a:lnTo>
                          <a:lnTo>
                            <a:pt x="37" y="21"/>
                          </a:lnTo>
                          <a:lnTo>
                            <a:pt x="33" y="21"/>
                          </a:lnTo>
                          <a:lnTo>
                            <a:pt x="28" y="20"/>
                          </a:lnTo>
                          <a:lnTo>
                            <a:pt x="21" y="19"/>
                          </a:lnTo>
                          <a:lnTo>
                            <a:pt x="14" y="16"/>
                          </a:lnTo>
                          <a:lnTo>
                            <a:pt x="9" y="12"/>
                          </a:lnTo>
                          <a:lnTo>
                            <a:pt x="4" y="7"/>
                          </a:lnTo>
                          <a:lnTo>
                            <a:pt x="0" y="0"/>
                          </a:lnTo>
                          <a:lnTo>
                            <a:pt x="9" y="3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77" name="Freeform 286"/>
                    <p:cNvSpPr>
                      <a:spLocks/>
                    </p:cNvSpPr>
                    <p:nvPr/>
                  </p:nvSpPr>
                  <p:spPr bwMode="auto">
                    <a:xfrm>
                      <a:off x="1954" y="1613"/>
                      <a:ext cx="103" cy="17"/>
                    </a:xfrm>
                    <a:custGeom>
                      <a:avLst/>
                      <a:gdLst>
                        <a:gd name="T0" fmla="*/ 81 w 38"/>
                        <a:gd name="T1" fmla="*/ 2 h 21"/>
                        <a:gd name="T2" fmla="*/ 81 w 38"/>
                        <a:gd name="T3" fmla="*/ 3 h 21"/>
                        <a:gd name="T4" fmla="*/ 73 w 38"/>
                        <a:gd name="T5" fmla="*/ 7 h 21"/>
                        <a:gd name="T6" fmla="*/ 49 w 38"/>
                        <a:gd name="T7" fmla="*/ 12 h 21"/>
                        <a:gd name="T8" fmla="*/ 0 w 38"/>
                        <a:gd name="T9" fmla="*/ 17 h 21"/>
                        <a:gd name="T10" fmla="*/ 3 w 38"/>
                        <a:gd name="T11" fmla="*/ 17 h 21"/>
                        <a:gd name="T12" fmla="*/ 14 w 38"/>
                        <a:gd name="T13" fmla="*/ 17 h 21"/>
                        <a:gd name="T14" fmla="*/ 27 w 38"/>
                        <a:gd name="T15" fmla="*/ 15 h 21"/>
                        <a:gd name="T16" fmla="*/ 46 w 38"/>
                        <a:gd name="T17" fmla="*/ 15 h 21"/>
                        <a:gd name="T18" fmla="*/ 65 w 38"/>
                        <a:gd name="T19" fmla="*/ 13 h 21"/>
                        <a:gd name="T20" fmla="*/ 81 w 38"/>
                        <a:gd name="T21" fmla="*/ 9 h 21"/>
                        <a:gd name="T22" fmla="*/ 92 w 38"/>
                        <a:gd name="T23" fmla="*/ 6 h 21"/>
                        <a:gd name="T24" fmla="*/ 103 w 38"/>
                        <a:gd name="T25" fmla="*/ 0 h 21"/>
                        <a:gd name="T26" fmla="*/ 81 w 38"/>
                        <a:gd name="T27" fmla="*/ 2 h 21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0" t="0" r="r" b="b"/>
                      <a:pathLst>
                        <a:path w="38" h="21">
                          <a:moveTo>
                            <a:pt x="30" y="2"/>
                          </a:moveTo>
                          <a:lnTo>
                            <a:pt x="30" y="4"/>
                          </a:lnTo>
                          <a:lnTo>
                            <a:pt x="27" y="9"/>
                          </a:lnTo>
                          <a:lnTo>
                            <a:pt x="18" y="15"/>
                          </a:lnTo>
                          <a:lnTo>
                            <a:pt x="0" y="21"/>
                          </a:lnTo>
                          <a:lnTo>
                            <a:pt x="1" y="21"/>
                          </a:lnTo>
                          <a:lnTo>
                            <a:pt x="5" y="21"/>
                          </a:lnTo>
                          <a:lnTo>
                            <a:pt x="10" y="19"/>
                          </a:lnTo>
                          <a:lnTo>
                            <a:pt x="17" y="18"/>
                          </a:lnTo>
                          <a:lnTo>
                            <a:pt x="24" y="16"/>
                          </a:lnTo>
                          <a:lnTo>
                            <a:pt x="30" y="11"/>
                          </a:lnTo>
                          <a:lnTo>
                            <a:pt x="34" y="7"/>
                          </a:lnTo>
                          <a:lnTo>
                            <a:pt x="38" y="0"/>
                          </a:lnTo>
                          <a:lnTo>
                            <a:pt x="30" y="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78" name="Freeform 287"/>
                    <p:cNvSpPr>
                      <a:spLocks/>
                    </p:cNvSpPr>
                    <p:nvPr/>
                  </p:nvSpPr>
                  <p:spPr bwMode="auto">
                    <a:xfrm>
                      <a:off x="1660" y="1480"/>
                      <a:ext cx="533" cy="394"/>
                    </a:xfrm>
                    <a:custGeom>
                      <a:avLst/>
                      <a:gdLst>
                        <a:gd name="T0" fmla="*/ 8 w 196"/>
                        <a:gd name="T1" fmla="*/ 13 h 474"/>
                        <a:gd name="T2" fmla="*/ 41 w 196"/>
                        <a:gd name="T3" fmla="*/ 9 h 474"/>
                        <a:gd name="T4" fmla="*/ 98 w 196"/>
                        <a:gd name="T5" fmla="*/ 3 h 474"/>
                        <a:gd name="T6" fmla="*/ 171 w 196"/>
                        <a:gd name="T7" fmla="*/ 0 h 474"/>
                        <a:gd name="T8" fmla="*/ 234 w 196"/>
                        <a:gd name="T9" fmla="*/ 2 h 474"/>
                        <a:gd name="T10" fmla="*/ 277 w 196"/>
                        <a:gd name="T11" fmla="*/ 6 h 474"/>
                        <a:gd name="T12" fmla="*/ 321 w 196"/>
                        <a:gd name="T13" fmla="*/ 13 h 474"/>
                        <a:gd name="T14" fmla="*/ 362 w 196"/>
                        <a:gd name="T15" fmla="*/ 24 h 474"/>
                        <a:gd name="T16" fmla="*/ 408 w 196"/>
                        <a:gd name="T17" fmla="*/ 43 h 474"/>
                        <a:gd name="T18" fmla="*/ 454 w 196"/>
                        <a:gd name="T19" fmla="*/ 73 h 474"/>
                        <a:gd name="T20" fmla="*/ 487 w 196"/>
                        <a:gd name="T21" fmla="*/ 113 h 474"/>
                        <a:gd name="T22" fmla="*/ 498 w 196"/>
                        <a:gd name="T23" fmla="*/ 159 h 474"/>
                        <a:gd name="T24" fmla="*/ 498 w 196"/>
                        <a:gd name="T25" fmla="*/ 234 h 474"/>
                        <a:gd name="T26" fmla="*/ 498 w 196"/>
                        <a:gd name="T27" fmla="*/ 319 h 474"/>
                        <a:gd name="T28" fmla="*/ 533 w 196"/>
                        <a:gd name="T29" fmla="*/ 392 h 474"/>
                        <a:gd name="T30" fmla="*/ 530 w 196"/>
                        <a:gd name="T31" fmla="*/ 393 h 474"/>
                        <a:gd name="T32" fmla="*/ 525 w 196"/>
                        <a:gd name="T33" fmla="*/ 394 h 474"/>
                        <a:gd name="T34" fmla="*/ 489 w 196"/>
                        <a:gd name="T35" fmla="*/ 321 h 474"/>
                        <a:gd name="T36" fmla="*/ 489 w 196"/>
                        <a:gd name="T37" fmla="*/ 235 h 474"/>
                        <a:gd name="T38" fmla="*/ 489 w 196"/>
                        <a:gd name="T39" fmla="*/ 160 h 474"/>
                        <a:gd name="T40" fmla="*/ 476 w 196"/>
                        <a:gd name="T41" fmla="*/ 115 h 474"/>
                        <a:gd name="T42" fmla="*/ 446 w 196"/>
                        <a:gd name="T43" fmla="*/ 76 h 474"/>
                        <a:gd name="T44" fmla="*/ 402 w 196"/>
                        <a:gd name="T45" fmla="*/ 47 h 474"/>
                        <a:gd name="T46" fmla="*/ 351 w 196"/>
                        <a:gd name="T47" fmla="*/ 27 h 474"/>
                        <a:gd name="T48" fmla="*/ 310 w 196"/>
                        <a:gd name="T49" fmla="*/ 17 h 474"/>
                        <a:gd name="T50" fmla="*/ 264 w 196"/>
                        <a:gd name="T51" fmla="*/ 10 h 474"/>
                        <a:gd name="T52" fmla="*/ 218 w 196"/>
                        <a:gd name="T53" fmla="*/ 7 h 474"/>
                        <a:gd name="T54" fmla="*/ 158 w 196"/>
                        <a:gd name="T55" fmla="*/ 7 h 474"/>
                        <a:gd name="T56" fmla="*/ 92 w 196"/>
                        <a:gd name="T57" fmla="*/ 9 h 474"/>
                        <a:gd name="T58" fmla="*/ 38 w 196"/>
                        <a:gd name="T59" fmla="*/ 14 h 474"/>
                        <a:gd name="T60" fmla="*/ 11 w 196"/>
                        <a:gd name="T61" fmla="*/ 18 h 474"/>
                        <a:gd name="T62" fmla="*/ 0 w 196"/>
                        <a:gd name="T63" fmla="*/ 19 h 474"/>
                        <a:gd name="T64" fmla="*/ 0 w 196"/>
                        <a:gd name="T65" fmla="*/ 19 h 474"/>
                        <a:gd name="T66" fmla="*/ 0 w 196"/>
                        <a:gd name="T67" fmla="*/ 17 h 474"/>
                        <a:gd name="T68" fmla="*/ 0 w 196"/>
                        <a:gd name="T69" fmla="*/ 14 h 474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0" t="0" r="r" b="b"/>
                      <a:pathLst>
                        <a:path w="196" h="474">
                          <a:moveTo>
                            <a:pt x="1" y="17"/>
                          </a:moveTo>
                          <a:lnTo>
                            <a:pt x="3" y="16"/>
                          </a:lnTo>
                          <a:lnTo>
                            <a:pt x="8" y="14"/>
                          </a:lnTo>
                          <a:lnTo>
                            <a:pt x="15" y="11"/>
                          </a:lnTo>
                          <a:lnTo>
                            <a:pt x="25" y="7"/>
                          </a:lnTo>
                          <a:lnTo>
                            <a:pt x="36" y="4"/>
                          </a:lnTo>
                          <a:lnTo>
                            <a:pt x="49" y="1"/>
                          </a:lnTo>
                          <a:lnTo>
                            <a:pt x="63" y="0"/>
                          </a:lnTo>
                          <a:lnTo>
                            <a:pt x="77" y="1"/>
                          </a:lnTo>
                          <a:lnTo>
                            <a:pt x="86" y="2"/>
                          </a:lnTo>
                          <a:lnTo>
                            <a:pt x="94" y="4"/>
                          </a:lnTo>
                          <a:lnTo>
                            <a:pt x="102" y="7"/>
                          </a:lnTo>
                          <a:lnTo>
                            <a:pt x="110" y="11"/>
                          </a:lnTo>
                          <a:lnTo>
                            <a:pt x="118" y="16"/>
                          </a:lnTo>
                          <a:lnTo>
                            <a:pt x="125" y="22"/>
                          </a:lnTo>
                          <a:lnTo>
                            <a:pt x="133" y="29"/>
                          </a:lnTo>
                          <a:lnTo>
                            <a:pt x="140" y="37"/>
                          </a:lnTo>
                          <a:lnTo>
                            <a:pt x="150" y="52"/>
                          </a:lnTo>
                          <a:lnTo>
                            <a:pt x="159" y="69"/>
                          </a:lnTo>
                          <a:lnTo>
                            <a:pt x="167" y="88"/>
                          </a:lnTo>
                          <a:lnTo>
                            <a:pt x="173" y="110"/>
                          </a:lnTo>
                          <a:lnTo>
                            <a:pt x="179" y="136"/>
                          </a:lnTo>
                          <a:lnTo>
                            <a:pt x="182" y="162"/>
                          </a:lnTo>
                          <a:lnTo>
                            <a:pt x="183" y="191"/>
                          </a:lnTo>
                          <a:lnTo>
                            <a:pt x="185" y="223"/>
                          </a:lnTo>
                          <a:lnTo>
                            <a:pt x="183" y="282"/>
                          </a:lnTo>
                          <a:lnTo>
                            <a:pt x="182" y="335"/>
                          </a:lnTo>
                          <a:lnTo>
                            <a:pt x="183" y="384"/>
                          </a:lnTo>
                          <a:lnTo>
                            <a:pt x="188" y="431"/>
                          </a:lnTo>
                          <a:lnTo>
                            <a:pt x="196" y="472"/>
                          </a:lnTo>
                          <a:lnTo>
                            <a:pt x="195" y="473"/>
                          </a:lnTo>
                          <a:lnTo>
                            <a:pt x="194" y="474"/>
                          </a:lnTo>
                          <a:lnTo>
                            <a:pt x="193" y="474"/>
                          </a:lnTo>
                          <a:lnTo>
                            <a:pt x="185" y="433"/>
                          </a:lnTo>
                          <a:lnTo>
                            <a:pt x="180" y="386"/>
                          </a:lnTo>
                          <a:lnTo>
                            <a:pt x="179" y="336"/>
                          </a:lnTo>
                          <a:lnTo>
                            <a:pt x="180" y="283"/>
                          </a:lnTo>
                          <a:lnTo>
                            <a:pt x="181" y="224"/>
                          </a:lnTo>
                          <a:lnTo>
                            <a:pt x="180" y="193"/>
                          </a:lnTo>
                          <a:lnTo>
                            <a:pt x="179" y="164"/>
                          </a:lnTo>
                          <a:lnTo>
                            <a:pt x="175" y="138"/>
                          </a:lnTo>
                          <a:lnTo>
                            <a:pt x="170" y="114"/>
                          </a:lnTo>
                          <a:lnTo>
                            <a:pt x="164" y="92"/>
                          </a:lnTo>
                          <a:lnTo>
                            <a:pt x="156" y="73"/>
                          </a:lnTo>
                          <a:lnTo>
                            <a:pt x="148" y="56"/>
                          </a:lnTo>
                          <a:lnTo>
                            <a:pt x="137" y="42"/>
                          </a:lnTo>
                          <a:lnTo>
                            <a:pt x="129" y="33"/>
                          </a:lnTo>
                          <a:lnTo>
                            <a:pt x="122" y="26"/>
                          </a:lnTo>
                          <a:lnTo>
                            <a:pt x="114" y="20"/>
                          </a:lnTo>
                          <a:lnTo>
                            <a:pt x="106" y="16"/>
                          </a:lnTo>
                          <a:lnTo>
                            <a:pt x="97" y="12"/>
                          </a:lnTo>
                          <a:lnTo>
                            <a:pt x="89" y="10"/>
                          </a:lnTo>
                          <a:lnTo>
                            <a:pt x="80" y="9"/>
                          </a:lnTo>
                          <a:lnTo>
                            <a:pt x="72" y="8"/>
                          </a:lnTo>
                          <a:lnTo>
                            <a:pt x="58" y="8"/>
                          </a:lnTo>
                          <a:lnTo>
                            <a:pt x="45" y="9"/>
                          </a:lnTo>
                          <a:lnTo>
                            <a:pt x="34" y="11"/>
                          </a:lnTo>
                          <a:lnTo>
                            <a:pt x="23" y="15"/>
                          </a:lnTo>
                          <a:lnTo>
                            <a:pt x="14" y="17"/>
                          </a:lnTo>
                          <a:lnTo>
                            <a:pt x="7" y="20"/>
                          </a:lnTo>
                          <a:lnTo>
                            <a:pt x="4" y="22"/>
                          </a:lnTo>
                          <a:lnTo>
                            <a:pt x="1" y="23"/>
                          </a:lnTo>
                          <a:lnTo>
                            <a:pt x="0" y="23"/>
                          </a:lnTo>
                          <a:lnTo>
                            <a:pt x="0" y="22"/>
                          </a:lnTo>
                          <a:lnTo>
                            <a:pt x="0" y="20"/>
                          </a:lnTo>
                          <a:lnTo>
                            <a:pt x="0" y="18"/>
                          </a:lnTo>
                          <a:lnTo>
                            <a:pt x="0" y="17"/>
                          </a:lnTo>
                          <a:lnTo>
                            <a:pt x="1" y="17"/>
                          </a:lnTo>
                          <a:close/>
                        </a:path>
                      </a:pathLst>
                    </a:custGeom>
                    <a:solidFill>
                      <a:srgbClr val="EA914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79" name="Freeform 288"/>
                    <p:cNvSpPr>
                      <a:spLocks/>
                    </p:cNvSpPr>
                    <p:nvPr/>
                  </p:nvSpPr>
                  <p:spPr bwMode="auto">
                    <a:xfrm>
                      <a:off x="1687" y="1517"/>
                      <a:ext cx="392" cy="380"/>
                    </a:xfrm>
                    <a:custGeom>
                      <a:avLst/>
                      <a:gdLst>
                        <a:gd name="T0" fmla="*/ 341 w 145"/>
                        <a:gd name="T1" fmla="*/ 76 h 457"/>
                        <a:gd name="T2" fmla="*/ 376 w 145"/>
                        <a:gd name="T3" fmla="*/ 121 h 457"/>
                        <a:gd name="T4" fmla="*/ 392 w 145"/>
                        <a:gd name="T5" fmla="*/ 170 h 457"/>
                        <a:gd name="T6" fmla="*/ 392 w 145"/>
                        <a:gd name="T7" fmla="*/ 219 h 457"/>
                        <a:gd name="T8" fmla="*/ 381 w 145"/>
                        <a:gd name="T9" fmla="*/ 267 h 457"/>
                        <a:gd name="T10" fmla="*/ 362 w 145"/>
                        <a:gd name="T11" fmla="*/ 309 h 457"/>
                        <a:gd name="T12" fmla="*/ 343 w 145"/>
                        <a:gd name="T13" fmla="*/ 344 h 457"/>
                        <a:gd name="T14" fmla="*/ 324 w 145"/>
                        <a:gd name="T15" fmla="*/ 368 h 457"/>
                        <a:gd name="T16" fmla="*/ 311 w 145"/>
                        <a:gd name="T17" fmla="*/ 379 h 457"/>
                        <a:gd name="T18" fmla="*/ 308 w 145"/>
                        <a:gd name="T19" fmla="*/ 379 h 457"/>
                        <a:gd name="T20" fmla="*/ 308 w 145"/>
                        <a:gd name="T21" fmla="*/ 379 h 457"/>
                        <a:gd name="T22" fmla="*/ 303 w 145"/>
                        <a:gd name="T23" fmla="*/ 379 h 457"/>
                        <a:gd name="T24" fmla="*/ 300 w 145"/>
                        <a:gd name="T25" fmla="*/ 380 h 457"/>
                        <a:gd name="T26" fmla="*/ 311 w 145"/>
                        <a:gd name="T27" fmla="*/ 366 h 457"/>
                        <a:gd name="T28" fmla="*/ 330 w 145"/>
                        <a:gd name="T29" fmla="*/ 340 h 457"/>
                        <a:gd name="T30" fmla="*/ 349 w 145"/>
                        <a:gd name="T31" fmla="*/ 304 h 457"/>
                        <a:gd name="T32" fmla="*/ 362 w 145"/>
                        <a:gd name="T33" fmla="*/ 262 h 457"/>
                        <a:gd name="T34" fmla="*/ 376 w 145"/>
                        <a:gd name="T35" fmla="*/ 215 h 457"/>
                        <a:gd name="T36" fmla="*/ 376 w 145"/>
                        <a:gd name="T37" fmla="*/ 168 h 457"/>
                        <a:gd name="T38" fmla="*/ 362 w 145"/>
                        <a:gd name="T39" fmla="*/ 121 h 457"/>
                        <a:gd name="T40" fmla="*/ 333 w 145"/>
                        <a:gd name="T41" fmla="*/ 78 h 457"/>
                        <a:gd name="T42" fmla="*/ 311 w 145"/>
                        <a:gd name="T43" fmla="*/ 59 h 457"/>
                        <a:gd name="T44" fmla="*/ 281 w 145"/>
                        <a:gd name="T45" fmla="*/ 42 h 457"/>
                        <a:gd name="T46" fmla="*/ 251 w 145"/>
                        <a:gd name="T47" fmla="*/ 29 h 457"/>
                        <a:gd name="T48" fmla="*/ 214 w 145"/>
                        <a:gd name="T49" fmla="*/ 19 h 457"/>
                        <a:gd name="T50" fmla="*/ 173 w 145"/>
                        <a:gd name="T51" fmla="*/ 11 h 457"/>
                        <a:gd name="T52" fmla="*/ 124 w 145"/>
                        <a:gd name="T53" fmla="*/ 7 h 457"/>
                        <a:gd name="T54" fmla="*/ 68 w 145"/>
                        <a:gd name="T55" fmla="*/ 6 h 457"/>
                        <a:gd name="T56" fmla="*/ 3 w 145"/>
                        <a:gd name="T57" fmla="*/ 7 h 457"/>
                        <a:gd name="T58" fmla="*/ 3 w 145"/>
                        <a:gd name="T59" fmla="*/ 7 h 457"/>
                        <a:gd name="T60" fmla="*/ 3 w 145"/>
                        <a:gd name="T61" fmla="*/ 6 h 457"/>
                        <a:gd name="T62" fmla="*/ 0 w 145"/>
                        <a:gd name="T63" fmla="*/ 4 h 457"/>
                        <a:gd name="T64" fmla="*/ 0 w 145"/>
                        <a:gd name="T65" fmla="*/ 3 h 457"/>
                        <a:gd name="T66" fmla="*/ 0 w 145"/>
                        <a:gd name="T67" fmla="*/ 2 h 457"/>
                        <a:gd name="T68" fmla="*/ 3 w 145"/>
                        <a:gd name="T69" fmla="*/ 2 h 457"/>
                        <a:gd name="T70" fmla="*/ 3 w 145"/>
                        <a:gd name="T71" fmla="*/ 1 h 457"/>
                        <a:gd name="T72" fmla="*/ 5 w 145"/>
                        <a:gd name="T73" fmla="*/ 1 h 457"/>
                        <a:gd name="T74" fmla="*/ 70 w 145"/>
                        <a:gd name="T75" fmla="*/ 0 h 457"/>
                        <a:gd name="T76" fmla="*/ 127 w 145"/>
                        <a:gd name="T77" fmla="*/ 2 h 457"/>
                        <a:gd name="T78" fmla="*/ 176 w 145"/>
                        <a:gd name="T79" fmla="*/ 7 h 457"/>
                        <a:gd name="T80" fmla="*/ 219 w 145"/>
                        <a:gd name="T81" fmla="*/ 14 h 457"/>
                        <a:gd name="T82" fmla="*/ 257 w 145"/>
                        <a:gd name="T83" fmla="*/ 25 h 457"/>
                        <a:gd name="T84" fmla="*/ 289 w 145"/>
                        <a:gd name="T85" fmla="*/ 39 h 457"/>
                        <a:gd name="T86" fmla="*/ 316 w 145"/>
                        <a:gd name="T87" fmla="*/ 55 h 457"/>
                        <a:gd name="T88" fmla="*/ 341 w 145"/>
                        <a:gd name="T89" fmla="*/ 76 h 457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</a:gdLst>
                      <a:ahLst/>
                      <a:cxnLst>
                        <a:cxn ang="T90">
                          <a:pos x="T0" y="T1"/>
                        </a:cxn>
                        <a:cxn ang="T91">
                          <a:pos x="T2" y="T3"/>
                        </a:cxn>
                        <a:cxn ang="T92">
                          <a:pos x="T4" y="T5"/>
                        </a:cxn>
                        <a:cxn ang="T93">
                          <a:pos x="T6" y="T7"/>
                        </a:cxn>
                        <a:cxn ang="T94">
                          <a:pos x="T8" y="T9"/>
                        </a:cxn>
                        <a:cxn ang="T95">
                          <a:pos x="T10" y="T11"/>
                        </a:cxn>
                        <a:cxn ang="T96">
                          <a:pos x="T12" y="T13"/>
                        </a:cxn>
                        <a:cxn ang="T97">
                          <a:pos x="T14" y="T15"/>
                        </a:cxn>
                        <a:cxn ang="T98">
                          <a:pos x="T16" y="T17"/>
                        </a:cxn>
                        <a:cxn ang="T99">
                          <a:pos x="T18" y="T19"/>
                        </a:cxn>
                        <a:cxn ang="T100">
                          <a:pos x="T20" y="T21"/>
                        </a:cxn>
                        <a:cxn ang="T101">
                          <a:pos x="T22" y="T23"/>
                        </a:cxn>
                        <a:cxn ang="T102">
                          <a:pos x="T24" y="T25"/>
                        </a:cxn>
                        <a:cxn ang="T103">
                          <a:pos x="T26" y="T27"/>
                        </a:cxn>
                        <a:cxn ang="T104">
                          <a:pos x="T28" y="T29"/>
                        </a:cxn>
                        <a:cxn ang="T105">
                          <a:pos x="T30" y="T31"/>
                        </a:cxn>
                        <a:cxn ang="T106">
                          <a:pos x="T32" y="T33"/>
                        </a:cxn>
                        <a:cxn ang="T107">
                          <a:pos x="T34" y="T35"/>
                        </a:cxn>
                        <a:cxn ang="T108">
                          <a:pos x="T36" y="T37"/>
                        </a:cxn>
                        <a:cxn ang="T109">
                          <a:pos x="T38" y="T39"/>
                        </a:cxn>
                        <a:cxn ang="T110">
                          <a:pos x="T40" y="T41"/>
                        </a:cxn>
                        <a:cxn ang="T111">
                          <a:pos x="T42" y="T43"/>
                        </a:cxn>
                        <a:cxn ang="T112">
                          <a:pos x="T44" y="T45"/>
                        </a:cxn>
                        <a:cxn ang="T113">
                          <a:pos x="T46" y="T47"/>
                        </a:cxn>
                        <a:cxn ang="T114">
                          <a:pos x="T48" y="T49"/>
                        </a:cxn>
                        <a:cxn ang="T115">
                          <a:pos x="T50" y="T51"/>
                        </a:cxn>
                        <a:cxn ang="T116">
                          <a:pos x="T52" y="T53"/>
                        </a:cxn>
                        <a:cxn ang="T117">
                          <a:pos x="T54" y="T55"/>
                        </a:cxn>
                        <a:cxn ang="T118">
                          <a:pos x="T56" y="T57"/>
                        </a:cxn>
                        <a:cxn ang="T119">
                          <a:pos x="T58" y="T59"/>
                        </a:cxn>
                        <a:cxn ang="T120">
                          <a:pos x="T60" y="T61"/>
                        </a:cxn>
                        <a:cxn ang="T121">
                          <a:pos x="T62" y="T63"/>
                        </a:cxn>
                        <a:cxn ang="T122">
                          <a:pos x="T64" y="T65"/>
                        </a:cxn>
                        <a:cxn ang="T123">
                          <a:pos x="T66" y="T67"/>
                        </a:cxn>
                        <a:cxn ang="T124">
                          <a:pos x="T68" y="T69"/>
                        </a:cxn>
                        <a:cxn ang="T125">
                          <a:pos x="T70" y="T71"/>
                        </a:cxn>
                        <a:cxn ang="T126">
                          <a:pos x="T72" y="T73"/>
                        </a:cxn>
                        <a:cxn ang="T127">
                          <a:pos x="T74" y="T75"/>
                        </a:cxn>
                        <a:cxn ang="T128">
                          <a:pos x="T76" y="T77"/>
                        </a:cxn>
                        <a:cxn ang="T129">
                          <a:pos x="T78" y="T79"/>
                        </a:cxn>
                        <a:cxn ang="T130">
                          <a:pos x="T80" y="T81"/>
                        </a:cxn>
                        <a:cxn ang="T131">
                          <a:pos x="T82" y="T83"/>
                        </a:cxn>
                        <a:cxn ang="T132">
                          <a:pos x="T84" y="T85"/>
                        </a:cxn>
                        <a:cxn ang="T133">
                          <a:pos x="T86" y="T87"/>
                        </a:cxn>
                        <a:cxn ang="T134">
                          <a:pos x="T88" y="T89"/>
                        </a:cxn>
                      </a:cxnLst>
                      <a:rect l="0" t="0" r="r" b="b"/>
                      <a:pathLst>
                        <a:path w="145" h="457">
                          <a:moveTo>
                            <a:pt x="126" y="91"/>
                          </a:moveTo>
                          <a:lnTo>
                            <a:pt x="139" y="145"/>
                          </a:lnTo>
                          <a:lnTo>
                            <a:pt x="145" y="204"/>
                          </a:lnTo>
                          <a:lnTo>
                            <a:pt x="145" y="263"/>
                          </a:lnTo>
                          <a:lnTo>
                            <a:pt x="141" y="321"/>
                          </a:lnTo>
                          <a:lnTo>
                            <a:pt x="134" y="372"/>
                          </a:lnTo>
                          <a:lnTo>
                            <a:pt x="127" y="414"/>
                          </a:lnTo>
                          <a:lnTo>
                            <a:pt x="120" y="443"/>
                          </a:lnTo>
                          <a:lnTo>
                            <a:pt x="115" y="456"/>
                          </a:lnTo>
                          <a:lnTo>
                            <a:pt x="114" y="456"/>
                          </a:lnTo>
                          <a:lnTo>
                            <a:pt x="112" y="456"/>
                          </a:lnTo>
                          <a:lnTo>
                            <a:pt x="111" y="457"/>
                          </a:lnTo>
                          <a:lnTo>
                            <a:pt x="115" y="440"/>
                          </a:lnTo>
                          <a:lnTo>
                            <a:pt x="122" y="409"/>
                          </a:lnTo>
                          <a:lnTo>
                            <a:pt x="129" y="366"/>
                          </a:lnTo>
                          <a:lnTo>
                            <a:pt x="134" y="315"/>
                          </a:lnTo>
                          <a:lnTo>
                            <a:pt x="139" y="259"/>
                          </a:lnTo>
                          <a:lnTo>
                            <a:pt x="139" y="202"/>
                          </a:lnTo>
                          <a:lnTo>
                            <a:pt x="134" y="146"/>
                          </a:lnTo>
                          <a:lnTo>
                            <a:pt x="123" y="94"/>
                          </a:lnTo>
                          <a:lnTo>
                            <a:pt x="115" y="71"/>
                          </a:lnTo>
                          <a:lnTo>
                            <a:pt x="104" y="51"/>
                          </a:lnTo>
                          <a:lnTo>
                            <a:pt x="93" y="35"/>
                          </a:lnTo>
                          <a:lnTo>
                            <a:pt x="79" y="23"/>
                          </a:lnTo>
                          <a:lnTo>
                            <a:pt x="64" y="13"/>
                          </a:lnTo>
                          <a:lnTo>
                            <a:pt x="46" y="9"/>
                          </a:lnTo>
                          <a:lnTo>
                            <a:pt x="25" y="7"/>
                          </a:lnTo>
                          <a:lnTo>
                            <a:pt x="1" y="8"/>
                          </a:lnTo>
                          <a:lnTo>
                            <a:pt x="1" y="7"/>
                          </a:lnTo>
                          <a:lnTo>
                            <a:pt x="0" y="5"/>
                          </a:lnTo>
                          <a:lnTo>
                            <a:pt x="0" y="4"/>
                          </a:lnTo>
                          <a:lnTo>
                            <a:pt x="0" y="3"/>
                          </a:lnTo>
                          <a:lnTo>
                            <a:pt x="1" y="2"/>
                          </a:lnTo>
                          <a:lnTo>
                            <a:pt x="1" y="1"/>
                          </a:lnTo>
                          <a:lnTo>
                            <a:pt x="2" y="1"/>
                          </a:lnTo>
                          <a:lnTo>
                            <a:pt x="26" y="0"/>
                          </a:lnTo>
                          <a:lnTo>
                            <a:pt x="47" y="2"/>
                          </a:lnTo>
                          <a:lnTo>
                            <a:pt x="65" y="8"/>
                          </a:lnTo>
                          <a:lnTo>
                            <a:pt x="81" y="17"/>
                          </a:lnTo>
                          <a:lnTo>
                            <a:pt x="95" y="30"/>
                          </a:lnTo>
                          <a:lnTo>
                            <a:pt x="107" y="47"/>
                          </a:lnTo>
                          <a:lnTo>
                            <a:pt x="117" y="66"/>
                          </a:lnTo>
                          <a:lnTo>
                            <a:pt x="126" y="91"/>
                          </a:lnTo>
                          <a:close/>
                        </a:path>
                      </a:pathLst>
                    </a:custGeom>
                    <a:solidFill>
                      <a:srgbClr val="EA914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80" name="Freeform 289"/>
                    <p:cNvSpPr>
                      <a:spLocks/>
                    </p:cNvSpPr>
                    <p:nvPr/>
                  </p:nvSpPr>
                  <p:spPr bwMode="auto">
                    <a:xfrm>
                      <a:off x="1682" y="1505"/>
                      <a:ext cx="440" cy="387"/>
                    </a:xfrm>
                    <a:custGeom>
                      <a:avLst/>
                      <a:gdLst>
                        <a:gd name="T0" fmla="*/ 370 w 164"/>
                        <a:gd name="T1" fmla="*/ 57 h 465"/>
                        <a:gd name="T2" fmla="*/ 416 w 164"/>
                        <a:gd name="T3" fmla="*/ 102 h 465"/>
                        <a:gd name="T4" fmla="*/ 432 w 164"/>
                        <a:gd name="T5" fmla="*/ 153 h 465"/>
                        <a:gd name="T6" fmla="*/ 440 w 164"/>
                        <a:gd name="T7" fmla="*/ 206 h 465"/>
                        <a:gd name="T8" fmla="*/ 437 w 164"/>
                        <a:gd name="T9" fmla="*/ 259 h 465"/>
                        <a:gd name="T10" fmla="*/ 421 w 164"/>
                        <a:gd name="T11" fmla="*/ 305 h 465"/>
                        <a:gd name="T12" fmla="*/ 408 w 164"/>
                        <a:gd name="T13" fmla="*/ 345 h 465"/>
                        <a:gd name="T14" fmla="*/ 392 w 164"/>
                        <a:gd name="T15" fmla="*/ 373 h 465"/>
                        <a:gd name="T16" fmla="*/ 386 w 164"/>
                        <a:gd name="T17" fmla="*/ 385 h 465"/>
                        <a:gd name="T18" fmla="*/ 381 w 164"/>
                        <a:gd name="T19" fmla="*/ 386 h 465"/>
                        <a:gd name="T20" fmla="*/ 378 w 164"/>
                        <a:gd name="T21" fmla="*/ 386 h 465"/>
                        <a:gd name="T22" fmla="*/ 370 w 164"/>
                        <a:gd name="T23" fmla="*/ 387 h 465"/>
                        <a:gd name="T24" fmla="*/ 365 w 164"/>
                        <a:gd name="T25" fmla="*/ 387 h 465"/>
                        <a:gd name="T26" fmla="*/ 376 w 164"/>
                        <a:gd name="T27" fmla="*/ 372 h 465"/>
                        <a:gd name="T28" fmla="*/ 386 w 164"/>
                        <a:gd name="T29" fmla="*/ 342 h 465"/>
                        <a:gd name="T30" fmla="*/ 402 w 164"/>
                        <a:gd name="T31" fmla="*/ 303 h 465"/>
                        <a:gd name="T32" fmla="*/ 416 w 164"/>
                        <a:gd name="T33" fmla="*/ 255 h 465"/>
                        <a:gd name="T34" fmla="*/ 421 w 164"/>
                        <a:gd name="T35" fmla="*/ 204 h 465"/>
                        <a:gd name="T36" fmla="*/ 416 w 164"/>
                        <a:gd name="T37" fmla="*/ 152 h 465"/>
                        <a:gd name="T38" fmla="*/ 392 w 164"/>
                        <a:gd name="T39" fmla="*/ 102 h 465"/>
                        <a:gd name="T40" fmla="*/ 354 w 164"/>
                        <a:gd name="T41" fmla="*/ 59 h 465"/>
                        <a:gd name="T42" fmla="*/ 325 w 164"/>
                        <a:gd name="T43" fmla="*/ 41 h 465"/>
                        <a:gd name="T44" fmla="*/ 295 w 164"/>
                        <a:gd name="T45" fmla="*/ 27 h 465"/>
                        <a:gd name="T46" fmla="*/ 258 w 164"/>
                        <a:gd name="T47" fmla="*/ 17 h 465"/>
                        <a:gd name="T48" fmla="*/ 217 w 164"/>
                        <a:gd name="T49" fmla="*/ 9 h 465"/>
                        <a:gd name="T50" fmla="*/ 174 w 164"/>
                        <a:gd name="T51" fmla="*/ 6 h 465"/>
                        <a:gd name="T52" fmla="*/ 121 w 164"/>
                        <a:gd name="T53" fmla="*/ 4 h 465"/>
                        <a:gd name="T54" fmla="*/ 64 w 164"/>
                        <a:gd name="T55" fmla="*/ 6 h 465"/>
                        <a:gd name="T56" fmla="*/ 3 w 164"/>
                        <a:gd name="T57" fmla="*/ 8 h 465"/>
                        <a:gd name="T58" fmla="*/ 0 w 164"/>
                        <a:gd name="T59" fmla="*/ 8 h 465"/>
                        <a:gd name="T60" fmla="*/ 0 w 164"/>
                        <a:gd name="T61" fmla="*/ 7 h 465"/>
                        <a:gd name="T62" fmla="*/ 0 w 164"/>
                        <a:gd name="T63" fmla="*/ 7 h 465"/>
                        <a:gd name="T64" fmla="*/ 0 w 164"/>
                        <a:gd name="T65" fmla="*/ 6 h 465"/>
                        <a:gd name="T66" fmla="*/ 0 w 164"/>
                        <a:gd name="T67" fmla="*/ 4 h 465"/>
                        <a:gd name="T68" fmla="*/ 0 w 164"/>
                        <a:gd name="T69" fmla="*/ 3 h 465"/>
                        <a:gd name="T70" fmla="*/ 0 w 164"/>
                        <a:gd name="T71" fmla="*/ 2 h 465"/>
                        <a:gd name="T72" fmla="*/ 3 w 164"/>
                        <a:gd name="T73" fmla="*/ 2 h 465"/>
                        <a:gd name="T74" fmla="*/ 70 w 164"/>
                        <a:gd name="T75" fmla="*/ 0 h 465"/>
                        <a:gd name="T76" fmla="*/ 123 w 164"/>
                        <a:gd name="T77" fmla="*/ 0 h 465"/>
                        <a:gd name="T78" fmla="*/ 180 w 164"/>
                        <a:gd name="T79" fmla="*/ 1 h 465"/>
                        <a:gd name="T80" fmla="*/ 225 w 164"/>
                        <a:gd name="T81" fmla="*/ 6 h 465"/>
                        <a:gd name="T82" fmla="*/ 268 w 164"/>
                        <a:gd name="T83" fmla="*/ 13 h 465"/>
                        <a:gd name="T84" fmla="*/ 309 w 164"/>
                        <a:gd name="T85" fmla="*/ 23 h 465"/>
                        <a:gd name="T86" fmla="*/ 343 w 164"/>
                        <a:gd name="T87" fmla="*/ 38 h 465"/>
                        <a:gd name="T88" fmla="*/ 370 w 164"/>
                        <a:gd name="T89" fmla="*/ 57 h 465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</a:gdLst>
                      <a:ahLst/>
                      <a:cxnLst>
                        <a:cxn ang="T90">
                          <a:pos x="T0" y="T1"/>
                        </a:cxn>
                        <a:cxn ang="T91">
                          <a:pos x="T2" y="T3"/>
                        </a:cxn>
                        <a:cxn ang="T92">
                          <a:pos x="T4" y="T5"/>
                        </a:cxn>
                        <a:cxn ang="T93">
                          <a:pos x="T6" y="T7"/>
                        </a:cxn>
                        <a:cxn ang="T94">
                          <a:pos x="T8" y="T9"/>
                        </a:cxn>
                        <a:cxn ang="T95">
                          <a:pos x="T10" y="T11"/>
                        </a:cxn>
                        <a:cxn ang="T96">
                          <a:pos x="T12" y="T13"/>
                        </a:cxn>
                        <a:cxn ang="T97">
                          <a:pos x="T14" y="T15"/>
                        </a:cxn>
                        <a:cxn ang="T98">
                          <a:pos x="T16" y="T17"/>
                        </a:cxn>
                        <a:cxn ang="T99">
                          <a:pos x="T18" y="T19"/>
                        </a:cxn>
                        <a:cxn ang="T100">
                          <a:pos x="T20" y="T21"/>
                        </a:cxn>
                        <a:cxn ang="T101">
                          <a:pos x="T22" y="T23"/>
                        </a:cxn>
                        <a:cxn ang="T102">
                          <a:pos x="T24" y="T25"/>
                        </a:cxn>
                        <a:cxn ang="T103">
                          <a:pos x="T26" y="T27"/>
                        </a:cxn>
                        <a:cxn ang="T104">
                          <a:pos x="T28" y="T29"/>
                        </a:cxn>
                        <a:cxn ang="T105">
                          <a:pos x="T30" y="T31"/>
                        </a:cxn>
                        <a:cxn ang="T106">
                          <a:pos x="T32" y="T33"/>
                        </a:cxn>
                        <a:cxn ang="T107">
                          <a:pos x="T34" y="T35"/>
                        </a:cxn>
                        <a:cxn ang="T108">
                          <a:pos x="T36" y="T37"/>
                        </a:cxn>
                        <a:cxn ang="T109">
                          <a:pos x="T38" y="T39"/>
                        </a:cxn>
                        <a:cxn ang="T110">
                          <a:pos x="T40" y="T41"/>
                        </a:cxn>
                        <a:cxn ang="T111">
                          <a:pos x="T42" y="T43"/>
                        </a:cxn>
                        <a:cxn ang="T112">
                          <a:pos x="T44" y="T45"/>
                        </a:cxn>
                        <a:cxn ang="T113">
                          <a:pos x="T46" y="T47"/>
                        </a:cxn>
                        <a:cxn ang="T114">
                          <a:pos x="T48" y="T49"/>
                        </a:cxn>
                        <a:cxn ang="T115">
                          <a:pos x="T50" y="T51"/>
                        </a:cxn>
                        <a:cxn ang="T116">
                          <a:pos x="T52" y="T53"/>
                        </a:cxn>
                        <a:cxn ang="T117">
                          <a:pos x="T54" y="T55"/>
                        </a:cxn>
                        <a:cxn ang="T118">
                          <a:pos x="T56" y="T57"/>
                        </a:cxn>
                        <a:cxn ang="T119">
                          <a:pos x="T58" y="T59"/>
                        </a:cxn>
                        <a:cxn ang="T120">
                          <a:pos x="T60" y="T61"/>
                        </a:cxn>
                        <a:cxn ang="T121">
                          <a:pos x="T62" y="T63"/>
                        </a:cxn>
                        <a:cxn ang="T122">
                          <a:pos x="T64" y="T65"/>
                        </a:cxn>
                        <a:cxn ang="T123">
                          <a:pos x="T66" y="T67"/>
                        </a:cxn>
                        <a:cxn ang="T124">
                          <a:pos x="T68" y="T69"/>
                        </a:cxn>
                        <a:cxn ang="T125">
                          <a:pos x="T70" y="T71"/>
                        </a:cxn>
                        <a:cxn ang="T126">
                          <a:pos x="T72" y="T73"/>
                        </a:cxn>
                        <a:cxn ang="T127">
                          <a:pos x="T74" y="T75"/>
                        </a:cxn>
                        <a:cxn ang="T128">
                          <a:pos x="T76" y="T77"/>
                        </a:cxn>
                        <a:cxn ang="T129">
                          <a:pos x="T78" y="T79"/>
                        </a:cxn>
                        <a:cxn ang="T130">
                          <a:pos x="T80" y="T81"/>
                        </a:cxn>
                        <a:cxn ang="T131">
                          <a:pos x="T82" y="T83"/>
                        </a:cxn>
                        <a:cxn ang="T132">
                          <a:pos x="T84" y="T85"/>
                        </a:cxn>
                        <a:cxn ang="T133">
                          <a:pos x="T86" y="T87"/>
                        </a:cxn>
                        <a:cxn ang="T134">
                          <a:pos x="T88" y="T89"/>
                        </a:cxn>
                      </a:cxnLst>
                      <a:rect l="0" t="0" r="r" b="b"/>
                      <a:pathLst>
                        <a:path w="164" h="465">
                          <a:moveTo>
                            <a:pt x="138" y="69"/>
                          </a:moveTo>
                          <a:lnTo>
                            <a:pt x="155" y="123"/>
                          </a:lnTo>
                          <a:lnTo>
                            <a:pt x="161" y="184"/>
                          </a:lnTo>
                          <a:lnTo>
                            <a:pt x="164" y="248"/>
                          </a:lnTo>
                          <a:lnTo>
                            <a:pt x="163" y="311"/>
                          </a:lnTo>
                          <a:lnTo>
                            <a:pt x="157" y="367"/>
                          </a:lnTo>
                          <a:lnTo>
                            <a:pt x="152" y="414"/>
                          </a:lnTo>
                          <a:lnTo>
                            <a:pt x="146" y="448"/>
                          </a:lnTo>
                          <a:lnTo>
                            <a:pt x="144" y="463"/>
                          </a:lnTo>
                          <a:lnTo>
                            <a:pt x="142" y="464"/>
                          </a:lnTo>
                          <a:lnTo>
                            <a:pt x="141" y="464"/>
                          </a:lnTo>
                          <a:lnTo>
                            <a:pt x="138" y="465"/>
                          </a:lnTo>
                          <a:lnTo>
                            <a:pt x="136" y="465"/>
                          </a:lnTo>
                          <a:lnTo>
                            <a:pt x="140" y="447"/>
                          </a:lnTo>
                          <a:lnTo>
                            <a:pt x="144" y="411"/>
                          </a:lnTo>
                          <a:lnTo>
                            <a:pt x="150" y="364"/>
                          </a:lnTo>
                          <a:lnTo>
                            <a:pt x="155" y="306"/>
                          </a:lnTo>
                          <a:lnTo>
                            <a:pt x="157" y="245"/>
                          </a:lnTo>
                          <a:lnTo>
                            <a:pt x="155" y="183"/>
                          </a:lnTo>
                          <a:lnTo>
                            <a:pt x="146" y="123"/>
                          </a:lnTo>
                          <a:lnTo>
                            <a:pt x="132" y="71"/>
                          </a:lnTo>
                          <a:lnTo>
                            <a:pt x="121" y="49"/>
                          </a:lnTo>
                          <a:lnTo>
                            <a:pt x="110" y="32"/>
                          </a:lnTo>
                          <a:lnTo>
                            <a:pt x="96" y="20"/>
                          </a:lnTo>
                          <a:lnTo>
                            <a:pt x="81" y="11"/>
                          </a:lnTo>
                          <a:lnTo>
                            <a:pt x="65" y="7"/>
                          </a:lnTo>
                          <a:lnTo>
                            <a:pt x="45" y="5"/>
                          </a:lnTo>
                          <a:lnTo>
                            <a:pt x="24" y="7"/>
                          </a:lnTo>
                          <a:lnTo>
                            <a:pt x="1" y="10"/>
                          </a:lnTo>
                          <a:lnTo>
                            <a:pt x="0" y="10"/>
                          </a:lnTo>
                          <a:lnTo>
                            <a:pt x="0" y="9"/>
                          </a:lnTo>
                          <a:lnTo>
                            <a:pt x="0" y="8"/>
                          </a:lnTo>
                          <a:lnTo>
                            <a:pt x="0" y="7"/>
                          </a:lnTo>
                          <a:lnTo>
                            <a:pt x="0" y="5"/>
                          </a:lnTo>
                          <a:lnTo>
                            <a:pt x="0" y="4"/>
                          </a:lnTo>
                          <a:lnTo>
                            <a:pt x="0" y="3"/>
                          </a:lnTo>
                          <a:lnTo>
                            <a:pt x="1" y="3"/>
                          </a:lnTo>
                          <a:lnTo>
                            <a:pt x="26" y="0"/>
                          </a:lnTo>
                          <a:lnTo>
                            <a:pt x="46" y="0"/>
                          </a:lnTo>
                          <a:lnTo>
                            <a:pt x="67" y="1"/>
                          </a:lnTo>
                          <a:lnTo>
                            <a:pt x="84" y="7"/>
                          </a:lnTo>
                          <a:lnTo>
                            <a:pt x="100" y="16"/>
                          </a:lnTo>
                          <a:lnTo>
                            <a:pt x="115" y="28"/>
                          </a:lnTo>
                          <a:lnTo>
                            <a:pt x="128" y="46"/>
                          </a:lnTo>
                          <a:lnTo>
                            <a:pt x="138" y="69"/>
                          </a:lnTo>
                          <a:close/>
                        </a:path>
                      </a:pathLst>
                    </a:custGeom>
                    <a:solidFill>
                      <a:srgbClr val="EA914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81" name="Freeform 290"/>
                    <p:cNvSpPr>
                      <a:spLocks/>
                    </p:cNvSpPr>
                    <p:nvPr/>
                  </p:nvSpPr>
                  <p:spPr bwMode="auto">
                    <a:xfrm>
                      <a:off x="1720" y="1528"/>
                      <a:ext cx="315" cy="371"/>
                    </a:xfrm>
                    <a:custGeom>
                      <a:avLst/>
                      <a:gdLst>
                        <a:gd name="T0" fmla="*/ 5 w 118"/>
                        <a:gd name="T1" fmla="*/ 0 h 446"/>
                        <a:gd name="T2" fmla="*/ 56 w 118"/>
                        <a:gd name="T3" fmla="*/ 3 h 446"/>
                        <a:gd name="T4" fmla="*/ 101 w 118"/>
                        <a:gd name="T5" fmla="*/ 8 h 446"/>
                        <a:gd name="T6" fmla="*/ 141 w 118"/>
                        <a:gd name="T7" fmla="*/ 15 h 446"/>
                        <a:gd name="T8" fmla="*/ 176 w 118"/>
                        <a:gd name="T9" fmla="*/ 23 h 446"/>
                        <a:gd name="T10" fmla="*/ 206 w 118"/>
                        <a:gd name="T11" fmla="*/ 35 h 446"/>
                        <a:gd name="T12" fmla="*/ 235 w 118"/>
                        <a:gd name="T13" fmla="*/ 47 h 446"/>
                        <a:gd name="T14" fmla="*/ 259 w 118"/>
                        <a:gd name="T15" fmla="*/ 63 h 446"/>
                        <a:gd name="T16" fmla="*/ 278 w 118"/>
                        <a:gd name="T17" fmla="*/ 82 h 446"/>
                        <a:gd name="T18" fmla="*/ 304 w 118"/>
                        <a:gd name="T19" fmla="*/ 121 h 446"/>
                        <a:gd name="T20" fmla="*/ 315 w 118"/>
                        <a:gd name="T21" fmla="*/ 163 h 446"/>
                        <a:gd name="T22" fmla="*/ 315 w 118"/>
                        <a:gd name="T23" fmla="*/ 206 h 446"/>
                        <a:gd name="T24" fmla="*/ 304 w 118"/>
                        <a:gd name="T25" fmla="*/ 249 h 446"/>
                        <a:gd name="T26" fmla="*/ 288 w 118"/>
                        <a:gd name="T27" fmla="*/ 289 h 446"/>
                        <a:gd name="T28" fmla="*/ 270 w 118"/>
                        <a:gd name="T29" fmla="*/ 324 h 446"/>
                        <a:gd name="T30" fmla="*/ 251 w 118"/>
                        <a:gd name="T31" fmla="*/ 351 h 446"/>
                        <a:gd name="T32" fmla="*/ 240 w 118"/>
                        <a:gd name="T33" fmla="*/ 370 h 446"/>
                        <a:gd name="T34" fmla="*/ 238 w 118"/>
                        <a:gd name="T35" fmla="*/ 371 h 446"/>
                        <a:gd name="T36" fmla="*/ 235 w 118"/>
                        <a:gd name="T37" fmla="*/ 371 h 446"/>
                        <a:gd name="T38" fmla="*/ 230 w 118"/>
                        <a:gd name="T39" fmla="*/ 371 h 446"/>
                        <a:gd name="T40" fmla="*/ 227 w 118"/>
                        <a:gd name="T41" fmla="*/ 371 h 446"/>
                        <a:gd name="T42" fmla="*/ 240 w 118"/>
                        <a:gd name="T43" fmla="*/ 353 h 446"/>
                        <a:gd name="T44" fmla="*/ 259 w 118"/>
                        <a:gd name="T45" fmla="*/ 326 h 446"/>
                        <a:gd name="T46" fmla="*/ 278 w 118"/>
                        <a:gd name="T47" fmla="*/ 292 h 446"/>
                        <a:gd name="T48" fmla="*/ 296 w 118"/>
                        <a:gd name="T49" fmla="*/ 252 h 446"/>
                        <a:gd name="T50" fmla="*/ 304 w 118"/>
                        <a:gd name="T51" fmla="*/ 210 h 446"/>
                        <a:gd name="T52" fmla="*/ 307 w 118"/>
                        <a:gd name="T53" fmla="*/ 166 h 446"/>
                        <a:gd name="T54" fmla="*/ 296 w 118"/>
                        <a:gd name="T55" fmla="*/ 124 h 446"/>
                        <a:gd name="T56" fmla="*/ 270 w 118"/>
                        <a:gd name="T57" fmla="*/ 85 h 446"/>
                        <a:gd name="T58" fmla="*/ 251 w 118"/>
                        <a:gd name="T59" fmla="*/ 67 h 446"/>
                        <a:gd name="T60" fmla="*/ 227 w 118"/>
                        <a:gd name="T61" fmla="*/ 52 h 446"/>
                        <a:gd name="T62" fmla="*/ 200 w 118"/>
                        <a:gd name="T63" fmla="*/ 39 h 446"/>
                        <a:gd name="T64" fmla="*/ 168 w 118"/>
                        <a:gd name="T65" fmla="*/ 28 h 446"/>
                        <a:gd name="T66" fmla="*/ 136 w 118"/>
                        <a:gd name="T67" fmla="*/ 20 h 446"/>
                        <a:gd name="T68" fmla="*/ 96 w 118"/>
                        <a:gd name="T69" fmla="*/ 12 h 446"/>
                        <a:gd name="T70" fmla="*/ 53 w 118"/>
                        <a:gd name="T71" fmla="*/ 9 h 446"/>
                        <a:gd name="T72" fmla="*/ 3 w 118"/>
                        <a:gd name="T73" fmla="*/ 6 h 446"/>
                        <a:gd name="T74" fmla="*/ 0 w 118"/>
                        <a:gd name="T75" fmla="*/ 6 h 446"/>
                        <a:gd name="T76" fmla="*/ 0 w 118"/>
                        <a:gd name="T77" fmla="*/ 5 h 446"/>
                        <a:gd name="T78" fmla="*/ 0 w 118"/>
                        <a:gd name="T79" fmla="*/ 4 h 446"/>
                        <a:gd name="T80" fmla="*/ 0 w 118"/>
                        <a:gd name="T81" fmla="*/ 3 h 446"/>
                        <a:gd name="T82" fmla="*/ 0 w 118"/>
                        <a:gd name="T83" fmla="*/ 2 h 446"/>
                        <a:gd name="T84" fmla="*/ 3 w 118"/>
                        <a:gd name="T85" fmla="*/ 2 h 446"/>
                        <a:gd name="T86" fmla="*/ 3 w 118"/>
                        <a:gd name="T87" fmla="*/ 0 h 446"/>
                        <a:gd name="T88" fmla="*/ 5 w 118"/>
                        <a:gd name="T89" fmla="*/ 0 h 44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</a:gdLst>
                      <a:ahLst/>
                      <a:cxnLst>
                        <a:cxn ang="T90">
                          <a:pos x="T0" y="T1"/>
                        </a:cxn>
                        <a:cxn ang="T91">
                          <a:pos x="T2" y="T3"/>
                        </a:cxn>
                        <a:cxn ang="T92">
                          <a:pos x="T4" y="T5"/>
                        </a:cxn>
                        <a:cxn ang="T93">
                          <a:pos x="T6" y="T7"/>
                        </a:cxn>
                        <a:cxn ang="T94">
                          <a:pos x="T8" y="T9"/>
                        </a:cxn>
                        <a:cxn ang="T95">
                          <a:pos x="T10" y="T11"/>
                        </a:cxn>
                        <a:cxn ang="T96">
                          <a:pos x="T12" y="T13"/>
                        </a:cxn>
                        <a:cxn ang="T97">
                          <a:pos x="T14" y="T15"/>
                        </a:cxn>
                        <a:cxn ang="T98">
                          <a:pos x="T16" y="T17"/>
                        </a:cxn>
                        <a:cxn ang="T99">
                          <a:pos x="T18" y="T19"/>
                        </a:cxn>
                        <a:cxn ang="T100">
                          <a:pos x="T20" y="T21"/>
                        </a:cxn>
                        <a:cxn ang="T101">
                          <a:pos x="T22" y="T23"/>
                        </a:cxn>
                        <a:cxn ang="T102">
                          <a:pos x="T24" y="T25"/>
                        </a:cxn>
                        <a:cxn ang="T103">
                          <a:pos x="T26" y="T27"/>
                        </a:cxn>
                        <a:cxn ang="T104">
                          <a:pos x="T28" y="T29"/>
                        </a:cxn>
                        <a:cxn ang="T105">
                          <a:pos x="T30" y="T31"/>
                        </a:cxn>
                        <a:cxn ang="T106">
                          <a:pos x="T32" y="T33"/>
                        </a:cxn>
                        <a:cxn ang="T107">
                          <a:pos x="T34" y="T35"/>
                        </a:cxn>
                        <a:cxn ang="T108">
                          <a:pos x="T36" y="T37"/>
                        </a:cxn>
                        <a:cxn ang="T109">
                          <a:pos x="T38" y="T39"/>
                        </a:cxn>
                        <a:cxn ang="T110">
                          <a:pos x="T40" y="T41"/>
                        </a:cxn>
                        <a:cxn ang="T111">
                          <a:pos x="T42" y="T43"/>
                        </a:cxn>
                        <a:cxn ang="T112">
                          <a:pos x="T44" y="T45"/>
                        </a:cxn>
                        <a:cxn ang="T113">
                          <a:pos x="T46" y="T47"/>
                        </a:cxn>
                        <a:cxn ang="T114">
                          <a:pos x="T48" y="T49"/>
                        </a:cxn>
                        <a:cxn ang="T115">
                          <a:pos x="T50" y="T51"/>
                        </a:cxn>
                        <a:cxn ang="T116">
                          <a:pos x="T52" y="T53"/>
                        </a:cxn>
                        <a:cxn ang="T117">
                          <a:pos x="T54" y="T55"/>
                        </a:cxn>
                        <a:cxn ang="T118">
                          <a:pos x="T56" y="T57"/>
                        </a:cxn>
                        <a:cxn ang="T119">
                          <a:pos x="T58" y="T59"/>
                        </a:cxn>
                        <a:cxn ang="T120">
                          <a:pos x="T60" y="T61"/>
                        </a:cxn>
                        <a:cxn ang="T121">
                          <a:pos x="T62" y="T63"/>
                        </a:cxn>
                        <a:cxn ang="T122">
                          <a:pos x="T64" y="T65"/>
                        </a:cxn>
                        <a:cxn ang="T123">
                          <a:pos x="T66" y="T67"/>
                        </a:cxn>
                        <a:cxn ang="T124">
                          <a:pos x="T68" y="T69"/>
                        </a:cxn>
                        <a:cxn ang="T125">
                          <a:pos x="T70" y="T71"/>
                        </a:cxn>
                        <a:cxn ang="T126">
                          <a:pos x="T72" y="T73"/>
                        </a:cxn>
                        <a:cxn ang="T127">
                          <a:pos x="T74" y="T75"/>
                        </a:cxn>
                        <a:cxn ang="T128">
                          <a:pos x="T76" y="T77"/>
                        </a:cxn>
                        <a:cxn ang="T129">
                          <a:pos x="T78" y="T79"/>
                        </a:cxn>
                        <a:cxn ang="T130">
                          <a:pos x="T80" y="T81"/>
                        </a:cxn>
                        <a:cxn ang="T131">
                          <a:pos x="T82" y="T83"/>
                        </a:cxn>
                        <a:cxn ang="T132">
                          <a:pos x="T84" y="T85"/>
                        </a:cxn>
                        <a:cxn ang="T133">
                          <a:pos x="T86" y="T87"/>
                        </a:cxn>
                        <a:cxn ang="T134">
                          <a:pos x="T88" y="T89"/>
                        </a:cxn>
                      </a:cxnLst>
                      <a:rect l="0" t="0" r="r" b="b"/>
                      <a:pathLst>
                        <a:path w="118" h="446">
                          <a:moveTo>
                            <a:pt x="2" y="0"/>
                          </a:moveTo>
                          <a:lnTo>
                            <a:pt x="21" y="4"/>
                          </a:lnTo>
                          <a:lnTo>
                            <a:pt x="38" y="10"/>
                          </a:lnTo>
                          <a:lnTo>
                            <a:pt x="53" y="18"/>
                          </a:lnTo>
                          <a:lnTo>
                            <a:pt x="66" y="28"/>
                          </a:lnTo>
                          <a:lnTo>
                            <a:pt x="77" y="42"/>
                          </a:lnTo>
                          <a:lnTo>
                            <a:pt x="88" y="57"/>
                          </a:lnTo>
                          <a:lnTo>
                            <a:pt x="97" y="76"/>
                          </a:lnTo>
                          <a:lnTo>
                            <a:pt x="104" y="98"/>
                          </a:lnTo>
                          <a:lnTo>
                            <a:pt x="114" y="146"/>
                          </a:lnTo>
                          <a:lnTo>
                            <a:pt x="118" y="196"/>
                          </a:lnTo>
                          <a:lnTo>
                            <a:pt x="118" y="248"/>
                          </a:lnTo>
                          <a:lnTo>
                            <a:pt x="114" y="299"/>
                          </a:lnTo>
                          <a:lnTo>
                            <a:pt x="108" y="347"/>
                          </a:lnTo>
                          <a:lnTo>
                            <a:pt x="101" y="389"/>
                          </a:lnTo>
                          <a:lnTo>
                            <a:pt x="94" y="422"/>
                          </a:lnTo>
                          <a:lnTo>
                            <a:pt x="90" y="445"/>
                          </a:lnTo>
                          <a:lnTo>
                            <a:pt x="89" y="446"/>
                          </a:lnTo>
                          <a:lnTo>
                            <a:pt x="88" y="446"/>
                          </a:lnTo>
                          <a:lnTo>
                            <a:pt x="86" y="446"/>
                          </a:lnTo>
                          <a:lnTo>
                            <a:pt x="85" y="446"/>
                          </a:lnTo>
                          <a:lnTo>
                            <a:pt x="90" y="424"/>
                          </a:lnTo>
                          <a:lnTo>
                            <a:pt x="97" y="392"/>
                          </a:lnTo>
                          <a:lnTo>
                            <a:pt x="104" y="351"/>
                          </a:lnTo>
                          <a:lnTo>
                            <a:pt x="111" y="303"/>
                          </a:lnTo>
                          <a:lnTo>
                            <a:pt x="114" y="253"/>
                          </a:lnTo>
                          <a:lnTo>
                            <a:pt x="115" y="200"/>
                          </a:lnTo>
                          <a:lnTo>
                            <a:pt x="111" y="149"/>
                          </a:lnTo>
                          <a:lnTo>
                            <a:pt x="101" y="102"/>
                          </a:lnTo>
                          <a:lnTo>
                            <a:pt x="94" y="80"/>
                          </a:lnTo>
                          <a:lnTo>
                            <a:pt x="85" y="63"/>
                          </a:lnTo>
                          <a:lnTo>
                            <a:pt x="75" y="47"/>
                          </a:lnTo>
                          <a:lnTo>
                            <a:pt x="63" y="34"/>
                          </a:lnTo>
                          <a:lnTo>
                            <a:pt x="51" y="24"/>
                          </a:lnTo>
                          <a:lnTo>
                            <a:pt x="36" y="15"/>
                          </a:lnTo>
                          <a:lnTo>
                            <a:pt x="20" y="11"/>
                          </a:lnTo>
                          <a:lnTo>
                            <a:pt x="1" y="7"/>
                          </a:lnTo>
                          <a:lnTo>
                            <a:pt x="0" y="7"/>
                          </a:lnTo>
                          <a:lnTo>
                            <a:pt x="0" y="6"/>
                          </a:lnTo>
                          <a:lnTo>
                            <a:pt x="0" y="5"/>
                          </a:lnTo>
                          <a:lnTo>
                            <a:pt x="0" y="4"/>
                          </a:lnTo>
                          <a:lnTo>
                            <a:pt x="0" y="3"/>
                          </a:lnTo>
                          <a:lnTo>
                            <a:pt x="1" y="2"/>
                          </a:lnTo>
                          <a:lnTo>
                            <a:pt x="1" y="0"/>
                          </a:lnTo>
                          <a:lnTo>
                            <a:pt x="2" y="0"/>
                          </a:lnTo>
                          <a:close/>
                        </a:path>
                      </a:pathLst>
                    </a:custGeom>
                    <a:solidFill>
                      <a:srgbClr val="EA914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82" name="Freeform 291"/>
                    <p:cNvSpPr>
                      <a:spLocks/>
                    </p:cNvSpPr>
                    <p:nvPr/>
                  </p:nvSpPr>
                  <p:spPr bwMode="auto">
                    <a:xfrm>
                      <a:off x="1763" y="1794"/>
                      <a:ext cx="375" cy="127"/>
                    </a:xfrm>
                    <a:custGeom>
                      <a:avLst/>
                      <a:gdLst>
                        <a:gd name="T0" fmla="*/ 138 w 139"/>
                        <a:gd name="T1" fmla="*/ 24 h 152"/>
                        <a:gd name="T2" fmla="*/ 116 w 139"/>
                        <a:gd name="T3" fmla="*/ 20 h 152"/>
                        <a:gd name="T4" fmla="*/ 97 w 139"/>
                        <a:gd name="T5" fmla="*/ 14 h 152"/>
                        <a:gd name="T6" fmla="*/ 78 w 139"/>
                        <a:gd name="T7" fmla="*/ 9 h 152"/>
                        <a:gd name="T8" fmla="*/ 54 w 139"/>
                        <a:gd name="T9" fmla="*/ 2 h 152"/>
                        <a:gd name="T10" fmla="*/ 22 w 139"/>
                        <a:gd name="T11" fmla="*/ 0 h 152"/>
                        <a:gd name="T12" fmla="*/ 3 w 139"/>
                        <a:gd name="T13" fmla="*/ 11 h 152"/>
                        <a:gd name="T14" fmla="*/ 0 w 139"/>
                        <a:gd name="T15" fmla="*/ 33 h 152"/>
                        <a:gd name="T16" fmla="*/ 13 w 139"/>
                        <a:gd name="T17" fmla="*/ 60 h 152"/>
                        <a:gd name="T18" fmla="*/ 43 w 139"/>
                        <a:gd name="T19" fmla="*/ 87 h 152"/>
                        <a:gd name="T20" fmla="*/ 100 w 139"/>
                        <a:gd name="T21" fmla="*/ 111 h 152"/>
                        <a:gd name="T22" fmla="*/ 181 w 139"/>
                        <a:gd name="T23" fmla="*/ 125 h 152"/>
                        <a:gd name="T24" fmla="*/ 289 w 139"/>
                        <a:gd name="T25" fmla="*/ 127 h 152"/>
                        <a:gd name="T26" fmla="*/ 297 w 139"/>
                        <a:gd name="T27" fmla="*/ 124 h 152"/>
                        <a:gd name="T28" fmla="*/ 316 w 139"/>
                        <a:gd name="T29" fmla="*/ 119 h 152"/>
                        <a:gd name="T30" fmla="*/ 337 w 139"/>
                        <a:gd name="T31" fmla="*/ 113 h 152"/>
                        <a:gd name="T32" fmla="*/ 359 w 139"/>
                        <a:gd name="T33" fmla="*/ 104 h 152"/>
                        <a:gd name="T34" fmla="*/ 375 w 139"/>
                        <a:gd name="T35" fmla="*/ 92 h 152"/>
                        <a:gd name="T36" fmla="*/ 375 w 139"/>
                        <a:gd name="T37" fmla="*/ 79 h 152"/>
                        <a:gd name="T38" fmla="*/ 359 w 139"/>
                        <a:gd name="T39" fmla="*/ 66 h 152"/>
                        <a:gd name="T40" fmla="*/ 316 w 139"/>
                        <a:gd name="T41" fmla="*/ 52 h 152"/>
                        <a:gd name="T42" fmla="*/ 294 w 139"/>
                        <a:gd name="T43" fmla="*/ 47 h 152"/>
                        <a:gd name="T44" fmla="*/ 267 w 139"/>
                        <a:gd name="T45" fmla="*/ 43 h 152"/>
                        <a:gd name="T46" fmla="*/ 243 w 139"/>
                        <a:gd name="T47" fmla="*/ 39 h 152"/>
                        <a:gd name="T48" fmla="*/ 221 w 139"/>
                        <a:gd name="T49" fmla="*/ 36 h 152"/>
                        <a:gd name="T50" fmla="*/ 197 w 139"/>
                        <a:gd name="T51" fmla="*/ 33 h 152"/>
                        <a:gd name="T52" fmla="*/ 175 w 139"/>
                        <a:gd name="T53" fmla="*/ 30 h 152"/>
                        <a:gd name="T54" fmla="*/ 154 w 139"/>
                        <a:gd name="T55" fmla="*/ 28 h 152"/>
                        <a:gd name="T56" fmla="*/ 138 w 139"/>
                        <a:gd name="T57" fmla="*/ 24 h 152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</a:gdLst>
                      <a:ahLst/>
                      <a:cxnLst>
                        <a:cxn ang="T58">
                          <a:pos x="T0" y="T1"/>
                        </a:cxn>
                        <a:cxn ang="T59">
                          <a:pos x="T2" y="T3"/>
                        </a:cxn>
                        <a:cxn ang="T60">
                          <a:pos x="T4" y="T5"/>
                        </a:cxn>
                        <a:cxn ang="T61">
                          <a:pos x="T6" y="T7"/>
                        </a:cxn>
                        <a:cxn ang="T62">
                          <a:pos x="T8" y="T9"/>
                        </a:cxn>
                        <a:cxn ang="T63">
                          <a:pos x="T10" y="T11"/>
                        </a:cxn>
                        <a:cxn ang="T64">
                          <a:pos x="T12" y="T13"/>
                        </a:cxn>
                        <a:cxn ang="T65">
                          <a:pos x="T14" y="T15"/>
                        </a:cxn>
                        <a:cxn ang="T66">
                          <a:pos x="T16" y="T17"/>
                        </a:cxn>
                        <a:cxn ang="T67">
                          <a:pos x="T18" y="T19"/>
                        </a:cxn>
                        <a:cxn ang="T68">
                          <a:pos x="T20" y="T21"/>
                        </a:cxn>
                        <a:cxn ang="T69">
                          <a:pos x="T22" y="T23"/>
                        </a:cxn>
                        <a:cxn ang="T70">
                          <a:pos x="T24" y="T25"/>
                        </a:cxn>
                        <a:cxn ang="T71">
                          <a:pos x="T26" y="T27"/>
                        </a:cxn>
                        <a:cxn ang="T72">
                          <a:pos x="T28" y="T29"/>
                        </a:cxn>
                        <a:cxn ang="T73">
                          <a:pos x="T30" y="T31"/>
                        </a:cxn>
                        <a:cxn ang="T74">
                          <a:pos x="T32" y="T33"/>
                        </a:cxn>
                        <a:cxn ang="T75">
                          <a:pos x="T34" y="T35"/>
                        </a:cxn>
                        <a:cxn ang="T76">
                          <a:pos x="T36" y="T37"/>
                        </a:cxn>
                        <a:cxn ang="T77">
                          <a:pos x="T38" y="T39"/>
                        </a:cxn>
                        <a:cxn ang="T78">
                          <a:pos x="T40" y="T41"/>
                        </a:cxn>
                        <a:cxn ang="T79">
                          <a:pos x="T42" y="T43"/>
                        </a:cxn>
                        <a:cxn ang="T80">
                          <a:pos x="T44" y="T45"/>
                        </a:cxn>
                        <a:cxn ang="T81">
                          <a:pos x="T46" y="T47"/>
                        </a:cxn>
                        <a:cxn ang="T82">
                          <a:pos x="T48" y="T49"/>
                        </a:cxn>
                        <a:cxn ang="T83">
                          <a:pos x="T50" y="T51"/>
                        </a:cxn>
                        <a:cxn ang="T84">
                          <a:pos x="T52" y="T53"/>
                        </a:cxn>
                        <a:cxn ang="T85">
                          <a:pos x="T54" y="T55"/>
                        </a:cxn>
                        <a:cxn ang="T86">
                          <a:pos x="T56" y="T57"/>
                        </a:cxn>
                      </a:cxnLst>
                      <a:rect l="0" t="0" r="r" b="b"/>
                      <a:pathLst>
                        <a:path w="139" h="152">
                          <a:moveTo>
                            <a:pt x="51" y="29"/>
                          </a:moveTo>
                          <a:lnTo>
                            <a:pt x="43" y="24"/>
                          </a:lnTo>
                          <a:lnTo>
                            <a:pt x="36" y="17"/>
                          </a:lnTo>
                          <a:lnTo>
                            <a:pt x="29" y="11"/>
                          </a:lnTo>
                          <a:lnTo>
                            <a:pt x="20" y="2"/>
                          </a:lnTo>
                          <a:lnTo>
                            <a:pt x="8" y="0"/>
                          </a:lnTo>
                          <a:lnTo>
                            <a:pt x="1" y="13"/>
                          </a:lnTo>
                          <a:lnTo>
                            <a:pt x="0" y="40"/>
                          </a:lnTo>
                          <a:lnTo>
                            <a:pt x="5" y="72"/>
                          </a:lnTo>
                          <a:lnTo>
                            <a:pt x="16" y="104"/>
                          </a:lnTo>
                          <a:lnTo>
                            <a:pt x="37" y="133"/>
                          </a:lnTo>
                          <a:lnTo>
                            <a:pt x="67" y="150"/>
                          </a:lnTo>
                          <a:lnTo>
                            <a:pt x="107" y="152"/>
                          </a:lnTo>
                          <a:lnTo>
                            <a:pt x="110" y="149"/>
                          </a:lnTo>
                          <a:lnTo>
                            <a:pt x="117" y="143"/>
                          </a:lnTo>
                          <a:lnTo>
                            <a:pt x="125" y="135"/>
                          </a:lnTo>
                          <a:lnTo>
                            <a:pt x="133" y="124"/>
                          </a:lnTo>
                          <a:lnTo>
                            <a:pt x="139" y="110"/>
                          </a:lnTo>
                          <a:lnTo>
                            <a:pt x="139" y="95"/>
                          </a:lnTo>
                          <a:lnTo>
                            <a:pt x="133" y="79"/>
                          </a:lnTo>
                          <a:lnTo>
                            <a:pt x="117" y="62"/>
                          </a:lnTo>
                          <a:lnTo>
                            <a:pt x="109" y="56"/>
                          </a:lnTo>
                          <a:lnTo>
                            <a:pt x="99" y="51"/>
                          </a:lnTo>
                          <a:lnTo>
                            <a:pt x="90" y="47"/>
                          </a:lnTo>
                          <a:lnTo>
                            <a:pt x="82" y="43"/>
                          </a:lnTo>
                          <a:lnTo>
                            <a:pt x="73" y="40"/>
                          </a:lnTo>
                          <a:lnTo>
                            <a:pt x="65" y="36"/>
                          </a:lnTo>
                          <a:lnTo>
                            <a:pt x="57" y="33"/>
                          </a:lnTo>
                          <a:lnTo>
                            <a:pt x="51" y="29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83" name="Freeform 292"/>
                    <p:cNvSpPr>
                      <a:spLocks/>
                    </p:cNvSpPr>
                    <p:nvPr/>
                  </p:nvSpPr>
                  <p:spPr bwMode="auto">
                    <a:xfrm>
                      <a:off x="1617" y="1729"/>
                      <a:ext cx="119" cy="85"/>
                    </a:xfrm>
                    <a:custGeom>
                      <a:avLst/>
                      <a:gdLst>
                        <a:gd name="T0" fmla="*/ 111 w 44"/>
                        <a:gd name="T1" fmla="*/ 37 h 103"/>
                        <a:gd name="T2" fmla="*/ 114 w 44"/>
                        <a:gd name="T3" fmla="*/ 31 h 103"/>
                        <a:gd name="T4" fmla="*/ 114 w 44"/>
                        <a:gd name="T5" fmla="*/ 25 h 103"/>
                        <a:gd name="T6" fmla="*/ 116 w 44"/>
                        <a:gd name="T7" fmla="*/ 18 h 103"/>
                        <a:gd name="T8" fmla="*/ 119 w 44"/>
                        <a:gd name="T9" fmla="*/ 12 h 103"/>
                        <a:gd name="T10" fmla="*/ 100 w 44"/>
                        <a:gd name="T11" fmla="*/ 10 h 103"/>
                        <a:gd name="T12" fmla="*/ 84 w 44"/>
                        <a:gd name="T13" fmla="*/ 7 h 103"/>
                        <a:gd name="T14" fmla="*/ 65 w 44"/>
                        <a:gd name="T15" fmla="*/ 4 h 103"/>
                        <a:gd name="T16" fmla="*/ 51 w 44"/>
                        <a:gd name="T17" fmla="*/ 0 h 103"/>
                        <a:gd name="T18" fmla="*/ 46 w 44"/>
                        <a:gd name="T19" fmla="*/ 5 h 103"/>
                        <a:gd name="T20" fmla="*/ 43 w 44"/>
                        <a:gd name="T21" fmla="*/ 10 h 103"/>
                        <a:gd name="T22" fmla="*/ 38 w 44"/>
                        <a:gd name="T23" fmla="*/ 16 h 103"/>
                        <a:gd name="T24" fmla="*/ 35 w 44"/>
                        <a:gd name="T25" fmla="*/ 21 h 103"/>
                        <a:gd name="T26" fmla="*/ 30 w 44"/>
                        <a:gd name="T27" fmla="*/ 32 h 103"/>
                        <a:gd name="T28" fmla="*/ 19 w 44"/>
                        <a:gd name="T29" fmla="*/ 45 h 103"/>
                        <a:gd name="T30" fmla="*/ 11 w 44"/>
                        <a:gd name="T31" fmla="*/ 57 h 103"/>
                        <a:gd name="T32" fmla="*/ 0 w 44"/>
                        <a:gd name="T33" fmla="*/ 72 h 103"/>
                        <a:gd name="T34" fmla="*/ 3 w 44"/>
                        <a:gd name="T35" fmla="*/ 73 h 103"/>
                        <a:gd name="T36" fmla="*/ 11 w 44"/>
                        <a:gd name="T37" fmla="*/ 75 h 103"/>
                        <a:gd name="T38" fmla="*/ 19 w 44"/>
                        <a:gd name="T39" fmla="*/ 78 h 103"/>
                        <a:gd name="T40" fmla="*/ 32 w 44"/>
                        <a:gd name="T41" fmla="*/ 81 h 103"/>
                        <a:gd name="T42" fmla="*/ 46 w 44"/>
                        <a:gd name="T43" fmla="*/ 84 h 103"/>
                        <a:gd name="T44" fmla="*/ 70 w 44"/>
                        <a:gd name="T45" fmla="*/ 85 h 103"/>
                        <a:gd name="T46" fmla="*/ 92 w 44"/>
                        <a:gd name="T47" fmla="*/ 85 h 103"/>
                        <a:gd name="T48" fmla="*/ 116 w 44"/>
                        <a:gd name="T49" fmla="*/ 81 h 103"/>
                        <a:gd name="T50" fmla="*/ 116 w 44"/>
                        <a:gd name="T51" fmla="*/ 77 h 103"/>
                        <a:gd name="T52" fmla="*/ 114 w 44"/>
                        <a:gd name="T53" fmla="*/ 68 h 103"/>
                        <a:gd name="T54" fmla="*/ 111 w 44"/>
                        <a:gd name="T55" fmla="*/ 54 h 103"/>
                        <a:gd name="T56" fmla="*/ 111 w 44"/>
                        <a:gd name="T57" fmla="*/ 37 h 103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</a:gdLst>
                      <a:ahLst/>
                      <a:cxnLst>
                        <a:cxn ang="T58">
                          <a:pos x="T0" y="T1"/>
                        </a:cxn>
                        <a:cxn ang="T59">
                          <a:pos x="T2" y="T3"/>
                        </a:cxn>
                        <a:cxn ang="T60">
                          <a:pos x="T4" y="T5"/>
                        </a:cxn>
                        <a:cxn ang="T61">
                          <a:pos x="T6" y="T7"/>
                        </a:cxn>
                        <a:cxn ang="T62">
                          <a:pos x="T8" y="T9"/>
                        </a:cxn>
                        <a:cxn ang="T63">
                          <a:pos x="T10" y="T11"/>
                        </a:cxn>
                        <a:cxn ang="T64">
                          <a:pos x="T12" y="T13"/>
                        </a:cxn>
                        <a:cxn ang="T65">
                          <a:pos x="T14" y="T15"/>
                        </a:cxn>
                        <a:cxn ang="T66">
                          <a:pos x="T16" y="T17"/>
                        </a:cxn>
                        <a:cxn ang="T67">
                          <a:pos x="T18" y="T19"/>
                        </a:cxn>
                        <a:cxn ang="T68">
                          <a:pos x="T20" y="T21"/>
                        </a:cxn>
                        <a:cxn ang="T69">
                          <a:pos x="T22" y="T23"/>
                        </a:cxn>
                        <a:cxn ang="T70">
                          <a:pos x="T24" y="T25"/>
                        </a:cxn>
                        <a:cxn ang="T71">
                          <a:pos x="T26" y="T27"/>
                        </a:cxn>
                        <a:cxn ang="T72">
                          <a:pos x="T28" y="T29"/>
                        </a:cxn>
                        <a:cxn ang="T73">
                          <a:pos x="T30" y="T31"/>
                        </a:cxn>
                        <a:cxn ang="T74">
                          <a:pos x="T32" y="T33"/>
                        </a:cxn>
                        <a:cxn ang="T75">
                          <a:pos x="T34" y="T35"/>
                        </a:cxn>
                        <a:cxn ang="T76">
                          <a:pos x="T36" y="T37"/>
                        </a:cxn>
                        <a:cxn ang="T77">
                          <a:pos x="T38" y="T39"/>
                        </a:cxn>
                        <a:cxn ang="T78">
                          <a:pos x="T40" y="T41"/>
                        </a:cxn>
                        <a:cxn ang="T79">
                          <a:pos x="T42" y="T43"/>
                        </a:cxn>
                        <a:cxn ang="T80">
                          <a:pos x="T44" y="T45"/>
                        </a:cxn>
                        <a:cxn ang="T81">
                          <a:pos x="T46" y="T47"/>
                        </a:cxn>
                        <a:cxn ang="T82">
                          <a:pos x="T48" y="T49"/>
                        </a:cxn>
                        <a:cxn ang="T83">
                          <a:pos x="T50" y="T51"/>
                        </a:cxn>
                        <a:cxn ang="T84">
                          <a:pos x="T52" y="T53"/>
                        </a:cxn>
                        <a:cxn ang="T85">
                          <a:pos x="T54" y="T55"/>
                        </a:cxn>
                        <a:cxn ang="T86">
                          <a:pos x="T56" y="T57"/>
                        </a:cxn>
                      </a:cxnLst>
                      <a:rect l="0" t="0" r="r" b="b"/>
                      <a:pathLst>
                        <a:path w="44" h="103">
                          <a:moveTo>
                            <a:pt x="41" y="45"/>
                          </a:moveTo>
                          <a:lnTo>
                            <a:pt x="42" y="38"/>
                          </a:lnTo>
                          <a:lnTo>
                            <a:pt x="42" y="30"/>
                          </a:lnTo>
                          <a:lnTo>
                            <a:pt x="43" y="22"/>
                          </a:lnTo>
                          <a:lnTo>
                            <a:pt x="44" y="14"/>
                          </a:lnTo>
                          <a:lnTo>
                            <a:pt x="37" y="12"/>
                          </a:lnTo>
                          <a:lnTo>
                            <a:pt x="31" y="8"/>
                          </a:lnTo>
                          <a:lnTo>
                            <a:pt x="24" y="5"/>
                          </a:lnTo>
                          <a:lnTo>
                            <a:pt x="19" y="0"/>
                          </a:lnTo>
                          <a:lnTo>
                            <a:pt x="17" y="6"/>
                          </a:lnTo>
                          <a:lnTo>
                            <a:pt x="16" y="12"/>
                          </a:lnTo>
                          <a:lnTo>
                            <a:pt x="14" y="19"/>
                          </a:lnTo>
                          <a:lnTo>
                            <a:pt x="13" y="26"/>
                          </a:lnTo>
                          <a:lnTo>
                            <a:pt x="11" y="39"/>
                          </a:lnTo>
                          <a:lnTo>
                            <a:pt x="7" y="54"/>
                          </a:lnTo>
                          <a:lnTo>
                            <a:pt x="4" y="69"/>
                          </a:lnTo>
                          <a:lnTo>
                            <a:pt x="0" y="87"/>
                          </a:lnTo>
                          <a:lnTo>
                            <a:pt x="1" y="88"/>
                          </a:lnTo>
                          <a:lnTo>
                            <a:pt x="4" y="91"/>
                          </a:lnTo>
                          <a:lnTo>
                            <a:pt x="7" y="95"/>
                          </a:lnTo>
                          <a:lnTo>
                            <a:pt x="12" y="98"/>
                          </a:lnTo>
                          <a:lnTo>
                            <a:pt x="17" y="102"/>
                          </a:lnTo>
                          <a:lnTo>
                            <a:pt x="26" y="103"/>
                          </a:lnTo>
                          <a:lnTo>
                            <a:pt x="34" y="103"/>
                          </a:lnTo>
                          <a:lnTo>
                            <a:pt x="43" y="98"/>
                          </a:lnTo>
                          <a:lnTo>
                            <a:pt x="43" y="93"/>
                          </a:lnTo>
                          <a:lnTo>
                            <a:pt x="42" y="83"/>
                          </a:lnTo>
                          <a:lnTo>
                            <a:pt x="41" y="66"/>
                          </a:lnTo>
                          <a:lnTo>
                            <a:pt x="41" y="45"/>
                          </a:lnTo>
                          <a:close/>
                        </a:path>
                      </a:pathLst>
                    </a:custGeom>
                    <a:solidFill>
                      <a:srgbClr val="FFBF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84" name="Freeform 293"/>
                    <p:cNvSpPr>
                      <a:spLocks/>
                    </p:cNvSpPr>
                    <p:nvPr/>
                  </p:nvSpPr>
                  <p:spPr bwMode="auto">
                    <a:xfrm>
                      <a:off x="1649" y="1729"/>
                      <a:ext cx="87" cy="37"/>
                    </a:xfrm>
                    <a:custGeom>
                      <a:avLst/>
                      <a:gdLst>
                        <a:gd name="T0" fmla="*/ 79 w 31"/>
                        <a:gd name="T1" fmla="*/ 37 h 45"/>
                        <a:gd name="T2" fmla="*/ 81 w 31"/>
                        <a:gd name="T3" fmla="*/ 31 h 45"/>
                        <a:gd name="T4" fmla="*/ 81 w 31"/>
                        <a:gd name="T5" fmla="*/ 25 h 45"/>
                        <a:gd name="T6" fmla="*/ 84 w 31"/>
                        <a:gd name="T7" fmla="*/ 18 h 45"/>
                        <a:gd name="T8" fmla="*/ 87 w 31"/>
                        <a:gd name="T9" fmla="*/ 12 h 45"/>
                        <a:gd name="T10" fmla="*/ 67 w 31"/>
                        <a:gd name="T11" fmla="*/ 10 h 45"/>
                        <a:gd name="T12" fmla="*/ 51 w 31"/>
                        <a:gd name="T13" fmla="*/ 7 h 45"/>
                        <a:gd name="T14" fmla="*/ 31 w 31"/>
                        <a:gd name="T15" fmla="*/ 4 h 45"/>
                        <a:gd name="T16" fmla="*/ 17 w 31"/>
                        <a:gd name="T17" fmla="*/ 0 h 45"/>
                        <a:gd name="T18" fmla="*/ 11 w 31"/>
                        <a:gd name="T19" fmla="*/ 5 h 45"/>
                        <a:gd name="T20" fmla="*/ 8 w 31"/>
                        <a:gd name="T21" fmla="*/ 10 h 45"/>
                        <a:gd name="T22" fmla="*/ 3 w 31"/>
                        <a:gd name="T23" fmla="*/ 16 h 45"/>
                        <a:gd name="T24" fmla="*/ 0 w 31"/>
                        <a:gd name="T25" fmla="*/ 21 h 45"/>
                        <a:gd name="T26" fmla="*/ 17 w 31"/>
                        <a:gd name="T27" fmla="*/ 25 h 45"/>
                        <a:gd name="T28" fmla="*/ 36 w 31"/>
                        <a:gd name="T29" fmla="*/ 30 h 45"/>
                        <a:gd name="T30" fmla="*/ 53 w 31"/>
                        <a:gd name="T31" fmla="*/ 35 h 45"/>
                        <a:gd name="T32" fmla="*/ 79 w 31"/>
                        <a:gd name="T33" fmla="*/ 37 h 45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0" t="0" r="r" b="b"/>
                      <a:pathLst>
                        <a:path w="31" h="45">
                          <a:moveTo>
                            <a:pt x="28" y="45"/>
                          </a:moveTo>
                          <a:lnTo>
                            <a:pt x="29" y="38"/>
                          </a:lnTo>
                          <a:lnTo>
                            <a:pt x="29" y="30"/>
                          </a:lnTo>
                          <a:lnTo>
                            <a:pt x="30" y="22"/>
                          </a:lnTo>
                          <a:lnTo>
                            <a:pt x="31" y="14"/>
                          </a:lnTo>
                          <a:lnTo>
                            <a:pt x="24" y="12"/>
                          </a:lnTo>
                          <a:lnTo>
                            <a:pt x="18" y="8"/>
                          </a:lnTo>
                          <a:lnTo>
                            <a:pt x="11" y="5"/>
                          </a:lnTo>
                          <a:lnTo>
                            <a:pt x="6" y="0"/>
                          </a:lnTo>
                          <a:lnTo>
                            <a:pt x="4" y="6"/>
                          </a:lnTo>
                          <a:lnTo>
                            <a:pt x="3" y="12"/>
                          </a:lnTo>
                          <a:lnTo>
                            <a:pt x="1" y="19"/>
                          </a:lnTo>
                          <a:lnTo>
                            <a:pt x="0" y="26"/>
                          </a:lnTo>
                          <a:lnTo>
                            <a:pt x="6" y="31"/>
                          </a:lnTo>
                          <a:lnTo>
                            <a:pt x="13" y="37"/>
                          </a:lnTo>
                          <a:lnTo>
                            <a:pt x="19" y="42"/>
                          </a:lnTo>
                          <a:lnTo>
                            <a:pt x="28" y="45"/>
                          </a:lnTo>
                          <a:close/>
                        </a:path>
                      </a:pathLst>
                    </a:custGeom>
                    <a:solidFill>
                      <a:srgbClr val="FFBF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85" name="Freeform 294"/>
                    <p:cNvSpPr>
                      <a:spLocks/>
                    </p:cNvSpPr>
                    <p:nvPr/>
                  </p:nvSpPr>
                  <p:spPr bwMode="auto">
                    <a:xfrm>
                      <a:off x="1589" y="1766"/>
                      <a:ext cx="180" cy="50"/>
                    </a:xfrm>
                    <a:custGeom>
                      <a:avLst/>
                      <a:gdLst>
                        <a:gd name="T0" fmla="*/ 180 w 65"/>
                        <a:gd name="T1" fmla="*/ 4 h 60"/>
                        <a:gd name="T2" fmla="*/ 166 w 65"/>
                        <a:gd name="T3" fmla="*/ 3 h 60"/>
                        <a:gd name="T4" fmla="*/ 147 w 65"/>
                        <a:gd name="T5" fmla="*/ 2 h 60"/>
                        <a:gd name="T6" fmla="*/ 125 w 65"/>
                        <a:gd name="T7" fmla="*/ 1 h 60"/>
                        <a:gd name="T8" fmla="*/ 100 w 65"/>
                        <a:gd name="T9" fmla="*/ 0 h 60"/>
                        <a:gd name="T10" fmla="*/ 72 w 65"/>
                        <a:gd name="T11" fmla="*/ 0 h 60"/>
                        <a:gd name="T12" fmla="*/ 50 w 65"/>
                        <a:gd name="T13" fmla="*/ 0 h 60"/>
                        <a:gd name="T14" fmla="*/ 30 w 65"/>
                        <a:gd name="T15" fmla="*/ 0 h 60"/>
                        <a:gd name="T16" fmla="*/ 22 w 65"/>
                        <a:gd name="T17" fmla="*/ 1 h 60"/>
                        <a:gd name="T18" fmla="*/ 6 w 65"/>
                        <a:gd name="T19" fmla="*/ 13 h 60"/>
                        <a:gd name="T20" fmla="*/ 0 w 65"/>
                        <a:gd name="T21" fmla="*/ 23 h 60"/>
                        <a:gd name="T22" fmla="*/ 3 w 65"/>
                        <a:gd name="T23" fmla="*/ 29 h 60"/>
                        <a:gd name="T24" fmla="*/ 19 w 65"/>
                        <a:gd name="T25" fmla="*/ 38 h 60"/>
                        <a:gd name="T26" fmla="*/ 22 w 65"/>
                        <a:gd name="T27" fmla="*/ 38 h 60"/>
                        <a:gd name="T28" fmla="*/ 30 w 65"/>
                        <a:gd name="T29" fmla="*/ 40 h 60"/>
                        <a:gd name="T30" fmla="*/ 47 w 65"/>
                        <a:gd name="T31" fmla="*/ 43 h 60"/>
                        <a:gd name="T32" fmla="*/ 66 w 65"/>
                        <a:gd name="T33" fmla="*/ 46 h 60"/>
                        <a:gd name="T34" fmla="*/ 91 w 65"/>
                        <a:gd name="T35" fmla="*/ 49 h 60"/>
                        <a:gd name="T36" fmla="*/ 116 w 65"/>
                        <a:gd name="T37" fmla="*/ 50 h 60"/>
                        <a:gd name="T38" fmla="*/ 144 w 65"/>
                        <a:gd name="T39" fmla="*/ 49 h 60"/>
                        <a:gd name="T40" fmla="*/ 172 w 65"/>
                        <a:gd name="T41" fmla="*/ 45 h 60"/>
                        <a:gd name="T42" fmla="*/ 172 w 65"/>
                        <a:gd name="T43" fmla="*/ 43 h 60"/>
                        <a:gd name="T44" fmla="*/ 174 w 65"/>
                        <a:gd name="T45" fmla="*/ 33 h 60"/>
                        <a:gd name="T46" fmla="*/ 177 w 65"/>
                        <a:gd name="T47" fmla="*/ 20 h 60"/>
                        <a:gd name="T48" fmla="*/ 180 w 65"/>
                        <a:gd name="T49" fmla="*/ 4 h 60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</a:gdLst>
                      <a:ahLst/>
                      <a:cxnLst>
                        <a:cxn ang="T50">
                          <a:pos x="T0" y="T1"/>
                        </a:cxn>
                        <a:cxn ang="T51">
                          <a:pos x="T2" y="T3"/>
                        </a:cxn>
                        <a:cxn ang="T52">
                          <a:pos x="T4" y="T5"/>
                        </a:cxn>
                        <a:cxn ang="T53">
                          <a:pos x="T6" y="T7"/>
                        </a:cxn>
                        <a:cxn ang="T54">
                          <a:pos x="T8" y="T9"/>
                        </a:cxn>
                        <a:cxn ang="T55">
                          <a:pos x="T10" y="T11"/>
                        </a:cxn>
                        <a:cxn ang="T56">
                          <a:pos x="T12" y="T13"/>
                        </a:cxn>
                        <a:cxn ang="T57">
                          <a:pos x="T14" y="T15"/>
                        </a:cxn>
                        <a:cxn ang="T58">
                          <a:pos x="T16" y="T17"/>
                        </a:cxn>
                        <a:cxn ang="T59">
                          <a:pos x="T18" y="T19"/>
                        </a:cxn>
                        <a:cxn ang="T60">
                          <a:pos x="T20" y="T21"/>
                        </a:cxn>
                        <a:cxn ang="T61">
                          <a:pos x="T22" y="T23"/>
                        </a:cxn>
                        <a:cxn ang="T62">
                          <a:pos x="T24" y="T25"/>
                        </a:cxn>
                        <a:cxn ang="T63">
                          <a:pos x="T26" y="T27"/>
                        </a:cxn>
                        <a:cxn ang="T64">
                          <a:pos x="T28" y="T29"/>
                        </a:cxn>
                        <a:cxn ang="T65">
                          <a:pos x="T30" y="T31"/>
                        </a:cxn>
                        <a:cxn ang="T66">
                          <a:pos x="T32" y="T33"/>
                        </a:cxn>
                        <a:cxn ang="T67">
                          <a:pos x="T34" y="T35"/>
                        </a:cxn>
                        <a:cxn ang="T68">
                          <a:pos x="T36" y="T37"/>
                        </a:cxn>
                        <a:cxn ang="T69">
                          <a:pos x="T38" y="T39"/>
                        </a:cxn>
                        <a:cxn ang="T70">
                          <a:pos x="T40" y="T41"/>
                        </a:cxn>
                        <a:cxn ang="T71">
                          <a:pos x="T42" y="T43"/>
                        </a:cxn>
                        <a:cxn ang="T72">
                          <a:pos x="T44" y="T45"/>
                        </a:cxn>
                        <a:cxn ang="T73">
                          <a:pos x="T46" y="T47"/>
                        </a:cxn>
                        <a:cxn ang="T74">
                          <a:pos x="T48" y="T49"/>
                        </a:cxn>
                      </a:cxnLst>
                      <a:rect l="0" t="0" r="r" b="b"/>
                      <a:pathLst>
                        <a:path w="65" h="60">
                          <a:moveTo>
                            <a:pt x="65" y="5"/>
                          </a:moveTo>
                          <a:lnTo>
                            <a:pt x="60" y="4"/>
                          </a:lnTo>
                          <a:lnTo>
                            <a:pt x="53" y="2"/>
                          </a:lnTo>
                          <a:lnTo>
                            <a:pt x="45" y="1"/>
                          </a:lnTo>
                          <a:lnTo>
                            <a:pt x="36" y="0"/>
                          </a:lnTo>
                          <a:lnTo>
                            <a:pt x="26" y="0"/>
                          </a:lnTo>
                          <a:lnTo>
                            <a:pt x="18" y="0"/>
                          </a:lnTo>
                          <a:lnTo>
                            <a:pt x="11" y="0"/>
                          </a:lnTo>
                          <a:lnTo>
                            <a:pt x="8" y="1"/>
                          </a:lnTo>
                          <a:lnTo>
                            <a:pt x="2" y="16"/>
                          </a:lnTo>
                          <a:lnTo>
                            <a:pt x="0" y="27"/>
                          </a:lnTo>
                          <a:lnTo>
                            <a:pt x="1" y="35"/>
                          </a:lnTo>
                          <a:lnTo>
                            <a:pt x="7" y="45"/>
                          </a:lnTo>
                          <a:lnTo>
                            <a:pt x="8" y="46"/>
                          </a:lnTo>
                          <a:lnTo>
                            <a:pt x="11" y="48"/>
                          </a:lnTo>
                          <a:lnTo>
                            <a:pt x="17" y="52"/>
                          </a:lnTo>
                          <a:lnTo>
                            <a:pt x="24" y="55"/>
                          </a:lnTo>
                          <a:lnTo>
                            <a:pt x="33" y="59"/>
                          </a:lnTo>
                          <a:lnTo>
                            <a:pt x="42" y="60"/>
                          </a:lnTo>
                          <a:lnTo>
                            <a:pt x="52" y="59"/>
                          </a:lnTo>
                          <a:lnTo>
                            <a:pt x="62" y="54"/>
                          </a:lnTo>
                          <a:lnTo>
                            <a:pt x="62" y="51"/>
                          </a:lnTo>
                          <a:lnTo>
                            <a:pt x="63" y="40"/>
                          </a:lnTo>
                          <a:lnTo>
                            <a:pt x="64" y="24"/>
                          </a:lnTo>
                          <a:lnTo>
                            <a:pt x="65" y="5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86" name="Freeform 295"/>
                    <p:cNvSpPr>
                      <a:spLocks/>
                    </p:cNvSpPr>
                    <p:nvPr/>
                  </p:nvSpPr>
                  <p:spPr bwMode="auto">
                    <a:xfrm>
                      <a:off x="2432" y="1994"/>
                      <a:ext cx="277" cy="126"/>
                    </a:xfrm>
                    <a:custGeom>
                      <a:avLst/>
                      <a:gdLst>
                        <a:gd name="T0" fmla="*/ 173 w 101"/>
                        <a:gd name="T1" fmla="*/ 1 h 153"/>
                        <a:gd name="T2" fmla="*/ 165 w 101"/>
                        <a:gd name="T3" fmla="*/ 5 h 153"/>
                        <a:gd name="T4" fmla="*/ 0 w 101"/>
                        <a:gd name="T5" fmla="*/ 36 h 153"/>
                        <a:gd name="T6" fmla="*/ 11 w 101"/>
                        <a:gd name="T7" fmla="*/ 37 h 153"/>
                        <a:gd name="T8" fmla="*/ 41 w 101"/>
                        <a:gd name="T9" fmla="*/ 36 h 153"/>
                        <a:gd name="T10" fmla="*/ 74 w 101"/>
                        <a:gd name="T11" fmla="*/ 31 h 153"/>
                        <a:gd name="T12" fmla="*/ 110 w 101"/>
                        <a:gd name="T13" fmla="*/ 27 h 153"/>
                        <a:gd name="T14" fmla="*/ 110 w 101"/>
                        <a:gd name="T15" fmla="*/ 27 h 153"/>
                        <a:gd name="T16" fmla="*/ 110 w 101"/>
                        <a:gd name="T17" fmla="*/ 27 h 153"/>
                        <a:gd name="T18" fmla="*/ 137 w 101"/>
                        <a:gd name="T19" fmla="*/ 37 h 153"/>
                        <a:gd name="T20" fmla="*/ 132 w 101"/>
                        <a:gd name="T21" fmla="*/ 48 h 153"/>
                        <a:gd name="T22" fmla="*/ 134 w 101"/>
                        <a:gd name="T23" fmla="*/ 48 h 153"/>
                        <a:gd name="T24" fmla="*/ 134 w 101"/>
                        <a:gd name="T25" fmla="*/ 47 h 153"/>
                        <a:gd name="T26" fmla="*/ 104 w 101"/>
                        <a:gd name="T27" fmla="*/ 67 h 153"/>
                        <a:gd name="T28" fmla="*/ 63 w 101"/>
                        <a:gd name="T29" fmla="*/ 86 h 153"/>
                        <a:gd name="T30" fmla="*/ 134 w 101"/>
                        <a:gd name="T31" fmla="*/ 68 h 153"/>
                        <a:gd name="T32" fmla="*/ 170 w 101"/>
                        <a:gd name="T33" fmla="*/ 59 h 153"/>
                        <a:gd name="T34" fmla="*/ 173 w 101"/>
                        <a:gd name="T35" fmla="*/ 62 h 153"/>
                        <a:gd name="T36" fmla="*/ 151 w 101"/>
                        <a:gd name="T37" fmla="*/ 87 h 153"/>
                        <a:gd name="T38" fmla="*/ 134 w 101"/>
                        <a:gd name="T39" fmla="*/ 95 h 153"/>
                        <a:gd name="T40" fmla="*/ 107 w 101"/>
                        <a:gd name="T41" fmla="*/ 107 h 153"/>
                        <a:gd name="T42" fmla="*/ 96 w 101"/>
                        <a:gd name="T43" fmla="*/ 116 h 153"/>
                        <a:gd name="T44" fmla="*/ 101 w 101"/>
                        <a:gd name="T45" fmla="*/ 119 h 153"/>
                        <a:gd name="T46" fmla="*/ 200 w 101"/>
                        <a:gd name="T47" fmla="*/ 76 h 153"/>
                        <a:gd name="T48" fmla="*/ 206 w 101"/>
                        <a:gd name="T49" fmla="*/ 96 h 153"/>
                        <a:gd name="T50" fmla="*/ 195 w 101"/>
                        <a:gd name="T51" fmla="*/ 118 h 153"/>
                        <a:gd name="T52" fmla="*/ 236 w 101"/>
                        <a:gd name="T53" fmla="*/ 95 h 153"/>
                        <a:gd name="T54" fmla="*/ 258 w 101"/>
                        <a:gd name="T55" fmla="*/ 87 h 153"/>
                        <a:gd name="T56" fmla="*/ 255 w 101"/>
                        <a:gd name="T57" fmla="*/ 99 h 153"/>
                        <a:gd name="T58" fmla="*/ 272 w 101"/>
                        <a:gd name="T59" fmla="*/ 113 h 153"/>
                        <a:gd name="T60" fmla="*/ 250 w 101"/>
                        <a:gd name="T61" fmla="*/ 42 h 153"/>
                        <a:gd name="T62" fmla="*/ 241 w 101"/>
                        <a:gd name="T63" fmla="*/ 32 h 153"/>
                        <a:gd name="T64" fmla="*/ 214 w 101"/>
                        <a:gd name="T65" fmla="*/ 12 h 153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0" t="0" r="r" b="b"/>
                      <a:pathLst>
                        <a:path w="101" h="153">
                          <a:moveTo>
                            <a:pt x="64" y="0"/>
                          </a:moveTo>
                          <a:lnTo>
                            <a:pt x="63" y="1"/>
                          </a:lnTo>
                          <a:lnTo>
                            <a:pt x="62" y="2"/>
                          </a:lnTo>
                          <a:lnTo>
                            <a:pt x="60" y="6"/>
                          </a:lnTo>
                          <a:lnTo>
                            <a:pt x="56" y="10"/>
                          </a:lnTo>
                          <a:lnTo>
                            <a:pt x="0" y="44"/>
                          </a:lnTo>
                          <a:lnTo>
                            <a:pt x="1" y="44"/>
                          </a:lnTo>
                          <a:lnTo>
                            <a:pt x="4" y="45"/>
                          </a:lnTo>
                          <a:lnTo>
                            <a:pt x="9" y="45"/>
                          </a:lnTo>
                          <a:lnTo>
                            <a:pt x="15" y="44"/>
                          </a:lnTo>
                          <a:lnTo>
                            <a:pt x="20" y="42"/>
                          </a:lnTo>
                          <a:lnTo>
                            <a:pt x="27" y="38"/>
                          </a:lnTo>
                          <a:lnTo>
                            <a:pt x="34" y="36"/>
                          </a:lnTo>
                          <a:lnTo>
                            <a:pt x="40" y="33"/>
                          </a:lnTo>
                          <a:lnTo>
                            <a:pt x="48" y="37"/>
                          </a:lnTo>
                          <a:lnTo>
                            <a:pt x="50" y="45"/>
                          </a:lnTo>
                          <a:lnTo>
                            <a:pt x="49" y="54"/>
                          </a:lnTo>
                          <a:lnTo>
                            <a:pt x="48" y="58"/>
                          </a:lnTo>
                          <a:lnTo>
                            <a:pt x="49" y="58"/>
                          </a:lnTo>
                          <a:lnTo>
                            <a:pt x="49" y="57"/>
                          </a:lnTo>
                          <a:lnTo>
                            <a:pt x="41" y="76"/>
                          </a:lnTo>
                          <a:lnTo>
                            <a:pt x="38" y="81"/>
                          </a:lnTo>
                          <a:lnTo>
                            <a:pt x="30" y="91"/>
                          </a:lnTo>
                          <a:lnTo>
                            <a:pt x="23" y="104"/>
                          </a:lnTo>
                          <a:lnTo>
                            <a:pt x="23" y="114"/>
                          </a:lnTo>
                          <a:lnTo>
                            <a:pt x="49" y="83"/>
                          </a:lnTo>
                          <a:lnTo>
                            <a:pt x="61" y="69"/>
                          </a:lnTo>
                          <a:lnTo>
                            <a:pt x="62" y="72"/>
                          </a:lnTo>
                          <a:lnTo>
                            <a:pt x="62" y="74"/>
                          </a:lnTo>
                          <a:lnTo>
                            <a:pt x="63" y="75"/>
                          </a:lnTo>
                          <a:lnTo>
                            <a:pt x="55" y="106"/>
                          </a:lnTo>
                          <a:lnTo>
                            <a:pt x="53" y="108"/>
                          </a:lnTo>
                          <a:lnTo>
                            <a:pt x="49" y="115"/>
                          </a:lnTo>
                          <a:lnTo>
                            <a:pt x="44" y="123"/>
                          </a:lnTo>
                          <a:lnTo>
                            <a:pt x="39" y="130"/>
                          </a:lnTo>
                          <a:lnTo>
                            <a:pt x="37" y="136"/>
                          </a:lnTo>
                          <a:lnTo>
                            <a:pt x="35" y="141"/>
                          </a:lnTo>
                          <a:lnTo>
                            <a:pt x="37" y="144"/>
                          </a:lnTo>
                          <a:lnTo>
                            <a:pt x="37" y="145"/>
                          </a:lnTo>
                          <a:lnTo>
                            <a:pt x="62" y="113"/>
                          </a:lnTo>
                          <a:lnTo>
                            <a:pt x="73" y="92"/>
                          </a:lnTo>
                          <a:lnTo>
                            <a:pt x="76" y="111"/>
                          </a:lnTo>
                          <a:lnTo>
                            <a:pt x="75" y="116"/>
                          </a:lnTo>
                          <a:lnTo>
                            <a:pt x="72" y="129"/>
                          </a:lnTo>
                          <a:lnTo>
                            <a:pt x="71" y="143"/>
                          </a:lnTo>
                          <a:lnTo>
                            <a:pt x="75" y="153"/>
                          </a:lnTo>
                          <a:lnTo>
                            <a:pt x="86" y="115"/>
                          </a:lnTo>
                          <a:lnTo>
                            <a:pt x="88" y="92"/>
                          </a:lnTo>
                          <a:lnTo>
                            <a:pt x="94" y="106"/>
                          </a:lnTo>
                          <a:lnTo>
                            <a:pt x="93" y="111"/>
                          </a:lnTo>
                          <a:lnTo>
                            <a:pt x="93" y="120"/>
                          </a:lnTo>
                          <a:lnTo>
                            <a:pt x="94" y="130"/>
                          </a:lnTo>
                          <a:lnTo>
                            <a:pt x="99" y="137"/>
                          </a:lnTo>
                          <a:lnTo>
                            <a:pt x="101" y="105"/>
                          </a:lnTo>
                          <a:lnTo>
                            <a:pt x="91" y="51"/>
                          </a:lnTo>
                          <a:lnTo>
                            <a:pt x="88" y="39"/>
                          </a:lnTo>
                          <a:lnTo>
                            <a:pt x="85" y="27"/>
                          </a:lnTo>
                          <a:lnTo>
                            <a:pt x="78" y="14"/>
                          </a:lnTo>
                          <a:lnTo>
                            <a:pt x="64" y="0"/>
                          </a:lnTo>
                          <a:close/>
                        </a:path>
                      </a:pathLst>
                    </a:custGeom>
                    <a:solidFill>
                      <a:srgbClr val="FFBF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87" name="Freeform 296"/>
                    <p:cNvSpPr>
                      <a:spLocks/>
                    </p:cNvSpPr>
                    <p:nvPr/>
                  </p:nvSpPr>
                  <p:spPr bwMode="auto">
                    <a:xfrm>
                      <a:off x="1459" y="1793"/>
                      <a:ext cx="1180" cy="437"/>
                    </a:xfrm>
                    <a:custGeom>
                      <a:avLst/>
                      <a:gdLst>
                        <a:gd name="T0" fmla="*/ 1016 w 433"/>
                        <a:gd name="T1" fmla="*/ 426 h 528"/>
                        <a:gd name="T2" fmla="*/ 1180 w 433"/>
                        <a:gd name="T3" fmla="*/ 411 h 528"/>
                        <a:gd name="T4" fmla="*/ 1150 w 433"/>
                        <a:gd name="T5" fmla="*/ 409 h 528"/>
                        <a:gd name="T6" fmla="*/ 1112 w 433"/>
                        <a:gd name="T7" fmla="*/ 410 h 528"/>
                        <a:gd name="T8" fmla="*/ 1079 w 433"/>
                        <a:gd name="T9" fmla="*/ 413 h 528"/>
                        <a:gd name="T10" fmla="*/ 1063 w 433"/>
                        <a:gd name="T11" fmla="*/ 415 h 528"/>
                        <a:gd name="T12" fmla="*/ 1066 w 433"/>
                        <a:gd name="T13" fmla="*/ 403 h 528"/>
                        <a:gd name="T14" fmla="*/ 1147 w 433"/>
                        <a:gd name="T15" fmla="*/ 381 h 528"/>
                        <a:gd name="T16" fmla="*/ 1125 w 433"/>
                        <a:gd name="T17" fmla="*/ 381 h 528"/>
                        <a:gd name="T18" fmla="*/ 1090 w 433"/>
                        <a:gd name="T19" fmla="*/ 387 h 528"/>
                        <a:gd name="T20" fmla="*/ 1055 w 433"/>
                        <a:gd name="T21" fmla="*/ 396 h 528"/>
                        <a:gd name="T22" fmla="*/ 962 w 433"/>
                        <a:gd name="T23" fmla="*/ 406 h 528"/>
                        <a:gd name="T24" fmla="*/ 959 w 433"/>
                        <a:gd name="T25" fmla="*/ 406 h 528"/>
                        <a:gd name="T26" fmla="*/ 946 w 433"/>
                        <a:gd name="T27" fmla="*/ 405 h 528"/>
                        <a:gd name="T28" fmla="*/ 1063 w 433"/>
                        <a:gd name="T29" fmla="*/ 371 h 528"/>
                        <a:gd name="T30" fmla="*/ 1036 w 433"/>
                        <a:gd name="T31" fmla="*/ 372 h 528"/>
                        <a:gd name="T32" fmla="*/ 1003 w 433"/>
                        <a:gd name="T33" fmla="*/ 377 h 528"/>
                        <a:gd name="T34" fmla="*/ 976 w 433"/>
                        <a:gd name="T35" fmla="*/ 386 h 528"/>
                        <a:gd name="T36" fmla="*/ 962 w 433"/>
                        <a:gd name="T37" fmla="*/ 388 h 528"/>
                        <a:gd name="T38" fmla="*/ 883 w 433"/>
                        <a:gd name="T39" fmla="*/ 398 h 528"/>
                        <a:gd name="T40" fmla="*/ 853 w 433"/>
                        <a:gd name="T41" fmla="*/ 395 h 528"/>
                        <a:gd name="T42" fmla="*/ 848 w 433"/>
                        <a:gd name="T43" fmla="*/ 389 h 528"/>
                        <a:gd name="T44" fmla="*/ 848 w 433"/>
                        <a:gd name="T45" fmla="*/ 389 h 528"/>
                        <a:gd name="T46" fmla="*/ 853 w 433"/>
                        <a:gd name="T47" fmla="*/ 384 h 528"/>
                        <a:gd name="T48" fmla="*/ 864 w 433"/>
                        <a:gd name="T49" fmla="*/ 373 h 528"/>
                        <a:gd name="T50" fmla="*/ 875 w 433"/>
                        <a:gd name="T51" fmla="*/ 363 h 528"/>
                        <a:gd name="T52" fmla="*/ 869 w 433"/>
                        <a:gd name="T53" fmla="*/ 357 h 528"/>
                        <a:gd name="T54" fmla="*/ 796 w 433"/>
                        <a:gd name="T55" fmla="*/ 400 h 528"/>
                        <a:gd name="T56" fmla="*/ 226 w 433"/>
                        <a:gd name="T57" fmla="*/ 243 h 528"/>
                        <a:gd name="T58" fmla="*/ 188 w 433"/>
                        <a:gd name="T59" fmla="*/ 93 h 528"/>
                        <a:gd name="T60" fmla="*/ 134 w 433"/>
                        <a:gd name="T61" fmla="*/ 17 h 528"/>
                        <a:gd name="T62" fmla="*/ 104 w 433"/>
                        <a:gd name="T63" fmla="*/ 3 h 528"/>
                        <a:gd name="T64" fmla="*/ 52 w 433"/>
                        <a:gd name="T65" fmla="*/ 1 h 528"/>
                        <a:gd name="T66" fmla="*/ 0 w 433"/>
                        <a:gd name="T67" fmla="*/ 34 h 528"/>
                        <a:gd name="T68" fmla="*/ 11 w 433"/>
                        <a:gd name="T69" fmla="*/ 57 h 528"/>
                        <a:gd name="T70" fmla="*/ 22 w 433"/>
                        <a:gd name="T71" fmla="*/ 69 h 528"/>
                        <a:gd name="T72" fmla="*/ 63 w 433"/>
                        <a:gd name="T73" fmla="*/ 135 h 528"/>
                        <a:gd name="T74" fmla="*/ 112 w 433"/>
                        <a:gd name="T75" fmla="*/ 223 h 528"/>
                        <a:gd name="T76" fmla="*/ 153 w 433"/>
                        <a:gd name="T77" fmla="*/ 289 h 528"/>
                        <a:gd name="T78" fmla="*/ 777 w 433"/>
                        <a:gd name="T79" fmla="*/ 415 h 528"/>
                        <a:gd name="T80" fmla="*/ 796 w 433"/>
                        <a:gd name="T81" fmla="*/ 419 h 528"/>
                        <a:gd name="T82" fmla="*/ 828 w 433"/>
                        <a:gd name="T83" fmla="*/ 425 h 528"/>
                        <a:gd name="T84" fmla="*/ 861 w 433"/>
                        <a:gd name="T85" fmla="*/ 428 h 528"/>
                        <a:gd name="T86" fmla="*/ 891 w 433"/>
                        <a:gd name="T87" fmla="*/ 430 h 528"/>
                        <a:gd name="T88" fmla="*/ 902 w 433"/>
                        <a:gd name="T89" fmla="*/ 430 h 528"/>
                        <a:gd name="T90" fmla="*/ 1139 w 433"/>
                        <a:gd name="T91" fmla="*/ 432 h 528"/>
                        <a:gd name="T92" fmla="*/ 1090 w 433"/>
                        <a:gd name="T93" fmla="*/ 428 h 528"/>
                        <a:gd name="T94" fmla="*/ 1055 w 433"/>
                        <a:gd name="T95" fmla="*/ 430 h 528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</a:gdLst>
                      <a:ahLst/>
                      <a:cxnLst>
                        <a:cxn ang="T96">
                          <a:pos x="T0" y="T1"/>
                        </a:cxn>
                        <a:cxn ang="T97">
                          <a:pos x="T2" y="T3"/>
                        </a:cxn>
                        <a:cxn ang="T98">
                          <a:pos x="T4" y="T5"/>
                        </a:cxn>
                        <a:cxn ang="T99">
                          <a:pos x="T6" y="T7"/>
                        </a:cxn>
                        <a:cxn ang="T100">
                          <a:pos x="T8" y="T9"/>
                        </a:cxn>
                        <a:cxn ang="T101">
                          <a:pos x="T10" y="T11"/>
                        </a:cxn>
                        <a:cxn ang="T102">
                          <a:pos x="T12" y="T13"/>
                        </a:cxn>
                        <a:cxn ang="T103">
                          <a:pos x="T14" y="T15"/>
                        </a:cxn>
                        <a:cxn ang="T104">
                          <a:pos x="T16" y="T17"/>
                        </a:cxn>
                        <a:cxn ang="T105">
                          <a:pos x="T18" y="T19"/>
                        </a:cxn>
                        <a:cxn ang="T106">
                          <a:pos x="T20" y="T21"/>
                        </a:cxn>
                        <a:cxn ang="T107">
                          <a:pos x="T22" y="T23"/>
                        </a:cxn>
                        <a:cxn ang="T108">
                          <a:pos x="T24" y="T25"/>
                        </a:cxn>
                        <a:cxn ang="T109">
                          <a:pos x="T26" y="T27"/>
                        </a:cxn>
                        <a:cxn ang="T110">
                          <a:pos x="T28" y="T29"/>
                        </a:cxn>
                        <a:cxn ang="T111">
                          <a:pos x="T30" y="T31"/>
                        </a:cxn>
                        <a:cxn ang="T112">
                          <a:pos x="T32" y="T33"/>
                        </a:cxn>
                        <a:cxn ang="T113">
                          <a:pos x="T34" y="T35"/>
                        </a:cxn>
                        <a:cxn ang="T114">
                          <a:pos x="T36" y="T37"/>
                        </a:cxn>
                        <a:cxn ang="T115">
                          <a:pos x="T38" y="T39"/>
                        </a:cxn>
                        <a:cxn ang="T116">
                          <a:pos x="T40" y="T41"/>
                        </a:cxn>
                        <a:cxn ang="T117">
                          <a:pos x="T42" y="T43"/>
                        </a:cxn>
                        <a:cxn ang="T118">
                          <a:pos x="T44" y="T45"/>
                        </a:cxn>
                        <a:cxn ang="T119">
                          <a:pos x="T46" y="T47"/>
                        </a:cxn>
                        <a:cxn ang="T120">
                          <a:pos x="T48" y="T49"/>
                        </a:cxn>
                        <a:cxn ang="T121">
                          <a:pos x="T50" y="T51"/>
                        </a:cxn>
                        <a:cxn ang="T122">
                          <a:pos x="T52" y="T53"/>
                        </a:cxn>
                        <a:cxn ang="T123">
                          <a:pos x="T54" y="T55"/>
                        </a:cxn>
                        <a:cxn ang="T124">
                          <a:pos x="T56" y="T57"/>
                        </a:cxn>
                        <a:cxn ang="T125">
                          <a:pos x="T58" y="T59"/>
                        </a:cxn>
                        <a:cxn ang="T126">
                          <a:pos x="T60" y="T61"/>
                        </a:cxn>
                        <a:cxn ang="T127">
                          <a:pos x="T62" y="T63"/>
                        </a:cxn>
                        <a:cxn ang="T128">
                          <a:pos x="T64" y="T65"/>
                        </a:cxn>
                        <a:cxn ang="T129">
                          <a:pos x="T66" y="T67"/>
                        </a:cxn>
                        <a:cxn ang="T130">
                          <a:pos x="T68" y="T69"/>
                        </a:cxn>
                        <a:cxn ang="T131">
                          <a:pos x="T70" y="T71"/>
                        </a:cxn>
                        <a:cxn ang="T132">
                          <a:pos x="T72" y="T73"/>
                        </a:cxn>
                        <a:cxn ang="T133">
                          <a:pos x="T74" y="T75"/>
                        </a:cxn>
                        <a:cxn ang="T134">
                          <a:pos x="T76" y="T77"/>
                        </a:cxn>
                        <a:cxn ang="T135">
                          <a:pos x="T78" y="T79"/>
                        </a:cxn>
                        <a:cxn ang="T136">
                          <a:pos x="T80" y="T81"/>
                        </a:cxn>
                        <a:cxn ang="T137">
                          <a:pos x="T82" y="T83"/>
                        </a:cxn>
                        <a:cxn ang="T138">
                          <a:pos x="T84" y="T85"/>
                        </a:cxn>
                        <a:cxn ang="T139">
                          <a:pos x="T86" y="T87"/>
                        </a:cxn>
                        <a:cxn ang="T140">
                          <a:pos x="T88" y="T89"/>
                        </a:cxn>
                        <a:cxn ang="T141">
                          <a:pos x="T90" y="T91"/>
                        </a:cxn>
                        <a:cxn ang="T142">
                          <a:pos x="T92" y="T93"/>
                        </a:cxn>
                        <a:cxn ang="T143">
                          <a:pos x="T94" y="T95"/>
                        </a:cxn>
                      </a:cxnLst>
                      <a:rect l="0" t="0" r="r" b="b"/>
                      <a:pathLst>
                        <a:path w="433" h="528">
                          <a:moveTo>
                            <a:pt x="387" y="520"/>
                          </a:moveTo>
                          <a:lnTo>
                            <a:pt x="373" y="515"/>
                          </a:lnTo>
                          <a:lnTo>
                            <a:pt x="396" y="512"/>
                          </a:lnTo>
                          <a:lnTo>
                            <a:pt x="433" y="497"/>
                          </a:lnTo>
                          <a:lnTo>
                            <a:pt x="428" y="494"/>
                          </a:lnTo>
                          <a:lnTo>
                            <a:pt x="422" y="494"/>
                          </a:lnTo>
                          <a:lnTo>
                            <a:pt x="415" y="494"/>
                          </a:lnTo>
                          <a:lnTo>
                            <a:pt x="408" y="495"/>
                          </a:lnTo>
                          <a:lnTo>
                            <a:pt x="402" y="498"/>
                          </a:lnTo>
                          <a:lnTo>
                            <a:pt x="396" y="499"/>
                          </a:lnTo>
                          <a:lnTo>
                            <a:pt x="391" y="501"/>
                          </a:lnTo>
                          <a:lnTo>
                            <a:pt x="390" y="501"/>
                          </a:lnTo>
                          <a:lnTo>
                            <a:pt x="372" y="500"/>
                          </a:lnTo>
                          <a:lnTo>
                            <a:pt x="391" y="487"/>
                          </a:lnTo>
                          <a:lnTo>
                            <a:pt x="422" y="460"/>
                          </a:lnTo>
                          <a:lnTo>
                            <a:pt x="421" y="460"/>
                          </a:lnTo>
                          <a:lnTo>
                            <a:pt x="418" y="459"/>
                          </a:lnTo>
                          <a:lnTo>
                            <a:pt x="413" y="460"/>
                          </a:lnTo>
                          <a:lnTo>
                            <a:pt x="407" y="462"/>
                          </a:lnTo>
                          <a:lnTo>
                            <a:pt x="400" y="468"/>
                          </a:lnTo>
                          <a:lnTo>
                            <a:pt x="393" y="474"/>
                          </a:lnTo>
                          <a:lnTo>
                            <a:pt x="387" y="478"/>
                          </a:lnTo>
                          <a:lnTo>
                            <a:pt x="384" y="481"/>
                          </a:lnTo>
                          <a:lnTo>
                            <a:pt x="353" y="491"/>
                          </a:lnTo>
                          <a:lnTo>
                            <a:pt x="352" y="490"/>
                          </a:lnTo>
                          <a:lnTo>
                            <a:pt x="350" y="490"/>
                          </a:lnTo>
                          <a:lnTo>
                            <a:pt x="347" y="489"/>
                          </a:lnTo>
                          <a:lnTo>
                            <a:pt x="361" y="477"/>
                          </a:lnTo>
                          <a:lnTo>
                            <a:pt x="390" y="448"/>
                          </a:lnTo>
                          <a:lnTo>
                            <a:pt x="385" y="448"/>
                          </a:lnTo>
                          <a:lnTo>
                            <a:pt x="380" y="449"/>
                          </a:lnTo>
                          <a:lnTo>
                            <a:pt x="374" y="453"/>
                          </a:lnTo>
                          <a:lnTo>
                            <a:pt x="368" y="456"/>
                          </a:lnTo>
                          <a:lnTo>
                            <a:pt x="362" y="461"/>
                          </a:lnTo>
                          <a:lnTo>
                            <a:pt x="358" y="466"/>
                          </a:lnTo>
                          <a:lnTo>
                            <a:pt x="354" y="468"/>
                          </a:lnTo>
                          <a:lnTo>
                            <a:pt x="353" y="469"/>
                          </a:lnTo>
                          <a:lnTo>
                            <a:pt x="330" y="479"/>
                          </a:lnTo>
                          <a:lnTo>
                            <a:pt x="324" y="481"/>
                          </a:lnTo>
                          <a:lnTo>
                            <a:pt x="317" y="481"/>
                          </a:lnTo>
                          <a:lnTo>
                            <a:pt x="313" y="477"/>
                          </a:lnTo>
                          <a:lnTo>
                            <a:pt x="311" y="471"/>
                          </a:lnTo>
                          <a:lnTo>
                            <a:pt x="311" y="470"/>
                          </a:lnTo>
                          <a:lnTo>
                            <a:pt x="313" y="464"/>
                          </a:lnTo>
                          <a:lnTo>
                            <a:pt x="315" y="457"/>
                          </a:lnTo>
                          <a:lnTo>
                            <a:pt x="317" y="451"/>
                          </a:lnTo>
                          <a:lnTo>
                            <a:pt x="320" y="445"/>
                          </a:lnTo>
                          <a:lnTo>
                            <a:pt x="321" y="439"/>
                          </a:lnTo>
                          <a:lnTo>
                            <a:pt x="320" y="434"/>
                          </a:lnTo>
                          <a:lnTo>
                            <a:pt x="319" y="431"/>
                          </a:lnTo>
                          <a:lnTo>
                            <a:pt x="319" y="430"/>
                          </a:lnTo>
                          <a:lnTo>
                            <a:pt x="292" y="483"/>
                          </a:lnTo>
                          <a:lnTo>
                            <a:pt x="86" y="334"/>
                          </a:lnTo>
                          <a:lnTo>
                            <a:pt x="83" y="293"/>
                          </a:lnTo>
                          <a:lnTo>
                            <a:pt x="76" y="202"/>
                          </a:lnTo>
                          <a:lnTo>
                            <a:pt x="69" y="112"/>
                          </a:lnTo>
                          <a:lnTo>
                            <a:pt x="65" y="72"/>
                          </a:lnTo>
                          <a:lnTo>
                            <a:pt x="49" y="21"/>
                          </a:lnTo>
                          <a:lnTo>
                            <a:pt x="45" y="12"/>
                          </a:lnTo>
                          <a:lnTo>
                            <a:pt x="38" y="4"/>
                          </a:lnTo>
                          <a:lnTo>
                            <a:pt x="28" y="0"/>
                          </a:lnTo>
                          <a:lnTo>
                            <a:pt x="19" y="1"/>
                          </a:lnTo>
                          <a:lnTo>
                            <a:pt x="4" y="17"/>
                          </a:lnTo>
                          <a:lnTo>
                            <a:pt x="0" y="41"/>
                          </a:lnTo>
                          <a:lnTo>
                            <a:pt x="2" y="60"/>
                          </a:lnTo>
                          <a:lnTo>
                            <a:pt x="4" y="69"/>
                          </a:lnTo>
                          <a:lnTo>
                            <a:pt x="5" y="70"/>
                          </a:lnTo>
                          <a:lnTo>
                            <a:pt x="8" y="83"/>
                          </a:lnTo>
                          <a:lnTo>
                            <a:pt x="13" y="117"/>
                          </a:lnTo>
                          <a:lnTo>
                            <a:pt x="23" y="163"/>
                          </a:lnTo>
                          <a:lnTo>
                            <a:pt x="32" y="216"/>
                          </a:lnTo>
                          <a:lnTo>
                            <a:pt x="41" y="270"/>
                          </a:lnTo>
                          <a:lnTo>
                            <a:pt x="50" y="316"/>
                          </a:lnTo>
                          <a:lnTo>
                            <a:pt x="56" y="349"/>
                          </a:lnTo>
                          <a:lnTo>
                            <a:pt x="58" y="362"/>
                          </a:lnTo>
                          <a:lnTo>
                            <a:pt x="285" y="501"/>
                          </a:lnTo>
                          <a:lnTo>
                            <a:pt x="292" y="506"/>
                          </a:lnTo>
                          <a:lnTo>
                            <a:pt x="298" y="510"/>
                          </a:lnTo>
                          <a:lnTo>
                            <a:pt x="304" y="513"/>
                          </a:lnTo>
                          <a:lnTo>
                            <a:pt x="311" y="515"/>
                          </a:lnTo>
                          <a:lnTo>
                            <a:pt x="316" y="517"/>
                          </a:lnTo>
                          <a:lnTo>
                            <a:pt x="322" y="519"/>
                          </a:lnTo>
                          <a:lnTo>
                            <a:pt x="327" y="520"/>
                          </a:lnTo>
                          <a:lnTo>
                            <a:pt x="332" y="520"/>
                          </a:lnTo>
                          <a:lnTo>
                            <a:pt x="331" y="520"/>
                          </a:lnTo>
                          <a:lnTo>
                            <a:pt x="385" y="528"/>
                          </a:lnTo>
                          <a:lnTo>
                            <a:pt x="418" y="522"/>
                          </a:lnTo>
                          <a:lnTo>
                            <a:pt x="411" y="517"/>
                          </a:lnTo>
                          <a:lnTo>
                            <a:pt x="400" y="517"/>
                          </a:lnTo>
                          <a:lnTo>
                            <a:pt x="391" y="519"/>
                          </a:lnTo>
                          <a:lnTo>
                            <a:pt x="387" y="520"/>
                          </a:lnTo>
                          <a:close/>
                        </a:path>
                      </a:pathLst>
                    </a:custGeom>
                    <a:solidFill>
                      <a:srgbClr val="FFBF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</p:grpSp>
              <p:grpSp>
                <p:nvGrpSpPr>
                  <p:cNvPr id="22646" name="Group 297"/>
                  <p:cNvGrpSpPr>
                    <a:grpSpLocks/>
                  </p:cNvGrpSpPr>
                  <p:nvPr/>
                </p:nvGrpSpPr>
                <p:grpSpPr bwMode="auto">
                  <a:xfrm flipH="1">
                    <a:off x="3969" y="1162"/>
                    <a:ext cx="323" cy="556"/>
                    <a:chOff x="2562" y="2341"/>
                    <a:chExt cx="596" cy="1154"/>
                  </a:xfrm>
                </p:grpSpPr>
                <p:sp>
                  <p:nvSpPr>
                    <p:cNvPr id="22647" name="AutoShape 298"/>
                    <p:cNvSpPr>
                      <a:spLocks noChangeAspect="1" noChangeArrowheads="1" noTextEdit="1"/>
                    </p:cNvSpPr>
                    <p:nvPr/>
                  </p:nvSpPr>
                  <p:spPr bwMode="auto">
                    <a:xfrm>
                      <a:off x="2562" y="2341"/>
                      <a:ext cx="596" cy="11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48" name="Freeform 299"/>
                    <p:cNvSpPr>
                      <a:spLocks/>
                    </p:cNvSpPr>
                    <p:nvPr/>
                  </p:nvSpPr>
                  <p:spPr bwMode="auto">
                    <a:xfrm>
                      <a:off x="2828" y="2555"/>
                      <a:ext cx="88" cy="208"/>
                    </a:xfrm>
                    <a:custGeom>
                      <a:avLst/>
                      <a:gdLst>
                        <a:gd name="T0" fmla="*/ 86 w 88"/>
                        <a:gd name="T1" fmla="*/ 20 h 208"/>
                        <a:gd name="T2" fmla="*/ 86 w 88"/>
                        <a:gd name="T3" fmla="*/ 20 h 208"/>
                        <a:gd name="T4" fmla="*/ 88 w 88"/>
                        <a:gd name="T5" fmla="*/ 14 h 208"/>
                        <a:gd name="T6" fmla="*/ 88 w 88"/>
                        <a:gd name="T7" fmla="*/ 8 h 208"/>
                        <a:gd name="T8" fmla="*/ 86 w 88"/>
                        <a:gd name="T9" fmla="*/ 2 h 208"/>
                        <a:gd name="T10" fmla="*/ 80 w 88"/>
                        <a:gd name="T11" fmla="*/ 0 h 208"/>
                        <a:gd name="T12" fmla="*/ 80 w 88"/>
                        <a:gd name="T13" fmla="*/ 0 h 208"/>
                        <a:gd name="T14" fmla="*/ 78 w 88"/>
                        <a:gd name="T15" fmla="*/ 0 h 208"/>
                        <a:gd name="T16" fmla="*/ 72 w 88"/>
                        <a:gd name="T17" fmla="*/ 6 h 208"/>
                        <a:gd name="T18" fmla="*/ 62 w 88"/>
                        <a:gd name="T19" fmla="*/ 26 h 208"/>
                        <a:gd name="T20" fmla="*/ 48 w 88"/>
                        <a:gd name="T21" fmla="*/ 54 h 208"/>
                        <a:gd name="T22" fmla="*/ 34 w 88"/>
                        <a:gd name="T23" fmla="*/ 86 h 208"/>
                        <a:gd name="T24" fmla="*/ 8 w 88"/>
                        <a:gd name="T25" fmla="*/ 148 h 208"/>
                        <a:gd name="T26" fmla="*/ 2 w 88"/>
                        <a:gd name="T27" fmla="*/ 170 h 208"/>
                        <a:gd name="T28" fmla="*/ 0 w 88"/>
                        <a:gd name="T29" fmla="*/ 180 h 208"/>
                        <a:gd name="T30" fmla="*/ 24 w 88"/>
                        <a:gd name="T31" fmla="*/ 208 h 208"/>
                        <a:gd name="T32" fmla="*/ 42 w 88"/>
                        <a:gd name="T33" fmla="*/ 196 h 208"/>
                        <a:gd name="T34" fmla="*/ 22 w 88"/>
                        <a:gd name="T35" fmla="*/ 170 h 208"/>
                        <a:gd name="T36" fmla="*/ 86 w 88"/>
                        <a:gd name="T37" fmla="*/ 20 h 208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</a:gdLst>
                      <a:ahLst/>
                      <a:cxnLst>
                        <a:cxn ang="T38">
                          <a:pos x="T0" y="T1"/>
                        </a:cxn>
                        <a:cxn ang="T39">
                          <a:pos x="T2" y="T3"/>
                        </a:cxn>
                        <a:cxn ang="T40">
                          <a:pos x="T4" y="T5"/>
                        </a:cxn>
                        <a:cxn ang="T41">
                          <a:pos x="T6" y="T7"/>
                        </a:cxn>
                        <a:cxn ang="T42">
                          <a:pos x="T8" y="T9"/>
                        </a:cxn>
                        <a:cxn ang="T43">
                          <a:pos x="T10" y="T11"/>
                        </a:cxn>
                        <a:cxn ang="T44">
                          <a:pos x="T12" y="T13"/>
                        </a:cxn>
                        <a:cxn ang="T45">
                          <a:pos x="T14" y="T15"/>
                        </a:cxn>
                        <a:cxn ang="T46">
                          <a:pos x="T16" y="T17"/>
                        </a:cxn>
                        <a:cxn ang="T47">
                          <a:pos x="T18" y="T19"/>
                        </a:cxn>
                        <a:cxn ang="T48">
                          <a:pos x="T20" y="T21"/>
                        </a:cxn>
                        <a:cxn ang="T49">
                          <a:pos x="T22" y="T23"/>
                        </a:cxn>
                        <a:cxn ang="T50">
                          <a:pos x="T24" y="T25"/>
                        </a:cxn>
                        <a:cxn ang="T51">
                          <a:pos x="T26" y="T27"/>
                        </a:cxn>
                        <a:cxn ang="T52">
                          <a:pos x="T28" y="T29"/>
                        </a:cxn>
                        <a:cxn ang="T53">
                          <a:pos x="T30" y="T31"/>
                        </a:cxn>
                        <a:cxn ang="T54">
                          <a:pos x="T32" y="T33"/>
                        </a:cxn>
                        <a:cxn ang="T55">
                          <a:pos x="T34" y="T35"/>
                        </a:cxn>
                        <a:cxn ang="T56">
                          <a:pos x="T36" y="T37"/>
                        </a:cxn>
                      </a:cxnLst>
                      <a:rect l="0" t="0" r="r" b="b"/>
                      <a:pathLst>
                        <a:path w="88" h="208">
                          <a:moveTo>
                            <a:pt x="86" y="20"/>
                          </a:moveTo>
                          <a:lnTo>
                            <a:pt x="86" y="20"/>
                          </a:lnTo>
                          <a:lnTo>
                            <a:pt x="88" y="14"/>
                          </a:lnTo>
                          <a:lnTo>
                            <a:pt x="88" y="8"/>
                          </a:lnTo>
                          <a:lnTo>
                            <a:pt x="86" y="2"/>
                          </a:lnTo>
                          <a:lnTo>
                            <a:pt x="80" y="0"/>
                          </a:lnTo>
                          <a:lnTo>
                            <a:pt x="78" y="0"/>
                          </a:lnTo>
                          <a:lnTo>
                            <a:pt x="72" y="6"/>
                          </a:lnTo>
                          <a:lnTo>
                            <a:pt x="62" y="26"/>
                          </a:lnTo>
                          <a:lnTo>
                            <a:pt x="48" y="54"/>
                          </a:lnTo>
                          <a:lnTo>
                            <a:pt x="34" y="86"/>
                          </a:lnTo>
                          <a:lnTo>
                            <a:pt x="8" y="148"/>
                          </a:lnTo>
                          <a:lnTo>
                            <a:pt x="2" y="170"/>
                          </a:lnTo>
                          <a:lnTo>
                            <a:pt x="0" y="180"/>
                          </a:lnTo>
                          <a:lnTo>
                            <a:pt x="24" y="208"/>
                          </a:lnTo>
                          <a:lnTo>
                            <a:pt x="42" y="196"/>
                          </a:lnTo>
                          <a:lnTo>
                            <a:pt x="22" y="170"/>
                          </a:lnTo>
                          <a:lnTo>
                            <a:pt x="86" y="20"/>
                          </a:lnTo>
                          <a:close/>
                        </a:path>
                      </a:pathLst>
                    </a:custGeom>
                    <a:solidFill>
                      <a:srgbClr val="B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49" name="Freeform 300"/>
                    <p:cNvSpPr>
                      <a:spLocks/>
                    </p:cNvSpPr>
                    <p:nvPr/>
                  </p:nvSpPr>
                  <p:spPr bwMode="auto">
                    <a:xfrm>
                      <a:off x="2880" y="3177"/>
                      <a:ext cx="108" cy="314"/>
                    </a:xfrm>
                    <a:custGeom>
                      <a:avLst/>
                      <a:gdLst>
                        <a:gd name="T0" fmla="*/ 46 w 108"/>
                        <a:gd name="T1" fmla="*/ 68 h 314"/>
                        <a:gd name="T2" fmla="*/ 46 w 108"/>
                        <a:gd name="T3" fmla="*/ 64 h 314"/>
                        <a:gd name="T4" fmla="*/ 46 w 108"/>
                        <a:gd name="T5" fmla="*/ 42 h 314"/>
                        <a:gd name="T6" fmla="*/ 48 w 108"/>
                        <a:gd name="T7" fmla="*/ 38 h 314"/>
                        <a:gd name="T8" fmla="*/ 50 w 108"/>
                        <a:gd name="T9" fmla="*/ 8 h 314"/>
                        <a:gd name="T10" fmla="*/ 0 w 108"/>
                        <a:gd name="T11" fmla="*/ 0 h 314"/>
                        <a:gd name="T12" fmla="*/ 0 w 108"/>
                        <a:gd name="T13" fmla="*/ 18 h 314"/>
                        <a:gd name="T14" fmla="*/ 10 w 108"/>
                        <a:gd name="T15" fmla="*/ 112 h 314"/>
                        <a:gd name="T16" fmla="*/ 10 w 108"/>
                        <a:gd name="T17" fmla="*/ 112 h 314"/>
                        <a:gd name="T18" fmla="*/ 18 w 108"/>
                        <a:gd name="T19" fmla="*/ 158 h 314"/>
                        <a:gd name="T20" fmla="*/ 30 w 108"/>
                        <a:gd name="T21" fmla="*/ 210 h 314"/>
                        <a:gd name="T22" fmla="*/ 28 w 108"/>
                        <a:gd name="T23" fmla="*/ 214 h 314"/>
                        <a:gd name="T24" fmla="*/ 30 w 108"/>
                        <a:gd name="T25" fmla="*/ 214 h 314"/>
                        <a:gd name="T26" fmla="*/ 28 w 108"/>
                        <a:gd name="T27" fmla="*/ 220 h 314"/>
                        <a:gd name="T28" fmla="*/ 28 w 108"/>
                        <a:gd name="T29" fmla="*/ 228 h 314"/>
                        <a:gd name="T30" fmla="*/ 30 w 108"/>
                        <a:gd name="T31" fmla="*/ 230 h 314"/>
                        <a:gd name="T32" fmla="*/ 28 w 108"/>
                        <a:gd name="T33" fmla="*/ 238 h 314"/>
                        <a:gd name="T34" fmla="*/ 30 w 108"/>
                        <a:gd name="T35" fmla="*/ 242 h 314"/>
                        <a:gd name="T36" fmla="*/ 22 w 108"/>
                        <a:gd name="T37" fmla="*/ 252 h 314"/>
                        <a:gd name="T38" fmla="*/ 20 w 108"/>
                        <a:gd name="T39" fmla="*/ 262 h 314"/>
                        <a:gd name="T40" fmla="*/ 26 w 108"/>
                        <a:gd name="T41" fmla="*/ 274 h 314"/>
                        <a:gd name="T42" fmla="*/ 30 w 108"/>
                        <a:gd name="T43" fmla="*/ 314 h 314"/>
                        <a:gd name="T44" fmla="*/ 36 w 108"/>
                        <a:gd name="T45" fmla="*/ 278 h 314"/>
                        <a:gd name="T46" fmla="*/ 38 w 108"/>
                        <a:gd name="T47" fmla="*/ 278 h 314"/>
                        <a:gd name="T48" fmla="*/ 50 w 108"/>
                        <a:gd name="T49" fmla="*/ 284 h 314"/>
                        <a:gd name="T50" fmla="*/ 64 w 108"/>
                        <a:gd name="T51" fmla="*/ 308 h 314"/>
                        <a:gd name="T52" fmla="*/ 106 w 108"/>
                        <a:gd name="T53" fmla="*/ 314 h 314"/>
                        <a:gd name="T54" fmla="*/ 108 w 108"/>
                        <a:gd name="T55" fmla="*/ 310 h 314"/>
                        <a:gd name="T56" fmla="*/ 106 w 108"/>
                        <a:gd name="T57" fmla="*/ 306 h 314"/>
                        <a:gd name="T58" fmla="*/ 88 w 108"/>
                        <a:gd name="T59" fmla="*/ 298 h 314"/>
                        <a:gd name="T60" fmla="*/ 62 w 108"/>
                        <a:gd name="T61" fmla="*/ 244 h 314"/>
                        <a:gd name="T62" fmla="*/ 58 w 108"/>
                        <a:gd name="T63" fmla="*/ 240 h 314"/>
                        <a:gd name="T64" fmla="*/ 58 w 108"/>
                        <a:gd name="T65" fmla="*/ 230 h 314"/>
                        <a:gd name="T66" fmla="*/ 54 w 108"/>
                        <a:gd name="T67" fmla="*/ 220 h 314"/>
                        <a:gd name="T68" fmla="*/ 54 w 108"/>
                        <a:gd name="T69" fmla="*/ 218 h 314"/>
                        <a:gd name="T70" fmla="*/ 54 w 108"/>
                        <a:gd name="T71" fmla="*/ 212 h 314"/>
                        <a:gd name="T72" fmla="*/ 56 w 108"/>
                        <a:gd name="T73" fmla="*/ 210 h 314"/>
                        <a:gd name="T74" fmla="*/ 52 w 108"/>
                        <a:gd name="T75" fmla="*/ 206 h 314"/>
                        <a:gd name="T76" fmla="*/ 48 w 108"/>
                        <a:gd name="T77" fmla="*/ 206 h 314"/>
                        <a:gd name="T78" fmla="*/ 44 w 108"/>
                        <a:gd name="T79" fmla="*/ 148 h 314"/>
                        <a:gd name="T80" fmla="*/ 44 w 108"/>
                        <a:gd name="T81" fmla="*/ 88 h 314"/>
                        <a:gd name="T82" fmla="*/ 46 w 108"/>
                        <a:gd name="T83" fmla="*/ 68 h 314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0" t="0" r="r" b="b"/>
                      <a:pathLst>
                        <a:path w="108" h="314">
                          <a:moveTo>
                            <a:pt x="46" y="68"/>
                          </a:moveTo>
                          <a:lnTo>
                            <a:pt x="46" y="68"/>
                          </a:lnTo>
                          <a:lnTo>
                            <a:pt x="46" y="64"/>
                          </a:lnTo>
                          <a:lnTo>
                            <a:pt x="46" y="42"/>
                          </a:lnTo>
                          <a:lnTo>
                            <a:pt x="48" y="38"/>
                          </a:lnTo>
                          <a:lnTo>
                            <a:pt x="50" y="8"/>
                          </a:lnTo>
                          <a:lnTo>
                            <a:pt x="0" y="0"/>
                          </a:lnTo>
                          <a:lnTo>
                            <a:pt x="0" y="18"/>
                          </a:lnTo>
                          <a:lnTo>
                            <a:pt x="2" y="60"/>
                          </a:lnTo>
                          <a:lnTo>
                            <a:pt x="10" y="112"/>
                          </a:lnTo>
                          <a:lnTo>
                            <a:pt x="18" y="158"/>
                          </a:lnTo>
                          <a:lnTo>
                            <a:pt x="30" y="210"/>
                          </a:lnTo>
                          <a:lnTo>
                            <a:pt x="28" y="212"/>
                          </a:lnTo>
                          <a:lnTo>
                            <a:pt x="28" y="214"/>
                          </a:lnTo>
                          <a:lnTo>
                            <a:pt x="30" y="214"/>
                          </a:lnTo>
                          <a:lnTo>
                            <a:pt x="30" y="216"/>
                          </a:lnTo>
                          <a:lnTo>
                            <a:pt x="28" y="220"/>
                          </a:lnTo>
                          <a:lnTo>
                            <a:pt x="28" y="226"/>
                          </a:lnTo>
                          <a:lnTo>
                            <a:pt x="28" y="228"/>
                          </a:lnTo>
                          <a:lnTo>
                            <a:pt x="30" y="230"/>
                          </a:lnTo>
                          <a:lnTo>
                            <a:pt x="30" y="234"/>
                          </a:lnTo>
                          <a:lnTo>
                            <a:pt x="28" y="238"/>
                          </a:lnTo>
                          <a:lnTo>
                            <a:pt x="30" y="242"/>
                          </a:lnTo>
                          <a:lnTo>
                            <a:pt x="26" y="246"/>
                          </a:lnTo>
                          <a:lnTo>
                            <a:pt x="22" y="252"/>
                          </a:lnTo>
                          <a:lnTo>
                            <a:pt x="20" y="256"/>
                          </a:lnTo>
                          <a:lnTo>
                            <a:pt x="20" y="262"/>
                          </a:lnTo>
                          <a:lnTo>
                            <a:pt x="22" y="268"/>
                          </a:lnTo>
                          <a:lnTo>
                            <a:pt x="26" y="274"/>
                          </a:lnTo>
                          <a:lnTo>
                            <a:pt x="32" y="278"/>
                          </a:lnTo>
                          <a:lnTo>
                            <a:pt x="30" y="314"/>
                          </a:lnTo>
                          <a:lnTo>
                            <a:pt x="36" y="314"/>
                          </a:lnTo>
                          <a:lnTo>
                            <a:pt x="36" y="278"/>
                          </a:lnTo>
                          <a:lnTo>
                            <a:pt x="38" y="278"/>
                          </a:lnTo>
                          <a:lnTo>
                            <a:pt x="46" y="280"/>
                          </a:lnTo>
                          <a:lnTo>
                            <a:pt x="50" y="284"/>
                          </a:lnTo>
                          <a:lnTo>
                            <a:pt x="56" y="288"/>
                          </a:lnTo>
                          <a:lnTo>
                            <a:pt x="64" y="308"/>
                          </a:lnTo>
                          <a:lnTo>
                            <a:pt x="66" y="314"/>
                          </a:lnTo>
                          <a:lnTo>
                            <a:pt x="106" y="314"/>
                          </a:lnTo>
                          <a:lnTo>
                            <a:pt x="108" y="310"/>
                          </a:lnTo>
                          <a:lnTo>
                            <a:pt x="108" y="308"/>
                          </a:lnTo>
                          <a:lnTo>
                            <a:pt x="106" y="306"/>
                          </a:lnTo>
                          <a:lnTo>
                            <a:pt x="88" y="298"/>
                          </a:lnTo>
                          <a:lnTo>
                            <a:pt x="80" y="294"/>
                          </a:lnTo>
                          <a:lnTo>
                            <a:pt x="62" y="244"/>
                          </a:lnTo>
                          <a:lnTo>
                            <a:pt x="58" y="240"/>
                          </a:lnTo>
                          <a:lnTo>
                            <a:pt x="58" y="230"/>
                          </a:lnTo>
                          <a:lnTo>
                            <a:pt x="56" y="224"/>
                          </a:lnTo>
                          <a:lnTo>
                            <a:pt x="54" y="220"/>
                          </a:lnTo>
                          <a:lnTo>
                            <a:pt x="54" y="218"/>
                          </a:lnTo>
                          <a:lnTo>
                            <a:pt x="54" y="214"/>
                          </a:lnTo>
                          <a:lnTo>
                            <a:pt x="54" y="212"/>
                          </a:lnTo>
                          <a:lnTo>
                            <a:pt x="56" y="210"/>
                          </a:lnTo>
                          <a:lnTo>
                            <a:pt x="54" y="208"/>
                          </a:lnTo>
                          <a:lnTo>
                            <a:pt x="52" y="206"/>
                          </a:lnTo>
                          <a:lnTo>
                            <a:pt x="48" y="206"/>
                          </a:lnTo>
                          <a:lnTo>
                            <a:pt x="46" y="178"/>
                          </a:lnTo>
                          <a:lnTo>
                            <a:pt x="44" y="148"/>
                          </a:lnTo>
                          <a:lnTo>
                            <a:pt x="44" y="88"/>
                          </a:lnTo>
                          <a:lnTo>
                            <a:pt x="46" y="68"/>
                          </a:ln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50" name="Freeform 301"/>
                    <p:cNvSpPr>
                      <a:spLocks/>
                    </p:cNvSpPr>
                    <p:nvPr/>
                  </p:nvSpPr>
                  <p:spPr bwMode="auto">
                    <a:xfrm>
                      <a:off x="2566" y="3147"/>
                      <a:ext cx="242" cy="288"/>
                    </a:xfrm>
                    <a:custGeom>
                      <a:avLst/>
                      <a:gdLst>
                        <a:gd name="T0" fmla="*/ 194 w 242"/>
                        <a:gd name="T1" fmla="*/ 78 h 288"/>
                        <a:gd name="T2" fmla="*/ 198 w 242"/>
                        <a:gd name="T3" fmla="*/ 76 h 288"/>
                        <a:gd name="T4" fmla="*/ 214 w 242"/>
                        <a:gd name="T5" fmla="*/ 62 h 288"/>
                        <a:gd name="T6" fmla="*/ 218 w 242"/>
                        <a:gd name="T7" fmla="*/ 60 h 288"/>
                        <a:gd name="T8" fmla="*/ 242 w 242"/>
                        <a:gd name="T9" fmla="*/ 42 h 288"/>
                        <a:gd name="T10" fmla="*/ 216 w 242"/>
                        <a:gd name="T11" fmla="*/ 0 h 288"/>
                        <a:gd name="T12" fmla="*/ 202 w 242"/>
                        <a:gd name="T13" fmla="*/ 12 h 288"/>
                        <a:gd name="T14" fmla="*/ 138 w 242"/>
                        <a:gd name="T15" fmla="*/ 80 h 288"/>
                        <a:gd name="T16" fmla="*/ 138 w 242"/>
                        <a:gd name="T17" fmla="*/ 80 h 288"/>
                        <a:gd name="T18" fmla="*/ 108 w 242"/>
                        <a:gd name="T19" fmla="*/ 118 h 288"/>
                        <a:gd name="T20" fmla="*/ 78 w 242"/>
                        <a:gd name="T21" fmla="*/ 160 h 288"/>
                        <a:gd name="T22" fmla="*/ 74 w 242"/>
                        <a:gd name="T23" fmla="*/ 162 h 288"/>
                        <a:gd name="T24" fmla="*/ 74 w 242"/>
                        <a:gd name="T25" fmla="*/ 164 h 288"/>
                        <a:gd name="T26" fmla="*/ 68 w 242"/>
                        <a:gd name="T27" fmla="*/ 168 h 288"/>
                        <a:gd name="T28" fmla="*/ 62 w 242"/>
                        <a:gd name="T29" fmla="*/ 172 h 288"/>
                        <a:gd name="T30" fmla="*/ 62 w 242"/>
                        <a:gd name="T31" fmla="*/ 174 h 288"/>
                        <a:gd name="T32" fmla="*/ 56 w 242"/>
                        <a:gd name="T33" fmla="*/ 178 h 288"/>
                        <a:gd name="T34" fmla="*/ 54 w 242"/>
                        <a:gd name="T35" fmla="*/ 182 h 288"/>
                        <a:gd name="T36" fmla="*/ 40 w 242"/>
                        <a:gd name="T37" fmla="*/ 182 h 288"/>
                        <a:gd name="T38" fmla="*/ 32 w 242"/>
                        <a:gd name="T39" fmla="*/ 188 h 288"/>
                        <a:gd name="T40" fmla="*/ 26 w 242"/>
                        <a:gd name="T41" fmla="*/ 200 h 288"/>
                        <a:gd name="T42" fmla="*/ 0 w 242"/>
                        <a:gd name="T43" fmla="*/ 230 h 288"/>
                        <a:gd name="T44" fmla="*/ 30 w 242"/>
                        <a:gd name="T45" fmla="*/ 212 h 288"/>
                        <a:gd name="T46" fmla="*/ 30 w 242"/>
                        <a:gd name="T47" fmla="*/ 212 h 288"/>
                        <a:gd name="T48" fmla="*/ 36 w 242"/>
                        <a:gd name="T49" fmla="*/ 224 h 288"/>
                        <a:gd name="T50" fmla="*/ 26 w 242"/>
                        <a:gd name="T51" fmla="*/ 250 h 288"/>
                        <a:gd name="T52" fmla="*/ 48 w 242"/>
                        <a:gd name="T53" fmla="*/ 288 h 288"/>
                        <a:gd name="T54" fmla="*/ 52 w 242"/>
                        <a:gd name="T55" fmla="*/ 286 h 288"/>
                        <a:gd name="T56" fmla="*/ 56 w 242"/>
                        <a:gd name="T57" fmla="*/ 280 h 288"/>
                        <a:gd name="T58" fmla="*/ 50 w 242"/>
                        <a:gd name="T59" fmla="*/ 262 h 288"/>
                        <a:gd name="T60" fmla="*/ 72 w 242"/>
                        <a:gd name="T61" fmla="*/ 206 h 288"/>
                        <a:gd name="T62" fmla="*/ 74 w 242"/>
                        <a:gd name="T63" fmla="*/ 202 h 288"/>
                        <a:gd name="T64" fmla="*/ 80 w 242"/>
                        <a:gd name="T65" fmla="*/ 196 h 288"/>
                        <a:gd name="T66" fmla="*/ 86 w 242"/>
                        <a:gd name="T67" fmla="*/ 186 h 288"/>
                        <a:gd name="T68" fmla="*/ 88 w 242"/>
                        <a:gd name="T69" fmla="*/ 184 h 288"/>
                        <a:gd name="T70" fmla="*/ 92 w 242"/>
                        <a:gd name="T71" fmla="*/ 180 h 288"/>
                        <a:gd name="T72" fmla="*/ 94 w 242"/>
                        <a:gd name="T73" fmla="*/ 180 h 288"/>
                        <a:gd name="T74" fmla="*/ 94 w 242"/>
                        <a:gd name="T75" fmla="*/ 174 h 288"/>
                        <a:gd name="T76" fmla="*/ 92 w 242"/>
                        <a:gd name="T77" fmla="*/ 172 h 288"/>
                        <a:gd name="T78" fmla="*/ 134 w 242"/>
                        <a:gd name="T79" fmla="*/ 130 h 288"/>
                        <a:gd name="T80" fmla="*/ 178 w 242"/>
                        <a:gd name="T81" fmla="*/ 92 h 288"/>
                        <a:gd name="T82" fmla="*/ 194 w 242"/>
                        <a:gd name="T83" fmla="*/ 78 h 288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0" t="0" r="r" b="b"/>
                      <a:pathLst>
                        <a:path w="242" h="288">
                          <a:moveTo>
                            <a:pt x="194" y="78"/>
                          </a:moveTo>
                          <a:lnTo>
                            <a:pt x="194" y="78"/>
                          </a:lnTo>
                          <a:lnTo>
                            <a:pt x="198" y="76"/>
                          </a:lnTo>
                          <a:lnTo>
                            <a:pt x="214" y="62"/>
                          </a:lnTo>
                          <a:lnTo>
                            <a:pt x="218" y="60"/>
                          </a:lnTo>
                          <a:lnTo>
                            <a:pt x="242" y="42"/>
                          </a:lnTo>
                          <a:lnTo>
                            <a:pt x="216" y="0"/>
                          </a:lnTo>
                          <a:lnTo>
                            <a:pt x="202" y="12"/>
                          </a:lnTo>
                          <a:lnTo>
                            <a:pt x="172" y="42"/>
                          </a:lnTo>
                          <a:lnTo>
                            <a:pt x="138" y="80"/>
                          </a:lnTo>
                          <a:lnTo>
                            <a:pt x="108" y="118"/>
                          </a:lnTo>
                          <a:lnTo>
                            <a:pt x="78" y="160"/>
                          </a:lnTo>
                          <a:lnTo>
                            <a:pt x="74" y="160"/>
                          </a:lnTo>
                          <a:lnTo>
                            <a:pt x="74" y="162"/>
                          </a:lnTo>
                          <a:lnTo>
                            <a:pt x="74" y="164"/>
                          </a:lnTo>
                          <a:lnTo>
                            <a:pt x="72" y="166"/>
                          </a:lnTo>
                          <a:lnTo>
                            <a:pt x="68" y="168"/>
                          </a:lnTo>
                          <a:lnTo>
                            <a:pt x="64" y="170"/>
                          </a:lnTo>
                          <a:lnTo>
                            <a:pt x="62" y="172"/>
                          </a:lnTo>
                          <a:lnTo>
                            <a:pt x="62" y="174"/>
                          </a:lnTo>
                          <a:lnTo>
                            <a:pt x="58" y="176"/>
                          </a:lnTo>
                          <a:lnTo>
                            <a:pt x="56" y="178"/>
                          </a:lnTo>
                          <a:lnTo>
                            <a:pt x="54" y="182"/>
                          </a:lnTo>
                          <a:lnTo>
                            <a:pt x="48" y="180"/>
                          </a:lnTo>
                          <a:lnTo>
                            <a:pt x="40" y="182"/>
                          </a:lnTo>
                          <a:lnTo>
                            <a:pt x="36" y="184"/>
                          </a:lnTo>
                          <a:lnTo>
                            <a:pt x="32" y="188"/>
                          </a:lnTo>
                          <a:lnTo>
                            <a:pt x="28" y="192"/>
                          </a:lnTo>
                          <a:lnTo>
                            <a:pt x="26" y="200"/>
                          </a:lnTo>
                          <a:lnTo>
                            <a:pt x="26" y="206"/>
                          </a:lnTo>
                          <a:lnTo>
                            <a:pt x="0" y="230"/>
                          </a:lnTo>
                          <a:lnTo>
                            <a:pt x="4" y="234"/>
                          </a:lnTo>
                          <a:lnTo>
                            <a:pt x="30" y="212"/>
                          </a:lnTo>
                          <a:lnTo>
                            <a:pt x="34" y="218"/>
                          </a:lnTo>
                          <a:lnTo>
                            <a:pt x="36" y="224"/>
                          </a:lnTo>
                          <a:lnTo>
                            <a:pt x="34" y="232"/>
                          </a:lnTo>
                          <a:lnTo>
                            <a:pt x="26" y="250"/>
                          </a:lnTo>
                          <a:lnTo>
                            <a:pt x="22" y="256"/>
                          </a:lnTo>
                          <a:lnTo>
                            <a:pt x="48" y="288"/>
                          </a:lnTo>
                          <a:lnTo>
                            <a:pt x="52" y="286"/>
                          </a:lnTo>
                          <a:lnTo>
                            <a:pt x="54" y="284"/>
                          </a:lnTo>
                          <a:lnTo>
                            <a:pt x="56" y="280"/>
                          </a:lnTo>
                          <a:lnTo>
                            <a:pt x="50" y="262"/>
                          </a:lnTo>
                          <a:lnTo>
                            <a:pt x="46" y="254"/>
                          </a:lnTo>
                          <a:lnTo>
                            <a:pt x="72" y="206"/>
                          </a:lnTo>
                          <a:lnTo>
                            <a:pt x="74" y="202"/>
                          </a:lnTo>
                          <a:lnTo>
                            <a:pt x="80" y="196"/>
                          </a:lnTo>
                          <a:lnTo>
                            <a:pt x="84" y="190"/>
                          </a:lnTo>
                          <a:lnTo>
                            <a:pt x="86" y="186"/>
                          </a:lnTo>
                          <a:lnTo>
                            <a:pt x="88" y="184"/>
                          </a:lnTo>
                          <a:lnTo>
                            <a:pt x="90" y="182"/>
                          </a:lnTo>
                          <a:lnTo>
                            <a:pt x="92" y="180"/>
                          </a:lnTo>
                          <a:lnTo>
                            <a:pt x="94" y="180"/>
                          </a:lnTo>
                          <a:lnTo>
                            <a:pt x="94" y="178"/>
                          </a:lnTo>
                          <a:lnTo>
                            <a:pt x="94" y="174"/>
                          </a:lnTo>
                          <a:lnTo>
                            <a:pt x="92" y="172"/>
                          </a:lnTo>
                          <a:lnTo>
                            <a:pt x="112" y="150"/>
                          </a:lnTo>
                          <a:lnTo>
                            <a:pt x="134" y="130"/>
                          </a:lnTo>
                          <a:lnTo>
                            <a:pt x="178" y="92"/>
                          </a:lnTo>
                          <a:lnTo>
                            <a:pt x="194" y="78"/>
                          </a:lnTo>
                          <a:close/>
                        </a:path>
                      </a:pathLst>
                    </a:custGeom>
                    <a:solidFill>
                      <a:srgbClr val="B3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51" name="Freeform 302"/>
                    <p:cNvSpPr>
                      <a:spLocks/>
                    </p:cNvSpPr>
                    <p:nvPr/>
                  </p:nvSpPr>
                  <p:spPr bwMode="auto">
                    <a:xfrm>
                      <a:off x="2806" y="2895"/>
                      <a:ext cx="120" cy="276"/>
                    </a:xfrm>
                    <a:custGeom>
                      <a:avLst/>
                      <a:gdLst>
                        <a:gd name="T0" fmla="*/ 120 w 120"/>
                        <a:gd name="T1" fmla="*/ 2 h 276"/>
                        <a:gd name="T2" fmla="*/ 120 w 120"/>
                        <a:gd name="T3" fmla="*/ 2 h 276"/>
                        <a:gd name="T4" fmla="*/ 106 w 120"/>
                        <a:gd name="T5" fmla="*/ 0 h 276"/>
                        <a:gd name="T6" fmla="*/ 100 w 120"/>
                        <a:gd name="T7" fmla="*/ 2 h 276"/>
                        <a:gd name="T8" fmla="*/ 98 w 120"/>
                        <a:gd name="T9" fmla="*/ 2 h 276"/>
                        <a:gd name="T10" fmla="*/ 98 w 120"/>
                        <a:gd name="T11" fmla="*/ 4 h 276"/>
                        <a:gd name="T12" fmla="*/ 98 w 120"/>
                        <a:gd name="T13" fmla="*/ 4 h 276"/>
                        <a:gd name="T14" fmla="*/ 56 w 120"/>
                        <a:gd name="T15" fmla="*/ 6 h 276"/>
                        <a:gd name="T16" fmla="*/ 56 w 120"/>
                        <a:gd name="T17" fmla="*/ 6 h 276"/>
                        <a:gd name="T18" fmla="*/ 60 w 120"/>
                        <a:gd name="T19" fmla="*/ 82 h 276"/>
                        <a:gd name="T20" fmla="*/ 64 w 120"/>
                        <a:gd name="T21" fmla="*/ 128 h 276"/>
                        <a:gd name="T22" fmla="*/ 70 w 120"/>
                        <a:gd name="T23" fmla="*/ 180 h 276"/>
                        <a:gd name="T24" fmla="*/ 70 w 120"/>
                        <a:gd name="T25" fmla="*/ 180 h 276"/>
                        <a:gd name="T26" fmla="*/ 68 w 120"/>
                        <a:gd name="T27" fmla="*/ 180 h 276"/>
                        <a:gd name="T28" fmla="*/ 68 w 120"/>
                        <a:gd name="T29" fmla="*/ 180 h 276"/>
                        <a:gd name="T30" fmla="*/ 62 w 120"/>
                        <a:gd name="T31" fmla="*/ 182 h 276"/>
                        <a:gd name="T32" fmla="*/ 46 w 120"/>
                        <a:gd name="T33" fmla="*/ 194 h 276"/>
                        <a:gd name="T34" fmla="*/ 36 w 120"/>
                        <a:gd name="T35" fmla="*/ 206 h 276"/>
                        <a:gd name="T36" fmla="*/ 26 w 120"/>
                        <a:gd name="T37" fmla="*/ 220 h 276"/>
                        <a:gd name="T38" fmla="*/ 14 w 120"/>
                        <a:gd name="T39" fmla="*/ 240 h 276"/>
                        <a:gd name="T40" fmla="*/ 0 w 120"/>
                        <a:gd name="T41" fmla="*/ 264 h 276"/>
                        <a:gd name="T42" fmla="*/ 0 w 120"/>
                        <a:gd name="T43" fmla="*/ 264 h 276"/>
                        <a:gd name="T44" fmla="*/ 50 w 120"/>
                        <a:gd name="T45" fmla="*/ 276 h 276"/>
                        <a:gd name="T46" fmla="*/ 50 w 120"/>
                        <a:gd name="T47" fmla="*/ 276 h 276"/>
                        <a:gd name="T48" fmla="*/ 102 w 120"/>
                        <a:gd name="T49" fmla="*/ 178 h 276"/>
                        <a:gd name="T50" fmla="*/ 120 w 120"/>
                        <a:gd name="T51" fmla="*/ 2 h 27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</a:gdLst>
                      <a:ahLst/>
                      <a:cxnLst>
                        <a:cxn ang="T52">
                          <a:pos x="T0" y="T1"/>
                        </a:cxn>
                        <a:cxn ang="T53">
                          <a:pos x="T2" y="T3"/>
                        </a:cxn>
                        <a:cxn ang="T54">
                          <a:pos x="T4" y="T5"/>
                        </a:cxn>
                        <a:cxn ang="T55">
                          <a:pos x="T6" y="T7"/>
                        </a:cxn>
                        <a:cxn ang="T56">
                          <a:pos x="T8" y="T9"/>
                        </a:cxn>
                        <a:cxn ang="T57">
                          <a:pos x="T10" y="T11"/>
                        </a:cxn>
                        <a:cxn ang="T58">
                          <a:pos x="T12" y="T13"/>
                        </a:cxn>
                        <a:cxn ang="T59">
                          <a:pos x="T14" y="T15"/>
                        </a:cxn>
                        <a:cxn ang="T60">
                          <a:pos x="T16" y="T17"/>
                        </a:cxn>
                        <a:cxn ang="T61">
                          <a:pos x="T18" y="T19"/>
                        </a:cxn>
                        <a:cxn ang="T62">
                          <a:pos x="T20" y="T21"/>
                        </a:cxn>
                        <a:cxn ang="T63">
                          <a:pos x="T22" y="T23"/>
                        </a:cxn>
                        <a:cxn ang="T64">
                          <a:pos x="T24" y="T25"/>
                        </a:cxn>
                        <a:cxn ang="T65">
                          <a:pos x="T26" y="T27"/>
                        </a:cxn>
                        <a:cxn ang="T66">
                          <a:pos x="T28" y="T29"/>
                        </a:cxn>
                        <a:cxn ang="T67">
                          <a:pos x="T30" y="T31"/>
                        </a:cxn>
                        <a:cxn ang="T68">
                          <a:pos x="T32" y="T33"/>
                        </a:cxn>
                        <a:cxn ang="T69">
                          <a:pos x="T34" y="T35"/>
                        </a:cxn>
                        <a:cxn ang="T70">
                          <a:pos x="T36" y="T37"/>
                        </a:cxn>
                        <a:cxn ang="T71">
                          <a:pos x="T38" y="T39"/>
                        </a:cxn>
                        <a:cxn ang="T72">
                          <a:pos x="T40" y="T41"/>
                        </a:cxn>
                        <a:cxn ang="T73">
                          <a:pos x="T42" y="T43"/>
                        </a:cxn>
                        <a:cxn ang="T74">
                          <a:pos x="T44" y="T45"/>
                        </a:cxn>
                        <a:cxn ang="T75">
                          <a:pos x="T46" y="T47"/>
                        </a:cxn>
                        <a:cxn ang="T76">
                          <a:pos x="T48" y="T49"/>
                        </a:cxn>
                        <a:cxn ang="T77">
                          <a:pos x="T50" y="T51"/>
                        </a:cxn>
                      </a:cxnLst>
                      <a:rect l="0" t="0" r="r" b="b"/>
                      <a:pathLst>
                        <a:path w="120" h="276">
                          <a:moveTo>
                            <a:pt x="120" y="2"/>
                          </a:moveTo>
                          <a:lnTo>
                            <a:pt x="120" y="2"/>
                          </a:lnTo>
                          <a:lnTo>
                            <a:pt x="106" y="0"/>
                          </a:lnTo>
                          <a:lnTo>
                            <a:pt x="100" y="2"/>
                          </a:lnTo>
                          <a:lnTo>
                            <a:pt x="98" y="2"/>
                          </a:lnTo>
                          <a:lnTo>
                            <a:pt x="98" y="4"/>
                          </a:lnTo>
                          <a:lnTo>
                            <a:pt x="56" y="6"/>
                          </a:lnTo>
                          <a:lnTo>
                            <a:pt x="60" y="82"/>
                          </a:lnTo>
                          <a:lnTo>
                            <a:pt x="64" y="128"/>
                          </a:lnTo>
                          <a:lnTo>
                            <a:pt x="70" y="180"/>
                          </a:lnTo>
                          <a:lnTo>
                            <a:pt x="68" y="180"/>
                          </a:lnTo>
                          <a:lnTo>
                            <a:pt x="62" y="182"/>
                          </a:lnTo>
                          <a:lnTo>
                            <a:pt x="46" y="194"/>
                          </a:lnTo>
                          <a:lnTo>
                            <a:pt x="36" y="206"/>
                          </a:lnTo>
                          <a:lnTo>
                            <a:pt x="26" y="220"/>
                          </a:lnTo>
                          <a:lnTo>
                            <a:pt x="14" y="240"/>
                          </a:lnTo>
                          <a:lnTo>
                            <a:pt x="0" y="264"/>
                          </a:lnTo>
                          <a:lnTo>
                            <a:pt x="50" y="276"/>
                          </a:lnTo>
                          <a:lnTo>
                            <a:pt x="102" y="178"/>
                          </a:lnTo>
                          <a:lnTo>
                            <a:pt x="120" y="2"/>
                          </a:lnTo>
                          <a:close/>
                        </a:path>
                      </a:pathLst>
                    </a:custGeom>
                    <a:solidFill>
                      <a:srgbClr val="FCAA7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52" name="Freeform 303"/>
                    <p:cNvSpPr>
                      <a:spLocks/>
                    </p:cNvSpPr>
                    <p:nvPr/>
                  </p:nvSpPr>
                  <p:spPr bwMode="auto">
                    <a:xfrm>
                      <a:off x="2772" y="2805"/>
                      <a:ext cx="174" cy="346"/>
                    </a:xfrm>
                    <a:custGeom>
                      <a:avLst/>
                      <a:gdLst>
                        <a:gd name="T0" fmla="*/ 158 w 174"/>
                        <a:gd name="T1" fmla="*/ 2 h 346"/>
                        <a:gd name="T2" fmla="*/ 158 w 174"/>
                        <a:gd name="T3" fmla="*/ 2 h 346"/>
                        <a:gd name="T4" fmla="*/ 154 w 174"/>
                        <a:gd name="T5" fmla="*/ 0 h 346"/>
                        <a:gd name="T6" fmla="*/ 142 w 174"/>
                        <a:gd name="T7" fmla="*/ 0 h 346"/>
                        <a:gd name="T8" fmla="*/ 110 w 174"/>
                        <a:gd name="T9" fmla="*/ 2 h 346"/>
                        <a:gd name="T10" fmla="*/ 78 w 174"/>
                        <a:gd name="T11" fmla="*/ 6 h 346"/>
                        <a:gd name="T12" fmla="*/ 68 w 174"/>
                        <a:gd name="T13" fmla="*/ 8 h 346"/>
                        <a:gd name="T14" fmla="*/ 62 w 174"/>
                        <a:gd name="T15" fmla="*/ 10 h 346"/>
                        <a:gd name="T16" fmla="*/ 62 w 174"/>
                        <a:gd name="T17" fmla="*/ 10 h 346"/>
                        <a:gd name="T18" fmla="*/ 60 w 174"/>
                        <a:gd name="T19" fmla="*/ 22 h 346"/>
                        <a:gd name="T20" fmla="*/ 60 w 174"/>
                        <a:gd name="T21" fmla="*/ 38 h 346"/>
                        <a:gd name="T22" fmla="*/ 62 w 174"/>
                        <a:gd name="T23" fmla="*/ 74 h 346"/>
                        <a:gd name="T24" fmla="*/ 66 w 174"/>
                        <a:gd name="T25" fmla="*/ 118 h 346"/>
                        <a:gd name="T26" fmla="*/ 70 w 174"/>
                        <a:gd name="T27" fmla="*/ 160 h 346"/>
                        <a:gd name="T28" fmla="*/ 84 w 174"/>
                        <a:gd name="T29" fmla="*/ 236 h 346"/>
                        <a:gd name="T30" fmla="*/ 90 w 174"/>
                        <a:gd name="T31" fmla="*/ 268 h 346"/>
                        <a:gd name="T32" fmla="*/ 90 w 174"/>
                        <a:gd name="T33" fmla="*/ 268 h 346"/>
                        <a:gd name="T34" fmla="*/ 0 w 174"/>
                        <a:gd name="T35" fmla="*/ 346 h 346"/>
                        <a:gd name="T36" fmla="*/ 0 w 174"/>
                        <a:gd name="T37" fmla="*/ 346 h 346"/>
                        <a:gd name="T38" fmla="*/ 8 w 174"/>
                        <a:gd name="T39" fmla="*/ 346 h 346"/>
                        <a:gd name="T40" fmla="*/ 18 w 174"/>
                        <a:gd name="T41" fmla="*/ 344 h 346"/>
                        <a:gd name="T42" fmla="*/ 40 w 174"/>
                        <a:gd name="T43" fmla="*/ 338 h 346"/>
                        <a:gd name="T44" fmla="*/ 62 w 174"/>
                        <a:gd name="T45" fmla="*/ 328 h 346"/>
                        <a:gd name="T46" fmla="*/ 86 w 174"/>
                        <a:gd name="T47" fmla="*/ 316 h 346"/>
                        <a:gd name="T48" fmla="*/ 108 w 174"/>
                        <a:gd name="T49" fmla="*/ 304 h 346"/>
                        <a:gd name="T50" fmla="*/ 132 w 174"/>
                        <a:gd name="T51" fmla="*/ 292 h 346"/>
                        <a:gd name="T52" fmla="*/ 152 w 174"/>
                        <a:gd name="T53" fmla="*/ 286 h 346"/>
                        <a:gd name="T54" fmla="*/ 162 w 174"/>
                        <a:gd name="T55" fmla="*/ 284 h 346"/>
                        <a:gd name="T56" fmla="*/ 172 w 174"/>
                        <a:gd name="T57" fmla="*/ 284 h 346"/>
                        <a:gd name="T58" fmla="*/ 172 w 174"/>
                        <a:gd name="T59" fmla="*/ 284 h 346"/>
                        <a:gd name="T60" fmla="*/ 174 w 174"/>
                        <a:gd name="T61" fmla="*/ 152 h 346"/>
                        <a:gd name="T62" fmla="*/ 174 w 174"/>
                        <a:gd name="T63" fmla="*/ 82 h 346"/>
                        <a:gd name="T64" fmla="*/ 174 w 174"/>
                        <a:gd name="T65" fmla="*/ 60 h 346"/>
                        <a:gd name="T66" fmla="*/ 170 w 174"/>
                        <a:gd name="T67" fmla="*/ 42 h 346"/>
                        <a:gd name="T68" fmla="*/ 166 w 174"/>
                        <a:gd name="T69" fmla="*/ 24 h 346"/>
                        <a:gd name="T70" fmla="*/ 158 w 174"/>
                        <a:gd name="T71" fmla="*/ 2 h 346"/>
                        <a:gd name="T72" fmla="*/ 158 w 174"/>
                        <a:gd name="T73" fmla="*/ 2 h 34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</a:gdLst>
                      <a:ahLst/>
                      <a:cxnLst>
                        <a:cxn ang="T74">
                          <a:pos x="T0" y="T1"/>
                        </a:cxn>
                        <a:cxn ang="T75">
                          <a:pos x="T2" y="T3"/>
                        </a:cxn>
                        <a:cxn ang="T76">
                          <a:pos x="T4" y="T5"/>
                        </a:cxn>
                        <a:cxn ang="T77">
                          <a:pos x="T6" y="T7"/>
                        </a:cxn>
                        <a:cxn ang="T78">
                          <a:pos x="T8" y="T9"/>
                        </a:cxn>
                        <a:cxn ang="T79">
                          <a:pos x="T10" y="T11"/>
                        </a:cxn>
                        <a:cxn ang="T80">
                          <a:pos x="T12" y="T13"/>
                        </a:cxn>
                        <a:cxn ang="T81">
                          <a:pos x="T14" y="T15"/>
                        </a:cxn>
                        <a:cxn ang="T82">
                          <a:pos x="T16" y="T17"/>
                        </a:cxn>
                        <a:cxn ang="T83">
                          <a:pos x="T18" y="T19"/>
                        </a:cxn>
                        <a:cxn ang="T84">
                          <a:pos x="T20" y="T21"/>
                        </a:cxn>
                        <a:cxn ang="T85">
                          <a:pos x="T22" y="T23"/>
                        </a:cxn>
                        <a:cxn ang="T86">
                          <a:pos x="T24" y="T25"/>
                        </a:cxn>
                        <a:cxn ang="T87">
                          <a:pos x="T26" y="T27"/>
                        </a:cxn>
                        <a:cxn ang="T88">
                          <a:pos x="T28" y="T29"/>
                        </a:cxn>
                        <a:cxn ang="T89">
                          <a:pos x="T30" y="T31"/>
                        </a:cxn>
                        <a:cxn ang="T90">
                          <a:pos x="T32" y="T33"/>
                        </a:cxn>
                        <a:cxn ang="T91">
                          <a:pos x="T34" y="T35"/>
                        </a:cxn>
                        <a:cxn ang="T92">
                          <a:pos x="T36" y="T37"/>
                        </a:cxn>
                        <a:cxn ang="T93">
                          <a:pos x="T38" y="T39"/>
                        </a:cxn>
                        <a:cxn ang="T94">
                          <a:pos x="T40" y="T41"/>
                        </a:cxn>
                        <a:cxn ang="T95">
                          <a:pos x="T42" y="T43"/>
                        </a:cxn>
                        <a:cxn ang="T96">
                          <a:pos x="T44" y="T45"/>
                        </a:cxn>
                        <a:cxn ang="T97">
                          <a:pos x="T46" y="T47"/>
                        </a:cxn>
                        <a:cxn ang="T98">
                          <a:pos x="T48" y="T49"/>
                        </a:cxn>
                        <a:cxn ang="T99">
                          <a:pos x="T50" y="T51"/>
                        </a:cxn>
                        <a:cxn ang="T100">
                          <a:pos x="T52" y="T53"/>
                        </a:cxn>
                        <a:cxn ang="T101">
                          <a:pos x="T54" y="T55"/>
                        </a:cxn>
                        <a:cxn ang="T102">
                          <a:pos x="T56" y="T57"/>
                        </a:cxn>
                        <a:cxn ang="T103">
                          <a:pos x="T58" y="T59"/>
                        </a:cxn>
                        <a:cxn ang="T104">
                          <a:pos x="T60" y="T61"/>
                        </a:cxn>
                        <a:cxn ang="T105">
                          <a:pos x="T62" y="T63"/>
                        </a:cxn>
                        <a:cxn ang="T106">
                          <a:pos x="T64" y="T65"/>
                        </a:cxn>
                        <a:cxn ang="T107">
                          <a:pos x="T66" y="T67"/>
                        </a:cxn>
                        <a:cxn ang="T108">
                          <a:pos x="T68" y="T69"/>
                        </a:cxn>
                        <a:cxn ang="T109">
                          <a:pos x="T70" y="T71"/>
                        </a:cxn>
                        <a:cxn ang="T110">
                          <a:pos x="T72" y="T73"/>
                        </a:cxn>
                      </a:cxnLst>
                      <a:rect l="0" t="0" r="r" b="b"/>
                      <a:pathLst>
                        <a:path w="174" h="346">
                          <a:moveTo>
                            <a:pt x="158" y="2"/>
                          </a:moveTo>
                          <a:lnTo>
                            <a:pt x="158" y="2"/>
                          </a:lnTo>
                          <a:lnTo>
                            <a:pt x="154" y="0"/>
                          </a:lnTo>
                          <a:lnTo>
                            <a:pt x="142" y="0"/>
                          </a:lnTo>
                          <a:lnTo>
                            <a:pt x="110" y="2"/>
                          </a:lnTo>
                          <a:lnTo>
                            <a:pt x="78" y="6"/>
                          </a:lnTo>
                          <a:lnTo>
                            <a:pt x="68" y="8"/>
                          </a:lnTo>
                          <a:lnTo>
                            <a:pt x="62" y="10"/>
                          </a:lnTo>
                          <a:lnTo>
                            <a:pt x="60" y="22"/>
                          </a:lnTo>
                          <a:lnTo>
                            <a:pt x="60" y="38"/>
                          </a:lnTo>
                          <a:lnTo>
                            <a:pt x="62" y="74"/>
                          </a:lnTo>
                          <a:lnTo>
                            <a:pt x="66" y="118"/>
                          </a:lnTo>
                          <a:lnTo>
                            <a:pt x="70" y="160"/>
                          </a:lnTo>
                          <a:lnTo>
                            <a:pt x="84" y="236"/>
                          </a:lnTo>
                          <a:lnTo>
                            <a:pt x="90" y="268"/>
                          </a:lnTo>
                          <a:lnTo>
                            <a:pt x="0" y="346"/>
                          </a:lnTo>
                          <a:lnTo>
                            <a:pt x="8" y="346"/>
                          </a:lnTo>
                          <a:lnTo>
                            <a:pt x="18" y="344"/>
                          </a:lnTo>
                          <a:lnTo>
                            <a:pt x="40" y="338"/>
                          </a:lnTo>
                          <a:lnTo>
                            <a:pt x="62" y="328"/>
                          </a:lnTo>
                          <a:lnTo>
                            <a:pt x="86" y="316"/>
                          </a:lnTo>
                          <a:lnTo>
                            <a:pt x="108" y="304"/>
                          </a:lnTo>
                          <a:lnTo>
                            <a:pt x="132" y="292"/>
                          </a:lnTo>
                          <a:lnTo>
                            <a:pt x="152" y="286"/>
                          </a:lnTo>
                          <a:lnTo>
                            <a:pt x="162" y="284"/>
                          </a:lnTo>
                          <a:lnTo>
                            <a:pt x="172" y="284"/>
                          </a:lnTo>
                          <a:lnTo>
                            <a:pt x="174" y="152"/>
                          </a:lnTo>
                          <a:lnTo>
                            <a:pt x="174" y="82"/>
                          </a:lnTo>
                          <a:lnTo>
                            <a:pt x="174" y="60"/>
                          </a:lnTo>
                          <a:lnTo>
                            <a:pt x="170" y="42"/>
                          </a:lnTo>
                          <a:lnTo>
                            <a:pt x="166" y="24"/>
                          </a:lnTo>
                          <a:lnTo>
                            <a:pt x="158" y="2"/>
                          </a:lnTo>
                          <a:close/>
                        </a:path>
                      </a:pathLst>
                    </a:custGeom>
                    <a:solidFill>
                      <a:srgbClr val="295F6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53" name="Freeform 304"/>
                    <p:cNvSpPr>
                      <a:spLocks/>
                    </p:cNvSpPr>
                    <p:nvPr/>
                  </p:nvSpPr>
                  <p:spPr bwMode="auto">
                    <a:xfrm>
                      <a:off x="2770" y="2427"/>
                      <a:ext cx="68" cy="12"/>
                    </a:xfrm>
                    <a:custGeom>
                      <a:avLst/>
                      <a:gdLst>
                        <a:gd name="T0" fmla="*/ 2 w 68"/>
                        <a:gd name="T1" fmla="*/ 0 h 12"/>
                        <a:gd name="T2" fmla="*/ 0 w 68"/>
                        <a:gd name="T3" fmla="*/ 4 h 12"/>
                        <a:gd name="T4" fmla="*/ 0 w 68"/>
                        <a:gd name="T5" fmla="*/ 4 h 12"/>
                        <a:gd name="T6" fmla="*/ 4 w 68"/>
                        <a:gd name="T7" fmla="*/ 6 h 12"/>
                        <a:gd name="T8" fmla="*/ 16 w 68"/>
                        <a:gd name="T9" fmla="*/ 10 h 12"/>
                        <a:gd name="T10" fmla="*/ 36 w 68"/>
                        <a:gd name="T11" fmla="*/ 12 h 12"/>
                        <a:gd name="T12" fmla="*/ 50 w 68"/>
                        <a:gd name="T13" fmla="*/ 12 h 12"/>
                        <a:gd name="T14" fmla="*/ 68 w 68"/>
                        <a:gd name="T15" fmla="*/ 10 h 12"/>
                        <a:gd name="T16" fmla="*/ 68 w 68"/>
                        <a:gd name="T17" fmla="*/ 6 h 12"/>
                        <a:gd name="T18" fmla="*/ 68 w 68"/>
                        <a:gd name="T19" fmla="*/ 6 h 12"/>
                        <a:gd name="T20" fmla="*/ 52 w 68"/>
                        <a:gd name="T21" fmla="*/ 8 h 12"/>
                        <a:gd name="T22" fmla="*/ 38 w 68"/>
                        <a:gd name="T23" fmla="*/ 8 h 12"/>
                        <a:gd name="T24" fmla="*/ 16 w 68"/>
                        <a:gd name="T25" fmla="*/ 6 h 12"/>
                        <a:gd name="T26" fmla="*/ 4 w 68"/>
                        <a:gd name="T27" fmla="*/ 2 h 12"/>
                        <a:gd name="T28" fmla="*/ 2 w 68"/>
                        <a:gd name="T29" fmla="*/ 0 h 12"/>
                        <a:gd name="T30" fmla="*/ 2 w 68"/>
                        <a:gd name="T31" fmla="*/ 0 h 12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</a:gdLst>
                      <a:ahLst/>
                      <a:cxnLst>
                        <a:cxn ang="T32">
                          <a:pos x="T0" y="T1"/>
                        </a:cxn>
                        <a:cxn ang="T33">
                          <a:pos x="T2" y="T3"/>
                        </a:cxn>
                        <a:cxn ang="T34">
                          <a:pos x="T4" y="T5"/>
                        </a:cxn>
                        <a:cxn ang="T35">
                          <a:pos x="T6" y="T7"/>
                        </a:cxn>
                        <a:cxn ang="T36">
                          <a:pos x="T8" y="T9"/>
                        </a:cxn>
                        <a:cxn ang="T37">
                          <a:pos x="T10" y="T11"/>
                        </a:cxn>
                        <a:cxn ang="T38">
                          <a:pos x="T12" y="T13"/>
                        </a:cxn>
                        <a:cxn ang="T39">
                          <a:pos x="T14" y="T15"/>
                        </a:cxn>
                        <a:cxn ang="T40">
                          <a:pos x="T16" y="T17"/>
                        </a:cxn>
                        <a:cxn ang="T41">
                          <a:pos x="T18" y="T19"/>
                        </a:cxn>
                        <a:cxn ang="T42">
                          <a:pos x="T20" y="T21"/>
                        </a:cxn>
                        <a:cxn ang="T43">
                          <a:pos x="T22" y="T23"/>
                        </a:cxn>
                        <a:cxn ang="T44">
                          <a:pos x="T24" y="T25"/>
                        </a:cxn>
                        <a:cxn ang="T45">
                          <a:pos x="T26" y="T27"/>
                        </a:cxn>
                        <a:cxn ang="T46">
                          <a:pos x="T28" y="T29"/>
                        </a:cxn>
                        <a:cxn ang="T47">
                          <a:pos x="T30" y="T31"/>
                        </a:cxn>
                      </a:cxnLst>
                      <a:rect l="0" t="0" r="r" b="b"/>
                      <a:pathLst>
                        <a:path w="68" h="12">
                          <a:moveTo>
                            <a:pt x="2" y="0"/>
                          </a:moveTo>
                          <a:lnTo>
                            <a:pt x="0" y="4"/>
                          </a:lnTo>
                          <a:lnTo>
                            <a:pt x="4" y="6"/>
                          </a:lnTo>
                          <a:lnTo>
                            <a:pt x="16" y="10"/>
                          </a:lnTo>
                          <a:lnTo>
                            <a:pt x="36" y="12"/>
                          </a:lnTo>
                          <a:lnTo>
                            <a:pt x="50" y="12"/>
                          </a:lnTo>
                          <a:lnTo>
                            <a:pt x="68" y="10"/>
                          </a:lnTo>
                          <a:lnTo>
                            <a:pt x="68" y="6"/>
                          </a:lnTo>
                          <a:lnTo>
                            <a:pt x="52" y="8"/>
                          </a:lnTo>
                          <a:lnTo>
                            <a:pt x="38" y="8"/>
                          </a:lnTo>
                          <a:lnTo>
                            <a:pt x="16" y="6"/>
                          </a:lnTo>
                          <a:lnTo>
                            <a:pt x="4" y="2"/>
                          </a:lnTo>
                          <a:lnTo>
                            <a:pt x="2" y="0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54" name="Freeform 305"/>
                    <p:cNvSpPr>
                      <a:spLocks/>
                    </p:cNvSpPr>
                    <p:nvPr/>
                  </p:nvSpPr>
                  <p:spPr bwMode="auto">
                    <a:xfrm>
                      <a:off x="2762" y="2431"/>
                      <a:ext cx="94" cy="38"/>
                    </a:xfrm>
                    <a:custGeom>
                      <a:avLst/>
                      <a:gdLst>
                        <a:gd name="T0" fmla="*/ 62 w 94"/>
                        <a:gd name="T1" fmla="*/ 30 h 38"/>
                        <a:gd name="T2" fmla="*/ 62 w 94"/>
                        <a:gd name="T3" fmla="*/ 30 h 38"/>
                        <a:gd name="T4" fmla="*/ 76 w 94"/>
                        <a:gd name="T5" fmla="*/ 26 h 38"/>
                        <a:gd name="T6" fmla="*/ 84 w 94"/>
                        <a:gd name="T7" fmla="*/ 20 h 38"/>
                        <a:gd name="T8" fmla="*/ 90 w 94"/>
                        <a:gd name="T9" fmla="*/ 16 h 38"/>
                        <a:gd name="T10" fmla="*/ 94 w 94"/>
                        <a:gd name="T11" fmla="*/ 12 h 38"/>
                        <a:gd name="T12" fmla="*/ 94 w 94"/>
                        <a:gd name="T13" fmla="*/ 6 h 38"/>
                        <a:gd name="T14" fmla="*/ 94 w 94"/>
                        <a:gd name="T15" fmla="*/ 4 h 38"/>
                        <a:gd name="T16" fmla="*/ 94 w 94"/>
                        <a:gd name="T17" fmla="*/ 4 h 38"/>
                        <a:gd name="T18" fmla="*/ 80 w 94"/>
                        <a:gd name="T19" fmla="*/ 8 h 38"/>
                        <a:gd name="T20" fmla="*/ 66 w 94"/>
                        <a:gd name="T21" fmla="*/ 10 h 38"/>
                        <a:gd name="T22" fmla="*/ 50 w 94"/>
                        <a:gd name="T23" fmla="*/ 10 h 38"/>
                        <a:gd name="T24" fmla="*/ 50 w 94"/>
                        <a:gd name="T25" fmla="*/ 10 h 38"/>
                        <a:gd name="T26" fmla="*/ 22 w 94"/>
                        <a:gd name="T27" fmla="*/ 8 h 38"/>
                        <a:gd name="T28" fmla="*/ 10 w 94"/>
                        <a:gd name="T29" fmla="*/ 4 h 38"/>
                        <a:gd name="T30" fmla="*/ 0 w 94"/>
                        <a:gd name="T31" fmla="*/ 0 h 38"/>
                        <a:gd name="T32" fmla="*/ 0 w 94"/>
                        <a:gd name="T33" fmla="*/ 0 h 38"/>
                        <a:gd name="T34" fmla="*/ 2 w 94"/>
                        <a:gd name="T35" fmla="*/ 18 h 38"/>
                        <a:gd name="T36" fmla="*/ 4 w 94"/>
                        <a:gd name="T37" fmla="*/ 34 h 38"/>
                        <a:gd name="T38" fmla="*/ 4 w 94"/>
                        <a:gd name="T39" fmla="*/ 34 h 38"/>
                        <a:gd name="T40" fmla="*/ 16 w 94"/>
                        <a:gd name="T41" fmla="*/ 36 h 38"/>
                        <a:gd name="T42" fmla="*/ 30 w 94"/>
                        <a:gd name="T43" fmla="*/ 38 h 38"/>
                        <a:gd name="T44" fmla="*/ 46 w 94"/>
                        <a:gd name="T45" fmla="*/ 36 h 38"/>
                        <a:gd name="T46" fmla="*/ 62 w 94"/>
                        <a:gd name="T47" fmla="*/ 30 h 38"/>
                        <a:gd name="T48" fmla="*/ 62 w 94"/>
                        <a:gd name="T49" fmla="*/ 30 h 38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</a:gdLst>
                      <a:ahLst/>
                      <a:cxnLst>
                        <a:cxn ang="T50">
                          <a:pos x="T0" y="T1"/>
                        </a:cxn>
                        <a:cxn ang="T51">
                          <a:pos x="T2" y="T3"/>
                        </a:cxn>
                        <a:cxn ang="T52">
                          <a:pos x="T4" y="T5"/>
                        </a:cxn>
                        <a:cxn ang="T53">
                          <a:pos x="T6" y="T7"/>
                        </a:cxn>
                        <a:cxn ang="T54">
                          <a:pos x="T8" y="T9"/>
                        </a:cxn>
                        <a:cxn ang="T55">
                          <a:pos x="T10" y="T11"/>
                        </a:cxn>
                        <a:cxn ang="T56">
                          <a:pos x="T12" y="T13"/>
                        </a:cxn>
                        <a:cxn ang="T57">
                          <a:pos x="T14" y="T15"/>
                        </a:cxn>
                        <a:cxn ang="T58">
                          <a:pos x="T16" y="T17"/>
                        </a:cxn>
                        <a:cxn ang="T59">
                          <a:pos x="T18" y="T19"/>
                        </a:cxn>
                        <a:cxn ang="T60">
                          <a:pos x="T20" y="T21"/>
                        </a:cxn>
                        <a:cxn ang="T61">
                          <a:pos x="T22" y="T23"/>
                        </a:cxn>
                        <a:cxn ang="T62">
                          <a:pos x="T24" y="T25"/>
                        </a:cxn>
                        <a:cxn ang="T63">
                          <a:pos x="T26" y="T27"/>
                        </a:cxn>
                        <a:cxn ang="T64">
                          <a:pos x="T28" y="T29"/>
                        </a:cxn>
                        <a:cxn ang="T65">
                          <a:pos x="T30" y="T31"/>
                        </a:cxn>
                        <a:cxn ang="T66">
                          <a:pos x="T32" y="T33"/>
                        </a:cxn>
                        <a:cxn ang="T67">
                          <a:pos x="T34" y="T35"/>
                        </a:cxn>
                        <a:cxn ang="T68">
                          <a:pos x="T36" y="T37"/>
                        </a:cxn>
                        <a:cxn ang="T69">
                          <a:pos x="T38" y="T39"/>
                        </a:cxn>
                        <a:cxn ang="T70">
                          <a:pos x="T40" y="T41"/>
                        </a:cxn>
                        <a:cxn ang="T71">
                          <a:pos x="T42" y="T43"/>
                        </a:cxn>
                        <a:cxn ang="T72">
                          <a:pos x="T44" y="T45"/>
                        </a:cxn>
                        <a:cxn ang="T73">
                          <a:pos x="T46" y="T47"/>
                        </a:cxn>
                        <a:cxn ang="T74">
                          <a:pos x="T48" y="T49"/>
                        </a:cxn>
                      </a:cxnLst>
                      <a:rect l="0" t="0" r="r" b="b"/>
                      <a:pathLst>
                        <a:path w="94" h="38">
                          <a:moveTo>
                            <a:pt x="62" y="30"/>
                          </a:moveTo>
                          <a:lnTo>
                            <a:pt x="62" y="30"/>
                          </a:lnTo>
                          <a:lnTo>
                            <a:pt x="76" y="26"/>
                          </a:lnTo>
                          <a:lnTo>
                            <a:pt x="84" y="20"/>
                          </a:lnTo>
                          <a:lnTo>
                            <a:pt x="90" y="16"/>
                          </a:lnTo>
                          <a:lnTo>
                            <a:pt x="94" y="12"/>
                          </a:lnTo>
                          <a:lnTo>
                            <a:pt x="94" y="6"/>
                          </a:lnTo>
                          <a:lnTo>
                            <a:pt x="94" y="4"/>
                          </a:lnTo>
                          <a:lnTo>
                            <a:pt x="80" y="8"/>
                          </a:lnTo>
                          <a:lnTo>
                            <a:pt x="66" y="10"/>
                          </a:lnTo>
                          <a:lnTo>
                            <a:pt x="50" y="10"/>
                          </a:lnTo>
                          <a:lnTo>
                            <a:pt x="22" y="8"/>
                          </a:lnTo>
                          <a:lnTo>
                            <a:pt x="10" y="4"/>
                          </a:lnTo>
                          <a:lnTo>
                            <a:pt x="0" y="0"/>
                          </a:lnTo>
                          <a:lnTo>
                            <a:pt x="2" y="18"/>
                          </a:lnTo>
                          <a:lnTo>
                            <a:pt x="4" y="34"/>
                          </a:lnTo>
                          <a:lnTo>
                            <a:pt x="16" y="36"/>
                          </a:lnTo>
                          <a:lnTo>
                            <a:pt x="30" y="38"/>
                          </a:lnTo>
                          <a:lnTo>
                            <a:pt x="46" y="36"/>
                          </a:lnTo>
                          <a:lnTo>
                            <a:pt x="62" y="30"/>
                          </a:lnTo>
                          <a:close/>
                        </a:path>
                      </a:pathLst>
                    </a:custGeom>
                    <a:solidFill>
                      <a:srgbClr val="4A332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55" name="Freeform 306"/>
                    <p:cNvSpPr>
                      <a:spLocks/>
                    </p:cNvSpPr>
                    <p:nvPr/>
                  </p:nvSpPr>
                  <p:spPr bwMode="auto">
                    <a:xfrm>
                      <a:off x="2762" y="2427"/>
                      <a:ext cx="116" cy="14"/>
                    </a:xfrm>
                    <a:custGeom>
                      <a:avLst/>
                      <a:gdLst>
                        <a:gd name="T0" fmla="*/ 116 w 116"/>
                        <a:gd name="T1" fmla="*/ 0 h 14"/>
                        <a:gd name="T2" fmla="*/ 114 w 116"/>
                        <a:gd name="T3" fmla="*/ 0 h 14"/>
                        <a:gd name="T4" fmla="*/ 114 w 116"/>
                        <a:gd name="T5" fmla="*/ 0 h 14"/>
                        <a:gd name="T6" fmla="*/ 94 w 116"/>
                        <a:gd name="T7" fmla="*/ 8 h 14"/>
                        <a:gd name="T8" fmla="*/ 74 w 116"/>
                        <a:gd name="T9" fmla="*/ 12 h 14"/>
                        <a:gd name="T10" fmla="*/ 58 w 116"/>
                        <a:gd name="T11" fmla="*/ 14 h 14"/>
                        <a:gd name="T12" fmla="*/ 42 w 116"/>
                        <a:gd name="T13" fmla="*/ 14 h 14"/>
                        <a:gd name="T14" fmla="*/ 28 w 116"/>
                        <a:gd name="T15" fmla="*/ 12 h 14"/>
                        <a:gd name="T16" fmla="*/ 16 w 116"/>
                        <a:gd name="T17" fmla="*/ 10 h 14"/>
                        <a:gd name="T18" fmla="*/ 0 w 116"/>
                        <a:gd name="T19" fmla="*/ 4 h 14"/>
                        <a:gd name="T20" fmla="*/ 0 w 116"/>
                        <a:gd name="T21" fmla="*/ 4 h 14"/>
                        <a:gd name="T22" fmla="*/ 0 w 116"/>
                        <a:gd name="T23" fmla="*/ 6 h 14"/>
                        <a:gd name="T24" fmla="*/ 0 w 116"/>
                        <a:gd name="T25" fmla="*/ 6 h 14"/>
                        <a:gd name="T26" fmla="*/ 18 w 116"/>
                        <a:gd name="T27" fmla="*/ 10 h 14"/>
                        <a:gd name="T28" fmla="*/ 30 w 116"/>
                        <a:gd name="T29" fmla="*/ 14 h 14"/>
                        <a:gd name="T30" fmla="*/ 44 w 116"/>
                        <a:gd name="T31" fmla="*/ 14 h 14"/>
                        <a:gd name="T32" fmla="*/ 60 w 116"/>
                        <a:gd name="T33" fmla="*/ 14 h 14"/>
                        <a:gd name="T34" fmla="*/ 78 w 116"/>
                        <a:gd name="T35" fmla="*/ 12 h 14"/>
                        <a:gd name="T36" fmla="*/ 96 w 116"/>
                        <a:gd name="T37" fmla="*/ 8 h 14"/>
                        <a:gd name="T38" fmla="*/ 116 w 116"/>
                        <a:gd name="T39" fmla="*/ 0 h 14"/>
                        <a:gd name="T40" fmla="*/ 116 w 116"/>
                        <a:gd name="T41" fmla="*/ 0 h 14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0" t="0" r="r" b="b"/>
                      <a:pathLst>
                        <a:path w="116" h="14">
                          <a:moveTo>
                            <a:pt x="116" y="0"/>
                          </a:moveTo>
                          <a:lnTo>
                            <a:pt x="114" y="0"/>
                          </a:lnTo>
                          <a:lnTo>
                            <a:pt x="94" y="8"/>
                          </a:lnTo>
                          <a:lnTo>
                            <a:pt x="74" y="12"/>
                          </a:lnTo>
                          <a:lnTo>
                            <a:pt x="58" y="14"/>
                          </a:lnTo>
                          <a:lnTo>
                            <a:pt x="42" y="14"/>
                          </a:lnTo>
                          <a:lnTo>
                            <a:pt x="28" y="12"/>
                          </a:lnTo>
                          <a:lnTo>
                            <a:pt x="16" y="10"/>
                          </a:lnTo>
                          <a:lnTo>
                            <a:pt x="0" y="4"/>
                          </a:lnTo>
                          <a:lnTo>
                            <a:pt x="0" y="6"/>
                          </a:lnTo>
                          <a:lnTo>
                            <a:pt x="18" y="10"/>
                          </a:lnTo>
                          <a:lnTo>
                            <a:pt x="30" y="14"/>
                          </a:lnTo>
                          <a:lnTo>
                            <a:pt x="44" y="14"/>
                          </a:lnTo>
                          <a:lnTo>
                            <a:pt x="60" y="14"/>
                          </a:lnTo>
                          <a:lnTo>
                            <a:pt x="78" y="12"/>
                          </a:lnTo>
                          <a:lnTo>
                            <a:pt x="96" y="8"/>
                          </a:lnTo>
                          <a:lnTo>
                            <a:pt x="116" y="0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56" name="Freeform 307"/>
                    <p:cNvSpPr>
                      <a:spLocks/>
                    </p:cNvSpPr>
                    <p:nvPr/>
                  </p:nvSpPr>
                  <p:spPr bwMode="auto">
                    <a:xfrm>
                      <a:off x="2762" y="2429"/>
                      <a:ext cx="112" cy="18"/>
                    </a:xfrm>
                    <a:custGeom>
                      <a:avLst/>
                      <a:gdLst>
                        <a:gd name="T0" fmla="*/ 112 w 112"/>
                        <a:gd name="T1" fmla="*/ 0 h 18"/>
                        <a:gd name="T2" fmla="*/ 110 w 112"/>
                        <a:gd name="T3" fmla="*/ 0 h 18"/>
                        <a:gd name="T4" fmla="*/ 110 w 112"/>
                        <a:gd name="T5" fmla="*/ 0 h 18"/>
                        <a:gd name="T6" fmla="*/ 92 w 112"/>
                        <a:gd name="T7" fmla="*/ 8 h 18"/>
                        <a:gd name="T8" fmla="*/ 74 w 112"/>
                        <a:gd name="T9" fmla="*/ 14 h 18"/>
                        <a:gd name="T10" fmla="*/ 58 w 112"/>
                        <a:gd name="T11" fmla="*/ 16 h 18"/>
                        <a:gd name="T12" fmla="*/ 44 w 112"/>
                        <a:gd name="T13" fmla="*/ 18 h 18"/>
                        <a:gd name="T14" fmla="*/ 30 w 112"/>
                        <a:gd name="T15" fmla="*/ 18 h 18"/>
                        <a:gd name="T16" fmla="*/ 18 w 112"/>
                        <a:gd name="T17" fmla="*/ 16 h 18"/>
                        <a:gd name="T18" fmla="*/ 0 w 112"/>
                        <a:gd name="T19" fmla="*/ 12 h 18"/>
                        <a:gd name="T20" fmla="*/ 0 w 112"/>
                        <a:gd name="T21" fmla="*/ 12 h 18"/>
                        <a:gd name="T22" fmla="*/ 0 w 112"/>
                        <a:gd name="T23" fmla="*/ 14 h 18"/>
                        <a:gd name="T24" fmla="*/ 0 w 112"/>
                        <a:gd name="T25" fmla="*/ 14 h 18"/>
                        <a:gd name="T26" fmla="*/ 20 w 112"/>
                        <a:gd name="T27" fmla="*/ 18 h 18"/>
                        <a:gd name="T28" fmla="*/ 32 w 112"/>
                        <a:gd name="T29" fmla="*/ 18 h 18"/>
                        <a:gd name="T30" fmla="*/ 46 w 112"/>
                        <a:gd name="T31" fmla="*/ 18 h 18"/>
                        <a:gd name="T32" fmla="*/ 62 w 112"/>
                        <a:gd name="T33" fmla="*/ 18 h 18"/>
                        <a:gd name="T34" fmla="*/ 78 w 112"/>
                        <a:gd name="T35" fmla="*/ 14 h 18"/>
                        <a:gd name="T36" fmla="*/ 94 w 112"/>
                        <a:gd name="T37" fmla="*/ 10 h 18"/>
                        <a:gd name="T38" fmla="*/ 112 w 112"/>
                        <a:gd name="T39" fmla="*/ 0 h 18"/>
                        <a:gd name="T40" fmla="*/ 112 w 112"/>
                        <a:gd name="T41" fmla="*/ 0 h 18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0" t="0" r="r" b="b"/>
                      <a:pathLst>
                        <a:path w="112" h="18">
                          <a:moveTo>
                            <a:pt x="112" y="0"/>
                          </a:moveTo>
                          <a:lnTo>
                            <a:pt x="110" y="0"/>
                          </a:lnTo>
                          <a:lnTo>
                            <a:pt x="92" y="8"/>
                          </a:lnTo>
                          <a:lnTo>
                            <a:pt x="74" y="14"/>
                          </a:lnTo>
                          <a:lnTo>
                            <a:pt x="58" y="16"/>
                          </a:lnTo>
                          <a:lnTo>
                            <a:pt x="44" y="18"/>
                          </a:lnTo>
                          <a:lnTo>
                            <a:pt x="30" y="18"/>
                          </a:lnTo>
                          <a:lnTo>
                            <a:pt x="18" y="16"/>
                          </a:lnTo>
                          <a:lnTo>
                            <a:pt x="0" y="12"/>
                          </a:lnTo>
                          <a:lnTo>
                            <a:pt x="0" y="14"/>
                          </a:lnTo>
                          <a:lnTo>
                            <a:pt x="20" y="18"/>
                          </a:lnTo>
                          <a:lnTo>
                            <a:pt x="32" y="18"/>
                          </a:lnTo>
                          <a:lnTo>
                            <a:pt x="46" y="18"/>
                          </a:lnTo>
                          <a:lnTo>
                            <a:pt x="62" y="18"/>
                          </a:lnTo>
                          <a:lnTo>
                            <a:pt x="78" y="14"/>
                          </a:lnTo>
                          <a:lnTo>
                            <a:pt x="94" y="10"/>
                          </a:lnTo>
                          <a:lnTo>
                            <a:pt x="112" y="0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57" name="Freeform 308"/>
                    <p:cNvSpPr>
                      <a:spLocks/>
                    </p:cNvSpPr>
                    <p:nvPr/>
                  </p:nvSpPr>
                  <p:spPr bwMode="auto">
                    <a:xfrm>
                      <a:off x="2764" y="2433"/>
                      <a:ext cx="108" cy="20"/>
                    </a:xfrm>
                    <a:custGeom>
                      <a:avLst/>
                      <a:gdLst>
                        <a:gd name="T0" fmla="*/ 108 w 108"/>
                        <a:gd name="T1" fmla="*/ 0 h 20"/>
                        <a:gd name="T2" fmla="*/ 106 w 108"/>
                        <a:gd name="T3" fmla="*/ 0 h 20"/>
                        <a:gd name="T4" fmla="*/ 106 w 108"/>
                        <a:gd name="T5" fmla="*/ 0 h 20"/>
                        <a:gd name="T6" fmla="*/ 88 w 108"/>
                        <a:gd name="T7" fmla="*/ 8 h 20"/>
                        <a:gd name="T8" fmla="*/ 72 w 108"/>
                        <a:gd name="T9" fmla="*/ 14 h 20"/>
                        <a:gd name="T10" fmla="*/ 58 w 108"/>
                        <a:gd name="T11" fmla="*/ 16 h 20"/>
                        <a:gd name="T12" fmla="*/ 42 w 108"/>
                        <a:gd name="T13" fmla="*/ 18 h 20"/>
                        <a:gd name="T14" fmla="*/ 30 w 108"/>
                        <a:gd name="T15" fmla="*/ 20 h 20"/>
                        <a:gd name="T16" fmla="*/ 18 w 108"/>
                        <a:gd name="T17" fmla="*/ 18 h 20"/>
                        <a:gd name="T18" fmla="*/ 0 w 108"/>
                        <a:gd name="T19" fmla="*/ 16 h 20"/>
                        <a:gd name="T20" fmla="*/ 0 w 108"/>
                        <a:gd name="T21" fmla="*/ 16 h 20"/>
                        <a:gd name="T22" fmla="*/ 0 w 108"/>
                        <a:gd name="T23" fmla="*/ 18 h 20"/>
                        <a:gd name="T24" fmla="*/ 0 w 108"/>
                        <a:gd name="T25" fmla="*/ 18 h 20"/>
                        <a:gd name="T26" fmla="*/ 18 w 108"/>
                        <a:gd name="T27" fmla="*/ 20 h 20"/>
                        <a:gd name="T28" fmla="*/ 44 w 108"/>
                        <a:gd name="T29" fmla="*/ 20 h 20"/>
                        <a:gd name="T30" fmla="*/ 60 w 108"/>
                        <a:gd name="T31" fmla="*/ 18 h 20"/>
                        <a:gd name="T32" fmla="*/ 74 w 108"/>
                        <a:gd name="T33" fmla="*/ 14 h 20"/>
                        <a:gd name="T34" fmla="*/ 90 w 108"/>
                        <a:gd name="T35" fmla="*/ 8 h 20"/>
                        <a:gd name="T36" fmla="*/ 108 w 108"/>
                        <a:gd name="T37" fmla="*/ 0 h 20"/>
                        <a:gd name="T38" fmla="*/ 108 w 108"/>
                        <a:gd name="T39" fmla="*/ 0 h 20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</a:gdLst>
                      <a:ahLst/>
                      <a:cxnLst>
                        <a:cxn ang="T40">
                          <a:pos x="T0" y="T1"/>
                        </a:cxn>
                        <a:cxn ang="T41">
                          <a:pos x="T2" y="T3"/>
                        </a:cxn>
                        <a:cxn ang="T42">
                          <a:pos x="T4" y="T5"/>
                        </a:cxn>
                        <a:cxn ang="T43">
                          <a:pos x="T6" y="T7"/>
                        </a:cxn>
                        <a:cxn ang="T44">
                          <a:pos x="T8" y="T9"/>
                        </a:cxn>
                        <a:cxn ang="T45">
                          <a:pos x="T10" y="T11"/>
                        </a:cxn>
                        <a:cxn ang="T46">
                          <a:pos x="T12" y="T13"/>
                        </a:cxn>
                        <a:cxn ang="T47">
                          <a:pos x="T14" y="T15"/>
                        </a:cxn>
                        <a:cxn ang="T48">
                          <a:pos x="T16" y="T17"/>
                        </a:cxn>
                        <a:cxn ang="T49">
                          <a:pos x="T18" y="T19"/>
                        </a:cxn>
                        <a:cxn ang="T50">
                          <a:pos x="T20" y="T21"/>
                        </a:cxn>
                        <a:cxn ang="T51">
                          <a:pos x="T22" y="T23"/>
                        </a:cxn>
                        <a:cxn ang="T52">
                          <a:pos x="T24" y="T25"/>
                        </a:cxn>
                        <a:cxn ang="T53">
                          <a:pos x="T26" y="T27"/>
                        </a:cxn>
                        <a:cxn ang="T54">
                          <a:pos x="T28" y="T29"/>
                        </a:cxn>
                        <a:cxn ang="T55">
                          <a:pos x="T30" y="T31"/>
                        </a:cxn>
                        <a:cxn ang="T56">
                          <a:pos x="T32" y="T33"/>
                        </a:cxn>
                        <a:cxn ang="T57">
                          <a:pos x="T34" y="T35"/>
                        </a:cxn>
                        <a:cxn ang="T58">
                          <a:pos x="T36" y="T37"/>
                        </a:cxn>
                        <a:cxn ang="T59">
                          <a:pos x="T38" y="T39"/>
                        </a:cxn>
                      </a:cxnLst>
                      <a:rect l="0" t="0" r="r" b="b"/>
                      <a:pathLst>
                        <a:path w="108" h="20">
                          <a:moveTo>
                            <a:pt x="108" y="0"/>
                          </a:moveTo>
                          <a:lnTo>
                            <a:pt x="106" y="0"/>
                          </a:lnTo>
                          <a:lnTo>
                            <a:pt x="88" y="8"/>
                          </a:lnTo>
                          <a:lnTo>
                            <a:pt x="72" y="14"/>
                          </a:lnTo>
                          <a:lnTo>
                            <a:pt x="58" y="16"/>
                          </a:lnTo>
                          <a:lnTo>
                            <a:pt x="42" y="18"/>
                          </a:lnTo>
                          <a:lnTo>
                            <a:pt x="30" y="20"/>
                          </a:lnTo>
                          <a:lnTo>
                            <a:pt x="18" y="18"/>
                          </a:lnTo>
                          <a:lnTo>
                            <a:pt x="0" y="16"/>
                          </a:lnTo>
                          <a:lnTo>
                            <a:pt x="0" y="18"/>
                          </a:lnTo>
                          <a:lnTo>
                            <a:pt x="18" y="20"/>
                          </a:lnTo>
                          <a:lnTo>
                            <a:pt x="44" y="20"/>
                          </a:lnTo>
                          <a:lnTo>
                            <a:pt x="60" y="18"/>
                          </a:lnTo>
                          <a:lnTo>
                            <a:pt x="74" y="14"/>
                          </a:lnTo>
                          <a:lnTo>
                            <a:pt x="90" y="8"/>
                          </a:lnTo>
                          <a:lnTo>
                            <a:pt x="108" y="0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58" name="Freeform 309"/>
                    <p:cNvSpPr>
                      <a:spLocks/>
                    </p:cNvSpPr>
                    <p:nvPr/>
                  </p:nvSpPr>
                  <p:spPr bwMode="auto">
                    <a:xfrm>
                      <a:off x="2768" y="2447"/>
                      <a:ext cx="80" cy="56"/>
                    </a:xfrm>
                    <a:custGeom>
                      <a:avLst/>
                      <a:gdLst>
                        <a:gd name="T0" fmla="*/ 78 w 80"/>
                        <a:gd name="T1" fmla="*/ 0 h 56"/>
                        <a:gd name="T2" fmla="*/ 78 w 80"/>
                        <a:gd name="T3" fmla="*/ 0 h 56"/>
                        <a:gd name="T4" fmla="*/ 66 w 80"/>
                        <a:gd name="T5" fmla="*/ 6 h 56"/>
                        <a:gd name="T6" fmla="*/ 52 w 80"/>
                        <a:gd name="T7" fmla="*/ 14 h 56"/>
                        <a:gd name="T8" fmla="*/ 38 w 80"/>
                        <a:gd name="T9" fmla="*/ 18 h 56"/>
                        <a:gd name="T10" fmla="*/ 38 w 80"/>
                        <a:gd name="T11" fmla="*/ 18 h 56"/>
                        <a:gd name="T12" fmla="*/ 18 w 80"/>
                        <a:gd name="T13" fmla="*/ 22 h 56"/>
                        <a:gd name="T14" fmla="*/ 0 w 80"/>
                        <a:gd name="T15" fmla="*/ 24 h 56"/>
                        <a:gd name="T16" fmla="*/ 0 w 80"/>
                        <a:gd name="T17" fmla="*/ 24 h 56"/>
                        <a:gd name="T18" fmla="*/ 4 w 80"/>
                        <a:gd name="T19" fmla="*/ 40 h 56"/>
                        <a:gd name="T20" fmla="*/ 10 w 80"/>
                        <a:gd name="T21" fmla="*/ 56 h 56"/>
                        <a:gd name="T22" fmla="*/ 10 w 80"/>
                        <a:gd name="T23" fmla="*/ 56 h 56"/>
                        <a:gd name="T24" fmla="*/ 32 w 80"/>
                        <a:gd name="T25" fmla="*/ 48 h 56"/>
                        <a:gd name="T26" fmla="*/ 44 w 80"/>
                        <a:gd name="T27" fmla="*/ 42 h 56"/>
                        <a:gd name="T28" fmla="*/ 56 w 80"/>
                        <a:gd name="T29" fmla="*/ 34 h 56"/>
                        <a:gd name="T30" fmla="*/ 56 w 80"/>
                        <a:gd name="T31" fmla="*/ 34 h 56"/>
                        <a:gd name="T32" fmla="*/ 66 w 80"/>
                        <a:gd name="T33" fmla="*/ 26 h 56"/>
                        <a:gd name="T34" fmla="*/ 72 w 80"/>
                        <a:gd name="T35" fmla="*/ 18 h 56"/>
                        <a:gd name="T36" fmla="*/ 76 w 80"/>
                        <a:gd name="T37" fmla="*/ 12 h 56"/>
                        <a:gd name="T38" fmla="*/ 78 w 80"/>
                        <a:gd name="T39" fmla="*/ 8 h 56"/>
                        <a:gd name="T40" fmla="*/ 80 w 80"/>
                        <a:gd name="T41" fmla="*/ 2 h 56"/>
                        <a:gd name="T42" fmla="*/ 78 w 80"/>
                        <a:gd name="T43" fmla="*/ 0 h 56"/>
                        <a:gd name="T44" fmla="*/ 78 w 80"/>
                        <a:gd name="T45" fmla="*/ 0 h 5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</a:gdLst>
                      <a:ahLst/>
                      <a:cxnLst>
                        <a:cxn ang="T46">
                          <a:pos x="T0" y="T1"/>
                        </a:cxn>
                        <a:cxn ang="T47">
                          <a:pos x="T2" y="T3"/>
                        </a:cxn>
                        <a:cxn ang="T48">
                          <a:pos x="T4" y="T5"/>
                        </a:cxn>
                        <a:cxn ang="T49">
                          <a:pos x="T6" y="T7"/>
                        </a:cxn>
                        <a:cxn ang="T50">
                          <a:pos x="T8" y="T9"/>
                        </a:cxn>
                        <a:cxn ang="T51">
                          <a:pos x="T10" y="T11"/>
                        </a:cxn>
                        <a:cxn ang="T52">
                          <a:pos x="T12" y="T13"/>
                        </a:cxn>
                        <a:cxn ang="T53">
                          <a:pos x="T14" y="T15"/>
                        </a:cxn>
                        <a:cxn ang="T54">
                          <a:pos x="T16" y="T17"/>
                        </a:cxn>
                        <a:cxn ang="T55">
                          <a:pos x="T18" y="T19"/>
                        </a:cxn>
                        <a:cxn ang="T56">
                          <a:pos x="T20" y="T21"/>
                        </a:cxn>
                        <a:cxn ang="T57">
                          <a:pos x="T22" y="T23"/>
                        </a:cxn>
                        <a:cxn ang="T58">
                          <a:pos x="T24" y="T25"/>
                        </a:cxn>
                        <a:cxn ang="T59">
                          <a:pos x="T26" y="T27"/>
                        </a:cxn>
                        <a:cxn ang="T60">
                          <a:pos x="T28" y="T29"/>
                        </a:cxn>
                        <a:cxn ang="T61">
                          <a:pos x="T30" y="T31"/>
                        </a:cxn>
                        <a:cxn ang="T62">
                          <a:pos x="T32" y="T33"/>
                        </a:cxn>
                        <a:cxn ang="T63">
                          <a:pos x="T34" y="T35"/>
                        </a:cxn>
                        <a:cxn ang="T64">
                          <a:pos x="T36" y="T37"/>
                        </a:cxn>
                        <a:cxn ang="T65">
                          <a:pos x="T38" y="T39"/>
                        </a:cxn>
                        <a:cxn ang="T66">
                          <a:pos x="T40" y="T41"/>
                        </a:cxn>
                        <a:cxn ang="T67">
                          <a:pos x="T42" y="T43"/>
                        </a:cxn>
                        <a:cxn ang="T68">
                          <a:pos x="T44" y="T45"/>
                        </a:cxn>
                      </a:cxnLst>
                      <a:rect l="0" t="0" r="r" b="b"/>
                      <a:pathLst>
                        <a:path w="80" h="56">
                          <a:moveTo>
                            <a:pt x="78" y="0"/>
                          </a:moveTo>
                          <a:lnTo>
                            <a:pt x="78" y="0"/>
                          </a:lnTo>
                          <a:lnTo>
                            <a:pt x="66" y="6"/>
                          </a:lnTo>
                          <a:lnTo>
                            <a:pt x="52" y="14"/>
                          </a:lnTo>
                          <a:lnTo>
                            <a:pt x="38" y="18"/>
                          </a:lnTo>
                          <a:lnTo>
                            <a:pt x="18" y="22"/>
                          </a:lnTo>
                          <a:lnTo>
                            <a:pt x="0" y="24"/>
                          </a:lnTo>
                          <a:lnTo>
                            <a:pt x="4" y="40"/>
                          </a:lnTo>
                          <a:lnTo>
                            <a:pt x="10" y="56"/>
                          </a:lnTo>
                          <a:lnTo>
                            <a:pt x="32" y="48"/>
                          </a:lnTo>
                          <a:lnTo>
                            <a:pt x="44" y="42"/>
                          </a:lnTo>
                          <a:lnTo>
                            <a:pt x="56" y="34"/>
                          </a:lnTo>
                          <a:lnTo>
                            <a:pt x="66" y="26"/>
                          </a:lnTo>
                          <a:lnTo>
                            <a:pt x="72" y="18"/>
                          </a:lnTo>
                          <a:lnTo>
                            <a:pt x="76" y="12"/>
                          </a:lnTo>
                          <a:lnTo>
                            <a:pt x="78" y="8"/>
                          </a:lnTo>
                          <a:lnTo>
                            <a:pt x="80" y="2"/>
                          </a:lnTo>
                          <a:lnTo>
                            <a:pt x="78" y="0"/>
                          </a:lnTo>
                          <a:close/>
                        </a:path>
                      </a:pathLst>
                    </a:custGeom>
                    <a:solidFill>
                      <a:srgbClr val="4A332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59" name="Freeform 310"/>
                    <p:cNvSpPr>
                      <a:spLocks/>
                    </p:cNvSpPr>
                    <p:nvPr/>
                  </p:nvSpPr>
                  <p:spPr bwMode="auto">
                    <a:xfrm>
                      <a:off x="2766" y="2433"/>
                      <a:ext cx="98" cy="38"/>
                    </a:xfrm>
                    <a:custGeom>
                      <a:avLst/>
                      <a:gdLst>
                        <a:gd name="T0" fmla="*/ 96 w 98"/>
                        <a:gd name="T1" fmla="*/ 0 h 38"/>
                        <a:gd name="T2" fmla="*/ 96 w 98"/>
                        <a:gd name="T3" fmla="*/ 0 h 38"/>
                        <a:gd name="T4" fmla="*/ 82 w 98"/>
                        <a:gd name="T5" fmla="*/ 10 h 38"/>
                        <a:gd name="T6" fmla="*/ 68 w 98"/>
                        <a:gd name="T7" fmla="*/ 20 h 38"/>
                        <a:gd name="T8" fmla="*/ 56 w 98"/>
                        <a:gd name="T9" fmla="*/ 26 h 38"/>
                        <a:gd name="T10" fmla="*/ 42 w 98"/>
                        <a:gd name="T11" fmla="*/ 30 h 38"/>
                        <a:gd name="T12" fmla="*/ 20 w 98"/>
                        <a:gd name="T13" fmla="*/ 36 h 38"/>
                        <a:gd name="T14" fmla="*/ 0 w 98"/>
                        <a:gd name="T15" fmla="*/ 38 h 38"/>
                        <a:gd name="T16" fmla="*/ 0 w 98"/>
                        <a:gd name="T17" fmla="*/ 38 h 38"/>
                        <a:gd name="T18" fmla="*/ 2 w 98"/>
                        <a:gd name="T19" fmla="*/ 38 h 38"/>
                        <a:gd name="T20" fmla="*/ 2 w 98"/>
                        <a:gd name="T21" fmla="*/ 38 h 38"/>
                        <a:gd name="T22" fmla="*/ 20 w 98"/>
                        <a:gd name="T23" fmla="*/ 38 h 38"/>
                        <a:gd name="T24" fmla="*/ 44 w 98"/>
                        <a:gd name="T25" fmla="*/ 32 h 38"/>
                        <a:gd name="T26" fmla="*/ 58 w 98"/>
                        <a:gd name="T27" fmla="*/ 26 h 38"/>
                        <a:gd name="T28" fmla="*/ 72 w 98"/>
                        <a:gd name="T29" fmla="*/ 20 h 38"/>
                        <a:gd name="T30" fmla="*/ 84 w 98"/>
                        <a:gd name="T31" fmla="*/ 12 h 38"/>
                        <a:gd name="T32" fmla="*/ 98 w 98"/>
                        <a:gd name="T33" fmla="*/ 0 h 38"/>
                        <a:gd name="T34" fmla="*/ 96 w 98"/>
                        <a:gd name="T35" fmla="*/ 0 h 38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0" t="0" r="r" b="b"/>
                      <a:pathLst>
                        <a:path w="98" h="38">
                          <a:moveTo>
                            <a:pt x="96" y="0"/>
                          </a:moveTo>
                          <a:lnTo>
                            <a:pt x="96" y="0"/>
                          </a:lnTo>
                          <a:lnTo>
                            <a:pt x="82" y="10"/>
                          </a:lnTo>
                          <a:lnTo>
                            <a:pt x="68" y="20"/>
                          </a:lnTo>
                          <a:lnTo>
                            <a:pt x="56" y="26"/>
                          </a:lnTo>
                          <a:lnTo>
                            <a:pt x="42" y="30"/>
                          </a:lnTo>
                          <a:lnTo>
                            <a:pt x="20" y="36"/>
                          </a:lnTo>
                          <a:lnTo>
                            <a:pt x="0" y="38"/>
                          </a:lnTo>
                          <a:lnTo>
                            <a:pt x="2" y="38"/>
                          </a:lnTo>
                          <a:lnTo>
                            <a:pt x="20" y="38"/>
                          </a:lnTo>
                          <a:lnTo>
                            <a:pt x="44" y="32"/>
                          </a:lnTo>
                          <a:lnTo>
                            <a:pt x="58" y="26"/>
                          </a:lnTo>
                          <a:lnTo>
                            <a:pt x="72" y="20"/>
                          </a:lnTo>
                          <a:lnTo>
                            <a:pt x="84" y="12"/>
                          </a:lnTo>
                          <a:lnTo>
                            <a:pt x="98" y="0"/>
                          </a:lnTo>
                          <a:lnTo>
                            <a:pt x="96" y="0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60" name="Freeform 311"/>
                    <p:cNvSpPr>
                      <a:spLocks/>
                    </p:cNvSpPr>
                    <p:nvPr/>
                  </p:nvSpPr>
                  <p:spPr bwMode="auto">
                    <a:xfrm>
                      <a:off x="2770" y="2437"/>
                      <a:ext cx="92" cy="44"/>
                    </a:xfrm>
                    <a:custGeom>
                      <a:avLst/>
                      <a:gdLst>
                        <a:gd name="T0" fmla="*/ 92 w 92"/>
                        <a:gd name="T1" fmla="*/ 0 h 44"/>
                        <a:gd name="T2" fmla="*/ 90 w 92"/>
                        <a:gd name="T3" fmla="*/ 0 h 44"/>
                        <a:gd name="T4" fmla="*/ 90 w 92"/>
                        <a:gd name="T5" fmla="*/ 0 h 44"/>
                        <a:gd name="T6" fmla="*/ 76 w 92"/>
                        <a:gd name="T7" fmla="*/ 10 h 44"/>
                        <a:gd name="T8" fmla="*/ 64 w 92"/>
                        <a:gd name="T9" fmla="*/ 20 h 44"/>
                        <a:gd name="T10" fmla="*/ 52 w 92"/>
                        <a:gd name="T11" fmla="*/ 26 h 44"/>
                        <a:gd name="T12" fmla="*/ 40 w 92"/>
                        <a:gd name="T13" fmla="*/ 32 h 44"/>
                        <a:gd name="T14" fmla="*/ 18 w 92"/>
                        <a:gd name="T15" fmla="*/ 40 h 44"/>
                        <a:gd name="T16" fmla="*/ 0 w 92"/>
                        <a:gd name="T17" fmla="*/ 42 h 44"/>
                        <a:gd name="T18" fmla="*/ 0 w 92"/>
                        <a:gd name="T19" fmla="*/ 42 h 44"/>
                        <a:gd name="T20" fmla="*/ 0 w 92"/>
                        <a:gd name="T21" fmla="*/ 44 h 44"/>
                        <a:gd name="T22" fmla="*/ 0 w 92"/>
                        <a:gd name="T23" fmla="*/ 44 h 44"/>
                        <a:gd name="T24" fmla="*/ 18 w 92"/>
                        <a:gd name="T25" fmla="*/ 40 h 44"/>
                        <a:gd name="T26" fmla="*/ 42 w 92"/>
                        <a:gd name="T27" fmla="*/ 32 h 44"/>
                        <a:gd name="T28" fmla="*/ 54 w 92"/>
                        <a:gd name="T29" fmla="*/ 26 h 44"/>
                        <a:gd name="T30" fmla="*/ 66 w 92"/>
                        <a:gd name="T31" fmla="*/ 20 h 44"/>
                        <a:gd name="T32" fmla="*/ 78 w 92"/>
                        <a:gd name="T33" fmla="*/ 10 h 44"/>
                        <a:gd name="T34" fmla="*/ 92 w 92"/>
                        <a:gd name="T35" fmla="*/ 0 h 44"/>
                        <a:gd name="T36" fmla="*/ 92 w 92"/>
                        <a:gd name="T37" fmla="*/ 0 h 44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</a:gdLst>
                      <a:ahLst/>
                      <a:cxnLst>
                        <a:cxn ang="T38">
                          <a:pos x="T0" y="T1"/>
                        </a:cxn>
                        <a:cxn ang="T39">
                          <a:pos x="T2" y="T3"/>
                        </a:cxn>
                        <a:cxn ang="T40">
                          <a:pos x="T4" y="T5"/>
                        </a:cxn>
                        <a:cxn ang="T41">
                          <a:pos x="T6" y="T7"/>
                        </a:cxn>
                        <a:cxn ang="T42">
                          <a:pos x="T8" y="T9"/>
                        </a:cxn>
                        <a:cxn ang="T43">
                          <a:pos x="T10" y="T11"/>
                        </a:cxn>
                        <a:cxn ang="T44">
                          <a:pos x="T12" y="T13"/>
                        </a:cxn>
                        <a:cxn ang="T45">
                          <a:pos x="T14" y="T15"/>
                        </a:cxn>
                        <a:cxn ang="T46">
                          <a:pos x="T16" y="T17"/>
                        </a:cxn>
                        <a:cxn ang="T47">
                          <a:pos x="T18" y="T19"/>
                        </a:cxn>
                        <a:cxn ang="T48">
                          <a:pos x="T20" y="T21"/>
                        </a:cxn>
                        <a:cxn ang="T49">
                          <a:pos x="T22" y="T23"/>
                        </a:cxn>
                        <a:cxn ang="T50">
                          <a:pos x="T24" y="T25"/>
                        </a:cxn>
                        <a:cxn ang="T51">
                          <a:pos x="T26" y="T27"/>
                        </a:cxn>
                        <a:cxn ang="T52">
                          <a:pos x="T28" y="T29"/>
                        </a:cxn>
                        <a:cxn ang="T53">
                          <a:pos x="T30" y="T31"/>
                        </a:cxn>
                        <a:cxn ang="T54">
                          <a:pos x="T32" y="T33"/>
                        </a:cxn>
                        <a:cxn ang="T55">
                          <a:pos x="T34" y="T35"/>
                        </a:cxn>
                        <a:cxn ang="T56">
                          <a:pos x="T36" y="T37"/>
                        </a:cxn>
                      </a:cxnLst>
                      <a:rect l="0" t="0" r="r" b="b"/>
                      <a:pathLst>
                        <a:path w="92" h="44">
                          <a:moveTo>
                            <a:pt x="92" y="0"/>
                          </a:moveTo>
                          <a:lnTo>
                            <a:pt x="90" y="0"/>
                          </a:lnTo>
                          <a:lnTo>
                            <a:pt x="76" y="10"/>
                          </a:lnTo>
                          <a:lnTo>
                            <a:pt x="64" y="20"/>
                          </a:lnTo>
                          <a:lnTo>
                            <a:pt x="52" y="26"/>
                          </a:lnTo>
                          <a:lnTo>
                            <a:pt x="40" y="32"/>
                          </a:lnTo>
                          <a:lnTo>
                            <a:pt x="18" y="40"/>
                          </a:lnTo>
                          <a:lnTo>
                            <a:pt x="0" y="42"/>
                          </a:lnTo>
                          <a:lnTo>
                            <a:pt x="0" y="44"/>
                          </a:lnTo>
                          <a:lnTo>
                            <a:pt x="18" y="40"/>
                          </a:lnTo>
                          <a:lnTo>
                            <a:pt x="42" y="32"/>
                          </a:lnTo>
                          <a:lnTo>
                            <a:pt x="54" y="26"/>
                          </a:lnTo>
                          <a:lnTo>
                            <a:pt x="66" y="20"/>
                          </a:lnTo>
                          <a:lnTo>
                            <a:pt x="78" y="10"/>
                          </a:lnTo>
                          <a:lnTo>
                            <a:pt x="92" y="0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61" name="Freeform 312"/>
                    <p:cNvSpPr>
                      <a:spLocks/>
                    </p:cNvSpPr>
                    <p:nvPr/>
                  </p:nvSpPr>
                  <p:spPr bwMode="auto">
                    <a:xfrm>
                      <a:off x="2774" y="2451"/>
                      <a:ext cx="86" cy="58"/>
                    </a:xfrm>
                    <a:custGeom>
                      <a:avLst/>
                      <a:gdLst>
                        <a:gd name="T0" fmla="*/ 86 w 86"/>
                        <a:gd name="T1" fmla="*/ 0 h 58"/>
                        <a:gd name="T2" fmla="*/ 84 w 86"/>
                        <a:gd name="T3" fmla="*/ 0 h 58"/>
                        <a:gd name="T4" fmla="*/ 84 w 86"/>
                        <a:gd name="T5" fmla="*/ 0 h 58"/>
                        <a:gd name="T6" fmla="*/ 72 w 86"/>
                        <a:gd name="T7" fmla="*/ 14 h 58"/>
                        <a:gd name="T8" fmla="*/ 60 w 86"/>
                        <a:gd name="T9" fmla="*/ 24 h 58"/>
                        <a:gd name="T10" fmla="*/ 38 w 86"/>
                        <a:gd name="T11" fmla="*/ 42 h 58"/>
                        <a:gd name="T12" fmla="*/ 16 w 86"/>
                        <a:gd name="T13" fmla="*/ 52 h 58"/>
                        <a:gd name="T14" fmla="*/ 0 w 86"/>
                        <a:gd name="T15" fmla="*/ 58 h 58"/>
                        <a:gd name="T16" fmla="*/ 0 w 86"/>
                        <a:gd name="T17" fmla="*/ 58 h 58"/>
                        <a:gd name="T18" fmla="*/ 0 w 86"/>
                        <a:gd name="T19" fmla="*/ 58 h 58"/>
                        <a:gd name="T20" fmla="*/ 0 w 86"/>
                        <a:gd name="T21" fmla="*/ 58 h 58"/>
                        <a:gd name="T22" fmla="*/ 18 w 86"/>
                        <a:gd name="T23" fmla="*/ 54 h 58"/>
                        <a:gd name="T24" fmla="*/ 38 w 86"/>
                        <a:gd name="T25" fmla="*/ 42 h 58"/>
                        <a:gd name="T26" fmla="*/ 60 w 86"/>
                        <a:gd name="T27" fmla="*/ 26 h 58"/>
                        <a:gd name="T28" fmla="*/ 74 w 86"/>
                        <a:gd name="T29" fmla="*/ 14 h 58"/>
                        <a:gd name="T30" fmla="*/ 86 w 86"/>
                        <a:gd name="T31" fmla="*/ 0 h 58"/>
                        <a:gd name="T32" fmla="*/ 86 w 86"/>
                        <a:gd name="T33" fmla="*/ 0 h 58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0" t="0" r="r" b="b"/>
                      <a:pathLst>
                        <a:path w="86" h="58">
                          <a:moveTo>
                            <a:pt x="86" y="0"/>
                          </a:moveTo>
                          <a:lnTo>
                            <a:pt x="84" y="0"/>
                          </a:lnTo>
                          <a:lnTo>
                            <a:pt x="72" y="14"/>
                          </a:lnTo>
                          <a:lnTo>
                            <a:pt x="60" y="24"/>
                          </a:lnTo>
                          <a:lnTo>
                            <a:pt x="38" y="42"/>
                          </a:lnTo>
                          <a:lnTo>
                            <a:pt x="16" y="52"/>
                          </a:lnTo>
                          <a:lnTo>
                            <a:pt x="0" y="58"/>
                          </a:lnTo>
                          <a:lnTo>
                            <a:pt x="18" y="54"/>
                          </a:lnTo>
                          <a:lnTo>
                            <a:pt x="38" y="42"/>
                          </a:lnTo>
                          <a:lnTo>
                            <a:pt x="60" y="26"/>
                          </a:lnTo>
                          <a:lnTo>
                            <a:pt x="74" y="14"/>
                          </a:lnTo>
                          <a:lnTo>
                            <a:pt x="86" y="0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62" name="Freeform 313"/>
                    <p:cNvSpPr>
                      <a:spLocks/>
                    </p:cNvSpPr>
                    <p:nvPr/>
                  </p:nvSpPr>
                  <p:spPr bwMode="auto">
                    <a:xfrm>
                      <a:off x="2772" y="2439"/>
                      <a:ext cx="88" cy="50"/>
                    </a:xfrm>
                    <a:custGeom>
                      <a:avLst/>
                      <a:gdLst>
                        <a:gd name="T0" fmla="*/ 88 w 88"/>
                        <a:gd name="T1" fmla="*/ 2 h 50"/>
                        <a:gd name="T2" fmla="*/ 86 w 88"/>
                        <a:gd name="T3" fmla="*/ 0 h 50"/>
                        <a:gd name="T4" fmla="*/ 86 w 88"/>
                        <a:gd name="T5" fmla="*/ 0 h 50"/>
                        <a:gd name="T6" fmla="*/ 74 w 88"/>
                        <a:gd name="T7" fmla="*/ 12 h 50"/>
                        <a:gd name="T8" fmla="*/ 62 w 88"/>
                        <a:gd name="T9" fmla="*/ 22 h 50"/>
                        <a:gd name="T10" fmla="*/ 50 w 88"/>
                        <a:gd name="T11" fmla="*/ 28 h 50"/>
                        <a:gd name="T12" fmla="*/ 40 w 88"/>
                        <a:gd name="T13" fmla="*/ 34 h 50"/>
                        <a:gd name="T14" fmla="*/ 18 w 88"/>
                        <a:gd name="T15" fmla="*/ 42 h 50"/>
                        <a:gd name="T16" fmla="*/ 0 w 88"/>
                        <a:gd name="T17" fmla="*/ 46 h 50"/>
                        <a:gd name="T18" fmla="*/ 0 w 88"/>
                        <a:gd name="T19" fmla="*/ 46 h 50"/>
                        <a:gd name="T20" fmla="*/ 0 w 88"/>
                        <a:gd name="T21" fmla="*/ 50 h 50"/>
                        <a:gd name="T22" fmla="*/ 0 w 88"/>
                        <a:gd name="T23" fmla="*/ 50 h 50"/>
                        <a:gd name="T24" fmla="*/ 20 w 88"/>
                        <a:gd name="T25" fmla="*/ 44 h 50"/>
                        <a:gd name="T26" fmla="*/ 42 w 88"/>
                        <a:gd name="T27" fmla="*/ 36 h 50"/>
                        <a:gd name="T28" fmla="*/ 54 w 88"/>
                        <a:gd name="T29" fmla="*/ 30 h 50"/>
                        <a:gd name="T30" fmla="*/ 64 w 88"/>
                        <a:gd name="T31" fmla="*/ 22 h 50"/>
                        <a:gd name="T32" fmla="*/ 76 w 88"/>
                        <a:gd name="T33" fmla="*/ 12 h 50"/>
                        <a:gd name="T34" fmla="*/ 88 w 88"/>
                        <a:gd name="T35" fmla="*/ 2 h 50"/>
                        <a:gd name="T36" fmla="*/ 88 w 88"/>
                        <a:gd name="T37" fmla="*/ 2 h 50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</a:gdLst>
                      <a:ahLst/>
                      <a:cxnLst>
                        <a:cxn ang="T38">
                          <a:pos x="T0" y="T1"/>
                        </a:cxn>
                        <a:cxn ang="T39">
                          <a:pos x="T2" y="T3"/>
                        </a:cxn>
                        <a:cxn ang="T40">
                          <a:pos x="T4" y="T5"/>
                        </a:cxn>
                        <a:cxn ang="T41">
                          <a:pos x="T6" y="T7"/>
                        </a:cxn>
                        <a:cxn ang="T42">
                          <a:pos x="T8" y="T9"/>
                        </a:cxn>
                        <a:cxn ang="T43">
                          <a:pos x="T10" y="T11"/>
                        </a:cxn>
                        <a:cxn ang="T44">
                          <a:pos x="T12" y="T13"/>
                        </a:cxn>
                        <a:cxn ang="T45">
                          <a:pos x="T14" y="T15"/>
                        </a:cxn>
                        <a:cxn ang="T46">
                          <a:pos x="T16" y="T17"/>
                        </a:cxn>
                        <a:cxn ang="T47">
                          <a:pos x="T18" y="T19"/>
                        </a:cxn>
                        <a:cxn ang="T48">
                          <a:pos x="T20" y="T21"/>
                        </a:cxn>
                        <a:cxn ang="T49">
                          <a:pos x="T22" y="T23"/>
                        </a:cxn>
                        <a:cxn ang="T50">
                          <a:pos x="T24" y="T25"/>
                        </a:cxn>
                        <a:cxn ang="T51">
                          <a:pos x="T26" y="T27"/>
                        </a:cxn>
                        <a:cxn ang="T52">
                          <a:pos x="T28" y="T29"/>
                        </a:cxn>
                        <a:cxn ang="T53">
                          <a:pos x="T30" y="T31"/>
                        </a:cxn>
                        <a:cxn ang="T54">
                          <a:pos x="T32" y="T33"/>
                        </a:cxn>
                        <a:cxn ang="T55">
                          <a:pos x="T34" y="T35"/>
                        </a:cxn>
                        <a:cxn ang="T56">
                          <a:pos x="T36" y="T37"/>
                        </a:cxn>
                      </a:cxnLst>
                      <a:rect l="0" t="0" r="r" b="b"/>
                      <a:pathLst>
                        <a:path w="88" h="50">
                          <a:moveTo>
                            <a:pt x="88" y="2"/>
                          </a:moveTo>
                          <a:lnTo>
                            <a:pt x="86" y="0"/>
                          </a:lnTo>
                          <a:lnTo>
                            <a:pt x="74" y="12"/>
                          </a:lnTo>
                          <a:lnTo>
                            <a:pt x="62" y="22"/>
                          </a:lnTo>
                          <a:lnTo>
                            <a:pt x="50" y="28"/>
                          </a:lnTo>
                          <a:lnTo>
                            <a:pt x="40" y="34"/>
                          </a:lnTo>
                          <a:lnTo>
                            <a:pt x="18" y="42"/>
                          </a:lnTo>
                          <a:lnTo>
                            <a:pt x="0" y="46"/>
                          </a:lnTo>
                          <a:lnTo>
                            <a:pt x="0" y="50"/>
                          </a:lnTo>
                          <a:lnTo>
                            <a:pt x="20" y="44"/>
                          </a:lnTo>
                          <a:lnTo>
                            <a:pt x="42" y="36"/>
                          </a:lnTo>
                          <a:lnTo>
                            <a:pt x="54" y="30"/>
                          </a:lnTo>
                          <a:lnTo>
                            <a:pt x="64" y="22"/>
                          </a:lnTo>
                          <a:lnTo>
                            <a:pt x="76" y="12"/>
                          </a:lnTo>
                          <a:lnTo>
                            <a:pt x="88" y="2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63" name="Freeform 314"/>
                    <p:cNvSpPr>
                      <a:spLocks/>
                    </p:cNvSpPr>
                    <p:nvPr/>
                  </p:nvSpPr>
                  <p:spPr bwMode="auto">
                    <a:xfrm>
                      <a:off x="2774" y="2347"/>
                      <a:ext cx="218" cy="266"/>
                    </a:xfrm>
                    <a:custGeom>
                      <a:avLst/>
                      <a:gdLst>
                        <a:gd name="T0" fmla="*/ 212 w 218"/>
                        <a:gd name="T1" fmla="*/ 36 h 266"/>
                        <a:gd name="T2" fmla="*/ 212 w 218"/>
                        <a:gd name="T3" fmla="*/ 36 h 266"/>
                        <a:gd name="T4" fmla="*/ 206 w 218"/>
                        <a:gd name="T5" fmla="*/ 26 h 266"/>
                        <a:gd name="T6" fmla="*/ 198 w 218"/>
                        <a:gd name="T7" fmla="*/ 18 h 266"/>
                        <a:gd name="T8" fmla="*/ 198 w 218"/>
                        <a:gd name="T9" fmla="*/ 18 h 266"/>
                        <a:gd name="T10" fmla="*/ 190 w 218"/>
                        <a:gd name="T11" fmla="*/ 10 h 266"/>
                        <a:gd name="T12" fmla="*/ 180 w 218"/>
                        <a:gd name="T13" fmla="*/ 6 h 266"/>
                        <a:gd name="T14" fmla="*/ 172 w 218"/>
                        <a:gd name="T15" fmla="*/ 2 h 266"/>
                        <a:gd name="T16" fmla="*/ 164 w 218"/>
                        <a:gd name="T17" fmla="*/ 2 h 266"/>
                        <a:gd name="T18" fmla="*/ 164 w 218"/>
                        <a:gd name="T19" fmla="*/ 2 h 266"/>
                        <a:gd name="T20" fmla="*/ 154 w 218"/>
                        <a:gd name="T21" fmla="*/ 0 h 266"/>
                        <a:gd name="T22" fmla="*/ 154 w 218"/>
                        <a:gd name="T23" fmla="*/ 0 h 266"/>
                        <a:gd name="T24" fmla="*/ 142 w 218"/>
                        <a:gd name="T25" fmla="*/ 2 h 266"/>
                        <a:gd name="T26" fmla="*/ 142 w 218"/>
                        <a:gd name="T27" fmla="*/ 2 h 266"/>
                        <a:gd name="T28" fmla="*/ 128 w 218"/>
                        <a:gd name="T29" fmla="*/ 8 h 266"/>
                        <a:gd name="T30" fmla="*/ 116 w 218"/>
                        <a:gd name="T31" fmla="*/ 16 h 266"/>
                        <a:gd name="T32" fmla="*/ 104 w 218"/>
                        <a:gd name="T33" fmla="*/ 26 h 266"/>
                        <a:gd name="T34" fmla="*/ 94 w 218"/>
                        <a:gd name="T35" fmla="*/ 36 h 266"/>
                        <a:gd name="T36" fmla="*/ 94 w 218"/>
                        <a:gd name="T37" fmla="*/ 36 h 266"/>
                        <a:gd name="T38" fmla="*/ 78 w 218"/>
                        <a:gd name="T39" fmla="*/ 54 h 266"/>
                        <a:gd name="T40" fmla="*/ 68 w 218"/>
                        <a:gd name="T41" fmla="*/ 70 h 266"/>
                        <a:gd name="T42" fmla="*/ 52 w 218"/>
                        <a:gd name="T43" fmla="*/ 94 h 266"/>
                        <a:gd name="T44" fmla="*/ 26 w 218"/>
                        <a:gd name="T45" fmla="*/ 130 h 266"/>
                        <a:gd name="T46" fmla="*/ 26 w 218"/>
                        <a:gd name="T47" fmla="*/ 130 h 266"/>
                        <a:gd name="T48" fmla="*/ 12 w 218"/>
                        <a:gd name="T49" fmla="*/ 148 h 266"/>
                        <a:gd name="T50" fmla="*/ 0 w 218"/>
                        <a:gd name="T51" fmla="*/ 160 h 266"/>
                        <a:gd name="T52" fmla="*/ 0 w 218"/>
                        <a:gd name="T53" fmla="*/ 160 h 266"/>
                        <a:gd name="T54" fmla="*/ 6 w 218"/>
                        <a:gd name="T55" fmla="*/ 172 h 266"/>
                        <a:gd name="T56" fmla="*/ 14 w 218"/>
                        <a:gd name="T57" fmla="*/ 184 h 266"/>
                        <a:gd name="T58" fmla="*/ 22 w 218"/>
                        <a:gd name="T59" fmla="*/ 196 h 266"/>
                        <a:gd name="T60" fmla="*/ 32 w 218"/>
                        <a:gd name="T61" fmla="*/ 206 h 266"/>
                        <a:gd name="T62" fmla="*/ 32 w 218"/>
                        <a:gd name="T63" fmla="*/ 206 h 266"/>
                        <a:gd name="T64" fmla="*/ 56 w 218"/>
                        <a:gd name="T65" fmla="*/ 178 h 266"/>
                        <a:gd name="T66" fmla="*/ 68 w 218"/>
                        <a:gd name="T67" fmla="*/ 162 h 266"/>
                        <a:gd name="T68" fmla="*/ 82 w 218"/>
                        <a:gd name="T69" fmla="*/ 148 h 266"/>
                        <a:gd name="T70" fmla="*/ 94 w 218"/>
                        <a:gd name="T71" fmla="*/ 138 h 266"/>
                        <a:gd name="T72" fmla="*/ 100 w 218"/>
                        <a:gd name="T73" fmla="*/ 136 h 266"/>
                        <a:gd name="T74" fmla="*/ 106 w 218"/>
                        <a:gd name="T75" fmla="*/ 134 h 266"/>
                        <a:gd name="T76" fmla="*/ 112 w 218"/>
                        <a:gd name="T77" fmla="*/ 136 h 266"/>
                        <a:gd name="T78" fmla="*/ 118 w 218"/>
                        <a:gd name="T79" fmla="*/ 138 h 266"/>
                        <a:gd name="T80" fmla="*/ 122 w 218"/>
                        <a:gd name="T81" fmla="*/ 144 h 266"/>
                        <a:gd name="T82" fmla="*/ 128 w 218"/>
                        <a:gd name="T83" fmla="*/ 154 h 266"/>
                        <a:gd name="T84" fmla="*/ 128 w 218"/>
                        <a:gd name="T85" fmla="*/ 154 h 266"/>
                        <a:gd name="T86" fmla="*/ 130 w 218"/>
                        <a:gd name="T87" fmla="*/ 166 h 266"/>
                        <a:gd name="T88" fmla="*/ 128 w 218"/>
                        <a:gd name="T89" fmla="*/ 178 h 266"/>
                        <a:gd name="T90" fmla="*/ 124 w 218"/>
                        <a:gd name="T91" fmla="*/ 188 h 266"/>
                        <a:gd name="T92" fmla="*/ 116 w 218"/>
                        <a:gd name="T93" fmla="*/ 198 h 266"/>
                        <a:gd name="T94" fmla="*/ 96 w 218"/>
                        <a:gd name="T95" fmla="*/ 216 h 266"/>
                        <a:gd name="T96" fmla="*/ 72 w 218"/>
                        <a:gd name="T97" fmla="*/ 236 h 266"/>
                        <a:gd name="T98" fmla="*/ 72 w 218"/>
                        <a:gd name="T99" fmla="*/ 236 h 266"/>
                        <a:gd name="T100" fmla="*/ 104 w 218"/>
                        <a:gd name="T101" fmla="*/ 252 h 266"/>
                        <a:gd name="T102" fmla="*/ 120 w 218"/>
                        <a:gd name="T103" fmla="*/ 260 h 266"/>
                        <a:gd name="T104" fmla="*/ 136 w 218"/>
                        <a:gd name="T105" fmla="*/ 266 h 266"/>
                        <a:gd name="T106" fmla="*/ 136 w 218"/>
                        <a:gd name="T107" fmla="*/ 266 h 266"/>
                        <a:gd name="T108" fmla="*/ 162 w 218"/>
                        <a:gd name="T109" fmla="*/ 230 h 266"/>
                        <a:gd name="T110" fmla="*/ 184 w 218"/>
                        <a:gd name="T111" fmla="*/ 196 h 266"/>
                        <a:gd name="T112" fmla="*/ 198 w 218"/>
                        <a:gd name="T113" fmla="*/ 164 h 266"/>
                        <a:gd name="T114" fmla="*/ 210 w 218"/>
                        <a:gd name="T115" fmla="*/ 136 h 266"/>
                        <a:gd name="T116" fmla="*/ 216 w 218"/>
                        <a:gd name="T117" fmla="*/ 108 h 266"/>
                        <a:gd name="T118" fmla="*/ 218 w 218"/>
                        <a:gd name="T119" fmla="*/ 82 h 266"/>
                        <a:gd name="T120" fmla="*/ 216 w 218"/>
                        <a:gd name="T121" fmla="*/ 58 h 266"/>
                        <a:gd name="T122" fmla="*/ 212 w 218"/>
                        <a:gd name="T123" fmla="*/ 36 h 266"/>
                        <a:gd name="T124" fmla="*/ 212 w 218"/>
                        <a:gd name="T125" fmla="*/ 36 h 26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60000 65536"/>
                        <a:gd name="T175" fmla="*/ 0 60000 65536"/>
                        <a:gd name="T176" fmla="*/ 0 60000 65536"/>
                        <a:gd name="T177" fmla="*/ 0 60000 65536"/>
                        <a:gd name="T178" fmla="*/ 0 60000 65536"/>
                        <a:gd name="T179" fmla="*/ 0 60000 65536"/>
                        <a:gd name="T180" fmla="*/ 0 60000 65536"/>
                        <a:gd name="T181" fmla="*/ 0 60000 65536"/>
                        <a:gd name="T182" fmla="*/ 0 60000 65536"/>
                        <a:gd name="T183" fmla="*/ 0 60000 65536"/>
                        <a:gd name="T184" fmla="*/ 0 60000 65536"/>
                        <a:gd name="T185" fmla="*/ 0 60000 65536"/>
                        <a:gd name="T186" fmla="*/ 0 60000 65536"/>
                        <a:gd name="T187" fmla="*/ 0 60000 65536"/>
                        <a:gd name="T188" fmla="*/ 0 60000 65536"/>
                      </a:gdLst>
                      <a:ahLst/>
                      <a:cxnLst>
                        <a:cxn ang="T126">
                          <a:pos x="T0" y="T1"/>
                        </a:cxn>
                        <a:cxn ang="T127">
                          <a:pos x="T2" y="T3"/>
                        </a:cxn>
                        <a:cxn ang="T128">
                          <a:pos x="T4" y="T5"/>
                        </a:cxn>
                        <a:cxn ang="T129">
                          <a:pos x="T6" y="T7"/>
                        </a:cxn>
                        <a:cxn ang="T130">
                          <a:pos x="T8" y="T9"/>
                        </a:cxn>
                        <a:cxn ang="T131">
                          <a:pos x="T10" y="T11"/>
                        </a:cxn>
                        <a:cxn ang="T132">
                          <a:pos x="T12" y="T13"/>
                        </a:cxn>
                        <a:cxn ang="T133">
                          <a:pos x="T14" y="T15"/>
                        </a:cxn>
                        <a:cxn ang="T134">
                          <a:pos x="T16" y="T17"/>
                        </a:cxn>
                        <a:cxn ang="T135">
                          <a:pos x="T18" y="T19"/>
                        </a:cxn>
                        <a:cxn ang="T136">
                          <a:pos x="T20" y="T21"/>
                        </a:cxn>
                        <a:cxn ang="T137">
                          <a:pos x="T22" y="T23"/>
                        </a:cxn>
                        <a:cxn ang="T138">
                          <a:pos x="T24" y="T25"/>
                        </a:cxn>
                        <a:cxn ang="T139">
                          <a:pos x="T26" y="T27"/>
                        </a:cxn>
                        <a:cxn ang="T140">
                          <a:pos x="T28" y="T29"/>
                        </a:cxn>
                        <a:cxn ang="T141">
                          <a:pos x="T30" y="T31"/>
                        </a:cxn>
                        <a:cxn ang="T142">
                          <a:pos x="T32" y="T33"/>
                        </a:cxn>
                        <a:cxn ang="T143">
                          <a:pos x="T34" y="T35"/>
                        </a:cxn>
                        <a:cxn ang="T144">
                          <a:pos x="T36" y="T37"/>
                        </a:cxn>
                        <a:cxn ang="T145">
                          <a:pos x="T38" y="T39"/>
                        </a:cxn>
                        <a:cxn ang="T146">
                          <a:pos x="T40" y="T41"/>
                        </a:cxn>
                        <a:cxn ang="T147">
                          <a:pos x="T42" y="T43"/>
                        </a:cxn>
                        <a:cxn ang="T148">
                          <a:pos x="T44" y="T45"/>
                        </a:cxn>
                        <a:cxn ang="T149">
                          <a:pos x="T46" y="T47"/>
                        </a:cxn>
                        <a:cxn ang="T150">
                          <a:pos x="T48" y="T49"/>
                        </a:cxn>
                        <a:cxn ang="T151">
                          <a:pos x="T50" y="T51"/>
                        </a:cxn>
                        <a:cxn ang="T152">
                          <a:pos x="T52" y="T53"/>
                        </a:cxn>
                        <a:cxn ang="T153">
                          <a:pos x="T54" y="T55"/>
                        </a:cxn>
                        <a:cxn ang="T154">
                          <a:pos x="T56" y="T57"/>
                        </a:cxn>
                        <a:cxn ang="T155">
                          <a:pos x="T58" y="T59"/>
                        </a:cxn>
                        <a:cxn ang="T156">
                          <a:pos x="T60" y="T61"/>
                        </a:cxn>
                        <a:cxn ang="T157">
                          <a:pos x="T62" y="T63"/>
                        </a:cxn>
                        <a:cxn ang="T158">
                          <a:pos x="T64" y="T65"/>
                        </a:cxn>
                        <a:cxn ang="T159">
                          <a:pos x="T66" y="T67"/>
                        </a:cxn>
                        <a:cxn ang="T160">
                          <a:pos x="T68" y="T69"/>
                        </a:cxn>
                        <a:cxn ang="T161">
                          <a:pos x="T70" y="T71"/>
                        </a:cxn>
                        <a:cxn ang="T162">
                          <a:pos x="T72" y="T73"/>
                        </a:cxn>
                        <a:cxn ang="T163">
                          <a:pos x="T74" y="T75"/>
                        </a:cxn>
                        <a:cxn ang="T164">
                          <a:pos x="T76" y="T77"/>
                        </a:cxn>
                        <a:cxn ang="T165">
                          <a:pos x="T78" y="T79"/>
                        </a:cxn>
                        <a:cxn ang="T166">
                          <a:pos x="T80" y="T81"/>
                        </a:cxn>
                        <a:cxn ang="T167">
                          <a:pos x="T82" y="T83"/>
                        </a:cxn>
                        <a:cxn ang="T168">
                          <a:pos x="T84" y="T85"/>
                        </a:cxn>
                        <a:cxn ang="T169">
                          <a:pos x="T86" y="T87"/>
                        </a:cxn>
                        <a:cxn ang="T170">
                          <a:pos x="T88" y="T89"/>
                        </a:cxn>
                        <a:cxn ang="T171">
                          <a:pos x="T90" y="T91"/>
                        </a:cxn>
                        <a:cxn ang="T172">
                          <a:pos x="T92" y="T93"/>
                        </a:cxn>
                        <a:cxn ang="T173">
                          <a:pos x="T94" y="T95"/>
                        </a:cxn>
                        <a:cxn ang="T174">
                          <a:pos x="T96" y="T97"/>
                        </a:cxn>
                        <a:cxn ang="T175">
                          <a:pos x="T98" y="T99"/>
                        </a:cxn>
                        <a:cxn ang="T176">
                          <a:pos x="T100" y="T101"/>
                        </a:cxn>
                        <a:cxn ang="T177">
                          <a:pos x="T102" y="T103"/>
                        </a:cxn>
                        <a:cxn ang="T178">
                          <a:pos x="T104" y="T105"/>
                        </a:cxn>
                        <a:cxn ang="T179">
                          <a:pos x="T106" y="T107"/>
                        </a:cxn>
                        <a:cxn ang="T180">
                          <a:pos x="T108" y="T109"/>
                        </a:cxn>
                        <a:cxn ang="T181">
                          <a:pos x="T110" y="T111"/>
                        </a:cxn>
                        <a:cxn ang="T182">
                          <a:pos x="T112" y="T113"/>
                        </a:cxn>
                        <a:cxn ang="T183">
                          <a:pos x="T114" y="T115"/>
                        </a:cxn>
                        <a:cxn ang="T184">
                          <a:pos x="T116" y="T117"/>
                        </a:cxn>
                        <a:cxn ang="T185">
                          <a:pos x="T118" y="T119"/>
                        </a:cxn>
                        <a:cxn ang="T186">
                          <a:pos x="T120" y="T121"/>
                        </a:cxn>
                        <a:cxn ang="T187">
                          <a:pos x="T122" y="T123"/>
                        </a:cxn>
                        <a:cxn ang="T188">
                          <a:pos x="T124" y="T125"/>
                        </a:cxn>
                      </a:cxnLst>
                      <a:rect l="0" t="0" r="r" b="b"/>
                      <a:pathLst>
                        <a:path w="218" h="266">
                          <a:moveTo>
                            <a:pt x="212" y="36"/>
                          </a:moveTo>
                          <a:lnTo>
                            <a:pt x="212" y="36"/>
                          </a:lnTo>
                          <a:lnTo>
                            <a:pt x="206" y="26"/>
                          </a:lnTo>
                          <a:lnTo>
                            <a:pt x="198" y="18"/>
                          </a:lnTo>
                          <a:lnTo>
                            <a:pt x="190" y="10"/>
                          </a:lnTo>
                          <a:lnTo>
                            <a:pt x="180" y="6"/>
                          </a:lnTo>
                          <a:lnTo>
                            <a:pt x="172" y="2"/>
                          </a:lnTo>
                          <a:lnTo>
                            <a:pt x="164" y="2"/>
                          </a:lnTo>
                          <a:lnTo>
                            <a:pt x="154" y="0"/>
                          </a:lnTo>
                          <a:lnTo>
                            <a:pt x="142" y="2"/>
                          </a:lnTo>
                          <a:lnTo>
                            <a:pt x="128" y="8"/>
                          </a:lnTo>
                          <a:lnTo>
                            <a:pt x="116" y="16"/>
                          </a:lnTo>
                          <a:lnTo>
                            <a:pt x="104" y="26"/>
                          </a:lnTo>
                          <a:lnTo>
                            <a:pt x="94" y="36"/>
                          </a:lnTo>
                          <a:lnTo>
                            <a:pt x="78" y="54"/>
                          </a:lnTo>
                          <a:lnTo>
                            <a:pt x="68" y="70"/>
                          </a:lnTo>
                          <a:lnTo>
                            <a:pt x="52" y="94"/>
                          </a:lnTo>
                          <a:lnTo>
                            <a:pt x="26" y="130"/>
                          </a:lnTo>
                          <a:lnTo>
                            <a:pt x="12" y="148"/>
                          </a:lnTo>
                          <a:lnTo>
                            <a:pt x="0" y="160"/>
                          </a:lnTo>
                          <a:lnTo>
                            <a:pt x="6" y="172"/>
                          </a:lnTo>
                          <a:lnTo>
                            <a:pt x="14" y="184"/>
                          </a:lnTo>
                          <a:lnTo>
                            <a:pt x="22" y="196"/>
                          </a:lnTo>
                          <a:lnTo>
                            <a:pt x="32" y="206"/>
                          </a:lnTo>
                          <a:lnTo>
                            <a:pt x="56" y="178"/>
                          </a:lnTo>
                          <a:lnTo>
                            <a:pt x="68" y="162"/>
                          </a:lnTo>
                          <a:lnTo>
                            <a:pt x="82" y="148"/>
                          </a:lnTo>
                          <a:lnTo>
                            <a:pt x="94" y="138"/>
                          </a:lnTo>
                          <a:lnTo>
                            <a:pt x="100" y="136"/>
                          </a:lnTo>
                          <a:lnTo>
                            <a:pt x="106" y="134"/>
                          </a:lnTo>
                          <a:lnTo>
                            <a:pt x="112" y="136"/>
                          </a:lnTo>
                          <a:lnTo>
                            <a:pt x="118" y="138"/>
                          </a:lnTo>
                          <a:lnTo>
                            <a:pt x="122" y="144"/>
                          </a:lnTo>
                          <a:lnTo>
                            <a:pt x="128" y="154"/>
                          </a:lnTo>
                          <a:lnTo>
                            <a:pt x="130" y="166"/>
                          </a:lnTo>
                          <a:lnTo>
                            <a:pt x="128" y="178"/>
                          </a:lnTo>
                          <a:lnTo>
                            <a:pt x="124" y="188"/>
                          </a:lnTo>
                          <a:lnTo>
                            <a:pt x="116" y="198"/>
                          </a:lnTo>
                          <a:lnTo>
                            <a:pt x="96" y="216"/>
                          </a:lnTo>
                          <a:lnTo>
                            <a:pt x="72" y="236"/>
                          </a:lnTo>
                          <a:lnTo>
                            <a:pt x="104" y="252"/>
                          </a:lnTo>
                          <a:lnTo>
                            <a:pt x="120" y="260"/>
                          </a:lnTo>
                          <a:lnTo>
                            <a:pt x="136" y="266"/>
                          </a:lnTo>
                          <a:lnTo>
                            <a:pt x="162" y="230"/>
                          </a:lnTo>
                          <a:lnTo>
                            <a:pt x="184" y="196"/>
                          </a:lnTo>
                          <a:lnTo>
                            <a:pt x="198" y="164"/>
                          </a:lnTo>
                          <a:lnTo>
                            <a:pt x="210" y="136"/>
                          </a:lnTo>
                          <a:lnTo>
                            <a:pt x="216" y="108"/>
                          </a:lnTo>
                          <a:lnTo>
                            <a:pt x="218" y="82"/>
                          </a:lnTo>
                          <a:lnTo>
                            <a:pt x="216" y="58"/>
                          </a:lnTo>
                          <a:lnTo>
                            <a:pt x="212" y="36"/>
                          </a:lnTo>
                          <a:close/>
                        </a:path>
                      </a:pathLst>
                    </a:custGeom>
                    <a:solidFill>
                      <a:srgbClr val="4A332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64" name="Freeform 315"/>
                    <p:cNvSpPr>
                      <a:spLocks/>
                    </p:cNvSpPr>
                    <p:nvPr/>
                  </p:nvSpPr>
                  <p:spPr bwMode="auto">
                    <a:xfrm>
                      <a:off x="2806" y="2429"/>
                      <a:ext cx="108" cy="152"/>
                    </a:xfrm>
                    <a:custGeom>
                      <a:avLst/>
                      <a:gdLst>
                        <a:gd name="T0" fmla="*/ 108 w 108"/>
                        <a:gd name="T1" fmla="*/ 30 h 152"/>
                        <a:gd name="T2" fmla="*/ 108 w 108"/>
                        <a:gd name="T3" fmla="*/ 30 h 152"/>
                        <a:gd name="T4" fmla="*/ 98 w 108"/>
                        <a:gd name="T5" fmla="*/ 12 h 152"/>
                        <a:gd name="T6" fmla="*/ 94 w 108"/>
                        <a:gd name="T7" fmla="*/ 6 h 152"/>
                        <a:gd name="T8" fmla="*/ 90 w 108"/>
                        <a:gd name="T9" fmla="*/ 2 h 152"/>
                        <a:gd name="T10" fmla="*/ 86 w 108"/>
                        <a:gd name="T11" fmla="*/ 0 h 152"/>
                        <a:gd name="T12" fmla="*/ 82 w 108"/>
                        <a:gd name="T13" fmla="*/ 2 h 152"/>
                        <a:gd name="T14" fmla="*/ 76 w 108"/>
                        <a:gd name="T15" fmla="*/ 4 h 152"/>
                        <a:gd name="T16" fmla="*/ 70 w 108"/>
                        <a:gd name="T17" fmla="*/ 8 h 152"/>
                        <a:gd name="T18" fmla="*/ 58 w 108"/>
                        <a:gd name="T19" fmla="*/ 22 h 152"/>
                        <a:gd name="T20" fmla="*/ 42 w 108"/>
                        <a:gd name="T21" fmla="*/ 48 h 152"/>
                        <a:gd name="T22" fmla="*/ 0 w 108"/>
                        <a:gd name="T23" fmla="*/ 124 h 152"/>
                        <a:gd name="T24" fmla="*/ 0 w 108"/>
                        <a:gd name="T25" fmla="*/ 124 h 152"/>
                        <a:gd name="T26" fmla="*/ 2 w 108"/>
                        <a:gd name="T27" fmla="*/ 126 h 152"/>
                        <a:gd name="T28" fmla="*/ 2 w 108"/>
                        <a:gd name="T29" fmla="*/ 126 h 152"/>
                        <a:gd name="T30" fmla="*/ 14 w 108"/>
                        <a:gd name="T31" fmla="*/ 118 h 152"/>
                        <a:gd name="T32" fmla="*/ 26 w 108"/>
                        <a:gd name="T33" fmla="*/ 112 h 152"/>
                        <a:gd name="T34" fmla="*/ 46 w 108"/>
                        <a:gd name="T35" fmla="*/ 96 h 152"/>
                        <a:gd name="T36" fmla="*/ 58 w 108"/>
                        <a:gd name="T37" fmla="*/ 84 h 152"/>
                        <a:gd name="T38" fmla="*/ 62 w 108"/>
                        <a:gd name="T39" fmla="*/ 80 h 152"/>
                        <a:gd name="T40" fmla="*/ 62 w 108"/>
                        <a:gd name="T41" fmla="*/ 80 h 152"/>
                        <a:gd name="T42" fmla="*/ 60 w 108"/>
                        <a:gd name="T43" fmla="*/ 84 h 152"/>
                        <a:gd name="T44" fmla="*/ 50 w 108"/>
                        <a:gd name="T45" fmla="*/ 96 h 152"/>
                        <a:gd name="T46" fmla="*/ 32 w 108"/>
                        <a:gd name="T47" fmla="*/ 114 h 152"/>
                        <a:gd name="T48" fmla="*/ 22 w 108"/>
                        <a:gd name="T49" fmla="*/ 122 h 152"/>
                        <a:gd name="T50" fmla="*/ 8 w 108"/>
                        <a:gd name="T51" fmla="*/ 132 h 152"/>
                        <a:gd name="T52" fmla="*/ 8 w 108"/>
                        <a:gd name="T53" fmla="*/ 132 h 152"/>
                        <a:gd name="T54" fmla="*/ 22 w 108"/>
                        <a:gd name="T55" fmla="*/ 142 h 152"/>
                        <a:gd name="T56" fmla="*/ 36 w 108"/>
                        <a:gd name="T57" fmla="*/ 152 h 152"/>
                        <a:gd name="T58" fmla="*/ 36 w 108"/>
                        <a:gd name="T59" fmla="*/ 152 h 152"/>
                        <a:gd name="T60" fmla="*/ 60 w 108"/>
                        <a:gd name="T61" fmla="*/ 126 h 152"/>
                        <a:gd name="T62" fmla="*/ 74 w 108"/>
                        <a:gd name="T63" fmla="*/ 110 h 152"/>
                        <a:gd name="T64" fmla="*/ 86 w 108"/>
                        <a:gd name="T65" fmla="*/ 94 h 152"/>
                        <a:gd name="T66" fmla="*/ 98 w 108"/>
                        <a:gd name="T67" fmla="*/ 78 h 152"/>
                        <a:gd name="T68" fmla="*/ 106 w 108"/>
                        <a:gd name="T69" fmla="*/ 60 h 152"/>
                        <a:gd name="T70" fmla="*/ 108 w 108"/>
                        <a:gd name="T71" fmla="*/ 44 h 152"/>
                        <a:gd name="T72" fmla="*/ 108 w 108"/>
                        <a:gd name="T73" fmla="*/ 36 h 152"/>
                        <a:gd name="T74" fmla="*/ 108 w 108"/>
                        <a:gd name="T75" fmla="*/ 30 h 152"/>
                        <a:gd name="T76" fmla="*/ 108 w 108"/>
                        <a:gd name="T77" fmla="*/ 30 h 152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</a:gdLst>
                      <a:ahLst/>
                      <a:cxnLst>
                        <a:cxn ang="T78">
                          <a:pos x="T0" y="T1"/>
                        </a:cxn>
                        <a:cxn ang="T79">
                          <a:pos x="T2" y="T3"/>
                        </a:cxn>
                        <a:cxn ang="T80">
                          <a:pos x="T4" y="T5"/>
                        </a:cxn>
                        <a:cxn ang="T81">
                          <a:pos x="T6" y="T7"/>
                        </a:cxn>
                        <a:cxn ang="T82">
                          <a:pos x="T8" y="T9"/>
                        </a:cxn>
                        <a:cxn ang="T83">
                          <a:pos x="T10" y="T11"/>
                        </a:cxn>
                        <a:cxn ang="T84">
                          <a:pos x="T12" y="T13"/>
                        </a:cxn>
                        <a:cxn ang="T85">
                          <a:pos x="T14" y="T15"/>
                        </a:cxn>
                        <a:cxn ang="T86">
                          <a:pos x="T16" y="T17"/>
                        </a:cxn>
                        <a:cxn ang="T87">
                          <a:pos x="T18" y="T19"/>
                        </a:cxn>
                        <a:cxn ang="T88">
                          <a:pos x="T20" y="T21"/>
                        </a:cxn>
                        <a:cxn ang="T89">
                          <a:pos x="T22" y="T23"/>
                        </a:cxn>
                        <a:cxn ang="T90">
                          <a:pos x="T24" y="T25"/>
                        </a:cxn>
                        <a:cxn ang="T91">
                          <a:pos x="T26" y="T27"/>
                        </a:cxn>
                        <a:cxn ang="T92">
                          <a:pos x="T28" y="T29"/>
                        </a:cxn>
                        <a:cxn ang="T93">
                          <a:pos x="T30" y="T31"/>
                        </a:cxn>
                        <a:cxn ang="T94">
                          <a:pos x="T32" y="T33"/>
                        </a:cxn>
                        <a:cxn ang="T95">
                          <a:pos x="T34" y="T35"/>
                        </a:cxn>
                        <a:cxn ang="T96">
                          <a:pos x="T36" y="T37"/>
                        </a:cxn>
                        <a:cxn ang="T97">
                          <a:pos x="T38" y="T39"/>
                        </a:cxn>
                        <a:cxn ang="T98">
                          <a:pos x="T40" y="T41"/>
                        </a:cxn>
                        <a:cxn ang="T99">
                          <a:pos x="T42" y="T43"/>
                        </a:cxn>
                        <a:cxn ang="T100">
                          <a:pos x="T44" y="T45"/>
                        </a:cxn>
                        <a:cxn ang="T101">
                          <a:pos x="T46" y="T47"/>
                        </a:cxn>
                        <a:cxn ang="T102">
                          <a:pos x="T48" y="T49"/>
                        </a:cxn>
                        <a:cxn ang="T103">
                          <a:pos x="T50" y="T51"/>
                        </a:cxn>
                        <a:cxn ang="T104">
                          <a:pos x="T52" y="T53"/>
                        </a:cxn>
                        <a:cxn ang="T105">
                          <a:pos x="T54" y="T55"/>
                        </a:cxn>
                        <a:cxn ang="T106">
                          <a:pos x="T56" y="T57"/>
                        </a:cxn>
                        <a:cxn ang="T107">
                          <a:pos x="T58" y="T59"/>
                        </a:cxn>
                        <a:cxn ang="T108">
                          <a:pos x="T60" y="T61"/>
                        </a:cxn>
                        <a:cxn ang="T109">
                          <a:pos x="T62" y="T63"/>
                        </a:cxn>
                        <a:cxn ang="T110">
                          <a:pos x="T64" y="T65"/>
                        </a:cxn>
                        <a:cxn ang="T111">
                          <a:pos x="T66" y="T67"/>
                        </a:cxn>
                        <a:cxn ang="T112">
                          <a:pos x="T68" y="T69"/>
                        </a:cxn>
                        <a:cxn ang="T113">
                          <a:pos x="T70" y="T71"/>
                        </a:cxn>
                        <a:cxn ang="T114">
                          <a:pos x="T72" y="T73"/>
                        </a:cxn>
                        <a:cxn ang="T115">
                          <a:pos x="T74" y="T75"/>
                        </a:cxn>
                        <a:cxn ang="T116">
                          <a:pos x="T76" y="T77"/>
                        </a:cxn>
                      </a:cxnLst>
                      <a:rect l="0" t="0" r="r" b="b"/>
                      <a:pathLst>
                        <a:path w="108" h="152">
                          <a:moveTo>
                            <a:pt x="108" y="30"/>
                          </a:moveTo>
                          <a:lnTo>
                            <a:pt x="108" y="30"/>
                          </a:lnTo>
                          <a:lnTo>
                            <a:pt x="98" y="12"/>
                          </a:lnTo>
                          <a:lnTo>
                            <a:pt x="94" y="6"/>
                          </a:lnTo>
                          <a:lnTo>
                            <a:pt x="90" y="2"/>
                          </a:lnTo>
                          <a:lnTo>
                            <a:pt x="86" y="0"/>
                          </a:lnTo>
                          <a:lnTo>
                            <a:pt x="82" y="2"/>
                          </a:lnTo>
                          <a:lnTo>
                            <a:pt x="76" y="4"/>
                          </a:lnTo>
                          <a:lnTo>
                            <a:pt x="70" y="8"/>
                          </a:lnTo>
                          <a:lnTo>
                            <a:pt x="58" y="22"/>
                          </a:lnTo>
                          <a:lnTo>
                            <a:pt x="42" y="48"/>
                          </a:lnTo>
                          <a:lnTo>
                            <a:pt x="0" y="124"/>
                          </a:lnTo>
                          <a:lnTo>
                            <a:pt x="2" y="126"/>
                          </a:lnTo>
                          <a:lnTo>
                            <a:pt x="14" y="118"/>
                          </a:lnTo>
                          <a:lnTo>
                            <a:pt x="26" y="112"/>
                          </a:lnTo>
                          <a:lnTo>
                            <a:pt x="46" y="96"/>
                          </a:lnTo>
                          <a:lnTo>
                            <a:pt x="58" y="84"/>
                          </a:lnTo>
                          <a:lnTo>
                            <a:pt x="62" y="80"/>
                          </a:lnTo>
                          <a:lnTo>
                            <a:pt x="60" y="84"/>
                          </a:lnTo>
                          <a:lnTo>
                            <a:pt x="50" y="96"/>
                          </a:lnTo>
                          <a:lnTo>
                            <a:pt x="32" y="114"/>
                          </a:lnTo>
                          <a:lnTo>
                            <a:pt x="22" y="122"/>
                          </a:lnTo>
                          <a:lnTo>
                            <a:pt x="8" y="132"/>
                          </a:lnTo>
                          <a:lnTo>
                            <a:pt x="22" y="142"/>
                          </a:lnTo>
                          <a:lnTo>
                            <a:pt x="36" y="152"/>
                          </a:lnTo>
                          <a:lnTo>
                            <a:pt x="60" y="126"/>
                          </a:lnTo>
                          <a:lnTo>
                            <a:pt x="74" y="110"/>
                          </a:lnTo>
                          <a:lnTo>
                            <a:pt x="86" y="94"/>
                          </a:lnTo>
                          <a:lnTo>
                            <a:pt x="98" y="78"/>
                          </a:lnTo>
                          <a:lnTo>
                            <a:pt x="106" y="60"/>
                          </a:lnTo>
                          <a:lnTo>
                            <a:pt x="108" y="44"/>
                          </a:lnTo>
                          <a:lnTo>
                            <a:pt x="108" y="36"/>
                          </a:lnTo>
                          <a:lnTo>
                            <a:pt x="108" y="30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65" name="Freeform 316"/>
                    <p:cNvSpPr>
                      <a:spLocks/>
                    </p:cNvSpPr>
                    <p:nvPr/>
                  </p:nvSpPr>
                  <p:spPr bwMode="auto">
                    <a:xfrm>
                      <a:off x="2892" y="2543"/>
                      <a:ext cx="40" cy="54"/>
                    </a:xfrm>
                    <a:custGeom>
                      <a:avLst/>
                      <a:gdLst>
                        <a:gd name="T0" fmla="*/ 40 w 40"/>
                        <a:gd name="T1" fmla="*/ 42 h 54"/>
                        <a:gd name="T2" fmla="*/ 22 w 40"/>
                        <a:gd name="T3" fmla="*/ 0 h 54"/>
                        <a:gd name="T4" fmla="*/ 22 w 40"/>
                        <a:gd name="T5" fmla="*/ 0 h 54"/>
                        <a:gd name="T6" fmla="*/ 16 w 40"/>
                        <a:gd name="T7" fmla="*/ 4 h 54"/>
                        <a:gd name="T8" fmla="*/ 10 w 40"/>
                        <a:gd name="T9" fmla="*/ 8 h 54"/>
                        <a:gd name="T10" fmla="*/ 6 w 40"/>
                        <a:gd name="T11" fmla="*/ 12 h 54"/>
                        <a:gd name="T12" fmla="*/ 0 w 40"/>
                        <a:gd name="T13" fmla="*/ 16 h 54"/>
                        <a:gd name="T14" fmla="*/ 22 w 40"/>
                        <a:gd name="T15" fmla="*/ 54 h 54"/>
                        <a:gd name="T16" fmla="*/ 22 w 40"/>
                        <a:gd name="T17" fmla="*/ 54 h 54"/>
                        <a:gd name="T18" fmla="*/ 40 w 40"/>
                        <a:gd name="T19" fmla="*/ 42 h 54"/>
                        <a:gd name="T20" fmla="*/ 40 w 40"/>
                        <a:gd name="T21" fmla="*/ 42 h 54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</a:gdLst>
                      <a:ahLst/>
                      <a:cxnLst>
                        <a:cxn ang="T22">
                          <a:pos x="T0" y="T1"/>
                        </a:cxn>
                        <a:cxn ang="T23">
                          <a:pos x="T2" y="T3"/>
                        </a:cxn>
                        <a:cxn ang="T24">
                          <a:pos x="T4" y="T5"/>
                        </a:cxn>
                        <a:cxn ang="T25">
                          <a:pos x="T6" y="T7"/>
                        </a:cxn>
                        <a:cxn ang="T26">
                          <a:pos x="T8" y="T9"/>
                        </a:cxn>
                        <a:cxn ang="T27">
                          <a:pos x="T10" y="T11"/>
                        </a:cxn>
                        <a:cxn ang="T28">
                          <a:pos x="T12" y="T13"/>
                        </a:cxn>
                        <a:cxn ang="T29">
                          <a:pos x="T14" y="T15"/>
                        </a:cxn>
                        <a:cxn ang="T30">
                          <a:pos x="T16" y="T17"/>
                        </a:cxn>
                        <a:cxn ang="T31">
                          <a:pos x="T18" y="T19"/>
                        </a:cxn>
                        <a:cxn ang="T32">
                          <a:pos x="T20" y="T21"/>
                        </a:cxn>
                      </a:cxnLst>
                      <a:rect l="0" t="0" r="r" b="b"/>
                      <a:pathLst>
                        <a:path w="40" h="54">
                          <a:moveTo>
                            <a:pt x="40" y="42"/>
                          </a:moveTo>
                          <a:lnTo>
                            <a:pt x="22" y="0"/>
                          </a:lnTo>
                          <a:lnTo>
                            <a:pt x="16" y="4"/>
                          </a:lnTo>
                          <a:lnTo>
                            <a:pt x="10" y="8"/>
                          </a:lnTo>
                          <a:lnTo>
                            <a:pt x="6" y="12"/>
                          </a:lnTo>
                          <a:lnTo>
                            <a:pt x="0" y="16"/>
                          </a:lnTo>
                          <a:lnTo>
                            <a:pt x="22" y="54"/>
                          </a:lnTo>
                          <a:lnTo>
                            <a:pt x="40" y="4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66" name="Freeform 317"/>
                    <p:cNvSpPr>
                      <a:spLocks/>
                    </p:cNvSpPr>
                    <p:nvPr/>
                  </p:nvSpPr>
                  <p:spPr bwMode="auto">
                    <a:xfrm>
                      <a:off x="2896" y="2383"/>
                      <a:ext cx="96" cy="240"/>
                    </a:xfrm>
                    <a:custGeom>
                      <a:avLst/>
                      <a:gdLst>
                        <a:gd name="T0" fmla="*/ 90 w 96"/>
                        <a:gd name="T1" fmla="*/ 0 h 240"/>
                        <a:gd name="T2" fmla="*/ 90 w 96"/>
                        <a:gd name="T3" fmla="*/ 0 h 240"/>
                        <a:gd name="T4" fmla="*/ 94 w 96"/>
                        <a:gd name="T5" fmla="*/ 22 h 240"/>
                        <a:gd name="T6" fmla="*/ 96 w 96"/>
                        <a:gd name="T7" fmla="*/ 44 h 240"/>
                        <a:gd name="T8" fmla="*/ 94 w 96"/>
                        <a:gd name="T9" fmla="*/ 66 h 240"/>
                        <a:gd name="T10" fmla="*/ 90 w 96"/>
                        <a:gd name="T11" fmla="*/ 88 h 240"/>
                        <a:gd name="T12" fmla="*/ 86 w 96"/>
                        <a:gd name="T13" fmla="*/ 108 h 240"/>
                        <a:gd name="T14" fmla="*/ 78 w 96"/>
                        <a:gd name="T15" fmla="*/ 128 h 240"/>
                        <a:gd name="T16" fmla="*/ 68 w 96"/>
                        <a:gd name="T17" fmla="*/ 148 h 240"/>
                        <a:gd name="T18" fmla="*/ 60 w 96"/>
                        <a:gd name="T19" fmla="*/ 164 h 240"/>
                        <a:gd name="T20" fmla="*/ 40 w 96"/>
                        <a:gd name="T21" fmla="*/ 196 h 240"/>
                        <a:gd name="T22" fmla="*/ 22 w 96"/>
                        <a:gd name="T23" fmla="*/ 218 h 240"/>
                        <a:gd name="T24" fmla="*/ 2 w 96"/>
                        <a:gd name="T25" fmla="*/ 240 h 240"/>
                        <a:gd name="T26" fmla="*/ 2 w 96"/>
                        <a:gd name="T27" fmla="*/ 240 h 240"/>
                        <a:gd name="T28" fmla="*/ 2 w 96"/>
                        <a:gd name="T29" fmla="*/ 240 h 240"/>
                        <a:gd name="T30" fmla="*/ 0 w 96"/>
                        <a:gd name="T31" fmla="*/ 238 h 240"/>
                        <a:gd name="T32" fmla="*/ 0 w 96"/>
                        <a:gd name="T33" fmla="*/ 238 h 240"/>
                        <a:gd name="T34" fmla="*/ 20 w 96"/>
                        <a:gd name="T35" fmla="*/ 218 h 240"/>
                        <a:gd name="T36" fmla="*/ 36 w 96"/>
                        <a:gd name="T37" fmla="*/ 194 h 240"/>
                        <a:gd name="T38" fmla="*/ 56 w 96"/>
                        <a:gd name="T39" fmla="*/ 166 h 240"/>
                        <a:gd name="T40" fmla="*/ 66 w 96"/>
                        <a:gd name="T41" fmla="*/ 148 h 240"/>
                        <a:gd name="T42" fmla="*/ 74 w 96"/>
                        <a:gd name="T43" fmla="*/ 130 h 240"/>
                        <a:gd name="T44" fmla="*/ 82 w 96"/>
                        <a:gd name="T45" fmla="*/ 110 h 240"/>
                        <a:gd name="T46" fmla="*/ 88 w 96"/>
                        <a:gd name="T47" fmla="*/ 90 h 240"/>
                        <a:gd name="T48" fmla="*/ 92 w 96"/>
                        <a:gd name="T49" fmla="*/ 70 h 240"/>
                        <a:gd name="T50" fmla="*/ 92 w 96"/>
                        <a:gd name="T51" fmla="*/ 48 h 240"/>
                        <a:gd name="T52" fmla="*/ 92 w 96"/>
                        <a:gd name="T53" fmla="*/ 26 h 240"/>
                        <a:gd name="T54" fmla="*/ 88 w 96"/>
                        <a:gd name="T55" fmla="*/ 2 h 240"/>
                        <a:gd name="T56" fmla="*/ 88 w 96"/>
                        <a:gd name="T57" fmla="*/ 2 h 240"/>
                        <a:gd name="T58" fmla="*/ 88 w 96"/>
                        <a:gd name="T59" fmla="*/ 0 h 240"/>
                        <a:gd name="T60" fmla="*/ 88 w 96"/>
                        <a:gd name="T61" fmla="*/ 0 h 240"/>
                        <a:gd name="T62" fmla="*/ 90 w 96"/>
                        <a:gd name="T63" fmla="*/ 0 h 240"/>
                        <a:gd name="T64" fmla="*/ 90 w 96"/>
                        <a:gd name="T65" fmla="*/ 0 h 240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0" t="0" r="r" b="b"/>
                      <a:pathLst>
                        <a:path w="96" h="240">
                          <a:moveTo>
                            <a:pt x="90" y="0"/>
                          </a:moveTo>
                          <a:lnTo>
                            <a:pt x="90" y="0"/>
                          </a:lnTo>
                          <a:lnTo>
                            <a:pt x="94" y="22"/>
                          </a:lnTo>
                          <a:lnTo>
                            <a:pt x="96" y="44"/>
                          </a:lnTo>
                          <a:lnTo>
                            <a:pt x="94" y="66"/>
                          </a:lnTo>
                          <a:lnTo>
                            <a:pt x="90" y="88"/>
                          </a:lnTo>
                          <a:lnTo>
                            <a:pt x="86" y="108"/>
                          </a:lnTo>
                          <a:lnTo>
                            <a:pt x="78" y="128"/>
                          </a:lnTo>
                          <a:lnTo>
                            <a:pt x="68" y="148"/>
                          </a:lnTo>
                          <a:lnTo>
                            <a:pt x="60" y="164"/>
                          </a:lnTo>
                          <a:lnTo>
                            <a:pt x="40" y="196"/>
                          </a:lnTo>
                          <a:lnTo>
                            <a:pt x="22" y="218"/>
                          </a:lnTo>
                          <a:lnTo>
                            <a:pt x="2" y="240"/>
                          </a:lnTo>
                          <a:lnTo>
                            <a:pt x="0" y="238"/>
                          </a:lnTo>
                          <a:lnTo>
                            <a:pt x="20" y="218"/>
                          </a:lnTo>
                          <a:lnTo>
                            <a:pt x="36" y="194"/>
                          </a:lnTo>
                          <a:lnTo>
                            <a:pt x="56" y="166"/>
                          </a:lnTo>
                          <a:lnTo>
                            <a:pt x="66" y="148"/>
                          </a:lnTo>
                          <a:lnTo>
                            <a:pt x="74" y="130"/>
                          </a:lnTo>
                          <a:lnTo>
                            <a:pt x="82" y="110"/>
                          </a:lnTo>
                          <a:lnTo>
                            <a:pt x="88" y="90"/>
                          </a:lnTo>
                          <a:lnTo>
                            <a:pt x="92" y="70"/>
                          </a:lnTo>
                          <a:lnTo>
                            <a:pt x="92" y="48"/>
                          </a:lnTo>
                          <a:lnTo>
                            <a:pt x="92" y="26"/>
                          </a:lnTo>
                          <a:lnTo>
                            <a:pt x="88" y="2"/>
                          </a:lnTo>
                          <a:lnTo>
                            <a:pt x="88" y="0"/>
                          </a:lnTo>
                          <a:lnTo>
                            <a:pt x="90" y="0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67" name="Freeform 318"/>
                    <p:cNvSpPr>
                      <a:spLocks/>
                    </p:cNvSpPr>
                    <p:nvPr/>
                  </p:nvSpPr>
                  <p:spPr bwMode="auto">
                    <a:xfrm>
                      <a:off x="2876" y="2365"/>
                      <a:ext cx="104" cy="148"/>
                    </a:xfrm>
                    <a:custGeom>
                      <a:avLst/>
                      <a:gdLst>
                        <a:gd name="T0" fmla="*/ 104 w 104"/>
                        <a:gd name="T1" fmla="*/ 52 h 148"/>
                        <a:gd name="T2" fmla="*/ 104 w 104"/>
                        <a:gd name="T3" fmla="*/ 52 h 148"/>
                        <a:gd name="T4" fmla="*/ 100 w 104"/>
                        <a:gd name="T5" fmla="*/ 38 h 148"/>
                        <a:gd name="T6" fmla="*/ 96 w 104"/>
                        <a:gd name="T7" fmla="*/ 28 h 148"/>
                        <a:gd name="T8" fmla="*/ 90 w 104"/>
                        <a:gd name="T9" fmla="*/ 20 h 148"/>
                        <a:gd name="T10" fmla="*/ 84 w 104"/>
                        <a:gd name="T11" fmla="*/ 12 h 148"/>
                        <a:gd name="T12" fmla="*/ 74 w 104"/>
                        <a:gd name="T13" fmla="*/ 4 h 148"/>
                        <a:gd name="T14" fmla="*/ 62 w 104"/>
                        <a:gd name="T15" fmla="*/ 0 h 148"/>
                        <a:gd name="T16" fmla="*/ 50 w 104"/>
                        <a:gd name="T17" fmla="*/ 0 h 148"/>
                        <a:gd name="T18" fmla="*/ 50 w 104"/>
                        <a:gd name="T19" fmla="*/ 0 h 148"/>
                        <a:gd name="T20" fmla="*/ 36 w 104"/>
                        <a:gd name="T21" fmla="*/ 2 h 148"/>
                        <a:gd name="T22" fmla="*/ 26 w 104"/>
                        <a:gd name="T23" fmla="*/ 6 h 148"/>
                        <a:gd name="T24" fmla="*/ 18 w 104"/>
                        <a:gd name="T25" fmla="*/ 12 h 148"/>
                        <a:gd name="T26" fmla="*/ 10 w 104"/>
                        <a:gd name="T27" fmla="*/ 18 h 148"/>
                        <a:gd name="T28" fmla="*/ 6 w 104"/>
                        <a:gd name="T29" fmla="*/ 26 h 148"/>
                        <a:gd name="T30" fmla="*/ 2 w 104"/>
                        <a:gd name="T31" fmla="*/ 36 h 148"/>
                        <a:gd name="T32" fmla="*/ 0 w 104"/>
                        <a:gd name="T33" fmla="*/ 48 h 148"/>
                        <a:gd name="T34" fmla="*/ 0 w 104"/>
                        <a:gd name="T35" fmla="*/ 58 h 148"/>
                        <a:gd name="T36" fmla="*/ 0 w 104"/>
                        <a:gd name="T37" fmla="*/ 58 h 148"/>
                        <a:gd name="T38" fmla="*/ 0 w 104"/>
                        <a:gd name="T39" fmla="*/ 72 h 148"/>
                        <a:gd name="T40" fmla="*/ 2 w 104"/>
                        <a:gd name="T41" fmla="*/ 86 h 148"/>
                        <a:gd name="T42" fmla="*/ 6 w 104"/>
                        <a:gd name="T43" fmla="*/ 96 h 148"/>
                        <a:gd name="T44" fmla="*/ 10 w 104"/>
                        <a:gd name="T45" fmla="*/ 106 h 148"/>
                        <a:gd name="T46" fmla="*/ 18 w 104"/>
                        <a:gd name="T47" fmla="*/ 122 h 148"/>
                        <a:gd name="T48" fmla="*/ 28 w 104"/>
                        <a:gd name="T49" fmla="*/ 134 h 148"/>
                        <a:gd name="T50" fmla="*/ 40 w 104"/>
                        <a:gd name="T51" fmla="*/ 142 h 148"/>
                        <a:gd name="T52" fmla="*/ 48 w 104"/>
                        <a:gd name="T53" fmla="*/ 146 h 148"/>
                        <a:gd name="T54" fmla="*/ 56 w 104"/>
                        <a:gd name="T55" fmla="*/ 148 h 148"/>
                        <a:gd name="T56" fmla="*/ 56 w 104"/>
                        <a:gd name="T57" fmla="*/ 148 h 148"/>
                        <a:gd name="T58" fmla="*/ 66 w 104"/>
                        <a:gd name="T59" fmla="*/ 142 h 148"/>
                        <a:gd name="T60" fmla="*/ 74 w 104"/>
                        <a:gd name="T61" fmla="*/ 134 h 148"/>
                        <a:gd name="T62" fmla="*/ 84 w 104"/>
                        <a:gd name="T63" fmla="*/ 124 h 148"/>
                        <a:gd name="T64" fmla="*/ 92 w 104"/>
                        <a:gd name="T65" fmla="*/ 112 h 148"/>
                        <a:gd name="T66" fmla="*/ 98 w 104"/>
                        <a:gd name="T67" fmla="*/ 94 h 148"/>
                        <a:gd name="T68" fmla="*/ 102 w 104"/>
                        <a:gd name="T69" fmla="*/ 76 h 148"/>
                        <a:gd name="T70" fmla="*/ 104 w 104"/>
                        <a:gd name="T71" fmla="*/ 52 h 148"/>
                        <a:gd name="T72" fmla="*/ 104 w 104"/>
                        <a:gd name="T73" fmla="*/ 52 h 148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</a:gdLst>
                      <a:ahLst/>
                      <a:cxnLst>
                        <a:cxn ang="T74">
                          <a:pos x="T0" y="T1"/>
                        </a:cxn>
                        <a:cxn ang="T75">
                          <a:pos x="T2" y="T3"/>
                        </a:cxn>
                        <a:cxn ang="T76">
                          <a:pos x="T4" y="T5"/>
                        </a:cxn>
                        <a:cxn ang="T77">
                          <a:pos x="T6" y="T7"/>
                        </a:cxn>
                        <a:cxn ang="T78">
                          <a:pos x="T8" y="T9"/>
                        </a:cxn>
                        <a:cxn ang="T79">
                          <a:pos x="T10" y="T11"/>
                        </a:cxn>
                        <a:cxn ang="T80">
                          <a:pos x="T12" y="T13"/>
                        </a:cxn>
                        <a:cxn ang="T81">
                          <a:pos x="T14" y="T15"/>
                        </a:cxn>
                        <a:cxn ang="T82">
                          <a:pos x="T16" y="T17"/>
                        </a:cxn>
                        <a:cxn ang="T83">
                          <a:pos x="T18" y="T19"/>
                        </a:cxn>
                        <a:cxn ang="T84">
                          <a:pos x="T20" y="T21"/>
                        </a:cxn>
                        <a:cxn ang="T85">
                          <a:pos x="T22" y="T23"/>
                        </a:cxn>
                        <a:cxn ang="T86">
                          <a:pos x="T24" y="T25"/>
                        </a:cxn>
                        <a:cxn ang="T87">
                          <a:pos x="T26" y="T27"/>
                        </a:cxn>
                        <a:cxn ang="T88">
                          <a:pos x="T28" y="T29"/>
                        </a:cxn>
                        <a:cxn ang="T89">
                          <a:pos x="T30" y="T31"/>
                        </a:cxn>
                        <a:cxn ang="T90">
                          <a:pos x="T32" y="T33"/>
                        </a:cxn>
                        <a:cxn ang="T91">
                          <a:pos x="T34" y="T35"/>
                        </a:cxn>
                        <a:cxn ang="T92">
                          <a:pos x="T36" y="T37"/>
                        </a:cxn>
                        <a:cxn ang="T93">
                          <a:pos x="T38" y="T39"/>
                        </a:cxn>
                        <a:cxn ang="T94">
                          <a:pos x="T40" y="T41"/>
                        </a:cxn>
                        <a:cxn ang="T95">
                          <a:pos x="T42" y="T43"/>
                        </a:cxn>
                        <a:cxn ang="T96">
                          <a:pos x="T44" y="T45"/>
                        </a:cxn>
                        <a:cxn ang="T97">
                          <a:pos x="T46" y="T47"/>
                        </a:cxn>
                        <a:cxn ang="T98">
                          <a:pos x="T48" y="T49"/>
                        </a:cxn>
                        <a:cxn ang="T99">
                          <a:pos x="T50" y="T51"/>
                        </a:cxn>
                        <a:cxn ang="T100">
                          <a:pos x="T52" y="T53"/>
                        </a:cxn>
                        <a:cxn ang="T101">
                          <a:pos x="T54" y="T55"/>
                        </a:cxn>
                        <a:cxn ang="T102">
                          <a:pos x="T56" y="T57"/>
                        </a:cxn>
                        <a:cxn ang="T103">
                          <a:pos x="T58" y="T59"/>
                        </a:cxn>
                        <a:cxn ang="T104">
                          <a:pos x="T60" y="T61"/>
                        </a:cxn>
                        <a:cxn ang="T105">
                          <a:pos x="T62" y="T63"/>
                        </a:cxn>
                        <a:cxn ang="T106">
                          <a:pos x="T64" y="T65"/>
                        </a:cxn>
                        <a:cxn ang="T107">
                          <a:pos x="T66" y="T67"/>
                        </a:cxn>
                        <a:cxn ang="T108">
                          <a:pos x="T68" y="T69"/>
                        </a:cxn>
                        <a:cxn ang="T109">
                          <a:pos x="T70" y="T71"/>
                        </a:cxn>
                        <a:cxn ang="T110">
                          <a:pos x="T72" y="T73"/>
                        </a:cxn>
                      </a:cxnLst>
                      <a:rect l="0" t="0" r="r" b="b"/>
                      <a:pathLst>
                        <a:path w="104" h="148">
                          <a:moveTo>
                            <a:pt x="104" y="52"/>
                          </a:moveTo>
                          <a:lnTo>
                            <a:pt x="104" y="52"/>
                          </a:lnTo>
                          <a:lnTo>
                            <a:pt x="100" y="38"/>
                          </a:lnTo>
                          <a:lnTo>
                            <a:pt x="96" y="28"/>
                          </a:lnTo>
                          <a:lnTo>
                            <a:pt x="90" y="20"/>
                          </a:lnTo>
                          <a:lnTo>
                            <a:pt x="84" y="12"/>
                          </a:lnTo>
                          <a:lnTo>
                            <a:pt x="74" y="4"/>
                          </a:lnTo>
                          <a:lnTo>
                            <a:pt x="62" y="0"/>
                          </a:lnTo>
                          <a:lnTo>
                            <a:pt x="50" y="0"/>
                          </a:lnTo>
                          <a:lnTo>
                            <a:pt x="36" y="2"/>
                          </a:lnTo>
                          <a:lnTo>
                            <a:pt x="26" y="6"/>
                          </a:lnTo>
                          <a:lnTo>
                            <a:pt x="18" y="12"/>
                          </a:lnTo>
                          <a:lnTo>
                            <a:pt x="10" y="18"/>
                          </a:lnTo>
                          <a:lnTo>
                            <a:pt x="6" y="26"/>
                          </a:lnTo>
                          <a:lnTo>
                            <a:pt x="2" y="36"/>
                          </a:lnTo>
                          <a:lnTo>
                            <a:pt x="0" y="48"/>
                          </a:lnTo>
                          <a:lnTo>
                            <a:pt x="0" y="58"/>
                          </a:lnTo>
                          <a:lnTo>
                            <a:pt x="0" y="72"/>
                          </a:lnTo>
                          <a:lnTo>
                            <a:pt x="2" y="86"/>
                          </a:lnTo>
                          <a:lnTo>
                            <a:pt x="6" y="96"/>
                          </a:lnTo>
                          <a:lnTo>
                            <a:pt x="10" y="106"/>
                          </a:lnTo>
                          <a:lnTo>
                            <a:pt x="18" y="122"/>
                          </a:lnTo>
                          <a:lnTo>
                            <a:pt x="28" y="134"/>
                          </a:lnTo>
                          <a:lnTo>
                            <a:pt x="40" y="142"/>
                          </a:lnTo>
                          <a:lnTo>
                            <a:pt x="48" y="146"/>
                          </a:lnTo>
                          <a:lnTo>
                            <a:pt x="56" y="148"/>
                          </a:lnTo>
                          <a:lnTo>
                            <a:pt x="66" y="142"/>
                          </a:lnTo>
                          <a:lnTo>
                            <a:pt x="74" y="134"/>
                          </a:lnTo>
                          <a:lnTo>
                            <a:pt x="84" y="124"/>
                          </a:lnTo>
                          <a:lnTo>
                            <a:pt x="92" y="112"/>
                          </a:lnTo>
                          <a:lnTo>
                            <a:pt x="98" y="94"/>
                          </a:lnTo>
                          <a:lnTo>
                            <a:pt x="102" y="76"/>
                          </a:lnTo>
                          <a:lnTo>
                            <a:pt x="104" y="52"/>
                          </a:lnTo>
                          <a:close/>
                        </a:path>
                      </a:pathLst>
                    </a:custGeom>
                    <a:solidFill>
                      <a:srgbClr val="FDCA9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68" name="Freeform 319"/>
                    <p:cNvSpPr>
                      <a:spLocks/>
                    </p:cNvSpPr>
                    <p:nvPr/>
                  </p:nvSpPr>
                  <p:spPr bwMode="auto">
                    <a:xfrm>
                      <a:off x="2856" y="2357"/>
                      <a:ext cx="120" cy="86"/>
                    </a:xfrm>
                    <a:custGeom>
                      <a:avLst/>
                      <a:gdLst>
                        <a:gd name="T0" fmla="*/ 62 w 120"/>
                        <a:gd name="T1" fmla="*/ 2 h 86"/>
                        <a:gd name="T2" fmla="*/ 62 w 120"/>
                        <a:gd name="T3" fmla="*/ 2 h 86"/>
                        <a:gd name="T4" fmla="*/ 72 w 120"/>
                        <a:gd name="T5" fmla="*/ 0 h 86"/>
                        <a:gd name="T6" fmla="*/ 82 w 120"/>
                        <a:gd name="T7" fmla="*/ 2 h 86"/>
                        <a:gd name="T8" fmla="*/ 92 w 120"/>
                        <a:gd name="T9" fmla="*/ 6 h 86"/>
                        <a:gd name="T10" fmla="*/ 100 w 120"/>
                        <a:gd name="T11" fmla="*/ 12 h 86"/>
                        <a:gd name="T12" fmla="*/ 108 w 120"/>
                        <a:gd name="T13" fmla="*/ 18 h 86"/>
                        <a:gd name="T14" fmla="*/ 112 w 120"/>
                        <a:gd name="T15" fmla="*/ 24 h 86"/>
                        <a:gd name="T16" fmla="*/ 116 w 120"/>
                        <a:gd name="T17" fmla="*/ 30 h 86"/>
                        <a:gd name="T18" fmla="*/ 120 w 120"/>
                        <a:gd name="T19" fmla="*/ 36 h 86"/>
                        <a:gd name="T20" fmla="*/ 120 w 120"/>
                        <a:gd name="T21" fmla="*/ 36 h 86"/>
                        <a:gd name="T22" fmla="*/ 116 w 120"/>
                        <a:gd name="T23" fmla="*/ 34 h 86"/>
                        <a:gd name="T24" fmla="*/ 110 w 120"/>
                        <a:gd name="T25" fmla="*/ 28 h 86"/>
                        <a:gd name="T26" fmla="*/ 98 w 120"/>
                        <a:gd name="T27" fmla="*/ 20 h 86"/>
                        <a:gd name="T28" fmla="*/ 92 w 120"/>
                        <a:gd name="T29" fmla="*/ 18 h 86"/>
                        <a:gd name="T30" fmla="*/ 84 w 120"/>
                        <a:gd name="T31" fmla="*/ 16 h 86"/>
                        <a:gd name="T32" fmla="*/ 74 w 120"/>
                        <a:gd name="T33" fmla="*/ 16 h 86"/>
                        <a:gd name="T34" fmla="*/ 66 w 120"/>
                        <a:gd name="T35" fmla="*/ 18 h 86"/>
                        <a:gd name="T36" fmla="*/ 56 w 120"/>
                        <a:gd name="T37" fmla="*/ 22 h 86"/>
                        <a:gd name="T38" fmla="*/ 46 w 120"/>
                        <a:gd name="T39" fmla="*/ 28 h 86"/>
                        <a:gd name="T40" fmla="*/ 34 w 120"/>
                        <a:gd name="T41" fmla="*/ 38 h 86"/>
                        <a:gd name="T42" fmla="*/ 24 w 120"/>
                        <a:gd name="T43" fmla="*/ 50 h 86"/>
                        <a:gd name="T44" fmla="*/ 12 w 120"/>
                        <a:gd name="T45" fmla="*/ 66 h 86"/>
                        <a:gd name="T46" fmla="*/ 0 w 120"/>
                        <a:gd name="T47" fmla="*/ 86 h 86"/>
                        <a:gd name="T48" fmla="*/ 0 w 120"/>
                        <a:gd name="T49" fmla="*/ 86 h 86"/>
                        <a:gd name="T50" fmla="*/ 0 w 120"/>
                        <a:gd name="T51" fmla="*/ 80 h 86"/>
                        <a:gd name="T52" fmla="*/ 0 w 120"/>
                        <a:gd name="T53" fmla="*/ 68 h 86"/>
                        <a:gd name="T54" fmla="*/ 2 w 120"/>
                        <a:gd name="T55" fmla="*/ 60 h 86"/>
                        <a:gd name="T56" fmla="*/ 6 w 120"/>
                        <a:gd name="T57" fmla="*/ 50 h 86"/>
                        <a:gd name="T58" fmla="*/ 12 w 120"/>
                        <a:gd name="T59" fmla="*/ 40 h 86"/>
                        <a:gd name="T60" fmla="*/ 20 w 120"/>
                        <a:gd name="T61" fmla="*/ 28 h 86"/>
                        <a:gd name="T62" fmla="*/ 20 w 120"/>
                        <a:gd name="T63" fmla="*/ 28 h 86"/>
                        <a:gd name="T64" fmla="*/ 32 w 120"/>
                        <a:gd name="T65" fmla="*/ 18 h 86"/>
                        <a:gd name="T66" fmla="*/ 42 w 120"/>
                        <a:gd name="T67" fmla="*/ 10 h 86"/>
                        <a:gd name="T68" fmla="*/ 52 w 120"/>
                        <a:gd name="T69" fmla="*/ 4 h 86"/>
                        <a:gd name="T70" fmla="*/ 62 w 120"/>
                        <a:gd name="T71" fmla="*/ 2 h 86"/>
                        <a:gd name="T72" fmla="*/ 62 w 120"/>
                        <a:gd name="T73" fmla="*/ 2 h 8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</a:gdLst>
                      <a:ahLst/>
                      <a:cxnLst>
                        <a:cxn ang="T74">
                          <a:pos x="T0" y="T1"/>
                        </a:cxn>
                        <a:cxn ang="T75">
                          <a:pos x="T2" y="T3"/>
                        </a:cxn>
                        <a:cxn ang="T76">
                          <a:pos x="T4" y="T5"/>
                        </a:cxn>
                        <a:cxn ang="T77">
                          <a:pos x="T6" y="T7"/>
                        </a:cxn>
                        <a:cxn ang="T78">
                          <a:pos x="T8" y="T9"/>
                        </a:cxn>
                        <a:cxn ang="T79">
                          <a:pos x="T10" y="T11"/>
                        </a:cxn>
                        <a:cxn ang="T80">
                          <a:pos x="T12" y="T13"/>
                        </a:cxn>
                        <a:cxn ang="T81">
                          <a:pos x="T14" y="T15"/>
                        </a:cxn>
                        <a:cxn ang="T82">
                          <a:pos x="T16" y="T17"/>
                        </a:cxn>
                        <a:cxn ang="T83">
                          <a:pos x="T18" y="T19"/>
                        </a:cxn>
                        <a:cxn ang="T84">
                          <a:pos x="T20" y="T21"/>
                        </a:cxn>
                        <a:cxn ang="T85">
                          <a:pos x="T22" y="T23"/>
                        </a:cxn>
                        <a:cxn ang="T86">
                          <a:pos x="T24" y="T25"/>
                        </a:cxn>
                        <a:cxn ang="T87">
                          <a:pos x="T26" y="T27"/>
                        </a:cxn>
                        <a:cxn ang="T88">
                          <a:pos x="T28" y="T29"/>
                        </a:cxn>
                        <a:cxn ang="T89">
                          <a:pos x="T30" y="T31"/>
                        </a:cxn>
                        <a:cxn ang="T90">
                          <a:pos x="T32" y="T33"/>
                        </a:cxn>
                        <a:cxn ang="T91">
                          <a:pos x="T34" y="T35"/>
                        </a:cxn>
                        <a:cxn ang="T92">
                          <a:pos x="T36" y="T37"/>
                        </a:cxn>
                        <a:cxn ang="T93">
                          <a:pos x="T38" y="T39"/>
                        </a:cxn>
                        <a:cxn ang="T94">
                          <a:pos x="T40" y="T41"/>
                        </a:cxn>
                        <a:cxn ang="T95">
                          <a:pos x="T42" y="T43"/>
                        </a:cxn>
                        <a:cxn ang="T96">
                          <a:pos x="T44" y="T45"/>
                        </a:cxn>
                        <a:cxn ang="T97">
                          <a:pos x="T46" y="T47"/>
                        </a:cxn>
                        <a:cxn ang="T98">
                          <a:pos x="T48" y="T49"/>
                        </a:cxn>
                        <a:cxn ang="T99">
                          <a:pos x="T50" y="T51"/>
                        </a:cxn>
                        <a:cxn ang="T100">
                          <a:pos x="T52" y="T53"/>
                        </a:cxn>
                        <a:cxn ang="T101">
                          <a:pos x="T54" y="T55"/>
                        </a:cxn>
                        <a:cxn ang="T102">
                          <a:pos x="T56" y="T57"/>
                        </a:cxn>
                        <a:cxn ang="T103">
                          <a:pos x="T58" y="T59"/>
                        </a:cxn>
                        <a:cxn ang="T104">
                          <a:pos x="T60" y="T61"/>
                        </a:cxn>
                        <a:cxn ang="T105">
                          <a:pos x="T62" y="T63"/>
                        </a:cxn>
                        <a:cxn ang="T106">
                          <a:pos x="T64" y="T65"/>
                        </a:cxn>
                        <a:cxn ang="T107">
                          <a:pos x="T66" y="T67"/>
                        </a:cxn>
                        <a:cxn ang="T108">
                          <a:pos x="T68" y="T69"/>
                        </a:cxn>
                        <a:cxn ang="T109">
                          <a:pos x="T70" y="T71"/>
                        </a:cxn>
                        <a:cxn ang="T110">
                          <a:pos x="T72" y="T73"/>
                        </a:cxn>
                      </a:cxnLst>
                      <a:rect l="0" t="0" r="r" b="b"/>
                      <a:pathLst>
                        <a:path w="120" h="86">
                          <a:moveTo>
                            <a:pt x="62" y="2"/>
                          </a:moveTo>
                          <a:lnTo>
                            <a:pt x="62" y="2"/>
                          </a:lnTo>
                          <a:lnTo>
                            <a:pt x="72" y="0"/>
                          </a:lnTo>
                          <a:lnTo>
                            <a:pt x="82" y="2"/>
                          </a:lnTo>
                          <a:lnTo>
                            <a:pt x="92" y="6"/>
                          </a:lnTo>
                          <a:lnTo>
                            <a:pt x="100" y="12"/>
                          </a:lnTo>
                          <a:lnTo>
                            <a:pt x="108" y="18"/>
                          </a:lnTo>
                          <a:lnTo>
                            <a:pt x="112" y="24"/>
                          </a:lnTo>
                          <a:lnTo>
                            <a:pt x="116" y="30"/>
                          </a:lnTo>
                          <a:lnTo>
                            <a:pt x="120" y="36"/>
                          </a:lnTo>
                          <a:lnTo>
                            <a:pt x="116" y="34"/>
                          </a:lnTo>
                          <a:lnTo>
                            <a:pt x="110" y="28"/>
                          </a:lnTo>
                          <a:lnTo>
                            <a:pt x="98" y="20"/>
                          </a:lnTo>
                          <a:lnTo>
                            <a:pt x="92" y="18"/>
                          </a:lnTo>
                          <a:lnTo>
                            <a:pt x="84" y="16"/>
                          </a:lnTo>
                          <a:lnTo>
                            <a:pt x="74" y="16"/>
                          </a:lnTo>
                          <a:lnTo>
                            <a:pt x="66" y="18"/>
                          </a:lnTo>
                          <a:lnTo>
                            <a:pt x="56" y="22"/>
                          </a:lnTo>
                          <a:lnTo>
                            <a:pt x="46" y="28"/>
                          </a:lnTo>
                          <a:lnTo>
                            <a:pt x="34" y="38"/>
                          </a:lnTo>
                          <a:lnTo>
                            <a:pt x="24" y="50"/>
                          </a:lnTo>
                          <a:lnTo>
                            <a:pt x="12" y="66"/>
                          </a:lnTo>
                          <a:lnTo>
                            <a:pt x="0" y="86"/>
                          </a:lnTo>
                          <a:lnTo>
                            <a:pt x="0" y="80"/>
                          </a:lnTo>
                          <a:lnTo>
                            <a:pt x="0" y="68"/>
                          </a:lnTo>
                          <a:lnTo>
                            <a:pt x="2" y="60"/>
                          </a:lnTo>
                          <a:lnTo>
                            <a:pt x="6" y="50"/>
                          </a:lnTo>
                          <a:lnTo>
                            <a:pt x="12" y="40"/>
                          </a:lnTo>
                          <a:lnTo>
                            <a:pt x="20" y="28"/>
                          </a:lnTo>
                          <a:lnTo>
                            <a:pt x="32" y="18"/>
                          </a:lnTo>
                          <a:lnTo>
                            <a:pt x="42" y="10"/>
                          </a:lnTo>
                          <a:lnTo>
                            <a:pt x="52" y="4"/>
                          </a:lnTo>
                          <a:lnTo>
                            <a:pt x="62" y="2"/>
                          </a:lnTo>
                          <a:close/>
                        </a:path>
                      </a:pathLst>
                    </a:custGeom>
                    <a:solidFill>
                      <a:srgbClr val="4A332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69" name="Freeform 320"/>
                    <p:cNvSpPr>
                      <a:spLocks/>
                    </p:cNvSpPr>
                    <p:nvPr/>
                  </p:nvSpPr>
                  <p:spPr bwMode="auto">
                    <a:xfrm>
                      <a:off x="2876" y="2387"/>
                      <a:ext cx="110" cy="228"/>
                    </a:xfrm>
                    <a:custGeom>
                      <a:avLst/>
                      <a:gdLst>
                        <a:gd name="T0" fmla="*/ 106 w 110"/>
                        <a:gd name="T1" fmla="*/ 0 h 228"/>
                        <a:gd name="T2" fmla="*/ 106 w 110"/>
                        <a:gd name="T3" fmla="*/ 0 h 228"/>
                        <a:gd name="T4" fmla="*/ 110 w 110"/>
                        <a:gd name="T5" fmla="*/ 26 h 228"/>
                        <a:gd name="T6" fmla="*/ 110 w 110"/>
                        <a:gd name="T7" fmla="*/ 50 h 228"/>
                        <a:gd name="T8" fmla="*/ 108 w 110"/>
                        <a:gd name="T9" fmla="*/ 74 h 228"/>
                        <a:gd name="T10" fmla="*/ 104 w 110"/>
                        <a:gd name="T11" fmla="*/ 96 h 228"/>
                        <a:gd name="T12" fmla="*/ 96 w 110"/>
                        <a:gd name="T13" fmla="*/ 116 h 228"/>
                        <a:gd name="T14" fmla="*/ 88 w 110"/>
                        <a:gd name="T15" fmla="*/ 134 h 228"/>
                        <a:gd name="T16" fmla="*/ 78 w 110"/>
                        <a:gd name="T17" fmla="*/ 150 h 228"/>
                        <a:gd name="T18" fmla="*/ 66 w 110"/>
                        <a:gd name="T19" fmla="*/ 166 h 228"/>
                        <a:gd name="T20" fmla="*/ 44 w 110"/>
                        <a:gd name="T21" fmla="*/ 192 h 228"/>
                        <a:gd name="T22" fmla="*/ 22 w 110"/>
                        <a:gd name="T23" fmla="*/ 212 h 228"/>
                        <a:gd name="T24" fmla="*/ 2 w 110"/>
                        <a:gd name="T25" fmla="*/ 228 h 228"/>
                        <a:gd name="T26" fmla="*/ 2 w 110"/>
                        <a:gd name="T27" fmla="*/ 228 h 228"/>
                        <a:gd name="T28" fmla="*/ 0 w 110"/>
                        <a:gd name="T29" fmla="*/ 228 h 228"/>
                        <a:gd name="T30" fmla="*/ 0 w 110"/>
                        <a:gd name="T31" fmla="*/ 228 h 228"/>
                        <a:gd name="T32" fmla="*/ 0 w 110"/>
                        <a:gd name="T33" fmla="*/ 226 h 228"/>
                        <a:gd name="T34" fmla="*/ 0 w 110"/>
                        <a:gd name="T35" fmla="*/ 226 h 228"/>
                        <a:gd name="T36" fmla="*/ 22 w 110"/>
                        <a:gd name="T37" fmla="*/ 210 h 228"/>
                        <a:gd name="T38" fmla="*/ 42 w 110"/>
                        <a:gd name="T39" fmla="*/ 190 h 228"/>
                        <a:gd name="T40" fmla="*/ 64 w 110"/>
                        <a:gd name="T41" fmla="*/ 164 h 228"/>
                        <a:gd name="T42" fmla="*/ 76 w 110"/>
                        <a:gd name="T43" fmla="*/ 150 h 228"/>
                        <a:gd name="T44" fmla="*/ 86 w 110"/>
                        <a:gd name="T45" fmla="*/ 132 h 228"/>
                        <a:gd name="T46" fmla="*/ 94 w 110"/>
                        <a:gd name="T47" fmla="*/ 114 h 228"/>
                        <a:gd name="T48" fmla="*/ 102 w 110"/>
                        <a:gd name="T49" fmla="*/ 94 h 228"/>
                        <a:gd name="T50" fmla="*/ 106 w 110"/>
                        <a:gd name="T51" fmla="*/ 74 h 228"/>
                        <a:gd name="T52" fmla="*/ 108 w 110"/>
                        <a:gd name="T53" fmla="*/ 52 h 228"/>
                        <a:gd name="T54" fmla="*/ 108 w 110"/>
                        <a:gd name="T55" fmla="*/ 28 h 228"/>
                        <a:gd name="T56" fmla="*/ 102 w 110"/>
                        <a:gd name="T57" fmla="*/ 2 h 228"/>
                        <a:gd name="T58" fmla="*/ 102 w 110"/>
                        <a:gd name="T59" fmla="*/ 2 h 228"/>
                        <a:gd name="T60" fmla="*/ 104 w 110"/>
                        <a:gd name="T61" fmla="*/ 0 h 228"/>
                        <a:gd name="T62" fmla="*/ 104 w 110"/>
                        <a:gd name="T63" fmla="*/ 0 h 228"/>
                        <a:gd name="T64" fmla="*/ 106 w 110"/>
                        <a:gd name="T65" fmla="*/ 0 h 228"/>
                        <a:gd name="T66" fmla="*/ 106 w 110"/>
                        <a:gd name="T67" fmla="*/ 0 h 228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</a:gdLst>
                      <a:ahLst/>
                      <a:cxnLst>
                        <a:cxn ang="T68">
                          <a:pos x="T0" y="T1"/>
                        </a:cxn>
                        <a:cxn ang="T69">
                          <a:pos x="T2" y="T3"/>
                        </a:cxn>
                        <a:cxn ang="T70">
                          <a:pos x="T4" y="T5"/>
                        </a:cxn>
                        <a:cxn ang="T71">
                          <a:pos x="T6" y="T7"/>
                        </a:cxn>
                        <a:cxn ang="T72">
                          <a:pos x="T8" y="T9"/>
                        </a:cxn>
                        <a:cxn ang="T73">
                          <a:pos x="T10" y="T11"/>
                        </a:cxn>
                        <a:cxn ang="T74">
                          <a:pos x="T12" y="T13"/>
                        </a:cxn>
                        <a:cxn ang="T75">
                          <a:pos x="T14" y="T15"/>
                        </a:cxn>
                        <a:cxn ang="T76">
                          <a:pos x="T16" y="T17"/>
                        </a:cxn>
                        <a:cxn ang="T77">
                          <a:pos x="T18" y="T19"/>
                        </a:cxn>
                        <a:cxn ang="T78">
                          <a:pos x="T20" y="T21"/>
                        </a:cxn>
                        <a:cxn ang="T79">
                          <a:pos x="T22" y="T23"/>
                        </a:cxn>
                        <a:cxn ang="T80">
                          <a:pos x="T24" y="T25"/>
                        </a:cxn>
                        <a:cxn ang="T81">
                          <a:pos x="T26" y="T27"/>
                        </a:cxn>
                        <a:cxn ang="T82">
                          <a:pos x="T28" y="T29"/>
                        </a:cxn>
                        <a:cxn ang="T83">
                          <a:pos x="T30" y="T31"/>
                        </a:cxn>
                        <a:cxn ang="T84">
                          <a:pos x="T32" y="T33"/>
                        </a:cxn>
                        <a:cxn ang="T85">
                          <a:pos x="T34" y="T35"/>
                        </a:cxn>
                        <a:cxn ang="T86">
                          <a:pos x="T36" y="T37"/>
                        </a:cxn>
                        <a:cxn ang="T87">
                          <a:pos x="T38" y="T39"/>
                        </a:cxn>
                        <a:cxn ang="T88">
                          <a:pos x="T40" y="T41"/>
                        </a:cxn>
                        <a:cxn ang="T89">
                          <a:pos x="T42" y="T43"/>
                        </a:cxn>
                        <a:cxn ang="T90">
                          <a:pos x="T44" y="T45"/>
                        </a:cxn>
                        <a:cxn ang="T91">
                          <a:pos x="T46" y="T47"/>
                        </a:cxn>
                        <a:cxn ang="T92">
                          <a:pos x="T48" y="T49"/>
                        </a:cxn>
                        <a:cxn ang="T93">
                          <a:pos x="T50" y="T51"/>
                        </a:cxn>
                        <a:cxn ang="T94">
                          <a:pos x="T52" y="T53"/>
                        </a:cxn>
                        <a:cxn ang="T95">
                          <a:pos x="T54" y="T55"/>
                        </a:cxn>
                        <a:cxn ang="T96">
                          <a:pos x="T56" y="T57"/>
                        </a:cxn>
                        <a:cxn ang="T97">
                          <a:pos x="T58" y="T59"/>
                        </a:cxn>
                        <a:cxn ang="T98">
                          <a:pos x="T60" y="T61"/>
                        </a:cxn>
                        <a:cxn ang="T99">
                          <a:pos x="T62" y="T63"/>
                        </a:cxn>
                        <a:cxn ang="T100">
                          <a:pos x="T64" y="T65"/>
                        </a:cxn>
                        <a:cxn ang="T101">
                          <a:pos x="T66" y="T67"/>
                        </a:cxn>
                      </a:cxnLst>
                      <a:rect l="0" t="0" r="r" b="b"/>
                      <a:pathLst>
                        <a:path w="110" h="228">
                          <a:moveTo>
                            <a:pt x="106" y="0"/>
                          </a:moveTo>
                          <a:lnTo>
                            <a:pt x="106" y="0"/>
                          </a:lnTo>
                          <a:lnTo>
                            <a:pt x="110" y="26"/>
                          </a:lnTo>
                          <a:lnTo>
                            <a:pt x="110" y="50"/>
                          </a:lnTo>
                          <a:lnTo>
                            <a:pt x="108" y="74"/>
                          </a:lnTo>
                          <a:lnTo>
                            <a:pt x="104" y="96"/>
                          </a:lnTo>
                          <a:lnTo>
                            <a:pt x="96" y="116"/>
                          </a:lnTo>
                          <a:lnTo>
                            <a:pt x="88" y="134"/>
                          </a:lnTo>
                          <a:lnTo>
                            <a:pt x="78" y="150"/>
                          </a:lnTo>
                          <a:lnTo>
                            <a:pt x="66" y="166"/>
                          </a:lnTo>
                          <a:lnTo>
                            <a:pt x="44" y="192"/>
                          </a:lnTo>
                          <a:lnTo>
                            <a:pt x="22" y="212"/>
                          </a:lnTo>
                          <a:lnTo>
                            <a:pt x="2" y="228"/>
                          </a:lnTo>
                          <a:lnTo>
                            <a:pt x="0" y="228"/>
                          </a:lnTo>
                          <a:lnTo>
                            <a:pt x="0" y="226"/>
                          </a:lnTo>
                          <a:lnTo>
                            <a:pt x="22" y="210"/>
                          </a:lnTo>
                          <a:lnTo>
                            <a:pt x="42" y="190"/>
                          </a:lnTo>
                          <a:lnTo>
                            <a:pt x="64" y="164"/>
                          </a:lnTo>
                          <a:lnTo>
                            <a:pt x="76" y="150"/>
                          </a:lnTo>
                          <a:lnTo>
                            <a:pt x="86" y="132"/>
                          </a:lnTo>
                          <a:lnTo>
                            <a:pt x="94" y="114"/>
                          </a:lnTo>
                          <a:lnTo>
                            <a:pt x="102" y="94"/>
                          </a:lnTo>
                          <a:lnTo>
                            <a:pt x="106" y="74"/>
                          </a:lnTo>
                          <a:lnTo>
                            <a:pt x="108" y="52"/>
                          </a:lnTo>
                          <a:lnTo>
                            <a:pt x="108" y="28"/>
                          </a:lnTo>
                          <a:lnTo>
                            <a:pt x="102" y="2"/>
                          </a:lnTo>
                          <a:lnTo>
                            <a:pt x="104" y="0"/>
                          </a:lnTo>
                          <a:lnTo>
                            <a:pt x="106" y="0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70" name="Freeform 321"/>
                    <p:cNvSpPr>
                      <a:spLocks/>
                    </p:cNvSpPr>
                    <p:nvPr/>
                  </p:nvSpPr>
                  <p:spPr bwMode="auto">
                    <a:xfrm>
                      <a:off x="2874" y="2393"/>
                      <a:ext cx="108" cy="206"/>
                    </a:xfrm>
                    <a:custGeom>
                      <a:avLst/>
                      <a:gdLst>
                        <a:gd name="T0" fmla="*/ 100 w 108"/>
                        <a:gd name="T1" fmla="*/ 0 h 206"/>
                        <a:gd name="T2" fmla="*/ 100 w 108"/>
                        <a:gd name="T3" fmla="*/ 0 h 206"/>
                        <a:gd name="T4" fmla="*/ 106 w 108"/>
                        <a:gd name="T5" fmla="*/ 18 h 206"/>
                        <a:gd name="T6" fmla="*/ 108 w 108"/>
                        <a:gd name="T7" fmla="*/ 36 h 206"/>
                        <a:gd name="T8" fmla="*/ 106 w 108"/>
                        <a:gd name="T9" fmla="*/ 54 h 206"/>
                        <a:gd name="T10" fmla="*/ 102 w 108"/>
                        <a:gd name="T11" fmla="*/ 72 h 206"/>
                        <a:gd name="T12" fmla="*/ 96 w 108"/>
                        <a:gd name="T13" fmla="*/ 90 h 206"/>
                        <a:gd name="T14" fmla="*/ 88 w 108"/>
                        <a:gd name="T15" fmla="*/ 106 h 206"/>
                        <a:gd name="T16" fmla="*/ 78 w 108"/>
                        <a:gd name="T17" fmla="*/ 122 h 206"/>
                        <a:gd name="T18" fmla="*/ 68 w 108"/>
                        <a:gd name="T19" fmla="*/ 138 h 206"/>
                        <a:gd name="T20" fmla="*/ 46 w 108"/>
                        <a:gd name="T21" fmla="*/ 164 h 206"/>
                        <a:gd name="T22" fmla="*/ 26 w 108"/>
                        <a:gd name="T23" fmla="*/ 184 h 206"/>
                        <a:gd name="T24" fmla="*/ 4 w 108"/>
                        <a:gd name="T25" fmla="*/ 204 h 206"/>
                        <a:gd name="T26" fmla="*/ 4 w 108"/>
                        <a:gd name="T27" fmla="*/ 204 h 206"/>
                        <a:gd name="T28" fmla="*/ 2 w 108"/>
                        <a:gd name="T29" fmla="*/ 206 h 206"/>
                        <a:gd name="T30" fmla="*/ 2 w 108"/>
                        <a:gd name="T31" fmla="*/ 206 h 206"/>
                        <a:gd name="T32" fmla="*/ 0 w 108"/>
                        <a:gd name="T33" fmla="*/ 204 h 206"/>
                        <a:gd name="T34" fmla="*/ 0 w 108"/>
                        <a:gd name="T35" fmla="*/ 204 h 206"/>
                        <a:gd name="T36" fmla="*/ 22 w 108"/>
                        <a:gd name="T37" fmla="*/ 184 h 206"/>
                        <a:gd name="T38" fmla="*/ 44 w 108"/>
                        <a:gd name="T39" fmla="*/ 162 h 206"/>
                        <a:gd name="T40" fmla="*/ 66 w 108"/>
                        <a:gd name="T41" fmla="*/ 134 h 206"/>
                        <a:gd name="T42" fmla="*/ 78 w 108"/>
                        <a:gd name="T43" fmla="*/ 120 h 206"/>
                        <a:gd name="T44" fmla="*/ 86 w 108"/>
                        <a:gd name="T45" fmla="*/ 102 h 206"/>
                        <a:gd name="T46" fmla="*/ 96 w 108"/>
                        <a:gd name="T47" fmla="*/ 86 h 206"/>
                        <a:gd name="T48" fmla="*/ 102 w 108"/>
                        <a:gd name="T49" fmla="*/ 68 h 206"/>
                        <a:gd name="T50" fmla="*/ 106 w 108"/>
                        <a:gd name="T51" fmla="*/ 52 h 206"/>
                        <a:gd name="T52" fmla="*/ 106 w 108"/>
                        <a:gd name="T53" fmla="*/ 34 h 206"/>
                        <a:gd name="T54" fmla="*/ 104 w 108"/>
                        <a:gd name="T55" fmla="*/ 16 h 206"/>
                        <a:gd name="T56" fmla="*/ 96 w 108"/>
                        <a:gd name="T57" fmla="*/ 0 h 206"/>
                        <a:gd name="T58" fmla="*/ 96 w 108"/>
                        <a:gd name="T59" fmla="*/ 0 h 206"/>
                        <a:gd name="T60" fmla="*/ 100 w 108"/>
                        <a:gd name="T61" fmla="*/ 0 h 206"/>
                        <a:gd name="T62" fmla="*/ 100 w 108"/>
                        <a:gd name="T63" fmla="*/ 0 h 20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</a:gdLst>
                      <a:ahLst/>
                      <a:cxnLst>
                        <a:cxn ang="T64">
                          <a:pos x="T0" y="T1"/>
                        </a:cxn>
                        <a:cxn ang="T65">
                          <a:pos x="T2" y="T3"/>
                        </a:cxn>
                        <a:cxn ang="T66">
                          <a:pos x="T4" y="T5"/>
                        </a:cxn>
                        <a:cxn ang="T67">
                          <a:pos x="T6" y="T7"/>
                        </a:cxn>
                        <a:cxn ang="T68">
                          <a:pos x="T8" y="T9"/>
                        </a:cxn>
                        <a:cxn ang="T69">
                          <a:pos x="T10" y="T11"/>
                        </a:cxn>
                        <a:cxn ang="T70">
                          <a:pos x="T12" y="T13"/>
                        </a:cxn>
                        <a:cxn ang="T71">
                          <a:pos x="T14" y="T15"/>
                        </a:cxn>
                        <a:cxn ang="T72">
                          <a:pos x="T16" y="T17"/>
                        </a:cxn>
                        <a:cxn ang="T73">
                          <a:pos x="T18" y="T19"/>
                        </a:cxn>
                        <a:cxn ang="T74">
                          <a:pos x="T20" y="T21"/>
                        </a:cxn>
                        <a:cxn ang="T75">
                          <a:pos x="T22" y="T23"/>
                        </a:cxn>
                        <a:cxn ang="T76">
                          <a:pos x="T24" y="T25"/>
                        </a:cxn>
                        <a:cxn ang="T77">
                          <a:pos x="T26" y="T27"/>
                        </a:cxn>
                        <a:cxn ang="T78">
                          <a:pos x="T28" y="T29"/>
                        </a:cxn>
                        <a:cxn ang="T79">
                          <a:pos x="T30" y="T31"/>
                        </a:cxn>
                        <a:cxn ang="T80">
                          <a:pos x="T32" y="T33"/>
                        </a:cxn>
                        <a:cxn ang="T81">
                          <a:pos x="T34" y="T35"/>
                        </a:cxn>
                        <a:cxn ang="T82">
                          <a:pos x="T36" y="T37"/>
                        </a:cxn>
                        <a:cxn ang="T83">
                          <a:pos x="T38" y="T39"/>
                        </a:cxn>
                        <a:cxn ang="T84">
                          <a:pos x="T40" y="T41"/>
                        </a:cxn>
                        <a:cxn ang="T85">
                          <a:pos x="T42" y="T43"/>
                        </a:cxn>
                        <a:cxn ang="T86">
                          <a:pos x="T44" y="T45"/>
                        </a:cxn>
                        <a:cxn ang="T87">
                          <a:pos x="T46" y="T47"/>
                        </a:cxn>
                        <a:cxn ang="T88">
                          <a:pos x="T48" y="T49"/>
                        </a:cxn>
                        <a:cxn ang="T89">
                          <a:pos x="T50" y="T51"/>
                        </a:cxn>
                        <a:cxn ang="T90">
                          <a:pos x="T52" y="T53"/>
                        </a:cxn>
                        <a:cxn ang="T91">
                          <a:pos x="T54" y="T55"/>
                        </a:cxn>
                        <a:cxn ang="T92">
                          <a:pos x="T56" y="T57"/>
                        </a:cxn>
                        <a:cxn ang="T93">
                          <a:pos x="T58" y="T59"/>
                        </a:cxn>
                        <a:cxn ang="T94">
                          <a:pos x="T60" y="T61"/>
                        </a:cxn>
                        <a:cxn ang="T95">
                          <a:pos x="T62" y="T63"/>
                        </a:cxn>
                      </a:cxnLst>
                      <a:rect l="0" t="0" r="r" b="b"/>
                      <a:pathLst>
                        <a:path w="108" h="206">
                          <a:moveTo>
                            <a:pt x="100" y="0"/>
                          </a:moveTo>
                          <a:lnTo>
                            <a:pt x="100" y="0"/>
                          </a:lnTo>
                          <a:lnTo>
                            <a:pt x="106" y="18"/>
                          </a:lnTo>
                          <a:lnTo>
                            <a:pt x="108" y="36"/>
                          </a:lnTo>
                          <a:lnTo>
                            <a:pt x="106" y="54"/>
                          </a:lnTo>
                          <a:lnTo>
                            <a:pt x="102" y="72"/>
                          </a:lnTo>
                          <a:lnTo>
                            <a:pt x="96" y="90"/>
                          </a:lnTo>
                          <a:lnTo>
                            <a:pt x="88" y="106"/>
                          </a:lnTo>
                          <a:lnTo>
                            <a:pt x="78" y="122"/>
                          </a:lnTo>
                          <a:lnTo>
                            <a:pt x="68" y="138"/>
                          </a:lnTo>
                          <a:lnTo>
                            <a:pt x="46" y="164"/>
                          </a:lnTo>
                          <a:lnTo>
                            <a:pt x="26" y="184"/>
                          </a:lnTo>
                          <a:lnTo>
                            <a:pt x="4" y="204"/>
                          </a:lnTo>
                          <a:lnTo>
                            <a:pt x="2" y="206"/>
                          </a:lnTo>
                          <a:lnTo>
                            <a:pt x="0" y="204"/>
                          </a:lnTo>
                          <a:lnTo>
                            <a:pt x="22" y="184"/>
                          </a:lnTo>
                          <a:lnTo>
                            <a:pt x="44" y="162"/>
                          </a:lnTo>
                          <a:lnTo>
                            <a:pt x="66" y="134"/>
                          </a:lnTo>
                          <a:lnTo>
                            <a:pt x="78" y="120"/>
                          </a:lnTo>
                          <a:lnTo>
                            <a:pt x="86" y="102"/>
                          </a:lnTo>
                          <a:lnTo>
                            <a:pt x="96" y="86"/>
                          </a:lnTo>
                          <a:lnTo>
                            <a:pt x="102" y="68"/>
                          </a:lnTo>
                          <a:lnTo>
                            <a:pt x="106" y="52"/>
                          </a:lnTo>
                          <a:lnTo>
                            <a:pt x="106" y="34"/>
                          </a:lnTo>
                          <a:lnTo>
                            <a:pt x="104" y="16"/>
                          </a:lnTo>
                          <a:lnTo>
                            <a:pt x="96" y="0"/>
                          </a:lnTo>
                          <a:lnTo>
                            <a:pt x="100" y="0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71" name="Freeform 322"/>
                    <p:cNvSpPr>
                      <a:spLocks/>
                    </p:cNvSpPr>
                    <p:nvPr/>
                  </p:nvSpPr>
                  <p:spPr bwMode="auto">
                    <a:xfrm>
                      <a:off x="2836" y="2543"/>
                      <a:ext cx="128" cy="328"/>
                    </a:xfrm>
                    <a:custGeom>
                      <a:avLst/>
                      <a:gdLst>
                        <a:gd name="T0" fmla="*/ 100 w 128"/>
                        <a:gd name="T1" fmla="*/ 258 h 328"/>
                        <a:gd name="T2" fmla="*/ 100 w 128"/>
                        <a:gd name="T3" fmla="*/ 258 h 328"/>
                        <a:gd name="T4" fmla="*/ 84 w 128"/>
                        <a:gd name="T5" fmla="*/ 236 h 328"/>
                        <a:gd name="T6" fmla="*/ 76 w 128"/>
                        <a:gd name="T7" fmla="*/ 224 h 328"/>
                        <a:gd name="T8" fmla="*/ 100 w 128"/>
                        <a:gd name="T9" fmla="*/ 46 h 328"/>
                        <a:gd name="T10" fmla="*/ 100 w 128"/>
                        <a:gd name="T11" fmla="*/ 46 h 328"/>
                        <a:gd name="T12" fmla="*/ 100 w 128"/>
                        <a:gd name="T13" fmla="*/ 40 h 328"/>
                        <a:gd name="T14" fmla="*/ 100 w 128"/>
                        <a:gd name="T15" fmla="*/ 24 h 328"/>
                        <a:gd name="T16" fmla="*/ 98 w 128"/>
                        <a:gd name="T17" fmla="*/ 14 h 328"/>
                        <a:gd name="T18" fmla="*/ 94 w 128"/>
                        <a:gd name="T19" fmla="*/ 8 h 328"/>
                        <a:gd name="T20" fmla="*/ 90 w 128"/>
                        <a:gd name="T21" fmla="*/ 2 h 328"/>
                        <a:gd name="T22" fmla="*/ 84 w 128"/>
                        <a:gd name="T23" fmla="*/ 0 h 328"/>
                        <a:gd name="T24" fmla="*/ 84 w 128"/>
                        <a:gd name="T25" fmla="*/ 0 h 328"/>
                        <a:gd name="T26" fmla="*/ 60 w 128"/>
                        <a:gd name="T27" fmla="*/ 2 h 328"/>
                        <a:gd name="T28" fmla="*/ 44 w 128"/>
                        <a:gd name="T29" fmla="*/ 6 h 328"/>
                        <a:gd name="T30" fmla="*/ 34 w 128"/>
                        <a:gd name="T31" fmla="*/ 8 h 328"/>
                        <a:gd name="T32" fmla="*/ 26 w 128"/>
                        <a:gd name="T33" fmla="*/ 12 h 328"/>
                        <a:gd name="T34" fmla="*/ 22 w 128"/>
                        <a:gd name="T35" fmla="*/ 16 h 328"/>
                        <a:gd name="T36" fmla="*/ 22 w 128"/>
                        <a:gd name="T37" fmla="*/ 18 h 328"/>
                        <a:gd name="T38" fmla="*/ 22 w 128"/>
                        <a:gd name="T39" fmla="*/ 22 h 328"/>
                        <a:gd name="T40" fmla="*/ 42 w 128"/>
                        <a:gd name="T41" fmla="*/ 176 h 328"/>
                        <a:gd name="T42" fmla="*/ 32 w 128"/>
                        <a:gd name="T43" fmla="*/ 228 h 328"/>
                        <a:gd name="T44" fmla="*/ 32 w 128"/>
                        <a:gd name="T45" fmla="*/ 228 h 328"/>
                        <a:gd name="T46" fmla="*/ 26 w 128"/>
                        <a:gd name="T47" fmla="*/ 232 h 328"/>
                        <a:gd name="T48" fmla="*/ 20 w 128"/>
                        <a:gd name="T49" fmla="*/ 240 h 328"/>
                        <a:gd name="T50" fmla="*/ 12 w 128"/>
                        <a:gd name="T51" fmla="*/ 250 h 328"/>
                        <a:gd name="T52" fmla="*/ 12 w 128"/>
                        <a:gd name="T53" fmla="*/ 250 h 328"/>
                        <a:gd name="T54" fmla="*/ 6 w 128"/>
                        <a:gd name="T55" fmla="*/ 264 h 328"/>
                        <a:gd name="T56" fmla="*/ 4 w 128"/>
                        <a:gd name="T57" fmla="*/ 276 h 328"/>
                        <a:gd name="T58" fmla="*/ 0 w 128"/>
                        <a:gd name="T59" fmla="*/ 288 h 328"/>
                        <a:gd name="T60" fmla="*/ 0 w 128"/>
                        <a:gd name="T61" fmla="*/ 288 h 328"/>
                        <a:gd name="T62" fmla="*/ 22 w 128"/>
                        <a:gd name="T63" fmla="*/ 290 h 328"/>
                        <a:gd name="T64" fmla="*/ 40 w 128"/>
                        <a:gd name="T65" fmla="*/ 296 h 328"/>
                        <a:gd name="T66" fmla="*/ 54 w 128"/>
                        <a:gd name="T67" fmla="*/ 304 h 328"/>
                        <a:gd name="T68" fmla="*/ 68 w 128"/>
                        <a:gd name="T69" fmla="*/ 312 h 328"/>
                        <a:gd name="T70" fmla="*/ 80 w 128"/>
                        <a:gd name="T71" fmla="*/ 318 h 328"/>
                        <a:gd name="T72" fmla="*/ 94 w 128"/>
                        <a:gd name="T73" fmla="*/ 324 h 328"/>
                        <a:gd name="T74" fmla="*/ 110 w 128"/>
                        <a:gd name="T75" fmla="*/ 328 h 328"/>
                        <a:gd name="T76" fmla="*/ 128 w 128"/>
                        <a:gd name="T77" fmla="*/ 328 h 328"/>
                        <a:gd name="T78" fmla="*/ 128 w 128"/>
                        <a:gd name="T79" fmla="*/ 328 h 328"/>
                        <a:gd name="T80" fmla="*/ 118 w 128"/>
                        <a:gd name="T81" fmla="*/ 300 h 328"/>
                        <a:gd name="T82" fmla="*/ 100 w 128"/>
                        <a:gd name="T83" fmla="*/ 258 h 328"/>
                        <a:gd name="T84" fmla="*/ 100 w 128"/>
                        <a:gd name="T85" fmla="*/ 258 h 328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0" t="0" r="r" b="b"/>
                      <a:pathLst>
                        <a:path w="128" h="328">
                          <a:moveTo>
                            <a:pt x="100" y="258"/>
                          </a:moveTo>
                          <a:lnTo>
                            <a:pt x="100" y="258"/>
                          </a:lnTo>
                          <a:lnTo>
                            <a:pt x="84" y="236"/>
                          </a:lnTo>
                          <a:lnTo>
                            <a:pt x="76" y="224"/>
                          </a:lnTo>
                          <a:lnTo>
                            <a:pt x="100" y="46"/>
                          </a:lnTo>
                          <a:lnTo>
                            <a:pt x="100" y="40"/>
                          </a:lnTo>
                          <a:lnTo>
                            <a:pt x="100" y="24"/>
                          </a:lnTo>
                          <a:lnTo>
                            <a:pt x="98" y="14"/>
                          </a:lnTo>
                          <a:lnTo>
                            <a:pt x="94" y="8"/>
                          </a:lnTo>
                          <a:lnTo>
                            <a:pt x="90" y="2"/>
                          </a:lnTo>
                          <a:lnTo>
                            <a:pt x="84" y="0"/>
                          </a:lnTo>
                          <a:lnTo>
                            <a:pt x="60" y="2"/>
                          </a:lnTo>
                          <a:lnTo>
                            <a:pt x="44" y="6"/>
                          </a:lnTo>
                          <a:lnTo>
                            <a:pt x="34" y="8"/>
                          </a:lnTo>
                          <a:lnTo>
                            <a:pt x="26" y="12"/>
                          </a:lnTo>
                          <a:lnTo>
                            <a:pt x="22" y="16"/>
                          </a:lnTo>
                          <a:lnTo>
                            <a:pt x="22" y="18"/>
                          </a:lnTo>
                          <a:lnTo>
                            <a:pt x="22" y="22"/>
                          </a:lnTo>
                          <a:lnTo>
                            <a:pt x="42" y="176"/>
                          </a:lnTo>
                          <a:lnTo>
                            <a:pt x="32" y="228"/>
                          </a:lnTo>
                          <a:lnTo>
                            <a:pt x="26" y="232"/>
                          </a:lnTo>
                          <a:lnTo>
                            <a:pt x="20" y="240"/>
                          </a:lnTo>
                          <a:lnTo>
                            <a:pt x="12" y="250"/>
                          </a:lnTo>
                          <a:lnTo>
                            <a:pt x="6" y="264"/>
                          </a:lnTo>
                          <a:lnTo>
                            <a:pt x="4" y="276"/>
                          </a:lnTo>
                          <a:lnTo>
                            <a:pt x="0" y="288"/>
                          </a:lnTo>
                          <a:lnTo>
                            <a:pt x="22" y="290"/>
                          </a:lnTo>
                          <a:lnTo>
                            <a:pt x="40" y="296"/>
                          </a:lnTo>
                          <a:lnTo>
                            <a:pt x="54" y="304"/>
                          </a:lnTo>
                          <a:lnTo>
                            <a:pt x="68" y="312"/>
                          </a:lnTo>
                          <a:lnTo>
                            <a:pt x="80" y="318"/>
                          </a:lnTo>
                          <a:lnTo>
                            <a:pt x="94" y="324"/>
                          </a:lnTo>
                          <a:lnTo>
                            <a:pt x="110" y="328"/>
                          </a:lnTo>
                          <a:lnTo>
                            <a:pt x="128" y="328"/>
                          </a:lnTo>
                          <a:lnTo>
                            <a:pt x="118" y="300"/>
                          </a:lnTo>
                          <a:lnTo>
                            <a:pt x="100" y="258"/>
                          </a:lnTo>
                          <a:close/>
                        </a:path>
                      </a:pathLst>
                    </a:custGeom>
                    <a:solidFill>
                      <a:srgbClr val="D4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72" name="Freeform 323"/>
                    <p:cNvSpPr>
                      <a:spLocks/>
                    </p:cNvSpPr>
                    <p:nvPr/>
                  </p:nvSpPr>
                  <p:spPr bwMode="auto">
                    <a:xfrm>
                      <a:off x="2914" y="2595"/>
                      <a:ext cx="34" cy="42"/>
                    </a:xfrm>
                    <a:custGeom>
                      <a:avLst/>
                      <a:gdLst>
                        <a:gd name="T0" fmla="*/ 26 w 34"/>
                        <a:gd name="T1" fmla="*/ 8 h 42"/>
                        <a:gd name="T2" fmla="*/ 26 w 34"/>
                        <a:gd name="T3" fmla="*/ 8 h 42"/>
                        <a:gd name="T4" fmla="*/ 28 w 34"/>
                        <a:gd name="T5" fmla="*/ 12 h 42"/>
                        <a:gd name="T6" fmla="*/ 34 w 34"/>
                        <a:gd name="T7" fmla="*/ 22 h 42"/>
                        <a:gd name="T8" fmla="*/ 34 w 34"/>
                        <a:gd name="T9" fmla="*/ 28 h 42"/>
                        <a:gd name="T10" fmla="*/ 32 w 34"/>
                        <a:gd name="T11" fmla="*/ 32 h 42"/>
                        <a:gd name="T12" fmla="*/ 26 w 34"/>
                        <a:gd name="T13" fmla="*/ 38 h 42"/>
                        <a:gd name="T14" fmla="*/ 16 w 34"/>
                        <a:gd name="T15" fmla="*/ 40 h 42"/>
                        <a:gd name="T16" fmla="*/ 16 w 34"/>
                        <a:gd name="T17" fmla="*/ 40 h 42"/>
                        <a:gd name="T18" fmla="*/ 12 w 34"/>
                        <a:gd name="T19" fmla="*/ 42 h 42"/>
                        <a:gd name="T20" fmla="*/ 6 w 34"/>
                        <a:gd name="T21" fmla="*/ 40 h 42"/>
                        <a:gd name="T22" fmla="*/ 4 w 34"/>
                        <a:gd name="T23" fmla="*/ 38 h 42"/>
                        <a:gd name="T24" fmla="*/ 2 w 34"/>
                        <a:gd name="T25" fmla="*/ 34 h 42"/>
                        <a:gd name="T26" fmla="*/ 0 w 34"/>
                        <a:gd name="T27" fmla="*/ 26 h 42"/>
                        <a:gd name="T28" fmla="*/ 0 w 34"/>
                        <a:gd name="T29" fmla="*/ 16 h 42"/>
                        <a:gd name="T30" fmla="*/ 4 w 34"/>
                        <a:gd name="T31" fmla="*/ 8 h 42"/>
                        <a:gd name="T32" fmla="*/ 10 w 34"/>
                        <a:gd name="T33" fmla="*/ 2 h 42"/>
                        <a:gd name="T34" fmla="*/ 14 w 34"/>
                        <a:gd name="T35" fmla="*/ 0 h 42"/>
                        <a:gd name="T36" fmla="*/ 18 w 34"/>
                        <a:gd name="T37" fmla="*/ 2 h 42"/>
                        <a:gd name="T38" fmla="*/ 20 w 34"/>
                        <a:gd name="T39" fmla="*/ 4 h 42"/>
                        <a:gd name="T40" fmla="*/ 26 w 34"/>
                        <a:gd name="T41" fmla="*/ 8 h 42"/>
                        <a:gd name="T42" fmla="*/ 26 w 34"/>
                        <a:gd name="T43" fmla="*/ 8 h 42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</a:gdLst>
                      <a:ahLst/>
                      <a:cxnLst>
                        <a:cxn ang="T44">
                          <a:pos x="T0" y="T1"/>
                        </a:cxn>
                        <a:cxn ang="T45">
                          <a:pos x="T2" y="T3"/>
                        </a:cxn>
                        <a:cxn ang="T46">
                          <a:pos x="T4" y="T5"/>
                        </a:cxn>
                        <a:cxn ang="T47">
                          <a:pos x="T6" y="T7"/>
                        </a:cxn>
                        <a:cxn ang="T48">
                          <a:pos x="T8" y="T9"/>
                        </a:cxn>
                        <a:cxn ang="T49">
                          <a:pos x="T10" y="T11"/>
                        </a:cxn>
                        <a:cxn ang="T50">
                          <a:pos x="T12" y="T13"/>
                        </a:cxn>
                        <a:cxn ang="T51">
                          <a:pos x="T14" y="T15"/>
                        </a:cxn>
                        <a:cxn ang="T52">
                          <a:pos x="T16" y="T17"/>
                        </a:cxn>
                        <a:cxn ang="T53">
                          <a:pos x="T18" y="T19"/>
                        </a:cxn>
                        <a:cxn ang="T54">
                          <a:pos x="T20" y="T21"/>
                        </a:cxn>
                        <a:cxn ang="T55">
                          <a:pos x="T22" y="T23"/>
                        </a:cxn>
                        <a:cxn ang="T56">
                          <a:pos x="T24" y="T25"/>
                        </a:cxn>
                        <a:cxn ang="T57">
                          <a:pos x="T26" y="T27"/>
                        </a:cxn>
                        <a:cxn ang="T58">
                          <a:pos x="T28" y="T29"/>
                        </a:cxn>
                        <a:cxn ang="T59">
                          <a:pos x="T30" y="T31"/>
                        </a:cxn>
                        <a:cxn ang="T60">
                          <a:pos x="T32" y="T33"/>
                        </a:cxn>
                        <a:cxn ang="T61">
                          <a:pos x="T34" y="T35"/>
                        </a:cxn>
                        <a:cxn ang="T62">
                          <a:pos x="T36" y="T37"/>
                        </a:cxn>
                        <a:cxn ang="T63">
                          <a:pos x="T38" y="T39"/>
                        </a:cxn>
                        <a:cxn ang="T64">
                          <a:pos x="T40" y="T41"/>
                        </a:cxn>
                        <a:cxn ang="T65">
                          <a:pos x="T42" y="T43"/>
                        </a:cxn>
                      </a:cxnLst>
                      <a:rect l="0" t="0" r="r" b="b"/>
                      <a:pathLst>
                        <a:path w="34" h="42">
                          <a:moveTo>
                            <a:pt x="26" y="8"/>
                          </a:moveTo>
                          <a:lnTo>
                            <a:pt x="26" y="8"/>
                          </a:lnTo>
                          <a:lnTo>
                            <a:pt x="28" y="12"/>
                          </a:lnTo>
                          <a:lnTo>
                            <a:pt x="34" y="22"/>
                          </a:lnTo>
                          <a:lnTo>
                            <a:pt x="34" y="28"/>
                          </a:lnTo>
                          <a:lnTo>
                            <a:pt x="32" y="32"/>
                          </a:lnTo>
                          <a:lnTo>
                            <a:pt x="26" y="38"/>
                          </a:lnTo>
                          <a:lnTo>
                            <a:pt x="16" y="40"/>
                          </a:lnTo>
                          <a:lnTo>
                            <a:pt x="12" y="42"/>
                          </a:lnTo>
                          <a:lnTo>
                            <a:pt x="6" y="40"/>
                          </a:lnTo>
                          <a:lnTo>
                            <a:pt x="4" y="38"/>
                          </a:lnTo>
                          <a:lnTo>
                            <a:pt x="2" y="34"/>
                          </a:lnTo>
                          <a:lnTo>
                            <a:pt x="0" y="26"/>
                          </a:lnTo>
                          <a:lnTo>
                            <a:pt x="0" y="16"/>
                          </a:lnTo>
                          <a:lnTo>
                            <a:pt x="4" y="8"/>
                          </a:lnTo>
                          <a:lnTo>
                            <a:pt x="10" y="2"/>
                          </a:lnTo>
                          <a:lnTo>
                            <a:pt x="14" y="0"/>
                          </a:lnTo>
                          <a:lnTo>
                            <a:pt x="18" y="2"/>
                          </a:lnTo>
                          <a:lnTo>
                            <a:pt x="20" y="4"/>
                          </a:lnTo>
                          <a:lnTo>
                            <a:pt x="26" y="8"/>
                          </a:lnTo>
                          <a:close/>
                        </a:path>
                      </a:pathLst>
                    </a:custGeom>
                    <a:solidFill>
                      <a:srgbClr val="D4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73" name="Freeform 324"/>
                    <p:cNvSpPr>
                      <a:spLocks/>
                    </p:cNvSpPr>
                    <p:nvPr/>
                  </p:nvSpPr>
                  <p:spPr bwMode="auto">
                    <a:xfrm>
                      <a:off x="2902" y="2467"/>
                      <a:ext cx="54" cy="36"/>
                    </a:xfrm>
                    <a:custGeom>
                      <a:avLst/>
                      <a:gdLst>
                        <a:gd name="T0" fmla="*/ 0 w 54"/>
                        <a:gd name="T1" fmla="*/ 0 h 36"/>
                        <a:gd name="T2" fmla="*/ 0 w 54"/>
                        <a:gd name="T3" fmla="*/ 0 h 36"/>
                        <a:gd name="T4" fmla="*/ 4 w 54"/>
                        <a:gd name="T5" fmla="*/ 12 h 36"/>
                        <a:gd name="T6" fmla="*/ 8 w 54"/>
                        <a:gd name="T7" fmla="*/ 20 h 36"/>
                        <a:gd name="T8" fmla="*/ 14 w 54"/>
                        <a:gd name="T9" fmla="*/ 30 h 36"/>
                        <a:gd name="T10" fmla="*/ 18 w 54"/>
                        <a:gd name="T11" fmla="*/ 32 h 36"/>
                        <a:gd name="T12" fmla="*/ 22 w 54"/>
                        <a:gd name="T13" fmla="*/ 34 h 36"/>
                        <a:gd name="T14" fmla="*/ 26 w 54"/>
                        <a:gd name="T15" fmla="*/ 36 h 36"/>
                        <a:gd name="T16" fmla="*/ 32 w 54"/>
                        <a:gd name="T17" fmla="*/ 34 h 36"/>
                        <a:gd name="T18" fmla="*/ 36 w 54"/>
                        <a:gd name="T19" fmla="*/ 30 h 36"/>
                        <a:gd name="T20" fmla="*/ 42 w 54"/>
                        <a:gd name="T21" fmla="*/ 24 h 36"/>
                        <a:gd name="T22" fmla="*/ 48 w 54"/>
                        <a:gd name="T23" fmla="*/ 16 h 36"/>
                        <a:gd name="T24" fmla="*/ 54 w 54"/>
                        <a:gd name="T25" fmla="*/ 4 h 36"/>
                        <a:gd name="T26" fmla="*/ 54 w 54"/>
                        <a:gd name="T27" fmla="*/ 4 h 36"/>
                        <a:gd name="T28" fmla="*/ 40 w 54"/>
                        <a:gd name="T29" fmla="*/ 0 h 36"/>
                        <a:gd name="T30" fmla="*/ 22 w 54"/>
                        <a:gd name="T31" fmla="*/ 0 h 36"/>
                        <a:gd name="T32" fmla="*/ 0 w 54"/>
                        <a:gd name="T33" fmla="*/ 0 h 36"/>
                        <a:gd name="T34" fmla="*/ 0 w 54"/>
                        <a:gd name="T35" fmla="*/ 0 h 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0" t="0" r="r" b="b"/>
                      <a:pathLst>
                        <a:path w="54" h="36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4" y="12"/>
                          </a:lnTo>
                          <a:lnTo>
                            <a:pt x="8" y="20"/>
                          </a:lnTo>
                          <a:lnTo>
                            <a:pt x="14" y="30"/>
                          </a:lnTo>
                          <a:lnTo>
                            <a:pt x="18" y="32"/>
                          </a:lnTo>
                          <a:lnTo>
                            <a:pt x="22" y="34"/>
                          </a:lnTo>
                          <a:lnTo>
                            <a:pt x="26" y="36"/>
                          </a:lnTo>
                          <a:lnTo>
                            <a:pt x="32" y="34"/>
                          </a:lnTo>
                          <a:lnTo>
                            <a:pt x="36" y="30"/>
                          </a:lnTo>
                          <a:lnTo>
                            <a:pt x="42" y="24"/>
                          </a:lnTo>
                          <a:lnTo>
                            <a:pt x="48" y="16"/>
                          </a:lnTo>
                          <a:lnTo>
                            <a:pt x="54" y="4"/>
                          </a:lnTo>
                          <a:lnTo>
                            <a:pt x="40" y="0"/>
                          </a:lnTo>
                          <a:lnTo>
                            <a:pt x="22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BF0A0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74" name="Freeform 325"/>
                    <p:cNvSpPr>
                      <a:spLocks/>
                    </p:cNvSpPr>
                    <p:nvPr/>
                  </p:nvSpPr>
                  <p:spPr bwMode="auto">
                    <a:xfrm>
                      <a:off x="2904" y="2469"/>
                      <a:ext cx="50" cy="28"/>
                    </a:xfrm>
                    <a:custGeom>
                      <a:avLst/>
                      <a:gdLst>
                        <a:gd name="T0" fmla="*/ 0 w 50"/>
                        <a:gd name="T1" fmla="*/ 0 h 28"/>
                        <a:gd name="T2" fmla="*/ 0 w 50"/>
                        <a:gd name="T3" fmla="*/ 0 h 28"/>
                        <a:gd name="T4" fmla="*/ 4 w 50"/>
                        <a:gd name="T5" fmla="*/ 8 h 28"/>
                        <a:gd name="T6" fmla="*/ 8 w 50"/>
                        <a:gd name="T7" fmla="*/ 16 h 28"/>
                        <a:gd name="T8" fmla="*/ 14 w 50"/>
                        <a:gd name="T9" fmla="*/ 22 h 28"/>
                        <a:gd name="T10" fmla="*/ 22 w 50"/>
                        <a:gd name="T11" fmla="*/ 26 h 28"/>
                        <a:gd name="T12" fmla="*/ 26 w 50"/>
                        <a:gd name="T13" fmla="*/ 28 h 28"/>
                        <a:gd name="T14" fmla="*/ 30 w 50"/>
                        <a:gd name="T15" fmla="*/ 26 h 28"/>
                        <a:gd name="T16" fmla="*/ 34 w 50"/>
                        <a:gd name="T17" fmla="*/ 24 h 28"/>
                        <a:gd name="T18" fmla="*/ 40 w 50"/>
                        <a:gd name="T19" fmla="*/ 18 h 28"/>
                        <a:gd name="T20" fmla="*/ 44 w 50"/>
                        <a:gd name="T21" fmla="*/ 12 h 28"/>
                        <a:gd name="T22" fmla="*/ 50 w 50"/>
                        <a:gd name="T23" fmla="*/ 2 h 28"/>
                        <a:gd name="T24" fmla="*/ 50 w 50"/>
                        <a:gd name="T25" fmla="*/ 2 h 28"/>
                        <a:gd name="T26" fmla="*/ 34 w 50"/>
                        <a:gd name="T27" fmla="*/ 2 h 28"/>
                        <a:gd name="T28" fmla="*/ 16 w 50"/>
                        <a:gd name="T29" fmla="*/ 2 h 28"/>
                        <a:gd name="T30" fmla="*/ 0 w 50"/>
                        <a:gd name="T31" fmla="*/ 0 h 28"/>
                        <a:gd name="T32" fmla="*/ 0 w 50"/>
                        <a:gd name="T33" fmla="*/ 0 h 28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0" t="0" r="r" b="b"/>
                      <a:pathLst>
                        <a:path w="50" h="28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4" y="8"/>
                          </a:lnTo>
                          <a:lnTo>
                            <a:pt x="8" y="16"/>
                          </a:lnTo>
                          <a:lnTo>
                            <a:pt x="14" y="22"/>
                          </a:lnTo>
                          <a:lnTo>
                            <a:pt x="22" y="26"/>
                          </a:lnTo>
                          <a:lnTo>
                            <a:pt x="26" y="28"/>
                          </a:lnTo>
                          <a:lnTo>
                            <a:pt x="30" y="26"/>
                          </a:lnTo>
                          <a:lnTo>
                            <a:pt x="34" y="24"/>
                          </a:lnTo>
                          <a:lnTo>
                            <a:pt x="40" y="18"/>
                          </a:lnTo>
                          <a:lnTo>
                            <a:pt x="44" y="12"/>
                          </a:lnTo>
                          <a:lnTo>
                            <a:pt x="50" y="2"/>
                          </a:lnTo>
                          <a:lnTo>
                            <a:pt x="34" y="2"/>
                          </a:lnTo>
                          <a:lnTo>
                            <a:pt x="16" y="2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75" name="Freeform 326"/>
                    <p:cNvSpPr>
                      <a:spLocks/>
                    </p:cNvSpPr>
                    <p:nvPr/>
                  </p:nvSpPr>
                  <p:spPr bwMode="auto">
                    <a:xfrm>
                      <a:off x="2928" y="2497"/>
                      <a:ext cx="6" cy="4"/>
                    </a:xfrm>
                    <a:custGeom>
                      <a:avLst/>
                      <a:gdLst>
                        <a:gd name="T0" fmla="*/ 6 w 6"/>
                        <a:gd name="T1" fmla="*/ 2 h 4"/>
                        <a:gd name="T2" fmla="*/ 6 w 6"/>
                        <a:gd name="T3" fmla="*/ 2 h 4"/>
                        <a:gd name="T4" fmla="*/ 2 w 6"/>
                        <a:gd name="T5" fmla="*/ 4 h 4"/>
                        <a:gd name="T6" fmla="*/ 2 w 6"/>
                        <a:gd name="T7" fmla="*/ 4 h 4"/>
                        <a:gd name="T8" fmla="*/ 0 w 6"/>
                        <a:gd name="T9" fmla="*/ 2 h 4"/>
                        <a:gd name="T10" fmla="*/ 0 w 6"/>
                        <a:gd name="T11" fmla="*/ 2 h 4"/>
                        <a:gd name="T12" fmla="*/ 2 w 6"/>
                        <a:gd name="T13" fmla="*/ 0 h 4"/>
                        <a:gd name="T14" fmla="*/ 2 w 6"/>
                        <a:gd name="T15" fmla="*/ 0 h 4"/>
                        <a:gd name="T16" fmla="*/ 6 w 6"/>
                        <a:gd name="T17" fmla="*/ 2 h 4"/>
                        <a:gd name="T18" fmla="*/ 6 w 6"/>
                        <a:gd name="T19" fmla="*/ 2 h 4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0" t="0" r="r" b="b"/>
                      <a:pathLst>
                        <a:path w="6" h="4">
                          <a:moveTo>
                            <a:pt x="6" y="2"/>
                          </a:moveTo>
                          <a:lnTo>
                            <a:pt x="6" y="2"/>
                          </a:lnTo>
                          <a:lnTo>
                            <a:pt x="2" y="4"/>
                          </a:lnTo>
                          <a:lnTo>
                            <a:pt x="0" y="2"/>
                          </a:lnTo>
                          <a:lnTo>
                            <a:pt x="2" y="0"/>
                          </a:lnTo>
                          <a:lnTo>
                            <a:pt x="6" y="2"/>
                          </a:lnTo>
                          <a:close/>
                        </a:path>
                      </a:pathLst>
                    </a:custGeom>
                    <a:solidFill>
                      <a:srgbClr val="F1997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76" name="Freeform 327"/>
                    <p:cNvSpPr>
                      <a:spLocks/>
                    </p:cNvSpPr>
                    <p:nvPr/>
                  </p:nvSpPr>
                  <p:spPr bwMode="auto">
                    <a:xfrm>
                      <a:off x="2970" y="2383"/>
                      <a:ext cx="16" cy="12"/>
                    </a:xfrm>
                    <a:custGeom>
                      <a:avLst/>
                      <a:gdLst>
                        <a:gd name="T0" fmla="*/ 16 w 16"/>
                        <a:gd name="T1" fmla="*/ 0 h 12"/>
                        <a:gd name="T2" fmla="*/ 16 w 16"/>
                        <a:gd name="T3" fmla="*/ 0 h 12"/>
                        <a:gd name="T4" fmla="*/ 16 w 16"/>
                        <a:gd name="T5" fmla="*/ 2 h 12"/>
                        <a:gd name="T6" fmla="*/ 4 w 16"/>
                        <a:gd name="T7" fmla="*/ 12 h 12"/>
                        <a:gd name="T8" fmla="*/ 4 w 16"/>
                        <a:gd name="T9" fmla="*/ 12 h 12"/>
                        <a:gd name="T10" fmla="*/ 2 w 16"/>
                        <a:gd name="T11" fmla="*/ 10 h 12"/>
                        <a:gd name="T12" fmla="*/ 0 w 16"/>
                        <a:gd name="T13" fmla="*/ 8 h 12"/>
                        <a:gd name="T14" fmla="*/ 16 w 16"/>
                        <a:gd name="T15" fmla="*/ 0 h 12"/>
                        <a:gd name="T16" fmla="*/ 16 w 16"/>
                        <a:gd name="T17" fmla="*/ 0 h 12"/>
                        <a:gd name="T18" fmla="*/ 16 w 16"/>
                        <a:gd name="T19" fmla="*/ 0 h 12"/>
                        <a:gd name="T20" fmla="*/ 16 w 16"/>
                        <a:gd name="T21" fmla="*/ 0 h 12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</a:gdLst>
                      <a:ahLst/>
                      <a:cxnLst>
                        <a:cxn ang="T22">
                          <a:pos x="T0" y="T1"/>
                        </a:cxn>
                        <a:cxn ang="T23">
                          <a:pos x="T2" y="T3"/>
                        </a:cxn>
                        <a:cxn ang="T24">
                          <a:pos x="T4" y="T5"/>
                        </a:cxn>
                        <a:cxn ang="T25">
                          <a:pos x="T6" y="T7"/>
                        </a:cxn>
                        <a:cxn ang="T26">
                          <a:pos x="T8" y="T9"/>
                        </a:cxn>
                        <a:cxn ang="T27">
                          <a:pos x="T10" y="T11"/>
                        </a:cxn>
                        <a:cxn ang="T28">
                          <a:pos x="T12" y="T13"/>
                        </a:cxn>
                        <a:cxn ang="T29">
                          <a:pos x="T14" y="T15"/>
                        </a:cxn>
                        <a:cxn ang="T30">
                          <a:pos x="T16" y="T17"/>
                        </a:cxn>
                        <a:cxn ang="T31">
                          <a:pos x="T18" y="T19"/>
                        </a:cxn>
                        <a:cxn ang="T32">
                          <a:pos x="T20" y="T21"/>
                        </a:cxn>
                      </a:cxnLst>
                      <a:rect l="0" t="0" r="r" b="b"/>
                      <a:pathLst>
                        <a:path w="16" h="12">
                          <a:moveTo>
                            <a:pt x="16" y="0"/>
                          </a:moveTo>
                          <a:lnTo>
                            <a:pt x="16" y="0"/>
                          </a:lnTo>
                          <a:lnTo>
                            <a:pt x="16" y="2"/>
                          </a:lnTo>
                          <a:lnTo>
                            <a:pt x="4" y="12"/>
                          </a:lnTo>
                          <a:lnTo>
                            <a:pt x="2" y="10"/>
                          </a:lnTo>
                          <a:lnTo>
                            <a:pt x="0" y="8"/>
                          </a:lnTo>
                          <a:lnTo>
                            <a:pt x="16" y="0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77" name="Freeform 328"/>
                    <p:cNvSpPr>
                      <a:spLocks/>
                    </p:cNvSpPr>
                    <p:nvPr/>
                  </p:nvSpPr>
                  <p:spPr bwMode="auto">
                    <a:xfrm>
                      <a:off x="2776" y="2345"/>
                      <a:ext cx="210" cy="170"/>
                    </a:xfrm>
                    <a:custGeom>
                      <a:avLst/>
                      <a:gdLst>
                        <a:gd name="T0" fmla="*/ 66 w 210"/>
                        <a:gd name="T1" fmla="*/ 78 h 170"/>
                        <a:gd name="T2" fmla="*/ 66 w 210"/>
                        <a:gd name="T3" fmla="*/ 78 h 170"/>
                        <a:gd name="T4" fmla="*/ 84 w 210"/>
                        <a:gd name="T5" fmla="*/ 50 h 170"/>
                        <a:gd name="T6" fmla="*/ 104 w 210"/>
                        <a:gd name="T7" fmla="*/ 30 h 170"/>
                        <a:gd name="T8" fmla="*/ 122 w 210"/>
                        <a:gd name="T9" fmla="*/ 16 h 170"/>
                        <a:gd name="T10" fmla="*/ 132 w 210"/>
                        <a:gd name="T11" fmla="*/ 10 h 170"/>
                        <a:gd name="T12" fmla="*/ 140 w 210"/>
                        <a:gd name="T13" fmla="*/ 6 h 170"/>
                        <a:gd name="T14" fmla="*/ 140 w 210"/>
                        <a:gd name="T15" fmla="*/ 6 h 170"/>
                        <a:gd name="T16" fmla="*/ 150 w 210"/>
                        <a:gd name="T17" fmla="*/ 4 h 170"/>
                        <a:gd name="T18" fmla="*/ 158 w 210"/>
                        <a:gd name="T19" fmla="*/ 4 h 170"/>
                        <a:gd name="T20" fmla="*/ 158 w 210"/>
                        <a:gd name="T21" fmla="*/ 4 h 170"/>
                        <a:gd name="T22" fmla="*/ 170 w 210"/>
                        <a:gd name="T23" fmla="*/ 6 h 170"/>
                        <a:gd name="T24" fmla="*/ 182 w 210"/>
                        <a:gd name="T25" fmla="*/ 12 h 170"/>
                        <a:gd name="T26" fmla="*/ 182 w 210"/>
                        <a:gd name="T27" fmla="*/ 12 h 170"/>
                        <a:gd name="T28" fmla="*/ 192 w 210"/>
                        <a:gd name="T29" fmla="*/ 20 h 170"/>
                        <a:gd name="T30" fmla="*/ 202 w 210"/>
                        <a:gd name="T31" fmla="*/ 30 h 170"/>
                        <a:gd name="T32" fmla="*/ 208 w 210"/>
                        <a:gd name="T33" fmla="*/ 40 h 170"/>
                        <a:gd name="T34" fmla="*/ 208 w 210"/>
                        <a:gd name="T35" fmla="*/ 40 h 170"/>
                        <a:gd name="T36" fmla="*/ 210 w 210"/>
                        <a:gd name="T37" fmla="*/ 40 h 170"/>
                        <a:gd name="T38" fmla="*/ 210 w 210"/>
                        <a:gd name="T39" fmla="*/ 40 h 170"/>
                        <a:gd name="T40" fmla="*/ 210 w 210"/>
                        <a:gd name="T41" fmla="*/ 36 h 170"/>
                        <a:gd name="T42" fmla="*/ 210 w 210"/>
                        <a:gd name="T43" fmla="*/ 36 h 170"/>
                        <a:gd name="T44" fmla="*/ 202 w 210"/>
                        <a:gd name="T45" fmla="*/ 26 h 170"/>
                        <a:gd name="T46" fmla="*/ 194 w 210"/>
                        <a:gd name="T47" fmla="*/ 16 h 170"/>
                        <a:gd name="T48" fmla="*/ 180 w 210"/>
                        <a:gd name="T49" fmla="*/ 6 h 170"/>
                        <a:gd name="T50" fmla="*/ 180 w 210"/>
                        <a:gd name="T51" fmla="*/ 6 h 170"/>
                        <a:gd name="T52" fmla="*/ 170 w 210"/>
                        <a:gd name="T53" fmla="*/ 2 h 170"/>
                        <a:gd name="T54" fmla="*/ 158 w 210"/>
                        <a:gd name="T55" fmla="*/ 0 h 170"/>
                        <a:gd name="T56" fmla="*/ 158 w 210"/>
                        <a:gd name="T57" fmla="*/ 0 h 170"/>
                        <a:gd name="T58" fmla="*/ 150 w 210"/>
                        <a:gd name="T59" fmla="*/ 2 h 170"/>
                        <a:gd name="T60" fmla="*/ 142 w 210"/>
                        <a:gd name="T61" fmla="*/ 4 h 170"/>
                        <a:gd name="T62" fmla="*/ 142 w 210"/>
                        <a:gd name="T63" fmla="*/ 4 h 170"/>
                        <a:gd name="T64" fmla="*/ 132 w 210"/>
                        <a:gd name="T65" fmla="*/ 8 h 170"/>
                        <a:gd name="T66" fmla="*/ 122 w 210"/>
                        <a:gd name="T67" fmla="*/ 12 h 170"/>
                        <a:gd name="T68" fmla="*/ 104 w 210"/>
                        <a:gd name="T69" fmla="*/ 28 h 170"/>
                        <a:gd name="T70" fmla="*/ 84 w 210"/>
                        <a:gd name="T71" fmla="*/ 48 h 170"/>
                        <a:gd name="T72" fmla="*/ 64 w 210"/>
                        <a:gd name="T73" fmla="*/ 76 h 170"/>
                        <a:gd name="T74" fmla="*/ 46 w 210"/>
                        <a:gd name="T75" fmla="*/ 102 h 170"/>
                        <a:gd name="T76" fmla="*/ 46 w 210"/>
                        <a:gd name="T77" fmla="*/ 102 h 170"/>
                        <a:gd name="T78" fmla="*/ 24 w 210"/>
                        <a:gd name="T79" fmla="*/ 138 h 170"/>
                        <a:gd name="T80" fmla="*/ 0 w 210"/>
                        <a:gd name="T81" fmla="*/ 168 h 170"/>
                        <a:gd name="T82" fmla="*/ 0 w 210"/>
                        <a:gd name="T83" fmla="*/ 168 h 170"/>
                        <a:gd name="T84" fmla="*/ 2 w 210"/>
                        <a:gd name="T85" fmla="*/ 170 h 170"/>
                        <a:gd name="T86" fmla="*/ 2 w 210"/>
                        <a:gd name="T87" fmla="*/ 170 h 170"/>
                        <a:gd name="T88" fmla="*/ 24 w 210"/>
                        <a:gd name="T89" fmla="*/ 140 h 170"/>
                        <a:gd name="T90" fmla="*/ 48 w 210"/>
                        <a:gd name="T91" fmla="*/ 104 h 170"/>
                        <a:gd name="T92" fmla="*/ 66 w 210"/>
                        <a:gd name="T93" fmla="*/ 78 h 170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</a:gdLst>
                      <a:ahLst/>
                      <a:cxnLst>
                        <a:cxn ang="T94">
                          <a:pos x="T0" y="T1"/>
                        </a:cxn>
                        <a:cxn ang="T95">
                          <a:pos x="T2" y="T3"/>
                        </a:cxn>
                        <a:cxn ang="T96">
                          <a:pos x="T4" y="T5"/>
                        </a:cxn>
                        <a:cxn ang="T97">
                          <a:pos x="T6" y="T7"/>
                        </a:cxn>
                        <a:cxn ang="T98">
                          <a:pos x="T8" y="T9"/>
                        </a:cxn>
                        <a:cxn ang="T99">
                          <a:pos x="T10" y="T11"/>
                        </a:cxn>
                        <a:cxn ang="T100">
                          <a:pos x="T12" y="T13"/>
                        </a:cxn>
                        <a:cxn ang="T101">
                          <a:pos x="T14" y="T15"/>
                        </a:cxn>
                        <a:cxn ang="T102">
                          <a:pos x="T16" y="T17"/>
                        </a:cxn>
                        <a:cxn ang="T103">
                          <a:pos x="T18" y="T19"/>
                        </a:cxn>
                        <a:cxn ang="T104">
                          <a:pos x="T20" y="T21"/>
                        </a:cxn>
                        <a:cxn ang="T105">
                          <a:pos x="T22" y="T23"/>
                        </a:cxn>
                        <a:cxn ang="T106">
                          <a:pos x="T24" y="T25"/>
                        </a:cxn>
                        <a:cxn ang="T107">
                          <a:pos x="T26" y="T27"/>
                        </a:cxn>
                        <a:cxn ang="T108">
                          <a:pos x="T28" y="T29"/>
                        </a:cxn>
                        <a:cxn ang="T109">
                          <a:pos x="T30" y="T31"/>
                        </a:cxn>
                        <a:cxn ang="T110">
                          <a:pos x="T32" y="T33"/>
                        </a:cxn>
                        <a:cxn ang="T111">
                          <a:pos x="T34" y="T35"/>
                        </a:cxn>
                        <a:cxn ang="T112">
                          <a:pos x="T36" y="T37"/>
                        </a:cxn>
                        <a:cxn ang="T113">
                          <a:pos x="T38" y="T39"/>
                        </a:cxn>
                        <a:cxn ang="T114">
                          <a:pos x="T40" y="T41"/>
                        </a:cxn>
                        <a:cxn ang="T115">
                          <a:pos x="T42" y="T43"/>
                        </a:cxn>
                        <a:cxn ang="T116">
                          <a:pos x="T44" y="T45"/>
                        </a:cxn>
                        <a:cxn ang="T117">
                          <a:pos x="T46" y="T47"/>
                        </a:cxn>
                        <a:cxn ang="T118">
                          <a:pos x="T48" y="T49"/>
                        </a:cxn>
                        <a:cxn ang="T119">
                          <a:pos x="T50" y="T51"/>
                        </a:cxn>
                        <a:cxn ang="T120">
                          <a:pos x="T52" y="T53"/>
                        </a:cxn>
                        <a:cxn ang="T121">
                          <a:pos x="T54" y="T55"/>
                        </a:cxn>
                        <a:cxn ang="T122">
                          <a:pos x="T56" y="T57"/>
                        </a:cxn>
                        <a:cxn ang="T123">
                          <a:pos x="T58" y="T59"/>
                        </a:cxn>
                        <a:cxn ang="T124">
                          <a:pos x="T60" y="T61"/>
                        </a:cxn>
                        <a:cxn ang="T125">
                          <a:pos x="T62" y="T63"/>
                        </a:cxn>
                        <a:cxn ang="T126">
                          <a:pos x="T64" y="T65"/>
                        </a:cxn>
                        <a:cxn ang="T127">
                          <a:pos x="T66" y="T67"/>
                        </a:cxn>
                        <a:cxn ang="T128">
                          <a:pos x="T68" y="T69"/>
                        </a:cxn>
                        <a:cxn ang="T129">
                          <a:pos x="T70" y="T71"/>
                        </a:cxn>
                        <a:cxn ang="T130">
                          <a:pos x="T72" y="T73"/>
                        </a:cxn>
                        <a:cxn ang="T131">
                          <a:pos x="T74" y="T75"/>
                        </a:cxn>
                        <a:cxn ang="T132">
                          <a:pos x="T76" y="T77"/>
                        </a:cxn>
                        <a:cxn ang="T133">
                          <a:pos x="T78" y="T79"/>
                        </a:cxn>
                        <a:cxn ang="T134">
                          <a:pos x="T80" y="T81"/>
                        </a:cxn>
                        <a:cxn ang="T135">
                          <a:pos x="T82" y="T83"/>
                        </a:cxn>
                        <a:cxn ang="T136">
                          <a:pos x="T84" y="T85"/>
                        </a:cxn>
                        <a:cxn ang="T137">
                          <a:pos x="T86" y="T87"/>
                        </a:cxn>
                        <a:cxn ang="T138">
                          <a:pos x="T88" y="T89"/>
                        </a:cxn>
                        <a:cxn ang="T139">
                          <a:pos x="T90" y="T91"/>
                        </a:cxn>
                        <a:cxn ang="T140">
                          <a:pos x="T92" y="T93"/>
                        </a:cxn>
                      </a:cxnLst>
                      <a:rect l="0" t="0" r="r" b="b"/>
                      <a:pathLst>
                        <a:path w="210" h="170">
                          <a:moveTo>
                            <a:pt x="66" y="78"/>
                          </a:moveTo>
                          <a:lnTo>
                            <a:pt x="66" y="78"/>
                          </a:lnTo>
                          <a:lnTo>
                            <a:pt x="84" y="50"/>
                          </a:lnTo>
                          <a:lnTo>
                            <a:pt x="104" y="30"/>
                          </a:lnTo>
                          <a:lnTo>
                            <a:pt x="122" y="16"/>
                          </a:lnTo>
                          <a:lnTo>
                            <a:pt x="132" y="10"/>
                          </a:lnTo>
                          <a:lnTo>
                            <a:pt x="140" y="6"/>
                          </a:lnTo>
                          <a:lnTo>
                            <a:pt x="150" y="4"/>
                          </a:lnTo>
                          <a:lnTo>
                            <a:pt x="158" y="4"/>
                          </a:lnTo>
                          <a:lnTo>
                            <a:pt x="170" y="6"/>
                          </a:lnTo>
                          <a:lnTo>
                            <a:pt x="182" y="12"/>
                          </a:lnTo>
                          <a:lnTo>
                            <a:pt x="192" y="20"/>
                          </a:lnTo>
                          <a:lnTo>
                            <a:pt x="202" y="30"/>
                          </a:lnTo>
                          <a:lnTo>
                            <a:pt x="208" y="40"/>
                          </a:lnTo>
                          <a:lnTo>
                            <a:pt x="210" y="40"/>
                          </a:lnTo>
                          <a:lnTo>
                            <a:pt x="210" y="36"/>
                          </a:lnTo>
                          <a:lnTo>
                            <a:pt x="202" y="26"/>
                          </a:lnTo>
                          <a:lnTo>
                            <a:pt x="194" y="16"/>
                          </a:lnTo>
                          <a:lnTo>
                            <a:pt x="180" y="6"/>
                          </a:lnTo>
                          <a:lnTo>
                            <a:pt x="170" y="2"/>
                          </a:lnTo>
                          <a:lnTo>
                            <a:pt x="158" y="0"/>
                          </a:lnTo>
                          <a:lnTo>
                            <a:pt x="150" y="2"/>
                          </a:lnTo>
                          <a:lnTo>
                            <a:pt x="142" y="4"/>
                          </a:lnTo>
                          <a:lnTo>
                            <a:pt x="132" y="8"/>
                          </a:lnTo>
                          <a:lnTo>
                            <a:pt x="122" y="12"/>
                          </a:lnTo>
                          <a:lnTo>
                            <a:pt x="104" y="28"/>
                          </a:lnTo>
                          <a:lnTo>
                            <a:pt x="84" y="48"/>
                          </a:lnTo>
                          <a:lnTo>
                            <a:pt x="64" y="76"/>
                          </a:lnTo>
                          <a:lnTo>
                            <a:pt x="46" y="102"/>
                          </a:lnTo>
                          <a:lnTo>
                            <a:pt x="24" y="138"/>
                          </a:lnTo>
                          <a:lnTo>
                            <a:pt x="0" y="168"/>
                          </a:lnTo>
                          <a:lnTo>
                            <a:pt x="2" y="170"/>
                          </a:lnTo>
                          <a:lnTo>
                            <a:pt x="24" y="140"/>
                          </a:lnTo>
                          <a:lnTo>
                            <a:pt x="48" y="104"/>
                          </a:lnTo>
                          <a:lnTo>
                            <a:pt x="66" y="78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78" name="Freeform 329"/>
                    <p:cNvSpPr>
                      <a:spLocks/>
                    </p:cNvSpPr>
                    <p:nvPr/>
                  </p:nvSpPr>
                  <p:spPr bwMode="auto">
                    <a:xfrm>
                      <a:off x="2792" y="2361"/>
                      <a:ext cx="182" cy="180"/>
                    </a:xfrm>
                    <a:custGeom>
                      <a:avLst/>
                      <a:gdLst>
                        <a:gd name="T0" fmla="*/ 144 w 182"/>
                        <a:gd name="T1" fmla="*/ 4 h 180"/>
                        <a:gd name="T2" fmla="*/ 144 w 182"/>
                        <a:gd name="T3" fmla="*/ 4 h 180"/>
                        <a:gd name="T4" fmla="*/ 156 w 182"/>
                        <a:gd name="T5" fmla="*/ 8 h 180"/>
                        <a:gd name="T6" fmla="*/ 166 w 182"/>
                        <a:gd name="T7" fmla="*/ 14 h 180"/>
                        <a:gd name="T8" fmla="*/ 174 w 182"/>
                        <a:gd name="T9" fmla="*/ 22 h 180"/>
                        <a:gd name="T10" fmla="*/ 180 w 182"/>
                        <a:gd name="T11" fmla="*/ 34 h 180"/>
                        <a:gd name="T12" fmla="*/ 180 w 182"/>
                        <a:gd name="T13" fmla="*/ 34 h 180"/>
                        <a:gd name="T14" fmla="*/ 182 w 182"/>
                        <a:gd name="T15" fmla="*/ 34 h 180"/>
                        <a:gd name="T16" fmla="*/ 182 w 182"/>
                        <a:gd name="T17" fmla="*/ 34 h 180"/>
                        <a:gd name="T18" fmla="*/ 182 w 182"/>
                        <a:gd name="T19" fmla="*/ 30 h 180"/>
                        <a:gd name="T20" fmla="*/ 182 w 182"/>
                        <a:gd name="T21" fmla="*/ 30 h 180"/>
                        <a:gd name="T22" fmla="*/ 176 w 182"/>
                        <a:gd name="T23" fmla="*/ 20 h 180"/>
                        <a:gd name="T24" fmla="*/ 168 w 182"/>
                        <a:gd name="T25" fmla="*/ 12 h 180"/>
                        <a:gd name="T26" fmla="*/ 158 w 182"/>
                        <a:gd name="T27" fmla="*/ 4 h 180"/>
                        <a:gd name="T28" fmla="*/ 152 w 182"/>
                        <a:gd name="T29" fmla="*/ 2 h 180"/>
                        <a:gd name="T30" fmla="*/ 144 w 182"/>
                        <a:gd name="T31" fmla="*/ 0 h 180"/>
                        <a:gd name="T32" fmla="*/ 144 w 182"/>
                        <a:gd name="T33" fmla="*/ 0 h 180"/>
                        <a:gd name="T34" fmla="*/ 136 w 182"/>
                        <a:gd name="T35" fmla="*/ 2 h 180"/>
                        <a:gd name="T36" fmla="*/ 126 w 182"/>
                        <a:gd name="T37" fmla="*/ 4 h 180"/>
                        <a:gd name="T38" fmla="*/ 116 w 182"/>
                        <a:gd name="T39" fmla="*/ 8 h 180"/>
                        <a:gd name="T40" fmla="*/ 106 w 182"/>
                        <a:gd name="T41" fmla="*/ 16 h 180"/>
                        <a:gd name="T42" fmla="*/ 106 w 182"/>
                        <a:gd name="T43" fmla="*/ 16 h 180"/>
                        <a:gd name="T44" fmla="*/ 90 w 182"/>
                        <a:gd name="T45" fmla="*/ 32 h 180"/>
                        <a:gd name="T46" fmla="*/ 74 w 182"/>
                        <a:gd name="T47" fmla="*/ 50 h 180"/>
                        <a:gd name="T48" fmla="*/ 58 w 182"/>
                        <a:gd name="T49" fmla="*/ 72 h 180"/>
                        <a:gd name="T50" fmla="*/ 42 w 182"/>
                        <a:gd name="T51" fmla="*/ 96 h 180"/>
                        <a:gd name="T52" fmla="*/ 18 w 182"/>
                        <a:gd name="T53" fmla="*/ 140 h 180"/>
                        <a:gd name="T54" fmla="*/ 0 w 182"/>
                        <a:gd name="T55" fmla="*/ 176 h 180"/>
                        <a:gd name="T56" fmla="*/ 0 w 182"/>
                        <a:gd name="T57" fmla="*/ 176 h 180"/>
                        <a:gd name="T58" fmla="*/ 4 w 182"/>
                        <a:gd name="T59" fmla="*/ 180 h 180"/>
                        <a:gd name="T60" fmla="*/ 4 w 182"/>
                        <a:gd name="T61" fmla="*/ 180 h 180"/>
                        <a:gd name="T62" fmla="*/ 20 w 182"/>
                        <a:gd name="T63" fmla="*/ 144 h 180"/>
                        <a:gd name="T64" fmla="*/ 48 w 182"/>
                        <a:gd name="T65" fmla="*/ 96 h 180"/>
                        <a:gd name="T66" fmla="*/ 62 w 182"/>
                        <a:gd name="T67" fmla="*/ 74 h 180"/>
                        <a:gd name="T68" fmla="*/ 78 w 182"/>
                        <a:gd name="T69" fmla="*/ 52 h 180"/>
                        <a:gd name="T70" fmla="*/ 94 w 182"/>
                        <a:gd name="T71" fmla="*/ 32 h 180"/>
                        <a:gd name="T72" fmla="*/ 110 w 182"/>
                        <a:gd name="T73" fmla="*/ 16 h 180"/>
                        <a:gd name="T74" fmla="*/ 110 w 182"/>
                        <a:gd name="T75" fmla="*/ 16 h 180"/>
                        <a:gd name="T76" fmla="*/ 120 w 182"/>
                        <a:gd name="T77" fmla="*/ 10 h 180"/>
                        <a:gd name="T78" fmla="*/ 128 w 182"/>
                        <a:gd name="T79" fmla="*/ 6 h 180"/>
                        <a:gd name="T80" fmla="*/ 136 w 182"/>
                        <a:gd name="T81" fmla="*/ 4 h 180"/>
                        <a:gd name="T82" fmla="*/ 144 w 182"/>
                        <a:gd name="T83" fmla="*/ 4 h 180"/>
                        <a:gd name="T84" fmla="*/ 144 w 182"/>
                        <a:gd name="T85" fmla="*/ 4 h 180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0" t="0" r="r" b="b"/>
                      <a:pathLst>
                        <a:path w="182" h="180">
                          <a:moveTo>
                            <a:pt x="144" y="4"/>
                          </a:moveTo>
                          <a:lnTo>
                            <a:pt x="144" y="4"/>
                          </a:lnTo>
                          <a:lnTo>
                            <a:pt x="156" y="8"/>
                          </a:lnTo>
                          <a:lnTo>
                            <a:pt x="166" y="14"/>
                          </a:lnTo>
                          <a:lnTo>
                            <a:pt x="174" y="22"/>
                          </a:lnTo>
                          <a:lnTo>
                            <a:pt x="180" y="34"/>
                          </a:lnTo>
                          <a:lnTo>
                            <a:pt x="182" y="34"/>
                          </a:lnTo>
                          <a:lnTo>
                            <a:pt x="182" y="30"/>
                          </a:lnTo>
                          <a:lnTo>
                            <a:pt x="176" y="20"/>
                          </a:lnTo>
                          <a:lnTo>
                            <a:pt x="168" y="12"/>
                          </a:lnTo>
                          <a:lnTo>
                            <a:pt x="158" y="4"/>
                          </a:lnTo>
                          <a:lnTo>
                            <a:pt x="152" y="2"/>
                          </a:lnTo>
                          <a:lnTo>
                            <a:pt x="144" y="0"/>
                          </a:lnTo>
                          <a:lnTo>
                            <a:pt x="136" y="2"/>
                          </a:lnTo>
                          <a:lnTo>
                            <a:pt x="126" y="4"/>
                          </a:lnTo>
                          <a:lnTo>
                            <a:pt x="116" y="8"/>
                          </a:lnTo>
                          <a:lnTo>
                            <a:pt x="106" y="16"/>
                          </a:lnTo>
                          <a:lnTo>
                            <a:pt x="90" y="32"/>
                          </a:lnTo>
                          <a:lnTo>
                            <a:pt x="74" y="50"/>
                          </a:lnTo>
                          <a:lnTo>
                            <a:pt x="58" y="72"/>
                          </a:lnTo>
                          <a:lnTo>
                            <a:pt x="42" y="96"/>
                          </a:lnTo>
                          <a:lnTo>
                            <a:pt x="18" y="140"/>
                          </a:lnTo>
                          <a:lnTo>
                            <a:pt x="0" y="176"/>
                          </a:lnTo>
                          <a:lnTo>
                            <a:pt x="4" y="180"/>
                          </a:lnTo>
                          <a:lnTo>
                            <a:pt x="20" y="144"/>
                          </a:lnTo>
                          <a:lnTo>
                            <a:pt x="48" y="96"/>
                          </a:lnTo>
                          <a:lnTo>
                            <a:pt x="62" y="74"/>
                          </a:lnTo>
                          <a:lnTo>
                            <a:pt x="78" y="52"/>
                          </a:lnTo>
                          <a:lnTo>
                            <a:pt x="94" y="32"/>
                          </a:lnTo>
                          <a:lnTo>
                            <a:pt x="110" y="16"/>
                          </a:lnTo>
                          <a:lnTo>
                            <a:pt x="120" y="10"/>
                          </a:lnTo>
                          <a:lnTo>
                            <a:pt x="128" y="6"/>
                          </a:lnTo>
                          <a:lnTo>
                            <a:pt x="136" y="4"/>
                          </a:lnTo>
                          <a:lnTo>
                            <a:pt x="144" y="4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79" name="Freeform 330"/>
                    <p:cNvSpPr>
                      <a:spLocks/>
                    </p:cNvSpPr>
                    <p:nvPr/>
                  </p:nvSpPr>
                  <p:spPr bwMode="auto">
                    <a:xfrm>
                      <a:off x="2786" y="2353"/>
                      <a:ext cx="192" cy="180"/>
                    </a:xfrm>
                    <a:custGeom>
                      <a:avLst/>
                      <a:gdLst>
                        <a:gd name="T0" fmla="*/ 116 w 192"/>
                        <a:gd name="T1" fmla="*/ 16 h 180"/>
                        <a:gd name="T2" fmla="*/ 116 w 192"/>
                        <a:gd name="T3" fmla="*/ 16 h 180"/>
                        <a:gd name="T4" fmla="*/ 124 w 192"/>
                        <a:gd name="T5" fmla="*/ 10 h 180"/>
                        <a:gd name="T6" fmla="*/ 132 w 192"/>
                        <a:gd name="T7" fmla="*/ 6 h 180"/>
                        <a:gd name="T8" fmla="*/ 140 w 192"/>
                        <a:gd name="T9" fmla="*/ 4 h 180"/>
                        <a:gd name="T10" fmla="*/ 148 w 192"/>
                        <a:gd name="T11" fmla="*/ 4 h 180"/>
                        <a:gd name="T12" fmla="*/ 148 w 192"/>
                        <a:gd name="T13" fmla="*/ 4 h 180"/>
                        <a:gd name="T14" fmla="*/ 162 w 192"/>
                        <a:gd name="T15" fmla="*/ 6 h 180"/>
                        <a:gd name="T16" fmla="*/ 174 w 192"/>
                        <a:gd name="T17" fmla="*/ 14 h 180"/>
                        <a:gd name="T18" fmla="*/ 184 w 192"/>
                        <a:gd name="T19" fmla="*/ 24 h 180"/>
                        <a:gd name="T20" fmla="*/ 190 w 192"/>
                        <a:gd name="T21" fmla="*/ 38 h 180"/>
                        <a:gd name="T22" fmla="*/ 190 w 192"/>
                        <a:gd name="T23" fmla="*/ 38 h 180"/>
                        <a:gd name="T24" fmla="*/ 192 w 192"/>
                        <a:gd name="T25" fmla="*/ 36 h 180"/>
                        <a:gd name="T26" fmla="*/ 192 w 192"/>
                        <a:gd name="T27" fmla="*/ 36 h 180"/>
                        <a:gd name="T28" fmla="*/ 192 w 192"/>
                        <a:gd name="T29" fmla="*/ 34 h 180"/>
                        <a:gd name="T30" fmla="*/ 192 w 192"/>
                        <a:gd name="T31" fmla="*/ 34 h 180"/>
                        <a:gd name="T32" fmla="*/ 184 w 192"/>
                        <a:gd name="T33" fmla="*/ 20 h 180"/>
                        <a:gd name="T34" fmla="*/ 174 w 192"/>
                        <a:gd name="T35" fmla="*/ 10 h 180"/>
                        <a:gd name="T36" fmla="*/ 162 w 192"/>
                        <a:gd name="T37" fmla="*/ 4 h 180"/>
                        <a:gd name="T38" fmla="*/ 148 w 192"/>
                        <a:gd name="T39" fmla="*/ 0 h 180"/>
                        <a:gd name="T40" fmla="*/ 148 w 192"/>
                        <a:gd name="T41" fmla="*/ 0 h 180"/>
                        <a:gd name="T42" fmla="*/ 140 w 192"/>
                        <a:gd name="T43" fmla="*/ 2 h 180"/>
                        <a:gd name="T44" fmla="*/ 132 w 192"/>
                        <a:gd name="T45" fmla="*/ 4 h 180"/>
                        <a:gd name="T46" fmla="*/ 122 w 192"/>
                        <a:gd name="T47" fmla="*/ 6 h 180"/>
                        <a:gd name="T48" fmla="*/ 114 w 192"/>
                        <a:gd name="T49" fmla="*/ 12 h 180"/>
                        <a:gd name="T50" fmla="*/ 114 w 192"/>
                        <a:gd name="T51" fmla="*/ 12 h 180"/>
                        <a:gd name="T52" fmla="*/ 96 w 192"/>
                        <a:gd name="T53" fmla="*/ 28 h 180"/>
                        <a:gd name="T54" fmla="*/ 78 w 192"/>
                        <a:gd name="T55" fmla="*/ 46 h 180"/>
                        <a:gd name="T56" fmla="*/ 62 w 192"/>
                        <a:gd name="T57" fmla="*/ 68 h 180"/>
                        <a:gd name="T58" fmla="*/ 46 w 192"/>
                        <a:gd name="T59" fmla="*/ 90 h 180"/>
                        <a:gd name="T60" fmla="*/ 18 w 192"/>
                        <a:gd name="T61" fmla="*/ 136 h 180"/>
                        <a:gd name="T62" fmla="*/ 0 w 192"/>
                        <a:gd name="T63" fmla="*/ 174 h 180"/>
                        <a:gd name="T64" fmla="*/ 0 w 192"/>
                        <a:gd name="T65" fmla="*/ 174 h 180"/>
                        <a:gd name="T66" fmla="*/ 2 w 192"/>
                        <a:gd name="T67" fmla="*/ 180 h 180"/>
                        <a:gd name="T68" fmla="*/ 2 w 192"/>
                        <a:gd name="T69" fmla="*/ 180 h 180"/>
                        <a:gd name="T70" fmla="*/ 22 w 192"/>
                        <a:gd name="T71" fmla="*/ 140 h 180"/>
                        <a:gd name="T72" fmla="*/ 48 w 192"/>
                        <a:gd name="T73" fmla="*/ 94 h 180"/>
                        <a:gd name="T74" fmla="*/ 64 w 192"/>
                        <a:gd name="T75" fmla="*/ 70 h 180"/>
                        <a:gd name="T76" fmla="*/ 82 w 192"/>
                        <a:gd name="T77" fmla="*/ 48 h 180"/>
                        <a:gd name="T78" fmla="*/ 98 w 192"/>
                        <a:gd name="T79" fmla="*/ 30 h 180"/>
                        <a:gd name="T80" fmla="*/ 116 w 192"/>
                        <a:gd name="T81" fmla="*/ 16 h 180"/>
                        <a:gd name="T82" fmla="*/ 116 w 192"/>
                        <a:gd name="T83" fmla="*/ 16 h 180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0" t="0" r="r" b="b"/>
                      <a:pathLst>
                        <a:path w="192" h="180">
                          <a:moveTo>
                            <a:pt x="116" y="16"/>
                          </a:moveTo>
                          <a:lnTo>
                            <a:pt x="116" y="16"/>
                          </a:lnTo>
                          <a:lnTo>
                            <a:pt x="124" y="10"/>
                          </a:lnTo>
                          <a:lnTo>
                            <a:pt x="132" y="6"/>
                          </a:lnTo>
                          <a:lnTo>
                            <a:pt x="140" y="4"/>
                          </a:lnTo>
                          <a:lnTo>
                            <a:pt x="148" y="4"/>
                          </a:lnTo>
                          <a:lnTo>
                            <a:pt x="162" y="6"/>
                          </a:lnTo>
                          <a:lnTo>
                            <a:pt x="174" y="14"/>
                          </a:lnTo>
                          <a:lnTo>
                            <a:pt x="184" y="24"/>
                          </a:lnTo>
                          <a:lnTo>
                            <a:pt x="190" y="38"/>
                          </a:lnTo>
                          <a:lnTo>
                            <a:pt x="192" y="36"/>
                          </a:lnTo>
                          <a:lnTo>
                            <a:pt x="192" y="34"/>
                          </a:lnTo>
                          <a:lnTo>
                            <a:pt x="184" y="20"/>
                          </a:lnTo>
                          <a:lnTo>
                            <a:pt x="174" y="10"/>
                          </a:lnTo>
                          <a:lnTo>
                            <a:pt x="162" y="4"/>
                          </a:lnTo>
                          <a:lnTo>
                            <a:pt x="148" y="0"/>
                          </a:lnTo>
                          <a:lnTo>
                            <a:pt x="140" y="2"/>
                          </a:lnTo>
                          <a:lnTo>
                            <a:pt x="132" y="4"/>
                          </a:lnTo>
                          <a:lnTo>
                            <a:pt x="122" y="6"/>
                          </a:lnTo>
                          <a:lnTo>
                            <a:pt x="114" y="12"/>
                          </a:lnTo>
                          <a:lnTo>
                            <a:pt x="96" y="28"/>
                          </a:lnTo>
                          <a:lnTo>
                            <a:pt x="78" y="46"/>
                          </a:lnTo>
                          <a:lnTo>
                            <a:pt x="62" y="68"/>
                          </a:lnTo>
                          <a:lnTo>
                            <a:pt x="46" y="90"/>
                          </a:lnTo>
                          <a:lnTo>
                            <a:pt x="18" y="136"/>
                          </a:lnTo>
                          <a:lnTo>
                            <a:pt x="0" y="174"/>
                          </a:lnTo>
                          <a:lnTo>
                            <a:pt x="2" y="180"/>
                          </a:lnTo>
                          <a:lnTo>
                            <a:pt x="22" y="140"/>
                          </a:lnTo>
                          <a:lnTo>
                            <a:pt x="48" y="94"/>
                          </a:lnTo>
                          <a:lnTo>
                            <a:pt x="64" y="70"/>
                          </a:lnTo>
                          <a:lnTo>
                            <a:pt x="82" y="48"/>
                          </a:lnTo>
                          <a:lnTo>
                            <a:pt x="98" y="30"/>
                          </a:lnTo>
                          <a:lnTo>
                            <a:pt x="116" y="16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80" name="Freeform 331"/>
                    <p:cNvSpPr>
                      <a:spLocks/>
                    </p:cNvSpPr>
                    <p:nvPr/>
                  </p:nvSpPr>
                  <p:spPr bwMode="auto">
                    <a:xfrm>
                      <a:off x="2800" y="2371"/>
                      <a:ext cx="174" cy="176"/>
                    </a:xfrm>
                    <a:custGeom>
                      <a:avLst/>
                      <a:gdLst>
                        <a:gd name="T0" fmla="*/ 136 w 174"/>
                        <a:gd name="T1" fmla="*/ 4 h 176"/>
                        <a:gd name="T2" fmla="*/ 136 w 174"/>
                        <a:gd name="T3" fmla="*/ 4 h 176"/>
                        <a:gd name="T4" fmla="*/ 146 w 174"/>
                        <a:gd name="T5" fmla="*/ 6 h 176"/>
                        <a:gd name="T6" fmla="*/ 156 w 174"/>
                        <a:gd name="T7" fmla="*/ 10 h 176"/>
                        <a:gd name="T8" fmla="*/ 164 w 174"/>
                        <a:gd name="T9" fmla="*/ 16 h 176"/>
                        <a:gd name="T10" fmla="*/ 172 w 174"/>
                        <a:gd name="T11" fmla="*/ 24 h 176"/>
                        <a:gd name="T12" fmla="*/ 172 w 174"/>
                        <a:gd name="T13" fmla="*/ 24 h 176"/>
                        <a:gd name="T14" fmla="*/ 174 w 174"/>
                        <a:gd name="T15" fmla="*/ 22 h 176"/>
                        <a:gd name="T16" fmla="*/ 174 w 174"/>
                        <a:gd name="T17" fmla="*/ 22 h 176"/>
                        <a:gd name="T18" fmla="*/ 174 w 174"/>
                        <a:gd name="T19" fmla="*/ 20 h 176"/>
                        <a:gd name="T20" fmla="*/ 174 w 174"/>
                        <a:gd name="T21" fmla="*/ 20 h 176"/>
                        <a:gd name="T22" fmla="*/ 164 w 174"/>
                        <a:gd name="T23" fmla="*/ 12 h 176"/>
                        <a:gd name="T24" fmla="*/ 156 w 174"/>
                        <a:gd name="T25" fmla="*/ 6 h 176"/>
                        <a:gd name="T26" fmla="*/ 146 w 174"/>
                        <a:gd name="T27" fmla="*/ 2 h 176"/>
                        <a:gd name="T28" fmla="*/ 136 w 174"/>
                        <a:gd name="T29" fmla="*/ 0 h 176"/>
                        <a:gd name="T30" fmla="*/ 136 w 174"/>
                        <a:gd name="T31" fmla="*/ 0 h 176"/>
                        <a:gd name="T32" fmla="*/ 128 w 174"/>
                        <a:gd name="T33" fmla="*/ 0 h 176"/>
                        <a:gd name="T34" fmla="*/ 118 w 174"/>
                        <a:gd name="T35" fmla="*/ 2 h 176"/>
                        <a:gd name="T36" fmla="*/ 110 w 174"/>
                        <a:gd name="T37" fmla="*/ 8 h 176"/>
                        <a:gd name="T38" fmla="*/ 100 w 174"/>
                        <a:gd name="T39" fmla="*/ 14 h 176"/>
                        <a:gd name="T40" fmla="*/ 100 w 174"/>
                        <a:gd name="T41" fmla="*/ 14 h 176"/>
                        <a:gd name="T42" fmla="*/ 84 w 174"/>
                        <a:gd name="T43" fmla="*/ 28 h 176"/>
                        <a:gd name="T44" fmla="*/ 70 w 174"/>
                        <a:gd name="T45" fmla="*/ 48 h 176"/>
                        <a:gd name="T46" fmla="*/ 54 w 174"/>
                        <a:gd name="T47" fmla="*/ 70 h 176"/>
                        <a:gd name="T48" fmla="*/ 40 w 174"/>
                        <a:gd name="T49" fmla="*/ 92 h 176"/>
                        <a:gd name="T50" fmla="*/ 16 w 174"/>
                        <a:gd name="T51" fmla="*/ 138 h 176"/>
                        <a:gd name="T52" fmla="*/ 0 w 174"/>
                        <a:gd name="T53" fmla="*/ 174 h 176"/>
                        <a:gd name="T54" fmla="*/ 0 w 174"/>
                        <a:gd name="T55" fmla="*/ 174 h 176"/>
                        <a:gd name="T56" fmla="*/ 0 w 174"/>
                        <a:gd name="T57" fmla="*/ 176 h 176"/>
                        <a:gd name="T58" fmla="*/ 0 w 174"/>
                        <a:gd name="T59" fmla="*/ 176 h 176"/>
                        <a:gd name="T60" fmla="*/ 18 w 174"/>
                        <a:gd name="T61" fmla="*/ 140 h 176"/>
                        <a:gd name="T62" fmla="*/ 42 w 174"/>
                        <a:gd name="T63" fmla="*/ 94 h 176"/>
                        <a:gd name="T64" fmla="*/ 56 w 174"/>
                        <a:gd name="T65" fmla="*/ 72 h 176"/>
                        <a:gd name="T66" fmla="*/ 70 w 174"/>
                        <a:gd name="T67" fmla="*/ 50 h 176"/>
                        <a:gd name="T68" fmla="*/ 86 w 174"/>
                        <a:gd name="T69" fmla="*/ 32 h 176"/>
                        <a:gd name="T70" fmla="*/ 102 w 174"/>
                        <a:gd name="T71" fmla="*/ 16 h 176"/>
                        <a:gd name="T72" fmla="*/ 102 w 174"/>
                        <a:gd name="T73" fmla="*/ 16 h 176"/>
                        <a:gd name="T74" fmla="*/ 110 w 174"/>
                        <a:gd name="T75" fmla="*/ 10 h 176"/>
                        <a:gd name="T76" fmla="*/ 118 w 174"/>
                        <a:gd name="T77" fmla="*/ 6 h 176"/>
                        <a:gd name="T78" fmla="*/ 128 w 174"/>
                        <a:gd name="T79" fmla="*/ 4 h 176"/>
                        <a:gd name="T80" fmla="*/ 136 w 174"/>
                        <a:gd name="T81" fmla="*/ 4 h 176"/>
                        <a:gd name="T82" fmla="*/ 136 w 174"/>
                        <a:gd name="T83" fmla="*/ 4 h 17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0" t="0" r="r" b="b"/>
                      <a:pathLst>
                        <a:path w="174" h="176">
                          <a:moveTo>
                            <a:pt x="136" y="4"/>
                          </a:moveTo>
                          <a:lnTo>
                            <a:pt x="136" y="4"/>
                          </a:lnTo>
                          <a:lnTo>
                            <a:pt x="146" y="6"/>
                          </a:lnTo>
                          <a:lnTo>
                            <a:pt x="156" y="10"/>
                          </a:lnTo>
                          <a:lnTo>
                            <a:pt x="164" y="16"/>
                          </a:lnTo>
                          <a:lnTo>
                            <a:pt x="172" y="24"/>
                          </a:lnTo>
                          <a:lnTo>
                            <a:pt x="174" y="22"/>
                          </a:lnTo>
                          <a:lnTo>
                            <a:pt x="174" y="20"/>
                          </a:lnTo>
                          <a:lnTo>
                            <a:pt x="164" y="12"/>
                          </a:lnTo>
                          <a:lnTo>
                            <a:pt x="156" y="6"/>
                          </a:lnTo>
                          <a:lnTo>
                            <a:pt x="146" y="2"/>
                          </a:lnTo>
                          <a:lnTo>
                            <a:pt x="136" y="0"/>
                          </a:lnTo>
                          <a:lnTo>
                            <a:pt x="128" y="0"/>
                          </a:lnTo>
                          <a:lnTo>
                            <a:pt x="118" y="2"/>
                          </a:lnTo>
                          <a:lnTo>
                            <a:pt x="110" y="8"/>
                          </a:lnTo>
                          <a:lnTo>
                            <a:pt x="100" y="14"/>
                          </a:lnTo>
                          <a:lnTo>
                            <a:pt x="84" y="28"/>
                          </a:lnTo>
                          <a:lnTo>
                            <a:pt x="70" y="48"/>
                          </a:lnTo>
                          <a:lnTo>
                            <a:pt x="54" y="70"/>
                          </a:lnTo>
                          <a:lnTo>
                            <a:pt x="40" y="92"/>
                          </a:lnTo>
                          <a:lnTo>
                            <a:pt x="16" y="138"/>
                          </a:lnTo>
                          <a:lnTo>
                            <a:pt x="0" y="174"/>
                          </a:lnTo>
                          <a:lnTo>
                            <a:pt x="0" y="176"/>
                          </a:lnTo>
                          <a:lnTo>
                            <a:pt x="18" y="140"/>
                          </a:lnTo>
                          <a:lnTo>
                            <a:pt x="42" y="94"/>
                          </a:lnTo>
                          <a:lnTo>
                            <a:pt x="56" y="72"/>
                          </a:lnTo>
                          <a:lnTo>
                            <a:pt x="70" y="50"/>
                          </a:lnTo>
                          <a:lnTo>
                            <a:pt x="86" y="32"/>
                          </a:lnTo>
                          <a:lnTo>
                            <a:pt x="102" y="16"/>
                          </a:lnTo>
                          <a:lnTo>
                            <a:pt x="110" y="10"/>
                          </a:lnTo>
                          <a:lnTo>
                            <a:pt x="118" y="6"/>
                          </a:lnTo>
                          <a:lnTo>
                            <a:pt x="128" y="4"/>
                          </a:lnTo>
                          <a:lnTo>
                            <a:pt x="136" y="4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81" name="Freeform 332"/>
                    <p:cNvSpPr>
                      <a:spLocks/>
                    </p:cNvSpPr>
                    <p:nvPr/>
                  </p:nvSpPr>
                  <p:spPr bwMode="auto">
                    <a:xfrm>
                      <a:off x="2788" y="2753"/>
                      <a:ext cx="176" cy="120"/>
                    </a:xfrm>
                    <a:custGeom>
                      <a:avLst/>
                      <a:gdLst>
                        <a:gd name="T0" fmla="*/ 80 w 176"/>
                        <a:gd name="T1" fmla="*/ 0 h 120"/>
                        <a:gd name="T2" fmla="*/ 0 w 176"/>
                        <a:gd name="T3" fmla="*/ 120 h 120"/>
                        <a:gd name="T4" fmla="*/ 176 w 176"/>
                        <a:gd name="T5" fmla="*/ 118 h 120"/>
                        <a:gd name="T6" fmla="*/ 134 w 176"/>
                        <a:gd name="T7" fmla="*/ 28 h 120"/>
                        <a:gd name="T8" fmla="*/ 80 w 176"/>
                        <a:gd name="T9" fmla="*/ 0 h 120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176" h="120">
                          <a:moveTo>
                            <a:pt x="80" y="0"/>
                          </a:moveTo>
                          <a:lnTo>
                            <a:pt x="0" y="120"/>
                          </a:lnTo>
                          <a:lnTo>
                            <a:pt x="176" y="118"/>
                          </a:lnTo>
                          <a:lnTo>
                            <a:pt x="134" y="28"/>
                          </a:lnTo>
                          <a:lnTo>
                            <a:pt x="80" y="0"/>
                          </a:lnTo>
                          <a:close/>
                        </a:path>
                      </a:pathLst>
                    </a:custGeom>
                    <a:solidFill>
                      <a:srgbClr val="D4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82" name="Freeform 333"/>
                    <p:cNvSpPr>
                      <a:spLocks/>
                    </p:cNvSpPr>
                    <p:nvPr/>
                  </p:nvSpPr>
                  <p:spPr bwMode="auto">
                    <a:xfrm>
                      <a:off x="2866" y="2531"/>
                      <a:ext cx="74" cy="28"/>
                    </a:xfrm>
                    <a:custGeom>
                      <a:avLst/>
                      <a:gdLst>
                        <a:gd name="T0" fmla="*/ 24 w 74"/>
                        <a:gd name="T1" fmla="*/ 0 h 28"/>
                        <a:gd name="T2" fmla="*/ 24 w 74"/>
                        <a:gd name="T3" fmla="*/ 0 h 28"/>
                        <a:gd name="T4" fmla="*/ 46 w 74"/>
                        <a:gd name="T5" fmla="*/ 2 h 28"/>
                        <a:gd name="T6" fmla="*/ 62 w 74"/>
                        <a:gd name="T7" fmla="*/ 2 h 28"/>
                        <a:gd name="T8" fmla="*/ 74 w 74"/>
                        <a:gd name="T9" fmla="*/ 4 h 28"/>
                        <a:gd name="T10" fmla="*/ 70 w 74"/>
                        <a:gd name="T11" fmla="*/ 28 h 28"/>
                        <a:gd name="T12" fmla="*/ 16 w 74"/>
                        <a:gd name="T13" fmla="*/ 28 h 28"/>
                        <a:gd name="T14" fmla="*/ 0 w 74"/>
                        <a:gd name="T15" fmla="*/ 6 h 28"/>
                        <a:gd name="T16" fmla="*/ 0 w 74"/>
                        <a:gd name="T17" fmla="*/ 6 h 28"/>
                        <a:gd name="T18" fmla="*/ 6 w 74"/>
                        <a:gd name="T19" fmla="*/ 4 h 28"/>
                        <a:gd name="T20" fmla="*/ 24 w 74"/>
                        <a:gd name="T21" fmla="*/ 0 h 28"/>
                        <a:gd name="T22" fmla="*/ 24 w 74"/>
                        <a:gd name="T23" fmla="*/ 0 h 28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74" h="28">
                          <a:moveTo>
                            <a:pt x="24" y="0"/>
                          </a:moveTo>
                          <a:lnTo>
                            <a:pt x="24" y="0"/>
                          </a:lnTo>
                          <a:lnTo>
                            <a:pt x="46" y="2"/>
                          </a:lnTo>
                          <a:lnTo>
                            <a:pt x="62" y="2"/>
                          </a:lnTo>
                          <a:lnTo>
                            <a:pt x="74" y="4"/>
                          </a:lnTo>
                          <a:lnTo>
                            <a:pt x="70" y="28"/>
                          </a:lnTo>
                          <a:lnTo>
                            <a:pt x="16" y="28"/>
                          </a:lnTo>
                          <a:lnTo>
                            <a:pt x="0" y="6"/>
                          </a:lnTo>
                          <a:lnTo>
                            <a:pt x="6" y="4"/>
                          </a:lnTo>
                          <a:lnTo>
                            <a:pt x="24" y="0"/>
                          </a:lnTo>
                          <a:close/>
                        </a:path>
                      </a:pathLst>
                    </a:custGeom>
                    <a:solidFill>
                      <a:srgbClr val="D4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83" name="Freeform 334"/>
                    <p:cNvSpPr>
                      <a:spLocks/>
                    </p:cNvSpPr>
                    <p:nvPr/>
                  </p:nvSpPr>
                  <p:spPr bwMode="auto">
                    <a:xfrm>
                      <a:off x="2904" y="2503"/>
                      <a:ext cx="22" cy="72"/>
                    </a:xfrm>
                    <a:custGeom>
                      <a:avLst/>
                      <a:gdLst>
                        <a:gd name="T0" fmla="*/ 22 w 22"/>
                        <a:gd name="T1" fmla="*/ 10 h 72"/>
                        <a:gd name="T2" fmla="*/ 22 w 22"/>
                        <a:gd name="T3" fmla="*/ 10 h 72"/>
                        <a:gd name="T4" fmla="*/ 12 w 22"/>
                        <a:gd name="T5" fmla="*/ 4 h 72"/>
                        <a:gd name="T6" fmla="*/ 8 w 22"/>
                        <a:gd name="T7" fmla="*/ 0 h 72"/>
                        <a:gd name="T8" fmla="*/ 8 w 22"/>
                        <a:gd name="T9" fmla="*/ 0 h 72"/>
                        <a:gd name="T10" fmla="*/ 6 w 22"/>
                        <a:gd name="T11" fmla="*/ 22 h 72"/>
                        <a:gd name="T12" fmla="*/ 0 w 22"/>
                        <a:gd name="T13" fmla="*/ 40 h 72"/>
                        <a:gd name="T14" fmla="*/ 0 w 22"/>
                        <a:gd name="T15" fmla="*/ 40 h 72"/>
                        <a:gd name="T16" fmla="*/ 10 w 22"/>
                        <a:gd name="T17" fmla="*/ 60 h 72"/>
                        <a:gd name="T18" fmla="*/ 16 w 22"/>
                        <a:gd name="T19" fmla="*/ 70 h 72"/>
                        <a:gd name="T20" fmla="*/ 18 w 22"/>
                        <a:gd name="T21" fmla="*/ 72 h 72"/>
                        <a:gd name="T22" fmla="*/ 22 w 22"/>
                        <a:gd name="T23" fmla="*/ 72 h 72"/>
                        <a:gd name="T24" fmla="*/ 22 w 22"/>
                        <a:gd name="T25" fmla="*/ 72 h 72"/>
                        <a:gd name="T26" fmla="*/ 20 w 22"/>
                        <a:gd name="T27" fmla="*/ 52 h 72"/>
                        <a:gd name="T28" fmla="*/ 22 w 22"/>
                        <a:gd name="T29" fmla="*/ 34 h 72"/>
                        <a:gd name="T30" fmla="*/ 22 w 22"/>
                        <a:gd name="T31" fmla="*/ 10 h 72"/>
                        <a:gd name="T32" fmla="*/ 22 w 22"/>
                        <a:gd name="T33" fmla="*/ 10 h 72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0" t="0" r="r" b="b"/>
                      <a:pathLst>
                        <a:path w="22" h="72">
                          <a:moveTo>
                            <a:pt x="22" y="10"/>
                          </a:moveTo>
                          <a:lnTo>
                            <a:pt x="22" y="10"/>
                          </a:lnTo>
                          <a:lnTo>
                            <a:pt x="12" y="4"/>
                          </a:lnTo>
                          <a:lnTo>
                            <a:pt x="8" y="0"/>
                          </a:lnTo>
                          <a:lnTo>
                            <a:pt x="6" y="22"/>
                          </a:lnTo>
                          <a:lnTo>
                            <a:pt x="0" y="40"/>
                          </a:lnTo>
                          <a:lnTo>
                            <a:pt x="10" y="60"/>
                          </a:lnTo>
                          <a:lnTo>
                            <a:pt x="16" y="70"/>
                          </a:lnTo>
                          <a:lnTo>
                            <a:pt x="18" y="72"/>
                          </a:lnTo>
                          <a:lnTo>
                            <a:pt x="22" y="72"/>
                          </a:lnTo>
                          <a:lnTo>
                            <a:pt x="20" y="52"/>
                          </a:lnTo>
                          <a:lnTo>
                            <a:pt x="22" y="34"/>
                          </a:lnTo>
                          <a:lnTo>
                            <a:pt x="22" y="10"/>
                          </a:lnTo>
                          <a:close/>
                        </a:path>
                      </a:pathLst>
                    </a:custGeom>
                    <a:solidFill>
                      <a:srgbClr val="FCB47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84" name="Freeform 335"/>
                    <p:cNvSpPr>
                      <a:spLocks/>
                    </p:cNvSpPr>
                    <p:nvPr/>
                  </p:nvSpPr>
                  <p:spPr bwMode="auto">
                    <a:xfrm>
                      <a:off x="2934" y="2409"/>
                      <a:ext cx="16" cy="54"/>
                    </a:xfrm>
                    <a:custGeom>
                      <a:avLst/>
                      <a:gdLst>
                        <a:gd name="T0" fmla="*/ 8 w 16"/>
                        <a:gd name="T1" fmla="*/ 0 h 54"/>
                        <a:gd name="T2" fmla="*/ 8 w 16"/>
                        <a:gd name="T3" fmla="*/ 0 h 54"/>
                        <a:gd name="T4" fmla="*/ 2 w 16"/>
                        <a:gd name="T5" fmla="*/ 8 h 54"/>
                        <a:gd name="T6" fmla="*/ 0 w 16"/>
                        <a:gd name="T7" fmla="*/ 18 h 54"/>
                        <a:gd name="T8" fmla="*/ 0 w 16"/>
                        <a:gd name="T9" fmla="*/ 26 h 54"/>
                        <a:gd name="T10" fmla="*/ 2 w 16"/>
                        <a:gd name="T11" fmla="*/ 34 h 54"/>
                        <a:gd name="T12" fmla="*/ 8 w 16"/>
                        <a:gd name="T13" fmla="*/ 44 h 54"/>
                        <a:gd name="T14" fmla="*/ 12 w 16"/>
                        <a:gd name="T15" fmla="*/ 48 h 54"/>
                        <a:gd name="T16" fmla="*/ 0 w 16"/>
                        <a:gd name="T17" fmla="*/ 54 h 54"/>
                        <a:gd name="T18" fmla="*/ 16 w 16"/>
                        <a:gd name="T19" fmla="*/ 50 h 54"/>
                        <a:gd name="T20" fmla="*/ 16 w 16"/>
                        <a:gd name="T21" fmla="*/ 50 h 54"/>
                        <a:gd name="T22" fmla="*/ 10 w 16"/>
                        <a:gd name="T23" fmla="*/ 42 h 54"/>
                        <a:gd name="T24" fmla="*/ 6 w 16"/>
                        <a:gd name="T25" fmla="*/ 34 h 54"/>
                        <a:gd name="T26" fmla="*/ 4 w 16"/>
                        <a:gd name="T27" fmla="*/ 28 h 54"/>
                        <a:gd name="T28" fmla="*/ 2 w 16"/>
                        <a:gd name="T29" fmla="*/ 20 h 54"/>
                        <a:gd name="T30" fmla="*/ 2 w 16"/>
                        <a:gd name="T31" fmla="*/ 14 h 54"/>
                        <a:gd name="T32" fmla="*/ 4 w 16"/>
                        <a:gd name="T33" fmla="*/ 8 h 54"/>
                        <a:gd name="T34" fmla="*/ 10 w 16"/>
                        <a:gd name="T35" fmla="*/ 0 h 54"/>
                        <a:gd name="T36" fmla="*/ 10 w 16"/>
                        <a:gd name="T37" fmla="*/ 0 h 54"/>
                        <a:gd name="T38" fmla="*/ 8 w 16"/>
                        <a:gd name="T39" fmla="*/ 0 h 54"/>
                        <a:gd name="T40" fmla="*/ 8 w 16"/>
                        <a:gd name="T41" fmla="*/ 0 h 54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0" t="0" r="r" b="b"/>
                      <a:pathLst>
                        <a:path w="16" h="54">
                          <a:moveTo>
                            <a:pt x="8" y="0"/>
                          </a:moveTo>
                          <a:lnTo>
                            <a:pt x="8" y="0"/>
                          </a:lnTo>
                          <a:lnTo>
                            <a:pt x="2" y="8"/>
                          </a:lnTo>
                          <a:lnTo>
                            <a:pt x="0" y="18"/>
                          </a:lnTo>
                          <a:lnTo>
                            <a:pt x="0" y="26"/>
                          </a:lnTo>
                          <a:lnTo>
                            <a:pt x="2" y="34"/>
                          </a:lnTo>
                          <a:lnTo>
                            <a:pt x="8" y="44"/>
                          </a:lnTo>
                          <a:lnTo>
                            <a:pt x="12" y="48"/>
                          </a:lnTo>
                          <a:lnTo>
                            <a:pt x="0" y="54"/>
                          </a:lnTo>
                          <a:lnTo>
                            <a:pt x="16" y="50"/>
                          </a:lnTo>
                          <a:lnTo>
                            <a:pt x="10" y="42"/>
                          </a:lnTo>
                          <a:lnTo>
                            <a:pt x="6" y="34"/>
                          </a:lnTo>
                          <a:lnTo>
                            <a:pt x="4" y="28"/>
                          </a:lnTo>
                          <a:lnTo>
                            <a:pt x="2" y="20"/>
                          </a:lnTo>
                          <a:lnTo>
                            <a:pt x="2" y="14"/>
                          </a:lnTo>
                          <a:lnTo>
                            <a:pt x="4" y="8"/>
                          </a:lnTo>
                          <a:lnTo>
                            <a:pt x="10" y="0"/>
                          </a:lnTo>
                          <a:lnTo>
                            <a:pt x="8" y="0"/>
                          </a:lnTo>
                          <a:close/>
                        </a:path>
                      </a:pathLst>
                    </a:custGeom>
                    <a:solidFill>
                      <a:srgbClr val="FCB47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85" name="Freeform 336"/>
                    <p:cNvSpPr>
                      <a:spLocks/>
                    </p:cNvSpPr>
                    <p:nvPr/>
                  </p:nvSpPr>
                  <p:spPr bwMode="auto">
                    <a:xfrm>
                      <a:off x="2938" y="2399"/>
                      <a:ext cx="42" cy="12"/>
                    </a:xfrm>
                    <a:custGeom>
                      <a:avLst/>
                      <a:gdLst>
                        <a:gd name="T0" fmla="*/ 10 w 42"/>
                        <a:gd name="T1" fmla="*/ 2 h 12"/>
                        <a:gd name="T2" fmla="*/ 10 w 42"/>
                        <a:gd name="T3" fmla="*/ 2 h 12"/>
                        <a:gd name="T4" fmla="*/ 14 w 42"/>
                        <a:gd name="T5" fmla="*/ 0 h 12"/>
                        <a:gd name="T6" fmla="*/ 22 w 42"/>
                        <a:gd name="T7" fmla="*/ 0 h 12"/>
                        <a:gd name="T8" fmla="*/ 32 w 42"/>
                        <a:gd name="T9" fmla="*/ 2 h 12"/>
                        <a:gd name="T10" fmla="*/ 38 w 42"/>
                        <a:gd name="T11" fmla="*/ 6 h 12"/>
                        <a:gd name="T12" fmla="*/ 42 w 42"/>
                        <a:gd name="T13" fmla="*/ 10 h 12"/>
                        <a:gd name="T14" fmla="*/ 42 w 42"/>
                        <a:gd name="T15" fmla="*/ 10 h 12"/>
                        <a:gd name="T16" fmla="*/ 40 w 42"/>
                        <a:gd name="T17" fmla="*/ 8 h 12"/>
                        <a:gd name="T18" fmla="*/ 32 w 42"/>
                        <a:gd name="T19" fmla="*/ 4 h 12"/>
                        <a:gd name="T20" fmla="*/ 22 w 42"/>
                        <a:gd name="T21" fmla="*/ 2 h 12"/>
                        <a:gd name="T22" fmla="*/ 16 w 42"/>
                        <a:gd name="T23" fmla="*/ 4 h 12"/>
                        <a:gd name="T24" fmla="*/ 12 w 42"/>
                        <a:gd name="T25" fmla="*/ 6 h 12"/>
                        <a:gd name="T26" fmla="*/ 12 w 42"/>
                        <a:gd name="T27" fmla="*/ 6 h 12"/>
                        <a:gd name="T28" fmla="*/ 4 w 42"/>
                        <a:gd name="T29" fmla="*/ 12 h 12"/>
                        <a:gd name="T30" fmla="*/ 4 w 42"/>
                        <a:gd name="T31" fmla="*/ 12 h 12"/>
                        <a:gd name="T32" fmla="*/ 2 w 42"/>
                        <a:gd name="T33" fmla="*/ 12 h 12"/>
                        <a:gd name="T34" fmla="*/ 0 w 42"/>
                        <a:gd name="T35" fmla="*/ 10 h 12"/>
                        <a:gd name="T36" fmla="*/ 0 w 42"/>
                        <a:gd name="T37" fmla="*/ 10 h 12"/>
                        <a:gd name="T38" fmla="*/ 4 w 42"/>
                        <a:gd name="T39" fmla="*/ 6 h 12"/>
                        <a:gd name="T40" fmla="*/ 10 w 42"/>
                        <a:gd name="T41" fmla="*/ 2 h 12"/>
                        <a:gd name="T42" fmla="*/ 10 w 42"/>
                        <a:gd name="T43" fmla="*/ 2 h 12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</a:gdLst>
                      <a:ahLst/>
                      <a:cxnLst>
                        <a:cxn ang="T44">
                          <a:pos x="T0" y="T1"/>
                        </a:cxn>
                        <a:cxn ang="T45">
                          <a:pos x="T2" y="T3"/>
                        </a:cxn>
                        <a:cxn ang="T46">
                          <a:pos x="T4" y="T5"/>
                        </a:cxn>
                        <a:cxn ang="T47">
                          <a:pos x="T6" y="T7"/>
                        </a:cxn>
                        <a:cxn ang="T48">
                          <a:pos x="T8" y="T9"/>
                        </a:cxn>
                        <a:cxn ang="T49">
                          <a:pos x="T10" y="T11"/>
                        </a:cxn>
                        <a:cxn ang="T50">
                          <a:pos x="T12" y="T13"/>
                        </a:cxn>
                        <a:cxn ang="T51">
                          <a:pos x="T14" y="T15"/>
                        </a:cxn>
                        <a:cxn ang="T52">
                          <a:pos x="T16" y="T17"/>
                        </a:cxn>
                        <a:cxn ang="T53">
                          <a:pos x="T18" y="T19"/>
                        </a:cxn>
                        <a:cxn ang="T54">
                          <a:pos x="T20" y="T21"/>
                        </a:cxn>
                        <a:cxn ang="T55">
                          <a:pos x="T22" y="T23"/>
                        </a:cxn>
                        <a:cxn ang="T56">
                          <a:pos x="T24" y="T25"/>
                        </a:cxn>
                        <a:cxn ang="T57">
                          <a:pos x="T26" y="T27"/>
                        </a:cxn>
                        <a:cxn ang="T58">
                          <a:pos x="T28" y="T29"/>
                        </a:cxn>
                        <a:cxn ang="T59">
                          <a:pos x="T30" y="T31"/>
                        </a:cxn>
                        <a:cxn ang="T60">
                          <a:pos x="T32" y="T33"/>
                        </a:cxn>
                        <a:cxn ang="T61">
                          <a:pos x="T34" y="T35"/>
                        </a:cxn>
                        <a:cxn ang="T62">
                          <a:pos x="T36" y="T37"/>
                        </a:cxn>
                        <a:cxn ang="T63">
                          <a:pos x="T38" y="T39"/>
                        </a:cxn>
                        <a:cxn ang="T64">
                          <a:pos x="T40" y="T41"/>
                        </a:cxn>
                        <a:cxn ang="T65">
                          <a:pos x="T42" y="T43"/>
                        </a:cxn>
                      </a:cxnLst>
                      <a:rect l="0" t="0" r="r" b="b"/>
                      <a:pathLst>
                        <a:path w="42" h="12">
                          <a:moveTo>
                            <a:pt x="10" y="2"/>
                          </a:moveTo>
                          <a:lnTo>
                            <a:pt x="10" y="2"/>
                          </a:lnTo>
                          <a:lnTo>
                            <a:pt x="14" y="0"/>
                          </a:lnTo>
                          <a:lnTo>
                            <a:pt x="22" y="0"/>
                          </a:lnTo>
                          <a:lnTo>
                            <a:pt x="32" y="2"/>
                          </a:lnTo>
                          <a:lnTo>
                            <a:pt x="38" y="6"/>
                          </a:lnTo>
                          <a:lnTo>
                            <a:pt x="42" y="10"/>
                          </a:lnTo>
                          <a:lnTo>
                            <a:pt x="40" y="8"/>
                          </a:lnTo>
                          <a:lnTo>
                            <a:pt x="32" y="4"/>
                          </a:lnTo>
                          <a:lnTo>
                            <a:pt x="22" y="2"/>
                          </a:lnTo>
                          <a:lnTo>
                            <a:pt x="16" y="4"/>
                          </a:lnTo>
                          <a:lnTo>
                            <a:pt x="12" y="6"/>
                          </a:lnTo>
                          <a:lnTo>
                            <a:pt x="4" y="12"/>
                          </a:lnTo>
                          <a:lnTo>
                            <a:pt x="2" y="12"/>
                          </a:lnTo>
                          <a:lnTo>
                            <a:pt x="0" y="10"/>
                          </a:lnTo>
                          <a:lnTo>
                            <a:pt x="4" y="6"/>
                          </a:lnTo>
                          <a:lnTo>
                            <a:pt x="10" y="2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86" name="Freeform 337"/>
                    <p:cNvSpPr>
                      <a:spLocks/>
                    </p:cNvSpPr>
                    <p:nvPr/>
                  </p:nvSpPr>
                  <p:spPr bwMode="auto">
                    <a:xfrm>
                      <a:off x="2880" y="2397"/>
                      <a:ext cx="42" cy="12"/>
                    </a:xfrm>
                    <a:custGeom>
                      <a:avLst/>
                      <a:gdLst>
                        <a:gd name="T0" fmla="*/ 34 w 42"/>
                        <a:gd name="T1" fmla="*/ 2 h 12"/>
                        <a:gd name="T2" fmla="*/ 34 w 42"/>
                        <a:gd name="T3" fmla="*/ 2 h 12"/>
                        <a:gd name="T4" fmla="*/ 28 w 42"/>
                        <a:gd name="T5" fmla="*/ 0 h 12"/>
                        <a:gd name="T6" fmla="*/ 20 w 42"/>
                        <a:gd name="T7" fmla="*/ 0 h 12"/>
                        <a:gd name="T8" fmla="*/ 10 w 42"/>
                        <a:gd name="T9" fmla="*/ 2 h 12"/>
                        <a:gd name="T10" fmla="*/ 6 w 42"/>
                        <a:gd name="T11" fmla="*/ 6 h 12"/>
                        <a:gd name="T12" fmla="*/ 0 w 42"/>
                        <a:gd name="T13" fmla="*/ 10 h 12"/>
                        <a:gd name="T14" fmla="*/ 0 w 42"/>
                        <a:gd name="T15" fmla="*/ 10 h 12"/>
                        <a:gd name="T16" fmla="*/ 4 w 42"/>
                        <a:gd name="T17" fmla="*/ 8 h 12"/>
                        <a:gd name="T18" fmla="*/ 12 w 42"/>
                        <a:gd name="T19" fmla="*/ 4 h 12"/>
                        <a:gd name="T20" fmla="*/ 22 w 42"/>
                        <a:gd name="T21" fmla="*/ 2 h 12"/>
                        <a:gd name="T22" fmla="*/ 26 w 42"/>
                        <a:gd name="T23" fmla="*/ 2 h 12"/>
                        <a:gd name="T24" fmla="*/ 32 w 42"/>
                        <a:gd name="T25" fmla="*/ 6 h 12"/>
                        <a:gd name="T26" fmla="*/ 32 w 42"/>
                        <a:gd name="T27" fmla="*/ 6 h 12"/>
                        <a:gd name="T28" fmla="*/ 40 w 42"/>
                        <a:gd name="T29" fmla="*/ 12 h 12"/>
                        <a:gd name="T30" fmla="*/ 40 w 42"/>
                        <a:gd name="T31" fmla="*/ 12 h 12"/>
                        <a:gd name="T32" fmla="*/ 42 w 42"/>
                        <a:gd name="T33" fmla="*/ 12 h 12"/>
                        <a:gd name="T34" fmla="*/ 42 w 42"/>
                        <a:gd name="T35" fmla="*/ 10 h 12"/>
                        <a:gd name="T36" fmla="*/ 42 w 42"/>
                        <a:gd name="T37" fmla="*/ 10 h 12"/>
                        <a:gd name="T38" fmla="*/ 38 w 42"/>
                        <a:gd name="T39" fmla="*/ 6 h 12"/>
                        <a:gd name="T40" fmla="*/ 34 w 42"/>
                        <a:gd name="T41" fmla="*/ 2 h 12"/>
                        <a:gd name="T42" fmla="*/ 34 w 42"/>
                        <a:gd name="T43" fmla="*/ 2 h 12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</a:gdLst>
                      <a:ahLst/>
                      <a:cxnLst>
                        <a:cxn ang="T44">
                          <a:pos x="T0" y="T1"/>
                        </a:cxn>
                        <a:cxn ang="T45">
                          <a:pos x="T2" y="T3"/>
                        </a:cxn>
                        <a:cxn ang="T46">
                          <a:pos x="T4" y="T5"/>
                        </a:cxn>
                        <a:cxn ang="T47">
                          <a:pos x="T6" y="T7"/>
                        </a:cxn>
                        <a:cxn ang="T48">
                          <a:pos x="T8" y="T9"/>
                        </a:cxn>
                        <a:cxn ang="T49">
                          <a:pos x="T10" y="T11"/>
                        </a:cxn>
                        <a:cxn ang="T50">
                          <a:pos x="T12" y="T13"/>
                        </a:cxn>
                        <a:cxn ang="T51">
                          <a:pos x="T14" y="T15"/>
                        </a:cxn>
                        <a:cxn ang="T52">
                          <a:pos x="T16" y="T17"/>
                        </a:cxn>
                        <a:cxn ang="T53">
                          <a:pos x="T18" y="T19"/>
                        </a:cxn>
                        <a:cxn ang="T54">
                          <a:pos x="T20" y="T21"/>
                        </a:cxn>
                        <a:cxn ang="T55">
                          <a:pos x="T22" y="T23"/>
                        </a:cxn>
                        <a:cxn ang="T56">
                          <a:pos x="T24" y="T25"/>
                        </a:cxn>
                        <a:cxn ang="T57">
                          <a:pos x="T26" y="T27"/>
                        </a:cxn>
                        <a:cxn ang="T58">
                          <a:pos x="T28" y="T29"/>
                        </a:cxn>
                        <a:cxn ang="T59">
                          <a:pos x="T30" y="T31"/>
                        </a:cxn>
                        <a:cxn ang="T60">
                          <a:pos x="T32" y="T33"/>
                        </a:cxn>
                        <a:cxn ang="T61">
                          <a:pos x="T34" y="T35"/>
                        </a:cxn>
                        <a:cxn ang="T62">
                          <a:pos x="T36" y="T37"/>
                        </a:cxn>
                        <a:cxn ang="T63">
                          <a:pos x="T38" y="T39"/>
                        </a:cxn>
                        <a:cxn ang="T64">
                          <a:pos x="T40" y="T41"/>
                        </a:cxn>
                        <a:cxn ang="T65">
                          <a:pos x="T42" y="T43"/>
                        </a:cxn>
                      </a:cxnLst>
                      <a:rect l="0" t="0" r="r" b="b"/>
                      <a:pathLst>
                        <a:path w="42" h="12">
                          <a:moveTo>
                            <a:pt x="34" y="2"/>
                          </a:moveTo>
                          <a:lnTo>
                            <a:pt x="34" y="2"/>
                          </a:lnTo>
                          <a:lnTo>
                            <a:pt x="28" y="0"/>
                          </a:lnTo>
                          <a:lnTo>
                            <a:pt x="20" y="0"/>
                          </a:lnTo>
                          <a:lnTo>
                            <a:pt x="10" y="2"/>
                          </a:lnTo>
                          <a:lnTo>
                            <a:pt x="6" y="6"/>
                          </a:lnTo>
                          <a:lnTo>
                            <a:pt x="0" y="10"/>
                          </a:lnTo>
                          <a:lnTo>
                            <a:pt x="4" y="8"/>
                          </a:lnTo>
                          <a:lnTo>
                            <a:pt x="12" y="4"/>
                          </a:lnTo>
                          <a:lnTo>
                            <a:pt x="22" y="2"/>
                          </a:lnTo>
                          <a:lnTo>
                            <a:pt x="26" y="2"/>
                          </a:lnTo>
                          <a:lnTo>
                            <a:pt x="32" y="6"/>
                          </a:lnTo>
                          <a:lnTo>
                            <a:pt x="40" y="12"/>
                          </a:lnTo>
                          <a:lnTo>
                            <a:pt x="42" y="12"/>
                          </a:lnTo>
                          <a:lnTo>
                            <a:pt x="42" y="10"/>
                          </a:lnTo>
                          <a:lnTo>
                            <a:pt x="38" y="6"/>
                          </a:lnTo>
                          <a:lnTo>
                            <a:pt x="34" y="2"/>
                          </a:lnTo>
                          <a:close/>
                        </a:path>
                      </a:pathLst>
                    </a:custGeom>
                    <a:solidFill>
                      <a:srgbClr val="31221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87" name="Freeform 338"/>
                    <p:cNvSpPr>
                      <a:spLocks/>
                    </p:cNvSpPr>
                    <p:nvPr/>
                  </p:nvSpPr>
                  <p:spPr bwMode="auto">
                    <a:xfrm>
                      <a:off x="2940" y="2419"/>
                      <a:ext cx="38" cy="14"/>
                    </a:xfrm>
                    <a:custGeom>
                      <a:avLst/>
                      <a:gdLst>
                        <a:gd name="T0" fmla="*/ 28 w 38"/>
                        <a:gd name="T1" fmla="*/ 12 h 14"/>
                        <a:gd name="T2" fmla="*/ 28 w 38"/>
                        <a:gd name="T3" fmla="*/ 12 h 14"/>
                        <a:gd name="T4" fmla="*/ 20 w 38"/>
                        <a:gd name="T5" fmla="*/ 14 h 14"/>
                        <a:gd name="T6" fmla="*/ 14 w 38"/>
                        <a:gd name="T7" fmla="*/ 12 h 14"/>
                        <a:gd name="T8" fmla="*/ 0 w 38"/>
                        <a:gd name="T9" fmla="*/ 8 h 14"/>
                        <a:gd name="T10" fmla="*/ 0 w 38"/>
                        <a:gd name="T11" fmla="*/ 8 h 14"/>
                        <a:gd name="T12" fmla="*/ 6 w 38"/>
                        <a:gd name="T13" fmla="*/ 6 h 14"/>
                        <a:gd name="T14" fmla="*/ 16 w 38"/>
                        <a:gd name="T15" fmla="*/ 2 h 14"/>
                        <a:gd name="T16" fmla="*/ 22 w 38"/>
                        <a:gd name="T17" fmla="*/ 0 h 14"/>
                        <a:gd name="T18" fmla="*/ 28 w 38"/>
                        <a:gd name="T19" fmla="*/ 0 h 14"/>
                        <a:gd name="T20" fmla="*/ 34 w 38"/>
                        <a:gd name="T21" fmla="*/ 2 h 14"/>
                        <a:gd name="T22" fmla="*/ 38 w 38"/>
                        <a:gd name="T23" fmla="*/ 6 h 14"/>
                        <a:gd name="T24" fmla="*/ 38 w 38"/>
                        <a:gd name="T25" fmla="*/ 6 h 14"/>
                        <a:gd name="T26" fmla="*/ 38 w 38"/>
                        <a:gd name="T27" fmla="*/ 8 h 14"/>
                        <a:gd name="T28" fmla="*/ 36 w 38"/>
                        <a:gd name="T29" fmla="*/ 10 h 14"/>
                        <a:gd name="T30" fmla="*/ 28 w 38"/>
                        <a:gd name="T31" fmla="*/ 12 h 14"/>
                        <a:gd name="T32" fmla="*/ 28 w 38"/>
                        <a:gd name="T33" fmla="*/ 12 h 14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0" t="0" r="r" b="b"/>
                      <a:pathLst>
                        <a:path w="38" h="14">
                          <a:moveTo>
                            <a:pt x="28" y="12"/>
                          </a:moveTo>
                          <a:lnTo>
                            <a:pt x="28" y="12"/>
                          </a:lnTo>
                          <a:lnTo>
                            <a:pt x="20" y="14"/>
                          </a:lnTo>
                          <a:lnTo>
                            <a:pt x="14" y="12"/>
                          </a:lnTo>
                          <a:lnTo>
                            <a:pt x="0" y="8"/>
                          </a:lnTo>
                          <a:lnTo>
                            <a:pt x="6" y="6"/>
                          </a:lnTo>
                          <a:lnTo>
                            <a:pt x="16" y="2"/>
                          </a:lnTo>
                          <a:lnTo>
                            <a:pt x="22" y="0"/>
                          </a:lnTo>
                          <a:lnTo>
                            <a:pt x="28" y="0"/>
                          </a:lnTo>
                          <a:lnTo>
                            <a:pt x="34" y="2"/>
                          </a:lnTo>
                          <a:lnTo>
                            <a:pt x="38" y="6"/>
                          </a:lnTo>
                          <a:lnTo>
                            <a:pt x="38" y="8"/>
                          </a:lnTo>
                          <a:lnTo>
                            <a:pt x="36" y="10"/>
                          </a:lnTo>
                          <a:lnTo>
                            <a:pt x="28" y="12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88" name="Freeform 339"/>
                    <p:cNvSpPr>
                      <a:spLocks/>
                    </p:cNvSpPr>
                    <p:nvPr/>
                  </p:nvSpPr>
                  <p:spPr bwMode="auto">
                    <a:xfrm>
                      <a:off x="2940" y="2415"/>
                      <a:ext cx="38" cy="12"/>
                    </a:xfrm>
                    <a:custGeom>
                      <a:avLst/>
                      <a:gdLst>
                        <a:gd name="T0" fmla="*/ 18 w 38"/>
                        <a:gd name="T1" fmla="*/ 8 h 12"/>
                        <a:gd name="T2" fmla="*/ 18 w 38"/>
                        <a:gd name="T3" fmla="*/ 8 h 12"/>
                        <a:gd name="T4" fmla="*/ 10 w 38"/>
                        <a:gd name="T5" fmla="*/ 10 h 12"/>
                        <a:gd name="T6" fmla="*/ 4 w 38"/>
                        <a:gd name="T7" fmla="*/ 12 h 12"/>
                        <a:gd name="T8" fmla="*/ 0 w 38"/>
                        <a:gd name="T9" fmla="*/ 12 h 12"/>
                        <a:gd name="T10" fmla="*/ 0 w 38"/>
                        <a:gd name="T11" fmla="*/ 12 h 12"/>
                        <a:gd name="T12" fmla="*/ 4 w 38"/>
                        <a:gd name="T13" fmla="*/ 10 h 12"/>
                        <a:gd name="T14" fmla="*/ 12 w 38"/>
                        <a:gd name="T15" fmla="*/ 2 h 12"/>
                        <a:gd name="T16" fmla="*/ 18 w 38"/>
                        <a:gd name="T17" fmla="*/ 0 h 12"/>
                        <a:gd name="T18" fmla="*/ 24 w 38"/>
                        <a:gd name="T19" fmla="*/ 0 h 12"/>
                        <a:gd name="T20" fmla="*/ 30 w 38"/>
                        <a:gd name="T21" fmla="*/ 2 h 12"/>
                        <a:gd name="T22" fmla="*/ 38 w 38"/>
                        <a:gd name="T23" fmla="*/ 8 h 12"/>
                        <a:gd name="T24" fmla="*/ 38 w 38"/>
                        <a:gd name="T25" fmla="*/ 8 h 12"/>
                        <a:gd name="T26" fmla="*/ 18 w 38"/>
                        <a:gd name="T27" fmla="*/ 8 h 12"/>
                        <a:gd name="T28" fmla="*/ 18 w 38"/>
                        <a:gd name="T29" fmla="*/ 8 h 12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</a:gdLst>
                      <a:ahLst/>
                      <a:cxnLst>
                        <a:cxn ang="T30">
                          <a:pos x="T0" y="T1"/>
                        </a:cxn>
                        <a:cxn ang="T31">
                          <a:pos x="T2" y="T3"/>
                        </a:cxn>
                        <a:cxn ang="T32">
                          <a:pos x="T4" y="T5"/>
                        </a:cxn>
                        <a:cxn ang="T33">
                          <a:pos x="T6" y="T7"/>
                        </a:cxn>
                        <a:cxn ang="T34">
                          <a:pos x="T8" y="T9"/>
                        </a:cxn>
                        <a:cxn ang="T35">
                          <a:pos x="T10" y="T11"/>
                        </a:cxn>
                        <a:cxn ang="T36">
                          <a:pos x="T12" y="T13"/>
                        </a:cxn>
                        <a:cxn ang="T37">
                          <a:pos x="T14" y="T15"/>
                        </a:cxn>
                        <a:cxn ang="T38">
                          <a:pos x="T16" y="T17"/>
                        </a:cxn>
                        <a:cxn ang="T39">
                          <a:pos x="T18" y="T19"/>
                        </a:cxn>
                        <a:cxn ang="T40">
                          <a:pos x="T20" y="T21"/>
                        </a:cxn>
                        <a:cxn ang="T41">
                          <a:pos x="T22" y="T23"/>
                        </a:cxn>
                        <a:cxn ang="T42">
                          <a:pos x="T24" y="T25"/>
                        </a:cxn>
                        <a:cxn ang="T43">
                          <a:pos x="T26" y="T27"/>
                        </a:cxn>
                        <a:cxn ang="T44">
                          <a:pos x="T28" y="T29"/>
                        </a:cxn>
                      </a:cxnLst>
                      <a:rect l="0" t="0" r="r" b="b"/>
                      <a:pathLst>
                        <a:path w="38" h="12">
                          <a:moveTo>
                            <a:pt x="18" y="8"/>
                          </a:moveTo>
                          <a:lnTo>
                            <a:pt x="18" y="8"/>
                          </a:lnTo>
                          <a:lnTo>
                            <a:pt x="10" y="10"/>
                          </a:lnTo>
                          <a:lnTo>
                            <a:pt x="4" y="12"/>
                          </a:lnTo>
                          <a:lnTo>
                            <a:pt x="0" y="12"/>
                          </a:lnTo>
                          <a:lnTo>
                            <a:pt x="4" y="10"/>
                          </a:lnTo>
                          <a:lnTo>
                            <a:pt x="12" y="2"/>
                          </a:lnTo>
                          <a:lnTo>
                            <a:pt x="18" y="0"/>
                          </a:lnTo>
                          <a:lnTo>
                            <a:pt x="24" y="0"/>
                          </a:lnTo>
                          <a:lnTo>
                            <a:pt x="30" y="2"/>
                          </a:lnTo>
                          <a:lnTo>
                            <a:pt x="38" y="8"/>
                          </a:lnTo>
                          <a:lnTo>
                            <a:pt x="18" y="8"/>
                          </a:lnTo>
                          <a:close/>
                        </a:path>
                      </a:pathLst>
                    </a:custGeom>
                    <a:solidFill>
                      <a:srgbClr val="7F7F7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89" name="Freeform 340"/>
                    <p:cNvSpPr>
                      <a:spLocks/>
                    </p:cNvSpPr>
                    <p:nvPr/>
                  </p:nvSpPr>
                  <p:spPr bwMode="auto">
                    <a:xfrm>
                      <a:off x="2964" y="2423"/>
                      <a:ext cx="10" cy="8"/>
                    </a:xfrm>
                    <a:custGeom>
                      <a:avLst/>
                      <a:gdLst>
                        <a:gd name="T0" fmla="*/ 10 w 10"/>
                        <a:gd name="T1" fmla="*/ 2 h 8"/>
                        <a:gd name="T2" fmla="*/ 10 w 10"/>
                        <a:gd name="T3" fmla="*/ 2 h 8"/>
                        <a:gd name="T4" fmla="*/ 8 w 10"/>
                        <a:gd name="T5" fmla="*/ 6 h 8"/>
                        <a:gd name="T6" fmla="*/ 4 w 10"/>
                        <a:gd name="T7" fmla="*/ 8 h 8"/>
                        <a:gd name="T8" fmla="*/ 4 w 10"/>
                        <a:gd name="T9" fmla="*/ 8 h 8"/>
                        <a:gd name="T10" fmla="*/ 2 w 10"/>
                        <a:gd name="T11" fmla="*/ 6 h 8"/>
                        <a:gd name="T12" fmla="*/ 0 w 10"/>
                        <a:gd name="T13" fmla="*/ 2 h 8"/>
                        <a:gd name="T14" fmla="*/ 0 w 10"/>
                        <a:gd name="T15" fmla="*/ 2 h 8"/>
                        <a:gd name="T16" fmla="*/ 0 w 10"/>
                        <a:gd name="T17" fmla="*/ 0 h 8"/>
                        <a:gd name="T18" fmla="*/ 6 w 10"/>
                        <a:gd name="T19" fmla="*/ 0 h 8"/>
                        <a:gd name="T20" fmla="*/ 6 w 10"/>
                        <a:gd name="T21" fmla="*/ 0 h 8"/>
                        <a:gd name="T22" fmla="*/ 8 w 10"/>
                        <a:gd name="T23" fmla="*/ 0 h 8"/>
                        <a:gd name="T24" fmla="*/ 10 w 10"/>
                        <a:gd name="T25" fmla="*/ 2 h 8"/>
                        <a:gd name="T26" fmla="*/ 10 w 10"/>
                        <a:gd name="T27" fmla="*/ 2 h 8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0" t="0" r="r" b="b"/>
                      <a:pathLst>
                        <a:path w="10" h="8">
                          <a:moveTo>
                            <a:pt x="10" y="2"/>
                          </a:moveTo>
                          <a:lnTo>
                            <a:pt x="10" y="2"/>
                          </a:lnTo>
                          <a:lnTo>
                            <a:pt x="8" y="6"/>
                          </a:lnTo>
                          <a:lnTo>
                            <a:pt x="4" y="8"/>
                          </a:lnTo>
                          <a:lnTo>
                            <a:pt x="2" y="6"/>
                          </a:lnTo>
                          <a:lnTo>
                            <a:pt x="0" y="2"/>
                          </a:lnTo>
                          <a:lnTo>
                            <a:pt x="0" y="0"/>
                          </a:lnTo>
                          <a:lnTo>
                            <a:pt x="6" y="0"/>
                          </a:lnTo>
                          <a:lnTo>
                            <a:pt x="8" y="0"/>
                          </a:lnTo>
                          <a:lnTo>
                            <a:pt x="10" y="2"/>
                          </a:lnTo>
                          <a:close/>
                        </a:path>
                      </a:pathLst>
                    </a:custGeom>
                    <a:solidFill>
                      <a:srgbClr val="76754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90" name="Freeform 341"/>
                    <p:cNvSpPr>
                      <a:spLocks/>
                    </p:cNvSpPr>
                    <p:nvPr/>
                  </p:nvSpPr>
                  <p:spPr bwMode="auto">
                    <a:xfrm>
                      <a:off x="2970" y="2425"/>
                      <a:ext cx="4" cy="2"/>
                    </a:xfrm>
                    <a:custGeom>
                      <a:avLst/>
                      <a:gdLst>
                        <a:gd name="T0" fmla="*/ 0 w 4"/>
                        <a:gd name="T1" fmla="*/ 0 h 2"/>
                        <a:gd name="T2" fmla="*/ 0 w 4"/>
                        <a:gd name="T3" fmla="*/ 0 h 2"/>
                        <a:gd name="T4" fmla="*/ 2 w 4"/>
                        <a:gd name="T5" fmla="*/ 2 h 2"/>
                        <a:gd name="T6" fmla="*/ 2 w 4"/>
                        <a:gd name="T7" fmla="*/ 2 h 2"/>
                        <a:gd name="T8" fmla="*/ 4 w 4"/>
                        <a:gd name="T9" fmla="*/ 0 h 2"/>
                        <a:gd name="T10" fmla="*/ 4 w 4"/>
                        <a:gd name="T11" fmla="*/ 0 h 2"/>
                        <a:gd name="T12" fmla="*/ 2 w 4"/>
                        <a:gd name="T13" fmla="*/ 0 h 2"/>
                        <a:gd name="T14" fmla="*/ 2 w 4"/>
                        <a:gd name="T15" fmla="*/ 0 h 2"/>
                        <a:gd name="T16" fmla="*/ 0 w 4"/>
                        <a:gd name="T17" fmla="*/ 0 h 2"/>
                        <a:gd name="T18" fmla="*/ 0 w 4"/>
                        <a:gd name="T19" fmla="*/ 0 h 2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0" t="0" r="r" b="b"/>
                      <a:pathLst>
                        <a:path w="4" h="2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2" y="2"/>
                          </a:lnTo>
                          <a:lnTo>
                            <a:pt x="4" y="0"/>
                          </a:lnTo>
                          <a:lnTo>
                            <a:pt x="2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91" name="Freeform 342"/>
                    <p:cNvSpPr>
                      <a:spLocks/>
                    </p:cNvSpPr>
                    <p:nvPr/>
                  </p:nvSpPr>
                  <p:spPr bwMode="auto">
                    <a:xfrm>
                      <a:off x="2942" y="2413"/>
                      <a:ext cx="38" cy="14"/>
                    </a:xfrm>
                    <a:custGeom>
                      <a:avLst/>
                      <a:gdLst>
                        <a:gd name="T0" fmla="*/ 38 w 38"/>
                        <a:gd name="T1" fmla="*/ 10 h 14"/>
                        <a:gd name="T2" fmla="*/ 38 w 38"/>
                        <a:gd name="T3" fmla="*/ 10 h 14"/>
                        <a:gd name="T4" fmla="*/ 36 w 38"/>
                        <a:gd name="T5" fmla="*/ 6 h 14"/>
                        <a:gd name="T6" fmla="*/ 26 w 38"/>
                        <a:gd name="T7" fmla="*/ 2 h 14"/>
                        <a:gd name="T8" fmla="*/ 20 w 38"/>
                        <a:gd name="T9" fmla="*/ 0 h 14"/>
                        <a:gd name="T10" fmla="*/ 14 w 38"/>
                        <a:gd name="T11" fmla="*/ 2 h 14"/>
                        <a:gd name="T12" fmla="*/ 6 w 38"/>
                        <a:gd name="T13" fmla="*/ 6 h 14"/>
                        <a:gd name="T14" fmla="*/ 0 w 38"/>
                        <a:gd name="T15" fmla="*/ 14 h 14"/>
                        <a:gd name="T16" fmla="*/ 0 w 38"/>
                        <a:gd name="T17" fmla="*/ 14 h 14"/>
                        <a:gd name="T18" fmla="*/ 4 w 38"/>
                        <a:gd name="T19" fmla="*/ 10 h 14"/>
                        <a:gd name="T20" fmla="*/ 12 w 38"/>
                        <a:gd name="T21" fmla="*/ 6 h 14"/>
                        <a:gd name="T22" fmla="*/ 16 w 38"/>
                        <a:gd name="T23" fmla="*/ 4 h 14"/>
                        <a:gd name="T24" fmla="*/ 22 w 38"/>
                        <a:gd name="T25" fmla="*/ 4 h 14"/>
                        <a:gd name="T26" fmla="*/ 30 w 38"/>
                        <a:gd name="T27" fmla="*/ 6 h 14"/>
                        <a:gd name="T28" fmla="*/ 36 w 38"/>
                        <a:gd name="T29" fmla="*/ 10 h 14"/>
                        <a:gd name="T30" fmla="*/ 38 w 38"/>
                        <a:gd name="T31" fmla="*/ 10 h 14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</a:gdLst>
                      <a:ahLst/>
                      <a:cxnLst>
                        <a:cxn ang="T32">
                          <a:pos x="T0" y="T1"/>
                        </a:cxn>
                        <a:cxn ang="T33">
                          <a:pos x="T2" y="T3"/>
                        </a:cxn>
                        <a:cxn ang="T34">
                          <a:pos x="T4" y="T5"/>
                        </a:cxn>
                        <a:cxn ang="T35">
                          <a:pos x="T6" y="T7"/>
                        </a:cxn>
                        <a:cxn ang="T36">
                          <a:pos x="T8" y="T9"/>
                        </a:cxn>
                        <a:cxn ang="T37">
                          <a:pos x="T10" y="T11"/>
                        </a:cxn>
                        <a:cxn ang="T38">
                          <a:pos x="T12" y="T13"/>
                        </a:cxn>
                        <a:cxn ang="T39">
                          <a:pos x="T14" y="T15"/>
                        </a:cxn>
                        <a:cxn ang="T40">
                          <a:pos x="T16" y="T17"/>
                        </a:cxn>
                        <a:cxn ang="T41">
                          <a:pos x="T18" y="T19"/>
                        </a:cxn>
                        <a:cxn ang="T42">
                          <a:pos x="T20" y="T21"/>
                        </a:cxn>
                        <a:cxn ang="T43">
                          <a:pos x="T22" y="T23"/>
                        </a:cxn>
                        <a:cxn ang="T44">
                          <a:pos x="T24" y="T25"/>
                        </a:cxn>
                        <a:cxn ang="T45">
                          <a:pos x="T26" y="T27"/>
                        </a:cxn>
                        <a:cxn ang="T46">
                          <a:pos x="T28" y="T29"/>
                        </a:cxn>
                        <a:cxn ang="T47">
                          <a:pos x="T30" y="T31"/>
                        </a:cxn>
                      </a:cxnLst>
                      <a:rect l="0" t="0" r="r" b="b"/>
                      <a:pathLst>
                        <a:path w="38" h="14">
                          <a:moveTo>
                            <a:pt x="38" y="10"/>
                          </a:moveTo>
                          <a:lnTo>
                            <a:pt x="38" y="10"/>
                          </a:lnTo>
                          <a:lnTo>
                            <a:pt x="36" y="6"/>
                          </a:lnTo>
                          <a:lnTo>
                            <a:pt x="26" y="2"/>
                          </a:lnTo>
                          <a:lnTo>
                            <a:pt x="20" y="0"/>
                          </a:lnTo>
                          <a:lnTo>
                            <a:pt x="14" y="2"/>
                          </a:lnTo>
                          <a:lnTo>
                            <a:pt x="6" y="6"/>
                          </a:lnTo>
                          <a:lnTo>
                            <a:pt x="0" y="14"/>
                          </a:lnTo>
                          <a:lnTo>
                            <a:pt x="4" y="10"/>
                          </a:lnTo>
                          <a:lnTo>
                            <a:pt x="12" y="6"/>
                          </a:lnTo>
                          <a:lnTo>
                            <a:pt x="16" y="4"/>
                          </a:lnTo>
                          <a:lnTo>
                            <a:pt x="22" y="4"/>
                          </a:lnTo>
                          <a:lnTo>
                            <a:pt x="30" y="6"/>
                          </a:lnTo>
                          <a:lnTo>
                            <a:pt x="36" y="10"/>
                          </a:lnTo>
                          <a:lnTo>
                            <a:pt x="38" y="10"/>
                          </a:lnTo>
                          <a:close/>
                        </a:path>
                      </a:pathLst>
                    </a:cu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92" name="Freeform 343"/>
                    <p:cNvSpPr>
                      <a:spLocks/>
                    </p:cNvSpPr>
                    <p:nvPr/>
                  </p:nvSpPr>
                  <p:spPr bwMode="auto">
                    <a:xfrm>
                      <a:off x="2960" y="2423"/>
                      <a:ext cx="22" cy="10"/>
                    </a:xfrm>
                    <a:custGeom>
                      <a:avLst/>
                      <a:gdLst>
                        <a:gd name="T0" fmla="*/ 18 w 22"/>
                        <a:gd name="T1" fmla="*/ 0 h 10"/>
                        <a:gd name="T2" fmla="*/ 18 w 22"/>
                        <a:gd name="T3" fmla="*/ 0 h 10"/>
                        <a:gd name="T4" fmla="*/ 18 w 22"/>
                        <a:gd name="T5" fmla="*/ 2 h 10"/>
                        <a:gd name="T6" fmla="*/ 16 w 22"/>
                        <a:gd name="T7" fmla="*/ 4 h 10"/>
                        <a:gd name="T8" fmla="*/ 10 w 22"/>
                        <a:gd name="T9" fmla="*/ 6 h 10"/>
                        <a:gd name="T10" fmla="*/ 0 w 22"/>
                        <a:gd name="T11" fmla="*/ 10 h 10"/>
                        <a:gd name="T12" fmla="*/ 0 w 22"/>
                        <a:gd name="T13" fmla="*/ 10 h 10"/>
                        <a:gd name="T14" fmla="*/ 10 w 22"/>
                        <a:gd name="T15" fmla="*/ 8 h 10"/>
                        <a:gd name="T16" fmla="*/ 18 w 22"/>
                        <a:gd name="T17" fmla="*/ 6 h 10"/>
                        <a:gd name="T18" fmla="*/ 20 w 22"/>
                        <a:gd name="T19" fmla="*/ 2 h 10"/>
                        <a:gd name="T20" fmla="*/ 22 w 22"/>
                        <a:gd name="T21" fmla="*/ 0 h 10"/>
                        <a:gd name="T22" fmla="*/ 18 w 22"/>
                        <a:gd name="T23" fmla="*/ 0 h 10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22" h="10">
                          <a:moveTo>
                            <a:pt x="18" y="0"/>
                          </a:moveTo>
                          <a:lnTo>
                            <a:pt x="18" y="0"/>
                          </a:lnTo>
                          <a:lnTo>
                            <a:pt x="18" y="2"/>
                          </a:lnTo>
                          <a:lnTo>
                            <a:pt x="16" y="4"/>
                          </a:lnTo>
                          <a:lnTo>
                            <a:pt x="10" y="6"/>
                          </a:lnTo>
                          <a:lnTo>
                            <a:pt x="0" y="10"/>
                          </a:lnTo>
                          <a:lnTo>
                            <a:pt x="10" y="8"/>
                          </a:lnTo>
                          <a:lnTo>
                            <a:pt x="18" y="6"/>
                          </a:lnTo>
                          <a:lnTo>
                            <a:pt x="20" y="2"/>
                          </a:lnTo>
                          <a:lnTo>
                            <a:pt x="22" y="0"/>
                          </a:lnTo>
                          <a:lnTo>
                            <a:pt x="18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93" name="Freeform 344"/>
                    <p:cNvSpPr>
                      <a:spLocks/>
                    </p:cNvSpPr>
                    <p:nvPr/>
                  </p:nvSpPr>
                  <p:spPr bwMode="auto">
                    <a:xfrm>
                      <a:off x="2940" y="2417"/>
                      <a:ext cx="44" cy="10"/>
                    </a:xfrm>
                    <a:custGeom>
                      <a:avLst/>
                      <a:gdLst>
                        <a:gd name="T0" fmla="*/ 0 w 44"/>
                        <a:gd name="T1" fmla="*/ 10 h 10"/>
                        <a:gd name="T2" fmla="*/ 0 w 44"/>
                        <a:gd name="T3" fmla="*/ 10 h 10"/>
                        <a:gd name="T4" fmla="*/ 2 w 44"/>
                        <a:gd name="T5" fmla="*/ 10 h 10"/>
                        <a:gd name="T6" fmla="*/ 8 w 44"/>
                        <a:gd name="T7" fmla="*/ 6 h 10"/>
                        <a:gd name="T8" fmla="*/ 18 w 44"/>
                        <a:gd name="T9" fmla="*/ 4 h 10"/>
                        <a:gd name="T10" fmla="*/ 34 w 44"/>
                        <a:gd name="T11" fmla="*/ 4 h 10"/>
                        <a:gd name="T12" fmla="*/ 34 w 44"/>
                        <a:gd name="T13" fmla="*/ 4 h 10"/>
                        <a:gd name="T14" fmla="*/ 38 w 44"/>
                        <a:gd name="T15" fmla="*/ 4 h 10"/>
                        <a:gd name="T16" fmla="*/ 42 w 44"/>
                        <a:gd name="T17" fmla="*/ 2 h 10"/>
                        <a:gd name="T18" fmla="*/ 44 w 44"/>
                        <a:gd name="T19" fmla="*/ 0 h 10"/>
                        <a:gd name="T20" fmla="*/ 44 w 44"/>
                        <a:gd name="T21" fmla="*/ 0 h 10"/>
                        <a:gd name="T22" fmla="*/ 44 w 44"/>
                        <a:gd name="T23" fmla="*/ 4 h 10"/>
                        <a:gd name="T24" fmla="*/ 40 w 44"/>
                        <a:gd name="T25" fmla="*/ 6 h 10"/>
                        <a:gd name="T26" fmla="*/ 32 w 44"/>
                        <a:gd name="T27" fmla="*/ 6 h 10"/>
                        <a:gd name="T28" fmla="*/ 32 w 44"/>
                        <a:gd name="T29" fmla="*/ 6 h 10"/>
                        <a:gd name="T30" fmla="*/ 20 w 44"/>
                        <a:gd name="T31" fmla="*/ 6 h 10"/>
                        <a:gd name="T32" fmla="*/ 10 w 44"/>
                        <a:gd name="T33" fmla="*/ 8 h 10"/>
                        <a:gd name="T34" fmla="*/ 0 w 44"/>
                        <a:gd name="T35" fmla="*/ 10 h 10"/>
                        <a:gd name="T36" fmla="*/ 0 w 44"/>
                        <a:gd name="T37" fmla="*/ 10 h 10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</a:gdLst>
                      <a:ahLst/>
                      <a:cxnLst>
                        <a:cxn ang="T38">
                          <a:pos x="T0" y="T1"/>
                        </a:cxn>
                        <a:cxn ang="T39">
                          <a:pos x="T2" y="T3"/>
                        </a:cxn>
                        <a:cxn ang="T40">
                          <a:pos x="T4" y="T5"/>
                        </a:cxn>
                        <a:cxn ang="T41">
                          <a:pos x="T6" y="T7"/>
                        </a:cxn>
                        <a:cxn ang="T42">
                          <a:pos x="T8" y="T9"/>
                        </a:cxn>
                        <a:cxn ang="T43">
                          <a:pos x="T10" y="T11"/>
                        </a:cxn>
                        <a:cxn ang="T44">
                          <a:pos x="T12" y="T13"/>
                        </a:cxn>
                        <a:cxn ang="T45">
                          <a:pos x="T14" y="T15"/>
                        </a:cxn>
                        <a:cxn ang="T46">
                          <a:pos x="T16" y="T17"/>
                        </a:cxn>
                        <a:cxn ang="T47">
                          <a:pos x="T18" y="T19"/>
                        </a:cxn>
                        <a:cxn ang="T48">
                          <a:pos x="T20" y="T21"/>
                        </a:cxn>
                        <a:cxn ang="T49">
                          <a:pos x="T22" y="T23"/>
                        </a:cxn>
                        <a:cxn ang="T50">
                          <a:pos x="T24" y="T25"/>
                        </a:cxn>
                        <a:cxn ang="T51">
                          <a:pos x="T26" y="T27"/>
                        </a:cxn>
                        <a:cxn ang="T52">
                          <a:pos x="T28" y="T29"/>
                        </a:cxn>
                        <a:cxn ang="T53">
                          <a:pos x="T30" y="T31"/>
                        </a:cxn>
                        <a:cxn ang="T54">
                          <a:pos x="T32" y="T33"/>
                        </a:cxn>
                        <a:cxn ang="T55">
                          <a:pos x="T34" y="T35"/>
                        </a:cxn>
                        <a:cxn ang="T56">
                          <a:pos x="T36" y="T37"/>
                        </a:cxn>
                      </a:cxnLst>
                      <a:rect l="0" t="0" r="r" b="b"/>
                      <a:pathLst>
                        <a:path w="44" h="10">
                          <a:moveTo>
                            <a:pt x="0" y="10"/>
                          </a:moveTo>
                          <a:lnTo>
                            <a:pt x="0" y="10"/>
                          </a:lnTo>
                          <a:lnTo>
                            <a:pt x="2" y="10"/>
                          </a:lnTo>
                          <a:lnTo>
                            <a:pt x="8" y="6"/>
                          </a:lnTo>
                          <a:lnTo>
                            <a:pt x="18" y="4"/>
                          </a:lnTo>
                          <a:lnTo>
                            <a:pt x="34" y="4"/>
                          </a:lnTo>
                          <a:lnTo>
                            <a:pt x="38" y="4"/>
                          </a:lnTo>
                          <a:lnTo>
                            <a:pt x="42" y="2"/>
                          </a:lnTo>
                          <a:lnTo>
                            <a:pt x="44" y="0"/>
                          </a:lnTo>
                          <a:lnTo>
                            <a:pt x="44" y="4"/>
                          </a:lnTo>
                          <a:lnTo>
                            <a:pt x="40" y="6"/>
                          </a:lnTo>
                          <a:lnTo>
                            <a:pt x="32" y="6"/>
                          </a:lnTo>
                          <a:lnTo>
                            <a:pt x="20" y="6"/>
                          </a:lnTo>
                          <a:lnTo>
                            <a:pt x="10" y="8"/>
                          </a:lnTo>
                          <a:lnTo>
                            <a:pt x="0" y="1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94" name="Freeform 345"/>
                    <p:cNvSpPr>
                      <a:spLocks/>
                    </p:cNvSpPr>
                    <p:nvPr/>
                  </p:nvSpPr>
                  <p:spPr bwMode="auto">
                    <a:xfrm>
                      <a:off x="2884" y="2411"/>
                      <a:ext cx="38" cy="16"/>
                    </a:xfrm>
                    <a:custGeom>
                      <a:avLst/>
                      <a:gdLst>
                        <a:gd name="T0" fmla="*/ 20 w 38"/>
                        <a:gd name="T1" fmla="*/ 10 h 16"/>
                        <a:gd name="T2" fmla="*/ 20 w 38"/>
                        <a:gd name="T3" fmla="*/ 10 h 16"/>
                        <a:gd name="T4" fmla="*/ 30 w 38"/>
                        <a:gd name="T5" fmla="*/ 12 h 16"/>
                        <a:gd name="T6" fmla="*/ 34 w 38"/>
                        <a:gd name="T7" fmla="*/ 14 h 16"/>
                        <a:gd name="T8" fmla="*/ 38 w 38"/>
                        <a:gd name="T9" fmla="*/ 16 h 16"/>
                        <a:gd name="T10" fmla="*/ 38 w 38"/>
                        <a:gd name="T11" fmla="*/ 16 h 16"/>
                        <a:gd name="T12" fmla="*/ 34 w 38"/>
                        <a:gd name="T13" fmla="*/ 12 h 16"/>
                        <a:gd name="T14" fmla="*/ 28 w 38"/>
                        <a:gd name="T15" fmla="*/ 4 h 16"/>
                        <a:gd name="T16" fmla="*/ 22 w 38"/>
                        <a:gd name="T17" fmla="*/ 2 h 16"/>
                        <a:gd name="T18" fmla="*/ 16 w 38"/>
                        <a:gd name="T19" fmla="*/ 0 h 16"/>
                        <a:gd name="T20" fmla="*/ 8 w 38"/>
                        <a:gd name="T21" fmla="*/ 2 h 16"/>
                        <a:gd name="T22" fmla="*/ 0 w 38"/>
                        <a:gd name="T23" fmla="*/ 6 h 16"/>
                        <a:gd name="T24" fmla="*/ 0 w 38"/>
                        <a:gd name="T25" fmla="*/ 6 h 16"/>
                        <a:gd name="T26" fmla="*/ 20 w 38"/>
                        <a:gd name="T27" fmla="*/ 10 h 16"/>
                        <a:gd name="T28" fmla="*/ 20 w 38"/>
                        <a:gd name="T29" fmla="*/ 10 h 1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</a:gdLst>
                      <a:ahLst/>
                      <a:cxnLst>
                        <a:cxn ang="T30">
                          <a:pos x="T0" y="T1"/>
                        </a:cxn>
                        <a:cxn ang="T31">
                          <a:pos x="T2" y="T3"/>
                        </a:cxn>
                        <a:cxn ang="T32">
                          <a:pos x="T4" y="T5"/>
                        </a:cxn>
                        <a:cxn ang="T33">
                          <a:pos x="T6" y="T7"/>
                        </a:cxn>
                        <a:cxn ang="T34">
                          <a:pos x="T8" y="T9"/>
                        </a:cxn>
                        <a:cxn ang="T35">
                          <a:pos x="T10" y="T11"/>
                        </a:cxn>
                        <a:cxn ang="T36">
                          <a:pos x="T12" y="T13"/>
                        </a:cxn>
                        <a:cxn ang="T37">
                          <a:pos x="T14" y="T15"/>
                        </a:cxn>
                        <a:cxn ang="T38">
                          <a:pos x="T16" y="T17"/>
                        </a:cxn>
                        <a:cxn ang="T39">
                          <a:pos x="T18" y="T19"/>
                        </a:cxn>
                        <a:cxn ang="T40">
                          <a:pos x="T20" y="T21"/>
                        </a:cxn>
                        <a:cxn ang="T41">
                          <a:pos x="T22" y="T23"/>
                        </a:cxn>
                        <a:cxn ang="T42">
                          <a:pos x="T24" y="T25"/>
                        </a:cxn>
                        <a:cxn ang="T43">
                          <a:pos x="T26" y="T27"/>
                        </a:cxn>
                        <a:cxn ang="T44">
                          <a:pos x="T28" y="T29"/>
                        </a:cxn>
                      </a:cxnLst>
                      <a:rect l="0" t="0" r="r" b="b"/>
                      <a:pathLst>
                        <a:path w="38" h="16">
                          <a:moveTo>
                            <a:pt x="20" y="10"/>
                          </a:moveTo>
                          <a:lnTo>
                            <a:pt x="20" y="10"/>
                          </a:lnTo>
                          <a:lnTo>
                            <a:pt x="30" y="12"/>
                          </a:lnTo>
                          <a:lnTo>
                            <a:pt x="34" y="14"/>
                          </a:lnTo>
                          <a:lnTo>
                            <a:pt x="38" y="16"/>
                          </a:lnTo>
                          <a:lnTo>
                            <a:pt x="34" y="12"/>
                          </a:lnTo>
                          <a:lnTo>
                            <a:pt x="28" y="4"/>
                          </a:lnTo>
                          <a:lnTo>
                            <a:pt x="22" y="2"/>
                          </a:lnTo>
                          <a:lnTo>
                            <a:pt x="16" y="0"/>
                          </a:lnTo>
                          <a:lnTo>
                            <a:pt x="8" y="2"/>
                          </a:lnTo>
                          <a:lnTo>
                            <a:pt x="0" y="6"/>
                          </a:lnTo>
                          <a:lnTo>
                            <a:pt x="20" y="10"/>
                          </a:lnTo>
                          <a:close/>
                        </a:path>
                      </a:pathLst>
                    </a:custGeom>
                    <a:solidFill>
                      <a:srgbClr val="7F7F7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95" name="Freeform 346"/>
                    <p:cNvSpPr>
                      <a:spLocks/>
                    </p:cNvSpPr>
                    <p:nvPr/>
                  </p:nvSpPr>
                  <p:spPr bwMode="auto">
                    <a:xfrm>
                      <a:off x="2882" y="2411"/>
                      <a:ext cx="38" cy="14"/>
                    </a:xfrm>
                    <a:custGeom>
                      <a:avLst/>
                      <a:gdLst>
                        <a:gd name="T0" fmla="*/ 0 w 38"/>
                        <a:gd name="T1" fmla="*/ 6 h 14"/>
                        <a:gd name="T2" fmla="*/ 0 w 38"/>
                        <a:gd name="T3" fmla="*/ 6 h 14"/>
                        <a:gd name="T4" fmla="*/ 4 w 38"/>
                        <a:gd name="T5" fmla="*/ 2 h 14"/>
                        <a:gd name="T6" fmla="*/ 14 w 38"/>
                        <a:gd name="T7" fmla="*/ 0 h 14"/>
                        <a:gd name="T8" fmla="*/ 20 w 38"/>
                        <a:gd name="T9" fmla="*/ 0 h 14"/>
                        <a:gd name="T10" fmla="*/ 26 w 38"/>
                        <a:gd name="T11" fmla="*/ 2 h 14"/>
                        <a:gd name="T12" fmla="*/ 32 w 38"/>
                        <a:gd name="T13" fmla="*/ 6 h 14"/>
                        <a:gd name="T14" fmla="*/ 38 w 38"/>
                        <a:gd name="T15" fmla="*/ 14 h 14"/>
                        <a:gd name="T16" fmla="*/ 38 w 38"/>
                        <a:gd name="T17" fmla="*/ 14 h 14"/>
                        <a:gd name="T18" fmla="*/ 36 w 38"/>
                        <a:gd name="T19" fmla="*/ 12 h 14"/>
                        <a:gd name="T20" fmla="*/ 28 w 38"/>
                        <a:gd name="T21" fmla="*/ 4 h 14"/>
                        <a:gd name="T22" fmla="*/ 22 w 38"/>
                        <a:gd name="T23" fmla="*/ 2 h 14"/>
                        <a:gd name="T24" fmla="*/ 16 w 38"/>
                        <a:gd name="T25" fmla="*/ 2 h 14"/>
                        <a:gd name="T26" fmla="*/ 10 w 38"/>
                        <a:gd name="T27" fmla="*/ 2 h 14"/>
                        <a:gd name="T28" fmla="*/ 2 w 38"/>
                        <a:gd name="T29" fmla="*/ 6 h 14"/>
                        <a:gd name="T30" fmla="*/ 0 w 38"/>
                        <a:gd name="T31" fmla="*/ 6 h 14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</a:gdLst>
                      <a:ahLst/>
                      <a:cxnLst>
                        <a:cxn ang="T32">
                          <a:pos x="T0" y="T1"/>
                        </a:cxn>
                        <a:cxn ang="T33">
                          <a:pos x="T2" y="T3"/>
                        </a:cxn>
                        <a:cxn ang="T34">
                          <a:pos x="T4" y="T5"/>
                        </a:cxn>
                        <a:cxn ang="T35">
                          <a:pos x="T6" y="T7"/>
                        </a:cxn>
                        <a:cxn ang="T36">
                          <a:pos x="T8" y="T9"/>
                        </a:cxn>
                        <a:cxn ang="T37">
                          <a:pos x="T10" y="T11"/>
                        </a:cxn>
                        <a:cxn ang="T38">
                          <a:pos x="T12" y="T13"/>
                        </a:cxn>
                        <a:cxn ang="T39">
                          <a:pos x="T14" y="T15"/>
                        </a:cxn>
                        <a:cxn ang="T40">
                          <a:pos x="T16" y="T17"/>
                        </a:cxn>
                        <a:cxn ang="T41">
                          <a:pos x="T18" y="T19"/>
                        </a:cxn>
                        <a:cxn ang="T42">
                          <a:pos x="T20" y="T21"/>
                        </a:cxn>
                        <a:cxn ang="T43">
                          <a:pos x="T22" y="T23"/>
                        </a:cxn>
                        <a:cxn ang="T44">
                          <a:pos x="T24" y="T25"/>
                        </a:cxn>
                        <a:cxn ang="T45">
                          <a:pos x="T26" y="T27"/>
                        </a:cxn>
                        <a:cxn ang="T46">
                          <a:pos x="T28" y="T29"/>
                        </a:cxn>
                        <a:cxn ang="T47">
                          <a:pos x="T30" y="T31"/>
                        </a:cxn>
                      </a:cxnLst>
                      <a:rect l="0" t="0" r="r" b="b"/>
                      <a:pathLst>
                        <a:path w="38" h="14">
                          <a:moveTo>
                            <a:pt x="0" y="6"/>
                          </a:moveTo>
                          <a:lnTo>
                            <a:pt x="0" y="6"/>
                          </a:lnTo>
                          <a:lnTo>
                            <a:pt x="4" y="2"/>
                          </a:lnTo>
                          <a:lnTo>
                            <a:pt x="14" y="0"/>
                          </a:lnTo>
                          <a:lnTo>
                            <a:pt x="20" y="0"/>
                          </a:lnTo>
                          <a:lnTo>
                            <a:pt x="26" y="2"/>
                          </a:lnTo>
                          <a:lnTo>
                            <a:pt x="32" y="6"/>
                          </a:lnTo>
                          <a:lnTo>
                            <a:pt x="38" y="14"/>
                          </a:lnTo>
                          <a:lnTo>
                            <a:pt x="36" y="12"/>
                          </a:lnTo>
                          <a:lnTo>
                            <a:pt x="28" y="4"/>
                          </a:lnTo>
                          <a:lnTo>
                            <a:pt x="22" y="2"/>
                          </a:lnTo>
                          <a:lnTo>
                            <a:pt x="16" y="2"/>
                          </a:lnTo>
                          <a:lnTo>
                            <a:pt x="10" y="2"/>
                          </a:lnTo>
                          <a:lnTo>
                            <a:pt x="2" y="6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96" name="Freeform 347"/>
                    <p:cNvSpPr>
                      <a:spLocks/>
                    </p:cNvSpPr>
                    <p:nvPr/>
                  </p:nvSpPr>
                  <p:spPr bwMode="auto">
                    <a:xfrm>
                      <a:off x="2884" y="2417"/>
                      <a:ext cx="38" cy="12"/>
                    </a:xfrm>
                    <a:custGeom>
                      <a:avLst/>
                      <a:gdLst>
                        <a:gd name="T0" fmla="*/ 10 w 38"/>
                        <a:gd name="T1" fmla="*/ 10 h 12"/>
                        <a:gd name="T2" fmla="*/ 10 w 38"/>
                        <a:gd name="T3" fmla="*/ 10 h 12"/>
                        <a:gd name="T4" fmla="*/ 16 w 38"/>
                        <a:gd name="T5" fmla="*/ 12 h 12"/>
                        <a:gd name="T6" fmla="*/ 24 w 38"/>
                        <a:gd name="T7" fmla="*/ 12 h 12"/>
                        <a:gd name="T8" fmla="*/ 38 w 38"/>
                        <a:gd name="T9" fmla="*/ 10 h 12"/>
                        <a:gd name="T10" fmla="*/ 38 w 38"/>
                        <a:gd name="T11" fmla="*/ 10 h 12"/>
                        <a:gd name="T12" fmla="*/ 24 w 38"/>
                        <a:gd name="T13" fmla="*/ 4 h 12"/>
                        <a:gd name="T14" fmla="*/ 12 w 38"/>
                        <a:gd name="T15" fmla="*/ 0 h 12"/>
                        <a:gd name="T16" fmla="*/ 6 w 38"/>
                        <a:gd name="T17" fmla="*/ 0 h 12"/>
                        <a:gd name="T18" fmla="*/ 0 w 38"/>
                        <a:gd name="T19" fmla="*/ 2 h 12"/>
                        <a:gd name="T20" fmla="*/ 0 w 38"/>
                        <a:gd name="T21" fmla="*/ 2 h 12"/>
                        <a:gd name="T22" fmla="*/ 0 w 38"/>
                        <a:gd name="T23" fmla="*/ 4 h 12"/>
                        <a:gd name="T24" fmla="*/ 2 w 38"/>
                        <a:gd name="T25" fmla="*/ 6 h 12"/>
                        <a:gd name="T26" fmla="*/ 10 w 38"/>
                        <a:gd name="T27" fmla="*/ 10 h 12"/>
                        <a:gd name="T28" fmla="*/ 10 w 38"/>
                        <a:gd name="T29" fmla="*/ 10 h 12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</a:gdLst>
                      <a:ahLst/>
                      <a:cxnLst>
                        <a:cxn ang="T30">
                          <a:pos x="T0" y="T1"/>
                        </a:cxn>
                        <a:cxn ang="T31">
                          <a:pos x="T2" y="T3"/>
                        </a:cxn>
                        <a:cxn ang="T32">
                          <a:pos x="T4" y="T5"/>
                        </a:cxn>
                        <a:cxn ang="T33">
                          <a:pos x="T6" y="T7"/>
                        </a:cxn>
                        <a:cxn ang="T34">
                          <a:pos x="T8" y="T9"/>
                        </a:cxn>
                        <a:cxn ang="T35">
                          <a:pos x="T10" y="T11"/>
                        </a:cxn>
                        <a:cxn ang="T36">
                          <a:pos x="T12" y="T13"/>
                        </a:cxn>
                        <a:cxn ang="T37">
                          <a:pos x="T14" y="T15"/>
                        </a:cxn>
                        <a:cxn ang="T38">
                          <a:pos x="T16" y="T17"/>
                        </a:cxn>
                        <a:cxn ang="T39">
                          <a:pos x="T18" y="T19"/>
                        </a:cxn>
                        <a:cxn ang="T40">
                          <a:pos x="T20" y="T21"/>
                        </a:cxn>
                        <a:cxn ang="T41">
                          <a:pos x="T22" y="T23"/>
                        </a:cxn>
                        <a:cxn ang="T42">
                          <a:pos x="T24" y="T25"/>
                        </a:cxn>
                        <a:cxn ang="T43">
                          <a:pos x="T26" y="T27"/>
                        </a:cxn>
                        <a:cxn ang="T44">
                          <a:pos x="T28" y="T29"/>
                        </a:cxn>
                      </a:cxnLst>
                      <a:rect l="0" t="0" r="r" b="b"/>
                      <a:pathLst>
                        <a:path w="38" h="12">
                          <a:moveTo>
                            <a:pt x="10" y="10"/>
                          </a:moveTo>
                          <a:lnTo>
                            <a:pt x="10" y="10"/>
                          </a:lnTo>
                          <a:lnTo>
                            <a:pt x="16" y="12"/>
                          </a:lnTo>
                          <a:lnTo>
                            <a:pt x="24" y="12"/>
                          </a:lnTo>
                          <a:lnTo>
                            <a:pt x="38" y="10"/>
                          </a:lnTo>
                          <a:lnTo>
                            <a:pt x="24" y="4"/>
                          </a:lnTo>
                          <a:lnTo>
                            <a:pt x="12" y="0"/>
                          </a:lnTo>
                          <a:lnTo>
                            <a:pt x="6" y="0"/>
                          </a:lnTo>
                          <a:lnTo>
                            <a:pt x="0" y="2"/>
                          </a:lnTo>
                          <a:lnTo>
                            <a:pt x="0" y="4"/>
                          </a:lnTo>
                          <a:lnTo>
                            <a:pt x="2" y="6"/>
                          </a:lnTo>
                          <a:lnTo>
                            <a:pt x="10" y="1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97" name="Freeform 348"/>
                    <p:cNvSpPr>
                      <a:spLocks/>
                    </p:cNvSpPr>
                    <p:nvPr/>
                  </p:nvSpPr>
                  <p:spPr bwMode="auto">
                    <a:xfrm>
                      <a:off x="2904" y="2421"/>
                      <a:ext cx="10" cy="8"/>
                    </a:xfrm>
                    <a:custGeom>
                      <a:avLst/>
                      <a:gdLst>
                        <a:gd name="T0" fmla="*/ 0 w 10"/>
                        <a:gd name="T1" fmla="*/ 2 h 8"/>
                        <a:gd name="T2" fmla="*/ 0 w 10"/>
                        <a:gd name="T3" fmla="*/ 2 h 8"/>
                        <a:gd name="T4" fmla="*/ 0 w 10"/>
                        <a:gd name="T5" fmla="*/ 6 h 8"/>
                        <a:gd name="T6" fmla="*/ 4 w 10"/>
                        <a:gd name="T7" fmla="*/ 8 h 8"/>
                        <a:gd name="T8" fmla="*/ 4 w 10"/>
                        <a:gd name="T9" fmla="*/ 8 h 8"/>
                        <a:gd name="T10" fmla="*/ 8 w 10"/>
                        <a:gd name="T11" fmla="*/ 6 h 8"/>
                        <a:gd name="T12" fmla="*/ 10 w 10"/>
                        <a:gd name="T13" fmla="*/ 4 h 8"/>
                        <a:gd name="T14" fmla="*/ 10 w 10"/>
                        <a:gd name="T15" fmla="*/ 4 h 8"/>
                        <a:gd name="T16" fmla="*/ 8 w 10"/>
                        <a:gd name="T17" fmla="*/ 2 h 8"/>
                        <a:gd name="T18" fmla="*/ 4 w 10"/>
                        <a:gd name="T19" fmla="*/ 0 h 8"/>
                        <a:gd name="T20" fmla="*/ 4 w 10"/>
                        <a:gd name="T21" fmla="*/ 0 h 8"/>
                        <a:gd name="T22" fmla="*/ 0 w 10"/>
                        <a:gd name="T23" fmla="*/ 0 h 8"/>
                        <a:gd name="T24" fmla="*/ 0 w 10"/>
                        <a:gd name="T25" fmla="*/ 2 h 8"/>
                        <a:gd name="T26" fmla="*/ 0 w 10"/>
                        <a:gd name="T27" fmla="*/ 2 h 8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0" t="0" r="r" b="b"/>
                      <a:pathLst>
                        <a:path w="10" h="8">
                          <a:moveTo>
                            <a:pt x="0" y="2"/>
                          </a:moveTo>
                          <a:lnTo>
                            <a:pt x="0" y="2"/>
                          </a:lnTo>
                          <a:lnTo>
                            <a:pt x="0" y="6"/>
                          </a:lnTo>
                          <a:lnTo>
                            <a:pt x="4" y="8"/>
                          </a:lnTo>
                          <a:lnTo>
                            <a:pt x="8" y="6"/>
                          </a:lnTo>
                          <a:lnTo>
                            <a:pt x="10" y="4"/>
                          </a:lnTo>
                          <a:lnTo>
                            <a:pt x="8" y="2"/>
                          </a:lnTo>
                          <a:lnTo>
                            <a:pt x="4" y="0"/>
                          </a:lnTo>
                          <a:lnTo>
                            <a:pt x="0" y="0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solidFill>
                      <a:srgbClr val="76754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98" name="Freeform 349"/>
                    <p:cNvSpPr>
                      <a:spLocks/>
                    </p:cNvSpPr>
                    <p:nvPr/>
                  </p:nvSpPr>
                  <p:spPr bwMode="auto">
                    <a:xfrm>
                      <a:off x="2910" y="2423"/>
                      <a:ext cx="2" cy="2"/>
                    </a:xfrm>
                    <a:custGeom>
                      <a:avLst/>
                      <a:gdLst>
                        <a:gd name="T0" fmla="*/ 2 w 2"/>
                        <a:gd name="T1" fmla="*/ 2 h 2"/>
                        <a:gd name="T2" fmla="*/ 2 w 2"/>
                        <a:gd name="T3" fmla="*/ 2 h 2"/>
                        <a:gd name="T4" fmla="*/ 0 w 2"/>
                        <a:gd name="T5" fmla="*/ 2 h 2"/>
                        <a:gd name="T6" fmla="*/ 0 w 2"/>
                        <a:gd name="T7" fmla="*/ 2 h 2"/>
                        <a:gd name="T8" fmla="*/ 0 w 2"/>
                        <a:gd name="T9" fmla="*/ 2 h 2"/>
                        <a:gd name="T10" fmla="*/ 0 w 2"/>
                        <a:gd name="T11" fmla="*/ 2 h 2"/>
                        <a:gd name="T12" fmla="*/ 0 w 2"/>
                        <a:gd name="T13" fmla="*/ 0 h 2"/>
                        <a:gd name="T14" fmla="*/ 0 w 2"/>
                        <a:gd name="T15" fmla="*/ 0 h 2"/>
                        <a:gd name="T16" fmla="*/ 2 w 2"/>
                        <a:gd name="T17" fmla="*/ 2 h 2"/>
                        <a:gd name="T18" fmla="*/ 2 w 2"/>
                        <a:gd name="T19" fmla="*/ 2 h 2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0" t="0" r="r" b="b"/>
                      <a:pathLst>
                        <a:path w="2" h="2">
                          <a:moveTo>
                            <a:pt x="2" y="2"/>
                          </a:moveTo>
                          <a:lnTo>
                            <a:pt x="2" y="2"/>
                          </a:lnTo>
                          <a:lnTo>
                            <a:pt x="0" y="2"/>
                          </a:lnTo>
                          <a:lnTo>
                            <a:pt x="0" y="0"/>
                          </a:lnTo>
                          <a:lnTo>
                            <a:pt x="2" y="2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99" name="Freeform 350"/>
                    <p:cNvSpPr>
                      <a:spLocks/>
                    </p:cNvSpPr>
                    <p:nvPr/>
                  </p:nvSpPr>
                  <p:spPr bwMode="auto">
                    <a:xfrm>
                      <a:off x="2878" y="2411"/>
                      <a:ext cx="44" cy="16"/>
                    </a:xfrm>
                    <a:custGeom>
                      <a:avLst/>
                      <a:gdLst>
                        <a:gd name="T0" fmla="*/ 44 w 44"/>
                        <a:gd name="T1" fmla="*/ 16 h 16"/>
                        <a:gd name="T2" fmla="*/ 44 w 44"/>
                        <a:gd name="T3" fmla="*/ 16 h 16"/>
                        <a:gd name="T4" fmla="*/ 42 w 44"/>
                        <a:gd name="T5" fmla="*/ 14 h 16"/>
                        <a:gd name="T6" fmla="*/ 36 w 44"/>
                        <a:gd name="T7" fmla="*/ 10 h 16"/>
                        <a:gd name="T8" fmla="*/ 26 w 44"/>
                        <a:gd name="T9" fmla="*/ 6 h 16"/>
                        <a:gd name="T10" fmla="*/ 12 w 44"/>
                        <a:gd name="T11" fmla="*/ 4 h 16"/>
                        <a:gd name="T12" fmla="*/ 12 w 44"/>
                        <a:gd name="T13" fmla="*/ 4 h 16"/>
                        <a:gd name="T14" fmla="*/ 6 w 44"/>
                        <a:gd name="T15" fmla="*/ 4 h 16"/>
                        <a:gd name="T16" fmla="*/ 4 w 44"/>
                        <a:gd name="T17" fmla="*/ 2 h 16"/>
                        <a:gd name="T18" fmla="*/ 0 w 44"/>
                        <a:gd name="T19" fmla="*/ 0 h 16"/>
                        <a:gd name="T20" fmla="*/ 0 w 44"/>
                        <a:gd name="T21" fmla="*/ 0 h 16"/>
                        <a:gd name="T22" fmla="*/ 2 w 44"/>
                        <a:gd name="T23" fmla="*/ 4 h 16"/>
                        <a:gd name="T24" fmla="*/ 4 w 44"/>
                        <a:gd name="T25" fmla="*/ 6 h 16"/>
                        <a:gd name="T26" fmla="*/ 12 w 44"/>
                        <a:gd name="T27" fmla="*/ 8 h 16"/>
                        <a:gd name="T28" fmla="*/ 12 w 44"/>
                        <a:gd name="T29" fmla="*/ 8 h 16"/>
                        <a:gd name="T30" fmla="*/ 24 w 44"/>
                        <a:gd name="T31" fmla="*/ 10 h 16"/>
                        <a:gd name="T32" fmla="*/ 34 w 44"/>
                        <a:gd name="T33" fmla="*/ 12 h 16"/>
                        <a:gd name="T34" fmla="*/ 44 w 44"/>
                        <a:gd name="T35" fmla="*/ 16 h 16"/>
                        <a:gd name="T36" fmla="*/ 44 w 44"/>
                        <a:gd name="T37" fmla="*/ 16 h 1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</a:gdLst>
                      <a:ahLst/>
                      <a:cxnLst>
                        <a:cxn ang="T38">
                          <a:pos x="T0" y="T1"/>
                        </a:cxn>
                        <a:cxn ang="T39">
                          <a:pos x="T2" y="T3"/>
                        </a:cxn>
                        <a:cxn ang="T40">
                          <a:pos x="T4" y="T5"/>
                        </a:cxn>
                        <a:cxn ang="T41">
                          <a:pos x="T6" y="T7"/>
                        </a:cxn>
                        <a:cxn ang="T42">
                          <a:pos x="T8" y="T9"/>
                        </a:cxn>
                        <a:cxn ang="T43">
                          <a:pos x="T10" y="T11"/>
                        </a:cxn>
                        <a:cxn ang="T44">
                          <a:pos x="T12" y="T13"/>
                        </a:cxn>
                        <a:cxn ang="T45">
                          <a:pos x="T14" y="T15"/>
                        </a:cxn>
                        <a:cxn ang="T46">
                          <a:pos x="T16" y="T17"/>
                        </a:cxn>
                        <a:cxn ang="T47">
                          <a:pos x="T18" y="T19"/>
                        </a:cxn>
                        <a:cxn ang="T48">
                          <a:pos x="T20" y="T21"/>
                        </a:cxn>
                        <a:cxn ang="T49">
                          <a:pos x="T22" y="T23"/>
                        </a:cxn>
                        <a:cxn ang="T50">
                          <a:pos x="T24" y="T25"/>
                        </a:cxn>
                        <a:cxn ang="T51">
                          <a:pos x="T26" y="T27"/>
                        </a:cxn>
                        <a:cxn ang="T52">
                          <a:pos x="T28" y="T29"/>
                        </a:cxn>
                        <a:cxn ang="T53">
                          <a:pos x="T30" y="T31"/>
                        </a:cxn>
                        <a:cxn ang="T54">
                          <a:pos x="T32" y="T33"/>
                        </a:cxn>
                        <a:cxn ang="T55">
                          <a:pos x="T34" y="T35"/>
                        </a:cxn>
                        <a:cxn ang="T56">
                          <a:pos x="T36" y="T37"/>
                        </a:cxn>
                      </a:cxnLst>
                      <a:rect l="0" t="0" r="r" b="b"/>
                      <a:pathLst>
                        <a:path w="44" h="16">
                          <a:moveTo>
                            <a:pt x="44" y="16"/>
                          </a:moveTo>
                          <a:lnTo>
                            <a:pt x="44" y="16"/>
                          </a:lnTo>
                          <a:lnTo>
                            <a:pt x="42" y="14"/>
                          </a:lnTo>
                          <a:lnTo>
                            <a:pt x="36" y="10"/>
                          </a:lnTo>
                          <a:lnTo>
                            <a:pt x="26" y="6"/>
                          </a:lnTo>
                          <a:lnTo>
                            <a:pt x="12" y="4"/>
                          </a:lnTo>
                          <a:lnTo>
                            <a:pt x="6" y="4"/>
                          </a:lnTo>
                          <a:lnTo>
                            <a:pt x="4" y="2"/>
                          </a:lnTo>
                          <a:lnTo>
                            <a:pt x="0" y="0"/>
                          </a:lnTo>
                          <a:lnTo>
                            <a:pt x="2" y="4"/>
                          </a:lnTo>
                          <a:lnTo>
                            <a:pt x="4" y="6"/>
                          </a:lnTo>
                          <a:lnTo>
                            <a:pt x="12" y="8"/>
                          </a:lnTo>
                          <a:lnTo>
                            <a:pt x="24" y="10"/>
                          </a:lnTo>
                          <a:lnTo>
                            <a:pt x="34" y="12"/>
                          </a:lnTo>
                          <a:lnTo>
                            <a:pt x="44" y="16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00" name="Freeform 351"/>
                    <p:cNvSpPr>
                      <a:spLocks/>
                    </p:cNvSpPr>
                    <p:nvPr/>
                  </p:nvSpPr>
                  <p:spPr bwMode="auto">
                    <a:xfrm>
                      <a:off x="2882" y="2417"/>
                      <a:ext cx="18" cy="12"/>
                    </a:xfrm>
                    <a:custGeom>
                      <a:avLst/>
                      <a:gdLst>
                        <a:gd name="T0" fmla="*/ 4 w 18"/>
                        <a:gd name="T1" fmla="*/ 0 h 12"/>
                        <a:gd name="T2" fmla="*/ 4 w 18"/>
                        <a:gd name="T3" fmla="*/ 0 h 12"/>
                        <a:gd name="T4" fmla="*/ 4 w 18"/>
                        <a:gd name="T5" fmla="*/ 2 h 12"/>
                        <a:gd name="T6" fmla="*/ 4 w 18"/>
                        <a:gd name="T7" fmla="*/ 4 h 12"/>
                        <a:gd name="T8" fmla="*/ 8 w 18"/>
                        <a:gd name="T9" fmla="*/ 8 h 12"/>
                        <a:gd name="T10" fmla="*/ 18 w 18"/>
                        <a:gd name="T11" fmla="*/ 12 h 12"/>
                        <a:gd name="T12" fmla="*/ 18 w 18"/>
                        <a:gd name="T13" fmla="*/ 12 h 12"/>
                        <a:gd name="T14" fmla="*/ 10 w 18"/>
                        <a:gd name="T15" fmla="*/ 10 h 12"/>
                        <a:gd name="T16" fmla="*/ 4 w 18"/>
                        <a:gd name="T17" fmla="*/ 6 h 12"/>
                        <a:gd name="T18" fmla="*/ 0 w 18"/>
                        <a:gd name="T19" fmla="*/ 4 h 12"/>
                        <a:gd name="T20" fmla="*/ 0 w 18"/>
                        <a:gd name="T21" fmla="*/ 0 h 12"/>
                        <a:gd name="T22" fmla="*/ 4 w 18"/>
                        <a:gd name="T23" fmla="*/ 0 h 12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8" h="12">
                          <a:moveTo>
                            <a:pt x="4" y="0"/>
                          </a:moveTo>
                          <a:lnTo>
                            <a:pt x="4" y="0"/>
                          </a:lnTo>
                          <a:lnTo>
                            <a:pt x="4" y="2"/>
                          </a:lnTo>
                          <a:lnTo>
                            <a:pt x="4" y="4"/>
                          </a:lnTo>
                          <a:lnTo>
                            <a:pt x="8" y="8"/>
                          </a:lnTo>
                          <a:lnTo>
                            <a:pt x="18" y="12"/>
                          </a:lnTo>
                          <a:lnTo>
                            <a:pt x="10" y="10"/>
                          </a:lnTo>
                          <a:lnTo>
                            <a:pt x="4" y="6"/>
                          </a:lnTo>
                          <a:lnTo>
                            <a:pt x="0" y="4"/>
                          </a:lnTo>
                          <a:lnTo>
                            <a:pt x="0" y="0"/>
                          </a:lnTo>
                          <a:lnTo>
                            <a:pt x="4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01" name="Freeform 352"/>
                    <p:cNvSpPr>
                      <a:spLocks/>
                    </p:cNvSpPr>
                    <p:nvPr/>
                  </p:nvSpPr>
                  <p:spPr bwMode="auto">
                    <a:xfrm>
                      <a:off x="2870" y="2415"/>
                      <a:ext cx="16" cy="8"/>
                    </a:xfrm>
                    <a:custGeom>
                      <a:avLst/>
                      <a:gdLst>
                        <a:gd name="T0" fmla="*/ 16 w 16"/>
                        <a:gd name="T1" fmla="*/ 2 h 8"/>
                        <a:gd name="T2" fmla="*/ 2 w 16"/>
                        <a:gd name="T3" fmla="*/ 0 h 8"/>
                        <a:gd name="T4" fmla="*/ 0 w 16"/>
                        <a:gd name="T5" fmla="*/ 2 h 8"/>
                        <a:gd name="T6" fmla="*/ 14 w 16"/>
                        <a:gd name="T7" fmla="*/ 8 h 8"/>
                        <a:gd name="T8" fmla="*/ 16 w 16"/>
                        <a:gd name="T9" fmla="*/ 2 h 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16" h="8">
                          <a:moveTo>
                            <a:pt x="16" y="2"/>
                          </a:moveTo>
                          <a:lnTo>
                            <a:pt x="2" y="0"/>
                          </a:lnTo>
                          <a:lnTo>
                            <a:pt x="0" y="2"/>
                          </a:lnTo>
                          <a:lnTo>
                            <a:pt x="14" y="8"/>
                          </a:lnTo>
                          <a:lnTo>
                            <a:pt x="16" y="2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02" name="Freeform 353"/>
                    <p:cNvSpPr>
                      <a:spLocks/>
                    </p:cNvSpPr>
                    <p:nvPr/>
                  </p:nvSpPr>
                  <p:spPr bwMode="auto">
                    <a:xfrm>
                      <a:off x="2864" y="2415"/>
                      <a:ext cx="16" cy="32"/>
                    </a:xfrm>
                    <a:custGeom>
                      <a:avLst/>
                      <a:gdLst>
                        <a:gd name="T0" fmla="*/ 12 w 16"/>
                        <a:gd name="T1" fmla="*/ 6 h 32"/>
                        <a:gd name="T2" fmla="*/ 12 w 16"/>
                        <a:gd name="T3" fmla="*/ 6 h 32"/>
                        <a:gd name="T4" fmla="*/ 12 w 16"/>
                        <a:gd name="T5" fmla="*/ 2 h 32"/>
                        <a:gd name="T6" fmla="*/ 8 w 16"/>
                        <a:gd name="T7" fmla="*/ 0 h 32"/>
                        <a:gd name="T8" fmla="*/ 2 w 16"/>
                        <a:gd name="T9" fmla="*/ 0 h 32"/>
                        <a:gd name="T10" fmla="*/ 2 w 16"/>
                        <a:gd name="T11" fmla="*/ 0 h 32"/>
                        <a:gd name="T12" fmla="*/ 0 w 16"/>
                        <a:gd name="T13" fmla="*/ 2 h 32"/>
                        <a:gd name="T14" fmla="*/ 0 w 16"/>
                        <a:gd name="T15" fmla="*/ 8 h 32"/>
                        <a:gd name="T16" fmla="*/ 2 w 16"/>
                        <a:gd name="T17" fmla="*/ 20 h 32"/>
                        <a:gd name="T18" fmla="*/ 4 w 16"/>
                        <a:gd name="T19" fmla="*/ 28 h 32"/>
                        <a:gd name="T20" fmla="*/ 8 w 16"/>
                        <a:gd name="T21" fmla="*/ 32 h 32"/>
                        <a:gd name="T22" fmla="*/ 10 w 16"/>
                        <a:gd name="T23" fmla="*/ 32 h 32"/>
                        <a:gd name="T24" fmla="*/ 14 w 16"/>
                        <a:gd name="T25" fmla="*/ 30 h 32"/>
                        <a:gd name="T26" fmla="*/ 14 w 16"/>
                        <a:gd name="T27" fmla="*/ 30 h 32"/>
                        <a:gd name="T28" fmla="*/ 16 w 16"/>
                        <a:gd name="T29" fmla="*/ 24 h 32"/>
                        <a:gd name="T30" fmla="*/ 16 w 16"/>
                        <a:gd name="T31" fmla="*/ 16 h 32"/>
                        <a:gd name="T32" fmla="*/ 12 w 16"/>
                        <a:gd name="T33" fmla="*/ 6 h 32"/>
                        <a:gd name="T34" fmla="*/ 12 w 16"/>
                        <a:gd name="T35" fmla="*/ 6 h 32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0" t="0" r="r" b="b"/>
                      <a:pathLst>
                        <a:path w="16" h="32">
                          <a:moveTo>
                            <a:pt x="12" y="6"/>
                          </a:moveTo>
                          <a:lnTo>
                            <a:pt x="12" y="6"/>
                          </a:lnTo>
                          <a:lnTo>
                            <a:pt x="12" y="2"/>
                          </a:lnTo>
                          <a:lnTo>
                            <a:pt x="8" y="0"/>
                          </a:lnTo>
                          <a:lnTo>
                            <a:pt x="2" y="0"/>
                          </a:lnTo>
                          <a:lnTo>
                            <a:pt x="0" y="2"/>
                          </a:lnTo>
                          <a:lnTo>
                            <a:pt x="0" y="8"/>
                          </a:lnTo>
                          <a:lnTo>
                            <a:pt x="2" y="20"/>
                          </a:lnTo>
                          <a:lnTo>
                            <a:pt x="4" y="28"/>
                          </a:lnTo>
                          <a:lnTo>
                            <a:pt x="8" y="32"/>
                          </a:lnTo>
                          <a:lnTo>
                            <a:pt x="10" y="32"/>
                          </a:lnTo>
                          <a:lnTo>
                            <a:pt x="14" y="30"/>
                          </a:lnTo>
                          <a:lnTo>
                            <a:pt x="16" y="24"/>
                          </a:lnTo>
                          <a:lnTo>
                            <a:pt x="16" y="16"/>
                          </a:lnTo>
                          <a:lnTo>
                            <a:pt x="12" y="6"/>
                          </a:lnTo>
                          <a:close/>
                        </a:path>
                      </a:pathLst>
                    </a:custGeom>
                    <a:solidFill>
                      <a:srgbClr val="F5C09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03" name="Freeform 354"/>
                    <p:cNvSpPr>
                      <a:spLocks/>
                    </p:cNvSpPr>
                    <p:nvPr/>
                  </p:nvSpPr>
                  <p:spPr bwMode="auto">
                    <a:xfrm>
                      <a:off x="2872" y="2437"/>
                      <a:ext cx="4" cy="2"/>
                    </a:xfrm>
                    <a:custGeom>
                      <a:avLst/>
                      <a:gdLst>
                        <a:gd name="T0" fmla="*/ 4 w 4"/>
                        <a:gd name="T1" fmla="*/ 0 h 2"/>
                        <a:gd name="T2" fmla="*/ 4 w 4"/>
                        <a:gd name="T3" fmla="*/ 0 h 2"/>
                        <a:gd name="T4" fmla="*/ 2 w 4"/>
                        <a:gd name="T5" fmla="*/ 2 h 2"/>
                        <a:gd name="T6" fmla="*/ 2 w 4"/>
                        <a:gd name="T7" fmla="*/ 2 h 2"/>
                        <a:gd name="T8" fmla="*/ 0 w 4"/>
                        <a:gd name="T9" fmla="*/ 0 h 2"/>
                        <a:gd name="T10" fmla="*/ 0 w 4"/>
                        <a:gd name="T11" fmla="*/ 0 h 2"/>
                        <a:gd name="T12" fmla="*/ 2 w 4"/>
                        <a:gd name="T13" fmla="*/ 0 h 2"/>
                        <a:gd name="T14" fmla="*/ 2 w 4"/>
                        <a:gd name="T15" fmla="*/ 0 h 2"/>
                        <a:gd name="T16" fmla="*/ 4 w 4"/>
                        <a:gd name="T17" fmla="*/ 0 h 2"/>
                        <a:gd name="T18" fmla="*/ 4 w 4"/>
                        <a:gd name="T19" fmla="*/ 0 h 2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0" t="0" r="r" b="b"/>
                      <a:pathLst>
                        <a:path w="4" h="2">
                          <a:moveTo>
                            <a:pt x="4" y="0"/>
                          </a:moveTo>
                          <a:lnTo>
                            <a:pt x="4" y="0"/>
                          </a:lnTo>
                          <a:lnTo>
                            <a:pt x="2" y="2"/>
                          </a:lnTo>
                          <a:lnTo>
                            <a:pt x="0" y="0"/>
                          </a:lnTo>
                          <a:lnTo>
                            <a:pt x="2" y="0"/>
                          </a:lnTo>
                          <a:lnTo>
                            <a:pt x="4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04" name="Freeform 355"/>
                    <p:cNvSpPr>
                      <a:spLocks/>
                    </p:cNvSpPr>
                    <p:nvPr/>
                  </p:nvSpPr>
                  <p:spPr bwMode="auto">
                    <a:xfrm>
                      <a:off x="2864" y="2535"/>
                      <a:ext cx="76" cy="100"/>
                    </a:xfrm>
                    <a:custGeom>
                      <a:avLst/>
                      <a:gdLst>
                        <a:gd name="T0" fmla="*/ 0 w 76"/>
                        <a:gd name="T1" fmla="*/ 2 h 100"/>
                        <a:gd name="T2" fmla="*/ 62 w 76"/>
                        <a:gd name="T3" fmla="*/ 100 h 100"/>
                        <a:gd name="T4" fmla="*/ 76 w 76"/>
                        <a:gd name="T5" fmla="*/ 0 h 100"/>
                        <a:gd name="T6" fmla="*/ 72 w 76"/>
                        <a:gd name="T7" fmla="*/ 0 h 100"/>
                        <a:gd name="T8" fmla="*/ 72 w 76"/>
                        <a:gd name="T9" fmla="*/ 0 h 100"/>
                        <a:gd name="T10" fmla="*/ 60 w 76"/>
                        <a:gd name="T11" fmla="*/ 88 h 100"/>
                        <a:gd name="T12" fmla="*/ 60 w 76"/>
                        <a:gd name="T13" fmla="*/ 88 h 100"/>
                        <a:gd name="T14" fmla="*/ 4 w 76"/>
                        <a:gd name="T15" fmla="*/ 0 h 100"/>
                        <a:gd name="T16" fmla="*/ 0 w 76"/>
                        <a:gd name="T17" fmla="*/ 2 h 100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0" t="0" r="r" b="b"/>
                      <a:pathLst>
                        <a:path w="76" h="100">
                          <a:moveTo>
                            <a:pt x="0" y="2"/>
                          </a:moveTo>
                          <a:lnTo>
                            <a:pt x="62" y="100"/>
                          </a:lnTo>
                          <a:lnTo>
                            <a:pt x="76" y="0"/>
                          </a:lnTo>
                          <a:lnTo>
                            <a:pt x="72" y="0"/>
                          </a:lnTo>
                          <a:lnTo>
                            <a:pt x="60" y="88"/>
                          </a:lnTo>
                          <a:lnTo>
                            <a:pt x="4" y="0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solidFill>
                      <a:srgbClr val="B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05" name="Freeform 356"/>
                    <p:cNvSpPr>
                      <a:spLocks/>
                    </p:cNvSpPr>
                    <p:nvPr/>
                  </p:nvSpPr>
                  <p:spPr bwMode="auto">
                    <a:xfrm>
                      <a:off x="2908" y="2629"/>
                      <a:ext cx="20" cy="120"/>
                    </a:xfrm>
                    <a:custGeom>
                      <a:avLst/>
                      <a:gdLst>
                        <a:gd name="T0" fmla="*/ 0 w 20"/>
                        <a:gd name="T1" fmla="*/ 120 h 120"/>
                        <a:gd name="T2" fmla="*/ 4 w 20"/>
                        <a:gd name="T3" fmla="*/ 120 h 120"/>
                        <a:gd name="T4" fmla="*/ 20 w 20"/>
                        <a:gd name="T5" fmla="*/ 2 h 120"/>
                        <a:gd name="T6" fmla="*/ 16 w 20"/>
                        <a:gd name="T7" fmla="*/ 0 h 120"/>
                        <a:gd name="T8" fmla="*/ 0 w 20"/>
                        <a:gd name="T9" fmla="*/ 120 h 120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20" h="120">
                          <a:moveTo>
                            <a:pt x="0" y="120"/>
                          </a:moveTo>
                          <a:lnTo>
                            <a:pt x="4" y="120"/>
                          </a:lnTo>
                          <a:lnTo>
                            <a:pt x="20" y="2"/>
                          </a:lnTo>
                          <a:lnTo>
                            <a:pt x="16" y="0"/>
                          </a:lnTo>
                          <a:lnTo>
                            <a:pt x="0" y="120"/>
                          </a:lnTo>
                          <a:close/>
                        </a:path>
                      </a:pathLst>
                    </a:custGeom>
                    <a:solidFill>
                      <a:srgbClr val="B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06" name="Freeform 357"/>
                    <p:cNvSpPr>
                      <a:spLocks/>
                    </p:cNvSpPr>
                    <p:nvPr/>
                  </p:nvSpPr>
                  <p:spPr bwMode="auto">
                    <a:xfrm>
                      <a:off x="2912" y="2643"/>
                      <a:ext cx="6" cy="10"/>
                    </a:xfrm>
                    <a:custGeom>
                      <a:avLst/>
                      <a:gdLst>
                        <a:gd name="T0" fmla="*/ 6 w 6"/>
                        <a:gd name="T1" fmla="*/ 4 h 10"/>
                        <a:gd name="T2" fmla="*/ 6 w 6"/>
                        <a:gd name="T3" fmla="*/ 4 h 10"/>
                        <a:gd name="T4" fmla="*/ 6 w 6"/>
                        <a:gd name="T5" fmla="*/ 8 h 10"/>
                        <a:gd name="T6" fmla="*/ 4 w 6"/>
                        <a:gd name="T7" fmla="*/ 10 h 10"/>
                        <a:gd name="T8" fmla="*/ 4 w 6"/>
                        <a:gd name="T9" fmla="*/ 10 h 10"/>
                        <a:gd name="T10" fmla="*/ 2 w 6"/>
                        <a:gd name="T11" fmla="*/ 8 h 10"/>
                        <a:gd name="T12" fmla="*/ 0 w 6"/>
                        <a:gd name="T13" fmla="*/ 4 h 10"/>
                        <a:gd name="T14" fmla="*/ 0 w 6"/>
                        <a:gd name="T15" fmla="*/ 4 h 10"/>
                        <a:gd name="T16" fmla="*/ 2 w 6"/>
                        <a:gd name="T17" fmla="*/ 0 h 10"/>
                        <a:gd name="T18" fmla="*/ 4 w 6"/>
                        <a:gd name="T19" fmla="*/ 0 h 10"/>
                        <a:gd name="T20" fmla="*/ 4 w 6"/>
                        <a:gd name="T21" fmla="*/ 0 h 10"/>
                        <a:gd name="T22" fmla="*/ 6 w 6"/>
                        <a:gd name="T23" fmla="*/ 0 h 10"/>
                        <a:gd name="T24" fmla="*/ 6 w 6"/>
                        <a:gd name="T25" fmla="*/ 4 h 10"/>
                        <a:gd name="T26" fmla="*/ 6 w 6"/>
                        <a:gd name="T27" fmla="*/ 4 h 10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0" t="0" r="r" b="b"/>
                      <a:pathLst>
                        <a:path w="6" h="10">
                          <a:moveTo>
                            <a:pt x="6" y="4"/>
                          </a:moveTo>
                          <a:lnTo>
                            <a:pt x="6" y="4"/>
                          </a:lnTo>
                          <a:lnTo>
                            <a:pt x="6" y="8"/>
                          </a:lnTo>
                          <a:lnTo>
                            <a:pt x="4" y="10"/>
                          </a:lnTo>
                          <a:lnTo>
                            <a:pt x="2" y="8"/>
                          </a:lnTo>
                          <a:lnTo>
                            <a:pt x="0" y="4"/>
                          </a:lnTo>
                          <a:lnTo>
                            <a:pt x="2" y="0"/>
                          </a:lnTo>
                          <a:lnTo>
                            <a:pt x="4" y="0"/>
                          </a:lnTo>
                          <a:lnTo>
                            <a:pt x="6" y="0"/>
                          </a:lnTo>
                          <a:lnTo>
                            <a:pt x="6" y="4"/>
                          </a:lnTo>
                          <a:close/>
                        </a:path>
                      </a:pathLst>
                    </a:custGeom>
                    <a:solidFill>
                      <a:srgbClr val="B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07" name="Freeform 358"/>
                    <p:cNvSpPr>
                      <a:spLocks/>
                    </p:cNvSpPr>
                    <p:nvPr/>
                  </p:nvSpPr>
                  <p:spPr bwMode="auto">
                    <a:xfrm>
                      <a:off x="2908" y="2669"/>
                      <a:ext cx="8" cy="12"/>
                    </a:xfrm>
                    <a:custGeom>
                      <a:avLst/>
                      <a:gdLst>
                        <a:gd name="T0" fmla="*/ 8 w 8"/>
                        <a:gd name="T1" fmla="*/ 6 h 12"/>
                        <a:gd name="T2" fmla="*/ 8 w 8"/>
                        <a:gd name="T3" fmla="*/ 6 h 12"/>
                        <a:gd name="T4" fmla="*/ 6 w 8"/>
                        <a:gd name="T5" fmla="*/ 10 h 12"/>
                        <a:gd name="T6" fmla="*/ 4 w 8"/>
                        <a:gd name="T7" fmla="*/ 12 h 12"/>
                        <a:gd name="T8" fmla="*/ 4 w 8"/>
                        <a:gd name="T9" fmla="*/ 12 h 12"/>
                        <a:gd name="T10" fmla="*/ 2 w 8"/>
                        <a:gd name="T11" fmla="*/ 10 h 12"/>
                        <a:gd name="T12" fmla="*/ 0 w 8"/>
                        <a:gd name="T13" fmla="*/ 6 h 12"/>
                        <a:gd name="T14" fmla="*/ 0 w 8"/>
                        <a:gd name="T15" fmla="*/ 6 h 12"/>
                        <a:gd name="T16" fmla="*/ 2 w 8"/>
                        <a:gd name="T17" fmla="*/ 2 h 12"/>
                        <a:gd name="T18" fmla="*/ 4 w 8"/>
                        <a:gd name="T19" fmla="*/ 0 h 12"/>
                        <a:gd name="T20" fmla="*/ 4 w 8"/>
                        <a:gd name="T21" fmla="*/ 0 h 12"/>
                        <a:gd name="T22" fmla="*/ 6 w 8"/>
                        <a:gd name="T23" fmla="*/ 2 h 12"/>
                        <a:gd name="T24" fmla="*/ 8 w 8"/>
                        <a:gd name="T25" fmla="*/ 6 h 12"/>
                        <a:gd name="T26" fmla="*/ 8 w 8"/>
                        <a:gd name="T27" fmla="*/ 6 h 12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0" t="0" r="r" b="b"/>
                      <a:pathLst>
                        <a:path w="8" h="12">
                          <a:moveTo>
                            <a:pt x="8" y="6"/>
                          </a:moveTo>
                          <a:lnTo>
                            <a:pt x="8" y="6"/>
                          </a:lnTo>
                          <a:lnTo>
                            <a:pt x="6" y="10"/>
                          </a:lnTo>
                          <a:lnTo>
                            <a:pt x="4" y="12"/>
                          </a:lnTo>
                          <a:lnTo>
                            <a:pt x="2" y="10"/>
                          </a:lnTo>
                          <a:lnTo>
                            <a:pt x="0" y="6"/>
                          </a:lnTo>
                          <a:lnTo>
                            <a:pt x="2" y="2"/>
                          </a:lnTo>
                          <a:lnTo>
                            <a:pt x="4" y="0"/>
                          </a:lnTo>
                          <a:lnTo>
                            <a:pt x="6" y="2"/>
                          </a:lnTo>
                          <a:lnTo>
                            <a:pt x="8" y="6"/>
                          </a:lnTo>
                          <a:close/>
                        </a:path>
                      </a:pathLst>
                    </a:custGeom>
                    <a:solidFill>
                      <a:srgbClr val="B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08" name="Freeform 359"/>
                    <p:cNvSpPr>
                      <a:spLocks/>
                    </p:cNvSpPr>
                    <p:nvPr/>
                  </p:nvSpPr>
                  <p:spPr bwMode="auto">
                    <a:xfrm>
                      <a:off x="2906" y="2697"/>
                      <a:ext cx="6" cy="10"/>
                    </a:xfrm>
                    <a:custGeom>
                      <a:avLst/>
                      <a:gdLst>
                        <a:gd name="T0" fmla="*/ 6 w 6"/>
                        <a:gd name="T1" fmla="*/ 6 h 10"/>
                        <a:gd name="T2" fmla="*/ 6 w 6"/>
                        <a:gd name="T3" fmla="*/ 6 h 10"/>
                        <a:gd name="T4" fmla="*/ 4 w 6"/>
                        <a:gd name="T5" fmla="*/ 10 h 10"/>
                        <a:gd name="T6" fmla="*/ 2 w 6"/>
                        <a:gd name="T7" fmla="*/ 10 h 10"/>
                        <a:gd name="T8" fmla="*/ 2 w 6"/>
                        <a:gd name="T9" fmla="*/ 10 h 10"/>
                        <a:gd name="T10" fmla="*/ 0 w 6"/>
                        <a:gd name="T11" fmla="*/ 8 h 10"/>
                        <a:gd name="T12" fmla="*/ 0 w 6"/>
                        <a:gd name="T13" fmla="*/ 4 h 10"/>
                        <a:gd name="T14" fmla="*/ 0 w 6"/>
                        <a:gd name="T15" fmla="*/ 4 h 10"/>
                        <a:gd name="T16" fmla="*/ 0 w 6"/>
                        <a:gd name="T17" fmla="*/ 2 h 10"/>
                        <a:gd name="T18" fmla="*/ 2 w 6"/>
                        <a:gd name="T19" fmla="*/ 0 h 10"/>
                        <a:gd name="T20" fmla="*/ 2 w 6"/>
                        <a:gd name="T21" fmla="*/ 0 h 10"/>
                        <a:gd name="T22" fmla="*/ 6 w 6"/>
                        <a:gd name="T23" fmla="*/ 2 h 10"/>
                        <a:gd name="T24" fmla="*/ 6 w 6"/>
                        <a:gd name="T25" fmla="*/ 6 h 10"/>
                        <a:gd name="T26" fmla="*/ 6 w 6"/>
                        <a:gd name="T27" fmla="*/ 6 h 10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0" t="0" r="r" b="b"/>
                      <a:pathLst>
                        <a:path w="6" h="10">
                          <a:moveTo>
                            <a:pt x="6" y="6"/>
                          </a:moveTo>
                          <a:lnTo>
                            <a:pt x="6" y="6"/>
                          </a:lnTo>
                          <a:lnTo>
                            <a:pt x="4" y="10"/>
                          </a:lnTo>
                          <a:lnTo>
                            <a:pt x="2" y="10"/>
                          </a:lnTo>
                          <a:lnTo>
                            <a:pt x="0" y="8"/>
                          </a:lnTo>
                          <a:lnTo>
                            <a:pt x="0" y="4"/>
                          </a:lnTo>
                          <a:lnTo>
                            <a:pt x="0" y="2"/>
                          </a:lnTo>
                          <a:lnTo>
                            <a:pt x="2" y="0"/>
                          </a:lnTo>
                          <a:lnTo>
                            <a:pt x="6" y="2"/>
                          </a:lnTo>
                          <a:lnTo>
                            <a:pt x="6" y="6"/>
                          </a:lnTo>
                          <a:close/>
                        </a:path>
                      </a:pathLst>
                    </a:custGeom>
                    <a:solidFill>
                      <a:srgbClr val="B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09" name="Freeform 360"/>
                    <p:cNvSpPr>
                      <a:spLocks/>
                    </p:cNvSpPr>
                    <p:nvPr/>
                  </p:nvSpPr>
                  <p:spPr bwMode="auto">
                    <a:xfrm>
                      <a:off x="2902" y="2725"/>
                      <a:ext cx="6" cy="10"/>
                    </a:xfrm>
                    <a:custGeom>
                      <a:avLst/>
                      <a:gdLst>
                        <a:gd name="T0" fmla="*/ 6 w 6"/>
                        <a:gd name="T1" fmla="*/ 4 h 10"/>
                        <a:gd name="T2" fmla="*/ 6 w 6"/>
                        <a:gd name="T3" fmla="*/ 4 h 10"/>
                        <a:gd name="T4" fmla="*/ 4 w 6"/>
                        <a:gd name="T5" fmla="*/ 8 h 10"/>
                        <a:gd name="T6" fmla="*/ 2 w 6"/>
                        <a:gd name="T7" fmla="*/ 10 h 10"/>
                        <a:gd name="T8" fmla="*/ 2 w 6"/>
                        <a:gd name="T9" fmla="*/ 10 h 10"/>
                        <a:gd name="T10" fmla="*/ 0 w 6"/>
                        <a:gd name="T11" fmla="*/ 8 h 10"/>
                        <a:gd name="T12" fmla="*/ 0 w 6"/>
                        <a:gd name="T13" fmla="*/ 4 h 10"/>
                        <a:gd name="T14" fmla="*/ 0 w 6"/>
                        <a:gd name="T15" fmla="*/ 4 h 10"/>
                        <a:gd name="T16" fmla="*/ 2 w 6"/>
                        <a:gd name="T17" fmla="*/ 0 h 10"/>
                        <a:gd name="T18" fmla="*/ 4 w 6"/>
                        <a:gd name="T19" fmla="*/ 0 h 10"/>
                        <a:gd name="T20" fmla="*/ 4 w 6"/>
                        <a:gd name="T21" fmla="*/ 0 h 10"/>
                        <a:gd name="T22" fmla="*/ 6 w 6"/>
                        <a:gd name="T23" fmla="*/ 0 h 10"/>
                        <a:gd name="T24" fmla="*/ 6 w 6"/>
                        <a:gd name="T25" fmla="*/ 4 h 10"/>
                        <a:gd name="T26" fmla="*/ 6 w 6"/>
                        <a:gd name="T27" fmla="*/ 4 h 10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0" t="0" r="r" b="b"/>
                      <a:pathLst>
                        <a:path w="6" h="10">
                          <a:moveTo>
                            <a:pt x="6" y="4"/>
                          </a:moveTo>
                          <a:lnTo>
                            <a:pt x="6" y="4"/>
                          </a:lnTo>
                          <a:lnTo>
                            <a:pt x="4" y="8"/>
                          </a:lnTo>
                          <a:lnTo>
                            <a:pt x="2" y="10"/>
                          </a:lnTo>
                          <a:lnTo>
                            <a:pt x="0" y="8"/>
                          </a:lnTo>
                          <a:lnTo>
                            <a:pt x="0" y="4"/>
                          </a:lnTo>
                          <a:lnTo>
                            <a:pt x="2" y="0"/>
                          </a:lnTo>
                          <a:lnTo>
                            <a:pt x="4" y="0"/>
                          </a:lnTo>
                          <a:lnTo>
                            <a:pt x="6" y="0"/>
                          </a:lnTo>
                          <a:lnTo>
                            <a:pt x="6" y="4"/>
                          </a:lnTo>
                          <a:close/>
                        </a:path>
                      </a:pathLst>
                    </a:custGeom>
                    <a:solidFill>
                      <a:srgbClr val="B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10" name="Freeform 361"/>
                    <p:cNvSpPr>
                      <a:spLocks/>
                    </p:cNvSpPr>
                    <p:nvPr/>
                  </p:nvSpPr>
                  <p:spPr bwMode="auto">
                    <a:xfrm>
                      <a:off x="2812" y="2753"/>
                      <a:ext cx="72" cy="70"/>
                    </a:xfrm>
                    <a:custGeom>
                      <a:avLst/>
                      <a:gdLst>
                        <a:gd name="T0" fmla="*/ 0 w 72"/>
                        <a:gd name="T1" fmla="*/ 56 h 70"/>
                        <a:gd name="T2" fmla="*/ 20 w 72"/>
                        <a:gd name="T3" fmla="*/ 70 h 70"/>
                        <a:gd name="T4" fmla="*/ 72 w 72"/>
                        <a:gd name="T5" fmla="*/ 8 h 70"/>
                        <a:gd name="T6" fmla="*/ 72 w 72"/>
                        <a:gd name="T7" fmla="*/ 8 h 70"/>
                        <a:gd name="T8" fmla="*/ 62 w 72"/>
                        <a:gd name="T9" fmla="*/ 6 h 70"/>
                        <a:gd name="T10" fmla="*/ 56 w 72"/>
                        <a:gd name="T11" fmla="*/ 0 h 70"/>
                        <a:gd name="T12" fmla="*/ 0 w 72"/>
                        <a:gd name="T13" fmla="*/ 56 h 70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72" h="70">
                          <a:moveTo>
                            <a:pt x="0" y="56"/>
                          </a:moveTo>
                          <a:lnTo>
                            <a:pt x="20" y="70"/>
                          </a:lnTo>
                          <a:lnTo>
                            <a:pt x="72" y="8"/>
                          </a:lnTo>
                          <a:lnTo>
                            <a:pt x="62" y="6"/>
                          </a:lnTo>
                          <a:lnTo>
                            <a:pt x="56" y="0"/>
                          </a:lnTo>
                          <a:lnTo>
                            <a:pt x="0" y="56"/>
                          </a:lnTo>
                          <a:close/>
                        </a:path>
                      </a:pathLst>
                    </a:custGeom>
                    <a:solidFill>
                      <a:srgbClr val="D4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11" name="Freeform 362"/>
                    <p:cNvSpPr>
                      <a:spLocks/>
                    </p:cNvSpPr>
                    <p:nvPr/>
                  </p:nvSpPr>
                  <p:spPr bwMode="auto">
                    <a:xfrm>
                      <a:off x="2808" y="2753"/>
                      <a:ext cx="78" cy="72"/>
                    </a:xfrm>
                    <a:custGeom>
                      <a:avLst/>
                      <a:gdLst>
                        <a:gd name="T0" fmla="*/ 72 w 78"/>
                        <a:gd name="T1" fmla="*/ 8 h 72"/>
                        <a:gd name="T2" fmla="*/ 72 w 78"/>
                        <a:gd name="T3" fmla="*/ 8 h 72"/>
                        <a:gd name="T4" fmla="*/ 24 w 78"/>
                        <a:gd name="T5" fmla="*/ 68 h 72"/>
                        <a:gd name="T6" fmla="*/ 24 w 78"/>
                        <a:gd name="T7" fmla="*/ 68 h 72"/>
                        <a:gd name="T8" fmla="*/ 6 w 78"/>
                        <a:gd name="T9" fmla="*/ 56 h 72"/>
                        <a:gd name="T10" fmla="*/ 6 w 78"/>
                        <a:gd name="T11" fmla="*/ 56 h 72"/>
                        <a:gd name="T12" fmla="*/ 62 w 78"/>
                        <a:gd name="T13" fmla="*/ 2 h 72"/>
                        <a:gd name="T14" fmla="*/ 62 w 78"/>
                        <a:gd name="T15" fmla="*/ 2 h 72"/>
                        <a:gd name="T16" fmla="*/ 58 w 78"/>
                        <a:gd name="T17" fmla="*/ 0 h 72"/>
                        <a:gd name="T18" fmla="*/ 2 w 78"/>
                        <a:gd name="T19" fmla="*/ 54 h 72"/>
                        <a:gd name="T20" fmla="*/ 0 w 78"/>
                        <a:gd name="T21" fmla="*/ 56 h 72"/>
                        <a:gd name="T22" fmla="*/ 24 w 78"/>
                        <a:gd name="T23" fmla="*/ 72 h 72"/>
                        <a:gd name="T24" fmla="*/ 78 w 78"/>
                        <a:gd name="T25" fmla="*/ 10 h 72"/>
                        <a:gd name="T26" fmla="*/ 78 w 78"/>
                        <a:gd name="T27" fmla="*/ 10 h 72"/>
                        <a:gd name="T28" fmla="*/ 72 w 78"/>
                        <a:gd name="T29" fmla="*/ 8 h 72"/>
                        <a:gd name="T30" fmla="*/ 72 w 78"/>
                        <a:gd name="T31" fmla="*/ 8 h 72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</a:gdLst>
                      <a:ahLst/>
                      <a:cxnLst>
                        <a:cxn ang="T32">
                          <a:pos x="T0" y="T1"/>
                        </a:cxn>
                        <a:cxn ang="T33">
                          <a:pos x="T2" y="T3"/>
                        </a:cxn>
                        <a:cxn ang="T34">
                          <a:pos x="T4" y="T5"/>
                        </a:cxn>
                        <a:cxn ang="T35">
                          <a:pos x="T6" y="T7"/>
                        </a:cxn>
                        <a:cxn ang="T36">
                          <a:pos x="T8" y="T9"/>
                        </a:cxn>
                        <a:cxn ang="T37">
                          <a:pos x="T10" y="T11"/>
                        </a:cxn>
                        <a:cxn ang="T38">
                          <a:pos x="T12" y="T13"/>
                        </a:cxn>
                        <a:cxn ang="T39">
                          <a:pos x="T14" y="T15"/>
                        </a:cxn>
                        <a:cxn ang="T40">
                          <a:pos x="T16" y="T17"/>
                        </a:cxn>
                        <a:cxn ang="T41">
                          <a:pos x="T18" y="T19"/>
                        </a:cxn>
                        <a:cxn ang="T42">
                          <a:pos x="T20" y="T21"/>
                        </a:cxn>
                        <a:cxn ang="T43">
                          <a:pos x="T22" y="T23"/>
                        </a:cxn>
                        <a:cxn ang="T44">
                          <a:pos x="T24" y="T25"/>
                        </a:cxn>
                        <a:cxn ang="T45">
                          <a:pos x="T26" y="T27"/>
                        </a:cxn>
                        <a:cxn ang="T46">
                          <a:pos x="T28" y="T29"/>
                        </a:cxn>
                        <a:cxn ang="T47">
                          <a:pos x="T30" y="T31"/>
                        </a:cxn>
                      </a:cxnLst>
                      <a:rect l="0" t="0" r="r" b="b"/>
                      <a:pathLst>
                        <a:path w="78" h="72">
                          <a:moveTo>
                            <a:pt x="72" y="8"/>
                          </a:moveTo>
                          <a:lnTo>
                            <a:pt x="72" y="8"/>
                          </a:lnTo>
                          <a:lnTo>
                            <a:pt x="24" y="68"/>
                          </a:lnTo>
                          <a:lnTo>
                            <a:pt x="6" y="56"/>
                          </a:lnTo>
                          <a:lnTo>
                            <a:pt x="62" y="2"/>
                          </a:lnTo>
                          <a:lnTo>
                            <a:pt x="58" y="0"/>
                          </a:lnTo>
                          <a:lnTo>
                            <a:pt x="2" y="54"/>
                          </a:lnTo>
                          <a:lnTo>
                            <a:pt x="0" y="56"/>
                          </a:lnTo>
                          <a:lnTo>
                            <a:pt x="24" y="72"/>
                          </a:lnTo>
                          <a:lnTo>
                            <a:pt x="78" y="10"/>
                          </a:lnTo>
                          <a:lnTo>
                            <a:pt x="72" y="8"/>
                          </a:lnTo>
                          <a:close/>
                        </a:path>
                      </a:pathLst>
                    </a:custGeom>
                    <a:solidFill>
                      <a:srgbClr val="B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12" name="Freeform 363"/>
                    <p:cNvSpPr>
                      <a:spLocks/>
                    </p:cNvSpPr>
                    <p:nvPr/>
                  </p:nvSpPr>
                  <p:spPr bwMode="auto">
                    <a:xfrm>
                      <a:off x="2866" y="2741"/>
                      <a:ext cx="50" cy="28"/>
                    </a:xfrm>
                    <a:custGeom>
                      <a:avLst/>
                      <a:gdLst>
                        <a:gd name="T0" fmla="*/ 0 w 50"/>
                        <a:gd name="T1" fmla="*/ 4 h 28"/>
                        <a:gd name="T2" fmla="*/ 0 w 50"/>
                        <a:gd name="T3" fmla="*/ 4 h 28"/>
                        <a:gd name="T4" fmla="*/ 46 w 50"/>
                        <a:gd name="T5" fmla="*/ 10 h 28"/>
                        <a:gd name="T6" fmla="*/ 46 w 50"/>
                        <a:gd name="T7" fmla="*/ 10 h 28"/>
                        <a:gd name="T8" fmla="*/ 44 w 50"/>
                        <a:gd name="T9" fmla="*/ 24 h 28"/>
                        <a:gd name="T10" fmla="*/ 44 w 50"/>
                        <a:gd name="T11" fmla="*/ 24 h 28"/>
                        <a:gd name="T12" fmla="*/ 0 w 50"/>
                        <a:gd name="T13" fmla="*/ 18 h 28"/>
                        <a:gd name="T14" fmla="*/ 0 w 50"/>
                        <a:gd name="T15" fmla="*/ 22 h 28"/>
                        <a:gd name="T16" fmla="*/ 48 w 50"/>
                        <a:gd name="T17" fmla="*/ 28 h 28"/>
                        <a:gd name="T18" fmla="*/ 50 w 50"/>
                        <a:gd name="T19" fmla="*/ 6 h 28"/>
                        <a:gd name="T20" fmla="*/ 2 w 50"/>
                        <a:gd name="T21" fmla="*/ 0 h 28"/>
                        <a:gd name="T22" fmla="*/ 0 w 50"/>
                        <a:gd name="T23" fmla="*/ 4 h 28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50" h="28">
                          <a:moveTo>
                            <a:pt x="0" y="4"/>
                          </a:moveTo>
                          <a:lnTo>
                            <a:pt x="0" y="4"/>
                          </a:lnTo>
                          <a:lnTo>
                            <a:pt x="46" y="10"/>
                          </a:lnTo>
                          <a:lnTo>
                            <a:pt x="44" y="24"/>
                          </a:lnTo>
                          <a:lnTo>
                            <a:pt x="0" y="18"/>
                          </a:lnTo>
                          <a:lnTo>
                            <a:pt x="0" y="22"/>
                          </a:lnTo>
                          <a:lnTo>
                            <a:pt x="48" y="28"/>
                          </a:lnTo>
                          <a:lnTo>
                            <a:pt x="50" y="6"/>
                          </a:lnTo>
                          <a:lnTo>
                            <a:pt x="2" y="0"/>
                          </a:lnTo>
                          <a:lnTo>
                            <a:pt x="0" y="4"/>
                          </a:lnTo>
                          <a:close/>
                        </a:path>
                      </a:pathLst>
                    </a:custGeom>
                    <a:solidFill>
                      <a:srgbClr val="B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13" name="Freeform 364"/>
                    <p:cNvSpPr>
                      <a:spLocks/>
                    </p:cNvSpPr>
                    <p:nvPr/>
                  </p:nvSpPr>
                  <p:spPr bwMode="auto">
                    <a:xfrm>
                      <a:off x="2786" y="2739"/>
                      <a:ext cx="114" cy="54"/>
                    </a:xfrm>
                    <a:custGeom>
                      <a:avLst/>
                      <a:gdLst>
                        <a:gd name="T0" fmla="*/ 90 w 114"/>
                        <a:gd name="T1" fmla="*/ 0 h 54"/>
                        <a:gd name="T2" fmla="*/ 0 w 114"/>
                        <a:gd name="T3" fmla="*/ 32 h 54"/>
                        <a:gd name="T4" fmla="*/ 12 w 114"/>
                        <a:gd name="T5" fmla="*/ 54 h 54"/>
                        <a:gd name="T6" fmla="*/ 114 w 114"/>
                        <a:gd name="T7" fmla="*/ 8 h 54"/>
                        <a:gd name="T8" fmla="*/ 90 w 114"/>
                        <a:gd name="T9" fmla="*/ 0 h 54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114" h="54">
                          <a:moveTo>
                            <a:pt x="90" y="0"/>
                          </a:moveTo>
                          <a:lnTo>
                            <a:pt x="0" y="32"/>
                          </a:lnTo>
                          <a:lnTo>
                            <a:pt x="12" y="54"/>
                          </a:lnTo>
                          <a:lnTo>
                            <a:pt x="114" y="8"/>
                          </a:lnTo>
                          <a:lnTo>
                            <a:pt x="90" y="0"/>
                          </a:lnTo>
                          <a:close/>
                        </a:path>
                      </a:pathLst>
                    </a:custGeom>
                    <a:solidFill>
                      <a:srgbClr val="D4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14" name="Freeform 365"/>
                    <p:cNvSpPr>
                      <a:spLocks/>
                    </p:cNvSpPr>
                    <p:nvPr/>
                  </p:nvSpPr>
                  <p:spPr bwMode="auto">
                    <a:xfrm>
                      <a:off x="2782" y="2739"/>
                      <a:ext cx="122" cy="56"/>
                    </a:xfrm>
                    <a:custGeom>
                      <a:avLst/>
                      <a:gdLst>
                        <a:gd name="T0" fmla="*/ 4 w 122"/>
                        <a:gd name="T1" fmla="*/ 30 h 56"/>
                        <a:gd name="T2" fmla="*/ 0 w 122"/>
                        <a:gd name="T3" fmla="*/ 32 h 56"/>
                        <a:gd name="T4" fmla="*/ 16 w 122"/>
                        <a:gd name="T5" fmla="*/ 56 h 56"/>
                        <a:gd name="T6" fmla="*/ 122 w 122"/>
                        <a:gd name="T7" fmla="*/ 8 h 56"/>
                        <a:gd name="T8" fmla="*/ 116 w 122"/>
                        <a:gd name="T9" fmla="*/ 6 h 56"/>
                        <a:gd name="T10" fmla="*/ 116 w 122"/>
                        <a:gd name="T11" fmla="*/ 6 h 56"/>
                        <a:gd name="T12" fmla="*/ 18 w 122"/>
                        <a:gd name="T13" fmla="*/ 52 h 56"/>
                        <a:gd name="T14" fmla="*/ 18 w 122"/>
                        <a:gd name="T15" fmla="*/ 52 h 56"/>
                        <a:gd name="T16" fmla="*/ 8 w 122"/>
                        <a:gd name="T17" fmla="*/ 34 h 56"/>
                        <a:gd name="T18" fmla="*/ 8 w 122"/>
                        <a:gd name="T19" fmla="*/ 34 h 56"/>
                        <a:gd name="T20" fmla="*/ 102 w 122"/>
                        <a:gd name="T21" fmla="*/ 2 h 56"/>
                        <a:gd name="T22" fmla="*/ 94 w 122"/>
                        <a:gd name="T23" fmla="*/ 0 h 56"/>
                        <a:gd name="T24" fmla="*/ 4 w 122"/>
                        <a:gd name="T25" fmla="*/ 30 h 5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</a:gdLst>
                      <a:ahLst/>
                      <a:cxnLst>
                        <a:cxn ang="T26">
                          <a:pos x="T0" y="T1"/>
                        </a:cxn>
                        <a:cxn ang="T27">
                          <a:pos x="T2" y="T3"/>
                        </a:cxn>
                        <a:cxn ang="T28">
                          <a:pos x="T4" y="T5"/>
                        </a:cxn>
                        <a:cxn ang="T29">
                          <a:pos x="T6" y="T7"/>
                        </a:cxn>
                        <a:cxn ang="T30">
                          <a:pos x="T8" y="T9"/>
                        </a:cxn>
                        <a:cxn ang="T31">
                          <a:pos x="T10" y="T11"/>
                        </a:cxn>
                        <a:cxn ang="T32">
                          <a:pos x="T12" y="T13"/>
                        </a:cxn>
                        <a:cxn ang="T33">
                          <a:pos x="T14" y="T15"/>
                        </a:cxn>
                        <a:cxn ang="T34">
                          <a:pos x="T16" y="T17"/>
                        </a:cxn>
                        <a:cxn ang="T35">
                          <a:pos x="T18" y="T19"/>
                        </a:cxn>
                        <a:cxn ang="T36">
                          <a:pos x="T20" y="T21"/>
                        </a:cxn>
                        <a:cxn ang="T37">
                          <a:pos x="T22" y="T23"/>
                        </a:cxn>
                        <a:cxn ang="T38">
                          <a:pos x="T24" y="T25"/>
                        </a:cxn>
                      </a:cxnLst>
                      <a:rect l="0" t="0" r="r" b="b"/>
                      <a:pathLst>
                        <a:path w="122" h="56">
                          <a:moveTo>
                            <a:pt x="4" y="30"/>
                          </a:moveTo>
                          <a:lnTo>
                            <a:pt x="0" y="32"/>
                          </a:lnTo>
                          <a:lnTo>
                            <a:pt x="16" y="56"/>
                          </a:lnTo>
                          <a:lnTo>
                            <a:pt x="122" y="8"/>
                          </a:lnTo>
                          <a:lnTo>
                            <a:pt x="116" y="6"/>
                          </a:lnTo>
                          <a:lnTo>
                            <a:pt x="18" y="52"/>
                          </a:lnTo>
                          <a:lnTo>
                            <a:pt x="8" y="34"/>
                          </a:lnTo>
                          <a:lnTo>
                            <a:pt x="102" y="2"/>
                          </a:lnTo>
                          <a:lnTo>
                            <a:pt x="94" y="0"/>
                          </a:lnTo>
                          <a:lnTo>
                            <a:pt x="4" y="30"/>
                          </a:lnTo>
                          <a:close/>
                        </a:path>
                      </a:pathLst>
                    </a:custGeom>
                    <a:solidFill>
                      <a:srgbClr val="B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15" name="Freeform 366"/>
                    <p:cNvSpPr>
                      <a:spLocks/>
                    </p:cNvSpPr>
                    <p:nvPr/>
                  </p:nvSpPr>
                  <p:spPr bwMode="auto">
                    <a:xfrm>
                      <a:off x="2872" y="2739"/>
                      <a:ext cx="34" cy="10"/>
                    </a:xfrm>
                    <a:custGeom>
                      <a:avLst/>
                      <a:gdLst>
                        <a:gd name="T0" fmla="*/ 0 w 34"/>
                        <a:gd name="T1" fmla="*/ 2 h 10"/>
                        <a:gd name="T2" fmla="*/ 26 w 34"/>
                        <a:gd name="T3" fmla="*/ 10 h 10"/>
                        <a:gd name="T4" fmla="*/ 34 w 34"/>
                        <a:gd name="T5" fmla="*/ 8 h 10"/>
                        <a:gd name="T6" fmla="*/ 4 w 34"/>
                        <a:gd name="T7" fmla="*/ 0 h 10"/>
                        <a:gd name="T8" fmla="*/ 0 w 34"/>
                        <a:gd name="T9" fmla="*/ 2 h 10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34" h="10">
                          <a:moveTo>
                            <a:pt x="0" y="2"/>
                          </a:moveTo>
                          <a:lnTo>
                            <a:pt x="26" y="10"/>
                          </a:lnTo>
                          <a:lnTo>
                            <a:pt x="34" y="8"/>
                          </a:lnTo>
                          <a:lnTo>
                            <a:pt x="4" y="0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solidFill>
                      <a:srgbClr val="B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16" name="Freeform 367"/>
                    <p:cNvSpPr>
                      <a:spLocks/>
                    </p:cNvSpPr>
                    <p:nvPr/>
                  </p:nvSpPr>
                  <p:spPr bwMode="auto">
                    <a:xfrm>
                      <a:off x="2908" y="2767"/>
                      <a:ext cx="26" cy="106"/>
                    </a:xfrm>
                    <a:custGeom>
                      <a:avLst/>
                      <a:gdLst>
                        <a:gd name="T0" fmla="*/ 0 w 26"/>
                        <a:gd name="T1" fmla="*/ 0 h 106"/>
                        <a:gd name="T2" fmla="*/ 22 w 26"/>
                        <a:gd name="T3" fmla="*/ 106 h 106"/>
                        <a:gd name="T4" fmla="*/ 26 w 26"/>
                        <a:gd name="T5" fmla="*/ 104 h 106"/>
                        <a:gd name="T6" fmla="*/ 4 w 26"/>
                        <a:gd name="T7" fmla="*/ 0 h 106"/>
                        <a:gd name="T8" fmla="*/ 0 w 26"/>
                        <a:gd name="T9" fmla="*/ 0 h 106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26" h="106">
                          <a:moveTo>
                            <a:pt x="0" y="0"/>
                          </a:moveTo>
                          <a:lnTo>
                            <a:pt x="22" y="106"/>
                          </a:lnTo>
                          <a:lnTo>
                            <a:pt x="26" y="104"/>
                          </a:lnTo>
                          <a:lnTo>
                            <a:pt x="4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B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17" name="Freeform 368"/>
                    <p:cNvSpPr>
                      <a:spLocks/>
                    </p:cNvSpPr>
                    <p:nvPr/>
                  </p:nvSpPr>
                  <p:spPr bwMode="auto">
                    <a:xfrm>
                      <a:off x="2746" y="3085"/>
                      <a:ext cx="198" cy="134"/>
                    </a:xfrm>
                    <a:custGeom>
                      <a:avLst/>
                      <a:gdLst>
                        <a:gd name="T0" fmla="*/ 28 w 198"/>
                        <a:gd name="T1" fmla="*/ 64 h 134"/>
                        <a:gd name="T2" fmla="*/ 28 w 198"/>
                        <a:gd name="T3" fmla="*/ 64 h 134"/>
                        <a:gd name="T4" fmla="*/ 8 w 198"/>
                        <a:gd name="T5" fmla="*/ 84 h 134"/>
                        <a:gd name="T6" fmla="*/ 0 w 198"/>
                        <a:gd name="T7" fmla="*/ 94 h 134"/>
                        <a:gd name="T8" fmla="*/ 186 w 198"/>
                        <a:gd name="T9" fmla="*/ 134 h 134"/>
                        <a:gd name="T10" fmla="*/ 186 w 198"/>
                        <a:gd name="T11" fmla="*/ 134 h 134"/>
                        <a:gd name="T12" fmla="*/ 190 w 198"/>
                        <a:gd name="T13" fmla="*/ 108 h 134"/>
                        <a:gd name="T14" fmla="*/ 194 w 198"/>
                        <a:gd name="T15" fmla="*/ 68 h 134"/>
                        <a:gd name="T16" fmla="*/ 198 w 198"/>
                        <a:gd name="T17" fmla="*/ 0 h 134"/>
                        <a:gd name="T18" fmla="*/ 198 w 198"/>
                        <a:gd name="T19" fmla="*/ 0 h 134"/>
                        <a:gd name="T20" fmla="*/ 188 w 198"/>
                        <a:gd name="T21" fmla="*/ 0 h 134"/>
                        <a:gd name="T22" fmla="*/ 178 w 198"/>
                        <a:gd name="T23" fmla="*/ 2 h 134"/>
                        <a:gd name="T24" fmla="*/ 158 w 198"/>
                        <a:gd name="T25" fmla="*/ 10 h 134"/>
                        <a:gd name="T26" fmla="*/ 136 w 198"/>
                        <a:gd name="T27" fmla="*/ 20 h 134"/>
                        <a:gd name="T28" fmla="*/ 112 w 198"/>
                        <a:gd name="T29" fmla="*/ 34 h 134"/>
                        <a:gd name="T30" fmla="*/ 90 w 198"/>
                        <a:gd name="T31" fmla="*/ 46 h 134"/>
                        <a:gd name="T32" fmla="*/ 68 w 198"/>
                        <a:gd name="T33" fmla="*/ 56 h 134"/>
                        <a:gd name="T34" fmla="*/ 46 w 198"/>
                        <a:gd name="T35" fmla="*/ 62 h 134"/>
                        <a:gd name="T36" fmla="*/ 38 w 198"/>
                        <a:gd name="T37" fmla="*/ 64 h 134"/>
                        <a:gd name="T38" fmla="*/ 28 w 198"/>
                        <a:gd name="T39" fmla="*/ 64 h 134"/>
                        <a:gd name="T40" fmla="*/ 28 w 198"/>
                        <a:gd name="T41" fmla="*/ 64 h 134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0" t="0" r="r" b="b"/>
                      <a:pathLst>
                        <a:path w="198" h="134">
                          <a:moveTo>
                            <a:pt x="28" y="64"/>
                          </a:moveTo>
                          <a:lnTo>
                            <a:pt x="28" y="64"/>
                          </a:lnTo>
                          <a:lnTo>
                            <a:pt x="8" y="84"/>
                          </a:lnTo>
                          <a:lnTo>
                            <a:pt x="0" y="94"/>
                          </a:lnTo>
                          <a:lnTo>
                            <a:pt x="186" y="134"/>
                          </a:lnTo>
                          <a:lnTo>
                            <a:pt x="190" y="108"/>
                          </a:lnTo>
                          <a:lnTo>
                            <a:pt x="194" y="68"/>
                          </a:lnTo>
                          <a:lnTo>
                            <a:pt x="198" y="0"/>
                          </a:lnTo>
                          <a:lnTo>
                            <a:pt x="188" y="0"/>
                          </a:lnTo>
                          <a:lnTo>
                            <a:pt x="178" y="2"/>
                          </a:lnTo>
                          <a:lnTo>
                            <a:pt x="158" y="10"/>
                          </a:lnTo>
                          <a:lnTo>
                            <a:pt x="136" y="20"/>
                          </a:lnTo>
                          <a:lnTo>
                            <a:pt x="112" y="34"/>
                          </a:lnTo>
                          <a:lnTo>
                            <a:pt x="90" y="46"/>
                          </a:lnTo>
                          <a:lnTo>
                            <a:pt x="68" y="56"/>
                          </a:lnTo>
                          <a:lnTo>
                            <a:pt x="46" y="62"/>
                          </a:lnTo>
                          <a:lnTo>
                            <a:pt x="38" y="64"/>
                          </a:lnTo>
                          <a:lnTo>
                            <a:pt x="28" y="64"/>
                          </a:lnTo>
                          <a:close/>
                        </a:path>
                      </a:pathLst>
                    </a:custGeom>
                    <a:solidFill>
                      <a:srgbClr val="193A4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18" name="Freeform 369"/>
                    <p:cNvSpPr>
                      <a:spLocks/>
                    </p:cNvSpPr>
                    <p:nvPr/>
                  </p:nvSpPr>
                  <p:spPr bwMode="auto">
                    <a:xfrm>
                      <a:off x="2656" y="2839"/>
                      <a:ext cx="220" cy="196"/>
                    </a:xfrm>
                    <a:custGeom>
                      <a:avLst/>
                      <a:gdLst>
                        <a:gd name="T0" fmla="*/ 94 w 220"/>
                        <a:gd name="T1" fmla="*/ 18 h 196"/>
                        <a:gd name="T2" fmla="*/ 94 w 220"/>
                        <a:gd name="T3" fmla="*/ 18 h 196"/>
                        <a:gd name="T4" fmla="*/ 86 w 220"/>
                        <a:gd name="T5" fmla="*/ 12 h 196"/>
                        <a:gd name="T6" fmla="*/ 66 w 220"/>
                        <a:gd name="T7" fmla="*/ 4 h 196"/>
                        <a:gd name="T8" fmla="*/ 56 w 220"/>
                        <a:gd name="T9" fmla="*/ 0 h 196"/>
                        <a:gd name="T10" fmla="*/ 46 w 220"/>
                        <a:gd name="T11" fmla="*/ 0 h 196"/>
                        <a:gd name="T12" fmla="*/ 40 w 220"/>
                        <a:gd name="T13" fmla="*/ 0 h 196"/>
                        <a:gd name="T14" fmla="*/ 36 w 220"/>
                        <a:gd name="T15" fmla="*/ 2 h 196"/>
                        <a:gd name="T16" fmla="*/ 32 w 220"/>
                        <a:gd name="T17" fmla="*/ 6 h 196"/>
                        <a:gd name="T18" fmla="*/ 30 w 220"/>
                        <a:gd name="T19" fmla="*/ 10 h 196"/>
                        <a:gd name="T20" fmla="*/ 30 w 220"/>
                        <a:gd name="T21" fmla="*/ 10 h 196"/>
                        <a:gd name="T22" fmla="*/ 20 w 220"/>
                        <a:gd name="T23" fmla="*/ 38 h 196"/>
                        <a:gd name="T24" fmla="*/ 10 w 220"/>
                        <a:gd name="T25" fmla="*/ 72 h 196"/>
                        <a:gd name="T26" fmla="*/ 0 w 220"/>
                        <a:gd name="T27" fmla="*/ 110 h 196"/>
                        <a:gd name="T28" fmla="*/ 0 w 220"/>
                        <a:gd name="T29" fmla="*/ 110 h 196"/>
                        <a:gd name="T30" fmla="*/ 2 w 220"/>
                        <a:gd name="T31" fmla="*/ 114 h 196"/>
                        <a:gd name="T32" fmla="*/ 10 w 220"/>
                        <a:gd name="T33" fmla="*/ 124 h 196"/>
                        <a:gd name="T34" fmla="*/ 22 w 220"/>
                        <a:gd name="T35" fmla="*/ 138 h 196"/>
                        <a:gd name="T36" fmla="*/ 30 w 220"/>
                        <a:gd name="T37" fmla="*/ 142 h 196"/>
                        <a:gd name="T38" fmla="*/ 40 w 220"/>
                        <a:gd name="T39" fmla="*/ 148 h 196"/>
                        <a:gd name="T40" fmla="*/ 40 w 220"/>
                        <a:gd name="T41" fmla="*/ 148 h 196"/>
                        <a:gd name="T42" fmla="*/ 112 w 220"/>
                        <a:gd name="T43" fmla="*/ 176 h 196"/>
                        <a:gd name="T44" fmla="*/ 156 w 220"/>
                        <a:gd name="T45" fmla="*/ 196 h 196"/>
                        <a:gd name="T46" fmla="*/ 156 w 220"/>
                        <a:gd name="T47" fmla="*/ 196 h 196"/>
                        <a:gd name="T48" fmla="*/ 164 w 220"/>
                        <a:gd name="T49" fmla="*/ 196 h 196"/>
                        <a:gd name="T50" fmla="*/ 174 w 220"/>
                        <a:gd name="T51" fmla="*/ 192 h 196"/>
                        <a:gd name="T52" fmla="*/ 184 w 220"/>
                        <a:gd name="T53" fmla="*/ 182 h 196"/>
                        <a:gd name="T54" fmla="*/ 218 w 220"/>
                        <a:gd name="T55" fmla="*/ 88 h 196"/>
                        <a:gd name="T56" fmla="*/ 218 w 220"/>
                        <a:gd name="T57" fmla="*/ 88 h 196"/>
                        <a:gd name="T58" fmla="*/ 218 w 220"/>
                        <a:gd name="T59" fmla="*/ 84 h 196"/>
                        <a:gd name="T60" fmla="*/ 220 w 220"/>
                        <a:gd name="T61" fmla="*/ 76 h 196"/>
                        <a:gd name="T62" fmla="*/ 218 w 220"/>
                        <a:gd name="T63" fmla="*/ 70 h 196"/>
                        <a:gd name="T64" fmla="*/ 216 w 220"/>
                        <a:gd name="T65" fmla="*/ 66 h 196"/>
                        <a:gd name="T66" fmla="*/ 212 w 220"/>
                        <a:gd name="T67" fmla="*/ 60 h 196"/>
                        <a:gd name="T68" fmla="*/ 204 w 220"/>
                        <a:gd name="T69" fmla="*/ 56 h 196"/>
                        <a:gd name="T70" fmla="*/ 204 w 220"/>
                        <a:gd name="T71" fmla="*/ 56 h 196"/>
                        <a:gd name="T72" fmla="*/ 94 w 220"/>
                        <a:gd name="T73" fmla="*/ 18 h 196"/>
                        <a:gd name="T74" fmla="*/ 94 w 220"/>
                        <a:gd name="T75" fmla="*/ 18 h 19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</a:gdLst>
                      <a:ahLst/>
                      <a:cxnLst>
                        <a:cxn ang="T76">
                          <a:pos x="T0" y="T1"/>
                        </a:cxn>
                        <a:cxn ang="T77">
                          <a:pos x="T2" y="T3"/>
                        </a:cxn>
                        <a:cxn ang="T78">
                          <a:pos x="T4" y="T5"/>
                        </a:cxn>
                        <a:cxn ang="T79">
                          <a:pos x="T6" y="T7"/>
                        </a:cxn>
                        <a:cxn ang="T80">
                          <a:pos x="T8" y="T9"/>
                        </a:cxn>
                        <a:cxn ang="T81">
                          <a:pos x="T10" y="T11"/>
                        </a:cxn>
                        <a:cxn ang="T82">
                          <a:pos x="T12" y="T13"/>
                        </a:cxn>
                        <a:cxn ang="T83">
                          <a:pos x="T14" y="T15"/>
                        </a:cxn>
                        <a:cxn ang="T84">
                          <a:pos x="T16" y="T17"/>
                        </a:cxn>
                        <a:cxn ang="T85">
                          <a:pos x="T18" y="T19"/>
                        </a:cxn>
                        <a:cxn ang="T86">
                          <a:pos x="T20" y="T21"/>
                        </a:cxn>
                        <a:cxn ang="T87">
                          <a:pos x="T22" y="T23"/>
                        </a:cxn>
                        <a:cxn ang="T88">
                          <a:pos x="T24" y="T25"/>
                        </a:cxn>
                        <a:cxn ang="T89">
                          <a:pos x="T26" y="T27"/>
                        </a:cxn>
                        <a:cxn ang="T90">
                          <a:pos x="T28" y="T29"/>
                        </a:cxn>
                        <a:cxn ang="T91">
                          <a:pos x="T30" y="T31"/>
                        </a:cxn>
                        <a:cxn ang="T92">
                          <a:pos x="T32" y="T33"/>
                        </a:cxn>
                        <a:cxn ang="T93">
                          <a:pos x="T34" y="T35"/>
                        </a:cxn>
                        <a:cxn ang="T94">
                          <a:pos x="T36" y="T37"/>
                        </a:cxn>
                        <a:cxn ang="T95">
                          <a:pos x="T38" y="T39"/>
                        </a:cxn>
                        <a:cxn ang="T96">
                          <a:pos x="T40" y="T41"/>
                        </a:cxn>
                        <a:cxn ang="T97">
                          <a:pos x="T42" y="T43"/>
                        </a:cxn>
                        <a:cxn ang="T98">
                          <a:pos x="T44" y="T45"/>
                        </a:cxn>
                        <a:cxn ang="T99">
                          <a:pos x="T46" y="T47"/>
                        </a:cxn>
                        <a:cxn ang="T100">
                          <a:pos x="T48" y="T49"/>
                        </a:cxn>
                        <a:cxn ang="T101">
                          <a:pos x="T50" y="T51"/>
                        </a:cxn>
                        <a:cxn ang="T102">
                          <a:pos x="T52" y="T53"/>
                        </a:cxn>
                        <a:cxn ang="T103">
                          <a:pos x="T54" y="T55"/>
                        </a:cxn>
                        <a:cxn ang="T104">
                          <a:pos x="T56" y="T57"/>
                        </a:cxn>
                        <a:cxn ang="T105">
                          <a:pos x="T58" y="T59"/>
                        </a:cxn>
                        <a:cxn ang="T106">
                          <a:pos x="T60" y="T61"/>
                        </a:cxn>
                        <a:cxn ang="T107">
                          <a:pos x="T62" y="T63"/>
                        </a:cxn>
                        <a:cxn ang="T108">
                          <a:pos x="T64" y="T65"/>
                        </a:cxn>
                        <a:cxn ang="T109">
                          <a:pos x="T66" y="T67"/>
                        </a:cxn>
                        <a:cxn ang="T110">
                          <a:pos x="T68" y="T69"/>
                        </a:cxn>
                        <a:cxn ang="T111">
                          <a:pos x="T70" y="T71"/>
                        </a:cxn>
                        <a:cxn ang="T112">
                          <a:pos x="T72" y="T73"/>
                        </a:cxn>
                        <a:cxn ang="T113">
                          <a:pos x="T74" y="T75"/>
                        </a:cxn>
                      </a:cxnLst>
                      <a:rect l="0" t="0" r="r" b="b"/>
                      <a:pathLst>
                        <a:path w="220" h="196">
                          <a:moveTo>
                            <a:pt x="94" y="18"/>
                          </a:moveTo>
                          <a:lnTo>
                            <a:pt x="94" y="18"/>
                          </a:lnTo>
                          <a:lnTo>
                            <a:pt x="86" y="12"/>
                          </a:lnTo>
                          <a:lnTo>
                            <a:pt x="66" y="4"/>
                          </a:lnTo>
                          <a:lnTo>
                            <a:pt x="56" y="0"/>
                          </a:lnTo>
                          <a:lnTo>
                            <a:pt x="46" y="0"/>
                          </a:lnTo>
                          <a:lnTo>
                            <a:pt x="40" y="0"/>
                          </a:lnTo>
                          <a:lnTo>
                            <a:pt x="36" y="2"/>
                          </a:lnTo>
                          <a:lnTo>
                            <a:pt x="32" y="6"/>
                          </a:lnTo>
                          <a:lnTo>
                            <a:pt x="30" y="10"/>
                          </a:lnTo>
                          <a:lnTo>
                            <a:pt x="20" y="38"/>
                          </a:lnTo>
                          <a:lnTo>
                            <a:pt x="10" y="72"/>
                          </a:lnTo>
                          <a:lnTo>
                            <a:pt x="0" y="110"/>
                          </a:lnTo>
                          <a:lnTo>
                            <a:pt x="2" y="114"/>
                          </a:lnTo>
                          <a:lnTo>
                            <a:pt x="10" y="124"/>
                          </a:lnTo>
                          <a:lnTo>
                            <a:pt x="22" y="138"/>
                          </a:lnTo>
                          <a:lnTo>
                            <a:pt x="30" y="142"/>
                          </a:lnTo>
                          <a:lnTo>
                            <a:pt x="40" y="148"/>
                          </a:lnTo>
                          <a:lnTo>
                            <a:pt x="112" y="176"/>
                          </a:lnTo>
                          <a:lnTo>
                            <a:pt x="156" y="196"/>
                          </a:lnTo>
                          <a:lnTo>
                            <a:pt x="164" y="196"/>
                          </a:lnTo>
                          <a:lnTo>
                            <a:pt x="174" y="192"/>
                          </a:lnTo>
                          <a:lnTo>
                            <a:pt x="184" y="182"/>
                          </a:lnTo>
                          <a:lnTo>
                            <a:pt x="218" y="88"/>
                          </a:lnTo>
                          <a:lnTo>
                            <a:pt x="218" y="84"/>
                          </a:lnTo>
                          <a:lnTo>
                            <a:pt x="220" y="76"/>
                          </a:lnTo>
                          <a:lnTo>
                            <a:pt x="218" y="70"/>
                          </a:lnTo>
                          <a:lnTo>
                            <a:pt x="216" y="66"/>
                          </a:lnTo>
                          <a:lnTo>
                            <a:pt x="212" y="60"/>
                          </a:lnTo>
                          <a:lnTo>
                            <a:pt x="204" y="56"/>
                          </a:lnTo>
                          <a:lnTo>
                            <a:pt x="94" y="18"/>
                          </a:lnTo>
                          <a:close/>
                        </a:path>
                      </a:pathLst>
                    </a:custGeom>
                    <a:solidFill>
                      <a:srgbClr val="152F3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19" name="Freeform 370"/>
                    <p:cNvSpPr>
                      <a:spLocks/>
                    </p:cNvSpPr>
                    <p:nvPr/>
                  </p:nvSpPr>
                  <p:spPr bwMode="auto">
                    <a:xfrm>
                      <a:off x="2684" y="2841"/>
                      <a:ext cx="186" cy="192"/>
                    </a:xfrm>
                    <a:custGeom>
                      <a:avLst/>
                      <a:gdLst>
                        <a:gd name="T0" fmla="*/ 170 w 186"/>
                        <a:gd name="T1" fmla="*/ 56 h 192"/>
                        <a:gd name="T2" fmla="*/ 170 w 186"/>
                        <a:gd name="T3" fmla="*/ 56 h 192"/>
                        <a:gd name="T4" fmla="*/ 60 w 186"/>
                        <a:gd name="T5" fmla="*/ 18 h 192"/>
                        <a:gd name="T6" fmla="*/ 60 w 186"/>
                        <a:gd name="T7" fmla="*/ 18 h 192"/>
                        <a:gd name="T8" fmla="*/ 54 w 186"/>
                        <a:gd name="T9" fmla="*/ 14 h 192"/>
                        <a:gd name="T10" fmla="*/ 36 w 186"/>
                        <a:gd name="T11" fmla="*/ 4 h 192"/>
                        <a:gd name="T12" fmla="*/ 26 w 186"/>
                        <a:gd name="T13" fmla="*/ 2 h 192"/>
                        <a:gd name="T14" fmla="*/ 16 w 186"/>
                        <a:gd name="T15" fmla="*/ 0 h 192"/>
                        <a:gd name="T16" fmla="*/ 8 w 186"/>
                        <a:gd name="T17" fmla="*/ 0 h 192"/>
                        <a:gd name="T18" fmla="*/ 0 w 186"/>
                        <a:gd name="T19" fmla="*/ 4 h 192"/>
                        <a:gd name="T20" fmla="*/ 0 w 186"/>
                        <a:gd name="T21" fmla="*/ 4 h 192"/>
                        <a:gd name="T22" fmla="*/ 8 w 186"/>
                        <a:gd name="T23" fmla="*/ 4 h 192"/>
                        <a:gd name="T24" fmla="*/ 16 w 186"/>
                        <a:gd name="T25" fmla="*/ 4 h 192"/>
                        <a:gd name="T26" fmla="*/ 34 w 186"/>
                        <a:gd name="T27" fmla="*/ 10 h 192"/>
                        <a:gd name="T28" fmla="*/ 48 w 186"/>
                        <a:gd name="T29" fmla="*/ 18 h 192"/>
                        <a:gd name="T30" fmla="*/ 54 w 186"/>
                        <a:gd name="T31" fmla="*/ 22 h 192"/>
                        <a:gd name="T32" fmla="*/ 54 w 186"/>
                        <a:gd name="T33" fmla="*/ 22 h 192"/>
                        <a:gd name="T34" fmla="*/ 164 w 186"/>
                        <a:gd name="T35" fmla="*/ 60 h 192"/>
                        <a:gd name="T36" fmla="*/ 164 w 186"/>
                        <a:gd name="T37" fmla="*/ 60 h 192"/>
                        <a:gd name="T38" fmla="*/ 170 w 186"/>
                        <a:gd name="T39" fmla="*/ 64 h 192"/>
                        <a:gd name="T40" fmla="*/ 176 w 186"/>
                        <a:gd name="T41" fmla="*/ 70 h 192"/>
                        <a:gd name="T42" fmla="*/ 178 w 186"/>
                        <a:gd name="T43" fmla="*/ 74 h 192"/>
                        <a:gd name="T44" fmla="*/ 180 w 186"/>
                        <a:gd name="T45" fmla="*/ 80 h 192"/>
                        <a:gd name="T46" fmla="*/ 178 w 186"/>
                        <a:gd name="T47" fmla="*/ 88 h 192"/>
                        <a:gd name="T48" fmla="*/ 176 w 186"/>
                        <a:gd name="T49" fmla="*/ 92 h 192"/>
                        <a:gd name="T50" fmla="*/ 144 w 186"/>
                        <a:gd name="T51" fmla="*/ 186 h 192"/>
                        <a:gd name="T52" fmla="*/ 144 w 186"/>
                        <a:gd name="T53" fmla="*/ 186 h 192"/>
                        <a:gd name="T54" fmla="*/ 138 w 186"/>
                        <a:gd name="T55" fmla="*/ 192 h 192"/>
                        <a:gd name="T56" fmla="*/ 138 w 186"/>
                        <a:gd name="T57" fmla="*/ 192 h 192"/>
                        <a:gd name="T58" fmla="*/ 144 w 186"/>
                        <a:gd name="T59" fmla="*/ 188 h 192"/>
                        <a:gd name="T60" fmla="*/ 152 w 186"/>
                        <a:gd name="T61" fmla="*/ 182 h 192"/>
                        <a:gd name="T62" fmla="*/ 184 w 186"/>
                        <a:gd name="T63" fmla="*/ 88 h 192"/>
                        <a:gd name="T64" fmla="*/ 184 w 186"/>
                        <a:gd name="T65" fmla="*/ 88 h 192"/>
                        <a:gd name="T66" fmla="*/ 184 w 186"/>
                        <a:gd name="T67" fmla="*/ 84 h 192"/>
                        <a:gd name="T68" fmla="*/ 186 w 186"/>
                        <a:gd name="T69" fmla="*/ 76 h 192"/>
                        <a:gd name="T70" fmla="*/ 186 w 186"/>
                        <a:gd name="T71" fmla="*/ 70 h 192"/>
                        <a:gd name="T72" fmla="*/ 182 w 186"/>
                        <a:gd name="T73" fmla="*/ 66 h 192"/>
                        <a:gd name="T74" fmla="*/ 178 w 186"/>
                        <a:gd name="T75" fmla="*/ 60 h 192"/>
                        <a:gd name="T76" fmla="*/ 170 w 186"/>
                        <a:gd name="T77" fmla="*/ 56 h 192"/>
                        <a:gd name="T78" fmla="*/ 170 w 186"/>
                        <a:gd name="T79" fmla="*/ 56 h 192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</a:gdLst>
                      <a:ahLst/>
                      <a:cxnLst>
                        <a:cxn ang="T80">
                          <a:pos x="T0" y="T1"/>
                        </a:cxn>
                        <a:cxn ang="T81">
                          <a:pos x="T2" y="T3"/>
                        </a:cxn>
                        <a:cxn ang="T82">
                          <a:pos x="T4" y="T5"/>
                        </a:cxn>
                        <a:cxn ang="T83">
                          <a:pos x="T6" y="T7"/>
                        </a:cxn>
                        <a:cxn ang="T84">
                          <a:pos x="T8" y="T9"/>
                        </a:cxn>
                        <a:cxn ang="T85">
                          <a:pos x="T10" y="T11"/>
                        </a:cxn>
                        <a:cxn ang="T86">
                          <a:pos x="T12" y="T13"/>
                        </a:cxn>
                        <a:cxn ang="T87">
                          <a:pos x="T14" y="T15"/>
                        </a:cxn>
                        <a:cxn ang="T88">
                          <a:pos x="T16" y="T17"/>
                        </a:cxn>
                        <a:cxn ang="T89">
                          <a:pos x="T18" y="T19"/>
                        </a:cxn>
                        <a:cxn ang="T90">
                          <a:pos x="T20" y="T21"/>
                        </a:cxn>
                        <a:cxn ang="T91">
                          <a:pos x="T22" y="T23"/>
                        </a:cxn>
                        <a:cxn ang="T92">
                          <a:pos x="T24" y="T25"/>
                        </a:cxn>
                        <a:cxn ang="T93">
                          <a:pos x="T26" y="T27"/>
                        </a:cxn>
                        <a:cxn ang="T94">
                          <a:pos x="T28" y="T29"/>
                        </a:cxn>
                        <a:cxn ang="T95">
                          <a:pos x="T30" y="T31"/>
                        </a:cxn>
                        <a:cxn ang="T96">
                          <a:pos x="T32" y="T33"/>
                        </a:cxn>
                        <a:cxn ang="T97">
                          <a:pos x="T34" y="T35"/>
                        </a:cxn>
                        <a:cxn ang="T98">
                          <a:pos x="T36" y="T37"/>
                        </a:cxn>
                        <a:cxn ang="T99">
                          <a:pos x="T38" y="T39"/>
                        </a:cxn>
                        <a:cxn ang="T100">
                          <a:pos x="T40" y="T41"/>
                        </a:cxn>
                        <a:cxn ang="T101">
                          <a:pos x="T42" y="T43"/>
                        </a:cxn>
                        <a:cxn ang="T102">
                          <a:pos x="T44" y="T45"/>
                        </a:cxn>
                        <a:cxn ang="T103">
                          <a:pos x="T46" y="T47"/>
                        </a:cxn>
                        <a:cxn ang="T104">
                          <a:pos x="T48" y="T49"/>
                        </a:cxn>
                        <a:cxn ang="T105">
                          <a:pos x="T50" y="T51"/>
                        </a:cxn>
                        <a:cxn ang="T106">
                          <a:pos x="T52" y="T53"/>
                        </a:cxn>
                        <a:cxn ang="T107">
                          <a:pos x="T54" y="T55"/>
                        </a:cxn>
                        <a:cxn ang="T108">
                          <a:pos x="T56" y="T57"/>
                        </a:cxn>
                        <a:cxn ang="T109">
                          <a:pos x="T58" y="T59"/>
                        </a:cxn>
                        <a:cxn ang="T110">
                          <a:pos x="T60" y="T61"/>
                        </a:cxn>
                        <a:cxn ang="T111">
                          <a:pos x="T62" y="T63"/>
                        </a:cxn>
                        <a:cxn ang="T112">
                          <a:pos x="T64" y="T65"/>
                        </a:cxn>
                        <a:cxn ang="T113">
                          <a:pos x="T66" y="T67"/>
                        </a:cxn>
                        <a:cxn ang="T114">
                          <a:pos x="T68" y="T69"/>
                        </a:cxn>
                        <a:cxn ang="T115">
                          <a:pos x="T70" y="T71"/>
                        </a:cxn>
                        <a:cxn ang="T116">
                          <a:pos x="T72" y="T73"/>
                        </a:cxn>
                        <a:cxn ang="T117">
                          <a:pos x="T74" y="T75"/>
                        </a:cxn>
                        <a:cxn ang="T118">
                          <a:pos x="T76" y="T77"/>
                        </a:cxn>
                        <a:cxn ang="T119">
                          <a:pos x="T78" y="T79"/>
                        </a:cxn>
                      </a:cxnLst>
                      <a:rect l="0" t="0" r="r" b="b"/>
                      <a:pathLst>
                        <a:path w="186" h="192">
                          <a:moveTo>
                            <a:pt x="170" y="56"/>
                          </a:moveTo>
                          <a:lnTo>
                            <a:pt x="170" y="56"/>
                          </a:lnTo>
                          <a:lnTo>
                            <a:pt x="60" y="18"/>
                          </a:lnTo>
                          <a:lnTo>
                            <a:pt x="54" y="14"/>
                          </a:lnTo>
                          <a:lnTo>
                            <a:pt x="36" y="4"/>
                          </a:lnTo>
                          <a:lnTo>
                            <a:pt x="26" y="2"/>
                          </a:lnTo>
                          <a:lnTo>
                            <a:pt x="16" y="0"/>
                          </a:lnTo>
                          <a:lnTo>
                            <a:pt x="8" y="0"/>
                          </a:lnTo>
                          <a:lnTo>
                            <a:pt x="0" y="4"/>
                          </a:lnTo>
                          <a:lnTo>
                            <a:pt x="8" y="4"/>
                          </a:lnTo>
                          <a:lnTo>
                            <a:pt x="16" y="4"/>
                          </a:lnTo>
                          <a:lnTo>
                            <a:pt x="34" y="10"/>
                          </a:lnTo>
                          <a:lnTo>
                            <a:pt x="48" y="18"/>
                          </a:lnTo>
                          <a:lnTo>
                            <a:pt x="54" y="22"/>
                          </a:lnTo>
                          <a:lnTo>
                            <a:pt x="164" y="60"/>
                          </a:lnTo>
                          <a:lnTo>
                            <a:pt x="170" y="64"/>
                          </a:lnTo>
                          <a:lnTo>
                            <a:pt x="176" y="70"/>
                          </a:lnTo>
                          <a:lnTo>
                            <a:pt x="178" y="74"/>
                          </a:lnTo>
                          <a:lnTo>
                            <a:pt x="180" y="80"/>
                          </a:lnTo>
                          <a:lnTo>
                            <a:pt x="178" y="88"/>
                          </a:lnTo>
                          <a:lnTo>
                            <a:pt x="176" y="92"/>
                          </a:lnTo>
                          <a:lnTo>
                            <a:pt x="144" y="186"/>
                          </a:lnTo>
                          <a:lnTo>
                            <a:pt x="138" y="192"/>
                          </a:lnTo>
                          <a:lnTo>
                            <a:pt x="144" y="188"/>
                          </a:lnTo>
                          <a:lnTo>
                            <a:pt x="152" y="182"/>
                          </a:lnTo>
                          <a:lnTo>
                            <a:pt x="184" y="88"/>
                          </a:lnTo>
                          <a:lnTo>
                            <a:pt x="184" y="84"/>
                          </a:lnTo>
                          <a:lnTo>
                            <a:pt x="186" y="76"/>
                          </a:lnTo>
                          <a:lnTo>
                            <a:pt x="186" y="70"/>
                          </a:lnTo>
                          <a:lnTo>
                            <a:pt x="182" y="66"/>
                          </a:lnTo>
                          <a:lnTo>
                            <a:pt x="178" y="60"/>
                          </a:lnTo>
                          <a:lnTo>
                            <a:pt x="170" y="56"/>
                          </a:lnTo>
                          <a:close/>
                        </a:path>
                      </a:pathLst>
                    </a:custGeom>
                    <a:solidFill>
                      <a:srgbClr val="193A4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20" name="Freeform 371"/>
                    <p:cNvSpPr>
                      <a:spLocks/>
                    </p:cNvSpPr>
                    <p:nvPr/>
                  </p:nvSpPr>
                  <p:spPr bwMode="auto">
                    <a:xfrm>
                      <a:off x="2650" y="2845"/>
                      <a:ext cx="214" cy="192"/>
                    </a:xfrm>
                    <a:custGeom>
                      <a:avLst/>
                      <a:gdLst>
                        <a:gd name="T0" fmla="*/ 210 w 214"/>
                        <a:gd name="T1" fmla="*/ 88 h 192"/>
                        <a:gd name="T2" fmla="*/ 210 w 214"/>
                        <a:gd name="T3" fmla="*/ 88 h 192"/>
                        <a:gd name="T4" fmla="*/ 212 w 214"/>
                        <a:gd name="T5" fmla="*/ 84 h 192"/>
                        <a:gd name="T6" fmla="*/ 214 w 214"/>
                        <a:gd name="T7" fmla="*/ 76 h 192"/>
                        <a:gd name="T8" fmla="*/ 212 w 214"/>
                        <a:gd name="T9" fmla="*/ 70 h 192"/>
                        <a:gd name="T10" fmla="*/ 210 w 214"/>
                        <a:gd name="T11" fmla="*/ 66 h 192"/>
                        <a:gd name="T12" fmla="*/ 204 w 214"/>
                        <a:gd name="T13" fmla="*/ 60 h 192"/>
                        <a:gd name="T14" fmla="*/ 198 w 214"/>
                        <a:gd name="T15" fmla="*/ 56 h 192"/>
                        <a:gd name="T16" fmla="*/ 198 w 214"/>
                        <a:gd name="T17" fmla="*/ 56 h 192"/>
                        <a:gd name="T18" fmla="*/ 88 w 214"/>
                        <a:gd name="T19" fmla="*/ 18 h 192"/>
                        <a:gd name="T20" fmla="*/ 88 w 214"/>
                        <a:gd name="T21" fmla="*/ 18 h 192"/>
                        <a:gd name="T22" fmla="*/ 82 w 214"/>
                        <a:gd name="T23" fmla="*/ 14 h 192"/>
                        <a:gd name="T24" fmla="*/ 68 w 214"/>
                        <a:gd name="T25" fmla="*/ 6 h 192"/>
                        <a:gd name="T26" fmla="*/ 50 w 214"/>
                        <a:gd name="T27" fmla="*/ 0 h 192"/>
                        <a:gd name="T28" fmla="*/ 42 w 214"/>
                        <a:gd name="T29" fmla="*/ 0 h 192"/>
                        <a:gd name="T30" fmla="*/ 34 w 214"/>
                        <a:gd name="T31" fmla="*/ 0 h 192"/>
                        <a:gd name="T32" fmla="*/ 34 w 214"/>
                        <a:gd name="T33" fmla="*/ 0 h 192"/>
                        <a:gd name="T34" fmla="*/ 30 w 214"/>
                        <a:gd name="T35" fmla="*/ 6 h 192"/>
                        <a:gd name="T36" fmla="*/ 30 w 214"/>
                        <a:gd name="T37" fmla="*/ 6 h 192"/>
                        <a:gd name="T38" fmla="*/ 20 w 214"/>
                        <a:gd name="T39" fmla="*/ 34 h 192"/>
                        <a:gd name="T40" fmla="*/ 10 w 214"/>
                        <a:gd name="T41" fmla="*/ 68 h 192"/>
                        <a:gd name="T42" fmla="*/ 0 w 214"/>
                        <a:gd name="T43" fmla="*/ 106 h 192"/>
                        <a:gd name="T44" fmla="*/ 0 w 214"/>
                        <a:gd name="T45" fmla="*/ 106 h 192"/>
                        <a:gd name="T46" fmla="*/ 4 w 214"/>
                        <a:gd name="T47" fmla="*/ 110 h 192"/>
                        <a:gd name="T48" fmla="*/ 10 w 214"/>
                        <a:gd name="T49" fmla="*/ 120 h 192"/>
                        <a:gd name="T50" fmla="*/ 24 w 214"/>
                        <a:gd name="T51" fmla="*/ 134 h 192"/>
                        <a:gd name="T52" fmla="*/ 32 w 214"/>
                        <a:gd name="T53" fmla="*/ 138 h 192"/>
                        <a:gd name="T54" fmla="*/ 40 w 214"/>
                        <a:gd name="T55" fmla="*/ 144 h 192"/>
                        <a:gd name="T56" fmla="*/ 40 w 214"/>
                        <a:gd name="T57" fmla="*/ 144 h 192"/>
                        <a:gd name="T58" fmla="*/ 112 w 214"/>
                        <a:gd name="T59" fmla="*/ 172 h 192"/>
                        <a:gd name="T60" fmla="*/ 156 w 214"/>
                        <a:gd name="T61" fmla="*/ 192 h 192"/>
                        <a:gd name="T62" fmla="*/ 156 w 214"/>
                        <a:gd name="T63" fmla="*/ 192 h 192"/>
                        <a:gd name="T64" fmla="*/ 160 w 214"/>
                        <a:gd name="T65" fmla="*/ 192 h 192"/>
                        <a:gd name="T66" fmla="*/ 172 w 214"/>
                        <a:gd name="T67" fmla="*/ 188 h 192"/>
                        <a:gd name="T68" fmla="*/ 172 w 214"/>
                        <a:gd name="T69" fmla="*/ 188 h 192"/>
                        <a:gd name="T70" fmla="*/ 178 w 214"/>
                        <a:gd name="T71" fmla="*/ 182 h 192"/>
                        <a:gd name="T72" fmla="*/ 210 w 214"/>
                        <a:gd name="T73" fmla="*/ 88 h 192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</a:gdLst>
                      <a:ahLst/>
                      <a:cxnLst>
                        <a:cxn ang="T74">
                          <a:pos x="T0" y="T1"/>
                        </a:cxn>
                        <a:cxn ang="T75">
                          <a:pos x="T2" y="T3"/>
                        </a:cxn>
                        <a:cxn ang="T76">
                          <a:pos x="T4" y="T5"/>
                        </a:cxn>
                        <a:cxn ang="T77">
                          <a:pos x="T6" y="T7"/>
                        </a:cxn>
                        <a:cxn ang="T78">
                          <a:pos x="T8" y="T9"/>
                        </a:cxn>
                        <a:cxn ang="T79">
                          <a:pos x="T10" y="T11"/>
                        </a:cxn>
                        <a:cxn ang="T80">
                          <a:pos x="T12" y="T13"/>
                        </a:cxn>
                        <a:cxn ang="T81">
                          <a:pos x="T14" y="T15"/>
                        </a:cxn>
                        <a:cxn ang="T82">
                          <a:pos x="T16" y="T17"/>
                        </a:cxn>
                        <a:cxn ang="T83">
                          <a:pos x="T18" y="T19"/>
                        </a:cxn>
                        <a:cxn ang="T84">
                          <a:pos x="T20" y="T21"/>
                        </a:cxn>
                        <a:cxn ang="T85">
                          <a:pos x="T22" y="T23"/>
                        </a:cxn>
                        <a:cxn ang="T86">
                          <a:pos x="T24" y="T25"/>
                        </a:cxn>
                        <a:cxn ang="T87">
                          <a:pos x="T26" y="T27"/>
                        </a:cxn>
                        <a:cxn ang="T88">
                          <a:pos x="T28" y="T29"/>
                        </a:cxn>
                        <a:cxn ang="T89">
                          <a:pos x="T30" y="T31"/>
                        </a:cxn>
                        <a:cxn ang="T90">
                          <a:pos x="T32" y="T33"/>
                        </a:cxn>
                        <a:cxn ang="T91">
                          <a:pos x="T34" y="T35"/>
                        </a:cxn>
                        <a:cxn ang="T92">
                          <a:pos x="T36" y="T37"/>
                        </a:cxn>
                        <a:cxn ang="T93">
                          <a:pos x="T38" y="T39"/>
                        </a:cxn>
                        <a:cxn ang="T94">
                          <a:pos x="T40" y="T41"/>
                        </a:cxn>
                        <a:cxn ang="T95">
                          <a:pos x="T42" y="T43"/>
                        </a:cxn>
                        <a:cxn ang="T96">
                          <a:pos x="T44" y="T45"/>
                        </a:cxn>
                        <a:cxn ang="T97">
                          <a:pos x="T46" y="T47"/>
                        </a:cxn>
                        <a:cxn ang="T98">
                          <a:pos x="T48" y="T49"/>
                        </a:cxn>
                        <a:cxn ang="T99">
                          <a:pos x="T50" y="T51"/>
                        </a:cxn>
                        <a:cxn ang="T100">
                          <a:pos x="T52" y="T53"/>
                        </a:cxn>
                        <a:cxn ang="T101">
                          <a:pos x="T54" y="T55"/>
                        </a:cxn>
                        <a:cxn ang="T102">
                          <a:pos x="T56" y="T57"/>
                        </a:cxn>
                        <a:cxn ang="T103">
                          <a:pos x="T58" y="T59"/>
                        </a:cxn>
                        <a:cxn ang="T104">
                          <a:pos x="T60" y="T61"/>
                        </a:cxn>
                        <a:cxn ang="T105">
                          <a:pos x="T62" y="T63"/>
                        </a:cxn>
                        <a:cxn ang="T106">
                          <a:pos x="T64" y="T65"/>
                        </a:cxn>
                        <a:cxn ang="T107">
                          <a:pos x="T66" y="T67"/>
                        </a:cxn>
                        <a:cxn ang="T108">
                          <a:pos x="T68" y="T69"/>
                        </a:cxn>
                        <a:cxn ang="T109">
                          <a:pos x="T70" y="T71"/>
                        </a:cxn>
                        <a:cxn ang="T110">
                          <a:pos x="T72" y="T73"/>
                        </a:cxn>
                      </a:cxnLst>
                      <a:rect l="0" t="0" r="r" b="b"/>
                      <a:pathLst>
                        <a:path w="214" h="192">
                          <a:moveTo>
                            <a:pt x="210" y="88"/>
                          </a:moveTo>
                          <a:lnTo>
                            <a:pt x="210" y="88"/>
                          </a:lnTo>
                          <a:lnTo>
                            <a:pt x="212" y="84"/>
                          </a:lnTo>
                          <a:lnTo>
                            <a:pt x="214" y="76"/>
                          </a:lnTo>
                          <a:lnTo>
                            <a:pt x="212" y="70"/>
                          </a:lnTo>
                          <a:lnTo>
                            <a:pt x="210" y="66"/>
                          </a:lnTo>
                          <a:lnTo>
                            <a:pt x="204" y="60"/>
                          </a:lnTo>
                          <a:lnTo>
                            <a:pt x="198" y="56"/>
                          </a:lnTo>
                          <a:lnTo>
                            <a:pt x="88" y="18"/>
                          </a:lnTo>
                          <a:lnTo>
                            <a:pt x="82" y="14"/>
                          </a:lnTo>
                          <a:lnTo>
                            <a:pt x="68" y="6"/>
                          </a:lnTo>
                          <a:lnTo>
                            <a:pt x="50" y="0"/>
                          </a:lnTo>
                          <a:lnTo>
                            <a:pt x="42" y="0"/>
                          </a:lnTo>
                          <a:lnTo>
                            <a:pt x="34" y="0"/>
                          </a:lnTo>
                          <a:lnTo>
                            <a:pt x="30" y="6"/>
                          </a:lnTo>
                          <a:lnTo>
                            <a:pt x="20" y="34"/>
                          </a:lnTo>
                          <a:lnTo>
                            <a:pt x="10" y="68"/>
                          </a:lnTo>
                          <a:lnTo>
                            <a:pt x="0" y="106"/>
                          </a:lnTo>
                          <a:lnTo>
                            <a:pt x="4" y="110"/>
                          </a:lnTo>
                          <a:lnTo>
                            <a:pt x="10" y="120"/>
                          </a:lnTo>
                          <a:lnTo>
                            <a:pt x="24" y="134"/>
                          </a:lnTo>
                          <a:lnTo>
                            <a:pt x="32" y="138"/>
                          </a:lnTo>
                          <a:lnTo>
                            <a:pt x="40" y="144"/>
                          </a:lnTo>
                          <a:lnTo>
                            <a:pt x="112" y="172"/>
                          </a:lnTo>
                          <a:lnTo>
                            <a:pt x="156" y="192"/>
                          </a:lnTo>
                          <a:lnTo>
                            <a:pt x="160" y="192"/>
                          </a:lnTo>
                          <a:lnTo>
                            <a:pt x="172" y="188"/>
                          </a:lnTo>
                          <a:lnTo>
                            <a:pt x="178" y="182"/>
                          </a:lnTo>
                          <a:lnTo>
                            <a:pt x="210" y="88"/>
                          </a:lnTo>
                          <a:close/>
                        </a:path>
                      </a:pathLst>
                    </a:custGeom>
                    <a:solidFill>
                      <a:srgbClr val="152F3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21" name="Freeform 372"/>
                    <p:cNvSpPr>
                      <a:spLocks/>
                    </p:cNvSpPr>
                    <p:nvPr/>
                  </p:nvSpPr>
                  <p:spPr bwMode="auto">
                    <a:xfrm>
                      <a:off x="2752" y="2845"/>
                      <a:ext cx="70" cy="44"/>
                    </a:xfrm>
                    <a:custGeom>
                      <a:avLst/>
                      <a:gdLst>
                        <a:gd name="T0" fmla="*/ 0 w 70"/>
                        <a:gd name="T1" fmla="*/ 18 h 44"/>
                        <a:gd name="T2" fmla="*/ 4 w 70"/>
                        <a:gd name="T3" fmla="*/ 0 h 44"/>
                        <a:gd name="T4" fmla="*/ 4 w 70"/>
                        <a:gd name="T5" fmla="*/ 0 h 44"/>
                        <a:gd name="T6" fmla="*/ 8 w 70"/>
                        <a:gd name="T7" fmla="*/ 0 h 44"/>
                        <a:gd name="T8" fmla="*/ 20 w 70"/>
                        <a:gd name="T9" fmla="*/ 2 h 44"/>
                        <a:gd name="T10" fmla="*/ 40 w 70"/>
                        <a:gd name="T11" fmla="*/ 10 h 44"/>
                        <a:gd name="T12" fmla="*/ 70 w 70"/>
                        <a:gd name="T13" fmla="*/ 24 h 44"/>
                        <a:gd name="T14" fmla="*/ 66 w 70"/>
                        <a:gd name="T15" fmla="*/ 40 h 44"/>
                        <a:gd name="T16" fmla="*/ 60 w 70"/>
                        <a:gd name="T17" fmla="*/ 44 h 44"/>
                        <a:gd name="T18" fmla="*/ 54 w 70"/>
                        <a:gd name="T19" fmla="*/ 42 h 44"/>
                        <a:gd name="T20" fmla="*/ 62 w 70"/>
                        <a:gd name="T21" fmla="*/ 26 h 44"/>
                        <a:gd name="T22" fmla="*/ 62 w 70"/>
                        <a:gd name="T23" fmla="*/ 26 h 44"/>
                        <a:gd name="T24" fmla="*/ 44 w 70"/>
                        <a:gd name="T25" fmla="*/ 16 h 44"/>
                        <a:gd name="T26" fmla="*/ 26 w 70"/>
                        <a:gd name="T27" fmla="*/ 10 h 44"/>
                        <a:gd name="T28" fmla="*/ 18 w 70"/>
                        <a:gd name="T29" fmla="*/ 6 h 44"/>
                        <a:gd name="T30" fmla="*/ 10 w 70"/>
                        <a:gd name="T31" fmla="*/ 6 h 44"/>
                        <a:gd name="T32" fmla="*/ 8 w 70"/>
                        <a:gd name="T33" fmla="*/ 20 h 44"/>
                        <a:gd name="T34" fmla="*/ 4 w 70"/>
                        <a:gd name="T35" fmla="*/ 22 h 44"/>
                        <a:gd name="T36" fmla="*/ 0 w 70"/>
                        <a:gd name="T37" fmla="*/ 18 h 44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</a:gdLst>
                      <a:ahLst/>
                      <a:cxnLst>
                        <a:cxn ang="T38">
                          <a:pos x="T0" y="T1"/>
                        </a:cxn>
                        <a:cxn ang="T39">
                          <a:pos x="T2" y="T3"/>
                        </a:cxn>
                        <a:cxn ang="T40">
                          <a:pos x="T4" y="T5"/>
                        </a:cxn>
                        <a:cxn ang="T41">
                          <a:pos x="T6" y="T7"/>
                        </a:cxn>
                        <a:cxn ang="T42">
                          <a:pos x="T8" y="T9"/>
                        </a:cxn>
                        <a:cxn ang="T43">
                          <a:pos x="T10" y="T11"/>
                        </a:cxn>
                        <a:cxn ang="T44">
                          <a:pos x="T12" y="T13"/>
                        </a:cxn>
                        <a:cxn ang="T45">
                          <a:pos x="T14" y="T15"/>
                        </a:cxn>
                        <a:cxn ang="T46">
                          <a:pos x="T16" y="T17"/>
                        </a:cxn>
                        <a:cxn ang="T47">
                          <a:pos x="T18" y="T19"/>
                        </a:cxn>
                        <a:cxn ang="T48">
                          <a:pos x="T20" y="T21"/>
                        </a:cxn>
                        <a:cxn ang="T49">
                          <a:pos x="T22" y="T23"/>
                        </a:cxn>
                        <a:cxn ang="T50">
                          <a:pos x="T24" y="T25"/>
                        </a:cxn>
                        <a:cxn ang="T51">
                          <a:pos x="T26" y="T27"/>
                        </a:cxn>
                        <a:cxn ang="T52">
                          <a:pos x="T28" y="T29"/>
                        </a:cxn>
                        <a:cxn ang="T53">
                          <a:pos x="T30" y="T31"/>
                        </a:cxn>
                        <a:cxn ang="T54">
                          <a:pos x="T32" y="T33"/>
                        </a:cxn>
                        <a:cxn ang="T55">
                          <a:pos x="T34" y="T35"/>
                        </a:cxn>
                        <a:cxn ang="T56">
                          <a:pos x="T36" y="T37"/>
                        </a:cxn>
                      </a:cxnLst>
                      <a:rect l="0" t="0" r="r" b="b"/>
                      <a:pathLst>
                        <a:path w="70" h="44">
                          <a:moveTo>
                            <a:pt x="0" y="18"/>
                          </a:moveTo>
                          <a:lnTo>
                            <a:pt x="4" y="0"/>
                          </a:lnTo>
                          <a:lnTo>
                            <a:pt x="8" y="0"/>
                          </a:lnTo>
                          <a:lnTo>
                            <a:pt x="20" y="2"/>
                          </a:lnTo>
                          <a:lnTo>
                            <a:pt x="40" y="10"/>
                          </a:lnTo>
                          <a:lnTo>
                            <a:pt x="70" y="24"/>
                          </a:lnTo>
                          <a:lnTo>
                            <a:pt x="66" y="40"/>
                          </a:lnTo>
                          <a:lnTo>
                            <a:pt x="60" y="44"/>
                          </a:lnTo>
                          <a:lnTo>
                            <a:pt x="54" y="42"/>
                          </a:lnTo>
                          <a:lnTo>
                            <a:pt x="62" y="26"/>
                          </a:lnTo>
                          <a:lnTo>
                            <a:pt x="44" y="16"/>
                          </a:lnTo>
                          <a:lnTo>
                            <a:pt x="26" y="10"/>
                          </a:lnTo>
                          <a:lnTo>
                            <a:pt x="18" y="6"/>
                          </a:lnTo>
                          <a:lnTo>
                            <a:pt x="10" y="6"/>
                          </a:lnTo>
                          <a:lnTo>
                            <a:pt x="8" y="20"/>
                          </a:lnTo>
                          <a:lnTo>
                            <a:pt x="4" y="22"/>
                          </a:lnTo>
                          <a:lnTo>
                            <a:pt x="0" y="18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22" name="Freeform 373"/>
                    <p:cNvSpPr>
                      <a:spLocks/>
                    </p:cNvSpPr>
                    <p:nvPr/>
                  </p:nvSpPr>
                  <p:spPr bwMode="auto">
                    <a:xfrm>
                      <a:off x="2656" y="2885"/>
                      <a:ext cx="92" cy="112"/>
                    </a:xfrm>
                    <a:custGeom>
                      <a:avLst/>
                      <a:gdLst>
                        <a:gd name="T0" fmla="*/ 20 w 92"/>
                        <a:gd name="T1" fmla="*/ 0 h 112"/>
                        <a:gd name="T2" fmla="*/ 20 w 92"/>
                        <a:gd name="T3" fmla="*/ 0 h 112"/>
                        <a:gd name="T4" fmla="*/ 10 w 92"/>
                        <a:gd name="T5" fmla="*/ 34 h 112"/>
                        <a:gd name="T6" fmla="*/ 2 w 92"/>
                        <a:gd name="T7" fmla="*/ 58 h 112"/>
                        <a:gd name="T8" fmla="*/ 0 w 92"/>
                        <a:gd name="T9" fmla="*/ 72 h 112"/>
                        <a:gd name="T10" fmla="*/ 0 w 92"/>
                        <a:gd name="T11" fmla="*/ 72 h 112"/>
                        <a:gd name="T12" fmla="*/ 2 w 92"/>
                        <a:gd name="T13" fmla="*/ 78 h 112"/>
                        <a:gd name="T14" fmla="*/ 6 w 92"/>
                        <a:gd name="T15" fmla="*/ 84 h 112"/>
                        <a:gd name="T16" fmla="*/ 24 w 92"/>
                        <a:gd name="T17" fmla="*/ 94 h 112"/>
                        <a:gd name="T18" fmla="*/ 24 w 92"/>
                        <a:gd name="T19" fmla="*/ 94 h 112"/>
                        <a:gd name="T20" fmla="*/ 36 w 92"/>
                        <a:gd name="T21" fmla="*/ 102 h 112"/>
                        <a:gd name="T22" fmla="*/ 50 w 92"/>
                        <a:gd name="T23" fmla="*/ 110 h 112"/>
                        <a:gd name="T24" fmla="*/ 56 w 92"/>
                        <a:gd name="T25" fmla="*/ 112 h 112"/>
                        <a:gd name="T26" fmla="*/ 62 w 92"/>
                        <a:gd name="T27" fmla="*/ 112 h 112"/>
                        <a:gd name="T28" fmla="*/ 68 w 92"/>
                        <a:gd name="T29" fmla="*/ 112 h 112"/>
                        <a:gd name="T30" fmla="*/ 72 w 92"/>
                        <a:gd name="T31" fmla="*/ 110 h 112"/>
                        <a:gd name="T32" fmla="*/ 72 w 92"/>
                        <a:gd name="T33" fmla="*/ 110 h 112"/>
                        <a:gd name="T34" fmla="*/ 74 w 92"/>
                        <a:gd name="T35" fmla="*/ 104 h 112"/>
                        <a:gd name="T36" fmla="*/ 78 w 92"/>
                        <a:gd name="T37" fmla="*/ 94 h 112"/>
                        <a:gd name="T38" fmla="*/ 86 w 92"/>
                        <a:gd name="T39" fmla="*/ 72 h 112"/>
                        <a:gd name="T40" fmla="*/ 92 w 92"/>
                        <a:gd name="T41" fmla="*/ 42 h 112"/>
                        <a:gd name="T42" fmla="*/ 20 w 92"/>
                        <a:gd name="T43" fmla="*/ 0 h 112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</a:gdLst>
                      <a:ahLst/>
                      <a:cxnLst>
                        <a:cxn ang="T44">
                          <a:pos x="T0" y="T1"/>
                        </a:cxn>
                        <a:cxn ang="T45">
                          <a:pos x="T2" y="T3"/>
                        </a:cxn>
                        <a:cxn ang="T46">
                          <a:pos x="T4" y="T5"/>
                        </a:cxn>
                        <a:cxn ang="T47">
                          <a:pos x="T6" y="T7"/>
                        </a:cxn>
                        <a:cxn ang="T48">
                          <a:pos x="T8" y="T9"/>
                        </a:cxn>
                        <a:cxn ang="T49">
                          <a:pos x="T10" y="T11"/>
                        </a:cxn>
                        <a:cxn ang="T50">
                          <a:pos x="T12" y="T13"/>
                        </a:cxn>
                        <a:cxn ang="T51">
                          <a:pos x="T14" y="T15"/>
                        </a:cxn>
                        <a:cxn ang="T52">
                          <a:pos x="T16" y="T17"/>
                        </a:cxn>
                        <a:cxn ang="T53">
                          <a:pos x="T18" y="T19"/>
                        </a:cxn>
                        <a:cxn ang="T54">
                          <a:pos x="T20" y="T21"/>
                        </a:cxn>
                        <a:cxn ang="T55">
                          <a:pos x="T22" y="T23"/>
                        </a:cxn>
                        <a:cxn ang="T56">
                          <a:pos x="T24" y="T25"/>
                        </a:cxn>
                        <a:cxn ang="T57">
                          <a:pos x="T26" y="T27"/>
                        </a:cxn>
                        <a:cxn ang="T58">
                          <a:pos x="T28" y="T29"/>
                        </a:cxn>
                        <a:cxn ang="T59">
                          <a:pos x="T30" y="T31"/>
                        </a:cxn>
                        <a:cxn ang="T60">
                          <a:pos x="T32" y="T33"/>
                        </a:cxn>
                        <a:cxn ang="T61">
                          <a:pos x="T34" y="T35"/>
                        </a:cxn>
                        <a:cxn ang="T62">
                          <a:pos x="T36" y="T37"/>
                        </a:cxn>
                        <a:cxn ang="T63">
                          <a:pos x="T38" y="T39"/>
                        </a:cxn>
                        <a:cxn ang="T64">
                          <a:pos x="T40" y="T41"/>
                        </a:cxn>
                        <a:cxn ang="T65">
                          <a:pos x="T42" y="T43"/>
                        </a:cxn>
                      </a:cxnLst>
                      <a:rect l="0" t="0" r="r" b="b"/>
                      <a:pathLst>
                        <a:path w="92" h="112">
                          <a:moveTo>
                            <a:pt x="20" y="0"/>
                          </a:moveTo>
                          <a:lnTo>
                            <a:pt x="20" y="0"/>
                          </a:lnTo>
                          <a:lnTo>
                            <a:pt x="10" y="34"/>
                          </a:lnTo>
                          <a:lnTo>
                            <a:pt x="2" y="58"/>
                          </a:lnTo>
                          <a:lnTo>
                            <a:pt x="0" y="72"/>
                          </a:lnTo>
                          <a:lnTo>
                            <a:pt x="2" y="78"/>
                          </a:lnTo>
                          <a:lnTo>
                            <a:pt x="6" y="84"/>
                          </a:lnTo>
                          <a:lnTo>
                            <a:pt x="24" y="94"/>
                          </a:lnTo>
                          <a:lnTo>
                            <a:pt x="36" y="102"/>
                          </a:lnTo>
                          <a:lnTo>
                            <a:pt x="50" y="110"/>
                          </a:lnTo>
                          <a:lnTo>
                            <a:pt x="56" y="112"/>
                          </a:lnTo>
                          <a:lnTo>
                            <a:pt x="62" y="112"/>
                          </a:lnTo>
                          <a:lnTo>
                            <a:pt x="68" y="112"/>
                          </a:lnTo>
                          <a:lnTo>
                            <a:pt x="72" y="110"/>
                          </a:lnTo>
                          <a:lnTo>
                            <a:pt x="74" y="104"/>
                          </a:lnTo>
                          <a:lnTo>
                            <a:pt x="78" y="94"/>
                          </a:lnTo>
                          <a:lnTo>
                            <a:pt x="86" y="72"/>
                          </a:lnTo>
                          <a:lnTo>
                            <a:pt x="92" y="42"/>
                          </a:lnTo>
                          <a:lnTo>
                            <a:pt x="20" y="0"/>
                          </a:lnTo>
                          <a:close/>
                        </a:path>
                      </a:pathLst>
                    </a:custGeom>
                    <a:solidFill>
                      <a:srgbClr val="152F3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23" name="Freeform 374"/>
                    <p:cNvSpPr>
                      <a:spLocks/>
                    </p:cNvSpPr>
                    <p:nvPr/>
                  </p:nvSpPr>
                  <p:spPr bwMode="auto">
                    <a:xfrm>
                      <a:off x="2654" y="2879"/>
                      <a:ext cx="94" cy="112"/>
                    </a:xfrm>
                    <a:custGeom>
                      <a:avLst/>
                      <a:gdLst>
                        <a:gd name="T0" fmla="*/ 20 w 94"/>
                        <a:gd name="T1" fmla="*/ 0 h 112"/>
                        <a:gd name="T2" fmla="*/ 20 w 94"/>
                        <a:gd name="T3" fmla="*/ 0 h 112"/>
                        <a:gd name="T4" fmla="*/ 10 w 94"/>
                        <a:gd name="T5" fmla="*/ 34 h 112"/>
                        <a:gd name="T6" fmla="*/ 2 w 94"/>
                        <a:gd name="T7" fmla="*/ 58 h 112"/>
                        <a:gd name="T8" fmla="*/ 0 w 94"/>
                        <a:gd name="T9" fmla="*/ 72 h 112"/>
                        <a:gd name="T10" fmla="*/ 0 w 94"/>
                        <a:gd name="T11" fmla="*/ 72 h 112"/>
                        <a:gd name="T12" fmla="*/ 2 w 94"/>
                        <a:gd name="T13" fmla="*/ 78 h 112"/>
                        <a:gd name="T14" fmla="*/ 6 w 94"/>
                        <a:gd name="T15" fmla="*/ 82 h 112"/>
                        <a:gd name="T16" fmla="*/ 24 w 94"/>
                        <a:gd name="T17" fmla="*/ 94 h 112"/>
                        <a:gd name="T18" fmla="*/ 24 w 94"/>
                        <a:gd name="T19" fmla="*/ 94 h 112"/>
                        <a:gd name="T20" fmla="*/ 36 w 94"/>
                        <a:gd name="T21" fmla="*/ 102 h 112"/>
                        <a:gd name="T22" fmla="*/ 50 w 94"/>
                        <a:gd name="T23" fmla="*/ 110 h 112"/>
                        <a:gd name="T24" fmla="*/ 56 w 94"/>
                        <a:gd name="T25" fmla="*/ 112 h 112"/>
                        <a:gd name="T26" fmla="*/ 62 w 94"/>
                        <a:gd name="T27" fmla="*/ 112 h 112"/>
                        <a:gd name="T28" fmla="*/ 68 w 94"/>
                        <a:gd name="T29" fmla="*/ 112 h 112"/>
                        <a:gd name="T30" fmla="*/ 72 w 94"/>
                        <a:gd name="T31" fmla="*/ 108 h 112"/>
                        <a:gd name="T32" fmla="*/ 72 w 94"/>
                        <a:gd name="T33" fmla="*/ 108 h 112"/>
                        <a:gd name="T34" fmla="*/ 74 w 94"/>
                        <a:gd name="T35" fmla="*/ 102 h 112"/>
                        <a:gd name="T36" fmla="*/ 78 w 94"/>
                        <a:gd name="T37" fmla="*/ 94 h 112"/>
                        <a:gd name="T38" fmla="*/ 86 w 94"/>
                        <a:gd name="T39" fmla="*/ 72 h 112"/>
                        <a:gd name="T40" fmla="*/ 94 w 94"/>
                        <a:gd name="T41" fmla="*/ 42 h 112"/>
                        <a:gd name="T42" fmla="*/ 20 w 94"/>
                        <a:gd name="T43" fmla="*/ 0 h 112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</a:gdLst>
                      <a:ahLst/>
                      <a:cxnLst>
                        <a:cxn ang="T44">
                          <a:pos x="T0" y="T1"/>
                        </a:cxn>
                        <a:cxn ang="T45">
                          <a:pos x="T2" y="T3"/>
                        </a:cxn>
                        <a:cxn ang="T46">
                          <a:pos x="T4" y="T5"/>
                        </a:cxn>
                        <a:cxn ang="T47">
                          <a:pos x="T6" y="T7"/>
                        </a:cxn>
                        <a:cxn ang="T48">
                          <a:pos x="T8" y="T9"/>
                        </a:cxn>
                        <a:cxn ang="T49">
                          <a:pos x="T10" y="T11"/>
                        </a:cxn>
                        <a:cxn ang="T50">
                          <a:pos x="T12" y="T13"/>
                        </a:cxn>
                        <a:cxn ang="T51">
                          <a:pos x="T14" y="T15"/>
                        </a:cxn>
                        <a:cxn ang="T52">
                          <a:pos x="T16" y="T17"/>
                        </a:cxn>
                        <a:cxn ang="T53">
                          <a:pos x="T18" y="T19"/>
                        </a:cxn>
                        <a:cxn ang="T54">
                          <a:pos x="T20" y="T21"/>
                        </a:cxn>
                        <a:cxn ang="T55">
                          <a:pos x="T22" y="T23"/>
                        </a:cxn>
                        <a:cxn ang="T56">
                          <a:pos x="T24" y="T25"/>
                        </a:cxn>
                        <a:cxn ang="T57">
                          <a:pos x="T26" y="T27"/>
                        </a:cxn>
                        <a:cxn ang="T58">
                          <a:pos x="T28" y="T29"/>
                        </a:cxn>
                        <a:cxn ang="T59">
                          <a:pos x="T30" y="T31"/>
                        </a:cxn>
                        <a:cxn ang="T60">
                          <a:pos x="T32" y="T33"/>
                        </a:cxn>
                        <a:cxn ang="T61">
                          <a:pos x="T34" y="T35"/>
                        </a:cxn>
                        <a:cxn ang="T62">
                          <a:pos x="T36" y="T37"/>
                        </a:cxn>
                        <a:cxn ang="T63">
                          <a:pos x="T38" y="T39"/>
                        </a:cxn>
                        <a:cxn ang="T64">
                          <a:pos x="T40" y="T41"/>
                        </a:cxn>
                        <a:cxn ang="T65">
                          <a:pos x="T42" y="T43"/>
                        </a:cxn>
                      </a:cxnLst>
                      <a:rect l="0" t="0" r="r" b="b"/>
                      <a:pathLst>
                        <a:path w="94" h="112">
                          <a:moveTo>
                            <a:pt x="20" y="0"/>
                          </a:moveTo>
                          <a:lnTo>
                            <a:pt x="20" y="0"/>
                          </a:lnTo>
                          <a:lnTo>
                            <a:pt x="10" y="34"/>
                          </a:lnTo>
                          <a:lnTo>
                            <a:pt x="2" y="58"/>
                          </a:lnTo>
                          <a:lnTo>
                            <a:pt x="0" y="72"/>
                          </a:lnTo>
                          <a:lnTo>
                            <a:pt x="2" y="78"/>
                          </a:lnTo>
                          <a:lnTo>
                            <a:pt x="6" y="82"/>
                          </a:lnTo>
                          <a:lnTo>
                            <a:pt x="24" y="94"/>
                          </a:lnTo>
                          <a:lnTo>
                            <a:pt x="36" y="102"/>
                          </a:lnTo>
                          <a:lnTo>
                            <a:pt x="50" y="110"/>
                          </a:lnTo>
                          <a:lnTo>
                            <a:pt x="56" y="112"/>
                          </a:lnTo>
                          <a:lnTo>
                            <a:pt x="62" y="112"/>
                          </a:lnTo>
                          <a:lnTo>
                            <a:pt x="68" y="112"/>
                          </a:lnTo>
                          <a:lnTo>
                            <a:pt x="72" y="108"/>
                          </a:lnTo>
                          <a:lnTo>
                            <a:pt x="74" y="102"/>
                          </a:lnTo>
                          <a:lnTo>
                            <a:pt x="78" y="94"/>
                          </a:lnTo>
                          <a:lnTo>
                            <a:pt x="86" y="72"/>
                          </a:lnTo>
                          <a:lnTo>
                            <a:pt x="94" y="42"/>
                          </a:lnTo>
                          <a:lnTo>
                            <a:pt x="20" y="0"/>
                          </a:lnTo>
                          <a:close/>
                        </a:path>
                      </a:pathLst>
                    </a:custGeom>
                    <a:solidFill>
                      <a:srgbClr val="193A4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24" name="Freeform 375"/>
                    <p:cNvSpPr>
                      <a:spLocks/>
                    </p:cNvSpPr>
                    <p:nvPr/>
                  </p:nvSpPr>
                  <p:spPr bwMode="auto">
                    <a:xfrm>
                      <a:off x="2736" y="2931"/>
                      <a:ext cx="108" cy="106"/>
                    </a:xfrm>
                    <a:custGeom>
                      <a:avLst/>
                      <a:gdLst>
                        <a:gd name="T0" fmla="*/ 20 w 108"/>
                        <a:gd name="T1" fmla="*/ 0 h 106"/>
                        <a:gd name="T2" fmla="*/ 20 w 108"/>
                        <a:gd name="T3" fmla="*/ 0 h 106"/>
                        <a:gd name="T4" fmla="*/ 8 w 108"/>
                        <a:gd name="T5" fmla="*/ 32 h 106"/>
                        <a:gd name="T6" fmla="*/ 2 w 108"/>
                        <a:gd name="T7" fmla="*/ 56 h 106"/>
                        <a:gd name="T8" fmla="*/ 0 w 108"/>
                        <a:gd name="T9" fmla="*/ 66 h 106"/>
                        <a:gd name="T10" fmla="*/ 0 w 108"/>
                        <a:gd name="T11" fmla="*/ 70 h 106"/>
                        <a:gd name="T12" fmla="*/ 0 w 108"/>
                        <a:gd name="T13" fmla="*/ 70 h 106"/>
                        <a:gd name="T14" fmla="*/ 2 w 108"/>
                        <a:gd name="T15" fmla="*/ 76 h 106"/>
                        <a:gd name="T16" fmla="*/ 12 w 108"/>
                        <a:gd name="T17" fmla="*/ 84 h 106"/>
                        <a:gd name="T18" fmla="*/ 24 w 108"/>
                        <a:gd name="T19" fmla="*/ 92 h 106"/>
                        <a:gd name="T20" fmla="*/ 44 w 108"/>
                        <a:gd name="T21" fmla="*/ 100 h 106"/>
                        <a:gd name="T22" fmla="*/ 44 w 108"/>
                        <a:gd name="T23" fmla="*/ 100 h 106"/>
                        <a:gd name="T24" fmla="*/ 60 w 108"/>
                        <a:gd name="T25" fmla="*/ 104 h 106"/>
                        <a:gd name="T26" fmla="*/ 70 w 108"/>
                        <a:gd name="T27" fmla="*/ 106 h 106"/>
                        <a:gd name="T28" fmla="*/ 74 w 108"/>
                        <a:gd name="T29" fmla="*/ 106 h 106"/>
                        <a:gd name="T30" fmla="*/ 76 w 108"/>
                        <a:gd name="T31" fmla="*/ 104 h 106"/>
                        <a:gd name="T32" fmla="*/ 78 w 108"/>
                        <a:gd name="T33" fmla="*/ 96 h 106"/>
                        <a:gd name="T34" fmla="*/ 78 w 108"/>
                        <a:gd name="T35" fmla="*/ 96 h 106"/>
                        <a:gd name="T36" fmla="*/ 108 w 108"/>
                        <a:gd name="T37" fmla="*/ 12 h 106"/>
                        <a:gd name="T38" fmla="*/ 20 w 108"/>
                        <a:gd name="T39" fmla="*/ 0 h 10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</a:gdLst>
                      <a:ahLst/>
                      <a:cxnLst>
                        <a:cxn ang="T40">
                          <a:pos x="T0" y="T1"/>
                        </a:cxn>
                        <a:cxn ang="T41">
                          <a:pos x="T2" y="T3"/>
                        </a:cxn>
                        <a:cxn ang="T42">
                          <a:pos x="T4" y="T5"/>
                        </a:cxn>
                        <a:cxn ang="T43">
                          <a:pos x="T6" y="T7"/>
                        </a:cxn>
                        <a:cxn ang="T44">
                          <a:pos x="T8" y="T9"/>
                        </a:cxn>
                        <a:cxn ang="T45">
                          <a:pos x="T10" y="T11"/>
                        </a:cxn>
                        <a:cxn ang="T46">
                          <a:pos x="T12" y="T13"/>
                        </a:cxn>
                        <a:cxn ang="T47">
                          <a:pos x="T14" y="T15"/>
                        </a:cxn>
                        <a:cxn ang="T48">
                          <a:pos x="T16" y="T17"/>
                        </a:cxn>
                        <a:cxn ang="T49">
                          <a:pos x="T18" y="T19"/>
                        </a:cxn>
                        <a:cxn ang="T50">
                          <a:pos x="T20" y="T21"/>
                        </a:cxn>
                        <a:cxn ang="T51">
                          <a:pos x="T22" y="T23"/>
                        </a:cxn>
                        <a:cxn ang="T52">
                          <a:pos x="T24" y="T25"/>
                        </a:cxn>
                        <a:cxn ang="T53">
                          <a:pos x="T26" y="T27"/>
                        </a:cxn>
                        <a:cxn ang="T54">
                          <a:pos x="T28" y="T29"/>
                        </a:cxn>
                        <a:cxn ang="T55">
                          <a:pos x="T30" y="T31"/>
                        </a:cxn>
                        <a:cxn ang="T56">
                          <a:pos x="T32" y="T33"/>
                        </a:cxn>
                        <a:cxn ang="T57">
                          <a:pos x="T34" y="T35"/>
                        </a:cxn>
                        <a:cxn ang="T58">
                          <a:pos x="T36" y="T37"/>
                        </a:cxn>
                        <a:cxn ang="T59">
                          <a:pos x="T38" y="T39"/>
                        </a:cxn>
                      </a:cxnLst>
                      <a:rect l="0" t="0" r="r" b="b"/>
                      <a:pathLst>
                        <a:path w="108" h="106">
                          <a:moveTo>
                            <a:pt x="20" y="0"/>
                          </a:moveTo>
                          <a:lnTo>
                            <a:pt x="20" y="0"/>
                          </a:lnTo>
                          <a:lnTo>
                            <a:pt x="8" y="32"/>
                          </a:lnTo>
                          <a:lnTo>
                            <a:pt x="2" y="56"/>
                          </a:lnTo>
                          <a:lnTo>
                            <a:pt x="0" y="66"/>
                          </a:lnTo>
                          <a:lnTo>
                            <a:pt x="0" y="70"/>
                          </a:lnTo>
                          <a:lnTo>
                            <a:pt x="2" y="76"/>
                          </a:lnTo>
                          <a:lnTo>
                            <a:pt x="12" y="84"/>
                          </a:lnTo>
                          <a:lnTo>
                            <a:pt x="24" y="92"/>
                          </a:lnTo>
                          <a:lnTo>
                            <a:pt x="44" y="100"/>
                          </a:lnTo>
                          <a:lnTo>
                            <a:pt x="60" y="104"/>
                          </a:lnTo>
                          <a:lnTo>
                            <a:pt x="70" y="106"/>
                          </a:lnTo>
                          <a:lnTo>
                            <a:pt x="74" y="106"/>
                          </a:lnTo>
                          <a:lnTo>
                            <a:pt x="76" y="104"/>
                          </a:lnTo>
                          <a:lnTo>
                            <a:pt x="78" y="96"/>
                          </a:lnTo>
                          <a:lnTo>
                            <a:pt x="108" y="12"/>
                          </a:lnTo>
                          <a:lnTo>
                            <a:pt x="20" y="0"/>
                          </a:lnTo>
                          <a:close/>
                        </a:path>
                      </a:pathLst>
                    </a:custGeom>
                    <a:solidFill>
                      <a:srgbClr val="152F3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25" name="Freeform 376"/>
                    <p:cNvSpPr>
                      <a:spLocks/>
                    </p:cNvSpPr>
                    <p:nvPr/>
                  </p:nvSpPr>
                  <p:spPr bwMode="auto">
                    <a:xfrm>
                      <a:off x="2732" y="2925"/>
                      <a:ext cx="110" cy="106"/>
                    </a:xfrm>
                    <a:custGeom>
                      <a:avLst/>
                      <a:gdLst>
                        <a:gd name="T0" fmla="*/ 22 w 110"/>
                        <a:gd name="T1" fmla="*/ 0 h 106"/>
                        <a:gd name="T2" fmla="*/ 22 w 110"/>
                        <a:gd name="T3" fmla="*/ 0 h 106"/>
                        <a:gd name="T4" fmla="*/ 10 w 110"/>
                        <a:gd name="T5" fmla="*/ 32 h 106"/>
                        <a:gd name="T6" fmla="*/ 2 w 110"/>
                        <a:gd name="T7" fmla="*/ 56 h 106"/>
                        <a:gd name="T8" fmla="*/ 0 w 110"/>
                        <a:gd name="T9" fmla="*/ 64 h 106"/>
                        <a:gd name="T10" fmla="*/ 0 w 110"/>
                        <a:gd name="T11" fmla="*/ 70 h 106"/>
                        <a:gd name="T12" fmla="*/ 0 w 110"/>
                        <a:gd name="T13" fmla="*/ 70 h 106"/>
                        <a:gd name="T14" fmla="*/ 4 w 110"/>
                        <a:gd name="T15" fmla="*/ 76 h 106"/>
                        <a:gd name="T16" fmla="*/ 12 w 110"/>
                        <a:gd name="T17" fmla="*/ 84 h 106"/>
                        <a:gd name="T18" fmla="*/ 26 w 110"/>
                        <a:gd name="T19" fmla="*/ 92 h 106"/>
                        <a:gd name="T20" fmla="*/ 46 w 110"/>
                        <a:gd name="T21" fmla="*/ 100 h 106"/>
                        <a:gd name="T22" fmla="*/ 46 w 110"/>
                        <a:gd name="T23" fmla="*/ 100 h 106"/>
                        <a:gd name="T24" fmla="*/ 62 w 110"/>
                        <a:gd name="T25" fmla="*/ 104 h 106"/>
                        <a:gd name="T26" fmla="*/ 72 w 110"/>
                        <a:gd name="T27" fmla="*/ 106 h 106"/>
                        <a:gd name="T28" fmla="*/ 76 w 110"/>
                        <a:gd name="T29" fmla="*/ 106 h 106"/>
                        <a:gd name="T30" fmla="*/ 78 w 110"/>
                        <a:gd name="T31" fmla="*/ 104 h 106"/>
                        <a:gd name="T32" fmla="*/ 80 w 110"/>
                        <a:gd name="T33" fmla="*/ 96 h 106"/>
                        <a:gd name="T34" fmla="*/ 80 w 110"/>
                        <a:gd name="T35" fmla="*/ 96 h 106"/>
                        <a:gd name="T36" fmla="*/ 110 w 110"/>
                        <a:gd name="T37" fmla="*/ 12 h 106"/>
                        <a:gd name="T38" fmla="*/ 22 w 110"/>
                        <a:gd name="T39" fmla="*/ 0 h 10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</a:gdLst>
                      <a:ahLst/>
                      <a:cxnLst>
                        <a:cxn ang="T40">
                          <a:pos x="T0" y="T1"/>
                        </a:cxn>
                        <a:cxn ang="T41">
                          <a:pos x="T2" y="T3"/>
                        </a:cxn>
                        <a:cxn ang="T42">
                          <a:pos x="T4" y="T5"/>
                        </a:cxn>
                        <a:cxn ang="T43">
                          <a:pos x="T6" y="T7"/>
                        </a:cxn>
                        <a:cxn ang="T44">
                          <a:pos x="T8" y="T9"/>
                        </a:cxn>
                        <a:cxn ang="T45">
                          <a:pos x="T10" y="T11"/>
                        </a:cxn>
                        <a:cxn ang="T46">
                          <a:pos x="T12" y="T13"/>
                        </a:cxn>
                        <a:cxn ang="T47">
                          <a:pos x="T14" y="T15"/>
                        </a:cxn>
                        <a:cxn ang="T48">
                          <a:pos x="T16" y="T17"/>
                        </a:cxn>
                        <a:cxn ang="T49">
                          <a:pos x="T18" y="T19"/>
                        </a:cxn>
                        <a:cxn ang="T50">
                          <a:pos x="T20" y="T21"/>
                        </a:cxn>
                        <a:cxn ang="T51">
                          <a:pos x="T22" y="T23"/>
                        </a:cxn>
                        <a:cxn ang="T52">
                          <a:pos x="T24" y="T25"/>
                        </a:cxn>
                        <a:cxn ang="T53">
                          <a:pos x="T26" y="T27"/>
                        </a:cxn>
                        <a:cxn ang="T54">
                          <a:pos x="T28" y="T29"/>
                        </a:cxn>
                        <a:cxn ang="T55">
                          <a:pos x="T30" y="T31"/>
                        </a:cxn>
                        <a:cxn ang="T56">
                          <a:pos x="T32" y="T33"/>
                        </a:cxn>
                        <a:cxn ang="T57">
                          <a:pos x="T34" y="T35"/>
                        </a:cxn>
                        <a:cxn ang="T58">
                          <a:pos x="T36" y="T37"/>
                        </a:cxn>
                        <a:cxn ang="T59">
                          <a:pos x="T38" y="T39"/>
                        </a:cxn>
                      </a:cxnLst>
                      <a:rect l="0" t="0" r="r" b="b"/>
                      <a:pathLst>
                        <a:path w="110" h="106">
                          <a:moveTo>
                            <a:pt x="22" y="0"/>
                          </a:moveTo>
                          <a:lnTo>
                            <a:pt x="22" y="0"/>
                          </a:lnTo>
                          <a:lnTo>
                            <a:pt x="10" y="32"/>
                          </a:lnTo>
                          <a:lnTo>
                            <a:pt x="2" y="56"/>
                          </a:lnTo>
                          <a:lnTo>
                            <a:pt x="0" y="64"/>
                          </a:lnTo>
                          <a:lnTo>
                            <a:pt x="0" y="70"/>
                          </a:lnTo>
                          <a:lnTo>
                            <a:pt x="4" y="76"/>
                          </a:lnTo>
                          <a:lnTo>
                            <a:pt x="12" y="84"/>
                          </a:lnTo>
                          <a:lnTo>
                            <a:pt x="26" y="92"/>
                          </a:lnTo>
                          <a:lnTo>
                            <a:pt x="46" y="100"/>
                          </a:lnTo>
                          <a:lnTo>
                            <a:pt x="62" y="104"/>
                          </a:lnTo>
                          <a:lnTo>
                            <a:pt x="72" y="106"/>
                          </a:lnTo>
                          <a:lnTo>
                            <a:pt x="76" y="106"/>
                          </a:lnTo>
                          <a:lnTo>
                            <a:pt x="78" y="104"/>
                          </a:lnTo>
                          <a:lnTo>
                            <a:pt x="80" y="96"/>
                          </a:lnTo>
                          <a:lnTo>
                            <a:pt x="110" y="12"/>
                          </a:lnTo>
                          <a:lnTo>
                            <a:pt x="22" y="0"/>
                          </a:lnTo>
                          <a:close/>
                        </a:path>
                      </a:pathLst>
                    </a:custGeom>
                    <a:solidFill>
                      <a:srgbClr val="193A4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26" name="Freeform 377"/>
                    <p:cNvSpPr>
                      <a:spLocks/>
                    </p:cNvSpPr>
                    <p:nvPr/>
                  </p:nvSpPr>
                  <p:spPr bwMode="auto">
                    <a:xfrm>
                      <a:off x="2672" y="2859"/>
                      <a:ext cx="180" cy="100"/>
                    </a:xfrm>
                    <a:custGeom>
                      <a:avLst/>
                      <a:gdLst>
                        <a:gd name="T0" fmla="*/ 8 w 180"/>
                        <a:gd name="T1" fmla="*/ 0 h 100"/>
                        <a:gd name="T2" fmla="*/ 8 w 180"/>
                        <a:gd name="T3" fmla="*/ 0 h 100"/>
                        <a:gd name="T4" fmla="*/ 6 w 180"/>
                        <a:gd name="T5" fmla="*/ 6 h 100"/>
                        <a:gd name="T6" fmla="*/ 2 w 180"/>
                        <a:gd name="T7" fmla="*/ 16 h 100"/>
                        <a:gd name="T8" fmla="*/ 0 w 180"/>
                        <a:gd name="T9" fmla="*/ 22 h 100"/>
                        <a:gd name="T10" fmla="*/ 0 w 180"/>
                        <a:gd name="T11" fmla="*/ 28 h 100"/>
                        <a:gd name="T12" fmla="*/ 4 w 180"/>
                        <a:gd name="T13" fmla="*/ 36 h 100"/>
                        <a:gd name="T14" fmla="*/ 10 w 180"/>
                        <a:gd name="T15" fmla="*/ 42 h 100"/>
                        <a:gd name="T16" fmla="*/ 10 w 180"/>
                        <a:gd name="T17" fmla="*/ 42 h 100"/>
                        <a:gd name="T18" fmla="*/ 46 w 180"/>
                        <a:gd name="T19" fmla="*/ 70 h 100"/>
                        <a:gd name="T20" fmla="*/ 62 w 180"/>
                        <a:gd name="T21" fmla="*/ 82 h 100"/>
                        <a:gd name="T22" fmla="*/ 74 w 180"/>
                        <a:gd name="T23" fmla="*/ 88 h 100"/>
                        <a:gd name="T24" fmla="*/ 74 w 180"/>
                        <a:gd name="T25" fmla="*/ 88 h 100"/>
                        <a:gd name="T26" fmla="*/ 90 w 180"/>
                        <a:gd name="T27" fmla="*/ 92 h 100"/>
                        <a:gd name="T28" fmla="*/ 116 w 180"/>
                        <a:gd name="T29" fmla="*/ 98 h 100"/>
                        <a:gd name="T30" fmla="*/ 142 w 180"/>
                        <a:gd name="T31" fmla="*/ 100 h 100"/>
                        <a:gd name="T32" fmla="*/ 152 w 180"/>
                        <a:gd name="T33" fmla="*/ 100 h 100"/>
                        <a:gd name="T34" fmla="*/ 160 w 180"/>
                        <a:gd name="T35" fmla="*/ 98 h 100"/>
                        <a:gd name="T36" fmla="*/ 160 w 180"/>
                        <a:gd name="T37" fmla="*/ 98 h 100"/>
                        <a:gd name="T38" fmla="*/ 164 w 180"/>
                        <a:gd name="T39" fmla="*/ 94 h 100"/>
                        <a:gd name="T40" fmla="*/ 168 w 180"/>
                        <a:gd name="T41" fmla="*/ 90 h 100"/>
                        <a:gd name="T42" fmla="*/ 174 w 180"/>
                        <a:gd name="T43" fmla="*/ 80 h 100"/>
                        <a:gd name="T44" fmla="*/ 180 w 180"/>
                        <a:gd name="T45" fmla="*/ 66 h 100"/>
                        <a:gd name="T46" fmla="*/ 180 w 180"/>
                        <a:gd name="T47" fmla="*/ 66 h 100"/>
                        <a:gd name="T48" fmla="*/ 104 w 180"/>
                        <a:gd name="T49" fmla="*/ 34 h 100"/>
                        <a:gd name="T50" fmla="*/ 46 w 180"/>
                        <a:gd name="T51" fmla="*/ 12 h 100"/>
                        <a:gd name="T52" fmla="*/ 24 w 180"/>
                        <a:gd name="T53" fmla="*/ 4 h 100"/>
                        <a:gd name="T54" fmla="*/ 8 w 180"/>
                        <a:gd name="T55" fmla="*/ 0 h 100"/>
                        <a:gd name="T56" fmla="*/ 8 w 180"/>
                        <a:gd name="T57" fmla="*/ 0 h 100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</a:gdLst>
                      <a:ahLst/>
                      <a:cxnLst>
                        <a:cxn ang="T58">
                          <a:pos x="T0" y="T1"/>
                        </a:cxn>
                        <a:cxn ang="T59">
                          <a:pos x="T2" y="T3"/>
                        </a:cxn>
                        <a:cxn ang="T60">
                          <a:pos x="T4" y="T5"/>
                        </a:cxn>
                        <a:cxn ang="T61">
                          <a:pos x="T6" y="T7"/>
                        </a:cxn>
                        <a:cxn ang="T62">
                          <a:pos x="T8" y="T9"/>
                        </a:cxn>
                        <a:cxn ang="T63">
                          <a:pos x="T10" y="T11"/>
                        </a:cxn>
                        <a:cxn ang="T64">
                          <a:pos x="T12" y="T13"/>
                        </a:cxn>
                        <a:cxn ang="T65">
                          <a:pos x="T14" y="T15"/>
                        </a:cxn>
                        <a:cxn ang="T66">
                          <a:pos x="T16" y="T17"/>
                        </a:cxn>
                        <a:cxn ang="T67">
                          <a:pos x="T18" y="T19"/>
                        </a:cxn>
                        <a:cxn ang="T68">
                          <a:pos x="T20" y="T21"/>
                        </a:cxn>
                        <a:cxn ang="T69">
                          <a:pos x="T22" y="T23"/>
                        </a:cxn>
                        <a:cxn ang="T70">
                          <a:pos x="T24" y="T25"/>
                        </a:cxn>
                        <a:cxn ang="T71">
                          <a:pos x="T26" y="T27"/>
                        </a:cxn>
                        <a:cxn ang="T72">
                          <a:pos x="T28" y="T29"/>
                        </a:cxn>
                        <a:cxn ang="T73">
                          <a:pos x="T30" y="T31"/>
                        </a:cxn>
                        <a:cxn ang="T74">
                          <a:pos x="T32" y="T33"/>
                        </a:cxn>
                        <a:cxn ang="T75">
                          <a:pos x="T34" y="T35"/>
                        </a:cxn>
                        <a:cxn ang="T76">
                          <a:pos x="T36" y="T37"/>
                        </a:cxn>
                        <a:cxn ang="T77">
                          <a:pos x="T38" y="T39"/>
                        </a:cxn>
                        <a:cxn ang="T78">
                          <a:pos x="T40" y="T41"/>
                        </a:cxn>
                        <a:cxn ang="T79">
                          <a:pos x="T42" y="T43"/>
                        </a:cxn>
                        <a:cxn ang="T80">
                          <a:pos x="T44" y="T45"/>
                        </a:cxn>
                        <a:cxn ang="T81">
                          <a:pos x="T46" y="T47"/>
                        </a:cxn>
                        <a:cxn ang="T82">
                          <a:pos x="T48" y="T49"/>
                        </a:cxn>
                        <a:cxn ang="T83">
                          <a:pos x="T50" y="T51"/>
                        </a:cxn>
                        <a:cxn ang="T84">
                          <a:pos x="T52" y="T53"/>
                        </a:cxn>
                        <a:cxn ang="T85">
                          <a:pos x="T54" y="T55"/>
                        </a:cxn>
                        <a:cxn ang="T86">
                          <a:pos x="T56" y="T57"/>
                        </a:cxn>
                      </a:cxnLst>
                      <a:rect l="0" t="0" r="r" b="b"/>
                      <a:pathLst>
                        <a:path w="180" h="100">
                          <a:moveTo>
                            <a:pt x="8" y="0"/>
                          </a:moveTo>
                          <a:lnTo>
                            <a:pt x="8" y="0"/>
                          </a:lnTo>
                          <a:lnTo>
                            <a:pt x="6" y="6"/>
                          </a:lnTo>
                          <a:lnTo>
                            <a:pt x="2" y="16"/>
                          </a:lnTo>
                          <a:lnTo>
                            <a:pt x="0" y="22"/>
                          </a:lnTo>
                          <a:lnTo>
                            <a:pt x="0" y="28"/>
                          </a:lnTo>
                          <a:lnTo>
                            <a:pt x="4" y="36"/>
                          </a:lnTo>
                          <a:lnTo>
                            <a:pt x="10" y="42"/>
                          </a:lnTo>
                          <a:lnTo>
                            <a:pt x="46" y="70"/>
                          </a:lnTo>
                          <a:lnTo>
                            <a:pt x="62" y="82"/>
                          </a:lnTo>
                          <a:lnTo>
                            <a:pt x="74" y="88"/>
                          </a:lnTo>
                          <a:lnTo>
                            <a:pt x="90" y="92"/>
                          </a:lnTo>
                          <a:lnTo>
                            <a:pt x="116" y="98"/>
                          </a:lnTo>
                          <a:lnTo>
                            <a:pt x="142" y="100"/>
                          </a:lnTo>
                          <a:lnTo>
                            <a:pt x="152" y="100"/>
                          </a:lnTo>
                          <a:lnTo>
                            <a:pt x="160" y="98"/>
                          </a:lnTo>
                          <a:lnTo>
                            <a:pt x="164" y="94"/>
                          </a:lnTo>
                          <a:lnTo>
                            <a:pt x="168" y="90"/>
                          </a:lnTo>
                          <a:lnTo>
                            <a:pt x="174" y="80"/>
                          </a:lnTo>
                          <a:lnTo>
                            <a:pt x="180" y="66"/>
                          </a:lnTo>
                          <a:lnTo>
                            <a:pt x="104" y="34"/>
                          </a:lnTo>
                          <a:lnTo>
                            <a:pt x="46" y="12"/>
                          </a:lnTo>
                          <a:lnTo>
                            <a:pt x="24" y="4"/>
                          </a:lnTo>
                          <a:lnTo>
                            <a:pt x="8" y="0"/>
                          </a:lnTo>
                          <a:close/>
                        </a:path>
                      </a:pathLst>
                    </a:custGeom>
                    <a:solidFill>
                      <a:srgbClr val="152F3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27" name="Freeform 378"/>
                    <p:cNvSpPr>
                      <a:spLocks/>
                    </p:cNvSpPr>
                    <p:nvPr/>
                  </p:nvSpPr>
                  <p:spPr bwMode="auto">
                    <a:xfrm>
                      <a:off x="2674" y="2855"/>
                      <a:ext cx="176" cy="94"/>
                    </a:xfrm>
                    <a:custGeom>
                      <a:avLst/>
                      <a:gdLst>
                        <a:gd name="T0" fmla="*/ 8 w 176"/>
                        <a:gd name="T1" fmla="*/ 0 h 94"/>
                        <a:gd name="T2" fmla="*/ 8 w 176"/>
                        <a:gd name="T3" fmla="*/ 0 h 94"/>
                        <a:gd name="T4" fmla="*/ 6 w 176"/>
                        <a:gd name="T5" fmla="*/ 4 h 94"/>
                        <a:gd name="T6" fmla="*/ 2 w 176"/>
                        <a:gd name="T7" fmla="*/ 12 h 94"/>
                        <a:gd name="T8" fmla="*/ 0 w 176"/>
                        <a:gd name="T9" fmla="*/ 18 h 94"/>
                        <a:gd name="T10" fmla="*/ 2 w 176"/>
                        <a:gd name="T11" fmla="*/ 24 h 94"/>
                        <a:gd name="T12" fmla="*/ 4 w 176"/>
                        <a:gd name="T13" fmla="*/ 30 h 94"/>
                        <a:gd name="T14" fmla="*/ 10 w 176"/>
                        <a:gd name="T15" fmla="*/ 36 h 94"/>
                        <a:gd name="T16" fmla="*/ 10 w 176"/>
                        <a:gd name="T17" fmla="*/ 36 h 94"/>
                        <a:gd name="T18" fmla="*/ 46 w 176"/>
                        <a:gd name="T19" fmla="*/ 64 h 94"/>
                        <a:gd name="T20" fmla="*/ 64 w 176"/>
                        <a:gd name="T21" fmla="*/ 76 h 94"/>
                        <a:gd name="T22" fmla="*/ 74 w 176"/>
                        <a:gd name="T23" fmla="*/ 82 h 94"/>
                        <a:gd name="T24" fmla="*/ 74 w 176"/>
                        <a:gd name="T25" fmla="*/ 82 h 94"/>
                        <a:gd name="T26" fmla="*/ 92 w 176"/>
                        <a:gd name="T27" fmla="*/ 88 h 94"/>
                        <a:gd name="T28" fmla="*/ 118 w 176"/>
                        <a:gd name="T29" fmla="*/ 92 h 94"/>
                        <a:gd name="T30" fmla="*/ 144 w 176"/>
                        <a:gd name="T31" fmla="*/ 94 h 94"/>
                        <a:gd name="T32" fmla="*/ 154 w 176"/>
                        <a:gd name="T33" fmla="*/ 94 h 94"/>
                        <a:gd name="T34" fmla="*/ 160 w 176"/>
                        <a:gd name="T35" fmla="*/ 92 h 94"/>
                        <a:gd name="T36" fmla="*/ 160 w 176"/>
                        <a:gd name="T37" fmla="*/ 92 h 94"/>
                        <a:gd name="T38" fmla="*/ 168 w 176"/>
                        <a:gd name="T39" fmla="*/ 86 h 94"/>
                        <a:gd name="T40" fmla="*/ 174 w 176"/>
                        <a:gd name="T41" fmla="*/ 78 h 94"/>
                        <a:gd name="T42" fmla="*/ 176 w 176"/>
                        <a:gd name="T43" fmla="*/ 70 h 94"/>
                        <a:gd name="T44" fmla="*/ 176 w 176"/>
                        <a:gd name="T45" fmla="*/ 70 h 94"/>
                        <a:gd name="T46" fmla="*/ 102 w 176"/>
                        <a:gd name="T47" fmla="*/ 36 h 94"/>
                        <a:gd name="T48" fmla="*/ 46 w 176"/>
                        <a:gd name="T49" fmla="*/ 12 h 94"/>
                        <a:gd name="T50" fmla="*/ 24 w 176"/>
                        <a:gd name="T51" fmla="*/ 4 h 94"/>
                        <a:gd name="T52" fmla="*/ 8 w 176"/>
                        <a:gd name="T53" fmla="*/ 0 h 94"/>
                        <a:gd name="T54" fmla="*/ 8 w 176"/>
                        <a:gd name="T55" fmla="*/ 0 h 94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</a:gdLst>
                      <a:ahLst/>
                      <a:cxnLst>
                        <a:cxn ang="T56">
                          <a:pos x="T0" y="T1"/>
                        </a:cxn>
                        <a:cxn ang="T57">
                          <a:pos x="T2" y="T3"/>
                        </a:cxn>
                        <a:cxn ang="T58">
                          <a:pos x="T4" y="T5"/>
                        </a:cxn>
                        <a:cxn ang="T59">
                          <a:pos x="T6" y="T7"/>
                        </a:cxn>
                        <a:cxn ang="T60">
                          <a:pos x="T8" y="T9"/>
                        </a:cxn>
                        <a:cxn ang="T61">
                          <a:pos x="T10" y="T11"/>
                        </a:cxn>
                        <a:cxn ang="T62">
                          <a:pos x="T12" y="T13"/>
                        </a:cxn>
                        <a:cxn ang="T63">
                          <a:pos x="T14" y="T15"/>
                        </a:cxn>
                        <a:cxn ang="T64">
                          <a:pos x="T16" y="T17"/>
                        </a:cxn>
                        <a:cxn ang="T65">
                          <a:pos x="T18" y="T19"/>
                        </a:cxn>
                        <a:cxn ang="T66">
                          <a:pos x="T20" y="T21"/>
                        </a:cxn>
                        <a:cxn ang="T67">
                          <a:pos x="T22" y="T23"/>
                        </a:cxn>
                        <a:cxn ang="T68">
                          <a:pos x="T24" y="T25"/>
                        </a:cxn>
                        <a:cxn ang="T69">
                          <a:pos x="T26" y="T27"/>
                        </a:cxn>
                        <a:cxn ang="T70">
                          <a:pos x="T28" y="T29"/>
                        </a:cxn>
                        <a:cxn ang="T71">
                          <a:pos x="T30" y="T31"/>
                        </a:cxn>
                        <a:cxn ang="T72">
                          <a:pos x="T32" y="T33"/>
                        </a:cxn>
                        <a:cxn ang="T73">
                          <a:pos x="T34" y="T35"/>
                        </a:cxn>
                        <a:cxn ang="T74">
                          <a:pos x="T36" y="T37"/>
                        </a:cxn>
                        <a:cxn ang="T75">
                          <a:pos x="T38" y="T39"/>
                        </a:cxn>
                        <a:cxn ang="T76">
                          <a:pos x="T40" y="T41"/>
                        </a:cxn>
                        <a:cxn ang="T77">
                          <a:pos x="T42" y="T43"/>
                        </a:cxn>
                        <a:cxn ang="T78">
                          <a:pos x="T44" y="T45"/>
                        </a:cxn>
                        <a:cxn ang="T79">
                          <a:pos x="T46" y="T47"/>
                        </a:cxn>
                        <a:cxn ang="T80">
                          <a:pos x="T48" y="T49"/>
                        </a:cxn>
                        <a:cxn ang="T81">
                          <a:pos x="T50" y="T51"/>
                        </a:cxn>
                        <a:cxn ang="T82">
                          <a:pos x="T52" y="T53"/>
                        </a:cxn>
                        <a:cxn ang="T83">
                          <a:pos x="T54" y="T55"/>
                        </a:cxn>
                      </a:cxnLst>
                      <a:rect l="0" t="0" r="r" b="b"/>
                      <a:pathLst>
                        <a:path w="176" h="94">
                          <a:moveTo>
                            <a:pt x="8" y="0"/>
                          </a:moveTo>
                          <a:lnTo>
                            <a:pt x="8" y="0"/>
                          </a:lnTo>
                          <a:lnTo>
                            <a:pt x="6" y="4"/>
                          </a:lnTo>
                          <a:lnTo>
                            <a:pt x="2" y="12"/>
                          </a:lnTo>
                          <a:lnTo>
                            <a:pt x="0" y="18"/>
                          </a:lnTo>
                          <a:lnTo>
                            <a:pt x="2" y="24"/>
                          </a:lnTo>
                          <a:lnTo>
                            <a:pt x="4" y="30"/>
                          </a:lnTo>
                          <a:lnTo>
                            <a:pt x="10" y="36"/>
                          </a:lnTo>
                          <a:lnTo>
                            <a:pt x="46" y="64"/>
                          </a:lnTo>
                          <a:lnTo>
                            <a:pt x="64" y="76"/>
                          </a:lnTo>
                          <a:lnTo>
                            <a:pt x="74" y="82"/>
                          </a:lnTo>
                          <a:lnTo>
                            <a:pt x="92" y="88"/>
                          </a:lnTo>
                          <a:lnTo>
                            <a:pt x="118" y="92"/>
                          </a:lnTo>
                          <a:lnTo>
                            <a:pt x="144" y="94"/>
                          </a:lnTo>
                          <a:lnTo>
                            <a:pt x="154" y="94"/>
                          </a:lnTo>
                          <a:lnTo>
                            <a:pt x="160" y="92"/>
                          </a:lnTo>
                          <a:lnTo>
                            <a:pt x="168" y="86"/>
                          </a:lnTo>
                          <a:lnTo>
                            <a:pt x="174" y="78"/>
                          </a:lnTo>
                          <a:lnTo>
                            <a:pt x="176" y="70"/>
                          </a:lnTo>
                          <a:lnTo>
                            <a:pt x="102" y="36"/>
                          </a:lnTo>
                          <a:lnTo>
                            <a:pt x="46" y="12"/>
                          </a:lnTo>
                          <a:lnTo>
                            <a:pt x="24" y="4"/>
                          </a:lnTo>
                          <a:lnTo>
                            <a:pt x="8" y="0"/>
                          </a:lnTo>
                          <a:close/>
                        </a:path>
                      </a:pathLst>
                    </a:custGeom>
                    <a:solidFill>
                      <a:srgbClr val="193A4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28" name="Freeform 379"/>
                    <p:cNvSpPr>
                      <a:spLocks/>
                    </p:cNvSpPr>
                    <p:nvPr/>
                  </p:nvSpPr>
                  <p:spPr bwMode="auto">
                    <a:xfrm>
                      <a:off x="2736" y="2927"/>
                      <a:ext cx="20" cy="18"/>
                    </a:xfrm>
                    <a:custGeom>
                      <a:avLst/>
                      <a:gdLst>
                        <a:gd name="T0" fmla="*/ 18 w 20"/>
                        <a:gd name="T1" fmla="*/ 18 h 18"/>
                        <a:gd name="T2" fmla="*/ 0 w 20"/>
                        <a:gd name="T3" fmla="*/ 12 h 18"/>
                        <a:gd name="T4" fmla="*/ 4 w 20"/>
                        <a:gd name="T5" fmla="*/ 0 h 18"/>
                        <a:gd name="T6" fmla="*/ 20 w 20"/>
                        <a:gd name="T7" fmla="*/ 6 h 18"/>
                        <a:gd name="T8" fmla="*/ 18 w 20"/>
                        <a:gd name="T9" fmla="*/ 18 h 1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20" h="18">
                          <a:moveTo>
                            <a:pt x="18" y="18"/>
                          </a:moveTo>
                          <a:lnTo>
                            <a:pt x="0" y="12"/>
                          </a:lnTo>
                          <a:lnTo>
                            <a:pt x="4" y="0"/>
                          </a:lnTo>
                          <a:lnTo>
                            <a:pt x="20" y="6"/>
                          </a:lnTo>
                          <a:lnTo>
                            <a:pt x="18" y="18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29" name="Freeform 380"/>
                    <p:cNvSpPr>
                      <a:spLocks/>
                    </p:cNvSpPr>
                    <p:nvPr/>
                  </p:nvSpPr>
                  <p:spPr bwMode="auto">
                    <a:xfrm>
                      <a:off x="2690" y="2549"/>
                      <a:ext cx="180" cy="288"/>
                    </a:xfrm>
                    <a:custGeom>
                      <a:avLst/>
                      <a:gdLst>
                        <a:gd name="T0" fmla="*/ 0 w 180"/>
                        <a:gd name="T1" fmla="*/ 288 h 288"/>
                        <a:gd name="T2" fmla="*/ 0 w 180"/>
                        <a:gd name="T3" fmla="*/ 288 h 288"/>
                        <a:gd name="T4" fmla="*/ 24 w 180"/>
                        <a:gd name="T5" fmla="*/ 240 h 288"/>
                        <a:gd name="T6" fmla="*/ 48 w 180"/>
                        <a:gd name="T7" fmla="*/ 192 h 288"/>
                        <a:gd name="T8" fmla="*/ 78 w 180"/>
                        <a:gd name="T9" fmla="*/ 136 h 288"/>
                        <a:gd name="T10" fmla="*/ 110 w 180"/>
                        <a:gd name="T11" fmla="*/ 82 h 288"/>
                        <a:gd name="T12" fmla="*/ 138 w 180"/>
                        <a:gd name="T13" fmla="*/ 36 h 288"/>
                        <a:gd name="T14" fmla="*/ 152 w 180"/>
                        <a:gd name="T15" fmla="*/ 20 h 288"/>
                        <a:gd name="T16" fmla="*/ 164 w 180"/>
                        <a:gd name="T17" fmla="*/ 8 h 288"/>
                        <a:gd name="T18" fmla="*/ 172 w 180"/>
                        <a:gd name="T19" fmla="*/ 0 h 288"/>
                        <a:gd name="T20" fmla="*/ 176 w 180"/>
                        <a:gd name="T21" fmla="*/ 0 h 288"/>
                        <a:gd name="T22" fmla="*/ 180 w 180"/>
                        <a:gd name="T23" fmla="*/ 0 h 288"/>
                        <a:gd name="T24" fmla="*/ 180 w 180"/>
                        <a:gd name="T25" fmla="*/ 0 h 288"/>
                        <a:gd name="T26" fmla="*/ 178 w 180"/>
                        <a:gd name="T27" fmla="*/ 2 h 288"/>
                        <a:gd name="T28" fmla="*/ 172 w 180"/>
                        <a:gd name="T29" fmla="*/ 6 h 288"/>
                        <a:gd name="T30" fmla="*/ 160 w 180"/>
                        <a:gd name="T31" fmla="*/ 18 h 288"/>
                        <a:gd name="T32" fmla="*/ 146 w 180"/>
                        <a:gd name="T33" fmla="*/ 40 h 288"/>
                        <a:gd name="T34" fmla="*/ 124 w 180"/>
                        <a:gd name="T35" fmla="*/ 74 h 288"/>
                        <a:gd name="T36" fmla="*/ 96 w 180"/>
                        <a:gd name="T37" fmla="*/ 124 h 288"/>
                        <a:gd name="T38" fmla="*/ 62 w 180"/>
                        <a:gd name="T39" fmla="*/ 194 h 288"/>
                        <a:gd name="T40" fmla="*/ 22 w 180"/>
                        <a:gd name="T41" fmla="*/ 286 h 288"/>
                        <a:gd name="T42" fmla="*/ 0 w 180"/>
                        <a:gd name="T43" fmla="*/ 288 h 288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</a:gdLst>
                      <a:ahLst/>
                      <a:cxnLst>
                        <a:cxn ang="T44">
                          <a:pos x="T0" y="T1"/>
                        </a:cxn>
                        <a:cxn ang="T45">
                          <a:pos x="T2" y="T3"/>
                        </a:cxn>
                        <a:cxn ang="T46">
                          <a:pos x="T4" y="T5"/>
                        </a:cxn>
                        <a:cxn ang="T47">
                          <a:pos x="T6" y="T7"/>
                        </a:cxn>
                        <a:cxn ang="T48">
                          <a:pos x="T8" y="T9"/>
                        </a:cxn>
                        <a:cxn ang="T49">
                          <a:pos x="T10" y="T11"/>
                        </a:cxn>
                        <a:cxn ang="T50">
                          <a:pos x="T12" y="T13"/>
                        </a:cxn>
                        <a:cxn ang="T51">
                          <a:pos x="T14" y="T15"/>
                        </a:cxn>
                        <a:cxn ang="T52">
                          <a:pos x="T16" y="T17"/>
                        </a:cxn>
                        <a:cxn ang="T53">
                          <a:pos x="T18" y="T19"/>
                        </a:cxn>
                        <a:cxn ang="T54">
                          <a:pos x="T20" y="T21"/>
                        </a:cxn>
                        <a:cxn ang="T55">
                          <a:pos x="T22" y="T23"/>
                        </a:cxn>
                        <a:cxn ang="T56">
                          <a:pos x="T24" y="T25"/>
                        </a:cxn>
                        <a:cxn ang="T57">
                          <a:pos x="T26" y="T27"/>
                        </a:cxn>
                        <a:cxn ang="T58">
                          <a:pos x="T28" y="T29"/>
                        </a:cxn>
                        <a:cxn ang="T59">
                          <a:pos x="T30" y="T31"/>
                        </a:cxn>
                        <a:cxn ang="T60">
                          <a:pos x="T32" y="T33"/>
                        </a:cxn>
                        <a:cxn ang="T61">
                          <a:pos x="T34" y="T35"/>
                        </a:cxn>
                        <a:cxn ang="T62">
                          <a:pos x="T36" y="T37"/>
                        </a:cxn>
                        <a:cxn ang="T63">
                          <a:pos x="T38" y="T39"/>
                        </a:cxn>
                        <a:cxn ang="T64">
                          <a:pos x="T40" y="T41"/>
                        </a:cxn>
                        <a:cxn ang="T65">
                          <a:pos x="T42" y="T43"/>
                        </a:cxn>
                      </a:cxnLst>
                      <a:rect l="0" t="0" r="r" b="b"/>
                      <a:pathLst>
                        <a:path w="180" h="288">
                          <a:moveTo>
                            <a:pt x="0" y="288"/>
                          </a:moveTo>
                          <a:lnTo>
                            <a:pt x="0" y="288"/>
                          </a:lnTo>
                          <a:lnTo>
                            <a:pt x="24" y="240"/>
                          </a:lnTo>
                          <a:lnTo>
                            <a:pt x="48" y="192"/>
                          </a:lnTo>
                          <a:lnTo>
                            <a:pt x="78" y="136"/>
                          </a:lnTo>
                          <a:lnTo>
                            <a:pt x="110" y="82"/>
                          </a:lnTo>
                          <a:lnTo>
                            <a:pt x="138" y="36"/>
                          </a:lnTo>
                          <a:lnTo>
                            <a:pt x="152" y="20"/>
                          </a:lnTo>
                          <a:lnTo>
                            <a:pt x="164" y="8"/>
                          </a:lnTo>
                          <a:lnTo>
                            <a:pt x="172" y="0"/>
                          </a:lnTo>
                          <a:lnTo>
                            <a:pt x="176" y="0"/>
                          </a:lnTo>
                          <a:lnTo>
                            <a:pt x="180" y="0"/>
                          </a:lnTo>
                          <a:lnTo>
                            <a:pt x="178" y="2"/>
                          </a:lnTo>
                          <a:lnTo>
                            <a:pt x="172" y="6"/>
                          </a:lnTo>
                          <a:lnTo>
                            <a:pt x="160" y="18"/>
                          </a:lnTo>
                          <a:lnTo>
                            <a:pt x="146" y="40"/>
                          </a:lnTo>
                          <a:lnTo>
                            <a:pt x="124" y="74"/>
                          </a:lnTo>
                          <a:lnTo>
                            <a:pt x="96" y="124"/>
                          </a:lnTo>
                          <a:lnTo>
                            <a:pt x="62" y="194"/>
                          </a:lnTo>
                          <a:lnTo>
                            <a:pt x="22" y="286"/>
                          </a:lnTo>
                          <a:lnTo>
                            <a:pt x="0" y="288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30" name="Freeform 381"/>
                    <p:cNvSpPr>
                      <a:spLocks/>
                    </p:cNvSpPr>
                    <p:nvPr/>
                  </p:nvSpPr>
                  <p:spPr bwMode="auto">
                    <a:xfrm>
                      <a:off x="2684" y="2829"/>
                      <a:ext cx="34" cy="18"/>
                    </a:xfrm>
                    <a:custGeom>
                      <a:avLst/>
                      <a:gdLst>
                        <a:gd name="T0" fmla="*/ 32 w 34"/>
                        <a:gd name="T1" fmla="*/ 0 h 18"/>
                        <a:gd name="T2" fmla="*/ 6 w 34"/>
                        <a:gd name="T3" fmla="*/ 2 h 18"/>
                        <a:gd name="T4" fmla="*/ 0 w 34"/>
                        <a:gd name="T5" fmla="*/ 16 h 18"/>
                        <a:gd name="T6" fmla="*/ 4 w 34"/>
                        <a:gd name="T7" fmla="*/ 18 h 18"/>
                        <a:gd name="T8" fmla="*/ 4 w 34"/>
                        <a:gd name="T9" fmla="*/ 18 h 18"/>
                        <a:gd name="T10" fmla="*/ 10 w 34"/>
                        <a:gd name="T11" fmla="*/ 6 h 18"/>
                        <a:gd name="T12" fmla="*/ 10 w 34"/>
                        <a:gd name="T13" fmla="*/ 6 h 18"/>
                        <a:gd name="T14" fmla="*/ 30 w 34"/>
                        <a:gd name="T15" fmla="*/ 6 h 18"/>
                        <a:gd name="T16" fmla="*/ 30 w 34"/>
                        <a:gd name="T17" fmla="*/ 6 h 18"/>
                        <a:gd name="T18" fmla="*/ 28 w 34"/>
                        <a:gd name="T19" fmla="*/ 14 h 18"/>
                        <a:gd name="T20" fmla="*/ 32 w 34"/>
                        <a:gd name="T21" fmla="*/ 14 h 18"/>
                        <a:gd name="T22" fmla="*/ 34 w 34"/>
                        <a:gd name="T23" fmla="*/ 0 h 18"/>
                        <a:gd name="T24" fmla="*/ 32 w 34"/>
                        <a:gd name="T25" fmla="*/ 0 h 18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</a:gdLst>
                      <a:ahLst/>
                      <a:cxnLst>
                        <a:cxn ang="T26">
                          <a:pos x="T0" y="T1"/>
                        </a:cxn>
                        <a:cxn ang="T27">
                          <a:pos x="T2" y="T3"/>
                        </a:cxn>
                        <a:cxn ang="T28">
                          <a:pos x="T4" y="T5"/>
                        </a:cxn>
                        <a:cxn ang="T29">
                          <a:pos x="T6" y="T7"/>
                        </a:cxn>
                        <a:cxn ang="T30">
                          <a:pos x="T8" y="T9"/>
                        </a:cxn>
                        <a:cxn ang="T31">
                          <a:pos x="T10" y="T11"/>
                        </a:cxn>
                        <a:cxn ang="T32">
                          <a:pos x="T12" y="T13"/>
                        </a:cxn>
                        <a:cxn ang="T33">
                          <a:pos x="T14" y="T15"/>
                        </a:cxn>
                        <a:cxn ang="T34">
                          <a:pos x="T16" y="T17"/>
                        </a:cxn>
                        <a:cxn ang="T35">
                          <a:pos x="T18" y="T19"/>
                        </a:cxn>
                        <a:cxn ang="T36">
                          <a:pos x="T20" y="T21"/>
                        </a:cxn>
                        <a:cxn ang="T37">
                          <a:pos x="T22" y="T23"/>
                        </a:cxn>
                        <a:cxn ang="T38">
                          <a:pos x="T24" y="T25"/>
                        </a:cxn>
                      </a:cxnLst>
                      <a:rect l="0" t="0" r="r" b="b"/>
                      <a:pathLst>
                        <a:path w="34" h="18">
                          <a:moveTo>
                            <a:pt x="32" y="0"/>
                          </a:moveTo>
                          <a:lnTo>
                            <a:pt x="6" y="2"/>
                          </a:lnTo>
                          <a:lnTo>
                            <a:pt x="0" y="16"/>
                          </a:lnTo>
                          <a:lnTo>
                            <a:pt x="4" y="18"/>
                          </a:lnTo>
                          <a:lnTo>
                            <a:pt x="10" y="6"/>
                          </a:lnTo>
                          <a:lnTo>
                            <a:pt x="30" y="6"/>
                          </a:lnTo>
                          <a:lnTo>
                            <a:pt x="28" y="14"/>
                          </a:lnTo>
                          <a:lnTo>
                            <a:pt x="32" y="14"/>
                          </a:lnTo>
                          <a:lnTo>
                            <a:pt x="34" y="0"/>
                          </a:lnTo>
                          <a:lnTo>
                            <a:pt x="32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31" name="Freeform 382"/>
                    <p:cNvSpPr>
                      <a:spLocks/>
                    </p:cNvSpPr>
                    <p:nvPr/>
                  </p:nvSpPr>
                  <p:spPr bwMode="auto">
                    <a:xfrm>
                      <a:off x="2860" y="2561"/>
                      <a:ext cx="36" cy="344"/>
                    </a:xfrm>
                    <a:custGeom>
                      <a:avLst/>
                      <a:gdLst>
                        <a:gd name="T0" fmla="*/ 16 w 36"/>
                        <a:gd name="T1" fmla="*/ 338 h 344"/>
                        <a:gd name="T2" fmla="*/ 16 w 36"/>
                        <a:gd name="T3" fmla="*/ 338 h 344"/>
                        <a:gd name="T4" fmla="*/ 22 w 36"/>
                        <a:gd name="T5" fmla="*/ 286 h 344"/>
                        <a:gd name="T6" fmla="*/ 28 w 36"/>
                        <a:gd name="T7" fmla="*/ 232 h 344"/>
                        <a:gd name="T8" fmla="*/ 32 w 36"/>
                        <a:gd name="T9" fmla="*/ 168 h 344"/>
                        <a:gd name="T10" fmla="*/ 36 w 36"/>
                        <a:gd name="T11" fmla="*/ 106 h 344"/>
                        <a:gd name="T12" fmla="*/ 36 w 36"/>
                        <a:gd name="T13" fmla="*/ 52 h 344"/>
                        <a:gd name="T14" fmla="*/ 36 w 36"/>
                        <a:gd name="T15" fmla="*/ 30 h 344"/>
                        <a:gd name="T16" fmla="*/ 32 w 36"/>
                        <a:gd name="T17" fmla="*/ 14 h 344"/>
                        <a:gd name="T18" fmla="*/ 28 w 36"/>
                        <a:gd name="T19" fmla="*/ 4 h 344"/>
                        <a:gd name="T20" fmla="*/ 26 w 36"/>
                        <a:gd name="T21" fmla="*/ 0 h 344"/>
                        <a:gd name="T22" fmla="*/ 22 w 36"/>
                        <a:gd name="T23" fmla="*/ 0 h 344"/>
                        <a:gd name="T24" fmla="*/ 22 w 36"/>
                        <a:gd name="T25" fmla="*/ 0 h 344"/>
                        <a:gd name="T26" fmla="*/ 24 w 36"/>
                        <a:gd name="T27" fmla="*/ 2 h 344"/>
                        <a:gd name="T28" fmla="*/ 26 w 36"/>
                        <a:gd name="T29" fmla="*/ 12 h 344"/>
                        <a:gd name="T30" fmla="*/ 28 w 36"/>
                        <a:gd name="T31" fmla="*/ 30 h 344"/>
                        <a:gd name="T32" fmla="*/ 30 w 36"/>
                        <a:gd name="T33" fmla="*/ 60 h 344"/>
                        <a:gd name="T34" fmla="*/ 28 w 36"/>
                        <a:gd name="T35" fmla="*/ 104 h 344"/>
                        <a:gd name="T36" fmla="*/ 24 w 36"/>
                        <a:gd name="T37" fmla="*/ 166 h 344"/>
                        <a:gd name="T38" fmla="*/ 16 w 36"/>
                        <a:gd name="T39" fmla="*/ 244 h 344"/>
                        <a:gd name="T40" fmla="*/ 0 w 36"/>
                        <a:gd name="T41" fmla="*/ 344 h 344"/>
                        <a:gd name="T42" fmla="*/ 16 w 36"/>
                        <a:gd name="T43" fmla="*/ 338 h 344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</a:gdLst>
                      <a:ahLst/>
                      <a:cxnLst>
                        <a:cxn ang="T44">
                          <a:pos x="T0" y="T1"/>
                        </a:cxn>
                        <a:cxn ang="T45">
                          <a:pos x="T2" y="T3"/>
                        </a:cxn>
                        <a:cxn ang="T46">
                          <a:pos x="T4" y="T5"/>
                        </a:cxn>
                        <a:cxn ang="T47">
                          <a:pos x="T6" y="T7"/>
                        </a:cxn>
                        <a:cxn ang="T48">
                          <a:pos x="T8" y="T9"/>
                        </a:cxn>
                        <a:cxn ang="T49">
                          <a:pos x="T10" y="T11"/>
                        </a:cxn>
                        <a:cxn ang="T50">
                          <a:pos x="T12" y="T13"/>
                        </a:cxn>
                        <a:cxn ang="T51">
                          <a:pos x="T14" y="T15"/>
                        </a:cxn>
                        <a:cxn ang="T52">
                          <a:pos x="T16" y="T17"/>
                        </a:cxn>
                        <a:cxn ang="T53">
                          <a:pos x="T18" y="T19"/>
                        </a:cxn>
                        <a:cxn ang="T54">
                          <a:pos x="T20" y="T21"/>
                        </a:cxn>
                        <a:cxn ang="T55">
                          <a:pos x="T22" y="T23"/>
                        </a:cxn>
                        <a:cxn ang="T56">
                          <a:pos x="T24" y="T25"/>
                        </a:cxn>
                        <a:cxn ang="T57">
                          <a:pos x="T26" y="T27"/>
                        </a:cxn>
                        <a:cxn ang="T58">
                          <a:pos x="T28" y="T29"/>
                        </a:cxn>
                        <a:cxn ang="T59">
                          <a:pos x="T30" y="T31"/>
                        </a:cxn>
                        <a:cxn ang="T60">
                          <a:pos x="T32" y="T33"/>
                        </a:cxn>
                        <a:cxn ang="T61">
                          <a:pos x="T34" y="T35"/>
                        </a:cxn>
                        <a:cxn ang="T62">
                          <a:pos x="T36" y="T37"/>
                        </a:cxn>
                        <a:cxn ang="T63">
                          <a:pos x="T38" y="T39"/>
                        </a:cxn>
                        <a:cxn ang="T64">
                          <a:pos x="T40" y="T41"/>
                        </a:cxn>
                        <a:cxn ang="T65">
                          <a:pos x="T42" y="T43"/>
                        </a:cxn>
                      </a:cxnLst>
                      <a:rect l="0" t="0" r="r" b="b"/>
                      <a:pathLst>
                        <a:path w="36" h="344">
                          <a:moveTo>
                            <a:pt x="16" y="338"/>
                          </a:moveTo>
                          <a:lnTo>
                            <a:pt x="16" y="338"/>
                          </a:lnTo>
                          <a:lnTo>
                            <a:pt x="22" y="286"/>
                          </a:lnTo>
                          <a:lnTo>
                            <a:pt x="28" y="232"/>
                          </a:lnTo>
                          <a:lnTo>
                            <a:pt x="32" y="168"/>
                          </a:lnTo>
                          <a:lnTo>
                            <a:pt x="36" y="106"/>
                          </a:lnTo>
                          <a:lnTo>
                            <a:pt x="36" y="52"/>
                          </a:lnTo>
                          <a:lnTo>
                            <a:pt x="36" y="30"/>
                          </a:lnTo>
                          <a:lnTo>
                            <a:pt x="32" y="14"/>
                          </a:lnTo>
                          <a:lnTo>
                            <a:pt x="28" y="4"/>
                          </a:lnTo>
                          <a:lnTo>
                            <a:pt x="26" y="0"/>
                          </a:lnTo>
                          <a:lnTo>
                            <a:pt x="22" y="0"/>
                          </a:lnTo>
                          <a:lnTo>
                            <a:pt x="24" y="2"/>
                          </a:lnTo>
                          <a:lnTo>
                            <a:pt x="26" y="12"/>
                          </a:lnTo>
                          <a:lnTo>
                            <a:pt x="28" y="30"/>
                          </a:lnTo>
                          <a:lnTo>
                            <a:pt x="30" y="60"/>
                          </a:lnTo>
                          <a:lnTo>
                            <a:pt x="28" y="104"/>
                          </a:lnTo>
                          <a:lnTo>
                            <a:pt x="24" y="166"/>
                          </a:lnTo>
                          <a:lnTo>
                            <a:pt x="16" y="244"/>
                          </a:lnTo>
                          <a:lnTo>
                            <a:pt x="0" y="344"/>
                          </a:lnTo>
                          <a:lnTo>
                            <a:pt x="16" y="338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32" name="Freeform 383"/>
                    <p:cNvSpPr>
                      <a:spLocks/>
                    </p:cNvSpPr>
                    <p:nvPr/>
                  </p:nvSpPr>
                  <p:spPr bwMode="auto">
                    <a:xfrm>
                      <a:off x="2856" y="2895"/>
                      <a:ext cx="22" cy="20"/>
                    </a:xfrm>
                    <a:custGeom>
                      <a:avLst/>
                      <a:gdLst>
                        <a:gd name="T0" fmla="*/ 18 w 22"/>
                        <a:gd name="T1" fmla="*/ 0 h 20"/>
                        <a:gd name="T2" fmla="*/ 4 w 22"/>
                        <a:gd name="T3" fmla="*/ 6 h 20"/>
                        <a:gd name="T4" fmla="*/ 0 w 22"/>
                        <a:gd name="T5" fmla="*/ 20 h 20"/>
                        <a:gd name="T6" fmla="*/ 4 w 22"/>
                        <a:gd name="T7" fmla="*/ 20 h 20"/>
                        <a:gd name="T8" fmla="*/ 4 w 22"/>
                        <a:gd name="T9" fmla="*/ 20 h 20"/>
                        <a:gd name="T10" fmla="*/ 8 w 22"/>
                        <a:gd name="T11" fmla="*/ 8 h 20"/>
                        <a:gd name="T12" fmla="*/ 8 w 22"/>
                        <a:gd name="T13" fmla="*/ 8 h 20"/>
                        <a:gd name="T14" fmla="*/ 16 w 22"/>
                        <a:gd name="T15" fmla="*/ 4 h 20"/>
                        <a:gd name="T16" fmla="*/ 16 w 22"/>
                        <a:gd name="T17" fmla="*/ 4 h 20"/>
                        <a:gd name="T18" fmla="*/ 16 w 22"/>
                        <a:gd name="T19" fmla="*/ 10 h 20"/>
                        <a:gd name="T20" fmla="*/ 16 w 22"/>
                        <a:gd name="T21" fmla="*/ 16 h 20"/>
                        <a:gd name="T22" fmla="*/ 20 w 22"/>
                        <a:gd name="T23" fmla="*/ 14 h 20"/>
                        <a:gd name="T24" fmla="*/ 22 w 22"/>
                        <a:gd name="T25" fmla="*/ 0 h 20"/>
                        <a:gd name="T26" fmla="*/ 18 w 22"/>
                        <a:gd name="T27" fmla="*/ 0 h 20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0" t="0" r="r" b="b"/>
                      <a:pathLst>
                        <a:path w="22" h="20">
                          <a:moveTo>
                            <a:pt x="18" y="0"/>
                          </a:moveTo>
                          <a:lnTo>
                            <a:pt x="4" y="6"/>
                          </a:lnTo>
                          <a:lnTo>
                            <a:pt x="0" y="20"/>
                          </a:lnTo>
                          <a:lnTo>
                            <a:pt x="4" y="20"/>
                          </a:lnTo>
                          <a:lnTo>
                            <a:pt x="8" y="8"/>
                          </a:lnTo>
                          <a:lnTo>
                            <a:pt x="16" y="4"/>
                          </a:lnTo>
                          <a:lnTo>
                            <a:pt x="16" y="10"/>
                          </a:lnTo>
                          <a:lnTo>
                            <a:pt x="16" y="16"/>
                          </a:lnTo>
                          <a:lnTo>
                            <a:pt x="20" y="14"/>
                          </a:lnTo>
                          <a:lnTo>
                            <a:pt x="22" y="0"/>
                          </a:lnTo>
                          <a:lnTo>
                            <a:pt x="18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33" name="Freeform 384"/>
                    <p:cNvSpPr>
                      <a:spLocks/>
                    </p:cNvSpPr>
                    <p:nvPr/>
                  </p:nvSpPr>
                  <p:spPr bwMode="auto">
                    <a:xfrm>
                      <a:off x="2896" y="2539"/>
                      <a:ext cx="32" cy="48"/>
                    </a:xfrm>
                    <a:custGeom>
                      <a:avLst/>
                      <a:gdLst>
                        <a:gd name="T0" fmla="*/ 0 w 32"/>
                        <a:gd name="T1" fmla="*/ 0 h 48"/>
                        <a:gd name="T2" fmla="*/ 32 w 32"/>
                        <a:gd name="T3" fmla="*/ 48 h 48"/>
                        <a:gd name="T4" fmla="*/ 32 w 32"/>
                        <a:gd name="T5" fmla="*/ 10 h 48"/>
                        <a:gd name="T6" fmla="*/ 28 w 32"/>
                        <a:gd name="T7" fmla="*/ 8 h 48"/>
                        <a:gd name="T8" fmla="*/ 28 w 32"/>
                        <a:gd name="T9" fmla="*/ 8 h 48"/>
                        <a:gd name="T10" fmla="*/ 28 w 32"/>
                        <a:gd name="T11" fmla="*/ 34 h 48"/>
                        <a:gd name="T12" fmla="*/ 28 w 32"/>
                        <a:gd name="T13" fmla="*/ 34 h 48"/>
                        <a:gd name="T14" fmla="*/ 8 w 32"/>
                        <a:gd name="T15" fmla="*/ 2 h 48"/>
                        <a:gd name="T16" fmla="*/ 0 w 32"/>
                        <a:gd name="T17" fmla="*/ 0 h 48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0" t="0" r="r" b="b"/>
                      <a:pathLst>
                        <a:path w="32" h="48">
                          <a:moveTo>
                            <a:pt x="0" y="0"/>
                          </a:moveTo>
                          <a:lnTo>
                            <a:pt x="32" y="48"/>
                          </a:lnTo>
                          <a:lnTo>
                            <a:pt x="32" y="10"/>
                          </a:lnTo>
                          <a:lnTo>
                            <a:pt x="28" y="8"/>
                          </a:lnTo>
                          <a:lnTo>
                            <a:pt x="28" y="34"/>
                          </a:lnTo>
                          <a:lnTo>
                            <a:pt x="8" y="2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B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34" name="Freeform 385"/>
                    <p:cNvSpPr>
                      <a:spLocks/>
                    </p:cNvSpPr>
                    <p:nvPr/>
                  </p:nvSpPr>
                  <p:spPr bwMode="auto">
                    <a:xfrm>
                      <a:off x="2860" y="2405"/>
                      <a:ext cx="50" cy="92"/>
                    </a:xfrm>
                    <a:custGeom>
                      <a:avLst/>
                      <a:gdLst>
                        <a:gd name="T0" fmla="*/ 42 w 50"/>
                        <a:gd name="T1" fmla="*/ 66 h 92"/>
                        <a:gd name="T2" fmla="*/ 42 w 50"/>
                        <a:gd name="T3" fmla="*/ 66 h 92"/>
                        <a:gd name="T4" fmla="*/ 36 w 50"/>
                        <a:gd name="T5" fmla="*/ 56 h 92"/>
                        <a:gd name="T6" fmla="*/ 32 w 50"/>
                        <a:gd name="T7" fmla="*/ 44 h 92"/>
                        <a:gd name="T8" fmla="*/ 24 w 50"/>
                        <a:gd name="T9" fmla="*/ 24 h 92"/>
                        <a:gd name="T10" fmla="*/ 24 w 50"/>
                        <a:gd name="T11" fmla="*/ 24 h 92"/>
                        <a:gd name="T12" fmla="*/ 22 w 50"/>
                        <a:gd name="T13" fmla="*/ 22 h 92"/>
                        <a:gd name="T14" fmla="*/ 20 w 50"/>
                        <a:gd name="T15" fmla="*/ 20 h 92"/>
                        <a:gd name="T16" fmla="*/ 16 w 50"/>
                        <a:gd name="T17" fmla="*/ 22 h 92"/>
                        <a:gd name="T18" fmla="*/ 10 w 50"/>
                        <a:gd name="T19" fmla="*/ 24 h 92"/>
                        <a:gd name="T20" fmla="*/ 10 w 50"/>
                        <a:gd name="T21" fmla="*/ 24 h 92"/>
                        <a:gd name="T22" fmla="*/ 8 w 50"/>
                        <a:gd name="T23" fmla="*/ 28 h 92"/>
                        <a:gd name="T24" fmla="*/ 2 w 50"/>
                        <a:gd name="T25" fmla="*/ 2 h 92"/>
                        <a:gd name="T26" fmla="*/ 2 w 50"/>
                        <a:gd name="T27" fmla="*/ 2 h 92"/>
                        <a:gd name="T28" fmla="*/ 4 w 50"/>
                        <a:gd name="T29" fmla="*/ 2 h 92"/>
                        <a:gd name="T30" fmla="*/ 4 w 50"/>
                        <a:gd name="T31" fmla="*/ 2 h 92"/>
                        <a:gd name="T32" fmla="*/ 2 w 50"/>
                        <a:gd name="T33" fmla="*/ 0 h 92"/>
                        <a:gd name="T34" fmla="*/ 2 w 50"/>
                        <a:gd name="T35" fmla="*/ 0 h 92"/>
                        <a:gd name="T36" fmla="*/ 2 w 50"/>
                        <a:gd name="T37" fmla="*/ 0 h 92"/>
                        <a:gd name="T38" fmla="*/ 2 w 50"/>
                        <a:gd name="T39" fmla="*/ 0 h 92"/>
                        <a:gd name="T40" fmla="*/ 2 w 50"/>
                        <a:gd name="T41" fmla="*/ 0 h 92"/>
                        <a:gd name="T42" fmla="*/ 2 w 50"/>
                        <a:gd name="T43" fmla="*/ 0 h 92"/>
                        <a:gd name="T44" fmla="*/ 0 w 50"/>
                        <a:gd name="T45" fmla="*/ 2 h 92"/>
                        <a:gd name="T46" fmla="*/ 0 w 50"/>
                        <a:gd name="T47" fmla="*/ 2 h 92"/>
                        <a:gd name="T48" fmla="*/ 2 w 50"/>
                        <a:gd name="T49" fmla="*/ 2 h 92"/>
                        <a:gd name="T50" fmla="*/ 6 w 50"/>
                        <a:gd name="T51" fmla="*/ 30 h 92"/>
                        <a:gd name="T52" fmla="*/ 6 w 50"/>
                        <a:gd name="T53" fmla="*/ 30 h 92"/>
                        <a:gd name="T54" fmla="*/ 6 w 50"/>
                        <a:gd name="T55" fmla="*/ 36 h 92"/>
                        <a:gd name="T56" fmla="*/ 8 w 50"/>
                        <a:gd name="T57" fmla="*/ 48 h 92"/>
                        <a:gd name="T58" fmla="*/ 8 w 50"/>
                        <a:gd name="T59" fmla="*/ 48 h 92"/>
                        <a:gd name="T60" fmla="*/ 10 w 50"/>
                        <a:gd name="T61" fmla="*/ 58 h 92"/>
                        <a:gd name="T62" fmla="*/ 16 w 50"/>
                        <a:gd name="T63" fmla="*/ 68 h 92"/>
                        <a:gd name="T64" fmla="*/ 28 w 50"/>
                        <a:gd name="T65" fmla="*/ 82 h 92"/>
                        <a:gd name="T66" fmla="*/ 28 w 50"/>
                        <a:gd name="T67" fmla="*/ 82 h 92"/>
                        <a:gd name="T68" fmla="*/ 32 w 50"/>
                        <a:gd name="T69" fmla="*/ 88 h 92"/>
                        <a:gd name="T70" fmla="*/ 36 w 50"/>
                        <a:gd name="T71" fmla="*/ 92 h 92"/>
                        <a:gd name="T72" fmla="*/ 40 w 50"/>
                        <a:gd name="T73" fmla="*/ 90 h 92"/>
                        <a:gd name="T74" fmla="*/ 44 w 50"/>
                        <a:gd name="T75" fmla="*/ 86 h 92"/>
                        <a:gd name="T76" fmla="*/ 44 w 50"/>
                        <a:gd name="T77" fmla="*/ 86 h 92"/>
                        <a:gd name="T78" fmla="*/ 50 w 50"/>
                        <a:gd name="T79" fmla="*/ 80 h 92"/>
                        <a:gd name="T80" fmla="*/ 50 w 50"/>
                        <a:gd name="T81" fmla="*/ 76 h 92"/>
                        <a:gd name="T82" fmla="*/ 48 w 50"/>
                        <a:gd name="T83" fmla="*/ 72 h 92"/>
                        <a:gd name="T84" fmla="*/ 42 w 50"/>
                        <a:gd name="T85" fmla="*/ 66 h 92"/>
                        <a:gd name="T86" fmla="*/ 42 w 50"/>
                        <a:gd name="T87" fmla="*/ 66 h 92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</a:gdLst>
                      <a:ahLst/>
                      <a:cxnLst>
                        <a:cxn ang="T88">
                          <a:pos x="T0" y="T1"/>
                        </a:cxn>
                        <a:cxn ang="T89">
                          <a:pos x="T2" y="T3"/>
                        </a:cxn>
                        <a:cxn ang="T90">
                          <a:pos x="T4" y="T5"/>
                        </a:cxn>
                        <a:cxn ang="T91">
                          <a:pos x="T6" y="T7"/>
                        </a:cxn>
                        <a:cxn ang="T92">
                          <a:pos x="T8" y="T9"/>
                        </a:cxn>
                        <a:cxn ang="T93">
                          <a:pos x="T10" y="T11"/>
                        </a:cxn>
                        <a:cxn ang="T94">
                          <a:pos x="T12" y="T13"/>
                        </a:cxn>
                        <a:cxn ang="T95">
                          <a:pos x="T14" y="T15"/>
                        </a:cxn>
                        <a:cxn ang="T96">
                          <a:pos x="T16" y="T17"/>
                        </a:cxn>
                        <a:cxn ang="T97">
                          <a:pos x="T18" y="T19"/>
                        </a:cxn>
                        <a:cxn ang="T98">
                          <a:pos x="T20" y="T21"/>
                        </a:cxn>
                        <a:cxn ang="T99">
                          <a:pos x="T22" y="T23"/>
                        </a:cxn>
                        <a:cxn ang="T100">
                          <a:pos x="T24" y="T25"/>
                        </a:cxn>
                        <a:cxn ang="T101">
                          <a:pos x="T26" y="T27"/>
                        </a:cxn>
                        <a:cxn ang="T102">
                          <a:pos x="T28" y="T29"/>
                        </a:cxn>
                        <a:cxn ang="T103">
                          <a:pos x="T30" y="T31"/>
                        </a:cxn>
                        <a:cxn ang="T104">
                          <a:pos x="T32" y="T33"/>
                        </a:cxn>
                        <a:cxn ang="T105">
                          <a:pos x="T34" y="T35"/>
                        </a:cxn>
                        <a:cxn ang="T106">
                          <a:pos x="T36" y="T37"/>
                        </a:cxn>
                        <a:cxn ang="T107">
                          <a:pos x="T38" y="T39"/>
                        </a:cxn>
                        <a:cxn ang="T108">
                          <a:pos x="T40" y="T41"/>
                        </a:cxn>
                        <a:cxn ang="T109">
                          <a:pos x="T42" y="T43"/>
                        </a:cxn>
                        <a:cxn ang="T110">
                          <a:pos x="T44" y="T45"/>
                        </a:cxn>
                        <a:cxn ang="T111">
                          <a:pos x="T46" y="T47"/>
                        </a:cxn>
                        <a:cxn ang="T112">
                          <a:pos x="T48" y="T49"/>
                        </a:cxn>
                        <a:cxn ang="T113">
                          <a:pos x="T50" y="T51"/>
                        </a:cxn>
                        <a:cxn ang="T114">
                          <a:pos x="T52" y="T53"/>
                        </a:cxn>
                        <a:cxn ang="T115">
                          <a:pos x="T54" y="T55"/>
                        </a:cxn>
                        <a:cxn ang="T116">
                          <a:pos x="T56" y="T57"/>
                        </a:cxn>
                        <a:cxn ang="T117">
                          <a:pos x="T58" y="T59"/>
                        </a:cxn>
                        <a:cxn ang="T118">
                          <a:pos x="T60" y="T61"/>
                        </a:cxn>
                        <a:cxn ang="T119">
                          <a:pos x="T62" y="T63"/>
                        </a:cxn>
                        <a:cxn ang="T120">
                          <a:pos x="T64" y="T65"/>
                        </a:cxn>
                        <a:cxn ang="T121">
                          <a:pos x="T66" y="T67"/>
                        </a:cxn>
                        <a:cxn ang="T122">
                          <a:pos x="T68" y="T69"/>
                        </a:cxn>
                        <a:cxn ang="T123">
                          <a:pos x="T70" y="T71"/>
                        </a:cxn>
                        <a:cxn ang="T124">
                          <a:pos x="T72" y="T73"/>
                        </a:cxn>
                        <a:cxn ang="T125">
                          <a:pos x="T74" y="T75"/>
                        </a:cxn>
                        <a:cxn ang="T126">
                          <a:pos x="T76" y="T77"/>
                        </a:cxn>
                        <a:cxn ang="T127">
                          <a:pos x="T78" y="T79"/>
                        </a:cxn>
                        <a:cxn ang="T128">
                          <a:pos x="T80" y="T81"/>
                        </a:cxn>
                        <a:cxn ang="T129">
                          <a:pos x="T82" y="T83"/>
                        </a:cxn>
                        <a:cxn ang="T130">
                          <a:pos x="T84" y="T85"/>
                        </a:cxn>
                        <a:cxn ang="T131">
                          <a:pos x="T86" y="T87"/>
                        </a:cxn>
                      </a:cxnLst>
                      <a:rect l="0" t="0" r="r" b="b"/>
                      <a:pathLst>
                        <a:path w="50" h="92">
                          <a:moveTo>
                            <a:pt x="42" y="66"/>
                          </a:moveTo>
                          <a:lnTo>
                            <a:pt x="42" y="66"/>
                          </a:lnTo>
                          <a:lnTo>
                            <a:pt x="36" y="56"/>
                          </a:lnTo>
                          <a:lnTo>
                            <a:pt x="32" y="44"/>
                          </a:lnTo>
                          <a:lnTo>
                            <a:pt x="24" y="24"/>
                          </a:lnTo>
                          <a:lnTo>
                            <a:pt x="22" y="22"/>
                          </a:lnTo>
                          <a:lnTo>
                            <a:pt x="20" y="20"/>
                          </a:lnTo>
                          <a:lnTo>
                            <a:pt x="16" y="22"/>
                          </a:lnTo>
                          <a:lnTo>
                            <a:pt x="10" y="24"/>
                          </a:lnTo>
                          <a:lnTo>
                            <a:pt x="8" y="28"/>
                          </a:lnTo>
                          <a:lnTo>
                            <a:pt x="2" y="2"/>
                          </a:lnTo>
                          <a:lnTo>
                            <a:pt x="4" y="2"/>
                          </a:lnTo>
                          <a:lnTo>
                            <a:pt x="2" y="0"/>
                          </a:lnTo>
                          <a:lnTo>
                            <a:pt x="0" y="2"/>
                          </a:lnTo>
                          <a:lnTo>
                            <a:pt x="2" y="2"/>
                          </a:lnTo>
                          <a:lnTo>
                            <a:pt x="6" y="30"/>
                          </a:lnTo>
                          <a:lnTo>
                            <a:pt x="6" y="36"/>
                          </a:lnTo>
                          <a:lnTo>
                            <a:pt x="8" y="48"/>
                          </a:lnTo>
                          <a:lnTo>
                            <a:pt x="10" y="58"/>
                          </a:lnTo>
                          <a:lnTo>
                            <a:pt x="16" y="68"/>
                          </a:lnTo>
                          <a:lnTo>
                            <a:pt x="28" y="82"/>
                          </a:lnTo>
                          <a:lnTo>
                            <a:pt x="32" y="88"/>
                          </a:lnTo>
                          <a:lnTo>
                            <a:pt x="36" y="92"/>
                          </a:lnTo>
                          <a:lnTo>
                            <a:pt x="40" y="90"/>
                          </a:lnTo>
                          <a:lnTo>
                            <a:pt x="44" y="86"/>
                          </a:lnTo>
                          <a:lnTo>
                            <a:pt x="50" y="80"/>
                          </a:lnTo>
                          <a:lnTo>
                            <a:pt x="50" y="76"/>
                          </a:lnTo>
                          <a:lnTo>
                            <a:pt x="48" y="72"/>
                          </a:lnTo>
                          <a:lnTo>
                            <a:pt x="42" y="66"/>
                          </a:lnTo>
                          <a:close/>
                        </a:path>
                      </a:pathLst>
                    </a:custGeom>
                    <a:solidFill>
                      <a:srgbClr val="7F7F7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35" name="Freeform 386"/>
                    <p:cNvSpPr>
                      <a:spLocks/>
                    </p:cNvSpPr>
                    <p:nvPr/>
                  </p:nvSpPr>
                  <p:spPr bwMode="auto">
                    <a:xfrm>
                      <a:off x="2868" y="2431"/>
                      <a:ext cx="40" cy="78"/>
                    </a:xfrm>
                    <a:custGeom>
                      <a:avLst/>
                      <a:gdLst>
                        <a:gd name="T0" fmla="*/ 26 w 40"/>
                        <a:gd name="T1" fmla="*/ 76 h 78"/>
                        <a:gd name="T2" fmla="*/ 26 w 40"/>
                        <a:gd name="T3" fmla="*/ 76 h 78"/>
                        <a:gd name="T4" fmla="*/ 28 w 40"/>
                        <a:gd name="T5" fmla="*/ 74 h 78"/>
                        <a:gd name="T6" fmla="*/ 30 w 40"/>
                        <a:gd name="T7" fmla="*/ 72 h 78"/>
                        <a:gd name="T8" fmla="*/ 32 w 40"/>
                        <a:gd name="T9" fmla="*/ 66 h 78"/>
                        <a:gd name="T10" fmla="*/ 34 w 40"/>
                        <a:gd name="T11" fmla="*/ 54 h 78"/>
                        <a:gd name="T12" fmla="*/ 34 w 40"/>
                        <a:gd name="T13" fmla="*/ 54 h 78"/>
                        <a:gd name="T14" fmla="*/ 36 w 40"/>
                        <a:gd name="T15" fmla="*/ 50 h 78"/>
                        <a:gd name="T16" fmla="*/ 40 w 40"/>
                        <a:gd name="T17" fmla="*/ 44 h 78"/>
                        <a:gd name="T18" fmla="*/ 40 w 40"/>
                        <a:gd name="T19" fmla="*/ 44 h 78"/>
                        <a:gd name="T20" fmla="*/ 40 w 40"/>
                        <a:gd name="T21" fmla="*/ 40 h 78"/>
                        <a:gd name="T22" fmla="*/ 38 w 40"/>
                        <a:gd name="T23" fmla="*/ 38 h 78"/>
                        <a:gd name="T24" fmla="*/ 36 w 40"/>
                        <a:gd name="T25" fmla="*/ 38 h 78"/>
                        <a:gd name="T26" fmla="*/ 36 w 40"/>
                        <a:gd name="T27" fmla="*/ 38 h 78"/>
                        <a:gd name="T28" fmla="*/ 36 w 40"/>
                        <a:gd name="T29" fmla="*/ 36 h 78"/>
                        <a:gd name="T30" fmla="*/ 34 w 40"/>
                        <a:gd name="T31" fmla="*/ 32 h 78"/>
                        <a:gd name="T32" fmla="*/ 34 w 40"/>
                        <a:gd name="T33" fmla="*/ 32 h 78"/>
                        <a:gd name="T34" fmla="*/ 36 w 40"/>
                        <a:gd name="T35" fmla="*/ 30 h 78"/>
                        <a:gd name="T36" fmla="*/ 36 w 40"/>
                        <a:gd name="T37" fmla="*/ 28 h 78"/>
                        <a:gd name="T38" fmla="*/ 34 w 40"/>
                        <a:gd name="T39" fmla="*/ 24 h 78"/>
                        <a:gd name="T40" fmla="*/ 34 w 40"/>
                        <a:gd name="T41" fmla="*/ 24 h 78"/>
                        <a:gd name="T42" fmla="*/ 28 w 40"/>
                        <a:gd name="T43" fmla="*/ 18 h 78"/>
                        <a:gd name="T44" fmla="*/ 26 w 40"/>
                        <a:gd name="T45" fmla="*/ 16 h 78"/>
                        <a:gd name="T46" fmla="*/ 22 w 40"/>
                        <a:gd name="T47" fmla="*/ 18 h 78"/>
                        <a:gd name="T48" fmla="*/ 22 w 40"/>
                        <a:gd name="T49" fmla="*/ 18 h 78"/>
                        <a:gd name="T50" fmla="*/ 12 w 40"/>
                        <a:gd name="T51" fmla="*/ 32 h 78"/>
                        <a:gd name="T52" fmla="*/ 12 w 40"/>
                        <a:gd name="T53" fmla="*/ 32 h 78"/>
                        <a:gd name="T54" fmla="*/ 12 w 40"/>
                        <a:gd name="T55" fmla="*/ 32 h 78"/>
                        <a:gd name="T56" fmla="*/ 12 w 40"/>
                        <a:gd name="T57" fmla="*/ 32 h 78"/>
                        <a:gd name="T58" fmla="*/ 14 w 40"/>
                        <a:gd name="T59" fmla="*/ 26 h 78"/>
                        <a:gd name="T60" fmla="*/ 20 w 40"/>
                        <a:gd name="T61" fmla="*/ 10 h 78"/>
                        <a:gd name="T62" fmla="*/ 20 w 40"/>
                        <a:gd name="T63" fmla="*/ 10 h 78"/>
                        <a:gd name="T64" fmla="*/ 20 w 40"/>
                        <a:gd name="T65" fmla="*/ 6 h 78"/>
                        <a:gd name="T66" fmla="*/ 18 w 40"/>
                        <a:gd name="T67" fmla="*/ 2 h 78"/>
                        <a:gd name="T68" fmla="*/ 16 w 40"/>
                        <a:gd name="T69" fmla="*/ 0 h 78"/>
                        <a:gd name="T70" fmla="*/ 16 w 40"/>
                        <a:gd name="T71" fmla="*/ 2 h 78"/>
                        <a:gd name="T72" fmla="*/ 6 w 40"/>
                        <a:gd name="T73" fmla="*/ 24 h 78"/>
                        <a:gd name="T74" fmla="*/ 6 w 40"/>
                        <a:gd name="T75" fmla="*/ 24 h 78"/>
                        <a:gd name="T76" fmla="*/ 2 w 40"/>
                        <a:gd name="T77" fmla="*/ 38 h 78"/>
                        <a:gd name="T78" fmla="*/ 0 w 40"/>
                        <a:gd name="T79" fmla="*/ 50 h 78"/>
                        <a:gd name="T80" fmla="*/ 0 w 40"/>
                        <a:gd name="T81" fmla="*/ 56 h 78"/>
                        <a:gd name="T82" fmla="*/ 0 w 40"/>
                        <a:gd name="T83" fmla="*/ 56 h 78"/>
                        <a:gd name="T84" fmla="*/ 10 w 40"/>
                        <a:gd name="T85" fmla="*/ 70 h 78"/>
                        <a:gd name="T86" fmla="*/ 16 w 40"/>
                        <a:gd name="T87" fmla="*/ 76 h 78"/>
                        <a:gd name="T88" fmla="*/ 20 w 40"/>
                        <a:gd name="T89" fmla="*/ 78 h 78"/>
                        <a:gd name="T90" fmla="*/ 26 w 40"/>
                        <a:gd name="T91" fmla="*/ 76 h 78"/>
                        <a:gd name="T92" fmla="*/ 26 w 40"/>
                        <a:gd name="T93" fmla="*/ 76 h 78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</a:gdLst>
                      <a:ahLst/>
                      <a:cxnLst>
                        <a:cxn ang="T94">
                          <a:pos x="T0" y="T1"/>
                        </a:cxn>
                        <a:cxn ang="T95">
                          <a:pos x="T2" y="T3"/>
                        </a:cxn>
                        <a:cxn ang="T96">
                          <a:pos x="T4" y="T5"/>
                        </a:cxn>
                        <a:cxn ang="T97">
                          <a:pos x="T6" y="T7"/>
                        </a:cxn>
                        <a:cxn ang="T98">
                          <a:pos x="T8" y="T9"/>
                        </a:cxn>
                        <a:cxn ang="T99">
                          <a:pos x="T10" y="T11"/>
                        </a:cxn>
                        <a:cxn ang="T100">
                          <a:pos x="T12" y="T13"/>
                        </a:cxn>
                        <a:cxn ang="T101">
                          <a:pos x="T14" y="T15"/>
                        </a:cxn>
                        <a:cxn ang="T102">
                          <a:pos x="T16" y="T17"/>
                        </a:cxn>
                        <a:cxn ang="T103">
                          <a:pos x="T18" y="T19"/>
                        </a:cxn>
                        <a:cxn ang="T104">
                          <a:pos x="T20" y="T21"/>
                        </a:cxn>
                        <a:cxn ang="T105">
                          <a:pos x="T22" y="T23"/>
                        </a:cxn>
                        <a:cxn ang="T106">
                          <a:pos x="T24" y="T25"/>
                        </a:cxn>
                        <a:cxn ang="T107">
                          <a:pos x="T26" y="T27"/>
                        </a:cxn>
                        <a:cxn ang="T108">
                          <a:pos x="T28" y="T29"/>
                        </a:cxn>
                        <a:cxn ang="T109">
                          <a:pos x="T30" y="T31"/>
                        </a:cxn>
                        <a:cxn ang="T110">
                          <a:pos x="T32" y="T33"/>
                        </a:cxn>
                        <a:cxn ang="T111">
                          <a:pos x="T34" y="T35"/>
                        </a:cxn>
                        <a:cxn ang="T112">
                          <a:pos x="T36" y="T37"/>
                        </a:cxn>
                        <a:cxn ang="T113">
                          <a:pos x="T38" y="T39"/>
                        </a:cxn>
                        <a:cxn ang="T114">
                          <a:pos x="T40" y="T41"/>
                        </a:cxn>
                        <a:cxn ang="T115">
                          <a:pos x="T42" y="T43"/>
                        </a:cxn>
                        <a:cxn ang="T116">
                          <a:pos x="T44" y="T45"/>
                        </a:cxn>
                        <a:cxn ang="T117">
                          <a:pos x="T46" y="T47"/>
                        </a:cxn>
                        <a:cxn ang="T118">
                          <a:pos x="T48" y="T49"/>
                        </a:cxn>
                        <a:cxn ang="T119">
                          <a:pos x="T50" y="T51"/>
                        </a:cxn>
                        <a:cxn ang="T120">
                          <a:pos x="T52" y="T53"/>
                        </a:cxn>
                        <a:cxn ang="T121">
                          <a:pos x="T54" y="T55"/>
                        </a:cxn>
                        <a:cxn ang="T122">
                          <a:pos x="T56" y="T57"/>
                        </a:cxn>
                        <a:cxn ang="T123">
                          <a:pos x="T58" y="T59"/>
                        </a:cxn>
                        <a:cxn ang="T124">
                          <a:pos x="T60" y="T61"/>
                        </a:cxn>
                        <a:cxn ang="T125">
                          <a:pos x="T62" y="T63"/>
                        </a:cxn>
                        <a:cxn ang="T126">
                          <a:pos x="T64" y="T65"/>
                        </a:cxn>
                        <a:cxn ang="T127">
                          <a:pos x="T66" y="T67"/>
                        </a:cxn>
                        <a:cxn ang="T128">
                          <a:pos x="T68" y="T69"/>
                        </a:cxn>
                        <a:cxn ang="T129">
                          <a:pos x="T70" y="T71"/>
                        </a:cxn>
                        <a:cxn ang="T130">
                          <a:pos x="T72" y="T73"/>
                        </a:cxn>
                        <a:cxn ang="T131">
                          <a:pos x="T74" y="T75"/>
                        </a:cxn>
                        <a:cxn ang="T132">
                          <a:pos x="T76" y="T77"/>
                        </a:cxn>
                        <a:cxn ang="T133">
                          <a:pos x="T78" y="T79"/>
                        </a:cxn>
                        <a:cxn ang="T134">
                          <a:pos x="T80" y="T81"/>
                        </a:cxn>
                        <a:cxn ang="T135">
                          <a:pos x="T82" y="T83"/>
                        </a:cxn>
                        <a:cxn ang="T136">
                          <a:pos x="T84" y="T85"/>
                        </a:cxn>
                        <a:cxn ang="T137">
                          <a:pos x="T86" y="T87"/>
                        </a:cxn>
                        <a:cxn ang="T138">
                          <a:pos x="T88" y="T89"/>
                        </a:cxn>
                        <a:cxn ang="T139">
                          <a:pos x="T90" y="T91"/>
                        </a:cxn>
                        <a:cxn ang="T140">
                          <a:pos x="T92" y="T93"/>
                        </a:cxn>
                      </a:cxnLst>
                      <a:rect l="0" t="0" r="r" b="b"/>
                      <a:pathLst>
                        <a:path w="40" h="78">
                          <a:moveTo>
                            <a:pt x="26" y="76"/>
                          </a:moveTo>
                          <a:lnTo>
                            <a:pt x="26" y="76"/>
                          </a:lnTo>
                          <a:lnTo>
                            <a:pt x="28" y="74"/>
                          </a:lnTo>
                          <a:lnTo>
                            <a:pt x="30" y="72"/>
                          </a:lnTo>
                          <a:lnTo>
                            <a:pt x="32" y="66"/>
                          </a:lnTo>
                          <a:lnTo>
                            <a:pt x="34" y="54"/>
                          </a:lnTo>
                          <a:lnTo>
                            <a:pt x="36" y="50"/>
                          </a:lnTo>
                          <a:lnTo>
                            <a:pt x="40" y="44"/>
                          </a:lnTo>
                          <a:lnTo>
                            <a:pt x="40" y="40"/>
                          </a:lnTo>
                          <a:lnTo>
                            <a:pt x="38" y="38"/>
                          </a:lnTo>
                          <a:lnTo>
                            <a:pt x="36" y="38"/>
                          </a:lnTo>
                          <a:lnTo>
                            <a:pt x="36" y="36"/>
                          </a:lnTo>
                          <a:lnTo>
                            <a:pt x="34" y="32"/>
                          </a:lnTo>
                          <a:lnTo>
                            <a:pt x="36" y="30"/>
                          </a:lnTo>
                          <a:lnTo>
                            <a:pt x="36" y="28"/>
                          </a:lnTo>
                          <a:lnTo>
                            <a:pt x="34" y="24"/>
                          </a:lnTo>
                          <a:lnTo>
                            <a:pt x="28" y="18"/>
                          </a:lnTo>
                          <a:lnTo>
                            <a:pt x="26" y="16"/>
                          </a:lnTo>
                          <a:lnTo>
                            <a:pt x="22" y="18"/>
                          </a:lnTo>
                          <a:lnTo>
                            <a:pt x="12" y="32"/>
                          </a:lnTo>
                          <a:lnTo>
                            <a:pt x="14" y="26"/>
                          </a:lnTo>
                          <a:lnTo>
                            <a:pt x="20" y="10"/>
                          </a:lnTo>
                          <a:lnTo>
                            <a:pt x="20" y="6"/>
                          </a:lnTo>
                          <a:lnTo>
                            <a:pt x="18" y="2"/>
                          </a:lnTo>
                          <a:lnTo>
                            <a:pt x="16" y="0"/>
                          </a:lnTo>
                          <a:lnTo>
                            <a:pt x="16" y="2"/>
                          </a:lnTo>
                          <a:lnTo>
                            <a:pt x="6" y="24"/>
                          </a:lnTo>
                          <a:lnTo>
                            <a:pt x="2" y="38"/>
                          </a:lnTo>
                          <a:lnTo>
                            <a:pt x="0" y="50"/>
                          </a:lnTo>
                          <a:lnTo>
                            <a:pt x="0" y="56"/>
                          </a:lnTo>
                          <a:lnTo>
                            <a:pt x="10" y="70"/>
                          </a:lnTo>
                          <a:lnTo>
                            <a:pt x="16" y="76"/>
                          </a:lnTo>
                          <a:lnTo>
                            <a:pt x="20" y="78"/>
                          </a:lnTo>
                          <a:lnTo>
                            <a:pt x="26" y="76"/>
                          </a:lnTo>
                          <a:close/>
                        </a:path>
                      </a:pathLst>
                    </a:custGeom>
                    <a:solidFill>
                      <a:srgbClr val="FCB47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36" name="Freeform 387"/>
                    <p:cNvSpPr>
                      <a:spLocks/>
                    </p:cNvSpPr>
                    <p:nvPr/>
                  </p:nvSpPr>
                  <p:spPr bwMode="auto">
                    <a:xfrm>
                      <a:off x="2882" y="2499"/>
                      <a:ext cx="26" cy="26"/>
                    </a:xfrm>
                    <a:custGeom>
                      <a:avLst/>
                      <a:gdLst>
                        <a:gd name="T0" fmla="*/ 26 w 26"/>
                        <a:gd name="T1" fmla="*/ 18 h 26"/>
                        <a:gd name="T2" fmla="*/ 12 w 26"/>
                        <a:gd name="T3" fmla="*/ 0 h 26"/>
                        <a:gd name="T4" fmla="*/ 12 w 26"/>
                        <a:gd name="T5" fmla="*/ 0 h 26"/>
                        <a:gd name="T6" fmla="*/ 6 w 26"/>
                        <a:gd name="T7" fmla="*/ 2 h 26"/>
                        <a:gd name="T8" fmla="*/ 0 w 26"/>
                        <a:gd name="T9" fmla="*/ 4 h 26"/>
                        <a:gd name="T10" fmla="*/ 18 w 26"/>
                        <a:gd name="T11" fmla="*/ 26 h 26"/>
                        <a:gd name="T12" fmla="*/ 18 w 26"/>
                        <a:gd name="T13" fmla="*/ 26 h 26"/>
                        <a:gd name="T14" fmla="*/ 24 w 26"/>
                        <a:gd name="T15" fmla="*/ 24 h 26"/>
                        <a:gd name="T16" fmla="*/ 24 w 26"/>
                        <a:gd name="T17" fmla="*/ 20 h 26"/>
                        <a:gd name="T18" fmla="*/ 26 w 26"/>
                        <a:gd name="T19" fmla="*/ 18 h 26"/>
                        <a:gd name="T20" fmla="*/ 26 w 26"/>
                        <a:gd name="T21" fmla="*/ 18 h 2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</a:gdLst>
                      <a:ahLst/>
                      <a:cxnLst>
                        <a:cxn ang="T22">
                          <a:pos x="T0" y="T1"/>
                        </a:cxn>
                        <a:cxn ang="T23">
                          <a:pos x="T2" y="T3"/>
                        </a:cxn>
                        <a:cxn ang="T24">
                          <a:pos x="T4" y="T5"/>
                        </a:cxn>
                        <a:cxn ang="T25">
                          <a:pos x="T6" y="T7"/>
                        </a:cxn>
                        <a:cxn ang="T26">
                          <a:pos x="T8" y="T9"/>
                        </a:cxn>
                        <a:cxn ang="T27">
                          <a:pos x="T10" y="T11"/>
                        </a:cxn>
                        <a:cxn ang="T28">
                          <a:pos x="T12" y="T13"/>
                        </a:cxn>
                        <a:cxn ang="T29">
                          <a:pos x="T14" y="T15"/>
                        </a:cxn>
                        <a:cxn ang="T30">
                          <a:pos x="T16" y="T17"/>
                        </a:cxn>
                        <a:cxn ang="T31">
                          <a:pos x="T18" y="T19"/>
                        </a:cxn>
                        <a:cxn ang="T32">
                          <a:pos x="T20" y="T21"/>
                        </a:cxn>
                      </a:cxnLst>
                      <a:rect l="0" t="0" r="r" b="b"/>
                      <a:pathLst>
                        <a:path w="26" h="26">
                          <a:moveTo>
                            <a:pt x="26" y="18"/>
                          </a:moveTo>
                          <a:lnTo>
                            <a:pt x="12" y="0"/>
                          </a:lnTo>
                          <a:lnTo>
                            <a:pt x="6" y="2"/>
                          </a:lnTo>
                          <a:lnTo>
                            <a:pt x="0" y="4"/>
                          </a:lnTo>
                          <a:lnTo>
                            <a:pt x="18" y="26"/>
                          </a:lnTo>
                          <a:lnTo>
                            <a:pt x="24" y="24"/>
                          </a:lnTo>
                          <a:lnTo>
                            <a:pt x="24" y="20"/>
                          </a:lnTo>
                          <a:lnTo>
                            <a:pt x="26" y="18"/>
                          </a:lnTo>
                          <a:close/>
                        </a:path>
                      </a:pathLst>
                    </a:custGeom>
                    <a:solidFill>
                      <a:srgbClr val="FCB47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37" name="Freeform 388"/>
                    <p:cNvSpPr>
                      <a:spLocks/>
                    </p:cNvSpPr>
                    <p:nvPr/>
                  </p:nvSpPr>
                  <p:spPr bwMode="auto">
                    <a:xfrm>
                      <a:off x="2890" y="2517"/>
                      <a:ext cx="152" cy="138"/>
                    </a:xfrm>
                    <a:custGeom>
                      <a:avLst/>
                      <a:gdLst>
                        <a:gd name="T0" fmla="*/ 18 w 152"/>
                        <a:gd name="T1" fmla="*/ 0 h 138"/>
                        <a:gd name="T2" fmla="*/ 18 w 152"/>
                        <a:gd name="T3" fmla="*/ 0 h 138"/>
                        <a:gd name="T4" fmla="*/ 8 w 152"/>
                        <a:gd name="T5" fmla="*/ 4 h 138"/>
                        <a:gd name="T6" fmla="*/ 0 w 152"/>
                        <a:gd name="T7" fmla="*/ 8 h 138"/>
                        <a:gd name="T8" fmla="*/ 16 w 152"/>
                        <a:gd name="T9" fmla="*/ 16 h 138"/>
                        <a:gd name="T10" fmla="*/ 98 w 152"/>
                        <a:gd name="T11" fmla="*/ 110 h 138"/>
                        <a:gd name="T12" fmla="*/ 78 w 152"/>
                        <a:gd name="T13" fmla="*/ 110 h 138"/>
                        <a:gd name="T14" fmla="*/ 78 w 152"/>
                        <a:gd name="T15" fmla="*/ 110 h 138"/>
                        <a:gd name="T16" fmla="*/ 106 w 152"/>
                        <a:gd name="T17" fmla="*/ 124 h 138"/>
                        <a:gd name="T18" fmla="*/ 128 w 152"/>
                        <a:gd name="T19" fmla="*/ 134 h 138"/>
                        <a:gd name="T20" fmla="*/ 144 w 152"/>
                        <a:gd name="T21" fmla="*/ 138 h 138"/>
                        <a:gd name="T22" fmla="*/ 148 w 152"/>
                        <a:gd name="T23" fmla="*/ 138 h 138"/>
                        <a:gd name="T24" fmla="*/ 152 w 152"/>
                        <a:gd name="T25" fmla="*/ 136 h 138"/>
                        <a:gd name="T26" fmla="*/ 18 w 152"/>
                        <a:gd name="T27" fmla="*/ 0 h 138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0" t="0" r="r" b="b"/>
                      <a:pathLst>
                        <a:path w="152" h="138">
                          <a:moveTo>
                            <a:pt x="18" y="0"/>
                          </a:moveTo>
                          <a:lnTo>
                            <a:pt x="18" y="0"/>
                          </a:lnTo>
                          <a:lnTo>
                            <a:pt x="8" y="4"/>
                          </a:lnTo>
                          <a:lnTo>
                            <a:pt x="0" y="8"/>
                          </a:lnTo>
                          <a:lnTo>
                            <a:pt x="16" y="16"/>
                          </a:lnTo>
                          <a:lnTo>
                            <a:pt x="98" y="110"/>
                          </a:lnTo>
                          <a:lnTo>
                            <a:pt x="78" y="110"/>
                          </a:lnTo>
                          <a:lnTo>
                            <a:pt x="106" y="124"/>
                          </a:lnTo>
                          <a:lnTo>
                            <a:pt x="128" y="134"/>
                          </a:lnTo>
                          <a:lnTo>
                            <a:pt x="144" y="138"/>
                          </a:lnTo>
                          <a:lnTo>
                            <a:pt x="148" y="138"/>
                          </a:lnTo>
                          <a:lnTo>
                            <a:pt x="152" y="136"/>
                          </a:lnTo>
                          <a:lnTo>
                            <a:pt x="18" y="0"/>
                          </a:lnTo>
                          <a:close/>
                        </a:path>
                      </a:pathLst>
                    </a:custGeom>
                    <a:solidFill>
                      <a:srgbClr val="D4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38" name="Freeform 389"/>
                    <p:cNvSpPr>
                      <a:spLocks/>
                    </p:cNvSpPr>
                    <p:nvPr/>
                  </p:nvSpPr>
                  <p:spPr bwMode="auto">
                    <a:xfrm>
                      <a:off x="2890" y="2517"/>
                      <a:ext cx="26" cy="18"/>
                    </a:xfrm>
                    <a:custGeom>
                      <a:avLst/>
                      <a:gdLst>
                        <a:gd name="T0" fmla="*/ 4 w 26"/>
                        <a:gd name="T1" fmla="*/ 10 h 18"/>
                        <a:gd name="T2" fmla="*/ 0 w 26"/>
                        <a:gd name="T3" fmla="*/ 12 h 18"/>
                        <a:gd name="T4" fmla="*/ 16 w 26"/>
                        <a:gd name="T5" fmla="*/ 18 h 18"/>
                        <a:gd name="T6" fmla="*/ 26 w 26"/>
                        <a:gd name="T7" fmla="*/ 8 h 18"/>
                        <a:gd name="T8" fmla="*/ 24 w 26"/>
                        <a:gd name="T9" fmla="*/ 6 h 18"/>
                        <a:gd name="T10" fmla="*/ 24 w 26"/>
                        <a:gd name="T11" fmla="*/ 6 h 18"/>
                        <a:gd name="T12" fmla="*/ 14 w 26"/>
                        <a:gd name="T13" fmla="*/ 14 h 18"/>
                        <a:gd name="T14" fmla="*/ 14 w 26"/>
                        <a:gd name="T15" fmla="*/ 14 h 18"/>
                        <a:gd name="T16" fmla="*/ 10 w 26"/>
                        <a:gd name="T17" fmla="*/ 12 h 18"/>
                        <a:gd name="T18" fmla="*/ 10 w 26"/>
                        <a:gd name="T19" fmla="*/ 12 h 18"/>
                        <a:gd name="T20" fmla="*/ 24 w 26"/>
                        <a:gd name="T21" fmla="*/ 4 h 18"/>
                        <a:gd name="T22" fmla="*/ 20 w 26"/>
                        <a:gd name="T23" fmla="*/ 0 h 18"/>
                        <a:gd name="T24" fmla="*/ 4 w 26"/>
                        <a:gd name="T25" fmla="*/ 10 h 18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</a:gdLst>
                      <a:ahLst/>
                      <a:cxnLst>
                        <a:cxn ang="T26">
                          <a:pos x="T0" y="T1"/>
                        </a:cxn>
                        <a:cxn ang="T27">
                          <a:pos x="T2" y="T3"/>
                        </a:cxn>
                        <a:cxn ang="T28">
                          <a:pos x="T4" y="T5"/>
                        </a:cxn>
                        <a:cxn ang="T29">
                          <a:pos x="T6" y="T7"/>
                        </a:cxn>
                        <a:cxn ang="T30">
                          <a:pos x="T8" y="T9"/>
                        </a:cxn>
                        <a:cxn ang="T31">
                          <a:pos x="T10" y="T11"/>
                        </a:cxn>
                        <a:cxn ang="T32">
                          <a:pos x="T12" y="T13"/>
                        </a:cxn>
                        <a:cxn ang="T33">
                          <a:pos x="T14" y="T15"/>
                        </a:cxn>
                        <a:cxn ang="T34">
                          <a:pos x="T16" y="T17"/>
                        </a:cxn>
                        <a:cxn ang="T35">
                          <a:pos x="T18" y="T19"/>
                        </a:cxn>
                        <a:cxn ang="T36">
                          <a:pos x="T20" y="T21"/>
                        </a:cxn>
                        <a:cxn ang="T37">
                          <a:pos x="T22" y="T23"/>
                        </a:cxn>
                        <a:cxn ang="T38">
                          <a:pos x="T24" y="T25"/>
                        </a:cxn>
                      </a:cxnLst>
                      <a:rect l="0" t="0" r="r" b="b"/>
                      <a:pathLst>
                        <a:path w="26" h="18">
                          <a:moveTo>
                            <a:pt x="4" y="10"/>
                          </a:moveTo>
                          <a:lnTo>
                            <a:pt x="0" y="12"/>
                          </a:lnTo>
                          <a:lnTo>
                            <a:pt x="16" y="18"/>
                          </a:lnTo>
                          <a:lnTo>
                            <a:pt x="26" y="8"/>
                          </a:lnTo>
                          <a:lnTo>
                            <a:pt x="24" y="6"/>
                          </a:lnTo>
                          <a:lnTo>
                            <a:pt x="14" y="14"/>
                          </a:lnTo>
                          <a:lnTo>
                            <a:pt x="10" y="12"/>
                          </a:lnTo>
                          <a:lnTo>
                            <a:pt x="24" y="4"/>
                          </a:lnTo>
                          <a:lnTo>
                            <a:pt x="20" y="0"/>
                          </a:lnTo>
                          <a:lnTo>
                            <a:pt x="4" y="10"/>
                          </a:lnTo>
                          <a:close/>
                        </a:path>
                      </a:pathLst>
                    </a:custGeom>
                    <a:solidFill>
                      <a:srgbClr val="B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39" name="Freeform 390"/>
                    <p:cNvSpPr>
                      <a:spLocks/>
                    </p:cNvSpPr>
                    <p:nvPr/>
                  </p:nvSpPr>
                  <p:spPr bwMode="auto">
                    <a:xfrm>
                      <a:off x="2858" y="2549"/>
                      <a:ext cx="164" cy="104"/>
                    </a:xfrm>
                    <a:custGeom>
                      <a:avLst/>
                      <a:gdLst>
                        <a:gd name="T0" fmla="*/ 20 w 164"/>
                        <a:gd name="T1" fmla="*/ 0 h 104"/>
                        <a:gd name="T2" fmla="*/ 20 w 164"/>
                        <a:gd name="T3" fmla="*/ 0 h 104"/>
                        <a:gd name="T4" fmla="*/ 14 w 164"/>
                        <a:gd name="T5" fmla="*/ 0 h 104"/>
                        <a:gd name="T6" fmla="*/ 8 w 164"/>
                        <a:gd name="T7" fmla="*/ 2 h 104"/>
                        <a:gd name="T8" fmla="*/ 2 w 164"/>
                        <a:gd name="T9" fmla="*/ 4 h 104"/>
                        <a:gd name="T10" fmla="*/ 0 w 164"/>
                        <a:gd name="T11" fmla="*/ 10 h 104"/>
                        <a:gd name="T12" fmla="*/ 0 w 164"/>
                        <a:gd name="T13" fmla="*/ 10 h 104"/>
                        <a:gd name="T14" fmla="*/ 0 w 164"/>
                        <a:gd name="T15" fmla="*/ 14 h 104"/>
                        <a:gd name="T16" fmla="*/ 4 w 164"/>
                        <a:gd name="T17" fmla="*/ 20 h 104"/>
                        <a:gd name="T18" fmla="*/ 22 w 164"/>
                        <a:gd name="T19" fmla="*/ 32 h 104"/>
                        <a:gd name="T20" fmla="*/ 48 w 164"/>
                        <a:gd name="T21" fmla="*/ 48 h 104"/>
                        <a:gd name="T22" fmla="*/ 80 w 164"/>
                        <a:gd name="T23" fmla="*/ 64 h 104"/>
                        <a:gd name="T24" fmla="*/ 138 w 164"/>
                        <a:gd name="T25" fmla="*/ 92 h 104"/>
                        <a:gd name="T26" fmla="*/ 164 w 164"/>
                        <a:gd name="T27" fmla="*/ 104 h 104"/>
                        <a:gd name="T28" fmla="*/ 156 w 164"/>
                        <a:gd name="T29" fmla="*/ 88 h 104"/>
                        <a:gd name="T30" fmla="*/ 156 w 164"/>
                        <a:gd name="T31" fmla="*/ 88 h 104"/>
                        <a:gd name="T32" fmla="*/ 150 w 164"/>
                        <a:gd name="T33" fmla="*/ 82 h 104"/>
                        <a:gd name="T34" fmla="*/ 134 w 164"/>
                        <a:gd name="T35" fmla="*/ 72 h 104"/>
                        <a:gd name="T36" fmla="*/ 88 w 164"/>
                        <a:gd name="T37" fmla="*/ 42 h 104"/>
                        <a:gd name="T38" fmla="*/ 20 w 164"/>
                        <a:gd name="T39" fmla="*/ 0 h 104"/>
                        <a:gd name="T40" fmla="*/ 20 w 164"/>
                        <a:gd name="T41" fmla="*/ 0 h 104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0" t="0" r="r" b="b"/>
                      <a:pathLst>
                        <a:path w="164" h="104">
                          <a:moveTo>
                            <a:pt x="20" y="0"/>
                          </a:moveTo>
                          <a:lnTo>
                            <a:pt x="20" y="0"/>
                          </a:lnTo>
                          <a:lnTo>
                            <a:pt x="14" y="0"/>
                          </a:lnTo>
                          <a:lnTo>
                            <a:pt x="8" y="2"/>
                          </a:lnTo>
                          <a:lnTo>
                            <a:pt x="2" y="4"/>
                          </a:lnTo>
                          <a:lnTo>
                            <a:pt x="0" y="10"/>
                          </a:lnTo>
                          <a:lnTo>
                            <a:pt x="0" y="14"/>
                          </a:lnTo>
                          <a:lnTo>
                            <a:pt x="4" y="20"/>
                          </a:lnTo>
                          <a:lnTo>
                            <a:pt x="22" y="32"/>
                          </a:lnTo>
                          <a:lnTo>
                            <a:pt x="48" y="48"/>
                          </a:lnTo>
                          <a:lnTo>
                            <a:pt x="80" y="64"/>
                          </a:lnTo>
                          <a:lnTo>
                            <a:pt x="138" y="92"/>
                          </a:lnTo>
                          <a:lnTo>
                            <a:pt x="164" y="104"/>
                          </a:lnTo>
                          <a:lnTo>
                            <a:pt x="156" y="88"/>
                          </a:lnTo>
                          <a:lnTo>
                            <a:pt x="150" y="82"/>
                          </a:lnTo>
                          <a:lnTo>
                            <a:pt x="134" y="72"/>
                          </a:lnTo>
                          <a:lnTo>
                            <a:pt x="88" y="42"/>
                          </a:lnTo>
                          <a:lnTo>
                            <a:pt x="20" y="0"/>
                          </a:lnTo>
                          <a:close/>
                        </a:path>
                      </a:pathLst>
                    </a:custGeom>
                    <a:solidFill>
                      <a:srgbClr val="D4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740" name="Freeform 391"/>
                    <p:cNvSpPr>
                      <a:spLocks/>
                    </p:cNvSpPr>
                    <p:nvPr/>
                  </p:nvSpPr>
                  <p:spPr bwMode="auto">
                    <a:xfrm>
                      <a:off x="2898" y="2539"/>
                      <a:ext cx="8" cy="4"/>
                    </a:xfrm>
                    <a:custGeom>
                      <a:avLst/>
                      <a:gdLst>
                        <a:gd name="T0" fmla="*/ 0 w 8"/>
                        <a:gd name="T1" fmla="*/ 0 h 4"/>
                        <a:gd name="T2" fmla="*/ 8 w 8"/>
                        <a:gd name="T3" fmla="*/ 0 h 4"/>
                        <a:gd name="T4" fmla="*/ 6 w 8"/>
                        <a:gd name="T5" fmla="*/ 4 h 4"/>
                        <a:gd name="T6" fmla="*/ 0 w 8"/>
                        <a:gd name="T7" fmla="*/ 0 h 4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8" h="4">
                          <a:moveTo>
                            <a:pt x="0" y="0"/>
                          </a:moveTo>
                          <a:lnTo>
                            <a:pt x="8" y="0"/>
                          </a:lnTo>
                          <a:lnTo>
                            <a:pt x="6" y="4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B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</p:grpSp>
            </p:grpSp>
            <p:grpSp>
              <p:nvGrpSpPr>
                <p:cNvPr id="22561" name="Group 392"/>
                <p:cNvGrpSpPr>
                  <a:grpSpLocks/>
                </p:cNvGrpSpPr>
                <p:nvPr/>
              </p:nvGrpSpPr>
              <p:grpSpPr bwMode="auto">
                <a:xfrm>
                  <a:off x="3742" y="618"/>
                  <a:ext cx="660" cy="552"/>
                  <a:chOff x="3606" y="527"/>
                  <a:chExt cx="660" cy="552"/>
                </a:xfrm>
              </p:grpSpPr>
              <p:grpSp>
                <p:nvGrpSpPr>
                  <p:cNvPr id="22565" name="Group 393"/>
                  <p:cNvGrpSpPr>
                    <a:grpSpLocks/>
                  </p:cNvGrpSpPr>
                  <p:nvPr/>
                </p:nvGrpSpPr>
                <p:grpSpPr bwMode="auto">
                  <a:xfrm>
                    <a:off x="3606" y="527"/>
                    <a:ext cx="355" cy="517"/>
                    <a:chOff x="2553" y="1611"/>
                    <a:chExt cx="591" cy="1049"/>
                  </a:xfrm>
                </p:grpSpPr>
                <p:sp>
                  <p:nvSpPr>
                    <p:cNvPr id="22638" name="Freeform 394"/>
                    <p:cNvSpPr>
                      <a:spLocks/>
                    </p:cNvSpPr>
                    <p:nvPr/>
                  </p:nvSpPr>
                  <p:spPr bwMode="auto">
                    <a:xfrm>
                      <a:off x="2768" y="1624"/>
                      <a:ext cx="76" cy="50"/>
                    </a:xfrm>
                    <a:custGeom>
                      <a:avLst/>
                      <a:gdLst>
                        <a:gd name="T0" fmla="*/ 75 w 152"/>
                        <a:gd name="T1" fmla="*/ 50 h 100"/>
                        <a:gd name="T2" fmla="*/ 76 w 152"/>
                        <a:gd name="T3" fmla="*/ 45 h 100"/>
                        <a:gd name="T4" fmla="*/ 76 w 152"/>
                        <a:gd name="T5" fmla="*/ 38 h 100"/>
                        <a:gd name="T6" fmla="*/ 75 w 152"/>
                        <a:gd name="T7" fmla="*/ 31 h 100"/>
                        <a:gd name="T8" fmla="*/ 72 w 152"/>
                        <a:gd name="T9" fmla="*/ 25 h 100"/>
                        <a:gd name="T10" fmla="*/ 69 w 152"/>
                        <a:gd name="T11" fmla="*/ 18 h 100"/>
                        <a:gd name="T12" fmla="*/ 64 w 152"/>
                        <a:gd name="T13" fmla="*/ 12 h 100"/>
                        <a:gd name="T14" fmla="*/ 58 w 152"/>
                        <a:gd name="T15" fmla="*/ 7 h 100"/>
                        <a:gd name="T16" fmla="*/ 51 w 152"/>
                        <a:gd name="T17" fmla="*/ 3 h 100"/>
                        <a:gd name="T18" fmla="*/ 43 w 152"/>
                        <a:gd name="T19" fmla="*/ 1 h 100"/>
                        <a:gd name="T20" fmla="*/ 35 w 152"/>
                        <a:gd name="T21" fmla="*/ 0 h 100"/>
                        <a:gd name="T22" fmla="*/ 27 w 152"/>
                        <a:gd name="T23" fmla="*/ 1 h 100"/>
                        <a:gd name="T24" fmla="*/ 20 w 152"/>
                        <a:gd name="T25" fmla="*/ 4 h 100"/>
                        <a:gd name="T26" fmla="*/ 14 w 152"/>
                        <a:gd name="T27" fmla="*/ 7 h 100"/>
                        <a:gd name="T28" fmla="*/ 8 w 152"/>
                        <a:gd name="T29" fmla="*/ 11 h 100"/>
                        <a:gd name="T30" fmla="*/ 3 w 152"/>
                        <a:gd name="T31" fmla="*/ 15 h 100"/>
                        <a:gd name="T32" fmla="*/ 0 w 152"/>
                        <a:gd name="T33" fmla="*/ 20 h 100"/>
                        <a:gd name="T34" fmla="*/ 75 w 152"/>
                        <a:gd name="T35" fmla="*/ 50 h 100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0" t="0" r="r" b="b"/>
                      <a:pathLst>
                        <a:path w="152" h="100">
                          <a:moveTo>
                            <a:pt x="149" y="100"/>
                          </a:moveTo>
                          <a:lnTo>
                            <a:pt x="152" y="89"/>
                          </a:lnTo>
                          <a:lnTo>
                            <a:pt x="152" y="76"/>
                          </a:lnTo>
                          <a:lnTo>
                            <a:pt x="150" y="62"/>
                          </a:lnTo>
                          <a:lnTo>
                            <a:pt x="144" y="50"/>
                          </a:lnTo>
                          <a:lnTo>
                            <a:pt x="137" y="36"/>
                          </a:lnTo>
                          <a:lnTo>
                            <a:pt x="128" y="24"/>
                          </a:lnTo>
                          <a:lnTo>
                            <a:pt x="115" y="14"/>
                          </a:lnTo>
                          <a:lnTo>
                            <a:pt x="101" y="6"/>
                          </a:lnTo>
                          <a:lnTo>
                            <a:pt x="85" y="1"/>
                          </a:lnTo>
                          <a:lnTo>
                            <a:pt x="69" y="0"/>
                          </a:lnTo>
                          <a:lnTo>
                            <a:pt x="54" y="2"/>
                          </a:lnTo>
                          <a:lnTo>
                            <a:pt x="39" y="7"/>
                          </a:lnTo>
                          <a:lnTo>
                            <a:pt x="27" y="13"/>
                          </a:lnTo>
                          <a:lnTo>
                            <a:pt x="15" y="21"/>
                          </a:lnTo>
                          <a:lnTo>
                            <a:pt x="6" y="30"/>
                          </a:lnTo>
                          <a:lnTo>
                            <a:pt x="0" y="40"/>
                          </a:lnTo>
                          <a:lnTo>
                            <a:pt x="149" y="1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39" name="Freeform 395"/>
                    <p:cNvSpPr>
                      <a:spLocks/>
                    </p:cNvSpPr>
                    <p:nvPr/>
                  </p:nvSpPr>
                  <p:spPr bwMode="auto">
                    <a:xfrm>
                      <a:off x="2553" y="1611"/>
                      <a:ext cx="576" cy="1049"/>
                    </a:xfrm>
                    <a:custGeom>
                      <a:avLst/>
                      <a:gdLst>
                        <a:gd name="T0" fmla="*/ 350 w 1153"/>
                        <a:gd name="T1" fmla="*/ 257 h 2097"/>
                        <a:gd name="T2" fmla="*/ 401 w 1153"/>
                        <a:gd name="T3" fmla="*/ 311 h 2097"/>
                        <a:gd name="T4" fmla="*/ 456 w 1153"/>
                        <a:gd name="T5" fmla="*/ 388 h 2097"/>
                        <a:gd name="T6" fmla="*/ 503 w 1153"/>
                        <a:gd name="T7" fmla="*/ 467 h 2097"/>
                        <a:gd name="T8" fmla="*/ 522 w 1153"/>
                        <a:gd name="T9" fmla="*/ 442 h 2097"/>
                        <a:gd name="T10" fmla="*/ 501 w 1153"/>
                        <a:gd name="T11" fmla="*/ 373 h 2097"/>
                        <a:gd name="T12" fmla="*/ 455 w 1153"/>
                        <a:gd name="T13" fmla="*/ 277 h 2097"/>
                        <a:gd name="T14" fmla="*/ 397 w 1153"/>
                        <a:gd name="T15" fmla="*/ 200 h 2097"/>
                        <a:gd name="T16" fmla="*/ 359 w 1153"/>
                        <a:gd name="T17" fmla="*/ 164 h 2097"/>
                        <a:gd name="T18" fmla="*/ 313 w 1153"/>
                        <a:gd name="T19" fmla="*/ 141 h 2097"/>
                        <a:gd name="T20" fmla="*/ 268 w 1153"/>
                        <a:gd name="T21" fmla="*/ 130 h 2097"/>
                        <a:gd name="T22" fmla="*/ 282 w 1153"/>
                        <a:gd name="T23" fmla="*/ 112 h 2097"/>
                        <a:gd name="T24" fmla="*/ 295 w 1153"/>
                        <a:gd name="T25" fmla="*/ 89 h 2097"/>
                        <a:gd name="T26" fmla="*/ 302 w 1153"/>
                        <a:gd name="T27" fmla="*/ 48 h 2097"/>
                        <a:gd name="T28" fmla="*/ 269 w 1153"/>
                        <a:gd name="T29" fmla="*/ 4 h 2097"/>
                        <a:gd name="T30" fmla="*/ 219 w 1153"/>
                        <a:gd name="T31" fmla="*/ 8 h 2097"/>
                        <a:gd name="T32" fmla="*/ 176 w 1153"/>
                        <a:gd name="T33" fmla="*/ 23 h 2097"/>
                        <a:gd name="T34" fmla="*/ 143 w 1153"/>
                        <a:gd name="T35" fmla="*/ 14 h 2097"/>
                        <a:gd name="T36" fmla="*/ 155 w 1153"/>
                        <a:gd name="T37" fmla="*/ 24 h 2097"/>
                        <a:gd name="T38" fmla="*/ 192 w 1153"/>
                        <a:gd name="T39" fmla="*/ 40 h 2097"/>
                        <a:gd name="T40" fmla="*/ 194 w 1153"/>
                        <a:gd name="T41" fmla="*/ 45 h 2097"/>
                        <a:gd name="T42" fmla="*/ 184 w 1153"/>
                        <a:gd name="T43" fmla="*/ 79 h 2097"/>
                        <a:gd name="T44" fmla="*/ 181 w 1153"/>
                        <a:gd name="T45" fmla="*/ 135 h 2097"/>
                        <a:gd name="T46" fmla="*/ 134 w 1153"/>
                        <a:gd name="T47" fmla="*/ 154 h 2097"/>
                        <a:gd name="T48" fmla="*/ 96 w 1153"/>
                        <a:gd name="T49" fmla="*/ 178 h 2097"/>
                        <a:gd name="T50" fmla="*/ 67 w 1153"/>
                        <a:gd name="T51" fmla="*/ 202 h 2097"/>
                        <a:gd name="T52" fmla="*/ 3 w 1153"/>
                        <a:gd name="T53" fmla="*/ 285 h 2097"/>
                        <a:gd name="T54" fmla="*/ 11 w 1153"/>
                        <a:gd name="T55" fmla="*/ 362 h 2097"/>
                        <a:gd name="T56" fmla="*/ 36 w 1153"/>
                        <a:gd name="T57" fmla="*/ 367 h 2097"/>
                        <a:gd name="T58" fmla="*/ 68 w 1153"/>
                        <a:gd name="T59" fmla="*/ 352 h 2097"/>
                        <a:gd name="T60" fmla="*/ 62 w 1153"/>
                        <a:gd name="T61" fmla="*/ 335 h 2097"/>
                        <a:gd name="T62" fmla="*/ 78 w 1153"/>
                        <a:gd name="T63" fmla="*/ 291 h 2097"/>
                        <a:gd name="T64" fmla="*/ 97 w 1153"/>
                        <a:gd name="T65" fmla="*/ 320 h 2097"/>
                        <a:gd name="T66" fmla="*/ 89 w 1153"/>
                        <a:gd name="T67" fmla="*/ 391 h 2097"/>
                        <a:gd name="T68" fmla="*/ 76 w 1153"/>
                        <a:gd name="T69" fmla="*/ 370 h 2097"/>
                        <a:gd name="T70" fmla="*/ 29 w 1153"/>
                        <a:gd name="T71" fmla="*/ 399 h 2097"/>
                        <a:gd name="T72" fmla="*/ 67 w 1153"/>
                        <a:gd name="T73" fmla="*/ 453 h 2097"/>
                        <a:gd name="T74" fmla="*/ 85 w 1153"/>
                        <a:gd name="T75" fmla="*/ 566 h 2097"/>
                        <a:gd name="T76" fmla="*/ 133 w 1153"/>
                        <a:gd name="T77" fmla="*/ 851 h 2097"/>
                        <a:gd name="T78" fmla="*/ 246 w 1153"/>
                        <a:gd name="T79" fmla="*/ 1046 h 2097"/>
                        <a:gd name="T80" fmla="*/ 225 w 1153"/>
                        <a:gd name="T81" fmla="*/ 807 h 2097"/>
                        <a:gd name="T82" fmla="*/ 233 w 1153"/>
                        <a:gd name="T83" fmla="*/ 639 h 2097"/>
                        <a:gd name="T84" fmla="*/ 275 w 1153"/>
                        <a:gd name="T85" fmla="*/ 652 h 2097"/>
                        <a:gd name="T86" fmla="*/ 322 w 1153"/>
                        <a:gd name="T87" fmla="*/ 718 h 2097"/>
                        <a:gd name="T88" fmla="*/ 364 w 1153"/>
                        <a:gd name="T89" fmla="*/ 789 h 2097"/>
                        <a:gd name="T90" fmla="*/ 426 w 1153"/>
                        <a:gd name="T91" fmla="*/ 906 h 2097"/>
                        <a:gd name="T92" fmla="*/ 470 w 1153"/>
                        <a:gd name="T93" fmla="*/ 999 h 2097"/>
                        <a:gd name="T94" fmla="*/ 488 w 1153"/>
                        <a:gd name="T95" fmla="*/ 1037 h 2097"/>
                        <a:gd name="T96" fmla="*/ 552 w 1153"/>
                        <a:gd name="T97" fmla="*/ 991 h 2097"/>
                        <a:gd name="T98" fmla="*/ 476 w 1153"/>
                        <a:gd name="T99" fmla="*/ 806 h 2097"/>
                        <a:gd name="T100" fmla="*/ 392 w 1153"/>
                        <a:gd name="T101" fmla="*/ 555 h 2097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</a:gdLst>
                      <a:ahLst/>
                      <a:cxnLst>
                        <a:cxn ang="T102">
                          <a:pos x="T0" y="T1"/>
                        </a:cxn>
                        <a:cxn ang="T103">
                          <a:pos x="T2" y="T3"/>
                        </a:cxn>
                        <a:cxn ang="T104">
                          <a:pos x="T4" y="T5"/>
                        </a:cxn>
                        <a:cxn ang="T105">
                          <a:pos x="T6" y="T7"/>
                        </a:cxn>
                        <a:cxn ang="T106">
                          <a:pos x="T8" y="T9"/>
                        </a:cxn>
                        <a:cxn ang="T107">
                          <a:pos x="T10" y="T11"/>
                        </a:cxn>
                        <a:cxn ang="T108">
                          <a:pos x="T12" y="T13"/>
                        </a:cxn>
                        <a:cxn ang="T109">
                          <a:pos x="T14" y="T15"/>
                        </a:cxn>
                        <a:cxn ang="T110">
                          <a:pos x="T16" y="T17"/>
                        </a:cxn>
                        <a:cxn ang="T111">
                          <a:pos x="T18" y="T19"/>
                        </a:cxn>
                        <a:cxn ang="T112">
                          <a:pos x="T20" y="T21"/>
                        </a:cxn>
                        <a:cxn ang="T113">
                          <a:pos x="T22" y="T23"/>
                        </a:cxn>
                        <a:cxn ang="T114">
                          <a:pos x="T24" y="T25"/>
                        </a:cxn>
                        <a:cxn ang="T115">
                          <a:pos x="T26" y="T27"/>
                        </a:cxn>
                        <a:cxn ang="T116">
                          <a:pos x="T28" y="T29"/>
                        </a:cxn>
                        <a:cxn ang="T117">
                          <a:pos x="T30" y="T31"/>
                        </a:cxn>
                        <a:cxn ang="T118">
                          <a:pos x="T32" y="T33"/>
                        </a:cxn>
                        <a:cxn ang="T119">
                          <a:pos x="T34" y="T35"/>
                        </a:cxn>
                        <a:cxn ang="T120">
                          <a:pos x="T36" y="T37"/>
                        </a:cxn>
                        <a:cxn ang="T121">
                          <a:pos x="T38" y="T39"/>
                        </a:cxn>
                        <a:cxn ang="T122">
                          <a:pos x="T40" y="T41"/>
                        </a:cxn>
                        <a:cxn ang="T123">
                          <a:pos x="T42" y="T43"/>
                        </a:cxn>
                        <a:cxn ang="T124">
                          <a:pos x="T44" y="T45"/>
                        </a:cxn>
                        <a:cxn ang="T125">
                          <a:pos x="T46" y="T47"/>
                        </a:cxn>
                        <a:cxn ang="T126">
                          <a:pos x="T48" y="T49"/>
                        </a:cxn>
                        <a:cxn ang="T127">
                          <a:pos x="T50" y="T51"/>
                        </a:cxn>
                        <a:cxn ang="T128">
                          <a:pos x="T52" y="T53"/>
                        </a:cxn>
                        <a:cxn ang="T129">
                          <a:pos x="T54" y="T55"/>
                        </a:cxn>
                        <a:cxn ang="T130">
                          <a:pos x="T56" y="T57"/>
                        </a:cxn>
                        <a:cxn ang="T131">
                          <a:pos x="T58" y="T59"/>
                        </a:cxn>
                        <a:cxn ang="T132">
                          <a:pos x="T60" y="T61"/>
                        </a:cxn>
                        <a:cxn ang="T133">
                          <a:pos x="T62" y="T63"/>
                        </a:cxn>
                        <a:cxn ang="T134">
                          <a:pos x="T64" y="T65"/>
                        </a:cxn>
                        <a:cxn ang="T135">
                          <a:pos x="T66" y="T67"/>
                        </a:cxn>
                        <a:cxn ang="T136">
                          <a:pos x="T68" y="T69"/>
                        </a:cxn>
                        <a:cxn ang="T137">
                          <a:pos x="T70" y="T71"/>
                        </a:cxn>
                        <a:cxn ang="T138">
                          <a:pos x="T72" y="T73"/>
                        </a:cxn>
                        <a:cxn ang="T139">
                          <a:pos x="T74" y="T75"/>
                        </a:cxn>
                        <a:cxn ang="T140">
                          <a:pos x="T76" y="T77"/>
                        </a:cxn>
                        <a:cxn ang="T141">
                          <a:pos x="T78" y="T79"/>
                        </a:cxn>
                        <a:cxn ang="T142">
                          <a:pos x="T80" y="T81"/>
                        </a:cxn>
                        <a:cxn ang="T143">
                          <a:pos x="T82" y="T83"/>
                        </a:cxn>
                        <a:cxn ang="T144">
                          <a:pos x="T84" y="T85"/>
                        </a:cxn>
                        <a:cxn ang="T145">
                          <a:pos x="T86" y="T87"/>
                        </a:cxn>
                        <a:cxn ang="T146">
                          <a:pos x="T88" y="T89"/>
                        </a:cxn>
                        <a:cxn ang="T147">
                          <a:pos x="T90" y="T91"/>
                        </a:cxn>
                        <a:cxn ang="T148">
                          <a:pos x="T92" y="T93"/>
                        </a:cxn>
                        <a:cxn ang="T149">
                          <a:pos x="T94" y="T95"/>
                        </a:cxn>
                        <a:cxn ang="T150">
                          <a:pos x="T96" y="T97"/>
                        </a:cxn>
                        <a:cxn ang="T151">
                          <a:pos x="T98" y="T99"/>
                        </a:cxn>
                        <a:cxn ang="T152">
                          <a:pos x="T100" y="T101"/>
                        </a:cxn>
                      </a:cxnLst>
                      <a:rect l="0" t="0" r="r" b="b"/>
                      <a:pathLst>
                        <a:path w="1153" h="2097">
                          <a:moveTo>
                            <a:pt x="731" y="903"/>
                          </a:moveTo>
                          <a:lnTo>
                            <a:pt x="717" y="796"/>
                          </a:lnTo>
                          <a:lnTo>
                            <a:pt x="708" y="691"/>
                          </a:lnTo>
                          <a:lnTo>
                            <a:pt x="703" y="596"/>
                          </a:lnTo>
                          <a:lnTo>
                            <a:pt x="701" y="513"/>
                          </a:lnTo>
                          <a:lnTo>
                            <a:pt x="723" y="538"/>
                          </a:lnTo>
                          <a:lnTo>
                            <a:pt x="744" y="560"/>
                          </a:lnTo>
                          <a:lnTo>
                            <a:pt x="764" y="580"/>
                          </a:lnTo>
                          <a:lnTo>
                            <a:pt x="784" y="601"/>
                          </a:lnTo>
                          <a:lnTo>
                            <a:pt x="802" y="622"/>
                          </a:lnTo>
                          <a:lnTo>
                            <a:pt x="820" y="644"/>
                          </a:lnTo>
                          <a:lnTo>
                            <a:pt x="839" y="667"/>
                          </a:lnTo>
                          <a:lnTo>
                            <a:pt x="857" y="692"/>
                          </a:lnTo>
                          <a:lnTo>
                            <a:pt x="885" y="732"/>
                          </a:lnTo>
                          <a:lnTo>
                            <a:pt x="913" y="775"/>
                          </a:lnTo>
                          <a:lnTo>
                            <a:pt x="938" y="816"/>
                          </a:lnTo>
                          <a:lnTo>
                            <a:pt x="961" y="856"/>
                          </a:lnTo>
                          <a:lnTo>
                            <a:pt x="981" y="889"/>
                          </a:lnTo>
                          <a:lnTo>
                            <a:pt x="997" y="915"/>
                          </a:lnTo>
                          <a:lnTo>
                            <a:pt x="1006" y="933"/>
                          </a:lnTo>
                          <a:lnTo>
                            <a:pt x="1009" y="940"/>
                          </a:lnTo>
                          <a:lnTo>
                            <a:pt x="1051" y="911"/>
                          </a:lnTo>
                          <a:lnTo>
                            <a:pt x="1050" y="907"/>
                          </a:lnTo>
                          <a:lnTo>
                            <a:pt x="1049" y="898"/>
                          </a:lnTo>
                          <a:lnTo>
                            <a:pt x="1045" y="883"/>
                          </a:lnTo>
                          <a:lnTo>
                            <a:pt x="1039" y="864"/>
                          </a:lnTo>
                          <a:lnTo>
                            <a:pt x="1032" y="841"/>
                          </a:lnTo>
                          <a:lnTo>
                            <a:pt x="1024" y="812"/>
                          </a:lnTo>
                          <a:lnTo>
                            <a:pt x="1014" y="781"/>
                          </a:lnTo>
                          <a:lnTo>
                            <a:pt x="1003" y="746"/>
                          </a:lnTo>
                          <a:lnTo>
                            <a:pt x="989" y="710"/>
                          </a:lnTo>
                          <a:lnTo>
                            <a:pt x="973" y="672"/>
                          </a:lnTo>
                          <a:lnTo>
                            <a:pt x="954" y="633"/>
                          </a:lnTo>
                          <a:lnTo>
                            <a:pt x="933" y="593"/>
                          </a:lnTo>
                          <a:lnTo>
                            <a:pt x="911" y="553"/>
                          </a:lnTo>
                          <a:lnTo>
                            <a:pt x="886" y="513"/>
                          </a:lnTo>
                          <a:lnTo>
                            <a:pt x="858" y="474"/>
                          </a:lnTo>
                          <a:lnTo>
                            <a:pt x="829" y="437"/>
                          </a:lnTo>
                          <a:lnTo>
                            <a:pt x="811" y="418"/>
                          </a:lnTo>
                          <a:lnTo>
                            <a:pt x="795" y="399"/>
                          </a:lnTo>
                          <a:lnTo>
                            <a:pt x="780" y="383"/>
                          </a:lnTo>
                          <a:lnTo>
                            <a:pt x="764" y="367"/>
                          </a:lnTo>
                          <a:lnTo>
                            <a:pt x="749" y="352"/>
                          </a:lnTo>
                          <a:lnTo>
                            <a:pt x="733" y="340"/>
                          </a:lnTo>
                          <a:lnTo>
                            <a:pt x="718" y="327"/>
                          </a:lnTo>
                          <a:lnTo>
                            <a:pt x="702" y="315"/>
                          </a:lnTo>
                          <a:lnTo>
                            <a:pt x="685" y="306"/>
                          </a:lnTo>
                          <a:lnTo>
                            <a:pt x="666" y="297"/>
                          </a:lnTo>
                          <a:lnTo>
                            <a:pt x="648" y="289"/>
                          </a:lnTo>
                          <a:lnTo>
                            <a:pt x="627" y="282"/>
                          </a:lnTo>
                          <a:lnTo>
                            <a:pt x="606" y="276"/>
                          </a:lnTo>
                          <a:lnTo>
                            <a:pt x="582" y="272"/>
                          </a:lnTo>
                          <a:lnTo>
                            <a:pt x="558" y="267"/>
                          </a:lnTo>
                          <a:lnTo>
                            <a:pt x="530" y="265"/>
                          </a:lnTo>
                          <a:lnTo>
                            <a:pt x="536" y="259"/>
                          </a:lnTo>
                          <a:lnTo>
                            <a:pt x="542" y="252"/>
                          </a:lnTo>
                          <a:lnTo>
                            <a:pt x="547" y="245"/>
                          </a:lnTo>
                          <a:lnTo>
                            <a:pt x="553" y="238"/>
                          </a:lnTo>
                          <a:lnTo>
                            <a:pt x="559" y="231"/>
                          </a:lnTo>
                          <a:lnTo>
                            <a:pt x="564" y="224"/>
                          </a:lnTo>
                          <a:lnTo>
                            <a:pt x="569" y="217"/>
                          </a:lnTo>
                          <a:lnTo>
                            <a:pt x="574" y="209"/>
                          </a:lnTo>
                          <a:lnTo>
                            <a:pt x="581" y="198"/>
                          </a:lnTo>
                          <a:lnTo>
                            <a:pt x="585" y="188"/>
                          </a:lnTo>
                          <a:lnTo>
                            <a:pt x="590" y="177"/>
                          </a:lnTo>
                          <a:lnTo>
                            <a:pt x="594" y="167"/>
                          </a:lnTo>
                          <a:lnTo>
                            <a:pt x="597" y="168"/>
                          </a:lnTo>
                          <a:lnTo>
                            <a:pt x="605" y="144"/>
                          </a:lnTo>
                          <a:lnTo>
                            <a:pt x="607" y="120"/>
                          </a:lnTo>
                          <a:lnTo>
                            <a:pt x="605" y="95"/>
                          </a:lnTo>
                          <a:lnTo>
                            <a:pt x="599" y="72"/>
                          </a:lnTo>
                          <a:lnTo>
                            <a:pt x="590" y="52"/>
                          </a:lnTo>
                          <a:lnTo>
                            <a:pt x="576" y="34"/>
                          </a:lnTo>
                          <a:lnTo>
                            <a:pt x="559" y="19"/>
                          </a:lnTo>
                          <a:lnTo>
                            <a:pt x="539" y="8"/>
                          </a:lnTo>
                          <a:lnTo>
                            <a:pt x="519" y="2"/>
                          </a:lnTo>
                          <a:lnTo>
                            <a:pt x="498" y="0"/>
                          </a:lnTo>
                          <a:lnTo>
                            <a:pt x="477" y="2"/>
                          </a:lnTo>
                          <a:lnTo>
                            <a:pt x="458" y="7"/>
                          </a:lnTo>
                          <a:lnTo>
                            <a:pt x="439" y="16"/>
                          </a:lnTo>
                          <a:lnTo>
                            <a:pt x="422" y="29"/>
                          </a:lnTo>
                          <a:lnTo>
                            <a:pt x="406" y="44"/>
                          </a:lnTo>
                          <a:lnTo>
                            <a:pt x="393" y="62"/>
                          </a:lnTo>
                          <a:lnTo>
                            <a:pt x="371" y="54"/>
                          </a:lnTo>
                          <a:lnTo>
                            <a:pt x="352" y="46"/>
                          </a:lnTo>
                          <a:lnTo>
                            <a:pt x="333" y="40"/>
                          </a:lnTo>
                          <a:lnTo>
                            <a:pt x="317" y="34"/>
                          </a:lnTo>
                          <a:lnTo>
                            <a:pt x="304" y="31"/>
                          </a:lnTo>
                          <a:lnTo>
                            <a:pt x="294" y="29"/>
                          </a:lnTo>
                          <a:lnTo>
                            <a:pt x="287" y="27"/>
                          </a:lnTo>
                          <a:lnTo>
                            <a:pt x="285" y="29"/>
                          </a:lnTo>
                          <a:lnTo>
                            <a:pt x="286" y="32"/>
                          </a:lnTo>
                          <a:lnTo>
                            <a:pt x="291" y="36"/>
                          </a:lnTo>
                          <a:lnTo>
                            <a:pt x="300" y="41"/>
                          </a:lnTo>
                          <a:lnTo>
                            <a:pt x="311" y="47"/>
                          </a:lnTo>
                          <a:lnTo>
                            <a:pt x="326" y="55"/>
                          </a:lnTo>
                          <a:lnTo>
                            <a:pt x="344" y="63"/>
                          </a:lnTo>
                          <a:lnTo>
                            <a:pt x="363" y="71"/>
                          </a:lnTo>
                          <a:lnTo>
                            <a:pt x="384" y="80"/>
                          </a:lnTo>
                          <a:lnTo>
                            <a:pt x="392" y="84"/>
                          </a:lnTo>
                          <a:lnTo>
                            <a:pt x="388" y="90"/>
                          </a:lnTo>
                          <a:lnTo>
                            <a:pt x="386" y="94"/>
                          </a:lnTo>
                          <a:lnTo>
                            <a:pt x="384" y="100"/>
                          </a:lnTo>
                          <a:lnTo>
                            <a:pt x="382" y="106"/>
                          </a:lnTo>
                          <a:lnTo>
                            <a:pt x="341" y="146"/>
                          </a:lnTo>
                          <a:lnTo>
                            <a:pt x="369" y="158"/>
                          </a:lnTo>
                          <a:lnTo>
                            <a:pt x="367" y="189"/>
                          </a:lnTo>
                          <a:lnTo>
                            <a:pt x="368" y="217"/>
                          </a:lnTo>
                          <a:lnTo>
                            <a:pt x="372" y="244"/>
                          </a:lnTo>
                          <a:lnTo>
                            <a:pt x="383" y="266"/>
                          </a:lnTo>
                          <a:lnTo>
                            <a:pt x="362" y="270"/>
                          </a:lnTo>
                          <a:lnTo>
                            <a:pt x="342" y="276"/>
                          </a:lnTo>
                          <a:lnTo>
                            <a:pt x="323" y="282"/>
                          </a:lnTo>
                          <a:lnTo>
                            <a:pt x="304" y="290"/>
                          </a:lnTo>
                          <a:lnTo>
                            <a:pt x="286" y="298"/>
                          </a:lnTo>
                          <a:lnTo>
                            <a:pt x="269" y="307"/>
                          </a:lnTo>
                          <a:lnTo>
                            <a:pt x="253" y="317"/>
                          </a:lnTo>
                          <a:lnTo>
                            <a:pt x="236" y="326"/>
                          </a:lnTo>
                          <a:lnTo>
                            <a:pt x="221" y="336"/>
                          </a:lnTo>
                          <a:lnTo>
                            <a:pt x="206" y="345"/>
                          </a:lnTo>
                          <a:lnTo>
                            <a:pt x="193" y="356"/>
                          </a:lnTo>
                          <a:lnTo>
                            <a:pt x="179" y="366"/>
                          </a:lnTo>
                          <a:lnTo>
                            <a:pt x="166" y="375"/>
                          </a:lnTo>
                          <a:lnTo>
                            <a:pt x="155" y="386"/>
                          </a:lnTo>
                          <a:lnTo>
                            <a:pt x="144" y="395"/>
                          </a:lnTo>
                          <a:lnTo>
                            <a:pt x="134" y="403"/>
                          </a:lnTo>
                          <a:lnTo>
                            <a:pt x="99" y="433"/>
                          </a:lnTo>
                          <a:lnTo>
                            <a:pt x="69" y="465"/>
                          </a:lnTo>
                          <a:lnTo>
                            <a:pt x="43" y="497"/>
                          </a:lnTo>
                          <a:lnTo>
                            <a:pt x="22" y="532"/>
                          </a:lnTo>
                          <a:lnTo>
                            <a:pt x="7" y="569"/>
                          </a:lnTo>
                          <a:lnTo>
                            <a:pt x="0" y="608"/>
                          </a:lnTo>
                          <a:lnTo>
                            <a:pt x="1" y="649"/>
                          </a:lnTo>
                          <a:lnTo>
                            <a:pt x="12" y="693"/>
                          </a:lnTo>
                          <a:lnTo>
                            <a:pt x="16" y="708"/>
                          </a:lnTo>
                          <a:lnTo>
                            <a:pt x="22" y="723"/>
                          </a:lnTo>
                          <a:lnTo>
                            <a:pt x="28" y="737"/>
                          </a:lnTo>
                          <a:lnTo>
                            <a:pt x="34" y="751"/>
                          </a:lnTo>
                          <a:lnTo>
                            <a:pt x="45" y="745"/>
                          </a:lnTo>
                          <a:lnTo>
                            <a:pt x="59" y="739"/>
                          </a:lnTo>
                          <a:lnTo>
                            <a:pt x="73" y="733"/>
                          </a:lnTo>
                          <a:lnTo>
                            <a:pt x="88" y="727"/>
                          </a:lnTo>
                          <a:lnTo>
                            <a:pt x="102" y="720"/>
                          </a:lnTo>
                          <a:lnTo>
                            <a:pt x="115" y="714"/>
                          </a:lnTo>
                          <a:lnTo>
                            <a:pt x="127" y="708"/>
                          </a:lnTo>
                          <a:lnTo>
                            <a:pt x="137" y="704"/>
                          </a:lnTo>
                          <a:lnTo>
                            <a:pt x="135" y="698"/>
                          </a:lnTo>
                          <a:lnTo>
                            <a:pt x="133" y="692"/>
                          </a:lnTo>
                          <a:lnTo>
                            <a:pt x="130" y="686"/>
                          </a:lnTo>
                          <a:lnTo>
                            <a:pt x="128" y="680"/>
                          </a:lnTo>
                          <a:lnTo>
                            <a:pt x="125" y="669"/>
                          </a:lnTo>
                          <a:lnTo>
                            <a:pt x="123" y="654"/>
                          </a:lnTo>
                          <a:lnTo>
                            <a:pt x="125" y="638"/>
                          </a:lnTo>
                          <a:lnTo>
                            <a:pt x="130" y="619"/>
                          </a:lnTo>
                          <a:lnTo>
                            <a:pt x="140" y="601"/>
                          </a:lnTo>
                          <a:lnTo>
                            <a:pt x="156" y="581"/>
                          </a:lnTo>
                          <a:lnTo>
                            <a:pt x="179" y="564"/>
                          </a:lnTo>
                          <a:lnTo>
                            <a:pt x="209" y="547"/>
                          </a:lnTo>
                          <a:lnTo>
                            <a:pt x="204" y="575"/>
                          </a:lnTo>
                          <a:lnTo>
                            <a:pt x="200" y="604"/>
                          </a:lnTo>
                          <a:lnTo>
                            <a:pt x="194" y="639"/>
                          </a:lnTo>
                          <a:lnTo>
                            <a:pt x="189" y="677"/>
                          </a:lnTo>
                          <a:lnTo>
                            <a:pt x="186" y="705"/>
                          </a:lnTo>
                          <a:lnTo>
                            <a:pt x="183" y="731"/>
                          </a:lnTo>
                          <a:lnTo>
                            <a:pt x="181" y="757"/>
                          </a:lnTo>
                          <a:lnTo>
                            <a:pt x="179" y="782"/>
                          </a:lnTo>
                          <a:lnTo>
                            <a:pt x="174" y="775"/>
                          </a:lnTo>
                          <a:lnTo>
                            <a:pt x="170" y="767"/>
                          </a:lnTo>
                          <a:lnTo>
                            <a:pt x="164" y="759"/>
                          </a:lnTo>
                          <a:lnTo>
                            <a:pt x="159" y="750"/>
                          </a:lnTo>
                          <a:lnTo>
                            <a:pt x="153" y="739"/>
                          </a:lnTo>
                          <a:lnTo>
                            <a:pt x="149" y="729"/>
                          </a:lnTo>
                          <a:lnTo>
                            <a:pt x="143" y="719"/>
                          </a:lnTo>
                          <a:lnTo>
                            <a:pt x="138" y="707"/>
                          </a:lnTo>
                          <a:lnTo>
                            <a:pt x="44" y="771"/>
                          </a:lnTo>
                          <a:lnTo>
                            <a:pt x="58" y="798"/>
                          </a:lnTo>
                          <a:lnTo>
                            <a:pt x="73" y="823"/>
                          </a:lnTo>
                          <a:lnTo>
                            <a:pt x="88" y="846"/>
                          </a:lnTo>
                          <a:lnTo>
                            <a:pt x="103" y="868"/>
                          </a:lnTo>
                          <a:lnTo>
                            <a:pt x="119" y="888"/>
                          </a:lnTo>
                          <a:lnTo>
                            <a:pt x="134" y="905"/>
                          </a:lnTo>
                          <a:lnTo>
                            <a:pt x="148" y="920"/>
                          </a:lnTo>
                          <a:lnTo>
                            <a:pt x="161" y="934"/>
                          </a:lnTo>
                          <a:lnTo>
                            <a:pt x="161" y="970"/>
                          </a:lnTo>
                          <a:lnTo>
                            <a:pt x="165" y="1041"/>
                          </a:lnTo>
                          <a:lnTo>
                            <a:pt x="170" y="1131"/>
                          </a:lnTo>
                          <a:lnTo>
                            <a:pt x="175" y="1221"/>
                          </a:lnTo>
                          <a:lnTo>
                            <a:pt x="186" y="1291"/>
                          </a:lnTo>
                          <a:lnTo>
                            <a:pt x="206" y="1406"/>
                          </a:lnTo>
                          <a:lnTo>
                            <a:pt x="234" y="1548"/>
                          </a:lnTo>
                          <a:lnTo>
                            <a:pt x="266" y="1702"/>
                          </a:lnTo>
                          <a:lnTo>
                            <a:pt x="296" y="1850"/>
                          </a:lnTo>
                          <a:lnTo>
                            <a:pt x="324" y="1976"/>
                          </a:lnTo>
                          <a:lnTo>
                            <a:pt x="342" y="2064"/>
                          </a:lnTo>
                          <a:lnTo>
                            <a:pt x="349" y="2097"/>
                          </a:lnTo>
                          <a:lnTo>
                            <a:pt x="492" y="2091"/>
                          </a:lnTo>
                          <a:lnTo>
                            <a:pt x="489" y="2063"/>
                          </a:lnTo>
                          <a:lnTo>
                            <a:pt x="482" y="1987"/>
                          </a:lnTo>
                          <a:lnTo>
                            <a:pt x="471" y="1876"/>
                          </a:lnTo>
                          <a:lnTo>
                            <a:pt x="461" y="1747"/>
                          </a:lnTo>
                          <a:lnTo>
                            <a:pt x="451" y="1613"/>
                          </a:lnTo>
                          <a:lnTo>
                            <a:pt x="444" y="1489"/>
                          </a:lnTo>
                          <a:lnTo>
                            <a:pt x="441" y="1389"/>
                          </a:lnTo>
                          <a:lnTo>
                            <a:pt x="446" y="1327"/>
                          </a:lnTo>
                          <a:lnTo>
                            <a:pt x="455" y="1297"/>
                          </a:lnTo>
                          <a:lnTo>
                            <a:pt x="467" y="1278"/>
                          </a:lnTo>
                          <a:lnTo>
                            <a:pt x="481" y="1268"/>
                          </a:lnTo>
                          <a:lnTo>
                            <a:pt x="497" y="1267"/>
                          </a:lnTo>
                          <a:lnTo>
                            <a:pt x="513" y="1274"/>
                          </a:lnTo>
                          <a:lnTo>
                            <a:pt x="531" y="1285"/>
                          </a:lnTo>
                          <a:lnTo>
                            <a:pt x="551" y="1304"/>
                          </a:lnTo>
                          <a:lnTo>
                            <a:pt x="570" y="1325"/>
                          </a:lnTo>
                          <a:lnTo>
                            <a:pt x="590" y="1351"/>
                          </a:lnTo>
                          <a:lnTo>
                            <a:pt x="608" y="1378"/>
                          </a:lnTo>
                          <a:lnTo>
                            <a:pt x="628" y="1407"/>
                          </a:lnTo>
                          <a:lnTo>
                            <a:pt x="645" y="1436"/>
                          </a:lnTo>
                          <a:lnTo>
                            <a:pt x="663" y="1464"/>
                          </a:lnTo>
                          <a:lnTo>
                            <a:pt x="678" y="1490"/>
                          </a:lnTo>
                          <a:lnTo>
                            <a:pt x="690" y="1513"/>
                          </a:lnTo>
                          <a:lnTo>
                            <a:pt x="702" y="1532"/>
                          </a:lnTo>
                          <a:lnTo>
                            <a:pt x="728" y="1578"/>
                          </a:lnTo>
                          <a:lnTo>
                            <a:pt x="755" y="1625"/>
                          </a:lnTo>
                          <a:lnTo>
                            <a:pt x="780" y="1673"/>
                          </a:lnTo>
                          <a:lnTo>
                            <a:pt x="805" y="1719"/>
                          </a:lnTo>
                          <a:lnTo>
                            <a:pt x="829" y="1767"/>
                          </a:lnTo>
                          <a:lnTo>
                            <a:pt x="852" y="1811"/>
                          </a:lnTo>
                          <a:lnTo>
                            <a:pt x="872" y="1854"/>
                          </a:lnTo>
                          <a:lnTo>
                            <a:pt x="893" y="1894"/>
                          </a:lnTo>
                          <a:lnTo>
                            <a:pt x="910" y="1932"/>
                          </a:lnTo>
                          <a:lnTo>
                            <a:pt x="926" y="1967"/>
                          </a:lnTo>
                          <a:lnTo>
                            <a:pt x="941" y="1998"/>
                          </a:lnTo>
                          <a:lnTo>
                            <a:pt x="953" y="2023"/>
                          </a:lnTo>
                          <a:lnTo>
                            <a:pt x="963" y="2045"/>
                          </a:lnTo>
                          <a:lnTo>
                            <a:pt x="970" y="2060"/>
                          </a:lnTo>
                          <a:lnTo>
                            <a:pt x="975" y="2071"/>
                          </a:lnTo>
                          <a:lnTo>
                            <a:pt x="976" y="2074"/>
                          </a:lnTo>
                          <a:lnTo>
                            <a:pt x="1153" y="2090"/>
                          </a:lnTo>
                          <a:lnTo>
                            <a:pt x="1150" y="2083"/>
                          </a:lnTo>
                          <a:lnTo>
                            <a:pt x="1140" y="2061"/>
                          </a:lnTo>
                          <a:lnTo>
                            <a:pt x="1125" y="2027"/>
                          </a:lnTo>
                          <a:lnTo>
                            <a:pt x="1104" y="1981"/>
                          </a:lnTo>
                          <a:lnTo>
                            <a:pt x="1080" y="1924"/>
                          </a:lnTo>
                          <a:lnTo>
                            <a:pt x="1051" y="1858"/>
                          </a:lnTo>
                          <a:lnTo>
                            <a:pt x="1020" y="1783"/>
                          </a:lnTo>
                          <a:lnTo>
                            <a:pt x="988" y="1700"/>
                          </a:lnTo>
                          <a:lnTo>
                            <a:pt x="952" y="1611"/>
                          </a:lnTo>
                          <a:lnTo>
                            <a:pt x="917" y="1518"/>
                          </a:lnTo>
                          <a:lnTo>
                            <a:pt x="882" y="1419"/>
                          </a:lnTo>
                          <a:lnTo>
                            <a:pt x="847" y="1317"/>
                          </a:lnTo>
                          <a:lnTo>
                            <a:pt x="814" y="1214"/>
                          </a:lnTo>
                          <a:lnTo>
                            <a:pt x="784" y="1110"/>
                          </a:lnTo>
                          <a:lnTo>
                            <a:pt x="755" y="1005"/>
                          </a:lnTo>
                          <a:lnTo>
                            <a:pt x="731" y="903"/>
                          </a:lnTo>
                          <a:close/>
                        </a:path>
                      </a:pathLst>
                    </a:custGeom>
                    <a:solidFill>
                      <a:srgbClr val="3366FF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40" name="Freeform 396"/>
                    <p:cNvSpPr>
                      <a:spLocks/>
                    </p:cNvSpPr>
                    <p:nvPr/>
                  </p:nvSpPr>
                  <p:spPr bwMode="auto">
                    <a:xfrm>
                      <a:off x="2569" y="1963"/>
                      <a:ext cx="53" cy="34"/>
                    </a:xfrm>
                    <a:custGeom>
                      <a:avLst/>
                      <a:gdLst>
                        <a:gd name="T0" fmla="*/ 52 w 104"/>
                        <a:gd name="T1" fmla="*/ 0 h 67"/>
                        <a:gd name="T2" fmla="*/ 47 w 104"/>
                        <a:gd name="T3" fmla="*/ 2 h 67"/>
                        <a:gd name="T4" fmla="*/ 41 w 104"/>
                        <a:gd name="T5" fmla="*/ 5 h 67"/>
                        <a:gd name="T6" fmla="*/ 35 w 104"/>
                        <a:gd name="T7" fmla="*/ 8 h 67"/>
                        <a:gd name="T8" fmla="*/ 28 w 104"/>
                        <a:gd name="T9" fmla="*/ 12 h 67"/>
                        <a:gd name="T10" fmla="*/ 20 w 104"/>
                        <a:gd name="T11" fmla="*/ 15 h 67"/>
                        <a:gd name="T12" fmla="*/ 13 w 104"/>
                        <a:gd name="T13" fmla="*/ 18 h 67"/>
                        <a:gd name="T14" fmla="*/ 6 w 104"/>
                        <a:gd name="T15" fmla="*/ 21 h 67"/>
                        <a:gd name="T16" fmla="*/ 0 w 104"/>
                        <a:gd name="T17" fmla="*/ 24 h 67"/>
                        <a:gd name="T18" fmla="*/ 1 w 104"/>
                        <a:gd name="T19" fmla="*/ 26 h 67"/>
                        <a:gd name="T20" fmla="*/ 3 w 104"/>
                        <a:gd name="T21" fmla="*/ 29 h 67"/>
                        <a:gd name="T22" fmla="*/ 4 w 104"/>
                        <a:gd name="T23" fmla="*/ 31 h 67"/>
                        <a:gd name="T24" fmla="*/ 5 w 104"/>
                        <a:gd name="T25" fmla="*/ 34 h 67"/>
                        <a:gd name="T26" fmla="*/ 53 w 104"/>
                        <a:gd name="T27" fmla="*/ 2 h 67"/>
                        <a:gd name="T28" fmla="*/ 53 w 104"/>
                        <a:gd name="T29" fmla="*/ 1 h 67"/>
                        <a:gd name="T30" fmla="*/ 53 w 104"/>
                        <a:gd name="T31" fmla="*/ 1 h 67"/>
                        <a:gd name="T32" fmla="*/ 53 w 104"/>
                        <a:gd name="T33" fmla="*/ 1 h 67"/>
                        <a:gd name="T34" fmla="*/ 52 w 104"/>
                        <a:gd name="T35" fmla="*/ 0 h 67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0" t="0" r="r" b="b"/>
                      <a:pathLst>
                        <a:path w="104" h="67">
                          <a:moveTo>
                            <a:pt x="103" y="0"/>
                          </a:moveTo>
                          <a:lnTo>
                            <a:pt x="93" y="4"/>
                          </a:lnTo>
                          <a:lnTo>
                            <a:pt x="81" y="10"/>
                          </a:lnTo>
                          <a:lnTo>
                            <a:pt x="68" y="16"/>
                          </a:lnTo>
                          <a:lnTo>
                            <a:pt x="54" y="23"/>
                          </a:lnTo>
                          <a:lnTo>
                            <a:pt x="39" y="29"/>
                          </a:lnTo>
                          <a:lnTo>
                            <a:pt x="25" y="35"/>
                          </a:lnTo>
                          <a:lnTo>
                            <a:pt x="11" y="41"/>
                          </a:lnTo>
                          <a:lnTo>
                            <a:pt x="0" y="47"/>
                          </a:lnTo>
                          <a:lnTo>
                            <a:pt x="2" y="51"/>
                          </a:lnTo>
                          <a:lnTo>
                            <a:pt x="5" y="57"/>
                          </a:lnTo>
                          <a:lnTo>
                            <a:pt x="8" y="62"/>
                          </a:lnTo>
                          <a:lnTo>
                            <a:pt x="10" y="67"/>
                          </a:lnTo>
                          <a:lnTo>
                            <a:pt x="104" y="3"/>
                          </a:lnTo>
                          <a:lnTo>
                            <a:pt x="104" y="2"/>
                          </a:lnTo>
                          <a:lnTo>
                            <a:pt x="104" y="1"/>
                          </a:lnTo>
                          <a:lnTo>
                            <a:pt x="103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41" name="Freeform 397"/>
                    <p:cNvSpPr>
                      <a:spLocks/>
                    </p:cNvSpPr>
                    <p:nvPr/>
                  </p:nvSpPr>
                  <p:spPr bwMode="auto">
                    <a:xfrm>
                      <a:off x="2945" y="1993"/>
                      <a:ext cx="199" cy="165"/>
                    </a:xfrm>
                    <a:custGeom>
                      <a:avLst/>
                      <a:gdLst>
                        <a:gd name="T0" fmla="*/ 2 w 397"/>
                        <a:gd name="T1" fmla="*/ 138 h 331"/>
                        <a:gd name="T2" fmla="*/ 27 w 397"/>
                        <a:gd name="T3" fmla="*/ 120 h 331"/>
                        <a:gd name="T4" fmla="*/ 42 w 397"/>
                        <a:gd name="T5" fmla="*/ 139 h 331"/>
                        <a:gd name="T6" fmla="*/ 17 w 397"/>
                        <a:gd name="T7" fmla="*/ 158 h 331"/>
                        <a:gd name="T8" fmla="*/ 23 w 397"/>
                        <a:gd name="T9" fmla="*/ 161 h 331"/>
                        <a:gd name="T10" fmla="*/ 28 w 397"/>
                        <a:gd name="T11" fmla="*/ 164 h 331"/>
                        <a:gd name="T12" fmla="*/ 35 w 397"/>
                        <a:gd name="T13" fmla="*/ 165 h 331"/>
                        <a:gd name="T14" fmla="*/ 40 w 397"/>
                        <a:gd name="T15" fmla="*/ 165 h 331"/>
                        <a:gd name="T16" fmla="*/ 47 w 397"/>
                        <a:gd name="T17" fmla="*/ 165 h 331"/>
                        <a:gd name="T18" fmla="*/ 53 w 397"/>
                        <a:gd name="T19" fmla="*/ 163 h 331"/>
                        <a:gd name="T20" fmla="*/ 58 w 397"/>
                        <a:gd name="T21" fmla="*/ 161 h 331"/>
                        <a:gd name="T22" fmla="*/ 64 w 397"/>
                        <a:gd name="T23" fmla="*/ 157 h 331"/>
                        <a:gd name="T24" fmla="*/ 69 w 397"/>
                        <a:gd name="T25" fmla="*/ 153 h 331"/>
                        <a:gd name="T26" fmla="*/ 72 w 397"/>
                        <a:gd name="T27" fmla="*/ 148 h 331"/>
                        <a:gd name="T28" fmla="*/ 75 w 397"/>
                        <a:gd name="T29" fmla="*/ 143 h 331"/>
                        <a:gd name="T30" fmla="*/ 77 w 397"/>
                        <a:gd name="T31" fmla="*/ 137 h 331"/>
                        <a:gd name="T32" fmla="*/ 78 w 397"/>
                        <a:gd name="T33" fmla="*/ 131 h 331"/>
                        <a:gd name="T34" fmla="*/ 79 w 397"/>
                        <a:gd name="T35" fmla="*/ 125 h 331"/>
                        <a:gd name="T36" fmla="*/ 78 w 397"/>
                        <a:gd name="T37" fmla="*/ 119 h 331"/>
                        <a:gd name="T38" fmla="*/ 77 w 397"/>
                        <a:gd name="T39" fmla="*/ 113 h 331"/>
                        <a:gd name="T40" fmla="*/ 194 w 397"/>
                        <a:gd name="T41" fmla="*/ 24 h 331"/>
                        <a:gd name="T42" fmla="*/ 197 w 397"/>
                        <a:gd name="T43" fmla="*/ 20 h 331"/>
                        <a:gd name="T44" fmla="*/ 199 w 397"/>
                        <a:gd name="T45" fmla="*/ 15 h 331"/>
                        <a:gd name="T46" fmla="*/ 198 w 397"/>
                        <a:gd name="T47" fmla="*/ 10 h 331"/>
                        <a:gd name="T48" fmla="*/ 196 w 397"/>
                        <a:gd name="T49" fmla="*/ 5 h 331"/>
                        <a:gd name="T50" fmla="*/ 194 w 397"/>
                        <a:gd name="T51" fmla="*/ 3 h 331"/>
                        <a:gd name="T52" fmla="*/ 192 w 397"/>
                        <a:gd name="T53" fmla="*/ 2 h 331"/>
                        <a:gd name="T54" fmla="*/ 190 w 397"/>
                        <a:gd name="T55" fmla="*/ 1 h 331"/>
                        <a:gd name="T56" fmla="*/ 187 w 397"/>
                        <a:gd name="T57" fmla="*/ 0 h 331"/>
                        <a:gd name="T58" fmla="*/ 184 w 397"/>
                        <a:gd name="T59" fmla="*/ 0 h 331"/>
                        <a:gd name="T60" fmla="*/ 182 w 397"/>
                        <a:gd name="T61" fmla="*/ 1 h 331"/>
                        <a:gd name="T62" fmla="*/ 180 w 397"/>
                        <a:gd name="T63" fmla="*/ 1 h 331"/>
                        <a:gd name="T64" fmla="*/ 178 w 397"/>
                        <a:gd name="T65" fmla="*/ 3 h 331"/>
                        <a:gd name="T66" fmla="*/ 60 w 397"/>
                        <a:gd name="T67" fmla="*/ 93 h 331"/>
                        <a:gd name="T68" fmla="*/ 55 w 397"/>
                        <a:gd name="T69" fmla="*/ 90 h 331"/>
                        <a:gd name="T70" fmla="*/ 50 w 397"/>
                        <a:gd name="T71" fmla="*/ 88 h 331"/>
                        <a:gd name="T72" fmla="*/ 44 w 397"/>
                        <a:gd name="T73" fmla="*/ 87 h 331"/>
                        <a:gd name="T74" fmla="*/ 38 w 397"/>
                        <a:gd name="T75" fmla="*/ 87 h 331"/>
                        <a:gd name="T76" fmla="*/ 32 w 397"/>
                        <a:gd name="T77" fmla="*/ 88 h 331"/>
                        <a:gd name="T78" fmla="*/ 27 w 397"/>
                        <a:gd name="T79" fmla="*/ 89 h 331"/>
                        <a:gd name="T80" fmla="*/ 21 w 397"/>
                        <a:gd name="T81" fmla="*/ 92 h 331"/>
                        <a:gd name="T82" fmla="*/ 16 w 397"/>
                        <a:gd name="T83" fmla="*/ 95 h 331"/>
                        <a:gd name="T84" fmla="*/ 11 w 397"/>
                        <a:gd name="T85" fmla="*/ 100 h 331"/>
                        <a:gd name="T86" fmla="*/ 7 w 397"/>
                        <a:gd name="T87" fmla="*/ 104 h 331"/>
                        <a:gd name="T88" fmla="*/ 4 w 397"/>
                        <a:gd name="T89" fmla="*/ 109 h 331"/>
                        <a:gd name="T90" fmla="*/ 2 w 397"/>
                        <a:gd name="T91" fmla="*/ 115 h 331"/>
                        <a:gd name="T92" fmla="*/ 1 w 397"/>
                        <a:gd name="T93" fmla="*/ 120 h 331"/>
                        <a:gd name="T94" fmla="*/ 0 w 397"/>
                        <a:gd name="T95" fmla="*/ 127 h 331"/>
                        <a:gd name="T96" fmla="*/ 1 w 397"/>
                        <a:gd name="T97" fmla="*/ 132 h 331"/>
                        <a:gd name="T98" fmla="*/ 2 w 397"/>
                        <a:gd name="T99" fmla="*/ 138 h 331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</a:gdLst>
                      <a:ahLst/>
                      <a:cxnLst>
                        <a:cxn ang="T100">
                          <a:pos x="T0" y="T1"/>
                        </a:cxn>
                        <a:cxn ang="T101">
                          <a:pos x="T2" y="T3"/>
                        </a:cxn>
                        <a:cxn ang="T102">
                          <a:pos x="T4" y="T5"/>
                        </a:cxn>
                        <a:cxn ang="T103">
                          <a:pos x="T6" y="T7"/>
                        </a:cxn>
                        <a:cxn ang="T104">
                          <a:pos x="T8" y="T9"/>
                        </a:cxn>
                        <a:cxn ang="T105">
                          <a:pos x="T10" y="T11"/>
                        </a:cxn>
                        <a:cxn ang="T106">
                          <a:pos x="T12" y="T13"/>
                        </a:cxn>
                        <a:cxn ang="T107">
                          <a:pos x="T14" y="T15"/>
                        </a:cxn>
                        <a:cxn ang="T108">
                          <a:pos x="T16" y="T17"/>
                        </a:cxn>
                        <a:cxn ang="T109">
                          <a:pos x="T18" y="T19"/>
                        </a:cxn>
                        <a:cxn ang="T110">
                          <a:pos x="T20" y="T21"/>
                        </a:cxn>
                        <a:cxn ang="T111">
                          <a:pos x="T22" y="T23"/>
                        </a:cxn>
                        <a:cxn ang="T112">
                          <a:pos x="T24" y="T25"/>
                        </a:cxn>
                        <a:cxn ang="T113">
                          <a:pos x="T26" y="T27"/>
                        </a:cxn>
                        <a:cxn ang="T114">
                          <a:pos x="T28" y="T29"/>
                        </a:cxn>
                        <a:cxn ang="T115">
                          <a:pos x="T30" y="T31"/>
                        </a:cxn>
                        <a:cxn ang="T116">
                          <a:pos x="T32" y="T33"/>
                        </a:cxn>
                        <a:cxn ang="T117">
                          <a:pos x="T34" y="T35"/>
                        </a:cxn>
                        <a:cxn ang="T118">
                          <a:pos x="T36" y="T37"/>
                        </a:cxn>
                        <a:cxn ang="T119">
                          <a:pos x="T38" y="T39"/>
                        </a:cxn>
                        <a:cxn ang="T120">
                          <a:pos x="T40" y="T41"/>
                        </a:cxn>
                        <a:cxn ang="T121">
                          <a:pos x="T42" y="T43"/>
                        </a:cxn>
                        <a:cxn ang="T122">
                          <a:pos x="T44" y="T45"/>
                        </a:cxn>
                        <a:cxn ang="T123">
                          <a:pos x="T46" y="T47"/>
                        </a:cxn>
                        <a:cxn ang="T124">
                          <a:pos x="T48" y="T49"/>
                        </a:cxn>
                        <a:cxn ang="T125">
                          <a:pos x="T50" y="T51"/>
                        </a:cxn>
                        <a:cxn ang="T126">
                          <a:pos x="T52" y="T53"/>
                        </a:cxn>
                        <a:cxn ang="T127">
                          <a:pos x="T54" y="T55"/>
                        </a:cxn>
                        <a:cxn ang="T128">
                          <a:pos x="T56" y="T57"/>
                        </a:cxn>
                        <a:cxn ang="T129">
                          <a:pos x="T58" y="T59"/>
                        </a:cxn>
                        <a:cxn ang="T130">
                          <a:pos x="T60" y="T61"/>
                        </a:cxn>
                        <a:cxn ang="T131">
                          <a:pos x="T62" y="T63"/>
                        </a:cxn>
                        <a:cxn ang="T132">
                          <a:pos x="T64" y="T65"/>
                        </a:cxn>
                        <a:cxn ang="T133">
                          <a:pos x="T66" y="T67"/>
                        </a:cxn>
                        <a:cxn ang="T134">
                          <a:pos x="T68" y="T69"/>
                        </a:cxn>
                        <a:cxn ang="T135">
                          <a:pos x="T70" y="T71"/>
                        </a:cxn>
                        <a:cxn ang="T136">
                          <a:pos x="T72" y="T73"/>
                        </a:cxn>
                        <a:cxn ang="T137">
                          <a:pos x="T74" y="T75"/>
                        </a:cxn>
                        <a:cxn ang="T138">
                          <a:pos x="T76" y="T77"/>
                        </a:cxn>
                        <a:cxn ang="T139">
                          <a:pos x="T78" y="T79"/>
                        </a:cxn>
                        <a:cxn ang="T140">
                          <a:pos x="T80" y="T81"/>
                        </a:cxn>
                        <a:cxn ang="T141">
                          <a:pos x="T82" y="T83"/>
                        </a:cxn>
                        <a:cxn ang="T142">
                          <a:pos x="T84" y="T85"/>
                        </a:cxn>
                        <a:cxn ang="T143">
                          <a:pos x="T86" y="T87"/>
                        </a:cxn>
                        <a:cxn ang="T144">
                          <a:pos x="T88" y="T89"/>
                        </a:cxn>
                        <a:cxn ang="T145">
                          <a:pos x="T90" y="T91"/>
                        </a:cxn>
                        <a:cxn ang="T146">
                          <a:pos x="T92" y="T93"/>
                        </a:cxn>
                        <a:cxn ang="T147">
                          <a:pos x="T94" y="T95"/>
                        </a:cxn>
                        <a:cxn ang="T148">
                          <a:pos x="T96" y="T97"/>
                        </a:cxn>
                        <a:cxn ang="T149">
                          <a:pos x="T98" y="T99"/>
                        </a:cxn>
                      </a:cxnLst>
                      <a:rect l="0" t="0" r="r" b="b"/>
                      <a:pathLst>
                        <a:path w="397" h="331">
                          <a:moveTo>
                            <a:pt x="4" y="277"/>
                          </a:moveTo>
                          <a:lnTo>
                            <a:pt x="53" y="240"/>
                          </a:lnTo>
                          <a:lnTo>
                            <a:pt x="83" y="278"/>
                          </a:lnTo>
                          <a:lnTo>
                            <a:pt x="34" y="316"/>
                          </a:lnTo>
                          <a:lnTo>
                            <a:pt x="45" y="323"/>
                          </a:lnTo>
                          <a:lnTo>
                            <a:pt x="56" y="328"/>
                          </a:lnTo>
                          <a:lnTo>
                            <a:pt x="69" y="330"/>
                          </a:lnTo>
                          <a:lnTo>
                            <a:pt x="80" y="331"/>
                          </a:lnTo>
                          <a:lnTo>
                            <a:pt x="93" y="330"/>
                          </a:lnTo>
                          <a:lnTo>
                            <a:pt x="105" y="326"/>
                          </a:lnTo>
                          <a:lnTo>
                            <a:pt x="116" y="322"/>
                          </a:lnTo>
                          <a:lnTo>
                            <a:pt x="128" y="315"/>
                          </a:lnTo>
                          <a:lnTo>
                            <a:pt x="137" y="306"/>
                          </a:lnTo>
                          <a:lnTo>
                            <a:pt x="144" y="296"/>
                          </a:lnTo>
                          <a:lnTo>
                            <a:pt x="150" y="286"/>
                          </a:lnTo>
                          <a:lnTo>
                            <a:pt x="154" y="275"/>
                          </a:lnTo>
                          <a:lnTo>
                            <a:pt x="156" y="263"/>
                          </a:lnTo>
                          <a:lnTo>
                            <a:pt x="158" y="251"/>
                          </a:lnTo>
                          <a:lnTo>
                            <a:pt x="156" y="239"/>
                          </a:lnTo>
                          <a:lnTo>
                            <a:pt x="153" y="227"/>
                          </a:lnTo>
                          <a:lnTo>
                            <a:pt x="387" y="48"/>
                          </a:lnTo>
                          <a:lnTo>
                            <a:pt x="394" y="40"/>
                          </a:lnTo>
                          <a:lnTo>
                            <a:pt x="397" y="30"/>
                          </a:lnTo>
                          <a:lnTo>
                            <a:pt x="396" y="20"/>
                          </a:lnTo>
                          <a:lnTo>
                            <a:pt x="391" y="11"/>
                          </a:lnTo>
                          <a:lnTo>
                            <a:pt x="388" y="7"/>
                          </a:lnTo>
                          <a:lnTo>
                            <a:pt x="383" y="4"/>
                          </a:lnTo>
                          <a:lnTo>
                            <a:pt x="379" y="2"/>
                          </a:lnTo>
                          <a:lnTo>
                            <a:pt x="374" y="0"/>
                          </a:lnTo>
                          <a:lnTo>
                            <a:pt x="368" y="0"/>
                          </a:lnTo>
                          <a:lnTo>
                            <a:pt x="364" y="2"/>
                          </a:lnTo>
                          <a:lnTo>
                            <a:pt x="359" y="3"/>
                          </a:lnTo>
                          <a:lnTo>
                            <a:pt x="355" y="6"/>
                          </a:lnTo>
                          <a:lnTo>
                            <a:pt x="120" y="186"/>
                          </a:lnTo>
                          <a:lnTo>
                            <a:pt x="109" y="180"/>
                          </a:lnTo>
                          <a:lnTo>
                            <a:pt x="99" y="177"/>
                          </a:lnTo>
                          <a:lnTo>
                            <a:pt x="87" y="175"/>
                          </a:lnTo>
                          <a:lnTo>
                            <a:pt x="76" y="174"/>
                          </a:lnTo>
                          <a:lnTo>
                            <a:pt x="63" y="177"/>
                          </a:lnTo>
                          <a:lnTo>
                            <a:pt x="53" y="179"/>
                          </a:lnTo>
                          <a:lnTo>
                            <a:pt x="41" y="184"/>
                          </a:lnTo>
                          <a:lnTo>
                            <a:pt x="31" y="190"/>
                          </a:lnTo>
                          <a:lnTo>
                            <a:pt x="22" y="200"/>
                          </a:lnTo>
                          <a:lnTo>
                            <a:pt x="14" y="209"/>
                          </a:lnTo>
                          <a:lnTo>
                            <a:pt x="8" y="219"/>
                          </a:lnTo>
                          <a:lnTo>
                            <a:pt x="3" y="230"/>
                          </a:lnTo>
                          <a:lnTo>
                            <a:pt x="1" y="241"/>
                          </a:lnTo>
                          <a:lnTo>
                            <a:pt x="0" y="254"/>
                          </a:lnTo>
                          <a:lnTo>
                            <a:pt x="1" y="265"/>
                          </a:lnTo>
                          <a:lnTo>
                            <a:pt x="4" y="277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42" name="Freeform 398"/>
                    <p:cNvSpPr>
                      <a:spLocks/>
                    </p:cNvSpPr>
                    <p:nvPr/>
                  </p:nvSpPr>
                  <p:spPr bwMode="auto">
                    <a:xfrm>
                      <a:off x="2738" y="1767"/>
                      <a:ext cx="81" cy="81"/>
                    </a:xfrm>
                    <a:custGeom>
                      <a:avLst/>
                      <a:gdLst>
                        <a:gd name="T0" fmla="*/ 2 w 162"/>
                        <a:gd name="T1" fmla="*/ 0 h 161"/>
                        <a:gd name="T2" fmla="*/ 1 w 162"/>
                        <a:gd name="T3" fmla="*/ 8 h 161"/>
                        <a:gd name="T4" fmla="*/ 0 w 162"/>
                        <a:gd name="T5" fmla="*/ 26 h 161"/>
                        <a:gd name="T6" fmla="*/ 0 w 162"/>
                        <a:gd name="T7" fmla="*/ 46 h 161"/>
                        <a:gd name="T8" fmla="*/ 2 w 162"/>
                        <a:gd name="T9" fmla="*/ 60 h 161"/>
                        <a:gd name="T10" fmla="*/ 7 w 162"/>
                        <a:gd name="T11" fmla="*/ 69 h 161"/>
                        <a:gd name="T12" fmla="*/ 14 w 162"/>
                        <a:gd name="T13" fmla="*/ 75 h 161"/>
                        <a:gd name="T14" fmla="*/ 22 w 162"/>
                        <a:gd name="T15" fmla="*/ 79 h 161"/>
                        <a:gd name="T16" fmla="*/ 31 w 162"/>
                        <a:gd name="T17" fmla="*/ 81 h 161"/>
                        <a:gd name="T18" fmla="*/ 41 w 162"/>
                        <a:gd name="T19" fmla="*/ 81 h 161"/>
                        <a:gd name="T20" fmla="*/ 50 w 162"/>
                        <a:gd name="T21" fmla="*/ 79 h 161"/>
                        <a:gd name="T22" fmla="*/ 58 w 162"/>
                        <a:gd name="T23" fmla="*/ 74 h 161"/>
                        <a:gd name="T24" fmla="*/ 65 w 162"/>
                        <a:gd name="T25" fmla="*/ 68 h 161"/>
                        <a:gd name="T26" fmla="*/ 75 w 162"/>
                        <a:gd name="T27" fmla="*/ 48 h 161"/>
                        <a:gd name="T28" fmla="*/ 79 w 162"/>
                        <a:gd name="T29" fmla="*/ 27 h 161"/>
                        <a:gd name="T30" fmla="*/ 81 w 162"/>
                        <a:gd name="T31" fmla="*/ 9 h 161"/>
                        <a:gd name="T32" fmla="*/ 81 w 162"/>
                        <a:gd name="T33" fmla="*/ 2 h 161"/>
                        <a:gd name="T34" fmla="*/ 80 w 162"/>
                        <a:gd name="T35" fmla="*/ 3 h 161"/>
                        <a:gd name="T36" fmla="*/ 77 w 162"/>
                        <a:gd name="T37" fmla="*/ 4 h 161"/>
                        <a:gd name="T38" fmla="*/ 72 w 162"/>
                        <a:gd name="T39" fmla="*/ 7 h 161"/>
                        <a:gd name="T40" fmla="*/ 66 w 162"/>
                        <a:gd name="T41" fmla="*/ 10 h 161"/>
                        <a:gd name="T42" fmla="*/ 60 w 162"/>
                        <a:gd name="T43" fmla="*/ 13 h 161"/>
                        <a:gd name="T44" fmla="*/ 53 w 162"/>
                        <a:gd name="T45" fmla="*/ 16 h 161"/>
                        <a:gd name="T46" fmla="*/ 46 w 162"/>
                        <a:gd name="T47" fmla="*/ 17 h 161"/>
                        <a:gd name="T48" fmla="*/ 40 w 162"/>
                        <a:gd name="T49" fmla="*/ 17 h 161"/>
                        <a:gd name="T50" fmla="*/ 34 w 162"/>
                        <a:gd name="T51" fmla="*/ 16 h 161"/>
                        <a:gd name="T52" fmla="*/ 28 w 162"/>
                        <a:gd name="T53" fmla="*/ 14 h 161"/>
                        <a:gd name="T54" fmla="*/ 22 w 162"/>
                        <a:gd name="T55" fmla="*/ 11 h 161"/>
                        <a:gd name="T56" fmla="*/ 16 w 162"/>
                        <a:gd name="T57" fmla="*/ 8 h 161"/>
                        <a:gd name="T58" fmla="*/ 11 w 162"/>
                        <a:gd name="T59" fmla="*/ 5 h 161"/>
                        <a:gd name="T60" fmla="*/ 6 w 162"/>
                        <a:gd name="T61" fmla="*/ 3 h 161"/>
                        <a:gd name="T62" fmla="*/ 3 w 162"/>
                        <a:gd name="T63" fmla="*/ 1 h 161"/>
                        <a:gd name="T64" fmla="*/ 2 w 162"/>
                        <a:gd name="T65" fmla="*/ 0 h 161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0" t="0" r="r" b="b"/>
                      <a:pathLst>
                        <a:path w="162" h="161">
                          <a:moveTo>
                            <a:pt x="3" y="0"/>
                          </a:moveTo>
                          <a:lnTo>
                            <a:pt x="2" y="16"/>
                          </a:lnTo>
                          <a:lnTo>
                            <a:pt x="0" y="52"/>
                          </a:lnTo>
                          <a:lnTo>
                            <a:pt x="0" y="92"/>
                          </a:lnTo>
                          <a:lnTo>
                            <a:pt x="3" y="120"/>
                          </a:lnTo>
                          <a:lnTo>
                            <a:pt x="13" y="137"/>
                          </a:lnTo>
                          <a:lnTo>
                            <a:pt x="27" y="150"/>
                          </a:lnTo>
                          <a:lnTo>
                            <a:pt x="44" y="158"/>
                          </a:lnTo>
                          <a:lnTo>
                            <a:pt x="61" y="161"/>
                          </a:lnTo>
                          <a:lnTo>
                            <a:pt x="81" y="161"/>
                          </a:lnTo>
                          <a:lnTo>
                            <a:pt x="99" y="157"/>
                          </a:lnTo>
                          <a:lnTo>
                            <a:pt x="115" y="147"/>
                          </a:lnTo>
                          <a:lnTo>
                            <a:pt x="129" y="135"/>
                          </a:lnTo>
                          <a:lnTo>
                            <a:pt x="149" y="96"/>
                          </a:lnTo>
                          <a:lnTo>
                            <a:pt x="158" y="53"/>
                          </a:lnTo>
                          <a:lnTo>
                            <a:pt x="162" y="17"/>
                          </a:lnTo>
                          <a:lnTo>
                            <a:pt x="162" y="3"/>
                          </a:lnTo>
                          <a:lnTo>
                            <a:pt x="160" y="5"/>
                          </a:lnTo>
                          <a:lnTo>
                            <a:pt x="153" y="8"/>
                          </a:lnTo>
                          <a:lnTo>
                            <a:pt x="144" y="14"/>
                          </a:lnTo>
                          <a:lnTo>
                            <a:pt x="131" y="20"/>
                          </a:lnTo>
                          <a:lnTo>
                            <a:pt x="119" y="25"/>
                          </a:lnTo>
                          <a:lnTo>
                            <a:pt x="105" y="31"/>
                          </a:lnTo>
                          <a:lnTo>
                            <a:pt x="91" y="33"/>
                          </a:lnTo>
                          <a:lnTo>
                            <a:pt x="80" y="34"/>
                          </a:lnTo>
                          <a:lnTo>
                            <a:pt x="68" y="32"/>
                          </a:lnTo>
                          <a:lnTo>
                            <a:pt x="56" y="28"/>
                          </a:lnTo>
                          <a:lnTo>
                            <a:pt x="44" y="22"/>
                          </a:lnTo>
                          <a:lnTo>
                            <a:pt x="31" y="16"/>
                          </a:lnTo>
                          <a:lnTo>
                            <a:pt x="21" y="10"/>
                          </a:lnTo>
                          <a:lnTo>
                            <a:pt x="12" y="5"/>
                          </a:lnTo>
                          <a:lnTo>
                            <a:pt x="6" y="1"/>
                          </a:lnTo>
                          <a:lnTo>
                            <a:pt x="3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43" name="Freeform 399"/>
                    <p:cNvSpPr>
                      <a:spLocks/>
                    </p:cNvSpPr>
                    <p:nvPr/>
                  </p:nvSpPr>
                  <p:spPr bwMode="auto">
                    <a:xfrm>
                      <a:off x="2858" y="1773"/>
                      <a:ext cx="93" cy="119"/>
                    </a:xfrm>
                    <a:custGeom>
                      <a:avLst/>
                      <a:gdLst>
                        <a:gd name="T0" fmla="*/ 0 w 185"/>
                        <a:gd name="T1" fmla="*/ 0 h 239"/>
                        <a:gd name="T2" fmla="*/ 0 w 185"/>
                        <a:gd name="T3" fmla="*/ 10 h 239"/>
                        <a:gd name="T4" fmla="*/ 1 w 185"/>
                        <a:gd name="T5" fmla="*/ 34 h 239"/>
                        <a:gd name="T6" fmla="*/ 3 w 185"/>
                        <a:gd name="T7" fmla="*/ 62 h 239"/>
                        <a:gd name="T8" fmla="*/ 7 w 185"/>
                        <a:gd name="T9" fmla="*/ 84 h 239"/>
                        <a:gd name="T10" fmla="*/ 9 w 185"/>
                        <a:gd name="T11" fmla="*/ 90 h 239"/>
                        <a:gd name="T12" fmla="*/ 12 w 185"/>
                        <a:gd name="T13" fmla="*/ 97 h 239"/>
                        <a:gd name="T14" fmla="*/ 14 w 185"/>
                        <a:gd name="T15" fmla="*/ 103 h 239"/>
                        <a:gd name="T16" fmla="*/ 17 w 185"/>
                        <a:gd name="T17" fmla="*/ 109 h 239"/>
                        <a:gd name="T18" fmla="*/ 20 w 185"/>
                        <a:gd name="T19" fmla="*/ 114 h 239"/>
                        <a:gd name="T20" fmla="*/ 22 w 185"/>
                        <a:gd name="T21" fmla="*/ 117 h 239"/>
                        <a:gd name="T22" fmla="*/ 24 w 185"/>
                        <a:gd name="T23" fmla="*/ 119 h 239"/>
                        <a:gd name="T24" fmla="*/ 26 w 185"/>
                        <a:gd name="T25" fmla="*/ 119 h 239"/>
                        <a:gd name="T26" fmla="*/ 28 w 185"/>
                        <a:gd name="T27" fmla="*/ 109 h 239"/>
                        <a:gd name="T28" fmla="*/ 30 w 185"/>
                        <a:gd name="T29" fmla="*/ 93 h 239"/>
                        <a:gd name="T30" fmla="*/ 31 w 185"/>
                        <a:gd name="T31" fmla="*/ 78 h 239"/>
                        <a:gd name="T32" fmla="*/ 31 w 185"/>
                        <a:gd name="T33" fmla="*/ 71 h 239"/>
                        <a:gd name="T34" fmla="*/ 73 w 185"/>
                        <a:gd name="T35" fmla="*/ 105 h 239"/>
                        <a:gd name="T36" fmla="*/ 93 w 185"/>
                        <a:gd name="T37" fmla="*/ 64 h 239"/>
                        <a:gd name="T38" fmla="*/ 92 w 185"/>
                        <a:gd name="T39" fmla="*/ 63 h 239"/>
                        <a:gd name="T40" fmla="*/ 89 w 185"/>
                        <a:gd name="T41" fmla="*/ 59 h 239"/>
                        <a:gd name="T42" fmla="*/ 84 w 185"/>
                        <a:gd name="T43" fmla="*/ 53 h 239"/>
                        <a:gd name="T44" fmla="*/ 78 w 185"/>
                        <a:gd name="T45" fmla="*/ 46 h 239"/>
                        <a:gd name="T46" fmla="*/ 70 w 185"/>
                        <a:gd name="T47" fmla="*/ 38 h 239"/>
                        <a:gd name="T48" fmla="*/ 61 w 185"/>
                        <a:gd name="T49" fmla="*/ 30 h 239"/>
                        <a:gd name="T50" fmla="*/ 51 w 185"/>
                        <a:gd name="T51" fmla="*/ 22 h 239"/>
                        <a:gd name="T52" fmla="*/ 41 w 185"/>
                        <a:gd name="T53" fmla="*/ 16 h 239"/>
                        <a:gd name="T54" fmla="*/ 31 w 185"/>
                        <a:gd name="T55" fmla="*/ 10 h 239"/>
                        <a:gd name="T56" fmla="*/ 23 w 185"/>
                        <a:gd name="T57" fmla="*/ 6 h 239"/>
                        <a:gd name="T58" fmla="*/ 16 w 185"/>
                        <a:gd name="T59" fmla="*/ 4 h 239"/>
                        <a:gd name="T60" fmla="*/ 10 w 185"/>
                        <a:gd name="T61" fmla="*/ 2 h 239"/>
                        <a:gd name="T62" fmla="*/ 6 w 185"/>
                        <a:gd name="T63" fmla="*/ 1 h 239"/>
                        <a:gd name="T64" fmla="*/ 3 w 185"/>
                        <a:gd name="T65" fmla="*/ 0 h 239"/>
                        <a:gd name="T66" fmla="*/ 1 w 185"/>
                        <a:gd name="T67" fmla="*/ 0 h 239"/>
                        <a:gd name="T68" fmla="*/ 0 w 185"/>
                        <a:gd name="T69" fmla="*/ 0 h 239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0" t="0" r="r" b="b"/>
                      <a:pathLst>
                        <a:path w="185" h="239">
                          <a:moveTo>
                            <a:pt x="0" y="0"/>
                          </a:moveTo>
                          <a:lnTo>
                            <a:pt x="0" y="21"/>
                          </a:lnTo>
                          <a:lnTo>
                            <a:pt x="2" y="68"/>
                          </a:lnTo>
                          <a:lnTo>
                            <a:pt x="6" y="125"/>
                          </a:lnTo>
                          <a:lnTo>
                            <a:pt x="14" y="169"/>
                          </a:lnTo>
                          <a:lnTo>
                            <a:pt x="17" y="180"/>
                          </a:lnTo>
                          <a:lnTo>
                            <a:pt x="23" y="194"/>
                          </a:lnTo>
                          <a:lnTo>
                            <a:pt x="28" y="207"/>
                          </a:lnTo>
                          <a:lnTo>
                            <a:pt x="33" y="218"/>
                          </a:lnTo>
                          <a:lnTo>
                            <a:pt x="39" y="229"/>
                          </a:lnTo>
                          <a:lnTo>
                            <a:pt x="44" y="235"/>
                          </a:lnTo>
                          <a:lnTo>
                            <a:pt x="48" y="239"/>
                          </a:lnTo>
                          <a:lnTo>
                            <a:pt x="51" y="238"/>
                          </a:lnTo>
                          <a:lnTo>
                            <a:pt x="55" y="218"/>
                          </a:lnTo>
                          <a:lnTo>
                            <a:pt x="59" y="186"/>
                          </a:lnTo>
                          <a:lnTo>
                            <a:pt x="61" y="156"/>
                          </a:lnTo>
                          <a:lnTo>
                            <a:pt x="62" y="143"/>
                          </a:lnTo>
                          <a:lnTo>
                            <a:pt x="145" y="211"/>
                          </a:lnTo>
                          <a:lnTo>
                            <a:pt x="185" y="129"/>
                          </a:lnTo>
                          <a:lnTo>
                            <a:pt x="183" y="126"/>
                          </a:lnTo>
                          <a:lnTo>
                            <a:pt x="177" y="119"/>
                          </a:lnTo>
                          <a:lnTo>
                            <a:pt x="168" y="106"/>
                          </a:lnTo>
                          <a:lnTo>
                            <a:pt x="155" y="93"/>
                          </a:lnTo>
                          <a:lnTo>
                            <a:pt x="139" y="76"/>
                          </a:lnTo>
                          <a:lnTo>
                            <a:pt x="122" y="60"/>
                          </a:lnTo>
                          <a:lnTo>
                            <a:pt x="102" y="45"/>
                          </a:lnTo>
                          <a:lnTo>
                            <a:pt x="82" y="32"/>
                          </a:lnTo>
                          <a:lnTo>
                            <a:pt x="62" y="21"/>
                          </a:lnTo>
                          <a:lnTo>
                            <a:pt x="45" y="13"/>
                          </a:lnTo>
                          <a:lnTo>
                            <a:pt x="31" y="9"/>
                          </a:lnTo>
                          <a:lnTo>
                            <a:pt x="20" y="4"/>
                          </a:lnTo>
                          <a:lnTo>
                            <a:pt x="11" y="2"/>
                          </a:lnTo>
                          <a:lnTo>
                            <a:pt x="5" y="0"/>
                          </a:lnTo>
                          <a:lnTo>
                            <a:pt x="1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44" name="Freeform 400"/>
                    <p:cNvSpPr>
                      <a:spLocks/>
                    </p:cNvSpPr>
                    <p:nvPr/>
                  </p:nvSpPr>
                  <p:spPr bwMode="auto">
                    <a:xfrm>
                      <a:off x="2608" y="1781"/>
                      <a:ext cx="87" cy="107"/>
                    </a:xfrm>
                    <a:custGeom>
                      <a:avLst/>
                      <a:gdLst>
                        <a:gd name="T0" fmla="*/ 87 w 174"/>
                        <a:gd name="T1" fmla="*/ 0 h 214"/>
                        <a:gd name="T2" fmla="*/ 87 w 174"/>
                        <a:gd name="T3" fmla="*/ 5 h 214"/>
                        <a:gd name="T4" fmla="*/ 85 w 174"/>
                        <a:gd name="T5" fmla="*/ 16 h 214"/>
                        <a:gd name="T6" fmla="*/ 82 w 174"/>
                        <a:gd name="T7" fmla="*/ 34 h 214"/>
                        <a:gd name="T8" fmla="*/ 78 w 174"/>
                        <a:gd name="T9" fmla="*/ 53 h 214"/>
                        <a:gd name="T10" fmla="*/ 75 w 174"/>
                        <a:gd name="T11" fmla="*/ 72 h 214"/>
                        <a:gd name="T12" fmla="*/ 72 w 174"/>
                        <a:gd name="T13" fmla="*/ 89 h 214"/>
                        <a:gd name="T14" fmla="*/ 68 w 174"/>
                        <a:gd name="T15" fmla="*/ 102 h 214"/>
                        <a:gd name="T16" fmla="*/ 66 w 174"/>
                        <a:gd name="T17" fmla="*/ 107 h 214"/>
                        <a:gd name="T18" fmla="*/ 62 w 174"/>
                        <a:gd name="T19" fmla="*/ 104 h 214"/>
                        <a:gd name="T20" fmla="*/ 59 w 174"/>
                        <a:gd name="T21" fmla="*/ 94 h 214"/>
                        <a:gd name="T22" fmla="*/ 58 w 174"/>
                        <a:gd name="T23" fmla="*/ 84 h 214"/>
                        <a:gd name="T24" fmla="*/ 57 w 174"/>
                        <a:gd name="T25" fmla="*/ 78 h 214"/>
                        <a:gd name="T26" fmla="*/ 20 w 174"/>
                        <a:gd name="T27" fmla="*/ 106 h 214"/>
                        <a:gd name="T28" fmla="*/ 0 w 174"/>
                        <a:gd name="T29" fmla="*/ 67 h 214"/>
                        <a:gd name="T30" fmla="*/ 1 w 174"/>
                        <a:gd name="T31" fmla="*/ 65 h 214"/>
                        <a:gd name="T32" fmla="*/ 5 w 174"/>
                        <a:gd name="T33" fmla="*/ 61 h 214"/>
                        <a:gd name="T34" fmla="*/ 11 w 174"/>
                        <a:gd name="T35" fmla="*/ 55 h 214"/>
                        <a:gd name="T36" fmla="*/ 17 w 174"/>
                        <a:gd name="T37" fmla="*/ 48 h 214"/>
                        <a:gd name="T38" fmla="*/ 25 w 174"/>
                        <a:gd name="T39" fmla="*/ 40 h 214"/>
                        <a:gd name="T40" fmla="*/ 34 w 174"/>
                        <a:gd name="T41" fmla="*/ 32 h 214"/>
                        <a:gd name="T42" fmla="*/ 42 w 174"/>
                        <a:gd name="T43" fmla="*/ 25 h 214"/>
                        <a:gd name="T44" fmla="*/ 50 w 174"/>
                        <a:gd name="T45" fmla="*/ 20 h 214"/>
                        <a:gd name="T46" fmla="*/ 57 w 174"/>
                        <a:gd name="T47" fmla="*/ 16 h 214"/>
                        <a:gd name="T48" fmla="*/ 64 w 174"/>
                        <a:gd name="T49" fmla="*/ 12 h 214"/>
                        <a:gd name="T50" fmla="*/ 70 w 174"/>
                        <a:gd name="T51" fmla="*/ 9 h 214"/>
                        <a:gd name="T52" fmla="*/ 76 w 174"/>
                        <a:gd name="T53" fmla="*/ 6 h 214"/>
                        <a:gd name="T54" fmla="*/ 81 w 174"/>
                        <a:gd name="T55" fmla="*/ 4 h 214"/>
                        <a:gd name="T56" fmla="*/ 84 w 174"/>
                        <a:gd name="T57" fmla="*/ 2 h 214"/>
                        <a:gd name="T58" fmla="*/ 87 w 174"/>
                        <a:gd name="T59" fmla="*/ 1 h 214"/>
                        <a:gd name="T60" fmla="*/ 87 w 174"/>
                        <a:gd name="T61" fmla="*/ 0 h 214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</a:gdLst>
                      <a:ahLst/>
                      <a:cxnLst>
                        <a:cxn ang="T62">
                          <a:pos x="T0" y="T1"/>
                        </a:cxn>
                        <a:cxn ang="T63">
                          <a:pos x="T2" y="T3"/>
                        </a:cxn>
                        <a:cxn ang="T64">
                          <a:pos x="T4" y="T5"/>
                        </a:cxn>
                        <a:cxn ang="T65">
                          <a:pos x="T6" y="T7"/>
                        </a:cxn>
                        <a:cxn ang="T66">
                          <a:pos x="T8" y="T9"/>
                        </a:cxn>
                        <a:cxn ang="T67">
                          <a:pos x="T10" y="T11"/>
                        </a:cxn>
                        <a:cxn ang="T68">
                          <a:pos x="T12" y="T13"/>
                        </a:cxn>
                        <a:cxn ang="T69">
                          <a:pos x="T14" y="T15"/>
                        </a:cxn>
                        <a:cxn ang="T70">
                          <a:pos x="T16" y="T17"/>
                        </a:cxn>
                        <a:cxn ang="T71">
                          <a:pos x="T18" y="T19"/>
                        </a:cxn>
                        <a:cxn ang="T72">
                          <a:pos x="T20" y="T21"/>
                        </a:cxn>
                        <a:cxn ang="T73">
                          <a:pos x="T22" y="T23"/>
                        </a:cxn>
                        <a:cxn ang="T74">
                          <a:pos x="T24" y="T25"/>
                        </a:cxn>
                        <a:cxn ang="T75">
                          <a:pos x="T26" y="T27"/>
                        </a:cxn>
                        <a:cxn ang="T76">
                          <a:pos x="T28" y="T29"/>
                        </a:cxn>
                        <a:cxn ang="T77">
                          <a:pos x="T30" y="T31"/>
                        </a:cxn>
                        <a:cxn ang="T78">
                          <a:pos x="T32" y="T33"/>
                        </a:cxn>
                        <a:cxn ang="T79">
                          <a:pos x="T34" y="T35"/>
                        </a:cxn>
                        <a:cxn ang="T80">
                          <a:pos x="T36" y="T37"/>
                        </a:cxn>
                        <a:cxn ang="T81">
                          <a:pos x="T38" y="T39"/>
                        </a:cxn>
                        <a:cxn ang="T82">
                          <a:pos x="T40" y="T41"/>
                        </a:cxn>
                        <a:cxn ang="T83">
                          <a:pos x="T42" y="T43"/>
                        </a:cxn>
                        <a:cxn ang="T84">
                          <a:pos x="T44" y="T45"/>
                        </a:cxn>
                        <a:cxn ang="T85">
                          <a:pos x="T46" y="T47"/>
                        </a:cxn>
                        <a:cxn ang="T86">
                          <a:pos x="T48" y="T49"/>
                        </a:cxn>
                        <a:cxn ang="T87">
                          <a:pos x="T50" y="T51"/>
                        </a:cxn>
                        <a:cxn ang="T88">
                          <a:pos x="T52" y="T53"/>
                        </a:cxn>
                        <a:cxn ang="T89">
                          <a:pos x="T54" y="T55"/>
                        </a:cxn>
                        <a:cxn ang="T90">
                          <a:pos x="T56" y="T57"/>
                        </a:cxn>
                        <a:cxn ang="T91">
                          <a:pos x="T58" y="T59"/>
                        </a:cxn>
                        <a:cxn ang="T92">
                          <a:pos x="T60" y="T61"/>
                        </a:cxn>
                      </a:cxnLst>
                      <a:rect l="0" t="0" r="r" b="b"/>
                      <a:pathLst>
                        <a:path w="174" h="214">
                          <a:moveTo>
                            <a:pt x="174" y="0"/>
                          </a:moveTo>
                          <a:lnTo>
                            <a:pt x="173" y="9"/>
                          </a:lnTo>
                          <a:lnTo>
                            <a:pt x="169" y="32"/>
                          </a:lnTo>
                          <a:lnTo>
                            <a:pt x="163" y="67"/>
                          </a:lnTo>
                          <a:lnTo>
                            <a:pt x="156" y="105"/>
                          </a:lnTo>
                          <a:lnTo>
                            <a:pt x="150" y="144"/>
                          </a:lnTo>
                          <a:lnTo>
                            <a:pt x="143" y="178"/>
                          </a:lnTo>
                          <a:lnTo>
                            <a:pt x="136" y="204"/>
                          </a:lnTo>
                          <a:lnTo>
                            <a:pt x="131" y="214"/>
                          </a:lnTo>
                          <a:lnTo>
                            <a:pt x="123" y="207"/>
                          </a:lnTo>
                          <a:lnTo>
                            <a:pt x="118" y="187"/>
                          </a:lnTo>
                          <a:lnTo>
                            <a:pt x="115" y="167"/>
                          </a:lnTo>
                          <a:lnTo>
                            <a:pt x="114" y="156"/>
                          </a:lnTo>
                          <a:lnTo>
                            <a:pt x="39" y="211"/>
                          </a:lnTo>
                          <a:lnTo>
                            <a:pt x="0" y="133"/>
                          </a:lnTo>
                          <a:lnTo>
                            <a:pt x="2" y="130"/>
                          </a:lnTo>
                          <a:lnTo>
                            <a:pt x="10" y="122"/>
                          </a:lnTo>
                          <a:lnTo>
                            <a:pt x="21" y="109"/>
                          </a:lnTo>
                          <a:lnTo>
                            <a:pt x="34" y="95"/>
                          </a:lnTo>
                          <a:lnTo>
                            <a:pt x="50" y="79"/>
                          </a:lnTo>
                          <a:lnTo>
                            <a:pt x="67" y="64"/>
                          </a:lnTo>
                          <a:lnTo>
                            <a:pt x="84" y="50"/>
                          </a:lnTo>
                          <a:lnTo>
                            <a:pt x="99" y="40"/>
                          </a:lnTo>
                          <a:lnTo>
                            <a:pt x="114" y="32"/>
                          </a:lnTo>
                          <a:lnTo>
                            <a:pt x="128" y="24"/>
                          </a:lnTo>
                          <a:lnTo>
                            <a:pt x="140" y="17"/>
                          </a:lnTo>
                          <a:lnTo>
                            <a:pt x="152" y="11"/>
                          </a:lnTo>
                          <a:lnTo>
                            <a:pt x="161" y="7"/>
                          </a:lnTo>
                          <a:lnTo>
                            <a:pt x="168" y="3"/>
                          </a:lnTo>
                          <a:lnTo>
                            <a:pt x="173" y="1"/>
                          </a:lnTo>
                          <a:lnTo>
                            <a:pt x="174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</p:grpSp>
              <p:grpSp>
                <p:nvGrpSpPr>
                  <p:cNvPr id="22566" name="Group 401"/>
                  <p:cNvGrpSpPr>
                    <a:grpSpLocks/>
                  </p:cNvGrpSpPr>
                  <p:nvPr/>
                </p:nvGrpSpPr>
                <p:grpSpPr bwMode="auto">
                  <a:xfrm>
                    <a:off x="3969" y="527"/>
                    <a:ext cx="297" cy="552"/>
                    <a:chOff x="2418" y="1284"/>
                    <a:chExt cx="417" cy="921"/>
                  </a:xfrm>
                </p:grpSpPr>
                <p:sp>
                  <p:nvSpPr>
                    <p:cNvPr id="22567" name="Freeform 402"/>
                    <p:cNvSpPr>
                      <a:spLocks/>
                    </p:cNvSpPr>
                    <p:nvPr/>
                  </p:nvSpPr>
                  <p:spPr bwMode="auto">
                    <a:xfrm>
                      <a:off x="2454" y="1739"/>
                      <a:ext cx="60" cy="66"/>
                    </a:xfrm>
                    <a:custGeom>
                      <a:avLst/>
                      <a:gdLst>
                        <a:gd name="T0" fmla="*/ 8 w 74"/>
                        <a:gd name="T1" fmla="*/ 35 h 82"/>
                        <a:gd name="T2" fmla="*/ 8 w 74"/>
                        <a:gd name="T3" fmla="*/ 35 h 82"/>
                        <a:gd name="T4" fmla="*/ 10 w 74"/>
                        <a:gd name="T5" fmla="*/ 29 h 82"/>
                        <a:gd name="T6" fmla="*/ 10 w 74"/>
                        <a:gd name="T7" fmla="*/ 29 h 82"/>
                        <a:gd name="T8" fmla="*/ 15 w 74"/>
                        <a:gd name="T9" fmla="*/ 23 h 82"/>
                        <a:gd name="T10" fmla="*/ 16 w 74"/>
                        <a:gd name="T11" fmla="*/ 18 h 82"/>
                        <a:gd name="T12" fmla="*/ 18 w 74"/>
                        <a:gd name="T13" fmla="*/ 13 h 82"/>
                        <a:gd name="T14" fmla="*/ 21 w 74"/>
                        <a:gd name="T15" fmla="*/ 5 h 82"/>
                        <a:gd name="T16" fmla="*/ 21 w 74"/>
                        <a:gd name="T17" fmla="*/ 5 h 82"/>
                        <a:gd name="T18" fmla="*/ 41 w 74"/>
                        <a:gd name="T19" fmla="*/ 0 h 82"/>
                        <a:gd name="T20" fmla="*/ 49 w 74"/>
                        <a:gd name="T21" fmla="*/ 0 h 82"/>
                        <a:gd name="T22" fmla="*/ 60 w 74"/>
                        <a:gd name="T23" fmla="*/ 0 h 82"/>
                        <a:gd name="T24" fmla="*/ 49 w 74"/>
                        <a:gd name="T25" fmla="*/ 43 h 82"/>
                        <a:gd name="T26" fmla="*/ 49 w 74"/>
                        <a:gd name="T27" fmla="*/ 42 h 82"/>
                        <a:gd name="T28" fmla="*/ 49 w 74"/>
                        <a:gd name="T29" fmla="*/ 42 h 82"/>
                        <a:gd name="T30" fmla="*/ 49 w 74"/>
                        <a:gd name="T31" fmla="*/ 42 h 82"/>
                        <a:gd name="T32" fmla="*/ 49 w 74"/>
                        <a:gd name="T33" fmla="*/ 42 h 82"/>
                        <a:gd name="T34" fmla="*/ 45 w 74"/>
                        <a:gd name="T35" fmla="*/ 52 h 82"/>
                        <a:gd name="T36" fmla="*/ 44 w 74"/>
                        <a:gd name="T37" fmla="*/ 58 h 82"/>
                        <a:gd name="T38" fmla="*/ 41 w 74"/>
                        <a:gd name="T39" fmla="*/ 64 h 82"/>
                        <a:gd name="T40" fmla="*/ 41 w 74"/>
                        <a:gd name="T41" fmla="*/ 64 h 82"/>
                        <a:gd name="T42" fmla="*/ 37 w 74"/>
                        <a:gd name="T43" fmla="*/ 66 h 82"/>
                        <a:gd name="T44" fmla="*/ 34 w 74"/>
                        <a:gd name="T45" fmla="*/ 66 h 82"/>
                        <a:gd name="T46" fmla="*/ 23 w 74"/>
                        <a:gd name="T47" fmla="*/ 63 h 82"/>
                        <a:gd name="T48" fmla="*/ 13 w 74"/>
                        <a:gd name="T49" fmla="*/ 56 h 82"/>
                        <a:gd name="T50" fmla="*/ 10 w 74"/>
                        <a:gd name="T51" fmla="*/ 53 h 82"/>
                        <a:gd name="T52" fmla="*/ 10 w 74"/>
                        <a:gd name="T53" fmla="*/ 52 h 82"/>
                        <a:gd name="T54" fmla="*/ 10 w 74"/>
                        <a:gd name="T55" fmla="*/ 52 h 82"/>
                        <a:gd name="T56" fmla="*/ 6 w 74"/>
                        <a:gd name="T57" fmla="*/ 55 h 82"/>
                        <a:gd name="T58" fmla="*/ 6 w 74"/>
                        <a:gd name="T59" fmla="*/ 55 h 82"/>
                        <a:gd name="T60" fmla="*/ 0 w 74"/>
                        <a:gd name="T61" fmla="*/ 48 h 82"/>
                        <a:gd name="T62" fmla="*/ 0 w 74"/>
                        <a:gd name="T63" fmla="*/ 48 h 82"/>
                        <a:gd name="T64" fmla="*/ 6 w 74"/>
                        <a:gd name="T65" fmla="*/ 40 h 82"/>
                        <a:gd name="T66" fmla="*/ 8 w 74"/>
                        <a:gd name="T67" fmla="*/ 35 h 82"/>
                        <a:gd name="T68" fmla="*/ 8 w 74"/>
                        <a:gd name="T69" fmla="*/ 35 h 82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0" t="0" r="r" b="b"/>
                      <a:pathLst>
                        <a:path w="74" h="82">
                          <a:moveTo>
                            <a:pt x="10" y="44"/>
                          </a:moveTo>
                          <a:lnTo>
                            <a:pt x="10" y="44"/>
                          </a:lnTo>
                          <a:lnTo>
                            <a:pt x="12" y="36"/>
                          </a:lnTo>
                          <a:lnTo>
                            <a:pt x="18" y="28"/>
                          </a:lnTo>
                          <a:lnTo>
                            <a:pt x="20" y="22"/>
                          </a:lnTo>
                          <a:lnTo>
                            <a:pt x="22" y="16"/>
                          </a:lnTo>
                          <a:lnTo>
                            <a:pt x="26" y="6"/>
                          </a:lnTo>
                          <a:lnTo>
                            <a:pt x="50" y="0"/>
                          </a:lnTo>
                          <a:lnTo>
                            <a:pt x="60" y="0"/>
                          </a:lnTo>
                          <a:lnTo>
                            <a:pt x="74" y="0"/>
                          </a:lnTo>
                          <a:lnTo>
                            <a:pt x="60" y="54"/>
                          </a:lnTo>
                          <a:lnTo>
                            <a:pt x="60" y="52"/>
                          </a:lnTo>
                          <a:lnTo>
                            <a:pt x="56" y="64"/>
                          </a:lnTo>
                          <a:lnTo>
                            <a:pt x="54" y="72"/>
                          </a:lnTo>
                          <a:lnTo>
                            <a:pt x="50" y="80"/>
                          </a:lnTo>
                          <a:lnTo>
                            <a:pt x="46" y="82"/>
                          </a:lnTo>
                          <a:lnTo>
                            <a:pt x="42" y="82"/>
                          </a:lnTo>
                          <a:lnTo>
                            <a:pt x="28" y="78"/>
                          </a:lnTo>
                          <a:lnTo>
                            <a:pt x="16" y="70"/>
                          </a:lnTo>
                          <a:lnTo>
                            <a:pt x="12" y="66"/>
                          </a:lnTo>
                          <a:lnTo>
                            <a:pt x="12" y="64"/>
                          </a:lnTo>
                          <a:lnTo>
                            <a:pt x="8" y="68"/>
                          </a:lnTo>
                          <a:lnTo>
                            <a:pt x="0" y="60"/>
                          </a:lnTo>
                          <a:lnTo>
                            <a:pt x="8" y="50"/>
                          </a:lnTo>
                          <a:lnTo>
                            <a:pt x="10" y="44"/>
                          </a:lnTo>
                          <a:close/>
                        </a:path>
                      </a:pathLst>
                    </a:custGeom>
                    <a:solidFill>
                      <a:srgbClr val="846C4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568" name="Freeform 403"/>
                    <p:cNvSpPr>
                      <a:spLocks/>
                    </p:cNvSpPr>
                    <p:nvPr/>
                  </p:nvSpPr>
                  <p:spPr bwMode="auto">
                    <a:xfrm>
                      <a:off x="2418" y="1760"/>
                      <a:ext cx="74" cy="79"/>
                    </a:xfrm>
                    <a:custGeom>
                      <a:avLst/>
                      <a:gdLst>
                        <a:gd name="T0" fmla="*/ 64 w 92"/>
                        <a:gd name="T1" fmla="*/ 3 h 98"/>
                        <a:gd name="T2" fmla="*/ 3 w 92"/>
                        <a:gd name="T3" fmla="*/ 47 h 98"/>
                        <a:gd name="T4" fmla="*/ 0 w 92"/>
                        <a:gd name="T5" fmla="*/ 50 h 98"/>
                        <a:gd name="T6" fmla="*/ 3 w 92"/>
                        <a:gd name="T7" fmla="*/ 79 h 98"/>
                        <a:gd name="T8" fmla="*/ 11 w 92"/>
                        <a:gd name="T9" fmla="*/ 74 h 98"/>
                        <a:gd name="T10" fmla="*/ 66 w 92"/>
                        <a:gd name="T11" fmla="*/ 34 h 98"/>
                        <a:gd name="T12" fmla="*/ 74 w 92"/>
                        <a:gd name="T13" fmla="*/ 27 h 98"/>
                        <a:gd name="T14" fmla="*/ 69 w 92"/>
                        <a:gd name="T15" fmla="*/ 0 h 98"/>
                        <a:gd name="T16" fmla="*/ 64 w 92"/>
                        <a:gd name="T17" fmla="*/ 3 h 98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0" t="0" r="r" b="b"/>
                      <a:pathLst>
                        <a:path w="92" h="98">
                          <a:moveTo>
                            <a:pt x="80" y="4"/>
                          </a:moveTo>
                          <a:lnTo>
                            <a:pt x="4" y="58"/>
                          </a:lnTo>
                          <a:lnTo>
                            <a:pt x="0" y="62"/>
                          </a:lnTo>
                          <a:lnTo>
                            <a:pt x="4" y="98"/>
                          </a:lnTo>
                          <a:lnTo>
                            <a:pt x="14" y="92"/>
                          </a:lnTo>
                          <a:lnTo>
                            <a:pt x="82" y="42"/>
                          </a:lnTo>
                          <a:lnTo>
                            <a:pt x="92" y="34"/>
                          </a:lnTo>
                          <a:lnTo>
                            <a:pt x="86" y="0"/>
                          </a:lnTo>
                          <a:lnTo>
                            <a:pt x="80" y="4"/>
                          </a:lnTo>
                          <a:close/>
                        </a:path>
                      </a:pathLst>
                    </a:custGeom>
                    <a:solidFill>
                      <a:srgbClr val="7F7F7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569" name="Freeform 404"/>
                    <p:cNvSpPr>
                      <a:spLocks/>
                    </p:cNvSpPr>
                    <p:nvPr/>
                  </p:nvSpPr>
                  <p:spPr bwMode="auto">
                    <a:xfrm>
                      <a:off x="2418" y="1806"/>
                      <a:ext cx="11" cy="33"/>
                    </a:xfrm>
                    <a:custGeom>
                      <a:avLst/>
                      <a:gdLst>
                        <a:gd name="T0" fmla="*/ 0 w 14"/>
                        <a:gd name="T1" fmla="*/ 3 h 40"/>
                        <a:gd name="T2" fmla="*/ 3 w 14"/>
                        <a:gd name="T3" fmla="*/ 33 h 40"/>
                        <a:gd name="T4" fmla="*/ 11 w 14"/>
                        <a:gd name="T5" fmla="*/ 28 h 40"/>
                        <a:gd name="T6" fmla="*/ 11 w 14"/>
                        <a:gd name="T7" fmla="*/ 28 h 40"/>
                        <a:gd name="T8" fmla="*/ 3 w 14"/>
                        <a:gd name="T9" fmla="*/ 0 h 40"/>
                        <a:gd name="T10" fmla="*/ 0 w 14"/>
                        <a:gd name="T11" fmla="*/ 3 h 40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0" t="0" r="r" b="b"/>
                      <a:pathLst>
                        <a:path w="14" h="40">
                          <a:moveTo>
                            <a:pt x="0" y="4"/>
                          </a:moveTo>
                          <a:lnTo>
                            <a:pt x="4" y="40"/>
                          </a:lnTo>
                          <a:lnTo>
                            <a:pt x="14" y="34"/>
                          </a:lnTo>
                          <a:lnTo>
                            <a:pt x="4" y="0"/>
                          </a:lnTo>
                          <a:lnTo>
                            <a:pt x="0" y="4"/>
                          </a:lnTo>
                          <a:close/>
                        </a:path>
                      </a:pathLst>
                    </a:custGeom>
                    <a:solidFill>
                      <a:srgbClr val="7F7F7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570" name="Freeform 405"/>
                    <p:cNvSpPr>
                      <a:spLocks/>
                    </p:cNvSpPr>
                    <p:nvPr/>
                  </p:nvSpPr>
                  <p:spPr bwMode="auto">
                    <a:xfrm>
                      <a:off x="2421" y="1763"/>
                      <a:ext cx="63" cy="71"/>
                    </a:xfrm>
                    <a:custGeom>
                      <a:avLst/>
                      <a:gdLst>
                        <a:gd name="T0" fmla="*/ 61 w 78"/>
                        <a:gd name="T1" fmla="*/ 0 h 88"/>
                        <a:gd name="T2" fmla="*/ 0 w 78"/>
                        <a:gd name="T3" fmla="*/ 44 h 88"/>
                        <a:gd name="T4" fmla="*/ 0 w 78"/>
                        <a:gd name="T5" fmla="*/ 44 h 88"/>
                        <a:gd name="T6" fmla="*/ 8 w 78"/>
                        <a:gd name="T7" fmla="*/ 71 h 88"/>
                        <a:gd name="T8" fmla="*/ 63 w 78"/>
                        <a:gd name="T9" fmla="*/ 31 h 88"/>
                        <a:gd name="T10" fmla="*/ 63 w 78"/>
                        <a:gd name="T11" fmla="*/ 31 h 88"/>
                        <a:gd name="T12" fmla="*/ 63 w 78"/>
                        <a:gd name="T13" fmla="*/ 15 h 88"/>
                        <a:gd name="T14" fmla="*/ 61 w 78"/>
                        <a:gd name="T15" fmla="*/ 0 h 88"/>
                        <a:gd name="T16" fmla="*/ 61 w 78"/>
                        <a:gd name="T17" fmla="*/ 0 h 88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0" t="0" r="r" b="b"/>
                      <a:pathLst>
                        <a:path w="78" h="88">
                          <a:moveTo>
                            <a:pt x="76" y="0"/>
                          </a:moveTo>
                          <a:lnTo>
                            <a:pt x="0" y="54"/>
                          </a:lnTo>
                          <a:lnTo>
                            <a:pt x="10" y="88"/>
                          </a:lnTo>
                          <a:lnTo>
                            <a:pt x="78" y="38"/>
                          </a:lnTo>
                          <a:lnTo>
                            <a:pt x="78" y="18"/>
                          </a:lnTo>
                          <a:lnTo>
                            <a:pt x="76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571" name="Freeform 406"/>
                    <p:cNvSpPr>
                      <a:spLocks/>
                    </p:cNvSpPr>
                    <p:nvPr/>
                  </p:nvSpPr>
                  <p:spPr bwMode="auto">
                    <a:xfrm>
                      <a:off x="2483" y="1760"/>
                      <a:ext cx="9" cy="34"/>
                    </a:xfrm>
                    <a:custGeom>
                      <a:avLst/>
                      <a:gdLst>
                        <a:gd name="T0" fmla="*/ 5 w 12"/>
                        <a:gd name="T1" fmla="*/ 0 h 42"/>
                        <a:gd name="T2" fmla="*/ 0 w 12"/>
                        <a:gd name="T3" fmla="*/ 3 h 42"/>
                        <a:gd name="T4" fmla="*/ 0 w 12"/>
                        <a:gd name="T5" fmla="*/ 3 h 42"/>
                        <a:gd name="T6" fmla="*/ 2 w 12"/>
                        <a:gd name="T7" fmla="*/ 18 h 42"/>
                        <a:gd name="T8" fmla="*/ 2 w 12"/>
                        <a:gd name="T9" fmla="*/ 34 h 42"/>
                        <a:gd name="T10" fmla="*/ 9 w 12"/>
                        <a:gd name="T11" fmla="*/ 28 h 42"/>
                        <a:gd name="T12" fmla="*/ 5 w 12"/>
                        <a:gd name="T13" fmla="*/ 0 h 4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12" h="42">
                          <a:moveTo>
                            <a:pt x="6" y="0"/>
                          </a:moveTo>
                          <a:lnTo>
                            <a:pt x="0" y="4"/>
                          </a:lnTo>
                          <a:lnTo>
                            <a:pt x="2" y="22"/>
                          </a:lnTo>
                          <a:lnTo>
                            <a:pt x="2" y="42"/>
                          </a:lnTo>
                          <a:lnTo>
                            <a:pt x="12" y="34"/>
                          </a:lnTo>
                          <a:lnTo>
                            <a:pt x="6" y="0"/>
                          </a:lnTo>
                          <a:close/>
                        </a:path>
                      </a:pathLst>
                    </a:custGeom>
                    <a:solidFill>
                      <a:srgbClr val="7F7F7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572" name="Freeform 407"/>
                    <p:cNvSpPr>
                      <a:spLocks/>
                    </p:cNvSpPr>
                    <p:nvPr/>
                  </p:nvSpPr>
                  <p:spPr bwMode="auto">
                    <a:xfrm>
                      <a:off x="2449" y="1744"/>
                      <a:ext cx="30" cy="56"/>
                    </a:xfrm>
                    <a:custGeom>
                      <a:avLst/>
                      <a:gdLst>
                        <a:gd name="T0" fmla="*/ 21 w 38"/>
                        <a:gd name="T1" fmla="*/ 30 h 70"/>
                        <a:gd name="T2" fmla="*/ 21 w 38"/>
                        <a:gd name="T3" fmla="*/ 30 h 70"/>
                        <a:gd name="T4" fmla="*/ 16 w 38"/>
                        <a:gd name="T5" fmla="*/ 30 h 70"/>
                        <a:gd name="T6" fmla="*/ 14 w 38"/>
                        <a:gd name="T7" fmla="*/ 32 h 70"/>
                        <a:gd name="T8" fmla="*/ 13 w 38"/>
                        <a:gd name="T9" fmla="*/ 35 h 70"/>
                        <a:gd name="T10" fmla="*/ 13 w 38"/>
                        <a:gd name="T11" fmla="*/ 35 h 70"/>
                        <a:gd name="T12" fmla="*/ 16 w 38"/>
                        <a:gd name="T13" fmla="*/ 42 h 70"/>
                        <a:gd name="T14" fmla="*/ 16 w 38"/>
                        <a:gd name="T15" fmla="*/ 48 h 70"/>
                        <a:gd name="T16" fmla="*/ 16 w 38"/>
                        <a:gd name="T17" fmla="*/ 53 h 70"/>
                        <a:gd name="T18" fmla="*/ 16 w 38"/>
                        <a:gd name="T19" fmla="*/ 53 h 70"/>
                        <a:gd name="T20" fmla="*/ 14 w 38"/>
                        <a:gd name="T21" fmla="*/ 54 h 70"/>
                        <a:gd name="T22" fmla="*/ 13 w 38"/>
                        <a:gd name="T23" fmla="*/ 56 h 70"/>
                        <a:gd name="T24" fmla="*/ 9 w 38"/>
                        <a:gd name="T25" fmla="*/ 56 h 70"/>
                        <a:gd name="T26" fmla="*/ 0 w 38"/>
                        <a:gd name="T27" fmla="*/ 35 h 70"/>
                        <a:gd name="T28" fmla="*/ 0 w 38"/>
                        <a:gd name="T29" fmla="*/ 35 h 70"/>
                        <a:gd name="T30" fmla="*/ 5 w 38"/>
                        <a:gd name="T31" fmla="*/ 19 h 70"/>
                        <a:gd name="T32" fmla="*/ 5 w 38"/>
                        <a:gd name="T33" fmla="*/ 19 h 70"/>
                        <a:gd name="T34" fmla="*/ 13 w 38"/>
                        <a:gd name="T35" fmla="*/ 10 h 70"/>
                        <a:gd name="T36" fmla="*/ 19 w 38"/>
                        <a:gd name="T37" fmla="*/ 3 h 70"/>
                        <a:gd name="T38" fmla="*/ 24 w 38"/>
                        <a:gd name="T39" fmla="*/ 0 h 70"/>
                        <a:gd name="T40" fmla="*/ 24 w 38"/>
                        <a:gd name="T41" fmla="*/ 0 h 70"/>
                        <a:gd name="T42" fmla="*/ 27 w 38"/>
                        <a:gd name="T43" fmla="*/ 0 h 70"/>
                        <a:gd name="T44" fmla="*/ 28 w 38"/>
                        <a:gd name="T45" fmla="*/ 2 h 70"/>
                        <a:gd name="T46" fmla="*/ 30 w 38"/>
                        <a:gd name="T47" fmla="*/ 3 h 70"/>
                        <a:gd name="T48" fmla="*/ 30 w 38"/>
                        <a:gd name="T49" fmla="*/ 6 h 70"/>
                        <a:gd name="T50" fmla="*/ 27 w 38"/>
                        <a:gd name="T51" fmla="*/ 16 h 70"/>
                        <a:gd name="T52" fmla="*/ 21 w 38"/>
                        <a:gd name="T53" fmla="*/ 30 h 70"/>
                        <a:gd name="T54" fmla="*/ 21 w 38"/>
                        <a:gd name="T55" fmla="*/ 30 h 70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</a:gdLst>
                      <a:ahLst/>
                      <a:cxnLst>
                        <a:cxn ang="T56">
                          <a:pos x="T0" y="T1"/>
                        </a:cxn>
                        <a:cxn ang="T57">
                          <a:pos x="T2" y="T3"/>
                        </a:cxn>
                        <a:cxn ang="T58">
                          <a:pos x="T4" y="T5"/>
                        </a:cxn>
                        <a:cxn ang="T59">
                          <a:pos x="T6" y="T7"/>
                        </a:cxn>
                        <a:cxn ang="T60">
                          <a:pos x="T8" y="T9"/>
                        </a:cxn>
                        <a:cxn ang="T61">
                          <a:pos x="T10" y="T11"/>
                        </a:cxn>
                        <a:cxn ang="T62">
                          <a:pos x="T12" y="T13"/>
                        </a:cxn>
                        <a:cxn ang="T63">
                          <a:pos x="T14" y="T15"/>
                        </a:cxn>
                        <a:cxn ang="T64">
                          <a:pos x="T16" y="T17"/>
                        </a:cxn>
                        <a:cxn ang="T65">
                          <a:pos x="T18" y="T19"/>
                        </a:cxn>
                        <a:cxn ang="T66">
                          <a:pos x="T20" y="T21"/>
                        </a:cxn>
                        <a:cxn ang="T67">
                          <a:pos x="T22" y="T23"/>
                        </a:cxn>
                        <a:cxn ang="T68">
                          <a:pos x="T24" y="T25"/>
                        </a:cxn>
                        <a:cxn ang="T69">
                          <a:pos x="T26" y="T27"/>
                        </a:cxn>
                        <a:cxn ang="T70">
                          <a:pos x="T28" y="T29"/>
                        </a:cxn>
                        <a:cxn ang="T71">
                          <a:pos x="T30" y="T31"/>
                        </a:cxn>
                        <a:cxn ang="T72">
                          <a:pos x="T32" y="T33"/>
                        </a:cxn>
                        <a:cxn ang="T73">
                          <a:pos x="T34" y="T35"/>
                        </a:cxn>
                        <a:cxn ang="T74">
                          <a:pos x="T36" y="T37"/>
                        </a:cxn>
                        <a:cxn ang="T75">
                          <a:pos x="T38" y="T39"/>
                        </a:cxn>
                        <a:cxn ang="T76">
                          <a:pos x="T40" y="T41"/>
                        </a:cxn>
                        <a:cxn ang="T77">
                          <a:pos x="T42" y="T43"/>
                        </a:cxn>
                        <a:cxn ang="T78">
                          <a:pos x="T44" y="T45"/>
                        </a:cxn>
                        <a:cxn ang="T79">
                          <a:pos x="T46" y="T47"/>
                        </a:cxn>
                        <a:cxn ang="T80">
                          <a:pos x="T48" y="T49"/>
                        </a:cxn>
                        <a:cxn ang="T81">
                          <a:pos x="T50" y="T51"/>
                        </a:cxn>
                        <a:cxn ang="T82">
                          <a:pos x="T52" y="T53"/>
                        </a:cxn>
                        <a:cxn ang="T83">
                          <a:pos x="T54" y="T55"/>
                        </a:cxn>
                      </a:cxnLst>
                      <a:rect l="0" t="0" r="r" b="b"/>
                      <a:pathLst>
                        <a:path w="38" h="70">
                          <a:moveTo>
                            <a:pt x="26" y="38"/>
                          </a:moveTo>
                          <a:lnTo>
                            <a:pt x="26" y="38"/>
                          </a:lnTo>
                          <a:lnTo>
                            <a:pt x="20" y="38"/>
                          </a:lnTo>
                          <a:lnTo>
                            <a:pt x="18" y="40"/>
                          </a:lnTo>
                          <a:lnTo>
                            <a:pt x="16" y="44"/>
                          </a:lnTo>
                          <a:lnTo>
                            <a:pt x="20" y="52"/>
                          </a:lnTo>
                          <a:lnTo>
                            <a:pt x="20" y="60"/>
                          </a:lnTo>
                          <a:lnTo>
                            <a:pt x="20" y="66"/>
                          </a:lnTo>
                          <a:lnTo>
                            <a:pt x="18" y="68"/>
                          </a:lnTo>
                          <a:lnTo>
                            <a:pt x="16" y="70"/>
                          </a:lnTo>
                          <a:lnTo>
                            <a:pt x="12" y="70"/>
                          </a:lnTo>
                          <a:lnTo>
                            <a:pt x="0" y="44"/>
                          </a:lnTo>
                          <a:lnTo>
                            <a:pt x="6" y="24"/>
                          </a:lnTo>
                          <a:lnTo>
                            <a:pt x="16" y="12"/>
                          </a:lnTo>
                          <a:lnTo>
                            <a:pt x="24" y="4"/>
                          </a:lnTo>
                          <a:lnTo>
                            <a:pt x="30" y="0"/>
                          </a:lnTo>
                          <a:lnTo>
                            <a:pt x="34" y="0"/>
                          </a:lnTo>
                          <a:lnTo>
                            <a:pt x="36" y="2"/>
                          </a:lnTo>
                          <a:lnTo>
                            <a:pt x="38" y="4"/>
                          </a:lnTo>
                          <a:lnTo>
                            <a:pt x="38" y="8"/>
                          </a:lnTo>
                          <a:lnTo>
                            <a:pt x="34" y="20"/>
                          </a:lnTo>
                          <a:lnTo>
                            <a:pt x="26" y="38"/>
                          </a:lnTo>
                          <a:close/>
                        </a:path>
                      </a:pathLst>
                    </a:custGeom>
                    <a:solidFill>
                      <a:srgbClr val="846C4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573" name="Freeform 408"/>
                    <p:cNvSpPr>
                      <a:spLocks/>
                    </p:cNvSpPr>
                    <p:nvPr/>
                  </p:nvSpPr>
                  <p:spPr bwMode="auto">
                    <a:xfrm>
                      <a:off x="2470" y="1789"/>
                      <a:ext cx="13" cy="24"/>
                    </a:xfrm>
                    <a:custGeom>
                      <a:avLst/>
                      <a:gdLst>
                        <a:gd name="T0" fmla="*/ 7 w 16"/>
                        <a:gd name="T1" fmla="*/ 2 h 30"/>
                        <a:gd name="T2" fmla="*/ 7 w 16"/>
                        <a:gd name="T3" fmla="*/ 2 h 30"/>
                        <a:gd name="T4" fmla="*/ 3 w 16"/>
                        <a:gd name="T5" fmla="*/ 0 h 30"/>
                        <a:gd name="T6" fmla="*/ 0 w 16"/>
                        <a:gd name="T7" fmla="*/ 0 h 30"/>
                        <a:gd name="T8" fmla="*/ 0 w 16"/>
                        <a:gd name="T9" fmla="*/ 2 h 30"/>
                        <a:gd name="T10" fmla="*/ 0 w 16"/>
                        <a:gd name="T11" fmla="*/ 3 h 30"/>
                        <a:gd name="T12" fmla="*/ 0 w 16"/>
                        <a:gd name="T13" fmla="*/ 3 h 30"/>
                        <a:gd name="T14" fmla="*/ 5 w 16"/>
                        <a:gd name="T15" fmla="*/ 22 h 30"/>
                        <a:gd name="T16" fmla="*/ 5 w 16"/>
                        <a:gd name="T17" fmla="*/ 22 h 30"/>
                        <a:gd name="T18" fmla="*/ 7 w 16"/>
                        <a:gd name="T19" fmla="*/ 24 h 30"/>
                        <a:gd name="T20" fmla="*/ 10 w 16"/>
                        <a:gd name="T21" fmla="*/ 24 h 30"/>
                        <a:gd name="T22" fmla="*/ 11 w 16"/>
                        <a:gd name="T23" fmla="*/ 22 h 30"/>
                        <a:gd name="T24" fmla="*/ 13 w 16"/>
                        <a:gd name="T25" fmla="*/ 19 h 30"/>
                        <a:gd name="T26" fmla="*/ 13 w 16"/>
                        <a:gd name="T27" fmla="*/ 19 h 30"/>
                        <a:gd name="T28" fmla="*/ 11 w 16"/>
                        <a:gd name="T29" fmla="*/ 11 h 30"/>
                        <a:gd name="T30" fmla="*/ 7 w 16"/>
                        <a:gd name="T31" fmla="*/ 2 h 30"/>
                        <a:gd name="T32" fmla="*/ 7 w 16"/>
                        <a:gd name="T33" fmla="*/ 2 h 30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0" t="0" r="r" b="b"/>
                      <a:pathLst>
                        <a:path w="16" h="30">
                          <a:moveTo>
                            <a:pt x="8" y="2"/>
                          </a:moveTo>
                          <a:lnTo>
                            <a:pt x="8" y="2"/>
                          </a:lnTo>
                          <a:lnTo>
                            <a:pt x="4" y="0"/>
                          </a:lnTo>
                          <a:lnTo>
                            <a:pt x="0" y="0"/>
                          </a:lnTo>
                          <a:lnTo>
                            <a:pt x="0" y="2"/>
                          </a:lnTo>
                          <a:lnTo>
                            <a:pt x="0" y="4"/>
                          </a:lnTo>
                          <a:lnTo>
                            <a:pt x="6" y="28"/>
                          </a:lnTo>
                          <a:lnTo>
                            <a:pt x="8" y="30"/>
                          </a:lnTo>
                          <a:lnTo>
                            <a:pt x="12" y="30"/>
                          </a:lnTo>
                          <a:lnTo>
                            <a:pt x="14" y="28"/>
                          </a:lnTo>
                          <a:lnTo>
                            <a:pt x="16" y="24"/>
                          </a:lnTo>
                          <a:lnTo>
                            <a:pt x="14" y="14"/>
                          </a:lnTo>
                          <a:lnTo>
                            <a:pt x="8" y="2"/>
                          </a:lnTo>
                          <a:close/>
                        </a:path>
                      </a:pathLst>
                    </a:custGeom>
                    <a:solidFill>
                      <a:srgbClr val="846C4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574" name="Freeform 409"/>
                    <p:cNvSpPr>
                      <a:spLocks/>
                    </p:cNvSpPr>
                    <p:nvPr/>
                  </p:nvSpPr>
                  <p:spPr bwMode="auto">
                    <a:xfrm>
                      <a:off x="2484" y="1777"/>
                      <a:ext cx="10" cy="26"/>
                    </a:xfrm>
                    <a:custGeom>
                      <a:avLst/>
                      <a:gdLst>
                        <a:gd name="T0" fmla="*/ 7 w 12"/>
                        <a:gd name="T1" fmla="*/ 2 h 32"/>
                        <a:gd name="T2" fmla="*/ 7 w 12"/>
                        <a:gd name="T3" fmla="*/ 2 h 32"/>
                        <a:gd name="T4" fmla="*/ 3 w 12"/>
                        <a:gd name="T5" fmla="*/ 0 h 32"/>
                        <a:gd name="T6" fmla="*/ 0 w 12"/>
                        <a:gd name="T7" fmla="*/ 0 h 32"/>
                        <a:gd name="T8" fmla="*/ 0 w 12"/>
                        <a:gd name="T9" fmla="*/ 0 h 32"/>
                        <a:gd name="T10" fmla="*/ 0 w 12"/>
                        <a:gd name="T11" fmla="*/ 3 h 32"/>
                        <a:gd name="T12" fmla="*/ 0 w 12"/>
                        <a:gd name="T13" fmla="*/ 3 h 32"/>
                        <a:gd name="T14" fmla="*/ 2 w 12"/>
                        <a:gd name="T15" fmla="*/ 23 h 32"/>
                        <a:gd name="T16" fmla="*/ 2 w 12"/>
                        <a:gd name="T17" fmla="*/ 23 h 32"/>
                        <a:gd name="T18" fmla="*/ 3 w 12"/>
                        <a:gd name="T19" fmla="*/ 24 h 32"/>
                        <a:gd name="T20" fmla="*/ 5 w 12"/>
                        <a:gd name="T21" fmla="*/ 26 h 32"/>
                        <a:gd name="T22" fmla="*/ 8 w 12"/>
                        <a:gd name="T23" fmla="*/ 24 h 32"/>
                        <a:gd name="T24" fmla="*/ 10 w 12"/>
                        <a:gd name="T25" fmla="*/ 21 h 32"/>
                        <a:gd name="T26" fmla="*/ 10 w 12"/>
                        <a:gd name="T27" fmla="*/ 21 h 32"/>
                        <a:gd name="T28" fmla="*/ 10 w 12"/>
                        <a:gd name="T29" fmla="*/ 11 h 32"/>
                        <a:gd name="T30" fmla="*/ 7 w 12"/>
                        <a:gd name="T31" fmla="*/ 2 h 32"/>
                        <a:gd name="T32" fmla="*/ 7 w 12"/>
                        <a:gd name="T33" fmla="*/ 2 h 32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0" t="0" r="r" b="b"/>
                      <a:pathLst>
                        <a:path w="12" h="32">
                          <a:moveTo>
                            <a:pt x="8" y="2"/>
                          </a:moveTo>
                          <a:lnTo>
                            <a:pt x="8" y="2"/>
                          </a:lnTo>
                          <a:lnTo>
                            <a:pt x="4" y="0"/>
                          </a:lnTo>
                          <a:lnTo>
                            <a:pt x="0" y="0"/>
                          </a:lnTo>
                          <a:lnTo>
                            <a:pt x="0" y="4"/>
                          </a:lnTo>
                          <a:lnTo>
                            <a:pt x="2" y="28"/>
                          </a:lnTo>
                          <a:lnTo>
                            <a:pt x="4" y="30"/>
                          </a:lnTo>
                          <a:lnTo>
                            <a:pt x="6" y="32"/>
                          </a:lnTo>
                          <a:lnTo>
                            <a:pt x="10" y="30"/>
                          </a:lnTo>
                          <a:lnTo>
                            <a:pt x="12" y="26"/>
                          </a:lnTo>
                          <a:lnTo>
                            <a:pt x="12" y="14"/>
                          </a:lnTo>
                          <a:lnTo>
                            <a:pt x="8" y="2"/>
                          </a:lnTo>
                          <a:close/>
                        </a:path>
                      </a:pathLst>
                    </a:custGeom>
                    <a:solidFill>
                      <a:srgbClr val="846C4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575" name="Freeform 410"/>
                    <p:cNvSpPr>
                      <a:spLocks/>
                    </p:cNvSpPr>
                    <p:nvPr/>
                  </p:nvSpPr>
                  <p:spPr bwMode="auto">
                    <a:xfrm>
                      <a:off x="2479" y="1781"/>
                      <a:ext cx="10" cy="25"/>
                    </a:xfrm>
                    <a:custGeom>
                      <a:avLst/>
                      <a:gdLst>
                        <a:gd name="T0" fmla="*/ 8 w 12"/>
                        <a:gd name="T1" fmla="*/ 3 h 32"/>
                        <a:gd name="T2" fmla="*/ 8 w 12"/>
                        <a:gd name="T3" fmla="*/ 3 h 32"/>
                        <a:gd name="T4" fmla="*/ 3 w 12"/>
                        <a:gd name="T5" fmla="*/ 0 h 32"/>
                        <a:gd name="T6" fmla="*/ 2 w 12"/>
                        <a:gd name="T7" fmla="*/ 0 h 32"/>
                        <a:gd name="T8" fmla="*/ 0 w 12"/>
                        <a:gd name="T9" fmla="*/ 2 h 32"/>
                        <a:gd name="T10" fmla="*/ 0 w 12"/>
                        <a:gd name="T11" fmla="*/ 3 h 32"/>
                        <a:gd name="T12" fmla="*/ 0 w 12"/>
                        <a:gd name="T13" fmla="*/ 3 h 32"/>
                        <a:gd name="T14" fmla="*/ 0 w 12"/>
                        <a:gd name="T15" fmla="*/ 22 h 32"/>
                        <a:gd name="T16" fmla="*/ 0 w 12"/>
                        <a:gd name="T17" fmla="*/ 22 h 32"/>
                        <a:gd name="T18" fmla="*/ 2 w 12"/>
                        <a:gd name="T19" fmla="*/ 25 h 32"/>
                        <a:gd name="T20" fmla="*/ 3 w 12"/>
                        <a:gd name="T21" fmla="*/ 25 h 32"/>
                        <a:gd name="T22" fmla="*/ 7 w 12"/>
                        <a:gd name="T23" fmla="*/ 25 h 32"/>
                        <a:gd name="T24" fmla="*/ 8 w 12"/>
                        <a:gd name="T25" fmla="*/ 22 h 32"/>
                        <a:gd name="T26" fmla="*/ 8 w 12"/>
                        <a:gd name="T27" fmla="*/ 22 h 32"/>
                        <a:gd name="T28" fmla="*/ 10 w 12"/>
                        <a:gd name="T29" fmla="*/ 13 h 32"/>
                        <a:gd name="T30" fmla="*/ 8 w 12"/>
                        <a:gd name="T31" fmla="*/ 3 h 32"/>
                        <a:gd name="T32" fmla="*/ 8 w 12"/>
                        <a:gd name="T33" fmla="*/ 3 h 32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0" t="0" r="r" b="b"/>
                      <a:pathLst>
                        <a:path w="12" h="32">
                          <a:moveTo>
                            <a:pt x="10" y="4"/>
                          </a:moveTo>
                          <a:lnTo>
                            <a:pt x="10" y="4"/>
                          </a:lnTo>
                          <a:lnTo>
                            <a:pt x="4" y="0"/>
                          </a:lnTo>
                          <a:lnTo>
                            <a:pt x="2" y="0"/>
                          </a:lnTo>
                          <a:lnTo>
                            <a:pt x="0" y="2"/>
                          </a:lnTo>
                          <a:lnTo>
                            <a:pt x="0" y="4"/>
                          </a:lnTo>
                          <a:lnTo>
                            <a:pt x="0" y="28"/>
                          </a:lnTo>
                          <a:lnTo>
                            <a:pt x="2" y="32"/>
                          </a:lnTo>
                          <a:lnTo>
                            <a:pt x="4" y="32"/>
                          </a:lnTo>
                          <a:lnTo>
                            <a:pt x="8" y="32"/>
                          </a:lnTo>
                          <a:lnTo>
                            <a:pt x="10" y="28"/>
                          </a:lnTo>
                          <a:lnTo>
                            <a:pt x="12" y="16"/>
                          </a:lnTo>
                          <a:lnTo>
                            <a:pt x="10" y="4"/>
                          </a:lnTo>
                          <a:close/>
                        </a:path>
                      </a:pathLst>
                    </a:custGeom>
                    <a:solidFill>
                      <a:srgbClr val="846C4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576" name="Freeform 411"/>
                    <p:cNvSpPr>
                      <a:spLocks/>
                    </p:cNvSpPr>
                    <p:nvPr/>
                  </p:nvSpPr>
                  <p:spPr bwMode="auto">
                    <a:xfrm>
                      <a:off x="2492" y="1777"/>
                      <a:ext cx="9" cy="20"/>
                    </a:xfrm>
                    <a:custGeom>
                      <a:avLst/>
                      <a:gdLst>
                        <a:gd name="T0" fmla="*/ 5 w 10"/>
                        <a:gd name="T1" fmla="*/ 2 h 24"/>
                        <a:gd name="T2" fmla="*/ 5 w 10"/>
                        <a:gd name="T3" fmla="*/ 2 h 24"/>
                        <a:gd name="T4" fmla="*/ 2 w 10"/>
                        <a:gd name="T5" fmla="*/ 0 h 24"/>
                        <a:gd name="T6" fmla="*/ 0 w 10"/>
                        <a:gd name="T7" fmla="*/ 0 h 24"/>
                        <a:gd name="T8" fmla="*/ 0 w 10"/>
                        <a:gd name="T9" fmla="*/ 2 h 24"/>
                        <a:gd name="T10" fmla="*/ 0 w 10"/>
                        <a:gd name="T11" fmla="*/ 2 h 24"/>
                        <a:gd name="T12" fmla="*/ 2 w 10"/>
                        <a:gd name="T13" fmla="*/ 17 h 24"/>
                        <a:gd name="T14" fmla="*/ 2 w 10"/>
                        <a:gd name="T15" fmla="*/ 17 h 24"/>
                        <a:gd name="T16" fmla="*/ 4 w 10"/>
                        <a:gd name="T17" fmla="*/ 18 h 24"/>
                        <a:gd name="T18" fmla="*/ 5 w 10"/>
                        <a:gd name="T19" fmla="*/ 20 h 24"/>
                        <a:gd name="T20" fmla="*/ 7 w 10"/>
                        <a:gd name="T21" fmla="*/ 18 h 24"/>
                        <a:gd name="T22" fmla="*/ 9 w 10"/>
                        <a:gd name="T23" fmla="*/ 17 h 24"/>
                        <a:gd name="T24" fmla="*/ 9 w 10"/>
                        <a:gd name="T25" fmla="*/ 17 h 24"/>
                        <a:gd name="T26" fmla="*/ 9 w 10"/>
                        <a:gd name="T27" fmla="*/ 10 h 24"/>
                        <a:gd name="T28" fmla="*/ 5 w 10"/>
                        <a:gd name="T29" fmla="*/ 2 h 24"/>
                        <a:gd name="T30" fmla="*/ 5 w 10"/>
                        <a:gd name="T31" fmla="*/ 2 h 24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</a:gdLst>
                      <a:ahLst/>
                      <a:cxnLst>
                        <a:cxn ang="T32">
                          <a:pos x="T0" y="T1"/>
                        </a:cxn>
                        <a:cxn ang="T33">
                          <a:pos x="T2" y="T3"/>
                        </a:cxn>
                        <a:cxn ang="T34">
                          <a:pos x="T4" y="T5"/>
                        </a:cxn>
                        <a:cxn ang="T35">
                          <a:pos x="T6" y="T7"/>
                        </a:cxn>
                        <a:cxn ang="T36">
                          <a:pos x="T8" y="T9"/>
                        </a:cxn>
                        <a:cxn ang="T37">
                          <a:pos x="T10" y="T11"/>
                        </a:cxn>
                        <a:cxn ang="T38">
                          <a:pos x="T12" y="T13"/>
                        </a:cxn>
                        <a:cxn ang="T39">
                          <a:pos x="T14" y="T15"/>
                        </a:cxn>
                        <a:cxn ang="T40">
                          <a:pos x="T16" y="T17"/>
                        </a:cxn>
                        <a:cxn ang="T41">
                          <a:pos x="T18" y="T19"/>
                        </a:cxn>
                        <a:cxn ang="T42">
                          <a:pos x="T20" y="T21"/>
                        </a:cxn>
                        <a:cxn ang="T43">
                          <a:pos x="T22" y="T23"/>
                        </a:cxn>
                        <a:cxn ang="T44">
                          <a:pos x="T24" y="T25"/>
                        </a:cxn>
                        <a:cxn ang="T45">
                          <a:pos x="T26" y="T27"/>
                        </a:cxn>
                        <a:cxn ang="T46">
                          <a:pos x="T28" y="T29"/>
                        </a:cxn>
                        <a:cxn ang="T47">
                          <a:pos x="T30" y="T31"/>
                        </a:cxn>
                      </a:cxnLst>
                      <a:rect l="0" t="0" r="r" b="b"/>
                      <a:pathLst>
                        <a:path w="10" h="24">
                          <a:moveTo>
                            <a:pt x="6" y="2"/>
                          </a:moveTo>
                          <a:lnTo>
                            <a:pt x="6" y="2"/>
                          </a:lnTo>
                          <a:lnTo>
                            <a:pt x="2" y="0"/>
                          </a:lnTo>
                          <a:lnTo>
                            <a:pt x="0" y="0"/>
                          </a:lnTo>
                          <a:lnTo>
                            <a:pt x="0" y="2"/>
                          </a:lnTo>
                          <a:lnTo>
                            <a:pt x="2" y="20"/>
                          </a:lnTo>
                          <a:lnTo>
                            <a:pt x="4" y="22"/>
                          </a:lnTo>
                          <a:lnTo>
                            <a:pt x="6" y="24"/>
                          </a:lnTo>
                          <a:lnTo>
                            <a:pt x="8" y="22"/>
                          </a:lnTo>
                          <a:lnTo>
                            <a:pt x="10" y="20"/>
                          </a:lnTo>
                          <a:lnTo>
                            <a:pt x="10" y="12"/>
                          </a:lnTo>
                          <a:lnTo>
                            <a:pt x="6" y="2"/>
                          </a:lnTo>
                          <a:close/>
                        </a:path>
                      </a:pathLst>
                    </a:custGeom>
                    <a:solidFill>
                      <a:srgbClr val="846C4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577" name="Freeform 412"/>
                    <p:cNvSpPr>
                      <a:spLocks/>
                    </p:cNvSpPr>
                    <p:nvPr/>
                  </p:nvSpPr>
                  <p:spPr bwMode="auto">
                    <a:xfrm>
                      <a:off x="2468" y="1727"/>
                      <a:ext cx="54" cy="33"/>
                    </a:xfrm>
                    <a:custGeom>
                      <a:avLst/>
                      <a:gdLst>
                        <a:gd name="T0" fmla="*/ 0 w 66"/>
                        <a:gd name="T1" fmla="*/ 18 h 40"/>
                        <a:gd name="T2" fmla="*/ 46 w 66"/>
                        <a:gd name="T3" fmla="*/ 33 h 40"/>
                        <a:gd name="T4" fmla="*/ 54 w 66"/>
                        <a:gd name="T5" fmla="*/ 13 h 40"/>
                        <a:gd name="T6" fmla="*/ 7 w 66"/>
                        <a:gd name="T7" fmla="*/ 0 h 40"/>
                        <a:gd name="T8" fmla="*/ 0 w 66"/>
                        <a:gd name="T9" fmla="*/ 18 h 40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66" h="40">
                          <a:moveTo>
                            <a:pt x="0" y="22"/>
                          </a:moveTo>
                          <a:lnTo>
                            <a:pt x="56" y="40"/>
                          </a:lnTo>
                          <a:lnTo>
                            <a:pt x="66" y="16"/>
                          </a:lnTo>
                          <a:lnTo>
                            <a:pt x="8" y="0"/>
                          </a:lnTo>
                          <a:lnTo>
                            <a:pt x="0" y="22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578" name="Freeform 413"/>
                    <p:cNvSpPr>
                      <a:spLocks/>
                    </p:cNvSpPr>
                    <p:nvPr/>
                  </p:nvSpPr>
                  <p:spPr bwMode="auto">
                    <a:xfrm>
                      <a:off x="2470" y="1479"/>
                      <a:ext cx="110" cy="269"/>
                    </a:xfrm>
                    <a:custGeom>
                      <a:avLst/>
                      <a:gdLst>
                        <a:gd name="T0" fmla="*/ 0 w 136"/>
                        <a:gd name="T1" fmla="*/ 255 h 334"/>
                        <a:gd name="T2" fmla="*/ 28 w 136"/>
                        <a:gd name="T3" fmla="*/ 145 h 334"/>
                        <a:gd name="T4" fmla="*/ 28 w 136"/>
                        <a:gd name="T5" fmla="*/ 145 h 334"/>
                        <a:gd name="T6" fmla="*/ 32 w 136"/>
                        <a:gd name="T7" fmla="*/ 74 h 334"/>
                        <a:gd name="T8" fmla="*/ 36 w 136"/>
                        <a:gd name="T9" fmla="*/ 26 h 334"/>
                        <a:gd name="T10" fmla="*/ 34 w 136"/>
                        <a:gd name="T11" fmla="*/ 8 h 334"/>
                        <a:gd name="T12" fmla="*/ 34 w 136"/>
                        <a:gd name="T13" fmla="*/ 3 h 334"/>
                        <a:gd name="T14" fmla="*/ 32 w 136"/>
                        <a:gd name="T15" fmla="*/ 0 h 334"/>
                        <a:gd name="T16" fmla="*/ 32 w 136"/>
                        <a:gd name="T17" fmla="*/ 0 h 334"/>
                        <a:gd name="T18" fmla="*/ 39 w 136"/>
                        <a:gd name="T19" fmla="*/ 0 h 334"/>
                        <a:gd name="T20" fmla="*/ 44 w 136"/>
                        <a:gd name="T21" fmla="*/ 2 h 334"/>
                        <a:gd name="T22" fmla="*/ 50 w 136"/>
                        <a:gd name="T23" fmla="*/ 5 h 334"/>
                        <a:gd name="T24" fmla="*/ 55 w 136"/>
                        <a:gd name="T25" fmla="*/ 10 h 334"/>
                        <a:gd name="T26" fmla="*/ 66 w 136"/>
                        <a:gd name="T27" fmla="*/ 26 h 334"/>
                        <a:gd name="T28" fmla="*/ 76 w 136"/>
                        <a:gd name="T29" fmla="*/ 47 h 334"/>
                        <a:gd name="T30" fmla="*/ 95 w 136"/>
                        <a:gd name="T31" fmla="*/ 92 h 334"/>
                        <a:gd name="T32" fmla="*/ 104 w 136"/>
                        <a:gd name="T33" fmla="*/ 111 h 334"/>
                        <a:gd name="T34" fmla="*/ 110 w 136"/>
                        <a:gd name="T35" fmla="*/ 127 h 334"/>
                        <a:gd name="T36" fmla="*/ 110 w 136"/>
                        <a:gd name="T37" fmla="*/ 127 h 334"/>
                        <a:gd name="T38" fmla="*/ 108 w 136"/>
                        <a:gd name="T39" fmla="*/ 139 h 334"/>
                        <a:gd name="T40" fmla="*/ 105 w 136"/>
                        <a:gd name="T41" fmla="*/ 151 h 334"/>
                        <a:gd name="T42" fmla="*/ 102 w 136"/>
                        <a:gd name="T43" fmla="*/ 166 h 334"/>
                        <a:gd name="T44" fmla="*/ 95 w 136"/>
                        <a:gd name="T45" fmla="*/ 184 h 334"/>
                        <a:gd name="T46" fmla="*/ 87 w 136"/>
                        <a:gd name="T47" fmla="*/ 201 h 334"/>
                        <a:gd name="T48" fmla="*/ 78 w 136"/>
                        <a:gd name="T49" fmla="*/ 222 h 334"/>
                        <a:gd name="T50" fmla="*/ 65 w 136"/>
                        <a:gd name="T51" fmla="*/ 245 h 334"/>
                        <a:gd name="T52" fmla="*/ 50 w 136"/>
                        <a:gd name="T53" fmla="*/ 269 h 334"/>
                        <a:gd name="T54" fmla="*/ 0 w 136"/>
                        <a:gd name="T55" fmla="*/ 255 h 334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</a:gdLst>
                      <a:ahLst/>
                      <a:cxnLst>
                        <a:cxn ang="T56">
                          <a:pos x="T0" y="T1"/>
                        </a:cxn>
                        <a:cxn ang="T57">
                          <a:pos x="T2" y="T3"/>
                        </a:cxn>
                        <a:cxn ang="T58">
                          <a:pos x="T4" y="T5"/>
                        </a:cxn>
                        <a:cxn ang="T59">
                          <a:pos x="T6" y="T7"/>
                        </a:cxn>
                        <a:cxn ang="T60">
                          <a:pos x="T8" y="T9"/>
                        </a:cxn>
                        <a:cxn ang="T61">
                          <a:pos x="T10" y="T11"/>
                        </a:cxn>
                        <a:cxn ang="T62">
                          <a:pos x="T12" y="T13"/>
                        </a:cxn>
                        <a:cxn ang="T63">
                          <a:pos x="T14" y="T15"/>
                        </a:cxn>
                        <a:cxn ang="T64">
                          <a:pos x="T16" y="T17"/>
                        </a:cxn>
                        <a:cxn ang="T65">
                          <a:pos x="T18" y="T19"/>
                        </a:cxn>
                        <a:cxn ang="T66">
                          <a:pos x="T20" y="T21"/>
                        </a:cxn>
                        <a:cxn ang="T67">
                          <a:pos x="T22" y="T23"/>
                        </a:cxn>
                        <a:cxn ang="T68">
                          <a:pos x="T24" y="T25"/>
                        </a:cxn>
                        <a:cxn ang="T69">
                          <a:pos x="T26" y="T27"/>
                        </a:cxn>
                        <a:cxn ang="T70">
                          <a:pos x="T28" y="T29"/>
                        </a:cxn>
                        <a:cxn ang="T71">
                          <a:pos x="T30" y="T31"/>
                        </a:cxn>
                        <a:cxn ang="T72">
                          <a:pos x="T32" y="T33"/>
                        </a:cxn>
                        <a:cxn ang="T73">
                          <a:pos x="T34" y="T35"/>
                        </a:cxn>
                        <a:cxn ang="T74">
                          <a:pos x="T36" y="T37"/>
                        </a:cxn>
                        <a:cxn ang="T75">
                          <a:pos x="T38" y="T39"/>
                        </a:cxn>
                        <a:cxn ang="T76">
                          <a:pos x="T40" y="T41"/>
                        </a:cxn>
                        <a:cxn ang="T77">
                          <a:pos x="T42" y="T43"/>
                        </a:cxn>
                        <a:cxn ang="T78">
                          <a:pos x="T44" y="T45"/>
                        </a:cxn>
                        <a:cxn ang="T79">
                          <a:pos x="T46" y="T47"/>
                        </a:cxn>
                        <a:cxn ang="T80">
                          <a:pos x="T48" y="T49"/>
                        </a:cxn>
                        <a:cxn ang="T81">
                          <a:pos x="T50" y="T51"/>
                        </a:cxn>
                        <a:cxn ang="T82">
                          <a:pos x="T52" y="T53"/>
                        </a:cxn>
                        <a:cxn ang="T83">
                          <a:pos x="T54" y="T55"/>
                        </a:cxn>
                      </a:cxnLst>
                      <a:rect l="0" t="0" r="r" b="b"/>
                      <a:pathLst>
                        <a:path w="136" h="334">
                          <a:moveTo>
                            <a:pt x="0" y="316"/>
                          </a:moveTo>
                          <a:lnTo>
                            <a:pt x="34" y="180"/>
                          </a:lnTo>
                          <a:lnTo>
                            <a:pt x="40" y="92"/>
                          </a:lnTo>
                          <a:lnTo>
                            <a:pt x="44" y="32"/>
                          </a:lnTo>
                          <a:lnTo>
                            <a:pt x="42" y="10"/>
                          </a:lnTo>
                          <a:lnTo>
                            <a:pt x="42" y="4"/>
                          </a:lnTo>
                          <a:lnTo>
                            <a:pt x="40" y="0"/>
                          </a:lnTo>
                          <a:lnTo>
                            <a:pt x="48" y="0"/>
                          </a:lnTo>
                          <a:lnTo>
                            <a:pt x="54" y="2"/>
                          </a:lnTo>
                          <a:lnTo>
                            <a:pt x="62" y="6"/>
                          </a:lnTo>
                          <a:lnTo>
                            <a:pt x="68" y="12"/>
                          </a:lnTo>
                          <a:lnTo>
                            <a:pt x="82" y="32"/>
                          </a:lnTo>
                          <a:lnTo>
                            <a:pt x="94" y="58"/>
                          </a:lnTo>
                          <a:lnTo>
                            <a:pt x="118" y="114"/>
                          </a:lnTo>
                          <a:lnTo>
                            <a:pt x="128" y="138"/>
                          </a:lnTo>
                          <a:lnTo>
                            <a:pt x="136" y="158"/>
                          </a:lnTo>
                          <a:lnTo>
                            <a:pt x="134" y="172"/>
                          </a:lnTo>
                          <a:lnTo>
                            <a:pt x="130" y="188"/>
                          </a:lnTo>
                          <a:lnTo>
                            <a:pt x="126" y="206"/>
                          </a:lnTo>
                          <a:lnTo>
                            <a:pt x="118" y="228"/>
                          </a:lnTo>
                          <a:lnTo>
                            <a:pt x="108" y="250"/>
                          </a:lnTo>
                          <a:lnTo>
                            <a:pt x="96" y="276"/>
                          </a:lnTo>
                          <a:lnTo>
                            <a:pt x="80" y="304"/>
                          </a:lnTo>
                          <a:lnTo>
                            <a:pt x="62" y="334"/>
                          </a:lnTo>
                          <a:lnTo>
                            <a:pt x="0" y="316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579" name="Freeform 414"/>
                    <p:cNvSpPr>
                      <a:spLocks/>
                    </p:cNvSpPr>
                    <p:nvPr/>
                  </p:nvSpPr>
                  <p:spPr bwMode="auto">
                    <a:xfrm>
                      <a:off x="2499" y="1401"/>
                      <a:ext cx="185" cy="351"/>
                    </a:xfrm>
                    <a:custGeom>
                      <a:avLst/>
                      <a:gdLst>
                        <a:gd name="T0" fmla="*/ 81 w 228"/>
                        <a:gd name="T1" fmla="*/ 0 h 434"/>
                        <a:gd name="T2" fmla="*/ 81 w 228"/>
                        <a:gd name="T3" fmla="*/ 0 h 434"/>
                        <a:gd name="T4" fmla="*/ 71 w 228"/>
                        <a:gd name="T5" fmla="*/ 2 h 434"/>
                        <a:gd name="T6" fmla="*/ 65 w 228"/>
                        <a:gd name="T7" fmla="*/ 3 h 434"/>
                        <a:gd name="T8" fmla="*/ 65 w 228"/>
                        <a:gd name="T9" fmla="*/ 3 h 434"/>
                        <a:gd name="T10" fmla="*/ 50 w 228"/>
                        <a:gd name="T11" fmla="*/ 16 h 434"/>
                        <a:gd name="T12" fmla="*/ 37 w 228"/>
                        <a:gd name="T13" fmla="*/ 24 h 434"/>
                        <a:gd name="T14" fmla="*/ 31 w 228"/>
                        <a:gd name="T15" fmla="*/ 29 h 434"/>
                        <a:gd name="T16" fmla="*/ 31 w 228"/>
                        <a:gd name="T17" fmla="*/ 29 h 434"/>
                        <a:gd name="T18" fmla="*/ 26 w 228"/>
                        <a:gd name="T19" fmla="*/ 31 h 434"/>
                        <a:gd name="T20" fmla="*/ 21 w 228"/>
                        <a:gd name="T21" fmla="*/ 36 h 434"/>
                        <a:gd name="T22" fmla="*/ 15 w 228"/>
                        <a:gd name="T23" fmla="*/ 40 h 434"/>
                        <a:gd name="T24" fmla="*/ 10 w 228"/>
                        <a:gd name="T25" fmla="*/ 49 h 434"/>
                        <a:gd name="T26" fmla="*/ 5 w 228"/>
                        <a:gd name="T27" fmla="*/ 60 h 434"/>
                        <a:gd name="T28" fmla="*/ 0 w 228"/>
                        <a:gd name="T29" fmla="*/ 73 h 434"/>
                        <a:gd name="T30" fmla="*/ 0 w 228"/>
                        <a:gd name="T31" fmla="*/ 89 h 434"/>
                        <a:gd name="T32" fmla="*/ 0 w 228"/>
                        <a:gd name="T33" fmla="*/ 89 h 434"/>
                        <a:gd name="T34" fmla="*/ 2 w 228"/>
                        <a:gd name="T35" fmla="*/ 186 h 434"/>
                        <a:gd name="T36" fmla="*/ 2 w 228"/>
                        <a:gd name="T37" fmla="*/ 269 h 434"/>
                        <a:gd name="T38" fmla="*/ 3 w 228"/>
                        <a:gd name="T39" fmla="*/ 325 h 434"/>
                        <a:gd name="T40" fmla="*/ 5 w 228"/>
                        <a:gd name="T41" fmla="*/ 341 h 434"/>
                        <a:gd name="T42" fmla="*/ 5 w 228"/>
                        <a:gd name="T43" fmla="*/ 346 h 434"/>
                        <a:gd name="T44" fmla="*/ 6 w 228"/>
                        <a:gd name="T45" fmla="*/ 349 h 434"/>
                        <a:gd name="T46" fmla="*/ 6 w 228"/>
                        <a:gd name="T47" fmla="*/ 349 h 434"/>
                        <a:gd name="T48" fmla="*/ 15 w 228"/>
                        <a:gd name="T49" fmla="*/ 349 h 434"/>
                        <a:gd name="T50" fmla="*/ 41 w 228"/>
                        <a:gd name="T51" fmla="*/ 351 h 434"/>
                        <a:gd name="T52" fmla="*/ 62 w 228"/>
                        <a:gd name="T53" fmla="*/ 351 h 434"/>
                        <a:gd name="T54" fmla="*/ 84 w 228"/>
                        <a:gd name="T55" fmla="*/ 349 h 434"/>
                        <a:gd name="T56" fmla="*/ 112 w 228"/>
                        <a:gd name="T57" fmla="*/ 346 h 434"/>
                        <a:gd name="T58" fmla="*/ 144 w 228"/>
                        <a:gd name="T59" fmla="*/ 341 h 434"/>
                        <a:gd name="T60" fmla="*/ 144 w 228"/>
                        <a:gd name="T61" fmla="*/ 341 h 434"/>
                        <a:gd name="T62" fmla="*/ 154 w 228"/>
                        <a:gd name="T63" fmla="*/ 306 h 434"/>
                        <a:gd name="T64" fmla="*/ 164 w 228"/>
                        <a:gd name="T65" fmla="*/ 269 h 434"/>
                        <a:gd name="T66" fmla="*/ 174 w 228"/>
                        <a:gd name="T67" fmla="*/ 223 h 434"/>
                        <a:gd name="T68" fmla="*/ 182 w 228"/>
                        <a:gd name="T69" fmla="*/ 173 h 434"/>
                        <a:gd name="T70" fmla="*/ 183 w 228"/>
                        <a:gd name="T71" fmla="*/ 149 h 434"/>
                        <a:gd name="T72" fmla="*/ 185 w 228"/>
                        <a:gd name="T73" fmla="*/ 125 h 434"/>
                        <a:gd name="T74" fmla="*/ 185 w 228"/>
                        <a:gd name="T75" fmla="*/ 102 h 434"/>
                        <a:gd name="T76" fmla="*/ 183 w 228"/>
                        <a:gd name="T77" fmla="*/ 81 h 434"/>
                        <a:gd name="T78" fmla="*/ 180 w 228"/>
                        <a:gd name="T79" fmla="*/ 61 h 434"/>
                        <a:gd name="T80" fmla="*/ 175 w 228"/>
                        <a:gd name="T81" fmla="*/ 45 h 434"/>
                        <a:gd name="T82" fmla="*/ 175 w 228"/>
                        <a:gd name="T83" fmla="*/ 45 h 434"/>
                        <a:gd name="T84" fmla="*/ 170 w 228"/>
                        <a:gd name="T85" fmla="*/ 40 h 434"/>
                        <a:gd name="T86" fmla="*/ 161 w 228"/>
                        <a:gd name="T87" fmla="*/ 32 h 434"/>
                        <a:gd name="T88" fmla="*/ 133 w 228"/>
                        <a:gd name="T89" fmla="*/ 18 h 434"/>
                        <a:gd name="T90" fmla="*/ 102 w 228"/>
                        <a:gd name="T91" fmla="*/ 5 h 434"/>
                        <a:gd name="T92" fmla="*/ 89 w 228"/>
                        <a:gd name="T93" fmla="*/ 2 h 434"/>
                        <a:gd name="T94" fmla="*/ 81 w 228"/>
                        <a:gd name="T95" fmla="*/ 0 h 434"/>
                        <a:gd name="T96" fmla="*/ 81 w 228"/>
                        <a:gd name="T97" fmla="*/ 0 h 434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</a:gdLst>
                      <a:ahLst/>
                      <a:cxnLst>
                        <a:cxn ang="T98">
                          <a:pos x="T0" y="T1"/>
                        </a:cxn>
                        <a:cxn ang="T99">
                          <a:pos x="T2" y="T3"/>
                        </a:cxn>
                        <a:cxn ang="T100">
                          <a:pos x="T4" y="T5"/>
                        </a:cxn>
                        <a:cxn ang="T101">
                          <a:pos x="T6" y="T7"/>
                        </a:cxn>
                        <a:cxn ang="T102">
                          <a:pos x="T8" y="T9"/>
                        </a:cxn>
                        <a:cxn ang="T103">
                          <a:pos x="T10" y="T11"/>
                        </a:cxn>
                        <a:cxn ang="T104">
                          <a:pos x="T12" y="T13"/>
                        </a:cxn>
                        <a:cxn ang="T105">
                          <a:pos x="T14" y="T15"/>
                        </a:cxn>
                        <a:cxn ang="T106">
                          <a:pos x="T16" y="T17"/>
                        </a:cxn>
                        <a:cxn ang="T107">
                          <a:pos x="T18" y="T19"/>
                        </a:cxn>
                        <a:cxn ang="T108">
                          <a:pos x="T20" y="T21"/>
                        </a:cxn>
                        <a:cxn ang="T109">
                          <a:pos x="T22" y="T23"/>
                        </a:cxn>
                        <a:cxn ang="T110">
                          <a:pos x="T24" y="T25"/>
                        </a:cxn>
                        <a:cxn ang="T111">
                          <a:pos x="T26" y="T27"/>
                        </a:cxn>
                        <a:cxn ang="T112">
                          <a:pos x="T28" y="T29"/>
                        </a:cxn>
                        <a:cxn ang="T113">
                          <a:pos x="T30" y="T31"/>
                        </a:cxn>
                        <a:cxn ang="T114">
                          <a:pos x="T32" y="T33"/>
                        </a:cxn>
                        <a:cxn ang="T115">
                          <a:pos x="T34" y="T35"/>
                        </a:cxn>
                        <a:cxn ang="T116">
                          <a:pos x="T36" y="T37"/>
                        </a:cxn>
                        <a:cxn ang="T117">
                          <a:pos x="T38" y="T39"/>
                        </a:cxn>
                        <a:cxn ang="T118">
                          <a:pos x="T40" y="T41"/>
                        </a:cxn>
                        <a:cxn ang="T119">
                          <a:pos x="T42" y="T43"/>
                        </a:cxn>
                        <a:cxn ang="T120">
                          <a:pos x="T44" y="T45"/>
                        </a:cxn>
                        <a:cxn ang="T121">
                          <a:pos x="T46" y="T47"/>
                        </a:cxn>
                        <a:cxn ang="T122">
                          <a:pos x="T48" y="T49"/>
                        </a:cxn>
                        <a:cxn ang="T123">
                          <a:pos x="T50" y="T51"/>
                        </a:cxn>
                        <a:cxn ang="T124">
                          <a:pos x="T52" y="T53"/>
                        </a:cxn>
                        <a:cxn ang="T125">
                          <a:pos x="T54" y="T55"/>
                        </a:cxn>
                        <a:cxn ang="T126">
                          <a:pos x="T56" y="T57"/>
                        </a:cxn>
                        <a:cxn ang="T127">
                          <a:pos x="T58" y="T59"/>
                        </a:cxn>
                        <a:cxn ang="T128">
                          <a:pos x="T60" y="T61"/>
                        </a:cxn>
                        <a:cxn ang="T129">
                          <a:pos x="T62" y="T63"/>
                        </a:cxn>
                        <a:cxn ang="T130">
                          <a:pos x="T64" y="T65"/>
                        </a:cxn>
                        <a:cxn ang="T131">
                          <a:pos x="T66" y="T67"/>
                        </a:cxn>
                        <a:cxn ang="T132">
                          <a:pos x="T68" y="T69"/>
                        </a:cxn>
                        <a:cxn ang="T133">
                          <a:pos x="T70" y="T71"/>
                        </a:cxn>
                        <a:cxn ang="T134">
                          <a:pos x="T72" y="T73"/>
                        </a:cxn>
                        <a:cxn ang="T135">
                          <a:pos x="T74" y="T75"/>
                        </a:cxn>
                        <a:cxn ang="T136">
                          <a:pos x="T76" y="T77"/>
                        </a:cxn>
                        <a:cxn ang="T137">
                          <a:pos x="T78" y="T79"/>
                        </a:cxn>
                        <a:cxn ang="T138">
                          <a:pos x="T80" y="T81"/>
                        </a:cxn>
                        <a:cxn ang="T139">
                          <a:pos x="T82" y="T83"/>
                        </a:cxn>
                        <a:cxn ang="T140">
                          <a:pos x="T84" y="T85"/>
                        </a:cxn>
                        <a:cxn ang="T141">
                          <a:pos x="T86" y="T87"/>
                        </a:cxn>
                        <a:cxn ang="T142">
                          <a:pos x="T88" y="T89"/>
                        </a:cxn>
                        <a:cxn ang="T143">
                          <a:pos x="T90" y="T91"/>
                        </a:cxn>
                        <a:cxn ang="T144">
                          <a:pos x="T92" y="T93"/>
                        </a:cxn>
                        <a:cxn ang="T145">
                          <a:pos x="T94" y="T95"/>
                        </a:cxn>
                        <a:cxn ang="T146">
                          <a:pos x="T96" y="T97"/>
                        </a:cxn>
                      </a:cxnLst>
                      <a:rect l="0" t="0" r="r" b="b"/>
                      <a:pathLst>
                        <a:path w="228" h="434">
                          <a:moveTo>
                            <a:pt x="100" y="0"/>
                          </a:moveTo>
                          <a:lnTo>
                            <a:pt x="100" y="0"/>
                          </a:lnTo>
                          <a:lnTo>
                            <a:pt x="88" y="2"/>
                          </a:lnTo>
                          <a:lnTo>
                            <a:pt x="80" y="4"/>
                          </a:lnTo>
                          <a:lnTo>
                            <a:pt x="62" y="20"/>
                          </a:lnTo>
                          <a:lnTo>
                            <a:pt x="46" y="30"/>
                          </a:lnTo>
                          <a:lnTo>
                            <a:pt x="38" y="36"/>
                          </a:lnTo>
                          <a:lnTo>
                            <a:pt x="32" y="38"/>
                          </a:lnTo>
                          <a:lnTo>
                            <a:pt x="26" y="44"/>
                          </a:lnTo>
                          <a:lnTo>
                            <a:pt x="18" y="50"/>
                          </a:lnTo>
                          <a:lnTo>
                            <a:pt x="12" y="60"/>
                          </a:lnTo>
                          <a:lnTo>
                            <a:pt x="6" y="74"/>
                          </a:lnTo>
                          <a:lnTo>
                            <a:pt x="0" y="90"/>
                          </a:lnTo>
                          <a:lnTo>
                            <a:pt x="0" y="110"/>
                          </a:lnTo>
                          <a:lnTo>
                            <a:pt x="2" y="230"/>
                          </a:lnTo>
                          <a:lnTo>
                            <a:pt x="2" y="332"/>
                          </a:lnTo>
                          <a:lnTo>
                            <a:pt x="4" y="402"/>
                          </a:lnTo>
                          <a:lnTo>
                            <a:pt x="6" y="422"/>
                          </a:lnTo>
                          <a:lnTo>
                            <a:pt x="6" y="428"/>
                          </a:lnTo>
                          <a:lnTo>
                            <a:pt x="8" y="432"/>
                          </a:lnTo>
                          <a:lnTo>
                            <a:pt x="18" y="432"/>
                          </a:lnTo>
                          <a:lnTo>
                            <a:pt x="50" y="434"/>
                          </a:lnTo>
                          <a:lnTo>
                            <a:pt x="76" y="434"/>
                          </a:lnTo>
                          <a:lnTo>
                            <a:pt x="104" y="432"/>
                          </a:lnTo>
                          <a:lnTo>
                            <a:pt x="138" y="428"/>
                          </a:lnTo>
                          <a:lnTo>
                            <a:pt x="178" y="422"/>
                          </a:lnTo>
                          <a:lnTo>
                            <a:pt x="190" y="378"/>
                          </a:lnTo>
                          <a:lnTo>
                            <a:pt x="202" y="332"/>
                          </a:lnTo>
                          <a:lnTo>
                            <a:pt x="214" y="276"/>
                          </a:lnTo>
                          <a:lnTo>
                            <a:pt x="224" y="214"/>
                          </a:lnTo>
                          <a:lnTo>
                            <a:pt x="226" y="184"/>
                          </a:lnTo>
                          <a:lnTo>
                            <a:pt x="228" y="154"/>
                          </a:lnTo>
                          <a:lnTo>
                            <a:pt x="228" y="126"/>
                          </a:lnTo>
                          <a:lnTo>
                            <a:pt x="226" y="100"/>
                          </a:lnTo>
                          <a:lnTo>
                            <a:pt x="222" y="76"/>
                          </a:lnTo>
                          <a:lnTo>
                            <a:pt x="216" y="56"/>
                          </a:lnTo>
                          <a:lnTo>
                            <a:pt x="210" y="50"/>
                          </a:lnTo>
                          <a:lnTo>
                            <a:pt x="198" y="40"/>
                          </a:lnTo>
                          <a:lnTo>
                            <a:pt x="164" y="22"/>
                          </a:lnTo>
                          <a:lnTo>
                            <a:pt x="126" y="6"/>
                          </a:lnTo>
                          <a:lnTo>
                            <a:pt x="110" y="2"/>
                          </a:lnTo>
                          <a:lnTo>
                            <a:pt x="100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580" name="Freeform 415"/>
                    <p:cNvSpPr>
                      <a:spLocks/>
                    </p:cNvSpPr>
                    <p:nvPr/>
                  </p:nvSpPr>
                  <p:spPr bwMode="auto">
                    <a:xfrm>
                      <a:off x="2528" y="1392"/>
                      <a:ext cx="86" cy="69"/>
                    </a:xfrm>
                    <a:custGeom>
                      <a:avLst/>
                      <a:gdLst>
                        <a:gd name="T0" fmla="*/ 78 w 106"/>
                        <a:gd name="T1" fmla="*/ 0 h 86"/>
                        <a:gd name="T2" fmla="*/ 86 w 106"/>
                        <a:gd name="T3" fmla="*/ 19 h 86"/>
                        <a:gd name="T4" fmla="*/ 31 w 106"/>
                        <a:gd name="T5" fmla="*/ 69 h 86"/>
                        <a:gd name="T6" fmla="*/ 19 w 106"/>
                        <a:gd name="T7" fmla="*/ 56 h 86"/>
                        <a:gd name="T8" fmla="*/ 5 w 106"/>
                        <a:gd name="T9" fmla="*/ 64 h 86"/>
                        <a:gd name="T10" fmla="*/ 5 w 106"/>
                        <a:gd name="T11" fmla="*/ 64 h 86"/>
                        <a:gd name="T12" fmla="*/ 2 w 106"/>
                        <a:gd name="T13" fmla="*/ 50 h 86"/>
                        <a:gd name="T14" fmla="*/ 0 w 106"/>
                        <a:gd name="T15" fmla="*/ 40 h 86"/>
                        <a:gd name="T16" fmla="*/ 0 w 106"/>
                        <a:gd name="T17" fmla="*/ 34 h 86"/>
                        <a:gd name="T18" fmla="*/ 3 w 106"/>
                        <a:gd name="T19" fmla="*/ 27 h 86"/>
                        <a:gd name="T20" fmla="*/ 3 w 106"/>
                        <a:gd name="T21" fmla="*/ 27 h 86"/>
                        <a:gd name="T22" fmla="*/ 10 w 106"/>
                        <a:gd name="T23" fmla="*/ 24 h 86"/>
                        <a:gd name="T24" fmla="*/ 19 w 106"/>
                        <a:gd name="T25" fmla="*/ 19 h 86"/>
                        <a:gd name="T26" fmla="*/ 44 w 106"/>
                        <a:gd name="T27" fmla="*/ 10 h 86"/>
                        <a:gd name="T28" fmla="*/ 78 w 106"/>
                        <a:gd name="T29" fmla="*/ 0 h 86"/>
                        <a:gd name="T30" fmla="*/ 78 w 106"/>
                        <a:gd name="T31" fmla="*/ 0 h 8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</a:gdLst>
                      <a:ahLst/>
                      <a:cxnLst>
                        <a:cxn ang="T32">
                          <a:pos x="T0" y="T1"/>
                        </a:cxn>
                        <a:cxn ang="T33">
                          <a:pos x="T2" y="T3"/>
                        </a:cxn>
                        <a:cxn ang="T34">
                          <a:pos x="T4" y="T5"/>
                        </a:cxn>
                        <a:cxn ang="T35">
                          <a:pos x="T6" y="T7"/>
                        </a:cxn>
                        <a:cxn ang="T36">
                          <a:pos x="T8" y="T9"/>
                        </a:cxn>
                        <a:cxn ang="T37">
                          <a:pos x="T10" y="T11"/>
                        </a:cxn>
                        <a:cxn ang="T38">
                          <a:pos x="T12" y="T13"/>
                        </a:cxn>
                        <a:cxn ang="T39">
                          <a:pos x="T14" y="T15"/>
                        </a:cxn>
                        <a:cxn ang="T40">
                          <a:pos x="T16" y="T17"/>
                        </a:cxn>
                        <a:cxn ang="T41">
                          <a:pos x="T18" y="T19"/>
                        </a:cxn>
                        <a:cxn ang="T42">
                          <a:pos x="T20" y="T21"/>
                        </a:cxn>
                        <a:cxn ang="T43">
                          <a:pos x="T22" y="T23"/>
                        </a:cxn>
                        <a:cxn ang="T44">
                          <a:pos x="T24" y="T25"/>
                        </a:cxn>
                        <a:cxn ang="T45">
                          <a:pos x="T26" y="T27"/>
                        </a:cxn>
                        <a:cxn ang="T46">
                          <a:pos x="T28" y="T29"/>
                        </a:cxn>
                        <a:cxn ang="T47">
                          <a:pos x="T30" y="T31"/>
                        </a:cxn>
                      </a:cxnLst>
                      <a:rect l="0" t="0" r="r" b="b"/>
                      <a:pathLst>
                        <a:path w="106" h="86">
                          <a:moveTo>
                            <a:pt x="96" y="0"/>
                          </a:moveTo>
                          <a:lnTo>
                            <a:pt x="106" y="24"/>
                          </a:lnTo>
                          <a:lnTo>
                            <a:pt x="38" y="86"/>
                          </a:lnTo>
                          <a:lnTo>
                            <a:pt x="24" y="70"/>
                          </a:lnTo>
                          <a:lnTo>
                            <a:pt x="6" y="80"/>
                          </a:lnTo>
                          <a:lnTo>
                            <a:pt x="2" y="62"/>
                          </a:lnTo>
                          <a:lnTo>
                            <a:pt x="0" y="50"/>
                          </a:lnTo>
                          <a:lnTo>
                            <a:pt x="0" y="42"/>
                          </a:lnTo>
                          <a:lnTo>
                            <a:pt x="4" y="34"/>
                          </a:lnTo>
                          <a:lnTo>
                            <a:pt x="12" y="30"/>
                          </a:lnTo>
                          <a:lnTo>
                            <a:pt x="24" y="24"/>
                          </a:lnTo>
                          <a:lnTo>
                            <a:pt x="54" y="12"/>
                          </a:lnTo>
                          <a:lnTo>
                            <a:pt x="96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581" name="Freeform 416"/>
                    <p:cNvSpPr>
                      <a:spLocks/>
                    </p:cNvSpPr>
                    <p:nvPr/>
                  </p:nvSpPr>
                  <p:spPr bwMode="auto">
                    <a:xfrm>
                      <a:off x="2505" y="2173"/>
                      <a:ext cx="135" cy="32"/>
                    </a:xfrm>
                    <a:custGeom>
                      <a:avLst/>
                      <a:gdLst>
                        <a:gd name="T0" fmla="*/ 78 w 166"/>
                        <a:gd name="T1" fmla="*/ 0 h 40"/>
                        <a:gd name="T2" fmla="*/ 132 w 166"/>
                        <a:gd name="T3" fmla="*/ 6 h 40"/>
                        <a:gd name="T4" fmla="*/ 135 w 166"/>
                        <a:gd name="T5" fmla="*/ 19 h 40"/>
                        <a:gd name="T6" fmla="*/ 132 w 166"/>
                        <a:gd name="T7" fmla="*/ 30 h 40"/>
                        <a:gd name="T8" fmla="*/ 102 w 166"/>
                        <a:gd name="T9" fmla="*/ 32 h 40"/>
                        <a:gd name="T10" fmla="*/ 102 w 166"/>
                        <a:gd name="T11" fmla="*/ 26 h 40"/>
                        <a:gd name="T12" fmla="*/ 94 w 166"/>
                        <a:gd name="T13" fmla="*/ 30 h 40"/>
                        <a:gd name="T14" fmla="*/ 3 w 166"/>
                        <a:gd name="T15" fmla="*/ 30 h 40"/>
                        <a:gd name="T16" fmla="*/ 3 w 166"/>
                        <a:gd name="T17" fmla="*/ 30 h 40"/>
                        <a:gd name="T18" fmla="*/ 2 w 166"/>
                        <a:gd name="T19" fmla="*/ 24 h 40"/>
                        <a:gd name="T20" fmla="*/ 0 w 166"/>
                        <a:gd name="T21" fmla="*/ 19 h 40"/>
                        <a:gd name="T22" fmla="*/ 0 w 166"/>
                        <a:gd name="T23" fmla="*/ 16 h 40"/>
                        <a:gd name="T24" fmla="*/ 2 w 166"/>
                        <a:gd name="T25" fmla="*/ 16 h 40"/>
                        <a:gd name="T26" fmla="*/ 2 w 166"/>
                        <a:gd name="T27" fmla="*/ 16 h 40"/>
                        <a:gd name="T28" fmla="*/ 16 w 166"/>
                        <a:gd name="T29" fmla="*/ 11 h 40"/>
                        <a:gd name="T30" fmla="*/ 42 w 166"/>
                        <a:gd name="T31" fmla="*/ 6 h 40"/>
                        <a:gd name="T32" fmla="*/ 78 w 166"/>
                        <a:gd name="T33" fmla="*/ 0 h 40"/>
                        <a:gd name="T34" fmla="*/ 78 w 166"/>
                        <a:gd name="T35" fmla="*/ 0 h 40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0" t="0" r="r" b="b"/>
                      <a:pathLst>
                        <a:path w="166" h="40">
                          <a:moveTo>
                            <a:pt x="96" y="0"/>
                          </a:moveTo>
                          <a:lnTo>
                            <a:pt x="162" y="8"/>
                          </a:lnTo>
                          <a:lnTo>
                            <a:pt x="166" y="24"/>
                          </a:lnTo>
                          <a:lnTo>
                            <a:pt x="162" y="38"/>
                          </a:lnTo>
                          <a:lnTo>
                            <a:pt x="126" y="40"/>
                          </a:lnTo>
                          <a:lnTo>
                            <a:pt x="126" y="32"/>
                          </a:lnTo>
                          <a:lnTo>
                            <a:pt x="116" y="38"/>
                          </a:lnTo>
                          <a:lnTo>
                            <a:pt x="4" y="38"/>
                          </a:lnTo>
                          <a:lnTo>
                            <a:pt x="2" y="30"/>
                          </a:lnTo>
                          <a:lnTo>
                            <a:pt x="0" y="24"/>
                          </a:lnTo>
                          <a:lnTo>
                            <a:pt x="0" y="20"/>
                          </a:lnTo>
                          <a:lnTo>
                            <a:pt x="2" y="20"/>
                          </a:lnTo>
                          <a:lnTo>
                            <a:pt x="20" y="14"/>
                          </a:lnTo>
                          <a:lnTo>
                            <a:pt x="52" y="8"/>
                          </a:lnTo>
                          <a:lnTo>
                            <a:pt x="96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582" name="Freeform 417"/>
                    <p:cNvSpPr>
                      <a:spLocks/>
                    </p:cNvSpPr>
                    <p:nvPr/>
                  </p:nvSpPr>
                  <p:spPr bwMode="auto">
                    <a:xfrm>
                      <a:off x="2491" y="2149"/>
                      <a:ext cx="118" cy="35"/>
                    </a:xfrm>
                    <a:custGeom>
                      <a:avLst/>
                      <a:gdLst>
                        <a:gd name="T0" fmla="*/ 63 w 146"/>
                        <a:gd name="T1" fmla="*/ 0 h 44"/>
                        <a:gd name="T2" fmla="*/ 116 w 146"/>
                        <a:gd name="T3" fmla="*/ 11 h 44"/>
                        <a:gd name="T4" fmla="*/ 118 w 146"/>
                        <a:gd name="T5" fmla="*/ 24 h 44"/>
                        <a:gd name="T6" fmla="*/ 115 w 146"/>
                        <a:gd name="T7" fmla="*/ 35 h 44"/>
                        <a:gd name="T8" fmla="*/ 86 w 146"/>
                        <a:gd name="T9" fmla="*/ 33 h 44"/>
                        <a:gd name="T10" fmla="*/ 86 w 146"/>
                        <a:gd name="T11" fmla="*/ 29 h 44"/>
                        <a:gd name="T12" fmla="*/ 78 w 146"/>
                        <a:gd name="T13" fmla="*/ 33 h 44"/>
                        <a:gd name="T14" fmla="*/ 3 w 146"/>
                        <a:gd name="T15" fmla="*/ 27 h 44"/>
                        <a:gd name="T16" fmla="*/ 3 w 146"/>
                        <a:gd name="T17" fmla="*/ 27 h 44"/>
                        <a:gd name="T18" fmla="*/ 0 w 146"/>
                        <a:gd name="T19" fmla="*/ 21 h 44"/>
                        <a:gd name="T20" fmla="*/ 0 w 146"/>
                        <a:gd name="T21" fmla="*/ 14 h 44"/>
                        <a:gd name="T22" fmla="*/ 2 w 146"/>
                        <a:gd name="T23" fmla="*/ 13 h 44"/>
                        <a:gd name="T24" fmla="*/ 3 w 146"/>
                        <a:gd name="T25" fmla="*/ 11 h 44"/>
                        <a:gd name="T26" fmla="*/ 3 w 146"/>
                        <a:gd name="T27" fmla="*/ 11 h 44"/>
                        <a:gd name="T28" fmla="*/ 36 w 146"/>
                        <a:gd name="T29" fmla="*/ 5 h 44"/>
                        <a:gd name="T30" fmla="*/ 63 w 146"/>
                        <a:gd name="T31" fmla="*/ 0 h 44"/>
                        <a:gd name="T32" fmla="*/ 63 w 146"/>
                        <a:gd name="T33" fmla="*/ 0 h 44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0" t="0" r="r" b="b"/>
                      <a:pathLst>
                        <a:path w="146" h="44">
                          <a:moveTo>
                            <a:pt x="78" y="0"/>
                          </a:moveTo>
                          <a:lnTo>
                            <a:pt x="144" y="14"/>
                          </a:lnTo>
                          <a:lnTo>
                            <a:pt x="146" y="30"/>
                          </a:lnTo>
                          <a:lnTo>
                            <a:pt x="142" y="44"/>
                          </a:lnTo>
                          <a:lnTo>
                            <a:pt x="106" y="42"/>
                          </a:lnTo>
                          <a:lnTo>
                            <a:pt x="106" y="36"/>
                          </a:lnTo>
                          <a:lnTo>
                            <a:pt x="96" y="42"/>
                          </a:lnTo>
                          <a:lnTo>
                            <a:pt x="4" y="34"/>
                          </a:lnTo>
                          <a:lnTo>
                            <a:pt x="0" y="26"/>
                          </a:lnTo>
                          <a:lnTo>
                            <a:pt x="0" y="18"/>
                          </a:lnTo>
                          <a:lnTo>
                            <a:pt x="2" y="16"/>
                          </a:lnTo>
                          <a:lnTo>
                            <a:pt x="4" y="14"/>
                          </a:lnTo>
                          <a:lnTo>
                            <a:pt x="44" y="6"/>
                          </a:lnTo>
                          <a:lnTo>
                            <a:pt x="78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583" name="Freeform 418"/>
                    <p:cNvSpPr>
                      <a:spLocks/>
                    </p:cNvSpPr>
                    <p:nvPr/>
                  </p:nvSpPr>
                  <p:spPr bwMode="auto">
                    <a:xfrm>
                      <a:off x="2510" y="1681"/>
                      <a:ext cx="132" cy="508"/>
                    </a:xfrm>
                    <a:custGeom>
                      <a:avLst/>
                      <a:gdLst>
                        <a:gd name="T0" fmla="*/ 132 w 162"/>
                        <a:gd name="T1" fmla="*/ 19 h 630"/>
                        <a:gd name="T2" fmla="*/ 99 w 162"/>
                        <a:gd name="T3" fmla="*/ 213 h 630"/>
                        <a:gd name="T4" fmla="*/ 130 w 162"/>
                        <a:gd name="T5" fmla="*/ 502 h 630"/>
                        <a:gd name="T6" fmla="*/ 23 w 162"/>
                        <a:gd name="T7" fmla="*/ 508 h 630"/>
                        <a:gd name="T8" fmla="*/ 0 w 162"/>
                        <a:gd name="T9" fmla="*/ 206 h 630"/>
                        <a:gd name="T10" fmla="*/ 0 w 162"/>
                        <a:gd name="T11" fmla="*/ 0 h 630"/>
                        <a:gd name="T12" fmla="*/ 132 w 162"/>
                        <a:gd name="T13" fmla="*/ 19 h 630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162" h="630">
                          <a:moveTo>
                            <a:pt x="162" y="24"/>
                          </a:moveTo>
                          <a:lnTo>
                            <a:pt x="122" y="264"/>
                          </a:lnTo>
                          <a:lnTo>
                            <a:pt x="160" y="622"/>
                          </a:lnTo>
                          <a:lnTo>
                            <a:pt x="28" y="630"/>
                          </a:lnTo>
                          <a:lnTo>
                            <a:pt x="0" y="256"/>
                          </a:lnTo>
                          <a:lnTo>
                            <a:pt x="0" y="0"/>
                          </a:lnTo>
                          <a:lnTo>
                            <a:pt x="162" y="24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584" name="Freeform 419"/>
                    <p:cNvSpPr>
                      <a:spLocks/>
                    </p:cNvSpPr>
                    <p:nvPr/>
                  </p:nvSpPr>
                  <p:spPr bwMode="auto">
                    <a:xfrm>
                      <a:off x="2538" y="1319"/>
                      <a:ext cx="66" cy="126"/>
                    </a:xfrm>
                    <a:custGeom>
                      <a:avLst/>
                      <a:gdLst>
                        <a:gd name="T0" fmla="*/ 8 w 82"/>
                        <a:gd name="T1" fmla="*/ 55 h 156"/>
                        <a:gd name="T2" fmla="*/ 50 w 82"/>
                        <a:gd name="T3" fmla="*/ 0 h 156"/>
                        <a:gd name="T4" fmla="*/ 66 w 82"/>
                        <a:gd name="T5" fmla="*/ 81 h 156"/>
                        <a:gd name="T6" fmla="*/ 10 w 82"/>
                        <a:gd name="T7" fmla="*/ 126 h 156"/>
                        <a:gd name="T8" fmla="*/ 0 w 82"/>
                        <a:gd name="T9" fmla="*/ 95 h 156"/>
                        <a:gd name="T10" fmla="*/ 8 w 82"/>
                        <a:gd name="T11" fmla="*/ 55 h 156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0" t="0" r="r" b="b"/>
                      <a:pathLst>
                        <a:path w="82" h="156">
                          <a:moveTo>
                            <a:pt x="10" y="68"/>
                          </a:moveTo>
                          <a:lnTo>
                            <a:pt x="62" y="0"/>
                          </a:lnTo>
                          <a:lnTo>
                            <a:pt x="82" y="100"/>
                          </a:lnTo>
                          <a:lnTo>
                            <a:pt x="12" y="156"/>
                          </a:lnTo>
                          <a:lnTo>
                            <a:pt x="0" y="118"/>
                          </a:lnTo>
                          <a:lnTo>
                            <a:pt x="10" y="68"/>
                          </a:lnTo>
                          <a:close/>
                        </a:path>
                      </a:pathLst>
                    </a:custGeom>
                    <a:solidFill>
                      <a:srgbClr val="846C4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585" name="Freeform 420"/>
                    <p:cNvSpPr>
                      <a:spLocks/>
                    </p:cNvSpPr>
                    <p:nvPr/>
                  </p:nvSpPr>
                  <p:spPr bwMode="auto">
                    <a:xfrm>
                      <a:off x="2528" y="1432"/>
                      <a:ext cx="10" cy="45"/>
                    </a:xfrm>
                    <a:custGeom>
                      <a:avLst/>
                      <a:gdLst>
                        <a:gd name="T0" fmla="*/ 0 w 12"/>
                        <a:gd name="T1" fmla="*/ 0 h 56"/>
                        <a:gd name="T2" fmla="*/ 7 w 12"/>
                        <a:gd name="T3" fmla="*/ 45 h 56"/>
                        <a:gd name="T4" fmla="*/ 10 w 12"/>
                        <a:gd name="T5" fmla="*/ 35 h 56"/>
                        <a:gd name="T6" fmla="*/ 0 w 12"/>
                        <a:gd name="T7" fmla="*/ 0 h 56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2" h="56">
                          <a:moveTo>
                            <a:pt x="0" y="0"/>
                          </a:moveTo>
                          <a:lnTo>
                            <a:pt x="8" y="56"/>
                          </a:lnTo>
                          <a:lnTo>
                            <a:pt x="12" y="44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586" name="Freeform 421"/>
                    <p:cNvSpPr>
                      <a:spLocks/>
                    </p:cNvSpPr>
                    <p:nvPr/>
                  </p:nvSpPr>
                  <p:spPr bwMode="auto">
                    <a:xfrm>
                      <a:off x="2540" y="1411"/>
                      <a:ext cx="73" cy="87"/>
                    </a:xfrm>
                    <a:custGeom>
                      <a:avLst/>
                      <a:gdLst>
                        <a:gd name="T0" fmla="*/ 73 w 90"/>
                        <a:gd name="T1" fmla="*/ 0 h 108"/>
                        <a:gd name="T2" fmla="*/ 3 w 90"/>
                        <a:gd name="T3" fmla="*/ 58 h 108"/>
                        <a:gd name="T4" fmla="*/ 0 w 90"/>
                        <a:gd name="T5" fmla="*/ 87 h 108"/>
                        <a:gd name="T6" fmla="*/ 73 w 90"/>
                        <a:gd name="T7" fmla="*/ 0 h 108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90" h="108">
                          <a:moveTo>
                            <a:pt x="90" y="0"/>
                          </a:moveTo>
                          <a:lnTo>
                            <a:pt x="4" y="72"/>
                          </a:lnTo>
                          <a:lnTo>
                            <a:pt x="0" y="108"/>
                          </a:lnTo>
                          <a:lnTo>
                            <a:pt x="90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587" name="Freeform 422"/>
                    <p:cNvSpPr>
                      <a:spLocks/>
                    </p:cNvSpPr>
                    <p:nvPr/>
                  </p:nvSpPr>
                  <p:spPr bwMode="auto">
                    <a:xfrm>
                      <a:off x="2606" y="1700"/>
                      <a:ext cx="41" cy="63"/>
                    </a:xfrm>
                    <a:custGeom>
                      <a:avLst/>
                      <a:gdLst>
                        <a:gd name="T0" fmla="*/ 41 w 50"/>
                        <a:gd name="T1" fmla="*/ 6 h 78"/>
                        <a:gd name="T2" fmla="*/ 38 w 50"/>
                        <a:gd name="T3" fmla="*/ 47 h 78"/>
                        <a:gd name="T4" fmla="*/ 20 w 50"/>
                        <a:gd name="T5" fmla="*/ 63 h 78"/>
                        <a:gd name="T6" fmla="*/ 0 w 50"/>
                        <a:gd name="T7" fmla="*/ 0 h 78"/>
                        <a:gd name="T8" fmla="*/ 41 w 50"/>
                        <a:gd name="T9" fmla="*/ 6 h 7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50" h="78">
                          <a:moveTo>
                            <a:pt x="50" y="8"/>
                          </a:moveTo>
                          <a:lnTo>
                            <a:pt x="46" y="58"/>
                          </a:lnTo>
                          <a:lnTo>
                            <a:pt x="24" y="78"/>
                          </a:lnTo>
                          <a:lnTo>
                            <a:pt x="0" y="0"/>
                          </a:lnTo>
                          <a:lnTo>
                            <a:pt x="50" y="8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588" name="Freeform 423"/>
                    <p:cNvSpPr>
                      <a:spLocks/>
                    </p:cNvSpPr>
                    <p:nvPr/>
                  </p:nvSpPr>
                  <p:spPr bwMode="auto">
                    <a:xfrm>
                      <a:off x="2497" y="1287"/>
                      <a:ext cx="98" cy="132"/>
                    </a:xfrm>
                    <a:custGeom>
                      <a:avLst/>
                      <a:gdLst>
                        <a:gd name="T0" fmla="*/ 11 w 120"/>
                        <a:gd name="T1" fmla="*/ 90 h 164"/>
                        <a:gd name="T2" fmla="*/ 11 w 120"/>
                        <a:gd name="T3" fmla="*/ 90 h 164"/>
                        <a:gd name="T4" fmla="*/ 10 w 120"/>
                        <a:gd name="T5" fmla="*/ 87 h 164"/>
                        <a:gd name="T6" fmla="*/ 8 w 120"/>
                        <a:gd name="T7" fmla="*/ 80 h 164"/>
                        <a:gd name="T8" fmla="*/ 7 w 120"/>
                        <a:gd name="T9" fmla="*/ 69 h 164"/>
                        <a:gd name="T10" fmla="*/ 7 w 120"/>
                        <a:gd name="T11" fmla="*/ 69 h 164"/>
                        <a:gd name="T12" fmla="*/ 8 w 120"/>
                        <a:gd name="T13" fmla="*/ 63 h 164"/>
                        <a:gd name="T14" fmla="*/ 8 w 120"/>
                        <a:gd name="T15" fmla="*/ 58 h 164"/>
                        <a:gd name="T16" fmla="*/ 5 w 120"/>
                        <a:gd name="T17" fmla="*/ 50 h 164"/>
                        <a:gd name="T18" fmla="*/ 2 w 120"/>
                        <a:gd name="T19" fmla="*/ 47 h 164"/>
                        <a:gd name="T20" fmla="*/ 0 w 120"/>
                        <a:gd name="T21" fmla="*/ 45 h 164"/>
                        <a:gd name="T22" fmla="*/ 0 w 120"/>
                        <a:gd name="T23" fmla="*/ 45 h 164"/>
                        <a:gd name="T24" fmla="*/ 2 w 120"/>
                        <a:gd name="T25" fmla="*/ 39 h 164"/>
                        <a:gd name="T26" fmla="*/ 2 w 120"/>
                        <a:gd name="T27" fmla="*/ 34 h 164"/>
                        <a:gd name="T28" fmla="*/ 5 w 120"/>
                        <a:gd name="T29" fmla="*/ 26 h 164"/>
                        <a:gd name="T30" fmla="*/ 5 w 120"/>
                        <a:gd name="T31" fmla="*/ 26 h 164"/>
                        <a:gd name="T32" fmla="*/ 13 w 120"/>
                        <a:gd name="T33" fmla="*/ 18 h 164"/>
                        <a:gd name="T34" fmla="*/ 23 w 120"/>
                        <a:gd name="T35" fmla="*/ 10 h 164"/>
                        <a:gd name="T36" fmla="*/ 29 w 120"/>
                        <a:gd name="T37" fmla="*/ 6 h 164"/>
                        <a:gd name="T38" fmla="*/ 36 w 120"/>
                        <a:gd name="T39" fmla="*/ 3 h 164"/>
                        <a:gd name="T40" fmla="*/ 44 w 120"/>
                        <a:gd name="T41" fmla="*/ 2 h 164"/>
                        <a:gd name="T42" fmla="*/ 54 w 120"/>
                        <a:gd name="T43" fmla="*/ 0 h 164"/>
                        <a:gd name="T44" fmla="*/ 54 w 120"/>
                        <a:gd name="T45" fmla="*/ 0 h 164"/>
                        <a:gd name="T46" fmla="*/ 67 w 120"/>
                        <a:gd name="T47" fmla="*/ 2 h 164"/>
                        <a:gd name="T48" fmla="*/ 74 w 120"/>
                        <a:gd name="T49" fmla="*/ 5 h 164"/>
                        <a:gd name="T50" fmla="*/ 80 w 120"/>
                        <a:gd name="T51" fmla="*/ 8 h 164"/>
                        <a:gd name="T52" fmla="*/ 85 w 120"/>
                        <a:gd name="T53" fmla="*/ 13 h 164"/>
                        <a:gd name="T54" fmla="*/ 90 w 120"/>
                        <a:gd name="T55" fmla="*/ 19 h 164"/>
                        <a:gd name="T56" fmla="*/ 95 w 120"/>
                        <a:gd name="T57" fmla="*/ 29 h 164"/>
                        <a:gd name="T58" fmla="*/ 98 w 120"/>
                        <a:gd name="T59" fmla="*/ 40 h 164"/>
                        <a:gd name="T60" fmla="*/ 98 w 120"/>
                        <a:gd name="T61" fmla="*/ 40 h 164"/>
                        <a:gd name="T62" fmla="*/ 93 w 120"/>
                        <a:gd name="T63" fmla="*/ 82 h 164"/>
                        <a:gd name="T64" fmla="*/ 88 w 120"/>
                        <a:gd name="T65" fmla="*/ 109 h 164"/>
                        <a:gd name="T66" fmla="*/ 88 w 120"/>
                        <a:gd name="T67" fmla="*/ 109 h 164"/>
                        <a:gd name="T68" fmla="*/ 85 w 120"/>
                        <a:gd name="T69" fmla="*/ 114 h 164"/>
                        <a:gd name="T70" fmla="*/ 78 w 120"/>
                        <a:gd name="T71" fmla="*/ 118 h 164"/>
                        <a:gd name="T72" fmla="*/ 62 w 120"/>
                        <a:gd name="T73" fmla="*/ 127 h 164"/>
                        <a:gd name="T74" fmla="*/ 51 w 120"/>
                        <a:gd name="T75" fmla="*/ 130 h 164"/>
                        <a:gd name="T76" fmla="*/ 42 w 120"/>
                        <a:gd name="T77" fmla="*/ 132 h 164"/>
                        <a:gd name="T78" fmla="*/ 34 w 120"/>
                        <a:gd name="T79" fmla="*/ 132 h 164"/>
                        <a:gd name="T80" fmla="*/ 31 w 120"/>
                        <a:gd name="T81" fmla="*/ 130 h 164"/>
                        <a:gd name="T82" fmla="*/ 29 w 120"/>
                        <a:gd name="T83" fmla="*/ 129 h 164"/>
                        <a:gd name="T84" fmla="*/ 29 w 120"/>
                        <a:gd name="T85" fmla="*/ 129 h 164"/>
                        <a:gd name="T86" fmla="*/ 28 w 120"/>
                        <a:gd name="T87" fmla="*/ 126 h 164"/>
                        <a:gd name="T88" fmla="*/ 26 w 120"/>
                        <a:gd name="T89" fmla="*/ 122 h 164"/>
                        <a:gd name="T90" fmla="*/ 26 w 120"/>
                        <a:gd name="T91" fmla="*/ 114 h 164"/>
                        <a:gd name="T92" fmla="*/ 23 w 120"/>
                        <a:gd name="T93" fmla="*/ 103 h 164"/>
                        <a:gd name="T94" fmla="*/ 18 w 120"/>
                        <a:gd name="T95" fmla="*/ 97 h 164"/>
                        <a:gd name="T96" fmla="*/ 11 w 120"/>
                        <a:gd name="T97" fmla="*/ 90 h 164"/>
                        <a:gd name="T98" fmla="*/ 11 w 120"/>
                        <a:gd name="T99" fmla="*/ 90 h 164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</a:gdLst>
                      <a:ahLst/>
                      <a:cxnLst>
                        <a:cxn ang="T100">
                          <a:pos x="T0" y="T1"/>
                        </a:cxn>
                        <a:cxn ang="T101">
                          <a:pos x="T2" y="T3"/>
                        </a:cxn>
                        <a:cxn ang="T102">
                          <a:pos x="T4" y="T5"/>
                        </a:cxn>
                        <a:cxn ang="T103">
                          <a:pos x="T6" y="T7"/>
                        </a:cxn>
                        <a:cxn ang="T104">
                          <a:pos x="T8" y="T9"/>
                        </a:cxn>
                        <a:cxn ang="T105">
                          <a:pos x="T10" y="T11"/>
                        </a:cxn>
                        <a:cxn ang="T106">
                          <a:pos x="T12" y="T13"/>
                        </a:cxn>
                        <a:cxn ang="T107">
                          <a:pos x="T14" y="T15"/>
                        </a:cxn>
                        <a:cxn ang="T108">
                          <a:pos x="T16" y="T17"/>
                        </a:cxn>
                        <a:cxn ang="T109">
                          <a:pos x="T18" y="T19"/>
                        </a:cxn>
                        <a:cxn ang="T110">
                          <a:pos x="T20" y="T21"/>
                        </a:cxn>
                        <a:cxn ang="T111">
                          <a:pos x="T22" y="T23"/>
                        </a:cxn>
                        <a:cxn ang="T112">
                          <a:pos x="T24" y="T25"/>
                        </a:cxn>
                        <a:cxn ang="T113">
                          <a:pos x="T26" y="T27"/>
                        </a:cxn>
                        <a:cxn ang="T114">
                          <a:pos x="T28" y="T29"/>
                        </a:cxn>
                        <a:cxn ang="T115">
                          <a:pos x="T30" y="T31"/>
                        </a:cxn>
                        <a:cxn ang="T116">
                          <a:pos x="T32" y="T33"/>
                        </a:cxn>
                        <a:cxn ang="T117">
                          <a:pos x="T34" y="T35"/>
                        </a:cxn>
                        <a:cxn ang="T118">
                          <a:pos x="T36" y="T37"/>
                        </a:cxn>
                        <a:cxn ang="T119">
                          <a:pos x="T38" y="T39"/>
                        </a:cxn>
                        <a:cxn ang="T120">
                          <a:pos x="T40" y="T41"/>
                        </a:cxn>
                        <a:cxn ang="T121">
                          <a:pos x="T42" y="T43"/>
                        </a:cxn>
                        <a:cxn ang="T122">
                          <a:pos x="T44" y="T45"/>
                        </a:cxn>
                        <a:cxn ang="T123">
                          <a:pos x="T46" y="T47"/>
                        </a:cxn>
                        <a:cxn ang="T124">
                          <a:pos x="T48" y="T49"/>
                        </a:cxn>
                        <a:cxn ang="T125">
                          <a:pos x="T50" y="T51"/>
                        </a:cxn>
                        <a:cxn ang="T126">
                          <a:pos x="T52" y="T53"/>
                        </a:cxn>
                        <a:cxn ang="T127">
                          <a:pos x="T54" y="T55"/>
                        </a:cxn>
                        <a:cxn ang="T128">
                          <a:pos x="T56" y="T57"/>
                        </a:cxn>
                        <a:cxn ang="T129">
                          <a:pos x="T58" y="T59"/>
                        </a:cxn>
                        <a:cxn ang="T130">
                          <a:pos x="T60" y="T61"/>
                        </a:cxn>
                        <a:cxn ang="T131">
                          <a:pos x="T62" y="T63"/>
                        </a:cxn>
                        <a:cxn ang="T132">
                          <a:pos x="T64" y="T65"/>
                        </a:cxn>
                        <a:cxn ang="T133">
                          <a:pos x="T66" y="T67"/>
                        </a:cxn>
                        <a:cxn ang="T134">
                          <a:pos x="T68" y="T69"/>
                        </a:cxn>
                        <a:cxn ang="T135">
                          <a:pos x="T70" y="T71"/>
                        </a:cxn>
                        <a:cxn ang="T136">
                          <a:pos x="T72" y="T73"/>
                        </a:cxn>
                        <a:cxn ang="T137">
                          <a:pos x="T74" y="T75"/>
                        </a:cxn>
                        <a:cxn ang="T138">
                          <a:pos x="T76" y="T77"/>
                        </a:cxn>
                        <a:cxn ang="T139">
                          <a:pos x="T78" y="T79"/>
                        </a:cxn>
                        <a:cxn ang="T140">
                          <a:pos x="T80" y="T81"/>
                        </a:cxn>
                        <a:cxn ang="T141">
                          <a:pos x="T82" y="T83"/>
                        </a:cxn>
                        <a:cxn ang="T142">
                          <a:pos x="T84" y="T85"/>
                        </a:cxn>
                        <a:cxn ang="T143">
                          <a:pos x="T86" y="T87"/>
                        </a:cxn>
                        <a:cxn ang="T144">
                          <a:pos x="T88" y="T89"/>
                        </a:cxn>
                        <a:cxn ang="T145">
                          <a:pos x="T90" y="T91"/>
                        </a:cxn>
                        <a:cxn ang="T146">
                          <a:pos x="T92" y="T93"/>
                        </a:cxn>
                        <a:cxn ang="T147">
                          <a:pos x="T94" y="T95"/>
                        </a:cxn>
                        <a:cxn ang="T148">
                          <a:pos x="T96" y="T97"/>
                        </a:cxn>
                        <a:cxn ang="T149">
                          <a:pos x="T98" y="T99"/>
                        </a:cxn>
                      </a:cxnLst>
                      <a:rect l="0" t="0" r="r" b="b"/>
                      <a:pathLst>
                        <a:path w="120" h="164">
                          <a:moveTo>
                            <a:pt x="14" y="112"/>
                          </a:moveTo>
                          <a:lnTo>
                            <a:pt x="14" y="112"/>
                          </a:lnTo>
                          <a:lnTo>
                            <a:pt x="12" y="108"/>
                          </a:lnTo>
                          <a:lnTo>
                            <a:pt x="10" y="100"/>
                          </a:lnTo>
                          <a:lnTo>
                            <a:pt x="8" y="86"/>
                          </a:lnTo>
                          <a:lnTo>
                            <a:pt x="10" y="78"/>
                          </a:lnTo>
                          <a:lnTo>
                            <a:pt x="10" y="72"/>
                          </a:lnTo>
                          <a:lnTo>
                            <a:pt x="6" y="62"/>
                          </a:lnTo>
                          <a:lnTo>
                            <a:pt x="2" y="58"/>
                          </a:lnTo>
                          <a:lnTo>
                            <a:pt x="0" y="56"/>
                          </a:lnTo>
                          <a:lnTo>
                            <a:pt x="2" y="48"/>
                          </a:lnTo>
                          <a:lnTo>
                            <a:pt x="2" y="42"/>
                          </a:lnTo>
                          <a:lnTo>
                            <a:pt x="6" y="32"/>
                          </a:lnTo>
                          <a:lnTo>
                            <a:pt x="16" y="22"/>
                          </a:lnTo>
                          <a:lnTo>
                            <a:pt x="28" y="12"/>
                          </a:lnTo>
                          <a:lnTo>
                            <a:pt x="36" y="8"/>
                          </a:lnTo>
                          <a:lnTo>
                            <a:pt x="44" y="4"/>
                          </a:lnTo>
                          <a:lnTo>
                            <a:pt x="54" y="2"/>
                          </a:lnTo>
                          <a:lnTo>
                            <a:pt x="66" y="0"/>
                          </a:lnTo>
                          <a:lnTo>
                            <a:pt x="82" y="2"/>
                          </a:lnTo>
                          <a:lnTo>
                            <a:pt x="90" y="6"/>
                          </a:lnTo>
                          <a:lnTo>
                            <a:pt x="98" y="10"/>
                          </a:lnTo>
                          <a:lnTo>
                            <a:pt x="104" y="16"/>
                          </a:lnTo>
                          <a:lnTo>
                            <a:pt x="110" y="24"/>
                          </a:lnTo>
                          <a:lnTo>
                            <a:pt x="116" y="36"/>
                          </a:lnTo>
                          <a:lnTo>
                            <a:pt x="120" y="50"/>
                          </a:lnTo>
                          <a:lnTo>
                            <a:pt x="114" y="102"/>
                          </a:lnTo>
                          <a:lnTo>
                            <a:pt x="108" y="136"/>
                          </a:lnTo>
                          <a:lnTo>
                            <a:pt x="104" y="142"/>
                          </a:lnTo>
                          <a:lnTo>
                            <a:pt x="96" y="146"/>
                          </a:lnTo>
                          <a:lnTo>
                            <a:pt x="76" y="158"/>
                          </a:lnTo>
                          <a:lnTo>
                            <a:pt x="62" y="162"/>
                          </a:lnTo>
                          <a:lnTo>
                            <a:pt x="52" y="164"/>
                          </a:lnTo>
                          <a:lnTo>
                            <a:pt x="42" y="164"/>
                          </a:lnTo>
                          <a:lnTo>
                            <a:pt x="38" y="162"/>
                          </a:lnTo>
                          <a:lnTo>
                            <a:pt x="36" y="160"/>
                          </a:lnTo>
                          <a:lnTo>
                            <a:pt x="34" y="156"/>
                          </a:lnTo>
                          <a:lnTo>
                            <a:pt x="32" y="152"/>
                          </a:lnTo>
                          <a:lnTo>
                            <a:pt x="32" y="142"/>
                          </a:lnTo>
                          <a:lnTo>
                            <a:pt x="28" y="128"/>
                          </a:lnTo>
                          <a:lnTo>
                            <a:pt x="22" y="120"/>
                          </a:lnTo>
                          <a:lnTo>
                            <a:pt x="14" y="112"/>
                          </a:lnTo>
                          <a:close/>
                        </a:path>
                      </a:pathLst>
                    </a:custGeom>
                    <a:solidFill>
                      <a:srgbClr val="AC8D6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589" name="Freeform 424"/>
                    <p:cNvSpPr>
                      <a:spLocks/>
                    </p:cNvSpPr>
                    <p:nvPr/>
                  </p:nvSpPr>
                  <p:spPr bwMode="auto">
                    <a:xfrm>
                      <a:off x="2528" y="1329"/>
                      <a:ext cx="33" cy="22"/>
                    </a:xfrm>
                    <a:custGeom>
                      <a:avLst/>
                      <a:gdLst>
                        <a:gd name="T0" fmla="*/ 18 w 40"/>
                        <a:gd name="T1" fmla="*/ 20 h 28"/>
                        <a:gd name="T2" fmla="*/ 18 w 40"/>
                        <a:gd name="T3" fmla="*/ 20 h 28"/>
                        <a:gd name="T4" fmla="*/ 12 w 40"/>
                        <a:gd name="T5" fmla="*/ 22 h 28"/>
                        <a:gd name="T6" fmla="*/ 7 w 40"/>
                        <a:gd name="T7" fmla="*/ 20 h 28"/>
                        <a:gd name="T8" fmla="*/ 3 w 40"/>
                        <a:gd name="T9" fmla="*/ 19 h 28"/>
                        <a:gd name="T10" fmla="*/ 3 w 40"/>
                        <a:gd name="T11" fmla="*/ 19 h 28"/>
                        <a:gd name="T12" fmla="*/ 2 w 40"/>
                        <a:gd name="T13" fmla="*/ 13 h 28"/>
                        <a:gd name="T14" fmla="*/ 0 w 40"/>
                        <a:gd name="T15" fmla="*/ 8 h 28"/>
                        <a:gd name="T16" fmla="*/ 0 w 40"/>
                        <a:gd name="T17" fmla="*/ 5 h 28"/>
                        <a:gd name="T18" fmla="*/ 0 w 40"/>
                        <a:gd name="T19" fmla="*/ 5 h 28"/>
                        <a:gd name="T20" fmla="*/ 5 w 40"/>
                        <a:gd name="T21" fmla="*/ 3 h 28"/>
                        <a:gd name="T22" fmla="*/ 10 w 40"/>
                        <a:gd name="T23" fmla="*/ 2 h 28"/>
                        <a:gd name="T24" fmla="*/ 20 w 40"/>
                        <a:gd name="T25" fmla="*/ 0 h 28"/>
                        <a:gd name="T26" fmla="*/ 28 w 40"/>
                        <a:gd name="T27" fmla="*/ 2 h 28"/>
                        <a:gd name="T28" fmla="*/ 33 w 40"/>
                        <a:gd name="T29" fmla="*/ 3 h 28"/>
                        <a:gd name="T30" fmla="*/ 33 w 40"/>
                        <a:gd name="T31" fmla="*/ 3 h 28"/>
                        <a:gd name="T32" fmla="*/ 33 w 40"/>
                        <a:gd name="T33" fmla="*/ 6 h 28"/>
                        <a:gd name="T34" fmla="*/ 33 w 40"/>
                        <a:gd name="T35" fmla="*/ 9 h 28"/>
                        <a:gd name="T36" fmla="*/ 30 w 40"/>
                        <a:gd name="T37" fmla="*/ 14 h 28"/>
                        <a:gd name="T38" fmla="*/ 30 w 40"/>
                        <a:gd name="T39" fmla="*/ 14 h 28"/>
                        <a:gd name="T40" fmla="*/ 28 w 40"/>
                        <a:gd name="T41" fmla="*/ 17 h 28"/>
                        <a:gd name="T42" fmla="*/ 23 w 40"/>
                        <a:gd name="T43" fmla="*/ 19 h 28"/>
                        <a:gd name="T44" fmla="*/ 18 w 40"/>
                        <a:gd name="T45" fmla="*/ 20 h 28"/>
                        <a:gd name="T46" fmla="*/ 18 w 40"/>
                        <a:gd name="T47" fmla="*/ 20 h 28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</a:gdLst>
                      <a:ahLst/>
                      <a:cxnLst>
                        <a:cxn ang="T48">
                          <a:pos x="T0" y="T1"/>
                        </a:cxn>
                        <a:cxn ang="T49">
                          <a:pos x="T2" y="T3"/>
                        </a:cxn>
                        <a:cxn ang="T50">
                          <a:pos x="T4" y="T5"/>
                        </a:cxn>
                        <a:cxn ang="T51">
                          <a:pos x="T6" y="T7"/>
                        </a:cxn>
                        <a:cxn ang="T52">
                          <a:pos x="T8" y="T9"/>
                        </a:cxn>
                        <a:cxn ang="T53">
                          <a:pos x="T10" y="T11"/>
                        </a:cxn>
                        <a:cxn ang="T54">
                          <a:pos x="T12" y="T13"/>
                        </a:cxn>
                        <a:cxn ang="T55">
                          <a:pos x="T14" y="T15"/>
                        </a:cxn>
                        <a:cxn ang="T56">
                          <a:pos x="T16" y="T17"/>
                        </a:cxn>
                        <a:cxn ang="T57">
                          <a:pos x="T18" y="T19"/>
                        </a:cxn>
                        <a:cxn ang="T58">
                          <a:pos x="T20" y="T21"/>
                        </a:cxn>
                        <a:cxn ang="T59">
                          <a:pos x="T22" y="T23"/>
                        </a:cxn>
                        <a:cxn ang="T60">
                          <a:pos x="T24" y="T25"/>
                        </a:cxn>
                        <a:cxn ang="T61">
                          <a:pos x="T26" y="T27"/>
                        </a:cxn>
                        <a:cxn ang="T62">
                          <a:pos x="T28" y="T29"/>
                        </a:cxn>
                        <a:cxn ang="T63">
                          <a:pos x="T30" y="T31"/>
                        </a:cxn>
                        <a:cxn ang="T64">
                          <a:pos x="T32" y="T33"/>
                        </a:cxn>
                        <a:cxn ang="T65">
                          <a:pos x="T34" y="T35"/>
                        </a:cxn>
                        <a:cxn ang="T66">
                          <a:pos x="T36" y="T37"/>
                        </a:cxn>
                        <a:cxn ang="T67">
                          <a:pos x="T38" y="T39"/>
                        </a:cxn>
                        <a:cxn ang="T68">
                          <a:pos x="T40" y="T41"/>
                        </a:cxn>
                        <a:cxn ang="T69">
                          <a:pos x="T42" y="T43"/>
                        </a:cxn>
                        <a:cxn ang="T70">
                          <a:pos x="T44" y="T45"/>
                        </a:cxn>
                        <a:cxn ang="T71">
                          <a:pos x="T46" y="T47"/>
                        </a:cxn>
                      </a:cxnLst>
                      <a:rect l="0" t="0" r="r" b="b"/>
                      <a:pathLst>
                        <a:path w="40" h="28">
                          <a:moveTo>
                            <a:pt x="22" y="26"/>
                          </a:moveTo>
                          <a:lnTo>
                            <a:pt x="22" y="26"/>
                          </a:lnTo>
                          <a:lnTo>
                            <a:pt x="14" y="28"/>
                          </a:lnTo>
                          <a:lnTo>
                            <a:pt x="8" y="26"/>
                          </a:lnTo>
                          <a:lnTo>
                            <a:pt x="4" y="24"/>
                          </a:lnTo>
                          <a:lnTo>
                            <a:pt x="2" y="16"/>
                          </a:lnTo>
                          <a:lnTo>
                            <a:pt x="0" y="10"/>
                          </a:lnTo>
                          <a:lnTo>
                            <a:pt x="0" y="6"/>
                          </a:lnTo>
                          <a:lnTo>
                            <a:pt x="6" y="4"/>
                          </a:lnTo>
                          <a:lnTo>
                            <a:pt x="12" y="2"/>
                          </a:lnTo>
                          <a:lnTo>
                            <a:pt x="24" y="0"/>
                          </a:lnTo>
                          <a:lnTo>
                            <a:pt x="34" y="2"/>
                          </a:lnTo>
                          <a:lnTo>
                            <a:pt x="40" y="4"/>
                          </a:lnTo>
                          <a:lnTo>
                            <a:pt x="40" y="8"/>
                          </a:lnTo>
                          <a:lnTo>
                            <a:pt x="40" y="12"/>
                          </a:lnTo>
                          <a:lnTo>
                            <a:pt x="36" y="18"/>
                          </a:lnTo>
                          <a:lnTo>
                            <a:pt x="34" y="22"/>
                          </a:lnTo>
                          <a:lnTo>
                            <a:pt x="28" y="24"/>
                          </a:lnTo>
                          <a:lnTo>
                            <a:pt x="22" y="26"/>
                          </a:lnTo>
                          <a:close/>
                        </a:path>
                      </a:pathLst>
                    </a:custGeom>
                    <a:solidFill>
                      <a:srgbClr val="846C4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590" name="Freeform 425"/>
                    <p:cNvSpPr>
                      <a:spLocks/>
                    </p:cNvSpPr>
                    <p:nvPr/>
                  </p:nvSpPr>
                  <p:spPr bwMode="auto">
                    <a:xfrm>
                      <a:off x="2527" y="1326"/>
                      <a:ext cx="35" cy="9"/>
                    </a:xfrm>
                    <a:custGeom>
                      <a:avLst/>
                      <a:gdLst>
                        <a:gd name="T0" fmla="*/ 2 w 44"/>
                        <a:gd name="T1" fmla="*/ 2 h 12"/>
                        <a:gd name="T2" fmla="*/ 2 w 44"/>
                        <a:gd name="T3" fmla="*/ 2 h 12"/>
                        <a:gd name="T4" fmla="*/ 11 w 44"/>
                        <a:gd name="T5" fmla="*/ 0 h 12"/>
                        <a:gd name="T6" fmla="*/ 21 w 44"/>
                        <a:gd name="T7" fmla="*/ 0 h 12"/>
                        <a:gd name="T8" fmla="*/ 33 w 44"/>
                        <a:gd name="T9" fmla="*/ 3 h 12"/>
                        <a:gd name="T10" fmla="*/ 33 w 44"/>
                        <a:gd name="T11" fmla="*/ 3 h 12"/>
                        <a:gd name="T12" fmla="*/ 35 w 44"/>
                        <a:gd name="T13" fmla="*/ 5 h 12"/>
                        <a:gd name="T14" fmla="*/ 33 w 44"/>
                        <a:gd name="T15" fmla="*/ 8 h 12"/>
                        <a:gd name="T16" fmla="*/ 33 w 44"/>
                        <a:gd name="T17" fmla="*/ 8 h 12"/>
                        <a:gd name="T18" fmla="*/ 22 w 44"/>
                        <a:gd name="T19" fmla="*/ 6 h 12"/>
                        <a:gd name="T20" fmla="*/ 11 w 44"/>
                        <a:gd name="T21" fmla="*/ 6 h 12"/>
                        <a:gd name="T22" fmla="*/ 6 w 44"/>
                        <a:gd name="T23" fmla="*/ 6 h 12"/>
                        <a:gd name="T24" fmla="*/ 2 w 44"/>
                        <a:gd name="T25" fmla="*/ 9 h 12"/>
                        <a:gd name="T26" fmla="*/ 2 w 44"/>
                        <a:gd name="T27" fmla="*/ 9 h 12"/>
                        <a:gd name="T28" fmla="*/ 0 w 44"/>
                        <a:gd name="T29" fmla="*/ 6 h 12"/>
                        <a:gd name="T30" fmla="*/ 0 w 44"/>
                        <a:gd name="T31" fmla="*/ 5 h 12"/>
                        <a:gd name="T32" fmla="*/ 2 w 44"/>
                        <a:gd name="T33" fmla="*/ 2 h 12"/>
                        <a:gd name="T34" fmla="*/ 2 w 44"/>
                        <a:gd name="T35" fmla="*/ 2 h 12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0" t="0" r="r" b="b"/>
                      <a:pathLst>
                        <a:path w="44" h="12">
                          <a:moveTo>
                            <a:pt x="2" y="2"/>
                          </a:moveTo>
                          <a:lnTo>
                            <a:pt x="2" y="2"/>
                          </a:lnTo>
                          <a:lnTo>
                            <a:pt x="14" y="0"/>
                          </a:lnTo>
                          <a:lnTo>
                            <a:pt x="26" y="0"/>
                          </a:lnTo>
                          <a:lnTo>
                            <a:pt x="42" y="4"/>
                          </a:lnTo>
                          <a:lnTo>
                            <a:pt x="44" y="6"/>
                          </a:lnTo>
                          <a:lnTo>
                            <a:pt x="42" y="10"/>
                          </a:lnTo>
                          <a:lnTo>
                            <a:pt x="28" y="8"/>
                          </a:lnTo>
                          <a:lnTo>
                            <a:pt x="14" y="8"/>
                          </a:lnTo>
                          <a:lnTo>
                            <a:pt x="8" y="8"/>
                          </a:lnTo>
                          <a:lnTo>
                            <a:pt x="2" y="12"/>
                          </a:lnTo>
                          <a:lnTo>
                            <a:pt x="0" y="8"/>
                          </a:lnTo>
                          <a:lnTo>
                            <a:pt x="0" y="6"/>
                          </a:lnTo>
                          <a:lnTo>
                            <a:pt x="2" y="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591" name="Freeform 426"/>
                    <p:cNvSpPr>
                      <a:spLocks/>
                    </p:cNvSpPr>
                    <p:nvPr/>
                  </p:nvSpPr>
                  <p:spPr bwMode="auto">
                    <a:xfrm>
                      <a:off x="2499" y="1334"/>
                      <a:ext cx="21" cy="21"/>
                    </a:xfrm>
                    <a:custGeom>
                      <a:avLst/>
                      <a:gdLst>
                        <a:gd name="T0" fmla="*/ 11 w 26"/>
                        <a:gd name="T1" fmla="*/ 21 h 26"/>
                        <a:gd name="T2" fmla="*/ 11 w 26"/>
                        <a:gd name="T3" fmla="*/ 21 h 26"/>
                        <a:gd name="T4" fmla="*/ 5 w 26"/>
                        <a:gd name="T5" fmla="*/ 19 h 26"/>
                        <a:gd name="T6" fmla="*/ 5 w 26"/>
                        <a:gd name="T7" fmla="*/ 19 h 26"/>
                        <a:gd name="T8" fmla="*/ 0 w 26"/>
                        <a:gd name="T9" fmla="*/ 3 h 26"/>
                        <a:gd name="T10" fmla="*/ 0 w 26"/>
                        <a:gd name="T11" fmla="*/ 3 h 26"/>
                        <a:gd name="T12" fmla="*/ 2 w 26"/>
                        <a:gd name="T13" fmla="*/ 2 h 26"/>
                        <a:gd name="T14" fmla="*/ 5 w 26"/>
                        <a:gd name="T15" fmla="*/ 0 h 26"/>
                        <a:gd name="T16" fmla="*/ 10 w 26"/>
                        <a:gd name="T17" fmla="*/ 2 h 26"/>
                        <a:gd name="T18" fmla="*/ 16 w 26"/>
                        <a:gd name="T19" fmla="*/ 5 h 26"/>
                        <a:gd name="T20" fmla="*/ 19 w 26"/>
                        <a:gd name="T21" fmla="*/ 8 h 26"/>
                        <a:gd name="T22" fmla="*/ 19 w 26"/>
                        <a:gd name="T23" fmla="*/ 8 h 26"/>
                        <a:gd name="T24" fmla="*/ 21 w 26"/>
                        <a:gd name="T25" fmla="*/ 13 h 26"/>
                        <a:gd name="T26" fmla="*/ 19 w 26"/>
                        <a:gd name="T27" fmla="*/ 16 h 26"/>
                        <a:gd name="T28" fmla="*/ 19 w 26"/>
                        <a:gd name="T29" fmla="*/ 16 h 26"/>
                        <a:gd name="T30" fmla="*/ 18 w 26"/>
                        <a:gd name="T31" fmla="*/ 18 h 26"/>
                        <a:gd name="T32" fmla="*/ 15 w 26"/>
                        <a:gd name="T33" fmla="*/ 19 h 26"/>
                        <a:gd name="T34" fmla="*/ 11 w 26"/>
                        <a:gd name="T35" fmla="*/ 21 h 26"/>
                        <a:gd name="T36" fmla="*/ 11 w 26"/>
                        <a:gd name="T37" fmla="*/ 21 h 2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</a:gdLst>
                      <a:ahLst/>
                      <a:cxnLst>
                        <a:cxn ang="T38">
                          <a:pos x="T0" y="T1"/>
                        </a:cxn>
                        <a:cxn ang="T39">
                          <a:pos x="T2" y="T3"/>
                        </a:cxn>
                        <a:cxn ang="T40">
                          <a:pos x="T4" y="T5"/>
                        </a:cxn>
                        <a:cxn ang="T41">
                          <a:pos x="T6" y="T7"/>
                        </a:cxn>
                        <a:cxn ang="T42">
                          <a:pos x="T8" y="T9"/>
                        </a:cxn>
                        <a:cxn ang="T43">
                          <a:pos x="T10" y="T11"/>
                        </a:cxn>
                        <a:cxn ang="T44">
                          <a:pos x="T12" y="T13"/>
                        </a:cxn>
                        <a:cxn ang="T45">
                          <a:pos x="T14" y="T15"/>
                        </a:cxn>
                        <a:cxn ang="T46">
                          <a:pos x="T16" y="T17"/>
                        </a:cxn>
                        <a:cxn ang="T47">
                          <a:pos x="T18" y="T19"/>
                        </a:cxn>
                        <a:cxn ang="T48">
                          <a:pos x="T20" y="T21"/>
                        </a:cxn>
                        <a:cxn ang="T49">
                          <a:pos x="T22" y="T23"/>
                        </a:cxn>
                        <a:cxn ang="T50">
                          <a:pos x="T24" y="T25"/>
                        </a:cxn>
                        <a:cxn ang="T51">
                          <a:pos x="T26" y="T27"/>
                        </a:cxn>
                        <a:cxn ang="T52">
                          <a:pos x="T28" y="T29"/>
                        </a:cxn>
                        <a:cxn ang="T53">
                          <a:pos x="T30" y="T31"/>
                        </a:cxn>
                        <a:cxn ang="T54">
                          <a:pos x="T32" y="T33"/>
                        </a:cxn>
                        <a:cxn ang="T55">
                          <a:pos x="T34" y="T35"/>
                        </a:cxn>
                        <a:cxn ang="T56">
                          <a:pos x="T36" y="T37"/>
                        </a:cxn>
                      </a:cxnLst>
                      <a:rect l="0" t="0" r="r" b="b"/>
                      <a:pathLst>
                        <a:path w="26" h="26">
                          <a:moveTo>
                            <a:pt x="14" y="26"/>
                          </a:moveTo>
                          <a:lnTo>
                            <a:pt x="14" y="26"/>
                          </a:lnTo>
                          <a:lnTo>
                            <a:pt x="6" y="24"/>
                          </a:lnTo>
                          <a:lnTo>
                            <a:pt x="0" y="4"/>
                          </a:lnTo>
                          <a:lnTo>
                            <a:pt x="2" y="2"/>
                          </a:lnTo>
                          <a:lnTo>
                            <a:pt x="6" y="0"/>
                          </a:lnTo>
                          <a:lnTo>
                            <a:pt x="12" y="2"/>
                          </a:lnTo>
                          <a:lnTo>
                            <a:pt x="20" y="6"/>
                          </a:lnTo>
                          <a:lnTo>
                            <a:pt x="24" y="10"/>
                          </a:lnTo>
                          <a:lnTo>
                            <a:pt x="26" y="16"/>
                          </a:lnTo>
                          <a:lnTo>
                            <a:pt x="24" y="20"/>
                          </a:lnTo>
                          <a:lnTo>
                            <a:pt x="22" y="22"/>
                          </a:lnTo>
                          <a:lnTo>
                            <a:pt x="18" y="24"/>
                          </a:lnTo>
                          <a:lnTo>
                            <a:pt x="14" y="26"/>
                          </a:lnTo>
                          <a:close/>
                        </a:path>
                      </a:pathLst>
                    </a:custGeom>
                    <a:solidFill>
                      <a:srgbClr val="846C4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592" name="Freeform 427"/>
                    <p:cNvSpPr>
                      <a:spLocks/>
                    </p:cNvSpPr>
                    <p:nvPr/>
                  </p:nvSpPr>
                  <p:spPr bwMode="auto">
                    <a:xfrm>
                      <a:off x="2502" y="1347"/>
                      <a:ext cx="15" cy="6"/>
                    </a:xfrm>
                    <a:custGeom>
                      <a:avLst/>
                      <a:gdLst>
                        <a:gd name="T0" fmla="*/ 15 w 18"/>
                        <a:gd name="T1" fmla="*/ 3 h 8"/>
                        <a:gd name="T2" fmla="*/ 15 w 18"/>
                        <a:gd name="T3" fmla="*/ 3 h 8"/>
                        <a:gd name="T4" fmla="*/ 10 w 18"/>
                        <a:gd name="T5" fmla="*/ 6 h 8"/>
                        <a:gd name="T6" fmla="*/ 7 w 18"/>
                        <a:gd name="T7" fmla="*/ 6 h 8"/>
                        <a:gd name="T8" fmla="*/ 7 w 18"/>
                        <a:gd name="T9" fmla="*/ 6 h 8"/>
                        <a:gd name="T10" fmla="*/ 3 w 18"/>
                        <a:gd name="T11" fmla="*/ 6 h 8"/>
                        <a:gd name="T12" fmla="*/ 2 w 18"/>
                        <a:gd name="T13" fmla="*/ 6 h 8"/>
                        <a:gd name="T14" fmla="*/ 0 w 18"/>
                        <a:gd name="T15" fmla="*/ 5 h 8"/>
                        <a:gd name="T16" fmla="*/ 0 w 18"/>
                        <a:gd name="T17" fmla="*/ 5 h 8"/>
                        <a:gd name="T18" fmla="*/ 0 w 18"/>
                        <a:gd name="T19" fmla="*/ 2 h 8"/>
                        <a:gd name="T20" fmla="*/ 0 w 18"/>
                        <a:gd name="T21" fmla="*/ 2 h 8"/>
                        <a:gd name="T22" fmla="*/ 3 w 18"/>
                        <a:gd name="T23" fmla="*/ 0 h 8"/>
                        <a:gd name="T24" fmla="*/ 8 w 18"/>
                        <a:gd name="T25" fmla="*/ 0 h 8"/>
                        <a:gd name="T26" fmla="*/ 13 w 18"/>
                        <a:gd name="T27" fmla="*/ 2 h 8"/>
                        <a:gd name="T28" fmla="*/ 15 w 18"/>
                        <a:gd name="T29" fmla="*/ 3 h 8"/>
                        <a:gd name="T30" fmla="*/ 15 w 18"/>
                        <a:gd name="T31" fmla="*/ 3 h 8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</a:gdLst>
                      <a:ahLst/>
                      <a:cxnLst>
                        <a:cxn ang="T32">
                          <a:pos x="T0" y="T1"/>
                        </a:cxn>
                        <a:cxn ang="T33">
                          <a:pos x="T2" y="T3"/>
                        </a:cxn>
                        <a:cxn ang="T34">
                          <a:pos x="T4" y="T5"/>
                        </a:cxn>
                        <a:cxn ang="T35">
                          <a:pos x="T6" y="T7"/>
                        </a:cxn>
                        <a:cxn ang="T36">
                          <a:pos x="T8" y="T9"/>
                        </a:cxn>
                        <a:cxn ang="T37">
                          <a:pos x="T10" y="T11"/>
                        </a:cxn>
                        <a:cxn ang="T38">
                          <a:pos x="T12" y="T13"/>
                        </a:cxn>
                        <a:cxn ang="T39">
                          <a:pos x="T14" y="T15"/>
                        </a:cxn>
                        <a:cxn ang="T40">
                          <a:pos x="T16" y="T17"/>
                        </a:cxn>
                        <a:cxn ang="T41">
                          <a:pos x="T18" y="T19"/>
                        </a:cxn>
                        <a:cxn ang="T42">
                          <a:pos x="T20" y="T21"/>
                        </a:cxn>
                        <a:cxn ang="T43">
                          <a:pos x="T22" y="T23"/>
                        </a:cxn>
                        <a:cxn ang="T44">
                          <a:pos x="T24" y="T25"/>
                        </a:cxn>
                        <a:cxn ang="T45">
                          <a:pos x="T26" y="T27"/>
                        </a:cxn>
                        <a:cxn ang="T46">
                          <a:pos x="T28" y="T29"/>
                        </a:cxn>
                        <a:cxn ang="T47">
                          <a:pos x="T30" y="T31"/>
                        </a:cxn>
                      </a:cxnLst>
                      <a:rect l="0" t="0" r="r" b="b"/>
                      <a:pathLst>
                        <a:path w="18" h="8">
                          <a:moveTo>
                            <a:pt x="18" y="4"/>
                          </a:moveTo>
                          <a:lnTo>
                            <a:pt x="18" y="4"/>
                          </a:lnTo>
                          <a:lnTo>
                            <a:pt x="12" y="8"/>
                          </a:lnTo>
                          <a:lnTo>
                            <a:pt x="8" y="8"/>
                          </a:lnTo>
                          <a:lnTo>
                            <a:pt x="4" y="8"/>
                          </a:lnTo>
                          <a:lnTo>
                            <a:pt x="2" y="8"/>
                          </a:lnTo>
                          <a:lnTo>
                            <a:pt x="0" y="6"/>
                          </a:lnTo>
                          <a:lnTo>
                            <a:pt x="0" y="2"/>
                          </a:lnTo>
                          <a:lnTo>
                            <a:pt x="4" y="0"/>
                          </a:lnTo>
                          <a:lnTo>
                            <a:pt x="10" y="0"/>
                          </a:lnTo>
                          <a:lnTo>
                            <a:pt x="16" y="2"/>
                          </a:lnTo>
                          <a:lnTo>
                            <a:pt x="18" y="4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593" name="Freeform 428"/>
                    <p:cNvSpPr>
                      <a:spLocks/>
                    </p:cNvSpPr>
                    <p:nvPr/>
                  </p:nvSpPr>
                  <p:spPr bwMode="auto">
                    <a:xfrm>
                      <a:off x="2502" y="1347"/>
                      <a:ext cx="5" cy="6"/>
                    </a:xfrm>
                    <a:custGeom>
                      <a:avLst/>
                      <a:gdLst>
                        <a:gd name="T0" fmla="*/ 0 w 6"/>
                        <a:gd name="T1" fmla="*/ 3 h 8"/>
                        <a:gd name="T2" fmla="*/ 0 w 6"/>
                        <a:gd name="T3" fmla="*/ 3 h 8"/>
                        <a:gd name="T4" fmla="*/ 2 w 6"/>
                        <a:gd name="T5" fmla="*/ 6 h 8"/>
                        <a:gd name="T6" fmla="*/ 2 w 6"/>
                        <a:gd name="T7" fmla="*/ 6 h 8"/>
                        <a:gd name="T8" fmla="*/ 2 w 6"/>
                        <a:gd name="T9" fmla="*/ 6 h 8"/>
                        <a:gd name="T10" fmla="*/ 5 w 6"/>
                        <a:gd name="T11" fmla="*/ 6 h 8"/>
                        <a:gd name="T12" fmla="*/ 5 w 6"/>
                        <a:gd name="T13" fmla="*/ 3 h 8"/>
                        <a:gd name="T14" fmla="*/ 5 w 6"/>
                        <a:gd name="T15" fmla="*/ 3 h 8"/>
                        <a:gd name="T16" fmla="*/ 3 w 6"/>
                        <a:gd name="T17" fmla="*/ 0 h 8"/>
                        <a:gd name="T18" fmla="*/ 2 w 6"/>
                        <a:gd name="T19" fmla="*/ 0 h 8"/>
                        <a:gd name="T20" fmla="*/ 2 w 6"/>
                        <a:gd name="T21" fmla="*/ 0 h 8"/>
                        <a:gd name="T22" fmla="*/ 0 w 6"/>
                        <a:gd name="T23" fmla="*/ 2 h 8"/>
                        <a:gd name="T24" fmla="*/ 0 w 6"/>
                        <a:gd name="T25" fmla="*/ 3 h 8"/>
                        <a:gd name="T26" fmla="*/ 0 w 6"/>
                        <a:gd name="T27" fmla="*/ 3 h 8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0" t="0" r="r" b="b"/>
                      <a:pathLst>
                        <a:path w="6" h="8">
                          <a:moveTo>
                            <a:pt x="0" y="4"/>
                          </a:moveTo>
                          <a:lnTo>
                            <a:pt x="0" y="4"/>
                          </a:lnTo>
                          <a:lnTo>
                            <a:pt x="2" y="8"/>
                          </a:lnTo>
                          <a:lnTo>
                            <a:pt x="6" y="8"/>
                          </a:lnTo>
                          <a:lnTo>
                            <a:pt x="6" y="4"/>
                          </a:lnTo>
                          <a:lnTo>
                            <a:pt x="4" y="0"/>
                          </a:lnTo>
                          <a:lnTo>
                            <a:pt x="2" y="0"/>
                          </a:lnTo>
                          <a:lnTo>
                            <a:pt x="0" y="2"/>
                          </a:lnTo>
                          <a:lnTo>
                            <a:pt x="0" y="4"/>
                          </a:lnTo>
                          <a:close/>
                        </a:path>
                      </a:pathLst>
                    </a:custGeom>
                    <a:solidFill>
                      <a:srgbClr val="441E0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594" name="Freeform 429"/>
                    <p:cNvSpPr>
                      <a:spLocks/>
                    </p:cNvSpPr>
                    <p:nvPr/>
                  </p:nvSpPr>
                  <p:spPr bwMode="auto">
                    <a:xfrm>
                      <a:off x="2501" y="1345"/>
                      <a:ext cx="16" cy="5"/>
                    </a:xfrm>
                    <a:custGeom>
                      <a:avLst/>
                      <a:gdLst>
                        <a:gd name="T0" fmla="*/ 16 w 20"/>
                        <a:gd name="T1" fmla="*/ 3 h 6"/>
                        <a:gd name="T2" fmla="*/ 16 w 20"/>
                        <a:gd name="T3" fmla="*/ 3 h 6"/>
                        <a:gd name="T4" fmla="*/ 11 w 20"/>
                        <a:gd name="T5" fmla="*/ 2 h 6"/>
                        <a:gd name="T6" fmla="*/ 6 w 20"/>
                        <a:gd name="T7" fmla="*/ 0 h 6"/>
                        <a:gd name="T8" fmla="*/ 0 w 20"/>
                        <a:gd name="T9" fmla="*/ 2 h 6"/>
                        <a:gd name="T10" fmla="*/ 0 w 20"/>
                        <a:gd name="T11" fmla="*/ 2 h 6"/>
                        <a:gd name="T12" fmla="*/ 0 w 20"/>
                        <a:gd name="T13" fmla="*/ 3 h 6"/>
                        <a:gd name="T14" fmla="*/ 2 w 20"/>
                        <a:gd name="T15" fmla="*/ 5 h 6"/>
                        <a:gd name="T16" fmla="*/ 2 w 20"/>
                        <a:gd name="T17" fmla="*/ 5 h 6"/>
                        <a:gd name="T18" fmla="*/ 5 w 20"/>
                        <a:gd name="T19" fmla="*/ 3 h 6"/>
                        <a:gd name="T20" fmla="*/ 10 w 20"/>
                        <a:gd name="T21" fmla="*/ 3 h 6"/>
                        <a:gd name="T22" fmla="*/ 16 w 20"/>
                        <a:gd name="T23" fmla="*/ 3 h 6"/>
                        <a:gd name="T24" fmla="*/ 16 w 20"/>
                        <a:gd name="T25" fmla="*/ 3 h 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</a:gdLst>
                      <a:ahLst/>
                      <a:cxnLst>
                        <a:cxn ang="T26">
                          <a:pos x="T0" y="T1"/>
                        </a:cxn>
                        <a:cxn ang="T27">
                          <a:pos x="T2" y="T3"/>
                        </a:cxn>
                        <a:cxn ang="T28">
                          <a:pos x="T4" y="T5"/>
                        </a:cxn>
                        <a:cxn ang="T29">
                          <a:pos x="T6" y="T7"/>
                        </a:cxn>
                        <a:cxn ang="T30">
                          <a:pos x="T8" y="T9"/>
                        </a:cxn>
                        <a:cxn ang="T31">
                          <a:pos x="T10" y="T11"/>
                        </a:cxn>
                        <a:cxn ang="T32">
                          <a:pos x="T12" y="T13"/>
                        </a:cxn>
                        <a:cxn ang="T33">
                          <a:pos x="T14" y="T15"/>
                        </a:cxn>
                        <a:cxn ang="T34">
                          <a:pos x="T16" y="T17"/>
                        </a:cxn>
                        <a:cxn ang="T35">
                          <a:pos x="T18" y="T19"/>
                        </a:cxn>
                        <a:cxn ang="T36">
                          <a:pos x="T20" y="T21"/>
                        </a:cxn>
                        <a:cxn ang="T37">
                          <a:pos x="T22" y="T23"/>
                        </a:cxn>
                        <a:cxn ang="T38">
                          <a:pos x="T24" y="T25"/>
                        </a:cxn>
                      </a:cxnLst>
                      <a:rect l="0" t="0" r="r" b="b"/>
                      <a:pathLst>
                        <a:path w="20" h="6">
                          <a:moveTo>
                            <a:pt x="20" y="4"/>
                          </a:moveTo>
                          <a:lnTo>
                            <a:pt x="20" y="4"/>
                          </a:lnTo>
                          <a:lnTo>
                            <a:pt x="14" y="2"/>
                          </a:lnTo>
                          <a:lnTo>
                            <a:pt x="8" y="0"/>
                          </a:lnTo>
                          <a:lnTo>
                            <a:pt x="0" y="2"/>
                          </a:lnTo>
                          <a:lnTo>
                            <a:pt x="0" y="4"/>
                          </a:lnTo>
                          <a:lnTo>
                            <a:pt x="2" y="6"/>
                          </a:lnTo>
                          <a:lnTo>
                            <a:pt x="6" y="4"/>
                          </a:lnTo>
                          <a:lnTo>
                            <a:pt x="12" y="4"/>
                          </a:lnTo>
                          <a:lnTo>
                            <a:pt x="20" y="4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595" name="Freeform 430"/>
                    <p:cNvSpPr>
                      <a:spLocks/>
                    </p:cNvSpPr>
                    <p:nvPr/>
                  </p:nvSpPr>
                  <p:spPr bwMode="auto">
                    <a:xfrm>
                      <a:off x="2531" y="1342"/>
                      <a:ext cx="25" cy="8"/>
                    </a:xfrm>
                    <a:custGeom>
                      <a:avLst/>
                      <a:gdLst>
                        <a:gd name="T0" fmla="*/ 25 w 30"/>
                        <a:gd name="T1" fmla="*/ 2 h 10"/>
                        <a:gd name="T2" fmla="*/ 25 w 30"/>
                        <a:gd name="T3" fmla="*/ 2 h 10"/>
                        <a:gd name="T4" fmla="*/ 23 w 30"/>
                        <a:gd name="T5" fmla="*/ 5 h 10"/>
                        <a:gd name="T6" fmla="*/ 18 w 30"/>
                        <a:gd name="T7" fmla="*/ 6 h 10"/>
                        <a:gd name="T8" fmla="*/ 10 w 30"/>
                        <a:gd name="T9" fmla="*/ 8 h 10"/>
                        <a:gd name="T10" fmla="*/ 10 w 30"/>
                        <a:gd name="T11" fmla="*/ 8 h 10"/>
                        <a:gd name="T12" fmla="*/ 5 w 30"/>
                        <a:gd name="T13" fmla="*/ 8 h 10"/>
                        <a:gd name="T14" fmla="*/ 0 w 30"/>
                        <a:gd name="T15" fmla="*/ 8 h 10"/>
                        <a:gd name="T16" fmla="*/ 0 w 30"/>
                        <a:gd name="T17" fmla="*/ 6 h 10"/>
                        <a:gd name="T18" fmla="*/ 0 w 30"/>
                        <a:gd name="T19" fmla="*/ 6 h 10"/>
                        <a:gd name="T20" fmla="*/ 0 w 30"/>
                        <a:gd name="T21" fmla="*/ 3 h 10"/>
                        <a:gd name="T22" fmla="*/ 0 w 30"/>
                        <a:gd name="T23" fmla="*/ 3 h 10"/>
                        <a:gd name="T24" fmla="*/ 7 w 30"/>
                        <a:gd name="T25" fmla="*/ 2 h 10"/>
                        <a:gd name="T26" fmla="*/ 15 w 30"/>
                        <a:gd name="T27" fmla="*/ 0 h 10"/>
                        <a:gd name="T28" fmla="*/ 22 w 30"/>
                        <a:gd name="T29" fmla="*/ 2 h 10"/>
                        <a:gd name="T30" fmla="*/ 25 w 30"/>
                        <a:gd name="T31" fmla="*/ 2 h 10"/>
                        <a:gd name="T32" fmla="*/ 25 w 30"/>
                        <a:gd name="T33" fmla="*/ 2 h 10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0" t="0" r="r" b="b"/>
                      <a:pathLst>
                        <a:path w="30" h="10">
                          <a:moveTo>
                            <a:pt x="30" y="2"/>
                          </a:moveTo>
                          <a:lnTo>
                            <a:pt x="30" y="2"/>
                          </a:lnTo>
                          <a:lnTo>
                            <a:pt x="28" y="6"/>
                          </a:lnTo>
                          <a:lnTo>
                            <a:pt x="22" y="8"/>
                          </a:lnTo>
                          <a:lnTo>
                            <a:pt x="12" y="10"/>
                          </a:lnTo>
                          <a:lnTo>
                            <a:pt x="6" y="10"/>
                          </a:lnTo>
                          <a:lnTo>
                            <a:pt x="0" y="10"/>
                          </a:lnTo>
                          <a:lnTo>
                            <a:pt x="0" y="8"/>
                          </a:lnTo>
                          <a:lnTo>
                            <a:pt x="0" y="4"/>
                          </a:lnTo>
                          <a:lnTo>
                            <a:pt x="8" y="2"/>
                          </a:lnTo>
                          <a:lnTo>
                            <a:pt x="18" y="0"/>
                          </a:lnTo>
                          <a:lnTo>
                            <a:pt x="26" y="2"/>
                          </a:lnTo>
                          <a:lnTo>
                            <a:pt x="30" y="2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596" name="Freeform 431"/>
                    <p:cNvSpPr>
                      <a:spLocks/>
                    </p:cNvSpPr>
                    <p:nvPr/>
                  </p:nvSpPr>
                  <p:spPr bwMode="auto">
                    <a:xfrm>
                      <a:off x="2530" y="1343"/>
                      <a:ext cx="8" cy="7"/>
                    </a:xfrm>
                    <a:custGeom>
                      <a:avLst/>
                      <a:gdLst>
                        <a:gd name="T0" fmla="*/ 0 w 10"/>
                        <a:gd name="T1" fmla="*/ 4 h 8"/>
                        <a:gd name="T2" fmla="*/ 0 w 10"/>
                        <a:gd name="T3" fmla="*/ 4 h 8"/>
                        <a:gd name="T4" fmla="*/ 2 w 10"/>
                        <a:gd name="T5" fmla="*/ 7 h 8"/>
                        <a:gd name="T6" fmla="*/ 5 w 10"/>
                        <a:gd name="T7" fmla="*/ 7 h 8"/>
                        <a:gd name="T8" fmla="*/ 5 w 10"/>
                        <a:gd name="T9" fmla="*/ 7 h 8"/>
                        <a:gd name="T10" fmla="*/ 6 w 10"/>
                        <a:gd name="T11" fmla="*/ 5 h 8"/>
                        <a:gd name="T12" fmla="*/ 8 w 10"/>
                        <a:gd name="T13" fmla="*/ 4 h 8"/>
                        <a:gd name="T14" fmla="*/ 8 w 10"/>
                        <a:gd name="T15" fmla="*/ 4 h 8"/>
                        <a:gd name="T16" fmla="*/ 6 w 10"/>
                        <a:gd name="T17" fmla="*/ 0 h 8"/>
                        <a:gd name="T18" fmla="*/ 3 w 10"/>
                        <a:gd name="T19" fmla="*/ 0 h 8"/>
                        <a:gd name="T20" fmla="*/ 3 w 10"/>
                        <a:gd name="T21" fmla="*/ 0 h 8"/>
                        <a:gd name="T22" fmla="*/ 2 w 10"/>
                        <a:gd name="T23" fmla="*/ 2 h 8"/>
                        <a:gd name="T24" fmla="*/ 0 w 10"/>
                        <a:gd name="T25" fmla="*/ 4 h 8"/>
                        <a:gd name="T26" fmla="*/ 0 w 10"/>
                        <a:gd name="T27" fmla="*/ 4 h 8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0" t="0" r="r" b="b"/>
                      <a:pathLst>
                        <a:path w="10" h="8">
                          <a:moveTo>
                            <a:pt x="0" y="4"/>
                          </a:moveTo>
                          <a:lnTo>
                            <a:pt x="0" y="4"/>
                          </a:lnTo>
                          <a:lnTo>
                            <a:pt x="2" y="8"/>
                          </a:lnTo>
                          <a:lnTo>
                            <a:pt x="6" y="8"/>
                          </a:lnTo>
                          <a:lnTo>
                            <a:pt x="8" y="6"/>
                          </a:lnTo>
                          <a:lnTo>
                            <a:pt x="10" y="4"/>
                          </a:lnTo>
                          <a:lnTo>
                            <a:pt x="8" y="0"/>
                          </a:lnTo>
                          <a:lnTo>
                            <a:pt x="4" y="0"/>
                          </a:lnTo>
                          <a:lnTo>
                            <a:pt x="2" y="2"/>
                          </a:lnTo>
                          <a:lnTo>
                            <a:pt x="0" y="4"/>
                          </a:lnTo>
                          <a:close/>
                        </a:path>
                      </a:pathLst>
                    </a:custGeom>
                    <a:solidFill>
                      <a:srgbClr val="441E0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597" name="Freeform 432"/>
                    <p:cNvSpPr>
                      <a:spLocks/>
                    </p:cNvSpPr>
                    <p:nvPr/>
                  </p:nvSpPr>
                  <p:spPr bwMode="auto">
                    <a:xfrm>
                      <a:off x="2528" y="1340"/>
                      <a:ext cx="28" cy="7"/>
                    </a:xfrm>
                    <a:custGeom>
                      <a:avLst/>
                      <a:gdLst>
                        <a:gd name="T0" fmla="*/ 28 w 34"/>
                        <a:gd name="T1" fmla="*/ 4 h 8"/>
                        <a:gd name="T2" fmla="*/ 28 w 34"/>
                        <a:gd name="T3" fmla="*/ 4 h 8"/>
                        <a:gd name="T4" fmla="*/ 26 w 34"/>
                        <a:gd name="T5" fmla="*/ 2 h 8"/>
                        <a:gd name="T6" fmla="*/ 21 w 34"/>
                        <a:gd name="T7" fmla="*/ 2 h 8"/>
                        <a:gd name="T8" fmla="*/ 13 w 34"/>
                        <a:gd name="T9" fmla="*/ 0 h 8"/>
                        <a:gd name="T10" fmla="*/ 0 w 34"/>
                        <a:gd name="T11" fmla="*/ 4 h 8"/>
                        <a:gd name="T12" fmla="*/ 0 w 34"/>
                        <a:gd name="T13" fmla="*/ 4 h 8"/>
                        <a:gd name="T14" fmla="*/ 0 w 34"/>
                        <a:gd name="T15" fmla="*/ 5 h 8"/>
                        <a:gd name="T16" fmla="*/ 2 w 34"/>
                        <a:gd name="T17" fmla="*/ 7 h 8"/>
                        <a:gd name="T18" fmla="*/ 2 w 34"/>
                        <a:gd name="T19" fmla="*/ 7 h 8"/>
                        <a:gd name="T20" fmla="*/ 8 w 34"/>
                        <a:gd name="T21" fmla="*/ 4 h 8"/>
                        <a:gd name="T22" fmla="*/ 16 w 34"/>
                        <a:gd name="T23" fmla="*/ 4 h 8"/>
                        <a:gd name="T24" fmla="*/ 28 w 34"/>
                        <a:gd name="T25" fmla="*/ 4 h 8"/>
                        <a:gd name="T26" fmla="*/ 28 w 34"/>
                        <a:gd name="T27" fmla="*/ 4 h 8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0" t="0" r="r" b="b"/>
                      <a:pathLst>
                        <a:path w="34" h="8">
                          <a:moveTo>
                            <a:pt x="34" y="4"/>
                          </a:moveTo>
                          <a:lnTo>
                            <a:pt x="34" y="4"/>
                          </a:lnTo>
                          <a:lnTo>
                            <a:pt x="32" y="2"/>
                          </a:lnTo>
                          <a:lnTo>
                            <a:pt x="26" y="2"/>
                          </a:lnTo>
                          <a:lnTo>
                            <a:pt x="16" y="0"/>
                          </a:lnTo>
                          <a:lnTo>
                            <a:pt x="0" y="4"/>
                          </a:lnTo>
                          <a:lnTo>
                            <a:pt x="0" y="6"/>
                          </a:lnTo>
                          <a:lnTo>
                            <a:pt x="2" y="8"/>
                          </a:lnTo>
                          <a:lnTo>
                            <a:pt x="10" y="4"/>
                          </a:lnTo>
                          <a:lnTo>
                            <a:pt x="20" y="4"/>
                          </a:lnTo>
                          <a:lnTo>
                            <a:pt x="34" y="4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598" name="Freeform 433"/>
                    <p:cNvSpPr>
                      <a:spLocks/>
                    </p:cNvSpPr>
                    <p:nvPr/>
                  </p:nvSpPr>
                  <p:spPr bwMode="auto">
                    <a:xfrm>
                      <a:off x="2517" y="1379"/>
                      <a:ext cx="50" cy="47"/>
                    </a:xfrm>
                    <a:custGeom>
                      <a:avLst/>
                      <a:gdLst>
                        <a:gd name="T0" fmla="*/ 0 w 62"/>
                        <a:gd name="T1" fmla="*/ 8 h 58"/>
                        <a:gd name="T2" fmla="*/ 0 w 62"/>
                        <a:gd name="T3" fmla="*/ 8 h 58"/>
                        <a:gd name="T4" fmla="*/ 0 w 62"/>
                        <a:gd name="T5" fmla="*/ 8 h 58"/>
                        <a:gd name="T6" fmla="*/ 3 w 62"/>
                        <a:gd name="T7" fmla="*/ 10 h 58"/>
                        <a:gd name="T8" fmla="*/ 3 w 62"/>
                        <a:gd name="T9" fmla="*/ 10 h 58"/>
                        <a:gd name="T10" fmla="*/ 11 w 62"/>
                        <a:gd name="T11" fmla="*/ 8 h 58"/>
                        <a:gd name="T12" fmla="*/ 11 w 62"/>
                        <a:gd name="T13" fmla="*/ 8 h 58"/>
                        <a:gd name="T14" fmla="*/ 16 w 62"/>
                        <a:gd name="T15" fmla="*/ 8 h 58"/>
                        <a:gd name="T16" fmla="*/ 42 w 62"/>
                        <a:gd name="T17" fmla="*/ 5 h 58"/>
                        <a:gd name="T18" fmla="*/ 42 w 62"/>
                        <a:gd name="T19" fmla="*/ 5 h 58"/>
                        <a:gd name="T20" fmla="*/ 44 w 62"/>
                        <a:gd name="T21" fmla="*/ 5 h 58"/>
                        <a:gd name="T22" fmla="*/ 44 w 62"/>
                        <a:gd name="T23" fmla="*/ 8 h 58"/>
                        <a:gd name="T24" fmla="*/ 40 w 62"/>
                        <a:gd name="T25" fmla="*/ 18 h 58"/>
                        <a:gd name="T26" fmla="*/ 34 w 62"/>
                        <a:gd name="T27" fmla="*/ 32 h 58"/>
                        <a:gd name="T28" fmla="*/ 19 w 62"/>
                        <a:gd name="T29" fmla="*/ 37 h 58"/>
                        <a:gd name="T30" fmla="*/ 18 w 62"/>
                        <a:gd name="T31" fmla="*/ 34 h 58"/>
                        <a:gd name="T32" fmla="*/ 13 w 62"/>
                        <a:gd name="T33" fmla="*/ 37 h 58"/>
                        <a:gd name="T34" fmla="*/ 10 w 62"/>
                        <a:gd name="T35" fmla="*/ 39 h 58"/>
                        <a:gd name="T36" fmla="*/ 6 w 62"/>
                        <a:gd name="T37" fmla="*/ 31 h 58"/>
                        <a:gd name="T38" fmla="*/ 8 w 62"/>
                        <a:gd name="T39" fmla="*/ 44 h 58"/>
                        <a:gd name="T40" fmla="*/ 16 w 62"/>
                        <a:gd name="T41" fmla="*/ 47 h 58"/>
                        <a:gd name="T42" fmla="*/ 29 w 62"/>
                        <a:gd name="T43" fmla="*/ 41 h 58"/>
                        <a:gd name="T44" fmla="*/ 29 w 62"/>
                        <a:gd name="T45" fmla="*/ 41 h 58"/>
                        <a:gd name="T46" fmla="*/ 35 w 62"/>
                        <a:gd name="T47" fmla="*/ 39 h 58"/>
                        <a:gd name="T48" fmla="*/ 42 w 62"/>
                        <a:gd name="T49" fmla="*/ 36 h 58"/>
                        <a:gd name="T50" fmla="*/ 50 w 62"/>
                        <a:gd name="T51" fmla="*/ 0 h 58"/>
                        <a:gd name="T52" fmla="*/ 50 w 62"/>
                        <a:gd name="T53" fmla="*/ 0 h 58"/>
                        <a:gd name="T54" fmla="*/ 29 w 62"/>
                        <a:gd name="T55" fmla="*/ 2 h 58"/>
                        <a:gd name="T56" fmla="*/ 13 w 62"/>
                        <a:gd name="T57" fmla="*/ 3 h 58"/>
                        <a:gd name="T58" fmla="*/ 5 w 62"/>
                        <a:gd name="T59" fmla="*/ 5 h 58"/>
                        <a:gd name="T60" fmla="*/ 0 w 62"/>
                        <a:gd name="T61" fmla="*/ 8 h 58"/>
                        <a:gd name="T62" fmla="*/ 0 w 62"/>
                        <a:gd name="T63" fmla="*/ 8 h 58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</a:gdLst>
                      <a:ahLst/>
                      <a:cxnLst>
                        <a:cxn ang="T64">
                          <a:pos x="T0" y="T1"/>
                        </a:cxn>
                        <a:cxn ang="T65">
                          <a:pos x="T2" y="T3"/>
                        </a:cxn>
                        <a:cxn ang="T66">
                          <a:pos x="T4" y="T5"/>
                        </a:cxn>
                        <a:cxn ang="T67">
                          <a:pos x="T6" y="T7"/>
                        </a:cxn>
                        <a:cxn ang="T68">
                          <a:pos x="T8" y="T9"/>
                        </a:cxn>
                        <a:cxn ang="T69">
                          <a:pos x="T10" y="T11"/>
                        </a:cxn>
                        <a:cxn ang="T70">
                          <a:pos x="T12" y="T13"/>
                        </a:cxn>
                        <a:cxn ang="T71">
                          <a:pos x="T14" y="T15"/>
                        </a:cxn>
                        <a:cxn ang="T72">
                          <a:pos x="T16" y="T17"/>
                        </a:cxn>
                        <a:cxn ang="T73">
                          <a:pos x="T18" y="T19"/>
                        </a:cxn>
                        <a:cxn ang="T74">
                          <a:pos x="T20" y="T21"/>
                        </a:cxn>
                        <a:cxn ang="T75">
                          <a:pos x="T22" y="T23"/>
                        </a:cxn>
                        <a:cxn ang="T76">
                          <a:pos x="T24" y="T25"/>
                        </a:cxn>
                        <a:cxn ang="T77">
                          <a:pos x="T26" y="T27"/>
                        </a:cxn>
                        <a:cxn ang="T78">
                          <a:pos x="T28" y="T29"/>
                        </a:cxn>
                        <a:cxn ang="T79">
                          <a:pos x="T30" y="T31"/>
                        </a:cxn>
                        <a:cxn ang="T80">
                          <a:pos x="T32" y="T33"/>
                        </a:cxn>
                        <a:cxn ang="T81">
                          <a:pos x="T34" y="T35"/>
                        </a:cxn>
                        <a:cxn ang="T82">
                          <a:pos x="T36" y="T37"/>
                        </a:cxn>
                        <a:cxn ang="T83">
                          <a:pos x="T38" y="T39"/>
                        </a:cxn>
                        <a:cxn ang="T84">
                          <a:pos x="T40" y="T41"/>
                        </a:cxn>
                        <a:cxn ang="T85">
                          <a:pos x="T42" y="T43"/>
                        </a:cxn>
                        <a:cxn ang="T86">
                          <a:pos x="T44" y="T45"/>
                        </a:cxn>
                        <a:cxn ang="T87">
                          <a:pos x="T46" y="T47"/>
                        </a:cxn>
                        <a:cxn ang="T88">
                          <a:pos x="T48" y="T49"/>
                        </a:cxn>
                        <a:cxn ang="T89">
                          <a:pos x="T50" y="T51"/>
                        </a:cxn>
                        <a:cxn ang="T90">
                          <a:pos x="T52" y="T53"/>
                        </a:cxn>
                        <a:cxn ang="T91">
                          <a:pos x="T54" y="T55"/>
                        </a:cxn>
                        <a:cxn ang="T92">
                          <a:pos x="T56" y="T57"/>
                        </a:cxn>
                        <a:cxn ang="T93">
                          <a:pos x="T58" y="T59"/>
                        </a:cxn>
                        <a:cxn ang="T94">
                          <a:pos x="T60" y="T61"/>
                        </a:cxn>
                        <a:cxn ang="T95">
                          <a:pos x="T62" y="T63"/>
                        </a:cxn>
                      </a:cxnLst>
                      <a:rect l="0" t="0" r="r" b="b"/>
                      <a:pathLst>
                        <a:path w="62" h="58">
                          <a:moveTo>
                            <a:pt x="0" y="10"/>
                          </a:moveTo>
                          <a:lnTo>
                            <a:pt x="0" y="10"/>
                          </a:lnTo>
                          <a:lnTo>
                            <a:pt x="4" y="12"/>
                          </a:lnTo>
                          <a:lnTo>
                            <a:pt x="14" y="10"/>
                          </a:lnTo>
                          <a:lnTo>
                            <a:pt x="20" y="10"/>
                          </a:lnTo>
                          <a:lnTo>
                            <a:pt x="52" y="6"/>
                          </a:lnTo>
                          <a:lnTo>
                            <a:pt x="54" y="6"/>
                          </a:lnTo>
                          <a:lnTo>
                            <a:pt x="54" y="10"/>
                          </a:lnTo>
                          <a:lnTo>
                            <a:pt x="50" y="22"/>
                          </a:lnTo>
                          <a:lnTo>
                            <a:pt x="42" y="40"/>
                          </a:lnTo>
                          <a:lnTo>
                            <a:pt x="24" y="46"/>
                          </a:lnTo>
                          <a:lnTo>
                            <a:pt x="22" y="42"/>
                          </a:lnTo>
                          <a:lnTo>
                            <a:pt x="16" y="46"/>
                          </a:lnTo>
                          <a:lnTo>
                            <a:pt x="12" y="48"/>
                          </a:lnTo>
                          <a:lnTo>
                            <a:pt x="8" y="38"/>
                          </a:lnTo>
                          <a:lnTo>
                            <a:pt x="10" y="54"/>
                          </a:lnTo>
                          <a:lnTo>
                            <a:pt x="20" y="58"/>
                          </a:lnTo>
                          <a:lnTo>
                            <a:pt x="36" y="50"/>
                          </a:lnTo>
                          <a:lnTo>
                            <a:pt x="44" y="48"/>
                          </a:lnTo>
                          <a:lnTo>
                            <a:pt x="52" y="44"/>
                          </a:lnTo>
                          <a:lnTo>
                            <a:pt x="62" y="0"/>
                          </a:lnTo>
                          <a:lnTo>
                            <a:pt x="36" y="2"/>
                          </a:lnTo>
                          <a:lnTo>
                            <a:pt x="16" y="4"/>
                          </a:lnTo>
                          <a:lnTo>
                            <a:pt x="6" y="6"/>
                          </a:lnTo>
                          <a:lnTo>
                            <a:pt x="0" y="1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599" name="Freeform 434"/>
                    <p:cNvSpPr>
                      <a:spLocks/>
                    </p:cNvSpPr>
                    <p:nvPr/>
                  </p:nvSpPr>
                  <p:spPr bwMode="auto">
                    <a:xfrm>
                      <a:off x="2505" y="1284"/>
                      <a:ext cx="91" cy="61"/>
                    </a:xfrm>
                    <a:custGeom>
                      <a:avLst/>
                      <a:gdLst>
                        <a:gd name="T0" fmla="*/ 91 w 112"/>
                        <a:gd name="T1" fmla="*/ 39 h 76"/>
                        <a:gd name="T2" fmla="*/ 91 w 112"/>
                        <a:gd name="T3" fmla="*/ 37 h 76"/>
                        <a:gd name="T4" fmla="*/ 91 w 112"/>
                        <a:gd name="T5" fmla="*/ 29 h 76"/>
                        <a:gd name="T6" fmla="*/ 89 w 112"/>
                        <a:gd name="T7" fmla="*/ 26 h 76"/>
                        <a:gd name="T8" fmla="*/ 88 w 112"/>
                        <a:gd name="T9" fmla="*/ 21 h 76"/>
                        <a:gd name="T10" fmla="*/ 85 w 112"/>
                        <a:gd name="T11" fmla="*/ 18 h 76"/>
                        <a:gd name="T12" fmla="*/ 81 w 112"/>
                        <a:gd name="T13" fmla="*/ 13 h 76"/>
                        <a:gd name="T14" fmla="*/ 78 w 112"/>
                        <a:gd name="T15" fmla="*/ 10 h 76"/>
                        <a:gd name="T16" fmla="*/ 75 w 112"/>
                        <a:gd name="T17" fmla="*/ 8 h 76"/>
                        <a:gd name="T18" fmla="*/ 68 w 112"/>
                        <a:gd name="T19" fmla="*/ 5 h 76"/>
                        <a:gd name="T20" fmla="*/ 63 w 112"/>
                        <a:gd name="T21" fmla="*/ 3 h 76"/>
                        <a:gd name="T22" fmla="*/ 59 w 112"/>
                        <a:gd name="T23" fmla="*/ 3 h 76"/>
                        <a:gd name="T24" fmla="*/ 54 w 112"/>
                        <a:gd name="T25" fmla="*/ 0 h 76"/>
                        <a:gd name="T26" fmla="*/ 50 w 112"/>
                        <a:gd name="T27" fmla="*/ 0 h 76"/>
                        <a:gd name="T28" fmla="*/ 46 w 112"/>
                        <a:gd name="T29" fmla="*/ 0 h 76"/>
                        <a:gd name="T30" fmla="*/ 39 w 112"/>
                        <a:gd name="T31" fmla="*/ 2 h 76"/>
                        <a:gd name="T32" fmla="*/ 36 w 112"/>
                        <a:gd name="T33" fmla="*/ 2 h 76"/>
                        <a:gd name="T34" fmla="*/ 31 w 112"/>
                        <a:gd name="T35" fmla="*/ 3 h 76"/>
                        <a:gd name="T36" fmla="*/ 28 w 112"/>
                        <a:gd name="T37" fmla="*/ 5 h 76"/>
                        <a:gd name="T38" fmla="*/ 23 w 112"/>
                        <a:gd name="T39" fmla="*/ 5 h 76"/>
                        <a:gd name="T40" fmla="*/ 16 w 112"/>
                        <a:gd name="T41" fmla="*/ 8 h 76"/>
                        <a:gd name="T42" fmla="*/ 11 w 112"/>
                        <a:gd name="T43" fmla="*/ 8 h 76"/>
                        <a:gd name="T44" fmla="*/ 7 w 112"/>
                        <a:gd name="T45" fmla="*/ 11 h 76"/>
                        <a:gd name="T46" fmla="*/ 2 w 112"/>
                        <a:gd name="T47" fmla="*/ 18 h 76"/>
                        <a:gd name="T48" fmla="*/ 2 w 112"/>
                        <a:gd name="T49" fmla="*/ 22 h 76"/>
                        <a:gd name="T50" fmla="*/ 0 w 112"/>
                        <a:gd name="T51" fmla="*/ 26 h 76"/>
                        <a:gd name="T52" fmla="*/ 5 w 112"/>
                        <a:gd name="T53" fmla="*/ 26 h 76"/>
                        <a:gd name="T54" fmla="*/ 8 w 112"/>
                        <a:gd name="T55" fmla="*/ 24 h 76"/>
                        <a:gd name="T56" fmla="*/ 11 w 112"/>
                        <a:gd name="T57" fmla="*/ 24 h 76"/>
                        <a:gd name="T58" fmla="*/ 18 w 112"/>
                        <a:gd name="T59" fmla="*/ 22 h 76"/>
                        <a:gd name="T60" fmla="*/ 26 w 112"/>
                        <a:gd name="T61" fmla="*/ 19 h 76"/>
                        <a:gd name="T62" fmla="*/ 31 w 112"/>
                        <a:gd name="T63" fmla="*/ 16 h 76"/>
                        <a:gd name="T64" fmla="*/ 36 w 112"/>
                        <a:gd name="T65" fmla="*/ 16 h 76"/>
                        <a:gd name="T66" fmla="*/ 41 w 112"/>
                        <a:gd name="T67" fmla="*/ 14 h 76"/>
                        <a:gd name="T68" fmla="*/ 47 w 112"/>
                        <a:gd name="T69" fmla="*/ 14 h 76"/>
                        <a:gd name="T70" fmla="*/ 49 w 112"/>
                        <a:gd name="T71" fmla="*/ 18 h 76"/>
                        <a:gd name="T72" fmla="*/ 54 w 112"/>
                        <a:gd name="T73" fmla="*/ 18 h 76"/>
                        <a:gd name="T74" fmla="*/ 54 w 112"/>
                        <a:gd name="T75" fmla="*/ 22 h 76"/>
                        <a:gd name="T76" fmla="*/ 60 w 112"/>
                        <a:gd name="T77" fmla="*/ 24 h 76"/>
                        <a:gd name="T78" fmla="*/ 63 w 112"/>
                        <a:gd name="T79" fmla="*/ 26 h 76"/>
                        <a:gd name="T80" fmla="*/ 67 w 112"/>
                        <a:gd name="T81" fmla="*/ 29 h 76"/>
                        <a:gd name="T82" fmla="*/ 68 w 112"/>
                        <a:gd name="T83" fmla="*/ 35 h 76"/>
                        <a:gd name="T84" fmla="*/ 72 w 112"/>
                        <a:gd name="T85" fmla="*/ 45 h 76"/>
                        <a:gd name="T86" fmla="*/ 73 w 112"/>
                        <a:gd name="T87" fmla="*/ 55 h 76"/>
                        <a:gd name="T88" fmla="*/ 75 w 112"/>
                        <a:gd name="T89" fmla="*/ 61 h 76"/>
                        <a:gd name="T90" fmla="*/ 80 w 112"/>
                        <a:gd name="T91" fmla="*/ 61 h 76"/>
                        <a:gd name="T92" fmla="*/ 89 w 112"/>
                        <a:gd name="T93" fmla="*/ 50 h 76"/>
                        <a:gd name="T94" fmla="*/ 91 w 112"/>
                        <a:gd name="T95" fmla="*/ 42 h 7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</a:gdLst>
                      <a:ahLst/>
                      <a:cxnLst>
                        <a:cxn ang="T96">
                          <a:pos x="T0" y="T1"/>
                        </a:cxn>
                        <a:cxn ang="T97">
                          <a:pos x="T2" y="T3"/>
                        </a:cxn>
                        <a:cxn ang="T98">
                          <a:pos x="T4" y="T5"/>
                        </a:cxn>
                        <a:cxn ang="T99">
                          <a:pos x="T6" y="T7"/>
                        </a:cxn>
                        <a:cxn ang="T100">
                          <a:pos x="T8" y="T9"/>
                        </a:cxn>
                        <a:cxn ang="T101">
                          <a:pos x="T10" y="T11"/>
                        </a:cxn>
                        <a:cxn ang="T102">
                          <a:pos x="T12" y="T13"/>
                        </a:cxn>
                        <a:cxn ang="T103">
                          <a:pos x="T14" y="T15"/>
                        </a:cxn>
                        <a:cxn ang="T104">
                          <a:pos x="T16" y="T17"/>
                        </a:cxn>
                        <a:cxn ang="T105">
                          <a:pos x="T18" y="T19"/>
                        </a:cxn>
                        <a:cxn ang="T106">
                          <a:pos x="T20" y="T21"/>
                        </a:cxn>
                        <a:cxn ang="T107">
                          <a:pos x="T22" y="T23"/>
                        </a:cxn>
                        <a:cxn ang="T108">
                          <a:pos x="T24" y="T25"/>
                        </a:cxn>
                        <a:cxn ang="T109">
                          <a:pos x="T26" y="T27"/>
                        </a:cxn>
                        <a:cxn ang="T110">
                          <a:pos x="T28" y="T29"/>
                        </a:cxn>
                        <a:cxn ang="T111">
                          <a:pos x="T30" y="T31"/>
                        </a:cxn>
                        <a:cxn ang="T112">
                          <a:pos x="T32" y="T33"/>
                        </a:cxn>
                        <a:cxn ang="T113">
                          <a:pos x="T34" y="T35"/>
                        </a:cxn>
                        <a:cxn ang="T114">
                          <a:pos x="T36" y="T37"/>
                        </a:cxn>
                        <a:cxn ang="T115">
                          <a:pos x="T38" y="T39"/>
                        </a:cxn>
                        <a:cxn ang="T116">
                          <a:pos x="T40" y="T41"/>
                        </a:cxn>
                        <a:cxn ang="T117">
                          <a:pos x="T42" y="T43"/>
                        </a:cxn>
                        <a:cxn ang="T118">
                          <a:pos x="T44" y="T45"/>
                        </a:cxn>
                        <a:cxn ang="T119">
                          <a:pos x="T46" y="T47"/>
                        </a:cxn>
                        <a:cxn ang="T120">
                          <a:pos x="T48" y="T49"/>
                        </a:cxn>
                        <a:cxn ang="T121">
                          <a:pos x="T50" y="T51"/>
                        </a:cxn>
                        <a:cxn ang="T122">
                          <a:pos x="T52" y="T53"/>
                        </a:cxn>
                        <a:cxn ang="T123">
                          <a:pos x="T54" y="T55"/>
                        </a:cxn>
                        <a:cxn ang="T124">
                          <a:pos x="T56" y="T57"/>
                        </a:cxn>
                        <a:cxn ang="T125">
                          <a:pos x="T58" y="T59"/>
                        </a:cxn>
                        <a:cxn ang="T126">
                          <a:pos x="T60" y="T61"/>
                        </a:cxn>
                        <a:cxn ang="T127">
                          <a:pos x="T62" y="T63"/>
                        </a:cxn>
                        <a:cxn ang="T128">
                          <a:pos x="T64" y="T65"/>
                        </a:cxn>
                        <a:cxn ang="T129">
                          <a:pos x="T66" y="T67"/>
                        </a:cxn>
                        <a:cxn ang="T130">
                          <a:pos x="T68" y="T69"/>
                        </a:cxn>
                        <a:cxn ang="T131">
                          <a:pos x="T70" y="T71"/>
                        </a:cxn>
                        <a:cxn ang="T132">
                          <a:pos x="T72" y="T73"/>
                        </a:cxn>
                        <a:cxn ang="T133">
                          <a:pos x="T74" y="T75"/>
                        </a:cxn>
                        <a:cxn ang="T134">
                          <a:pos x="T76" y="T77"/>
                        </a:cxn>
                        <a:cxn ang="T135">
                          <a:pos x="T78" y="T79"/>
                        </a:cxn>
                        <a:cxn ang="T136">
                          <a:pos x="T80" y="T81"/>
                        </a:cxn>
                        <a:cxn ang="T137">
                          <a:pos x="T82" y="T83"/>
                        </a:cxn>
                        <a:cxn ang="T138">
                          <a:pos x="T84" y="T85"/>
                        </a:cxn>
                        <a:cxn ang="T139">
                          <a:pos x="T86" y="T87"/>
                        </a:cxn>
                        <a:cxn ang="T140">
                          <a:pos x="T88" y="T89"/>
                        </a:cxn>
                        <a:cxn ang="T141">
                          <a:pos x="T90" y="T91"/>
                        </a:cxn>
                        <a:cxn ang="T142">
                          <a:pos x="T92" y="T93"/>
                        </a:cxn>
                        <a:cxn ang="T143">
                          <a:pos x="T94" y="T95"/>
                        </a:cxn>
                      </a:cxnLst>
                      <a:rect l="0" t="0" r="r" b="b"/>
                      <a:pathLst>
                        <a:path w="112" h="76">
                          <a:moveTo>
                            <a:pt x="112" y="52"/>
                          </a:moveTo>
                          <a:lnTo>
                            <a:pt x="112" y="52"/>
                          </a:lnTo>
                          <a:lnTo>
                            <a:pt x="112" y="48"/>
                          </a:lnTo>
                          <a:lnTo>
                            <a:pt x="112" y="46"/>
                          </a:lnTo>
                          <a:lnTo>
                            <a:pt x="112" y="42"/>
                          </a:lnTo>
                          <a:lnTo>
                            <a:pt x="112" y="36"/>
                          </a:lnTo>
                          <a:lnTo>
                            <a:pt x="110" y="34"/>
                          </a:lnTo>
                          <a:lnTo>
                            <a:pt x="110" y="32"/>
                          </a:lnTo>
                          <a:lnTo>
                            <a:pt x="108" y="30"/>
                          </a:lnTo>
                          <a:lnTo>
                            <a:pt x="108" y="26"/>
                          </a:lnTo>
                          <a:lnTo>
                            <a:pt x="104" y="22"/>
                          </a:lnTo>
                          <a:lnTo>
                            <a:pt x="102" y="20"/>
                          </a:lnTo>
                          <a:lnTo>
                            <a:pt x="100" y="16"/>
                          </a:lnTo>
                          <a:lnTo>
                            <a:pt x="96" y="12"/>
                          </a:lnTo>
                          <a:lnTo>
                            <a:pt x="94" y="12"/>
                          </a:lnTo>
                          <a:lnTo>
                            <a:pt x="92" y="10"/>
                          </a:lnTo>
                          <a:lnTo>
                            <a:pt x="86" y="6"/>
                          </a:lnTo>
                          <a:lnTo>
                            <a:pt x="84" y="6"/>
                          </a:lnTo>
                          <a:lnTo>
                            <a:pt x="82" y="6"/>
                          </a:lnTo>
                          <a:lnTo>
                            <a:pt x="78" y="4"/>
                          </a:lnTo>
                          <a:lnTo>
                            <a:pt x="74" y="2"/>
                          </a:lnTo>
                          <a:lnTo>
                            <a:pt x="72" y="4"/>
                          </a:lnTo>
                          <a:lnTo>
                            <a:pt x="68" y="2"/>
                          </a:lnTo>
                          <a:lnTo>
                            <a:pt x="66" y="0"/>
                          </a:lnTo>
                          <a:lnTo>
                            <a:pt x="64" y="0"/>
                          </a:lnTo>
                          <a:lnTo>
                            <a:pt x="62" y="0"/>
                          </a:lnTo>
                          <a:lnTo>
                            <a:pt x="56" y="0"/>
                          </a:lnTo>
                          <a:lnTo>
                            <a:pt x="54" y="2"/>
                          </a:lnTo>
                          <a:lnTo>
                            <a:pt x="48" y="2"/>
                          </a:lnTo>
                          <a:lnTo>
                            <a:pt x="44" y="2"/>
                          </a:lnTo>
                          <a:lnTo>
                            <a:pt x="42" y="4"/>
                          </a:lnTo>
                          <a:lnTo>
                            <a:pt x="38" y="4"/>
                          </a:lnTo>
                          <a:lnTo>
                            <a:pt x="34" y="6"/>
                          </a:lnTo>
                          <a:lnTo>
                            <a:pt x="30" y="6"/>
                          </a:lnTo>
                          <a:lnTo>
                            <a:pt x="28" y="6"/>
                          </a:lnTo>
                          <a:lnTo>
                            <a:pt x="26" y="8"/>
                          </a:lnTo>
                          <a:lnTo>
                            <a:pt x="20" y="10"/>
                          </a:lnTo>
                          <a:lnTo>
                            <a:pt x="16" y="10"/>
                          </a:lnTo>
                          <a:lnTo>
                            <a:pt x="14" y="10"/>
                          </a:lnTo>
                          <a:lnTo>
                            <a:pt x="8" y="14"/>
                          </a:lnTo>
                          <a:lnTo>
                            <a:pt x="4" y="18"/>
                          </a:lnTo>
                          <a:lnTo>
                            <a:pt x="2" y="22"/>
                          </a:lnTo>
                          <a:lnTo>
                            <a:pt x="2" y="24"/>
                          </a:lnTo>
                          <a:lnTo>
                            <a:pt x="2" y="28"/>
                          </a:lnTo>
                          <a:lnTo>
                            <a:pt x="2" y="30"/>
                          </a:lnTo>
                          <a:lnTo>
                            <a:pt x="0" y="32"/>
                          </a:lnTo>
                          <a:lnTo>
                            <a:pt x="2" y="32"/>
                          </a:lnTo>
                          <a:lnTo>
                            <a:pt x="6" y="32"/>
                          </a:lnTo>
                          <a:lnTo>
                            <a:pt x="8" y="32"/>
                          </a:lnTo>
                          <a:lnTo>
                            <a:pt x="10" y="30"/>
                          </a:lnTo>
                          <a:lnTo>
                            <a:pt x="14" y="30"/>
                          </a:lnTo>
                          <a:lnTo>
                            <a:pt x="20" y="30"/>
                          </a:lnTo>
                          <a:lnTo>
                            <a:pt x="22" y="28"/>
                          </a:lnTo>
                          <a:lnTo>
                            <a:pt x="32" y="24"/>
                          </a:lnTo>
                          <a:lnTo>
                            <a:pt x="36" y="22"/>
                          </a:lnTo>
                          <a:lnTo>
                            <a:pt x="38" y="20"/>
                          </a:lnTo>
                          <a:lnTo>
                            <a:pt x="40" y="20"/>
                          </a:lnTo>
                          <a:lnTo>
                            <a:pt x="44" y="20"/>
                          </a:lnTo>
                          <a:lnTo>
                            <a:pt x="50" y="18"/>
                          </a:lnTo>
                          <a:lnTo>
                            <a:pt x="56" y="18"/>
                          </a:lnTo>
                          <a:lnTo>
                            <a:pt x="58" y="18"/>
                          </a:lnTo>
                          <a:lnTo>
                            <a:pt x="58" y="20"/>
                          </a:lnTo>
                          <a:lnTo>
                            <a:pt x="60" y="22"/>
                          </a:lnTo>
                          <a:lnTo>
                            <a:pt x="62" y="22"/>
                          </a:lnTo>
                          <a:lnTo>
                            <a:pt x="66" y="22"/>
                          </a:lnTo>
                          <a:lnTo>
                            <a:pt x="66" y="26"/>
                          </a:lnTo>
                          <a:lnTo>
                            <a:pt x="66" y="28"/>
                          </a:lnTo>
                          <a:lnTo>
                            <a:pt x="70" y="30"/>
                          </a:lnTo>
                          <a:lnTo>
                            <a:pt x="74" y="30"/>
                          </a:lnTo>
                          <a:lnTo>
                            <a:pt x="76" y="32"/>
                          </a:lnTo>
                          <a:lnTo>
                            <a:pt x="78" y="32"/>
                          </a:lnTo>
                          <a:lnTo>
                            <a:pt x="82" y="34"/>
                          </a:lnTo>
                          <a:lnTo>
                            <a:pt x="82" y="36"/>
                          </a:lnTo>
                          <a:lnTo>
                            <a:pt x="82" y="40"/>
                          </a:lnTo>
                          <a:lnTo>
                            <a:pt x="84" y="44"/>
                          </a:lnTo>
                          <a:lnTo>
                            <a:pt x="86" y="50"/>
                          </a:lnTo>
                          <a:lnTo>
                            <a:pt x="88" y="56"/>
                          </a:lnTo>
                          <a:lnTo>
                            <a:pt x="90" y="62"/>
                          </a:lnTo>
                          <a:lnTo>
                            <a:pt x="90" y="68"/>
                          </a:lnTo>
                          <a:lnTo>
                            <a:pt x="90" y="74"/>
                          </a:lnTo>
                          <a:lnTo>
                            <a:pt x="92" y="76"/>
                          </a:lnTo>
                          <a:lnTo>
                            <a:pt x="94" y="76"/>
                          </a:lnTo>
                          <a:lnTo>
                            <a:pt x="98" y="76"/>
                          </a:lnTo>
                          <a:lnTo>
                            <a:pt x="104" y="72"/>
                          </a:lnTo>
                          <a:lnTo>
                            <a:pt x="108" y="68"/>
                          </a:lnTo>
                          <a:lnTo>
                            <a:pt x="110" y="62"/>
                          </a:lnTo>
                          <a:lnTo>
                            <a:pt x="112" y="54"/>
                          </a:lnTo>
                          <a:lnTo>
                            <a:pt x="112" y="5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00" name="Freeform 435"/>
                    <p:cNvSpPr>
                      <a:spLocks/>
                    </p:cNvSpPr>
                    <p:nvPr/>
                  </p:nvSpPr>
                  <p:spPr bwMode="auto">
                    <a:xfrm>
                      <a:off x="2523" y="1334"/>
                      <a:ext cx="67" cy="24"/>
                    </a:xfrm>
                    <a:custGeom>
                      <a:avLst/>
                      <a:gdLst>
                        <a:gd name="T0" fmla="*/ 0 w 82"/>
                        <a:gd name="T1" fmla="*/ 13 h 30"/>
                        <a:gd name="T2" fmla="*/ 2 w 82"/>
                        <a:gd name="T3" fmla="*/ 16 h 30"/>
                        <a:gd name="T4" fmla="*/ 2 w 82"/>
                        <a:gd name="T5" fmla="*/ 13 h 30"/>
                        <a:gd name="T6" fmla="*/ 2 w 82"/>
                        <a:gd name="T7" fmla="*/ 11 h 30"/>
                        <a:gd name="T8" fmla="*/ 5 w 82"/>
                        <a:gd name="T9" fmla="*/ 6 h 30"/>
                        <a:gd name="T10" fmla="*/ 8 w 82"/>
                        <a:gd name="T11" fmla="*/ 5 h 30"/>
                        <a:gd name="T12" fmla="*/ 13 w 82"/>
                        <a:gd name="T13" fmla="*/ 3 h 30"/>
                        <a:gd name="T14" fmla="*/ 26 w 82"/>
                        <a:gd name="T15" fmla="*/ 2 h 30"/>
                        <a:gd name="T16" fmla="*/ 33 w 82"/>
                        <a:gd name="T17" fmla="*/ 3 h 30"/>
                        <a:gd name="T18" fmla="*/ 38 w 82"/>
                        <a:gd name="T19" fmla="*/ 8 h 30"/>
                        <a:gd name="T20" fmla="*/ 38 w 82"/>
                        <a:gd name="T21" fmla="*/ 11 h 30"/>
                        <a:gd name="T22" fmla="*/ 31 w 82"/>
                        <a:gd name="T23" fmla="*/ 18 h 30"/>
                        <a:gd name="T24" fmla="*/ 23 w 82"/>
                        <a:gd name="T25" fmla="*/ 21 h 30"/>
                        <a:gd name="T26" fmla="*/ 8 w 82"/>
                        <a:gd name="T27" fmla="*/ 22 h 30"/>
                        <a:gd name="T28" fmla="*/ 3 w 82"/>
                        <a:gd name="T29" fmla="*/ 21 h 30"/>
                        <a:gd name="T30" fmla="*/ 2 w 82"/>
                        <a:gd name="T31" fmla="*/ 16 h 30"/>
                        <a:gd name="T32" fmla="*/ 3 w 82"/>
                        <a:gd name="T33" fmla="*/ 21 h 30"/>
                        <a:gd name="T34" fmla="*/ 8 w 82"/>
                        <a:gd name="T35" fmla="*/ 24 h 30"/>
                        <a:gd name="T36" fmla="*/ 16 w 82"/>
                        <a:gd name="T37" fmla="*/ 24 h 30"/>
                        <a:gd name="T38" fmla="*/ 31 w 82"/>
                        <a:gd name="T39" fmla="*/ 19 h 30"/>
                        <a:gd name="T40" fmla="*/ 38 w 82"/>
                        <a:gd name="T41" fmla="*/ 14 h 30"/>
                        <a:gd name="T42" fmla="*/ 39 w 82"/>
                        <a:gd name="T43" fmla="*/ 11 h 30"/>
                        <a:gd name="T44" fmla="*/ 65 w 82"/>
                        <a:gd name="T45" fmla="*/ 11 h 30"/>
                        <a:gd name="T46" fmla="*/ 67 w 82"/>
                        <a:gd name="T47" fmla="*/ 8 h 30"/>
                        <a:gd name="T48" fmla="*/ 67 w 82"/>
                        <a:gd name="T49" fmla="*/ 8 h 30"/>
                        <a:gd name="T50" fmla="*/ 67 w 82"/>
                        <a:gd name="T51" fmla="*/ 8 h 30"/>
                        <a:gd name="T52" fmla="*/ 38 w 82"/>
                        <a:gd name="T53" fmla="*/ 6 h 30"/>
                        <a:gd name="T54" fmla="*/ 38 w 82"/>
                        <a:gd name="T55" fmla="*/ 6 h 30"/>
                        <a:gd name="T56" fmla="*/ 33 w 82"/>
                        <a:gd name="T57" fmla="*/ 2 h 30"/>
                        <a:gd name="T58" fmla="*/ 26 w 82"/>
                        <a:gd name="T59" fmla="*/ 0 h 30"/>
                        <a:gd name="T60" fmla="*/ 13 w 82"/>
                        <a:gd name="T61" fmla="*/ 3 h 30"/>
                        <a:gd name="T62" fmla="*/ 8 w 82"/>
                        <a:gd name="T63" fmla="*/ 3 h 30"/>
                        <a:gd name="T64" fmla="*/ 5 w 82"/>
                        <a:gd name="T65" fmla="*/ 5 h 30"/>
                        <a:gd name="T66" fmla="*/ 2 w 82"/>
                        <a:gd name="T67" fmla="*/ 10 h 30"/>
                        <a:gd name="T68" fmla="*/ 0 w 82"/>
                        <a:gd name="T69" fmla="*/ 13 h 30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0" t="0" r="r" b="b"/>
                      <a:pathLst>
                        <a:path w="82" h="30">
                          <a:moveTo>
                            <a:pt x="0" y="16"/>
                          </a:moveTo>
                          <a:lnTo>
                            <a:pt x="0" y="16"/>
                          </a:lnTo>
                          <a:lnTo>
                            <a:pt x="2" y="20"/>
                          </a:lnTo>
                          <a:lnTo>
                            <a:pt x="2" y="16"/>
                          </a:lnTo>
                          <a:lnTo>
                            <a:pt x="2" y="14"/>
                          </a:lnTo>
                          <a:lnTo>
                            <a:pt x="4" y="10"/>
                          </a:lnTo>
                          <a:lnTo>
                            <a:pt x="6" y="8"/>
                          </a:lnTo>
                          <a:lnTo>
                            <a:pt x="10" y="6"/>
                          </a:lnTo>
                          <a:lnTo>
                            <a:pt x="16" y="4"/>
                          </a:lnTo>
                          <a:lnTo>
                            <a:pt x="32" y="2"/>
                          </a:lnTo>
                          <a:lnTo>
                            <a:pt x="36" y="2"/>
                          </a:lnTo>
                          <a:lnTo>
                            <a:pt x="40" y="4"/>
                          </a:lnTo>
                          <a:lnTo>
                            <a:pt x="44" y="6"/>
                          </a:lnTo>
                          <a:lnTo>
                            <a:pt x="46" y="10"/>
                          </a:lnTo>
                          <a:lnTo>
                            <a:pt x="46" y="14"/>
                          </a:lnTo>
                          <a:lnTo>
                            <a:pt x="46" y="18"/>
                          </a:lnTo>
                          <a:lnTo>
                            <a:pt x="38" y="22"/>
                          </a:lnTo>
                          <a:lnTo>
                            <a:pt x="28" y="26"/>
                          </a:lnTo>
                          <a:lnTo>
                            <a:pt x="20" y="28"/>
                          </a:lnTo>
                          <a:lnTo>
                            <a:pt x="10" y="28"/>
                          </a:lnTo>
                          <a:lnTo>
                            <a:pt x="4" y="26"/>
                          </a:lnTo>
                          <a:lnTo>
                            <a:pt x="2" y="20"/>
                          </a:lnTo>
                          <a:lnTo>
                            <a:pt x="4" y="26"/>
                          </a:lnTo>
                          <a:lnTo>
                            <a:pt x="6" y="28"/>
                          </a:lnTo>
                          <a:lnTo>
                            <a:pt x="10" y="30"/>
                          </a:lnTo>
                          <a:lnTo>
                            <a:pt x="20" y="30"/>
                          </a:lnTo>
                          <a:lnTo>
                            <a:pt x="28" y="28"/>
                          </a:lnTo>
                          <a:lnTo>
                            <a:pt x="38" y="24"/>
                          </a:lnTo>
                          <a:lnTo>
                            <a:pt x="46" y="18"/>
                          </a:lnTo>
                          <a:lnTo>
                            <a:pt x="48" y="16"/>
                          </a:lnTo>
                          <a:lnTo>
                            <a:pt x="48" y="14"/>
                          </a:lnTo>
                          <a:lnTo>
                            <a:pt x="80" y="14"/>
                          </a:lnTo>
                          <a:lnTo>
                            <a:pt x="82" y="12"/>
                          </a:lnTo>
                          <a:lnTo>
                            <a:pt x="82" y="10"/>
                          </a:lnTo>
                          <a:lnTo>
                            <a:pt x="46" y="8"/>
                          </a:lnTo>
                          <a:lnTo>
                            <a:pt x="44" y="4"/>
                          </a:lnTo>
                          <a:lnTo>
                            <a:pt x="40" y="2"/>
                          </a:lnTo>
                          <a:lnTo>
                            <a:pt x="36" y="0"/>
                          </a:lnTo>
                          <a:lnTo>
                            <a:pt x="32" y="0"/>
                          </a:lnTo>
                          <a:lnTo>
                            <a:pt x="16" y="4"/>
                          </a:lnTo>
                          <a:lnTo>
                            <a:pt x="10" y="4"/>
                          </a:lnTo>
                          <a:lnTo>
                            <a:pt x="6" y="6"/>
                          </a:lnTo>
                          <a:lnTo>
                            <a:pt x="2" y="10"/>
                          </a:lnTo>
                          <a:lnTo>
                            <a:pt x="2" y="12"/>
                          </a:lnTo>
                          <a:lnTo>
                            <a:pt x="0" y="16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01" name="Freeform 436"/>
                    <p:cNvSpPr>
                      <a:spLocks/>
                    </p:cNvSpPr>
                    <p:nvPr/>
                  </p:nvSpPr>
                  <p:spPr bwMode="auto">
                    <a:xfrm>
                      <a:off x="2525" y="1350"/>
                      <a:ext cx="1" cy="1"/>
                    </a:xfrm>
                    <a:custGeom>
                      <a:avLst/>
                      <a:gdLst>
                        <a:gd name="T0" fmla="*/ 0 w 1"/>
                        <a:gd name="T1" fmla="*/ 0 h 1"/>
                        <a:gd name="T2" fmla="*/ 0 w 1"/>
                        <a:gd name="T3" fmla="*/ 0 h 1"/>
                        <a:gd name="T4" fmla="*/ 0 w 1"/>
                        <a:gd name="T5" fmla="*/ 0 h 1"/>
                        <a:gd name="T6" fmla="*/ 0 w 1"/>
                        <a:gd name="T7" fmla="*/ 0 h 1"/>
                        <a:gd name="T8" fmla="*/ 0 w 1"/>
                        <a:gd name="T9" fmla="*/ 0 h 1"/>
                        <a:gd name="T10" fmla="*/ 0 w 1"/>
                        <a:gd name="T11" fmla="*/ 0 h 1"/>
                        <a:gd name="T12" fmla="*/ 0 w 1"/>
                        <a:gd name="T13" fmla="*/ 0 h 1"/>
                        <a:gd name="T14" fmla="*/ 0 w 1"/>
                        <a:gd name="T15" fmla="*/ 0 h 1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1" h="1">
                          <a:moveTo>
                            <a:pt x="0" y="0"/>
                          </a:move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02" name="Freeform 437"/>
                    <p:cNvSpPr>
                      <a:spLocks/>
                    </p:cNvSpPr>
                    <p:nvPr/>
                  </p:nvSpPr>
                  <p:spPr bwMode="auto">
                    <a:xfrm>
                      <a:off x="2583" y="1329"/>
                      <a:ext cx="17" cy="26"/>
                    </a:xfrm>
                    <a:custGeom>
                      <a:avLst/>
                      <a:gdLst>
                        <a:gd name="T0" fmla="*/ 0 w 20"/>
                        <a:gd name="T1" fmla="*/ 15 h 32"/>
                        <a:gd name="T2" fmla="*/ 0 w 20"/>
                        <a:gd name="T3" fmla="*/ 15 h 32"/>
                        <a:gd name="T4" fmla="*/ 0 w 20"/>
                        <a:gd name="T5" fmla="*/ 11 h 32"/>
                        <a:gd name="T6" fmla="*/ 2 w 20"/>
                        <a:gd name="T7" fmla="*/ 5 h 32"/>
                        <a:gd name="T8" fmla="*/ 5 w 20"/>
                        <a:gd name="T9" fmla="*/ 3 h 32"/>
                        <a:gd name="T10" fmla="*/ 7 w 20"/>
                        <a:gd name="T11" fmla="*/ 0 h 32"/>
                        <a:gd name="T12" fmla="*/ 10 w 20"/>
                        <a:gd name="T13" fmla="*/ 0 h 32"/>
                        <a:gd name="T14" fmla="*/ 15 w 20"/>
                        <a:gd name="T15" fmla="*/ 3 h 32"/>
                        <a:gd name="T16" fmla="*/ 15 w 20"/>
                        <a:gd name="T17" fmla="*/ 3 h 32"/>
                        <a:gd name="T18" fmla="*/ 15 w 20"/>
                        <a:gd name="T19" fmla="*/ 3 h 32"/>
                        <a:gd name="T20" fmla="*/ 17 w 20"/>
                        <a:gd name="T21" fmla="*/ 7 h 32"/>
                        <a:gd name="T22" fmla="*/ 14 w 20"/>
                        <a:gd name="T23" fmla="*/ 15 h 32"/>
                        <a:gd name="T24" fmla="*/ 14 w 20"/>
                        <a:gd name="T25" fmla="*/ 15 h 32"/>
                        <a:gd name="T26" fmla="*/ 10 w 20"/>
                        <a:gd name="T27" fmla="*/ 21 h 32"/>
                        <a:gd name="T28" fmla="*/ 7 w 20"/>
                        <a:gd name="T29" fmla="*/ 24 h 32"/>
                        <a:gd name="T30" fmla="*/ 3 w 20"/>
                        <a:gd name="T31" fmla="*/ 26 h 32"/>
                        <a:gd name="T32" fmla="*/ 0 w 20"/>
                        <a:gd name="T33" fmla="*/ 23 h 32"/>
                        <a:gd name="T34" fmla="*/ 0 w 20"/>
                        <a:gd name="T35" fmla="*/ 15 h 32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0" t="0" r="r" b="b"/>
                      <a:pathLst>
                        <a:path w="20" h="32">
                          <a:moveTo>
                            <a:pt x="0" y="18"/>
                          </a:moveTo>
                          <a:lnTo>
                            <a:pt x="0" y="18"/>
                          </a:lnTo>
                          <a:lnTo>
                            <a:pt x="0" y="14"/>
                          </a:lnTo>
                          <a:lnTo>
                            <a:pt x="2" y="6"/>
                          </a:lnTo>
                          <a:lnTo>
                            <a:pt x="6" y="4"/>
                          </a:lnTo>
                          <a:lnTo>
                            <a:pt x="8" y="0"/>
                          </a:lnTo>
                          <a:lnTo>
                            <a:pt x="12" y="0"/>
                          </a:lnTo>
                          <a:lnTo>
                            <a:pt x="18" y="4"/>
                          </a:lnTo>
                          <a:lnTo>
                            <a:pt x="20" y="8"/>
                          </a:lnTo>
                          <a:lnTo>
                            <a:pt x="16" y="18"/>
                          </a:lnTo>
                          <a:lnTo>
                            <a:pt x="12" y="26"/>
                          </a:lnTo>
                          <a:lnTo>
                            <a:pt x="8" y="30"/>
                          </a:lnTo>
                          <a:lnTo>
                            <a:pt x="4" y="32"/>
                          </a:lnTo>
                          <a:lnTo>
                            <a:pt x="0" y="28"/>
                          </a:lnTo>
                          <a:lnTo>
                            <a:pt x="0" y="18"/>
                          </a:lnTo>
                          <a:close/>
                        </a:path>
                      </a:pathLst>
                    </a:custGeom>
                    <a:solidFill>
                      <a:srgbClr val="846C4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03" name="Freeform 438"/>
                    <p:cNvSpPr>
                      <a:spLocks/>
                    </p:cNvSpPr>
                    <p:nvPr/>
                  </p:nvSpPr>
                  <p:spPr bwMode="auto">
                    <a:xfrm>
                      <a:off x="2583" y="1332"/>
                      <a:ext cx="13" cy="21"/>
                    </a:xfrm>
                    <a:custGeom>
                      <a:avLst/>
                      <a:gdLst>
                        <a:gd name="T0" fmla="*/ 0 w 16"/>
                        <a:gd name="T1" fmla="*/ 13 h 26"/>
                        <a:gd name="T2" fmla="*/ 0 w 16"/>
                        <a:gd name="T3" fmla="*/ 13 h 26"/>
                        <a:gd name="T4" fmla="*/ 0 w 16"/>
                        <a:gd name="T5" fmla="*/ 10 h 26"/>
                        <a:gd name="T6" fmla="*/ 2 w 16"/>
                        <a:gd name="T7" fmla="*/ 3 h 26"/>
                        <a:gd name="T8" fmla="*/ 3 w 16"/>
                        <a:gd name="T9" fmla="*/ 0 h 26"/>
                        <a:gd name="T10" fmla="*/ 7 w 16"/>
                        <a:gd name="T11" fmla="*/ 0 h 26"/>
                        <a:gd name="T12" fmla="*/ 10 w 16"/>
                        <a:gd name="T13" fmla="*/ 0 h 26"/>
                        <a:gd name="T14" fmla="*/ 13 w 16"/>
                        <a:gd name="T15" fmla="*/ 2 h 26"/>
                        <a:gd name="T16" fmla="*/ 13 w 16"/>
                        <a:gd name="T17" fmla="*/ 2 h 26"/>
                        <a:gd name="T18" fmla="*/ 13 w 16"/>
                        <a:gd name="T19" fmla="*/ 3 h 26"/>
                        <a:gd name="T20" fmla="*/ 13 w 16"/>
                        <a:gd name="T21" fmla="*/ 6 h 26"/>
                        <a:gd name="T22" fmla="*/ 10 w 16"/>
                        <a:gd name="T23" fmla="*/ 13 h 26"/>
                        <a:gd name="T24" fmla="*/ 10 w 16"/>
                        <a:gd name="T25" fmla="*/ 13 h 26"/>
                        <a:gd name="T26" fmla="*/ 7 w 16"/>
                        <a:gd name="T27" fmla="*/ 19 h 26"/>
                        <a:gd name="T28" fmla="*/ 3 w 16"/>
                        <a:gd name="T29" fmla="*/ 21 h 26"/>
                        <a:gd name="T30" fmla="*/ 2 w 16"/>
                        <a:gd name="T31" fmla="*/ 21 h 26"/>
                        <a:gd name="T32" fmla="*/ 0 w 16"/>
                        <a:gd name="T33" fmla="*/ 21 h 26"/>
                        <a:gd name="T34" fmla="*/ 0 w 16"/>
                        <a:gd name="T35" fmla="*/ 13 h 2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0" t="0" r="r" b="b"/>
                      <a:pathLst>
                        <a:path w="16" h="26">
                          <a:moveTo>
                            <a:pt x="0" y="16"/>
                          </a:moveTo>
                          <a:lnTo>
                            <a:pt x="0" y="16"/>
                          </a:lnTo>
                          <a:lnTo>
                            <a:pt x="0" y="12"/>
                          </a:lnTo>
                          <a:lnTo>
                            <a:pt x="2" y="4"/>
                          </a:lnTo>
                          <a:lnTo>
                            <a:pt x="4" y="0"/>
                          </a:lnTo>
                          <a:lnTo>
                            <a:pt x="8" y="0"/>
                          </a:lnTo>
                          <a:lnTo>
                            <a:pt x="12" y="0"/>
                          </a:lnTo>
                          <a:lnTo>
                            <a:pt x="16" y="2"/>
                          </a:lnTo>
                          <a:lnTo>
                            <a:pt x="16" y="4"/>
                          </a:lnTo>
                          <a:lnTo>
                            <a:pt x="16" y="8"/>
                          </a:lnTo>
                          <a:lnTo>
                            <a:pt x="12" y="16"/>
                          </a:lnTo>
                          <a:lnTo>
                            <a:pt x="8" y="24"/>
                          </a:lnTo>
                          <a:lnTo>
                            <a:pt x="4" y="26"/>
                          </a:lnTo>
                          <a:lnTo>
                            <a:pt x="2" y="26"/>
                          </a:lnTo>
                          <a:lnTo>
                            <a:pt x="0" y="26"/>
                          </a:lnTo>
                          <a:lnTo>
                            <a:pt x="0" y="16"/>
                          </a:lnTo>
                          <a:close/>
                        </a:path>
                      </a:pathLst>
                    </a:custGeom>
                    <a:solidFill>
                      <a:srgbClr val="AC8D6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04" name="Freeform 439"/>
                    <p:cNvSpPr>
                      <a:spLocks/>
                    </p:cNvSpPr>
                    <p:nvPr/>
                  </p:nvSpPr>
                  <p:spPr bwMode="auto">
                    <a:xfrm>
                      <a:off x="2585" y="1334"/>
                      <a:ext cx="11" cy="16"/>
                    </a:xfrm>
                    <a:custGeom>
                      <a:avLst/>
                      <a:gdLst>
                        <a:gd name="T0" fmla="*/ 9 w 14"/>
                        <a:gd name="T1" fmla="*/ 2 h 20"/>
                        <a:gd name="T2" fmla="*/ 9 w 14"/>
                        <a:gd name="T3" fmla="*/ 2 h 20"/>
                        <a:gd name="T4" fmla="*/ 8 w 14"/>
                        <a:gd name="T5" fmla="*/ 0 h 20"/>
                        <a:gd name="T6" fmla="*/ 6 w 14"/>
                        <a:gd name="T7" fmla="*/ 0 h 20"/>
                        <a:gd name="T8" fmla="*/ 5 w 14"/>
                        <a:gd name="T9" fmla="*/ 2 h 20"/>
                        <a:gd name="T10" fmla="*/ 5 w 14"/>
                        <a:gd name="T11" fmla="*/ 2 h 20"/>
                        <a:gd name="T12" fmla="*/ 2 w 14"/>
                        <a:gd name="T13" fmla="*/ 8 h 20"/>
                        <a:gd name="T14" fmla="*/ 0 w 14"/>
                        <a:gd name="T15" fmla="*/ 14 h 20"/>
                        <a:gd name="T16" fmla="*/ 0 w 14"/>
                        <a:gd name="T17" fmla="*/ 14 h 20"/>
                        <a:gd name="T18" fmla="*/ 0 w 14"/>
                        <a:gd name="T19" fmla="*/ 16 h 20"/>
                        <a:gd name="T20" fmla="*/ 0 w 14"/>
                        <a:gd name="T21" fmla="*/ 16 h 20"/>
                        <a:gd name="T22" fmla="*/ 2 w 14"/>
                        <a:gd name="T23" fmla="*/ 16 h 20"/>
                        <a:gd name="T24" fmla="*/ 2 w 14"/>
                        <a:gd name="T25" fmla="*/ 16 h 20"/>
                        <a:gd name="T26" fmla="*/ 2 w 14"/>
                        <a:gd name="T27" fmla="*/ 10 h 20"/>
                        <a:gd name="T28" fmla="*/ 5 w 14"/>
                        <a:gd name="T29" fmla="*/ 5 h 20"/>
                        <a:gd name="T30" fmla="*/ 5 w 14"/>
                        <a:gd name="T31" fmla="*/ 5 h 20"/>
                        <a:gd name="T32" fmla="*/ 6 w 14"/>
                        <a:gd name="T33" fmla="*/ 2 h 20"/>
                        <a:gd name="T34" fmla="*/ 8 w 14"/>
                        <a:gd name="T35" fmla="*/ 3 h 20"/>
                        <a:gd name="T36" fmla="*/ 9 w 14"/>
                        <a:gd name="T37" fmla="*/ 3 h 20"/>
                        <a:gd name="T38" fmla="*/ 9 w 14"/>
                        <a:gd name="T39" fmla="*/ 3 h 20"/>
                        <a:gd name="T40" fmla="*/ 11 w 14"/>
                        <a:gd name="T41" fmla="*/ 3 h 20"/>
                        <a:gd name="T42" fmla="*/ 11 w 14"/>
                        <a:gd name="T43" fmla="*/ 3 h 20"/>
                        <a:gd name="T44" fmla="*/ 9 w 14"/>
                        <a:gd name="T45" fmla="*/ 2 h 20"/>
                        <a:gd name="T46" fmla="*/ 9 w 14"/>
                        <a:gd name="T47" fmla="*/ 2 h 20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</a:gdLst>
                      <a:ahLst/>
                      <a:cxnLst>
                        <a:cxn ang="T48">
                          <a:pos x="T0" y="T1"/>
                        </a:cxn>
                        <a:cxn ang="T49">
                          <a:pos x="T2" y="T3"/>
                        </a:cxn>
                        <a:cxn ang="T50">
                          <a:pos x="T4" y="T5"/>
                        </a:cxn>
                        <a:cxn ang="T51">
                          <a:pos x="T6" y="T7"/>
                        </a:cxn>
                        <a:cxn ang="T52">
                          <a:pos x="T8" y="T9"/>
                        </a:cxn>
                        <a:cxn ang="T53">
                          <a:pos x="T10" y="T11"/>
                        </a:cxn>
                        <a:cxn ang="T54">
                          <a:pos x="T12" y="T13"/>
                        </a:cxn>
                        <a:cxn ang="T55">
                          <a:pos x="T14" y="T15"/>
                        </a:cxn>
                        <a:cxn ang="T56">
                          <a:pos x="T16" y="T17"/>
                        </a:cxn>
                        <a:cxn ang="T57">
                          <a:pos x="T18" y="T19"/>
                        </a:cxn>
                        <a:cxn ang="T58">
                          <a:pos x="T20" y="T21"/>
                        </a:cxn>
                        <a:cxn ang="T59">
                          <a:pos x="T22" y="T23"/>
                        </a:cxn>
                        <a:cxn ang="T60">
                          <a:pos x="T24" y="T25"/>
                        </a:cxn>
                        <a:cxn ang="T61">
                          <a:pos x="T26" y="T27"/>
                        </a:cxn>
                        <a:cxn ang="T62">
                          <a:pos x="T28" y="T29"/>
                        </a:cxn>
                        <a:cxn ang="T63">
                          <a:pos x="T30" y="T31"/>
                        </a:cxn>
                        <a:cxn ang="T64">
                          <a:pos x="T32" y="T33"/>
                        </a:cxn>
                        <a:cxn ang="T65">
                          <a:pos x="T34" y="T35"/>
                        </a:cxn>
                        <a:cxn ang="T66">
                          <a:pos x="T36" y="T37"/>
                        </a:cxn>
                        <a:cxn ang="T67">
                          <a:pos x="T38" y="T39"/>
                        </a:cxn>
                        <a:cxn ang="T68">
                          <a:pos x="T40" y="T41"/>
                        </a:cxn>
                        <a:cxn ang="T69">
                          <a:pos x="T42" y="T43"/>
                        </a:cxn>
                        <a:cxn ang="T70">
                          <a:pos x="T44" y="T45"/>
                        </a:cxn>
                        <a:cxn ang="T71">
                          <a:pos x="T46" y="T47"/>
                        </a:cxn>
                      </a:cxnLst>
                      <a:rect l="0" t="0" r="r" b="b"/>
                      <a:pathLst>
                        <a:path w="14" h="20">
                          <a:moveTo>
                            <a:pt x="12" y="2"/>
                          </a:moveTo>
                          <a:lnTo>
                            <a:pt x="12" y="2"/>
                          </a:lnTo>
                          <a:lnTo>
                            <a:pt x="10" y="0"/>
                          </a:lnTo>
                          <a:lnTo>
                            <a:pt x="8" y="0"/>
                          </a:lnTo>
                          <a:lnTo>
                            <a:pt x="6" y="2"/>
                          </a:lnTo>
                          <a:lnTo>
                            <a:pt x="2" y="10"/>
                          </a:lnTo>
                          <a:lnTo>
                            <a:pt x="0" y="18"/>
                          </a:lnTo>
                          <a:lnTo>
                            <a:pt x="0" y="20"/>
                          </a:lnTo>
                          <a:lnTo>
                            <a:pt x="2" y="20"/>
                          </a:lnTo>
                          <a:lnTo>
                            <a:pt x="2" y="12"/>
                          </a:lnTo>
                          <a:lnTo>
                            <a:pt x="6" y="6"/>
                          </a:lnTo>
                          <a:lnTo>
                            <a:pt x="8" y="2"/>
                          </a:lnTo>
                          <a:lnTo>
                            <a:pt x="10" y="4"/>
                          </a:lnTo>
                          <a:lnTo>
                            <a:pt x="12" y="4"/>
                          </a:lnTo>
                          <a:lnTo>
                            <a:pt x="14" y="4"/>
                          </a:lnTo>
                          <a:lnTo>
                            <a:pt x="12" y="2"/>
                          </a:lnTo>
                          <a:close/>
                        </a:path>
                      </a:pathLst>
                    </a:custGeom>
                    <a:solidFill>
                      <a:srgbClr val="846C4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05" name="Freeform 440"/>
                    <p:cNvSpPr>
                      <a:spLocks/>
                    </p:cNvSpPr>
                    <p:nvPr/>
                  </p:nvSpPr>
                  <p:spPr bwMode="auto">
                    <a:xfrm>
                      <a:off x="2587" y="1343"/>
                      <a:ext cx="3" cy="4"/>
                    </a:xfrm>
                    <a:custGeom>
                      <a:avLst/>
                      <a:gdLst>
                        <a:gd name="T0" fmla="*/ 0 w 4"/>
                        <a:gd name="T1" fmla="*/ 2 h 4"/>
                        <a:gd name="T2" fmla="*/ 0 w 4"/>
                        <a:gd name="T3" fmla="*/ 2 h 4"/>
                        <a:gd name="T4" fmla="*/ 2 w 4"/>
                        <a:gd name="T5" fmla="*/ 2 h 4"/>
                        <a:gd name="T6" fmla="*/ 3 w 4"/>
                        <a:gd name="T7" fmla="*/ 4 h 4"/>
                        <a:gd name="T8" fmla="*/ 3 w 4"/>
                        <a:gd name="T9" fmla="*/ 4 h 4"/>
                        <a:gd name="T10" fmla="*/ 3 w 4"/>
                        <a:gd name="T11" fmla="*/ 4 h 4"/>
                        <a:gd name="T12" fmla="*/ 3 w 4"/>
                        <a:gd name="T13" fmla="*/ 4 h 4"/>
                        <a:gd name="T14" fmla="*/ 3 w 4"/>
                        <a:gd name="T15" fmla="*/ 2 h 4"/>
                        <a:gd name="T16" fmla="*/ 3 w 4"/>
                        <a:gd name="T17" fmla="*/ 2 h 4"/>
                        <a:gd name="T18" fmla="*/ 2 w 4"/>
                        <a:gd name="T19" fmla="*/ 0 h 4"/>
                        <a:gd name="T20" fmla="*/ 0 w 4"/>
                        <a:gd name="T21" fmla="*/ 0 h 4"/>
                        <a:gd name="T22" fmla="*/ 0 w 4"/>
                        <a:gd name="T23" fmla="*/ 0 h 4"/>
                        <a:gd name="T24" fmla="*/ 0 w 4"/>
                        <a:gd name="T25" fmla="*/ 2 h 4"/>
                        <a:gd name="T26" fmla="*/ 0 w 4"/>
                        <a:gd name="T27" fmla="*/ 2 h 4"/>
                        <a:gd name="T28" fmla="*/ 0 w 4"/>
                        <a:gd name="T29" fmla="*/ 2 h 4"/>
                        <a:gd name="T30" fmla="*/ 0 w 4"/>
                        <a:gd name="T31" fmla="*/ 2 h 4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</a:gdLst>
                      <a:ahLst/>
                      <a:cxnLst>
                        <a:cxn ang="T32">
                          <a:pos x="T0" y="T1"/>
                        </a:cxn>
                        <a:cxn ang="T33">
                          <a:pos x="T2" y="T3"/>
                        </a:cxn>
                        <a:cxn ang="T34">
                          <a:pos x="T4" y="T5"/>
                        </a:cxn>
                        <a:cxn ang="T35">
                          <a:pos x="T6" y="T7"/>
                        </a:cxn>
                        <a:cxn ang="T36">
                          <a:pos x="T8" y="T9"/>
                        </a:cxn>
                        <a:cxn ang="T37">
                          <a:pos x="T10" y="T11"/>
                        </a:cxn>
                        <a:cxn ang="T38">
                          <a:pos x="T12" y="T13"/>
                        </a:cxn>
                        <a:cxn ang="T39">
                          <a:pos x="T14" y="T15"/>
                        </a:cxn>
                        <a:cxn ang="T40">
                          <a:pos x="T16" y="T17"/>
                        </a:cxn>
                        <a:cxn ang="T41">
                          <a:pos x="T18" y="T19"/>
                        </a:cxn>
                        <a:cxn ang="T42">
                          <a:pos x="T20" y="T21"/>
                        </a:cxn>
                        <a:cxn ang="T43">
                          <a:pos x="T22" y="T23"/>
                        </a:cxn>
                        <a:cxn ang="T44">
                          <a:pos x="T24" y="T25"/>
                        </a:cxn>
                        <a:cxn ang="T45">
                          <a:pos x="T26" y="T27"/>
                        </a:cxn>
                        <a:cxn ang="T46">
                          <a:pos x="T28" y="T29"/>
                        </a:cxn>
                        <a:cxn ang="T47">
                          <a:pos x="T30" y="T31"/>
                        </a:cxn>
                      </a:cxnLst>
                      <a:rect l="0" t="0" r="r" b="b"/>
                      <a:pathLst>
                        <a:path w="4" h="4">
                          <a:moveTo>
                            <a:pt x="0" y="2"/>
                          </a:moveTo>
                          <a:lnTo>
                            <a:pt x="0" y="2"/>
                          </a:lnTo>
                          <a:lnTo>
                            <a:pt x="2" y="2"/>
                          </a:lnTo>
                          <a:lnTo>
                            <a:pt x="4" y="4"/>
                          </a:lnTo>
                          <a:lnTo>
                            <a:pt x="4" y="2"/>
                          </a:lnTo>
                          <a:lnTo>
                            <a:pt x="2" y="0"/>
                          </a:lnTo>
                          <a:lnTo>
                            <a:pt x="0" y="0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solidFill>
                      <a:srgbClr val="846C4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06" name="Freeform 441"/>
                    <p:cNvSpPr>
                      <a:spLocks/>
                    </p:cNvSpPr>
                    <p:nvPr/>
                  </p:nvSpPr>
                  <p:spPr bwMode="auto">
                    <a:xfrm>
                      <a:off x="2517" y="1353"/>
                      <a:ext cx="1" cy="2"/>
                    </a:xfrm>
                    <a:custGeom>
                      <a:avLst/>
                      <a:gdLst>
                        <a:gd name="T0" fmla="*/ 0 w 2"/>
                        <a:gd name="T1" fmla="*/ 0 h 2"/>
                        <a:gd name="T2" fmla="*/ 1 w 2"/>
                        <a:gd name="T3" fmla="*/ 0 h 2"/>
                        <a:gd name="T4" fmla="*/ 1 w 2"/>
                        <a:gd name="T5" fmla="*/ 0 h 2"/>
                        <a:gd name="T6" fmla="*/ 1 w 2"/>
                        <a:gd name="T7" fmla="*/ 2 h 2"/>
                        <a:gd name="T8" fmla="*/ 0 w 2"/>
                        <a:gd name="T9" fmla="*/ 2 h 2"/>
                        <a:gd name="T10" fmla="*/ 0 w 2"/>
                        <a:gd name="T11" fmla="*/ 2 h 2"/>
                        <a:gd name="T12" fmla="*/ 0 w 2"/>
                        <a:gd name="T13" fmla="*/ 0 h 2"/>
                        <a:gd name="T14" fmla="*/ 0 w 2"/>
                        <a:gd name="T15" fmla="*/ 0 h 2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" h="2">
                          <a:moveTo>
                            <a:pt x="0" y="0"/>
                          </a:moveTo>
                          <a:lnTo>
                            <a:pt x="2" y="0"/>
                          </a:lnTo>
                          <a:lnTo>
                            <a:pt x="2" y="2"/>
                          </a:lnTo>
                          <a:lnTo>
                            <a:pt x="0" y="2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07" name="Freeform 442"/>
                    <p:cNvSpPr>
                      <a:spLocks/>
                    </p:cNvSpPr>
                    <p:nvPr/>
                  </p:nvSpPr>
                  <p:spPr bwMode="auto">
                    <a:xfrm>
                      <a:off x="2496" y="1340"/>
                      <a:ext cx="22" cy="19"/>
                    </a:xfrm>
                    <a:custGeom>
                      <a:avLst/>
                      <a:gdLst>
                        <a:gd name="T0" fmla="*/ 5 w 28"/>
                        <a:gd name="T1" fmla="*/ 2 h 24"/>
                        <a:gd name="T2" fmla="*/ 5 w 28"/>
                        <a:gd name="T3" fmla="*/ 2 h 24"/>
                        <a:gd name="T4" fmla="*/ 11 w 28"/>
                        <a:gd name="T5" fmla="*/ 0 h 24"/>
                        <a:gd name="T6" fmla="*/ 14 w 28"/>
                        <a:gd name="T7" fmla="*/ 0 h 24"/>
                        <a:gd name="T8" fmla="*/ 14 w 28"/>
                        <a:gd name="T9" fmla="*/ 0 h 24"/>
                        <a:gd name="T10" fmla="*/ 14 w 28"/>
                        <a:gd name="T11" fmla="*/ 0 h 24"/>
                        <a:gd name="T12" fmla="*/ 17 w 28"/>
                        <a:gd name="T13" fmla="*/ 2 h 24"/>
                        <a:gd name="T14" fmla="*/ 20 w 28"/>
                        <a:gd name="T15" fmla="*/ 6 h 24"/>
                        <a:gd name="T16" fmla="*/ 20 w 28"/>
                        <a:gd name="T17" fmla="*/ 6 h 24"/>
                        <a:gd name="T18" fmla="*/ 22 w 28"/>
                        <a:gd name="T19" fmla="*/ 13 h 24"/>
                        <a:gd name="T20" fmla="*/ 20 w 28"/>
                        <a:gd name="T21" fmla="*/ 13 h 24"/>
                        <a:gd name="T22" fmla="*/ 20 w 28"/>
                        <a:gd name="T23" fmla="*/ 13 h 24"/>
                        <a:gd name="T24" fmla="*/ 19 w 28"/>
                        <a:gd name="T25" fmla="*/ 6 h 24"/>
                        <a:gd name="T26" fmla="*/ 19 w 28"/>
                        <a:gd name="T27" fmla="*/ 6 h 24"/>
                        <a:gd name="T28" fmla="*/ 17 w 28"/>
                        <a:gd name="T29" fmla="*/ 3 h 24"/>
                        <a:gd name="T30" fmla="*/ 14 w 28"/>
                        <a:gd name="T31" fmla="*/ 2 h 24"/>
                        <a:gd name="T32" fmla="*/ 14 w 28"/>
                        <a:gd name="T33" fmla="*/ 2 h 24"/>
                        <a:gd name="T34" fmla="*/ 14 w 28"/>
                        <a:gd name="T35" fmla="*/ 2 h 24"/>
                        <a:gd name="T36" fmla="*/ 14 w 28"/>
                        <a:gd name="T37" fmla="*/ 2 h 24"/>
                        <a:gd name="T38" fmla="*/ 11 w 28"/>
                        <a:gd name="T39" fmla="*/ 2 h 24"/>
                        <a:gd name="T40" fmla="*/ 5 w 28"/>
                        <a:gd name="T41" fmla="*/ 2 h 24"/>
                        <a:gd name="T42" fmla="*/ 5 w 28"/>
                        <a:gd name="T43" fmla="*/ 2 h 24"/>
                        <a:gd name="T44" fmla="*/ 3 w 28"/>
                        <a:gd name="T45" fmla="*/ 3 h 24"/>
                        <a:gd name="T46" fmla="*/ 2 w 28"/>
                        <a:gd name="T47" fmla="*/ 5 h 24"/>
                        <a:gd name="T48" fmla="*/ 0 w 28"/>
                        <a:gd name="T49" fmla="*/ 10 h 24"/>
                        <a:gd name="T50" fmla="*/ 0 w 28"/>
                        <a:gd name="T51" fmla="*/ 10 h 24"/>
                        <a:gd name="T52" fmla="*/ 3 w 28"/>
                        <a:gd name="T53" fmla="*/ 14 h 24"/>
                        <a:gd name="T54" fmla="*/ 5 w 28"/>
                        <a:gd name="T55" fmla="*/ 17 h 24"/>
                        <a:gd name="T56" fmla="*/ 6 w 28"/>
                        <a:gd name="T57" fmla="*/ 17 h 24"/>
                        <a:gd name="T58" fmla="*/ 6 w 28"/>
                        <a:gd name="T59" fmla="*/ 17 h 24"/>
                        <a:gd name="T60" fmla="*/ 13 w 28"/>
                        <a:gd name="T61" fmla="*/ 19 h 24"/>
                        <a:gd name="T62" fmla="*/ 16 w 28"/>
                        <a:gd name="T63" fmla="*/ 19 h 24"/>
                        <a:gd name="T64" fmla="*/ 19 w 28"/>
                        <a:gd name="T65" fmla="*/ 16 h 24"/>
                        <a:gd name="T66" fmla="*/ 19 w 28"/>
                        <a:gd name="T67" fmla="*/ 16 h 24"/>
                        <a:gd name="T68" fmla="*/ 20 w 28"/>
                        <a:gd name="T69" fmla="*/ 14 h 24"/>
                        <a:gd name="T70" fmla="*/ 22 w 28"/>
                        <a:gd name="T71" fmla="*/ 14 h 24"/>
                        <a:gd name="T72" fmla="*/ 22 w 28"/>
                        <a:gd name="T73" fmla="*/ 14 h 24"/>
                        <a:gd name="T74" fmla="*/ 20 w 28"/>
                        <a:gd name="T75" fmla="*/ 17 h 24"/>
                        <a:gd name="T76" fmla="*/ 20 w 28"/>
                        <a:gd name="T77" fmla="*/ 17 h 24"/>
                        <a:gd name="T78" fmla="*/ 16 w 28"/>
                        <a:gd name="T79" fmla="*/ 19 h 24"/>
                        <a:gd name="T80" fmla="*/ 13 w 28"/>
                        <a:gd name="T81" fmla="*/ 19 h 24"/>
                        <a:gd name="T82" fmla="*/ 6 w 28"/>
                        <a:gd name="T83" fmla="*/ 19 h 24"/>
                        <a:gd name="T84" fmla="*/ 6 w 28"/>
                        <a:gd name="T85" fmla="*/ 19 h 24"/>
                        <a:gd name="T86" fmla="*/ 3 w 28"/>
                        <a:gd name="T87" fmla="*/ 17 h 24"/>
                        <a:gd name="T88" fmla="*/ 2 w 28"/>
                        <a:gd name="T89" fmla="*/ 16 h 24"/>
                        <a:gd name="T90" fmla="*/ 0 w 28"/>
                        <a:gd name="T91" fmla="*/ 13 h 24"/>
                        <a:gd name="T92" fmla="*/ 0 w 28"/>
                        <a:gd name="T93" fmla="*/ 10 h 24"/>
                        <a:gd name="T94" fmla="*/ 0 w 28"/>
                        <a:gd name="T95" fmla="*/ 10 h 24"/>
                        <a:gd name="T96" fmla="*/ 2 w 28"/>
                        <a:gd name="T97" fmla="*/ 5 h 24"/>
                        <a:gd name="T98" fmla="*/ 5 w 28"/>
                        <a:gd name="T99" fmla="*/ 2 h 24"/>
                        <a:gd name="T100" fmla="*/ 5 w 28"/>
                        <a:gd name="T101" fmla="*/ 2 h 24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</a:gdLst>
                      <a:ahLst/>
                      <a:cxnLst>
                        <a:cxn ang="T102">
                          <a:pos x="T0" y="T1"/>
                        </a:cxn>
                        <a:cxn ang="T103">
                          <a:pos x="T2" y="T3"/>
                        </a:cxn>
                        <a:cxn ang="T104">
                          <a:pos x="T4" y="T5"/>
                        </a:cxn>
                        <a:cxn ang="T105">
                          <a:pos x="T6" y="T7"/>
                        </a:cxn>
                        <a:cxn ang="T106">
                          <a:pos x="T8" y="T9"/>
                        </a:cxn>
                        <a:cxn ang="T107">
                          <a:pos x="T10" y="T11"/>
                        </a:cxn>
                        <a:cxn ang="T108">
                          <a:pos x="T12" y="T13"/>
                        </a:cxn>
                        <a:cxn ang="T109">
                          <a:pos x="T14" y="T15"/>
                        </a:cxn>
                        <a:cxn ang="T110">
                          <a:pos x="T16" y="T17"/>
                        </a:cxn>
                        <a:cxn ang="T111">
                          <a:pos x="T18" y="T19"/>
                        </a:cxn>
                        <a:cxn ang="T112">
                          <a:pos x="T20" y="T21"/>
                        </a:cxn>
                        <a:cxn ang="T113">
                          <a:pos x="T22" y="T23"/>
                        </a:cxn>
                        <a:cxn ang="T114">
                          <a:pos x="T24" y="T25"/>
                        </a:cxn>
                        <a:cxn ang="T115">
                          <a:pos x="T26" y="T27"/>
                        </a:cxn>
                        <a:cxn ang="T116">
                          <a:pos x="T28" y="T29"/>
                        </a:cxn>
                        <a:cxn ang="T117">
                          <a:pos x="T30" y="T31"/>
                        </a:cxn>
                        <a:cxn ang="T118">
                          <a:pos x="T32" y="T33"/>
                        </a:cxn>
                        <a:cxn ang="T119">
                          <a:pos x="T34" y="T35"/>
                        </a:cxn>
                        <a:cxn ang="T120">
                          <a:pos x="T36" y="T37"/>
                        </a:cxn>
                        <a:cxn ang="T121">
                          <a:pos x="T38" y="T39"/>
                        </a:cxn>
                        <a:cxn ang="T122">
                          <a:pos x="T40" y="T41"/>
                        </a:cxn>
                        <a:cxn ang="T123">
                          <a:pos x="T42" y="T43"/>
                        </a:cxn>
                        <a:cxn ang="T124">
                          <a:pos x="T44" y="T45"/>
                        </a:cxn>
                        <a:cxn ang="T125">
                          <a:pos x="T46" y="T47"/>
                        </a:cxn>
                        <a:cxn ang="T126">
                          <a:pos x="T48" y="T49"/>
                        </a:cxn>
                        <a:cxn ang="T127">
                          <a:pos x="T50" y="T51"/>
                        </a:cxn>
                        <a:cxn ang="T128">
                          <a:pos x="T52" y="T53"/>
                        </a:cxn>
                        <a:cxn ang="T129">
                          <a:pos x="T54" y="T55"/>
                        </a:cxn>
                        <a:cxn ang="T130">
                          <a:pos x="T56" y="T57"/>
                        </a:cxn>
                        <a:cxn ang="T131">
                          <a:pos x="T58" y="T59"/>
                        </a:cxn>
                        <a:cxn ang="T132">
                          <a:pos x="T60" y="T61"/>
                        </a:cxn>
                        <a:cxn ang="T133">
                          <a:pos x="T62" y="T63"/>
                        </a:cxn>
                        <a:cxn ang="T134">
                          <a:pos x="T64" y="T65"/>
                        </a:cxn>
                        <a:cxn ang="T135">
                          <a:pos x="T66" y="T67"/>
                        </a:cxn>
                        <a:cxn ang="T136">
                          <a:pos x="T68" y="T69"/>
                        </a:cxn>
                        <a:cxn ang="T137">
                          <a:pos x="T70" y="T71"/>
                        </a:cxn>
                        <a:cxn ang="T138">
                          <a:pos x="T72" y="T73"/>
                        </a:cxn>
                        <a:cxn ang="T139">
                          <a:pos x="T74" y="T75"/>
                        </a:cxn>
                        <a:cxn ang="T140">
                          <a:pos x="T76" y="T77"/>
                        </a:cxn>
                        <a:cxn ang="T141">
                          <a:pos x="T78" y="T79"/>
                        </a:cxn>
                        <a:cxn ang="T142">
                          <a:pos x="T80" y="T81"/>
                        </a:cxn>
                        <a:cxn ang="T143">
                          <a:pos x="T82" y="T83"/>
                        </a:cxn>
                        <a:cxn ang="T144">
                          <a:pos x="T84" y="T85"/>
                        </a:cxn>
                        <a:cxn ang="T145">
                          <a:pos x="T86" y="T87"/>
                        </a:cxn>
                        <a:cxn ang="T146">
                          <a:pos x="T88" y="T89"/>
                        </a:cxn>
                        <a:cxn ang="T147">
                          <a:pos x="T90" y="T91"/>
                        </a:cxn>
                        <a:cxn ang="T148">
                          <a:pos x="T92" y="T93"/>
                        </a:cxn>
                        <a:cxn ang="T149">
                          <a:pos x="T94" y="T95"/>
                        </a:cxn>
                        <a:cxn ang="T150">
                          <a:pos x="T96" y="T97"/>
                        </a:cxn>
                        <a:cxn ang="T151">
                          <a:pos x="T98" y="T99"/>
                        </a:cxn>
                        <a:cxn ang="T152">
                          <a:pos x="T100" y="T101"/>
                        </a:cxn>
                      </a:cxnLst>
                      <a:rect l="0" t="0" r="r" b="b"/>
                      <a:pathLst>
                        <a:path w="28" h="24">
                          <a:moveTo>
                            <a:pt x="6" y="2"/>
                          </a:moveTo>
                          <a:lnTo>
                            <a:pt x="6" y="2"/>
                          </a:lnTo>
                          <a:lnTo>
                            <a:pt x="14" y="0"/>
                          </a:lnTo>
                          <a:lnTo>
                            <a:pt x="18" y="0"/>
                          </a:lnTo>
                          <a:lnTo>
                            <a:pt x="22" y="2"/>
                          </a:lnTo>
                          <a:lnTo>
                            <a:pt x="26" y="8"/>
                          </a:lnTo>
                          <a:lnTo>
                            <a:pt x="28" y="16"/>
                          </a:lnTo>
                          <a:lnTo>
                            <a:pt x="26" y="16"/>
                          </a:lnTo>
                          <a:lnTo>
                            <a:pt x="24" y="8"/>
                          </a:lnTo>
                          <a:lnTo>
                            <a:pt x="22" y="4"/>
                          </a:lnTo>
                          <a:lnTo>
                            <a:pt x="18" y="2"/>
                          </a:lnTo>
                          <a:lnTo>
                            <a:pt x="14" y="2"/>
                          </a:lnTo>
                          <a:lnTo>
                            <a:pt x="6" y="2"/>
                          </a:lnTo>
                          <a:lnTo>
                            <a:pt x="4" y="4"/>
                          </a:lnTo>
                          <a:lnTo>
                            <a:pt x="2" y="6"/>
                          </a:lnTo>
                          <a:lnTo>
                            <a:pt x="0" y="12"/>
                          </a:lnTo>
                          <a:lnTo>
                            <a:pt x="4" y="18"/>
                          </a:lnTo>
                          <a:lnTo>
                            <a:pt x="6" y="22"/>
                          </a:lnTo>
                          <a:lnTo>
                            <a:pt x="8" y="22"/>
                          </a:lnTo>
                          <a:lnTo>
                            <a:pt x="16" y="24"/>
                          </a:lnTo>
                          <a:lnTo>
                            <a:pt x="20" y="24"/>
                          </a:lnTo>
                          <a:lnTo>
                            <a:pt x="24" y="20"/>
                          </a:lnTo>
                          <a:lnTo>
                            <a:pt x="26" y="18"/>
                          </a:lnTo>
                          <a:lnTo>
                            <a:pt x="28" y="18"/>
                          </a:lnTo>
                          <a:lnTo>
                            <a:pt x="26" y="22"/>
                          </a:lnTo>
                          <a:lnTo>
                            <a:pt x="20" y="24"/>
                          </a:lnTo>
                          <a:lnTo>
                            <a:pt x="16" y="24"/>
                          </a:lnTo>
                          <a:lnTo>
                            <a:pt x="8" y="24"/>
                          </a:lnTo>
                          <a:lnTo>
                            <a:pt x="4" y="22"/>
                          </a:lnTo>
                          <a:lnTo>
                            <a:pt x="2" y="20"/>
                          </a:lnTo>
                          <a:lnTo>
                            <a:pt x="0" y="16"/>
                          </a:lnTo>
                          <a:lnTo>
                            <a:pt x="0" y="12"/>
                          </a:lnTo>
                          <a:lnTo>
                            <a:pt x="2" y="6"/>
                          </a:lnTo>
                          <a:lnTo>
                            <a:pt x="6" y="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08" name="Freeform 443"/>
                    <p:cNvSpPr>
                      <a:spLocks/>
                    </p:cNvSpPr>
                    <p:nvPr/>
                  </p:nvSpPr>
                  <p:spPr bwMode="auto">
                    <a:xfrm>
                      <a:off x="2502" y="1330"/>
                      <a:ext cx="33" cy="54"/>
                    </a:xfrm>
                    <a:custGeom>
                      <a:avLst/>
                      <a:gdLst>
                        <a:gd name="T0" fmla="*/ 18 w 40"/>
                        <a:gd name="T1" fmla="*/ 54 h 66"/>
                        <a:gd name="T2" fmla="*/ 18 w 40"/>
                        <a:gd name="T3" fmla="*/ 54 h 66"/>
                        <a:gd name="T4" fmla="*/ 13 w 40"/>
                        <a:gd name="T5" fmla="*/ 54 h 66"/>
                        <a:gd name="T6" fmla="*/ 10 w 40"/>
                        <a:gd name="T7" fmla="*/ 51 h 66"/>
                        <a:gd name="T8" fmla="*/ 7 w 40"/>
                        <a:gd name="T9" fmla="*/ 46 h 66"/>
                        <a:gd name="T10" fmla="*/ 7 w 40"/>
                        <a:gd name="T11" fmla="*/ 46 h 66"/>
                        <a:gd name="T12" fmla="*/ 8 w 40"/>
                        <a:gd name="T13" fmla="*/ 43 h 66"/>
                        <a:gd name="T14" fmla="*/ 12 w 40"/>
                        <a:gd name="T15" fmla="*/ 33 h 66"/>
                        <a:gd name="T16" fmla="*/ 13 w 40"/>
                        <a:gd name="T17" fmla="*/ 26 h 66"/>
                        <a:gd name="T18" fmla="*/ 15 w 40"/>
                        <a:gd name="T19" fmla="*/ 20 h 66"/>
                        <a:gd name="T20" fmla="*/ 13 w 40"/>
                        <a:gd name="T21" fmla="*/ 13 h 66"/>
                        <a:gd name="T22" fmla="*/ 10 w 40"/>
                        <a:gd name="T23" fmla="*/ 7 h 66"/>
                        <a:gd name="T24" fmla="*/ 10 w 40"/>
                        <a:gd name="T25" fmla="*/ 7 h 66"/>
                        <a:gd name="T26" fmla="*/ 5 w 40"/>
                        <a:gd name="T27" fmla="*/ 2 h 66"/>
                        <a:gd name="T28" fmla="*/ 0 w 40"/>
                        <a:gd name="T29" fmla="*/ 0 h 66"/>
                        <a:gd name="T30" fmla="*/ 0 w 40"/>
                        <a:gd name="T31" fmla="*/ 0 h 66"/>
                        <a:gd name="T32" fmla="*/ 5 w 40"/>
                        <a:gd name="T33" fmla="*/ 2 h 66"/>
                        <a:gd name="T34" fmla="*/ 10 w 40"/>
                        <a:gd name="T35" fmla="*/ 3 h 66"/>
                        <a:gd name="T36" fmla="*/ 13 w 40"/>
                        <a:gd name="T37" fmla="*/ 5 h 66"/>
                        <a:gd name="T38" fmla="*/ 13 w 40"/>
                        <a:gd name="T39" fmla="*/ 5 h 66"/>
                        <a:gd name="T40" fmla="*/ 17 w 40"/>
                        <a:gd name="T41" fmla="*/ 10 h 66"/>
                        <a:gd name="T42" fmla="*/ 18 w 40"/>
                        <a:gd name="T43" fmla="*/ 16 h 66"/>
                        <a:gd name="T44" fmla="*/ 18 w 40"/>
                        <a:gd name="T45" fmla="*/ 23 h 66"/>
                        <a:gd name="T46" fmla="*/ 17 w 40"/>
                        <a:gd name="T47" fmla="*/ 29 h 66"/>
                        <a:gd name="T48" fmla="*/ 13 w 40"/>
                        <a:gd name="T49" fmla="*/ 41 h 66"/>
                        <a:gd name="T50" fmla="*/ 10 w 40"/>
                        <a:gd name="T51" fmla="*/ 44 h 66"/>
                        <a:gd name="T52" fmla="*/ 10 w 40"/>
                        <a:gd name="T53" fmla="*/ 44 h 66"/>
                        <a:gd name="T54" fmla="*/ 12 w 40"/>
                        <a:gd name="T55" fmla="*/ 47 h 66"/>
                        <a:gd name="T56" fmla="*/ 15 w 40"/>
                        <a:gd name="T57" fmla="*/ 49 h 66"/>
                        <a:gd name="T58" fmla="*/ 17 w 40"/>
                        <a:gd name="T59" fmla="*/ 49 h 66"/>
                        <a:gd name="T60" fmla="*/ 17 w 40"/>
                        <a:gd name="T61" fmla="*/ 49 h 66"/>
                        <a:gd name="T62" fmla="*/ 21 w 40"/>
                        <a:gd name="T63" fmla="*/ 49 h 66"/>
                        <a:gd name="T64" fmla="*/ 26 w 40"/>
                        <a:gd name="T65" fmla="*/ 47 h 66"/>
                        <a:gd name="T66" fmla="*/ 33 w 40"/>
                        <a:gd name="T67" fmla="*/ 44 h 66"/>
                        <a:gd name="T68" fmla="*/ 33 w 40"/>
                        <a:gd name="T69" fmla="*/ 44 h 66"/>
                        <a:gd name="T70" fmla="*/ 30 w 40"/>
                        <a:gd name="T71" fmla="*/ 49 h 66"/>
                        <a:gd name="T72" fmla="*/ 25 w 40"/>
                        <a:gd name="T73" fmla="*/ 52 h 66"/>
                        <a:gd name="T74" fmla="*/ 18 w 40"/>
                        <a:gd name="T75" fmla="*/ 54 h 66"/>
                        <a:gd name="T76" fmla="*/ 18 w 40"/>
                        <a:gd name="T77" fmla="*/ 54 h 6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</a:gdLst>
                      <a:ahLst/>
                      <a:cxnLst>
                        <a:cxn ang="T78">
                          <a:pos x="T0" y="T1"/>
                        </a:cxn>
                        <a:cxn ang="T79">
                          <a:pos x="T2" y="T3"/>
                        </a:cxn>
                        <a:cxn ang="T80">
                          <a:pos x="T4" y="T5"/>
                        </a:cxn>
                        <a:cxn ang="T81">
                          <a:pos x="T6" y="T7"/>
                        </a:cxn>
                        <a:cxn ang="T82">
                          <a:pos x="T8" y="T9"/>
                        </a:cxn>
                        <a:cxn ang="T83">
                          <a:pos x="T10" y="T11"/>
                        </a:cxn>
                        <a:cxn ang="T84">
                          <a:pos x="T12" y="T13"/>
                        </a:cxn>
                        <a:cxn ang="T85">
                          <a:pos x="T14" y="T15"/>
                        </a:cxn>
                        <a:cxn ang="T86">
                          <a:pos x="T16" y="T17"/>
                        </a:cxn>
                        <a:cxn ang="T87">
                          <a:pos x="T18" y="T19"/>
                        </a:cxn>
                        <a:cxn ang="T88">
                          <a:pos x="T20" y="T21"/>
                        </a:cxn>
                        <a:cxn ang="T89">
                          <a:pos x="T22" y="T23"/>
                        </a:cxn>
                        <a:cxn ang="T90">
                          <a:pos x="T24" y="T25"/>
                        </a:cxn>
                        <a:cxn ang="T91">
                          <a:pos x="T26" y="T27"/>
                        </a:cxn>
                        <a:cxn ang="T92">
                          <a:pos x="T28" y="T29"/>
                        </a:cxn>
                        <a:cxn ang="T93">
                          <a:pos x="T30" y="T31"/>
                        </a:cxn>
                        <a:cxn ang="T94">
                          <a:pos x="T32" y="T33"/>
                        </a:cxn>
                        <a:cxn ang="T95">
                          <a:pos x="T34" y="T35"/>
                        </a:cxn>
                        <a:cxn ang="T96">
                          <a:pos x="T36" y="T37"/>
                        </a:cxn>
                        <a:cxn ang="T97">
                          <a:pos x="T38" y="T39"/>
                        </a:cxn>
                        <a:cxn ang="T98">
                          <a:pos x="T40" y="T41"/>
                        </a:cxn>
                        <a:cxn ang="T99">
                          <a:pos x="T42" y="T43"/>
                        </a:cxn>
                        <a:cxn ang="T100">
                          <a:pos x="T44" y="T45"/>
                        </a:cxn>
                        <a:cxn ang="T101">
                          <a:pos x="T46" y="T47"/>
                        </a:cxn>
                        <a:cxn ang="T102">
                          <a:pos x="T48" y="T49"/>
                        </a:cxn>
                        <a:cxn ang="T103">
                          <a:pos x="T50" y="T51"/>
                        </a:cxn>
                        <a:cxn ang="T104">
                          <a:pos x="T52" y="T53"/>
                        </a:cxn>
                        <a:cxn ang="T105">
                          <a:pos x="T54" y="T55"/>
                        </a:cxn>
                        <a:cxn ang="T106">
                          <a:pos x="T56" y="T57"/>
                        </a:cxn>
                        <a:cxn ang="T107">
                          <a:pos x="T58" y="T59"/>
                        </a:cxn>
                        <a:cxn ang="T108">
                          <a:pos x="T60" y="T61"/>
                        </a:cxn>
                        <a:cxn ang="T109">
                          <a:pos x="T62" y="T63"/>
                        </a:cxn>
                        <a:cxn ang="T110">
                          <a:pos x="T64" y="T65"/>
                        </a:cxn>
                        <a:cxn ang="T111">
                          <a:pos x="T66" y="T67"/>
                        </a:cxn>
                        <a:cxn ang="T112">
                          <a:pos x="T68" y="T69"/>
                        </a:cxn>
                        <a:cxn ang="T113">
                          <a:pos x="T70" y="T71"/>
                        </a:cxn>
                        <a:cxn ang="T114">
                          <a:pos x="T72" y="T73"/>
                        </a:cxn>
                        <a:cxn ang="T115">
                          <a:pos x="T74" y="T75"/>
                        </a:cxn>
                        <a:cxn ang="T116">
                          <a:pos x="T76" y="T77"/>
                        </a:cxn>
                      </a:cxnLst>
                      <a:rect l="0" t="0" r="r" b="b"/>
                      <a:pathLst>
                        <a:path w="40" h="66">
                          <a:moveTo>
                            <a:pt x="22" y="66"/>
                          </a:moveTo>
                          <a:lnTo>
                            <a:pt x="22" y="66"/>
                          </a:lnTo>
                          <a:lnTo>
                            <a:pt x="16" y="66"/>
                          </a:lnTo>
                          <a:lnTo>
                            <a:pt x="12" y="62"/>
                          </a:lnTo>
                          <a:lnTo>
                            <a:pt x="8" y="56"/>
                          </a:lnTo>
                          <a:lnTo>
                            <a:pt x="10" y="52"/>
                          </a:lnTo>
                          <a:lnTo>
                            <a:pt x="14" y="40"/>
                          </a:lnTo>
                          <a:lnTo>
                            <a:pt x="16" y="32"/>
                          </a:lnTo>
                          <a:lnTo>
                            <a:pt x="18" y="24"/>
                          </a:lnTo>
                          <a:lnTo>
                            <a:pt x="16" y="16"/>
                          </a:lnTo>
                          <a:lnTo>
                            <a:pt x="12" y="8"/>
                          </a:lnTo>
                          <a:lnTo>
                            <a:pt x="6" y="2"/>
                          </a:lnTo>
                          <a:lnTo>
                            <a:pt x="0" y="0"/>
                          </a:lnTo>
                          <a:lnTo>
                            <a:pt x="6" y="2"/>
                          </a:lnTo>
                          <a:lnTo>
                            <a:pt x="12" y="4"/>
                          </a:lnTo>
                          <a:lnTo>
                            <a:pt x="16" y="6"/>
                          </a:lnTo>
                          <a:lnTo>
                            <a:pt x="20" y="12"/>
                          </a:lnTo>
                          <a:lnTo>
                            <a:pt x="22" y="20"/>
                          </a:lnTo>
                          <a:lnTo>
                            <a:pt x="22" y="28"/>
                          </a:lnTo>
                          <a:lnTo>
                            <a:pt x="20" y="36"/>
                          </a:lnTo>
                          <a:lnTo>
                            <a:pt x="16" y="50"/>
                          </a:lnTo>
                          <a:lnTo>
                            <a:pt x="12" y="54"/>
                          </a:lnTo>
                          <a:lnTo>
                            <a:pt x="14" y="58"/>
                          </a:lnTo>
                          <a:lnTo>
                            <a:pt x="18" y="60"/>
                          </a:lnTo>
                          <a:lnTo>
                            <a:pt x="20" y="60"/>
                          </a:lnTo>
                          <a:lnTo>
                            <a:pt x="26" y="60"/>
                          </a:lnTo>
                          <a:lnTo>
                            <a:pt x="32" y="58"/>
                          </a:lnTo>
                          <a:lnTo>
                            <a:pt x="40" y="54"/>
                          </a:lnTo>
                          <a:lnTo>
                            <a:pt x="36" y="60"/>
                          </a:lnTo>
                          <a:lnTo>
                            <a:pt x="30" y="64"/>
                          </a:lnTo>
                          <a:lnTo>
                            <a:pt x="22" y="66"/>
                          </a:lnTo>
                          <a:close/>
                        </a:path>
                      </a:pathLst>
                    </a:custGeom>
                    <a:solidFill>
                      <a:srgbClr val="846C4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09" name="Freeform 444"/>
                    <p:cNvSpPr>
                      <a:spLocks/>
                    </p:cNvSpPr>
                    <p:nvPr/>
                  </p:nvSpPr>
                  <p:spPr bwMode="auto">
                    <a:xfrm>
                      <a:off x="2515" y="1350"/>
                      <a:ext cx="10" cy="1"/>
                    </a:xfrm>
                    <a:custGeom>
                      <a:avLst/>
                      <a:gdLst>
                        <a:gd name="T0" fmla="*/ 10 w 12"/>
                        <a:gd name="T1" fmla="*/ 0 h 2"/>
                        <a:gd name="T2" fmla="*/ 10 w 12"/>
                        <a:gd name="T3" fmla="*/ 0 h 2"/>
                        <a:gd name="T4" fmla="*/ 10 w 12"/>
                        <a:gd name="T5" fmla="*/ 0 h 2"/>
                        <a:gd name="T6" fmla="*/ 7 w 12"/>
                        <a:gd name="T7" fmla="*/ 0 h 2"/>
                        <a:gd name="T8" fmla="*/ 2 w 12"/>
                        <a:gd name="T9" fmla="*/ 1 h 2"/>
                        <a:gd name="T10" fmla="*/ 0 w 12"/>
                        <a:gd name="T11" fmla="*/ 0 h 2"/>
                        <a:gd name="T12" fmla="*/ 0 w 12"/>
                        <a:gd name="T13" fmla="*/ 0 h 2"/>
                        <a:gd name="T14" fmla="*/ 7 w 12"/>
                        <a:gd name="T15" fmla="*/ 0 h 2"/>
                        <a:gd name="T16" fmla="*/ 10 w 12"/>
                        <a:gd name="T17" fmla="*/ 0 h 2"/>
                        <a:gd name="T18" fmla="*/ 10 w 12"/>
                        <a:gd name="T19" fmla="*/ 0 h 2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0" t="0" r="r" b="b"/>
                      <a:pathLst>
                        <a:path w="12" h="2">
                          <a:moveTo>
                            <a:pt x="12" y="0"/>
                          </a:moveTo>
                          <a:lnTo>
                            <a:pt x="12" y="0"/>
                          </a:lnTo>
                          <a:lnTo>
                            <a:pt x="8" y="0"/>
                          </a:lnTo>
                          <a:lnTo>
                            <a:pt x="2" y="2"/>
                          </a:lnTo>
                          <a:lnTo>
                            <a:pt x="0" y="0"/>
                          </a:lnTo>
                          <a:lnTo>
                            <a:pt x="8" y="0"/>
                          </a:lnTo>
                          <a:lnTo>
                            <a:pt x="12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10" name="Freeform 445"/>
                    <p:cNvSpPr>
                      <a:spLocks/>
                    </p:cNvSpPr>
                    <p:nvPr/>
                  </p:nvSpPr>
                  <p:spPr bwMode="auto">
                    <a:xfrm>
                      <a:off x="2497" y="1330"/>
                      <a:ext cx="20" cy="9"/>
                    </a:xfrm>
                    <a:custGeom>
                      <a:avLst/>
                      <a:gdLst>
                        <a:gd name="T0" fmla="*/ 15 w 24"/>
                        <a:gd name="T1" fmla="*/ 0 h 10"/>
                        <a:gd name="T2" fmla="*/ 15 w 24"/>
                        <a:gd name="T3" fmla="*/ 0 h 10"/>
                        <a:gd name="T4" fmla="*/ 10 w 24"/>
                        <a:gd name="T5" fmla="*/ 0 h 10"/>
                        <a:gd name="T6" fmla="*/ 5 w 24"/>
                        <a:gd name="T7" fmla="*/ 0 h 10"/>
                        <a:gd name="T8" fmla="*/ 0 w 24"/>
                        <a:gd name="T9" fmla="*/ 4 h 10"/>
                        <a:gd name="T10" fmla="*/ 0 w 24"/>
                        <a:gd name="T11" fmla="*/ 4 h 10"/>
                        <a:gd name="T12" fmla="*/ 0 w 24"/>
                        <a:gd name="T13" fmla="*/ 5 h 10"/>
                        <a:gd name="T14" fmla="*/ 2 w 24"/>
                        <a:gd name="T15" fmla="*/ 7 h 10"/>
                        <a:gd name="T16" fmla="*/ 3 w 24"/>
                        <a:gd name="T17" fmla="*/ 9 h 10"/>
                        <a:gd name="T18" fmla="*/ 3 w 24"/>
                        <a:gd name="T19" fmla="*/ 9 h 10"/>
                        <a:gd name="T20" fmla="*/ 8 w 24"/>
                        <a:gd name="T21" fmla="*/ 7 h 10"/>
                        <a:gd name="T22" fmla="*/ 13 w 24"/>
                        <a:gd name="T23" fmla="*/ 5 h 10"/>
                        <a:gd name="T24" fmla="*/ 20 w 24"/>
                        <a:gd name="T25" fmla="*/ 7 h 10"/>
                        <a:gd name="T26" fmla="*/ 20 w 24"/>
                        <a:gd name="T27" fmla="*/ 7 h 10"/>
                        <a:gd name="T28" fmla="*/ 20 w 24"/>
                        <a:gd name="T29" fmla="*/ 5 h 10"/>
                        <a:gd name="T30" fmla="*/ 18 w 24"/>
                        <a:gd name="T31" fmla="*/ 2 h 10"/>
                        <a:gd name="T32" fmla="*/ 15 w 24"/>
                        <a:gd name="T33" fmla="*/ 0 h 10"/>
                        <a:gd name="T34" fmla="*/ 15 w 24"/>
                        <a:gd name="T35" fmla="*/ 0 h 10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0" t="0" r="r" b="b"/>
                      <a:pathLst>
                        <a:path w="24" h="10">
                          <a:moveTo>
                            <a:pt x="18" y="0"/>
                          </a:moveTo>
                          <a:lnTo>
                            <a:pt x="18" y="0"/>
                          </a:lnTo>
                          <a:lnTo>
                            <a:pt x="12" y="0"/>
                          </a:lnTo>
                          <a:lnTo>
                            <a:pt x="6" y="0"/>
                          </a:lnTo>
                          <a:lnTo>
                            <a:pt x="0" y="4"/>
                          </a:lnTo>
                          <a:lnTo>
                            <a:pt x="0" y="6"/>
                          </a:lnTo>
                          <a:lnTo>
                            <a:pt x="2" y="8"/>
                          </a:lnTo>
                          <a:lnTo>
                            <a:pt x="4" y="10"/>
                          </a:lnTo>
                          <a:lnTo>
                            <a:pt x="10" y="8"/>
                          </a:lnTo>
                          <a:lnTo>
                            <a:pt x="16" y="6"/>
                          </a:lnTo>
                          <a:lnTo>
                            <a:pt x="24" y="8"/>
                          </a:lnTo>
                          <a:lnTo>
                            <a:pt x="24" y="6"/>
                          </a:lnTo>
                          <a:lnTo>
                            <a:pt x="22" y="2"/>
                          </a:lnTo>
                          <a:lnTo>
                            <a:pt x="18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11" name="Freeform 446"/>
                    <p:cNvSpPr>
                      <a:spLocks/>
                    </p:cNvSpPr>
                    <p:nvPr/>
                  </p:nvSpPr>
                  <p:spPr bwMode="auto">
                    <a:xfrm>
                      <a:off x="2535" y="1447"/>
                      <a:ext cx="22" cy="53"/>
                    </a:xfrm>
                    <a:custGeom>
                      <a:avLst/>
                      <a:gdLst>
                        <a:gd name="T0" fmla="*/ 13 w 28"/>
                        <a:gd name="T1" fmla="*/ 0 h 66"/>
                        <a:gd name="T2" fmla="*/ 22 w 28"/>
                        <a:gd name="T3" fmla="*/ 11 h 66"/>
                        <a:gd name="T4" fmla="*/ 8 w 28"/>
                        <a:gd name="T5" fmla="*/ 22 h 66"/>
                        <a:gd name="T6" fmla="*/ 16 w 28"/>
                        <a:gd name="T7" fmla="*/ 37 h 66"/>
                        <a:gd name="T8" fmla="*/ 5 w 28"/>
                        <a:gd name="T9" fmla="*/ 53 h 66"/>
                        <a:gd name="T10" fmla="*/ 0 w 28"/>
                        <a:gd name="T11" fmla="*/ 31 h 66"/>
                        <a:gd name="T12" fmla="*/ 2 w 28"/>
                        <a:gd name="T13" fmla="*/ 21 h 66"/>
                        <a:gd name="T14" fmla="*/ 0 w 28"/>
                        <a:gd name="T15" fmla="*/ 10 h 66"/>
                        <a:gd name="T16" fmla="*/ 0 w 28"/>
                        <a:gd name="T17" fmla="*/ 10 h 66"/>
                        <a:gd name="T18" fmla="*/ 3 w 28"/>
                        <a:gd name="T19" fmla="*/ 5 h 66"/>
                        <a:gd name="T20" fmla="*/ 8 w 28"/>
                        <a:gd name="T21" fmla="*/ 2 h 66"/>
                        <a:gd name="T22" fmla="*/ 13 w 28"/>
                        <a:gd name="T23" fmla="*/ 0 h 66"/>
                        <a:gd name="T24" fmla="*/ 13 w 28"/>
                        <a:gd name="T25" fmla="*/ 0 h 6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</a:gdLst>
                      <a:ahLst/>
                      <a:cxnLst>
                        <a:cxn ang="T26">
                          <a:pos x="T0" y="T1"/>
                        </a:cxn>
                        <a:cxn ang="T27">
                          <a:pos x="T2" y="T3"/>
                        </a:cxn>
                        <a:cxn ang="T28">
                          <a:pos x="T4" y="T5"/>
                        </a:cxn>
                        <a:cxn ang="T29">
                          <a:pos x="T6" y="T7"/>
                        </a:cxn>
                        <a:cxn ang="T30">
                          <a:pos x="T8" y="T9"/>
                        </a:cxn>
                        <a:cxn ang="T31">
                          <a:pos x="T10" y="T11"/>
                        </a:cxn>
                        <a:cxn ang="T32">
                          <a:pos x="T12" y="T13"/>
                        </a:cxn>
                        <a:cxn ang="T33">
                          <a:pos x="T14" y="T15"/>
                        </a:cxn>
                        <a:cxn ang="T34">
                          <a:pos x="T16" y="T17"/>
                        </a:cxn>
                        <a:cxn ang="T35">
                          <a:pos x="T18" y="T19"/>
                        </a:cxn>
                        <a:cxn ang="T36">
                          <a:pos x="T20" y="T21"/>
                        </a:cxn>
                        <a:cxn ang="T37">
                          <a:pos x="T22" y="T23"/>
                        </a:cxn>
                        <a:cxn ang="T38">
                          <a:pos x="T24" y="T25"/>
                        </a:cxn>
                      </a:cxnLst>
                      <a:rect l="0" t="0" r="r" b="b"/>
                      <a:pathLst>
                        <a:path w="28" h="66">
                          <a:moveTo>
                            <a:pt x="16" y="0"/>
                          </a:moveTo>
                          <a:lnTo>
                            <a:pt x="28" y="14"/>
                          </a:lnTo>
                          <a:lnTo>
                            <a:pt x="10" y="28"/>
                          </a:lnTo>
                          <a:lnTo>
                            <a:pt x="20" y="46"/>
                          </a:lnTo>
                          <a:lnTo>
                            <a:pt x="6" y="66"/>
                          </a:lnTo>
                          <a:lnTo>
                            <a:pt x="0" y="38"/>
                          </a:lnTo>
                          <a:lnTo>
                            <a:pt x="2" y="26"/>
                          </a:lnTo>
                          <a:lnTo>
                            <a:pt x="0" y="12"/>
                          </a:lnTo>
                          <a:lnTo>
                            <a:pt x="4" y="6"/>
                          </a:lnTo>
                          <a:lnTo>
                            <a:pt x="10" y="2"/>
                          </a:lnTo>
                          <a:lnTo>
                            <a:pt x="16" y="0"/>
                          </a:lnTo>
                          <a:close/>
                        </a:path>
                      </a:pathLst>
                    </a:custGeom>
                    <a:solidFill>
                      <a:srgbClr val="9F1D0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12" name="Freeform 447"/>
                    <p:cNvSpPr>
                      <a:spLocks/>
                    </p:cNvSpPr>
                    <p:nvPr/>
                  </p:nvSpPr>
                  <p:spPr bwMode="auto">
                    <a:xfrm>
                      <a:off x="2520" y="1389"/>
                      <a:ext cx="36" cy="6"/>
                    </a:xfrm>
                    <a:custGeom>
                      <a:avLst/>
                      <a:gdLst>
                        <a:gd name="T0" fmla="*/ 0 w 44"/>
                        <a:gd name="T1" fmla="*/ 3 h 8"/>
                        <a:gd name="T2" fmla="*/ 0 w 44"/>
                        <a:gd name="T3" fmla="*/ 3 h 8"/>
                        <a:gd name="T4" fmla="*/ 2 w 44"/>
                        <a:gd name="T5" fmla="*/ 5 h 8"/>
                        <a:gd name="T6" fmla="*/ 7 w 44"/>
                        <a:gd name="T7" fmla="*/ 5 h 8"/>
                        <a:gd name="T8" fmla="*/ 16 w 44"/>
                        <a:gd name="T9" fmla="*/ 3 h 8"/>
                        <a:gd name="T10" fmla="*/ 36 w 44"/>
                        <a:gd name="T11" fmla="*/ 0 h 8"/>
                        <a:gd name="T12" fmla="*/ 36 w 44"/>
                        <a:gd name="T13" fmla="*/ 0 h 8"/>
                        <a:gd name="T14" fmla="*/ 25 w 44"/>
                        <a:gd name="T15" fmla="*/ 5 h 8"/>
                        <a:gd name="T16" fmla="*/ 15 w 44"/>
                        <a:gd name="T17" fmla="*/ 6 h 8"/>
                        <a:gd name="T18" fmla="*/ 3 w 44"/>
                        <a:gd name="T19" fmla="*/ 6 h 8"/>
                        <a:gd name="T20" fmla="*/ 3 w 44"/>
                        <a:gd name="T21" fmla="*/ 6 h 8"/>
                        <a:gd name="T22" fmla="*/ 2 w 44"/>
                        <a:gd name="T23" fmla="*/ 6 h 8"/>
                        <a:gd name="T24" fmla="*/ 0 w 44"/>
                        <a:gd name="T25" fmla="*/ 3 h 8"/>
                        <a:gd name="T26" fmla="*/ 0 w 44"/>
                        <a:gd name="T27" fmla="*/ 3 h 8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0" t="0" r="r" b="b"/>
                      <a:pathLst>
                        <a:path w="44" h="8">
                          <a:moveTo>
                            <a:pt x="0" y="4"/>
                          </a:moveTo>
                          <a:lnTo>
                            <a:pt x="0" y="4"/>
                          </a:lnTo>
                          <a:lnTo>
                            <a:pt x="2" y="6"/>
                          </a:lnTo>
                          <a:lnTo>
                            <a:pt x="8" y="6"/>
                          </a:lnTo>
                          <a:lnTo>
                            <a:pt x="20" y="4"/>
                          </a:lnTo>
                          <a:lnTo>
                            <a:pt x="44" y="0"/>
                          </a:lnTo>
                          <a:lnTo>
                            <a:pt x="30" y="6"/>
                          </a:lnTo>
                          <a:lnTo>
                            <a:pt x="18" y="8"/>
                          </a:lnTo>
                          <a:lnTo>
                            <a:pt x="4" y="8"/>
                          </a:lnTo>
                          <a:lnTo>
                            <a:pt x="2" y="8"/>
                          </a:lnTo>
                          <a:lnTo>
                            <a:pt x="0" y="4"/>
                          </a:lnTo>
                          <a:close/>
                        </a:path>
                      </a:pathLst>
                    </a:custGeom>
                    <a:solidFill>
                      <a:srgbClr val="846C4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13" name="Freeform 448"/>
                    <p:cNvSpPr>
                      <a:spLocks/>
                    </p:cNvSpPr>
                    <p:nvPr/>
                  </p:nvSpPr>
                  <p:spPr bwMode="auto">
                    <a:xfrm>
                      <a:off x="2645" y="1655"/>
                      <a:ext cx="185" cy="155"/>
                    </a:xfrm>
                    <a:custGeom>
                      <a:avLst/>
                      <a:gdLst>
                        <a:gd name="T0" fmla="*/ 107 w 228"/>
                        <a:gd name="T1" fmla="*/ 15 h 192"/>
                        <a:gd name="T2" fmla="*/ 107 w 228"/>
                        <a:gd name="T3" fmla="*/ 15 h 192"/>
                        <a:gd name="T4" fmla="*/ 114 w 228"/>
                        <a:gd name="T5" fmla="*/ 11 h 192"/>
                        <a:gd name="T6" fmla="*/ 130 w 228"/>
                        <a:gd name="T7" fmla="*/ 3 h 192"/>
                        <a:gd name="T8" fmla="*/ 140 w 228"/>
                        <a:gd name="T9" fmla="*/ 0 h 192"/>
                        <a:gd name="T10" fmla="*/ 149 w 228"/>
                        <a:gd name="T11" fmla="*/ 0 h 192"/>
                        <a:gd name="T12" fmla="*/ 153 w 228"/>
                        <a:gd name="T13" fmla="*/ 0 h 192"/>
                        <a:gd name="T14" fmla="*/ 156 w 228"/>
                        <a:gd name="T15" fmla="*/ 2 h 192"/>
                        <a:gd name="T16" fmla="*/ 159 w 228"/>
                        <a:gd name="T17" fmla="*/ 5 h 192"/>
                        <a:gd name="T18" fmla="*/ 162 w 228"/>
                        <a:gd name="T19" fmla="*/ 8 h 192"/>
                        <a:gd name="T20" fmla="*/ 162 w 228"/>
                        <a:gd name="T21" fmla="*/ 8 h 192"/>
                        <a:gd name="T22" fmla="*/ 169 w 228"/>
                        <a:gd name="T23" fmla="*/ 29 h 192"/>
                        <a:gd name="T24" fmla="*/ 177 w 228"/>
                        <a:gd name="T25" fmla="*/ 55 h 192"/>
                        <a:gd name="T26" fmla="*/ 185 w 228"/>
                        <a:gd name="T27" fmla="*/ 84 h 192"/>
                        <a:gd name="T28" fmla="*/ 185 w 228"/>
                        <a:gd name="T29" fmla="*/ 84 h 192"/>
                        <a:gd name="T30" fmla="*/ 182 w 228"/>
                        <a:gd name="T31" fmla="*/ 89 h 192"/>
                        <a:gd name="T32" fmla="*/ 175 w 228"/>
                        <a:gd name="T33" fmla="*/ 97 h 192"/>
                        <a:gd name="T34" fmla="*/ 166 w 228"/>
                        <a:gd name="T35" fmla="*/ 107 h 192"/>
                        <a:gd name="T36" fmla="*/ 157 w 228"/>
                        <a:gd name="T37" fmla="*/ 110 h 192"/>
                        <a:gd name="T38" fmla="*/ 149 w 228"/>
                        <a:gd name="T39" fmla="*/ 115 h 192"/>
                        <a:gd name="T40" fmla="*/ 149 w 228"/>
                        <a:gd name="T41" fmla="*/ 115 h 192"/>
                        <a:gd name="T42" fmla="*/ 89 w 228"/>
                        <a:gd name="T43" fmla="*/ 139 h 192"/>
                        <a:gd name="T44" fmla="*/ 50 w 228"/>
                        <a:gd name="T45" fmla="*/ 155 h 192"/>
                        <a:gd name="T46" fmla="*/ 50 w 228"/>
                        <a:gd name="T47" fmla="*/ 155 h 192"/>
                        <a:gd name="T48" fmla="*/ 44 w 228"/>
                        <a:gd name="T49" fmla="*/ 153 h 192"/>
                        <a:gd name="T50" fmla="*/ 36 w 228"/>
                        <a:gd name="T51" fmla="*/ 152 h 192"/>
                        <a:gd name="T52" fmla="*/ 28 w 228"/>
                        <a:gd name="T53" fmla="*/ 145 h 192"/>
                        <a:gd name="T54" fmla="*/ 2 w 228"/>
                        <a:gd name="T55" fmla="*/ 71 h 192"/>
                        <a:gd name="T56" fmla="*/ 2 w 228"/>
                        <a:gd name="T57" fmla="*/ 71 h 192"/>
                        <a:gd name="T58" fmla="*/ 0 w 228"/>
                        <a:gd name="T59" fmla="*/ 69 h 192"/>
                        <a:gd name="T60" fmla="*/ 0 w 228"/>
                        <a:gd name="T61" fmla="*/ 63 h 192"/>
                        <a:gd name="T62" fmla="*/ 0 w 228"/>
                        <a:gd name="T63" fmla="*/ 58 h 192"/>
                        <a:gd name="T64" fmla="*/ 3 w 228"/>
                        <a:gd name="T65" fmla="*/ 55 h 192"/>
                        <a:gd name="T66" fmla="*/ 6 w 228"/>
                        <a:gd name="T67" fmla="*/ 50 h 192"/>
                        <a:gd name="T68" fmla="*/ 13 w 228"/>
                        <a:gd name="T69" fmla="*/ 48 h 192"/>
                        <a:gd name="T70" fmla="*/ 13 w 228"/>
                        <a:gd name="T71" fmla="*/ 48 h 192"/>
                        <a:gd name="T72" fmla="*/ 107 w 228"/>
                        <a:gd name="T73" fmla="*/ 15 h 192"/>
                        <a:gd name="T74" fmla="*/ 107 w 228"/>
                        <a:gd name="T75" fmla="*/ 15 h 192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</a:gdLst>
                      <a:ahLst/>
                      <a:cxnLst>
                        <a:cxn ang="T76">
                          <a:pos x="T0" y="T1"/>
                        </a:cxn>
                        <a:cxn ang="T77">
                          <a:pos x="T2" y="T3"/>
                        </a:cxn>
                        <a:cxn ang="T78">
                          <a:pos x="T4" y="T5"/>
                        </a:cxn>
                        <a:cxn ang="T79">
                          <a:pos x="T6" y="T7"/>
                        </a:cxn>
                        <a:cxn ang="T80">
                          <a:pos x="T8" y="T9"/>
                        </a:cxn>
                        <a:cxn ang="T81">
                          <a:pos x="T10" y="T11"/>
                        </a:cxn>
                        <a:cxn ang="T82">
                          <a:pos x="T12" y="T13"/>
                        </a:cxn>
                        <a:cxn ang="T83">
                          <a:pos x="T14" y="T15"/>
                        </a:cxn>
                        <a:cxn ang="T84">
                          <a:pos x="T16" y="T17"/>
                        </a:cxn>
                        <a:cxn ang="T85">
                          <a:pos x="T18" y="T19"/>
                        </a:cxn>
                        <a:cxn ang="T86">
                          <a:pos x="T20" y="T21"/>
                        </a:cxn>
                        <a:cxn ang="T87">
                          <a:pos x="T22" y="T23"/>
                        </a:cxn>
                        <a:cxn ang="T88">
                          <a:pos x="T24" y="T25"/>
                        </a:cxn>
                        <a:cxn ang="T89">
                          <a:pos x="T26" y="T27"/>
                        </a:cxn>
                        <a:cxn ang="T90">
                          <a:pos x="T28" y="T29"/>
                        </a:cxn>
                        <a:cxn ang="T91">
                          <a:pos x="T30" y="T31"/>
                        </a:cxn>
                        <a:cxn ang="T92">
                          <a:pos x="T32" y="T33"/>
                        </a:cxn>
                        <a:cxn ang="T93">
                          <a:pos x="T34" y="T35"/>
                        </a:cxn>
                        <a:cxn ang="T94">
                          <a:pos x="T36" y="T37"/>
                        </a:cxn>
                        <a:cxn ang="T95">
                          <a:pos x="T38" y="T39"/>
                        </a:cxn>
                        <a:cxn ang="T96">
                          <a:pos x="T40" y="T41"/>
                        </a:cxn>
                        <a:cxn ang="T97">
                          <a:pos x="T42" y="T43"/>
                        </a:cxn>
                        <a:cxn ang="T98">
                          <a:pos x="T44" y="T45"/>
                        </a:cxn>
                        <a:cxn ang="T99">
                          <a:pos x="T46" y="T47"/>
                        </a:cxn>
                        <a:cxn ang="T100">
                          <a:pos x="T48" y="T49"/>
                        </a:cxn>
                        <a:cxn ang="T101">
                          <a:pos x="T50" y="T51"/>
                        </a:cxn>
                        <a:cxn ang="T102">
                          <a:pos x="T52" y="T53"/>
                        </a:cxn>
                        <a:cxn ang="T103">
                          <a:pos x="T54" y="T55"/>
                        </a:cxn>
                        <a:cxn ang="T104">
                          <a:pos x="T56" y="T57"/>
                        </a:cxn>
                        <a:cxn ang="T105">
                          <a:pos x="T58" y="T59"/>
                        </a:cxn>
                        <a:cxn ang="T106">
                          <a:pos x="T60" y="T61"/>
                        </a:cxn>
                        <a:cxn ang="T107">
                          <a:pos x="T62" y="T63"/>
                        </a:cxn>
                        <a:cxn ang="T108">
                          <a:pos x="T64" y="T65"/>
                        </a:cxn>
                        <a:cxn ang="T109">
                          <a:pos x="T66" y="T67"/>
                        </a:cxn>
                        <a:cxn ang="T110">
                          <a:pos x="T68" y="T69"/>
                        </a:cxn>
                        <a:cxn ang="T111">
                          <a:pos x="T70" y="T71"/>
                        </a:cxn>
                        <a:cxn ang="T112">
                          <a:pos x="T72" y="T73"/>
                        </a:cxn>
                        <a:cxn ang="T113">
                          <a:pos x="T74" y="T75"/>
                        </a:cxn>
                      </a:cxnLst>
                      <a:rect l="0" t="0" r="r" b="b"/>
                      <a:pathLst>
                        <a:path w="228" h="192">
                          <a:moveTo>
                            <a:pt x="132" y="18"/>
                          </a:moveTo>
                          <a:lnTo>
                            <a:pt x="132" y="18"/>
                          </a:lnTo>
                          <a:lnTo>
                            <a:pt x="140" y="14"/>
                          </a:lnTo>
                          <a:lnTo>
                            <a:pt x="160" y="4"/>
                          </a:lnTo>
                          <a:lnTo>
                            <a:pt x="172" y="0"/>
                          </a:lnTo>
                          <a:lnTo>
                            <a:pt x="184" y="0"/>
                          </a:lnTo>
                          <a:lnTo>
                            <a:pt x="188" y="0"/>
                          </a:lnTo>
                          <a:lnTo>
                            <a:pt x="192" y="2"/>
                          </a:lnTo>
                          <a:lnTo>
                            <a:pt x="196" y="6"/>
                          </a:lnTo>
                          <a:lnTo>
                            <a:pt x="200" y="10"/>
                          </a:lnTo>
                          <a:lnTo>
                            <a:pt x="208" y="36"/>
                          </a:lnTo>
                          <a:lnTo>
                            <a:pt x="218" y="68"/>
                          </a:lnTo>
                          <a:lnTo>
                            <a:pt x="228" y="104"/>
                          </a:lnTo>
                          <a:lnTo>
                            <a:pt x="224" y="110"/>
                          </a:lnTo>
                          <a:lnTo>
                            <a:pt x="216" y="120"/>
                          </a:lnTo>
                          <a:lnTo>
                            <a:pt x="204" y="132"/>
                          </a:lnTo>
                          <a:lnTo>
                            <a:pt x="194" y="136"/>
                          </a:lnTo>
                          <a:lnTo>
                            <a:pt x="184" y="142"/>
                          </a:lnTo>
                          <a:lnTo>
                            <a:pt x="110" y="172"/>
                          </a:lnTo>
                          <a:lnTo>
                            <a:pt x="62" y="192"/>
                          </a:lnTo>
                          <a:lnTo>
                            <a:pt x="54" y="190"/>
                          </a:lnTo>
                          <a:lnTo>
                            <a:pt x="44" y="188"/>
                          </a:lnTo>
                          <a:lnTo>
                            <a:pt x="34" y="180"/>
                          </a:lnTo>
                          <a:lnTo>
                            <a:pt x="2" y="88"/>
                          </a:lnTo>
                          <a:lnTo>
                            <a:pt x="0" y="86"/>
                          </a:lnTo>
                          <a:lnTo>
                            <a:pt x="0" y="78"/>
                          </a:lnTo>
                          <a:lnTo>
                            <a:pt x="0" y="72"/>
                          </a:lnTo>
                          <a:lnTo>
                            <a:pt x="4" y="68"/>
                          </a:lnTo>
                          <a:lnTo>
                            <a:pt x="8" y="62"/>
                          </a:lnTo>
                          <a:lnTo>
                            <a:pt x="16" y="60"/>
                          </a:lnTo>
                          <a:lnTo>
                            <a:pt x="132" y="18"/>
                          </a:lnTo>
                          <a:close/>
                        </a:path>
                      </a:pathLst>
                    </a:custGeom>
                    <a:solidFill>
                      <a:srgbClr val="152F3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14" name="Freeform 449"/>
                    <p:cNvSpPr>
                      <a:spLocks/>
                    </p:cNvSpPr>
                    <p:nvPr/>
                  </p:nvSpPr>
                  <p:spPr bwMode="auto">
                    <a:xfrm>
                      <a:off x="2650" y="1656"/>
                      <a:ext cx="157" cy="152"/>
                    </a:xfrm>
                    <a:custGeom>
                      <a:avLst/>
                      <a:gdLst>
                        <a:gd name="T0" fmla="*/ 13 w 194"/>
                        <a:gd name="T1" fmla="*/ 49 h 188"/>
                        <a:gd name="T2" fmla="*/ 13 w 194"/>
                        <a:gd name="T3" fmla="*/ 49 h 188"/>
                        <a:gd name="T4" fmla="*/ 107 w 194"/>
                        <a:gd name="T5" fmla="*/ 15 h 188"/>
                        <a:gd name="T6" fmla="*/ 107 w 194"/>
                        <a:gd name="T7" fmla="*/ 15 h 188"/>
                        <a:gd name="T8" fmla="*/ 112 w 194"/>
                        <a:gd name="T9" fmla="*/ 11 h 188"/>
                        <a:gd name="T10" fmla="*/ 126 w 194"/>
                        <a:gd name="T11" fmla="*/ 5 h 188"/>
                        <a:gd name="T12" fmla="*/ 136 w 194"/>
                        <a:gd name="T13" fmla="*/ 2 h 188"/>
                        <a:gd name="T14" fmla="*/ 144 w 194"/>
                        <a:gd name="T15" fmla="*/ 0 h 188"/>
                        <a:gd name="T16" fmla="*/ 152 w 194"/>
                        <a:gd name="T17" fmla="*/ 0 h 188"/>
                        <a:gd name="T18" fmla="*/ 157 w 194"/>
                        <a:gd name="T19" fmla="*/ 3 h 188"/>
                        <a:gd name="T20" fmla="*/ 157 w 194"/>
                        <a:gd name="T21" fmla="*/ 3 h 188"/>
                        <a:gd name="T22" fmla="*/ 151 w 194"/>
                        <a:gd name="T23" fmla="*/ 3 h 188"/>
                        <a:gd name="T24" fmla="*/ 144 w 194"/>
                        <a:gd name="T25" fmla="*/ 3 h 188"/>
                        <a:gd name="T26" fmla="*/ 128 w 194"/>
                        <a:gd name="T27" fmla="*/ 8 h 188"/>
                        <a:gd name="T28" fmla="*/ 117 w 194"/>
                        <a:gd name="T29" fmla="*/ 15 h 188"/>
                        <a:gd name="T30" fmla="*/ 112 w 194"/>
                        <a:gd name="T31" fmla="*/ 18 h 188"/>
                        <a:gd name="T32" fmla="*/ 112 w 194"/>
                        <a:gd name="T33" fmla="*/ 18 h 188"/>
                        <a:gd name="T34" fmla="*/ 19 w 194"/>
                        <a:gd name="T35" fmla="*/ 50 h 188"/>
                        <a:gd name="T36" fmla="*/ 19 w 194"/>
                        <a:gd name="T37" fmla="*/ 50 h 188"/>
                        <a:gd name="T38" fmla="*/ 13 w 194"/>
                        <a:gd name="T39" fmla="*/ 53 h 188"/>
                        <a:gd name="T40" fmla="*/ 8 w 194"/>
                        <a:gd name="T41" fmla="*/ 57 h 188"/>
                        <a:gd name="T42" fmla="*/ 6 w 194"/>
                        <a:gd name="T43" fmla="*/ 61 h 188"/>
                        <a:gd name="T44" fmla="*/ 5 w 194"/>
                        <a:gd name="T45" fmla="*/ 65 h 188"/>
                        <a:gd name="T46" fmla="*/ 6 w 194"/>
                        <a:gd name="T47" fmla="*/ 71 h 188"/>
                        <a:gd name="T48" fmla="*/ 6 w 194"/>
                        <a:gd name="T49" fmla="*/ 74 h 188"/>
                        <a:gd name="T50" fmla="*/ 32 w 194"/>
                        <a:gd name="T51" fmla="*/ 147 h 188"/>
                        <a:gd name="T52" fmla="*/ 32 w 194"/>
                        <a:gd name="T53" fmla="*/ 147 h 188"/>
                        <a:gd name="T54" fmla="*/ 39 w 194"/>
                        <a:gd name="T55" fmla="*/ 152 h 188"/>
                        <a:gd name="T56" fmla="*/ 39 w 194"/>
                        <a:gd name="T57" fmla="*/ 152 h 188"/>
                        <a:gd name="T58" fmla="*/ 32 w 194"/>
                        <a:gd name="T59" fmla="*/ 149 h 188"/>
                        <a:gd name="T60" fmla="*/ 28 w 194"/>
                        <a:gd name="T61" fmla="*/ 146 h 188"/>
                        <a:gd name="T62" fmla="*/ 2 w 194"/>
                        <a:gd name="T63" fmla="*/ 71 h 188"/>
                        <a:gd name="T64" fmla="*/ 2 w 194"/>
                        <a:gd name="T65" fmla="*/ 71 h 188"/>
                        <a:gd name="T66" fmla="*/ 0 w 194"/>
                        <a:gd name="T67" fmla="*/ 70 h 188"/>
                        <a:gd name="T68" fmla="*/ 0 w 194"/>
                        <a:gd name="T69" fmla="*/ 63 h 188"/>
                        <a:gd name="T70" fmla="*/ 0 w 194"/>
                        <a:gd name="T71" fmla="*/ 58 h 188"/>
                        <a:gd name="T72" fmla="*/ 3 w 194"/>
                        <a:gd name="T73" fmla="*/ 55 h 188"/>
                        <a:gd name="T74" fmla="*/ 6 w 194"/>
                        <a:gd name="T75" fmla="*/ 50 h 188"/>
                        <a:gd name="T76" fmla="*/ 13 w 194"/>
                        <a:gd name="T77" fmla="*/ 49 h 188"/>
                        <a:gd name="T78" fmla="*/ 13 w 194"/>
                        <a:gd name="T79" fmla="*/ 49 h 188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</a:gdLst>
                      <a:ahLst/>
                      <a:cxnLst>
                        <a:cxn ang="T80">
                          <a:pos x="T0" y="T1"/>
                        </a:cxn>
                        <a:cxn ang="T81">
                          <a:pos x="T2" y="T3"/>
                        </a:cxn>
                        <a:cxn ang="T82">
                          <a:pos x="T4" y="T5"/>
                        </a:cxn>
                        <a:cxn ang="T83">
                          <a:pos x="T6" y="T7"/>
                        </a:cxn>
                        <a:cxn ang="T84">
                          <a:pos x="T8" y="T9"/>
                        </a:cxn>
                        <a:cxn ang="T85">
                          <a:pos x="T10" y="T11"/>
                        </a:cxn>
                        <a:cxn ang="T86">
                          <a:pos x="T12" y="T13"/>
                        </a:cxn>
                        <a:cxn ang="T87">
                          <a:pos x="T14" y="T15"/>
                        </a:cxn>
                        <a:cxn ang="T88">
                          <a:pos x="T16" y="T17"/>
                        </a:cxn>
                        <a:cxn ang="T89">
                          <a:pos x="T18" y="T19"/>
                        </a:cxn>
                        <a:cxn ang="T90">
                          <a:pos x="T20" y="T21"/>
                        </a:cxn>
                        <a:cxn ang="T91">
                          <a:pos x="T22" y="T23"/>
                        </a:cxn>
                        <a:cxn ang="T92">
                          <a:pos x="T24" y="T25"/>
                        </a:cxn>
                        <a:cxn ang="T93">
                          <a:pos x="T26" y="T27"/>
                        </a:cxn>
                        <a:cxn ang="T94">
                          <a:pos x="T28" y="T29"/>
                        </a:cxn>
                        <a:cxn ang="T95">
                          <a:pos x="T30" y="T31"/>
                        </a:cxn>
                        <a:cxn ang="T96">
                          <a:pos x="T32" y="T33"/>
                        </a:cxn>
                        <a:cxn ang="T97">
                          <a:pos x="T34" y="T35"/>
                        </a:cxn>
                        <a:cxn ang="T98">
                          <a:pos x="T36" y="T37"/>
                        </a:cxn>
                        <a:cxn ang="T99">
                          <a:pos x="T38" y="T39"/>
                        </a:cxn>
                        <a:cxn ang="T100">
                          <a:pos x="T40" y="T41"/>
                        </a:cxn>
                        <a:cxn ang="T101">
                          <a:pos x="T42" y="T43"/>
                        </a:cxn>
                        <a:cxn ang="T102">
                          <a:pos x="T44" y="T45"/>
                        </a:cxn>
                        <a:cxn ang="T103">
                          <a:pos x="T46" y="T47"/>
                        </a:cxn>
                        <a:cxn ang="T104">
                          <a:pos x="T48" y="T49"/>
                        </a:cxn>
                        <a:cxn ang="T105">
                          <a:pos x="T50" y="T51"/>
                        </a:cxn>
                        <a:cxn ang="T106">
                          <a:pos x="T52" y="T53"/>
                        </a:cxn>
                        <a:cxn ang="T107">
                          <a:pos x="T54" y="T55"/>
                        </a:cxn>
                        <a:cxn ang="T108">
                          <a:pos x="T56" y="T57"/>
                        </a:cxn>
                        <a:cxn ang="T109">
                          <a:pos x="T58" y="T59"/>
                        </a:cxn>
                        <a:cxn ang="T110">
                          <a:pos x="T60" y="T61"/>
                        </a:cxn>
                        <a:cxn ang="T111">
                          <a:pos x="T62" y="T63"/>
                        </a:cxn>
                        <a:cxn ang="T112">
                          <a:pos x="T64" y="T65"/>
                        </a:cxn>
                        <a:cxn ang="T113">
                          <a:pos x="T66" y="T67"/>
                        </a:cxn>
                        <a:cxn ang="T114">
                          <a:pos x="T68" y="T69"/>
                        </a:cxn>
                        <a:cxn ang="T115">
                          <a:pos x="T70" y="T71"/>
                        </a:cxn>
                        <a:cxn ang="T116">
                          <a:pos x="T72" y="T73"/>
                        </a:cxn>
                        <a:cxn ang="T117">
                          <a:pos x="T74" y="T75"/>
                        </a:cxn>
                        <a:cxn ang="T118">
                          <a:pos x="T76" y="T77"/>
                        </a:cxn>
                        <a:cxn ang="T119">
                          <a:pos x="T78" y="T79"/>
                        </a:cxn>
                      </a:cxnLst>
                      <a:rect l="0" t="0" r="r" b="b"/>
                      <a:pathLst>
                        <a:path w="194" h="188">
                          <a:moveTo>
                            <a:pt x="16" y="60"/>
                          </a:moveTo>
                          <a:lnTo>
                            <a:pt x="16" y="60"/>
                          </a:lnTo>
                          <a:lnTo>
                            <a:pt x="132" y="18"/>
                          </a:lnTo>
                          <a:lnTo>
                            <a:pt x="138" y="14"/>
                          </a:lnTo>
                          <a:lnTo>
                            <a:pt x="156" y="6"/>
                          </a:lnTo>
                          <a:lnTo>
                            <a:pt x="168" y="2"/>
                          </a:lnTo>
                          <a:lnTo>
                            <a:pt x="178" y="0"/>
                          </a:lnTo>
                          <a:lnTo>
                            <a:pt x="188" y="0"/>
                          </a:lnTo>
                          <a:lnTo>
                            <a:pt x="194" y="4"/>
                          </a:lnTo>
                          <a:lnTo>
                            <a:pt x="186" y="4"/>
                          </a:lnTo>
                          <a:lnTo>
                            <a:pt x="178" y="4"/>
                          </a:lnTo>
                          <a:lnTo>
                            <a:pt x="158" y="10"/>
                          </a:lnTo>
                          <a:lnTo>
                            <a:pt x="144" y="18"/>
                          </a:lnTo>
                          <a:lnTo>
                            <a:pt x="138" y="22"/>
                          </a:lnTo>
                          <a:lnTo>
                            <a:pt x="24" y="62"/>
                          </a:lnTo>
                          <a:lnTo>
                            <a:pt x="16" y="66"/>
                          </a:lnTo>
                          <a:lnTo>
                            <a:pt x="10" y="70"/>
                          </a:lnTo>
                          <a:lnTo>
                            <a:pt x="8" y="76"/>
                          </a:lnTo>
                          <a:lnTo>
                            <a:pt x="6" y="80"/>
                          </a:lnTo>
                          <a:lnTo>
                            <a:pt x="8" y="88"/>
                          </a:lnTo>
                          <a:lnTo>
                            <a:pt x="8" y="92"/>
                          </a:lnTo>
                          <a:lnTo>
                            <a:pt x="40" y="182"/>
                          </a:lnTo>
                          <a:lnTo>
                            <a:pt x="48" y="188"/>
                          </a:lnTo>
                          <a:lnTo>
                            <a:pt x="40" y="184"/>
                          </a:lnTo>
                          <a:lnTo>
                            <a:pt x="34" y="180"/>
                          </a:lnTo>
                          <a:lnTo>
                            <a:pt x="2" y="88"/>
                          </a:lnTo>
                          <a:lnTo>
                            <a:pt x="0" y="86"/>
                          </a:lnTo>
                          <a:lnTo>
                            <a:pt x="0" y="78"/>
                          </a:lnTo>
                          <a:lnTo>
                            <a:pt x="0" y="72"/>
                          </a:lnTo>
                          <a:lnTo>
                            <a:pt x="4" y="68"/>
                          </a:lnTo>
                          <a:lnTo>
                            <a:pt x="8" y="62"/>
                          </a:lnTo>
                          <a:lnTo>
                            <a:pt x="16" y="60"/>
                          </a:lnTo>
                          <a:close/>
                        </a:path>
                      </a:pathLst>
                    </a:custGeom>
                    <a:solidFill>
                      <a:srgbClr val="193A4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15" name="Freeform 450"/>
                    <p:cNvSpPr>
                      <a:spLocks/>
                    </p:cNvSpPr>
                    <p:nvPr/>
                  </p:nvSpPr>
                  <p:spPr bwMode="auto">
                    <a:xfrm>
                      <a:off x="2655" y="1660"/>
                      <a:ext cx="180" cy="151"/>
                    </a:xfrm>
                    <a:custGeom>
                      <a:avLst/>
                      <a:gdLst>
                        <a:gd name="T0" fmla="*/ 2 w 222"/>
                        <a:gd name="T1" fmla="*/ 71 h 188"/>
                        <a:gd name="T2" fmla="*/ 2 w 222"/>
                        <a:gd name="T3" fmla="*/ 71 h 188"/>
                        <a:gd name="T4" fmla="*/ 2 w 222"/>
                        <a:gd name="T5" fmla="*/ 67 h 188"/>
                        <a:gd name="T6" fmla="*/ 0 w 222"/>
                        <a:gd name="T7" fmla="*/ 61 h 188"/>
                        <a:gd name="T8" fmla="*/ 2 w 222"/>
                        <a:gd name="T9" fmla="*/ 58 h 188"/>
                        <a:gd name="T10" fmla="*/ 3 w 222"/>
                        <a:gd name="T11" fmla="*/ 53 h 188"/>
                        <a:gd name="T12" fmla="*/ 8 w 222"/>
                        <a:gd name="T13" fmla="*/ 50 h 188"/>
                        <a:gd name="T14" fmla="*/ 15 w 222"/>
                        <a:gd name="T15" fmla="*/ 47 h 188"/>
                        <a:gd name="T16" fmla="*/ 15 w 222"/>
                        <a:gd name="T17" fmla="*/ 47 h 188"/>
                        <a:gd name="T18" fmla="*/ 107 w 222"/>
                        <a:gd name="T19" fmla="*/ 14 h 188"/>
                        <a:gd name="T20" fmla="*/ 107 w 222"/>
                        <a:gd name="T21" fmla="*/ 14 h 188"/>
                        <a:gd name="T22" fmla="*/ 112 w 222"/>
                        <a:gd name="T23" fmla="*/ 11 h 188"/>
                        <a:gd name="T24" fmla="*/ 123 w 222"/>
                        <a:gd name="T25" fmla="*/ 5 h 188"/>
                        <a:gd name="T26" fmla="*/ 139 w 222"/>
                        <a:gd name="T27" fmla="*/ 0 h 188"/>
                        <a:gd name="T28" fmla="*/ 146 w 222"/>
                        <a:gd name="T29" fmla="*/ 0 h 188"/>
                        <a:gd name="T30" fmla="*/ 152 w 222"/>
                        <a:gd name="T31" fmla="*/ 0 h 188"/>
                        <a:gd name="T32" fmla="*/ 152 w 222"/>
                        <a:gd name="T33" fmla="*/ 0 h 188"/>
                        <a:gd name="T34" fmla="*/ 157 w 222"/>
                        <a:gd name="T35" fmla="*/ 5 h 188"/>
                        <a:gd name="T36" fmla="*/ 157 w 222"/>
                        <a:gd name="T37" fmla="*/ 5 h 188"/>
                        <a:gd name="T38" fmla="*/ 164 w 222"/>
                        <a:gd name="T39" fmla="*/ 26 h 188"/>
                        <a:gd name="T40" fmla="*/ 172 w 222"/>
                        <a:gd name="T41" fmla="*/ 51 h 188"/>
                        <a:gd name="T42" fmla="*/ 180 w 222"/>
                        <a:gd name="T43" fmla="*/ 80 h 188"/>
                        <a:gd name="T44" fmla="*/ 180 w 222"/>
                        <a:gd name="T45" fmla="*/ 80 h 188"/>
                        <a:gd name="T46" fmla="*/ 177 w 222"/>
                        <a:gd name="T47" fmla="*/ 84 h 188"/>
                        <a:gd name="T48" fmla="*/ 170 w 222"/>
                        <a:gd name="T49" fmla="*/ 93 h 188"/>
                        <a:gd name="T50" fmla="*/ 161 w 222"/>
                        <a:gd name="T51" fmla="*/ 103 h 188"/>
                        <a:gd name="T52" fmla="*/ 152 w 222"/>
                        <a:gd name="T53" fmla="*/ 106 h 188"/>
                        <a:gd name="T54" fmla="*/ 144 w 222"/>
                        <a:gd name="T55" fmla="*/ 111 h 188"/>
                        <a:gd name="T56" fmla="*/ 144 w 222"/>
                        <a:gd name="T57" fmla="*/ 111 h 188"/>
                        <a:gd name="T58" fmla="*/ 84 w 222"/>
                        <a:gd name="T59" fmla="*/ 135 h 188"/>
                        <a:gd name="T60" fmla="*/ 45 w 222"/>
                        <a:gd name="T61" fmla="*/ 151 h 188"/>
                        <a:gd name="T62" fmla="*/ 45 w 222"/>
                        <a:gd name="T63" fmla="*/ 151 h 188"/>
                        <a:gd name="T64" fmla="*/ 42 w 222"/>
                        <a:gd name="T65" fmla="*/ 151 h 188"/>
                        <a:gd name="T66" fmla="*/ 34 w 222"/>
                        <a:gd name="T67" fmla="*/ 148 h 188"/>
                        <a:gd name="T68" fmla="*/ 34 w 222"/>
                        <a:gd name="T69" fmla="*/ 148 h 188"/>
                        <a:gd name="T70" fmla="*/ 28 w 222"/>
                        <a:gd name="T71" fmla="*/ 143 h 188"/>
                        <a:gd name="T72" fmla="*/ 2 w 222"/>
                        <a:gd name="T73" fmla="*/ 71 h 188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</a:gdLst>
                      <a:ahLst/>
                      <a:cxnLst>
                        <a:cxn ang="T74">
                          <a:pos x="T0" y="T1"/>
                        </a:cxn>
                        <a:cxn ang="T75">
                          <a:pos x="T2" y="T3"/>
                        </a:cxn>
                        <a:cxn ang="T76">
                          <a:pos x="T4" y="T5"/>
                        </a:cxn>
                        <a:cxn ang="T77">
                          <a:pos x="T6" y="T7"/>
                        </a:cxn>
                        <a:cxn ang="T78">
                          <a:pos x="T8" y="T9"/>
                        </a:cxn>
                        <a:cxn ang="T79">
                          <a:pos x="T10" y="T11"/>
                        </a:cxn>
                        <a:cxn ang="T80">
                          <a:pos x="T12" y="T13"/>
                        </a:cxn>
                        <a:cxn ang="T81">
                          <a:pos x="T14" y="T15"/>
                        </a:cxn>
                        <a:cxn ang="T82">
                          <a:pos x="T16" y="T17"/>
                        </a:cxn>
                        <a:cxn ang="T83">
                          <a:pos x="T18" y="T19"/>
                        </a:cxn>
                        <a:cxn ang="T84">
                          <a:pos x="T20" y="T21"/>
                        </a:cxn>
                        <a:cxn ang="T85">
                          <a:pos x="T22" y="T23"/>
                        </a:cxn>
                        <a:cxn ang="T86">
                          <a:pos x="T24" y="T25"/>
                        </a:cxn>
                        <a:cxn ang="T87">
                          <a:pos x="T26" y="T27"/>
                        </a:cxn>
                        <a:cxn ang="T88">
                          <a:pos x="T28" y="T29"/>
                        </a:cxn>
                        <a:cxn ang="T89">
                          <a:pos x="T30" y="T31"/>
                        </a:cxn>
                        <a:cxn ang="T90">
                          <a:pos x="T32" y="T33"/>
                        </a:cxn>
                        <a:cxn ang="T91">
                          <a:pos x="T34" y="T35"/>
                        </a:cxn>
                        <a:cxn ang="T92">
                          <a:pos x="T36" y="T37"/>
                        </a:cxn>
                        <a:cxn ang="T93">
                          <a:pos x="T38" y="T39"/>
                        </a:cxn>
                        <a:cxn ang="T94">
                          <a:pos x="T40" y="T41"/>
                        </a:cxn>
                        <a:cxn ang="T95">
                          <a:pos x="T42" y="T43"/>
                        </a:cxn>
                        <a:cxn ang="T96">
                          <a:pos x="T44" y="T45"/>
                        </a:cxn>
                        <a:cxn ang="T97">
                          <a:pos x="T46" y="T47"/>
                        </a:cxn>
                        <a:cxn ang="T98">
                          <a:pos x="T48" y="T49"/>
                        </a:cxn>
                        <a:cxn ang="T99">
                          <a:pos x="T50" y="T51"/>
                        </a:cxn>
                        <a:cxn ang="T100">
                          <a:pos x="T52" y="T53"/>
                        </a:cxn>
                        <a:cxn ang="T101">
                          <a:pos x="T54" y="T55"/>
                        </a:cxn>
                        <a:cxn ang="T102">
                          <a:pos x="T56" y="T57"/>
                        </a:cxn>
                        <a:cxn ang="T103">
                          <a:pos x="T58" y="T59"/>
                        </a:cxn>
                        <a:cxn ang="T104">
                          <a:pos x="T60" y="T61"/>
                        </a:cxn>
                        <a:cxn ang="T105">
                          <a:pos x="T62" y="T63"/>
                        </a:cxn>
                        <a:cxn ang="T106">
                          <a:pos x="T64" y="T65"/>
                        </a:cxn>
                        <a:cxn ang="T107">
                          <a:pos x="T66" y="T67"/>
                        </a:cxn>
                        <a:cxn ang="T108">
                          <a:pos x="T68" y="T69"/>
                        </a:cxn>
                        <a:cxn ang="T109">
                          <a:pos x="T70" y="T71"/>
                        </a:cxn>
                        <a:cxn ang="T110">
                          <a:pos x="T72" y="T73"/>
                        </a:cxn>
                      </a:cxnLst>
                      <a:rect l="0" t="0" r="r" b="b"/>
                      <a:pathLst>
                        <a:path w="222" h="188">
                          <a:moveTo>
                            <a:pt x="2" y="88"/>
                          </a:moveTo>
                          <a:lnTo>
                            <a:pt x="2" y="88"/>
                          </a:lnTo>
                          <a:lnTo>
                            <a:pt x="2" y="84"/>
                          </a:lnTo>
                          <a:lnTo>
                            <a:pt x="0" y="76"/>
                          </a:lnTo>
                          <a:lnTo>
                            <a:pt x="2" y="72"/>
                          </a:lnTo>
                          <a:lnTo>
                            <a:pt x="4" y="66"/>
                          </a:lnTo>
                          <a:lnTo>
                            <a:pt x="10" y="62"/>
                          </a:lnTo>
                          <a:lnTo>
                            <a:pt x="18" y="58"/>
                          </a:lnTo>
                          <a:lnTo>
                            <a:pt x="132" y="18"/>
                          </a:lnTo>
                          <a:lnTo>
                            <a:pt x="138" y="14"/>
                          </a:lnTo>
                          <a:lnTo>
                            <a:pt x="152" y="6"/>
                          </a:lnTo>
                          <a:lnTo>
                            <a:pt x="172" y="0"/>
                          </a:lnTo>
                          <a:lnTo>
                            <a:pt x="180" y="0"/>
                          </a:lnTo>
                          <a:lnTo>
                            <a:pt x="188" y="0"/>
                          </a:lnTo>
                          <a:lnTo>
                            <a:pt x="194" y="6"/>
                          </a:lnTo>
                          <a:lnTo>
                            <a:pt x="202" y="32"/>
                          </a:lnTo>
                          <a:lnTo>
                            <a:pt x="212" y="64"/>
                          </a:lnTo>
                          <a:lnTo>
                            <a:pt x="222" y="100"/>
                          </a:lnTo>
                          <a:lnTo>
                            <a:pt x="218" y="104"/>
                          </a:lnTo>
                          <a:lnTo>
                            <a:pt x="210" y="116"/>
                          </a:lnTo>
                          <a:lnTo>
                            <a:pt x="198" y="128"/>
                          </a:lnTo>
                          <a:lnTo>
                            <a:pt x="188" y="132"/>
                          </a:lnTo>
                          <a:lnTo>
                            <a:pt x="178" y="138"/>
                          </a:lnTo>
                          <a:lnTo>
                            <a:pt x="104" y="168"/>
                          </a:lnTo>
                          <a:lnTo>
                            <a:pt x="56" y="188"/>
                          </a:lnTo>
                          <a:lnTo>
                            <a:pt x="52" y="188"/>
                          </a:lnTo>
                          <a:lnTo>
                            <a:pt x="42" y="184"/>
                          </a:lnTo>
                          <a:lnTo>
                            <a:pt x="34" y="178"/>
                          </a:lnTo>
                          <a:lnTo>
                            <a:pt x="2" y="88"/>
                          </a:lnTo>
                          <a:close/>
                        </a:path>
                      </a:pathLst>
                    </a:custGeom>
                    <a:solidFill>
                      <a:srgbClr val="152F3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16" name="Freeform 451"/>
                    <p:cNvSpPr>
                      <a:spLocks/>
                    </p:cNvSpPr>
                    <p:nvPr/>
                  </p:nvSpPr>
                  <p:spPr bwMode="auto">
                    <a:xfrm>
                      <a:off x="2691" y="1661"/>
                      <a:ext cx="60" cy="34"/>
                    </a:xfrm>
                    <a:custGeom>
                      <a:avLst/>
                      <a:gdLst>
                        <a:gd name="T0" fmla="*/ 60 w 74"/>
                        <a:gd name="T1" fmla="*/ 15 h 42"/>
                        <a:gd name="T2" fmla="*/ 57 w 74"/>
                        <a:gd name="T3" fmla="*/ 0 h 42"/>
                        <a:gd name="T4" fmla="*/ 57 w 74"/>
                        <a:gd name="T5" fmla="*/ 0 h 42"/>
                        <a:gd name="T6" fmla="*/ 54 w 74"/>
                        <a:gd name="T7" fmla="*/ 0 h 42"/>
                        <a:gd name="T8" fmla="*/ 44 w 74"/>
                        <a:gd name="T9" fmla="*/ 2 h 42"/>
                        <a:gd name="T10" fmla="*/ 26 w 74"/>
                        <a:gd name="T11" fmla="*/ 8 h 42"/>
                        <a:gd name="T12" fmla="*/ 0 w 74"/>
                        <a:gd name="T13" fmla="*/ 21 h 42"/>
                        <a:gd name="T14" fmla="*/ 5 w 74"/>
                        <a:gd name="T15" fmla="*/ 32 h 42"/>
                        <a:gd name="T16" fmla="*/ 10 w 74"/>
                        <a:gd name="T17" fmla="*/ 34 h 42"/>
                        <a:gd name="T18" fmla="*/ 13 w 74"/>
                        <a:gd name="T19" fmla="*/ 32 h 42"/>
                        <a:gd name="T20" fmla="*/ 8 w 74"/>
                        <a:gd name="T21" fmla="*/ 21 h 42"/>
                        <a:gd name="T22" fmla="*/ 8 w 74"/>
                        <a:gd name="T23" fmla="*/ 21 h 42"/>
                        <a:gd name="T24" fmla="*/ 23 w 74"/>
                        <a:gd name="T25" fmla="*/ 13 h 42"/>
                        <a:gd name="T26" fmla="*/ 37 w 74"/>
                        <a:gd name="T27" fmla="*/ 6 h 42"/>
                        <a:gd name="T28" fmla="*/ 52 w 74"/>
                        <a:gd name="T29" fmla="*/ 3 h 42"/>
                        <a:gd name="T30" fmla="*/ 54 w 74"/>
                        <a:gd name="T31" fmla="*/ 15 h 42"/>
                        <a:gd name="T32" fmla="*/ 57 w 74"/>
                        <a:gd name="T33" fmla="*/ 16 h 42"/>
                        <a:gd name="T34" fmla="*/ 60 w 74"/>
                        <a:gd name="T35" fmla="*/ 15 h 42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0" t="0" r="r" b="b"/>
                      <a:pathLst>
                        <a:path w="74" h="42">
                          <a:moveTo>
                            <a:pt x="74" y="18"/>
                          </a:moveTo>
                          <a:lnTo>
                            <a:pt x="70" y="0"/>
                          </a:lnTo>
                          <a:lnTo>
                            <a:pt x="66" y="0"/>
                          </a:lnTo>
                          <a:lnTo>
                            <a:pt x="54" y="2"/>
                          </a:lnTo>
                          <a:lnTo>
                            <a:pt x="32" y="10"/>
                          </a:lnTo>
                          <a:lnTo>
                            <a:pt x="0" y="26"/>
                          </a:lnTo>
                          <a:lnTo>
                            <a:pt x="6" y="40"/>
                          </a:lnTo>
                          <a:lnTo>
                            <a:pt x="12" y="42"/>
                          </a:lnTo>
                          <a:lnTo>
                            <a:pt x="16" y="40"/>
                          </a:lnTo>
                          <a:lnTo>
                            <a:pt x="10" y="26"/>
                          </a:lnTo>
                          <a:lnTo>
                            <a:pt x="28" y="16"/>
                          </a:lnTo>
                          <a:lnTo>
                            <a:pt x="46" y="8"/>
                          </a:lnTo>
                          <a:lnTo>
                            <a:pt x="64" y="4"/>
                          </a:lnTo>
                          <a:lnTo>
                            <a:pt x="66" y="18"/>
                          </a:lnTo>
                          <a:lnTo>
                            <a:pt x="70" y="20"/>
                          </a:lnTo>
                          <a:lnTo>
                            <a:pt x="74" y="18"/>
                          </a:lnTo>
                          <a:close/>
                        </a:path>
                      </a:pathLst>
                    </a:cu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17" name="Freeform 452"/>
                    <p:cNvSpPr>
                      <a:spLocks/>
                    </p:cNvSpPr>
                    <p:nvPr/>
                  </p:nvSpPr>
                  <p:spPr bwMode="auto">
                    <a:xfrm>
                      <a:off x="2752" y="1690"/>
                      <a:ext cx="78" cy="89"/>
                    </a:xfrm>
                    <a:custGeom>
                      <a:avLst/>
                      <a:gdLst>
                        <a:gd name="T0" fmla="*/ 62 w 96"/>
                        <a:gd name="T1" fmla="*/ 0 h 110"/>
                        <a:gd name="T2" fmla="*/ 62 w 96"/>
                        <a:gd name="T3" fmla="*/ 0 h 110"/>
                        <a:gd name="T4" fmla="*/ 70 w 96"/>
                        <a:gd name="T5" fmla="*/ 26 h 110"/>
                        <a:gd name="T6" fmla="*/ 76 w 96"/>
                        <a:gd name="T7" fmla="*/ 45 h 110"/>
                        <a:gd name="T8" fmla="*/ 78 w 96"/>
                        <a:gd name="T9" fmla="*/ 55 h 110"/>
                        <a:gd name="T10" fmla="*/ 78 w 96"/>
                        <a:gd name="T11" fmla="*/ 55 h 110"/>
                        <a:gd name="T12" fmla="*/ 76 w 96"/>
                        <a:gd name="T13" fmla="*/ 60 h 110"/>
                        <a:gd name="T14" fmla="*/ 72 w 96"/>
                        <a:gd name="T15" fmla="*/ 65 h 110"/>
                        <a:gd name="T16" fmla="*/ 57 w 96"/>
                        <a:gd name="T17" fmla="*/ 73 h 110"/>
                        <a:gd name="T18" fmla="*/ 57 w 96"/>
                        <a:gd name="T19" fmla="*/ 73 h 110"/>
                        <a:gd name="T20" fmla="*/ 47 w 96"/>
                        <a:gd name="T21" fmla="*/ 79 h 110"/>
                        <a:gd name="T22" fmla="*/ 34 w 96"/>
                        <a:gd name="T23" fmla="*/ 86 h 110"/>
                        <a:gd name="T24" fmla="*/ 29 w 96"/>
                        <a:gd name="T25" fmla="*/ 87 h 110"/>
                        <a:gd name="T26" fmla="*/ 24 w 96"/>
                        <a:gd name="T27" fmla="*/ 89 h 110"/>
                        <a:gd name="T28" fmla="*/ 20 w 96"/>
                        <a:gd name="T29" fmla="*/ 87 h 110"/>
                        <a:gd name="T30" fmla="*/ 16 w 96"/>
                        <a:gd name="T31" fmla="*/ 86 h 110"/>
                        <a:gd name="T32" fmla="*/ 16 w 96"/>
                        <a:gd name="T33" fmla="*/ 86 h 110"/>
                        <a:gd name="T34" fmla="*/ 13 w 96"/>
                        <a:gd name="T35" fmla="*/ 81 h 110"/>
                        <a:gd name="T36" fmla="*/ 10 w 96"/>
                        <a:gd name="T37" fmla="*/ 74 h 110"/>
                        <a:gd name="T38" fmla="*/ 5 w 96"/>
                        <a:gd name="T39" fmla="*/ 57 h 110"/>
                        <a:gd name="T40" fmla="*/ 0 w 96"/>
                        <a:gd name="T41" fmla="*/ 34 h 110"/>
                        <a:gd name="T42" fmla="*/ 62 w 96"/>
                        <a:gd name="T43" fmla="*/ 0 h 110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</a:gdLst>
                      <a:ahLst/>
                      <a:cxnLst>
                        <a:cxn ang="T44">
                          <a:pos x="T0" y="T1"/>
                        </a:cxn>
                        <a:cxn ang="T45">
                          <a:pos x="T2" y="T3"/>
                        </a:cxn>
                        <a:cxn ang="T46">
                          <a:pos x="T4" y="T5"/>
                        </a:cxn>
                        <a:cxn ang="T47">
                          <a:pos x="T6" y="T7"/>
                        </a:cxn>
                        <a:cxn ang="T48">
                          <a:pos x="T8" y="T9"/>
                        </a:cxn>
                        <a:cxn ang="T49">
                          <a:pos x="T10" y="T11"/>
                        </a:cxn>
                        <a:cxn ang="T50">
                          <a:pos x="T12" y="T13"/>
                        </a:cxn>
                        <a:cxn ang="T51">
                          <a:pos x="T14" y="T15"/>
                        </a:cxn>
                        <a:cxn ang="T52">
                          <a:pos x="T16" y="T17"/>
                        </a:cxn>
                        <a:cxn ang="T53">
                          <a:pos x="T18" y="T19"/>
                        </a:cxn>
                        <a:cxn ang="T54">
                          <a:pos x="T20" y="T21"/>
                        </a:cxn>
                        <a:cxn ang="T55">
                          <a:pos x="T22" y="T23"/>
                        </a:cxn>
                        <a:cxn ang="T56">
                          <a:pos x="T24" y="T25"/>
                        </a:cxn>
                        <a:cxn ang="T57">
                          <a:pos x="T26" y="T27"/>
                        </a:cxn>
                        <a:cxn ang="T58">
                          <a:pos x="T28" y="T29"/>
                        </a:cxn>
                        <a:cxn ang="T59">
                          <a:pos x="T30" y="T31"/>
                        </a:cxn>
                        <a:cxn ang="T60">
                          <a:pos x="T32" y="T33"/>
                        </a:cxn>
                        <a:cxn ang="T61">
                          <a:pos x="T34" y="T35"/>
                        </a:cxn>
                        <a:cxn ang="T62">
                          <a:pos x="T36" y="T37"/>
                        </a:cxn>
                        <a:cxn ang="T63">
                          <a:pos x="T38" y="T39"/>
                        </a:cxn>
                        <a:cxn ang="T64">
                          <a:pos x="T40" y="T41"/>
                        </a:cxn>
                        <a:cxn ang="T65">
                          <a:pos x="T42" y="T43"/>
                        </a:cxn>
                      </a:cxnLst>
                      <a:rect l="0" t="0" r="r" b="b"/>
                      <a:pathLst>
                        <a:path w="96" h="110">
                          <a:moveTo>
                            <a:pt x="76" y="0"/>
                          </a:moveTo>
                          <a:lnTo>
                            <a:pt x="76" y="0"/>
                          </a:lnTo>
                          <a:lnTo>
                            <a:pt x="86" y="32"/>
                          </a:lnTo>
                          <a:lnTo>
                            <a:pt x="94" y="56"/>
                          </a:lnTo>
                          <a:lnTo>
                            <a:pt x="96" y="68"/>
                          </a:lnTo>
                          <a:lnTo>
                            <a:pt x="94" y="74"/>
                          </a:lnTo>
                          <a:lnTo>
                            <a:pt x="88" y="80"/>
                          </a:lnTo>
                          <a:lnTo>
                            <a:pt x="70" y="90"/>
                          </a:lnTo>
                          <a:lnTo>
                            <a:pt x="58" y="98"/>
                          </a:lnTo>
                          <a:lnTo>
                            <a:pt x="42" y="106"/>
                          </a:lnTo>
                          <a:lnTo>
                            <a:pt x="36" y="108"/>
                          </a:lnTo>
                          <a:lnTo>
                            <a:pt x="30" y="110"/>
                          </a:lnTo>
                          <a:lnTo>
                            <a:pt x="24" y="108"/>
                          </a:lnTo>
                          <a:lnTo>
                            <a:pt x="20" y="106"/>
                          </a:lnTo>
                          <a:lnTo>
                            <a:pt x="16" y="100"/>
                          </a:lnTo>
                          <a:lnTo>
                            <a:pt x="12" y="92"/>
                          </a:lnTo>
                          <a:lnTo>
                            <a:pt x="6" y="70"/>
                          </a:lnTo>
                          <a:lnTo>
                            <a:pt x="0" y="42"/>
                          </a:lnTo>
                          <a:lnTo>
                            <a:pt x="76" y="0"/>
                          </a:lnTo>
                          <a:close/>
                        </a:path>
                      </a:pathLst>
                    </a:custGeom>
                    <a:solidFill>
                      <a:srgbClr val="152F3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18" name="Freeform 453"/>
                    <p:cNvSpPr>
                      <a:spLocks/>
                    </p:cNvSpPr>
                    <p:nvPr/>
                  </p:nvSpPr>
                  <p:spPr bwMode="auto">
                    <a:xfrm>
                      <a:off x="2754" y="1685"/>
                      <a:ext cx="78" cy="89"/>
                    </a:xfrm>
                    <a:custGeom>
                      <a:avLst/>
                      <a:gdLst>
                        <a:gd name="T0" fmla="*/ 62 w 96"/>
                        <a:gd name="T1" fmla="*/ 0 h 110"/>
                        <a:gd name="T2" fmla="*/ 62 w 96"/>
                        <a:gd name="T3" fmla="*/ 0 h 110"/>
                        <a:gd name="T4" fmla="*/ 70 w 96"/>
                        <a:gd name="T5" fmla="*/ 26 h 110"/>
                        <a:gd name="T6" fmla="*/ 76 w 96"/>
                        <a:gd name="T7" fmla="*/ 44 h 110"/>
                        <a:gd name="T8" fmla="*/ 78 w 96"/>
                        <a:gd name="T9" fmla="*/ 55 h 110"/>
                        <a:gd name="T10" fmla="*/ 78 w 96"/>
                        <a:gd name="T11" fmla="*/ 55 h 110"/>
                        <a:gd name="T12" fmla="*/ 76 w 96"/>
                        <a:gd name="T13" fmla="*/ 60 h 110"/>
                        <a:gd name="T14" fmla="*/ 72 w 96"/>
                        <a:gd name="T15" fmla="*/ 65 h 110"/>
                        <a:gd name="T16" fmla="*/ 57 w 96"/>
                        <a:gd name="T17" fmla="*/ 73 h 110"/>
                        <a:gd name="T18" fmla="*/ 57 w 96"/>
                        <a:gd name="T19" fmla="*/ 73 h 110"/>
                        <a:gd name="T20" fmla="*/ 47 w 96"/>
                        <a:gd name="T21" fmla="*/ 79 h 110"/>
                        <a:gd name="T22" fmla="*/ 36 w 96"/>
                        <a:gd name="T23" fmla="*/ 86 h 110"/>
                        <a:gd name="T24" fmla="*/ 29 w 96"/>
                        <a:gd name="T25" fmla="*/ 87 h 110"/>
                        <a:gd name="T26" fmla="*/ 24 w 96"/>
                        <a:gd name="T27" fmla="*/ 89 h 110"/>
                        <a:gd name="T28" fmla="*/ 20 w 96"/>
                        <a:gd name="T29" fmla="*/ 87 h 110"/>
                        <a:gd name="T30" fmla="*/ 16 w 96"/>
                        <a:gd name="T31" fmla="*/ 86 h 110"/>
                        <a:gd name="T32" fmla="*/ 16 w 96"/>
                        <a:gd name="T33" fmla="*/ 86 h 110"/>
                        <a:gd name="T34" fmla="*/ 13 w 96"/>
                        <a:gd name="T35" fmla="*/ 81 h 110"/>
                        <a:gd name="T36" fmla="*/ 11 w 96"/>
                        <a:gd name="T37" fmla="*/ 74 h 110"/>
                        <a:gd name="T38" fmla="*/ 5 w 96"/>
                        <a:gd name="T39" fmla="*/ 57 h 110"/>
                        <a:gd name="T40" fmla="*/ 0 w 96"/>
                        <a:gd name="T41" fmla="*/ 34 h 110"/>
                        <a:gd name="T42" fmla="*/ 62 w 96"/>
                        <a:gd name="T43" fmla="*/ 0 h 110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</a:gdLst>
                      <a:ahLst/>
                      <a:cxnLst>
                        <a:cxn ang="T44">
                          <a:pos x="T0" y="T1"/>
                        </a:cxn>
                        <a:cxn ang="T45">
                          <a:pos x="T2" y="T3"/>
                        </a:cxn>
                        <a:cxn ang="T46">
                          <a:pos x="T4" y="T5"/>
                        </a:cxn>
                        <a:cxn ang="T47">
                          <a:pos x="T6" y="T7"/>
                        </a:cxn>
                        <a:cxn ang="T48">
                          <a:pos x="T8" y="T9"/>
                        </a:cxn>
                        <a:cxn ang="T49">
                          <a:pos x="T10" y="T11"/>
                        </a:cxn>
                        <a:cxn ang="T50">
                          <a:pos x="T12" y="T13"/>
                        </a:cxn>
                        <a:cxn ang="T51">
                          <a:pos x="T14" y="T15"/>
                        </a:cxn>
                        <a:cxn ang="T52">
                          <a:pos x="T16" y="T17"/>
                        </a:cxn>
                        <a:cxn ang="T53">
                          <a:pos x="T18" y="T19"/>
                        </a:cxn>
                        <a:cxn ang="T54">
                          <a:pos x="T20" y="T21"/>
                        </a:cxn>
                        <a:cxn ang="T55">
                          <a:pos x="T22" y="T23"/>
                        </a:cxn>
                        <a:cxn ang="T56">
                          <a:pos x="T24" y="T25"/>
                        </a:cxn>
                        <a:cxn ang="T57">
                          <a:pos x="T26" y="T27"/>
                        </a:cxn>
                        <a:cxn ang="T58">
                          <a:pos x="T28" y="T29"/>
                        </a:cxn>
                        <a:cxn ang="T59">
                          <a:pos x="T30" y="T31"/>
                        </a:cxn>
                        <a:cxn ang="T60">
                          <a:pos x="T32" y="T33"/>
                        </a:cxn>
                        <a:cxn ang="T61">
                          <a:pos x="T34" y="T35"/>
                        </a:cxn>
                        <a:cxn ang="T62">
                          <a:pos x="T36" y="T37"/>
                        </a:cxn>
                        <a:cxn ang="T63">
                          <a:pos x="T38" y="T39"/>
                        </a:cxn>
                        <a:cxn ang="T64">
                          <a:pos x="T40" y="T41"/>
                        </a:cxn>
                        <a:cxn ang="T65">
                          <a:pos x="T42" y="T43"/>
                        </a:cxn>
                      </a:cxnLst>
                      <a:rect l="0" t="0" r="r" b="b"/>
                      <a:pathLst>
                        <a:path w="96" h="110">
                          <a:moveTo>
                            <a:pt x="76" y="0"/>
                          </a:moveTo>
                          <a:lnTo>
                            <a:pt x="76" y="0"/>
                          </a:lnTo>
                          <a:lnTo>
                            <a:pt x="86" y="32"/>
                          </a:lnTo>
                          <a:lnTo>
                            <a:pt x="94" y="54"/>
                          </a:lnTo>
                          <a:lnTo>
                            <a:pt x="96" y="68"/>
                          </a:lnTo>
                          <a:lnTo>
                            <a:pt x="94" y="74"/>
                          </a:lnTo>
                          <a:lnTo>
                            <a:pt x="88" y="80"/>
                          </a:lnTo>
                          <a:lnTo>
                            <a:pt x="70" y="90"/>
                          </a:lnTo>
                          <a:lnTo>
                            <a:pt x="58" y="98"/>
                          </a:lnTo>
                          <a:lnTo>
                            <a:pt x="44" y="106"/>
                          </a:lnTo>
                          <a:lnTo>
                            <a:pt x="36" y="108"/>
                          </a:lnTo>
                          <a:lnTo>
                            <a:pt x="30" y="110"/>
                          </a:lnTo>
                          <a:lnTo>
                            <a:pt x="24" y="108"/>
                          </a:lnTo>
                          <a:lnTo>
                            <a:pt x="20" y="106"/>
                          </a:lnTo>
                          <a:lnTo>
                            <a:pt x="16" y="100"/>
                          </a:lnTo>
                          <a:lnTo>
                            <a:pt x="14" y="92"/>
                          </a:lnTo>
                          <a:lnTo>
                            <a:pt x="6" y="70"/>
                          </a:lnTo>
                          <a:lnTo>
                            <a:pt x="0" y="42"/>
                          </a:lnTo>
                          <a:lnTo>
                            <a:pt x="76" y="0"/>
                          </a:lnTo>
                          <a:close/>
                        </a:path>
                      </a:pathLst>
                    </a:custGeom>
                    <a:solidFill>
                      <a:srgbClr val="193A4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19" name="Freeform 454"/>
                    <p:cNvSpPr>
                      <a:spLocks/>
                    </p:cNvSpPr>
                    <p:nvPr/>
                  </p:nvSpPr>
                  <p:spPr bwMode="auto">
                    <a:xfrm>
                      <a:off x="2671" y="1727"/>
                      <a:ext cx="91" cy="84"/>
                    </a:xfrm>
                    <a:custGeom>
                      <a:avLst/>
                      <a:gdLst>
                        <a:gd name="T0" fmla="*/ 75 w 112"/>
                        <a:gd name="T1" fmla="*/ 0 h 104"/>
                        <a:gd name="T2" fmla="*/ 75 w 112"/>
                        <a:gd name="T3" fmla="*/ 0 h 104"/>
                        <a:gd name="T4" fmla="*/ 83 w 112"/>
                        <a:gd name="T5" fmla="*/ 24 h 104"/>
                        <a:gd name="T6" fmla="*/ 89 w 112"/>
                        <a:gd name="T7" fmla="*/ 44 h 104"/>
                        <a:gd name="T8" fmla="*/ 91 w 112"/>
                        <a:gd name="T9" fmla="*/ 50 h 104"/>
                        <a:gd name="T10" fmla="*/ 91 w 112"/>
                        <a:gd name="T11" fmla="*/ 55 h 104"/>
                        <a:gd name="T12" fmla="*/ 91 w 112"/>
                        <a:gd name="T13" fmla="*/ 55 h 104"/>
                        <a:gd name="T14" fmla="*/ 88 w 112"/>
                        <a:gd name="T15" fmla="*/ 60 h 104"/>
                        <a:gd name="T16" fmla="*/ 80 w 112"/>
                        <a:gd name="T17" fmla="*/ 65 h 104"/>
                        <a:gd name="T18" fmla="*/ 68 w 112"/>
                        <a:gd name="T19" fmla="*/ 71 h 104"/>
                        <a:gd name="T20" fmla="*/ 52 w 112"/>
                        <a:gd name="T21" fmla="*/ 78 h 104"/>
                        <a:gd name="T22" fmla="*/ 52 w 112"/>
                        <a:gd name="T23" fmla="*/ 78 h 104"/>
                        <a:gd name="T24" fmla="*/ 37 w 112"/>
                        <a:gd name="T25" fmla="*/ 82 h 104"/>
                        <a:gd name="T26" fmla="*/ 29 w 112"/>
                        <a:gd name="T27" fmla="*/ 84 h 104"/>
                        <a:gd name="T28" fmla="*/ 28 w 112"/>
                        <a:gd name="T29" fmla="*/ 82 h 104"/>
                        <a:gd name="T30" fmla="*/ 26 w 112"/>
                        <a:gd name="T31" fmla="*/ 81 h 104"/>
                        <a:gd name="T32" fmla="*/ 23 w 112"/>
                        <a:gd name="T33" fmla="*/ 76 h 104"/>
                        <a:gd name="T34" fmla="*/ 23 w 112"/>
                        <a:gd name="T35" fmla="*/ 76 h 104"/>
                        <a:gd name="T36" fmla="*/ 0 w 112"/>
                        <a:gd name="T37" fmla="*/ 11 h 104"/>
                        <a:gd name="T38" fmla="*/ 75 w 112"/>
                        <a:gd name="T39" fmla="*/ 0 h 104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</a:gdLst>
                      <a:ahLst/>
                      <a:cxnLst>
                        <a:cxn ang="T40">
                          <a:pos x="T0" y="T1"/>
                        </a:cxn>
                        <a:cxn ang="T41">
                          <a:pos x="T2" y="T3"/>
                        </a:cxn>
                        <a:cxn ang="T42">
                          <a:pos x="T4" y="T5"/>
                        </a:cxn>
                        <a:cxn ang="T43">
                          <a:pos x="T6" y="T7"/>
                        </a:cxn>
                        <a:cxn ang="T44">
                          <a:pos x="T8" y="T9"/>
                        </a:cxn>
                        <a:cxn ang="T45">
                          <a:pos x="T10" y="T11"/>
                        </a:cxn>
                        <a:cxn ang="T46">
                          <a:pos x="T12" y="T13"/>
                        </a:cxn>
                        <a:cxn ang="T47">
                          <a:pos x="T14" y="T15"/>
                        </a:cxn>
                        <a:cxn ang="T48">
                          <a:pos x="T16" y="T17"/>
                        </a:cxn>
                        <a:cxn ang="T49">
                          <a:pos x="T18" y="T19"/>
                        </a:cxn>
                        <a:cxn ang="T50">
                          <a:pos x="T20" y="T21"/>
                        </a:cxn>
                        <a:cxn ang="T51">
                          <a:pos x="T22" y="T23"/>
                        </a:cxn>
                        <a:cxn ang="T52">
                          <a:pos x="T24" y="T25"/>
                        </a:cxn>
                        <a:cxn ang="T53">
                          <a:pos x="T26" y="T27"/>
                        </a:cxn>
                        <a:cxn ang="T54">
                          <a:pos x="T28" y="T29"/>
                        </a:cxn>
                        <a:cxn ang="T55">
                          <a:pos x="T30" y="T31"/>
                        </a:cxn>
                        <a:cxn ang="T56">
                          <a:pos x="T32" y="T33"/>
                        </a:cxn>
                        <a:cxn ang="T57">
                          <a:pos x="T34" y="T35"/>
                        </a:cxn>
                        <a:cxn ang="T58">
                          <a:pos x="T36" y="T37"/>
                        </a:cxn>
                        <a:cxn ang="T59">
                          <a:pos x="T38" y="T39"/>
                        </a:cxn>
                      </a:cxnLst>
                      <a:rect l="0" t="0" r="r" b="b"/>
                      <a:pathLst>
                        <a:path w="112" h="104">
                          <a:moveTo>
                            <a:pt x="92" y="0"/>
                          </a:moveTo>
                          <a:lnTo>
                            <a:pt x="92" y="0"/>
                          </a:lnTo>
                          <a:lnTo>
                            <a:pt x="102" y="30"/>
                          </a:lnTo>
                          <a:lnTo>
                            <a:pt x="110" y="54"/>
                          </a:lnTo>
                          <a:lnTo>
                            <a:pt x="112" y="62"/>
                          </a:lnTo>
                          <a:lnTo>
                            <a:pt x="112" y="68"/>
                          </a:lnTo>
                          <a:lnTo>
                            <a:pt x="108" y="74"/>
                          </a:lnTo>
                          <a:lnTo>
                            <a:pt x="98" y="80"/>
                          </a:lnTo>
                          <a:lnTo>
                            <a:pt x="84" y="88"/>
                          </a:lnTo>
                          <a:lnTo>
                            <a:pt x="64" y="96"/>
                          </a:lnTo>
                          <a:lnTo>
                            <a:pt x="46" y="102"/>
                          </a:lnTo>
                          <a:lnTo>
                            <a:pt x="36" y="104"/>
                          </a:lnTo>
                          <a:lnTo>
                            <a:pt x="34" y="102"/>
                          </a:lnTo>
                          <a:lnTo>
                            <a:pt x="32" y="100"/>
                          </a:lnTo>
                          <a:lnTo>
                            <a:pt x="28" y="94"/>
                          </a:lnTo>
                          <a:lnTo>
                            <a:pt x="0" y="14"/>
                          </a:lnTo>
                          <a:lnTo>
                            <a:pt x="92" y="0"/>
                          </a:lnTo>
                          <a:close/>
                        </a:path>
                      </a:pathLst>
                    </a:custGeom>
                    <a:solidFill>
                      <a:srgbClr val="152F3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20" name="Freeform 455"/>
                    <p:cNvSpPr>
                      <a:spLocks/>
                    </p:cNvSpPr>
                    <p:nvPr/>
                  </p:nvSpPr>
                  <p:spPr bwMode="auto">
                    <a:xfrm>
                      <a:off x="2673" y="1723"/>
                      <a:ext cx="92" cy="83"/>
                    </a:xfrm>
                    <a:custGeom>
                      <a:avLst/>
                      <a:gdLst>
                        <a:gd name="T0" fmla="*/ 74 w 114"/>
                        <a:gd name="T1" fmla="*/ 0 h 104"/>
                        <a:gd name="T2" fmla="*/ 74 w 114"/>
                        <a:gd name="T3" fmla="*/ 0 h 104"/>
                        <a:gd name="T4" fmla="*/ 84 w 114"/>
                        <a:gd name="T5" fmla="*/ 24 h 104"/>
                        <a:gd name="T6" fmla="*/ 89 w 114"/>
                        <a:gd name="T7" fmla="*/ 43 h 104"/>
                        <a:gd name="T8" fmla="*/ 90 w 114"/>
                        <a:gd name="T9" fmla="*/ 49 h 104"/>
                        <a:gd name="T10" fmla="*/ 92 w 114"/>
                        <a:gd name="T11" fmla="*/ 54 h 104"/>
                        <a:gd name="T12" fmla="*/ 92 w 114"/>
                        <a:gd name="T13" fmla="*/ 54 h 104"/>
                        <a:gd name="T14" fmla="*/ 87 w 114"/>
                        <a:gd name="T15" fmla="*/ 59 h 104"/>
                        <a:gd name="T16" fmla="*/ 81 w 114"/>
                        <a:gd name="T17" fmla="*/ 64 h 104"/>
                        <a:gd name="T18" fmla="*/ 69 w 114"/>
                        <a:gd name="T19" fmla="*/ 70 h 104"/>
                        <a:gd name="T20" fmla="*/ 53 w 114"/>
                        <a:gd name="T21" fmla="*/ 77 h 104"/>
                        <a:gd name="T22" fmla="*/ 53 w 114"/>
                        <a:gd name="T23" fmla="*/ 77 h 104"/>
                        <a:gd name="T24" fmla="*/ 39 w 114"/>
                        <a:gd name="T25" fmla="*/ 81 h 104"/>
                        <a:gd name="T26" fmla="*/ 31 w 114"/>
                        <a:gd name="T27" fmla="*/ 83 h 104"/>
                        <a:gd name="T28" fmla="*/ 27 w 114"/>
                        <a:gd name="T29" fmla="*/ 81 h 104"/>
                        <a:gd name="T30" fmla="*/ 26 w 114"/>
                        <a:gd name="T31" fmla="*/ 80 h 104"/>
                        <a:gd name="T32" fmla="*/ 24 w 114"/>
                        <a:gd name="T33" fmla="*/ 75 h 104"/>
                        <a:gd name="T34" fmla="*/ 24 w 114"/>
                        <a:gd name="T35" fmla="*/ 75 h 104"/>
                        <a:gd name="T36" fmla="*/ 0 w 114"/>
                        <a:gd name="T37" fmla="*/ 11 h 104"/>
                        <a:gd name="T38" fmla="*/ 74 w 114"/>
                        <a:gd name="T39" fmla="*/ 0 h 104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</a:gdLst>
                      <a:ahLst/>
                      <a:cxnLst>
                        <a:cxn ang="T40">
                          <a:pos x="T0" y="T1"/>
                        </a:cxn>
                        <a:cxn ang="T41">
                          <a:pos x="T2" y="T3"/>
                        </a:cxn>
                        <a:cxn ang="T42">
                          <a:pos x="T4" y="T5"/>
                        </a:cxn>
                        <a:cxn ang="T43">
                          <a:pos x="T6" y="T7"/>
                        </a:cxn>
                        <a:cxn ang="T44">
                          <a:pos x="T8" y="T9"/>
                        </a:cxn>
                        <a:cxn ang="T45">
                          <a:pos x="T10" y="T11"/>
                        </a:cxn>
                        <a:cxn ang="T46">
                          <a:pos x="T12" y="T13"/>
                        </a:cxn>
                        <a:cxn ang="T47">
                          <a:pos x="T14" y="T15"/>
                        </a:cxn>
                        <a:cxn ang="T48">
                          <a:pos x="T16" y="T17"/>
                        </a:cxn>
                        <a:cxn ang="T49">
                          <a:pos x="T18" y="T19"/>
                        </a:cxn>
                        <a:cxn ang="T50">
                          <a:pos x="T20" y="T21"/>
                        </a:cxn>
                        <a:cxn ang="T51">
                          <a:pos x="T22" y="T23"/>
                        </a:cxn>
                        <a:cxn ang="T52">
                          <a:pos x="T24" y="T25"/>
                        </a:cxn>
                        <a:cxn ang="T53">
                          <a:pos x="T26" y="T27"/>
                        </a:cxn>
                        <a:cxn ang="T54">
                          <a:pos x="T28" y="T29"/>
                        </a:cxn>
                        <a:cxn ang="T55">
                          <a:pos x="T30" y="T31"/>
                        </a:cxn>
                        <a:cxn ang="T56">
                          <a:pos x="T32" y="T33"/>
                        </a:cxn>
                        <a:cxn ang="T57">
                          <a:pos x="T34" y="T35"/>
                        </a:cxn>
                        <a:cxn ang="T58">
                          <a:pos x="T36" y="T37"/>
                        </a:cxn>
                        <a:cxn ang="T59">
                          <a:pos x="T38" y="T39"/>
                        </a:cxn>
                      </a:cxnLst>
                      <a:rect l="0" t="0" r="r" b="b"/>
                      <a:pathLst>
                        <a:path w="114" h="104">
                          <a:moveTo>
                            <a:pt x="92" y="0"/>
                          </a:moveTo>
                          <a:lnTo>
                            <a:pt x="92" y="0"/>
                          </a:lnTo>
                          <a:lnTo>
                            <a:pt x="104" y="30"/>
                          </a:lnTo>
                          <a:lnTo>
                            <a:pt x="110" y="54"/>
                          </a:lnTo>
                          <a:lnTo>
                            <a:pt x="112" y="62"/>
                          </a:lnTo>
                          <a:lnTo>
                            <a:pt x="114" y="68"/>
                          </a:lnTo>
                          <a:lnTo>
                            <a:pt x="108" y="74"/>
                          </a:lnTo>
                          <a:lnTo>
                            <a:pt x="100" y="80"/>
                          </a:lnTo>
                          <a:lnTo>
                            <a:pt x="86" y="88"/>
                          </a:lnTo>
                          <a:lnTo>
                            <a:pt x="66" y="96"/>
                          </a:lnTo>
                          <a:lnTo>
                            <a:pt x="48" y="102"/>
                          </a:lnTo>
                          <a:lnTo>
                            <a:pt x="38" y="104"/>
                          </a:lnTo>
                          <a:lnTo>
                            <a:pt x="34" y="102"/>
                          </a:lnTo>
                          <a:lnTo>
                            <a:pt x="32" y="100"/>
                          </a:lnTo>
                          <a:lnTo>
                            <a:pt x="30" y="94"/>
                          </a:lnTo>
                          <a:lnTo>
                            <a:pt x="0" y="14"/>
                          </a:lnTo>
                          <a:lnTo>
                            <a:pt x="92" y="0"/>
                          </a:lnTo>
                          <a:close/>
                        </a:path>
                      </a:pathLst>
                    </a:custGeom>
                    <a:solidFill>
                      <a:srgbClr val="193A4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21" name="Freeform 456"/>
                    <p:cNvSpPr>
                      <a:spLocks/>
                    </p:cNvSpPr>
                    <p:nvPr/>
                  </p:nvSpPr>
                  <p:spPr bwMode="auto">
                    <a:xfrm>
                      <a:off x="2665" y="1671"/>
                      <a:ext cx="152" cy="79"/>
                    </a:xfrm>
                    <a:custGeom>
                      <a:avLst/>
                      <a:gdLst>
                        <a:gd name="T0" fmla="*/ 146 w 188"/>
                        <a:gd name="T1" fmla="*/ 0 h 98"/>
                        <a:gd name="T2" fmla="*/ 146 w 188"/>
                        <a:gd name="T3" fmla="*/ 0 h 98"/>
                        <a:gd name="T4" fmla="*/ 149 w 188"/>
                        <a:gd name="T5" fmla="*/ 3 h 98"/>
                        <a:gd name="T6" fmla="*/ 152 w 188"/>
                        <a:gd name="T7" fmla="*/ 11 h 98"/>
                        <a:gd name="T8" fmla="*/ 152 w 188"/>
                        <a:gd name="T9" fmla="*/ 16 h 98"/>
                        <a:gd name="T10" fmla="*/ 152 w 188"/>
                        <a:gd name="T11" fmla="*/ 21 h 98"/>
                        <a:gd name="T12" fmla="*/ 149 w 188"/>
                        <a:gd name="T13" fmla="*/ 27 h 98"/>
                        <a:gd name="T14" fmla="*/ 144 w 188"/>
                        <a:gd name="T15" fmla="*/ 32 h 98"/>
                        <a:gd name="T16" fmla="*/ 144 w 188"/>
                        <a:gd name="T17" fmla="*/ 32 h 98"/>
                        <a:gd name="T18" fmla="*/ 113 w 188"/>
                        <a:gd name="T19" fmla="*/ 55 h 98"/>
                        <a:gd name="T20" fmla="*/ 99 w 188"/>
                        <a:gd name="T21" fmla="*/ 64 h 98"/>
                        <a:gd name="T22" fmla="*/ 89 w 188"/>
                        <a:gd name="T23" fmla="*/ 69 h 98"/>
                        <a:gd name="T24" fmla="*/ 89 w 188"/>
                        <a:gd name="T25" fmla="*/ 69 h 98"/>
                        <a:gd name="T26" fmla="*/ 74 w 188"/>
                        <a:gd name="T27" fmla="*/ 73 h 98"/>
                        <a:gd name="T28" fmla="*/ 53 w 188"/>
                        <a:gd name="T29" fmla="*/ 77 h 98"/>
                        <a:gd name="T30" fmla="*/ 31 w 188"/>
                        <a:gd name="T31" fmla="*/ 79 h 98"/>
                        <a:gd name="T32" fmla="*/ 23 w 188"/>
                        <a:gd name="T33" fmla="*/ 79 h 98"/>
                        <a:gd name="T34" fmla="*/ 16 w 188"/>
                        <a:gd name="T35" fmla="*/ 77 h 98"/>
                        <a:gd name="T36" fmla="*/ 16 w 188"/>
                        <a:gd name="T37" fmla="*/ 77 h 98"/>
                        <a:gd name="T38" fmla="*/ 13 w 188"/>
                        <a:gd name="T39" fmla="*/ 76 h 98"/>
                        <a:gd name="T40" fmla="*/ 10 w 188"/>
                        <a:gd name="T41" fmla="*/ 73 h 98"/>
                        <a:gd name="T42" fmla="*/ 5 w 188"/>
                        <a:gd name="T43" fmla="*/ 64 h 98"/>
                        <a:gd name="T44" fmla="*/ 0 w 188"/>
                        <a:gd name="T45" fmla="*/ 55 h 98"/>
                        <a:gd name="T46" fmla="*/ 0 w 188"/>
                        <a:gd name="T47" fmla="*/ 55 h 98"/>
                        <a:gd name="T48" fmla="*/ 65 w 188"/>
                        <a:gd name="T49" fmla="*/ 27 h 98"/>
                        <a:gd name="T50" fmla="*/ 113 w 188"/>
                        <a:gd name="T51" fmla="*/ 10 h 98"/>
                        <a:gd name="T52" fmla="*/ 133 w 188"/>
                        <a:gd name="T53" fmla="*/ 3 h 98"/>
                        <a:gd name="T54" fmla="*/ 146 w 188"/>
                        <a:gd name="T55" fmla="*/ 0 h 98"/>
                        <a:gd name="T56" fmla="*/ 146 w 188"/>
                        <a:gd name="T57" fmla="*/ 0 h 98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</a:gdLst>
                      <a:ahLst/>
                      <a:cxnLst>
                        <a:cxn ang="T58">
                          <a:pos x="T0" y="T1"/>
                        </a:cxn>
                        <a:cxn ang="T59">
                          <a:pos x="T2" y="T3"/>
                        </a:cxn>
                        <a:cxn ang="T60">
                          <a:pos x="T4" y="T5"/>
                        </a:cxn>
                        <a:cxn ang="T61">
                          <a:pos x="T6" y="T7"/>
                        </a:cxn>
                        <a:cxn ang="T62">
                          <a:pos x="T8" y="T9"/>
                        </a:cxn>
                        <a:cxn ang="T63">
                          <a:pos x="T10" y="T11"/>
                        </a:cxn>
                        <a:cxn ang="T64">
                          <a:pos x="T12" y="T13"/>
                        </a:cxn>
                        <a:cxn ang="T65">
                          <a:pos x="T14" y="T15"/>
                        </a:cxn>
                        <a:cxn ang="T66">
                          <a:pos x="T16" y="T17"/>
                        </a:cxn>
                        <a:cxn ang="T67">
                          <a:pos x="T18" y="T19"/>
                        </a:cxn>
                        <a:cxn ang="T68">
                          <a:pos x="T20" y="T21"/>
                        </a:cxn>
                        <a:cxn ang="T69">
                          <a:pos x="T22" y="T23"/>
                        </a:cxn>
                        <a:cxn ang="T70">
                          <a:pos x="T24" y="T25"/>
                        </a:cxn>
                        <a:cxn ang="T71">
                          <a:pos x="T26" y="T27"/>
                        </a:cxn>
                        <a:cxn ang="T72">
                          <a:pos x="T28" y="T29"/>
                        </a:cxn>
                        <a:cxn ang="T73">
                          <a:pos x="T30" y="T31"/>
                        </a:cxn>
                        <a:cxn ang="T74">
                          <a:pos x="T32" y="T33"/>
                        </a:cxn>
                        <a:cxn ang="T75">
                          <a:pos x="T34" y="T35"/>
                        </a:cxn>
                        <a:cxn ang="T76">
                          <a:pos x="T36" y="T37"/>
                        </a:cxn>
                        <a:cxn ang="T77">
                          <a:pos x="T38" y="T39"/>
                        </a:cxn>
                        <a:cxn ang="T78">
                          <a:pos x="T40" y="T41"/>
                        </a:cxn>
                        <a:cxn ang="T79">
                          <a:pos x="T42" y="T43"/>
                        </a:cxn>
                        <a:cxn ang="T80">
                          <a:pos x="T44" y="T45"/>
                        </a:cxn>
                        <a:cxn ang="T81">
                          <a:pos x="T46" y="T47"/>
                        </a:cxn>
                        <a:cxn ang="T82">
                          <a:pos x="T48" y="T49"/>
                        </a:cxn>
                        <a:cxn ang="T83">
                          <a:pos x="T50" y="T51"/>
                        </a:cxn>
                        <a:cxn ang="T84">
                          <a:pos x="T52" y="T53"/>
                        </a:cxn>
                        <a:cxn ang="T85">
                          <a:pos x="T54" y="T55"/>
                        </a:cxn>
                        <a:cxn ang="T86">
                          <a:pos x="T56" y="T57"/>
                        </a:cxn>
                      </a:cxnLst>
                      <a:rect l="0" t="0" r="r" b="b"/>
                      <a:pathLst>
                        <a:path w="188" h="98">
                          <a:moveTo>
                            <a:pt x="180" y="0"/>
                          </a:moveTo>
                          <a:lnTo>
                            <a:pt x="180" y="0"/>
                          </a:lnTo>
                          <a:lnTo>
                            <a:pt x="184" y="4"/>
                          </a:lnTo>
                          <a:lnTo>
                            <a:pt x="188" y="14"/>
                          </a:lnTo>
                          <a:lnTo>
                            <a:pt x="188" y="20"/>
                          </a:lnTo>
                          <a:lnTo>
                            <a:pt x="188" y="26"/>
                          </a:lnTo>
                          <a:lnTo>
                            <a:pt x="184" y="34"/>
                          </a:lnTo>
                          <a:lnTo>
                            <a:pt x="178" y="40"/>
                          </a:lnTo>
                          <a:lnTo>
                            <a:pt x="140" y="68"/>
                          </a:lnTo>
                          <a:lnTo>
                            <a:pt x="122" y="80"/>
                          </a:lnTo>
                          <a:lnTo>
                            <a:pt x="110" y="86"/>
                          </a:lnTo>
                          <a:lnTo>
                            <a:pt x="92" y="90"/>
                          </a:lnTo>
                          <a:lnTo>
                            <a:pt x="66" y="96"/>
                          </a:lnTo>
                          <a:lnTo>
                            <a:pt x="38" y="98"/>
                          </a:lnTo>
                          <a:lnTo>
                            <a:pt x="28" y="98"/>
                          </a:lnTo>
                          <a:lnTo>
                            <a:pt x="20" y="96"/>
                          </a:lnTo>
                          <a:lnTo>
                            <a:pt x="16" y="94"/>
                          </a:lnTo>
                          <a:lnTo>
                            <a:pt x="12" y="90"/>
                          </a:lnTo>
                          <a:lnTo>
                            <a:pt x="6" y="80"/>
                          </a:lnTo>
                          <a:lnTo>
                            <a:pt x="0" y="68"/>
                          </a:lnTo>
                          <a:lnTo>
                            <a:pt x="80" y="34"/>
                          </a:lnTo>
                          <a:lnTo>
                            <a:pt x="140" y="12"/>
                          </a:lnTo>
                          <a:lnTo>
                            <a:pt x="164" y="4"/>
                          </a:lnTo>
                          <a:lnTo>
                            <a:pt x="180" y="0"/>
                          </a:lnTo>
                          <a:close/>
                        </a:path>
                      </a:pathLst>
                    </a:custGeom>
                    <a:solidFill>
                      <a:srgbClr val="152F3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22" name="Freeform 457"/>
                    <p:cNvSpPr>
                      <a:spLocks/>
                    </p:cNvSpPr>
                    <p:nvPr/>
                  </p:nvSpPr>
                  <p:spPr bwMode="auto">
                    <a:xfrm>
                      <a:off x="2666" y="1668"/>
                      <a:ext cx="150" cy="76"/>
                    </a:xfrm>
                    <a:custGeom>
                      <a:avLst/>
                      <a:gdLst>
                        <a:gd name="T0" fmla="*/ 143 w 184"/>
                        <a:gd name="T1" fmla="*/ 0 h 94"/>
                        <a:gd name="T2" fmla="*/ 143 w 184"/>
                        <a:gd name="T3" fmla="*/ 0 h 94"/>
                        <a:gd name="T4" fmla="*/ 145 w 184"/>
                        <a:gd name="T5" fmla="*/ 3 h 94"/>
                        <a:gd name="T6" fmla="*/ 150 w 184"/>
                        <a:gd name="T7" fmla="*/ 10 h 94"/>
                        <a:gd name="T8" fmla="*/ 150 w 184"/>
                        <a:gd name="T9" fmla="*/ 13 h 94"/>
                        <a:gd name="T10" fmla="*/ 150 w 184"/>
                        <a:gd name="T11" fmla="*/ 18 h 94"/>
                        <a:gd name="T12" fmla="*/ 147 w 184"/>
                        <a:gd name="T13" fmla="*/ 23 h 94"/>
                        <a:gd name="T14" fmla="*/ 140 w 184"/>
                        <a:gd name="T15" fmla="*/ 27 h 94"/>
                        <a:gd name="T16" fmla="*/ 140 w 184"/>
                        <a:gd name="T17" fmla="*/ 27 h 94"/>
                        <a:gd name="T18" fmla="*/ 111 w 184"/>
                        <a:gd name="T19" fmla="*/ 50 h 94"/>
                        <a:gd name="T20" fmla="*/ 96 w 184"/>
                        <a:gd name="T21" fmla="*/ 60 h 94"/>
                        <a:gd name="T22" fmla="*/ 86 w 184"/>
                        <a:gd name="T23" fmla="*/ 65 h 94"/>
                        <a:gd name="T24" fmla="*/ 86 w 184"/>
                        <a:gd name="T25" fmla="*/ 65 h 94"/>
                        <a:gd name="T26" fmla="*/ 72 w 184"/>
                        <a:gd name="T27" fmla="*/ 68 h 94"/>
                        <a:gd name="T28" fmla="*/ 49 w 184"/>
                        <a:gd name="T29" fmla="*/ 73 h 94"/>
                        <a:gd name="T30" fmla="*/ 28 w 184"/>
                        <a:gd name="T31" fmla="*/ 76 h 94"/>
                        <a:gd name="T32" fmla="*/ 18 w 184"/>
                        <a:gd name="T33" fmla="*/ 76 h 94"/>
                        <a:gd name="T34" fmla="*/ 13 w 184"/>
                        <a:gd name="T35" fmla="*/ 74 h 94"/>
                        <a:gd name="T36" fmla="*/ 13 w 184"/>
                        <a:gd name="T37" fmla="*/ 74 h 94"/>
                        <a:gd name="T38" fmla="*/ 7 w 184"/>
                        <a:gd name="T39" fmla="*/ 70 h 94"/>
                        <a:gd name="T40" fmla="*/ 2 w 184"/>
                        <a:gd name="T41" fmla="*/ 63 h 94"/>
                        <a:gd name="T42" fmla="*/ 0 w 184"/>
                        <a:gd name="T43" fmla="*/ 57 h 94"/>
                        <a:gd name="T44" fmla="*/ 0 w 184"/>
                        <a:gd name="T45" fmla="*/ 57 h 94"/>
                        <a:gd name="T46" fmla="*/ 64 w 184"/>
                        <a:gd name="T47" fmla="*/ 29 h 94"/>
                        <a:gd name="T48" fmla="*/ 111 w 184"/>
                        <a:gd name="T49" fmla="*/ 10 h 94"/>
                        <a:gd name="T50" fmla="*/ 130 w 184"/>
                        <a:gd name="T51" fmla="*/ 3 h 94"/>
                        <a:gd name="T52" fmla="*/ 143 w 184"/>
                        <a:gd name="T53" fmla="*/ 0 h 94"/>
                        <a:gd name="T54" fmla="*/ 143 w 184"/>
                        <a:gd name="T55" fmla="*/ 0 h 94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</a:gdLst>
                      <a:ahLst/>
                      <a:cxnLst>
                        <a:cxn ang="T56">
                          <a:pos x="T0" y="T1"/>
                        </a:cxn>
                        <a:cxn ang="T57">
                          <a:pos x="T2" y="T3"/>
                        </a:cxn>
                        <a:cxn ang="T58">
                          <a:pos x="T4" y="T5"/>
                        </a:cxn>
                        <a:cxn ang="T59">
                          <a:pos x="T6" y="T7"/>
                        </a:cxn>
                        <a:cxn ang="T60">
                          <a:pos x="T8" y="T9"/>
                        </a:cxn>
                        <a:cxn ang="T61">
                          <a:pos x="T10" y="T11"/>
                        </a:cxn>
                        <a:cxn ang="T62">
                          <a:pos x="T12" y="T13"/>
                        </a:cxn>
                        <a:cxn ang="T63">
                          <a:pos x="T14" y="T15"/>
                        </a:cxn>
                        <a:cxn ang="T64">
                          <a:pos x="T16" y="T17"/>
                        </a:cxn>
                        <a:cxn ang="T65">
                          <a:pos x="T18" y="T19"/>
                        </a:cxn>
                        <a:cxn ang="T66">
                          <a:pos x="T20" y="T21"/>
                        </a:cxn>
                        <a:cxn ang="T67">
                          <a:pos x="T22" y="T23"/>
                        </a:cxn>
                        <a:cxn ang="T68">
                          <a:pos x="T24" y="T25"/>
                        </a:cxn>
                        <a:cxn ang="T69">
                          <a:pos x="T26" y="T27"/>
                        </a:cxn>
                        <a:cxn ang="T70">
                          <a:pos x="T28" y="T29"/>
                        </a:cxn>
                        <a:cxn ang="T71">
                          <a:pos x="T30" y="T31"/>
                        </a:cxn>
                        <a:cxn ang="T72">
                          <a:pos x="T32" y="T33"/>
                        </a:cxn>
                        <a:cxn ang="T73">
                          <a:pos x="T34" y="T35"/>
                        </a:cxn>
                        <a:cxn ang="T74">
                          <a:pos x="T36" y="T37"/>
                        </a:cxn>
                        <a:cxn ang="T75">
                          <a:pos x="T38" y="T39"/>
                        </a:cxn>
                        <a:cxn ang="T76">
                          <a:pos x="T40" y="T41"/>
                        </a:cxn>
                        <a:cxn ang="T77">
                          <a:pos x="T42" y="T43"/>
                        </a:cxn>
                        <a:cxn ang="T78">
                          <a:pos x="T44" y="T45"/>
                        </a:cxn>
                        <a:cxn ang="T79">
                          <a:pos x="T46" y="T47"/>
                        </a:cxn>
                        <a:cxn ang="T80">
                          <a:pos x="T48" y="T49"/>
                        </a:cxn>
                        <a:cxn ang="T81">
                          <a:pos x="T50" y="T51"/>
                        </a:cxn>
                        <a:cxn ang="T82">
                          <a:pos x="T52" y="T53"/>
                        </a:cxn>
                        <a:cxn ang="T83">
                          <a:pos x="T54" y="T55"/>
                        </a:cxn>
                      </a:cxnLst>
                      <a:rect l="0" t="0" r="r" b="b"/>
                      <a:pathLst>
                        <a:path w="184" h="94">
                          <a:moveTo>
                            <a:pt x="176" y="0"/>
                          </a:moveTo>
                          <a:lnTo>
                            <a:pt x="176" y="0"/>
                          </a:lnTo>
                          <a:lnTo>
                            <a:pt x="178" y="4"/>
                          </a:lnTo>
                          <a:lnTo>
                            <a:pt x="184" y="12"/>
                          </a:lnTo>
                          <a:lnTo>
                            <a:pt x="184" y="16"/>
                          </a:lnTo>
                          <a:lnTo>
                            <a:pt x="184" y="22"/>
                          </a:lnTo>
                          <a:lnTo>
                            <a:pt x="180" y="28"/>
                          </a:lnTo>
                          <a:lnTo>
                            <a:pt x="172" y="34"/>
                          </a:lnTo>
                          <a:lnTo>
                            <a:pt x="136" y="62"/>
                          </a:lnTo>
                          <a:lnTo>
                            <a:pt x="118" y="74"/>
                          </a:lnTo>
                          <a:lnTo>
                            <a:pt x="106" y="80"/>
                          </a:lnTo>
                          <a:lnTo>
                            <a:pt x="88" y="84"/>
                          </a:lnTo>
                          <a:lnTo>
                            <a:pt x="60" y="90"/>
                          </a:lnTo>
                          <a:lnTo>
                            <a:pt x="34" y="94"/>
                          </a:lnTo>
                          <a:lnTo>
                            <a:pt x="22" y="94"/>
                          </a:lnTo>
                          <a:lnTo>
                            <a:pt x="16" y="92"/>
                          </a:lnTo>
                          <a:lnTo>
                            <a:pt x="8" y="86"/>
                          </a:lnTo>
                          <a:lnTo>
                            <a:pt x="2" y="78"/>
                          </a:lnTo>
                          <a:lnTo>
                            <a:pt x="0" y="70"/>
                          </a:lnTo>
                          <a:lnTo>
                            <a:pt x="78" y="36"/>
                          </a:lnTo>
                          <a:lnTo>
                            <a:pt x="136" y="12"/>
                          </a:lnTo>
                          <a:lnTo>
                            <a:pt x="160" y="4"/>
                          </a:lnTo>
                          <a:lnTo>
                            <a:pt x="176" y="0"/>
                          </a:lnTo>
                          <a:close/>
                        </a:path>
                      </a:pathLst>
                    </a:custGeom>
                    <a:solidFill>
                      <a:srgbClr val="193A4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23" name="Freeform 458"/>
                    <p:cNvSpPr>
                      <a:spLocks/>
                    </p:cNvSpPr>
                    <p:nvPr/>
                  </p:nvSpPr>
                  <p:spPr bwMode="auto">
                    <a:xfrm>
                      <a:off x="2746" y="1724"/>
                      <a:ext cx="16" cy="15"/>
                    </a:xfrm>
                    <a:custGeom>
                      <a:avLst/>
                      <a:gdLst>
                        <a:gd name="T0" fmla="*/ 2 w 20"/>
                        <a:gd name="T1" fmla="*/ 15 h 18"/>
                        <a:gd name="T2" fmla="*/ 16 w 20"/>
                        <a:gd name="T3" fmla="*/ 10 h 18"/>
                        <a:gd name="T4" fmla="*/ 13 w 20"/>
                        <a:gd name="T5" fmla="*/ 0 h 18"/>
                        <a:gd name="T6" fmla="*/ 0 w 20"/>
                        <a:gd name="T7" fmla="*/ 5 h 18"/>
                        <a:gd name="T8" fmla="*/ 2 w 20"/>
                        <a:gd name="T9" fmla="*/ 15 h 1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20" h="18">
                          <a:moveTo>
                            <a:pt x="2" y="18"/>
                          </a:moveTo>
                          <a:lnTo>
                            <a:pt x="20" y="12"/>
                          </a:lnTo>
                          <a:lnTo>
                            <a:pt x="16" y="0"/>
                          </a:lnTo>
                          <a:lnTo>
                            <a:pt x="0" y="6"/>
                          </a:lnTo>
                          <a:lnTo>
                            <a:pt x="2" y="18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24" name="Freeform 459"/>
                    <p:cNvSpPr>
                      <a:spLocks/>
                    </p:cNvSpPr>
                    <p:nvPr/>
                  </p:nvSpPr>
                  <p:spPr bwMode="auto">
                    <a:xfrm>
                      <a:off x="2658" y="1434"/>
                      <a:ext cx="145" cy="219"/>
                    </a:xfrm>
                    <a:custGeom>
                      <a:avLst/>
                      <a:gdLst>
                        <a:gd name="T0" fmla="*/ 145 w 178"/>
                        <a:gd name="T1" fmla="*/ 219 h 272"/>
                        <a:gd name="T2" fmla="*/ 145 w 178"/>
                        <a:gd name="T3" fmla="*/ 219 h 272"/>
                        <a:gd name="T4" fmla="*/ 127 w 178"/>
                        <a:gd name="T5" fmla="*/ 184 h 272"/>
                        <a:gd name="T6" fmla="*/ 106 w 178"/>
                        <a:gd name="T7" fmla="*/ 147 h 272"/>
                        <a:gd name="T8" fmla="*/ 81 w 178"/>
                        <a:gd name="T9" fmla="*/ 105 h 272"/>
                        <a:gd name="T10" fmla="*/ 57 w 178"/>
                        <a:gd name="T11" fmla="*/ 63 h 272"/>
                        <a:gd name="T12" fmla="*/ 33 w 178"/>
                        <a:gd name="T13" fmla="*/ 27 h 272"/>
                        <a:gd name="T14" fmla="*/ 23 w 178"/>
                        <a:gd name="T15" fmla="*/ 14 h 272"/>
                        <a:gd name="T16" fmla="*/ 13 w 178"/>
                        <a:gd name="T17" fmla="*/ 5 h 272"/>
                        <a:gd name="T18" fmla="*/ 5 w 178"/>
                        <a:gd name="T19" fmla="*/ 0 h 272"/>
                        <a:gd name="T20" fmla="*/ 2 w 178"/>
                        <a:gd name="T21" fmla="*/ 0 h 272"/>
                        <a:gd name="T22" fmla="*/ 0 w 178"/>
                        <a:gd name="T23" fmla="*/ 2 h 272"/>
                        <a:gd name="T24" fmla="*/ 0 w 178"/>
                        <a:gd name="T25" fmla="*/ 2 h 272"/>
                        <a:gd name="T26" fmla="*/ 2 w 178"/>
                        <a:gd name="T27" fmla="*/ 2 h 272"/>
                        <a:gd name="T28" fmla="*/ 7 w 178"/>
                        <a:gd name="T29" fmla="*/ 5 h 272"/>
                        <a:gd name="T30" fmla="*/ 15 w 178"/>
                        <a:gd name="T31" fmla="*/ 14 h 272"/>
                        <a:gd name="T32" fmla="*/ 28 w 178"/>
                        <a:gd name="T33" fmla="*/ 31 h 272"/>
                        <a:gd name="T34" fmla="*/ 46 w 178"/>
                        <a:gd name="T35" fmla="*/ 56 h 272"/>
                        <a:gd name="T36" fmla="*/ 67 w 178"/>
                        <a:gd name="T37" fmla="*/ 95 h 272"/>
                        <a:gd name="T38" fmla="*/ 94 w 178"/>
                        <a:gd name="T39" fmla="*/ 148 h 272"/>
                        <a:gd name="T40" fmla="*/ 127 w 178"/>
                        <a:gd name="T41" fmla="*/ 217 h 272"/>
                        <a:gd name="T42" fmla="*/ 145 w 178"/>
                        <a:gd name="T43" fmla="*/ 219 h 272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</a:gdLst>
                      <a:ahLst/>
                      <a:cxnLst>
                        <a:cxn ang="T44">
                          <a:pos x="T0" y="T1"/>
                        </a:cxn>
                        <a:cxn ang="T45">
                          <a:pos x="T2" y="T3"/>
                        </a:cxn>
                        <a:cxn ang="T46">
                          <a:pos x="T4" y="T5"/>
                        </a:cxn>
                        <a:cxn ang="T47">
                          <a:pos x="T6" y="T7"/>
                        </a:cxn>
                        <a:cxn ang="T48">
                          <a:pos x="T8" y="T9"/>
                        </a:cxn>
                        <a:cxn ang="T49">
                          <a:pos x="T10" y="T11"/>
                        </a:cxn>
                        <a:cxn ang="T50">
                          <a:pos x="T12" y="T13"/>
                        </a:cxn>
                        <a:cxn ang="T51">
                          <a:pos x="T14" y="T15"/>
                        </a:cxn>
                        <a:cxn ang="T52">
                          <a:pos x="T16" y="T17"/>
                        </a:cxn>
                        <a:cxn ang="T53">
                          <a:pos x="T18" y="T19"/>
                        </a:cxn>
                        <a:cxn ang="T54">
                          <a:pos x="T20" y="T21"/>
                        </a:cxn>
                        <a:cxn ang="T55">
                          <a:pos x="T22" y="T23"/>
                        </a:cxn>
                        <a:cxn ang="T56">
                          <a:pos x="T24" y="T25"/>
                        </a:cxn>
                        <a:cxn ang="T57">
                          <a:pos x="T26" y="T27"/>
                        </a:cxn>
                        <a:cxn ang="T58">
                          <a:pos x="T28" y="T29"/>
                        </a:cxn>
                        <a:cxn ang="T59">
                          <a:pos x="T30" y="T31"/>
                        </a:cxn>
                        <a:cxn ang="T60">
                          <a:pos x="T32" y="T33"/>
                        </a:cxn>
                        <a:cxn ang="T61">
                          <a:pos x="T34" y="T35"/>
                        </a:cxn>
                        <a:cxn ang="T62">
                          <a:pos x="T36" y="T37"/>
                        </a:cxn>
                        <a:cxn ang="T63">
                          <a:pos x="T38" y="T39"/>
                        </a:cxn>
                        <a:cxn ang="T64">
                          <a:pos x="T40" y="T41"/>
                        </a:cxn>
                        <a:cxn ang="T65">
                          <a:pos x="T42" y="T43"/>
                        </a:cxn>
                      </a:cxnLst>
                      <a:rect l="0" t="0" r="r" b="b"/>
                      <a:pathLst>
                        <a:path w="178" h="272">
                          <a:moveTo>
                            <a:pt x="178" y="272"/>
                          </a:moveTo>
                          <a:lnTo>
                            <a:pt x="178" y="272"/>
                          </a:lnTo>
                          <a:lnTo>
                            <a:pt x="156" y="228"/>
                          </a:lnTo>
                          <a:lnTo>
                            <a:pt x="130" y="182"/>
                          </a:lnTo>
                          <a:lnTo>
                            <a:pt x="100" y="130"/>
                          </a:lnTo>
                          <a:lnTo>
                            <a:pt x="70" y="78"/>
                          </a:lnTo>
                          <a:lnTo>
                            <a:pt x="40" y="34"/>
                          </a:lnTo>
                          <a:lnTo>
                            <a:pt x="28" y="18"/>
                          </a:lnTo>
                          <a:lnTo>
                            <a:pt x="16" y="6"/>
                          </a:lnTo>
                          <a:lnTo>
                            <a:pt x="6" y="0"/>
                          </a:lnTo>
                          <a:lnTo>
                            <a:pt x="2" y="0"/>
                          </a:lnTo>
                          <a:lnTo>
                            <a:pt x="0" y="2"/>
                          </a:lnTo>
                          <a:lnTo>
                            <a:pt x="2" y="2"/>
                          </a:lnTo>
                          <a:lnTo>
                            <a:pt x="8" y="6"/>
                          </a:lnTo>
                          <a:lnTo>
                            <a:pt x="18" y="18"/>
                          </a:lnTo>
                          <a:lnTo>
                            <a:pt x="34" y="38"/>
                          </a:lnTo>
                          <a:lnTo>
                            <a:pt x="56" y="70"/>
                          </a:lnTo>
                          <a:lnTo>
                            <a:pt x="82" y="118"/>
                          </a:lnTo>
                          <a:lnTo>
                            <a:pt x="116" y="184"/>
                          </a:lnTo>
                          <a:lnTo>
                            <a:pt x="156" y="270"/>
                          </a:lnTo>
                          <a:lnTo>
                            <a:pt x="178" y="272"/>
                          </a:lnTo>
                          <a:close/>
                        </a:path>
                      </a:pathLst>
                    </a:cu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25" name="Freeform 460"/>
                    <p:cNvSpPr>
                      <a:spLocks/>
                    </p:cNvSpPr>
                    <p:nvPr/>
                  </p:nvSpPr>
                  <p:spPr bwMode="auto">
                    <a:xfrm>
                      <a:off x="2780" y="1648"/>
                      <a:ext cx="27" cy="13"/>
                    </a:xfrm>
                    <a:custGeom>
                      <a:avLst/>
                      <a:gdLst>
                        <a:gd name="T0" fmla="*/ 2 w 34"/>
                        <a:gd name="T1" fmla="*/ 0 h 16"/>
                        <a:gd name="T2" fmla="*/ 24 w 34"/>
                        <a:gd name="T3" fmla="*/ 0 h 16"/>
                        <a:gd name="T4" fmla="*/ 27 w 34"/>
                        <a:gd name="T5" fmla="*/ 11 h 16"/>
                        <a:gd name="T6" fmla="*/ 24 w 34"/>
                        <a:gd name="T7" fmla="*/ 13 h 16"/>
                        <a:gd name="T8" fmla="*/ 24 w 34"/>
                        <a:gd name="T9" fmla="*/ 13 h 16"/>
                        <a:gd name="T10" fmla="*/ 21 w 34"/>
                        <a:gd name="T11" fmla="*/ 3 h 16"/>
                        <a:gd name="T12" fmla="*/ 21 w 34"/>
                        <a:gd name="T13" fmla="*/ 3 h 16"/>
                        <a:gd name="T14" fmla="*/ 5 w 34"/>
                        <a:gd name="T15" fmla="*/ 3 h 16"/>
                        <a:gd name="T16" fmla="*/ 5 w 34"/>
                        <a:gd name="T17" fmla="*/ 3 h 16"/>
                        <a:gd name="T18" fmla="*/ 5 w 34"/>
                        <a:gd name="T19" fmla="*/ 10 h 16"/>
                        <a:gd name="T20" fmla="*/ 2 w 34"/>
                        <a:gd name="T21" fmla="*/ 10 h 16"/>
                        <a:gd name="T22" fmla="*/ 0 w 34"/>
                        <a:gd name="T23" fmla="*/ 0 h 16"/>
                        <a:gd name="T24" fmla="*/ 2 w 34"/>
                        <a:gd name="T25" fmla="*/ 0 h 1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</a:gdLst>
                      <a:ahLst/>
                      <a:cxnLst>
                        <a:cxn ang="T26">
                          <a:pos x="T0" y="T1"/>
                        </a:cxn>
                        <a:cxn ang="T27">
                          <a:pos x="T2" y="T3"/>
                        </a:cxn>
                        <a:cxn ang="T28">
                          <a:pos x="T4" y="T5"/>
                        </a:cxn>
                        <a:cxn ang="T29">
                          <a:pos x="T6" y="T7"/>
                        </a:cxn>
                        <a:cxn ang="T30">
                          <a:pos x="T8" y="T9"/>
                        </a:cxn>
                        <a:cxn ang="T31">
                          <a:pos x="T10" y="T11"/>
                        </a:cxn>
                        <a:cxn ang="T32">
                          <a:pos x="T12" y="T13"/>
                        </a:cxn>
                        <a:cxn ang="T33">
                          <a:pos x="T14" y="T15"/>
                        </a:cxn>
                        <a:cxn ang="T34">
                          <a:pos x="T16" y="T17"/>
                        </a:cxn>
                        <a:cxn ang="T35">
                          <a:pos x="T18" y="T19"/>
                        </a:cxn>
                        <a:cxn ang="T36">
                          <a:pos x="T20" y="T21"/>
                        </a:cxn>
                        <a:cxn ang="T37">
                          <a:pos x="T22" y="T23"/>
                        </a:cxn>
                        <a:cxn ang="T38">
                          <a:pos x="T24" y="T25"/>
                        </a:cxn>
                      </a:cxnLst>
                      <a:rect l="0" t="0" r="r" b="b"/>
                      <a:pathLst>
                        <a:path w="34" h="16">
                          <a:moveTo>
                            <a:pt x="2" y="0"/>
                          </a:moveTo>
                          <a:lnTo>
                            <a:pt x="30" y="0"/>
                          </a:lnTo>
                          <a:lnTo>
                            <a:pt x="34" y="14"/>
                          </a:lnTo>
                          <a:lnTo>
                            <a:pt x="30" y="16"/>
                          </a:lnTo>
                          <a:lnTo>
                            <a:pt x="26" y="4"/>
                          </a:lnTo>
                          <a:lnTo>
                            <a:pt x="6" y="4"/>
                          </a:lnTo>
                          <a:lnTo>
                            <a:pt x="6" y="12"/>
                          </a:lnTo>
                          <a:lnTo>
                            <a:pt x="2" y="12"/>
                          </a:lnTo>
                          <a:lnTo>
                            <a:pt x="0" y="0"/>
                          </a:lnTo>
                          <a:lnTo>
                            <a:pt x="2" y="0"/>
                          </a:lnTo>
                          <a:close/>
                        </a:path>
                      </a:pathLst>
                    </a:cu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26" name="Freeform 461"/>
                    <p:cNvSpPr>
                      <a:spLocks/>
                    </p:cNvSpPr>
                    <p:nvPr/>
                  </p:nvSpPr>
                  <p:spPr bwMode="auto">
                    <a:xfrm>
                      <a:off x="2624" y="1435"/>
                      <a:ext cx="36" cy="275"/>
                    </a:xfrm>
                    <a:custGeom>
                      <a:avLst/>
                      <a:gdLst>
                        <a:gd name="T0" fmla="*/ 21 w 44"/>
                        <a:gd name="T1" fmla="*/ 272 h 340"/>
                        <a:gd name="T2" fmla="*/ 21 w 44"/>
                        <a:gd name="T3" fmla="*/ 272 h 340"/>
                        <a:gd name="T4" fmla="*/ 13 w 44"/>
                        <a:gd name="T5" fmla="*/ 226 h 340"/>
                        <a:gd name="T6" fmla="*/ 7 w 44"/>
                        <a:gd name="T7" fmla="*/ 181 h 340"/>
                        <a:gd name="T8" fmla="*/ 2 w 44"/>
                        <a:gd name="T9" fmla="*/ 128 h 340"/>
                        <a:gd name="T10" fmla="*/ 0 w 44"/>
                        <a:gd name="T11" fmla="*/ 102 h 340"/>
                        <a:gd name="T12" fmla="*/ 0 w 44"/>
                        <a:gd name="T13" fmla="*/ 78 h 340"/>
                        <a:gd name="T14" fmla="*/ 0 w 44"/>
                        <a:gd name="T15" fmla="*/ 55 h 340"/>
                        <a:gd name="T16" fmla="*/ 3 w 44"/>
                        <a:gd name="T17" fmla="*/ 34 h 340"/>
                        <a:gd name="T18" fmla="*/ 8 w 44"/>
                        <a:gd name="T19" fmla="*/ 18 h 340"/>
                        <a:gd name="T20" fmla="*/ 11 w 44"/>
                        <a:gd name="T21" fmla="*/ 11 h 340"/>
                        <a:gd name="T22" fmla="*/ 15 w 44"/>
                        <a:gd name="T23" fmla="*/ 6 h 340"/>
                        <a:gd name="T24" fmla="*/ 20 w 44"/>
                        <a:gd name="T25" fmla="*/ 2 h 340"/>
                        <a:gd name="T26" fmla="*/ 25 w 44"/>
                        <a:gd name="T27" fmla="*/ 0 h 340"/>
                        <a:gd name="T28" fmla="*/ 29 w 44"/>
                        <a:gd name="T29" fmla="*/ 0 h 340"/>
                        <a:gd name="T30" fmla="*/ 36 w 44"/>
                        <a:gd name="T31" fmla="*/ 0 h 340"/>
                        <a:gd name="T32" fmla="*/ 36 w 44"/>
                        <a:gd name="T33" fmla="*/ 0 h 340"/>
                        <a:gd name="T34" fmla="*/ 34 w 44"/>
                        <a:gd name="T35" fmla="*/ 0 h 340"/>
                        <a:gd name="T36" fmla="*/ 28 w 44"/>
                        <a:gd name="T37" fmla="*/ 3 h 340"/>
                        <a:gd name="T38" fmla="*/ 25 w 44"/>
                        <a:gd name="T39" fmla="*/ 6 h 340"/>
                        <a:gd name="T40" fmla="*/ 20 w 44"/>
                        <a:gd name="T41" fmla="*/ 11 h 340"/>
                        <a:gd name="T42" fmla="*/ 16 w 44"/>
                        <a:gd name="T43" fmla="*/ 19 h 340"/>
                        <a:gd name="T44" fmla="*/ 13 w 44"/>
                        <a:gd name="T45" fmla="*/ 31 h 340"/>
                        <a:gd name="T46" fmla="*/ 11 w 44"/>
                        <a:gd name="T47" fmla="*/ 44 h 340"/>
                        <a:gd name="T48" fmla="*/ 10 w 44"/>
                        <a:gd name="T49" fmla="*/ 61 h 340"/>
                        <a:gd name="T50" fmla="*/ 8 w 44"/>
                        <a:gd name="T51" fmla="*/ 84 h 340"/>
                        <a:gd name="T52" fmla="*/ 10 w 44"/>
                        <a:gd name="T53" fmla="*/ 112 h 340"/>
                        <a:gd name="T54" fmla="*/ 13 w 44"/>
                        <a:gd name="T55" fmla="*/ 144 h 340"/>
                        <a:gd name="T56" fmla="*/ 18 w 44"/>
                        <a:gd name="T57" fmla="*/ 181 h 340"/>
                        <a:gd name="T58" fmla="*/ 25 w 44"/>
                        <a:gd name="T59" fmla="*/ 225 h 340"/>
                        <a:gd name="T60" fmla="*/ 34 w 44"/>
                        <a:gd name="T61" fmla="*/ 275 h 340"/>
                        <a:gd name="T62" fmla="*/ 21 w 44"/>
                        <a:gd name="T63" fmla="*/ 272 h 340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</a:gdLst>
                      <a:ahLst/>
                      <a:cxnLst>
                        <a:cxn ang="T64">
                          <a:pos x="T0" y="T1"/>
                        </a:cxn>
                        <a:cxn ang="T65">
                          <a:pos x="T2" y="T3"/>
                        </a:cxn>
                        <a:cxn ang="T66">
                          <a:pos x="T4" y="T5"/>
                        </a:cxn>
                        <a:cxn ang="T67">
                          <a:pos x="T6" y="T7"/>
                        </a:cxn>
                        <a:cxn ang="T68">
                          <a:pos x="T8" y="T9"/>
                        </a:cxn>
                        <a:cxn ang="T69">
                          <a:pos x="T10" y="T11"/>
                        </a:cxn>
                        <a:cxn ang="T70">
                          <a:pos x="T12" y="T13"/>
                        </a:cxn>
                        <a:cxn ang="T71">
                          <a:pos x="T14" y="T15"/>
                        </a:cxn>
                        <a:cxn ang="T72">
                          <a:pos x="T16" y="T17"/>
                        </a:cxn>
                        <a:cxn ang="T73">
                          <a:pos x="T18" y="T19"/>
                        </a:cxn>
                        <a:cxn ang="T74">
                          <a:pos x="T20" y="T21"/>
                        </a:cxn>
                        <a:cxn ang="T75">
                          <a:pos x="T22" y="T23"/>
                        </a:cxn>
                        <a:cxn ang="T76">
                          <a:pos x="T24" y="T25"/>
                        </a:cxn>
                        <a:cxn ang="T77">
                          <a:pos x="T26" y="T27"/>
                        </a:cxn>
                        <a:cxn ang="T78">
                          <a:pos x="T28" y="T29"/>
                        </a:cxn>
                        <a:cxn ang="T79">
                          <a:pos x="T30" y="T31"/>
                        </a:cxn>
                        <a:cxn ang="T80">
                          <a:pos x="T32" y="T33"/>
                        </a:cxn>
                        <a:cxn ang="T81">
                          <a:pos x="T34" y="T35"/>
                        </a:cxn>
                        <a:cxn ang="T82">
                          <a:pos x="T36" y="T37"/>
                        </a:cxn>
                        <a:cxn ang="T83">
                          <a:pos x="T38" y="T39"/>
                        </a:cxn>
                        <a:cxn ang="T84">
                          <a:pos x="T40" y="T41"/>
                        </a:cxn>
                        <a:cxn ang="T85">
                          <a:pos x="T42" y="T43"/>
                        </a:cxn>
                        <a:cxn ang="T86">
                          <a:pos x="T44" y="T45"/>
                        </a:cxn>
                        <a:cxn ang="T87">
                          <a:pos x="T46" y="T47"/>
                        </a:cxn>
                        <a:cxn ang="T88">
                          <a:pos x="T48" y="T49"/>
                        </a:cxn>
                        <a:cxn ang="T89">
                          <a:pos x="T50" y="T51"/>
                        </a:cxn>
                        <a:cxn ang="T90">
                          <a:pos x="T52" y="T53"/>
                        </a:cxn>
                        <a:cxn ang="T91">
                          <a:pos x="T54" y="T55"/>
                        </a:cxn>
                        <a:cxn ang="T92">
                          <a:pos x="T56" y="T57"/>
                        </a:cxn>
                        <a:cxn ang="T93">
                          <a:pos x="T58" y="T59"/>
                        </a:cxn>
                        <a:cxn ang="T94">
                          <a:pos x="T60" y="T61"/>
                        </a:cxn>
                        <a:cxn ang="T95">
                          <a:pos x="T62" y="T63"/>
                        </a:cxn>
                      </a:cxnLst>
                      <a:rect l="0" t="0" r="r" b="b"/>
                      <a:pathLst>
                        <a:path w="44" h="340">
                          <a:moveTo>
                            <a:pt x="26" y="336"/>
                          </a:moveTo>
                          <a:lnTo>
                            <a:pt x="26" y="336"/>
                          </a:lnTo>
                          <a:lnTo>
                            <a:pt x="16" y="280"/>
                          </a:lnTo>
                          <a:lnTo>
                            <a:pt x="8" y="224"/>
                          </a:lnTo>
                          <a:lnTo>
                            <a:pt x="2" y="158"/>
                          </a:lnTo>
                          <a:lnTo>
                            <a:pt x="0" y="126"/>
                          </a:lnTo>
                          <a:lnTo>
                            <a:pt x="0" y="96"/>
                          </a:lnTo>
                          <a:lnTo>
                            <a:pt x="0" y="68"/>
                          </a:lnTo>
                          <a:lnTo>
                            <a:pt x="4" y="42"/>
                          </a:lnTo>
                          <a:lnTo>
                            <a:pt x="10" y="22"/>
                          </a:lnTo>
                          <a:lnTo>
                            <a:pt x="14" y="14"/>
                          </a:lnTo>
                          <a:lnTo>
                            <a:pt x="18" y="8"/>
                          </a:lnTo>
                          <a:lnTo>
                            <a:pt x="24" y="2"/>
                          </a:lnTo>
                          <a:lnTo>
                            <a:pt x="30" y="0"/>
                          </a:lnTo>
                          <a:lnTo>
                            <a:pt x="36" y="0"/>
                          </a:lnTo>
                          <a:lnTo>
                            <a:pt x="44" y="0"/>
                          </a:lnTo>
                          <a:lnTo>
                            <a:pt x="42" y="0"/>
                          </a:lnTo>
                          <a:lnTo>
                            <a:pt x="34" y="4"/>
                          </a:lnTo>
                          <a:lnTo>
                            <a:pt x="30" y="8"/>
                          </a:lnTo>
                          <a:lnTo>
                            <a:pt x="24" y="14"/>
                          </a:lnTo>
                          <a:lnTo>
                            <a:pt x="20" y="24"/>
                          </a:lnTo>
                          <a:lnTo>
                            <a:pt x="16" y="38"/>
                          </a:lnTo>
                          <a:lnTo>
                            <a:pt x="14" y="54"/>
                          </a:lnTo>
                          <a:lnTo>
                            <a:pt x="12" y="76"/>
                          </a:lnTo>
                          <a:lnTo>
                            <a:pt x="10" y="104"/>
                          </a:lnTo>
                          <a:lnTo>
                            <a:pt x="12" y="138"/>
                          </a:lnTo>
                          <a:lnTo>
                            <a:pt x="16" y="178"/>
                          </a:lnTo>
                          <a:lnTo>
                            <a:pt x="22" y="224"/>
                          </a:lnTo>
                          <a:lnTo>
                            <a:pt x="30" y="278"/>
                          </a:lnTo>
                          <a:lnTo>
                            <a:pt x="42" y="340"/>
                          </a:lnTo>
                          <a:lnTo>
                            <a:pt x="26" y="336"/>
                          </a:lnTo>
                          <a:close/>
                        </a:path>
                      </a:pathLst>
                    </a:cu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27" name="Freeform 462"/>
                    <p:cNvSpPr>
                      <a:spLocks/>
                    </p:cNvSpPr>
                    <p:nvPr/>
                  </p:nvSpPr>
                  <p:spPr bwMode="auto">
                    <a:xfrm>
                      <a:off x="2643" y="1702"/>
                      <a:ext cx="18" cy="16"/>
                    </a:xfrm>
                    <a:custGeom>
                      <a:avLst/>
                      <a:gdLst>
                        <a:gd name="T0" fmla="*/ 3 w 22"/>
                        <a:gd name="T1" fmla="*/ 0 h 20"/>
                        <a:gd name="T2" fmla="*/ 16 w 22"/>
                        <a:gd name="T3" fmla="*/ 5 h 20"/>
                        <a:gd name="T4" fmla="*/ 18 w 22"/>
                        <a:gd name="T5" fmla="*/ 14 h 20"/>
                        <a:gd name="T6" fmla="*/ 15 w 22"/>
                        <a:gd name="T7" fmla="*/ 16 h 20"/>
                        <a:gd name="T8" fmla="*/ 15 w 22"/>
                        <a:gd name="T9" fmla="*/ 16 h 20"/>
                        <a:gd name="T10" fmla="*/ 11 w 22"/>
                        <a:gd name="T11" fmla="*/ 6 h 20"/>
                        <a:gd name="T12" fmla="*/ 11 w 22"/>
                        <a:gd name="T13" fmla="*/ 6 h 20"/>
                        <a:gd name="T14" fmla="*/ 5 w 22"/>
                        <a:gd name="T15" fmla="*/ 3 h 20"/>
                        <a:gd name="T16" fmla="*/ 5 w 22"/>
                        <a:gd name="T17" fmla="*/ 3 h 20"/>
                        <a:gd name="T18" fmla="*/ 5 w 22"/>
                        <a:gd name="T19" fmla="*/ 10 h 20"/>
                        <a:gd name="T20" fmla="*/ 5 w 22"/>
                        <a:gd name="T21" fmla="*/ 13 h 20"/>
                        <a:gd name="T22" fmla="*/ 2 w 22"/>
                        <a:gd name="T23" fmla="*/ 11 h 20"/>
                        <a:gd name="T24" fmla="*/ 0 w 22"/>
                        <a:gd name="T25" fmla="*/ 0 h 20"/>
                        <a:gd name="T26" fmla="*/ 3 w 22"/>
                        <a:gd name="T27" fmla="*/ 0 h 20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0" t="0" r="r" b="b"/>
                      <a:pathLst>
                        <a:path w="22" h="20">
                          <a:moveTo>
                            <a:pt x="4" y="0"/>
                          </a:moveTo>
                          <a:lnTo>
                            <a:pt x="20" y="6"/>
                          </a:lnTo>
                          <a:lnTo>
                            <a:pt x="22" y="18"/>
                          </a:lnTo>
                          <a:lnTo>
                            <a:pt x="18" y="20"/>
                          </a:lnTo>
                          <a:lnTo>
                            <a:pt x="14" y="8"/>
                          </a:lnTo>
                          <a:lnTo>
                            <a:pt x="6" y="4"/>
                          </a:lnTo>
                          <a:lnTo>
                            <a:pt x="6" y="12"/>
                          </a:lnTo>
                          <a:lnTo>
                            <a:pt x="6" y="16"/>
                          </a:lnTo>
                          <a:lnTo>
                            <a:pt x="2" y="14"/>
                          </a:lnTo>
                          <a:lnTo>
                            <a:pt x="0" y="0"/>
                          </a:lnTo>
                          <a:lnTo>
                            <a:pt x="4" y="0"/>
                          </a:lnTo>
                          <a:close/>
                        </a:path>
                      </a:pathLst>
                    </a:cu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28" name="Freeform 463"/>
                    <p:cNvSpPr>
                      <a:spLocks/>
                    </p:cNvSpPr>
                    <p:nvPr/>
                  </p:nvSpPr>
                  <p:spPr bwMode="auto">
                    <a:xfrm>
                      <a:off x="2577" y="1760"/>
                      <a:ext cx="170" cy="182"/>
                    </a:xfrm>
                    <a:custGeom>
                      <a:avLst/>
                      <a:gdLst>
                        <a:gd name="T0" fmla="*/ 141 w 210"/>
                        <a:gd name="T1" fmla="*/ 0 h 226"/>
                        <a:gd name="T2" fmla="*/ 170 w 210"/>
                        <a:gd name="T3" fmla="*/ 10 h 226"/>
                        <a:gd name="T4" fmla="*/ 24 w 210"/>
                        <a:gd name="T5" fmla="*/ 182 h 226"/>
                        <a:gd name="T6" fmla="*/ 24 w 210"/>
                        <a:gd name="T7" fmla="*/ 182 h 226"/>
                        <a:gd name="T8" fmla="*/ 2 w 210"/>
                        <a:gd name="T9" fmla="*/ 163 h 226"/>
                        <a:gd name="T10" fmla="*/ 0 w 210"/>
                        <a:gd name="T11" fmla="*/ 40 h 226"/>
                        <a:gd name="T12" fmla="*/ 141 w 210"/>
                        <a:gd name="T13" fmla="*/ 0 h 2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210" h="226">
                          <a:moveTo>
                            <a:pt x="174" y="0"/>
                          </a:moveTo>
                          <a:lnTo>
                            <a:pt x="210" y="12"/>
                          </a:lnTo>
                          <a:lnTo>
                            <a:pt x="30" y="226"/>
                          </a:lnTo>
                          <a:lnTo>
                            <a:pt x="2" y="202"/>
                          </a:lnTo>
                          <a:lnTo>
                            <a:pt x="0" y="50"/>
                          </a:lnTo>
                          <a:lnTo>
                            <a:pt x="174" y="0"/>
                          </a:lnTo>
                          <a:close/>
                        </a:path>
                      </a:pathLst>
                    </a:custGeom>
                    <a:solidFill>
                      <a:srgbClr val="4C3A2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29" name="Freeform 464"/>
                    <p:cNvSpPr>
                      <a:spLocks/>
                    </p:cNvSpPr>
                    <p:nvPr/>
                  </p:nvSpPr>
                  <p:spPr bwMode="auto">
                    <a:xfrm>
                      <a:off x="2601" y="1769"/>
                      <a:ext cx="146" cy="173"/>
                    </a:xfrm>
                    <a:custGeom>
                      <a:avLst/>
                      <a:gdLst>
                        <a:gd name="T0" fmla="*/ 146 w 180"/>
                        <a:gd name="T1" fmla="*/ 0 h 214"/>
                        <a:gd name="T2" fmla="*/ 146 w 180"/>
                        <a:gd name="T3" fmla="*/ 0 h 214"/>
                        <a:gd name="T4" fmla="*/ 144 w 180"/>
                        <a:gd name="T5" fmla="*/ 121 h 214"/>
                        <a:gd name="T6" fmla="*/ 0 w 180"/>
                        <a:gd name="T7" fmla="*/ 173 h 214"/>
                        <a:gd name="T8" fmla="*/ 2 w 180"/>
                        <a:gd name="T9" fmla="*/ 44 h 214"/>
                        <a:gd name="T10" fmla="*/ 146 w 180"/>
                        <a:gd name="T11" fmla="*/ 0 h 214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0" t="0" r="r" b="b"/>
                      <a:pathLst>
                        <a:path w="180" h="214">
                          <a:moveTo>
                            <a:pt x="180" y="0"/>
                          </a:moveTo>
                          <a:lnTo>
                            <a:pt x="180" y="0"/>
                          </a:lnTo>
                          <a:lnTo>
                            <a:pt x="178" y="150"/>
                          </a:lnTo>
                          <a:lnTo>
                            <a:pt x="0" y="214"/>
                          </a:lnTo>
                          <a:lnTo>
                            <a:pt x="2" y="54"/>
                          </a:lnTo>
                          <a:lnTo>
                            <a:pt x="180" y="0"/>
                          </a:lnTo>
                          <a:close/>
                        </a:path>
                      </a:pathLst>
                    </a:custGeom>
                    <a:solidFill>
                      <a:srgbClr val="33261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30" name="Freeform 465"/>
                    <p:cNvSpPr>
                      <a:spLocks/>
                    </p:cNvSpPr>
                    <p:nvPr/>
                  </p:nvSpPr>
                  <p:spPr bwMode="auto">
                    <a:xfrm>
                      <a:off x="2704" y="1768"/>
                      <a:ext cx="17" cy="6"/>
                    </a:xfrm>
                    <a:custGeom>
                      <a:avLst/>
                      <a:gdLst>
                        <a:gd name="T0" fmla="*/ 17 w 22"/>
                        <a:gd name="T1" fmla="*/ 3 h 8"/>
                        <a:gd name="T2" fmla="*/ 6 w 22"/>
                        <a:gd name="T3" fmla="*/ 0 h 8"/>
                        <a:gd name="T4" fmla="*/ 0 w 22"/>
                        <a:gd name="T5" fmla="*/ 2 h 8"/>
                        <a:gd name="T6" fmla="*/ 9 w 22"/>
                        <a:gd name="T7" fmla="*/ 6 h 8"/>
                        <a:gd name="T8" fmla="*/ 17 w 22"/>
                        <a:gd name="T9" fmla="*/ 3 h 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22" h="8">
                          <a:moveTo>
                            <a:pt x="22" y="4"/>
                          </a:moveTo>
                          <a:lnTo>
                            <a:pt x="8" y="0"/>
                          </a:lnTo>
                          <a:lnTo>
                            <a:pt x="0" y="2"/>
                          </a:lnTo>
                          <a:lnTo>
                            <a:pt x="12" y="8"/>
                          </a:lnTo>
                          <a:lnTo>
                            <a:pt x="22" y="4"/>
                          </a:lnTo>
                          <a:close/>
                        </a:path>
                      </a:pathLst>
                    </a:custGeom>
                    <a:solidFill>
                      <a:srgbClr val="7F7F7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31" name="Freeform 466"/>
                    <p:cNvSpPr>
                      <a:spLocks/>
                    </p:cNvSpPr>
                    <p:nvPr/>
                  </p:nvSpPr>
                  <p:spPr bwMode="auto">
                    <a:xfrm>
                      <a:off x="2648" y="1779"/>
                      <a:ext cx="26" cy="10"/>
                    </a:xfrm>
                    <a:custGeom>
                      <a:avLst/>
                      <a:gdLst>
                        <a:gd name="T0" fmla="*/ 26 w 32"/>
                        <a:gd name="T1" fmla="*/ 3 h 12"/>
                        <a:gd name="T2" fmla="*/ 23 w 32"/>
                        <a:gd name="T3" fmla="*/ 0 h 12"/>
                        <a:gd name="T4" fmla="*/ 0 w 32"/>
                        <a:gd name="T5" fmla="*/ 8 h 12"/>
                        <a:gd name="T6" fmla="*/ 5 w 32"/>
                        <a:gd name="T7" fmla="*/ 10 h 12"/>
                        <a:gd name="T8" fmla="*/ 26 w 32"/>
                        <a:gd name="T9" fmla="*/ 3 h 12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32" h="12">
                          <a:moveTo>
                            <a:pt x="32" y="4"/>
                          </a:moveTo>
                          <a:lnTo>
                            <a:pt x="28" y="0"/>
                          </a:lnTo>
                          <a:lnTo>
                            <a:pt x="0" y="10"/>
                          </a:lnTo>
                          <a:lnTo>
                            <a:pt x="6" y="12"/>
                          </a:lnTo>
                          <a:lnTo>
                            <a:pt x="32" y="4"/>
                          </a:lnTo>
                          <a:close/>
                        </a:path>
                      </a:pathLst>
                    </a:custGeom>
                    <a:solidFill>
                      <a:srgbClr val="7F7F7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32" name="Freeform 467"/>
                    <p:cNvSpPr>
                      <a:spLocks/>
                    </p:cNvSpPr>
                    <p:nvPr/>
                  </p:nvSpPr>
                  <p:spPr bwMode="auto">
                    <a:xfrm>
                      <a:off x="2596" y="1798"/>
                      <a:ext cx="18" cy="7"/>
                    </a:xfrm>
                    <a:custGeom>
                      <a:avLst/>
                      <a:gdLst>
                        <a:gd name="T0" fmla="*/ 18 w 22"/>
                        <a:gd name="T1" fmla="*/ 4 h 8"/>
                        <a:gd name="T2" fmla="*/ 8 w 22"/>
                        <a:gd name="T3" fmla="*/ 0 h 8"/>
                        <a:gd name="T4" fmla="*/ 0 w 22"/>
                        <a:gd name="T5" fmla="*/ 2 h 8"/>
                        <a:gd name="T6" fmla="*/ 11 w 22"/>
                        <a:gd name="T7" fmla="*/ 7 h 8"/>
                        <a:gd name="T8" fmla="*/ 18 w 22"/>
                        <a:gd name="T9" fmla="*/ 4 h 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22" h="8">
                          <a:moveTo>
                            <a:pt x="22" y="4"/>
                          </a:moveTo>
                          <a:lnTo>
                            <a:pt x="10" y="0"/>
                          </a:lnTo>
                          <a:lnTo>
                            <a:pt x="0" y="2"/>
                          </a:lnTo>
                          <a:lnTo>
                            <a:pt x="14" y="8"/>
                          </a:lnTo>
                          <a:lnTo>
                            <a:pt x="22" y="4"/>
                          </a:lnTo>
                          <a:close/>
                        </a:path>
                      </a:pathLst>
                    </a:custGeom>
                    <a:solidFill>
                      <a:srgbClr val="7F7F7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33" name="Freeform 468"/>
                    <p:cNvSpPr>
                      <a:spLocks/>
                    </p:cNvSpPr>
                    <p:nvPr/>
                  </p:nvSpPr>
                  <p:spPr bwMode="auto">
                    <a:xfrm>
                      <a:off x="2660" y="1750"/>
                      <a:ext cx="29" cy="31"/>
                    </a:xfrm>
                    <a:custGeom>
                      <a:avLst/>
                      <a:gdLst>
                        <a:gd name="T0" fmla="*/ 29 w 36"/>
                        <a:gd name="T1" fmla="*/ 0 h 38"/>
                        <a:gd name="T2" fmla="*/ 29 w 36"/>
                        <a:gd name="T3" fmla="*/ 29 h 38"/>
                        <a:gd name="T4" fmla="*/ 23 w 36"/>
                        <a:gd name="T5" fmla="*/ 31 h 38"/>
                        <a:gd name="T6" fmla="*/ 18 w 36"/>
                        <a:gd name="T7" fmla="*/ 28 h 38"/>
                        <a:gd name="T8" fmla="*/ 21 w 36"/>
                        <a:gd name="T9" fmla="*/ 10 h 38"/>
                        <a:gd name="T10" fmla="*/ 2 w 36"/>
                        <a:gd name="T11" fmla="*/ 15 h 38"/>
                        <a:gd name="T12" fmla="*/ 2 w 36"/>
                        <a:gd name="T13" fmla="*/ 15 h 38"/>
                        <a:gd name="T14" fmla="*/ 0 w 36"/>
                        <a:gd name="T15" fmla="*/ 8 h 38"/>
                        <a:gd name="T16" fmla="*/ 29 w 36"/>
                        <a:gd name="T17" fmla="*/ 0 h 38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0" t="0" r="r" b="b"/>
                      <a:pathLst>
                        <a:path w="36" h="38">
                          <a:moveTo>
                            <a:pt x="36" y="0"/>
                          </a:moveTo>
                          <a:lnTo>
                            <a:pt x="36" y="36"/>
                          </a:lnTo>
                          <a:lnTo>
                            <a:pt x="28" y="38"/>
                          </a:lnTo>
                          <a:lnTo>
                            <a:pt x="22" y="34"/>
                          </a:lnTo>
                          <a:lnTo>
                            <a:pt x="26" y="12"/>
                          </a:lnTo>
                          <a:lnTo>
                            <a:pt x="2" y="18"/>
                          </a:lnTo>
                          <a:lnTo>
                            <a:pt x="0" y="10"/>
                          </a:lnTo>
                          <a:lnTo>
                            <a:pt x="36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34" name="Freeform 469"/>
                    <p:cNvSpPr>
                      <a:spLocks/>
                    </p:cNvSpPr>
                    <p:nvPr/>
                  </p:nvSpPr>
                  <p:spPr bwMode="auto">
                    <a:xfrm>
                      <a:off x="2639" y="1708"/>
                      <a:ext cx="63" cy="68"/>
                    </a:xfrm>
                    <a:custGeom>
                      <a:avLst/>
                      <a:gdLst>
                        <a:gd name="T0" fmla="*/ 31 w 78"/>
                        <a:gd name="T1" fmla="*/ 6 h 84"/>
                        <a:gd name="T2" fmla="*/ 29 w 78"/>
                        <a:gd name="T3" fmla="*/ 26 h 84"/>
                        <a:gd name="T4" fmla="*/ 18 w 78"/>
                        <a:gd name="T5" fmla="*/ 29 h 84"/>
                        <a:gd name="T6" fmla="*/ 18 w 78"/>
                        <a:gd name="T7" fmla="*/ 29 h 84"/>
                        <a:gd name="T8" fmla="*/ 13 w 78"/>
                        <a:gd name="T9" fmla="*/ 34 h 84"/>
                        <a:gd name="T10" fmla="*/ 6 w 78"/>
                        <a:gd name="T11" fmla="*/ 44 h 84"/>
                        <a:gd name="T12" fmla="*/ 6 w 78"/>
                        <a:gd name="T13" fmla="*/ 44 h 84"/>
                        <a:gd name="T14" fmla="*/ 0 w 78"/>
                        <a:gd name="T15" fmla="*/ 58 h 84"/>
                        <a:gd name="T16" fmla="*/ 6 w 78"/>
                        <a:gd name="T17" fmla="*/ 63 h 84"/>
                        <a:gd name="T18" fmla="*/ 13 w 78"/>
                        <a:gd name="T19" fmla="*/ 68 h 84"/>
                        <a:gd name="T20" fmla="*/ 34 w 78"/>
                        <a:gd name="T21" fmla="*/ 68 h 84"/>
                        <a:gd name="T22" fmla="*/ 53 w 78"/>
                        <a:gd name="T23" fmla="*/ 53 h 84"/>
                        <a:gd name="T24" fmla="*/ 57 w 78"/>
                        <a:gd name="T25" fmla="*/ 39 h 84"/>
                        <a:gd name="T26" fmla="*/ 63 w 78"/>
                        <a:gd name="T27" fmla="*/ 5 h 84"/>
                        <a:gd name="T28" fmla="*/ 63 w 78"/>
                        <a:gd name="T29" fmla="*/ 5 h 84"/>
                        <a:gd name="T30" fmla="*/ 58 w 78"/>
                        <a:gd name="T31" fmla="*/ 2 h 84"/>
                        <a:gd name="T32" fmla="*/ 53 w 78"/>
                        <a:gd name="T33" fmla="*/ 0 h 84"/>
                        <a:gd name="T34" fmla="*/ 48 w 78"/>
                        <a:gd name="T35" fmla="*/ 0 h 84"/>
                        <a:gd name="T36" fmla="*/ 44 w 78"/>
                        <a:gd name="T37" fmla="*/ 2 h 84"/>
                        <a:gd name="T38" fmla="*/ 34 w 78"/>
                        <a:gd name="T39" fmla="*/ 5 h 84"/>
                        <a:gd name="T40" fmla="*/ 31 w 78"/>
                        <a:gd name="T41" fmla="*/ 6 h 84"/>
                        <a:gd name="T42" fmla="*/ 31 w 78"/>
                        <a:gd name="T43" fmla="*/ 6 h 84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</a:gdLst>
                      <a:ahLst/>
                      <a:cxnLst>
                        <a:cxn ang="T44">
                          <a:pos x="T0" y="T1"/>
                        </a:cxn>
                        <a:cxn ang="T45">
                          <a:pos x="T2" y="T3"/>
                        </a:cxn>
                        <a:cxn ang="T46">
                          <a:pos x="T4" y="T5"/>
                        </a:cxn>
                        <a:cxn ang="T47">
                          <a:pos x="T6" y="T7"/>
                        </a:cxn>
                        <a:cxn ang="T48">
                          <a:pos x="T8" y="T9"/>
                        </a:cxn>
                        <a:cxn ang="T49">
                          <a:pos x="T10" y="T11"/>
                        </a:cxn>
                        <a:cxn ang="T50">
                          <a:pos x="T12" y="T13"/>
                        </a:cxn>
                        <a:cxn ang="T51">
                          <a:pos x="T14" y="T15"/>
                        </a:cxn>
                        <a:cxn ang="T52">
                          <a:pos x="T16" y="T17"/>
                        </a:cxn>
                        <a:cxn ang="T53">
                          <a:pos x="T18" y="T19"/>
                        </a:cxn>
                        <a:cxn ang="T54">
                          <a:pos x="T20" y="T21"/>
                        </a:cxn>
                        <a:cxn ang="T55">
                          <a:pos x="T22" y="T23"/>
                        </a:cxn>
                        <a:cxn ang="T56">
                          <a:pos x="T24" y="T25"/>
                        </a:cxn>
                        <a:cxn ang="T57">
                          <a:pos x="T26" y="T27"/>
                        </a:cxn>
                        <a:cxn ang="T58">
                          <a:pos x="T28" y="T29"/>
                        </a:cxn>
                        <a:cxn ang="T59">
                          <a:pos x="T30" y="T31"/>
                        </a:cxn>
                        <a:cxn ang="T60">
                          <a:pos x="T32" y="T33"/>
                        </a:cxn>
                        <a:cxn ang="T61">
                          <a:pos x="T34" y="T35"/>
                        </a:cxn>
                        <a:cxn ang="T62">
                          <a:pos x="T36" y="T37"/>
                        </a:cxn>
                        <a:cxn ang="T63">
                          <a:pos x="T38" y="T39"/>
                        </a:cxn>
                        <a:cxn ang="T64">
                          <a:pos x="T40" y="T41"/>
                        </a:cxn>
                        <a:cxn ang="T65">
                          <a:pos x="T42" y="T43"/>
                        </a:cxn>
                      </a:cxnLst>
                      <a:rect l="0" t="0" r="r" b="b"/>
                      <a:pathLst>
                        <a:path w="78" h="84">
                          <a:moveTo>
                            <a:pt x="38" y="8"/>
                          </a:moveTo>
                          <a:lnTo>
                            <a:pt x="36" y="32"/>
                          </a:lnTo>
                          <a:lnTo>
                            <a:pt x="22" y="36"/>
                          </a:lnTo>
                          <a:lnTo>
                            <a:pt x="16" y="42"/>
                          </a:lnTo>
                          <a:lnTo>
                            <a:pt x="8" y="54"/>
                          </a:lnTo>
                          <a:lnTo>
                            <a:pt x="0" y="72"/>
                          </a:lnTo>
                          <a:lnTo>
                            <a:pt x="8" y="78"/>
                          </a:lnTo>
                          <a:lnTo>
                            <a:pt x="16" y="84"/>
                          </a:lnTo>
                          <a:lnTo>
                            <a:pt x="42" y="84"/>
                          </a:lnTo>
                          <a:lnTo>
                            <a:pt x="66" y="66"/>
                          </a:lnTo>
                          <a:lnTo>
                            <a:pt x="70" y="48"/>
                          </a:lnTo>
                          <a:lnTo>
                            <a:pt x="78" y="6"/>
                          </a:lnTo>
                          <a:lnTo>
                            <a:pt x="72" y="2"/>
                          </a:lnTo>
                          <a:lnTo>
                            <a:pt x="66" y="0"/>
                          </a:lnTo>
                          <a:lnTo>
                            <a:pt x="60" y="0"/>
                          </a:lnTo>
                          <a:lnTo>
                            <a:pt x="54" y="2"/>
                          </a:lnTo>
                          <a:lnTo>
                            <a:pt x="42" y="6"/>
                          </a:lnTo>
                          <a:lnTo>
                            <a:pt x="38" y="8"/>
                          </a:lnTo>
                          <a:close/>
                        </a:path>
                      </a:pathLst>
                    </a:custGeom>
                    <a:solidFill>
                      <a:srgbClr val="AC8D6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35" name="Freeform 470"/>
                    <p:cNvSpPr>
                      <a:spLocks/>
                    </p:cNvSpPr>
                    <p:nvPr/>
                  </p:nvSpPr>
                  <p:spPr bwMode="auto">
                    <a:xfrm>
                      <a:off x="2660" y="1698"/>
                      <a:ext cx="45" cy="21"/>
                    </a:xfrm>
                    <a:custGeom>
                      <a:avLst/>
                      <a:gdLst>
                        <a:gd name="T0" fmla="*/ 0 w 56"/>
                        <a:gd name="T1" fmla="*/ 19 h 26"/>
                        <a:gd name="T2" fmla="*/ 43 w 56"/>
                        <a:gd name="T3" fmla="*/ 21 h 26"/>
                        <a:gd name="T4" fmla="*/ 45 w 56"/>
                        <a:gd name="T5" fmla="*/ 0 h 26"/>
                        <a:gd name="T6" fmla="*/ 2 w 56"/>
                        <a:gd name="T7" fmla="*/ 5 h 26"/>
                        <a:gd name="T8" fmla="*/ 0 w 56"/>
                        <a:gd name="T9" fmla="*/ 19 h 26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56" h="26">
                          <a:moveTo>
                            <a:pt x="0" y="24"/>
                          </a:moveTo>
                          <a:lnTo>
                            <a:pt x="54" y="26"/>
                          </a:lnTo>
                          <a:lnTo>
                            <a:pt x="56" y="0"/>
                          </a:lnTo>
                          <a:lnTo>
                            <a:pt x="2" y="6"/>
                          </a:lnTo>
                          <a:lnTo>
                            <a:pt x="0" y="24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36" name="Freeform 471"/>
                    <p:cNvSpPr>
                      <a:spLocks/>
                    </p:cNvSpPr>
                    <p:nvPr/>
                  </p:nvSpPr>
                  <p:spPr bwMode="auto">
                    <a:xfrm>
                      <a:off x="2637" y="1442"/>
                      <a:ext cx="88" cy="268"/>
                    </a:xfrm>
                    <a:custGeom>
                      <a:avLst/>
                      <a:gdLst>
                        <a:gd name="T0" fmla="*/ 0 w 108"/>
                        <a:gd name="T1" fmla="*/ 94 h 332"/>
                        <a:gd name="T2" fmla="*/ 0 w 108"/>
                        <a:gd name="T3" fmla="*/ 94 h 332"/>
                        <a:gd name="T4" fmla="*/ 0 w 108"/>
                        <a:gd name="T5" fmla="*/ 76 h 332"/>
                        <a:gd name="T6" fmla="*/ 0 w 108"/>
                        <a:gd name="T7" fmla="*/ 58 h 332"/>
                        <a:gd name="T8" fmla="*/ 3 w 108"/>
                        <a:gd name="T9" fmla="*/ 37 h 332"/>
                        <a:gd name="T10" fmla="*/ 7 w 108"/>
                        <a:gd name="T11" fmla="*/ 19 h 332"/>
                        <a:gd name="T12" fmla="*/ 10 w 108"/>
                        <a:gd name="T13" fmla="*/ 11 h 332"/>
                        <a:gd name="T14" fmla="*/ 13 w 108"/>
                        <a:gd name="T15" fmla="*/ 5 h 332"/>
                        <a:gd name="T16" fmla="*/ 18 w 108"/>
                        <a:gd name="T17" fmla="*/ 2 h 332"/>
                        <a:gd name="T18" fmla="*/ 23 w 108"/>
                        <a:gd name="T19" fmla="*/ 0 h 332"/>
                        <a:gd name="T20" fmla="*/ 29 w 108"/>
                        <a:gd name="T21" fmla="*/ 0 h 332"/>
                        <a:gd name="T22" fmla="*/ 37 w 108"/>
                        <a:gd name="T23" fmla="*/ 5 h 332"/>
                        <a:gd name="T24" fmla="*/ 37 w 108"/>
                        <a:gd name="T25" fmla="*/ 5 h 332"/>
                        <a:gd name="T26" fmla="*/ 62 w 108"/>
                        <a:gd name="T27" fmla="*/ 63 h 332"/>
                        <a:gd name="T28" fmla="*/ 80 w 108"/>
                        <a:gd name="T29" fmla="*/ 107 h 332"/>
                        <a:gd name="T30" fmla="*/ 85 w 108"/>
                        <a:gd name="T31" fmla="*/ 124 h 332"/>
                        <a:gd name="T32" fmla="*/ 88 w 108"/>
                        <a:gd name="T33" fmla="*/ 134 h 332"/>
                        <a:gd name="T34" fmla="*/ 88 w 108"/>
                        <a:gd name="T35" fmla="*/ 134 h 332"/>
                        <a:gd name="T36" fmla="*/ 86 w 108"/>
                        <a:gd name="T37" fmla="*/ 147 h 332"/>
                        <a:gd name="T38" fmla="*/ 85 w 108"/>
                        <a:gd name="T39" fmla="*/ 165 h 332"/>
                        <a:gd name="T40" fmla="*/ 78 w 108"/>
                        <a:gd name="T41" fmla="*/ 210 h 332"/>
                        <a:gd name="T42" fmla="*/ 68 w 108"/>
                        <a:gd name="T43" fmla="*/ 268 h 332"/>
                        <a:gd name="T44" fmla="*/ 18 w 108"/>
                        <a:gd name="T45" fmla="*/ 265 h 332"/>
                        <a:gd name="T46" fmla="*/ 26 w 108"/>
                        <a:gd name="T47" fmla="*/ 150 h 332"/>
                        <a:gd name="T48" fmla="*/ 26 w 108"/>
                        <a:gd name="T49" fmla="*/ 150 h 332"/>
                        <a:gd name="T50" fmla="*/ 15 w 108"/>
                        <a:gd name="T51" fmla="*/ 128 h 332"/>
                        <a:gd name="T52" fmla="*/ 0 w 108"/>
                        <a:gd name="T53" fmla="*/ 94 h 332"/>
                        <a:gd name="T54" fmla="*/ 0 w 108"/>
                        <a:gd name="T55" fmla="*/ 94 h 332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</a:gdLst>
                      <a:ahLst/>
                      <a:cxnLst>
                        <a:cxn ang="T56">
                          <a:pos x="T0" y="T1"/>
                        </a:cxn>
                        <a:cxn ang="T57">
                          <a:pos x="T2" y="T3"/>
                        </a:cxn>
                        <a:cxn ang="T58">
                          <a:pos x="T4" y="T5"/>
                        </a:cxn>
                        <a:cxn ang="T59">
                          <a:pos x="T6" y="T7"/>
                        </a:cxn>
                        <a:cxn ang="T60">
                          <a:pos x="T8" y="T9"/>
                        </a:cxn>
                        <a:cxn ang="T61">
                          <a:pos x="T10" y="T11"/>
                        </a:cxn>
                        <a:cxn ang="T62">
                          <a:pos x="T12" y="T13"/>
                        </a:cxn>
                        <a:cxn ang="T63">
                          <a:pos x="T14" y="T15"/>
                        </a:cxn>
                        <a:cxn ang="T64">
                          <a:pos x="T16" y="T17"/>
                        </a:cxn>
                        <a:cxn ang="T65">
                          <a:pos x="T18" y="T19"/>
                        </a:cxn>
                        <a:cxn ang="T66">
                          <a:pos x="T20" y="T21"/>
                        </a:cxn>
                        <a:cxn ang="T67">
                          <a:pos x="T22" y="T23"/>
                        </a:cxn>
                        <a:cxn ang="T68">
                          <a:pos x="T24" y="T25"/>
                        </a:cxn>
                        <a:cxn ang="T69">
                          <a:pos x="T26" y="T27"/>
                        </a:cxn>
                        <a:cxn ang="T70">
                          <a:pos x="T28" y="T29"/>
                        </a:cxn>
                        <a:cxn ang="T71">
                          <a:pos x="T30" y="T31"/>
                        </a:cxn>
                        <a:cxn ang="T72">
                          <a:pos x="T32" y="T33"/>
                        </a:cxn>
                        <a:cxn ang="T73">
                          <a:pos x="T34" y="T35"/>
                        </a:cxn>
                        <a:cxn ang="T74">
                          <a:pos x="T36" y="T37"/>
                        </a:cxn>
                        <a:cxn ang="T75">
                          <a:pos x="T38" y="T39"/>
                        </a:cxn>
                        <a:cxn ang="T76">
                          <a:pos x="T40" y="T41"/>
                        </a:cxn>
                        <a:cxn ang="T77">
                          <a:pos x="T42" y="T43"/>
                        </a:cxn>
                        <a:cxn ang="T78">
                          <a:pos x="T44" y="T45"/>
                        </a:cxn>
                        <a:cxn ang="T79">
                          <a:pos x="T46" y="T47"/>
                        </a:cxn>
                        <a:cxn ang="T80">
                          <a:pos x="T48" y="T49"/>
                        </a:cxn>
                        <a:cxn ang="T81">
                          <a:pos x="T50" y="T51"/>
                        </a:cxn>
                        <a:cxn ang="T82">
                          <a:pos x="T52" y="T53"/>
                        </a:cxn>
                        <a:cxn ang="T83">
                          <a:pos x="T54" y="T55"/>
                        </a:cxn>
                      </a:cxnLst>
                      <a:rect l="0" t="0" r="r" b="b"/>
                      <a:pathLst>
                        <a:path w="108" h="332">
                          <a:moveTo>
                            <a:pt x="0" y="116"/>
                          </a:moveTo>
                          <a:lnTo>
                            <a:pt x="0" y="116"/>
                          </a:lnTo>
                          <a:lnTo>
                            <a:pt x="0" y="94"/>
                          </a:lnTo>
                          <a:lnTo>
                            <a:pt x="0" y="72"/>
                          </a:lnTo>
                          <a:lnTo>
                            <a:pt x="4" y="46"/>
                          </a:lnTo>
                          <a:lnTo>
                            <a:pt x="8" y="24"/>
                          </a:lnTo>
                          <a:lnTo>
                            <a:pt x="12" y="14"/>
                          </a:lnTo>
                          <a:lnTo>
                            <a:pt x="16" y="6"/>
                          </a:lnTo>
                          <a:lnTo>
                            <a:pt x="22" y="2"/>
                          </a:lnTo>
                          <a:lnTo>
                            <a:pt x="28" y="0"/>
                          </a:lnTo>
                          <a:lnTo>
                            <a:pt x="36" y="0"/>
                          </a:lnTo>
                          <a:lnTo>
                            <a:pt x="46" y="6"/>
                          </a:lnTo>
                          <a:lnTo>
                            <a:pt x="76" y="78"/>
                          </a:lnTo>
                          <a:lnTo>
                            <a:pt x="98" y="132"/>
                          </a:lnTo>
                          <a:lnTo>
                            <a:pt x="104" y="154"/>
                          </a:lnTo>
                          <a:lnTo>
                            <a:pt x="108" y="166"/>
                          </a:lnTo>
                          <a:lnTo>
                            <a:pt x="106" y="182"/>
                          </a:lnTo>
                          <a:lnTo>
                            <a:pt x="104" y="204"/>
                          </a:lnTo>
                          <a:lnTo>
                            <a:pt x="96" y="260"/>
                          </a:lnTo>
                          <a:lnTo>
                            <a:pt x="84" y="332"/>
                          </a:lnTo>
                          <a:lnTo>
                            <a:pt x="22" y="328"/>
                          </a:lnTo>
                          <a:lnTo>
                            <a:pt x="32" y="186"/>
                          </a:lnTo>
                          <a:lnTo>
                            <a:pt x="18" y="158"/>
                          </a:lnTo>
                          <a:lnTo>
                            <a:pt x="0" y="116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22637" name="Freeform 472"/>
                    <p:cNvSpPr>
                      <a:spLocks/>
                    </p:cNvSpPr>
                    <p:nvPr/>
                  </p:nvSpPr>
                  <p:spPr bwMode="auto">
                    <a:xfrm>
                      <a:off x="2632" y="1758"/>
                      <a:ext cx="29" cy="39"/>
                    </a:xfrm>
                    <a:custGeom>
                      <a:avLst/>
                      <a:gdLst>
                        <a:gd name="T0" fmla="*/ 13 w 36"/>
                        <a:gd name="T1" fmla="*/ 36 h 48"/>
                        <a:gd name="T2" fmla="*/ 5 w 36"/>
                        <a:gd name="T3" fmla="*/ 39 h 48"/>
                        <a:gd name="T4" fmla="*/ 0 w 36"/>
                        <a:gd name="T5" fmla="*/ 36 h 48"/>
                        <a:gd name="T6" fmla="*/ 2 w 36"/>
                        <a:gd name="T7" fmla="*/ 7 h 48"/>
                        <a:gd name="T8" fmla="*/ 24 w 36"/>
                        <a:gd name="T9" fmla="*/ 0 h 48"/>
                        <a:gd name="T10" fmla="*/ 24 w 36"/>
                        <a:gd name="T11" fmla="*/ 0 h 48"/>
                        <a:gd name="T12" fmla="*/ 26 w 36"/>
                        <a:gd name="T13" fmla="*/ 0 h 48"/>
                        <a:gd name="T14" fmla="*/ 27 w 36"/>
                        <a:gd name="T15" fmla="*/ 2 h 48"/>
                        <a:gd name="T16" fmla="*/ 29 w 36"/>
                        <a:gd name="T17" fmla="*/ 3 h 48"/>
                        <a:gd name="T18" fmla="*/ 26 w 36"/>
                        <a:gd name="T19" fmla="*/ 7 h 48"/>
                        <a:gd name="T20" fmla="*/ 10 w 36"/>
                        <a:gd name="T21" fmla="*/ 11 h 48"/>
                        <a:gd name="T22" fmla="*/ 13 w 36"/>
                        <a:gd name="T23" fmla="*/ 36 h 48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36" h="48">
                          <a:moveTo>
                            <a:pt x="16" y="44"/>
                          </a:moveTo>
                          <a:lnTo>
                            <a:pt x="6" y="48"/>
                          </a:lnTo>
                          <a:lnTo>
                            <a:pt x="0" y="44"/>
                          </a:lnTo>
                          <a:lnTo>
                            <a:pt x="2" y="8"/>
                          </a:lnTo>
                          <a:lnTo>
                            <a:pt x="30" y="0"/>
                          </a:lnTo>
                          <a:lnTo>
                            <a:pt x="32" y="0"/>
                          </a:lnTo>
                          <a:lnTo>
                            <a:pt x="34" y="2"/>
                          </a:lnTo>
                          <a:lnTo>
                            <a:pt x="36" y="4"/>
                          </a:lnTo>
                          <a:lnTo>
                            <a:pt x="32" y="8"/>
                          </a:lnTo>
                          <a:lnTo>
                            <a:pt x="12" y="14"/>
                          </a:lnTo>
                          <a:lnTo>
                            <a:pt x="16" y="44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pt-BR"/>
                    </a:p>
                  </p:txBody>
                </p:sp>
              </p:grpSp>
            </p:grpSp>
            <p:sp>
              <p:nvSpPr>
                <p:cNvPr id="22562" name="Text Box 473"/>
                <p:cNvSpPr txBox="1">
                  <a:spLocks noChangeArrowheads="1"/>
                </p:cNvSpPr>
                <p:nvPr/>
              </p:nvSpPr>
              <p:spPr bwMode="auto">
                <a:xfrm>
                  <a:off x="3899" y="447"/>
                  <a:ext cx="405" cy="16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5875">
                      <a:solidFill>
                        <a:srgbClr val="00FFFF"/>
                      </a:solidFill>
                      <a:prstDash val="dash"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algn="l" eaLnBrk="1" hangingPunct="1"/>
                  <a:r>
                    <a:rPr lang="es-ES" dirty="0">
                      <a:solidFill>
                        <a:schemeClr val="bg1"/>
                      </a:solidFill>
                    </a:rPr>
                    <a:t>2,2 %</a:t>
                  </a:r>
                </a:p>
              </p:txBody>
            </p:sp>
            <p:sp>
              <p:nvSpPr>
                <p:cNvPr id="22563" name="Text Box 474"/>
                <p:cNvSpPr txBox="1">
                  <a:spLocks noChangeArrowheads="1"/>
                </p:cNvSpPr>
                <p:nvPr/>
              </p:nvSpPr>
              <p:spPr bwMode="auto">
                <a:xfrm>
                  <a:off x="3907" y="1239"/>
                  <a:ext cx="405" cy="16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5875">
                      <a:solidFill>
                        <a:srgbClr val="00FFFF"/>
                      </a:solidFill>
                      <a:prstDash val="dash"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algn="l" eaLnBrk="1" hangingPunct="1"/>
                  <a:r>
                    <a:rPr lang="es-ES"/>
                    <a:t>2,9 %</a:t>
                  </a:r>
                </a:p>
              </p:txBody>
            </p:sp>
            <p:sp>
              <p:nvSpPr>
                <p:cNvPr id="22564" name="Text Box 475"/>
                <p:cNvSpPr txBox="1">
                  <a:spLocks noChangeArrowheads="1"/>
                </p:cNvSpPr>
                <p:nvPr/>
              </p:nvSpPr>
              <p:spPr bwMode="auto">
                <a:xfrm>
                  <a:off x="4479" y="1330"/>
                  <a:ext cx="723" cy="40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5875">
                      <a:solidFill>
                        <a:srgbClr val="00FFFF"/>
                      </a:solidFill>
                      <a:prstDash val="dash"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/>
                  <a:r>
                    <a:rPr lang="es-ES"/>
                    <a:t>OR=1,51</a:t>
                  </a:r>
                </a:p>
                <a:p>
                  <a:pPr eaLnBrk="1" hangingPunct="1"/>
                  <a:r>
                    <a:rPr lang="es-ES"/>
                    <a:t>(1,00– 1,75)</a:t>
                  </a:r>
                </a:p>
                <a:p>
                  <a:pPr eaLnBrk="1" hangingPunct="1"/>
                  <a:r>
                    <a:rPr lang="es-ES"/>
                    <a:t>P=0,054</a:t>
                  </a:r>
                </a:p>
              </p:txBody>
            </p:sp>
          </p:grpSp>
        </p:grpSp>
        <p:sp>
          <p:nvSpPr>
            <p:cNvPr id="22556" name="Text Box 517"/>
            <p:cNvSpPr txBox="1">
              <a:spLocks noChangeArrowheads="1"/>
            </p:cNvSpPr>
            <p:nvPr/>
          </p:nvSpPr>
          <p:spPr bwMode="auto">
            <a:xfrm>
              <a:off x="3198" y="921"/>
              <a:ext cx="598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FFFF"/>
                  </a:solidFill>
                  <a:prstDash val="dash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/>
                <a:t>86% </a:t>
              </a:r>
            </a:p>
            <a:p>
              <a:pPr eaLnBrk="1" hangingPunct="1"/>
              <a:r>
                <a:rPr lang="en-US"/>
                <a:t>latências</a:t>
              </a:r>
              <a:endParaRPr lang="es-ES"/>
            </a:p>
          </p:txBody>
        </p:sp>
      </p:grpSp>
      <p:sp>
        <p:nvSpPr>
          <p:cNvPr id="22535" name="Line 488"/>
          <p:cNvSpPr>
            <a:spLocks noChangeShapeType="1"/>
          </p:cNvSpPr>
          <p:nvPr/>
        </p:nvSpPr>
        <p:spPr bwMode="auto">
          <a:xfrm>
            <a:off x="4284134" y="4005263"/>
            <a:ext cx="4529667" cy="0"/>
          </a:xfrm>
          <a:prstGeom prst="line">
            <a:avLst/>
          </a:prstGeom>
          <a:noFill/>
          <a:ln w="158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grpSp>
        <p:nvGrpSpPr>
          <p:cNvPr id="44564" name="Group 532"/>
          <p:cNvGrpSpPr>
            <a:grpSpLocks/>
          </p:cNvGrpSpPr>
          <p:nvPr/>
        </p:nvGrpSpPr>
        <p:grpSpPr bwMode="auto">
          <a:xfrm>
            <a:off x="4284134" y="3573464"/>
            <a:ext cx="4617156" cy="3095625"/>
            <a:chOff x="3036" y="2251"/>
            <a:chExt cx="3272" cy="1950"/>
          </a:xfrm>
          <a:solidFill>
            <a:schemeClr val="tx2">
              <a:lumMod val="75000"/>
            </a:schemeClr>
          </a:solidFill>
        </p:grpSpPr>
        <p:sp>
          <p:nvSpPr>
            <p:cNvPr id="22537" name="Rectangle 478"/>
            <p:cNvSpPr>
              <a:spLocks noChangeArrowheads="1"/>
            </p:cNvSpPr>
            <p:nvPr/>
          </p:nvSpPr>
          <p:spPr bwMode="auto">
            <a:xfrm>
              <a:off x="3036" y="2251"/>
              <a:ext cx="3266" cy="1950"/>
            </a:xfrm>
            <a:prstGeom prst="rect">
              <a:avLst/>
            </a:prstGeom>
            <a:grpFill/>
            <a:ln w="158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>
                <a:solidFill>
                  <a:schemeClr val="bg2"/>
                </a:solidFill>
              </a:endParaRPr>
            </a:p>
          </p:txBody>
        </p:sp>
        <p:grpSp>
          <p:nvGrpSpPr>
            <p:cNvPr id="22538" name="Group 531"/>
            <p:cNvGrpSpPr>
              <a:grpSpLocks/>
            </p:cNvGrpSpPr>
            <p:nvPr/>
          </p:nvGrpSpPr>
          <p:grpSpPr bwMode="auto">
            <a:xfrm>
              <a:off x="3036" y="2295"/>
              <a:ext cx="3272" cy="1859"/>
              <a:chOff x="3036" y="2295"/>
              <a:chExt cx="3272" cy="1859"/>
            </a:xfrm>
            <a:grpFill/>
          </p:grpSpPr>
          <p:sp>
            <p:nvSpPr>
              <p:cNvPr id="22539" name="Text Box 480"/>
              <p:cNvSpPr txBox="1">
                <a:spLocks noChangeArrowheads="1"/>
              </p:cNvSpPr>
              <p:nvPr/>
            </p:nvSpPr>
            <p:spPr bwMode="auto">
              <a:xfrm>
                <a:off x="3036" y="2568"/>
                <a:ext cx="799" cy="192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FFFF"/>
                    </a:solidFill>
                    <a:prstDash val="dash"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/>
                <a:endParaRPr lang="pt-BR">
                  <a:solidFill>
                    <a:schemeClr val="bg2"/>
                  </a:solidFill>
                </a:endParaRPr>
              </a:p>
            </p:txBody>
          </p:sp>
          <p:sp>
            <p:nvSpPr>
              <p:cNvPr id="22540" name="Text Box 482"/>
              <p:cNvSpPr txBox="1">
                <a:spLocks noChangeArrowheads="1"/>
              </p:cNvSpPr>
              <p:nvPr/>
            </p:nvSpPr>
            <p:spPr bwMode="auto">
              <a:xfrm>
                <a:off x="3036" y="2886"/>
                <a:ext cx="740" cy="330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FFFF"/>
                    </a:solidFill>
                    <a:prstDash val="dash"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/>
                <a:r>
                  <a:rPr lang="en-US">
                    <a:solidFill>
                      <a:schemeClr val="bg2"/>
                    </a:solidFill>
                  </a:rPr>
                  <a:t>Mais de </a:t>
                </a:r>
              </a:p>
              <a:p>
                <a:pPr algn="l" eaLnBrk="1" hangingPunct="1"/>
                <a:r>
                  <a:rPr lang="en-US">
                    <a:solidFill>
                      <a:schemeClr val="bg2"/>
                    </a:solidFill>
                  </a:rPr>
                  <a:t>1 parceria </a:t>
                </a:r>
                <a:endParaRPr lang="es-ES">
                  <a:solidFill>
                    <a:schemeClr val="bg2"/>
                  </a:solidFill>
                </a:endParaRPr>
              </a:p>
            </p:txBody>
          </p:sp>
          <p:sp>
            <p:nvSpPr>
              <p:cNvPr id="22541" name="Text Box 486"/>
              <p:cNvSpPr txBox="1">
                <a:spLocks noChangeArrowheads="1"/>
              </p:cNvSpPr>
              <p:nvPr/>
            </p:nvSpPr>
            <p:spPr bwMode="auto">
              <a:xfrm>
                <a:off x="3036" y="3606"/>
                <a:ext cx="625" cy="194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FFFF"/>
                    </a:solidFill>
                    <a:prstDash val="dash"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/>
                <a:r>
                  <a:rPr lang="en-US">
                    <a:solidFill>
                      <a:schemeClr val="bg2"/>
                    </a:solidFill>
                  </a:rPr>
                  <a:t>Pobreza</a:t>
                </a:r>
                <a:endParaRPr lang="es-ES">
                  <a:solidFill>
                    <a:schemeClr val="bg2"/>
                  </a:solidFill>
                </a:endParaRPr>
              </a:p>
            </p:txBody>
          </p:sp>
          <p:sp>
            <p:nvSpPr>
              <p:cNvPr id="22542" name="Text Box 521"/>
              <p:cNvSpPr txBox="1">
                <a:spLocks noChangeArrowheads="1"/>
              </p:cNvSpPr>
              <p:nvPr/>
            </p:nvSpPr>
            <p:spPr bwMode="auto">
              <a:xfrm>
                <a:off x="3036" y="2567"/>
                <a:ext cx="843" cy="330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FFFF"/>
                    </a:solidFill>
                    <a:prstDash val="dash"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/>
                <a:r>
                  <a:rPr lang="en-US">
                    <a:solidFill>
                      <a:srgbClr val="D81B16"/>
                    </a:solidFill>
                  </a:rPr>
                  <a:t>Menor nível</a:t>
                </a:r>
              </a:p>
              <a:p>
                <a:pPr algn="l" eaLnBrk="1" hangingPunct="1"/>
                <a:r>
                  <a:rPr lang="en-US">
                    <a:solidFill>
                      <a:srgbClr val="D81B16"/>
                    </a:solidFill>
                  </a:rPr>
                  <a:t>Escolar (T.I)</a:t>
                </a:r>
                <a:endParaRPr lang="es-ES">
                  <a:solidFill>
                    <a:srgbClr val="D81B16"/>
                  </a:solidFill>
                </a:endParaRPr>
              </a:p>
            </p:txBody>
          </p:sp>
          <p:sp>
            <p:nvSpPr>
              <p:cNvPr id="22543" name="Text Box 489"/>
              <p:cNvSpPr txBox="1">
                <a:spLocks noChangeArrowheads="1"/>
              </p:cNvSpPr>
              <p:nvPr/>
            </p:nvSpPr>
            <p:spPr bwMode="auto">
              <a:xfrm>
                <a:off x="3036" y="3824"/>
                <a:ext cx="891" cy="330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FFFF"/>
                    </a:solidFill>
                    <a:prstDash val="dash"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/>
                <a:r>
                  <a:rPr lang="en-US">
                    <a:solidFill>
                      <a:srgbClr val="D81B16"/>
                    </a:solidFill>
                  </a:rPr>
                  <a:t>Antecedente</a:t>
                </a:r>
              </a:p>
              <a:p>
                <a:pPr algn="l" eaLnBrk="1" hangingPunct="1"/>
                <a:r>
                  <a:rPr lang="en-US">
                    <a:solidFill>
                      <a:srgbClr val="D81B16"/>
                    </a:solidFill>
                  </a:rPr>
                  <a:t>Feridas (T.I.)</a:t>
                </a:r>
                <a:endParaRPr lang="es-ES">
                  <a:solidFill>
                    <a:srgbClr val="D81B16"/>
                  </a:solidFill>
                </a:endParaRPr>
              </a:p>
            </p:txBody>
          </p:sp>
          <p:sp>
            <p:nvSpPr>
              <p:cNvPr id="22544" name="Text Box 479"/>
              <p:cNvSpPr txBox="1">
                <a:spLocks noChangeArrowheads="1"/>
              </p:cNvSpPr>
              <p:nvPr/>
            </p:nvSpPr>
            <p:spPr bwMode="auto">
              <a:xfrm>
                <a:off x="3769" y="2295"/>
                <a:ext cx="2115" cy="233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FFFF"/>
                    </a:solidFill>
                    <a:prstDash val="dash"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/>
                <a:r>
                  <a:rPr lang="es-ES" sz="1800" dirty="0" smtClean="0">
                    <a:solidFill>
                      <a:schemeClr val="bg2"/>
                    </a:solidFill>
                  </a:rPr>
                  <a:t>ANÁLISE </a:t>
                </a:r>
                <a:r>
                  <a:rPr lang="es-ES" sz="1800" dirty="0">
                    <a:solidFill>
                      <a:schemeClr val="bg2"/>
                    </a:solidFill>
                  </a:rPr>
                  <a:t>MULTIVARIADA</a:t>
                </a:r>
              </a:p>
            </p:txBody>
          </p:sp>
          <p:sp>
            <p:nvSpPr>
              <p:cNvPr id="22545" name="Text Box 481"/>
              <p:cNvSpPr txBox="1">
                <a:spLocks noChangeArrowheads="1"/>
              </p:cNvSpPr>
              <p:nvPr/>
            </p:nvSpPr>
            <p:spPr bwMode="auto">
              <a:xfrm>
                <a:off x="4042" y="2600"/>
                <a:ext cx="131" cy="194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FFFF"/>
                    </a:solidFill>
                    <a:prstDash val="dash"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/>
                <a:endParaRPr lang="pt-BR">
                  <a:solidFill>
                    <a:schemeClr val="bg2"/>
                  </a:solidFill>
                </a:endParaRPr>
              </a:p>
            </p:txBody>
          </p:sp>
          <p:sp>
            <p:nvSpPr>
              <p:cNvPr id="22546" name="Text Box 483"/>
              <p:cNvSpPr txBox="1">
                <a:spLocks noChangeArrowheads="1"/>
              </p:cNvSpPr>
              <p:nvPr/>
            </p:nvSpPr>
            <p:spPr bwMode="auto">
              <a:xfrm>
                <a:off x="4042" y="3364"/>
                <a:ext cx="272" cy="194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FFFF"/>
                    </a:solidFill>
                    <a:prstDash val="dash"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/>
                <a:r>
                  <a:rPr lang="en-US">
                    <a:solidFill>
                      <a:schemeClr val="bg2"/>
                    </a:solidFill>
                  </a:rPr>
                  <a:t>.   </a:t>
                </a:r>
                <a:endParaRPr lang="es-ES">
                  <a:solidFill>
                    <a:schemeClr val="bg2"/>
                  </a:solidFill>
                </a:endParaRPr>
              </a:p>
            </p:txBody>
          </p:sp>
          <p:sp>
            <p:nvSpPr>
              <p:cNvPr id="22547" name="Text Box 485"/>
              <p:cNvSpPr txBox="1">
                <a:spLocks noChangeArrowheads="1"/>
              </p:cNvSpPr>
              <p:nvPr/>
            </p:nvSpPr>
            <p:spPr bwMode="auto">
              <a:xfrm>
                <a:off x="4042" y="3280"/>
                <a:ext cx="342" cy="194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FFFF"/>
                    </a:solidFill>
                    <a:prstDash val="dash"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/>
                <a:r>
                  <a:rPr lang="en-US">
                    <a:solidFill>
                      <a:schemeClr val="bg2"/>
                    </a:solidFill>
                  </a:rPr>
                  <a:t>      </a:t>
                </a:r>
                <a:endParaRPr lang="es-ES">
                  <a:solidFill>
                    <a:schemeClr val="bg2"/>
                  </a:solidFill>
                </a:endParaRPr>
              </a:p>
            </p:txBody>
          </p:sp>
          <p:sp>
            <p:nvSpPr>
              <p:cNvPr id="22548" name="Rectangle 487"/>
              <p:cNvSpPr>
                <a:spLocks noChangeArrowheads="1"/>
              </p:cNvSpPr>
              <p:nvPr/>
            </p:nvSpPr>
            <p:spPr bwMode="auto">
              <a:xfrm>
                <a:off x="4042" y="3906"/>
                <a:ext cx="172" cy="233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FFFF"/>
                    </a:solidFill>
                    <a:prstDash val="dash"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>
                    <a:solidFill>
                      <a:schemeClr val="bg2"/>
                    </a:solidFill>
                  </a:rPr>
                  <a:t>.</a:t>
                </a:r>
                <a:endParaRPr lang="es-ES">
                  <a:solidFill>
                    <a:schemeClr val="bg2"/>
                  </a:solidFill>
                </a:endParaRPr>
              </a:p>
            </p:txBody>
          </p:sp>
          <p:sp>
            <p:nvSpPr>
              <p:cNvPr id="22549" name="Text Box 490"/>
              <p:cNvSpPr txBox="1">
                <a:spLocks noChangeArrowheads="1"/>
              </p:cNvSpPr>
              <p:nvPr/>
            </p:nvSpPr>
            <p:spPr bwMode="auto">
              <a:xfrm>
                <a:off x="4042" y="2931"/>
                <a:ext cx="2237" cy="330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FFFF"/>
                    </a:solidFill>
                    <a:prstDash val="dash"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/>
                <a:r>
                  <a:rPr lang="en-US">
                    <a:solidFill>
                      <a:schemeClr val="bg2"/>
                    </a:solidFill>
                  </a:rPr>
                  <a:t>T. Ind.  OR=2,12(1,16- 3,85); p=0,0137</a:t>
                </a:r>
                <a:endParaRPr lang="es-ES">
                  <a:solidFill>
                    <a:schemeClr val="bg2"/>
                  </a:solidFill>
                </a:endParaRPr>
              </a:p>
            </p:txBody>
          </p:sp>
          <p:sp>
            <p:nvSpPr>
              <p:cNvPr id="22550" name="Text Box 491"/>
              <p:cNvSpPr txBox="1">
                <a:spLocks noChangeArrowheads="1"/>
              </p:cNvSpPr>
              <p:nvPr/>
            </p:nvSpPr>
            <p:spPr bwMode="auto">
              <a:xfrm>
                <a:off x="4042" y="3651"/>
                <a:ext cx="2266" cy="194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FFFF"/>
                    </a:solidFill>
                    <a:prstDash val="dash"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/>
                <a:r>
                  <a:rPr lang="en-US">
                    <a:solidFill>
                      <a:schemeClr val="bg2"/>
                    </a:solidFill>
                  </a:rPr>
                  <a:t>M.DST. OR=1,85 (1,13 -3,04); P=0,01</a:t>
                </a:r>
                <a:endParaRPr lang="es-ES">
                  <a:solidFill>
                    <a:schemeClr val="bg2"/>
                  </a:solidFill>
                </a:endParaRPr>
              </a:p>
            </p:txBody>
          </p:sp>
          <p:sp>
            <p:nvSpPr>
              <p:cNvPr id="22551" name="Text Box 492"/>
              <p:cNvSpPr txBox="1">
                <a:spLocks noChangeArrowheads="1"/>
              </p:cNvSpPr>
              <p:nvPr/>
            </p:nvSpPr>
            <p:spPr bwMode="auto">
              <a:xfrm>
                <a:off x="4042" y="3870"/>
                <a:ext cx="1977" cy="194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FFFF"/>
                    </a:solidFill>
                    <a:prstDash val="dash"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/>
                <a:r>
                  <a:rPr lang="en-US">
                    <a:solidFill>
                      <a:srgbClr val="D81B16"/>
                    </a:solidFill>
                  </a:rPr>
                  <a:t>OR=2,68 (1,25 – 5,75);P=0,0110</a:t>
                </a:r>
                <a:endParaRPr lang="es-ES">
                  <a:solidFill>
                    <a:srgbClr val="D81B16"/>
                  </a:solidFill>
                </a:endParaRPr>
              </a:p>
            </p:txBody>
          </p:sp>
          <p:sp>
            <p:nvSpPr>
              <p:cNvPr id="22552" name="Text Box 522"/>
              <p:cNvSpPr txBox="1">
                <a:spLocks noChangeArrowheads="1"/>
              </p:cNvSpPr>
              <p:nvPr/>
            </p:nvSpPr>
            <p:spPr bwMode="auto">
              <a:xfrm>
                <a:off x="4042" y="2613"/>
                <a:ext cx="1955" cy="194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FFFF"/>
                    </a:solidFill>
                    <a:prstDash val="dash"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/>
                <a:r>
                  <a:rPr lang="en-US">
                    <a:solidFill>
                      <a:srgbClr val="D81B16"/>
                    </a:solidFill>
                  </a:rPr>
                  <a:t>OR=3,01 (1,67- 5,43); P=0,0002</a:t>
                </a:r>
                <a:endParaRPr lang="es-ES">
                  <a:solidFill>
                    <a:srgbClr val="D81B16"/>
                  </a:solidFill>
                </a:endParaRPr>
              </a:p>
            </p:txBody>
          </p:sp>
          <p:sp>
            <p:nvSpPr>
              <p:cNvPr id="22553" name="Text Box 523"/>
              <p:cNvSpPr txBox="1">
                <a:spLocks noChangeArrowheads="1"/>
              </p:cNvSpPr>
              <p:nvPr/>
            </p:nvSpPr>
            <p:spPr bwMode="auto">
              <a:xfrm>
                <a:off x="3036" y="3216"/>
                <a:ext cx="1096" cy="46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FFFF"/>
                    </a:solidFill>
                    <a:prstDash val="dash"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/>
                <a:r>
                  <a:rPr lang="en-US">
                    <a:solidFill>
                      <a:schemeClr val="bg2"/>
                    </a:solidFill>
                  </a:rPr>
                  <a:t>HSH</a:t>
                </a:r>
              </a:p>
              <a:p>
                <a:pPr algn="l" eaLnBrk="1" hangingPunct="1"/>
                <a:r>
                  <a:rPr lang="en-US">
                    <a:solidFill>
                      <a:schemeClr val="bg2"/>
                    </a:solidFill>
                  </a:rPr>
                  <a:t>não preservativo</a:t>
                </a:r>
                <a:endParaRPr lang="es-ES">
                  <a:solidFill>
                    <a:schemeClr val="bg2"/>
                  </a:solidFill>
                </a:endParaRPr>
              </a:p>
            </p:txBody>
          </p:sp>
          <p:sp>
            <p:nvSpPr>
              <p:cNvPr id="22554" name="Text Box 524"/>
              <p:cNvSpPr txBox="1">
                <a:spLocks noChangeArrowheads="1"/>
              </p:cNvSpPr>
              <p:nvPr/>
            </p:nvSpPr>
            <p:spPr bwMode="auto">
              <a:xfrm>
                <a:off x="4042" y="3248"/>
                <a:ext cx="2011" cy="194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FFFF"/>
                    </a:solidFill>
                    <a:prstDash val="dash"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/>
                <a:r>
                  <a:rPr lang="en-US">
                    <a:solidFill>
                      <a:schemeClr val="bg2"/>
                    </a:solidFill>
                  </a:rPr>
                  <a:t>OR=16,1 (1,74 – 148,8); p=0,014</a:t>
                </a:r>
                <a:endParaRPr lang="es-ES">
                  <a:solidFill>
                    <a:schemeClr val="bg2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1379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4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4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4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4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220133" y="1662114"/>
            <a:ext cx="8643056" cy="435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FFFF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lvl="1" algn="just">
              <a:buFont typeface="Wingdings" pitchFamily="2" charset="2"/>
              <a:buChar char="Ø"/>
              <a:tabLst>
                <a:tab pos="685800" algn="l"/>
              </a:tabLst>
            </a:pPr>
            <a:r>
              <a:rPr lang="es-ES" sz="2000" dirty="0"/>
              <a:t> </a:t>
            </a:r>
            <a:r>
              <a:rPr lang="es-ES" sz="2000" dirty="0" err="1"/>
              <a:t>Maiores</a:t>
            </a:r>
            <a:r>
              <a:rPr lang="es-ES" sz="2000" dirty="0"/>
              <a:t> </a:t>
            </a:r>
            <a:r>
              <a:rPr lang="es-ES" sz="2000" dirty="0" err="1"/>
              <a:t>taxas</a:t>
            </a:r>
            <a:r>
              <a:rPr lang="es-ES" sz="2000" dirty="0"/>
              <a:t> de </a:t>
            </a:r>
            <a:r>
              <a:rPr lang="es-ES" sz="2000" dirty="0" err="1"/>
              <a:t>prevalência</a:t>
            </a:r>
            <a:r>
              <a:rPr lang="es-ES" sz="2000" dirty="0"/>
              <a:t> de </a:t>
            </a:r>
            <a:r>
              <a:rPr lang="es-ES" sz="2000" dirty="0" err="1"/>
              <a:t>infecção</a:t>
            </a:r>
            <a:r>
              <a:rPr lang="es-ES" sz="2000" dirty="0"/>
              <a:t> </a:t>
            </a:r>
            <a:r>
              <a:rPr lang="es-ES" sz="2000" dirty="0" err="1"/>
              <a:t>foram</a:t>
            </a:r>
            <a:r>
              <a:rPr lang="es-ES" sz="2000" dirty="0"/>
              <a:t> encontradas </a:t>
            </a:r>
            <a:r>
              <a:rPr lang="es-ES" sz="2000" dirty="0" err="1"/>
              <a:t>em</a:t>
            </a:r>
            <a:r>
              <a:rPr lang="es-ES" sz="2000" dirty="0"/>
              <a:t> </a:t>
            </a:r>
          </a:p>
          <a:p>
            <a:pPr lvl="1" algn="just">
              <a:tabLst>
                <a:tab pos="685800" algn="l"/>
              </a:tabLst>
            </a:pPr>
            <a:r>
              <a:rPr lang="es-ES" sz="2000" dirty="0"/>
              <a:t>   </a:t>
            </a:r>
            <a:r>
              <a:rPr lang="es-ES" sz="2000" dirty="0" err="1"/>
              <a:t>pessoas</a:t>
            </a:r>
            <a:r>
              <a:rPr lang="es-ES" sz="2000" dirty="0"/>
              <a:t> de </a:t>
            </a:r>
            <a:r>
              <a:rPr lang="es-ES" sz="2000" dirty="0" err="1"/>
              <a:t>maior</a:t>
            </a:r>
            <a:r>
              <a:rPr lang="es-ES" sz="2000" dirty="0"/>
              <a:t> </a:t>
            </a:r>
            <a:r>
              <a:rPr lang="es-ES" sz="2000" dirty="0" err="1"/>
              <a:t>idade</a:t>
            </a:r>
            <a:r>
              <a:rPr lang="es-ES" sz="2000" dirty="0"/>
              <a:t> (</a:t>
            </a:r>
            <a:r>
              <a:rPr lang="es-ES" sz="2000" dirty="0" err="1"/>
              <a:t>maiores</a:t>
            </a:r>
            <a:r>
              <a:rPr lang="es-ES" sz="2000" dirty="0"/>
              <a:t> de 40 anos)</a:t>
            </a:r>
          </a:p>
          <a:p>
            <a:pPr lvl="1" algn="just">
              <a:buFont typeface="Wingdings" pitchFamily="2" charset="2"/>
              <a:buChar char="Ø"/>
              <a:tabLst>
                <a:tab pos="685800" algn="l"/>
              </a:tabLst>
            </a:pPr>
            <a:r>
              <a:rPr lang="es-ES" sz="2000" dirty="0"/>
              <a:t> A </a:t>
            </a:r>
            <a:r>
              <a:rPr lang="es-ES" sz="2000" dirty="0" err="1"/>
              <a:t>prevalência</a:t>
            </a:r>
            <a:r>
              <a:rPr lang="es-ES" sz="2000" dirty="0"/>
              <a:t> </a:t>
            </a:r>
            <a:r>
              <a:rPr lang="es-ES" sz="2000" dirty="0" err="1"/>
              <a:t>foi</a:t>
            </a:r>
            <a:r>
              <a:rPr lang="es-ES" sz="2000" dirty="0"/>
              <a:t> similar </a:t>
            </a:r>
            <a:r>
              <a:rPr lang="es-ES" sz="2000" dirty="0" err="1"/>
              <a:t>em</a:t>
            </a:r>
            <a:r>
              <a:rPr lang="es-ES" sz="2000" dirty="0"/>
              <a:t> </a:t>
            </a:r>
            <a:r>
              <a:rPr lang="es-ES" sz="2000" dirty="0" err="1"/>
              <a:t>homens</a:t>
            </a:r>
            <a:r>
              <a:rPr lang="es-ES" sz="2000" dirty="0"/>
              <a:t> e </a:t>
            </a:r>
            <a:r>
              <a:rPr lang="es-ES" sz="2000" dirty="0" err="1"/>
              <a:t>mulheres</a:t>
            </a:r>
            <a:endParaRPr lang="es-ES" sz="2000" dirty="0"/>
          </a:p>
          <a:p>
            <a:pPr lvl="1" algn="just">
              <a:buFont typeface="Wingdings" pitchFamily="2" charset="2"/>
              <a:buChar char="Ø"/>
              <a:tabLst>
                <a:tab pos="685800" algn="l"/>
              </a:tabLst>
            </a:pPr>
            <a:r>
              <a:rPr lang="es-ES" sz="2000" dirty="0"/>
              <a:t> A </a:t>
            </a:r>
            <a:r>
              <a:rPr lang="es-ES" sz="2000" dirty="0" err="1"/>
              <a:t>prevalência</a:t>
            </a:r>
            <a:r>
              <a:rPr lang="es-ES" sz="2000" dirty="0"/>
              <a:t> </a:t>
            </a:r>
            <a:r>
              <a:rPr lang="es-ES" sz="2000" dirty="0" err="1"/>
              <a:t>foi</a:t>
            </a:r>
            <a:r>
              <a:rPr lang="es-ES" sz="2000" dirty="0"/>
              <a:t> </a:t>
            </a:r>
            <a:r>
              <a:rPr lang="es-ES" sz="2000" dirty="0" err="1"/>
              <a:t>mais</a:t>
            </a:r>
            <a:r>
              <a:rPr lang="es-ES" sz="2000" dirty="0"/>
              <a:t> elevada e o risco de </a:t>
            </a:r>
            <a:r>
              <a:rPr lang="es-ES" sz="2000" dirty="0" err="1"/>
              <a:t>infecção</a:t>
            </a:r>
            <a:r>
              <a:rPr lang="es-ES" sz="2000" dirty="0"/>
              <a:t> </a:t>
            </a:r>
            <a:r>
              <a:rPr lang="es-ES" sz="2000" dirty="0" err="1"/>
              <a:t>maior</a:t>
            </a:r>
            <a:r>
              <a:rPr lang="es-ES" sz="2000" dirty="0"/>
              <a:t> nos </a:t>
            </a:r>
          </a:p>
          <a:p>
            <a:pPr lvl="1" algn="just">
              <a:tabLst>
                <a:tab pos="685800" algn="l"/>
              </a:tabLst>
            </a:pPr>
            <a:r>
              <a:rPr lang="es-ES" sz="2000" dirty="0"/>
              <a:t>   grupos </a:t>
            </a:r>
            <a:r>
              <a:rPr lang="es-ES" sz="2000" dirty="0" err="1"/>
              <a:t>vulneráveis</a:t>
            </a:r>
            <a:r>
              <a:rPr lang="es-ES" sz="2000" dirty="0"/>
              <a:t> </a:t>
            </a:r>
          </a:p>
          <a:p>
            <a:pPr lvl="1" algn="just">
              <a:buFont typeface="Wingdings" pitchFamily="2" charset="2"/>
              <a:buChar char="Ø"/>
              <a:tabLst>
                <a:tab pos="685800" algn="l"/>
              </a:tabLst>
            </a:pPr>
            <a:r>
              <a:rPr lang="es-ES" sz="2000" dirty="0"/>
              <a:t> </a:t>
            </a:r>
            <a:r>
              <a:rPr lang="es-ES" sz="2000" dirty="0" err="1"/>
              <a:t>Taxas</a:t>
            </a:r>
            <a:r>
              <a:rPr lang="es-ES" sz="2000" dirty="0"/>
              <a:t> de </a:t>
            </a:r>
            <a:r>
              <a:rPr lang="es-ES" sz="2000" dirty="0" err="1"/>
              <a:t>prevalência</a:t>
            </a:r>
            <a:r>
              <a:rPr lang="es-ES" sz="2000" dirty="0"/>
              <a:t> </a:t>
            </a:r>
            <a:r>
              <a:rPr lang="es-ES" sz="2000" dirty="0" err="1"/>
              <a:t>mais</a:t>
            </a:r>
            <a:r>
              <a:rPr lang="es-ES" sz="2000" dirty="0"/>
              <a:t> elevadas e </a:t>
            </a:r>
            <a:r>
              <a:rPr lang="es-ES" sz="2000" dirty="0" err="1"/>
              <a:t>um</a:t>
            </a:r>
            <a:r>
              <a:rPr lang="es-ES" sz="2000" dirty="0"/>
              <a:t> </a:t>
            </a:r>
            <a:r>
              <a:rPr lang="es-ES" sz="2000" dirty="0" err="1"/>
              <a:t>maior</a:t>
            </a:r>
            <a:r>
              <a:rPr lang="es-ES" sz="2000" dirty="0"/>
              <a:t> risco de </a:t>
            </a:r>
            <a:r>
              <a:rPr lang="es-ES" sz="2000" dirty="0" err="1"/>
              <a:t>infecção</a:t>
            </a:r>
            <a:r>
              <a:rPr lang="es-ES" sz="2000" dirty="0"/>
              <a:t> </a:t>
            </a:r>
            <a:r>
              <a:rPr lang="es-ES" sz="2000" dirty="0" err="1"/>
              <a:t>foram</a:t>
            </a:r>
            <a:r>
              <a:rPr lang="es-ES" sz="2000" dirty="0"/>
              <a:t> </a:t>
            </a:r>
          </a:p>
          <a:p>
            <a:pPr lvl="1" algn="just">
              <a:tabLst>
                <a:tab pos="685800" algn="l"/>
              </a:tabLst>
            </a:pPr>
            <a:r>
              <a:rPr lang="es-ES" sz="2000" dirty="0"/>
              <a:t>   encontradas </a:t>
            </a:r>
            <a:r>
              <a:rPr lang="es-ES" sz="2000" dirty="0" err="1"/>
              <a:t>associados</a:t>
            </a:r>
            <a:r>
              <a:rPr lang="es-ES" sz="2000" dirty="0"/>
              <a:t> a: </a:t>
            </a:r>
          </a:p>
          <a:p>
            <a:pPr lvl="1" algn="just">
              <a:tabLst>
                <a:tab pos="685800" algn="l"/>
              </a:tabLst>
            </a:pPr>
            <a:r>
              <a:rPr lang="es-ES" sz="2000" dirty="0"/>
              <a:t>     - </a:t>
            </a:r>
            <a:r>
              <a:rPr lang="es-ES" sz="2000" dirty="0" err="1"/>
              <a:t>pessoas</a:t>
            </a:r>
            <a:r>
              <a:rPr lang="es-ES" sz="2000" dirty="0"/>
              <a:t> </a:t>
            </a:r>
            <a:r>
              <a:rPr lang="es-ES" sz="2000" dirty="0" err="1"/>
              <a:t>com</a:t>
            </a:r>
            <a:r>
              <a:rPr lang="es-ES" sz="2000" dirty="0"/>
              <a:t> menor nivel de </a:t>
            </a:r>
            <a:r>
              <a:rPr lang="es-ES" sz="2000" dirty="0" err="1"/>
              <a:t>ensino</a:t>
            </a:r>
            <a:endParaRPr lang="es-ES" sz="2000" dirty="0"/>
          </a:p>
          <a:p>
            <a:pPr lvl="1" algn="just">
              <a:tabLst>
                <a:tab pos="685800" algn="l"/>
              </a:tabLst>
            </a:pPr>
            <a:r>
              <a:rPr lang="es-ES" sz="2000" dirty="0"/>
              <a:t>     - pobreza </a:t>
            </a:r>
          </a:p>
          <a:p>
            <a:pPr lvl="1" algn="just">
              <a:tabLst>
                <a:tab pos="685800" algn="l"/>
              </a:tabLst>
            </a:pPr>
            <a:r>
              <a:rPr lang="es-ES" sz="2000" dirty="0"/>
              <a:t>     - </a:t>
            </a:r>
            <a:r>
              <a:rPr lang="es-ES" sz="2000" dirty="0" err="1"/>
              <a:t>mulheres</a:t>
            </a:r>
            <a:r>
              <a:rPr lang="es-ES" sz="2000" dirty="0"/>
              <a:t> </a:t>
            </a:r>
            <a:r>
              <a:rPr lang="es-ES" sz="2000" dirty="0" err="1"/>
              <a:t>com</a:t>
            </a:r>
            <a:r>
              <a:rPr lang="es-ES" sz="2000" dirty="0"/>
              <a:t> </a:t>
            </a:r>
            <a:r>
              <a:rPr lang="es-ES" sz="2000" dirty="0" err="1"/>
              <a:t>maior</a:t>
            </a:r>
            <a:r>
              <a:rPr lang="es-ES" sz="2000" dirty="0"/>
              <a:t> número de </a:t>
            </a:r>
            <a:r>
              <a:rPr lang="es-ES" sz="2000" dirty="0" err="1"/>
              <a:t>parceiros</a:t>
            </a:r>
            <a:endParaRPr lang="es-ES" sz="2000" dirty="0"/>
          </a:p>
          <a:p>
            <a:pPr lvl="1" algn="just">
              <a:tabLst>
                <a:tab pos="685800" algn="l"/>
              </a:tabLst>
            </a:pPr>
            <a:r>
              <a:rPr lang="es-ES" sz="2000" dirty="0"/>
              <a:t>     - coito anal </a:t>
            </a:r>
            <a:r>
              <a:rPr lang="es-ES" sz="2000" dirty="0" err="1"/>
              <a:t>em</a:t>
            </a:r>
            <a:r>
              <a:rPr lang="es-ES" sz="2000" dirty="0"/>
              <a:t> </a:t>
            </a:r>
            <a:r>
              <a:rPr lang="es-ES" sz="2000" dirty="0" err="1"/>
              <a:t>mulheres</a:t>
            </a:r>
            <a:endParaRPr lang="es-ES" sz="2000" dirty="0"/>
          </a:p>
          <a:p>
            <a:pPr lvl="1" algn="just">
              <a:tabLst>
                <a:tab pos="685800" algn="l"/>
              </a:tabLst>
            </a:pPr>
            <a:r>
              <a:rPr lang="es-ES" sz="2000" dirty="0"/>
              <a:t>     - consumo de drogas </a:t>
            </a:r>
            <a:r>
              <a:rPr lang="es-ES" sz="2000" dirty="0" err="1"/>
              <a:t>injetáveis</a:t>
            </a:r>
            <a:r>
              <a:rPr lang="es-ES" sz="2000" dirty="0"/>
              <a:t> </a:t>
            </a:r>
            <a:r>
              <a:rPr lang="es-ES" sz="2000" dirty="0" err="1"/>
              <a:t>em</a:t>
            </a:r>
            <a:r>
              <a:rPr lang="es-ES" sz="2000" dirty="0"/>
              <a:t> </a:t>
            </a:r>
            <a:r>
              <a:rPr lang="es-ES" sz="2000" dirty="0" err="1"/>
              <a:t>pessoas</a:t>
            </a:r>
            <a:r>
              <a:rPr lang="es-ES" sz="2000" dirty="0"/>
              <a:t> de ambos sexos</a:t>
            </a:r>
          </a:p>
          <a:p>
            <a:pPr lvl="1" algn="just">
              <a:buFont typeface="Wingdings" pitchFamily="2" charset="2"/>
              <a:buChar char="Ø"/>
              <a:tabLst>
                <a:tab pos="685800" algn="l"/>
              </a:tabLst>
            </a:pPr>
            <a:r>
              <a:rPr lang="es-ES" sz="2000" dirty="0"/>
              <a:t> 85% do total de casos de sífilis identificados se </a:t>
            </a:r>
            <a:r>
              <a:rPr lang="es-ES" sz="2000" dirty="0" err="1"/>
              <a:t>encontravam</a:t>
            </a:r>
            <a:r>
              <a:rPr lang="es-ES" sz="2000" dirty="0"/>
              <a:t> </a:t>
            </a:r>
            <a:r>
              <a:rPr lang="es-ES" sz="2000" dirty="0" err="1"/>
              <a:t>em</a:t>
            </a:r>
            <a:r>
              <a:rPr lang="es-ES" sz="2000" dirty="0"/>
              <a:t> período</a:t>
            </a:r>
          </a:p>
          <a:p>
            <a:pPr lvl="1" algn="just">
              <a:tabLst>
                <a:tab pos="685800" algn="l"/>
              </a:tabLst>
            </a:pPr>
            <a:r>
              <a:rPr lang="es-ES" sz="2000" dirty="0"/>
              <a:t> de </a:t>
            </a:r>
            <a:r>
              <a:rPr lang="es-ES" sz="2000" dirty="0" err="1"/>
              <a:t>latência</a:t>
            </a:r>
            <a:r>
              <a:rPr lang="es-ES" sz="2000" dirty="0"/>
              <a:t> </a:t>
            </a:r>
          </a:p>
        </p:txBody>
      </p:sp>
      <p:sp>
        <p:nvSpPr>
          <p:cNvPr id="23555" name="Rectangle 5"/>
          <p:cNvSpPr>
            <a:spLocks noChangeArrowheads="1"/>
          </p:cNvSpPr>
          <p:nvPr/>
        </p:nvSpPr>
        <p:spPr bwMode="auto">
          <a:xfrm>
            <a:off x="2410178" y="63500"/>
            <a:ext cx="5474190" cy="58477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dist="53882" dir="2700000" algn="ctr" rotWithShape="0">
              <a:srgbClr val="000000"/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n-US" sz="3200" dirty="0">
                <a:solidFill>
                  <a:srgbClr val="FFFF00"/>
                </a:solidFill>
              </a:rPr>
              <a:t>PRINCIPAIS RESULTADOS: </a:t>
            </a:r>
          </a:p>
        </p:txBody>
      </p:sp>
      <p:sp>
        <p:nvSpPr>
          <p:cNvPr id="23556" name="Rectangle 6"/>
          <p:cNvSpPr>
            <a:spLocks noChangeArrowheads="1"/>
          </p:cNvSpPr>
          <p:nvPr/>
        </p:nvSpPr>
        <p:spPr bwMode="auto">
          <a:xfrm>
            <a:off x="730956" y="836613"/>
            <a:ext cx="1176748" cy="46166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rgbClr val="C8F4AA"/>
                </a:solidFill>
              </a:rPr>
              <a:t>SÍFILIS</a:t>
            </a:r>
            <a:endParaRPr lang="es-ES" sz="2400" dirty="0">
              <a:solidFill>
                <a:srgbClr val="C8F4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91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Diagnóstico</a:t>
            </a:r>
            <a:r>
              <a:rPr lang="en-US" dirty="0" smtClean="0"/>
              <a:t> de </a:t>
            </a:r>
            <a:r>
              <a:rPr lang="en-US" dirty="0" err="1" smtClean="0"/>
              <a:t>sífilis</a:t>
            </a:r>
            <a:r>
              <a:rPr lang="en-US" dirty="0" smtClean="0"/>
              <a:t> </a:t>
            </a:r>
            <a:r>
              <a:rPr lang="en-US" dirty="0" err="1" smtClean="0"/>
              <a:t>primária</a:t>
            </a:r>
            <a:r>
              <a:rPr lang="en-US" dirty="0" smtClean="0"/>
              <a:t> e </a:t>
            </a:r>
            <a:r>
              <a:rPr lang="en-US" dirty="0" err="1" smtClean="0"/>
              <a:t>secundária</a:t>
            </a:r>
            <a:r>
              <a:rPr lang="en-US" dirty="0" smtClean="0"/>
              <a:t> </a:t>
            </a:r>
            <a:r>
              <a:rPr lang="en-US" dirty="0" err="1" smtClean="0"/>
              <a:t>novamente</a:t>
            </a:r>
            <a:r>
              <a:rPr lang="en-US" dirty="0" smtClean="0"/>
              <a:t> se </a:t>
            </a:r>
            <a:r>
              <a:rPr lang="en-US" dirty="0" err="1" smtClean="0"/>
              <a:t>elevaram</a:t>
            </a:r>
            <a:r>
              <a:rPr lang="en-US" dirty="0" smtClean="0"/>
              <a:t>, </a:t>
            </a:r>
            <a:r>
              <a:rPr lang="en-US" dirty="0" err="1" smtClean="0"/>
              <a:t>após</a:t>
            </a:r>
            <a:r>
              <a:rPr lang="en-US" dirty="0" smtClean="0"/>
              <a:t> um </a:t>
            </a:r>
            <a:r>
              <a:rPr lang="en-US" dirty="0" err="1" smtClean="0"/>
              <a:t>longo</a:t>
            </a:r>
            <a:r>
              <a:rPr lang="en-US" dirty="0" smtClean="0"/>
              <a:t> </a:t>
            </a:r>
            <a:r>
              <a:rPr lang="en-US" dirty="0" err="1" smtClean="0"/>
              <a:t>período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baixa</a:t>
            </a:r>
            <a:r>
              <a:rPr lang="en-US" dirty="0" smtClean="0"/>
              <a:t> </a:t>
            </a:r>
            <a:r>
              <a:rPr lang="en-US" dirty="0" err="1" smtClean="0"/>
              <a:t>incidência</a:t>
            </a:r>
            <a:endParaRPr lang="en-US" dirty="0" smtClean="0"/>
          </a:p>
          <a:p>
            <a:r>
              <a:rPr lang="en-US" dirty="0" err="1" smtClean="0"/>
              <a:t>Atualmente</a:t>
            </a:r>
            <a:r>
              <a:rPr lang="en-US" dirty="0" smtClean="0"/>
              <a:t>, </a:t>
            </a:r>
            <a:r>
              <a:rPr lang="en-US" dirty="0" err="1" smtClean="0"/>
              <a:t>mais</a:t>
            </a:r>
            <a:r>
              <a:rPr lang="en-US" dirty="0" smtClean="0"/>
              <a:t> de 60% de </a:t>
            </a:r>
            <a:r>
              <a:rPr lang="en-US" dirty="0" err="1" smtClean="0"/>
              <a:t>novas</a:t>
            </a:r>
            <a:r>
              <a:rPr lang="en-US" dirty="0" smtClean="0"/>
              <a:t> </a:t>
            </a:r>
            <a:r>
              <a:rPr lang="en-US" dirty="0" err="1" smtClean="0"/>
              <a:t>infecções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diagnosticadas</a:t>
            </a:r>
            <a:r>
              <a:rPr lang="en-US" dirty="0" smtClean="0"/>
              <a:t> entre HSH.</a:t>
            </a:r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2400" dirty="0" smtClean="0"/>
              <a:t>SYPHILIS ELIMINATION EFFORT (SEE)</a:t>
            </a:r>
            <a:br>
              <a:rPr lang="pt-BR" sz="2400" dirty="0" smtClean="0"/>
            </a:br>
            <a:r>
              <a:rPr lang="en-US" sz="2400" dirty="0" smtClean="0"/>
              <a:t>Centers for Disease Control and Prevention 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36782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Populações</a:t>
            </a:r>
            <a:r>
              <a:rPr lang="en-US" dirty="0" smtClean="0"/>
              <a:t> </a:t>
            </a:r>
            <a:r>
              <a:rPr lang="en-US" dirty="0" err="1" smtClean="0"/>
              <a:t>Especiais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Terceira </a:t>
            </a:r>
            <a:r>
              <a:rPr lang="en-US" dirty="0" err="1" smtClean="0"/>
              <a:t>idade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Comunidade</a:t>
            </a:r>
            <a:r>
              <a:rPr lang="en-US" dirty="0" smtClean="0"/>
              <a:t> da internet”</a:t>
            </a:r>
          </a:p>
          <a:p>
            <a:pPr lvl="1"/>
            <a:r>
              <a:rPr lang="en-US" dirty="0" smtClean="0"/>
              <a:t>HSH</a:t>
            </a:r>
          </a:p>
          <a:p>
            <a:pPr lvl="1"/>
            <a:r>
              <a:rPr lang="en-US" dirty="0" err="1" smtClean="0"/>
              <a:t>Pessoas</a:t>
            </a:r>
            <a:r>
              <a:rPr lang="en-US" dirty="0" smtClean="0"/>
              <a:t> </a:t>
            </a:r>
            <a:r>
              <a:rPr lang="en-US" dirty="0" err="1" smtClean="0"/>
              <a:t>encarceradas</a:t>
            </a:r>
            <a:r>
              <a:rPr lang="en-US" dirty="0" smtClean="0"/>
              <a:t>  </a:t>
            </a:r>
          </a:p>
          <a:p>
            <a:pPr lvl="1"/>
            <a:r>
              <a:rPr lang="en-US" dirty="0" err="1" smtClean="0"/>
              <a:t>Jovens</a:t>
            </a:r>
            <a:r>
              <a:rPr lang="en-US" dirty="0" smtClean="0"/>
              <a:t>  </a:t>
            </a:r>
          </a:p>
          <a:p>
            <a:pPr lvl="1"/>
            <a:r>
              <a:rPr lang="en-US" dirty="0" err="1" smtClean="0"/>
              <a:t>Mulheres</a:t>
            </a:r>
            <a:endParaRPr lang="en-US" dirty="0" smtClean="0"/>
          </a:p>
          <a:p>
            <a:pPr lvl="1"/>
            <a:r>
              <a:rPr lang="en-US" dirty="0" err="1" smtClean="0"/>
              <a:t>Imigrantes</a:t>
            </a:r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z="2400" dirty="0" smtClean="0"/>
              <a:t>SYPHILIS ELIMINATION EFFORT (SEE)</a:t>
            </a:r>
            <a:br>
              <a:rPr lang="pt-BR" sz="2400" dirty="0" smtClean="0"/>
            </a:br>
            <a:r>
              <a:rPr lang="en-US" sz="2400" dirty="0"/>
              <a:t>Centers for Disease Control and </a:t>
            </a:r>
            <a:r>
              <a:rPr lang="en-US" sz="2400" dirty="0" smtClean="0"/>
              <a:t>Prevention. www.cdc.gov</a:t>
            </a:r>
            <a:r>
              <a:rPr lang="en-US" sz="2400" dirty="0"/>
              <a:t> 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75401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 smtClean="0"/>
              <a:t>Fatores</a:t>
            </a:r>
            <a:r>
              <a:rPr lang="en-US" b="1" dirty="0" smtClean="0"/>
              <a:t> de </a:t>
            </a:r>
            <a:r>
              <a:rPr lang="en-US" b="1" dirty="0" err="1" smtClean="0"/>
              <a:t>Risco</a:t>
            </a:r>
            <a:endParaRPr lang="en-US" b="1" dirty="0"/>
          </a:p>
          <a:p>
            <a:pPr lvl="1"/>
            <a:r>
              <a:rPr lang="en-US" dirty="0" smtClean="0"/>
              <a:t>Contactantes </a:t>
            </a:r>
            <a:r>
              <a:rPr lang="en-US" dirty="0" err="1" smtClean="0"/>
              <a:t>sexuais</a:t>
            </a:r>
            <a:r>
              <a:rPr lang="en-US" dirty="0" smtClean="0"/>
              <a:t> de </a:t>
            </a:r>
            <a:r>
              <a:rPr lang="en-US" dirty="0" err="1" smtClean="0"/>
              <a:t>indivíduos</a:t>
            </a:r>
            <a:r>
              <a:rPr lang="en-US" dirty="0" smtClean="0"/>
              <a:t> com </a:t>
            </a:r>
            <a:r>
              <a:rPr lang="en-US" dirty="0" err="1" smtClean="0"/>
              <a:t>sífilis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 smtClean="0"/>
              <a:t>HSH.</a:t>
            </a:r>
            <a:endParaRPr lang="en-US" dirty="0"/>
          </a:p>
          <a:p>
            <a:pPr lvl="1"/>
            <a:r>
              <a:rPr lang="en-US" dirty="0" err="1" smtClean="0"/>
              <a:t>Profissionais</a:t>
            </a:r>
            <a:r>
              <a:rPr lang="en-US" dirty="0" smtClean="0"/>
              <a:t> do </a:t>
            </a:r>
            <a:r>
              <a:rPr lang="en-US" dirty="0" err="1" smtClean="0"/>
              <a:t>sexo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 err="1" smtClean="0"/>
              <a:t>Moradores</a:t>
            </a:r>
            <a:r>
              <a:rPr lang="en-US" dirty="0" smtClean="0"/>
              <a:t> de </a:t>
            </a:r>
            <a:r>
              <a:rPr lang="en-US" dirty="0" err="1" smtClean="0"/>
              <a:t>rua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 err="1" smtClean="0"/>
              <a:t>Usuários</a:t>
            </a:r>
            <a:r>
              <a:rPr lang="en-US" dirty="0" smtClean="0"/>
              <a:t> de </a:t>
            </a:r>
            <a:r>
              <a:rPr lang="en-US" dirty="0" err="1" smtClean="0"/>
              <a:t>drogas</a:t>
            </a:r>
            <a:r>
              <a:rPr lang="en-US" dirty="0" smtClean="0"/>
              <a:t> (</a:t>
            </a:r>
            <a:r>
              <a:rPr lang="en-US" dirty="0" err="1" smtClean="0"/>
              <a:t>especialmente</a:t>
            </a:r>
            <a:r>
              <a:rPr lang="en-US" dirty="0" smtClean="0"/>
              <a:t> </a:t>
            </a:r>
            <a:r>
              <a:rPr lang="en-US" dirty="0" err="1" smtClean="0"/>
              <a:t>injetáveis</a:t>
            </a:r>
            <a:r>
              <a:rPr lang="en-US" dirty="0" smtClean="0"/>
              <a:t>) .</a:t>
            </a:r>
            <a:endParaRPr lang="en-US" dirty="0"/>
          </a:p>
          <a:p>
            <a:pPr lvl="1"/>
            <a:r>
              <a:rPr lang="en-US" dirty="0" err="1" smtClean="0"/>
              <a:t>Aqueles</a:t>
            </a:r>
            <a:r>
              <a:rPr lang="en-US" dirty="0" smtClean="0"/>
              <a:t> com </a:t>
            </a:r>
            <a:r>
              <a:rPr lang="en-US" dirty="0" err="1" smtClean="0"/>
              <a:t>múltiplas</a:t>
            </a:r>
            <a:r>
              <a:rPr lang="en-US" dirty="0" smtClean="0"/>
              <a:t> </a:t>
            </a:r>
            <a:r>
              <a:rPr lang="en-US" dirty="0" err="1" smtClean="0"/>
              <a:t>parcerias</a:t>
            </a:r>
            <a:r>
              <a:rPr lang="en-US" dirty="0" smtClean="0"/>
              <a:t> </a:t>
            </a:r>
            <a:r>
              <a:rPr lang="en-US" dirty="0" err="1" smtClean="0"/>
              <a:t>sexuais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 err="1" smtClean="0"/>
              <a:t>Aqueles</a:t>
            </a:r>
            <a:r>
              <a:rPr lang="en-US" dirty="0" smtClean="0"/>
              <a:t> com </a:t>
            </a:r>
            <a:r>
              <a:rPr lang="en-US" dirty="0" err="1" smtClean="0"/>
              <a:t>histórico</a:t>
            </a:r>
            <a:r>
              <a:rPr lang="en-US" dirty="0" smtClean="0"/>
              <a:t> de </a:t>
            </a:r>
            <a:r>
              <a:rPr lang="en-US" dirty="0" err="1" smtClean="0"/>
              <a:t>sífilis</a:t>
            </a:r>
            <a:r>
              <a:rPr lang="en-US" dirty="0" smtClean="0"/>
              <a:t>, HIV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outras</a:t>
            </a:r>
            <a:r>
              <a:rPr lang="en-US" dirty="0" smtClean="0"/>
              <a:t> IST.</a:t>
            </a:r>
            <a:endParaRPr lang="en-US" dirty="0"/>
          </a:p>
          <a:p>
            <a:pPr lvl="1"/>
            <a:r>
              <a:rPr lang="en-US" dirty="0" err="1" smtClean="0"/>
              <a:t>Parceiro</a:t>
            </a:r>
            <a:r>
              <a:rPr lang="en-US" dirty="0" smtClean="0"/>
              <a:t>(a)s </a:t>
            </a:r>
            <a:r>
              <a:rPr lang="en-US" dirty="0" err="1" smtClean="0"/>
              <a:t>sexuais</a:t>
            </a:r>
            <a:r>
              <a:rPr lang="en-US" dirty="0" smtClean="0"/>
              <a:t> dos </a:t>
            </a:r>
            <a:r>
              <a:rPr lang="en-US" dirty="0" err="1" smtClean="0"/>
              <a:t>casos</a:t>
            </a:r>
            <a:r>
              <a:rPr lang="en-US" dirty="0" smtClean="0"/>
              <a:t> </a:t>
            </a:r>
            <a:r>
              <a:rPr lang="en-US" dirty="0" err="1" smtClean="0"/>
              <a:t>anteriores</a:t>
            </a:r>
            <a:r>
              <a:rPr lang="en-US" dirty="0" smtClean="0"/>
              <a:t>.</a:t>
            </a:r>
            <a:endParaRPr lang="en-US" dirty="0"/>
          </a:p>
          <a:p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1800" dirty="0"/>
              <a:t>Canadian Guidelines on Sexually Transmitted </a:t>
            </a:r>
            <a:r>
              <a:rPr lang="en-US" sz="1800" dirty="0" smtClean="0"/>
              <a:t>Infections</a:t>
            </a:r>
            <a:br>
              <a:rPr lang="en-US" sz="1800" dirty="0" smtClean="0"/>
            </a:br>
            <a:r>
              <a:rPr lang="en-US" sz="1800" dirty="0" smtClean="0"/>
              <a:t>http://www.phac-aspc.gc.ca/std-mts/sti-its/cgsti-ldcits/section-5-10-eng.php</a:t>
            </a:r>
            <a:r>
              <a:rPr lang="en-US" sz="1800" dirty="0"/>
              <a:t/>
            </a:r>
            <a:br>
              <a:rPr lang="en-US" sz="1800" dirty="0"/>
            </a:b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36392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Guidelines </a:t>
            </a:r>
            <a:r>
              <a:rPr lang="en-US" dirty="0" err="1" smtClean="0"/>
              <a:t>recomendam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todas</a:t>
            </a:r>
            <a:r>
              <a:rPr lang="en-US" dirty="0" smtClean="0"/>
              <a:t> as gestates </a:t>
            </a:r>
            <a:r>
              <a:rPr lang="en-US" dirty="0" err="1" smtClean="0"/>
              <a:t>sejam</a:t>
            </a:r>
            <a:r>
              <a:rPr lang="en-US" dirty="0" smtClean="0"/>
              <a:t> </a:t>
            </a:r>
            <a:r>
              <a:rPr lang="en-US" dirty="0" err="1" smtClean="0"/>
              <a:t>rastreadas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sífilis</a:t>
            </a:r>
            <a:r>
              <a:rPr lang="en-US" dirty="0" smtClean="0"/>
              <a:t> </a:t>
            </a:r>
            <a:r>
              <a:rPr lang="en-US" dirty="0" err="1" smtClean="0"/>
              <a:t>precocemente</a:t>
            </a:r>
            <a:endParaRPr lang="en-US" dirty="0" smtClean="0"/>
          </a:p>
          <a:p>
            <a:r>
              <a:rPr lang="en-US" dirty="0" err="1" smtClean="0"/>
              <a:t>Exames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sífilis</a:t>
            </a:r>
            <a:r>
              <a:rPr lang="en-US" dirty="0" smtClean="0"/>
              <a:t> tem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estar</a:t>
            </a:r>
            <a:r>
              <a:rPr lang="en-US" dirty="0" smtClean="0"/>
              <a:t> </a:t>
            </a:r>
            <a:r>
              <a:rPr lang="en-US" dirty="0" err="1" smtClean="0"/>
              <a:t>disponíveis</a:t>
            </a:r>
            <a:endParaRPr lang="en-US" dirty="0" smtClean="0"/>
          </a:p>
          <a:p>
            <a:r>
              <a:rPr lang="en-US" dirty="0" err="1" smtClean="0"/>
              <a:t>Todas</a:t>
            </a:r>
            <a:r>
              <a:rPr lang="en-US" dirty="0" smtClean="0"/>
              <a:t> as </a:t>
            </a:r>
            <a:r>
              <a:rPr lang="en-US" dirty="0" err="1" smtClean="0"/>
              <a:t>gestantes</a:t>
            </a:r>
            <a:r>
              <a:rPr lang="en-US" dirty="0" smtClean="0"/>
              <a:t> </a:t>
            </a:r>
            <a:r>
              <a:rPr lang="en-US" dirty="0" err="1" smtClean="0"/>
              <a:t>devem</a:t>
            </a:r>
            <a:r>
              <a:rPr lang="en-US" dirty="0" smtClean="0"/>
              <a:t> </a:t>
            </a:r>
            <a:r>
              <a:rPr lang="en-US" dirty="0" err="1" smtClean="0"/>
              <a:t>ser</a:t>
            </a:r>
            <a:r>
              <a:rPr lang="en-US" dirty="0" smtClean="0"/>
              <a:t> </a:t>
            </a:r>
            <a:r>
              <a:rPr lang="en-US" dirty="0" err="1" smtClean="0"/>
              <a:t>testadas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outras</a:t>
            </a:r>
            <a:r>
              <a:rPr lang="en-US" dirty="0" smtClean="0"/>
              <a:t> IST se a </a:t>
            </a:r>
            <a:r>
              <a:rPr lang="en-US" dirty="0" err="1" smtClean="0"/>
              <a:t>sífilis</a:t>
            </a:r>
            <a:r>
              <a:rPr lang="en-US" dirty="0" smtClean="0"/>
              <a:t> for </a:t>
            </a:r>
            <a:r>
              <a:rPr lang="en-US" dirty="0" err="1" smtClean="0"/>
              <a:t>detectada</a:t>
            </a:r>
            <a:r>
              <a:rPr lang="en-US" dirty="0" smtClean="0"/>
              <a:t>, </a:t>
            </a:r>
            <a:r>
              <a:rPr lang="en-US" dirty="0" err="1" smtClean="0"/>
              <a:t>incluindo</a:t>
            </a:r>
            <a:r>
              <a:rPr lang="en-US" dirty="0" smtClean="0"/>
              <a:t> o HIV. </a:t>
            </a:r>
          </a:p>
          <a:p>
            <a:r>
              <a:rPr lang="en-US" dirty="0" err="1" smtClean="0"/>
              <a:t>Retratamento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todas</a:t>
            </a:r>
            <a:r>
              <a:rPr lang="en-US" dirty="0" smtClean="0"/>
              <a:t> </a:t>
            </a:r>
            <a:r>
              <a:rPr lang="en-US" dirty="0" err="1" smtClean="0"/>
              <a:t>aquelas</a:t>
            </a:r>
            <a:r>
              <a:rPr lang="en-US" dirty="0" smtClean="0"/>
              <a:t> com </a:t>
            </a:r>
            <a:r>
              <a:rPr lang="en-US" dirty="0" err="1" smtClean="0"/>
              <a:t>diagnóstico</a:t>
            </a:r>
            <a:r>
              <a:rPr lang="en-US" dirty="0" smtClean="0"/>
              <a:t> de </a:t>
            </a:r>
            <a:r>
              <a:rPr lang="en-US" dirty="0" err="1" smtClean="0"/>
              <a:t>sífilis</a:t>
            </a:r>
            <a:r>
              <a:rPr lang="en-US" dirty="0" smtClean="0"/>
              <a:t> </a:t>
            </a:r>
            <a:r>
              <a:rPr lang="en-US" dirty="0" err="1" smtClean="0"/>
              <a:t>cujo</a:t>
            </a:r>
            <a:r>
              <a:rPr lang="en-US" dirty="0" smtClean="0"/>
              <a:t> </a:t>
            </a:r>
            <a:r>
              <a:rPr lang="en-US" dirty="0" err="1" smtClean="0"/>
              <a:t>tratamento</a:t>
            </a:r>
            <a:r>
              <a:rPr lang="en-US" dirty="0" smtClean="0"/>
              <a:t> </a:t>
            </a:r>
            <a:r>
              <a:rPr lang="en-US" dirty="0" err="1" smtClean="0"/>
              <a:t>foi</a:t>
            </a:r>
            <a:r>
              <a:rPr lang="en-US" dirty="0" smtClean="0"/>
              <a:t> </a:t>
            </a:r>
            <a:r>
              <a:rPr lang="en-US" dirty="0" err="1" smtClean="0"/>
              <a:t>incerto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ineficaz</a:t>
            </a:r>
            <a:endParaRPr lang="en-US" dirty="0" smtClean="0"/>
          </a:p>
          <a:p>
            <a:r>
              <a:rPr lang="en-US" dirty="0" smtClean="0"/>
              <a:t> </a:t>
            </a:r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GESTANTES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4878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Diagnóstico</a:t>
            </a:r>
            <a:r>
              <a:rPr lang="en-US" dirty="0" smtClean="0"/>
              <a:t> </a:t>
            </a:r>
            <a:r>
              <a:rPr lang="en-US" dirty="0" err="1" smtClean="0"/>
              <a:t>precoce</a:t>
            </a:r>
            <a:r>
              <a:rPr lang="en-US" dirty="0" smtClean="0"/>
              <a:t> e </a:t>
            </a:r>
            <a:r>
              <a:rPr lang="en-US" dirty="0" err="1" smtClean="0"/>
              <a:t>tratamento</a:t>
            </a:r>
            <a:r>
              <a:rPr lang="en-US" dirty="0" smtClean="0"/>
              <a:t> </a:t>
            </a:r>
            <a:r>
              <a:rPr lang="en-US" dirty="0" err="1" smtClean="0"/>
              <a:t>adequado</a:t>
            </a:r>
            <a:r>
              <a:rPr lang="en-US" dirty="0" smtClean="0"/>
              <a:t> a </a:t>
            </a:r>
            <a:r>
              <a:rPr lang="en-US" dirty="0" err="1" smtClean="0"/>
              <a:t>todas</a:t>
            </a:r>
            <a:r>
              <a:rPr lang="en-US" dirty="0" smtClean="0"/>
              <a:t> as </a:t>
            </a:r>
            <a:r>
              <a:rPr lang="en-US" dirty="0" err="1" smtClean="0"/>
              <a:t>gestantes</a:t>
            </a:r>
            <a:r>
              <a:rPr lang="en-US" dirty="0" smtClean="0"/>
              <a:t> </a:t>
            </a:r>
            <a:r>
              <a:rPr lang="en-US" dirty="0" err="1" smtClean="0"/>
              <a:t>identificadas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Estudos</a:t>
            </a:r>
            <a:r>
              <a:rPr lang="en-US" dirty="0" smtClean="0"/>
              <a:t> </a:t>
            </a:r>
            <a:r>
              <a:rPr lang="en-US" dirty="0" err="1" smtClean="0"/>
              <a:t>observacionais</a:t>
            </a:r>
            <a:r>
              <a:rPr lang="en-US" dirty="0" smtClean="0"/>
              <a:t> </a:t>
            </a:r>
            <a:r>
              <a:rPr lang="en-US" dirty="0" err="1" smtClean="0"/>
              <a:t>mostram</a:t>
            </a:r>
            <a:r>
              <a:rPr lang="en-US" dirty="0" smtClean="0"/>
              <a:t> </a:t>
            </a:r>
            <a:r>
              <a:rPr lang="en-US" dirty="0" err="1" smtClean="0"/>
              <a:t>baixo</a:t>
            </a:r>
            <a:r>
              <a:rPr lang="en-US" dirty="0" smtClean="0"/>
              <a:t> </a:t>
            </a:r>
            <a:r>
              <a:rPr lang="en-US" dirty="0" err="1" smtClean="0"/>
              <a:t>indice</a:t>
            </a:r>
            <a:r>
              <a:rPr lang="en-US" dirty="0" smtClean="0"/>
              <a:t> de </a:t>
            </a:r>
            <a:r>
              <a:rPr lang="en-US" dirty="0" err="1" smtClean="0"/>
              <a:t>ocorrencias</a:t>
            </a:r>
            <a:r>
              <a:rPr lang="en-US" dirty="0" smtClean="0"/>
              <a:t> </a:t>
            </a:r>
            <a:r>
              <a:rPr lang="en-US" dirty="0" err="1" smtClean="0"/>
              <a:t>desfavoráveis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gestantes</a:t>
            </a:r>
            <a:r>
              <a:rPr lang="en-US" dirty="0" smtClean="0"/>
              <a:t> </a:t>
            </a:r>
            <a:r>
              <a:rPr lang="en-US" dirty="0" err="1" smtClean="0"/>
              <a:t>triadas</a:t>
            </a:r>
            <a:r>
              <a:rPr lang="en-US" dirty="0" smtClean="0"/>
              <a:t> e </a:t>
            </a:r>
            <a:r>
              <a:rPr lang="en-US" dirty="0" err="1" smtClean="0"/>
              <a:t>tratdas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primeiros</a:t>
            </a:r>
            <a:r>
              <a:rPr lang="en-US" dirty="0" smtClean="0"/>
              <a:t> 2 </a:t>
            </a:r>
            <a:r>
              <a:rPr lang="en-US" dirty="0" err="1" smtClean="0"/>
              <a:t>trimestres</a:t>
            </a:r>
            <a:r>
              <a:rPr lang="en-US" dirty="0" smtClean="0"/>
              <a:t>, </a:t>
            </a:r>
            <a:r>
              <a:rPr lang="en-US" dirty="0" err="1" smtClean="0"/>
              <a:t>comparativamente</a:t>
            </a:r>
            <a:r>
              <a:rPr lang="en-US" dirty="0" smtClean="0"/>
              <a:t> as </a:t>
            </a:r>
            <a:r>
              <a:rPr lang="en-US" dirty="0" err="1" smtClean="0"/>
              <a:t>gestantes</a:t>
            </a:r>
            <a:r>
              <a:rPr lang="en-US" dirty="0" smtClean="0"/>
              <a:t> 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só</a:t>
            </a:r>
            <a:r>
              <a:rPr lang="en-US" dirty="0" smtClean="0"/>
              <a:t> </a:t>
            </a:r>
            <a:r>
              <a:rPr lang="en-US" dirty="0" err="1" smtClean="0"/>
              <a:t>receberam</a:t>
            </a:r>
            <a:r>
              <a:rPr lang="en-US" dirty="0" smtClean="0"/>
              <a:t> </a:t>
            </a:r>
            <a:r>
              <a:rPr lang="en-US" dirty="0" err="1" smtClean="0"/>
              <a:t>qualquer</a:t>
            </a:r>
            <a:r>
              <a:rPr lang="en-US" dirty="0" smtClean="0"/>
              <a:t> </a:t>
            </a:r>
            <a:r>
              <a:rPr lang="en-US" dirty="0" err="1" smtClean="0"/>
              <a:t>tipo</a:t>
            </a:r>
            <a:r>
              <a:rPr lang="en-US" dirty="0" smtClean="0"/>
              <a:t> de </a:t>
            </a:r>
            <a:r>
              <a:rPr lang="en-US" dirty="0" err="1" smtClean="0"/>
              <a:t>intervenção</a:t>
            </a:r>
            <a:r>
              <a:rPr lang="en-US" dirty="0" smtClean="0"/>
              <a:t> no </a:t>
            </a:r>
            <a:r>
              <a:rPr lang="en-US" dirty="0" err="1" smtClean="0"/>
              <a:t>terceiro</a:t>
            </a:r>
            <a:r>
              <a:rPr lang="en-US" dirty="0" smtClean="0"/>
              <a:t> </a:t>
            </a:r>
            <a:r>
              <a:rPr lang="en-US" dirty="0" err="1" smtClean="0"/>
              <a:t>trimestre</a:t>
            </a:r>
            <a:r>
              <a:rPr lang="en-US" dirty="0" smtClean="0"/>
              <a:t>.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GESTANTES</a:t>
            </a:r>
          </a:p>
        </p:txBody>
      </p:sp>
    </p:spTree>
    <p:extLst>
      <p:ext uri="{BB962C8B-B14F-4D97-AF65-F5344CB8AC3E}">
        <p14:creationId xmlns:p14="http://schemas.microsoft.com/office/powerpoint/2010/main" val="220604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r">
  <a:themeElements>
    <a:clrScheme name="Elementar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r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490</TotalTime>
  <Words>931</Words>
  <Application>Microsoft Office PowerPoint</Application>
  <PresentationFormat>Apresentação na tela (4:3)</PresentationFormat>
  <Paragraphs>142</Paragraphs>
  <Slides>17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18" baseType="lpstr">
      <vt:lpstr>Elementar</vt:lpstr>
      <vt:lpstr>SÍFILIS</vt:lpstr>
      <vt:lpstr>SÍFILIS</vt:lpstr>
      <vt:lpstr>Apresentação do PowerPoint</vt:lpstr>
      <vt:lpstr>Apresentação do PowerPoint</vt:lpstr>
      <vt:lpstr>SYPHILIS ELIMINATION EFFORT (SEE) Centers for Disease Control and Prevention </vt:lpstr>
      <vt:lpstr>SYPHILIS ELIMINATION EFFORT (SEE) Centers for Disease Control and Prevention. www.cdc.gov </vt:lpstr>
      <vt:lpstr>Canadian Guidelines on Sexually Transmitted Infections http://www.phac-aspc.gc.ca/std-mts/sti-its/cgsti-ldcits/section-5-10-eng.php </vt:lpstr>
      <vt:lpstr>GESTANTES</vt:lpstr>
      <vt:lpstr>GESTANTES</vt:lpstr>
      <vt:lpstr>Screening for syphilis in pregnancy External review against programme appraisal criteria for the UK National Screening Committee (UK NSC) Version: 1 Produced By Sarah Hawkes and Gabriella Gomez On behalf of the UK National Screening Committee 14/05/2013  </vt:lpstr>
      <vt:lpstr>Infecções Sexualmente Transmissíveis e HIV</vt:lpstr>
      <vt:lpstr>Apresentação do PowerPoint</vt:lpstr>
      <vt:lpstr>Apresentação do PowerPoint</vt:lpstr>
      <vt:lpstr>Community Approaches to Reducing Sexually Transmitted Diseases (CARS)</vt:lpstr>
      <vt:lpstr>CARS</vt:lpstr>
      <vt:lpstr>Apresentação do PowerPoint</vt:lpstr>
      <vt:lpstr>Testes rápidos no Estado de Santa Catarina: indicações Nota Técnica 12- DIVE-SUV-SES 2014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Eduardo Oliveira</dc:creator>
  <cp:lastModifiedBy>Eduardo Campos de Oliveira</cp:lastModifiedBy>
  <cp:revision>22</cp:revision>
  <dcterms:created xsi:type="dcterms:W3CDTF">2015-03-19T19:22:24Z</dcterms:created>
  <dcterms:modified xsi:type="dcterms:W3CDTF">2015-03-30T16:16:33Z</dcterms:modified>
</cp:coreProperties>
</file>