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1"/>
  </p:notesMasterIdLst>
  <p:sldIdLst>
    <p:sldId id="256" r:id="rId2"/>
    <p:sldId id="260" r:id="rId3"/>
    <p:sldId id="361" r:id="rId4"/>
    <p:sldId id="262" r:id="rId5"/>
    <p:sldId id="270" r:id="rId6"/>
    <p:sldId id="272" r:id="rId7"/>
    <p:sldId id="359" r:id="rId8"/>
    <p:sldId id="368" r:id="rId9"/>
    <p:sldId id="273" r:id="rId10"/>
    <p:sldId id="274" r:id="rId11"/>
    <p:sldId id="281" r:id="rId12"/>
    <p:sldId id="381" r:id="rId13"/>
    <p:sldId id="283" r:id="rId14"/>
    <p:sldId id="285" r:id="rId15"/>
    <p:sldId id="286" r:id="rId16"/>
    <p:sldId id="288" r:id="rId17"/>
    <p:sldId id="289" r:id="rId18"/>
    <p:sldId id="369" r:id="rId19"/>
    <p:sldId id="292" r:id="rId20"/>
    <p:sldId id="293" r:id="rId21"/>
    <p:sldId id="294" r:id="rId22"/>
    <p:sldId id="299" r:id="rId23"/>
    <p:sldId id="377" r:id="rId24"/>
    <p:sldId id="400" r:id="rId25"/>
    <p:sldId id="297" r:id="rId26"/>
    <p:sldId id="298" r:id="rId27"/>
    <p:sldId id="383" r:id="rId28"/>
    <p:sldId id="382" r:id="rId29"/>
    <p:sldId id="378" r:id="rId30"/>
    <p:sldId id="300" r:id="rId31"/>
    <p:sldId id="384" r:id="rId32"/>
    <p:sldId id="305" r:id="rId33"/>
    <p:sldId id="306" r:id="rId34"/>
    <p:sldId id="302" r:id="rId35"/>
    <p:sldId id="304" r:id="rId36"/>
    <p:sldId id="308" r:id="rId37"/>
    <p:sldId id="310" r:id="rId38"/>
    <p:sldId id="311" r:id="rId39"/>
    <p:sldId id="372" r:id="rId40"/>
    <p:sldId id="313" r:id="rId41"/>
    <p:sldId id="314" r:id="rId42"/>
    <p:sldId id="316" r:id="rId43"/>
    <p:sldId id="318" r:id="rId44"/>
    <p:sldId id="309" r:id="rId45"/>
    <p:sldId id="321" r:id="rId46"/>
    <p:sldId id="322" r:id="rId47"/>
    <p:sldId id="323" r:id="rId48"/>
    <p:sldId id="325" r:id="rId49"/>
    <p:sldId id="326" r:id="rId50"/>
    <p:sldId id="327" r:id="rId51"/>
    <p:sldId id="329" r:id="rId52"/>
    <p:sldId id="331" r:id="rId53"/>
    <p:sldId id="332" r:id="rId54"/>
    <p:sldId id="374" r:id="rId55"/>
    <p:sldId id="333" r:id="rId56"/>
    <p:sldId id="334" r:id="rId57"/>
    <p:sldId id="396" r:id="rId58"/>
    <p:sldId id="397" r:id="rId59"/>
    <p:sldId id="337" r:id="rId60"/>
    <p:sldId id="399" r:id="rId61"/>
    <p:sldId id="339" r:id="rId62"/>
    <p:sldId id="336" r:id="rId63"/>
    <p:sldId id="338" r:id="rId64"/>
    <p:sldId id="398" r:id="rId65"/>
    <p:sldId id="341" r:id="rId66"/>
    <p:sldId id="342" r:id="rId67"/>
    <p:sldId id="340" r:id="rId68"/>
    <p:sldId id="343" r:id="rId69"/>
    <p:sldId id="375" r:id="rId70"/>
    <p:sldId id="355" r:id="rId71"/>
    <p:sldId id="376" r:id="rId72"/>
    <p:sldId id="356" r:id="rId73"/>
    <p:sldId id="357" r:id="rId74"/>
    <p:sldId id="344" r:id="rId75"/>
    <p:sldId id="345" r:id="rId76"/>
    <p:sldId id="346" r:id="rId77"/>
    <p:sldId id="370" r:id="rId78"/>
    <p:sldId id="348" r:id="rId79"/>
    <p:sldId id="395" r:id="rId80"/>
  </p:sldIdLst>
  <p:sldSz cx="10287000" cy="6858000" type="35mm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66"/>
    <a:srgbClr val="333333"/>
    <a:srgbClr val="800000"/>
    <a:srgbClr val="111111"/>
    <a:srgbClr val="1C1C1C"/>
    <a:srgbClr val="08080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31" autoAdjust="0"/>
  </p:normalViewPr>
  <p:slideViewPr>
    <p:cSldViewPr>
      <p:cViewPr>
        <p:scale>
          <a:sx n="66" d="100"/>
          <a:sy n="66" d="100"/>
        </p:scale>
        <p:origin x="-1056" y="-942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7E4A6DC-BC41-45F2-BD8B-9D0B98D8B172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8349DC-42C9-4B4C-8D1F-3289E6C30D8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586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09FEF4-0DC1-4FD2-8BE4-D8D3C4D84422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pt-BR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8838" y="693738"/>
            <a:ext cx="5141912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noFill/>
        </p:spPr>
        <p:txBody>
          <a:bodyPr wrap="none" lIns="82048" tIns="41024" rIns="82048" bIns="41024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00025" y="230188"/>
            <a:ext cx="2286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9891713" y="220663"/>
            <a:ext cx="2238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65138" y="6477000"/>
            <a:ext cx="977265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3" y="1523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85725" y="176213"/>
            <a:ext cx="9839325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34835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981200"/>
            <a:ext cx="8743950" cy="1143000"/>
          </a:xfrm>
        </p:spPr>
        <p:txBody>
          <a:bodyPr anchor="ctr"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16" name="Rectangle 21"/>
          <p:cNvSpPr>
            <a:spLocks noGrp="1" noChangeArrowheads="1"/>
          </p:cNvSpPr>
          <p:nvPr>
            <p:ph type="dt" sz="quarter" idx="10"/>
          </p:nvPr>
        </p:nvSpPr>
        <p:spPr>
          <a:xfrm>
            <a:off x="495300" y="5989638"/>
            <a:ext cx="21431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E4603F-1957-4E85-8E54-EA1CEA3762CC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17" name="Rectangle 22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7425" y="6002338"/>
            <a:ext cx="32575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8" name="Rectangle 2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50163" y="5978525"/>
            <a:ext cx="21431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34D124-4DCF-46E9-920B-45AC67DDCC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FB46-BAB0-4212-9C9E-1B072A9F7651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58D0E-C7C6-4167-BECA-E2B77F8A131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29487" y="609600"/>
            <a:ext cx="2185988" cy="53340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771525" y="609600"/>
            <a:ext cx="6386513" cy="53340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7F523-F261-4E83-83F0-99A3B50584A9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20BE3-52B4-48FF-A5F8-FB71DFAEFA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63D52-9271-4F94-AF35-687568693E15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53B1D-7AF7-45B8-8382-0B9ADE39547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602" y="4406901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8A36E-3DF8-41DF-BA2E-4730138C8785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5B512-26D8-40E3-A1B0-494201CFBA5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771525" y="1752600"/>
            <a:ext cx="428625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29225" y="1752600"/>
            <a:ext cx="428625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8407A-6122-4317-A26D-852FD2510D13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F84FA-D3B2-446C-A0DD-5B0351E4417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6117E-C1B0-4EEF-9786-EB692923DEC1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9A2F2-74D2-4E98-B2E6-CFC314DD9E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AF3FA-F8D3-48E4-BFC6-D8431078CEE0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BC2CF-E927-42A7-9CC8-B54AC5B960E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F037-3016-455B-8EF5-5F28AD71CB39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E952F-AE7A-4A95-9123-2CD6E9E6B3F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14351" y="1435101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EB6A7-795F-406F-BA1C-DB9CFD715641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30B10-C488-48B6-BC07-8770FF786C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3DCC1-5C17-41FA-BEA7-05E1FF39CBEE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5E398-6239-4FE6-9347-C20ADCCC40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7"/>
          <p:cNvGrpSpPr>
            <a:grpSpLocks/>
          </p:cNvGrpSpPr>
          <p:nvPr/>
        </p:nvGrpSpPr>
        <p:grpSpPr bwMode="auto">
          <a:xfrm>
            <a:off x="200025" y="230188"/>
            <a:ext cx="228600" cy="6503987"/>
            <a:chOff x="112" y="145"/>
            <a:chExt cx="128" cy="4097"/>
          </a:xfrm>
        </p:grpSpPr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5123" name="Group 10"/>
          <p:cNvGrpSpPr>
            <a:grpSpLocks/>
          </p:cNvGrpSpPr>
          <p:nvPr/>
        </p:nvGrpSpPr>
        <p:grpSpPr bwMode="auto">
          <a:xfrm>
            <a:off x="9891713" y="220663"/>
            <a:ext cx="223837" cy="6408737"/>
            <a:chOff x="5539" y="139"/>
            <a:chExt cx="125" cy="4037"/>
          </a:xfrm>
        </p:grpSpPr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5124" name="Group 13"/>
          <p:cNvGrpSpPr>
            <a:grpSpLocks/>
          </p:cNvGrpSpPr>
          <p:nvPr/>
        </p:nvGrpSpPr>
        <p:grpSpPr bwMode="auto">
          <a:xfrm>
            <a:off x="465138" y="6477000"/>
            <a:ext cx="9772650" cy="228600"/>
            <a:chOff x="260" y="4080"/>
            <a:chExt cx="5472" cy="144"/>
          </a:xfrm>
        </p:grpSpPr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 rot="5400000" flipV="1">
              <a:off x="2913" y="1523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5125" name="Group 16"/>
          <p:cNvGrpSpPr>
            <a:grpSpLocks/>
          </p:cNvGrpSpPr>
          <p:nvPr/>
        </p:nvGrpSpPr>
        <p:grpSpPr bwMode="auto">
          <a:xfrm>
            <a:off x="85725" y="176213"/>
            <a:ext cx="9839325" cy="161925"/>
            <a:chOff x="48" y="111"/>
            <a:chExt cx="5509" cy="102"/>
          </a:xfrm>
        </p:grpSpPr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33810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5126" name="Group 22"/>
          <p:cNvGrpSpPr>
            <a:grpSpLocks/>
          </p:cNvGrpSpPr>
          <p:nvPr/>
        </p:nvGrpSpPr>
        <p:grpSpPr bwMode="auto">
          <a:xfrm>
            <a:off x="80963" y="176213"/>
            <a:ext cx="9837737" cy="161925"/>
            <a:chOff x="45" y="111"/>
            <a:chExt cx="5509" cy="102"/>
          </a:xfrm>
        </p:grpSpPr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 rot="5400000" flipV="1">
              <a:off x="2850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  <p:sp>
          <p:nvSpPr>
            <p:cNvPr id="33813" name="Rectangle 21"/>
            <p:cNvSpPr>
              <a:spLocks noChangeArrowheads="1"/>
            </p:cNvSpPr>
            <p:nvPr/>
          </p:nvSpPr>
          <p:spPr bwMode="auto">
            <a:xfrm rot="5400000" flipV="1">
              <a:off x="2781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512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09600"/>
            <a:ext cx="87439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512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752600"/>
            <a:ext cx="87439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3381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60198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 smtClean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A895A45-0E0A-4F89-AAD4-0D8E2528ACDD}" type="datetimeFigureOut">
              <a:rPr lang="pt-BR"/>
              <a:pPr>
                <a:defRPr/>
              </a:pPr>
              <a:t>30/3/2015</a:t>
            </a:fld>
            <a:endParaRPr lang="pt-BR"/>
          </a:p>
        </p:txBody>
      </p:sp>
      <p:sp>
        <p:nvSpPr>
          <p:cNvPr id="3382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0198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382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15250" y="60198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mtClean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775770C-DCB3-4400-85AE-019A7F7A04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hyperlink" Target="http://aapredbook.aappublications.org/content/images/large/2006/1/128_06.jpeg" TargetMode="External"/><Relationship Id="rId4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://aapredbook.aappublications.org/content/images/large/2006/1/128_04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hyperlink" Target="http://aapredbook.aappublications.org/content/images/large/2006/1/128_42.jpeg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7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5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7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jpe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sz="quarter"/>
          </p:nvPr>
        </p:nvSpPr>
        <p:spPr>
          <a:xfrm>
            <a:off x="964377" y="1571612"/>
            <a:ext cx="8438614" cy="3071834"/>
          </a:xfrm>
          <a:effectLst>
            <a:outerShdw blurRad="63500" sx="102000" sy="102000" algn="ctr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l">
              <a:defRPr/>
            </a:pPr>
            <a:r>
              <a:rPr lang="pt-BR" sz="6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materna e congênita</a:t>
            </a:r>
            <a:br>
              <a:rPr lang="pt-BR" sz="6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Eduardo Campos de Oliveira</a:t>
            </a:r>
            <a:b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Infectologista</a:t>
            </a:r>
            <a:b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G-DST/AIDS/HV/DIVE</a:t>
            </a:r>
            <a:b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Hospital Nereu Ramos</a:t>
            </a:r>
            <a:b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Hospital Regional de São José</a:t>
            </a:r>
            <a:endParaRPr lang="pt-BR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sz="quarter" idx="1"/>
          </p:nvPr>
        </p:nvSpPr>
        <p:spPr>
          <a:xfrm>
            <a:off x="4211638" y="5643563"/>
            <a:ext cx="5673725" cy="928687"/>
          </a:xfrm>
        </p:spPr>
        <p:txBody>
          <a:bodyPr/>
          <a:lstStyle/>
          <a:p>
            <a:pPr algn="r">
              <a:lnSpc>
                <a:spcPct val="80000"/>
              </a:lnSpc>
              <a:buClr>
                <a:schemeClr val="tx2"/>
              </a:buClr>
              <a:buSzPct val="75000"/>
              <a:defRPr/>
            </a:pP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Agradecimento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 a</a:t>
            </a:r>
            <a:endParaRPr lang="pt-BR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r">
              <a:lnSpc>
                <a:spcPct val="80000"/>
              </a:lnSpc>
              <a:buClr>
                <a:schemeClr val="tx2"/>
              </a:buClr>
              <a:buSzPct val="75000"/>
              <a:defRPr/>
            </a:pP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Prof. Denise C. N. Sztajnbok</a:t>
            </a:r>
          </a:p>
          <a:p>
            <a:pPr algn="r">
              <a:lnSpc>
                <a:spcPct val="50000"/>
              </a:lnSpc>
              <a:buClr>
                <a:schemeClr val="tx2"/>
              </a:buClr>
              <a:buSzPct val="75000"/>
              <a:defRPr/>
            </a:pP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UERJ-HUPE</a:t>
            </a:r>
          </a:p>
          <a:p>
            <a:pPr algn="r">
              <a:lnSpc>
                <a:spcPct val="50000"/>
              </a:lnSpc>
              <a:buClr>
                <a:schemeClr val="tx2"/>
              </a:buClr>
              <a:buSzPct val="75000"/>
              <a:defRPr/>
            </a:pP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Comitê </a:t>
            </a:r>
            <a:r>
              <a:rPr lang="pt-BR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Infectologia-SOPERJ</a:t>
            </a:r>
            <a:endParaRPr lang="pt-BR" sz="20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48" y="428604"/>
            <a:ext cx="7929618" cy="8572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ct val="60000"/>
              </a:lnSpc>
              <a:defRPr/>
            </a:pPr>
            <a:r>
              <a:rPr lang="pt-BR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       </a:t>
            </a: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Classificação</a:t>
            </a:r>
            <a:endParaRPr lang="pt-BR" sz="44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905000"/>
            <a:ext cx="9501188" cy="46482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buClr>
                <a:srgbClr val="C00000"/>
              </a:buClr>
              <a:buSzPct val="60000"/>
              <a:buFont typeface="Monotype Sorts" pitchFamily="2" charset="2"/>
              <a:buChar char="©"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Adquirida recente</a:t>
            </a:r>
          </a:p>
          <a:p>
            <a:pPr>
              <a:lnSpc>
                <a:spcPct val="90000"/>
              </a:lnSpc>
              <a:buClr>
                <a:srgbClr val="FFFF00"/>
              </a:buClr>
              <a:buSzPct val="6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&lt;1 ano de duração</a:t>
            </a:r>
          </a:p>
          <a:p>
            <a:pPr>
              <a:lnSpc>
                <a:spcPct val="80000"/>
              </a:lnSpc>
              <a:buClr>
                <a:srgbClr val="FFFF00"/>
              </a:buClr>
              <a:buSzPct val="6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primária, secundária, latente recente</a:t>
            </a:r>
          </a:p>
          <a:p>
            <a:pPr algn="ctr">
              <a:lnSpc>
                <a:spcPct val="80000"/>
              </a:lnSpc>
              <a:buClr>
                <a:srgbClr val="FFFF00"/>
              </a:buClr>
              <a:buSzPct val="60000"/>
              <a:buFontTx/>
              <a:buNone/>
              <a:defRPr/>
            </a:pPr>
            <a:endParaRPr lang="pt-BR" sz="4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buClr>
                <a:srgbClr val="C00000"/>
              </a:buClr>
              <a:buSzPct val="60000"/>
              <a:buFont typeface="Monotype Sorts" pitchFamily="2" charset="2"/>
              <a:buChar char="©"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Adquirida tardia</a:t>
            </a:r>
          </a:p>
          <a:p>
            <a:pPr>
              <a:lnSpc>
                <a:spcPct val="90000"/>
              </a:lnSpc>
              <a:buClr>
                <a:srgbClr val="FFFF00"/>
              </a:buClr>
              <a:buSzPct val="6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&gt;1 ano de duração   </a:t>
            </a:r>
          </a:p>
          <a:p>
            <a:pPr>
              <a:lnSpc>
                <a:spcPct val="90000"/>
              </a:lnSpc>
              <a:buClr>
                <a:srgbClr val="FFFF00"/>
              </a:buClr>
              <a:buSzPct val="6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latente tardia, 3</a:t>
            </a:r>
            <a:r>
              <a:rPr lang="pt-BR" sz="3600" b="1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ária</a:t>
            </a:r>
            <a:r>
              <a:rPr lang="pt-BR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 duração ignorada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28813"/>
            <a:ext cx="9625013" cy="464343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buClr>
                <a:srgbClr val="C00000"/>
              </a:buClr>
              <a:buSzPct val="60000"/>
              <a:buFont typeface="Monotype Sorts" pitchFamily="2" charset="2"/>
              <a:buChar char="©"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Congênita recente</a:t>
            </a:r>
          </a:p>
          <a:p>
            <a:pPr>
              <a:lnSpc>
                <a:spcPct val="90000"/>
              </a:lnSpc>
              <a:buClr>
                <a:srgbClr val="C00000"/>
              </a:buClr>
              <a:buSzPct val="60000"/>
              <a:buFont typeface="Monotype Sorts" pitchFamily="2" charset="2"/>
              <a:buNone/>
              <a:defRPr/>
            </a:pPr>
            <a:r>
              <a:rPr lang="pt-BR" sz="4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diagnóstico até 2</a:t>
            </a:r>
            <a:r>
              <a:rPr lang="pt-BR" sz="4000" b="1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ano de vida</a:t>
            </a:r>
            <a:endParaRPr lang="pt-BR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SzPct val="60000"/>
              <a:buFont typeface="Monotype Sorts" pitchFamily="2" charset="2"/>
              <a:buChar char="©"/>
              <a:defRPr/>
            </a:pPr>
            <a:endParaRPr lang="pt-BR" sz="4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90000"/>
              </a:lnSpc>
              <a:buClr>
                <a:srgbClr val="C00000"/>
              </a:buClr>
              <a:buSzPct val="60000"/>
              <a:buFont typeface="Monotype Sorts" pitchFamily="2" charset="2"/>
              <a:buChar char="©"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Congênita tardia</a:t>
            </a:r>
          </a:p>
          <a:p>
            <a:pPr>
              <a:lnSpc>
                <a:spcPct val="90000"/>
              </a:lnSpc>
              <a:buClr>
                <a:srgbClr val="C00000"/>
              </a:buClr>
              <a:buSzPct val="60000"/>
              <a:buFont typeface="Monotype Sorts" pitchFamily="2" charset="2"/>
              <a:buNone/>
              <a:defRPr/>
            </a:pPr>
            <a:r>
              <a:rPr lang="pt-BR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diagnóstico após 2</a:t>
            </a:r>
            <a:r>
              <a:rPr lang="pt-BR" sz="4000" b="1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ano de vida</a:t>
            </a:r>
            <a:endParaRPr lang="pt-BR" sz="36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14410" y="428604"/>
            <a:ext cx="8001056" cy="107157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lnSpc>
                <a:spcPct val="60000"/>
              </a:lnSpc>
              <a:defRPr/>
            </a:pPr>
            <a:r>
              <a:rPr lang="pt-BR" sz="4800" b="1" i="1" kern="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       </a:t>
            </a:r>
            <a:r>
              <a:rPr lang="pt-BR" sz="4800" b="1" kern="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Classificação</a:t>
            </a:r>
            <a:endParaRPr lang="pt-BR" sz="4800" b="1" i="1" kern="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9501188" cy="61595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0" y="214290"/>
            <a:ext cx="8286808" cy="107157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PRIMÁRIA  </a:t>
            </a: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 gestação</a:t>
            </a:r>
            <a:r>
              <a:rPr lang="pt-BR" sz="5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pt-BR" dirty="0" smtClean="0">
              <a:solidFill>
                <a:srgbClr val="000066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6201" y="1524000"/>
            <a:ext cx="4876800" cy="5257800"/>
          </a:xfrm>
          <a:ln w="38100">
            <a:solidFill>
              <a:schemeClr val="tx1"/>
            </a:solidFill>
          </a:ln>
          <a:effectLst>
            <a:outerShdw blurRad="63500" sx="102000" sy="102000" algn="ctr" rotWithShape="0">
              <a:schemeClr val="tx1">
                <a:alpha val="40000"/>
              </a:schemeClr>
            </a:outerShdw>
          </a:effectLst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 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Cancro</a:t>
            </a:r>
          </a:p>
          <a:p>
            <a:pPr>
              <a:lnSpc>
                <a:spcPct val="130000"/>
              </a:lnSpc>
              <a:buClr>
                <a:schemeClr val="tx1">
                  <a:lumMod val="85000"/>
                  <a:lumOff val="15000"/>
                </a:schemeClr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genital; </a:t>
            </a:r>
            <a:r>
              <a:rPr lang="pt-BR" sz="3200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extra-genital</a:t>
            </a:r>
            <a:endParaRPr lang="pt-BR" b="1" spc="-15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30000"/>
              </a:lnSpc>
              <a:buClr>
                <a:schemeClr val="tx1">
                  <a:lumMod val="85000"/>
                  <a:lumOff val="15000"/>
                </a:schemeClr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 a 8 sem</a:t>
            </a:r>
          </a:p>
          <a:p>
            <a:pPr>
              <a:lnSpc>
                <a:spcPct val="130000"/>
              </a:lnSpc>
              <a:buClr>
                <a:schemeClr val="tx1">
                  <a:lumMod val="85000"/>
                  <a:lumOff val="15000"/>
                </a:schemeClr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regressão espontânea</a:t>
            </a:r>
            <a:endParaRPr lang="pt-BR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30000"/>
              </a:lnSpc>
              <a:buClr>
                <a:schemeClr val="tx1">
                  <a:lumMod val="85000"/>
                  <a:lumOff val="15000"/>
                </a:schemeClr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progride 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p/</a:t>
            </a: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sífilis 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pt-BR" sz="3200" b="1" baseline="30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ária</a:t>
            </a:r>
            <a:r>
              <a:rPr lang="pt-BR" sz="2400" b="1" baseline="300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pt-BR" b="1" dirty="0" smtClean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30000"/>
              </a:lnSpc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endParaRPr lang="pt-BR" sz="3200" b="1" dirty="0" smtClean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r>
              <a:rPr lang="pt-BR" sz="3600" b="1" dirty="0" smtClean="0">
                <a:ln>
                  <a:solidFill>
                    <a:srgbClr val="800000"/>
                  </a:solidFill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8% das gestantes</a:t>
            </a:r>
            <a:endParaRPr lang="pt-BR" sz="3200" b="1" dirty="0" smtClean="0">
              <a:ln>
                <a:solidFill>
                  <a:srgbClr val="800000"/>
                </a:solidFill>
              </a:ln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Clr>
                <a:srgbClr val="FFFF99"/>
              </a:buClr>
              <a:defRPr/>
            </a:pPr>
            <a:endParaRPr lang="pt-BR" sz="3200" b="1" dirty="0" smtClean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Monotype Sorts" pitchFamily="2" charset="2"/>
              <a:buNone/>
              <a:defRPr/>
            </a:pPr>
            <a:endParaRPr lang="pt-BR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105400" y="1524000"/>
            <a:ext cx="5105400" cy="5257800"/>
          </a:xfrm>
          <a:ln w="38100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endParaRPr lang="pt-BR" sz="100" b="1" dirty="0" smtClean="0">
              <a:solidFill>
                <a:srgbClr val="FFFF99"/>
              </a:solidFill>
            </a:endParaRP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FFFF99"/>
                </a:solidFill>
              </a:rPr>
              <a:t> 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endParaRPr lang="pt-BR" sz="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microscopia</a:t>
            </a:r>
          </a:p>
          <a:p>
            <a:pPr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sorologias (-):</a:t>
            </a:r>
          </a:p>
          <a:p>
            <a:pPr>
              <a:lnSpc>
                <a:spcPct val="110000"/>
              </a:lnSpc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TNT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: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25%  (VDRL,RPR)</a:t>
            </a:r>
          </a:p>
          <a:p>
            <a:pPr algn="just">
              <a:lnSpc>
                <a:spcPct val="110000"/>
              </a:lnSpc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r>
              <a:rPr lang="pt-BR" sz="32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TT:18</a:t>
            </a:r>
            <a:r>
              <a:rPr lang="pt-BR" sz="18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pt-BR" sz="32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36% (FTABS,TPHA)</a:t>
            </a:r>
          </a:p>
          <a:p>
            <a:pPr algn="just"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endParaRPr lang="pt-BR" sz="2000" b="1" dirty="0" smtClean="0">
              <a:solidFill>
                <a:schemeClr val="bg1"/>
              </a:solidFill>
            </a:endParaRPr>
          </a:p>
          <a:p>
            <a:pPr algn="just"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endParaRPr lang="pt-BR" b="1" dirty="0" smtClean="0">
              <a:solidFill>
                <a:schemeClr val="bg1"/>
              </a:solidFill>
            </a:endParaRPr>
          </a:p>
          <a:p>
            <a:pPr algn="just"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endParaRPr lang="pt-BR" sz="1400" b="1" dirty="0" smtClean="0">
              <a:solidFill>
                <a:schemeClr val="bg1"/>
              </a:solidFill>
            </a:endParaRPr>
          </a:p>
          <a:p>
            <a:pPr algn="ctr"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70-100% de TV</a:t>
            </a: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    </a:t>
            </a:r>
            <a:endParaRPr lang="pt-BR" b="1" dirty="0" smtClean="0">
              <a:solidFill>
                <a:srgbClr val="800000"/>
              </a:solidFill>
            </a:endParaRPr>
          </a:p>
          <a:p>
            <a:pPr>
              <a:buClr>
                <a:srgbClr val="FFFF99"/>
              </a:buClr>
              <a:buSzPct val="50000"/>
              <a:buFont typeface="Monotype Sorts" pitchFamily="2" charset="2"/>
              <a:buNone/>
              <a:defRPr/>
            </a:pPr>
            <a:endParaRPr lang="pt-BR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Grp="1" noChangeAspect="1"/>
          </p:cNvGraphicFramePr>
          <p:nvPr>
            <p:ph type="title"/>
          </p:nvPr>
        </p:nvGraphicFramePr>
        <p:xfrm>
          <a:off x="500063" y="2643188"/>
          <a:ext cx="3587750" cy="378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Imagem de bitmap" r:id="rId3" imgW="3610479" imgH="3809524" progId="PBrush">
                  <p:embed/>
                </p:oleObj>
              </mc:Choice>
              <mc:Fallback>
                <p:oleObj name="Imagem de bitmap" r:id="rId3" imgW="3610479" imgH="3809524" progId="PBrush">
                  <p:embed/>
                  <p:pic>
                    <p:nvPicPr>
                      <p:cNvPr id="0" name="Picture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2643188"/>
                        <a:ext cx="3587750" cy="37861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491288" y="2716213"/>
          <a:ext cx="3224212" cy="371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Imagem de bitmap" r:id="rId5" imgW="4009524" imgH="3809524" progId="PBrush">
                  <p:embed/>
                </p:oleObj>
              </mc:Choice>
              <mc:Fallback>
                <p:oleObj name="Imagem de bitmap" r:id="rId5" imgW="4009524" imgH="3809524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1288" y="2716213"/>
                        <a:ext cx="3224212" cy="37131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3074" descr="3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5" y="390525"/>
            <a:ext cx="3205163" cy="2109788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68" y="357166"/>
            <a:ext cx="9144064" cy="10001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Secundária</a:t>
            </a:r>
            <a:r>
              <a:rPr lang="pt-BR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na gestação</a:t>
            </a:r>
            <a:endParaRPr lang="pt-BR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000250"/>
            <a:ext cx="9429750" cy="44291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2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Doença disseminada, “Grande Imitador”</a:t>
            </a:r>
          </a:p>
          <a:p>
            <a:pPr algn="just">
              <a:lnSpc>
                <a:spcPct val="16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4-10 sem após cancro 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(durante)</a:t>
            </a:r>
            <a:endParaRPr lang="pt-BR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4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Tx/>
              <a:buNone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Diagnóstico</a:t>
            </a:r>
          </a:p>
          <a:p>
            <a:pPr>
              <a:lnSpc>
                <a:spcPct val="14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sorologias positivas </a:t>
            </a:r>
            <a:r>
              <a:rPr lang="pt-BR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</a:t>
            </a: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100%</a:t>
            </a: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TNT </a:t>
            </a:r>
            <a:r>
              <a:rPr lang="pt-BR" sz="40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eTT</a:t>
            </a: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lnSpc>
                <a:spcPct val="14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22% das gestantes    </a:t>
            </a:r>
            <a:r>
              <a:rPr lang="pt-BR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</a:t>
            </a:r>
            <a:r>
              <a:rPr lang="pt-BR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100% de TV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pt-BR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bg1"/>
              </a:buClr>
              <a:buSzPct val="50000"/>
              <a:buFont typeface="Wingdings" pitchFamily="2" charset="2"/>
              <a:buChar char="§"/>
              <a:defRPr/>
            </a:pPr>
            <a:endParaRPr lang="pt-BR" b="1" dirty="0" smtClean="0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052" descr="sífilis2aria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0963" y="3789363"/>
            <a:ext cx="2268537" cy="3024187"/>
          </a:xfrm>
          <a:prstGeom prst="rect">
            <a:avLst/>
          </a:prstGeom>
          <a:solidFill>
            <a:srgbClr val="FFCC00"/>
          </a:solidFill>
          <a:ln w="57150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21507" name="Picture 2053" descr="sífilis2ari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88913"/>
            <a:ext cx="4608513" cy="3455987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1508" name="Picture 2054" descr="sífilis2ari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4263" y="117475"/>
            <a:ext cx="3843337" cy="28829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3158951"/>
            <a:ext cx="3571875" cy="36544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4" y="357166"/>
            <a:ext cx="8001056" cy="990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LATENTE </a:t>
            </a: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gestação</a:t>
            </a:r>
            <a:endParaRPr lang="pt-BR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52600"/>
            <a:ext cx="9501188" cy="49625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Reatividade dos testes sorológicos e ausência de manifestações clínicas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Maioria das gestantes: dx sorológico</a:t>
            </a:r>
          </a:p>
          <a:p>
            <a:pPr>
              <a:lnSpc>
                <a:spcPct val="13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Precoce:30% gestantes; TNT baixo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Tardia: 40% gestantes; TNT </a:t>
            </a:r>
            <a:r>
              <a:rPr lang="pt-BR" sz="36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bx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</a:t>
            </a:r>
            <a:r>
              <a:rPr lang="pt-BR" sz="1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(-)</a:t>
            </a:r>
          </a:p>
          <a:p>
            <a:pPr algn="just">
              <a:lnSpc>
                <a:spcPct val="110000"/>
              </a:lnSpc>
              <a:buClr>
                <a:srgbClr val="FFFF00"/>
              </a:buClr>
              <a:buSzPct val="6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TT (-) </a:t>
            </a: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 5%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TERCIÁRIA  </a:t>
            </a: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gestação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71525" y="2286000"/>
            <a:ext cx="8743950" cy="4143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1/3 dos casos não tratados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Wingdings" pitchFamily="2" charset="2"/>
              <a:buChar char="§"/>
              <a:defRPr/>
            </a:pPr>
            <a:endParaRPr lang="pt-BR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sorologia: TNT baixos ou negativos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100000"/>
              <a:buFontTx/>
              <a:buNone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Testes </a:t>
            </a:r>
            <a:r>
              <a:rPr lang="pt-BR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treponêmicos</a:t>
            </a: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100000"/>
              <a:buFontTx/>
              <a:buNone/>
              <a:defRPr/>
            </a:pPr>
            <a:endParaRPr lang="pt-BR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20000"/>
              </a:lnSpc>
              <a:buClr>
                <a:srgbClr val="FFFF00"/>
              </a:buClr>
              <a:buSzPct val="65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6-14% de TV 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68" y="500042"/>
            <a:ext cx="9215502" cy="8572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lnSpc>
                <a:spcPct val="65000"/>
              </a:lnSpc>
              <a:defRPr/>
            </a:pPr>
            <a:r>
              <a:rPr lang="pt-BR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</a:t>
            </a: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Transmissão vertical</a:t>
            </a:r>
            <a:endParaRPr lang="pt-BR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857375"/>
            <a:ext cx="9358312" cy="45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85000" lnSpcReduction="20000"/>
          </a:bodyPr>
          <a:lstStyle/>
          <a:p>
            <a:pPr algn="ctr">
              <a:lnSpc>
                <a:spcPct val="125000"/>
              </a:lnSpc>
              <a:buClr>
                <a:srgbClr val="FFFF00"/>
              </a:buClr>
              <a:buSzPct val="65000"/>
              <a:buFontTx/>
              <a:buNone/>
              <a:defRPr/>
            </a:pPr>
            <a:r>
              <a:rPr lang="pt-BR" sz="4000" b="1" dirty="0" smtClean="0">
                <a:solidFill>
                  <a:srgbClr val="FFFF00"/>
                </a:solidFill>
              </a:rPr>
              <a:t> </a:t>
            </a:r>
            <a:r>
              <a:rPr lang="pt-BR" sz="4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Intra-útero</a:t>
            </a:r>
            <a:endParaRPr lang="pt-BR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25000"/>
              </a:lnSpc>
              <a:buClr>
                <a:srgbClr val="FFFF00"/>
              </a:buClr>
              <a:buSzPct val="65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  <a:sym typeface="Wingdings 3"/>
              </a:rPr>
              <a:t></a:t>
            </a: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pt-BR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Placenta (disseminação </a:t>
            </a:r>
            <a:r>
              <a:rPr lang="pt-BR" sz="3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hematogênica</a:t>
            </a:r>
            <a:r>
              <a:rPr lang="pt-BR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)</a:t>
            </a:r>
          </a:p>
          <a:p>
            <a:pPr>
              <a:lnSpc>
                <a:spcPct val="125000"/>
              </a:lnSpc>
              <a:buClr>
                <a:srgbClr val="FFFF00"/>
              </a:buClr>
              <a:buSzPct val="65000"/>
              <a:buFont typeface="Monotype Sorts" pitchFamily="2" charset="2"/>
              <a:buNone/>
              <a:defRPr/>
            </a:pPr>
            <a:r>
              <a:rPr lang="pt-BR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     Líquido amniótico (</a:t>
            </a:r>
            <a:r>
              <a:rPr lang="pt-BR" sz="3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mbs</a:t>
            </a:r>
            <a:r>
              <a:rPr lang="pt-BR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 fetais)</a:t>
            </a:r>
          </a:p>
          <a:p>
            <a:pPr>
              <a:lnSpc>
                <a:spcPct val="125000"/>
              </a:lnSpc>
              <a:buClr>
                <a:srgbClr val="FFFF00"/>
              </a:buClr>
              <a:buSzPct val="65000"/>
              <a:buFontTx/>
              <a:buNone/>
              <a:defRPr/>
            </a:pPr>
            <a:endParaRPr lang="pt-BR" sz="1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25000"/>
              </a:lnSpc>
              <a:buClr>
                <a:srgbClr val="FFFF00"/>
              </a:buClr>
              <a:buSzPct val="65000"/>
              <a:buFontTx/>
              <a:buNone/>
              <a:defRPr/>
            </a:pPr>
            <a:r>
              <a:rPr lang="pt-BR" sz="3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Parto</a:t>
            </a:r>
          </a:p>
          <a:p>
            <a:pPr>
              <a:lnSpc>
                <a:spcPct val="125000"/>
              </a:lnSpc>
              <a:buClr>
                <a:srgbClr val="FFFF00"/>
              </a:buClr>
              <a:buSzPct val="65000"/>
              <a:buFontTx/>
              <a:buNone/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pt-BR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Cancro: parto vaginal; lesões mamárias</a:t>
            </a:r>
            <a:endParaRPr lang="pt-BR" sz="3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25000"/>
              </a:lnSpc>
              <a:buClr>
                <a:srgbClr val="FFFF00"/>
              </a:buClr>
              <a:buSzPct val="80000"/>
              <a:buFont typeface="Monotype Sorts" pitchFamily="2" charset="2"/>
              <a:buNone/>
              <a:defRPr/>
            </a:pPr>
            <a:endParaRPr lang="pt-BR" sz="30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25000"/>
              </a:lnSpc>
              <a:buClr>
                <a:srgbClr val="FFFF00"/>
              </a:buClr>
              <a:buSzPct val="80000"/>
              <a:buFont typeface="Monotype Sorts" pitchFamily="2" charset="2"/>
              <a:buNone/>
              <a:defRPr/>
            </a:pPr>
            <a:r>
              <a:rPr lang="pt-BR" sz="40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Não é transmitida pelo LM</a:t>
            </a:r>
            <a:endParaRPr lang="pt-BR" sz="40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928791" y="500042"/>
            <a:ext cx="6572296" cy="92869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</a:t>
            </a:r>
            <a:endParaRPr lang="pt-BR" sz="4400" dirty="0">
              <a:solidFill>
                <a:srgbClr val="000066"/>
              </a:solidFill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500063" y="1428750"/>
            <a:ext cx="9358312" cy="5000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/>
          <a:p>
            <a:pPr algn="ctr">
              <a:lnSpc>
                <a:spcPct val="115000"/>
              </a:lnSpc>
              <a:buClr>
                <a:srgbClr val="66FFFF"/>
              </a:buClr>
              <a:buFontTx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Symbol" pitchFamily="18" charset="2"/>
              </a:rPr>
              <a:t> última década na maioria dos países</a:t>
            </a:r>
          </a:p>
          <a:p>
            <a:pPr algn="ctr">
              <a:buFontTx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pt-BR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OMS</a:t>
            </a:r>
            <a:endParaRPr lang="pt-B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  <a:sym typeface="Wingdings" pitchFamily="2" charset="2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&gt;2 milhões gestantes com sífilis/ano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Sífilis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não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tratada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ou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inadequadamente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tratada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Aborto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ou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natimorto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:  25%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Prematuridade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ou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Baixo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peso : 13%,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Neomortalidade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: 11%,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Sinais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e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sintomas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clássicos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no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lactente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: </a:t>
            </a: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20%.</a:t>
            </a: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8198" name="Seta para baixo 3"/>
          <p:cNvSpPr>
            <a:spLocks noChangeArrowheads="1"/>
          </p:cNvSpPr>
          <p:nvPr/>
        </p:nvSpPr>
        <p:spPr bwMode="auto">
          <a:xfrm>
            <a:off x="4230688" y="4000500"/>
            <a:ext cx="484187" cy="500063"/>
          </a:xfrm>
          <a:prstGeom prst="downArrow">
            <a:avLst>
              <a:gd name="adj1" fmla="val 50000"/>
              <a:gd name="adj2" fmla="val 50047"/>
            </a:avLst>
          </a:prstGeom>
          <a:solidFill>
            <a:srgbClr val="8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kumimoji="1" lang="pt-BR" sz="200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28592" y="1785926"/>
            <a:ext cx="9429816" cy="464347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742950" indent="-742950" algn="ctr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SzPct val="100000"/>
              <a:buFontTx/>
              <a:buNone/>
              <a:defRPr/>
            </a:pPr>
            <a:r>
              <a:rPr lang="pt-B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Idade gestacional</a:t>
            </a:r>
            <a:endParaRPr lang="pt-BR" sz="3600" b="1" u="sng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 3" pitchFamily="18" charset="2"/>
              <a:buChar char=""/>
              <a:defRPr/>
            </a:pP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Durante toda gestação. 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 3" pitchFamily="18" charset="2"/>
              <a:buChar char=""/>
              <a:defRPr/>
            </a:pP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Morbidade fetal precoce: abortos</a:t>
            </a:r>
          </a:p>
          <a:p>
            <a:pPr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SzPct val="65000"/>
              <a:buFontTx/>
              <a:buNone/>
              <a:defRPr/>
            </a:pPr>
            <a:endParaRPr lang="pt-BR" sz="14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SzPct val="65000"/>
              <a:buFontTx/>
              <a:buNone/>
              <a:defRPr/>
            </a:pPr>
            <a:r>
              <a:rPr lang="pt-B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Estágios da sífilis materna</a:t>
            </a:r>
            <a:endParaRPr lang="pt-BR" sz="36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 3" pitchFamily="18" charset="2"/>
              <a:buChar char=""/>
              <a:defRPr/>
            </a:pPr>
            <a:r>
              <a:rPr lang="pt-B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Todos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 3" pitchFamily="18" charset="2"/>
              <a:buChar char=""/>
              <a:defRPr/>
            </a:pPr>
            <a:r>
              <a:rPr lang="pt-BR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S</a:t>
            </a:r>
            <a:r>
              <a:rPr lang="pt-BR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ífilis + </a:t>
            </a:r>
            <a:r>
              <a:rPr lang="pt-BR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recente &gt; risco TV</a:t>
            </a:r>
            <a:endParaRPr lang="pt-BR" sz="2800" b="1" dirty="0" smtClean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771525" y="428604"/>
            <a:ext cx="8743950" cy="10001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   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Transmissão vertical</a:t>
            </a:r>
            <a:endParaRPr lang="pt-BR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45791" dir="2021404" algn="ctr" rotWithShape="0">
              <a:schemeClr val="tx1"/>
            </a:outerShdw>
          </a:effectLst>
        </p:spPr>
        <p:txBody>
          <a:bodyPr/>
          <a:lstStyle/>
          <a:p>
            <a:pPr>
              <a:defRPr/>
            </a:pPr>
            <a:r>
              <a:rPr lang="pt-BR" b="1" u="sng" smtClean="0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Patogenia da Sífilis Congênita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3813" y="9525"/>
          <a:ext cx="10239375" cy="682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Slide" r:id="rId3" imgW="4072030" imgH="2712884" progId="PowerPoint.Slide.8">
                  <p:embed/>
                </p:oleObj>
              </mc:Choice>
              <mc:Fallback>
                <p:oleObj name="Slide" r:id="rId3" imgW="4072030" imgH="2712884" progId="PowerPoint.Slide.8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3" y="9525"/>
                        <a:ext cx="10239375" cy="6821488"/>
                      </a:xfrm>
                      <a:prstGeom prst="rect">
                        <a:avLst/>
                      </a:prstGeom>
                      <a:noFill/>
                      <a:effectLst>
                        <a:outerShdw dist="45791" dir="2021404" algn="ctr" rotWithShape="0">
                          <a:schemeClr val="tx1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rap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9715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1012" y="404664"/>
            <a:ext cx="892392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49" y="332656"/>
            <a:ext cx="8455723" cy="625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8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" y="228600"/>
            <a:ext cx="10029825" cy="84294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       </a:t>
            </a: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Testes não </a:t>
            </a:r>
            <a:r>
              <a:rPr lang="pt-BR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treponêmicos</a:t>
            </a:r>
            <a:endParaRPr lang="pt-BR" sz="44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447800"/>
            <a:ext cx="4953000" cy="5105400"/>
          </a:xfrm>
          <a:ln w="28575">
            <a:solidFill>
              <a:srgbClr val="00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b"/>
          <a:lstStyle/>
          <a:p>
            <a:pPr algn="ctr"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VDRL e RPR</a:t>
            </a:r>
          </a:p>
          <a:p>
            <a:pPr>
              <a:lnSpc>
                <a:spcPct val="120000"/>
              </a:lnSpc>
              <a:buSzPct val="80000"/>
              <a:buFontTx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Calibri" pitchFamily="34" charset="0"/>
              </a:rPr>
              <a:t>.</a:t>
            </a: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qualitativos</a:t>
            </a:r>
            <a:r>
              <a:rPr lang="pt-BR" sz="36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/</a:t>
            </a: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quantitativos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.diagnóstico/</a:t>
            </a:r>
            <a:r>
              <a:rPr lang="pt-BR" sz="3200" b="1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monitorização</a:t>
            </a: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Falso  (+)  : 1a 2% 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Falso  (-)   :  1 a 2%  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            </a:t>
            </a:r>
            <a:r>
              <a:rPr lang="pt-BR" sz="3600" b="1" i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PROZONA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15 a 25% </a:t>
            </a:r>
            <a:r>
              <a:rPr lang="pt-BR" sz="36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(-)  </a:t>
            </a: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após   </a:t>
            </a:r>
            <a:r>
              <a:rPr lang="pt-BR" sz="3200" b="1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ttto</a:t>
            </a:r>
            <a:endParaRPr lang="pt-BR" sz="32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181600" y="1447800"/>
            <a:ext cx="5029200" cy="5105400"/>
          </a:xfrm>
          <a:ln w="28575">
            <a:solidFill>
              <a:srgbClr val="00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10000"/>
              </a:lnSpc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Títulos baixos</a:t>
            </a:r>
            <a:endParaRPr lang="pt-BR" sz="32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10000"/>
              </a:lnSpc>
              <a:buFontTx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ascendentes,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descendentes após </a:t>
            </a:r>
            <a:r>
              <a:rPr lang="pt-BR" sz="3200" b="1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ttto</a:t>
            </a:r>
            <a:endParaRPr lang="pt-BR" sz="32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sífilis latente tardia 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. cicatriz imunológica</a:t>
            </a:r>
          </a:p>
          <a:p>
            <a:pPr>
              <a:buFont typeface="Monotype Sorts" pitchFamily="2" charset="2"/>
              <a:buNone/>
              <a:defRPr/>
            </a:pPr>
            <a:r>
              <a:rPr lang="pt-BR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  <a:sym typeface="Monotype Sorts" pitchFamily="2" charset="2"/>
              </a:rPr>
              <a:t>*</a:t>
            </a:r>
            <a:r>
              <a:rPr lang="pt-BR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pt-BR" sz="32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Considerar qualquer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pt-BR" sz="32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título como </a:t>
            </a:r>
            <a:r>
              <a:rPr lang="pt-BR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+</a:t>
            </a:r>
            <a:r>
              <a:rPr lang="pt-BR" sz="32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 na ausência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pt-BR" sz="32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de  teste confirmatório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06" y="428604"/>
            <a:ext cx="9072625" cy="8572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   </a:t>
            </a: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Testes</a:t>
            </a: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44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treponêmicos</a:t>
            </a: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(TT)</a:t>
            </a:r>
            <a:endParaRPr lang="pt-BR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00030" y="1600200"/>
            <a:ext cx="9358378" cy="4900634"/>
          </a:xfr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Clr>
                <a:srgbClr val="EAEAEA"/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FTA-ABS,TPHA, MHA-TP,TPI</a:t>
            </a:r>
          </a:p>
          <a:p>
            <a:pPr>
              <a:lnSpc>
                <a:spcPct val="120000"/>
              </a:lnSpc>
              <a:buClr>
                <a:srgbClr val="EAEAEA"/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Qualitativos</a:t>
            </a:r>
          </a:p>
          <a:p>
            <a:pPr>
              <a:lnSpc>
                <a:spcPct val="120000"/>
              </a:lnSpc>
              <a:buClr>
                <a:srgbClr val="EAEAEA"/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Confirmatórios</a:t>
            </a:r>
          </a:p>
          <a:p>
            <a:pPr>
              <a:lnSpc>
                <a:spcPct val="120000"/>
              </a:lnSpc>
              <a:buClr>
                <a:srgbClr val="EAEAEA"/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Permanecem (+) após tratamento</a:t>
            </a:r>
          </a:p>
          <a:p>
            <a:pPr>
              <a:lnSpc>
                <a:spcPct val="120000"/>
              </a:lnSpc>
              <a:buClr>
                <a:srgbClr val="EAEAEA"/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Não </a:t>
            </a:r>
            <a:r>
              <a:rPr lang="pt-BR" sz="4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/>
              </a:rPr>
              <a:t>≠</a:t>
            </a: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infecção ativa/</a:t>
            </a:r>
            <a:r>
              <a:rPr lang="pt-BR" sz="3600" b="1" dirty="0" err="1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reinfeccção</a:t>
            </a:r>
            <a:endParaRPr lang="pt-BR" sz="3600" b="1" dirty="0" smtClean="0">
              <a:solidFill>
                <a:srgbClr val="11111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20000"/>
              </a:lnSpc>
              <a:buClr>
                <a:srgbClr val="EAEAEA"/>
              </a:buClr>
              <a:buSzPct val="50000"/>
              <a:buFont typeface="Monotype Sorts" pitchFamily="2" charset="2"/>
              <a:buChar char="©"/>
              <a:defRPr/>
            </a:pP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Negativos: 18% a 36% sífilis primária</a:t>
            </a:r>
          </a:p>
          <a:p>
            <a:pPr>
              <a:lnSpc>
                <a:spcPct val="90000"/>
              </a:lnSpc>
              <a:buClr>
                <a:srgbClr val="EAEAEA"/>
              </a:buClr>
              <a:buSzPct val="50000"/>
              <a:buFont typeface="Monotype Sorts" pitchFamily="2" charset="2"/>
              <a:buNone/>
              <a:defRPr/>
            </a:pPr>
            <a:r>
              <a:rPr lang="pt-BR" sz="36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5% latente tardia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422275"/>
            <a:ext cx="9358312" cy="6016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00013"/>
            <a:ext cx="8786812" cy="668178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" y="152400"/>
            <a:ext cx="10029825" cy="8382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na gestação</a:t>
            </a:r>
            <a:endParaRPr lang="pt-BR" sz="24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295400"/>
            <a:ext cx="9072562" cy="51339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 3" pitchFamily="18" charset="2"/>
              <a:buChar char="º"/>
              <a:defRPr/>
            </a:pPr>
            <a:r>
              <a:rPr lang="pt-B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 impossibilidade de realização  de </a:t>
            </a:r>
          </a:p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Tx/>
              <a:buNone/>
              <a:defRPr/>
            </a:pPr>
            <a:r>
              <a:rPr lang="pt-B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teste confirmatório, deve ser considerado </a:t>
            </a:r>
          </a:p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Tx/>
              <a:buNone/>
              <a:defRPr/>
            </a:pP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teste  não  </a:t>
            </a:r>
            <a:r>
              <a:rPr lang="pt-BR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treponêmico</a:t>
            </a: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reagente  com </a:t>
            </a:r>
          </a:p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Tx/>
              <a:buNone/>
              <a:defRPr/>
            </a:pP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qualquer  título</a:t>
            </a:r>
            <a:r>
              <a:rPr lang="pt-BR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pt-BR" sz="36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 menos  que  haja </a:t>
            </a:r>
          </a:p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Tx/>
              <a:buNone/>
              <a:defRPr/>
            </a:pPr>
            <a:r>
              <a:rPr lang="pt-BR" sz="36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documentação  de  tratamento anterior e </a:t>
            </a:r>
          </a:p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Tx/>
              <a:buNone/>
              <a:defRPr/>
            </a:pPr>
            <a:r>
              <a:rPr lang="pt-BR" sz="36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títulos sorológicos  em  declínio</a:t>
            </a:r>
          </a:p>
          <a:p>
            <a:pPr algn="ctr">
              <a:lnSpc>
                <a:spcPct val="110000"/>
              </a:lnSpc>
              <a:buFont typeface="Monotype Sorts" pitchFamily="2" charset="2"/>
              <a:buNone/>
              <a:defRPr/>
            </a:pPr>
            <a:endParaRPr lang="pt-BR" b="1" dirty="0" smtClean="0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1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pt-BR" sz="3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consulta,3</a:t>
            </a:r>
            <a:r>
              <a:rPr lang="pt-BR" sz="3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trimestre e momento do parto</a:t>
            </a:r>
            <a:r>
              <a:rPr lang="pt-B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 aborto (3 exames)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071666" y="571480"/>
            <a:ext cx="6429420" cy="100013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</a:t>
            </a:r>
            <a:endParaRPr lang="pt-BR" sz="4400" dirty="0">
              <a:solidFill>
                <a:srgbClr val="000066"/>
              </a:solidFill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28625" y="1752600"/>
            <a:ext cx="9429750" cy="46767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gestação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650.000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mortes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fetais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neonatais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nos</a:t>
            </a:r>
            <a:r>
              <a:rPr lang="en-US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países</a:t>
            </a:r>
            <a:r>
              <a:rPr lang="en-US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</a:t>
            </a:r>
            <a:r>
              <a:rPr lang="en-US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desenvolvimento</a:t>
            </a:r>
            <a:endParaRPr lang="en-US" b="1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endParaRPr lang="en-US" sz="2000" b="1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600 000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lactentes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risco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baixo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peso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Prevenção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congênita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&lt;U$ 1.50 com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tratamento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pessoa</a:t>
            </a: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9172575" cy="609600"/>
          </a:xfrm>
        </p:spPr>
        <p:txBody>
          <a:bodyPr/>
          <a:lstStyle/>
          <a:p>
            <a:pPr algn="r">
              <a:defRPr/>
            </a:pPr>
            <a:r>
              <a:rPr lang="pt-BR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Tratamento da Gestante</a:t>
            </a:r>
            <a:endParaRPr lang="pt-BR" sz="2000" b="1" dirty="0" smtClean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3124200" y="685800"/>
            <a:ext cx="1752600" cy="83185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Gestante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VDRL +</a:t>
            </a:r>
            <a:endParaRPr lang="pt-BR" sz="2400" b="1" dirty="0">
              <a:latin typeface="Arial" charset="0"/>
              <a:cs typeface="+mn-cs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57188" y="1981200"/>
            <a:ext cx="1706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FTA-Abs</a:t>
            </a:r>
            <a:r>
              <a:rPr lang="pt-BR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TPHA </a:t>
            </a:r>
            <a:r>
              <a:rPr lang="pt-BR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</a:t>
            </a:r>
            <a:endParaRPr lang="pt-BR" sz="2400" b="1" dirty="0">
              <a:solidFill>
                <a:srgbClr val="800000"/>
              </a:solidFill>
              <a:latin typeface="Arial" charset="0"/>
              <a:cs typeface="+mn-cs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5141913" y="1905000"/>
            <a:ext cx="2976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FTA-Abs</a:t>
            </a:r>
            <a:r>
              <a:rPr lang="pt-BR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/TPHA +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ou não disponível</a:t>
            </a:r>
            <a:endParaRPr lang="pt-BR" sz="2400" b="1" dirty="0">
              <a:solidFill>
                <a:srgbClr val="800000"/>
              </a:solidFill>
              <a:latin typeface="Arial" charset="0"/>
              <a:cs typeface="+mn-cs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514350" y="3149600"/>
            <a:ext cx="1252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Falso +</a:t>
            </a:r>
            <a:endParaRPr lang="pt-BR" sz="2400" b="1" dirty="0">
              <a:latin typeface="Arial" charset="0"/>
              <a:cs typeface="+mn-cs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304800" y="4260850"/>
            <a:ext cx="1639888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Não tratar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214543" y="2971806"/>
            <a:ext cx="2143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Sífilis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Primária</a:t>
            </a: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4343400" y="3048000"/>
            <a:ext cx="3048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Sífilis Secundária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ou</a:t>
            </a: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latente precoce</a:t>
            </a:r>
            <a:endParaRPr lang="pt-BR" sz="2400" b="1" dirty="0">
              <a:solidFill>
                <a:srgbClr val="CCFF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7162800" y="3048000"/>
            <a:ext cx="3124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Sífilis Terciária </a:t>
            </a:r>
            <a:r>
              <a:rPr lang="pt-BR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ou</a:t>
            </a:r>
            <a:endParaRPr lang="pt-BR" sz="24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duração ignorada</a:t>
            </a:r>
            <a:endParaRPr lang="pt-BR" sz="2400" b="1" dirty="0">
              <a:solidFill>
                <a:srgbClr val="CCFF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2362200" y="4070350"/>
            <a:ext cx="2362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PBenzatina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2,4</a:t>
            </a:r>
            <a:r>
              <a:rPr lang="pt-BR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milhõesUI</a:t>
            </a:r>
            <a:endParaRPr lang="pt-BR" sz="2400" b="1" dirty="0">
              <a:solidFill>
                <a:srgbClr val="CC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5143500" y="4064000"/>
            <a:ext cx="1868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PBenzatina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4,8</a:t>
            </a:r>
            <a:r>
              <a:rPr lang="pt-BR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milhõesUI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7972425" y="4064000"/>
            <a:ext cx="18303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PBenzatina</a:t>
            </a:r>
            <a:endParaRPr lang="pt-BR" sz="2400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7,2</a:t>
            </a:r>
            <a:r>
              <a:rPr lang="pt-BR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milhõesUI</a:t>
            </a:r>
            <a:endParaRPr lang="pt-BR" sz="2400" dirty="0">
              <a:solidFill>
                <a:srgbClr val="CCFF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4899025" y="5619750"/>
            <a:ext cx="2744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Tratar parceiro(s)</a:t>
            </a:r>
          </a:p>
        </p:txBody>
      </p:sp>
      <p:sp>
        <p:nvSpPr>
          <p:cNvPr id="60432" name="Line 16"/>
          <p:cNvSpPr>
            <a:spLocks noChangeShapeType="1"/>
          </p:cNvSpPr>
          <p:nvPr/>
        </p:nvSpPr>
        <p:spPr bwMode="auto">
          <a:xfrm>
            <a:off x="1114425" y="1752600"/>
            <a:ext cx="540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3" name="Line 17"/>
          <p:cNvSpPr>
            <a:spLocks noChangeShapeType="1"/>
          </p:cNvSpPr>
          <p:nvPr/>
        </p:nvSpPr>
        <p:spPr bwMode="auto">
          <a:xfrm>
            <a:off x="1114425" y="1752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4" name="Line 18"/>
          <p:cNvSpPr>
            <a:spLocks noChangeShapeType="1"/>
          </p:cNvSpPr>
          <p:nvPr/>
        </p:nvSpPr>
        <p:spPr bwMode="auto">
          <a:xfrm>
            <a:off x="6515100" y="175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5" name="Line 19"/>
          <p:cNvSpPr>
            <a:spLocks noChangeShapeType="1"/>
          </p:cNvSpPr>
          <p:nvPr/>
        </p:nvSpPr>
        <p:spPr bwMode="auto">
          <a:xfrm>
            <a:off x="2971800" y="28194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6" name="Line 20"/>
          <p:cNvSpPr>
            <a:spLocks noChangeShapeType="1"/>
          </p:cNvSpPr>
          <p:nvPr/>
        </p:nvSpPr>
        <p:spPr bwMode="auto">
          <a:xfrm>
            <a:off x="2971800" y="2819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7" name="Line 21"/>
          <p:cNvSpPr>
            <a:spLocks noChangeShapeType="1"/>
          </p:cNvSpPr>
          <p:nvPr/>
        </p:nvSpPr>
        <p:spPr bwMode="auto">
          <a:xfrm>
            <a:off x="8915400" y="2819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8" name="Line 22"/>
          <p:cNvSpPr>
            <a:spLocks noChangeShapeType="1"/>
          </p:cNvSpPr>
          <p:nvPr/>
        </p:nvSpPr>
        <p:spPr bwMode="auto">
          <a:xfrm>
            <a:off x="11430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39" name="Line 23"/>
          <p:cNvSpPr>
            <a:spLocks noChangeShapeType="1"/>
          </p:cNvSpPr>
          <p:nvPr/>
        </p:nvSpPr>
        <p:spPr bwMode="auto">
          <a:xfrm>
            <a:off x="1143000" y="3733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40" name="Line 24"/>
          <p:cNvSpPr>
            <a:spLocks noChangeShapeType="1"/>
          </p:cNvSpPr>
          <p:nvPr/>
        </p:nvSpPr>
        <p:spPr bwMode="auto">
          <a:xfrm>
            <a:off x="59436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41" name="Line 25"/>
          <p:cNvSpPr>
            <a:spLocks noChangeShapeType="1"/>
          </p:cNvSpPr>
          <p:nvPr/>
        </p:nvSpPr>
        <p:spPr bwMode="auto">
          <a:xfrm>
            <a:off x="29718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42" name="Line 26"/>
          <p:cNvSpPr>
            <a:spLocks noChangeShapeType="1"/>
          </p:cNvSpPr>
          <p:nvPr/>
        </p:nvSpPr>
        <p:spPr bwMode="auto">
          <a:xfrm>
            <a:off x="89154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43" name="Line 27"/>
          <p:cNvSpPr>
            <a:spLocks noChangeShapeType="1"/>
          </p:cNvSpPr>
          <p:nvPr/>
        </p:nvSpPr>
        <p:spPr bwMode="auto">
          <a:xfrm>
            <a:off x="5943600" y="512921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44" name="Line 28"/>
          <p:cNvSpPr>
            <a:spLocks noChangeShapeType="1"/>
          </p:cNvSpPr>
          <p:nvPr/>
        </p:nvSpPr>
        <p:spPr bwMode="auto">
          <a:xfrm>
            <a:off x="5867400" y="2819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0445" name="Line 29"/>
          <p:cNvSpPr>
            <a:spLocks noChangeShapeType="1"/>
          </p:cNvSpPr>
          <p:nvPr/>
        </p:nvSpPr>
        <p:spPr bwMode="auto">
          <a:xfrm>
            <a:off x="3962400" y="1524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1525" y="357188"/>
            <a:ext cx="8743950" cy="10001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Controle da sífilis na gestação</a:t>
            </a:r>
            <a:endParaRPr lang="pt-BR" dirty="0">
              <a:solidFill>
                <a:srgbClr val="000066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625" y="1428750"/>
            <a:ext cx="9429750" cy="5286375"/>
          </a:xfrm>
        </p:spPr>
        <p:txBody>
          <a:bodyPr/>
          <a:lstStyle/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Mensal, queda dos títulos no VDRL + lenta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diluições ou 4 x  os títulos, em 3 meses: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de 1:8 para 1:2; de 1:128 para 1:32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Falência do </a:t>
            </a:r>
            <a:r>
              <a:rPr lang="pt-B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ttto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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2x títulos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Resposta adequada: 2 títulos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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ou (-)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Reiniciar </a:t>
            </a:r>
            <a:r>
              <a:rPr lang="pt-B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ttto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interrupção ou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 2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títulos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 3" pitchFamily="18" charset="2"/>
              <a:buChar char="º"/>
              <a:defRPr/>
            </a:pPr>
            <a:endParaRPr lang="pt-B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47654" y="142853"/>
            <a:ext cx="9953625" cy="10001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BR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TRATAMENTO INADEQUADO NA GESTAÇÃO</a:t>
            </a:r>
            <a:endParaRPr lang="pt-BR" b="1" dirty="0" smtClean="0">
              <a:solidFill>
                <a:srgbClr val="000066"/>
              </a:solidFill>
            </a:endParaRPr>
          </a:p>
        </p:txBody>
      </p:sp>
      <p:sp>
        <p:nvSpPr>
          <p:cNvPr id="297987" name="Rectangle 1027"/>
          <p:cNvSpPr>
            <a:spLocks noGrp="1" noChangeArrowheads="1"/>
          </p:cNvSpPr>
          <p:nvPr>
            <p:ph idx="1"/>
          </p:nvPr>
        </p:nvSpPr>
        <p:spPr>
          <a:xfrm>
            <a:off x="-142875" y="1071563"/>
            <a:ext cx="10429875" cy="578643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qualquer medicamento que não seja a penicilina;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incompleto, mesmo tendo sido feito com penicilina;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inadequado para a fase clínica da doença;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instituição de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dentro de 30 dias anteriores ao parto;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ausência de documentação de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anterior;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ausência de queda dos títulos TNT após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adequado;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parceiro não tratado ou tratado inadequadamente ou sem  informação disponível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idx="1"/>
          </p:nvPr>
        </p:nvSpPr>
        <p:spPr>
          <a:xfrm>
            <a:off x="428625" y="1357313"/>
            <a:ext cx="9429750" cy="507206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Font typeface="Monotype Sorts" pitchFamily="2" charset="2"/>
              <a:buNone/>
              <a:defRPr/>
            </a:pPr>
            <a:r>
              <a:rPr lang="pt-BR" sz="2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FATORES DE RISCO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Co-infecção sífilis/HIV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Estágios precoces da sífilis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Altos títulos de VDRL</a:t>
            </a:r>
            <a:endParaRPr lang="pt-BR" sz="2800" b="1" spc="-15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Parto prematuro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Gravidade da doença fetal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Tratamento após 24 semanas 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Estágio da gestação: último trimestre</a:t>
            </a:r>
            <a:endParaRPr lang="pt-BR" sz="22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15000"/>
              </a:lnSpc>
              <a:spcBef>
                <a:spcPct val="30000"/>
              </a:spcBef>
              <a:buFont typeface="Monotype Sorts" pitchFamily="2" charset="2"/>
              <a:buNone/>
              <a:defRPr/>
            </a:pPr>
            <a:endParaRPr lang="pt-B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0099" name="Text Box 3"/>
          <p:cNvSpPr txBox="1">
            <a:spLocks noChangeArrowheads="1"/>
          </p:cNvSpPr>
          <p:nvPr/>
        </p:nvSpPr>
        <p:spPr bwMode="auto">
          <a:xfrm>
            <a:off x="500031" y="369871"/>
            <a:ext cx="9358378" cy="7016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pt-BR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Falência ao tratamento</a:t>
            </a:r>
            <a:r>
              <a:rPr lang="pt-BR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14%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753225" y="2808288"/>
            <a:ext cx="2819400" cy="1692275"/>
          </a:xfrm>
          <a:prstGeom prst="rect">
            <a:avLst/>
          </a:prstGeom>
          <a:solidFill>
            <a:srgbClr val="BFDAE3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Solicitar VDRL em todo indivíduo com DST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04800" y="0"/>
            <a:ext cx="9601200" cy="6858000"/>
          </a:xfrm>
        </p:spPr>
        <p:txBody>
          <a:bodyPr wrap="none"/>
          <a:lstStyle/>
          <a:p>
            <a:endParaRPr lang="pt-BR" smtClean="0"/>
          </a:p>
        </p:txBody>
      </p:sp>
      <p:graphicFrame>
        <p:nvGraphicFramePr>
          <p:cNvPr id="3074" name="Object 1024"/>
          <p:cNvGraphicFramePr>
            <a:graphicFrameLocks noChangeAspect="1"/>
          </p:cNvGraphicFramePr>
          <p:nvPr/>
        </p:nvGraphicFramePr>
        <p:xfrm>
          <a:off x="0" y="0"/>
          <a:ext cx="10287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Slide" r:id="rId3" imgW="5105520" imgH="3390840" progId="PowerPoint.Slide.8">
                  <p:embed/>
                </p:oleObj>
              </mc:Choice>
              <mc:Fallback>
                <p:oleObj name="Slide" r:id="rId3" imgW="5105520" imgH="3390840" progId="PowerPoint.Slide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287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Slid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336550"/>
            <a:ext cx="5410200" cy="43878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7891" name="Picture 3" descr="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133600"/>
            <a:ext cx="4648200" cy="457200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7892" name="Elipse 3"/>
          <p:cNvSpPr>
            <a:spLocks noChangeArrowheads="1"/>
          </p:cNvSpPr>
          <p:nvPr/>
        </p:nvSpPr>
        <p:spPr bwMode="auto">
          <a:xfrm>
            <a:off x="428625" y="2928938"/>
            <a:ext cx="1500188" cy="35718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kumimoji="1" lang="pt-BR" sz="2400">
              <a:latin typeface="Times New Roman" pitchFamily="18" charset="0"/>
            </a:endParaRPr>
          </a:p>
        </p:txBody>
      </p:sp>
      <p:sp>
        <p:nvSpPr>
          <p:cNvPr id="37893" name="Elipse 4"/>
          <p:cNvSpPr>
            <a:spLocks noChangeArrowheads="1"/>
          </p:cNvSpPr>
          <p:nvPr/>
        </p:nvSpPr>
        <p:spPr bwMode="auto">
          <a:xfrm rot="1481895">
            <a:off x="3500438" y="1928813"/>
            <a:ext cx="1928812" cy="5715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kumimoji="1" lang="pt-BR" sz="2400">
              <a:latin typeface="Times New Roman" pitchFamily="18" charset="0"/>
            </a:endParaRPr>
          </a:p>
        </p:txBody>
      </p:sp>
      <p:sp>
        <p:nvSpPr>
          <p:cNvPr id="37894" name="Elipse 5"/>
          <p:cNvSpPr>
            <a:spLocks noChangeArrowheads="1"/>
          </p:cNvSpPr>
          <p:nvPr/>
        </p:nvSpPr>
        <p:spPr bwMode="auto">
          <a:xfrm rot="-295434">
            <a:off x="7091363" y="3900488"/>
            <a:ext cx="1301750" cy="30956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kumimoji="1" lang="pt-BR" sz="2400">
              <a:latin typeface="Times New Roman" pitchFamily="18" charset="0"/>
            </a:endParaRPr>
          </a:p>
        </p:txBody>
      </p:sp>
      <p:sp>
        <p:nvSpPr>
          <p:cNvPr id="37895" name="Elipse 6"/>
          <p:cNvSpPr>
            <a:spLocks noChangeArrowheads="1"/>
          </p:cNvSpPr>
          <p:nvPr/>
        </p:nvSpPr>
        <p:spPr bwMode="auto">
          <a:xfrm rot="1481895">
            <a:off x="8429625" y="3876675"/>
            <a:ext cx="1739900" cy="4222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kumimoji="1" lang="pt-BR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05" y="357166"/>
            <a:ext cx="9144065" cy="8572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defRPr/>
            </a:pPr>
            <a:r>
              <a:rPr lang="pt-BR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materna</a:t>
            </a:r>
            <a:r>
              <a:rPr lang="pt-BR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</a:t>
            </a:r>
            <a:endParaRPr lang="pt-BR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600200"/>
            <a:ext cx="9358312" cy="5043488"/>
          </a:xfrm>
          <a:effectLst>
            <a:outerShdw blurRad="63500" sx="102000" sy="102000" algn="ctr" rotWithShape="0">
              <a:schemeClr val="tx1">
                <a:alpha val="40000"/>
              </a:schemeClr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Abortamentos 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: 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5-32,5%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Prematuridade 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: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9-36%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Baixo peso 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: 23-30,7%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err="1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Hidropsia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 fetal não imune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Natimortos : 10-25%%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err="1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Neomortos</a:t>
            </a: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 : 1-9%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RN sintomático : 30%</a:t>
            </a:r>
          </a:p>
          <a:p>
            <a:pPr>
              <a:lnSpc>
                <a:spcPct val="120000"/>
              </a:lnSpc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RN assintomático : 70% (clínica tardia)</a:t>
            </a:r>
          </a:p>
        </p:txBody>
      </p:sp>
      <p:pic>
        <p:nvPicPr>
          <p:cNvPr id="38918" name="Picture 2" descr="Slide 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4925" y="2500313"/>
            <a:ext cx="3473450" cy="214312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68" y="428604"/>
            <a:ext cx="8944007" cy="92869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     Diagnóstico</a:t>
            </a:r>
            <a:endParaRPr lang="pt-BR" sz="4400" b="1" dirty="0" smtClean="0">
              <a:solidFill>
                <a:srgbClr val="000066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00200"/>
            <a:ext cx="9501188" cy="52578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92500"/>
          </a:bodyPr>
          <a:lstStyle/>
          <a:p>
            <a:pPr>
              <a:buSzPct val="50000"/>
              <a:buFont typeface="Wingdings" pitchFamily="2" charset="2"/>
              <a:buNone/>
              <a:defRPr/>
            </a:pPr>
            <a:r>
              <a:rPr lang="pt-BR" b="1" dirty="0" smtClean="0">
                <a:sym typeface="Symbol" pitchFamily="18" charset="2"/>
              </a:rPr>
              <a:t></a:t>
            </a:r>
            <a:r>
              <a:rPr lang="pt-BR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Epidemiológico: 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Identificação da infecção     </a:t>
            </a:r>
          </a:p>
          <a:p>
            <a:pPr>
              <a:buSzPct val="50000"/>
              <a:buFont typeface="Wingdings" pitchFamily="2" charset="2"/>
              <a:buNone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materna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(gestação e parto)</a:t>
            </a:r>
          </a:p>
          <a:p>
            <a:pPr>
              <a:buSzPct val="50000"/>
              <a:buFont typeface="Wingdings" pitchFamily="2" charset="2"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</a:t>
            </a:r>
            <a:r>
              <a:rPr lang="pt-BR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Clínico: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Quadro sugestivo</a:t>
            </a:r>
          </a:p>
          <a:p>
            <a:pPr>
              <a:buFont typeface="Monotype Sorts" pitchFamily="2" charset="2"/>
              <a:buNone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* 70% assintomáticos </a:t>
            </a:r>
          </a:p>
          <a:p>
            <a:pPr>
              <a:buFont typeface="Monotype Sorts" pitchFamily="2" charset="2"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</a:t>
            </a:r>
            <a:r>
              <a:rPr lang="pt-BR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Laboratorial:</a:t>
            </a:r>
            <a:r>
              <a:rPr lang="pt-BR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Testes sorológicos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(Mãe/Cr)</a:t>
            </a:r>
            <a:endParaRPr lang="pt-BR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pt-BR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Rx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ossos longos, LCR</a:t>
            </a:r>
          </a:p>
          <a:p>
            <a:pPr>
              <a:buFont typeface="Monotype Sorts" pitchFamily="2" charset="2"/>
              <a:buNone/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Visualização do </a:t>
            </a:r>
            <a:r>
              <a:rPr lang="pt-BR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T.pallidum</a:t>
            </a:r>
            <a:endParaRPr lang="pt-BR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B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pt-B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pt-BR" b="1" dirty="0" smtClean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9753600" cy="50292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1">
              <a:buFont typeface="Monotype Sorts" pitchFamily="2" charset="2"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</a:t>
            </a: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Monotype Sorts" pitchFamily="2" charset="2"/>
              </a:rPr>
              <a:t> </a:t>
            </a:r>
            <a:r>
              <a:rPr lang="pt-BR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RX  ossos longos: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osteocondrite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periostite</a:t>
            </a:r>
            <a:endParaRPr lang="pt-B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Monotype Sorts" pitchFamily="2" charset="2"/>
              <a:buNone/>
              <a:defRPr/>
            </a:pPr>
            <a:endParaRPr lang="pt-B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Monotype Sorts" pitchFamily="2" charset="2"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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 do LCR: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25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céls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/mm</a:t>
            </a:r>
          </a:p>
          <a:p>
            <a:pPr lvl="2">
              <a:buFont typeface="Monotype Sorts" pitchFamily="2" charset="2"/>
              <a:buNone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proteínas &gt; 150mg/dl</a:t>
            </a:r>
          </a:p>
          <a:p>
            <a:pPr lvl="2">
              <a:buFont typeface="Monotype Sorts" pitchFamily="2" charset="2"/>
              <a:buNone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VDRL</a:t>
            </a:r>
          </a:p>
          <a:p>
            <a:pPr lvl="2">
              <a:buFont typeface="Monotype Sorts" pitchFamily="2" charset="2"/>
              <a:buNone/>
              <a:defRPr/>
            </a:pPr>
            <a:endParaRPr lang="pt-B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Monotype Sorts" pitchFamily="2" charset="2"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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Exames hematológicos e função hepática:</a:t>
            </a:r>
          </a:p>
          <a:p>
            <a:pPr lvl="2">
              <a:buFont typeface="Monotype Sorts" pitchFamily="2" charset="2"/>
              <a:buNone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anemia hemolítica,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plaquetopenia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hepatite</a:t>
            </a:r>
          </a:p>
          <a:p>
            <a:pPr lvl="2">
              <a:buFont typeface="Monotype Sorts" pitchFamily="2" charset="2"/>
              <a:buNone/>
              <a:defRPr/>
            </a:pPr>
            <a:endParaRPr lang="pt-BR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00087" y="428604"/>
            <a:ext cx="8944007" cy="928694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b">
            <a:normAutofit/>
          </a:bodyPr>
          <a:lstStyle/>
          <a:p>
            <a:pPr algn="ctr">
              <a:defRPr/>
            </a:pPr>
            <a:r>
              <a:rPr lang="pt-BR" sz="4400" b="1" ker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     Diagnóstico</a:t>
            </a:r>
            <a:endParaRPr lang="pt-BR" sz="4400" b="1" kern="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57175" y="228600"/>
            <a:ext cx="9686925" cy="64008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14350" y="1409700"/>
            <a:ext cx="917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Sorologia não </a:t>
            </a:r>
            <a:r>
              <a:rPr lang="pt-BR" sz="2800" b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treponêmica</a:t>
            </a: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: </a:t>
            </a: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VDRL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14350" y="2000250"/>
            <a:ext cx="94297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Sorologia </a:t>
            </a:r>
            <a:r>
              <a:rPr lang="pt-BR" sz="2800" b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treponêmica</a:t>
            </a: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: </a:t>
            </a:r>
            <a:r>
              <a:rPr lang="pt-B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FTA-Abs</a:t>
            </a: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/TPHA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685800" y="3900488"/>
            <a:ext cx="2571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leucócitos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85800" y="4357688"/>
            <a:ext cx="2486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proteínas</a:t>
            </a:r>
            <a:endParaRPr lang="pt-BR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85800" y="4967288"/>
            <a:ext cx="1971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VDRL</a:t>
            </a:r>
            <a:r>
              <a:rPr lang="pt-BR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endParaRPr lang="pt-BR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14350" y="2590800"/>
            <a:ext cx="402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Exame do LCR: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714875" y="3124200"/>
            <a:ext cx="1457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RN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4029075" y="3962400"/>
            <a:ext cx="2486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&gt; 25/mm3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7372350" y="3124200"/>
            <a:ext cx="240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&gt; 28 dias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029075" y="4419600"/>
            <a:ext cx="2828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&gt; 150 </a:t>
            </a:r>
            <a:r>
              <a:rPr lang="pt-B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mg</a:t>
            </a: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/dl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7372350" y="39624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&gt; 5/mm3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372350" y="4419600"/>
            <a:ext cx="2486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&gt; 40 </a:t>
            </a:r>
            <a:r>
              <a:rPr lang="pt-B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mg</a:t>
            </a: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/dl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4114800" y="4953000"/>
            <a:ext cx="2400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Reagente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7372350" y="4891088"/>
            <a:ext cx="2400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Reagente</a:t>
            </a:r>
          </a:p>
        </p:txBody>
      </p:sp>
      <p:sp>
        <p:nvSpPr>
          <p:cNvPr id="2" name="Line 20"/>
          <p:cNvSpPr>
            <a:spLocks noChangeShapeType="1"/>
          </p:cNvSpPr>
          <p:nvPr/>
        </p:nvSpPr>
        <p:spPr bwMode="auto">
          <a:xfrm>
            <a:off x="857250" y="3810000"/>
            <a:ext cx="8743950" cy="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28" name="Line 21"/>
          <p:cNvSpPr>
            <a:spLocks noChangeShapeType="1"/>
          </p:cNvSpPr>
          <p:nvPr/>
        </p:nvSpPr>
        <p:spPr bwMode="auto">
          <a:xfrm>
            <a:off x="3600450" y="3124200"/>
            <a:ext cx="0" cy="25908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29" name="Line 22"/>
          <p:cNvSpPr>
            <a:spLocks noChangeShapeType="1"/>
          </p:cNvSpPr>
          <p:nvPr/>
        </p:nvSpPr>
        <p:spPr bwMode="auto">
          <a:xfrm>
            <a:off x="7029450" y="3124200"/>
            <a:ext cx="0" cy="25908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30" name="Line 23"/>
          <p:cNvSpPr>
            <a:spLocks noChangeShapeType="1"/>
          </p:cNvSpPr>
          <p:nvPr/>
        </p:nvSpPr>
        <p:spPr bwMode="auto">
          <a:xfrm>
            <a:off x="857250" y="5715000"/>
            <a:ext cx="8743950" cy="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31" name="Line 24"/>
          <p:cNvSpPr>
            <a:spLocks noChangeShapeType="1"/>
          </p:cNvSpPr>
          <p:nvPr/>
        </p:nvSpPr>
        <p:spPr bwMode="auto">
          <a:xfrm>
            <a:off x="857250" y="3124200"/>
            <a:ext cx="8743950" cy="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700087" y="357166"/>
            <a:ext cx="8944007" cy="928694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b">
            <a:normAutofit/>
          </a:bodyPr>
          <a:lstStyle/>
          <a:p>
            <a:pPr algn="ctr">
              <a:defRPr/>
            </a:pPr>
            <a:r>
              <a:rPr lang="pt-BR" sz="4400" b="1" kern="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     Diagnóstico</a:t>
            </a:r>
            <a:endParaRPr lang="pt-BR" sz="4400" b="1" kern="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5"/>
          <p:cNvSpPr>
            <a:spLocks noGrp="1"/>
          </p:cNvSpPr>
          <p:nvPr>
            <p:ph type="title"/>
          </p:nvPr>
        </p:nvSpPr>
        <p:spPr>
          <a:xfrm>
            <a:off x="1714476" y="500042"/>
            <a:ext cx="7215238" cy="9906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congênita: Brasil</a:t>
            </a:r>
            <a:endParaRPr lang="pt-BR" sz="4000" dirty="0">
              <a:solidFill>
                <a:srgbClr val="000066"/>
              </a:solidFill>
            </a:endParaRPr>
          </a:p>
        </p:txBody>
      </p:sp>
      <p:sp>
        <p:nvSpPr>
          <p:cNvPr id="84995" name="Espaço Reservado para Conteúdo 2"/>
          <p:cNvSpPr>
            <a:spLocks noGrp="1"/>
          </p:cNvSpPr>
          <p:nvPr>
            <p:ph idx="1"/>
          </p:nvPr>
        </p:nvSpPr>
        <p:spPr>
          <a:xfrm>
            <a:off x="428592" y="1643050"/>
            <a:ext cx="9572692" cy="485778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92500"/>
          </a:bodyPr>
          <a:lstStyle/>
          <a:p>
            <a:pPr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Notificação: 32% sífilis gestacional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17,4% sífilis congênita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endParaRPr lang="pt-BR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em gestantes: 1,6% - 4 x maior que HIV 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. 40 mil gestantes infectadas/ano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. </a:t>
            </a:r>
            <a:r>
              <a:rPr lang="pt-BR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4.000 casos de sífilis congênita/ano-1,6/1.000 NV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. </a:t>
            </a:r>
            <a:r>
              <a:rPr lang="pt-B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Subnotificação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</a:t>
            </a:r>
            <a:r>
              <a:rPr lang="pt-BR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12.000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casos/ano-4/1.000 NV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endParaRPr lang="pt-BR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ln>
                  <a:solidFill>
                    <a:schemeClr val="tx1"/>
                  </a:solidFill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  MS/OMS/OPAS</a:t>
            </a:r>
            <a:r>
              <a:rPr lang="pt-BR" b="1" dirty="0" smtClean="0">
                <a:ln>
                  <a:solidFill>
                    <a:schemeClr val="tx1"/>
                  </a:solidFill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1/1000</a:t>
            </a:r>
            <a:r>
              <a:rPr lang="pt-BR" b="1" dirty="0" smtClean="0">
                <a:ln>
                  <a:solidFill>
                    <a:schemeClr val="tx1"/>
                  </a:solidFill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spc="-150" dirty="0" smtClean="0">
                <a:ln>
                  <a:solidFill>
                    <a:schemeClr val="tx1"/>
                  </a:solidFill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nascidos vivos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500063"/>
            <a:ext cx="4413250" cy="583406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</p:spPr>
      </p:pic>
      <p:pic>
        <p:nvPicPr>
          <p:cNvPr id="43011" name="Picture 3" descr="Slid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500063"/>
            <a:ext cx="4767262" cy="5857875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47638"/>
            <a:ext cx="4924425" cy="5638800"/>
          </a:xfrm>
          <a:prstGeom prst="rect">
            <a:avLst/>
          </a:prstGeom>
          <a:noFill/>
          <a:ln w="9525">
            <a:solidFill>
              <a:srgbClr val="66FFFF"/>
            </a:solidFill>
            <a:miter lim="800000"/>
            <a:headEnd/>
            <a:tailEnd/>
          </a:ln>
        </p:spPr>
      </p:pic>
      <p:pic>
        <p:nvPicPr>
          <p:cNvPr id="44035" name="Picture 4" descr="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357563"/>
            <a:ext cx="5573713" cy="34051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4036" name="Picture 2" descr="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60325"/>
            <a:ext cx="5572125" cy="3255963"/>
          </a:xfrm>
          <a:prstGeom prst="rect">
            <a:avLst/>
          </a:prstGeom>
          <a:noFill/>
          <a:ln w="9525">
            <a:solidFill>
              <a:srgbClr val="66FF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026" descr="alisonSCon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258763"/>
            <a:ext cx="6015037" cy="6170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5059" name="Picture 1026" descr="alisonSCo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1875" y="250825"/>
            <a:ext cx="5302250" cy="3535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506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5013" y="3819525"/>
            <a:ext cx="411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026" descr="alisonSCong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00063"/>
            <a:ext cx="8894762" cy="5929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028" descr="hidropsifcon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6538" y="857250"/>
            <a:ext cx="720883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428604"/>
            <a:ext cx="8743950" cy="117159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pt-BR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pt-BR" sz="4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pt-BR" sz="49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</a:t>
            </a:r>
            <a:r>
              <a:rPr lang="pt-BR" sz="49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pt-BR" sz="49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Alterações cutâneo-mucosas</a:t>
            </a:r>
            <a:endParaRPr lang="pt-BR" sz="60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771525" y="1857375"/>
            <a:ext cx="8743950" cy="45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/>
          <a:p>
            <a:pPr lvl="2">
              <a:buClr>
                <a:schemeClr val="tx1">
                  <a:lumMod val="75000"/>
                  <a:lumOff val="2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pênfigo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palmoplantar</a:t>
            </a:r>
            <a:endParaRPr lang="pt-BR" sz="32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2">
              <a:buClr>
                <a:schemeClr val="tx1">
                  <a:lumMod val="75000"/>
                  <a:lumOff val="2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exantema</a:t>
            </a: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maculopapular</a:t>
            </a:r>
            <a:endParaRPr lang="pt-BR" sz="32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2">
              <a:buClr>
                <a:schemeClr val="tx1">
                  <a:lumMod val="75000"/>
                  <a:lumOff val="2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rinite,coriza</a:t>
            </a:r>
          </a:p>
          <a:p>
            <a:pPr lvl="2">
              <a:buClr>
                <a:schemeClr val="tx1">
                  <a:lumMod val="75000"/>
                  <a:lumOff val="2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condiloma</a:t>
            </a: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plano </a:t>
            </a:r>
          </a:p>
          <a:p>
            <a:pPr lvl="2">
              <a:buClr>
                <a:schemeClr val="tx1">
                  <a:lumMod val="75000"/>
                  <a:lumOff val="2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fissuras lábios, narinas e ânus</a:t>
            </a:r>
          </a:p>
          <a:p>
            <a:pPr lvl="2">
              <a:buClr>
                <a:schemeClr val="tx1">
                  <a:lumMod val="75000"/>
                  <a:lumOff val="25000"/>
                </a:schemeClr>
              </a:buClr>
              <a:buFont typeface="Wingdings 3" pitchFamily="18" charset="2"/>
              <a:buChar char="º"/>
              <a:defRPr/>
            </a:pPr>
            <a:r>
              <a:rPr lang="pt-BR" sz="3200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 </a:t>
            </a:r>
            <a:r>
              <a:rPr lang="pt-BR" sz="3200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cílios e cabelos, esfoliação das unhas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Slid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6325" y="228600"/>
            <a:ext cx="5314950" cy="464820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9155" name="Picture 3" descr="Slid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50" y="228600"/>
            <a:ext cx="5918200" cy="464820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2640013" y="5462588"/>
            <a:ext cx="4838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Pênfigo palmo-plantar</a:t>
            </a:r>
            <a:endParaRPr lang="pt-BR" sz="3600">
              <a:effectLst>
                <a:outerShdw blurRad="38100" dist="38100" dir="2700000" algn="tl">
                  <a:srgbClr val="FFFFFF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028" descr="Alison s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01600"/>
            <a:ext cx="4857750" cy="3687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0179" name="Picture 1029" descr="Alison sc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1450" y="44450"/>
            <a:ext cx="4932363" cy="3700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0180" name="Picture 1030" descr="Alison sc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7225" y="3859213"/>
            <a:ext cx="4033838" cy="3025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26" descr="Alison s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238" y="63500"/>
            <a:ext cx="5911850" cy="3941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3" name="Picture 1027" descr="Alison sc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2288" y="44450"/>
            <a:ext cx="5870575" cy="391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4" name="Picture 1028" descr="Alison sc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8825" y="3581400"/>
            <a:ext cx="5707063" cy="3303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513" y="200025"/>
            <a:ext cx="4510087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4688" y="207963"/>
            <a:ext cx="447675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 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5575" y="3421063"/>
            <a:ext cx="5132388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idx="1"/>
          </p:nvPr>
        </p:nvSpPr>
        <p:spPr>
          <a:xfrm>
            <a:off x="571500" y="1000125"/>
            <a:ext cx="9215438" cy="5449888"/>
          </a:xfrm>
          <a:effectLst>
            <a:outerShdw blurRad="63500" sx="102000" sy="102000" algn="ctr" rotWithShape="0">
              <a:schemeClr val="tx1">
                <a:alpha val="40000"/>
              </a:schemeClr>
            </a:outerShdw>
          </a:effectLst>
        </p:spPr>
        <p:txBody>
          <a:bodyPr anchor="ctr">
            <a:normAutofit/>
          </a:bodyPr>
          <a:lstStyle/>
          <a:p>
            <a:pPr>
              <a:lnSpc>
                <a:spcPct val="80000"/>
              </a:lnSpc>
              <a:buClr>
                <a:srgbClr val="66FFFF"/>
              </a:buClr>
              <a:buSzPct val="75000"/>
              <a:buFont typeface="Monotype Sorts" pitchFamily="2" charset="2"/>
              <a:buNone/>
              <a:defRPr/>
            </a:pPr>
            <a:endParaRPr lang="pt-BR" sz="10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ingdings" pitchFamily="2" charset="2"/>
            </a:endParaRPr>
          </a:p>
          <a:p>
            <a:pPr>
              <a:lnSpc>
                <a:spcPct val="115000"/>
              </a:lnSpc>
              <a:buClr>
                <a:srgbClr val="66FFFF"/>
              </a:buClr>
              <a:buFontTx/>
              <a:buNone/>
              <a:defRPr/>
            </a:pPr>
            <a:r>
              <a:rPr lang="pt-BR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Sífilis Congênita</a:t>
            </a: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Tx/>
              <a:buNone/>
              <a:defRPr/>
            </a:pP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 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 natal: 74,8% (65% &gt; 5 consultas)</a:t>
            </a: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Tx/>
              <a:buNone/>
              <a:defRPr/>
            </a:pP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 Tratamento do parceiro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18,1%</a:t>
            </a: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Tx/>
              <a:buNone/>
              <a:defRPr/>
            </a:pP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 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Sintomas ao nascimento: 21,5% </a:t>
            </a: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</a:t>
            </a: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</a:t>
            </a:r>
            <a:r>
              <a:rPr lang="pt-BR" sz="28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 9,9 vezes o risco de infecção pelo HIV</a:t>
            </a: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Úlceras Genitais</a:t>
            </a:r>
            <a:endParaRPr 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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 18 vezes o risco de infecção pelo HIV</a:t>
            </a:r>
            <a:endParaRPr lang="pt-BR" sz="2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03" name="Text Box 3"/>
          <p:cNvSpPr txBox="1">
            <a:spLocks noChangeArrowheads="1"/>
          </p:cNvSpPr>
          <p:nvPr/>
        </p:nvSpPr>
        <p:spPr bwMode="auto">
          <a:xfrm>
            <a:off x="1357286" y="357166"/>
            <a:ext cx="7858180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pt-BR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Programa Nacional de DST / </a:t>
            </a:r>
            <a:r>
              <a:rPr kumimoji="1" lang="pt-BR" sz="36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Aids</a:t>
            </a:r>
            <a:endParaRPr kumimoji="1" lang="pt-BR" sz="36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 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207963"/>
            <a:ext cx="5132388" cy="360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 descr=" 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1500188"/>
            <a:ext cx="3417888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1029" descr="sifilis_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3881438"/>
            <a:ext cx="4000500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Slid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2400"/>
            <a:ext cx="4284662" cy="3490913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4275" name="Picture 3" descr="Slide 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93675"/>
            <a:ext cx="4572000" cy="3659188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4276" name="Picture 2" descr="Slid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200" y="3071813"/>
            <a:ext cx="4297363" cy="3649662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4277" name="Picture 3" descr="Slid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3848100"/>
            <a:ext cx="3714750" cy="293370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074" descr="Slid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81000"/>
            <a:ext cx="3500438" cy="43497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5299" name="Picture 3075" descr="Slid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8400" y="500063"/>
            <a:ext cx="4879975" cy="43370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86100" y="4638675"/>
            <a:ext cx="41148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Slide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42874"/>
            <a:ext cx="3681412" cy="4714885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6323" name="Picture 2" descr="Slid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208338"/>
            <a:ext cx="5754688" cy="3578225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6324" name="Picture 2" descr="psorías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115888"/>
            <a:ext cx="4500562" cy="300037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Imagem 3" descr="scosteocondritepmt256 (7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3429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Imagem 4" descr="sc12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071813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Imagem 5" descr="scosteocondritepmt256 (4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71438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68" y="428604"/>
            <a:ext cx="9215501" cy="92869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>
              <a:defRPr/>
            </a:pP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  Alterações viscerais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785938"/>
            <a:ext cx="9572625" cy="4714875"/>
          </a:xfrm>
        </p:spPr>
        <p:txBody>
          <a:bodyPr anchor="ctr"/>
          <a:lstStyle/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600" b="1" dirty="0" smtClean="0">
                <a:solidFill>
                  <a:srgbClr val="FFFF66"/>
                </a:solidFill>
              </a:rPr>
              <a:t>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hepatomegalia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 hepatite</a:t>
            </a:r>
          </a:p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esplenomegalia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hiperesplenismo</a:t>
            </a:r>
            <a:endParaRPr lang="pt-BR" sz="3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pancreatite; fibrose /atrofia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acinar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síndrome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disabsortiva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 ECN; </a:t>
            </a:r>
          </a:p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síndromes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nefrítica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e/ou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nefrótica</a:t>
            </a:r>
            <a:endParaRPr lang="pt-BR" sz="3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coriorretinite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“sal e pimenta”;    </a:t>
            </a:r>
          </a:p>
          <a:p>
            <a:pPr marL="773113" lvl="2" indent="-19050">
              <a:buClr>
                <a:schemeClr val="tx1">
                  <a:lumMod val="75000"/>
                  <a:lumOff val="25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glaucoma; </a:t>
            </a:r>
            <a:r>
              <a:rPr lang="pt-BR" sz="3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uveíte</a:t>
            </a:r>
            <a:r>
              <a:rPr lang="pt-BR" sz="3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pt-BR" sz="3400" b="1" dirty="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1" y="428604"/>
            <a:ext cx="6215107" cy="117159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</a:t>
            </a: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b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Alterações viscerais</a:t>
            </a:r>
            <a:endParaRPr lang="pt-BR" b="1" dirty="0" smtClean="0">
              <a:solidFill>
                <a:srgbClr val="000066"/>
              </a:solidFill>
            </a:endParaRP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676400"/>
            <a:ext cx="9358312" cy="4752975"/>
          </a:xfrm>
        </p:spPr>
        <p:txBody>
          <a:bodyPr anchor="ctr"/>
          <a:lstStyle/>
          <a:p>
            <a:pPr marL="660400" indent="0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pneumonia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alba</a:t>
            </a: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</a:p>
          <a:p>
            <a:pPr marL="660400" indent="0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meningite; convulsões; hidrocefalia;    </a:t>
            </a:r>
          </a:p>
          <a:p>
            <a:pPr marL="1128713" lvl="2" indent="-87313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paralisia de pares cranianos</a:t>
            </a:r>
          </a:p>
          <a:p>
            <a:pPr marL="1128713" lvl="2" indent="-87313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(40-60%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assintomático SNC) </a:t>
            </a:r>
            <a:r>
              <a:rPr lang="pt-BR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pt-BR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60400" indent="0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anemia ( G/ hemolítica CD-);</a:t>
            </a: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660400" indent="0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trombocitopenia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 púrpura; CIVD </a:t>
            </a:r>
          </a:p>
          <a:p>
            <a:pPr marL="660400" indent="0" defTabSz="665163">
              <a:lnSpc>
                <a:spcPct val="115000"/>
              </a:lnSpc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§"/>
              <a:tabLst>
                <a:tab pos="576263" algn="l"/>
                <a:tab pos="863600" algn="l"/>
              </a:tabLst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leucocitose: reação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leucemóide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leucopenia</a:t>
            </a:r>
            <a:endParaRPr lang="pt-BR" sz="2000" b="1" dirty="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008.JPG"/>
          <p:cNvPicPr>
            <a:picLocks noChangeAspect="1"/>
          </p:cNvPicPr>
          <p:nvPr/>
        </p:nvPicPr>
        <p:blipFill>
          <a:blip r:embed="rId2" cstate="print"/>
          <a:srcRect l="2739" t="7306" r="21918"/>
          <a:stretch>
            <a:fillRect/>
          </a:stretch>
        </p:blipFill>
        <p:spPr>
          <a:xfrm>
            <a:off x="5500690" y="71414"/>
            <a:ext cx="4357718" cy="4020959"/>
          </a:xfrm>
          <a:prstGeom prst="rect">
            <a:avLst/>
          </a:prstGeom>
        </p:spPr>
      </p:pic>
      <p:pic>
        <p:nvPicPr>
          <p:cNvPr id="4" name="Imagem 3" descr="007.JPG"/>
          <p:cNvPicPr>
            <a:picLocks noChangeAspect="1"/>
          </p:cNvPicPr>
          <p:nvPr/>
        </p:nvPicPr>
        <p:blipFill>
          <a:blip r:embed="rId3" cstate="print"/>
          <a:srcRect l="22578" t="30000" r="16250"/>
          <a:stretch>
            <a:fillRect/>
          </a:stretch>
        </p:blipFill>
        <p:spPr>
          <a:xfrm>
            <a:off x="71402" y="87289"/>
            <a:ext cx="4143404" cy="3556025"/>
          </a:xfrm>
          <a:prstGeom prst="rect">
            <a:avLst/>
          </a:prstGeom>
        </p:spPr>
      </p:pic>
      <p:pic>
        <p:nvPicPr>
          <p:cNvPr id="5" name="Imagem 4" descr="009 (2).JPG"/>
          <p:cNvPicPr>
            <a:picLocks noChangeAspect="1"/>
          </p:cNvPicPr>
          <p:nvPr/>
        </p:nvPicPr>
        <p:blipFill>
          <a:blip r:embed="rId4" cstate="print"/>
          <a:srcRect t="4166" b="5208"/>
          <a:stretch>
            <a:fillRect/>
          </a:stretch>
        </p:blipFill>
        <p:spPr>
          <a:xfrm>
            <a:off x="1285848" y="3134874"/>
            <a:ext cx="5643602" cy="369022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7143764" y="521495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Gemelar</a:t>
            </a:r>
            <a:r>
              <a:rPr lang="pt-BR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 </a:t>
            </a:r>
            <a:endParaRPr lang="pt-BR" sz="24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gemelarsc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38" y="142852"/>
            <a:ext cx="5000660" cy="3750495"/>
          </a:xfrm>
          <a:prstGeom prst="rect">
            <a:avLst/>
          </a:prstGeom>
        </p:spPr>
      </p:pic>
      <p:pic>
        <p:nvPicPr>
          <p:cNvPr id="3" name="Imagem 2" descr="gemelarsc (12).JPG"/>
          <p:cNvPicPr>
            <a:picLocks noChangeAspect="1"/>
          </p:cNvPicPr>
          <p:nvPr/>
        </p:nvPicPr>
        <p:blipFill>
          <a:blip r:embed="rId3" cstate="print"/>
          <a:srcRect r="8368"/>
          <a:stretch>
            <a:fillRect/>
          </a:stretch>
        </p:blipFill>
        <p:spPr>
          <a:xfrm>
            <a:off x="71402" y="2518165"/>
            <a:ext cx="5214974" cy="4268421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071534" y="1500174"/>
            <a:ext cx="2071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Gemelar</a:t>
            </a:r>
            <a:r>
              <a:rPr lang="pt-BR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</a:t>
            </a:r>
            <a:endParaRPr lang="pt-BR" sz="24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28" descr="pés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39700"/>
            <a:ext cx="4351337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1029" descr="sifR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3638" y="3397250"/>
            <a:ext cx="6583362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idx="1"/>
          </p:nvPr>
        </p:nvSpPr>
        <p:spPr>
          <a:xfrm>
            <a:off x="357188" y="1928813"/>
            <a:ext cx="9501187" cy="45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Clr>
                <a:srgbClr val="66FFFF"/>
              </a:buClr>
              <a:buSzPct val="75000"/>
              <a:buFont typeface="Monotype Sorts" pitchFamily="2" charset="2"/>
              <a:buNone/>
              <a:defRPr/>
            </a:pPr>
            <a:endParaRPr lang="pt-BR" sz="300" b="1" dirty="0" smtClean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ingdings" pitchFamily="2" charset="2"/>
            </a:endParaRPr>
          </a:p>
          <a:p>
            <a:pPr algn="ctr">
              <a:lnSpc>
                <a:spcPct val="95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pt-BR" sz="3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2000</a:t>
            </a:r>
            <a:r>
              <a:rPr lang="pt-BR" sz="3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a 2010 (SESDEC</a:t>
            </a:r>
            <a:r>
              <a:rPr lang="pt-BR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</a:p>
          <a:p>
            <a:pPr algn="ctr">
              <a:lnSpc>
                <a:spcPct val="95000"/>
              </a:lnSpc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endParaRPr lang="pt-BR" sz="2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12.654 casos de sífilis congênita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 typeface="Wingdings" pitchFamily="2" charset="2"/>
              <a:buChar char="§"/>
              <a:defRPr/>
            </a:pPr>
            <a:r>
              <a:rPr lang="pt-B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incidência :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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5,2/</a:t>
            </a:r>
            <a:r>
              <a:rPr lang="pt-BR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1.000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NV em 2001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7/</a:t>
            </a:r>
            <a:r>
              <a:rPr lang="pt-BR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1.000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NV   em 2009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Capital: 68,5% dos casos,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pt-BR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9,8/</a:t>
            </a:r>
            <a:r>
              <a:rPr lang="pt-BR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1.000</a:t>
            </a:r>
            <a:r>
              <a:rPr lang="pt-BR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NV em 2009</a:t>
            </a:r>
          </a:p>
          <a:p>
            <a:pPr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SzPct val="75000"/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Óbitos: mortalidade 11,2 a 6,5 /</a:t>
            </a:r>
            <a:r>
              <a:rPr lang="pt-BR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100.000 NV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7737475" y="6272213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1" lang="pt-BR" sz="200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771525" y="438136"/>
            <a:ext cx="8743950" cy="9906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congênita: Estado do RJ</a:t>
            </a:r>
            <a:endParaRPr lang="pt-BR" sz="4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ondilomas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4" y="500042"/>
            <a:ext cx="7858180" cy="5893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3" y="457200"/>
            <a:ext cx="7858180" cy="838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pt-BR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 Tardia</a:t>
            </a:r>
            <a:endParaRPr lang="pt-BR" sz="4400" b="1" dirty="0" smtClean="0">
              <a:solidFill>
                <a:srgbClr val="000066"/>
              </a:solidFill>
            </a:endParaRP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9677400" cy="4953000"/>
          </a:xfrm>
        </p:spPr>
        <p:txBody>
          <a:bodyPr anchor="ctr"/>
          <a:lstStyle/>
          <a:p>
            <a:pPr algn="just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dentes de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Hutchinson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molares em amora</a:t>
            </a:r>
          </a:p>
          <a:p>
            <a:pPr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ceratite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intersticial,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uveíte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</a:p>
          <a:p>
            <a:pPr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cicatrizes: córnea 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coriorretinite</a:t>
            </a:r>
            <a:endParaRPr lang="pt-BR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surdez, retardo mental, hidrocefalia, convulsões, atrofia do nervo ótico</a:t>
            </a:r>
          </a:p>
          <a:p>
            <a:pPr algn="just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nariz em “sela”,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frote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olímpica,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palato“ogiva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”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rágades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periorais</a:t>
            </a:r>
            <a:endParaRPr lang="pt-BR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lnSpc>
                <a:spcPct val="90000"/>
              </a:lnSpc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tíbia em “sabre”, sinal de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Higoumenakis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articulações de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Clutton</a:t>
            </a:r>
            <a:endParaRPr lang="pt-BR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Slid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" y="376238"/>
            <a:ext cx="9772650" cy="6105525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Slide 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" y="171450"/>
            <a:ext cx="5229225" cy="4171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349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3088" y="242888"/>
            <a:ext cx="327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52.jpg"/>
          <p:cNvPicPr>
            <a:picLocks noChangeAspect="1"/>
          </p:cNvPicPr>
          <p:nvPr/>
        </p:nvPicPr>
        <p:blipFill>
          <a:blip r:embed="rId2"/>
          <a:srcRect l="20508" t="11719" r="17968" b="6249"/>
          <a:stretch>
            <a:fillRect/>
          </a:stretch>
        </p:blipFill>
        <p:spPr>
          <a:xfrm>
            <a:off x="357154" y="71414"/>
            <a:ext cx="3214710" cy="321471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Imagem 3" descr="SIFILISSINDROME (3).jpg"/>
          <p:cNvPicPr>
            <a:picLocks noChangeAspect="1"/>
          </p:cNvPicPr>
          <p:nvPr/>
        </p:nvPicPr>
        <p:blipFill>
          <a:blip r:embed="rId3"/>
          <a:srcRect l="10254" t="12109" r="28222"/>
          <a:stretch>
            <a:fillRect/>
          </a:stretch>
        </p:blipFill>
        <p:spPr>
          <a:xfrm>
            <a:off x="285716" y="3429000"/>
            <a:ext cx="3357586" cy="335758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Imagem 4" descr="sifiliscongt1.JPG"/>
          <p:cNvPicPr>
            <a:picLocks noChangeAspect="1"/>
          </p:cNvPicPr>
          <p:nvPr/>
        </p:nvPicPr>
        <p:blipFill>
          <a:blip r:embed="rId4"/>
          <a:srcRect l="21875" t="3125" r="23633"/>
          <a:stretch>
            <a:fillRect/>
          </a:stretch>
        </p:blipFill>
        <p:spPr>
          <a:xfrm>
            <a:off x="5143500" y="428625"/>
            <a:ext cx="4500594" cy="600077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024"/>
          <p:cNvGraphicFramePr>
            <a:graphicFrameLocks noGrp="1" noChangeAspect="1"/>
          </p:cNvGraphicFramePr>
          <p:nvPr>
            <p:ph type="title"/>
          </p:nvPr>
        </p:nvGraphicFramePr>
        <p:xfrm>
          <a:off x="642938" y="0"/>
          <a:ext cx="3681412" cy="368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Imagem de bitmap" r:id="rId3" imgW="3801006" imgH="3809524" progId="PBrush">
                  <p:embed/>
                </p:oleObj>
              </mc:Choice>
              <mc:Fallback>
                <p:oleObj name="Imagem de bitmap" r:id="rId3" imgW="3801006" imgH="3809524" progId="PBrush">
                  <p:embed/>
                  <p:pic>
                    <p:nvPicPr>
                      <p:cNvPr id="0" name="Picture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0"/>
                        <a:ext cx="3681412" cy="3689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025"/>
          <p:cNvGraphicFramePr>
            <a:graphicFrameLocks noChangeAspect="1"/>
          </p:cNvGraphicFramePr>
          <p:nvPr/>
        </p:nvGraphicFramePr>
        <p:xfrm>
          <a:off x="6010275" y="71438"/>
          <a:ext cx="3795713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Imagem de bitmap" r:id="rId5" imgW="4334480" imgH="3809524" progId="PBrush">
                  <p:embed/>
                </p:oleObj>
              </mc:Choice>
              <mc:Fallback>
                <p:oleObj name="Imagem de bitmap" r:id="rId5" imgW="4334480" imgH="3809524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0275" y="71438"/>
                        <a:ext cx="3795713" cy="3143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" y="3852863"/>
            <a:ext cx="41148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88" y="3313113"/>
            <a:ext cx="3714750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6725" y="207963"/>
            <a:ext cx="44069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1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69850"/>
            <a:ext cx="5132387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9263" y="3286125"/>
            <a:ext cx="41148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88" y="3700463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Slid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675" y="152400"/>
            <a:ext cx="4714875" cy="6629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5539" name="Picture 3" descr="Slid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" y="76200"/>
            <a:ext cx="5143500" cy="2743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5540" name="Picture 4" descr="Slid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2895600"/>
            <a:ext cx="3586162" cy="38401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 smtClean="0"/>
          </a:p>
        </p:txBody>
      </p:sp>
      <p:pic>
        <p:nvPicPr>
          <p:cNvPr id="66563" name="Picture 4" descr="sifilisfluxo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0287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47654" y="142853"/>
            <a:ext cx="9953625" cy="10001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BR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TRATAMENTO INADEQUADO NA GESTAÇÃO</a:t>
            </a:r>
            <a:endParaRPr lang="pt-BR" b="1" dirty="0" smtClean="0">
              <a:solidFill>
                <a:srgbClr val="000066"/>
              </a:solidFill>
            </a:endParaRPr>
          </a:p>
        </p:txBody>
      </p:sp>
      <p:sp>
        <p:nvSpPr>
          <p:cNvPr id="297987" name="Rectangle 1027"/>
          <p:cNvSpPr>
            <a:spLocks noGrp="1" noChangeArrowheads="1"/>
          </p:cNvSpPr>
          <p:nvPr>
            <p:ph idx="1"/>
          </p:nvPr>
        </p:nvSpPr>
        <p:spPr>
          <a:xfrm>
            <a:off x="-142875" y="1071563"/>
            <a:ext cx="10429875" cy="578643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qualquer medicamento que não seja a penicilina;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incompleto, mesmo tendo sido feito com penicilina;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inadequado para a fase clínica da doença;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instituição de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dentro de 30 dias anteriores ao parto;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ausência de documentação de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anterior;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ausência de queda dos títulos TNT após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adequado;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parceiro não tratado ou tratado inadequadamente ou sem  informação disponível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00063" y="1357313"/>
            <a:ext cx="9286875" cy="5143500"/>
          </a:xfrm>
          <a:effectLst>
            <a:outerShdw blurRad="63500" sx="102000" sy="102000" algn="ctr" rotWithShape="0">
              <a:schemeClr val="tx1">
                <a:alpha val="40000"/>
              </a:scheme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Fatores maternos: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Interpretação da sorologia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stágios da sífilis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Tratamento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Parceiro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endParaRPr lang="pt-BR" sz="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r>
              <a:rPr lang="pt-B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Fatores relacionados à criança: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sz="3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Assintomática:</a:t>
            </a:r>
            <a:r>
              <a:rPr lang="pt-BR" sz="3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ebdings" pitchFamily="18" charset="2"/>
              </a:rPr>
              <a:t>criança de risco para SC,  completamente normal ao nascer</a:t>
            </a:r>
            <a:endParaRPr lang="pt-BR" sz="30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pt-BR" sz="3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Seguimento</a:t>
            </a:r>
            <a:endParaRPr lang="pt-BR" sz="3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ítulo 5"/>
          <p:cNvSpPr>
            <a:spLocks noGrp="1"/>
          </p:cNvSpPr>
          <p:nvPr>
            <p:ph type="title"/>
          </p:nvPr>
        </p:nvSpPr>
        <p:spPr>
          <a:xfrm>
            <a:off x="571468" y="428610"/>
            <a:ext cx="9144064" cy="785812"/>
          </a:xfrm>
          <a:effectLst>
            <a:innerShdw blurRad="114300">
              <a:prstClr val="black"/>
            </a:inn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Sífilis congênita: Ainda um desafio</a:t>
            </a:r>
            <a:endParaRPr lang="pt-BR" sz="4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392113"/>
            <a:ext cx="7500938" cy="614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lipse 2"/>
          <p:cNvSpPr>
            <a:spLocks noChangeArrowheads="1"/>
          </p:cNvSpPr>
          <p:nvPr/>
        </p:nvSpPr>
        <p:spPr bwMode="auto">
          <a:xfrm>
            <a:off x="2786063" y="2500313"/>
            <a:ext cx="4071937" cy="1214437"/>
          </a:xfrm>
          <a:prstGeom prst="ellipse">
            <a:avLst/>
          </a:prstGeom>
          <a:noFill/>
          <a:ln w="57150" algn="ctr">
            <a:solidFill>
              <a:srgbClr val="C00000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kumimoji="1" lang="pt-BR" sz="2400">
              <a:latin typeface="Times New Roman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715125" y="4714875"/>
            <a:ext cx="2643188" cy="83026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Garantir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acompanhamento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4" grpId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47654" y="142853"/>
            <a:ext cx="9953625" cy="10001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BR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TRATAMENTO INADEQUADO NA GESTAÇÃO</a:t>
            </a:r>
            <a:endParaRPr lang="pt-BR" b="1" dirty="0" smtClean="0">
              <a:solidFill>
                <a:srgbClr val="000066"/>
              </a:solidFill>
            </a:endParaRPr>
          </a:p>
        </p:txBody>
      </p:sp>
      <p:sp>
        <p:nvSpPr>
          <p:cNvPr id="297987" name="Rectangle 1027"/>
          <p:cNvSpPr>
            <a:spLocks noGrp="1" noChangeArrowheads="1"/>
          </p:cNvSpPr>
          <p:nvPr>
            <p:ph idx="1"/>
          </p:nvPr>
        </p:nvSpPr>
        <p:spPr>
          <a:xfrm>
            <a:off x="-142875" y="1071563"/>
            <a:ext cx="10429875" cy="578643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qualquer medicamento que não seja a penicilina;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incompleto, mesmo tendo sido feito com penicilina;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inadequado para a fase clínica da doença;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instituição de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dentro de 30 dias anteriores ao parto;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ausência de documentação de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anterior; 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ausência de queda dos títulos TNT após </a:t>
            </a: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adequado;</a:t>
            </a:r>
          </a:p>
          <a:p>
            <a:pPr lvl="1">
              <a:lnSpc>
                <a:spcPct val="150000"/>
              </a:lnSpc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§"/>
              <a:defRPr/>
            </a:pP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parceiro não tratado ou tratado inadequadamente ou sem  informação disponível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379413"/>
            <a:ext cx="6286500" cy="618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357188"/>
            <a:ext cx="7500937" cy="607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Retângulo 3"/>
          <p:cNvSpPr>
            <a:spLocks noChangeArrowheads="1"/>
          </p:cNvSpPr>
          <p:nvPr/>
        </p:nvSpPr>
        <p:spPr bwMode="auto">
          <a:xfrm>
            <a:off x="1643063" y="1214438"/>
            <a:ext cx="2000250" cy="31432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/>
          <a:lstStyle/>
          <a:p>
            <a:pPr algn="ctr"/>
            <a:endParaRPr kumimoji="1" lang="pt-BR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idx="1"/>
          </p:nvPr>
        </p:nvSpPr>
        <p:spPr>
          <a:xfrm>
            <a:off x="428625" y="1987550"/>
            <a:ext cx="9429750" cy="45847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85000" lnSpcReduction="10000"/>
          </a:bodyPr>
          <a:lstStyle/>
          <a:p>
            <a:pPr>
              <a:lnSpc>
                <a:spcPct val="130000"/>
              </a:lnSpc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Não utilizar sangue do cordão 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 risco de falso +</a:t>
            </a:r>
          </a:p>
          <a:p>
            <a:pPr>
              <a:lnSpc>
                <a:spcPct val="130000"/>
              </a:lnSpc>
              <a:spcBef>
                <a:spcPct val="30000"/>
              </a:spcBef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Radiografia ossos longos, hemograma e </a:t>
            </a:r>
            <a:r>
              <a:rPr lang="pt-BR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líquor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se:</a:t>
            </a:r>
          </a:p>
          <a:p>
            <a:pPr lvl="1">
              <a:lnSpc>
                <a:spcPct val="13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.RN com VDRL reagente</a:t>
            </a:r>
          </a:p>
          <a:p>
            <a:pPr lvl="1">
              <a:lnSpc>
                <a:spcPct val="13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Suspeita clínica de SC</a:t>
            </a:r>
          </a:p>
          <a:p>
            <a:pPr lvl="1">
              <a:lnSpc>
                <a:spcPct val="13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Mãe não tratada ou inadequadamente tratada</a:t>
            </a:r>
          </a:p>
          <a:p>
            <a:pPr>
              <a:lnSpc>
                <a:spcPct val="130000"/>
              </a:lnSpc>
              <a:spcBef>
                <a:spcPct val="30000"/>
              </a:spcBef>
              <a:defRPr/>
            </a:pPr>
            <a:r>
              <a:rPr lang="pt-BR" b="1" spc="-15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Ttto</a:t>
            </a:r>
            <a:r>
              <a:rPr lang="pt-BR" b="1" spc="-1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imediato: </a:t>
            </a:r>
            <a:r>
              <a:rPr lang="pt-BR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congênita, materna e parceiro</a:t>
            </a:r>
            <a:endParaRPr lang="pt-BR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1125" name="Text Box 5"/>
          <p:cNvSpPr txBox="1">
            <a:spLocks noChangeArrowheads="1"/>
          </p:cNvSpPr>
          <p:nvPr/>
        </p:nvSpPr>
        <p:spPr bwMode="auto">
          <a:xfrm>
            <a:off x="500063" y="1189038"/>
            <a:ext cx="9358312" cy="95408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VDRL de todos os RN de mães com VDRL +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na gestação ou no parto ou suspeita clínica de SC</a:t>
            </a:r>
          </a:p>
        </p:txBody>
      </p:sp>
      <p:sp>
        <p:nvSpPr>
          <p:cNvPr id="261123" name="Text Box 3"/>
          <p:cNvSpPr txBox="1">
            <a:spLocks noChangeArrowheads="1"/>
          </p:cNvSpPr>
          <p:nvPr/>
        </p:nvSpPr>
        <p:spPr bwMode="auto">
          <a:xfrm>
            <a:off x="0" y="292100"/>
            <a:ext cx="1028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dirty="0">
                <a:solidFill>
                  <a:srgbClr val="000066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Abordagem do neonato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idx="1"/>
          </p:nvPr>
        </p:nvSpPr>
        <p:spPr>
          <a:xfrm>
            <a:off x="98425" y="928688"/>
            <a:ext cx="10188575" cy="592931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115000"/>
              </a:lnSpc>
              <a:spcBef>
                <a:spcPct val="30000"/>
              </a:spcBef>
              <a:buFontTx/>
              <a:buNone/>
              <a:defRPr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A1.Se alterações clínicas / radiológicas / hematológicas</a:t>
            </a:r>
            <a:r>
              <a:rPr lang="pt-BR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Penicilina cristalina 50.000 UI IV a cada 12 (&lt;7d) ou 8h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Penicilina procaína 50.000 UI IM a cada 24h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 10 dias</a:t>
            </a:r>
            <a:endParaRPr lang="pt-BR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15000"/>
              </a:lnSpc>
              <a:spcBef>
                <a:spcPct val="30000"/>
              </a:spcBef>
              <a:buFontTx/>
              <a:buNone/>
              <a:defRPr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A2.Se alterações </a:t>
            </a:r>
            <a:r>
              <a:rPr lang="pt-BR" sz="28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liquóricas</a:t>
            </a: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Penicilina cristalina 50.000 UI IV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 10 dias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Tx/>
              <a:buNone/>
              <a:defRPr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A3.Se não houver alterações e VDRL negativo: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Penicilina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benzatina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50.000 UI IM dose única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 impossibilidade de acompanhamento </a:t>
            </a: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</a:t>
            </a: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penicilina cristalina ou procaína</a:t>
            </a:r>
            <a:endParaRPr lang="pt-B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2147" name="Text Box 3"/>
          <p:cNvSpPr txBox="1">
            <a:spLocks noChangeArrowheads="1"/>
          </p:cNvSpPr>
          <p:nvPr/>
        </p:nvSpPr>
        <p:spPr bwMode="auto">
          <a:xfrm>
            <a:off x="642906" y="146055"/>
            <a:ext cx="9286940" cy="98488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9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Mãe não Tratada ou Inadequadamente Tratada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9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idx="1"/>
          </p:nvPr>
        </p:nvSpPr>
        <p:spPr>
          <a:xfrm>
            <a:off x="0" y="857250"/>
            <a:ext cx="10085388" cy="6000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lnSpc>
                <a:spcPct val="115000"/>
              </a:lnSpc>
              <a:spcBef>
                <a:spcPct val="30000"/>
              </a:spcBef>
              <a:buFont typeface="Monotype Sorts" pitchFamily="2" charset="2"/>
              <a:buNone/>
              <a:defRPr/>
            </a:pPr>
            <a:endParaRPr lang="pt-BR" sz="200" b="1" dirty="0" smtClean="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30000"/>
              </a:spcBef>
              <a:buFontTx/>
              <a:buNone/>
              <a:defRPr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B1.Se VDRL &gt; do que o materno ou alterações clínicas :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Avaliação radiológica,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liquórica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 hematológica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 anormalidade dos exames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penicilina por 10 dias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pt-BR" sz="9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15000"/>
              </a:lnSpc>
              <a:spcBef>
                <a:spcPct val="30000"/>
              </a:spcBef>
              <a:buFontTx/>
              <a:buNone/>
              <a:defRPr/>
            </a:pP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C2.Se VDRL &lt; do que o materno: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Investigar e penicilina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benzatina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caso não seja possível 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fazer seguimento: usar penicilina cristalina ou procaína</a:t>
            </a:r>
          </a:p>
          <a:p>
            <a:pPr>
              <a:lnSpc>
                <a:spcPct val="115000"/>
              </a:lnSpc>
              <a:spcBef>
                <a:spcPct val="30000"/>
              </a:spcBef>
              <a:buFontTx/>
              <a:buNone/>
              <a:defRPr/>
            </a:pPr>
            <a:r>
              <a:rPr lang="pt-BR" sz="9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 </a:t>
            </a: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C1.S</a:t>
            </a:r>
            <a:r>
              <a:rPr lang="pt-BR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VDRL não reator :</a:t>
            </a:r>
          </a:p>
          <a:p>
            <a:pPr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Caso não seja possível fazer seguimento: investigar e usar penicilina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benzatina</a:t>
            </a:r>
            <a:endParaRPr lang="pt-BR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282575" y="146051"/>
            <a:ext cx="9721850" cy="5953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3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 de Mãe Adequadamente Tratada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t-BR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Tratamento após o período neonatal</a:t>
            </a:r>
            <a:endParaRPr lang="pt-BR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pt-BR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Tx/>
              <a:buNone/>
              <a:defRPr/>
            </a:pP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Dose e Intervalo da Penicilina:</a:t>
            </a:r>
          </a:p>
          <a:p>
            <a:pPr algn="ctr">
              <a:buFontTx/>
              <a:buNone/>
              <a:defRPr/>
            </a:pPr>
            <a:endParaRPr lang="pt-BR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50.000u/kg/dose</a:t>
            </a:r>
          </a:p>
          <a:p>
            <a:pPr>
              <a:defRPr/>
            </a:pP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Cristalina: 4/4 horas</a:t>
            </a:r>
          </a:p>
          <a:p>
            <a:pPr>
              <a:defRPr/>
            </a:pP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Procaína: 12/12 horas</a:t>
            </a:r>
          </a:p>
          <a:p>
            <a:pPr>
              <a:defRPr/>
            </a:pPr>
            <a:endParaRPr lang="pt-BR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idx="1"/>
          </p:nvPr>
        </p:nvSpPr>
        <p:spPr>
          <a:xfrm>
            <a:off x="0" y="785813"/>
            <a:ext cx="10287000" cy="607218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spcBef>
                <a:spcPct val="30000"/>
              </a:spcBef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Acompanhamento mensal até 6 m e bimensal até 12 m</a:t>
            </a:r>
          </a:p>
          <a:p>
            <a:pPr>
              <a:lnSpc>
                <a:spcPct val="150000"/>
              </a:lnSpc>
              <a:spcBef>
                <a:spcPct val="30000"/>
              </a:spcBef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VDRL: 1, 3, 6, 12 e 18 meses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interromper seguimento se 2 exames consecutivos negativos</a:t>
            </a:r>
          </a:p>
          <a:p>
            <a:pPr>
              <a:lnSpc>
                <a:spcPct val="150000"/>
              </a:lnSpc>
              <a:spcBef>
                <a:spcPct val="30000"/>
              </a:spcBef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 após 18 meses para confirmação do caso</a:t>
            </a:r>
          </a:p>
          <a:p>
            <a:pPr>
              <a:lnSpc>
                <a:spcPct val="150000"/>
              </a:lnSpc>
              <a:spcBef>
                <a:spcPct val="30000"/>
              </a:spcBef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 VDRL ou não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negativação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 até os 18 meses 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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reinvestigar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rPr>
              <a:t> e tratar</a:t>
            </a:r>
            <a:endParaRPr lang="pt-BR" sz="2800" b="1" dirty="0" smtClean="0">
              <a:effectLst>
                <a:outerShdw blurRad="38100" dist="38100" dir="2700000" algn="tl">
                  <a:srgbClr val="000000"/>
                </a:outerShdw>
              </a:effectLst>
              <a:sym typeface="Wingdings 3" pitchFamily="18" charset="2"/>
            </a:endParaRPr>
          </a:p>
          <a:p>
            <a:pPr>
              <a:lnSpc>
                <a:spcPct val="150000"/>
              </a:lnSpc>
              <a:spcBef>
                <a:spcPct val="30000"/>
              </a:spcBef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Avaliação oftalmológica, neurológica e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audiológica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semestral por 2 anos</a:t>
            </a:r>
          </a:p>
          <a:p>
            <a:pPr>
              <a:lnSpc>
                <a:spcPct val="150000"/>
              </a:lnSpc>
              <a:spcBef>
                <a:spcPct val="30000"/>
              </a:spcBef>
              <a:defRPr/>
            </a:pP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LCR alterado: reavaliação </a:t>
            </a:r>
            <a:r>
              <a:rPr lang="pt-BR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liquórica</a:t>
            </a:r>
            <a:r>
              <a:rPr lang="pt-BR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 cada 6 meses até sua normalização</a:t>
            </a:r>
            <a:endParaRPr lang="pt-B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666751" y="-24"/>
            <a:ext cx="8405839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Sífilis Congênita         </a:t>
            </a:r>
            <a:r>
              <a:rPr kumimoji="1" lang="pt-BR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SEGUIMENTO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14313"/>
            <a:ext cx="4608512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6715136" y="5357826"/>
            <a:ext cx="321471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400" b="1" dirty="0" smtClean="0">
                <a:solidFill>
                  <a:srgbClr val="333333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lt"/>
                <a:cs typeface="+mn-cs"/>
              </a:rPr>
              <a:t>Obrigado</a:t>
            </a:r>
            <a:endParaRPr lang="pt-BR" sz="4400" b="1" dirty="0">
              <a:solidFill>
                <a:srgbClr val="333333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9425" y="357188"/>
            <a:ext cx="6910388" cy="2000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2428875"/>
            <a:ext cx="6000750" cy="2295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40" name="AutoShape 4" descr="You are entitled to access the full text of this document"/>
          <p:cNvSpPr>
            <a:spLocks noChangeAspect="1" noChangeArrowheads="1"/>
          </p:cNvSpPr>
          <p:nvPr/>
        </p:nvSpPr>
        <p:spPr bwMode="auto">
          <a:xfrm>
            <a:off x="0" y="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>
              <a:latin typeface="Comic Sans MS" pitchFamily="66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786313"/>
            <a:ext cx="5643562" cy="1760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8950" y="2714625"/>
            <a:ext cx="3368675" cy="1714500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1" y="357166"/>
            <a:ext cx="7000925" cy="8572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pt-BR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Oportunidades perdidas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idx="1"/>
          </p:nvPr>
        </p:nvSpPr>
        <p:spPr>
          <a:xfrm>
            <a:off x="365125" y="1785938"/>
            <a:ext cx="9394825" cy="473868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just">
              <a:lnSpc>
                <a:spcPct val="125000"/>
              </a:lnSpc>
              <a:spcBef>
                <a:spcPct val="6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Caso de Sífilis Congênita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 indicador de </a:t>
            </a: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deficiência da assistência pré-natal e dos programas de controle de DST</a:t>
            </a:r>
          </a:p>
          <a:p>
            <a:pPr algn="just">
              <a:lnSpc>
                <a:spcPct val="125000"/>
              </a:lnSpc>
              <a:spcBef>
                <a:spcPct val="6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pt-BR" sz="1800" b="1" dirty="0" smtClean="0">
              <a:sym typeface="Symbol" pitchFamily="18" charset="2"/>
            </a:endParaRPr>
          </a:p>
          <a:p>
            <a:pPr algn="just">
              <a:lnSpc>
                <a:spcPct val="125000"/>
              </a:lnSpc>
              <a:spcBef>
                <a:spcPct val="6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Chegada tardia de caso de Sífilis Congênita em hospital de referência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 indicador de </a:t>
            </a:r>
            <a:r>
              <a:rPr lang="pt-B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deficiência da assistência </a:t>
            </a:r>
            <a:r>
              <a:rPr lang="pt-BR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perinatal</a:t>
            </a:r>
            <a:endParaRPr lang="pt-BR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nza">
  <a:themeElements>
    <a:clrScheme name="Quadro de ne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69696"/>
      </a:accent1>
      <a:accent2>
        <a:srgbClr val="DDDDDD"/>
      </a:accent2>
      <a:accent3>
        <a:srgbClr val="FFFFFF"/>
      </a:accent3>
      <a:accent4>
        <a:srgbClr val="000000"/>
      </a:accent4>
      <a:accent5>
        <a:srgbClr val="C9C9C9"/>
      </a:accent5>
      <a:accent6>
        <a:srgbClr val="C8C8C8"/>
      </a:accent6>
      <a:hlink>
        <a:srgbClr val="333333"/>
      </a:hlink>
      <a:folHlink>
        <a:srgbClr val="B2B2B2"/>
      </a:folHlink>
    </a:clrScheme>
    <a:fontScheme name="Personalizada 5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Quadro de neon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o de neon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o de ne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o de neon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o de neon 5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6600"/>
        </a:accent1>
        <a:accent2>
          <a:srgbClr val="FF41FF"/>
        </a:accent2>
        <a:accent3>
          <a:srgbClr val="AAAAAA"/>
        </a:accent3>
        <a:accent4>
          <a:srgbClr val="D4D4D4"/>
        </a:accent4>
        <a:accent5>
          <a:srgbClr val="FFB8AA"/>
        </a:accent5>
        <a:accent6>
          <a:srgbClr val="E73AE7"/>
        </a:accent6>
        <a:hlink>
          <a:srgbClr val="FF0066"/>
        </a:hlink>
        <a:folHlink>
          <a:srgbClr val="CC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o de neon 6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4FC9"/>
        </a:accent1>
        <a:accent2>
          <a:srgbClr val="FF91B6"/>
        </a:accent2>
        <a:accent3>
          <a:srgbClr val="AAAAAA"/>
        </a:accent3>
        <a:accent4>
          <a:srgbClr val="D4D4D4"/>
        </a:accent4>
        <a:accent5>
          <a:srgbClr val="FFB2E1"/>
        </a:accent5>
        <a:accent6>
          <a:srgbClr val="E783A5"/>
        </a:accent6>
        <a:hlink>
          <a:srgbClr val="FF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1462</TotalTime>
  <Words>1708</Words>
  <Application>Microsoft Office PowerPoint</Application>
  <PresentationFormat>Slides de 35 mm</PresentationFormat>
  <Paragraphs>358</Paragraphs>
  <Slides>79</Slides>
  <Notes>1</Notes>
  <HiddenSlides>5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79</vt:i4>
      </vt:variant>
    </vt:vector>
  </HeadingPairs>
  <TitlesOfParts>
    <vt:vector size="82" baseType="lpstr">
      <vt:lpstr>cinza</vt:lpstr>
      <vt:lpstr>Imagem de bitmap</vt:lpstr>
      <vt:lpstr>Slide</vt:lpstr>
      <vt:lpstr>Sífilis materna e congênita Eduardo Campos de Oliveira Infectologista G-DST/AIDS/HV/DIVE Hospital Nereu Ramos Hospital Regional de São José</vt:lpstr>
      <vt:lpstr>Sífilis congênita</vt:lpstr>
      <vt:lpstr>Sífilis congênita</vt:lpstr>
      <vt:lpstr>Sífilis congênita: Brasil</vt:lpstr>
      <vt:lpstr>Apresentação do PowerPoint</vt:lpstr>
      <vt:lpstr>Sífilis congênita: Estado do RJ</vt:lpstr>
      <vt:lpstr>Sífilis congênita: Ainda um desafio</vt:lpstr>
      <vt:lpstr>Apresentação do PowerPoint</vt:lpstr>
      <vt:lpstr>Oportunidades perdidas</vt:lpstr>
      <vt:lpstr>Sífilis        Classificação</vt:lpstr>
      <vt:lpstr>Apresentação do PowerPoint</vt:lpstr>
      <vt:lpstr>Apresentação do PowerPoint</vt:lpstr>
      <vt:lpstr>SÍFILIS PRIMÁRIA  na gestação </vt:lpstr>
      <vt:lpstr>Apresentação do PowerPoint</vt:lpstr>
      <vt:lpstr>Sífilis Secundária      na gestação</vt:lpstr>
      <vt:lpstr>Apresentação do PowerPoint</vt:lpstr>
      <vt:lpstr>SÍFILIS LATENTE na gestação</vt:lpstr>
      <vt:lpstr>SÍFILIS TERCIÁRIA  na gestação</vt:lpstr>
      <vt:lpstr>Sífilis     Transmissão vertical</vt:lpstr>
      <vt:lpstr>Sífilis        Transmissão vertical</vt:lpstr>
      <vt:lpstr>Patogenia da Sífilis Congênita</vt:lpstr>
      <vt:lpstr>Apresentação do PowerPoint</vt:lpstr>
      <vt:lpstr>Apresentação do PowerPoint</vt:lpstr>
      <vt:lpstr>Apresentação do PowerPoint</vt:lpstr>
      <vt:lpstr>Sífilis        Testes não treponêmicos</vt:lpstr>
      <vt:lpstr>Sífilis    Testes treponêmicos (TT)</vt:lpstr>
      <vt:lpstr>Apresentação do PowerPoint</vt:lpstr>
      <vt:lpstr>Apresentação do PowerPoint</vt:lpstr>
      <vt:lpstr>Sífilis na gestação</vt:lpstr>
      <vt:lpstr>Tratamento da Gestante</vt:lpstr>
      <vt:lpstr>Controle da sífilis na gestação</vt:lpstr>
      <vt:lpstr>TRATAMENTO INADEQUADO NA GESTAÇÃO</vt:lpstr>
      <vt:lpstr>Apresentação do PowerPoint</vt:lpstr>
      <vt:lpstr>Apresentação do PowerPoint</vt:lpstr>
      <vt:lpstr>Apresentação do PowerPoint</vt:lpstr>
      <vt:lpstr>Sífilis materna     SÍFILIS CONGÊNITA</vt:lpstr>
      <vt:lpstr>Sífilis congênita     Diagnóstico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Sífilis congênita  Alterações cutâneo-mucosas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Sífilis congênita  Alterações viscerais</vt:lpstr>
      <vt:lpstr>Sífilis congênita  Alterações viscerais</vt:lpstr>
      <vt:lpstr>Apresentação do PowerPoint</vt:lpstr>
      <vt:lpstr>Apresentação do PowerPoint</vt:lpstr>
      <vt:lpstr>Apresentação do PowerPoint</vt:lpstr>
      <vt:lpstr>Apresentação do PowerPoint</vt:lpstr>
      <vt:lpstr>Sífilis Congênita Tardia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TRATAMENTO INADEQUADO NA GESTAÇÃO</vt:lpstr>
      <vt:lpstr>Apresentação do PowerPoint</vt:lpstr>
      <vt:lpstr>TRATAMENTO INADEQUADO NA GESTAÇÃO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Tratamento após o período neonatal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Sífilis congênita: Ainda um desafio</dc:title>
  <dc:creator>Denise</dc:creator>
  <cp:lastModifiedBy>Eduardo Campos de Oliveira</cp:lastModifiedBy>
  <cp:revision>152</cp:revision>
  <dcterms:created xsi:type="dcterms:W3CDTF">2011-09-18T12:10:18Z</dcterms:created>
  <dcterms:modified xsi:type="dcterms:W3CDTF">2015-03-30T16:24:53Z</dcterms:modified>
</cp:coreProperties>
</file>