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60" r:id="rId5"/>
    <p:sldId id="262" r:id="rId6"/>
    <p:sldId id="261" r:id="rId7"/>
    <p:sldId id="266" r:id="rId8"/>
    <p:sldId id="259" r:id="rId9"/>
    <p:sldId id="264" r:id="rId10"/>
    <p:sldId id="265" r:id="rId11"/>
    <p:sldId id="268" r:id="rId12"/>
    <p:sldId id="269" r:id="rId13"/>
    <p:sldId id="271" r:id="rId14"/>
    <p:sldId id="270" r:id="rId15"/>
    <p:sldId id="272" r:id="rId16"/>
    <p:sldId id="274" r:id="rId17"/>
    <p:sldId id="275" r:id="rId18"/>
    <p:sldId id="276" r:id="rId19"/>
    <p:sldId id="273" r:id="rId20"/>
    <p:sldId id="277" r:id="rId21"/>
    <p:sldId id="278" r:id="rId22"/>
    <p:sldId id="279" r:id="rId23"/>
    <p:sldId id="281" r:id="rId24"/>
    <p:sldId id="283" r:id="rId25"/>
    <p:sldId id="284" r:id="rId26"/>
    <p:sldId id="282" r:id="rId27"/>
    <p:sldId id="280" r:id="rId28"/>
    <p:sldId id="285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FF186-F715-4EA5-B8E7-CFF360C04F08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55BDE-CDF3-4ED8-AFB6-3444909D63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626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55BDE-CDF3-4ED8-AFB6-3444909D6379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2955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55BDE-CDF3-4ED8-AFB6-3444909D6379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090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55BDE-CDF3-4ED8-AFB6-3444909D6379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09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AD656A1-1717-4F71-B38F-484D178C0A03}" type="datetimeFigureOut">
              <a:rPr lang="pt-BR" smtClean="0"/>
              <a:t>25/11/2014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A87A2C-FFC2-4301-8712-5564DC0AA569}" type="slidenum">
              <a:rPr lang="pt-BR" smtClean="0"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harles.tesser@ufsc.b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705944"/>
          </a:xfrm>
        </p:spPr>
        <p:txBody>
          <a:bodyPr>
            <a:normAutofit/>
          </a:bodyPr>
          <a:lstStyle/>
          <a:p>
            <a:r>
              <a:rPr lang="pt-BR" sz="1800" dirty="0" smtClean="0"/>
              <a:t>Uma visão e proposta sobre a </a:t>
            </a:r>
          </a:p>
          <a:p>
            <a:endParaRPr lang="pt-BR" sz="1800" dirty="0"/>
          </a:p>
          <a:p>
            <a:r>
              <a:rPr lang="pt-BR" sz="1800" dirty="0" smtClean="0"/>
              <a:t>atuação do </a:t>
            </a:r>
            <a:r>
              <a:rPr lang="pt-BR" sz="1800" dirty="0" err="1" smtClean="0"/>
              <a:t>nasf</a:t>
            </a: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pPr algn="r"/>
            <a:r>
              <a:rPr lang="pt-BR" dirty="0" err="1" smtClean="0"/>
              <a:t>charles</a:t>
            </a:r>
            <a:r>
              <a:rPr lang="pt-BR" dirty="0" smtClean="0"/>
              <a:t> </a:t>
            </a:r>
            <a:r>
              <a:rPr lang="pt-BR" dirty="0" err="1" smtClean="0"/>
              <a:t>dalcanale</a:t>
            </a:r>
            <a:r>
              <a:rPr lang="pt-BR" dirty="0" smtClean="0"/>
              <a:t> </a:t>
            </a:r>
            <a:r>
              <a:rPr lang="pt-BR" dirty="0" err="1" smtClean="0"/>
              <a:t>tesser</a:t>
            </a:r>
            <a:r>
              <a:rPr lang="pt-BR" dirty="0" smtClean="0"/>
              <a:t> </a:t>
            </a:r>
          </a:p>
          <a:p>
            <a:pPr algn="r"/>
            <a:r>
              <a:rPr lang="pt-BR" cap="none" dirty="0" smtClean="0"/>
              <a:t>Professor – </a:t>
            </a:r>
            <a:r>
              <a:rPr lang="pt-BR" cap="none" dirty="0" err="1" smtClean="0"/>
              <a:t>Depto</a:t>
            </a:r>
            <a:r>
              <a:rPr lang="pt-BR" cap="none" dirty="0" smtClean="0"/>
              <a:t>. Saúde Pública - UFSC</a:t>
            </a:r>
          </a:p>
          <a:p>
            <a:pPr algn="r"/>
            <a:r>
              <a:rPr lang="pt-BR" cap="none" dirty="0" smtClean="0">
                <a:hlinkClick r:id="rId2"/>
              </a:rPr>
              <a:t>charles.tesser@ufsc.br</a:t>
            </a:r>
            <a:endParaRPr lang="pt-BR" cap="none" dirty="0" smtClean="0"/>
          </a:p>
          <a:p>
            <a:pPr algn="r"/>
            <a:r>
              <a:rPr lang="pt-BR" cap="none" dirty="0" smtClean="0"/>
              <a:t>25/11/2014</a:t>
            </a:r>
          </a:p>
          <a:p>
            <a:pPr algn="r"/>
            <a:endParaRPr lang="pt-BR" cap="none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944216"/>
          </a:xfrm>
        </p:spPr>
        <p:txBody>
          <a:bodyPr>
            <a:normAutofit/>
          </a:bodyPr>
          <a:lstStyle/>
          <a:p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Clínica ampliada e NASF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335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endParaRPr lang="pt-BR" sz="2000" cap="none" dirty="0"/>
          </a:p>
          <a:p>
            <a:pPr algn="l"/>
            <a:r>
              <a:rPr lang="pt-BR" sz="2000" cap="none" dirty="0"/>
              <a:t>c) “</a:t>
            </a:r>
            <a:r>
              <a:rPr lang="pt-BR" sz="2000" cap="none" dirty="0" err="1"/>
              <a:t>Standardização</a:t>
            </a:r>
            <a:r>
              <a:rPr lang="pt-BR" sz="2000" cap="none" dirty="0"/>
              <a:t>” do cuidado</a:t>
            </a:r>
            <a:r>
              <a:rPr lang="pt-BR" sz="2000" cap="none" dirty="0" smtClean="0"/>
              <a:t>:</a:t>
            </a:r>
          </a:p>
          <a:p>
            <a:pPr algn="l"/>
            <a:endParaRPr lang="pt-BR" sz="2000" cap="none" dirty="0"/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Evidências </a:t>
            </a:r>
            <a:r>
              <a:rPr lang="pt-BR" sz="2000" cap="none" dirty="0"/>
              <a:t>e </a:t>
            </a:r>
            <a:r>
              <a:rPr lang="pt-BR" sz="2000" cap="none" dirty="0" smtClean="0"/>
              <a:t>protocolos e sua </a:t>
            </a:r>
            <a:r>
              <a:rPr lang="pt-BR" sz="2000" cap="none" dirty="0"/>
              <a:t>força </a:t>
            </a:r>
            <a:r>
              <a:rPr lang="pt-BR" sz="2000" cap="none" dirty="0" smtClean="0"/>
              <a:t>deixam a “singularização” das interpretações e dos cuidados (terapêutica):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 smtClean="0"/>
              <a:t>prejudicada 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 smtClean="0"/>
              <a:t>menos necessária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/>
              <a:t>menos </a:t>
            </a:r>
            <a:r>
              <a:rPr lang="pt-BR" sz="2000" cap="none" dirty="0" smtClean="0"/>
              <a:t>legítima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 smtClean="0"/>
              <a:t>trabalhosa 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 err="1" smtClean="0"/>
              <a:t>rarificada</a:t>
            </a:r>
            <a:endParaRPr lang="pt-BR" sz="2000" cap="none" dirty="0" smtClean="0"/>
          </a:p>
          <a:p>
            <a:pPr marL="342900" indent="-342900" algn="l">
              <a:buFontTx/>
              <a:buChar char="-"/>
            </a:pPr>
            <a:r>
              <a:rPr lang="pt-BR" sz="2000" cap="none" dirty="0" smtClean="0"/>
              <a:t>arriscada</a:t>
            </a:r>
          </a:p>
          <a:p>
            <a:pPr marL="342900" indent="-342900" algn="l">
              <a:buFontTx/>
              <a:buChar char="-"/>
            </a:pPr>
            <a:r>
              <a:rPr lang="pt-BR" sz="2000" cap="none" dirty="0" smtClean="0"/>
              <a:t>vai ficando </a:t>
            </a:r>
            <a:r>
              <a:rPr lang="pt-BR" sz="2000" cap="none" dirty="0" err="1" smtClean="0"/>
              <a:t>resquicial</a:t>
            </a:r>
            <a:r>
              <a:rPr lang="pt-BR" sz="2000" cap="none" dirty="0" smtClean="0"/>
              <a:t> ou aceitável apenas quando parece que nada adianta. </a:t>
            </a:r>
            <a:endParaRPr lang="pt-BR" sz="2000" cap="none" dirty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720000" algn="l"/>
            <a:r>
              <a:rPr lang="pt-BR" sz="2800" dirty="0"/>
              <a:t>1 – Clínica (em geral): forças degradantes </a:t>
            </a:r>
          </a:p>
        </p:txBody>
      </p:sp>
    </p:spTree>
    <p:extLst>
      <p:ext uri="{BB962C8B-B14F-4D97-AF65-F5344CB8AC3E}">
        <p14:creationId xmlns:p14="http://schemas.microsoft.com/office/powerpoint/2010/main" val="96581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endParaRPr lang="pt-BR" sz="2000" cap="none" dirty="0"/>
          </a:p>
          <a:p>
            <a:pPr indent="-720000" algn="l">
              <a:buFont typeface="+mj-lt"/>
              <a:buAutoNum type="alphaUcPeriod" startAt="2"/>
            </a:pPr>
            <a:r>
              <a:rPr lang="pt-BR" sz="2000" u="sng" cap="none" dirty="0" smtClean="0"/>
              <a:t>Externos</a:t>
            </a:r>
            <a:r>
              <a:rPr lang="pt-BR" sz="2000" cap="none" dirty="0" smtClean="0"/>
              <a:t>- organização do trabalho influencia poderosamente na qualidade do cuidado</a:t>
            </a:r>
            <a:endParaRPr lang="pt-BR" sz="2000" cap="none" dirty="0"/>
          </a:p>
          <a:p>
            <a:pPr algn="l"/>
            <a:r>
              <a:rPr lang="pt-BR" sz="2000" cap="none" dirty="0" smtClean="0"/>
              <a:t>	</a:t>
            </a:r>
          </a:p>
          <a:p>
            <a:pPr algn="l"/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Vinculação da clientela </a:t>
            </a:r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Falta de clareza dos objetivos/missões/funções dos profissionais e equipes</a:t>
            </a:r>
          </a:p>
          <a:p>
            <a:pPr marL="457200" indent="-457200" algn="l">
              <a:buAutoNum type="alphaLcParenR"/>
            </a:pPr>
            <a:endParaRPr lang="pt-BR" sz="2000" cap="none" dirty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Inadequação e contextualização de meios e técnicas aos fins </a:t>
            </a:r>
          </a:p>
          <a:p>
            <a:r>
              <a:rPr lang="pt-BR" sz="3600" cap="none" dirty="0" smtClean="0">
                <a:latin typeface="Candara" pitchFamily="34" charset="0"/>
              </a:rPr>
              <a:t>PARTE 2</a:t>
            </a:r>
          </a:p>
          <a:p>
            <a:pPr marL="457200" indent="-457200" algn="l">
              <a:buAutoNum type="alphaLcParenR"/>
            </a:pPr>
            <a:endParaRPr lang="pt-BR" sz="2000" cap="none" dirty="0"/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algn="l"/>
            <a:endParaRPr lang="pt-BR" sz="20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720000" algn="l"/>
            <a:r>
              <a:rPr lang="pt-BR" sz="2800" dirty="0"/>
              <a:t>1 – Clínica em geral: forças degradantes </a:t>
            </a:r>
          </a:p>
        </p:txBody>
      </p:sp>
    </p:spTree>
    <p:extLst>
      <p:ext uri="{BB962C8B-B14F-4D97-AF65-F5344CB8AC3E}">
        <p14:creationId xmlns:p14="http://schemas.microsoft.com/office/powerpoint/2010/main" val="396908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 fontScale="85000" lnSpcReduction="20000"/>
          </a:bodyPr>
          <a:lstStyle/>
          <a:p>
            <a:pPr indent="-720000" algn="l"/>
            <a:r>
              <a:rPr lang="pt-BR" sz="2000" cap="none" dirty="0" smtClean="0">
                <a:latin typeface="Candara" pitchFamily="34" charset="0"/>
              </a:rPr>
              <a:t>O </a:t>
            </a:r>
            <a:r>
              <a:rPr lang="pt-BR" sz="2000" cap="none" dirty="0" err="1" smtClean="0">
                <a:latin typeface="Candara" pitchFamily="34" charset="0"/>
              </a:rPr>
              <a:t>sr.</a:t>
            </a:r>
            <a:r>
              <a:rPr lang="pt-BR" sz="2000" cap="none" dirty="0" smtClean="0">
                <a:latin typeface="Candara" pitchFamily="34" charset="0"/>
              </a:rPr>
              <a:t> Anésio, 74 anos, conhecido da equipe de SF, que era nova, sempre estava lá, com suas queixas múltiplas e vagas.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Era hipertenso, tomava corretamente a medicação, PA controlada.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Já tomava há tempos um antidepressivo, mas aparentemente ele não melhorara nada após 6 meses de uso. </a:t>
            </a:r>
          </a:p>
          <a:p>
            <a:pPr indent="-720000" algn="l"/>
            <a:endParaRPr lang="pt-BR" sz="2000" cap="none" dirty="0" smtClean="0">
              <a:latin typeface="Candara" pitchFamily="34" charset="0"/>
            </a:endParaRPr>
          </a:p>
          <a:p>
            <a:pPr indent="-720000" algn="l"/>
            <a:r>
              <a:rPr lang="pt-BR" sz="2000" cap="none" dirty="0">
                <a:latin typeface="Candara" pitchFamily="34" charset="0"/>
              </a:rPr>
              <a:t>Seu </a:t>
            </a:r>
            <a:r>
              <a:rPr lang="pt-BR" sz="2000" cap="none" dirty="0" err="1">
                <a:latin typeface="Candara" pitchFamily="34" charset="0"/>
              </a:rPr>
              <a:t>anésio</a:t>
            </a:r>
            <a:r>
              <a:rPr lang="pt-BR" sz="2000" cap="none" dirty="0">
                <a:latin typeface="Candara" pitchFamily="34" charset="0"/>
              </a:rPr>
              <a:t> era aposentado, viúvo e morava sozinho, tinha um filho que morava na cidade vizinha e vinha nos fins de semana visitá-lo.</a:t>
            </a:r>
            <a:endParaRPr lang="pt-BR" sz="2000" cap="none" dirty="0" smtClean="0">
              <a:latin typeface="Candara" pitchFamily="34" charset="0"/>
            </a:endParaRP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O médico e a enfermagem então resolveram levá-lo para o matriciamento e discutir o caso com a saúde mental, já que ele não parava de ir ao centro de saúde frequentemente.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Marcaram uma consulta conjunta (com psiquiatra e psicóloga): O psiquiatra sugeriu aumentar a dose da </a:t>
            </a:r>
            <a:r>
              <a:rPr lang="pt-BR" sz="2000" cap="none" dirty="0" err="1" smtClean="0">
                <a:latin typeface="Candara" pitchFamily="34" charset="0"/>
              </a:rPr>
              <a:t>med</a:t>
            </a:r>
            <a:r>
              <a:rPr lang="pt-BR" sz="2000" cap="none" dirty="0" smtClean="0">
                <a:latin typeface="Candara" pitchFamily="34" charset="0"/>
              </a:rPr>
              <a:t> (que estava correta).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Pensou-se em uma terapia de grupo com a psicóloga, dado o humor deprimido e a solidão do paciente, mas este recusou a oferta.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Como, por outro lado, os grupos que existiam estavam lotados e com pacientes graves, os profissionais não acharam de todo ruim sua recusa, já que ele não parecia descompensado nem piorando, estava com quadro estável.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A orientação da SM foi para ter paciência em prestar atenção em sinais de agravamento da depressão e manter acompanhamento.</a:t>
            </a:r>
            <a:endParaRPr lang="pt-BR" sz="2000" cap="none" dirty="0" smtClean="0"/>
          </a:p>
          <a:p>
            <a:pPr algn="l"/>
            <a:endParaRPr lang="pt-BR" sz="20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Clínica: ampliação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85295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 fontScale="85000" lnSpcReduction="20000"/>
          </a:bodyPr>
          <a:lstStyle/>
          <a:p>
            <a:pPr indent="-720000" algn="l"/>
            <a:r>
              <a:rPr lang="pt-BR" sz="2000" cap="none" dirty="0" smtClean="0">
                <a:latin typeface="Candara" pitchFamily="34" charset="0"/>
              </a:rPr>
              <a:t>O </a:t>
            </a:r>
            <a:r>
              <a:rPr lang="pt-BR" sz="2000" cap="none" dirty="0" err="1" smtClean="0">
                <a:latin typeface="Candara" pitchFamily="34" charset="0"/>
              </a:rPr>
              <a:t>sr.</a:t>
            </a:r>
            <a:r>
              <a:rPr lang="pt-BR" sz="2000" cap="none" dirty="0" smtClean="0">
                <a:latin typeface="Candara" pitchFamily="34" charset="0"/>
              </a:rPr>
              <a:t> Anésio, 74 anos, ...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Foi discutido numa reunião da equipe de SF e alguém sugeriu uma visita à casa de </a:t>
            </a:r>
            <a:r>
              <a:rPr lang="pt-BR" sz="1800" cap="none" dirty="0" err="1" smtClean="0">
                <a:latin typeface="Candara" pitchFamily="34" charset="0"/>
              </a:rPr>
              <a:t>sr.Anésio</a:t>
            </a:r>
            <a:r>
              <a:rPr lang="pt-BR" sz="1800" cap="none" dirty="0" smtClean="0">
                <a:latin typeface="Candara" pitchFamily="34" charset="0"/>
              </a:rPr>
              <a:t> e ver se aparecia alguma pista.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Na visita foram dois ACS e perceberam que ele se sentia mesmo muito só. Descobriram que ele havia sido marceneiro durante muitos anos e tinha muita habilidade com a madeira. Fabricava bancos, caixas, animais, móveis. </a:t>
            </a:r>
          </a:p>
          <a:p>
            <a:pPr algn="l"/>
            <a:endParaRPr lang="pt-BR" sz="1800" cap="none" dirty="0" smtClean="0">
              <a:latin typeface="Candara" pitchFamily="34" charset="0"/>
            </a:endParaRP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Quando contava suas histórias e mostrava sua obra, seus olhos brilhavam muito.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Chamaram os outros da equipe, a psicóloga da saúde mental e compartilharam o que sentiram na semana seguinte na reunião da equipe.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Alguém deu uma </a:t>
            </a:r>
            <a:r>
              <a:rPr lang="pt-BR" sz="1800" cap="none" dirty="0" err="1" smtClean="0">
                <a:latin typeface="Candara" pitchFamily="34" charset="0"/>
              </a:rPr>
              <a:t>idéia</a:t>
            </a:r>
            <a:r>
              <a:rPr lang="pt-BR" sz="1800" cap="none" dirty="0" smtClean="0">
                <a:latin typeface="Candara" pitchFamily="34" charset="0"/>
              </a:rPr>
              <a:t>: estavam num bairro onde havia adolescentes sem desocupados, que ficam vagando. Será que </a:t>
            </a:r>
            <a:r>
              <a:rPr lang="pt-BR" sz="1800" cap="none" dirty="0" err="1" smtClean="0">
                <a:latin typeface="Candara" pitchFamily="34" charset="0"/>
              </a:rPr>
              <a:t>sr.</a:t>
            </a:r>
            <a:r>
              <a:rPr lang="pt-BR" sz="1800" cap="none" dirty="0" smtClean="0">
                <a:latin typeface="Candara" pitchFamily="34" charset="0"/>
              </a:rPr>
              <a:t> Anésio toparia ensinar o que sabe a alguns meninos? Será que alguns meninos topariam aprender marcenaria?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E toparam. E a varandinha da casa de </a:t>
            </a:r>
            <a:r>
              <a:rPr lang="pt-BR" sz="1800" cap="none" dirty="0" err="1" smtClean="0">
                <a:latin typeface="Candara" pitchFamily="34" charset="0"/>
              </a:rPr>
              <a:t>sr.</a:t>
            </a:r>
            <a:r>
              <a:rPr lang="pt-BR" sz="1800" cap="none" dirty="0" smtClean="0">
                <a:latin typeface="Candara" pitchFamily="34" charset="0"/>
              </a:rPr>
              <a:t> Anésio virou uma escola-marcenaria, cheia de barulho. E </a:t>
            </a:r>
            <a:r>
              <a:rPr lang="pt-BR" sz="1800" cap="none" dirty="0" err="1" smtClean="0">
                <a:latin typeface="Candara" pitchFamily="34" charset="0"/>
              </a:rPr>
              <a:t>sr.</a:t>
            </a:r>
            <a:r>
              <a:rPr lang="pt-BR" sz="1800" cap="none" dirty="0" smtClean="0">
                <a:latin typeface="Candara" pitchFamily="34" charset="0"/>
              </a:rPr>
              <a:t> Anésio melhorou imediatamente. Precisava de gente? Sentir-se útil? Inserido na sociedade? Contribuindo de alguma maneira? Pode </a:t>
            </a:r>
            <a:r>
              <a:rPr lang="pt-BR" sz="1800" cap="none" dirty="0" err="1" smtClean="0">
                <a:latin typeface="Candara" pitchFamily="34" charset="0"/>
              </a:rPr>
              <a:t>ressignificar</a:t>
            </a:r>
            <a:r>
              <a:rPr lang="pt-BR" sz="1800" cap="none" dirty="0" smtClean="0">
                <a:latin typeface="Candara" pitchFamily="34" charset="0"/>
              </a:rPr>
              <a:t> sua vida naquele momento?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Os agentes comunitários de saúde ajudaram a arranjar sucata de madeira, ferramentas. E logo, por sorte, um familiar de outro usuário do CS ofereceu o maquinário de uma oficina inteira que pertencia a um parente falecido recentemente. </a:t>
            </a:r>
          </a:p>
          <a:p>
            <a:pPr algn="l"/>
            <a:r>
              <a:rPr lang="pt-BR" sz="1800" cap="none" dirty="0" smtClean="0">
                <a:latin typeface="Candara" pitchFamily="34" charset="0"/>
              </a:rPr>
              <a:t>A coisa cresceu e virou o Portal das artes – hoje um centro de convivência, bancado pela Saúde Mental, de uma grande cidade</a:t>
            </a:r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Clínica: ampliação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69290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 fontScale="92500" lnSpcReduction="10000"/>
          </a:bodyPr>
          <a:lstStyle/>
          <a:p>
            <a:pPr indent="-720000" algn="l"/>
            <a:r>
              <a:rPr lang="pt-BR" sz="2000" cap="none" dirty="0" smtClean="0"/>
              <a:t>1 – Clínica em geral: estratégias de ampliação </a:t>
            </a:r>
          </a:p>
          <a:p>
            <a:pPr indent="-720000" algn="l"/>
            <a:endParaRPr lang="pt-BR" sz="2000" cap="none" dirty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Relativização (e atualização) das técnicas e saberes e protocolos (utilidade negativa)</a:t>
            </a:r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Singularização do cuidado na direção da subjetividade/desejo e da contextualização sócio-econômico-cultural</a:t>
            </a:r>
          </a:p>
          <a:p>
            <a:pPr algn="l"/>
            <a:r>
              <a:rPr lang="pt-BR" sz="2000" cap="none" dirty="0" smtClean="0"/>
              <a:t> </a:t>
            </a:r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Personalização das relações de cuidado com usuários</a:t>
            </a:r>
          </a:p>
          <a:p>
            <a:pPr marL="457200" indent="-457200" algn="l">
              <a:buAutoNum type="alphaLcParenR"/>
            </a:pPr>
            <a:endParaRPr lang="pt-BR" sz="2000" cap="none" dirty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Exploração/articulação da clínica de todos (conforme o caso)</a:t>
            </a:r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Adequação da organização do trabalho, dos meios e das técnicas aos fins (clareza sobre isso)  </a:t>
            </a:r>
            <a:endParaRPr lang="pt-BR" sz="2000" cap="none" dirty="0"/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algn="l"/>
            <a:endParaRPr lang="pt-BR" sz="20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Clínica: ampliação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81525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/>
          </a:bodyPr>
          <a:lstStyle/>
          <a:p>
            <a:pPr indent="-720000" algn="l"/>
            <a:r>
              <a:rPr lang="pt-BR" sz="2400" u="sng" cap="none" dirty="0"/>
              <a:t>Da  clínica de quem falamos</a:t>
            </a:r>
            <a:r>
              <a:rPr lang="pt-BR" sz="2400" cap="none" dirty="0"/>
              <a:t>: para </a:t>
            </a:r>
            <a:r>
              <a:rPr lang="pt-BR" sz="2400" cap="none" dirty="0" smtClean="0"/>
              <a:t>entender a </a:t>
            </a:r>
            <a:r>
              <a:rPr lang="pt-BR" sz="2400" cap="none" dirty="0"/>
              <a:t>clínica do NASF é preciso entender a APS e </a:t>
            </a:r>
            <a:r>
              <a:rPr lang="pt-BR" sz="2400" cap="none" dirty="0" smtClean="0"/>
              <a:t>o próprio NASF</a:t>
            </a:r>
            <a:endParaRPr lang="pt-BR" sz="2400" cap="none" dirty="0"/>
          </a:p>
          <a:p>
            <a:pPr indent="-720000" algn="l"/>
            <a:endParaRPr lang="pt-BR" sz="2000" cap="none" dirty="0">
              <a:latin typeface="Candara" pitchFamily="34" charset="0"/>
            </a:endParaRPr>
          </a:p>
          <a:p>
            <a:pPr algn="l"/>
            <a:r>
              <a:rPr lang="pt-BR" sz="2400" b="0" cap="none" dirty="0" smtClean="0">
                <a:latin typeface="Candara" pitchFamily="34" charset="0"/>
              </a:rPr>
              <a:t>A) Entender a APS</a:t>
            </a:r>
          </a:p>
          <a:p>
            <a:pPr marL="457200" indent="-457200" algn="l">
              <a:buAutoNum type="alphaLcParenBoth"/>
            </a:pPr>
            <a:endParaRPr lang="pt-BR" sz="2400" b="0" cap="none" dirty="0" smtClean="0">
              <a:latin typeface="Candara" pitchFamily="34" charset="0"/>
            </a:endParaRPr>
          </a:p>
          <a:p>
            <a:pPr algn="l"/>
            <a:r>
              <a:rPr lang="pt-BR" sz="2400" b="0" cap="none" dirty="0" smtClean="0">
                <a:latin typeface="Candara" pitchFamily="34" charset="0"/>
              </a:rPr>
              <a:t>(B) Entender o NASF</a:t>
            </a:r>
          </a:p>
          <a:p>
            <a:pPr algn="l"/>
            <a:endParaRPr lang="pt-BR" sz="2400" b="0" cap="none" dirty="0" smtClean="0">
              <a:latin typeface="Candara" pitchFamily="34" charset="0"/>
            </a:endParaRPr>
          </a:p>
          <a:p>
            <a:pPr algn="l"/>
            <a:r>
              <a:rPr lang="pt-BR" sz="2400" b="0" cap="none" dirty="0" smtClean="0">
                <a:latin typeface="Candara" pitchFamily="34" charset="0"/>
              </a:rPr>
              <a:t>(C) Ampliar a clínica de ambos</a:t>
            </a:r>
            <a:endParaRPr lang="pt-BR" sz="2400" cap="none" dirty="0">
              <a:latin typeface="Candara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6565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424936" cy="5616624"/>
          </a:xfrm>
        </p:spPr>
        <p:txBody>
          <a:bodyPr>
            <a:normAutofit/>
          </a:bodyPr>
          <a:lstStyle/>
          <a:p>
            <a:pPr indent="-720000" algn="l"/>
            <a:r>
              <a:rPr lang="pt-BR" sz="1800" cap="none" dirty="0" smtClean="0">
                <a:latin typeface="Candara" pitchFamily="34" charset="0"/>
              </a:rPr>
              <a:t>Uma APS forte é a base (tendencial) dos sistemas universais públicos de saúde do países desenvolvidos.  </a:t>
            </a:r>
          </a:p>
          <a:p>
            <a:pPr indent="-720000"/>
            <a:r>
              <a:rPr lang="pt-BR" sz="2400" cap="none" dirty="0" smtClean="0">
                <a:latin typeface="Candara" pitchFamily="34" charset="0"/>
              </a:rPr>
              <a:t>APS - visão abrangente</a:t>
            </a:r>
          </a:p>
          <a:p>
            <a:pPr marL="457200" indent="-457200" algn="l">
              <a:buAutoNum type="alphaLcParenBoth"/>
            </a:pPr>
            <a:endParaRPr lang="pt-BR" sz="2400" b="0" cap="none" dirty="0" smtClean="0">
              <a:latin typeface="Candara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>
                <a:latin typeface="Candara" pitchFamily="34" charset="0"/>
              </a:rPr>
              <a:t>A) Entender a APS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79512" y="6098738"/>
            <a:ext cx="8712968" cy="5847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Aleixo, J.L.M. A atenção primária à saúde e o Programa Saúde da Família: perspectivas para o início do terceiro milênio. </a:t>
            </a:r>
            <a:r>
              <a:rPr lang="pt-BR" sz="1000" dirty="0" smtClean="0"/>
              <a:t> Revista </a:t>
            </a:r>
            <a:r>
              <a:rPr lang="pt-BR" sz="1000" dirty="0"/>
              <a:t>Mineira de Saúde Pública, n.01, </a:t>
            </a:r>
            <a:r>
              <a:rPr lang="pt-BR" sz="1000" dirty="0" err="1"/>
              <a:t>jan</a:t>
            </a:r>
            <a:r>
              <a:rPr lang="pt-BR" sz="1000" dirty="0"/>
              <a:t> a </a:t>
            </a:r>
            <a:r>
              <a:rPr lang="pt-BR" sz="1000" dirty="0" err="1"/>
              <a:t>jun</a:t>
            </a:r>
            <a:r>
              <a:rPr lang="pt-BR" sz="1000" dirty="0"/>
              <a:t> </a:t>
            </a:r>
            <a:r>
              <a:rPr lang="pt-BR" sz="1000" dirty="0" smtClean="0"/>
              <a:t>2002.</a:t>
            </a:r>
          </a:p>
          <a:p>
            <a:r>
              <a:rPr lang="pt-BR" sz="1200" dirty="0"/>
              <a:t>http://cmdss2011.org/site/wp-content/uploads/2011/07/Declara%C3%A7%C3%A3o-Alma-Ata.pdf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397" y="1905697"/>
            <a:ext cx="580072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75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424936" cy="5616624"/>
          </a:xfrm>
        </p:spPr>
        <p:txBody>
          <a:bodyPr>
            <a:normAutofit/>
          </a:bodyPr>
          <a:lstStyle/>
          <a:p>
            <a:pPr indent="-720000" algn="l"/>
            <a:r>
              <a:rPr lang="pt-BR" sz="1800" cap="none" dirty="0" smtClean="0">
                <a:latin typeface="Candara" pitchFamily="34" charset="0"/>
              </a:rPr>
              <a:t>- Atributos dos serviços de saúde de APS (</a:t>
            </a:r>
            <a:r>
              <a:rPr lang="pt-BR" sz="1800" cap="none" dirty="0" err="1" smtClean="0">
                <a:latin typeface="Candara" pitchFamily="34" charset="0"/>
              </a:rPr>
              <a:t>Starfield</a:t>
            </a:r>
            <a:r>
              <a:rPr lang="pt-BR" sz="1800" cap="none" dirty="0" smtClean="0">
                <a:latin typeface="Candara" pitchFamily="34" charset="0"/>
              </a:rPr>
              <a:t>, 2001)  </a:t>
            </a:r>
          </a:p>
          <a:p>
            <a:pPr indent="-720000" algn="l"/>
            <a:r>
              <a:rPr lang="pt-BR" sz="1800" cap="none" dirty="0" smtClean="0">
                <a:latin typeface="Candara" pitchFamily="34" charset="0"/>
              </a:rPr>
              <a:t>- Características das equipes de APS e da sua atuação </a:t>
            </a:r>
          </a:p>
          <a:p>
            <a:pPr marL="457200" indent="-457200" algn="l">
              <a:buAutoNum type="alphaLcParenBoth"/>
            </a:pPr>
            <a:endParaRPr lang="pt-BR" sz="2400" b="0" cap="none" dirty="0" smtClean="0">
              <a:latin typeface="Candara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>
                <a:latin typeface="Candara" pitchFamily="34" charset="0"/>
              </a:rPr>
              <a:t>A) Entender a APS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53785" y="6503818"/>
            <a:ext cx="8712968" cy="2308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900" dirty="0"/>
              <a:t>STARFIELD B. Atenção Primária: Equilíbrio entre Necessidades de Saúde, serviços e </a:t>
            </a:r>
            <a:r>
              <a:rPr lang="pt-BR" sz="900" dirty="0" err="1"/>
              <a:t>teconologia</a:t>
            </a:r>
            <a:r>
              <a:rPr lang="pt-BR" sz="900" b="1" dirty="0"/>
              <a:t>. </a:t>
            </a:r>
            <a:r>
              <a:rPr lang="pt-BR" sz="900" dirty="0"/>
              <a:t>1</a:t>
            </a:r>
            <a:r>
              <a:rPr lang="pt-BR" sz="900" baseline="30000" dirty="0"/>
              <a:t>a</a:t>
            </a:r>
            <a:r>
              <a:rPr lang="pt-BR" sz="900" dirty="0"/>
              <a:t> Ed. </a:t>
            </a:r>
            <a:r>
              <a:rPr lang="en-US" sz="900" dirty="0"/>
              <a:t>Brasília: UNESCO, MINISTÉRIO DA SAÚDE; 2002.</a:t>
            </a:r>
            <a:endParaRPr lang="pt-BR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628800"/>
            <a:ext cx="6763469" cy="393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53784" y="5552106"/>
            <a:ext cx="88107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720000"/>
            <a:r>
              <a:rPr lang="pt-BR" sz="1600" b="1" dirty="0" smtClean="0">
                <a:latin typeface="Candara" pitchFamily="34" charset="0"/>
              </a:rPr>
              <a:t>Medicina geral –MFC - com </a:t>
            </a:r>
            <a:r>
              <a:rPr lang="pt-BR" sz="1600" b="1" dirty="0">
                <a:latin typeface="Candara" pitchFamily="34" charset="0"/>
              </a:rPr>
              <a:t>enfermagem resolvem 80 a 90% dos problemas </a:t>
            </a:r>
            <a:r>
              <a:rPr lang="pt-BR" sz="1600" b="1" dirty="0" smtClean="0">
                <a:latin typeface="Candara" pitchFamily="34" charset="0"/>
              </a:rPr>
              <a:t>(~90%  </a:t>
            </a:r>
            <a:r>
              <a:rPr lang="pt-BR" sz="1600" b="1" dirty="0">
                <a:latin typeface="Candara" pitchFamily="34" charset="0"/>
              </a:rPr>
              <a:t>das pessoas</a:t>
            </a:r>
            <a:r>
              <a:rPr lang="pt-BR" sz="1600" b="1" dirty="0" smtClean="0">
                <a:latin typeface="Candara" pitchFamily="34" charset="0"/>
              </a:rPr>
              <a:t>) </a:t>
            </a:r>
          </a:p>
          <a:p>
            <a:pPr indent="-720000"/>
            <a:r>
              <a:rPr lang="pt-BR" sz="1600" b="1" dirty="0" smtClean="0">
                <a:latin typeface="Candara" pitchFamily="34" charset="0"/>
              </a:rPr>
              <a:t>Evidências e experiências nacionais e internacionais corroboram </a:t>
            </a:r>
          </a:p>
          <a:p>
            <a:pPr indent="-720000"/>
            <a:r>
              <a:rPr lang="pt-BR" sz="1600" b="1" dirty="0" smtClean="0">
                <a:latin typeface="Candara" pitchFamily="34" charset="0"/>
              </a:rPr>
              <a:t>Mas no BRASIL isso é raro, pouco conhecido, pouco vivido, não se acredita muito  (preconceito).</a:t>
            </a:r>
            <a:endParaRPr lang="pt-BR" sz="1600" b="1" dirty="0">
              <a:latin typeface="Candara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27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424936" cy="5616624"/>
          </a:xfrm>
        </p:spPr>
        <p:txBody>
          <a:bodyPr>
            <a:normAutofit lnSpcReduction="10000"/>
          </a:bodyPr>
          <a:lstStyle/>
          <a:p>
            <a:pPr indent="-720000" algn="l"/>
            <a:endParaRPr lang="pt-BR" sz="1800" b="0" cap="none" dirty="0">
              <a:latin typeface="Candara" pitchFamily="34" charset="0"/>
            </a:endParaRPr>
          </a:p>
          <a:p>
            <a:pPr indent="-720000" algn="l"/>
            <a:r>
              <a:rPr lang="pt-BR" sz="1800" cap="none" dirty="0" smtClean="0">
                <a:solidFill>
                  <a:srgbClr val="FF0000"/>
                </a:solidFill>
                <a:latin typeface="Candara" pitchFamily="34" charset="0"/>
              </a:rPr>
              <a:t>CONCLUSÃO: A EQUIPE DO NASF </a:t>
            </a:r>
            <a:r>
              <a:rPr lang="pt-BR" sz="1800" u="sng" cap="none" dirty="0" smtClean="0">
                <a:solidFill>
                  <a:srgbClr val="FF0000"/>
                </a:solidFill>
                <a:latin typeface="Candara" pitchFamily="34" charset="0"/>
              </a:rPr>
              <a:t>NÃO É</a:t>
            </a:r>
            <a:r>
              <a:rPr lang="pt-BR" sz="1800" cap="none" dirty="0" smtClean="0">
                <a:solidFill>
                  <a:srgbClr val="FF0000"/>
                </a:solidFill>
                <a:latin typeface="Candara" pitchFamily="34" charset="0"/>
              </a:rPr>
              <a:t> UMA EQUIPE DE APS</a:t>
            </a:r>
          </a:p>
          <a:p>
            <a:pPr indent="-720000" algn="l"/>
            <a:endParaRPr lang="pt-BR" sz="1800" cap="none" dirty="0">
              <a:solidFill>
                <a:srgbClr val="FF0000"/>
              </a:solidFill>
              <a:latin typeface="Candara" pitchFamily="34" charset="0"/>
            </a:endParaRPr>
          </a:p>
          <a:p>
            <a:pPr indent="-720000" algn="l"/>
            <a:r>
              <a:rPr lang="pt-BR" sz="1800" cap="none" dirty="0" smtClean="0">
                <a:solidFill>
                  <a:srgbClr val="FF0000"/>
                </a:solidFill>
                <a:latin typeface="Candara" pitchFamily="34" charset="0"/>
              </a:rPr>
              <a:t>Mas o que uma equipe de NASF??</a:t>
            </a:r>
          </a:p>
          <a:p>
            <a:pPr indent="-720000" algn="l"/>
            <a:endParaRPr lang="pt-BR" sz="1800" cap="none" dirty="0">
              <a:solidFill>
                <a:srgbClr val="FF0000"/>
              </a:solidFill>
              <a:latin typeface="Candara" pitchFamily="34" charset="0"/>
            </a:endParaRPr>
          </a:p>
          <a:p>
            <a:pPr indent="-720000" algn="l"/>
            <a:endParaRPr lang="pt-BR" sz="1800" cap="none" dirty="0" smtClean="0">
              <a:solidFill>
                <a:srgbClr val="FF0000"/>
              </a:solidFill>
              <a:latin typeface="Candara" pitchFamily="34" charset="0"/>
            </a:endParaRP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Uma equipe de apoio especializado à APS, com funções típicas da atenção especializada:</a:t>
            </a: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- Realizar regulação (discutir casos referenciados e duvidosos)</a:t>
            </a: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- discutir devolução dos casos</a:t>
            </a: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- discutir e fazer acompanhamento compartilhado de casos</a:t>
            </a: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- fazer atendimentos específicos de cada profissão (especializados), individuais e/ou coletivos</a:t>
            </a:r>
          </a:p>
          <a:p>
            <a:pPr indent="-720000" algn="l"/>
            <a:endParaRPr lang="pt-BR" sz="180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Em que há ênfase: na educação </a:t>
            </a:r>
            <a:r>
              <a:rPr lang="pt-BR" sz="1800" cap="none" dirty="0" err="1" smtClean="0">
                <a:solidFill>
                  <a:schemeClr val="tx1"/>
                </a:solidFill>
                <a:latin typeface="Candara" pitchFamily="34" charset="0"/>
              </a:rPr>
              <a:t>permamente</a:t>
            </a:r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 (fruto das ações compartilhadas acima)</a:t>
            </a:r>
          </a:p>
          <a:p>
            <a:pPr indent="-720000" algn="l"/>
            <a:endParaRPr lang="pt-BR" sz="180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indent="-720000" algn="l"/>
            <a:r>
              <a:rPr lang="pt-BR" sz="1800" cap="none" dirty="0" smtClean="0">
                <a:solidFill>
                  <a:schemeClr val="tx1"/>
                </a:solidFill>
                <a:latin typeface="Candara" pitchFamily="34" charset="0"/>
              </a:rPr>
              <a:t>Acrescida de funções de apoio à tarefas típicas das equipes  de APS</a:t>
            </a:r>
          </a:p>
          <a:p>
            <a:pPr indent="-720000" algn="l"/>
            <a:endParaRPr lang="pt-BR" sz="180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indent="-720000" algn="l"/>
            <a:endParaRPr lang="pt-BR" sz="2400" cap="none" dirty="0" smtClean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>
                <a:latin typeface="Candara" pitchFamily="34" charset="0"/>
              </a:rPr>
              <a:t>A) Entender </a:t>
            </a:r>
            <a:r>
              <a:rPr lang="pt-BR" sz="2800" b="1" dirty="0" smtClean="0">
                <a:latin typeface="Candara" pitchFamily="34" charset="0"/>
              </a:rPr>
              <a:t>o NASF</a:t>
            </a:r>
            <a:endParaRPr lang="pt-BR" sz="2800" b="1" dirty="0">
              <a:latin typeface="Candara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53785" y="6503818"/>
            <a:ext cx="8712968" cy="2308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900" dirty="0"/>
              <a:t>STARFIELD B. Atenção Primária: Equilíbrio entre Necessidades de Saúde, serviços e </a:t>
            </a:r>
            <a:r>
              <a:rPr lang="pt-BR" sz="900" dirty="0" err="1"/>
              <a:t>teconologia</a:t>
            </a:r>
            <a:r>
              <a:rPr lang="pt-BR" sz="900" b="1" dirty="0"/>
              <a:t>. </a:t>
            </a:r>
            <a:r>
              <a:rPr lang="pt-BR" sz="900" dirty="0"/>
              <a:t>1</a:t>
            </a:r>
            <a:r>
              <a:rPr lang="pt-BR" sz="900" baseline="30000" dirty="0"/>
              <a:t>a</a:t>
            </a:r>
            <a:r>
              <a:rPr lang="pt-BR" sz="900" dirty="0"/>
              <a:t> Ed. </a:t>
            </a:r>
            <a:r>
              <a:rPr lang="en-US" sz="900" dirty="0"/>
              <a:t>Brasília: UNESCO, MINISTÉRIO DA SAÚDE; 2002.</a:t>
            </a:r>
            <a:endParaRPr lang="pt-BR" sz="900" dirty="0"/>
          </a:p>
        </p:txBody>
      </p:sp>
    </p:spTree>
    <p:extLst>
      <p:ext uri="{BB962C8B-B14F-4D97-AF65-F5344CB8AC3E}">
        <p14:creationId xmlns:p14="http://schemas.microsoft.com/office/powerpoint/2010/main" val="211801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 fontScale="55000" lnSpcReduction="20000"/>
          </a:bodyPr>
          <a:lstStyle/>
          <a:p>
            <a:pPr indent="-720000" algn="l"/>
            <a:r>
              <a:rPr lang="pt-BR" sz="3200" cap="none" dirty="0"/>
              <a:t>Da  clínica de quem falamos: para </a:t>
            </a:r>
            <a:r>
              <a:rPr lang="pt-BR" sz="3200" cap="none" dirty="0" smtClean="0"/>
              <a:t>entender a </a:t>
            </a:r>
            <a:r>
              <a:rPr lang="pt-BR" sz="3200" cap="none" dirty="0"/>
              <a:t>clínica do NASF é preciso entender a APS e </a:t>
            </a:r>
            <a:r>
              <a:rPr lang="pt-BR" sz="3200" cap="none" dirty="0" smtClean="0"/>
              <a:t>o próprio NASF</a:t>
            </a:r>
            <a:endParaRPr lang="pt-BR" sz="3200" cap="none" dirty="0"/>
          </a:p>
          <a:p>
            <a:pPr indent="-720000" algn="l"/>
            <a:endParaRPr lang="pt-BR" sz="2000" cap="none" dirty="0"/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A) Atendimento compartilhado, interdisciplinar, consultas e intervenções conjuntas, apoio por telefone, e-mail etc.</a:t>
            </a:r>
          </a:p>
          <a:p>
            <a:pPr marL="457200" indent="-457200" algn="l">
              <a:buAutoNum type="alphaLcParenBoth"/>
            </a:pPr>
            <a:endParaRPr lang="pt-BR" sz="3600" b="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(B) Intervenções específicas do profissional do NASF ....  (apenas em situações extremamente necessárias )</a:t>
            </a:r>
          </a:p>
          <a:p>
            <a:pPr algn="l"/>
            <a:endParaRPr lang="pt-BR" sz="3600" b="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(C) Ações comuns nos territórios de sua responsabilidade desenvolvidas de forma Articulada com as equipes de SF. Como o desenvolvimento do projeto de saúde no Território, planejamentos, apoio aos grupos, trabalhos educativos, de inclusão social, Enfrentamento da violência, ações junto aos equipamentos públicos, como escolas, creches, Igrejas, pastorais etc.</a:t>
            </a:r>
            <a:endParaRPr lang="pt-BR" sz="2400" cap="none" dirty="0">
              <a:solidFill>
                <a:schemeClr val="tx1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565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2819400"/>
            <a:ext cx="8280920" cy="3561928"/>
          </a:xfrm>
        </p:spPr>
        <p:txBody>
          <a:bodyPr>
            <a:normAutofit/>
          </a:bodyPr>
          <a:lstStyle/>
          <a:p>
            <a:pPr indent="-720000" algn="l"/>
            <a:r>
              <a:rPr lang="pt-BR" sz="2000" cap="none" dirty="0" smtClean="0"/>
              <a:t>1 - Clínica: degradação e ampliação </a:t>
            </a:r>
          </a:p>
          <a:p>
            <a:pPr indent="-720000" algn="l"/>
            <a:endParaRPr lang="pt-BR" sz="2000" cap="none" dirty="0"/>
          </a:p>
          <a:p>
            <a:pPr indent="-720000" algn="l"/>
            <a:r>
              <a:rPr lang="pt-BR" sz="2000" cap="none" dirty="0" smtClean="0"/>
              <a:t>2 – Da  clínica de quem falamos: para entender</a:t>
            </a:r>
          </a:p>
          <a:p>
            <a:pPr indent="-720000" algn="l"/>
            <a:r>
              <a:rPr lang="pt-BR" sz="2000" cap="none" dirty="0"/>
              <a:t> </a:t>
            </a:r>
            <a:r>
              <a:rPr lang="pt-BR" sz="2000" cap="none" dirty="0" smtClean="0"/>
              <a:t>     a clínica do NASF é preciso entender a APS e o</a:t>
            </a:r>
          </a:p>
          <a:p>
            <a:pPr indent="-720000" algn="l"/>
            <a:r>
              <a:rPr lang="pt-BR" sz="2000" cap="none" dirty="0"/>
              <a:t> </a:t>
            </a:r>
            <a:r>
              <a:rPr lang="pt-BR" sz="2000" cap="none" dirty="0" smtClean="0"/>
              <a:t>      NASF</a:t>
            </a:r>
          </a:p>
          <a:p>
            <a:pPr indent="-720000" algn="l"/>
            <a:endParaRPr lang="pt-BR" sz="2000" cap="none" dirty="0" smtClean="0"/>
          </a:p>
          <a:p>
            <a:pPr indent="-720000" algn="l"/>
            <a:r>
              <a:rPr lang="pt-BR" sz="2000" cap="none" dirty="0" smtClean="0"/>
              <a:t>3 -  Quando a nossa clínica enriquece (amplia-se)</a:t>
            </a:r>
          </a:p>
          <a:p>
            <a:pPr indent="-720000" algn="l"/>
            <a:r>
              <a:rPr lang="pt-BR" sz="2000" cap="none" dirty="0"/>
              <a:t> </a:t>
            </a:r>
            <a:r>
              <a:rPr lang="pt-BR" sz="2000" cap="none" dirty="0" smtClean="0"/>
              <a:t>     (e é enriquecida com) a dos outros: dicas</a:t>
            </a:r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944216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PROPOSTA DA EXPOSIÇÃO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650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424936" cy="5400600"/>
          </a:xfrm>
        </p:spPr>
        <p:txBody>
          <a:bodyPr>
            <a:normAutofit fontScale="55000" lnSpcReduction="20000"/>
          </a:bodyPr>
          <a:lstStyle/>
          <a:p>
            <a:pPr indent="-720000" algn="l"/>
            <a:r>
              <a:rPr lang="pt-BR" sz="3200" cap="none" dirty="0"/>
              <a:t>Da  clínica de quem falamos: para </a:t>
            </a:r>
            <a:r>
              <a:rPr lang="pt-BR" sz="3200" cap="none" dirty="0" smtClean="0"/>
              <a:t>entender a </a:t>
            </a:r>
            <a:r>
              <a:rPr lang="pt-BR" sz="3200" cap="none" dirty="0"/>
              <a:t>clínica do NASF é preciso entender a APS e </a:t>
            </a:r>
            <a:r>
              <a:rPr lang="pt-BR" sz="3200" cap="none" dirty="0" smtClean="0"/>
              <a:t>o próprio NASF</a:t>
            </a:r>
            <a:endParaRPr lang="pt-BR" sz="3200" cap="none" dirty="0"/>
          </a:p>
          <a:p>
            <a:pPr indent="-720000" algn="l"/>
            <a:endParaRPr lang="pt-BR" sz="2000" cap="none" dirty="0"/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“A) Atendimento compartilhado, interdisciplinar, consultas e intervenções conjuntas, apoio por telefone, e-mail etc.</a:t>
            </a:r>
          </a:p>
          <a:p>
            <a:pPr marL="457200" indent="-457200" algn="l">
              <a:buAutoNum type="alphaLcParenBoth"/>
            </a:pPr>
            <a:endParaRPr lang="pt-BR" sz="3600" b="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(B) Intervenções específicas do profissional do NASF ....  (</a:t>
            </a:r>
            <a:r>
              <a:rPr lang="pt-BR" sz="3600" cap="none" dirty="0" smtClean="0">
                <a:solidFill>
                  <a:schemeClr val="tx1"/>
                </a:solidFill>
                <a:latin typeface="Candara" pitchFamily="34" charset="0"/>
              </a:rPr>
              <a:t>apenas em situações extremamente necessárias </a:t>
            </a:r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)</a:t>
            </a:r>
          </a:p>
          <a:p>
            <a:pPr algn="l"/>
            <a:endParaRPr lang="pt-BR" sz="3600" b="0" cap="none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l"/>
            <a:r>
              <a:rPr lang="pt-BR" sz="3600" b="0" cap="none" dirty="0" smtClean="0">
                <a:solidFill>
                  <a:schemeClr val="tx1"/>
                </a:solidFill>
                <a:latin typeface="Candara" pitchFamily="34" charset="0"/>
              </a:rPr>
              <a:t>(C</a:t>
            </a:r>
            <a:r>
              <a:rPr lang="pt-BR" sz="3600" b="0" cap="none" dirty="0" smtClean="0">
                <a:solidFill>
                  <a:srgbClr val="C00000"/>
                </a:solidFill>
                <a:latin typeface="Candara" pitchFamily="34" charset="0"/>
              </a:rPr>
              <a:t>) Ações comuns nos territórios de sua responsabilidade desenvolvidas de forma Articulada com as equipes de SF. Como o desenvolvimento do projeto de saúde no Território, planejamentos, apoio aos grupos, trabalhos educativos, de inclusão social, Enfrentamento da violência, ações junto aos equipamentos públicos, como escolas, creches, Igrejas, pastorais etc.”</a:t>
            </a:r>
            <a:endParaRPr lang="pt-BR" sz="2400" cap="none" dirty="0">
              <a:solidFill>
                <a:srgbClr val="C00000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97356" y="6357397"/>
            <a:ext cx="88671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CAB 27- </a:t>
            </a:r>
            <a:r>
              <a:rPr lang="pt-BR" dirty="0"/>
              <a:t>DIRETRIZES DO </a:t>
            </a:r>
            <a:r>
              <a:rPr lang="pt-BR" dirty="0" smtClean="0"/>
              <a:t>NASF - Núcleo </a:t>
            </a:r>
            <a:r>
              <a:rPr lang="pt-BR" dirty="0"/>
              <a:t>de Apoio a Saúde da Família</a:t>
            </a:r>
            <a:r>
              <a:rPr lang="pt-BR" dirty="0" smtClean="0"/>
              <a:t>– </a:t>
            </a:r>
            <a:r>
              <a:rPr lang="pt-BR" dirty="0" err="1" smtClean="0"/>
              <a:t>pag</a:t>
            </a:r>
            <a:r>
              <a:rPr lang="pt-BR" dirty="0" smtClean="0"/>
              <a:t> 20 e 21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7370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66664"/>
            <a:ext cx="688657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769910"/>
            <a:ext cx="6905625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84" y="3356992"/>
            <a:ext cx="68770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81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58640" cy="347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7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37" y="1196752"/>
            <a:ext cx="4718645" cy="2485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7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2 </a:t>
            </a:r>
            <a:endParaRPr lang="pt-BR" sz="28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547" y="1484784"/>
            <a:ext cx="568642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ector de seta reta 2"/>
          <p:cNvCxnSpPr/>
          <p:nvPr/>
        </p:nvCxnSpPr>
        <p:spPr>
          <a:xfrm>
            <a:off x="3491880" y="2204864"/>
            <a:ext cx="0" cy="849897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/>
          <p:cNvSpPr/>
          <p:nvPr/>
        </p:nvSpPr>
        <p:spPr>
          <a:xfrm>
            <a:off x="2854660" y="1700808"/>
            <a:ext cx="1274440" cy="2232248"/>
          </a:xfrm>
          <a:prstGeom prst="ellipse">
            <a:avLst/>
          </a:prstGeom>
          <a:noFill/>
          <a:ln w="3492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3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3  </a:t>
            </a:r>
            <a:endParaRPr lang="pt-BR" sz="28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395536" y="734822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Como localizar e dimensionar os vários tipos de ação do bloco , 2 e 3 (e algo de 1) para uma equipe de NASF, de modo a ampliar a clínica da equipe de SF e do NASF?</a:t>
            </a:r>
          </a:p>
          <a:p>
            <a:endParaRPr lang="pt-BR" dirty="0" smtClean="0"/>
          </a:p>
          <a:p>
            <a:pPr marL="285750" indent="-285750">
              <a:buFontTx/>
              <a:buChar char="-"/>
            </a:pPr>
            <a:r>
              <a:rPr lang="pt-BR" dirty="0" smtClean="0"/>
              <a:t>De modo a não obstruir o fluxo de cuidado clínico individual e coletivo de retaguarda  (clínica específica contextualizada)</a:t>
            </a:r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r>
              <a:rPr lang="pt-BR" dirty="0" smtClean="0"/>
              <a:t>De modo a permitir regulação, discussão dos casos de ida e volta, participação em reuniões (e eventualmente em grupos) a convite da equipe de SF e em consultas conjuntas  (matriciamento)</a:t>
            </a:r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r>
              <a:rPr lang="pt-BR" dirty="0" smtClean="0"/>
              <a:t>De modo a contribuir com as ações da equipe de APS sem tomar o lugar delas e sem deixar de fazer clínica específica.  (ajuda em ações coletivas e territoriais sob demanda)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553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3  </a:t>
            </a:r>
            <a:endParaRPr lang="pt-BR" sz="28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395536" y="734822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Interdisciplinaridade</a:t>
            </a:r>
            <a:r>
              <a:rPr lang="pt-BR" dirty="0" smtClean="0"/>
              <a:t>: trabalhar junto muitas vezes amplia a clínica</a:t>
            </a:r>
          </a:p>
          <a:p>
            <a:endParaRPr lang="pt-BR" b="1" dirty="0" smtClean="0"/>
          </a:p>
          <a:p>
            <a:r>
              <a:rPr lang="pt-BR" b="1" dirty="0" smtClean="0"/>
              <a:t>- É</a:t>
            </a:r>
            <a:r>
              <a:rPr lang="pt-BR" dirty="0" smtClean="0"/>
              <a:t> </a:t>
            </a:r>
            <a:r>
              <a:rPr lang="pt-BR" dirty="0"/>
              <a:t>ótima quando é o caso. </a:t>
            </a:r>
          </a:p>
          <a:p>
            <a:r>
              <a:rPr lang="pt-BR" dirty="0" smtClean="0"/>
              <a:t>- Na </a:t>
            </a:r>
            <a:r>
              <a:rPr lang="pt-BR" dirty="0"/>
              <a:t>maior parte das ações de cuidado ela é </a:t>
            </a:r>
            <a:r>
              <a:rPr lang="pt-BR" dirty="0" smtClean="0"/>
              <a:t>indireta na APS e mesmo no cuidado</a:t>
            </a:r>
          </a:p>
          <a:p>
            <a:r>
              <a:rPr lang="pt-BR" dirty="0" smtClean="0"/>
              <a:t>     especializado</a:t>
            </a: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Na regulação e no matriciamento e nas discussões de caso (PT) ela é ao vivo</a:t>
            </a:r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r>
              <a:rPr lang="pt-BR" dirty="0" smtClean="0"/>
              <a:t>Na rotina da ESF</a:t>
            </a:r>
            <a:r>
              <a:rPr lang="pt-BR" dirty="0"/>
              <a:t>, ela ocorre muito mais diretamente em 5 </a:t>
            </a:r>
            <a:r>
              <a:rPr lang="pt-BR" dirty="0" smtClean="0"/>
              <a:t>momentos:</a:t>
            </a:r>
          </a:p>
          <a:p>
            <a:pPr marL="742950" lvl="1" indent="-285750">
              <a:buFontTx/>
              <a:buChar char="-"/>
            </a:pPr>
            <a:r>
              <a:rPr lang="pt-BR" dirty="0" smtClean="0"/>
              <a:t>Acolhimento </a:t>
            </a:r>
          </a:p>
          <a:p>
            <a:pPr marL="742950" lvl="1" indent="-285750">
              <a:buFontTx/>
              <a:buChar char="-"/>
            </a:pPr>
            <a:r>
              <a:rPr lang="pt-BR" dirty="0" smtClean="0"/>
              <a:t>VD</a:t>
            </a:r>
          </a:p>
          <a:p>
            <a:pPr marL="742950" lvl="1" indent="-285750">
              <a:buFontTx/>
              <a:buChar char="-"/>
            </a:pPr>
            <a:r>
              <a:rPr lang="pt-BR" dirty="0" smtClean="0"/>
              <a:t>Grupos</a:t>
            </a:r>
          </a:p>
          <a:p>
            <a:pPr marL="742950" lvl="1" indent="-285750">
              <a:buFontTx/>
              <a:buChar char="-"/>
            </a:pPr>
            <a:r>
              <a:rPr lang="pt-BR" dirty="0" smtClean="0"/>
              <a:t>Discussões de casos informais nos corredores, umbrais das portas e nos copas</a:t>
            </a:r>
          </a:p>
          <a:p>
            <a:pPr marL="742950" lvl="1" indent="-285750">
              <a:buFontTx/>
              <a:buChar char="-"/>
            </a:pPr>
            <a:r>
              <a:rPr lang="pt-BR" dirty="0" smtClean="0"/>
              <a:t>Reuniões semanais da equipe</a:t>
            </a:r>
            <a:endParaRPr lang="pt-BR" dirty="0"/>
          </a:p>
          <a:p>
            <a:pPr marL="742950" lvl="1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 smtClean="0"/>
              <a:t>Observe-se que o NASF entra fácil nas </a:t>
            </a:r>
            <a:r>
              <a:rPr lang="pt-BR" dirty="0" err="1" smtClean="0"/>
              <a:t>VDs</a:t>
            </a:r>
            <a:r>
              <a:rPr lang="pt-BR" dirty="0" smtClean="0"/>
              <a:t>, nas reuniões de equipe e nas discussões de casos informais, sob demanda. E pode levar propostas aí.</a:t>
            </a:r>
          </a:p>
          <a:p>
            <a:pPr marL="285750" indent="-285750">
              <a:buFontTx/>
              <a:buChar char="-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22211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 uiExpand="1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PARTE 3  </a:t>
            </a:r>
            <a:endParaRPr lang="pt-BR" sz="28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395536" y="734822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b="1" dirty="0"/>
          </a:p>
          <a:p>
            <a:endParaRPr lang="pt-BR" b="1" dirty="0" smtClean="0"/>
          </a:p>
          <a:p>
            <a:endParaRPr lang="pt-BR" b="1" dirty="0"/>
          </a:p>
          <a:p>
            <a:r>
              <a:rPr lang="pt-BR" b="1" dirty="0" smtClean="0"/>
              <a:t>Interdisciplinaridade para o NASF</a:t>
            </a:r>
            <a:r>
              <a:rPr lang="pt-BR" dirty="0" smtClean="0"/>
              <a:t>:</a:t>
            </a:r>
          </a:p>
          <a:p>
            <a:endParaRPr lang="pt-BR" dirty="0"/>
          </a:p>
          <a:p>
            <a:endParaRPr lang="pt-BR" dirty="0" smtClean="0"/>
          </a:p>
          <a:p>
            <a:pPr marL="285750" indent="-285750">
              <a:buFontTx/>
              <a:buChar char="-"/>
            </a:pPr>
            <a:r>
              <a:rPr lang="pt-BR" b="1" dirty="0" smtClean="0"/>
              <a:t>É</a:t>
            </a:r>
            <a:r>
              <a:rPr lang="pt-BR" dirty="0" smtClean="0"/>
              <a:t> </a:t>
            </a:r>
            <a:r>
              <a:rPr lang="pt-BR" dirty="0"/>
              <a:t>ótima </a:t>
            </a:r>
            <a:r>
              <a:rPr lang="pt-BR" dirty="0" smtClean="0"/>
              <a:t>ocorre naturalmente na ação de matriciamento e discussão de casos e regulação e devolutivas de pacientes.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 smtClean="0"/>
              <a:t>Ocorrerá menos na ações especializadas.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 smtClean="0"/>
              <a:t>Ocorrerá nas ações coletivas conforme necessidade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 smtClean="0"/>
              <a:t>Pode e deve ocorrer sempre que a situação dos </a:t>
            </a:r>
            <a:r>
              <a:rPr lang="pt-BR" smtClean="0"/>
              <a:t>usuários exigir....  </a:t>
            </a:r>
            <a:endParaRPr lang="pt-BR" dirty="0"/>
          </a:p>
          <a:p>
            <a:pPr marL="742950" lvl="1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7588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r>
              <a:rPr lang="pt-BR" sz="2000" cap="none" dirty="0" smtClean="0"/>
              <a:t>1 – Considerações gerais </a:t>
            </a:r>
          </a:p>
          <a:p>
            <a:pPr indent="-720000" algn="l"/>
            <a:endParaRPr lang="pt-BR" sz="2000" cap="none" dirty="0"/>
          </a:p>
          <a:p>
            <a:pPr indent="-720000" algn="l">
              <a:buAutoNum type="alphaLcParenR"/>
            </a:pPr>
            <a:r>
              <a:rPr lang="pt-BR" sz="2000" cap="none" dirty="0" smtClean="0"/>
              <a:t>Degradação é relativa (e ampliação idem)</a:t>
            </a:r>
          </a:p>
          <a:p>
            <a:pPr indent="-720000" algn="l">
              <a:buAutoNum type="alphaLcParenR"/>
            </a:pPr>
            <a:endParaRPr lang="pt-BR" sz="2000" cap="none" dirty="0"/>
          </a:p>
          <a:p>
            <a:pPr indent="-720000" algn="l">
              <a:buAutoNum type="alphaLcParenR"/>
            </a:pPr>
            <a:r>
              <a:rPr lang="pt-BR" sz="2000" cap="none" dirty="0" smtClean="0"/>
              <a:t>Degradação não é mais percebida conforme se naturaliza e torna-se comum</a:t>
            </a:r>
          </a:p>
          <a:p>
            <a:pPr indent="-720000" algn="l">
              <a:buAutoNum type="alphaLcParenR"/>
            </a:pPr>
            <a:endParaRPr lang="pt-BR" sz="2000" cap="none" dirty="0"/>
          </a:p>
          <a:p>
            <a:pPr indent="-720000" algn="l">
              <a:buAutoNum type="alphaLcParenR"/>
            </a:pPr>
            <a:r>
              <a:rPr lang="pt-BR" sz="2000" cap="none" dirty="0" smtClean="0"/>
              <a:t>Clínica degradada é mais prática, mais fácil e mais rápida: uma tendência quase irresistível </a:t>
            </a:r>
          </a:p>
          <a:p>
            <a:pPr indent="-720000" algn="l">
              <a:buAutoNum type="alphaLcParenR"/>
            </a:pPr>
            <a:endParaRPr lang="pt-BR" sz="2000" cap="none" dirty="0"/>
          </a:p>
          <a:p>
            <a:pPr indent="-720000" algn="l">
              <a:buAutoNum type="alphaLcParenR"/>
            </a:pPr>
            <a:r>
              <a:rPr lang="pt-BR" sz="2000" cap="none" dirty="0" smtClean="0"/>
              <a:t>Clínica degradada está na moda, em certo sentido, porque às vezes é mais “científica” e “atualizada”</a:t>
            </a:r>
          </a:p>
          <a:p>
            <a:pPr indent="-720000" algn="l">
              <a:buAutoNum type="alphaLcParenR"/>
            </a:pPr>
            <a:endParaRPr lang="pt-BR" sz="2000" cap="none" dirty="0"/>
          </a:p>
          <a:p>
            <a:pPr algn="l"/>
            <a:r>
              <a:rPr lang="pt-BR" sz="2000" cap="none" dirty="0" smtClean="0"/>
              <a:t> </a:t>
            </a:r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648072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Clínica</a:t>
            </a:r>
            <a:r>
              <a:rPr lang="pt-BR" sz="2800" b="1" dirty="0"/>
              <a:t>: </a:t>
            </a:r>
            <a:r>
              <a:rPr lang="pt-BR" sz="2800" b="1" dirty="0" smtClean="0"/>
              <a:t>degradação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94506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r>
              <a:rPr lang="pt-BR" sz="2000" cap="none" dirty="0" smtClean="0"/>
              <a:t>Caso clínico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Andréia, 23 anos, G2P0A1, casada, pede um encaixe para uma consulta “de urgência". Há dois anos, primeira gravidez, ela perdeu uma criança no sexto mês, sofreu muito; tendo feito o pré-natal com a mesma médica.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Na semana passada, veio em consulta de Pré-natal e entrava no sexto mês: tudo ia bem. </a:t>
            </a:r>
          </a:p>
          <a:p>
            <a:pPr indent="-720000" algn="l"/>
            <a:r>
              <a:rPr lang="pt-BR" sz="2000" cap="none" dirty="0" smtClean="0">
                <a:latin typeface="Candara" pitchFamily="34" charset="0"/>
              </a:rPr>
              <a:t>A médica chamou-a. Mal sentou, Andréia disse: "ele não está se mexendo". A médica solicitou que se deitasse na maca. Andréia deitou, ansiosa. Colocado o sonar, os batimentos cardíacos do feto apareceram. A médica </a:t>
            </a:r>
            <a:r>
              <a:rPr lang="pt-BR" sz="2000" cap="none" dirty="0" err="1" smtClean="0">
                <a:latin typeface="Candara" pitchFamily="34" charset="0"/>
              </a:rPr>
              <a:t>tranqüilizou-a</a:t>
            </a:r>
            <a:r>
              <a:rPr lang="pt-BR" sz="2000" cap="none" dirty="0" smtClean="0">
                <a:latin typeface="Candara" pitchFamily="34" charset="0"/>
              </a:rPr>
              <a:t> garantindo-lhe que estava tudo bem. Ajudou-a sair da maca e despediu-se, colocando-se a disposição para qualquer problema, e lembrando-lhe a próxima consulta de pré-natal. </a:t>
            </a:r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Clínica: degradação é relativa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7238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 fontScale="62500" lnSpcReduction="20000"/>
          </a:bodyPr>
          <a:lstStyle/>
          <a:p>
            <a:pPr indent="-720000" algn="l"/>
            <a:r>
              <a:rPr lang="pt-BR" sz="2000" cap="none" dirty="0" smtClean="0"/>
              <a:t>Caso clínico</a:t>
            </a:r>
          </a:p>
          <a:p>
            <a:pPr indent="-720000" algn="l"/>
            <a:r>
              <a:rPr lang="pt-BR" sz="2300" cap="none" dirty="0" smtClean="0">
                <a:latin typeface="Candara" pitchFamily="34" charset="0"/>
              </a:rPr>
              <a:t>Andréia, 23 anos, G2P0A1, casada,...... </a:t>
            </a:r>
          </a:p>
          <a:p>
            <a:pPr indent="-720000" algn="l"/>
            <a:endParaRPr lang="pt-BR" sz="2000" cap="none" dirty="0">
              <a:latin typeface="Candara" pitchFamily="34" charset="0"/>
            </a:endParaRPr>
          </a:p>
          <a:p>
            <a:pPr indent="-720000" algn="l"/>
            <a:r>
              <a:rPr lang="pt-BR" sz="2400" cap="none" dirty="0" smtClean="0">
                <a:latin typeface="Candara" pitchFamily="34" charset="0"/>
              </a:rPr>
              <a:t>Quase escapou de sua boca uma ordem para que ela deitasse na maca para auscultar o coração do bebê com o sonar. Ocorreu-lhe que era isto que Andréia esperava. Ansiedade “é uma doença contagiosa”. </a:t>
            </a:r>
          </a:p>
          <a:p>
            <a:pPr indent="-720000" algn="l"/>
            <a:endParaRPr lang="pt-BR" sz="2400" cap="none" dirty="0" smtClean="0">
              <a:latin typeface="Candara" pitchFamily="34" charset="0"/>
            </a:endParaRPr>
          </a:p>
          <a:p>
            <a:pPr indent="-720000" algn="l"/>
            <a:endParaRPr lang="pt-BR" sz="2400" cap="none" dirty="0" smtClean="0">
              <a:latin typeface="Candara" pitchFamily="34" charset="0"/>
            </a:endParaRPr>
          </a:p>
          <a:p>
            <a:pPr indent="-720000" algn="l"/>
            <a:r>
              <a:rPr lang="pt-BR" sz="2600" cap="none" dirty="0" smtClean="0">
                <a:latin typeface="Candara" pitchFamily="34" charset="0"/>
              </a:rPr>
              <a:t>Perguntou, tentando aparentar </a:t>
            </a:r>
            <a:r>
              <a:rPr lang="pt-BR" sz="2600" cap="none" dirty="0" err="1" smtClean="0">
                <a:latin typeface="Candara" pitchFamily="34" charset="0"/>
              </a:rPr>
              <a:t>tranqüilidade</a:t>
            </a:r>
            <a:r>
              <a:rPr lang="pt-BR" sz="2600" cap="none" dirty="0" smtClean="0">
                <a:latin typeface="Candara" pitchFamily="34" charset="0"/>
              </a:rPr>
              <a:t>: "desde quando? Você comeu bem hoje?". </a:t>
            </a:r>
          </a:p>
          <a:p>
            <a:pPr indent="-720000" algn="l"/>
            <a:r>
              <a:rPr lang="pt-BR" sz="2600" cap="none" dirty="0" smtClean="0">
                <a:latin typeface="Candara" pitchFamily="34" charset="0"/>
              </a:rPr>
              <a:t>Até chegar à cadeira, deu passos lentos e sentiu sua própria ansiedade. Olhou melhor para Andréia, respirou e teve uma súbita certeza. </a:t>
            </a:r>
          </a:p>
          <a:p>
            <a:pPr indent="-720000" algn="l"/>
            <a:r>
              <a:rPr lang="pt-BR" sz="2600" cap="none" dirty="0" smtClean="0">
                <a:latin typeface="Candara" pitchFamily="34" charset="0"/>
              </a:rPr>
              <a:t>Olhou nos olhos de Andréia e disse: "calma... Vamos deitar um pouco na maca?". Enquanto a ajudava a deitar-se olhou para o sonar.</a:t>
            </a:r>
          </a:p>
          <a:p>
            <a:pPr indent="-720000" algn="l"/>
            <a:r>
              <a:rPr lang="pt-BR" sz="2600" cap="none" dirty="0" smtClean="0">
                <a:latin typeface="Candara" pitchFamily="34" charset="0"/>
              </a:rPr>
              <a:t> </a:t>
            </a:r>
          </a:p>
          <a:p>
            <a:pPr indent="-720000" algn="l"/>
            <a:r>
              <a:rPr lang="pt-BR" sz="2600" cap="none" dirty="0" smtClean="0">
                <a:latin typeface="Candara" pitchFamily="34" charset="0"/>
              </a:rPr>
              <a:t>Andréia se surpreendeu quando ela disse: "feche os olhos e respire fundo". Pegou a mão fria de Andréia, apertou-a entre as suas carinhosamente e colocou-a sob a sua mão, ambas sobre a barriga. Respirou fundo e procurou relaxar, concentrando-se no instante. Passou um tempo suficiente para que,  sem nenhuma surpresa, ele começasse a se mexer com movimentos fortes e vigorosos dentro da barriga, sacudindo as mãos das mulheres e derrubando lágrimas da mãe. </a:t>
            </a:r>
            <a:endParaRPr lang="pt-BR" sz="2600" dirty="0" smtClean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/>
              <a:t>Clínica: degradação é relativa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759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r>
              <a:rPr lang="pt-BR" sz="2000" cap="none" dirty="0" smtClean="0"/>
              <a:t>1 – Clínica em geral: forças degradantes </a:t>
            </a:r>
          </a:p>
          <a:p>
            <a:pPr indent="-720000" algn="l"/>
            <a:endParaRPr lang="pt-BR" sz="2000" cap="none" dirty="0"/>
          </a:p>
          <a:p>
            <a:pPr marL="457200" indent="-457200" algn="l">
              <a:buFont typeface="+mj-lt"/>
              <a:buAutoNum type="alphaUcPeriod"/>
            </a:pPr>
            <a:r>
              <a:rPr lang="pt-BR" sz="2000" u="sng" cap="none" dirty="0" smtClean="0"/>
              <a:t>Internos</a:t>
            </a:r>
            <a:r>
              <a:rPr lang="pt-BR" sz="2000" cap="none" dirty="0" smtClean="0"/>
              <a:t> - Transformações na relação com o saber científico e as técnicas terapêuticas</a:t>
            </a:r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a) Encantamento com o poder da ciência e</a:t>
            </a:r>
          </a:p>
          <a:p>
            <a:pPr algn="l"/>
            <a:r>
              <a:rPr lang="pt-BR" sz="2000" cap="none" dirty="0"/>
              <a:t>	</a:t>
            </a:r>
            <a:r>
              <a:rPr lang="pt-BR" sz="2000" cap="none" dirty="0" smtClean="0"/>
              <a:t>     sua técnica </a:t>
            </a:r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b) Redução dos problemas de saúde aos</a:t>
            </a:r>
          </a:p>
          <a:p>
            <a:pPr algn="l"/>
            <a:r>
              <a:rPr lang="pt-BR" sz="2000" cap="none" dirty="0" smtClean="0"/>
              <a:t>	     diagnósticos de cada profissão</a:t>
            </a:r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c) “</a:t>
            </a:r>
            <a:r>
              <a:rPr lang="pt-BR" sz="2000" cap="none" dirty="0" err="1" smtClean="0"/>
              <a:t>Standardização</a:t>
            </a:r>
            <a:r>
              <a:rPr lang="pt-BR" sz="2000" cap="none" dirty="0" smtClean="0"/>
              <a:t>” do cuidado </a:t>
            </a:r>
          </a:p>
          <a:p>
            <a:pPr algn="l"/>
            <a:r>
              <a:rPr lang="pt-BR" sz="2000" cap="none" dirty="0"/>
              <a:t>	 </a:t>
            </a:r>
            <a:r>
              <a:rPr lang="pt-BR" sz="2000" cap="none" dirty="0" smtClean="0"/>
              <a:t>    (e da prevenção/promoção) 		  </a:t>
            </a:r>
          </a:p>
          <a:p>
            <a:pPr indent="-720000" algn="l"/>
            <a:endParaRPr lang="pt-BR" sz="20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smtClean="0"/>
              <a:t>Clínica: degradação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4362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 fontScale="92500" lnSpcReduction="10000"/>
          </a:bodyPr>
          <a:lstStyle/>
          <a:p>
            <a:pPr indent="-720000" algn="l"/>
            <a:r>
              <a:rPr lang="pt-BR" sz="2000" cap="none" dirty="0" smtClean="0"/>
              <a:t>1 – Clínica em geral: forças degradantes </a:t>
            </a:r>
          </a:p>
          <a:p>
            <a:pPr indent="-720000" algn="l"/>
            <a:endParaRPr lang="pt-BR" sz="2000" cap="none" dirty="0"/>
          </a:p>
          <a:p>
            <a:pPr indent="-720000" algn="l">
              <a:buFont typeface="+mj-lt"/>
              <a:buAutoNum type="alphaUcPeriod" startAt="2"/>
            </a:pPr>
            <a:r>
              <a:rPr lang="pt-BR" sz="2000" u="sng" cap="none" dirty="0" smtClean="0"/>
              <a:t>Externos</a:t>
            </a:r>
            <a:r>
              <a:rPr lang="pt-BR" sz="2000" cap="none" dirty="0" smtClean="0"/>
              <a:t>- organização do trabalho influencia poderosamente na qualidade do cuidado e da clínica</a:t>
            </a:r>
            <a:endParaRPr lang="pt-BR" sz="2000" cap="none" dirty="0"/>
          </a:p>
          <a:p>
            <a:pPr algn="l"/>
            <a:r>
              <a:rPr lang="pt-BR" sz="2000" cap="none" dirty="0" smtClean="0"/>
              <a:t>	</a:t>
            </a:r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Tipo de vinculação da clientela </a:t>
            </a:r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Falta de clareza dos objetivos/missões/funções dos profissionais e equipes</a:t>
            </a:r>
          </a:p>
          <a:p>
            <a:pPr marL="457200" indent="-457200" algn="l">
              <a:buAutoNum type="alphaLcParenR"/>
            </a:pPr>
            <a:endParaRPr lang="pt-BR" sz="2000" cap="none" dirty="0"/>
          </a:p>
          <a:p>
            <a:pPr marL="457200" indent="-457200" algn="l">
              <a:buAutoNum type="alphaLcParenR"/>
            </a:pPr>
            <a:r>
              <a:rPr lang="pt-BR" sz="2000" cap="none" dirty="0" smtClean="0"/>
              <a:t>Inadequação e contextualização de meios e técnicas aos fins </a:t>
            </a:r>
          </a:p>
          <a:p>
            <a:pPr marL="457200" indent="-457200" algn="l">
              <a:buAutoNum type="alphaLcParenR"/>
            </a:pPr>
            <a:endParaRPr lang="pt-BR" sz="2000" cap="none" dirty="0"/>
          </a:p>
          <a:p>
            <a:pPr marL="457200" indent="-457200" algn="l">
              <a:buAutoNum type="alphaLcParenR"/>
            </a:pPr>
            <a:endParaRPr lang="pt-BR" sz="2000" cap="none" dirty="0" smtClean="0"/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		  </a:t>
            </a:r>
          </a:p>
          <a:p>
            <a:pPr indent="-720000" algn="l"/>
            <a:endParaRPr lang="pt-BR" sz="20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smtClean="0"/>
              <a:t>Clínica: degradação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238115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indent="-720000" algn="l"/>
            <a:endParaRPr lang="pt-BR" sz="2000" cap="none" dirty="0"/>
          </a:p>
          <a:p>
            <a:pPr algn="l"/>
            <a:r>
              <a:rPr lang="pt-BR" sz="2000" cap="none" dirty="0"/>
              <a:t>a) Encantamento com o poder da ciência </a:t>
            </a:r>
            <a:r>
              <a:rPr lang="pt-BR" sz="2000" cap="none" dirty="0" smtClean="0"/>
              <a:t>e da </a:t>
            </a:r>
            <a:r>
              <a:rPr lang="pt-BR" sz="2000" cap="none" dirty="0"/>
              <a:t>técnica </a:t>
            </a:r>
            <a:r>
              <a:rPr lang="pt-BR" sz="2000" cap="none" dirty="0" smtClean="0"/>
              <a:t>(tecnologia) moderna</a:t>
            </a:r>
            <a:endParaRPr lang="pt-BR" sz="2000" cap="none" dirty="0"/>
          </a:p>
          <a:p>
            <a:pPr algn="l"/>
            <a:endParaRPr lang="pt-BR" sz="2000" cap="none" dirty="0"/>
          </a:p>
          <a:p>
            <a:pPr algn="l"/>
            <a:r>
              <a:rPr lang="pt-BR" sz="2000" cap="none" dirty="0" smtClean="0"/>
              <a:t>	</a:t>
            </a:r>
          </a:p>
          <a:p>
            <a:pPr algn="l"/>
            <a:r>
              <a:rPr lang="pt-BR" sz="2000" cap="none" dirty="0" smtClean="0"/>
              <a:t>A essência da técnica moderna (Heidegger) é “disponibilizar” os objetos e a natureza (e o homem ou suas partes) para manuseio humano. </a:t>
            </a:r>
          </a:p>
          <a:p>
            <a:pPr algn="l"/>
            <a:r>
              <a:rPr lang="pt-BR" sz="2000" cap="none" dirty="0"/>
              <a:t>	</a:t>
            </a:r>
            <a:endParaRPr lang="pt-BR" sz="2000" cap="none" dirty="0" smtClean="0"/>
          </a:p>
          <a:p>
            <a:pPr algn="l"/>
            <a:r>
              <a:rPr lang="pt-BR" sz="2000" cap="none" dirty="0"/>
              <a:t>	</a:t>
            </a:r>
            <a:r>
              <a:rPr lang="pt-BR" sz="2000" cap="none" dirty="0" smtClean="0"/>
              <a:t>O resultado do trabalho dessa técnica é que ela transforma tudo em algo C</a:t>
            </a:r>
            <a:r>
              <a:rPr lang="pt-BR" sz="2000" dirty="0" smtClean="0"/>
              <a:t>uja entidade E VALOR consiste </a:t>
            </a:r>
            <a:r>
              <a:rPr lang="pt-BR" sz="2000" dirty="0"/>
              <a:t>na </a:t>
            </a:r>
            <a:r>
              <a:rPr lang="pt-BR" sz="2000" dirty="0" smtClean="0"/>
              <a:t>“disponibilidade”.</a:t>
            </a:r>
            <a:endParaRPr lang="pt-BR" sz="2000" cap="none" dirty="0"/>
          </a:p>
          <a:p>
            <a:pPr algn="l"/>
            <a:r>
              <a:rPr lang="pt-BR" sz="2000" cap="none" dirty="0" smtClean="0"/>
              <a:t>	</a:t>
            </a:r>
            <a:r>
              <a:rPr lang="pt-BR" sz="2000" cap="none" dirty="0"/>
              <a:t>	</a:t>
            </a:r>
            <a:r>
              <a:rPr lang="pt-BR" sz="2000" cap="none" dirty="0" smtClean="0"/>
              <a:t>	  </a:t>
            </a:r>
          </a:p>
          <a:p>
            <a:pPr indent="-720000" algn="l"/>
            <a:r>
              <a:rPr lang="pt-BR" sz="2000" cap="none" dirty="0" smtClean="0"/>
              <a:t>(Subliminarmente, na </a:t>
            </a:r>
            <a:r>
              <a:rPr lang="pt-BR" sz="2000" cap="none" dirty="0" err="1" smtClean="0"/>
              <a:t>controlabilidade</a:t>
            </a:r>
            <a:r>
              <a:rPr lang="pt-BR" sz="2000" cap="none" dirty="0" smtClean="0"/>
              <a:t>)</a:t>
            </a:r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720000" algn="l"/>
            <a:r>
              <a:rPr lang="pt-BR" sz="2800" dirty="0"/>
              <a:t>1 – Clínica </a:t>
            </a:r>
            <a:r>
              <a:rPr lang="pt-BR" sz="2800" dirty="0" smtClean="0"/>
              <a:t>(em geral): </a:t>
            </a:r>
            <a:r>
              <a:rPr lang="pt-BR" sz="2800" dirty="0"/>
              <a:t>forças degradantes </a:t>
            </a:r>
          </a:p>
        </p:txBody>
      </p:sp>
    </p:spTree>
    <p:extLst>
      <p:ext uri="{BB962C8B-B14F-4D97-AF65-F5344CB8AC3E}">
        <p14:creationId xmlns:p14="http://schemas.microsoft.com/office/powerpoint/2010/main" val="168724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280920" cy="5400600"/>
          </a:xfrm>
        </p:spPr>
        <p:txBody>
          <a:bodyPr>
            <a:normAutofit/>
          </a:bodyPr>
          <a:lstStyle/>
          <a:p>
            <a:pPr algn="l"/>
            <a:r>
              <a:rPr lang="pt-BR" sz="2000" cap="none" dirty="0" smtClean="0"/>
              <a:t>b</a:t>
            </a:r>
            <a:r>
              <a:rPr lang="pt-BR" sz="2000" cap="none" dirty="0"/>
              <a:t>) Redução dos problemas de saúde </a:t>
            </a:r>
            <a:r>
              <a:rPr lang="pt-BR" sz="2000" cap="none" dirty="0" smtClean="0"/>
              <a:t>aos</a:t>
            </a:r>
            <a:r>
              <a:rPr lang="pt-BR" sz="2000" cap="none" dirty="0"/>
              <a:t>	  </a:t>
            </a:r>
            <a:r>
              <a:rPr lang="pt-BR" sz="2000" cap="none" dirty="0" smtClean="0"/>
              <a:t>diagnósticos </a:t>
            </a:r>
            <a:r>
              <a:rPr lang="pt-BR" sz="2000" cap="none" dirty="0"/>
              <a:t>de cada profissão</a:t>
            </a:r>
          </a:p>
          <a:p>
            <a:pPr algn="l"/>
            <a:r>
              <a:rPr lang="pt-BR" sz="2000" cap="none" dirty="0" smtClean="0"/>
              <a:t>	A </a:t>
            </a:r>
            <a:r>
              <a:rPr lang="pt-BR" sz="2000" cap="none" dirty="0" err="1" smtClean="0"/>
              <a:t>cientificização</a:t>
            </a:r>
            <a:r>
              <a:rPr lang="pt-BR" sz="2000" cap="none" dirty="0" smtClean="0"/>
              <a:t> progressiva das técnicas e dos saberes das profissões da saúde geram um reducionismo poderoso</a:t>
            </a:r>
          </a:p>
          <a:p>
            <a:pPr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/>
          </a:p>
          <a:p>
            <a:pPr indent="-720000" algn="l"/>
            <a:endParaRPr lang="pt-BR" sz="2400" cap="none" dirty="0" smtClean="0"/>
          </a:p>
          <a:p>
            <a:pPr indent="-720000" algn="l"/>
            <a:endParaRPr lang="pt-BR" sz="2400" cap="none" dirty="0" smtClean="0"/>
          </a:p>
          <a:p>
            <a:pPr algn="l"/>
            <a:endParaRPr lang="pt-BR" sz="2400" cap="none" dirty="0"/>
          </a:p>
          <a:p>
            <a:pPr algn="l"/>
            <a:endParaRPr lang="pt-BR" sz="2400" dirty="0"/>
          </a:p>
          <a:p>
            <a:endParaRPr lang="pt-BR" sz="2400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cap="non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787717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11560" y="116632"/>
            <a:ext cx="7772400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720000" algn="l"/>
            <a:r>
              <a:rPr lang="pt-BR" sz="2800" dirty="0"/>
              <a:t>1 – Clínica (em geral): forças degradantes </a:t>
            </a:r>
          </a:p>
        </p:txBody>
      </p:sp>
    </p:spTree>
    <p:extLst>
      <p:ext uri="{BB962C8B-B14F-4D97-AF65-F5344CB8AC3E}">
        <p14:creationId xmlns:p14="http://schemas.microsoft.com/office/powerpoint/2010/main" val="84676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522</TotalTime>
  <Words>2093</Words>
  <Application>Microsoft Office PowerPoint</Application>
  <PresentationFormat>Apresentação na tela (4:3)</PresentationFormat>
  <Paragraphs>391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Cívico</vt:lpstr>
      <vt:lpstr> Clínica ampliada e NASF </vt:lpstr>
      <vt:lpstr>PROPOSTA DA EXPOSIÇÃO </vt:lpstr>
      <vt:lpstr>Clínica: degradação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Clínica ampliada e NASF</dc:title>
  <dc:creator>7PRO</dc:creator>
  <cp:lastModifiedBy>Evento</cp:lastModifiedBy>
  <cp:revision>30</cp:revision>
  <dcterms:created xsi:type="dcterms:W3CDTF">2014-11-21T19:43:33Z</dcterms:created>
  <dcterms:modified xsi:type="dcterms:W3CDTF">2014-11-25T19:34:24Z</dcterms:modified>
</cp:coreProperties>
</file>