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85" r:id="rId4"/>
    <p:sldId id="275" r:id="rId5"/>
    <p:sldId id="277" r:id="rId6"/>
    <p:sldId id="280" r:id="rId7"/>
    <p:sldId id="312" r:id="rId8"/>
    <p:sldId id="281" r:id="rId9"/>
    <p:sldId id="282" r:id="rId10"/>
    <p:sldId id="283" r:id="rId11"/>
    <p:sldId id="279" r:id="rId12"/>
    <p:sldId id="286" r:id="rId13"/>
    <p:sldId id="284" r:id="rId14"/>
    <p:sldId id="258" r:id="rId15"/>
    <p:sldId id="290" r:id="rId16"/>
    <p:sldId id="325" r:id="rId17"/>
    <p:sldId id="326" r:id="rId18"/>
    <p:sldId id="289" r:id="rId19"/>
    <p:sldId id="288" r:id="rId20"/>
    <p:sldId id="300" r:id="rId21"/>
    <p:sldId id="301" r:id="rId22"/>
    <p:sldId id="294" r:id="rId23"/>
    <p:sldId id="260" r:id="rId24"/>
    <p:sldId id="295" r:id="rId25"/>
    <p:sldId id="297" r:id="rId26"/>
    <p:sldId id="298" r:id="rId27"/>
    <p:sldId id="299" r:id="rId28"/>
    <p:sldId id="317" r:id="rId29"/>
    <p:sldId id="316" r:id="rId30"/>
    <p:sldId id="296" r:id="rId31"/>
    <p:sldId id="302" r:id="rId32"/>
    <p:sldId id="318" r:id="rId33"/>
    <p:sldId id="303" r:id="rId34"/>
    <p:sldId id="304" r:id="rId35"/>
    <p:sldId id="305" r:id="rId36"/>
    <p:sldId id="307" r:id="rId37"/>
    <p:sldId id="267" r:id="rId38"/>
    <p:sldId id="308" r:id="rId39"/>
    <p:sldId id="313" r:id="rId40"/>
    <p:sldId id="262" r:id="rId41"/>
    <p:sldId id="263" r:id="rId42"/>
    <p:sldId id="314" r:id="rId43"/>
    <p:sldId id="315" r:id="rId44"/>
    <p:sldId id="319" r:id="rId45"/>
    <p:sldId id="320" r:id="rId46"/>
    <p:sldId id="321" r:id="rId47"/>
    <p:sldId id="322" r:id="rId48"/>
    <p:sldId id="323" r:id="rId49"/>
    <p:sldId id="324" r:id="rId50"/>
    <p:sldId id="311" r:id="rId51"/>
    <p:sldId id="327" r:id="rId52"/>
    <p:sldId id="328" r:id="rId53"/>
    <p:sldId id="269" r:id="rId5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2BCED-204D-4E6B-B096-3899033A72F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BFCE30B-B04D-485D-B95F-F159238F1B22}">
      <dgm:prSet phldrT="[Texto]" custT="1"/>
      <dgm:spPr/>
      <dgm:t>
        <a:bodyPr/>
        <a:lstStyle/>
        <a:p>
          <a:r>
            <a:rPr lang="pt-BR" sz="3200" dirty="0" smtClean="0"/>
            <a:t>Academia da Saúde</a:t>
          </a:r>
          <a:endParaRPr lang="pt-BR" sz="3200" dirty="0"/>
        </a:p>
      </dgm:t>
    </dgm:pt>
    <dgm:pt modelId="{2E031201-55AD-4FE7-99A2-2534AD0E510E}" type="parTrans" cxnId="{0CAE7869-4C0D-43DC-842E-2B318B07875B}">
      <dgm:prSet/>
      <dgm:spPr/>
      <dgm:t>
        <a:bodyPr/>
        <a:lstStyle/>
        <a:p>
          <a:endParaRPr lang="pt-BR"/>
        </a:p>
      </dgm:t>
    </dgm:pt>
    <dgm:pt modelId="{E9F89BD8-BD46-47F7-AEEA-75F4157A7654}" type="sibTrans" cxnId="{0CAE7869-4C0D-43DC-842E-2B318B07875B}">
      <dgm:prSet/>
      <dgm:spPr/>
      <dgm:t>
        <a:bodyPr/>
        <a:lstStyle/>
        <a:p>
          <a:endParaRPr lang="pt-BR"/>
        </a:p>
      </dgm:t>
    </dgm:pt>
    <dgm:pt modelId="{B4AB7005-13D3-468B-9696-88E6357AEDE2}">
      <dgm:prSet phldrT="[Texto]"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NASF</a:t>
          </a:r>
          <a:endParaRPr lang="pt-BR" dirty="0"/>
        </a:p>
      </dgm:t>
    </dgm:pt>
    <dgm:pt modelId="{3677D4EC-91E1-4F23-888F-533861D26468}" type="parTrans" cxnId="{793CBF0B-2261-4BB2-86F2-74F7A11F94F7}">
      <dgm:prSet/>
      <dgm:spPr/>
      <dgm:t>
        <a:bodyPr/>
        <a:lstStyle/>
        <a:p>
          <a:endParaRPr lang="pt-BR"/>
        </a:p>
      </dgm:t>
    </dgm:pt>
    <dgm:pt modelId="{F4B43F1E-CB90-4A1F-BCF2-909D293BE84B}" type="sibTrans" cxnId="{793CBF0B-2261-4BB2-86F2-74F7A11F94F7}">
      <dgm:prSet/>
      <dgm:spPr/>
      <dgm:t>
        <a:bodyPr/>
        <a:lstStyle/>
        <a:p>
          <a:endParaRPr lang="pt-BR"/>
        </a:p>
      </dgm:t>
    </dgm:pt>
    <dgm:pt modelId="{778D6F95-23C8-454D-A4AF-1D188DA26E0A}">
      <dgm:prSet phldrT="[Texto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pt-BR" dirty="0" smtClean="0"/>
            <a:t>ESF</a:t>
          </a:r>
          <a:endParaRPr lang="pt-BR" dirty="0"/>
        </a:p>
      </dgm:t>
    </dgm:pt>
    <dgm:pt modelId="{76EE8B5B-1E37-4F65-A9EB-AF7267B7F829}" type="parTrans" cxnId="{3B02838B-604C-4D13-A77C-03EE687E5C87}">
      <dgm:prSet/>
      <dgm:spPr/>
      <dgm:t>
        <a:bodyPr/>
        <a:lstStyle/>
        <a:p>
          <a:endParaRPr lang="pt-BR"/>
        </a:p>
      </dgm:t>
    </dgm:pt>
    <dgm:pt modelId="{9662A1B3-3066-4FE0-9A1A-15D4F4C9AD83}" type="sibTrans" cxnId="{3B02838B-604C-4D13-A77C-03EE687E5C87}">
      <dgm:prSet/>
      <dgm:spPr/>
      <dgm:t>
        <a:bodyPr/>
        <a:lstStyle/>
        <a:p>
          <a:endParaRPr lang="pt-BR"/>
        </a:p>
      </dgm:t>
    </dgm:pt>
    <dgm:pt modelId="{66EE6BF0-5D12-468D-8CBE-FBC2300F7BE9}">
      <dgm:prSet phldrT="[Texto]" custT="1"/>
      <dgm:spPr>
        <a:solidFill>
          <a:schemeClr val="accent4"/>
        </a:solidFill>
      </dgm:spPr>
      <dgm:t>
        <a:bodyPr/>
        <a:lstStyle/>
        <a:p>
          <a:r>
            <a:rPr lang="pt-BR" sz="2000" dirty="0" smtClean="0"/>
            <a:t>Comunidade</a:t>
          </a:r>
          <a:endParaRPr lang="pt-BR" sz="2000" dirty="0"/>
        </a:p>
      </dgm:t>
    </dgm:pt>
    <dgm:pt modelId="{A1AE4A16-EF72-44A7-8AFD-54A28A96B9CF}" type="parTrans" cxnId="{63CCEB89-9BB4-49DC-8630-E52014733ED2}">
      <dgm:prSet/>
      <dgm:spPr/>
      <dgm:t>
        <a:bodyPr/>
        <a:lstStyle/>
        <a:p>
          <a:endParaRPr lang="pt-BR"/>
        </a:p>
      </dgm:t>
    </dgm:pt>
    <dgm:pt modelId="{DD8D2D05-C9D9-4489-820D-147DEDFE666A}" type="sibTrans" cxnId="{63CCEB89-9BB4-49DC-8630-E52014733ED2}">
      <dgm:prSet/>
      <dgm:spPr/>
      <dgm:t>
        <a:bodyPr/>
        <a:lstStyle/>
        <a:p>
          <a:endParaRPr lang="pt-BR"/>
        </a:p>
      </dgm:t>
    </dgm:pt>
    <dgm:pt modelId="{34E1C0E2-C905-414D-A932-3A51AD7DCC66}" type="pres">
      <dgm:prSet presAssocID="{F412BCED-204D-4E6B-B096-3899033A72F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B1EEB66-F230-4D5A-98A9-995D5504AA00}" type="pres">
      <dgm:prSet presAssocID="{EBFCE30B-B04D-485D-B95F-F159238F1B22}" presName="node" presStyleLbl="node1" presStyleIdx="0" presStyleCnt="4" custScaleX="1561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DD1636-91B6-4FF3-BDD7-998EE747E5A2}" type="pres">
      <dgm:prSet presAssocID="{E9F89BD8-BD46-47F7-AEEA-75F4157A7654}" presName="sibTrans" presStyleLbl="sibTrans2D1" presStyleIdx="0" presStyleCnt="4"/>
      <dgm:spPr/>
      <dgm:t>
        <a:bodyPr/>
        <a:lstStyle/>
        <a:p>
          <a:endParaRPr lang="pt-BR"/>
        </a:p>
      </dgm:t>
    </dgm:pt>
    <dgm:pt modelId="{9499E70A-3F21-4A58-9E9A-0CC8E1808DFE}" type="pres">
      <dgm:prSet presAssocID="{E9F89BD8-BD46-47F7-AEEA-75F4157A7654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5EAA5251-3B6A-48B4-ABA7-37674C9437C2}" type="pres">
      <dgm:prSet presAssocID="{B4AB7005-13D3-468B-9696-88E6357AEDE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E862F8-4F2C-4F11-9D59-EDCBD6BDB84E}" type="pres">
      <dgm:prSet presAssocID="{F4B43F1E-CB90-4A1F-BCF2-909D293BE84B}" presName="sibTrans" presStyleLbl="sibTrans2D1" presStyleIdx="1" presStyleCnt="4"/>
      <dgm:spPr/>
      <dgm:t>
        <a:bodyPr/>
        <a:lstStyle/>
        <a:p>
          <a:endParaRPr lang="pt-BR"/>
        </a:p>
      </dgm:t>
    </dgm:pt>
    <dgm:pt modelId="{F565B7DE-E51B-4C97-B9DD-7F244E4D6E80}" type="pres">
      <dgm:prSet presAssocID="{F4B43F1E-CB90-4A1F-BCF2-909D293BE84B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6F3B4920-586A-4563-84BA-4193D3CE29F2}" type="pres">
      <dgm:prSet presAssocID="{778D6F95-23C8-454D-A4AF-1D188DA26E0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238D42-35DD-45E4-9CD9-F8D7DB58FFEF}" type="pres">
      <dgm:prSet presAssocID="{9662A1B3-3066-4FE0-9A1A-15D4F4C9AD83}" presName="sibTrans" presStyleLbl="sibTrans2D1" presStyleIdx="2" presStyleCnt="4"/>
      <dgm:spPr/>
      <dgm:t>
        <a:bodyPr/>
        <a:lstStyle/>
        <a:p>
          <a:endParaRPr lang="pt-BR"/>
        </a:p>
      </dgm:t>
    </dgm:pt>
    <dgm:pt modelId="{A5D47436-D03A-4776-A823-D66771927D04}" type="pres">
      <dgm:prSet presAssocID="{9662A1B3-3066-4FE0-9A1A-15D4F4C9AD83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833ECA24-2F5C-445A-86E2-0418F5C433FE}" type="pres">
      <dgm:prSet presAssocID="{66EE6BF0-5D12-468D-8CBE-FBC2300F7BE9}" presName="node" presStyleLbl="node1" presStyleIdx="3" presStyleCnt="4" custScaleX="129751" custScaleY="1171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5845B3-4E79-414C-9041-74BBE4118D6A}" type="pres">
      <dgm:prSet presAssocID="{DD8D2D05-C9D9-4489-820D-147DEDFE666A}" presName="sibTrans" presStyleLbl="sibTrans2D1" presStyleIdx="3" presStyleCnt="4"/>
      <dgm:spPr/>
      <dgm:t>
        <a:bodyPr/>
        <a:lstStyle/>
        <a:p>
          <a:endParaRPr lang="pt-BR"/>
        </a:p>
      </dgm:t>
    </dgm:pt>
    <dgm:pt modelId="{CFD12A12-59AC-4027-8C5A-7DBFBF98A048}" type="pres">
      <dgm:prSet presAssocID="{DD8D2D05-C9D9-4489-820D-147DEDFE666A}" presName="connectorText" presStyleLbl="sibTrans2D1" presStyleIdx="3" presStyleCnt="4"/>
      <dgm:spPr/>
      <dgm:t>
        <a:bodyPr/>
        <a:lstStyle/>
        <a:p>
          <a:endParaRPr lang="pt-BR"/>
        </a:p>
      </dgm:t>
    </dgm:pt>
  </dgm:ptLst>
  <dgm:cxnLst>
    <dgm:cxn modelId="{7EC08318-51CF-42E7-B428-2B3ADBA94613}" type="presOf" srcId="{F4B43F1E-CB90-4A1F-BCF2-909D293BE84B}" destId="{F565B7DE-E51B-4C97-B9DD-7F244E4D6E80}" srcOrd="1" destOrd="0" presId="urn:microsoft.com/office/officeart/2005/8/layout/cycle2"/>
    <dgm:cxn modelId="{709ACEE4-9FD0-4CE9-B0F8-44011C67DC78}" type="presOf" srcId="{66EE6BF0-5D12-468D-8CBE-FBC2300F7BE9}" destId="{833ECA24-2F5C-445A-86E2-0418F5C433FE}" srcOrd="0" destOrd="0" presId="urn:microsoft.com/office/officeart/2005/8/layout/cycle2"/>
    <dgm:cxn modelId="{3B02838B-604C-4D13-A77C-03EE687E5C87}" srcId="{F412BCED-204D-4E6B-B096-3899033A72FD}" destId="{778D6F95-23C8-454D-A4AF-1D188DA26E0A}" srcOrd="2" destOrd="0" parTransId="{76EE8B5B-1E37-4F65-A9EB-AF7267B7F829}" sibTransId="{9662A1B3-3066-4FE0-9A1A-15D4F4C9AD83}"/>
    <dgm:cxn modelId="{793CBF0B-2261-4BB2-86F2-74F7A11F94F7}" srcId="{F412BCED-204D-4E6B-B096-3899033A72FD}" destId="{B4AB7005-13D3-468B-9696-88E6357AEDE2}" srcOrd="1" destOrd="0" parTransId="{3677D4EC-91E1-4F23-888F-533861D26468}" sibTransId="{F4B43F1E-CB90-4A1F-BCF2-909D293BE84B}"/>
    <dgm:cxn modelId="{03A22A02-73B8-4D7D-B411-06BCBB49B5D5}" type="presOf" srcId="{F4B43F1E-CB90-4A1F-BCF2-909D293BE84B}" destId="{11E862F8-4F2C-4F11-9D59-EDCBD6BDB84E}" srcOrd="0" destOrd="0" presId="urn:microsoft.com/office/officeart/2005/8/layout/cycle2"/>
    <dgm:cxn modelId="{64B837E0-E723-4F3F-9E2E-1A2CA237C156}" type="presOf" srcId="{F412BCED-204D-4E6B-B096-3899033A72FD}" destId="{34E1C0E2-C905-414D-A932-3A51AD7DCC66}" srcOrd="0" destOrd="0" presId="urn:microsoft.com/office/officeart/2005/8/layout/cycle2"/>
    <dgm:cxn modelId="{A46D3713-0608-4E94-AE41-1B3B8E7BB57C}" type="presOf" srcId="{9662A1B3-3066-4FE0-9A1A-15D4F4C9AD83}" destId="{A4238D42-35DD-45E4-9CD9-F8D7DB58FFEF}" srcOrd="0" destOrd="0" presId="urn:microsoft.com/office/officeart/2005/8/layout/cycle2"/>
    <dgm:cxn modelId="{CD474028-6672-4354-99F6-D0D3B45C68AA}" type="presOf" srcId="{B4AB7005-13D3-468B-9696-88E6357AEDE2}" destId="{5EAA5251-3B6A-48B4-ABA7-37674C9437C2}" srcOrd="0" destOrd="0" presId="urn:microsoft.com/office/officeart/2005/8/layout/cycle2"/>
    <dgm:cxn modelId="{6FBA0169-5675-4C1E-9EB1-A9AD3EDCD68E}" type="presOf" srcId="{E9F89BD8-BD46-47F7-AEEA-75F4157A7654}" destId="{9499E70A-3F21-4A58-9E9A-0CC8E1808DFE}" srcOrd="1" destOrd="0" presId="urn:microsoft.com/office/officeart/2005/8/layout/cycle2"/>
    <dgm:cxn modelId="{53DA2145-4B52-4DC0-9AFE-1ABE10E32115}" type="presOf" srcId="{9662A1B3-3066-4FE0-9A1A-15D4F4C9AD83}" destId="{A5D47436-D03A-4776-A823-D66771927D04}" srcOrd="1" destOrd="0" presId="urn:microsoft.com/office/officeart/2005/8/layout/cycle2"/>
    <dgm:cxn modelId="{5CFE67B0-580E-400C-A7D4-BD0A30520484}" type="presOf" srcId="{DD8D2D05-C9D9-4489-820D-147DEDFE666A}" destId="{CFD12A12-59AC-4027-8C5A-7DBFBF98A048}" srcOrd="1" destOrd="0" presId="urn:microsoft.com/office/officeart/2005/8/layout/cycle2"/>
    <dgm:cxn modelId="{63CCEB89-9BB4-49DC-8630-E52014733ED2}" srcId="{F412BCED-204D-4E6B-B096-3899033A72FD}" destId="{66EE6BF0-5D12-468D-8CBE-FBC2300F7BE9}" srcOrd="3" destOrd="0" parTransId="{A1AE4A16-EF72-44A7-8AFD-54A28A96B9CF}" sibTransId="{DD8D2D05-C9D9-4489-820D-147DEDFE666A}"/>
    <dgm:cxn modelId="{0CAE7869-4C0D-43DC-842E-2B318B07875B}" srcId="{F412BCED-204D-4E6B-B096-3899033A72FD}" destId="{EBFCE30B-B04D-485D-B95F-F159238F1B22}" srcOrd="0" destOrd="0" parTransId="{2E031201-55AD-4FE7-99A2-2534AD0E510E}" sibTransId="{E9F89BD8-BD46-47F7-AEEA-75F4157A7654}"/>
    <dgm:cxn modelId="{6285CBC5-CD06-44F4-86F3-C8C22B9E3F56}" type="presOf" srcId="{DD8D2D05-C9D9-4489-820D-147DEDFE666A}" destId="{9C5845B3-4E79-414C-9041-74BBE4118D6A}" srcOrd="0" destOrd="0" presId="urn:microsoft.com/office/officeart/2005/8/layout/cycle2"/>
    <dgm:cxn modelId="{AF8F1EE4-100E-45F9-9638-079BA008D89F}" type="presOf" srcId="{EBFCE30B-B04D-485D-B95F-F159238F1B22}" destId="{1B1EEB66-F230-4D5A-98A9-995D5504AA00}" srcOrd="0" destOrd="0" presId="urn:microsoft.com/office/officeart/2005/8/layout/cycle2"/>
    <dgm:cxn modelId="{60E5DF40-B37C-43C6-AA29-3D642620B22E}" type="presOf" srcId="{778D6F95-23C8-454D-A4AF-1D188DA26E0A}" destId="{6F3B4920-586A-4563-84BA-4193D3CE29F2}" srcOrd="0" destOrd="0" presId="urn:microsoft.com/office/officeart/2005/8/layout/cycle2"/>
    <dgm:cxn modelId="{7BBB5625-5777-4E36-9BCA-D3BC4A8AC7A9}" type="presOf" srcId="{E9F89BD8-BD46-47F7-AEEA-75F4157A7654}" destId="{5EDD1636-91B6-4FF3-BDD7-998EE747E5A2}" srcOrd="0" destOrd="0" presId="urn:microsoft.com/office/officeart/2005/8/layout/cycle2"/>
    <dgm:cxn modelId="{1FB7FC59-AE74-4BFC-8DA1-42B795C8417D}" type="presParOf" srcId="{34E1C0E2-C905-414D-A932-3A51AD7DCC66}" destId="{1B1EEB66-F230-4D5A-98A9-995D5504AA00}" srcOrd="0" destOrd="0" presId="urn:microsoft.com/office/officeart/2005/8/layout/cycle2"/>
    <dgm:cxn modelId="{2EFFFFE9-5964-4575-B079-DF6EBBF913ED}" type="presParOf" srcId="{34E1C0E2-C905-414D-A932-3A51AD7DCC66}" destId="{5EDD1636-91B6-4FF3-BDD7-998EE747E5A2}" srcOrd="1" destOrd="0" presId="urn:microsoft.com/office/officeart/2005/8/layout/cycle2"/>
    <dgm:cxn modelId="{0C1ECB45-F3D2-435A-8A8E-981FE73995C9}" type="presParOf" srcId="{5EDD1636-91B6-4FF3-BDD7-998EE747E5A2}" destId="{9499E70A-3F21-4A58-9E9A-0CC8E1808DFE}" srcOrd="0" destOrd="0" presId="urn:microsoft.com/office/officeart/2005/8/layout/cycle2"/>
    <dgm:cxn modelId="{46C5A7F7-C135-4D51-B649-39584610506E}" type="presParOf" srcId="{34E1C0E2-C905-414D-A932-3A51AD7DCC66}" destId="{5EAA5251-3B6A-48B4-ABA7-37674C9437C2}" srcOrd="2" destOrd="0" presId="urn:microsoft.com/office/officeart/2005/8/layout/cycle2"/>
    <dgm:cxn modelId="{94F78296-9B3F-434D-9512-2878E5D1852D}" type="presParOf" srcId="{34E1C0E2-C905-414D-A932-3A51AD7DCC66}" destId="{11E862F8-4F2C-4F11-9D59-EDCBD6BDB84E}" srcOrd="3" destOrd="0" presId="urn:microsoft.com/office/officeart/2005/8/layout/cycle2"/>
    <dgm:cxn modelId="{51851FC0-B665-422C-B467-08FC4DE148DD}" type="presParOf" srcId="{11E862F8-4F2C-4F11-9D59-EDCBD6BDB84E}" destId="{F565B7DE-E51B-4C97-B9DD-7F244E4D6E80}" srcOrd="0" destOrd="0" presId="urn:microsoft.com/office/officeart/2005/8/layout/cycle2"/>
    <dgm:cxn modelId="{09A40710-9069-401F-B6A1-47577361A8DA}" type="presParOf" srcId="{34E1C0E2-C905-414D-A932-3A51AD7DCC66}" destId="{6F3B4920-586A-4563-84BA-4193D3CE29F2}" srcOrd="4" destOrd="0" presId="urn:microsoft.com/office/officeart/2005/8/layout/cycle2"/>
    <dgm:cxn modelId="{397A66F7-E6EB-4904-9CEF-E0A5EAAC65F1}" type="presParOf" srcId="{34E1C0E2-C905-414D-A932-3A51AD7DCC66}" destId="{A4238D42-35DD-45E4-9CD9-F8D7DB58FFEF}" srcOrd="5" destOrd="0" presId="urn:microsoft.com/office/officeart/2005/8/layout/cycle2"/>
    <dgm:cxn modelId="{2445B8C6-7173-4B03-B483-0DBF2A841F9B}" type="presParOf" srcId="{A4238D42-35DD-45E4-9CD9-F8D7DB58FFEF}" destId="{A5D47436-D03A-4776-A823-D66771927D04}" srcOrd="0" destOrd="0" presId="urn:microsoft.com/office/officeart/2005/8/layout/cycle2"/>
    <dgm:cxn modelId="{D7A7F0DA-7378-4363-9CEF-BD4463EFDD87}" type="presParOf" srcId="{34E1C0E2-C905-414D-A932-3A51AD7DCC66}" destId="{833ECA24-2F5C-445A-86E2-0418F5C433FE}" srcOrd="6" destOrd="0" presId="urn:microsoft.com/office/officeart/2005/8/layout/cycle2"/>
    <dgm:cxn modelId="{A62D0CD6-5CB7-43FB-A8E5-E5753CEEAE35}" type="presParOf" srcId="{34E1C0E2-C905-414D-A932-3A51AD7DCC66}" destId="{9C5845B3-4E79-414C-9041-74BBE4118D6A}" srcOrd="7" destOrd="0" presId="urn:microsoft.com/office/officeart/2005/8/layout/cycle2"/>
    <dgm:cxn modelId="{5E881CB7-695B-4CD5-8B78-6F1693C7071A}" type="presParOf" srcId="{9C5845B3-4E79-414C-9041-74BBE4118D6A}" destId="{CFD12A12-59AC-4027-8C5A-7DBFBF98A048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8642A-BE21-4238-9A14-84E672800965}" type="datetimeFigureOut">
              <a:rPr lang="pt-BR" smtClean="0"/>
              <a:pPr/>
              <a:t>25/11/2014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1DA1-F5A5-4E30-A232-0279E400CB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Pictures\Nova%20pasta%20(8)\MOV07022.M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mailto:alinecarla_fisio@hot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aude@picarras.sc.gov.br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1428760"/>
          </a:xfrm>
        </p:spPr>
        <p:txBody>
          <a:bodyPr>
            <a:normAutofit/>
          </a:bodyPr>
          <a:lstStyle/>
          <a:p>
            <a:r>
              <a:rPr lang="pt-BR" sz="4000" b="1" dirty="0" smtClean="0"/>
              <a:t>ACADEMIA DA SAÚDE</a:t>
            </a:r>
            <a:endParaRPr lang="pt-BR" sz="4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24" y="2285992"/>
            <a:ext cx="7858180" cy="3071834"/>
          </a:xfrm>
        </p:spPr>
        <p:txBody>
          <a:bodyPr>
            <a:noAutofit/>
          </a:bodyPr>
          <a:lstStyle/>
          <a:p>
            <a:r>
              <a:rPr lang="pt-BR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Espaço de Vivências -  </a:t>
            </a:r>
          </a:p>
          <a:p>
            <a:endParaRPr lang="pt-BR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Experiência do Pólo de </a:t>
            </a:r>
          </a:p>
          <a:p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Balneário Piçarras/SC</a:t>
            </a:r>
          </a:p>
          <a:p>
            <a:endParaRPr lang="pt-BR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pt-BR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Aline Carla </a:t>
            </a:r>
            <a:r>
              <a:rPr lang="pt-BR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Sant’Anna</a:t>
            </a:r>
            <a:endParaRPr lang="pt-BR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Atividades Realizadas</a:t>
            </a:r>
            <a:r>
              <a:rPr lang="pt-BR" b="1" dirty="0" smtClean="0">
                <a:solidFill>
                  <a:srgbClr val="FF0000"/>
                </a:solidFill>
              </a:rPr>
              <a:t/>
            </a:r>
            <a:br>
              <a:rPr lang="pt-BR" b="1" dirty="0" smtClean="0">
                <a:solidFill>
                  <a:srgbClr val="FF0000"/>
                </a:solidFill>
              </a:rPr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charset="0"/>
              </a:rPr>
              <a:t>Nosso Pólo procura seguir as diretrizes do Programa: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dirty="0" smtClean="0">
                <a:latin typeface="Calibri" charset="0"/>
              </a:rPr>
              <a:t>referenciar-se como um dispositivo/estratégia de promoção, prevenção e </a:t>
            </a:r>
            <a:r>
              <a:rPr lang="pt-BR" b="1" dirty="0" smtClean="0">
                <a:latin typeface="Calibri" charset="0"/>
              </a:rPr>
              <a:t>atenção à saúde</a:t>
            </a:r>
            <a:r>
              <a:rPr lang="pt-BR" dirty="0" smtClean="0">
                <a:latin typeface="Calibri" charset="0"/>
              </a:rPr>
              <a:t>;</a:t>
            </a:r>
          </a:p>
          <a:p>
            <a:pPr algn="just">
              <a:buNone/>
            </a:pPr>
            <a:endParaRPr lang="pt-BR" dirty="0" smtClean="0">
              <a:latin typeface="Calibri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dirty="0" smtClean="0">
                <a:latin typeface="Calibri" charset="0"/>
              </a:rPr>
              <a:t>Espaço </a:t>
            </a:r>
            <a:r>
              <a:rPr lang="pt-BR" b="1" dirty="0" smtClean="0">
                <a:latin typeface="Calibri" charset="0"/>
              </a:rPr>
              <a:t>de produção e vivências</a:t>
            </a:r>
            <a:r>
              <a:rPr lang="pt-BR" dirty="0" smtClean="0">
                <a:latin typeface="Calibri" charset="0"/>
              </a:rPr>
              <a:t> para construção coletiva  e individual de modos de vida saudáveis.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3600" b="1" dirty="0" smtClean="0"/>
              <a:t>Desafios:</a:t>
            </a:r>
          </a:p>
          <a:p>
            <a:pPr algn="just">
              <a:buNone/>
            </a:pPr>
            <a:r>
              <a:rPr lang="pt-BR" sz="3600" dirty="0" smtClean="0"/>
              <a:t>    Reduzir a </a:t>
            </a:r>
            <a:r>
              <a:rPr lang="pt-BR" sz="3600" dirty="0" err="1" smtClean="0"/>
              <a:t>morbimortalidade</a:t>
            </a:r>
            <a:r>
              <a:rPr lang="pt-BR" sz="3600" dirty="0" smtClean="0"/>
              <a:t> pelas  doenças crônicas não transmissíveis e vigilância de seus fatores de risco através da prática de atividade física orientada, monitorada, visando assim fortalecer as ações de promoção de saúde no Município de Balneário Piçarras e tornando a Academia da saúde um espaço de vivências para comunidade.</a:t>
            </a:r>
          </a:p>
          <a:p>
            <a:pPr algn="just">
              <a:buNone/>
            </a:pPr>
            <a:endParaRPr lang="pt-BR" sz="3600" dirty="0" smtClean="0"/>
          </a:p>
          <a:p>
            <a:pPr algn="just">
              <a:buNone/>
            </a:pPr>
            <a:endParaRPr lang="pt-B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Fachada da Academia</a:t>
            </a:r>
            <a:endParaRPr lang="pt-BR" dirty="0"/>
          </a:p>
        </p:txBody>
      </p:sp>
      <p:pic>
        <p:nvPicPr>
          <p:cNvPr id="4" name="Espaço Reservado para Conteúdo 3" descr="DSC072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8566" y="1600200"/>
            <a:ext cx="678686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LOGGER_PHOTO_ID_5127215151425734946" descr="Artr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7675"/>
            <a:ext cx="6952702" cy="639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5400" b="1" dirty="0" smtClean="0"/>
              <a:t>Práticas Corporais / Atividade Física</a:t>
            </a:r>
            <a:endParaRPr lang="pt-BR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 Ginástica Global</a:t>
            </a:r>
            <a:endParaRPr lang="pt-BR" b="1" dirty="0"/>
          </a:p>
        </p:txBody>
      </p:sp>
      <p:pic>
        <p:nvPicPr>
          <p:cNvPr id="1026" name="Picture 2" descr="C:\Users\Controle &amp; Avaliação\Pictures\Aline\10152438_1479432432293365_3198441717886011810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Ginástica Global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Irene de Borba</a:t>
            </a:r>
          </a:p>
          <a:p>
            <a:pPr>
              <a:buNone/>
            </a:pPr>
            <a:r>
              <a:rPr lang="pt-BR" b="1" dirty="0" smtClean="0"/>
              <a:t>Dias</a:t>
            </a:r>
            <a:r>
              <a:rPr lang="pt-BR" dirty="0" smtClean="0"/>
              <a:t>: Segundas, Quartas e sextas-feiras</a:t>
            </a:r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Matutino : 7:00 às 8:00 (todas as idades)</a:t>
            </a:r>
          </a:p>
          <a:p>
            <a:pPr>
              <a:buNone/>
            </a:pPr>
            <a:r>
              <a:rPr lang="pt-BR" dirty="0" smtClean="0"/>
              <a:t>                        8:00 às 9:00 (todas as idades)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ZUMBA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Profissional</a:t>
            </a:r>
            <a:r>
              <a:rPr lang="pt-BR" dirty="0" smtClean="0"/>
              <a:t>: Aline </a:t>
            </a:r>
            <a:r>
              <a:rPr lang="pt-BR" dirty="0" err="1" smtClean="0"/>
              <a:t>Sant’Anna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Dias</a:t>
            </a:r>
            <a:r>
              <a:rPr lang="pt-BR" dirty="0" smtClean="0"/>
              <a:t>: Segundas, Quartas e sextas-feiras</a:t>
            </a:r>
            <a:br>
              <a:rPr lang="pt-BR" dirty="0" smtClean="0"/>
            </a:br>
            <a:r>
              <a:rPr lang="pt-BR" b="1" dirty="0" smtClean="0"/>
              <a:t>Horários:    19 : 30</a:t>
            </a:r>
            <a:br>
              <a:rPr lang="pt-BR" b="1" dirty="0" smtClean="0"/>
            </a:b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496"/>
            <a:ext cx="6643734" cy="362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ZUMBA</a:t>
            </a:r>
            <a:endParaRPr lang="pt-BR" dirty="0"/>
          </a:p>
        </p:txBody>
      </p:sp>
      <p:pic>
        <p:nvPicPr>
          <p:cNvPr id="4" name="MOV07022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5" y="1214422"/>
            <a:ext cx="6888206" cy="4933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Karatê</a:t>
            </a:r>
            <a:endParaRPr lang="pt-BR" dirty="0"/>
          </a:p>
        </p:txBody>
      </p:sp>
      <p:pic>
        <p:nvPicPr>
          <p:cNvPr id="4" name="Espaço Reservado para Conteúdo 3" descr="DSC07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3017309" cy="4525963"/>
          </a:xfrm>
        </p:spPr>
      </p:pic>
      <p:pic>
        <p:nvPicPr>
          <p:cNvPr id="5" name="Espaço Reservado para Conteúdo 3" descr="DSC072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2371" y="1714488"/>
            <a:ext cx="5331629" cy="3554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680363"/>
            <a:ext cx="2214546" cy="217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Karatê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 Fernanda Gabriela </a:t>
            </a:r>
            <a:r>
              <a:rPr lang="pt-BR" dirty="0" err="1" smtClean="0"/>
              <a:t>Godry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Dias</a:t>
            </a:r>
            <a:r>
              <a:rPr lang="pt-BR" dirty="0" smtClean="0"/>
              <a:t>: Segundas, Quartas e sextas-feiras</a:t>
            </a:r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Matutino : 10:00 às 11:00 (todas as idades)</a:t>
            </a:r>
          </a:p>
          <a:p>
            <a:r>
              <a:rPr lang="pt-BR" dirty="0" smtClean="0"/>
              <a:t>Vespertino:  13:30 às 14:30 (5 à 10 anos)</a:t>
            </a:r>
          </a:p>
          <a:p>
            <a:pPr>
              <a:buNone/>
            </a:pPr>
            <a:r>
              <a:rPr lang="pt-BR" dirty="0" smtClean="0"/>
              <a:t>                          14:30 às 16:00 (10 à 15 anos)</a:t>
            </a:r>
          </a:p>
          <a:p>
            <a:r>
              <a:rPr lang="pt-BR" dirty="0" smtClean="0"/>
              <a:t>Noturno: 18:30 às 20:00 (todas as idades/rendimento)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b="1" i="1" u="sng" dirty="0" smtClean="0"/>
              <a:t>O município:</a:t>
            </a:r>
          </a:p>
          <a:p>
            <a:pPr algn="ctr">
              <a:buNone/>
            </a:pPr>
            <a:endParaRPr lang="pt-BR" sz="4000" b="1" i="1" u="sng" dirty="0" smtClean="0"/>
          </a:p>
          <a:p>
            <a:pPr algn="just">
              <a:buNone/>
            </a:pPr>
            <a:r>
              <a:rPr lang="pt-BR" sz="4000" dirty="0" smtClean="0"/>
              <a:t>  </a:t>
            </a:r>
          </a:p>
          <a:p>
            <a:pPr algn="just">
              <a:buNone/>
            </a:pPr>
            <a:r>
              <a:rPr lang="pt-BR" sz="4000" dirty="0" smtClean="0"/>
              <a:t>  </a:t>
            </a:r>
            <a:r>
              <a:rPr lang="pt-BR" sz="3600" dirty="0" smtClean="0"/>
              <a:t>Balneário Piçarras possui uma área de 85,4</a:t>
            </a:r>
            <a:r>
              <a:rPr lang="pt-BR" sz="3600" dirty="0" err="1" smtClean="0"/>
              <a:t>km²</a:t>
            </a:r>
            <a:r>
              <a:rPr lang="pt-BR" sz="3600" dirty="0" smtClean="0"/>
              <a:t> e está situado na meso-região do Vale do Itajaí e faz parte da Associação dos Municípios da Foz do Rio Itajaí Açu - AMFRI.</a:t>
            </a:r>
          </a:p>
          <a:p>
            <a:pPr algn="just"/>
            <a:endParaRPr lang="pt-BR" sz="4000" dirty="0" smtClean="0"/>
          </a:p>
          <a:p>
            <a:pPr algn="just"/>
            <a:endParaRPr lang="pt-BR" sz="4000" dirty="0" smtClean="0"/>
          </a:p>
          <a:p>
            <a:pPr algn="just">
              <a:buNone/>
            </a:pPr>
            <a:endParaRPr lang="pt-BR" sz="4000" dirty="0"/>
          </a:p>
        </p:txBody>
      </p:sp>
      <p:pic>
        <p:nvPicPr>
          <p:cNvPr id="4" name="Espaço Reservado para Conteúdo 3" descr="8005_resize_680_2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428604"/>
            <a:ext cx="3054239" cy="2214554"/>
          </a:xfrm>
          <a:prstGeom prst="rect">
            <a:avLst/>
          </a:prstGeom>
        </p:spPr>
      </p:pic>
      <p:pic>
        <p:nvPicPr>
          <p:cNvPr id="5" name="Espaço Reservado para Conteúdo 3" descr="download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1" y="500041"/>
            <a:ext cx="2571767" cy="1926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Dança Sênior</a:t>
            </a:r>
            <a:endParaRPr lang="pt-BR" b="1" dirty="0"/>
          </a:p>
        </p:txBody>
      </p:sp>
      <p:pic>
        <p:nvPicPr>
          <p:cNvPr id="4098" name="Picture 2" descr="C:\Users\Controle &amp; Avaliação\Pictures\Aline\10440910_1495689084001033_5122527070081531893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66887" y="1600200"/>
            <a:ext cx="681022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Dança Sênior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Profissionais</a:t>
            </a:r>
            <a:r>
              <a:rPr lang="pt-BR" dirty="0" smtClean="0"/>
              <a:t>: Sonia </a:t>
            </a:r>
            <a:r>
              <a:rPr lang="pt-BR" dirty="0" err="1" smtClean="0"/>
              <a:t>Wincler</a:t>
            </a:r>
            <a:r>
              <a:rPr lang="pt-BR" dirty="0" smtClean="0"/>
              <a:t> (</a:t>
            </a:r>
            <a:r>
              <a:rPr lang="pt-BR" dirty="0" err="1" smtClean="0"/>
              <a:t>Fonoaudiologa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                          Talita Vieira (Fisioterapeuta)</a:t>
            </a:r>
          </a:p>
          <a:p>
            <a:pPr>
              <a:buNone/>
            </a:pPr>
            <a:r>
              <a:rPr lang="pt-BR" b="1" dirty="0" smtClean="0"/>
              <a:t>Dias</a:t>
            </a:r>
            <a:r>
              <a:rPr lang="pt-BR" dirty="0" smtClean="0"/>
              <a:t>: Terças -feiras</a:t>
            </a:r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Vespertino : 13:30 às 15:00 (Idosos)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642379" cy="647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21431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4400" b="1" dirty="0" smtClean="0"/>
              <a:t>Práticas Integrativas e Complementares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err="1" smtClean="0"/>
              <a:t>Lian</a:t>
            </a:r>
            <a:r>
              <a:rPr lang="pt-BR" b="1" dirty="0" smtClean="0"/>
              <a:t> </a:t>
            </a:r>
            <a:r>
              <a:rPr lang="pt-BR" b="1" dirty="0" err="1" smtClean="0"/>
              <a:t>Gong</a:t>
            </a:r>
            <a:endParaRPr lang="pt-BR" b="1" dirty="0"/>
          </a:p>
        </p:txBody>
      </p:sp>
      <p:pic>
        <p:nvPicPr>
          <p:cNvPr id="3074" name="Picture 2" descr="C:\Users\Controle &amp; Avaliação\Pictures\Aline\1012682_1479432452293363_5530956104955991022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Lian</a:t>
            </a:r>
            <a:r>
              <a:rPr lang="pt-BR" dirty="0" smtClean="0"/>
              <a:t> </a:t>
            </a:r>
            <a:r>
              <a:rPr lang="pt-BR" dirty="0" err="1" smtClean="0"/>
              <a:t>Gong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Priscila Cardoso Jorge</a:t>
            </a:r>
          </a:p>
          <a:p>
            <a:pPr>
              <a:buNone/>
            </a:pPr>
            <a:r>
              <a:rPr lang="pt-BR" b="1" dirty="0" smtClean="0"/>
              <a:t>Dia</a:t>
            </a:r>
            <a:r>
              <a:rPr lang="pt-BR" dirty="0" smtClean="0"/>
              <a:t>:  </a:t>
            </a:r>
            <a:r>
              <a:rPr lang="pt-BR" dirty="0" err="1" smtClean="0"/>
              <a:t>Quartas-feiras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Matutino : 9:00 às 10:00 (todas as idades)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Aula de </a:t>
            </a:r>
            <a:r>
              <a:rPr lang="pt-BR" b="1" dirty="0" err="1" smtClean="0"/>
              <a:t>Shantala</a:t>
            </a:r>
            <a:endParaRPr lang="pt-BR" b="1" dirty="0"/>
          </a:p>
        </p:txBody>
      </p:sp>
      <p:pic>
        <p:nvPicPr>
          <p:cNvPr id="7170" name="Picture 2" descr="C:\Users\Controle &amp; Avaliação\Pictures\Aline\10373134_1479433555626586_275830025205416472_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Aula de </a:t>
            </a:r>
            <a:r>
              <a:rPr lang="pt-BR" b="1" dirty="0" err="1" smtClean="0"/>
              <a:t>Shantala</a:t>
            </a:r>
            <a:endParaRPr lang="pt-BR" b="1" dirty="0"/>
          </a:p>
        </p:txBody>
      </p:sp>
      <p:pic>
        <p:nvPicPr>
          <p:cNvPr id="8194" name="Picture 2" descr="C:\Users\Controle &amp; Avaliação\Pictures\Aline\10402629_1479433705626571_8734174332105844950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Shantala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Priscila Cardoso Jorge</a:t>
            </a:r>
          </a:p>
          <a:p>
            <a:pPr>
              <a:buNone/>
            </a:pPr>
            <a:r>
              <a:rPr lang="pt-BR" b="1" dirty="0" smtClean="0"/>
              <a:t>Dia</a:t>
            </a:r>
            <a:r>
              <a:rPr lang="pt-BR" dirty="0" smtClean="0"/>
              <a:t>:  </a:t>
            </a:r>
            <a:r>
              <a:rPr lang="pt-BR" dirty="0" err="1" smtClean="0"/>
              <a:t>Quintas-feiras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Vespertino :  15:30  às 16:30 (todas as gestantes e pessoas interessadas)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Yoga</a:t>
            </a:r>
            <a:endParaRPr lang="pt-BR" dirty="0"/>
          </a:p>
        </p:txBody>
      </p:sp>
      <p:pic>
        <p:nvPicPr>
          <p:cNvPr id="2050" name="Picture 2" descr="C:\Users\Controle &amp; Avaliação\Pictures\DSC072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Yoga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Angelina </a:t>
            </a:r>
            <a:r>
              <a:rPr lang="pt-BR" dirty="0" err="1" smtClean="0"/>
              <a:t>Blahobrazoff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Dia</a:t>
            </a:r>
            <a:r>
              <a:rPr lang="pt-BR" dirty="0" smtClean="0"/>
              <a:t>:  Terças e </a:t>
            </a:r>
            <a:r>
              <a:rPr lang="pt-BR" dirty="0" err="1" smtClean="0"/>
              <a:t>Quintas-feiras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Matutino :  9:30  às 10:30 (todas as gestantes e pessoas interessadas)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População :  19.329 habitantes</a:t>
            </a:r>
          </a:p>
          <a:p>
            <a:pPr algn="just"/>
            <a:r>
              <a:rPr lang="pt-BR" dirty="0" smtClean="0"/>
              <a:t>07 ESF: 100% de cobertura</a:t>
            </a:r>
          </a:p>
          <a:p>
            <a:pPr algn="just"/>
            <a:r>
              <a:rPr lang="pt-BR" dirty="0" smtClean="0"/>
              <a:t>06 ESB: 100% de cobertura</a:t>
            </a:r>
          </a:p>
          <a:p>
            <a:pPr algn="just"/>
            <a:r>
              <a:rPr lang="pt-BR" dirty="0" smtClean="0"/>
              <a:t>01 NASF Federal Modalidade 1</a:t>
            </a:r>
          </a:p>
          <a:p>
            <a:pPr algn="just"/>
            <a:endParaRPr lang="pt-BR" dirty="0" smtClean="0"/>
          </a:p>
          <a:p>
            <a:pPr algn="ctr">
              <a:buNone/>
            </a:pPr>
            <a:r>
              <a:rPr lang="pt-BR" b="1" dirty="0" smtClean="0"/>
              <a:t>Secretária Municipal de Saúde</a:t>
            </a:r>
            <a:r>
              <a:rPr lang="pt-BR" dirty="0" smtClean="0"/>
              <a:t>: </a:t>
            </a:r>
          </a:p>
          <a:p>
            <a:pPr algn="ctr">
              <a:buNone/>
            </a:pPr>
            <a:r>
              <a:rPr lang="pt-BR" dirty="0" err="1" smtClean="0"/>
              <a:t>Lucimir</a:t>
            </a:r>
            <a:r>
              <a:rPr lang="pt-BR" dirty="0" smtClean="0"/>
              <a:t> Alcides </a:t>
            </a:r>
            <a:r>
              <a:rPr lang="pt-BR" dirty="0" err="1" smtClean="0"/>
              <a:t>Uller</a:t>
            </a:r>
            <a:r>
              <a:rPr lang="pt-BR" dirty="0" smtClean="0"/>
              <a:t> de Bittencourt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928794" y="500042"/>
            <a:ext cx="3147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i="1" dirty="0" smtClean="0">
                <a:cs typeface="Arial" pitchFamily="34" charset="0"/>
              </a:rPr>
              <a:t>O município</a:t>
            </a:r>
            <a:endParaRPr lang="pt-BR" sz="4000" b="1" i="1" dirty="0"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6709" y="0"/>
            <a:ext cx="3147291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LOGGER_PHOTO_ID_5127215288864688434" descr="Artrose+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7471"/>
            <a:ext cx="8462744" cy="595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9288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400" b="1" dirty="0" smtClean="0"/>
              <a:t>Produção do cuidado e de modos de vida saudáveis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Grupo de Reabilitação Ortopédico de Patologias da Coluna</a:t>
            </a:r>
            <a:endParaRPr lang="pt-BR" b="1" dirty="0"/>
          </a:p>
        </p:txBody>
      </p:sp>
      <p:pic>
        <p:nvPicPr>
          <p:cNvPr id="2050" name="Picture 2" descr="C:\Users\Controle &amp; Avaliação\Pictures\Aline\10269609_1479432275626714_4902356056347796979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ntrole &amp; Avaliação\Downloads\FOTOS GRUPO 03 06 14 (1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142984"/>
            <a:ext cx="6739489" cy="5054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Grupo de Reabilitação Ortopédico de Patologias da Coluna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/>
              <a:t>Profissional</a:t>
            </a:r>
            <a:r>
              <a:rPr lang="pt-BR" dirty="0" smtClean="0"/>
              <a:t>: Vilmar de Oliveira</a:t>
            </a:r>
          </a:p>
          <a:p>
            <a:pPr>
              <a:buNone/>
            </a:pPr>
            <a:r>
              <a:rPr lang="pt-BR" b="1" dirty="0" smtClean="0"/>
              <a:t>Dias</a:t>
            </a:r>
            <a:r>
              <a:rPr lang="pt-BR" dirty="0" smtClean="0"/>
              <a:t>: Terças e </a:t>
            </a:r>
            <a:r>
              <a:rPr lang="pt-BR" dirty="0" err="1" smtClean="0"/>
              <a:t>Quintas-feiras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Matutino : 7:00 às 8:00 (todas as idades)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Grupo de </a:t>
            </a:r>
            <a:r>
              <a:rPr lang="pt-BR" b="1" dirty="0" err="1" smtClean="0"/>
              <a:t>Neuro</a:t>
            </a:r>
            <a:endParaRPr lang="pt-BR" b="1" dirty="0"/>
          </a:p>
        </p:txBody>
      </p:sp>
      <p:pic>
        <p:nvPicPr>
          <p:cNvPr id="9219" name="Picture 3" descr="C:\Users\Controle &amp; Avaliação\Pictures\Aline\1920425_1440552916181317_207588712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Grupo de </a:t>
            </a:r>
            <a:r>
              <a:rPr lang="pt-BR" b="1" dirty="0" err="1" smtClean="0"/>
              <a:t>Neuro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Profissionais</a:t>
            </a:r>
            <a:r>
              <a:rPr lang="pt-BR" dirty="0" smtClean="0"/>
              <a:t>: Sonia </a:t>
            </a:r>
            <a:r>
              <a:rPr lang="pt-BR" dirty="0" err="1" smtClean="0"/>
              <a:t>Wincler</a:t>
            </a:r>
            <a:r>
              <a:rPr lang="pt-BR" dirty="0" smtClean="0"/>
              <a:t> (</a:t>
            </a:r>
            <a:r>
              <a:rPr lang="pt-BR" dirty="0" err="1" smtClean="0"/>
              <a:t>Fonoaudiologa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smtClean="0"/>
              <a:t>                          Talita Vieira (Fisioterapeuta)</a:t>
            </a:r>
          </a:p>
          <a:p>
            <a:pPr>
              <a:buNone/>
            </a:pPr>
            <a:r>
              <a:rPr lang="pt-BR" b="1" dirty="0" smtClean="0"/>
              <a:t>Dias</a:t>
            </a:r>
            <a:r>
              <a:rPr lang="pt-BR" dirty="0" smtClean="0"/>
              <a:t>: Quintas -feiras</a:t>
            </a:r>
          </a:p>
          <a:p>
            <a:pPr>
              <a:buNone/>
            </a:pPr>
            <a:r>
              <a:rPr lang="pt-BR" b="1" dirty="0" smtClean="0"/>
              <a:t>Horários: </a:t>
            </a:r>
          </a:p>
          <a:p>
            <a:r>
              <a:rPr lang="pt-BR" dirty="0" smtClean="0"/>
              <a:t>Vespertino : 13:30 às 15:00 (Pacientes  neurológicos: AVC, Doença de Parkinson, Distrofias Musculares...)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SC07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43966" cy="647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4827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800" b="1" dirty="0" smtClean="0"/>
              <a:t>Educação em Saúde</a:t>
            </a:r>
            <a:endParaRPr lang="pt-BR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Filme para Gestantes</a:t>
            </a:r>
            <a:endParaRPr lang="pt-BR" b="1" dirty="0"/>
          </a:p>
        </p:txBody>
      </p:sp>
      <p:pic>
        <p:nvPicPr>
          <p:cNvPr id="10242" name="Picture 2" descr="C:\Users\Controle &amp; Avaliação\Pictures\Aline\10399448_1494973904072551_2971683212996952674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pt-BR" sz="3400" b="1" dirty="0" smtClean="0"/>
              <a:t>Exibição GRATUITA do Filme:</a:t>
            </a:r>
          </a:p>
          <a:p>
            <a:pPr>
              <a:buNone/>
            </a:pPr>
            <a:r>
              <a:rPr lang="pt-BR" sz="3400" b="1" dirty="0" smtClean="0"/>
              <a:t> “O Renascimento do Parto”</a:t>
            </a:r>
          </a:p>
          <a:p>
            <a:r>
              <a:rPr lang="pt-BR" sz="3400" b="1" dirty="0" smtClean="0"/>
              <a:t>Humanização do parto</a:t>
            </a:r>
          </a:p>
          <a:p>
            <a:r>
              <a:rPr lang="pt-BR" sz="3400" b="1" dirty="0" smtClean="0"/>
              <a:t>Profissional: Priscila Cardoso Jorge</a:t>
            </a:r>
          </a:p>
          <a:p>
            <a:r>
              <a:rPr lang="pt-BR" sz="3400" b="1" dirty="0" smtClean="0"/>
              <a:t>Periodicidade: 4 vezes no ano</a:t>
            </a:r>
          </a:p>
          <a:p>
            <a:endParaRPr lang="pt-BR" sz="3400" dirty="0" smtClean="0"/>
          </a:p>
          <a:p>
            <a:pPr>
              <a:buNone/>
            </a:pPr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57356" y="4000504"/>
            <a:ext cx="5357850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4800" b="1" dirty="0" smtClean="0"/>
              <a:t>Outras Atividades</a:t>
            </a:r>
            <a:endParaRPr lang="pt-BR" sz="4800" b="1" dirty="0"/>
          </a:p>
        </p:txBody>
      </p:sp>
      <p:pic>
        <p:nvPicPr>
          <p:cNvPr id="10242" name="Imagem 2" descr="Descrição: http://portal.saude.gov.br/portal/arquivos/jpg/academia_saude_2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71744"/>
            <a:ext cx="5143536" cy="285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61436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</a:rPr>
              <a:t>Nossa Experiência</a:t>
            </a:r>
          </a:p>
          <a:p>
            <a:pPr algn="just">
              <a:buNone/>
            </a:pPr>
            <a:r>
              <a:rPr lang="pt-BR" sz="3000" dirty="0" smtClean="0"/>
              <a:t>  Em 2007 – iniciou o Grupo de Práticas Corporais</a:t>
            </a:r>
          </a:p>
          <a:p>
            <a:pPr algn="just">
              <a:buNone/>
            </a:pPr>
            <a:r>
              <a:rPr lang="pt-BR" sz="3000" dirty="0" smtClean="0"/>
              <a:t>- O Pólo é financiado pelo MS com contra-partida do Município</a:t>
            </a:r>
          </a:p>
          <a:p>
            <a:pPr algn="just">
              <a:buFontTx/>
              <a:buChar char="-"/>
            </a:pPr>
            <a:r>
              <a:rPr lang="pt-BR" sz="3000" dirty="0" smtClean="0"/>
              <a:t>Modalidade: Similar que funciona em uma sala de 135 m2, que contém espera, tatame, espelho, mesa para avaliação e materiais esportivos ( colchonetes, cordas, halteres, caneleiras, bastões, bolas...).</a:t>
            </a:r>
            <a:endParaRPr lang="pt-BR" sz="3000" dirty="0" smtClean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r>
              <a:rPr lang="pt-BR" sz="3000" dirty="0" smtClean="0"/>
              <a:t>Profissional  do Pólo: Irene de Borba  (Educadora Física)</a:t>
            </a:r>
          </a:p>
          <a:p>
            <a:pPr algn="just">
              <a:buFontTx/>
              <a:buChar char="-"/>
            </a:pPr>
            <a:r>
              <a:rPr lang="pt-BR" sz="3000" dirty="0" smtClean="0"/>
              <a:t>Vinculado ao NASF 1: apoiado pelos profissionais: Educadora Física, 3 Fisioterapeutas, </a:t>
            </a:r>
            <a:r>
              <a:rPr lang="pt-BR" sz="3000" dirty="0" err="1" smtClean="0"/>
              <a:t>Naturóloga</a:t>
            </a:r>
            <a:r>
              <a:rPr lang="pt-BR" sz="3000" dirty="0" smtClean="0"/>
              <a:t>, Fonoaudióloga e Nutricionista.</a:t>
            </a:r>
          </a:p>
          <a:p>
            <a:pPr algn="just">
              <a:buNone/>
            </a:pPr>
            <a:endParaRPr lang="pt-B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Apresentação de Teatro</a:t>
            </a:r>
            <a:endParaRPr lang="pt-BR" b="1" dirty="0"/>
          </a:p>
        </p:txBody>
      </p:sp>
      <p:pic>
        <p:nvPicPr>
          <p:cNvPr id="5122" name="Picture 2" descr="C:\Users\Controle &amp; Avaliação\Pictures\Aline\10483631_1495689110667697_1599901102919577800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66887" y="1600200"/>
            <a:ext cx="681022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Confraternizações</a:t>
            </a:r>
            <a:endParaRPr lang="pt-BR" b="1" dirty="0"/>
          </a:p>
        </p:txBody>
      </p:sp>
      <p:pic>
        <p:nvPicPr>
          <p:cNvPr id="6146" name="Picture 2" descr="C:\Users\Controle &amp; Avaliação\Pictures\Aline\10516889_1495689140667694_2600951356037514002_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166887" y="1600200"/>
            <a:ext cx="681022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Participação em Eventos Comemorativos/ Mobilizações Sociais</a:t>
            </a:r>
            <a:endParaRPr lang="pt-BR" dirty="0"/>
          </a:p>
        </p:txBody>
      </p:sp>
      <p:pic>
        <p:nvPicPr>
          <p:cNvPr id="6146" name="Picture 2" descr="C:\Users\Usuario\Pictures\994998_1388164298102062_1339604140_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97576" y="1857364"/>
            <a:ext cx="5691732" cy="4268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1512544_1387182508200241_235747874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ontrole &amp; Avaliação\Downloads\211120131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000108"/>
            <a:ext cx="6834740" cy="5126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Passeios </a:t>
            </a:r>
            <a:r>
              <a:rPr lang="pt-BR" dirty="0" err="1" smtClean="0"/>
              <a:t>Ciclisticos</a:t>
            </a:r>
            <a:endParaRPr lang="pt-BR" dirty="0"/>
          </a:p>
        </p:txBody>
      </p:sp>
      <p:pic>
        <p:nvPicPr>
          <p:cNvPr id="1026" name="Picture 2" descr="P:\Aline\imagens\Dia Mundial da Saúde\IMG_61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500" y="1600200"/>
            <a:ext cx="680300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 da Saúde</a:t>
            </a:r>
            <a:endParaRPr lang="pt-BR" dirty="0"/>
          </a:p>
        </p:txBody>
      </p:sp>
      <p:pic>
        <p:nvPicPr>
          <p:cNvPr id="2050" name="Picture 2" descr="P:\Aline\imagens\Passeio Ciclstico 7-4-2013\IMG_5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Saúde na Estrada</a:t>
            </a:r>
            <a:endParaRPr lang="pt-BR" dirty="0"/>
          </a:p>
        </p:txBody>
      </p:sp>
      <p:pic>
        <p:nvPicPr>
          <p:cNvPr id="3074" name="Picture 2" descr="C:\Users\Controle &amp; Avaliação\Downloads\SAUDE ESTRADA 17062013972 (1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Desfile Cívico</a:t>
            </a:r>
            <a:endParaRPr lang="pt-BR" dirty="0"/>
          </a:p>
        </p:txBody>
      </p:sp>
      <p:pic>
        <p:nvPicPr>
          <p:cNvPr id="4098" name="Picture 2" descr="G:\7 de setembro\IMG_16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6" y="1600199"/>
            <a:ext cx="6609183" cy="440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7 de setembro\IMG_1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224868" cy="548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214290"/>
            <a:ext cx="8572560" cy="6143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</a:rPr>
              <a:t>Nossa Experiência</a:t>
            </a:r>
          </a:p>
          <a:p>
            <a:pPr algn="just">
              <a:buFontTx/>
              <a:buChar char="-"/>
            </a:pPr>
            <a:r>
              <a:rPr lang="pt-BR" sz="3000" b="1" dirty="0" smtClean="0"/>
              <a:t>Localização do Pólo</a:t>
            </a:r>
            <a:r>
              <a:rPr lang="pt-BR" sz="3000" dirty="0" smtClean="0"/>
              <a:t>:  Avenida Getúlio Vargas, 299 – Centro</a:t>
            </a:r>
          </a:p>
          <a:p>
            <a:pPr algn="just">
              <a:buFontTx/>
              <a:buChar char="-"/>
            </a:pPr>
            <a:r>
              <a:rPr lang="pt-BR" sz="3000" b="1" dirty="0" smtClean="0"/>
              <a:t>Horário de atendimento</a:t>
            </a:r>
            <a:r>
              <a:rPr lang="pt-BR" sz="3000" dirty="0" smtClean="0"/>
              <a:t>: Matutino, vespertino e noturno</a:t>
            </a:r>
          </a:p>
          <a:p>
            <a:pPr algn="just">
              <a:buFontTx/>
              <a:buChar char="-"/>
            </a:pPr>
            <a:r>
              <a:rPr lang="pt-BR" sz="3000" b="1" dirty="0" smtClean="0"/>
              <a:t>Público alvo</a:t>
            </a:r>
            <a:r>
              <a:rPr lang="pt-BR" sz="3000" dirty="0" smtClean="0"/>
              <a:t>: crianças, jovens, adultos e idosos</a:t>
            </a:r>
          </a:p>
          <a:p>
            <a:pPr algn="just">
              <a:buFontTx/>
              <a:buChar char="-"/>
            </a:pPr>
            <a:r>
              <a:rPr lang="pt-BR" sz="3000" b="1" dirty="0" smtClean="0"/>
              <a:t>População estimada atendida</a:t>
            </a:r>
            <a:r>
              <a:rPr lang="pt-BR" sz="3000" dirty="0" smtClean="0"/>
              <a:t>: 370 pessoas (por mês)</a:t>
            </a:r>
          </a:p>
          <a:p>
            <a:pPr>
              <a:buNone/>
            </a:pPr>
            <a:r>
              <a:rPr lang="pt-BR" sz="3000" dirty="0" smtClean="0"/>
              <a:t>- </a:t>
            </a:r>
            <a:r>
              <a:rPr lang="pt-BR" sz="3000" b="1" dirty="0" smtClean="0"/>
              <a:t>Outros setores envolvidos ou </a:t>
            </a:r>
            <a:r>
              <a:rPr lang="pt-BR" sz="3000" b="1" dirty="0" err="1" smtClean="0"/>
              <a:t>pactuações</a:t>
            </a:r>
            <a:r>
              <a:rPr lang="pt-BR" sz="3000" b="1" dirty="0" smtClean="0"/>
              <a:t> </a:t>
            </a:r>
            <a:r>
              <a:rPr lang="pt-BR" sz="3000" b="1" dirty="0" err="1" smtClean="0"/>
              <a:t>intersetoriais</a:t>
            </a:r>
            <a:r>
              <a:rPr lang="pt-BR" sz="3000" dirty="0" smtClean="0"/>
              <a:t>: educação, esporte, turismo  e cultura.</a:t>
            </a:r>
          </a:p>
          <a:p>
            <a:pPr algn="just">
              <a:buNone/>
            </a:pPr>
            <a:endParaRPr lang="pt-B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Planejamento / gestão</a:t>
            </a:r>
            <a:endParaRPr lang="pt-BR" dirty="0"/>
          </a:p>
        </p:txBody>
      </p:sp>
      <p:pic>
        <p:nvPicPr>
          <p:cNvPr id="3074" name="Picture 2" descr="C:\Users\Usuario\Pictures\NASF\1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642918"/>
          <a:ext cx="8229600" cy="5483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0724" y="2857496"/>
            <a:ext cx="6083276" cy="404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pt-BR" sz="4000" b="1" dirty="0" smtClean="0">
                <a:solidFill>
                  <a:schemeClr val="accent2"/>
                </a:solidFill>
              </a:rPr>
              <a:t>Livre acesso a população</a:t>
            </a:r>
          </a:p>
          <a:p>
            <a:r>
              <a:rPr lang="pt-BR" sz="4000" b="1" dirty="0" smtClean="0">
                <a:solidFill>
                  <a:schemeClr val="accent2"/>
                </a:solidFill>
              </a:rPr>
              <a:t>Levantar as sugestões da comunidade</a:t>
            </a:r>
          </a:p>
          <a:p>
            <a:r>
              <a:rPr lang="pt-BR" sz="4000" b="1" dirty="0" smtClean="0">
                <a:solidFill>
                  <a:schemeClr val="accent2"/>
                </a:solidFill>
              </a:rPr>
              <a:t>Integração e socialização dos usuários 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Secretaria Municipal de Saúde de Balneário </a:t>
            </a:r>
            <a:r>
              <a:rPr lang="pt-BR" dirty="0" err="1" smtClean="0"/>
              <a:t>Piçarrras</a:t>
            </a:r>
            <a:endParaRPr lang="pt-BR" dirty="0"/>
          </a:p>
          <a:p>
            <a:pPr algn="ctr">
              <a:buNone/>
            </a:pPr>
            <a:r>
              <a:rPr lang="pt-BR" dirty="0" smtClean="0"/>
              <a:t>Aline Carla de </a:t>
            </a:r>
            <a:r>
              <a:rPr lang="pt-BR" dirty="0" err="1" smtClean="0"/>
              <a:t>Sant’Anna</a:t>
            </a:r>
            <a:endParaRPr lang="pt-BR" dirty="0" smtClean="0"/>
          </a:p>
          <a:p>
            <a:pPr algn="ctr">
              <a:buNone/>
            </a:pPr>
            <a:r>
              <a:rPr lang="pt-BR" dirty="0" err="1" smtClean="0"/>
              <a:t>Fisioteraupeuta</a:t>
            </a:r>
            <a:r>
              <a:rPr lang="pt-BR" dirty="0" smtClean="0"/>
              <a:t> / Coordenadora de Projetos da Secretaria Municipal de Saúde</a:t>
            </a:r>
          </a:p>
          <a:p>
            <a:pPr algn="ctr">
              <a:buNone/>
            </a:pPr>
            <a:r>
              <a:rPr lang="pt-BR" dirty="0" smtClean="0">
                <a:hlinkClick r:id="rId3"/>
              </a:rPr>
              <a:t>alinecarla_fisio@hotmail.com</a:t>
            </a:r>
            <a:endParaRPr lang="pt-BR" dirty="0" smtClean="0"/>
          </a:p>
          <a:p>
            <a:pPr algn="ctr">
              <a:buNone/>
            </a:pPr>
            <a:r>
              <a:rPr lang="pt-BR" dirty="0" smtClean="0"/>
              <a:t>Fone e email </a:t>
            </a:r>
            <a:r>
              <a:rPr lang="pt-BR" b="1" dirty="0" smtClean="0"/>
              <a:t>institucionais:</a:t>
            </a:r>
          </a:p>
          <a:p>
            <a:pPr algn="ctr">
              <a:buNone/>
            </a:pPr>
            <a:r>
              <a:rPr lang="pt-BR" b="1" dirty="0" smtClean="0"/>
              <a:t>47 33472011</a:t>
            </a:r>
          </a:p>
          <a:p>
            <a:pPr algn="ctr">
              <a:buNone/>
            </a:pPr>
            <a:r>
              <a:rPr lang="pt-BR" b="1" dirty="0" smtClean="0">
                <a:hlinkClick r:id="rId4"/>
              </a:rPr>
              <a:t>saude@picarras.sc.gov.br</a:t>
            </a:r>
            <a:endParaRPr lang="pt-BR" b="1" dirty="0" smtClean="0"/>
          </a:p>
          <a:p>
            <a:pPr algn="ctr">
              <a:buNone/>
            </a:pP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b="1" dirty="0" smtClean="0">
                <a:solidFill>
                  <a:schemeClr val="accent1">
                    <a:lumMod val="75000"/>
                  </a:schemeClr>
                </a:solidFill>
              </a:rPr>
              <a:t>Divulgação do Pólo:</a:t>
            </a:r>
            <a:br>
              <a:rPr lang="pt-BR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pt-BR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pt-BR" sz="5100" dirty="0" smtClean="0"/>
              <a:t>Jornais</a:t>
            </a:r>
          </a:p>
          <a:p>
            <a:pPr>
              <a:buFontTx/>
              <a:buChar char="-"/>
            </a:pPr>
            <a:r>
              <a:rPr lang="pt-BR" sz="5100" dirty="0" smtClean="0"/>
              <a:t>Rádios locais</a:t>
            </a:r>
          </a:p>
          <a:p>
            <a:pPr>
              <a:buFontTx/>
              <a:buChar char="-"/>
            </a:pPr>
            <a:r>
              <a:rPr lang="pt-BR" sz="5100" dirty="0" smtClean="0"/>
              <a:t>Outdoor</a:t>
            </a:r>
          </a:p>
          <a:p>
            <a:pPr>
              <a:buFontTx/>
              <a:buChar char="-"/>
            </a:pPr>
            <a:r>
              <a:rPr lang="pt-BR" sz="5100" dirty="0" smtClean="0"/>
              <a:t>Cartazes</a:t>
            </a:r>
          </a:p>
          <a:p>
            <a:pPr>
              <a:buFontTx/>
              <a:buChar char="-"/>
            </a:pPr>
            <a:r>
              <a:rPr lang="pt-BR" sz="5100" dirty="0" smtClean="0"/>
              <a:t>Folders</a:t>
            </a:r>
          </a:p>
          <a:p>
            <a:pPr>
              <a:buFontTx/>
              <a:buChar char="-"/>
            </a:pPr>
            <a:r>
              <a:rPr lang="pt-BR" sz="5100" dirty="0" smtClean="0"/>
              <a:t>Agentes Comunitárias de Saúde</a:t>
            </a:r>
          </a:p>
          <a:p>
            <a:pPr>
              <a:buFontTx/>
              <a:buChar char="-"/>
            </a:pPr>
            <a:r>
              <a:rPr lang="pt-BR" sz="5100" dirty="0" smtClean="0"/>
              <a:t>Rede de Atenção da Saúde do Município</a:t>
            </a:r>
          </a:p>
          <a:p>
            <a:pPr>
              <a:buFontTx/>
              <a:buChar char="-"/>
            </a:pPr>
            <a:r>
              <a:rPr lang="pt-BR" sz="5100" dirty="0" smtClean="0"/>
              <a:t>Redes sociais</a:t>
            </a:r>
            <a:r>
              <a:rPr lang="pt-BR" sz="3900" dirty="0" smtClean="0"/>
              <a:t> </a:t>
            </a:r>
          </a:p>
          <a:p>
            <a:pPr>
              <a:buNone/>
            </a:pPr>
            <a:endParaRPr lang="pt-BR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7"/>
            <a:ext cx="5143536" cy="253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5957" y="4286256"/>
            <a:ext cx="3878043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Com foi a escolha das atividades realizadas?</a:t>
            </a:r>
            <a:endParaRPr lang="pt-BR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r>
              <a:rPr lang="pt-BR" sz="4000" dirty="0" err="1" smtClean="0"/>
              <a:t>Territorialização</a:t>
            </a:r>
            <a:r>
              <a:rPr lang="pt-BR" sz="4000" dirty="0" smtClean="0"/>
              <a:t>;</a:t>
            </a:r>
          </a:p>
          <a:p>
            <a:r>
              <a:rPr lang="pt-BR" sz="4000" dirty="0" smtClean="0"/>
              <a:t>Cidade com crescente população idosa;</a:t>
            </a:r>
          </a:p>
          <a:p>
            <a:r>
              <a:rPr lang="pt-BR" sz="4000" dirty="0" smtClean="0"/>
              <a:t>Grande demanda de pacientes crônicos nas áreas de Ortopedia e Neurologia e</a:t>
            </a:r>
          </a:p>
          <a:p>
            <a:r>
              <a:rPr lang="pt-BR" sz="4000" dirty="0" smtClean="0"/>
              <a:t>Sugestões da população</a:t>
            </a:r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857628"/>
            <a:ext cx="728667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b="1" dirty="0" smtClean="0"/>
              <a:t>Academia da Saúde na Rede de Atenção à Saúde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125923"/>
          </a:xfrm>
        </p:spPr>
        <p:txBody>
          <a:bodyPr/>
          <a:lstStyle/>
          <a:p>
            <a:r>
              <a:rPr lang="pt-BR" dirty="0" smtClean="0"/>
              <a:t>Demanda espontânea</a:t>
            </a:r>
          </a:p>
          <a:p>
            <a:r>
              <a:rPr lang="pt-BR" dirty="0" smtClean="0"/>
              <a:t>Encaminhamentos  realizados pelas ESF, CAPS, NASF e Serviço de Atendimento Especializado.</a:t>
            </a:r>
          </a:p>
          <a:p>
            <a:r>
              <a:rPr lang="pt-BR" dirty="0" smtClean="0"/>
              <a:t>Associações</a:t>
            </a:r>
          </a:p>
          <a:p>
            <a:r>
              <a:rPr lang="pt-BR" dirty="0" smtClean="0"/>
              <a:t>Academias privadas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6987</TotalTime>
  <Words>840</Words>
  <Application>Microsoft Office PowerPoint</Application>
  <PresentationFormat>Apresentação na tela (4:3)</PresentationFormat>
  <Paragraphs>155</Paragraphs>
  <Slides>53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53</vt:i4>
      </vt:variant>
    </vt:vector>
  </HeadingPairs>
  <TitlesOfParts>
    <vt:vector size="54" baseType="lpstr">
      <vt:lpstr>Tema do Office</vt:lpstr>
      <vt:lpstr>ACADEMIA DA SAÚDE</vt:lpstr>
      <vt:lpstr>Slide 2</vt:lpstr>
      <vt:lpstr>Slide 3</vt:lpstr>
      <vt:lpstr>Slide 4</vt:lpstr>
      <vt:lpstr>Slide 5</vt:lpstr>
      <vt:lpstr>Divulgação do Pólo: </vt:lpstr>
      <vt:lpstr>Slide 7</vt:lpstr>
      <vt:lpstr>Com foi a escolha das atividades realizadas?</vt:lpstr>
      <vt:lpstr>Academia da Saúde na Rede de Atenção à Saúde</vt:lpstr>
      <vt:lpstr>Atividades Realizadas </vt:lpstr>
      <vt:lpstr>Slide 11</vt:lpstr>
      <vt:lpstr>Fachada da Academia</vt:lpstr>
      <vt:lpstr>Slide 13</vt:lpstr>
      <vt:lpstr> Ginástica Global</vt:lpstr>
      <vt:lpstr>Ginástica Global</vt:lpstr>
      <vt:lpstr>ZUMBA Profissional: Aline Sant’Anna Dias: Segundas, Quartas e sextas-feiras Horários:    19 : 30 </vt:lpstr>
      <vt:lpstr>ZUMBA</vt:lpstr>
      <vt:lpstr>Karatê</vt:lpstr>
      <vt:lpstr>Karatê</vt:lpstr>
      <vt:lpstr>Dança Sênior</vt:lpstr>
      <vt:lpstr>Dança Sênior</vt:lpstr>
      <vt:lpstr>Slide 22</vt:lpstr>
      <vt:lpstr>Lian Gong</vt:lpstr>
      <vt:lpstr>Lian Gong</vt:lpstr>
      <vt:lpstr>Aula de Shantala</vt:lpstr>
      <vt:lpstr>Aula de Shantala</vt:lpstr>
      <vt:lpstr>Shantala</vt:lpstr>
      <vt:lpstr>Yoga</vt:lpstr>
      <vt:lpstr>Yoga</vt:lpstr>
      <vt:lpstr>Slide 30</vt:lpstr>
      <vt:lpstr>Grupo de Reabilitação Ortopédico de Patologias da Coluna</vt:lpstr>
      <vt:lpstr>Slide 32</vt:lpstr>
      <vt:lpstr>Grupo de Reabilitação Ortopédico de Patologias da Coluna</vt:lpstr>
      <vt:lpstr>Grupo de Neuro</vt:lpstr>
      <vt:lpstr>Grupo de Neuro</vt:lpstr>
      <vt:lpstr>Slide 36</vt:lpstr>
      <vt:lpstr>Filme para Gestantes</vt:lpstr>
      <vt:lpstr>Slide 38</vt:lpstr>
      <vt:lpstr>Slide 39</vt:lpstr>
      <vt:lpstr>Apresentação de Teatro</vt:lpstr>
      <vt:lpstr>Confraternizações</vt:lpstr>
      <vt:lpstr>Participação em Eventos Comemorativos/ Mobilizações Sociais</vt:lpstr>
      <vt:lpstr>Slide 43</vt:lpstr>
      <vt:lpstr>Slide 44</vt:lpstr>
      <vt:lpstr>Passeios Ciclisticos</vt:lpstr>
      <vt:lpstr>Dia da Saúde</vt:lpstr>
      <vt:lpstr>Saúde na Estrada</vt:lpstr>
      <vt:lpstr>Desfile Cívico</vt:lpstr>
      <vt:lpstr>Slide 49</vt:lpstr>
      <vt:lpstr>Planejamento / gestão</vt:lpstr>
      <vt:lpstr>Slide 51</vt:lpstr>
      <vt:lpstr>Slide 52</vt:lpstr>
      <vt:lpstr>Obrigada!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ACADEMIA DA SAÚDE</dc:title>
  <dc:creator>Controle &amp; Avaliação</dc:creator>
  <cp:lastModifiedBy>Usuario</cp:lastModifiedBy>
  <cp:revision>96</cp:revision>
  <dcterms:created xsi:type="dcterms:W3CDTF">2014-08-04T16:24:44Z</dcterms:created>
  <dcterms:modified xsi:type="dcterms:W3CDTF">2014-11-25T23:29:48Z</dcterms:modified>
</cp:coreProperties>
</file>