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62" r:id="rId2"/>
    <p:sldId id="351" r:id="rId3"/>
    <p:sldId id="256" r:id="rId4"/>
    <p:sldId id="257" r:id="rId5"/>
    <p:sldId id="258" r:id="rId6"/>
    <p:sldId id="259" r:id="rId7"/>
    <p:sldId id="260" r:id="rId8"/>
    <p:sldId id="352" r:id="rId9"/>
    <p:sldId id="353" r:id="rId10"/>
    <p:sldId id="279" r:id="rId11"/>
    <p:sldId id="354" r:id="rId12"/>
    <p:sldId id="355" r:id="rId13"/>
    <p:sldId id="356" r:id="rId14"/>
    <p:sldId id="357" r:id="rId15"/>
    <p:sldId id="263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5118-1975-4F67-BEFB-B966F2F7663A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0ECF5-27F2-415C-8CC4-8E309C1579E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53351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0ECF5-27F2-415C-8CC4-8E309C1579E3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resnascostas.com.br/exercicios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2643206"/>
          </a:xfrm>
        </p:spPr>
        <p:txBody>
          <a:bodyPr>
            <a:noAutofit/>
          </a:bodyPr>
          <a:lstStyle/>
          <a:p>
            <a:pPr algn="ctr"/>
            <a:r>
              <a:rPr lang="pt-BR" sz="2400" b="1" dirty="0" smtClean="0"/>
              <a:t/>
            </a:r>
            <a:br>
              <a:rPr lang="pt-BR" sz="2400" b="1" dirty="0" smtClean="0"/>
            </a:br>
            <a:r>
              <a:rPr lang="pt-BR" sz="2400" b="1" dirty="0" smtClean="0"/>
              <a:t>RESGATANDO A QUALIDADE DE VIDA DE PACIENTES COM PATOLOGIAS CRÔNICAS DA COLUNA VERTEBRAL ATRAVÉS          DA AUTO-ESTIMA E DE EXERCÍCIOS EM GRUPO </a:t>
            </a:r>
            <a:br>
              <a:rPr lang="pt-BR" sz="2400" b="1" dirty="0" smtClean="0"/>
            </a:br>
            <a:r>
              <a:rPr lang="pt-BR" sz="2400" b="1" dirty="0" smtClean="0"/>
              <a:t>DESENVOLVIDO PELO NASF NA ACADEMIA DA SAÚDE</a:t>
            </a:r>
            <a:br>
              <a:rPr lang="pt-BR" sz="2400" b="1" dirty="0" smtClean="0"/>
            </a:br>
            <a:r>
              <a:rPr lang="pt-BR" sz="2400" b="1" dirty="0" smtClean="0"/>
              <a:t/>
            </a:r>
            <a:br>
              <a:rPr lang="pt-BR" sz="2400" b="1" dirty="0" smtClean="0"/>
            </a:br>
            <a:endParaRPr lang="pt-BR" sz="2400" dirty="0"/>
          </a:p>
        </p:txBody>
      </p:sp>
      <p:sp>
        <p:nvSpPr>
          <p:cNvPr id="5" name="Subtítulo 4"/>
          <p:cNvSpPr>
            <a:spLocks noGrp="1"/>
          </p:cNvSpPr>
          <p:nvPr>
            <p:ph idx="1"/>
          </p:nvPr>
        </p:nvSpPr>
        <p:spPr>
          <a:xfrm>
            <a:off x="5572132" y="5143512"/>
            <a:ext cx="3114668" cy="982651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pt-BR" b="1" dirty="0" smtClean="0">
                <a:latin typeface="+mj-lt"/>
              </a:rPr>
              <a:t>Aline Carla </a:t>
            </a:r>
            <a:r>
              <a:rPr lang="pt-BR" b="1" dirty="0" err="1" smtClean="0">
                <a:latin typeface="+mj-lt"/>
              </a:rPr>
              <a:t>Sant´Anna</a:t>
            </a:r>
            <a:endParaRPr lang="pt-BR" b="1" dirty="0" smtClean="0">
              <a:latin typeface="+mj-lt"/>
            </a:endParaRPr>
          </a:p>
          <a:p>
            <a:pPr algn="r">
              <a:buNone/>
            </a:pPr>
            <a:r>
              <a:rPr lang="pt-BR" b="1" dirty="0" smtClean="0">
                <a:latin typeface="+mj-lt"/>
              </a:rPr>
              <a:t>Vilmar de Oliveira</a:t>
            </a:r>
          </a:p>
          <a:p>
            <a:pPr algn="r">
              <a:buNone/>
            </a:pPr>
            <a:r>
              <a:rPr lang="pt-BR" b="1" dirty="0" smtClean="0">
                <a:latin typeface="+mj-lt"/>
              </a:rPr>
              <a:t>Fisioterapeutas</a:t>
            </a:r>
          </a:p>
          <a:p>
            <a:pPr algn="r">
              <a:buNone/>
            </a:pPr>
            <a:endParaRPr lang="pt-BR" sz="1800" dirty="0">
              <a:latin typeface="+mj-lt"/>
            </a:endParaRPr>
          </a:p>
        </p:txBody>
      </p:sp>
      <p:pic>
        <p:nvPicPr>
          <p:cNvPr id="1026" name="Picture 2" descr="C:\Users\Usuario\Pictures\nas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4714884"/>
            <a:ext cx="1195387" cy="1438060"/>
          </a:xfrm>
          <a:prstGeom prst="rect">
            <a:avLst/>
          </a:prstGeom>
          <a:noFill/>
        </p:spPr>
      </p:pic>
      <p:pic>
        <p:nvPicPr>
          <p:cNvPr id="6" name="Imagem 5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5143512"/>
            <a:ext cx="228601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EXERCÍCIOS TERAPÊUTICOS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 descr="F:\BALNEARIO PIÇARRAS\NASF\RELATORIOS 2014 GRUPO\FOTOS 07 JUL 08 AGO 14\19082014163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3075" name="Picture 3" descr="F:\BALNEARIO PIÇARRAS\NASF\RELATORIOS 2014 GRUPO\FOTOS 05 MAI 14\20052014149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7560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EXERCÍCIOS POSTURAIS INDIVIDUAIS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 descr="F:\BALNEARIO PIÇARRAS\NASF\RELATORIOS 2014 GRUPO\FOTOS 06 JUN 14\03062014151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4099" name="Picture 3" descr="F:\BALNEARIO PIÇARRAS\NASF\RELATORIOS 2014 GRUPO\FOTOS 06 JUN 14\03062014151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CONFRATERNIZAÇÃO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" name="Picture 3" descr="F:\CONGRESSO MACEIO\POSTER Texto e Fotos\Fotos Vilmar\GRUPO 16 12 10 QUI ENCERRAMENTO (2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5122" name="Picture 2" descr="F:\BALNEARIO PIÇARRAS\NASF\RELATORIOS 2013 GRUPO\FOTOS 12 DEZ\19122013134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500" dirty="0" smtClean="0"/>
              <a:t>PARTICIPAÇÃO EM EVENTOS</a:t>
            </a:r>
            <a:endParaRPr lang="pt-BR" sz="45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4040188" cy="659352"/>
          </a:xfrm>
        </p:spPr>
        <p:txBody>
          <a:bodyPr/>
          <a:lstStyle/>
          <a:p>
            <a:pPr algn="ctr"/>
            <a:r>
              <a:rPr lang="pt-BR" sz="3200" b="0" dirty="0" smtClean="0">
                <a:latin typeface="Calibri" pitchFamily="34" charset="0"/>
              </a:rPr>
              <a:t>SAÚDE NA ESTRADA</a:t>
            </a:r>
            <a:endParaRPr lang="pt-BR" sz="3200" b="0" dirty="0">
              <a:latin typeface="Calibri" pitchFamily="34" charset="0"/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3438" y="2071678"/>
            <a:ext cx="4041775" cy="654843"/>
          </a:xfrm>
        </p:spPr>
        <p:txBody>
          <a:bodyPr>
            <a:normAutofit/>
          </a:bodyPr>
          <a:lstStyle/>
          <a:p>
            <a:pPr algn="ctr"/>
            <a:r>
              <a:rPr lang="pt-BR" sz="3200" b="0" dirty="0" smtClean="0">
                <a:latin typeface="Calibri" pitchFamily="34" charset="0"/>
              </a:rPr>
              <a:t>07 DE SETEMBRO </a:t>
            </a:r>
          </a:p>
        </p:txBody>
      </p:sp>
      <p:pic>
        <p:nvPicPr>
          <p:cNvPr id="6146" name="Picture 2" descr="F:\BALNEARIO PIÇARRAS\NASF\RELATORIOS 2013 GRUPO\SAUDE NA ESTRADA\SAUDE ESTRADA 17062013972 (7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8" name="Picture 2" descr="F:\CONGRESSO MACEIO\POSTER Texto e Fotos\Fotos Vilmar\DESFILE 07 09 10 1 (2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800" dirty="0" smtClean="0"/>
              <a:t>APRESENTAÇÃO DE TRABALHOS</a:t>
            </a:r>
            <a:endParaRPr lang="pt-BR" sz="48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00034" y="2071678"/>
            <a:ext cx="4040188" cy="659352"/>
          </a:xfrm>
        </p:spPr>
        <p:txBody>
          <a:bodyPr/>
          <a:lstStyle/>
          <a:p>
            <a:pPr algn="ctr"/>
            <a:r>
              <a:rPr lang="pt-BR" sz="3200" b="0" dirty="0" smtClean="0">
                <a:latin typeface="Calibri" pitchFamily="34" charset="0"/>
              </a:rPr>
              <a:t>MACEIO/AL</a:t>
            </a:r>
            <a:endParaRPr lang="pt-BR" sz="320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3438" y="2143116"/>
            <a:ext cx="4041775" cy="654843"/>
          </a:xfrm>
        </p:spPr>
        <p:txBody>
          <a:bodyPr>
            <a:normAutofit/>
          </a:bodyPr>
          <a:lstStyle/>
          <a:p>
            <a:pPr algn="ctr"/>
            <a:r>
              <a:rPr lang="pt-BR" sz="3200" b="0" dirty="0" smtClean="0">
                <a:latin typeface="Calibri" pitchFamily="34" charset="0"/>
              </a:rPr>
              <a:t>MARINGÁ/PR</a:t>
            </a:r>
            <a:endParaRPr lang="pt-BR" sz="3200" dirty="0"/>
          </a:p>
        </p:txBody>
      </p:sp>
      <p:pic>
        <p:nvPicPr>
          <p:cNvPr id="7170" name="Picture 2" descr="C:\Users\Usuario\Pictures\MACEIO\DSC0106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8" name="Picture 2" descr="F:\CONGRESSO MACEIO\POSTER Texto e Fotos\Fotos Vilmar\SEMINARIO MARING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928935"/>
            <a:ext cx="4041775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RESGATANDO A QUALIDADE DE VIDA DE PACIENTES COM PATOLOGIAS </a:t>
            </a:r>
            <a:br>
              <a:rPr lang="pt-BR" sz="2000" b="1" dirty="0" smtClean="0"/>
            </a:br>
            <a:r>
              <a:rPr lang="pt-BR" sz="2000" b="1" dirty="0" smtClean="0"/>
              <a:t>CRÔNICAS DA COLUNA VERTEBRAL ATRAVÉS DA AUTO-ESTIMA E DE EXERCÍCIOS EM GRUPO.</a:t>
            </a:r>
            <a:br>
              <a:rPr lang="pt-BR" sz="2000" b="1" dirty="0" smtClean="0"/>
            </a:br>
            <a:endParaRPr lang="pt-BR" sz="200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071934" y="1920085"/>
            <a:ext cx="4614866" cy="443484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pt-BR" sz="2400" b="1" dirty="0" smtClean="0">
              <a:solidFill>
                <a:srgbClr val="003399"/>
              </a:solidFill>
              <a:latin typeface="+mj-lt"/>
            </a:endParaRPr>
          </a:p>
          <a:p>
            <a:pPr algn="ctr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rgbClr val="003399"/>
                </a:solidFill>
                <a:latin typeface="+mj-lt"/>
              </a:rPr>
              <a:t>“De todos os julgamentos</a:t>
            </a:r>
          </a:p>
          <a:p>
            <a:pPr algn="ctr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rgbClr val="003399"/>
                </a:solidFill>
                <a:latin typeface="+mj-lt"/>
              </a:rPr>
              <a:t> que fazemos, </a:t>
            </a:r>
          </a:p>
          <a:p>
            <a:pPr algn="ctr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rgbClr val="003399"/>
                </a:solidFill>
                <a:latin typeface="+mj-lt"/>
              </a:rPr>
              <a:t>Nenhum é tão importante </a:t>
            </a:r>
          </a:p>
          <a:p>
            <a:pPr algn="ctr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rgbClr val="003399"/>
                </a:solidFill>
                <a:latin typeface="+mj-lt"/>
              </a:rPr>
              <a:t>quanto o que fazemos </a:t>
            </a:r>
          </a:p>
          <a:p>
            <a:pPr algn="ctr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rgbClr val="003399"/>
                </a:solidFill>
                <a:latin typeface="+mj-lt"/>
              </a:rPr>
              <a:t>sobre nós mesmos.”</a:t>
            </a:r>
          </a:p>
          <a:p>
            <a:endParaRPr lang="pt-BR" sz="2400" dirty="0">
              <a:latin typeface="+mj-lt"/>
            </a:endParaRPr>
          </a:p>
        </p:txBody>
      </p:sp>
      <p:pic>
        <p:nvPicPr>
          <p:cNvPr id="5" name="Picture 13426" descr="Foto_Isabel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43116"/>
            <a:ext cx="3189000" cy="3962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>RESGATANDO A QUALIDADE DE VIDA DE PACIENTES COM PATOLOGIAS </a:t>
            </a:r>
            <a:br>
              <a:rPr lang="pt-BR" sz="2000" b="1" dirty="0" smtClean="0"/>
            </a:br>
            <a:r>
              <a:rPr lang="pt-BR" sz="2000" b="1" dirty="0" smtClean="0"/>
              <a:t>CRÔNICAS DA COLUNA VERTEBRAL ATRAVÉS DA AUTO-ESTIMA E DE EXERCÍCIOS EM GRUPO.</a:t>
            </a:r>
            <a:endParaRPr lang="pt-BR" sz="20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sz="3200" b="1" smtClean="0">
                <a:latin typeface="+mj-lt"/>
              </a:rPr>
              <a:t>Balneário Piçarras/SC</a:t>
            </a:r>
          </a:p>
          <a:p>
            <a:pPr algn="ctr">
              <a:buNone/>
            </a:pPr>
            <a:endParaRPr lang="pt-BR" sz="1200" dirty="0" smtClean="0">
              <a:latin typeface="+mj-lt"/>
            </a:endParaRPr>
          </a:p>
          <a:p>
            <a:pPr algn="just"/>
            <a:r>
              <a:rPr lang="pt-BR" sz="2400" dirty="0" smtClean="0">
                <a:latin typeface="+mj-lt"/>
              </a:rPr>
              <a:t>Localizada ao norte do litoral catarinense, Balneário Piçarras é privilegiada por possuir uma das mais belas orlas marítimas do estado, tendo como principais atrativos turísticos seus recursos naturais. </a:t>
            </a:r>
          </a:p>
          <a:p>
            <a:pPr algn="just"/>
            <a:r>
              <a:rPr lang="pt-BR" sz="2400" dirty="0" smtClean="0">
                <a:latin typeface="+mj-lt"/>
              </a:rPr>
              <a:t>Sua população é de 19.329 habitantes, </a:t>
            </a:r>
          </a:p>
          <a:p>
            <a:pPr algn="just"/>
            <a:r>
              <a:rPr lang="pt-BR" sz="2400" dirty="0" smtClean="0">
                <a:latin typeface="+mj-lt"/>
              </a:rPr>
              <a:t>Cobertura de 100 % na Atenção Básica,</a:t>
            </a:r>
          </a:p>
          <a:p>
            <a:pPr algn="just"/>
            <a:r>
              <a:rPr lang="pt-BR" sz="2400" dirty="0" smtClean="0">
                <a:latin typeface="+mj-lt"/>
              </a:rPr>
              <a:t>07 </a:t>
            </a:r>
            <a:r>
              <a:rPr lang="pt-BR" sz="2400" dirty="0" err="1" smtClean="0">
                <a:latin typeface="+mj-lt"/>
              </a:rPr>
              <a:t>ESF´</a:t>
            </a:r>
            <a:r>
              <a:rPr lang="pt-BR" sz="2400" dirty="0" smtClean="0">
                <a:latin typeface="+mj-lt"/>
              </a:rPr>
              <a:t>s</a:t>
            </a:r>
          </a:p>
          <a:p>
            <a:pPr algn="just"/>
            <a:r>
              <a:rPr lang="pt-BR" sz="2400" dirty="0" smtClean="0">
                <a:latin typeface="+mj-lt"/>
              </a:rPr>
              <a:t>01 NASF  I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928662" y="857232"/>
            <a:ext cx="7729534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RESGATANDO </a:t>
            </a:r>
            <a:r>
              <a:rPr lang="pt-BR" sz="2000" b="1" dirty="0"/>
              <a:t>A QUALIDADE DE VIDA DE PACIENTES COM PATOLOGIAS </a:t>
            </a: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CRÔNICAS </a:t>
            </a:r>
            <a:r>
              <a:rPr lang="pt-BR" sz="2000" b="1" dirty="0"/>
              <a:t>DA COLUNA VERTEBRAL ATRAVÉS DA AUTO-ESTIMA E DE EXERCÍCIOS EM </a:t>
            </a:r>
            <a:r>
              <a:rPr lang="pt-BR" sz="2000" b="1" dirty="0" smtClean="0"/>
              <a:t>GRUPO.</a:t>
            </a:r>
            <a:r>
              <a:rPr lang="pt-BR" sz="2000" b="1" dirty="0"/>
              <a:t/>
            </a:r>
            <a:br>
              <a:rPr lang="pt-BR" sz="2000" b="1" dirty="0"/>
            </a:br>
            <a:endParaRPr lang="pt-BR" sz="2000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pt-BR" b="1" dirty="0" smtClean="0">
                <a:latin typeface="+mj-lt"/>
              </a:rPr>
              <a:t> Introdução</a:t>
            </a:r>
            <a:r>
              <a:rPr lang="pt-BR" b="1" dirty="0">
                <a:latin typeface="+mj-lt"/>
              </a:rPr>
              <a:t>:</a:t>
            </a:r>
            <a:r>
              <a:rPr lang="pt-BR" dirty="0">
                <a:latin typeface="+mj-lt"/>
              </a:rPr>
              <a:t> </a:t>
            </a:r>
            <a:endParaRPr lang="pt-BR" dirty="0" smtClean="0">
              <a:latin typeface="+mj-lt"/>
            </a:endParaRPr>
          </a:p>
          <a:p>
            <a:pPr algn="just"/>
            <a:r>
              <a:rPr lang="pt-BR" dirty="0" smtClean="0">
                <a:latin typeface="+mj-lt"/>
              </a:rPr>
              <a:t>Dores </a:t>
            </a:r>
            <a:r>
              <a:rPr lang="pt-BR" dirty="0">
                <a:latin typeface="+mj-lt"/>
              </a:rPr>
              <a:t>na coluna </a:t>
            </a:r>
            <a:r>
              <a:rPr lang="pt-BR" dirty="0" smtClean="0">
                <a:latin typeface="+mj-lt"/>
              </a:rPr>
              <a:t>vertebral: Principais </a:t>
            </a:r>
            <a:r>
              <a:rPr lang="pt-BR" dirty="0">
                <a:latin typeface="+mj-lt"/>
              </a:rPr>
              <a:t>queixas </a:t>
            </a:r>
            <a:r>
              <a:rPr lang="pt-BR" dirty="0" smtClean="0">
                <a:latin typeface="+mj-lt"/>
              </a:rPr>
              <a:t>nos consultórios;</a:t>
            </a:r>
          </a:p>
          <a:p>
            <a:pPr algn="just"/>
            <a:r>
              <a:rPr lang="pt-BR" dirty="0" smtClean="0">
                <a:latin typeface="+mj-lt"/>
              </a:rPr>
              <a:t>Doenças crônico-degenerativas: Difícil solução; </a:t>
            </a:r>
          </a:p>
          <a:p>
            <a:pPr algn="just"/>
            <a:r>
              <a:rPr lang="pt-BR" dirty="0" smtClean="0">
                <a:latin typeface="+mj-lt"/>
              </a:rPr>
              <a:t>Equipe multidisciplinar: Inúmeras especialidades;</a:t>
            </a:r>
          </a:p>
          <a:p>
            <a:pPr algn="just"/>
            <a:r>
              <a:rPr lang="pt-BR" dirty="0" smtClean="0">
                <a:latin typeface="+mj-lt"/>
              </a:rPr>
              <a:t>Grupos de exercícios: Grande eficácia; </a:t>
            </a:r>
          </a:p>
          <a:p>
            <a:pPr algn="just"/>
            <a:r>
              <a:rPr lang="pt-BR" dirty="0" smtClean="0">
                <a:latin typeface="+mj-lt"/>
              </a:rPr>
              <a:t>Preparação atividades cotidianas: Pessoal e Profissional;</a:t>
            </a:r>
          </a:p>
          <a:p>
            <a:pPr algn="just"/>
            <a:r>
              <a:rPr lang="pt-BR" dirty="0" smtClean="0">
                <a:latin typeface="+mj-lt"/>
              </a:rPr>
              <a:t>Início: Grande </a:t>
            </a:r>
            <a:r>
              <a:rPr lang="pt-BR" dirty="0">
                <a:latin typeface="+mj-lt"/>
              </a:rPr>
              <a:t>demanda </a:t>
            </a:r>
            <a:r>
              <a:rPr lang="pt-BR" dirty="0" smtClean="0">
                <a:latin typeface="+mj-lt"/>
              </a:rPr>
              <a:t>para </a:t>
            </a:r>
            <a:r>
              <a:rPr lang="pt-BR" dirty="0">
                <a:latin typeface="+mj-lt"/>
              </a:rPr>
              <a:t>o ortopedista</a:t>
            </a:r>
            <a:r>
              <a:rPr lang="pt-BR" dirty="0" smtClean="0">
                <a:latin typeface="+mj-lt"/>
              </a:rPr>
              <a:t>, Parceria </a:t>
            </a:r>
            <a:r>
              <a:rPr lang="pt-BR" dirty="0">
                <a:latin typeface="+mj-lt"/>
              </a:rPr>
              <a:t>junto à Estratégia Saúde da Família – ESF e o Setor de </a:t>
            </a:r>
            <a:r>
              <a:rPr lang="pt-BR" dirty="0" smtClean="0">
                <a:latin typeface="+mj-lt"/>
              </a:rPr>
              <a:t>Fisioterapia;</a:t>
            </a:r>
          </a:p>
          <a:p>
            <a:pPr algn="just"/>
            <a:r>
              <a:rPr lang="pt-BR" dirty="0" err="1" smtClean="0">
                <a:latin typeface="+mj-lt"/>
              </a:rPr>
              <a:t>G.R.U.P.</a:t>
            </a:r>
            <a:r>
              <a:rPr lang="pt-BR" dirty="0" smtClean="0">
                <a:latin typeface="+mj-lt"/>
              </a:rPr>
              <a:t>O </a:t>
            </a:r>
            <a:r>
              <a:rPr lang="pt-BR" dirty="0">
                <a:latin typeface="+mj-lt"/>
              </a:rPr>
              <a:t>– Grupo de Reabilitação Unificado de Patologias Ortopédicas: Coluna </a:t>
            </a:r>
            <a:r>
              <a:rPr lang="pt-BR" dirty="0" smtClean="0">
                <a:latin typeface="+mj-lt"/>
              </a:rPr>
              <a:t>Vertebral: Fevereiro de 2010</a:t>
            </a:r>
            <a:endParaRPr lang="pt-BR" dirty="0">
              <a:latin typeface="+mj-lt"/>
            </a:endParaRPr>
          </a:p>
          <a:p>
            <a:pPr algn="just"/>
            <a:endParaRPr lang="pt-BR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RESGATANDO A QUALIDADE DE VIDA DE PACIENTES COM PATOLOGIAS </a:t>
            </a:r>
            <a:br>
              <a:rPr lang="pt-BR" sz="2000" b="1" dirty="0" smtClean="0"/>
            </a:br>
            <a:r>
              <a:rPr lang="pt-BR" sz="2000" b="1" dirty="0" smtClean="0"/>
              <a:t>CRÔNICAS DA COLUNA VERTEBRAL ATRAVÉS DA AUTO-ESTIMA E DE EXERCÍCIOS EM GRUPO.</a:t>
            </a:r>
            <a:br>
              <a:rPr lang="pt-BR" sz="2000" b="1" dirty="0" smtClean="0"/>
            </a:br>
            <a:endParaRPr lang="pt-BR" sz="2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>
                <a:latin typeface="+mj-lt"/>
              </a:rPr>
              <a:t>O</a:t>
            </a:r>
            <a:r>
              <a:rPr lang="pt-BR" sz="2400" b="1" dirty="0" smtClean="0">
                <a:latin typeface="+mj-lt"/>
              </a:rPr>
              <a:t>bjetivos</a:t>
            </a:r>
            <a:r>
              <a:rPr lang="pt-BR" sz="2400" dirty="0" smtClean="0">
                <a:latin typeface="+mj-lt"/>
              </a:rPr>
              <a:t>: </a:t>
            </a:r>
          </a:p>
          <a:p>
            <a:pPr algn="just"/>
            <a:r>
              <a:rPr lang="pt-BR" sz="2400" dirty="0" smtClean="0">
                <a:latin typeface="+mj-lt"/>
              </a:rPr>
              <a:t>Estimular</a:t>
            </a:r>
            <a:r>
              <a:rPr lang="pt-BR" sz="2400" dirty="0">
                <a:latin typeface="+mj-lt"/>
              </a:rPr>
              <a:t>, avaliar, orientar e acompanhar os </a:t>
            </a:r>
            <a:r>
              <a:rPr lang="pt-BR" sz="2400" dirty="0" smtClean="0">
                <a:latin typeface="+mj-lt"/>
              </a:rPr>
              <a:t>pacientes;</a:t>
            </a:r>
          </a:p>
          <a:p>
            <a:pPr algn="just"/>
            <a:r>
              <a:rPr lang="pt-BR" sz="2400" dirty="0" smtClean="0">
                <a:latin typeface="+mj-lt"/>
              </a:rPr>
              <a:t>Alternativas </a:t>
            </a:r>
            <a:r>
              <a:rPr lang="pt-BR" sz="2400" dirty="0">
                <a:latin typeface="+mj-lt"/>
              </a:rPr>
              <a:t>para contribuir na </a:t>
            </a:r>
            <a:r>
              <a:rPr lang="pt-BR" sz="2400" dirty="0" err="1">
                <a:latin typeface="+mj-lt"/>
              </a:rPr>
              <a:t>resolutividade</a:t>
            </a:r>
            <a:r>
              <a:rPr lang="pt-BR" sz="2400" dirty="0">
                <a:latin typeface="+mj-lt"/>
              </a:rPr>
              <a:t> das </a:t>
            </a:r>
            <a:r>
              <a:rPr lang="pt-BR" sz="2400" dirty="0" smtClean="0">
                <a:latin typeface="+mj-lt"/>
              </a:rPr>
              <a:t>patologias;</a:t>
            </a:r>
          </a:p>
          <a:p>
            <a:pPr algn="just"/>
            <a:r>
              <a:rPr lang="pt-BR" sz="2400" dirty="0" smtClean="0">
                <a:latin typeface="+mj-lt"/>
              </a:rPr>
              <a:t>Dinâmicas </a:t>
            </a:r>
            <a:r>
              <a:rPr lang="pt-BR" sz="2400" dirty="0">
                <a:latin typeface="+mj-lt"/>
              </a:rPr>
              <a:t>motivadoras e exercícios </a:t>
            </a:r>
            <a:r>
              <a:rPr lang="pt-BR" sz="2400" dirty="0" smtClean="0">
                <a:latin typeface="+mj-lt"/>
              </a:rPr>
              <a:t>terapêuticos;</a:t>
            </a:r>
          </a:p>
          <a:p>
            <a:pPr algn="just"/>
            <a:r>
              <a:rPr lang="pt-BR" sz="2400" dirty="0" smtClean="0">
                <a:latin typeface="+mj-lt"/>
              </a:rPr>
              <a:t>Manutenção de Postura </a:t>
            </a:r>
            <a:r>
              <a:rPr lang="pt-BR" sz="2400" dirty="0">
                <a:latin typeface="+mj-lt"/>
              </a:rPr>
              <a:t>correta </a:t>
            </a:r>
            <a:r>
              <a:rPr lang="pt-BR" sz="2400" dirty="0" smtClean="0">
                <a:latin typeface="+mj-lt"/>
              </a:rPr>
              <a:t>e Consciência </a:t>
            </a:r>
            <a:r>
              <a:rPr lang="pt-BR" sz="2400" dirty="0">
                <a:latin typeface="+mj-lt"/>
              </a:rPr>
              <a:t>corporal. </a:t>
            </a:r>
          </a:p>
          <a:p>
            <a:pPr algn="just"/>
            <a:endParaRPr lang="pt-BR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42910" y="8572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RESGATANDO A QUALIDADE DE VIDA DE PACIENTES COM PATOLOGIAS </a:t>
            </a:r>
            <a:br>
              <a:rPr lang="pt-BR" sz="2000" b="1" dirty="0" smtClean="0"/>
            </a:br>
            <a:r>
              <a:rPr lang="pt-BR" sz="2000" b="1" dirty="0" smtClean="0"/>
              <a:t>CRÔNICAS DA COLUNA VERTEBRAL ATRAVÉS DA AUTO-ESTIMA E DE EXERCÍCIOS EM GRUPO.</a:t>
            </a:r>
            <a:br>
              <a:rPr lang="pt-BR" sz="2000" b="1" dirty="0" smtClean="0"/>
            </a:br>
            <a:endParaRPr lang="pt-BR" sz="2000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t-BR" sz="2400" b="1" dirty="0" smtClean="0">
                <a:latin typeface="+mj-lt"/>
              </a:rPr>
              <a:t>Metodologia</a:t>
            </a:r>
            <a:r>
              <a:rPr lang="pt-BR" sz="2400" dirty="0">
                <a:latin typeface="+mj-lt"/>
              </a:rPr>
              <a:t>: </a:t>
            </a:r>
            <a:endParaRPr lang="pt-BR" sz="2400" dirty="0" smtClean="0">
              <a:latin typeface="+mj-lt"/>
            </a:endParaRPr>
          </a:p>
          <a:p>
            <a:pPr algn="just"/>
            <a:r>
              <a:rPr lang="pt-BR" sz="2400" dirty="0" smtClean="0">
                <a:latin typeface="+mj-lt"/>
              </a:rPr>
              <a:t>Triagem dos pacientes: Ortopedista, ESF e Fisioterapia: Palestras.</a:t>
            </a:r>
          </a:p>
          <a:p>
            <a:pPr algn="just"/>
            <a:r>
              <a:rPr lang="pt-BR" sz="2400" dirty="0" smtClean="0">
                <a:latin typeface="+mj-lt"/>
              </a:rPr>
              <a:t>Avaliação diagnóstica: Encaminhamento para </a:t>
            </a:r>
            <a:r>
              <a:rPr lang="pt-BR" sz="2400" dirty="0" err="1" smtClean="0">
                <a:latin typeface="+mj-lt"/>
              </a:rPr>
              <a:t>G.R.U.P.O.</a:t>
            </a:r>
            <a:r>
              <a:rPr lang="pt-BR" sz="2400" dirty="0" smtClean="0">
                <a:latin typeface="+mj-lt"/>
              </a:rPr>
              <a:t> </a:t>
            </a:r>
          </a:p>
          <a:p>
            <a:pPr algn="just"/>
            <a:r>
              <a:rPr lang="pt-BR" sz="2400" dirty="0" smtClean="0">
                <a:latin typeface="+mj-lt"/>
              </a:rPr>
              <a:t>Atividades: Pressão </a:t>
            </a:r>
            <a:r>
              <a:rPr lang="pt-BR" sz="2400" dirty="0">
                <a:latin typeface="+mj-lt"/>
              </a:rPr>
              <a:t>arterial, </a:t>
            </a:r>
            <a:r>
              <a:rPr lang="pt-BR" sz="2400" dirty="0" smtClean="0">
                <a:latin typeface="+mj-lt"/>
              </a:rPr>
              <a:t>Dinâmicas motivadoras: Respiração</a:t>
            </a:r>
            <a:r>
              <a:rPr lang="pt-BR" sz="2400" dirty="0">
                <a:latin typeface="+mj-lt"/>
              </a:rPr>
              <a:t>, </a:t>
            </a:r>
            <a:r>
              <a:rPr lang="pt-BR" sz="2400" dirty="0" smtClean="0">
                <a:latin typeface="+mj-lt"/>
              </a:rPr>
              <a:t>Postura </a:t>
            </a:r>
            <a:r>
              <a:rPr lang="pt-BR" sz="2400" dirty="0">
                <a:latin typeface="+mj-lt"/>
              </a:rPr>
              <a:t>e </a:t>
            </a:r>
            <a:r>
              <a:rPr lang="pt-BR" sz="2400" dirty="0" smtClean="0">
                <a:latin typeface="+mj-lt"/>
              </a:rPr>
              <a:t>consciência; </a:t>
            </a:r>
          </a:p>
          <a:p>
            <a:pPr algn="just"/>
            <a:r>
              <a:rPr lang="pt-BR" sz="2400" dirty="0" smtClean="0">
                <a:latin typeface="+mj-lt"/>
              </a:rPr>
              <a:t>Exercícios globais, Vivências </a:t>
            </a:r>
            <a:r>
              <a:rPr lang="pt-BR" sz="2400" dirty="0">
                <a:latin typeface="+mj-lt"/>
              </a:rPr>
              <a:t>das atividades do </a:t>
            </a:r>
            <a:r>
              <a:rPr lang="pt-BR" sz="2400" dirty="0" smtClean="0">
                <a:latin typeface="+mj-lt"/>
              </a:rPr>
              <a:t>dia-dia: Coluna </a:t>
            </a:r>
            <a:r>
              <a:rPr lang="pt-BR" sz="2400" dirty="0">
                <a:latin typeface="+mj-lt"/>
              </a:rPr>
              <a:t>vertebral</a:t>
            </a:r>
            <a:r>
              <a:rPr lang="pt-BR" sz="2400" dirty="0" smtClean="0">
                <a:latin typeface="+mj-lt"/>
              </a:rPr>
              <a:t>.</a:t>
            </a:r>
          </a:p>
          <a:p>
            <a:pPr algn="just"/>
            <a:r>
              <a:rPr lang="pt-BR" sz="2400" dirty="0" smtClean="0">
                <a:latin typeface="+mj-lt"/>
              </a:rPr>
              <a:t>Auto-avaliação: Evolução</a:t>
            </a:r>
            <a:r>
              <a:rPr lang="pt-BR" sz="2400" dirty="0">
                <a:latin typeface="+mj-lt"/>
              </a:rPr>
              <a:t>.</a:t>
            </a:r>
          </a:p>
          <a:p>
            <a:pPr algn="just"/>
            <a:endParaRPr lang="pt-BR" sz="2400" dirty="0">
              <a:latin typeface="+mj-lt"/>
            </a:endParaRPr>
          </a:p>
          <a:p>
            <a:pPr algn="just"/>
            <a:endParaRPr lang="pt-BR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200" b="1" dirty="0" smtClean="0"/>
              <a:t>RESGATANDO A QUALIDADE DE VIDA DE PACIENTES COM PATOLOGIAS </a:t>
            </a:r>
            <a:br>
              <a:rPr lang="pt-BR" sz="2200" b="1" dirty="0" smtClean="0"/>
            </a:br>
            <a:r>
              <a:rPr lang="pt-BR" sz="2200" b="1" dirty="0" smtClean="0"/>
              <a:t>CRÔNICAS DA COLUNA VERTEBRAL ATRAVÉS DA AUTO-ESTIMA E DE EXERCÍCIOS EM GRUPO.</a:t>
            </a:r>
            <a:br>
              <a:rPr lang="pt-BR" sz="2200" b="1" dirty="0" smtClean="0"/>
            </a:br>
            <a:endParaRPr lang="pt-BR" sz="2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t-BR" sz="2400" b="1" dirty="0">
                <a:latin typeface="+mj-lt"/>
              </a:rPr>
              <a:t>Resultados</a:t>
            </a:r>
            <a:r>
              <a:rPr lang="pt-BR" sz="2400" dirty="0">
                <a:latin typeface="+mj-lt"/>
              </a:rPr>
              <a:t>: </a:t>
            </a:r>
            <a:endParaRPr lang="pt-BR" sz="2400" dirty="0" smtClean="0">
              <a:latin typeface="+mj-lt"/>
            </a:endParaRPr>
          </a:p>
          <a:p>
            <a:pPr algn="just"/>
            <a:r>
              <a:rPr lang="pt-BR" sz="2400" dirty="0" smtClean="0">
                <a:latin typeface="+mj-lt"/>
              </a:rPr>
              <a:t>Ortopedista: Triagem de 184 pacientes: 61 avaliação </a:t>
            </a:r>
            <a:r>
              <a:rPr lang="pt-BR" sz="2400" dirty="0">
                <a:latin typeface="+mj-lt"/>
              </a:rPr>
              <a:t>ortopédica, 43 não </a:t>
            </a:r>
            <a:r>
              <a:rPr lang="pt-BR" sz="2400" dirty="0" smtClean="0">
                <a:latin typeface="+mj-lt"/>
              </a:rPr>
              <a:t>precisavam e  80 </a:t>
            </a:r>
            <a:r>
              <a:rPr lang="pt-BR" sz="2400" dirty="0" err="1" smtClean="0">
                <a:latin typeface="+mj-lt"/>
              </a:rPr>
              <a:t>G.R.U.P.O.</a:t>
            </a:r>
            <a:r>
              <a:rPr lang="pt-BR" sz="2400" dirty="0" smtClean="0">
                <a:latin typeface="+mj-lt"/>
              </a:rPr>
              <a:t>;</a:t>
            </a:r>
          </a:p>
          <a:p>
            <a:pPr algn="just"/>
            <a:r>
              <a:rPr lang="pt-BR" sz="2400" dirty="0" smtClean="0">
                <a:latin typeface="+mj-lt"/>
              </a:rPr>
              <a:t>ESF </a:t>
            </a:r>
            <a:r>
              <a:rPr lang="pt-BR" sz="2400" dirty="0">
                <a:latin typeface="+mj-lt"/>
              </a:rPr>
              <a:t>e </a:t>
            </a:r>
            <a:r>
              <a:rPr lang="pt-BR" sz="2400" dirty="0" smtClean="0">
                <a:latin typeface="+mj-lt"/>
              </a:rPr>
              <a:t>Fisioterapia: Triagem 146 pacientes: </a:t>
            </a:r>
            <a:r>
              <a:rPr lang="pt-BR" sz="2400" dirty="0" err="1" smtClean="0">
                <a:latin typeface="+mj-lt"/>
              </a:rPr>
              <a:t>G.R.U.P.O.</a:t>
            </a:r>
            <a:r>
              <a:rPr lang="pt-BR" sz="2400" dirty="0" smtClean="0">
                <a:latin typeface="+mj-lt"/>
              </a:rPr>
              <a:t>;</a:t>
            </a:r>
          </a:p>
          <a:p>
            <a:pPr algn="just"/>
            <a:r>
              <a:rPr lang="pt-BR" sz="2400" dirty="0" smtClean="0">
                <a:latin typeface="+mj-lt"/>
              </a:rPr>
              <a:t>Realizados </a:t>
            </a:r>
            <a:r>
              <a:rPr lang="pt-BR" sz="2400" dirty="0">
                <a:latin typeface="+mj-lt"/>
              </a:rPr>
              <a:t>74 </a:t>
            </a:r>
            <a:r>
              <a:rPr lang="pt-BR" sz="2400" dirty="0" smtClean="0">
                <a:latin typeface="+mj-lt"/>
              </a:rPr>
              <a:t>encontros, totalizando </a:t>
            </a:r>
            <a:r>
              <a:rPr lang="pt-BR" sz="2400" dirty="0">
                <a:latin typeface="+mj-lt"/>
              </a:rPr>
              <a:t>939 </a:t>
            </a:r>
            <a:r>
              <a:rPr lang="pt-BR" sz="2400" dirty="0" smtClean="0">
                <a:latin typeface="+mj-lt"/>
              </a:rPr>
              <a:t>participantes;</a:t>
            </a:r>
          </a:p>
          <a:p>
            <a:pPr algn="just"/>
            <a:r>
              <a:rPr lang="pt-BR" sz="2400" dirty="0" smtClean="0">
                <a:latin typeface="+mj-lt"/>
              </a:rPr>
              <a:t>Atividades: Aumento </a:t>
            </a:r>
            <a:r>
              <a:rPr lang="pt-BR" sz="2400" dirty="0">
                <a:latin typeface="+mj-lt"/>
              </a:rPr>
              <a:t>da força </a:t>
            </a:r>
            <a:r>
              <a:rPr lang="pt-BR" sz="2400" dirty="0" smtClean="0">
                <a:latin typeface="+mj-lt"/>
              </a:rPr>
              <a:t>muscular, Amplitude </a:t>
            </a:r>
            <a:r>
              <a:rPr lang="pt-BR" sz="2400" dirty="0">
                <a:latin typeface="+mj-lt"/>
              </a:rPr>
              <a:t>de </a:t>
            </a:r>
            <a:r>
              <a:rPr lang="pt-BR" sz="2400" dirty="0" smtClean="0">
                <a:latin typeface="+mj-lt"/>
              </a:rPr>
              <a:t>movimento, Melhora </a:t>
            </a:r>
            <a:r>
              <a:rPr lang="pt-BR" sz="2400" dirty="0">
                <a:latin typeface="+mj-lt"/>
              </a:rPr>
              <a:t>da </a:t>
            </a:r>
            <a:r>
              <a:rPr lang="pt-BR" sz="2400" dirty="0" smtClean="0">
                <a:latin typeface="+mj-lt"/>
              </a:rPr>
              <a:t>flexibilidade e Postura corporal = Alívio quadro álgico, execução </a:t>
            </a:r>
            <a:r>
              <a:rPr lang="pt-BR" sz="2400" dirty="0">
                <a:latin typeface="+mj-lt"/>
              </a:rPr>
              <a:t>das atividades </a:t>
            </a:r>
            <a:r>
              <a:rPr lang="pt-BR" sz="2400" dirty="0" smtClean="0">
                <a:latin typeface="+mj-lt"/>
              </a:rPr>
              <a:t>diárias sem danos </a:t>
            </a:r>
            <a:r>
              <a:rPr lang="pt-BR" sz="2400" dirty="0">
                <a:latin typeface="+mj-lt"/>
              </a:rPr>
              <a:t>à coluna </a:t>
            </a:r>
            <a:r>
              <a:rPr lang="pt-BR" sz="2400" dirty="0" smtClean="0">
                <a:latin typeface="+mj-lt"/>
              </a:rPr>
              <a:t>vertebral/recidivas = Melhorando Auto-Estima.</a:t>
            </a:r>
            <a:endParaRPr lang="pt-BR" sz="2400" dirty="0">
              <a:latin typeface="+mj-lt"/>
            </a:endParaRPr>
          </a:p>
          <a:p>
            <a:pPr algn="just"/>
            <a:endParaRPr lang="pt-BR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348" y="92867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RESGATANDO A QUALIDADE DE VIDA DE PACIENTES COM PATOLOGIAS </a:t>
            </a:r>
            <a:br>
              <a:rPr lang="pt-BR" sz="2000" b="1" dirty="0" smtClean="0"/>
            </a:br>
            <a:r>
              <a:rPr lang="pt-BR" sz="2000" b="1" dirty="0" smtClean="0"/>
              <a:t>CRÔNICAS DA COLUNA VERTEBRAL ATRAVÉS DA AUTO-ESTIMA E DE EXERCÍCIOS EM GRUPO.</a:t>
            </a:r>
            <a:br>
              <a:rPr lang="pt-BR" sz="2000" b="1" dirty="0" smtClean="0"/>
            </a:br>
            <a:endParaRPr lang="pt-BR" sz="2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BR" b="1" dirty="0">
                <a:latin typeface="+mj-lt"/>
              </a:rPr>
              <a:t>Conclusão</a:t>
            </a:r>
            <a:r>
              <a:rPr lang="pt-BR" dirty="0" smtClean="0">
                <a:latin typeface="+mj-lt"/>
              </a:rPr>
              <a:t>:</a:t>
            </a:r>
          </a:p>
          <a:p>
            <a:pPr algn="just"/>
            <a:r>
              <a:rPr lang="pt-BR" dirty="0" smtClean="0">
                <a:latin typeface="+mj-lt"/>
              </a:rPr>
              <a:t>Paciente </a:t>
            </a:r>
            <a:r>
              <a:rPr lang="pt-BR" dirty="0">
                <a:latin typeface="+mj-lt"/>
              </a:rPr>
              <a:t>conhece as patologias e os mecanismos causadores de </a:t>
            </a:r>
            <a:r>
              <a:rPr lang="pt-BR" dirty="0" smtClean="0">
                <a:latin typeface="+mj-lt"/>
              </a:rPr>
              <a:t>lesões;</a:t>
            </a:r>
          </a:p>
          <a:p>
            <a:pPr algn="just"/>
            <a:r>
              <a:rPr lang="pt-BR" dirty="0" smtClean="0">
                <a:latin typeface="+mj-lt"/>
              </a:rPr>
              <a:t>Tratamento mais eficiente: Participação </a:t>
            </a:r>
            <a:r>
              <a:rPr lang="pt-BR" dirty="0">
                <a:latin typeface="+mj-lt"/>
              </a:rPr>
              <a:t>e </a:t>
            </a:r>
            <a:r>
              <a:rPr lang="pt-BR" dirty="0" smtClean="0">
                <a:latin typeface="+mj-lt"/>
              </a:rPr>
              <a:t>colaboração;</a:t>
            </a:r>
          </a:p>
          <a:p>
            <a:pPr algn="just"/>
            <a:r>
              <a:rPr lang="pt-BR" dirty="0" smtClean="0">
                <a:latin typeface="+mj-lt"/>
              </a:rPr>
              <a:t>Melhores resultados: Gerenciador </a:t>
            </a:r>
            <a:r>
              <a:rPr lang="pt-BR" dirty="0">
                <a:latin typeface="+mj-lt"/>
              </a:rPr>
              <a:t>da sua </a:t>
            </a:r>
            <a:r>
              <a:rPr lang="pt-BR" dirty="0" smtClean="0">
                <a:latin typeface="+mj-lt"/>
              </a:rPr>
              <a:t>saúde;</a:t>
            </a:r>
          </a:p>
          <a:p>
            <a:pPr algn="just"/>
            <a:r>
              <a:rPr lang="pt-BR" dirty="0" smtClean="0">
                <a:latin typeface="+mj-lt"/>
              </a:rPr>
              <a:t>Atuação Educativa: Vantagem adicional;</a:t>
            </a:r>
          </a:p>
          <a:p>
            <a:pPr algn="just"/>
            <a:r>
              <a:rPr lang="pt-BR" dirty="0" smtClean="0">
                <a:latin typeface="+mj-lt"/>
              </a:rPr>
              <a:t>Adesão </a:t>
            </a:r>
            <a:r>
              <a:rPr lang="pt-BR" dirty="0">
                <a:latin typeface="+mj-lt"/>
              </a:rPr>
              <a:t>ao </a:t>
            </a:r>
            <a:r>
              <a:rPr lang="pt-BR" dirty="0" err="1" smtClean="0">
                <a:latin typeface="+mj-lt"/>
              </a:rPr>
              <a:t>G.R.U.P.O.</a:t>
            </a:r>
            <a:r>
              <a:rPr lang="pt-BR" dirty="0" smtClean="0">
                <a:latin typeface="+mj-lt"/>
              </a:rPr>
              <a:t> : contribuiu processo </a:t>
            </a:r>
            <a:r>
              <a:rPr lang="pt-BR" dirty="0">
                <a:latin typeface="+mj-lt"/>
              </a:rPr>
              <a:t>de reabilitação e melhora na qualidade de </a:t>
            </a:r>
            <a:r>
              <a:rPr lang="pt-BR" dirty="0" smtClean="0">
                <a:latin typeface="+mj-lt"/>
              </a:rPr>
              <a:t>vida.</a:t>
            </a:r>
          </a:p>
          <a:p>
            <a:endParaRPr lang="pt-BR" sz="1400" b="1" dirty="0" smtClean="0"/>
          </a:p>
          <a:p>
            <a:pPr>
              <a:buNone/>
            </a:pPr>
            <a:endParaRPr lang="pt-BR" sz="1400" b="1" dirty="0" smtClean="0"/>
          </a:p>
          <a:p>
            <a:pPr>
              <a:buNone/>
            </a:pPr>
            <a:r>
              <a:rPr lang="pt-BR" sz="1400" b="1" dirty="0" smtClean="0"/>
              <a:t>Referências Bibliográficas:</a:t>
            </a:r>
            <a:endParaRPr lang="pt-BR" sz="1400" dirty="0" smtClean="0"/>
          </a:p>
          <a:p>
            <a:pPr>
              <a:buNone/>
            </a:pPr>
            <a:r>
              <a:rPr lang="pt-BR" sz="1400" dirty="0" smtClean="0"/>
              <a:t>1 - MAKOFSKY, </a:t>
            </a:r>
            <a:r>
              <a:rPr lang="pt-BR" sz="1400" dirty="0" err="1" smtClean="0"/>
              <a:t>H.W.</a:t>
            </a:r>
            <a:r>
              <a:rPr lang="pt-BR" sz="1400" dirty="0" smtClean="0"/>
              <a:t> Coluna Vertebral: terapia manual. Rio de Janeiro: Guanabara </a:t>
            </a:r>
            <a:r>
              <a:rPr lang="pt-BR" sz="1400" dirty="0" err="1" smtClean="0"/>
              <a:t>Koogan</a:t>
            </a:r>
            <a:r>
              <a:rPr lang="pt-BR" sz="1400" dirty="0" smtClean="0"/>
              <a:t>, 2010.    </a:t>
            </a:r>
          </a:p>
          <a:p>
            <a:pPr>
              <a:buNone/>
            </a:pPr>
            <a:r>
              <a:rPr lang="pt-BR" sz="1400" dirty="0" smtClean="0"/>
              <a:t>2 - KONIN, </a:t>
            </a:r>
            <a:r>
              <a:rPr lang="pt-BR" sz="1400" dirty="0" err="1" smtClean="0"/>
              <a:t>J.G.</a:t>
            </a:r>
            <a:r>
              <a:rPr lang="pt-BR" sz="1400" dirty="0" smtClean="0"/>
              <a:t> </a:t>
            </a:r>
            <a:r>
              <a:rPr lang="pt-BR" sz="1400" dirty="0" err="1" smtClean="0"/>
              <a:t>Cinesiologia</a:t>
            </a:r>
            <a:r>
              <a:rPr lang="pt-BR" sz="1400" dirty="0" smtClean="0"/>
              <a:t> prática para fisioterapeutas. Rio de Janeiro: Guanabara </a:t>
            </a:r>
            <a:r>
              <a:rPr lang="pt-BR" sz="1400" dirty="0" err="1" smtClean="0"/>
              <a:t>Koogan</a:t>
            </a:r>
            <a:r>
              <a:rPr lang="pt-BR" sz="1400" dirty="0" smtClean="0"/>
              <a:t>, 2010.    </a:t>
            </a:r>
          </a:p>
          <a:p>
            <a:pPr>
              <a:buNone/>
            </a:pPr>
            <a:r>
              <a:rPr lang="pt-BR" sz="1400" dirty="0" smtClean="0"/>
              <a:t>3 - FERRARETTO, I. – Patologias da Coluna Vertebral e Exercícios Especializados para tratamento. Disponível em: </a:t>
            </a:r>
            <a:r>
              <a:rPr lang="pt-BR" sz="1400" dirty="0" smtClean="0">
                <a:hlinkClick r:id="rId2"/>
              </a:rPr>
              <a:t>http://www.doresnascostas.com.br/exercicios.html</a:t>
            </a:r>
            <a:r>
              <a:rPr lang="pt-BR" sz="1400" dirty="0" smtClean="0"/>
              <a:t>. Acesso em 2011.</a:t>
            </a:r>
          </a:p>
          <a:p>
            <a:pPr>
              <a:buNone/>
            </a:pPr>
            <a:r>
              <a:rPr lang="pt-BR" sz="1400" dirty="0" smtClean="0"/>
              <a:t>4- _____________________________________________________Distúrbios da Coluna Vertebral. Disponível em: http://www.wgate.com.br/conteudo/medicinaesaude/fisioterapia/traumato/coluna.htm. Acesso 2011.</a:t>
            </a:r>
          </a:p>
          <a:p>
            <a:endParaRPr lang="pt-BR" sz="2400" dirty="0" smtClean="0"/>
          </a:p>
          <a:p>
            <a:pPr algn="just"/>
            <a:endParaRPr lang="pt-BR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PALESTRAS EDUCATIVAS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" name="Picture 2" descr="C:\Documents and Settings\Usuario\Desktop\fotos palestra casan\DSC0700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1026" name="Picture 2" descr="F:\BALNEARIO PIÇARRAS\NASF\RELATORIOS 2013 GRUPO\FOTOS 11 NOV\NOVEMBRO AZUL 221120131289 (4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DINÂMICAS MOTIVADORAS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F:\BALNEARIO PIÇARRAS\NASF\RELATORIOS 2014 GRUPO\FOTOS 02 FEV 14\04022014139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  <p:pic>
        <p:nvPicPr>
          <p:cNvPr id="2051" name="Picture 3" descr="F:\BALNEARIO PIÇARRAS\NASF\RELATORIOS 2014 GRUPO\FOTOS 04 ABR 14\01042014144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340</TotalTime>
  <Words>492</Words>
  <Application>Microsoft Office PowerPoint</Application>
  <PresentationFormat>Apresentação na tela (4:3)</PresentationFormat>
  <Paragraphs>73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Fluxo</vt:lpstr>
      <vt:lpstr> RESGATANDO A QUALIDADE DE VIDA DE PACIENTES COM PATOLOGIAS CRÔNICAS DA COLUNA VERTEBRAL ATRAVÉS          DA AUTO-ESTIMA E DE EXERCÍCIOS EM GRUPO  DESENVOLVIDO PELO NASF NA ACADEMIA DA SAÚDE  </vt:lpstr>
      <vt:lpstr>RESGATANDO A QUALIDADE DE VIDA DE PACIENTES COM PATOLOGIAS  CRÔNICAS DA COLUNA VERTEBRAL ATRAVÉS DA AUTO-ESTIMA E DE EXERCÍCIOS EM GRUPO.</vt:lpstr>
      <vt:lpstr> RESGATANDO A QUALIDADE DE VIDA DE PACIENTES COM PATOLOGIAS  CRÔNICAS DA COLUNA VERTEBRAL ATRAVÉS DA AUTO-ESTIMA E DE EXERCÍCIOS EM GRUPO. </vt:lpstr>
      <vt:lpstr> RESGATANDO A QUALIDADE DE VIDA DE PACIENTES COM PATOLOGIAS  CRÔNICAS DA COLUNA VERTEBRAL ATRAVÉS DA AUTO-ESTIMA E DE EXERCÍCIOS EM GRUPO. </vt:lpstr>
      <vt:lpstr> RESGATANDO A QUALIDADE DE VIDA DE PACIENTES COM PATOLOGIAS  CRÔNICAS DA COLUNA VERTEBRAL ATRAVÉS DA AUTO-ESTIMA E DE EXERCÍCIOS EM GRUPO. </vt:lpstr>
      <vt:lpstr> RESGATANDO A QUALIDADE DE VIDA DE PACIENTES COM PATOLOGIAS  CRÔNICAS DA COLUNA VERTEBRAL ATRAVÉS DA AUTO-ESTIMA E DE EXERCÍCIOS EM GRUPO. </vt:lpstr>
      <vt:lpstr> RESGATANDO A QUALIDADE DE VIDA DE PACIENTES COM PATOLOGIAS  CRÔNICAS DA COLUNA VERTEBRAL ATRAVÉS DA AUTO-ESTIMA E DE EXERCÍCIOS EM GRUPO. </vt:lpstr>
      <vt:lpstr>PALESTRAS EDUCATIVAS</vt:lpstr>
      <vt:lpstr>DINÂMICAS MOTIVADORAS</vt:lpstr>
      <vt:lpstr>EXERCÍCIOS TERAPÊUTICOS</vt:lpstr>
      <vt:lpstr>EXERCÍCIOS POSTURAIS INDIVIDUAIS</vt:lpstr>
      <vt:lpstr>CONFRATERNIZAÇÃO</vt:lpstr>
      <vt:lpstr>PARTICIPAÇÃO EM EVENTOS</vt:lpstr>
      <vt:lpstr>APRESENTAÇÃO DE TRABALHOS</vt:lpstr>
      <vt:lpstr>       RESGATANDO A QUALIDADE DE VIDA DE PACIENTES COM PATOLOGIAS  CRÔNICAS DA COLUNA VERTEBRAL ATRAVÉS DA AUTO-ESTIMA E DE EXERCÍCIOS EM GRUPO.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RESGATANDO A QUALIDADE DE VIDA DE PACIENTES COM PATOLOGIAS  CRÔNICAS DA COLUNA VERTEBRAL ATRAVÉS DA AUTO-ESTIMA E DE EXERCÍCIOS EM GRUPO.</dc:title>
  <dc:creator>Cliente</dc:creator>
  <cp:lastModifiedBy>Evento</cp:lastModifiedBy>
  <cp:revision>73</cp:revision>
  <dcterms:created xsi:type="dcterms:W3CDTF">2012-05-28T23:58:00Z</dcterms:created>
  <dcterms:modified xsi:type="dcterms:W3CDTF">2014-11-26T10:52:24Z</dcterms:modified>
</cp:coreProperties>
</file>