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9" r:id="rId3"/>
    <p:sldId id="273" r:id="rId4"/>
    <p:sldId id="274" r:id="rId5"/>
    <p:sldId id="272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Objects="1">
      <p:cViewPr varScale="1">
        <p:scale>
          <a:sx n="45" d="100"/>
          <a:sy n="45" d="100"/>
        </p:scale>
        <p:origin x="-125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808079-964B-4813-B682-B6DB321890C3}" type="doc">
      <dgm:prSet loTypeId="urn:microsoft.com/office/officeart/2005/8/layout/cycle6" loCatId="cycle" qsTypeId="urn:microsoft.com/office/officeart/2005/8/quickstyle/3d5" qsCatId="3D" csTypeId="urn:microsoft.com/office/officeart/2005/8/colors/colorful1#1" csCatId="colorful" phldr="1"/>
      <dgm:spPr/>
      <dgm:t>
        <a:bodyPr/>
        <a:lstStyle/>
        <a:p>
          <a:endParaRPr lang="pt-BR"/>
        </a:p>
      </dgm:t>
    </dgm:pt>
    <dgm:pt modelId="{7E0BF051-9711-4982-9B8B-A28C69E0C86B}">
      <dgm:prSet phldrT="[Texto]"/>
      <dgm:spPr/>
      <dgm:t>
        <a:bodyPr/>
        <a:lstStyle/>
        <a:p>
          <a:r>
            <a:rPr lang="pt-BR" b="1" dirty="0" smtClean="0">
              <a:solidFill>
                <a:schemeClr val="bg1"/>
              </a:solidFill>
            </a:rPr>
            <a:t>4 UBS com ESF</a:t>
          </a:r>
          <a:endParaRPr lang="pt-BR" b="1" dirty="0">
            <a:solidFill>
              <a:schemeClr val="bg1"/>
            </a:solidFill>
          </a:endParaRPr>
        </a:p>
      </dgm:t>
    </dgm:pt>
    <dgm:pt modelId="{0AE5B964-A641-4180-AD17-A0CE2AD68BED}" type="parTrans" cxnId="{5F5CD04F-43F6-473E-9F17-2989727D50A0}">
      <dgm:prSet/>
      <dgm:spPr/>
      <dgm:t>
        <a:bodyPr/>
        <a:lstStyle/>
        <a:p>
          <a:endParaRPr lang="pt-BR" b="1">
            <a:solidFill>
              <a:schemeClr val="bg1"/>
            </a:solidFill>
          </a:endParaRPr>
        </a:p>
      </dgm:t>
    </dgm:pt>
    <dgm:pt modelId="{B5689B7A-DA6F-4201-AF17-482149179DAC}" type="sibTrans" cxnId="{5F5CD04F-43F6-473E-9F17-2989727D50A0}">
      <dgm:prSet/>
      <dgm:spPr/>
      <dgm:t>
        <a:bodyPr/>
        <a:lstStyle/>
        <a:p>
          <a:endParaRPr lang="pt-BR" b="1">
            <a:solidFill>
              <a:schemeClr val="bg1"/>
            </a:solidFill>
          </a:endParaRPr>
        </a:p>
      </dgm:t>
    </dgm:pt>
    <dgm:pt modelId="{2E3724DD-4DCF-4AFE-81CC-B677181C3163}">
      <dgm:prSet phldrT="[Texto]"/>
      <dgm:spPr/>
      <dgm:t>
        <a:bodyPr/>
        <a:lstStyle/>
        <a:p>
          <a:r>
            <a:rPr lang="pt-BR" b="1" dirty="0" smtClean="0">
              <a:solidFill>
                <a:schemeClr val="bg1"/>
              </a:solidFill>
            </a:rPr>
            <a:t>1 NASF</a:t>
          </a:r>
          <a:endParaRPr lang="pt-BR" b="1" dirty="0">
            <a:solidFill>
              <a:schemeClr val="bg1"/>
            </a:solidFill>
          </a:endParaRPr>
        </a:p>
      </dgm:t>
    </dgm:pt>
    <dgm:pt modelId="{792511D2-7BAD-491E-8ACF-3BC69ADDBD79}" type="parTrans" cxnId="{E93396BF-5EA6-423E-8F2B-EAE60C657B6D}">
      <dgm:prSet/>
      <dgm:spPr/>
      <dgm:t>
        <a:bodyPr/>
        <a:lstStyle/>
        <a:p>
          <a:endParaRPr lang="pt-BR" b="1">
            <a:solidFill>
              <a:schemeClr val="bg1"/>
            </a:solidFill>
          </a:endParaRPr>
        </a:p>
      </dgm:t>
    </dgm:pt>
    <dgm:pt modelId="{224F7CB0-2BEE-499D-B261-9676182A07D2}" type="sibTrans" cxnId="{E93396BF-5EA6-423E-8F2B-EAE60C657B6D}">
      <dgm:prSet/>
      <dgm:spPr/>
      <dgm:t>
        <a:bodyPr/>
        <a:lstStyle/>
        <a:p>
          <a:endParaRPr lang="pt-BR" b="1">
            <a:solidFill>
              <a:schemeClr val="bg1"/>
            </a:solidFill>
          </a:endParaRPr>
        </a:p>
      </dgm:t>
    </dgm:pt>
    <dgm:pt modelId="{C84C624E-E4DA-4304-B21D-E5B224E39786}">
      <dgm:prSet phldrT="[Texto]"/>
      <dgm:spPr/>
      <dgm:t>
        <a:bodyPr/>
        <a:lstStyle/>
        <a:p>
          <a:r>
            <a:rPr lang="pt-BR" b="1" dirty="0" smtClean="0">
              <a:solidFill>
                <a:schemeClr val="bg1"/>
              </a:solidFill>
            </a:rPr>
            <a:t>Pronto Atendimento</a:t>
          </a:r>
          <a:endParaRPr lang="pt-BR" b="1" dirty="0">
            <a:solidFill>
              <a:schemeClr val="bg1"/>
            </a:solidFill>
          </a:endParaRPr>
        </a:p>
      </dgm:t>
    </dgm:pt>
    <dgm:pt modelId="{DF218E98-3586-4AE5-864E-52FDA7721B6A}" type="parTrans" cxnId="{D586F8CF-6681-4538-84F1-D265D5EA26A0}">
      <dgm:prSet/>
      <dgm:spPr/>
      <dgm:t>
        <a:bodyPr/>
        <a:lstStyle/>
        <a:p>
          <a:endParaRPr lang="pt-BR" b="1">
            <a:solidFill>
              <a:schemeClr val="bg1"/>
            </a:solidFill>
          </a:endParaRPr>
        </a:p>
      </dgm:t>
    </dgm:pt>
    <dgm:pt modelId="{E67127E3-1D7D-4432-A611-86A4CF3DA038}" type="sibTrans" cxnId="{D586F8CF-6681-4538-84F1-D265D5EA26A0}">
      <dgm:prSet/>
      <dgm:spPr/>
      <dgm:t>
        <a:bodyPr/>
        <a:lstStyle/>
        <a:p>
          <a:endParaRPr lang="pt-BR" b="1">
            <a:solidFill>
              <a:schemeClr val="bg1"/>
            </a:solidFill>
          </a:endParaRPr>
        </a:p>
      </dgm:t>
    </dgm:pt>
    <dgm:pt modelId="{CA092527-711E-4134-B43F-AC0D57E4FCBB}">
      <dgm:prSet phldrT="[Texto]"/>
      <dgm:spPr/>
      <dgm:t>
        <a:bodyPr/>
        <a:lstStyle/>
        <a:p>
          <a:r>
            <a:rPr lang="pt-BR" b="1" dirty="0" smtClean="0">
              <a:solidFill>
                <a:schemeClr val="bg1"/>
              </a:solidFill>
            </a:rPr>
            <a:t>1 UBS mista com ESF</a:t>
          </a:r>
          <a:endParaRPr lang="pt-BR" b="1" dirty="0">
            <a:solidFill>
              <a:schemeClr val="bg1"/>
            </a:solidFill>
          </a:endParaRPr>
        </a:p>
      </dgm:t>
    </dgm:pt>
    <dgm:pt modelId="{F9655E99-C2E9-48EF-A137-AFAA7E3F932D}" type="parTrans" cxnId="{D744B545-3045-46DC-8EED-8F288E1C2CF4}">
      <dgm:prSet/>
      <dgm:spPr/>
      <dgm:t>
        <a:bodyPr/>
        <a:lstStyle/>
        <a:p>
          <a:endParaRPr lang="pt-BR" b="1">
            <a:solidFill>
              <a:schemeClr val="bg1"/>
            </a:solidFill>
          </a:endParaRPr>
        </a:p>
      </dgm:t>
    </dgm:pt>
    <dgm:pt modelId="{44F4F111-F36B-426F-BAF8-EC0F2EAD8B50}" type="sibTrans" cxnId="{D744B545-3045-46DC-8EED-8F288E1C2CF4}">
      <dgm:prSet/>
      <dgm:spPr/>
      <dgm:t>
        <a:bodyPr/>
        <a:lstStyle/>
        <a:p>
          <a:endParaRPr lang="pt-BR" b="1">
            <a:solidFill>
              <a:schemeClr val="bg1"/>
            </a:solidFill>
          </a:endParaRPr>
        </a:p>
      </dgm:t>
    </dgm:pt>
    <dgm:pt modelId="{3B3A6683-4830-49EF-BCC0-43A42572BFC4}" type="pres">
      <dgm:prSet presAssocID="{7B808079-964B-4813-B682-B6DB321890C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F73C9698-2300-480C-B901-D63B1EC3DFC6}" type="pres">
      <dgm:prSet presAssocID="{7E0BF051-9711-4982-9B8B-A28C69E0C86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EC37751-742D-4897-86EE-4DE1D260EA67}" type="pres">
      <dgm:prSet presAssocID="{7E0BF051-9711-4982-9B8B-A28C69E0C86B}" presName="spNode" presStyleCnt="0"/>
      <dgm:spPr/>
      <dgm:t>
        <a:bodyPr/>
        <a:lstStyle/>
        <a:p>
          <a:endParaRPr lang="pt-BR"/>
        </a:p>
      </dgm:t>
    </dgm:pt>
    <dgm:pt modelId="{4C0170D9-BC84-42D0-BC55-44AA85C4D225}" type="pres">
      <dgm:prSet presAssocID="{B5689B7A-DA6F-4201-AF17-482149179DAC}" presName="sibTrans" presStyleLbl="sibTrans1D1" presStyleIdx="0" presStyleCnt="4"/>
      <dgm:spPr/>
      <dgm:t>
        <a:bodyPr/>
        <a:lstStyle/>
        <a:p>
          <a:endParaRPr lang="pt-BR"/>
        </a:p>
      </dgm:t>
    </dgm:pt>
    <dgm:pt modelId="{782F8AA0-9CF1-46AD-AEEC-277916ADE8D6}" type="pres">
      <dgm:prSet presAssocID="{2E3724DD-4DCF-4AFE-81CC-B677181C316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1FB9AAA-F206-496B-8A1C-91B670856E36}" type="pres">
      <dgm:prSet presAssocID="{2E3724DD-4DCF-4AFE-81CC-B677181C3163}" presName="spNode" presStyleCnt="0"/>
      <dgm:spPr/>
      <dgm:t>
        <a:bodyPr/>
        <a:lstStyle/>
        <a:p>
          <a:endParaRPr lang="pt-BR"/>
        </a:p>
      </dgm:t>
    </dgm:pt>
    <dgm:pt modelId="{C9AA5FB1-13D0-4B9C-ACC7-9D8AB66809EB}" type="pres">
      <dgm:prSet presAssocID="{224F7CB0-2BEE-499D-B261-9676182A07D2}" presName="sibTrans" presStyleLbl="sibTrans1D1" presStyleIdx="1" presStyleCnt="4"/>
      <dgm:spPr/>
      <dgm:t>
        <a:bodyPr/>
        <a:lstStyle/>
        <a:p>
          <a:endParaRPr lang="pt-BR"/>
        </a:p>
      </dgm:t>
    </dgm:pt>
    <dgm:pt modelId="{08FCB16F-5E86-49C8-B993-D9AA78A0C8DD}" type="pres">
      <dgm:prSet presAssocID="{C84C624E-E4DA-4304-B21D-E5B224E3978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55B6B77-D6C0-46E2-8C9E-BB53C9FA2E8E}" type="pres">
      <dgm:prSet presAssocID="{C84C624E-E4DA-4304-B21D-E5B224E39786}" presName="spNode" presStyleCnt="0"/>
      <dgm:spPr/>
      <dgm:t>
        <a:bodyPr/>
        <a:lstStyle/>
        <a:p>
          <a:endParaRPr lang="pt-BR"/>
        </a:p>
      </dgm:t>
    </dgm:pt>
    <dgm:pt modelId="{9AF5FF40-FBFE-48DE-8C7C-C80CA01255D8}" type="pres">
      <dgm:prSet presAssocID="{E67127E3-1D7D-4432-A611-86A4CF3DA038}" presName="sibTrans" presStyleLbl="sibTrans1D1" presStyleIdx="2" presStyleCnt="4"/>
      <dgm:spPr/>
      <dgm:t>
        <a:bodyPr/>
        <a:lstStyle/>
        <a:p>
          <a:endParaRPr lang="pt-BR"/>
        </a:p>
      </dgm:t>
    </dgm:pt>
    <dgm:pt modelId="{22E0898E-F702-427E-8E2C-6515F25485D6}" type="pres">
      <dgm:prSet presAssocID="{CA092527-711E-4134-B43F-AC0D57E4FCB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662B53C-35B3-4898-92AB-33ED0AB7FC56}" type="pres">
      <dgm:prSet presAssocID="{CA092527-711E-4134-B43F-AC0D57E4FCBB}" presName="spNode" presStyleCnt="0"/>
      <dgm:spPr/>
      <dgm:t>
        <a:bodyPr/>
        <a:lstStyle/>
        <a:p>
          <a:endParaRPr lang="pt-BR"/>
        </a:p>
      </dgm:t>
    </dgm:pt>
    <dgm:pt modelId="{CAB30B59-EAAA-4640-871F-1F9EA307D748}" type="pres">
      <dgm:prSet presAssocID="{44F4F111-F36B-426F-BAF8-EC0F2EAD8B50}" presName="sibTrans" presStyleLbl="sibTrans1D1" presStyleIdx="3" presStyleCnt="4"/>
      <dgm:spPr/>
      <dgm:t>
        <a:bodyPr/>
        <a:lstStyle/>
        <a:p>
          <a:endParaRPr lang="pt-BR"/>
        </a:p>
      </dgm:t>
    </dgm:pt>
  </dgm:ptLst>
  <dgm:cxnLst>
    <dgm:cxn modelId="{5F5CD04F-43F6-473E-9F17-2989727D50A0}" srcId="{7B808079-964B-4813-B682-B6DB321890C3}" destId="{7E0BF051-9711-4982-9B8B-A28C69E0C86B}" srcOrd="0" destOrd="0" parTransId="{0AE5B964-A641-4180-AD17-A0CE2AD68BED}" sibTransId="{B5689B7A-DA6F-4201-AF17-482149179DAC}"/>
    <dgm:cxn modelId="{0D28AB76-DB41-43CE-8F05-A14E3E895EF8}" type="presOf" srcId="{7E0BF051-9711-4982-9B8B-A28C69E0C86B}" destId="{F73C9698-2300-480C-B901-D63B1EC3DFC6}" srcOrd="0" destOrd="0" presId="urn:microsoft.com/office/officeart/2005/8/layout/cycle6"/>
    <dgm:cxn modelId="{D586F8CF-6681-4538-84F1-D265D5EA26A0}" srcId="{7B808079-964B-4813-B682-B6DB321890C3}" destId="{C84C624E-E4DA-4304-B21D-E5B224E39786}" srcOrd="2" destOrd="0" parTransId="{DF218E98-3586-4AE5-864E-52FDA7721B6A}" sibTransId="{E67127E3-1D7D-4432-A611-86A4CF3DA038}"/>
    <dgm:cxn modelId="{AFDC1C1D-7C40-4A3A-B8E6-B30EF8F2D98F}" type="presOf" srcId="{44F4F111-F36B-426F-BAF8-EC0F2EAD8B50}" destId="{CAB30B59-EAAA-4640-871F-1F9EA307D748}" srcOrd="0" destOrd="0" presId="urn:microsoft.com/office/officeart/2005/8/layout/cycle6"/>
    <dgm:cxn modelId="{2FFDB221-7B65-48AB-BF35-9AA3D6860726}" type="presOf" srcId="{224F7CB0-2BEE-499D-B261-9676182A07D2}" destId="{C9AA5FB1-13D0-4B9C-ACC7-9D8AB66809EB}" srcOrd="0" destOrd="0" presId="urn:microsoft.com/office/officeart/2005/8/layout/cycle6"/>
    <dgm:cxn modelId="{E1AF32B8-47A9-45A7-9CBC-D5B08C4AB33D}" type="presOf" srcId="{CA092527-711E-4134-B43F-AC0D57E4FCBB}" destId="{22E0898E-F702-427E-8E2C-6515F25485D6}" srcOrd="0" destOrd="0" presId="urn:microsoft.com/office/officeart/2005/8/layout/cycle6"/>
    <dgm:cxn modelId="{D744B545-3045-46DC-8EED-8F288E1C2CF4}" srcId="{7B808079-964B-4813-B682-B6DB321890C3}" destId="{CA092527-711E-4134-B43F-AC0D57E4FCBB}" srcOrd="3" destOrd="0" parTransId="{F9655E99-C2E9-48EF-A137-AFAA7E3F932D}" sibTransId="{44F4F111-F36B-426F-BAF8-EC0F2EAD8B50}"/>
    <dgm:cxn modelId="{58FAD979-8CB7-4A20-B3F5-65E342FF6C9E}" type="presOf" srcId="{E67127E3-1D7D-4432-A611-86A4CF3DA038}" destId="{9AF5FF40-FBFE-48DE-8C7C-C80CA01255D8}" srcOrd="0" destOrd="0" presId="urn:microsoft.com/office/officeart/2005/8/layout/cycle6"/>
    <dgm:cxn modelId="{11F4438E-F517-47D2-8ED3-867AE3DE8181}" type="presOf" srcId="{2E3724DD-4DCF-4AFE-81CC-B677181C3163}" destId="{782F8AA0-9CF1-46AD-AEEC-277916ADE8D6}" srcOrd="0" destOrd="0" presId="urn:microsoft.com/office/officeart/2005/8/layout/cycle6"/>
    <dgm:cxn modelId="{E93396BF-5EA6-423E-8F2B-EAE60C657B6D}" srcId="{7B808079-964B-4813-B682-B6DB321890C3}" destId="{2E3724DD-4DCF-4AFE-81CC-B677181C3163}" srcOrd="1" destOrd="0" parTransId="{792511D2-7BAD-491E-8ACF-3BC69ADDBD79}" sibTransId="{224F7CB0-2BEE-499D-B261-9676182A07D2}"/>
    <dgm:cxn modelId="{1EA7F40D-FB2E-4253-BC38-506F23F556A8}" type="presOf" srcId="{C84C624E-E4DA-4304-B21D-E5B224E39786}" destId="{08FCB16F-5E86-49C8-B993-D9AA78A0C8DD}" srcOrd="0" destOrd="0" presId="urn:microsoft.com/office/officeart/2005/8/layout/cycle6"/>
    <dgm:cxn modelId="{AAE36129-F863-44DB-AA1C-5E86E5698092}" type="presOf" srcId="{7B808079-964B-4813-B682-B6DB321890C3}" destId="{3B3A6683-4830-49EF-BCC0-43A42572BFC4}" srcOrd="0" destOrd="0" presId="urn:microsoft.com/office/officeart/2005/8/layout/cycle6"/>
    <dgm:cxn modelId="{FF422351-A42E-41C5-879C-A47B16462039}" type="presOf" srcId="{B5689B7A-DA6F-4201-AF17-482149179DAC}" destId="{4C0170D9-BC84-42D0-BC55-44AA85C4D225}" srcOrd="0" destOrd="0" presId="urn:microsoft.com/office/officeart/2005/8/layout/cycle6"/>
    <dgm:cxn modelId="{B79EA893-D493-413E-A38D-ECC9BC1064CF}" type="presParOf" srcId="{3B3A6683-4830-49EF-BCC0-43A42572BFC4}" destId="{F73C9698-2300-480C-B901-D63B1EC3DFC6}" srcOrd="0" destOrd="0" presId="urn:microsoft.com/office/officeart/2005/8/layout/cycle6"/>
    <dgm:cxn modelId="{3666E0C6-3F28-4E00-823B-CAEC4F8B7B90}" type="presParOf" srcId="{3B3A6683-4830-49EF-BCC0-43A42572BFC4}" destId="{FEC37751-742D-4897-86EE-4DE1D260EA67}" srcOrd="1" destOrd="0" presId="urn:microsoft.com/office/officeart/2005/8/layout/cycle6"/>
    <dgm:cxn modelId="{3D3FD65C-78F9-4A0D-B809-28858D313E23}" type="presParOf" srcId="{3B3A6683-4830-49EF-BCC0-43A42572BFC4}" destId="{4C0170D9-BC84-42D0-BC55-44AA85C4D225}" srcOrd="2" destOrd="0" presId="urn:microsoft.com/office/officeart/2005/8/layout/cycle6"/>
    <dgm:cxn modelId="{0BF71D85-6F10-43D3-AE84-220401C040C0}" type="presParOf" srcId="{3B3A6683-4830-49EF-BCC0-43A42572BFC4}" destId="{782F8AA0-9CF1-46AD-AEEC-277916ADE8D6}" srcOrd="3" destOrd="0" presId="urn:microsoft.com/office/officeart/2005/8/layout/cycle6"/>
    <dgm:cxn modelId="{BDF169A4-3635-4C22-82C9-87A0352CD219}" type="presParOf" srcId="{3B3A6683-4830-49EF-BCC0-43A42572BFC4}" destId="{51FB9AAA-F206-496B-8A1C-91B670856E36}" srcOrd="4" destOrd="0" presId="urn:microsoft.com/office/officeart/2005/8/layout/cycle6"/>
    <dgm:cxn modelId="{1BB518DD-F554-45ED-9EAB-AD179E3617B3}" type="presParOf" srcId="{3B3A6683-4830-49EF-BCC0-43A42572BFC4}" destId="{C9AA5FB1-13D0-4B9C-ACC7-9D8AB66809EB}" srcOrd="5" destOrd="0" presId="urn:microsoft.com/office/officeart/2005/8/layout/cycle6"/>
    <dgm:cxn modelId="{6C8651B3-1836-4C69-9DA7-4473E00B6243}" type="presParOf" srcId="{3B3A6683-4830-49EF-BCC0-43A42572BFC4}" destId="{08FCB16F-5E86-49C8-B993-D9AA78A0C8DD}" srcOrd="6" destOrd="0" presId="urn:microsoft.com/office/officeart/2005/8/layout/cycle6"/>
    <dgm:cxn modelId="{F523D3E0-4838-4A17-BE79-248935BED69E}" type="presParOf" srcId="{3B3A6683-4830-49EF-BCC0-43A42572BFC4}" destId="{455B6B77-D6C0-46E2-8C9E-BB53C9FA2E8E}" srcOrd="7" destOrd="0" presId="urn:microsoft.com/office/officeart/2005/8/layout/cycle6"/>
    <dgm:cxn modelId="{6A9E7B52-21C7-4CE7-AF14-E9D991B85A95}" type="presParOf" srcId="{3B3A6683-4830-49EF-BCC0-43A42572BFC4}" destId="{9AF5FF40-FBFE-48DE-8C7C-C80CA01255D8}" srcOrd="8" destOrd="0" presId="urn:microsoft.com/office/officeart/2005/8/layout/cycle6"/>
    <dgm:cxn modelId="{22218E4F-9269-4930-AC14-6814242E8516}" type="presParOf" srcId="{3B3A6683-4830-49EF-BCC0-43A42572BFC4}" destId="{22E0898E-F702-427E-8E2C-6515F25485D6}" srcOrd="9" destOrd="0" presId="urn:microsoft.com/office/officeart/2005/8/layout/cycle6"/>
    <dgm:cxn modelId="{D4095FC9-EFAE-4575-B720-86A9854953A4}" type="presParOf" srcId="{3B3A6683-4830-49EF-BCC0-43A42572BFC4}" destId="{D662B53C-35B3-4898-92AB-33ED0AB7FC56}" srcOrd="10" destOrd="0" presId="urn:microsoft.com/office/officeart/2005/8/layout/cycle6"/>
    <dgm:cxn modelId="{FFCE33A4-5311-415B-B9D5-384BAA49F6F7}" type="presParOf" srcId="{3B3A6683-4830-49EF-BCC0-43A42572BFC4}" destId="{CAB30B59-EAAA-4640-871F-1F9EA307D748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3C9698-2300-480C-B901-D63B1EC3DFC6}">
      <dsp:nvSpPr>
        <dsp:cNvPr id="0" name=""/>
        <dsp:cNvSpPr/>
      </dsp:nvSpPr>
      <dsp:spPr>
        <a:xfrm>
          <a:off x="2833820" y="1048"/>
          <a:ext cx="1749182" cy="113696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bg1"/>
              </a:solidFill>
            </a:rPr>
            <a:t>4 UBS com ESF</a:t>
          </a:r>
          <a:endParaRPr lang="pt-BR" sz="2000" b="1" kern="1200" dirty="0">
            <a:solidFill>
              <a:schemeClr val="bg1"/>
            </a:solidFill>
          </a:endParaRPr>
        </a:p>
      </dsp:txBody>
      <dsp:txXfrm>
        <a:off x="2889322" y="56550"/>
        <a:ext cx="1638178" cy="1025964"/>
      </dsp:txXfrm>
    </dsp:sp>
    <dsp:sp modelId="{4C0170D9-BC84-42D0-BC55-44AA85C4D225}">
      <dsp:nvSpPr>
        <dsp:cNvPr id="0" name=""/>
        <dsp:cNvSpPr/>
      </dsp:nvSpPr>
      <dsp:spPr>
        <a:xfrm>
          <a:off x="1829672" y="569532"/>
          <a:ext cx="3757478" cy="3757478"/>
        </a:xfrm>
        <a:custGeom>
          <a:avLst/>
          <a:gdLst/>
          <a:ahLst/>
          <a:cxnLst/>
          <a:rect l="0" t="0" r="0" b="0"/>
          <a:pathLst>
            <a:path>
              <a:moveTo>
                <a:pt x="2765935" y="222676"/>
              </a:moveTo>
              <a:arcTo wR="1878739" hR="1878739" stAng="17890748" swAng="2626352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2F8AA0-9CF1-46AD-AEEC-277916ADE8D6}">
      <dsp:nvSpPr>
        <dsp:cNvPr id="0" name=""/>
        <dsp:cNvSpPr/>
      </dsp:nvSpPr>
      <dsp:spPr>
        <a:xfrm>
          <a:off x="4712559" y="1879787"/>
          <a:ext cx="1749182" cy="113696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bg1"/>
              </a:solidFill>
            </a:rPr>
            <a:t>1 NASF</a:t>
          </a:r>
          <a:endParaRPr lang="pt-BR" sz="2000" b="1" kern="1200" dirty="0">
            <a:solidFill>
              <a:schemeClr val="bg1"/>
            </a:solidFill>
          </a:endParaRPr>
        </a:p>
      </dsp:txBody>
      <dsp:txXfrm>
        <a:off x="4768061" y="1935289"/>
        <a:ext cx="1638178" cy="1025964"/>
      </dsp:txXfrm>
    </dsp:sp>
    <dsp:sp modelId="{C9AA5FB1-13D0-4B9C-ACC7-9D8AB66809EB}">
      <dsp:nvSpPr>
        <dsp:cNvPr id="0" name=""/>
        <dsp:cNvSpPr/>
      </dsp:nvSpPr>
      <dsp:spPr>
        <a:xfrm>
          <a:off x="1829672" y="569532"/>
          <a:ext cx="3757478" cy="3757478"/>
        </a:xfrm>
        <a:custGeom>
          <a:avLst/>
          <a:gdLst/>
          <a:ahLst/>
          <a:cxnLst/>
          <a:rect l="0" t="0" r="0" b="0"/>
          <a:pathLst>
            <a:path>
              <a:moveTo>
                <a:pt x="3665035" y="2460808"/>
              </a:moveTo>
              <a:arcTo wR="1878739" hR="1878739" stAng="1082901" swAng="2626352"/>
            </a:path>
          </a:pathLst>
        </a:custGeom>
        <a:noFill/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FCB16F-5E86-49C8-B993-D9AA78A0C8DD}">
      <dsp:nvSpPr>
        <dsp:cNvPr id="0" name=""/>
        <dsp:cNvSpPr/>
      </dsp:nvSpPr>
      <dsp:spPr>
        <a:xfrm>
          <a:off x="2833820" y="3758526"/>
          <a:ext cx="1749182" cy="113696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bg1"/>
              </a:solidFill>
            </a:rPr>
            <a:t>Pronto Atendimento</a:t>
          </a:r>
          <a:endParaRPr lang="pt-BR" sz="2000" b="1" kern="1200" dirty="0">
            <a:solidFill>
              <a:schemeClr val="bg1"/>
            </a:solidFill>
          </a:endParaRPr>
        </a:p>
      </dsp:txBody>
      <dsp:txXfrm>
        <a:off x="2889322" y="3814028"/>
        <a:ext cx="1638178" cy="1025964"/>
      </dsp:txXfrm>
    </dsp:sp>
    <dsp:sp modelId="{9AF5FF40-FBFE-48DE-8C7C-C80CA01255D8}">
      <dsp:nvSpPr>
        <dsp:cNvPr id="0" name=""/>
        <dsp:cNvSpPr/>
      </dsp:nvSpPr>
      <dsp:spPr>
        <a:xfrm>
          <a:off x="1829672" y="569532"/>
          <a:ext cx="3757478" cy="3757478"/>
        </a:xfrm>
        <a:custGeom>
          <a:avLst/>
          <a:gdLst/>
          <a:ahLst/>
          <a:cxnLst/>
          <a:rect l="0" t="0" r="0" b="0"/>
          <a:pathLst>
            <a:path>
              <a:moveTo>
                <a:pt x="991542" y="3534801"/>
              </a:moveTo>
              <a:arcTo wR="1878739" hR="1878739" stAng="7090748" swAng="2626352"/>
            </a:path>
          </a:pathLst>
        </a:custGeom>
        <a:noFill/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E0898E-F702-427E-8E2C-6515F25485D6}">
      <dsp:nvSpPr>
        <dsp:cNvPr id="0" name=""/>
        <dsp:cNvSpPr/>
      </dsp:nvSpPr>
      <dsp:spPr>
        <a:xfrm>
          <a:off x="955081" y="1879787"/>
          <a:ext cx="1749182" cy="113696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bg1"/>
              </a:solidFill>
            </a:rPr>
            <a:t>1 UBS mista com ESF</a:t>
          </a:r>
          <a:endParaRPr lang="pt-BR" sz="2000" b="1" kern="1200" dirty="0">
            <a:solidFill>
              <a:schemeClr val="bg1"/>
            </a:solidFill>
          </a:endParaRPr>
        </a:p>
      </dsp:txBody>
      <dsp:txXfrm>
        <a:off x="1010583" y="1935289"/>
        <a:ext cx="1638178" cy="1025964"/>
      </dsp:txXfrm>
    </dsp:sp>
    <dsp:sp modelId="{CAB30B59-EAAA-4640-871F-1F9EA307D748}">
      <dsp:nvSpPr>
        <dsp:cNvPr id="0" name=""/>
        <dsp:cNvSpPr/>
      </dsp:nvSpPr>
      <dsp:spPr>
        <a:xfrm>
          <a:off x="1829672" y="569532"/>
          <a:ext cx="3757478" cy="3757478"/>
        </a:xfrm>
        <a:custGeom>
          <a:avLst/>
          <a:gdLst/>
          <a:ahLst/>
          <a:cxnLst/>
          <a:rect l="0" t="0" r="0" b="0"/>
          <a:pathLst>
            <a:path>
              <a:moveTo>
                <a:pt x="92442" y="1296669"/>
              </a:moveTo>
              <a:arcTo wR="1878739" hR="1878739" stAng="11882901" swAng="2626352"/>
            </a:path>
          </a:pathLst>
        </a:custGeom>
        <a:noFill/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A1273-CA12-4A5F-B9F5-8EBA91FA6889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908C69-0D12-4D8D-9D1F-8BB03A60EA0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A1273-CA12-4A5F-B9F5-8EBA91FA6889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8C69-0D12-4D8D-9D1F-8BB03A60EA0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A1273-CA12-4A5F-B9F5-8EBA91FA6889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8C69-0D12-4D8D-9D1F-8BB03A60EA0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91A1273-CA12-4A5F-B9F5-8EBA91FA6889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E908C69-0D12-4D8D-9D1F-8BB03A60EA0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A1273-CA12-4A5F-B9F5-8EBA91FA6889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908C69-0D12-4D8D-9D1F-8BB03A60EA0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A1273-CA12-4A5F-B9F5-8EBA91FA6889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908C69-0D12-4D8D-9D1F-8BB03A60EA0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A1273-CA12-4A5F-B9F5-8EBA91FA6889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908C69-0D12-4D8D-9D1F-8BB03A60EA0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F91A1273-CA12-4A5F-B9F5-8EBA91FA6889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908C69-0D12-4D8D-9D1F-8BB03A60EA0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A1273-CA12-4A5F-B9F5-8EBA91FA6889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8C69-0D12-4D8D-9D1F-8BB03A60EA0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A1273-CA12-4A5F-B9F5-8EBA91FA6889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908C69-0D12-4D8D-9D1F-8BB03A60EA0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A1273-CA12-4A5F-B9F5-8EBA91FA6889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908C69-0D12-4D8D-9D1F-8BB03A60EA0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chemeClr val="bg2">
                <a:tint val="80000"/>
                <a:alpha val="17000"/>
                <a:lumMod val="96000"/>
                <a:lumOff val="4000"/>
              </a:schemeClr>
            </a:gs>
            <a:gs pos="100000">
              <a:schemeClr val="bg2">
                <a:tint val="100000"/>
                <a:lumMod val="92000"/>
                <a:alpha val="95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A1273-CA12-4A5F-B9F5-8EBA91FA6889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08C69-0D12-4D8D-9D1F-8BB03A60EA0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mailto:nutri1nasf@massaranduba.sc.gov.br" TargetMode="External"/><Relationship Id="rId3" Type="http://schemas.openxmlformats.org/officeDocument/2006/relationships/image" Target="../media/image14.jpeg"/><Relationship Id="rId7" Type="http://schemas.openxmlformats.org/officeDocument/2006/relationships/hyperlink" Target="mailto:psiconasf@massaranduba.sc.gov.br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fisionasf@massaranduba.sc.gov.br" TargetMode="External"/><Relationship Id="rId5" Type="http://schemas.openxmlformats.org/officeDocument/2006/relationships/hyperlink" Target="mailto:coordenacao.ab@massaranduba.sc.gob.br" TargetMode="External"/><Relationship Id="rId4" Type="http://schemas.openxmlformats.org/officeDocument/2006/relationships/image" Target="../media/image15.jpeg"/><Relationship Id="rId9" Type="http://schemas.openxmlformats.org/officeDocument/2006/relationships/hyperlink" Target="mailto:educadoranasf@massaranduba.sc.gov.b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9512" y="620688"/>
            <a:ext cx="8784976" cy="1463823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>
                <a:solidFill>
                  <a:schemeClr val="bg1"/>
                </a:solidFill>
              </a:rPr>
              <a:t>A dimensão clínica e pedagógica do apoio matricial na Atenção Básica: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27584" y="2348880"/>
            <a:ext cx="7506210" cy="1752600"/>
          </a:xfrm>
        </p:spPr>
        <p:txBody>
          <a:bodyPr>
            <a:normAutofit/>
          </a:bodyPr>
          <a:lstStyle/>
          <a:p>
            <a:pPr algn="ctr"/>
            <a:r>
              <a:rPr lang="pt-BR" sz="3200" b="1" dirty="0">
                <a:solidFill>
                  <a:schemeClr val="bg1"/>
                </a:solidFill>
              </a:rPr>
              <a:t>C</a:t>
            </a:r>
            <a:r>
              <a:rPr lang="pt-BR" sz="3200" b="1" dirty="0" smtClean="0">
                <a:solidFill>
                  <a:schemeClr val="bg1"/>
                </a:solidFill>
              </a:rPr>
              <a:t>onsiderações sobre a experiência no NASF Massaranduba</a:t>
            </a:r>
            <a:endParaRPr lang="pt-BR" sz="3200" b="1" dirty="0">
              <a:solidFill>
                <a:schemeClr val="bg1"/>
              </a:solidFill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79512" y="5479087"/>
            <a:ext cx="3941653" cy="1156410"/>
            <a:chOff x="295343" y="5479087"/>
            <a:chExt cx="3941653" cy="1156410"/>
          </a:xfrm>
        </p:grpSpPr>
        <p:pic>
          <p:nvPicPr>
            <p:cNvPr id="4" name="Imagem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343" y="5479087"/>
              <a:ext cx="1496530" cy="1156410"/>
            </a:xfrm>
            <a:prstGeom prst="rect">
              <a:avLst/>
            </a:prstGeom>
          </p:spPr>
        </p:pic>
        <p:pic>
          <p:nvPicPr>
            <p:cNvPr id="5" name="Imagem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4328" y="5479087"/>
              <a:ext cx="1458082" cy="1156410"/>
            </a:xfrm>
            <a:prstGeom prst="rect">
              <a:avLst/>
            </a:prstGeom>
          </p:spPr>
        </p:pic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2410" y="5479087"/>
              <a:ext cx="884586" cy="11564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5999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>
          <a:xfrm>
            <a:off x="3456432" y="1268760"/>
            <a:ext cx="4224528" cy="3886200"/>
          </a:xfrm>
        </p:spPr>
        <p:txBody>
          <a:bodyPr>
            <a:noAutofit/>
          </a:bodyPr>
          <a:lstStyle/>
          <a:p>
            <a:r>
              <a:rPr lang="pt-BR" sz="2000" b="1" dirty="0" smtClean="0">
                <a:solidFill>
                  <a:schemeClr val="bg1"/>
                </a:solidFill>
                <a:effectLst>
                  <a:glow rad="1016000">
                    <a:srgbClr val="00B0F0">
                      <a:alpha val="46000"/>
                    </a:srgbClr>
                  </a:glow>
                </a:effectLst>
              </a:rPr>
              <a:t>Segundo encontro:</a:t>
            </a:r>
          </a:p>
          <a:p>
            <a:pPr lvl="1"/>
            <a:r>
              <a:rPr lang="pt-BR" sz="2000" b="1" dirty="0">
                <a:solidFill>
                  <a:schemeClr val="bg1"/>
                </a:solidFill>
                <a:effectLst/>
              </a:rPr>
              <a:t> </a:t>
            </a:r>
            <a:r>
              <a:rPr lang="pt-BR" sz="2000" b="1" dirty="0" smtClean="0">
                <a:solidFill>
                  <a:schemeClr val="bg1"/>
                </a:solidFill>
                <a:effectLst/>
              </a:rPr>
              <a:t>Aspectos abordados:</a:t>
            </a:r>
          </a:p>
          <a:p>
            <a:pPr lvl="2"/>
            <a:r>
              <a:rPr lang="pt-BR" sz="2000" b="1" dirty="0" smtClean="0">
                <a:solidFill>
                  <a:schemeClr val="bg1"/>
                </a:solidFill>
                <a:effectLst/>
              </a:rPr>
              <a:t>Dificuldade de comunicação</a:t>
            </a:r>
          </a:p>
          <a:p>
            <a:pPr lvl="2"/>
            <a:r>
              <a:rPr lang="pt-BR" sz="2000" b="1" dirty="0" smtClean="0">
                <a:solidFill>
                  <a:schemeClr val="bg1"/>
                </a:solidFill>
                <a:effectLst/>
              </a:rPr>
              <a:t>Importância da escuta e acolhimento</a:t>
            </a:r>
          </a:p>
          <a:p>
            <a:pPr lvl="2"/>
            <a:r>
              <a:rPr lang="pt-BR" sz="2000" b="1" dirty="0" smtClean="0">
                <a:solidFill>
                  <a:schemeClr val="bg1"/>
                </a:solidFill>
                <a:effectLst/>
              </a:rPr>
              <a:t>Ética</a:t>
            </a:r>
          </a:p>
          <a:p>
            <a:endParaRPr lang="pt-BR" sz="2000" b="1" dirty="0">
              <a:solidFill>
                <a:schemeClr val="bg1"/>
              </a:solidFill>
            </a:endParaRPr>
          </a:p>
          <a:p>
            <a:r>
              <a:rPr lang="pt-BR" sz="2000" b="1" dirty="0" smtClean="0">
                <a:solidFill>
                  <a:schemeClr val="bg1"/>
                </a:solidFill>
                <a:effectLst>
                  <a:glow rad="723900">
                    <a:srgbClr val="FFFF00">
                      <a:alpha val="53000"/>
                    </a:srgbClr>
                  </a:glow>
                </a:effectLst>
              </a:rPr>
              <a:t>Terceiro encontro:</a:t>
            </a:r>
          </a:p>
          <a:p>
            <a:pPr lvl="1"/>
            <a:r>
              <a:rPr lang="pt-BR" sz="2000" b="1" dirty="0" smtClean="0">
                <a:solidFill>
                  <a:schemeClr val="bg1"/>
                </a:solidFill>
                <a:effectLst/>
              </a:rPr>
              <a:t>Aspectos abordados:</a:t>
            </a:r>
          </a:p>
          <a:p>
            <a:pPr lvl="2"/>
            <a:r>
              <a:rPr lang="pt-BR" sz="2000" b="1" dirty="0" smtClean="0">
                <a:solidFill>
                  <a:schemeClr val="bg1"/>
                </a:solidFill>
                <a:effectLst/>
              </a:rPr>
              <a:t>Autocuidado do profissional</a:t>
            </a:r>
          </a:p>
          <a:p>
            <a:pPr lvl="2"/>
            <a:r>
              <a:rPr lang="pt-BR" sz="2000" b="1" dirty="0" smtClean="0">
                <a:solidFill>
                  <a:schemeClr val="bg1"/>
                </a:solidFill>
                <a:effectLst/>
              </a:rPr>
              <a:t>Importância de cuidar de si para cuidar do outro</a:t>
            </a:r>
          </a:p>
          <a:p>
            <a:pPr lvl="2"/>
            <a:endParaRPr lang="pt-BR" sz="2000" b="1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pt-BR" sz="2000" b="1" dirty="0" smtClean="0">
              <a:solidFill>
                <a:schemeClr val="bg1"/>
              </a:solidFill>
            </a:endParaRPr>
          </a:p>
          <a:p>
            <a:pPr lvl="2"/>
            <a:endParaRPr lang="pt-BR" sz="2000" b="1" dirty="0" smtClean="0">
              <a:solidFill>
                <a:schemeClr val="bg1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429000"/>
            <a:ext cx="2882374" cy="3249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7149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>
          <a:xfrm>
            <a:off x="3456432" y="1844824"/>
            <a:ext cx="4224528" cy="3886200"/>
          </a:xfrm>
        </p:spPr>
        <p:txBody>
          <a:bodyPr>
            <a:noAutofit/>
          </a:bodyPr>
          <a:lstStyle/>
          <a:p>
            <a:pPr algn="just"/>
            <a:r>
              <a:rPr lang="pt-BR" sz="2000" b="1" dirty="0" smtClean="0">
                <a:solidFill>
                  <a:schemeClr val="bg1"/>
                </a:solidFill>
              </a:rPr>
              <a:t>Aspectos relevantes:</a:t>
            </a:r>
          </a:p>
          <a:p>
            <a:pPr lvl="1" algn="just"/>
            <a:r>
              <a:rPr lang="pt-BR" sz="2000" b="1" dirty="0" smtClean="0">
                <a:solidFill>
                  <a:schemeClr val="bg1"/>
                </a:solidFill>
              </a:rPr>
              <a:t>Ampliar possibilidades de resolução de problemas.</a:t>
            </a:r>
          </a:p>
          <a:p>
            <a:pPr marL="711200" lvl="1" indent="0" algn="just">
              <a:buNone/>
            </a:pPr>
            <a:r>
              <a:rPr lang="pt-BR" sz="20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troca de saberes</a:t>
            </a:r>
          </a:p>
          <a:p>
            <a:pPr lvl="1" algn="just"/>
            <a:endParaRPr lang="pt-BR" sz="2000" b="1" dirty="0" smtClean="0">
              <a:solidFill>
                <a:schemeClr val="bg1"/>
              </a:solidFill>
            </a:endParaRPr>
          </a:p>
          <a:p>
            <a:pPr lvl="1" algn="just"/>
            <a:r>
              <a:rPr lang="pt-BR" sz="2000" b="1" dirty="0" smtClean="0">
                <a:solidFill>
                  <a:schemeClr val="bg1"/>
                </a:solidFill>
              </a:rPr>
              <a:t>Associação de duas dimensões e um único encontro.</a:t>
            </a:r>
          </a:p>
          <a:p>
            <a:pPr marL="711200" lvl="1" indent="0" algn="just">
              <a:buNone/>
            </a:pPr>
            <a:r>
              <a:rPr lang="pt-BR" sz="20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Clínica e Pedagógica</a:t>
            </a:r>
          </a:p>
          <a:p>
            <a:pPr marL="457200" lvl="1" indent="0" algn="just">
              <a:buNone/>
            </a:pPr>
            <a:endParaRPr lang="pt-BR" sz="2000" b="1" dirty="0">
              <a:solidFill>
                <a:schemeClr val="bg1"/>
              </a:solidFill>
              <a:sym typeface="Wingdings" panose="05000000000000000000" pitchFamily="2" charset="2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618051" y="801462"/>
            <a:ext cx="7344816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t-BR" sz="2000" cap="none" dirty="0" smtClean="0">
                <a:solidFill>
                  <a:schemeClr val="bg1"/>
                </a:solidFill>
              </a:rPr>
              <a:t>Discussão técnica das demandas, na perspectiva da clínica ampliada</a:t>
            </a:r>
            <a:endParaRPr lang="pt-BR" sz="2000" cap="none" dirty="0">
              <a:solidFill>
                <a:schemeClr val="bg1"/>
              </a:solidFill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11560" y="362491"/>
            <a:ext cx="4824536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t-BR" sz="2400" dirty="0" smtClean="0">
                <a:solidFill>
                  <a:schemeClr val="bg1"/>
                </a:solidFill>
              </a:rPr>
              <a:t>segundo momento:</a:t>
            </a:r>
            <a:endParaRPr lang="pt-BR" sz="2400" dirty="0">
              <a:solidFill>
                <a:schemeClr val="bg1"/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123680" y="4581127"/>
            <a:ext cx="345638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buFont typeface="Wingdings" panose="05000000000000000000" pitchFamily="2" charset="2"/>
              <a:buChar char="§"/>
            </a:pPr>
            <a:endParaRPr lang="pt-BR" sz="2000" b="1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pt-BR" sz="2000" b="1" i="1" u="sng" dirty="0" smtClean="0">
                <a:solidFill>
                  <a:schemeClr val="bg1"/>
                </a:solidFill>
                <a:sym typeface="Wingdings" panose="05000000000000000000" pitchFamily="2" charset="2"/>
              </a:rPr>
              <a:t>Primeira </a:t>
            </a:r>
            <a:r>
              <a:rPr lang="pt-BR" sz="2000" b="1" i="1" u="sng" dirty="0">
                <a:solidFill>
                  <a:schemeClr val="bg1"/>
                </a:solidFill>
                <a:sym typeface="Wingdings" panose="05000000000000000000" pitchFamily="2" charset="2"/>
              </a:rPr>
              <a:t>parte</a:t>
            </a:r>
            <a:r>
              <a:rPr lang="pt-BR" sz="2000" b="1" i="1" dirty="0">
                <a:solidFill>
                  <a:schemeClr val="bg1"/>
                </a:solidFill>
                <a:sym typeface="Wingdings" panose="05000000000000000000" pitchFamily="2" charset="2"/>
              </a:rPr>
              <a:t>: discussão técnica das </a:t>
            </a:r>
            <a:r>
              <a:rPr lang="pt-BR" sz="2000" b="1" i="1" dirty="0" smtClean="0">
                <a:solidFill>
                  <a:schemeClr val="bg1"/>
                </a:solidFill>
                <a:sym typeface="Wingdings" panose="05000000000000000000" pitchFamily="2" charset="2"/>
              </a:rPr>
              <a:t>demandas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pt-BR" sz="2000" b="1" i="1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pt-BR" sz="2000" b="1" i="1" u="sng" dirty="0">
                <a:solidFill>
                  <a:schemeClr val="bg1"/>
                </a:solidFill>
                <a:sym typeface="Wingdings" panose="05000000000000000000" pitchFamily="2" charset="2"/>
              </a:rPr>
              <a:t>Segunda-parte</a:t>
            </a:r>
            <a:r>
              <a:rPr lang="pt-BR" sz="2000" b="1" i="1" dirty="0">
                <a:solidFill>
                  <a:schemeClr val="bg1"/>
                </a:solidFill>
                <a:sym typeface="Wingdings" panose="05000000000000000000" pitchFamily="2" charset="2"/>
              </a:rPr>
              <a:t>: educação permanente</a:t>
            </a:r>
          </a:p>
          <a:p>
            <a:endParaRPr lang="pt-BR" dirty="0"/>
          </a:p>
        </p:txBody>
      </p:sp>
      <p:sp>
        <p:nvSpPr>
          <p:cNvPr id="6" name="Seta em curva para a esquerda 5"/>
          <p:cNvSpPr/>
          <p:nvPr/>
        </p:nvSpPr>
        <p:spPr>
          <a:xfrm>
            <a:off x="7049160" y="2636912"/>
            <a:ext cx="631800" cy="576064"/>
          </a:xfrm>
          <a:prstGeom prst="curved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7" name="Seta em curva para a esquerda 6"/>
          <p:cNvSpPr/>
          <p:nvPr/>
        </p:nvSpPr>
        <p:spPr>
          <a:xfrm>
            <a:off x="7049160" y="4070693"/>
            <a:ext cx="631800" cy="576064"/>
          </a:xfrm>
          <a:prstGeom prst="curved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9" name="Seta em curva para a esquerda 8"/>
          <p:cNvSpPr/>
          <p:nvPr/>
        </p:nvSpPr>
        <p:spPr>
          <a:xfrm flipH="1">
            <a:off x="3456432" y="4445178"/>
            <a:ext cx="631800" cy="1000046"/>
          </a:xfrm>
          <a:prstGeom prst="curved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1008"/>
            <a:ext cx="3023827" cy="2851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8812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>
          <a:xfrm>
            <a:off x="3471803" y="1554480"/>
            <a:ext cx="4412565" cy="4547960"/>
          </a:xfrm>
        </p:spPr>
        <p:txBody>
          <a:bodyPr>
            <a:normAutofit/>
          </a:bodyPr>
          <a:lstStyle/>
          <a:p>
            <a:pPr algn="just"/>
            <a:r>
              <a:rPr lang="pt-BR" sz="2200" b="1" dirty="0" smtClean="0">
                <a:solidFill>
                  <a:schemeClr val="bg1"/>
                </a:solidFill>
              </a:rPr>
              <a:t>Potencialização do vínculo entre NASF e ESF</a:t>
            </a:r>
          </a:p>
          <a:p>
            <a:pPr lvl="1"/>
            <a:r>
              <a:rPr lang="pt-BR" sz="2200" b="1" dirty="0" smtClean="0">
                <a:solidFill>
                  <a:schemeClr val="bg1"/>
                </a:solidFill>
              </a:rPr>
              <a:t>Flexibilização de decisões</a:t>
            </a:r>
          </a:p>
          <a:p>
            <a:pPr lvl="1"/>
            <a:r>
              <a:rPr lang="pt-BR" sz="2200" b="1" dirty="0" smtClean="0">
                <a:solidFill>
                  <a:schemeClr val="bg1"/>
                </a:solidFill>
              </a:rPr>
              <a:t>Partilha horizontal das responsabilidades</a:t>
            </a:r>
          </a:p>
          <a:p>
            <a:pPr lvl="1" algn="just"/>
            <a:endParaRPr lang="pt-BR" sz="2200" b="1" dirty="0">
              <a:solidFill>
                <a:schemeClr val="bg1"/>
              </a:solidFill>
            </a:endParaRPr>
          </a:p>
          <a:p>
            <a:r>
              <a:rPr lang="pt-BR" sz="2200" b="1" dirty="0" smtClean="0">
                <a:solidFill>
                  <a:schemeClr val="bg1"/>
                </a:solidFill>
              </a:rPr>
              <a:t>Participação de todos no processo de formação integral da saúde do usuário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1554480"/>
            <a:ext cx="2603644" cy="1979466"/>
          </a:xfrm>
        </p:spPr>
        <p:txBody>
          <a:bodyPr>
            <a:normAutofit/>
          </a:bodyPr>
          <a:lstStyle/>
          <a:p>
            <a:r>
              <a:rPr lang="pt-BR" sz="2400" dirty="0" smtClean="0">
                <a:solidFill>
                  <a:schemeClr val="bg1"/>
                </a:solidFill>
              </a:rPr>
              <a:t>Resultados </a:t>
            </a:r>
            <a:endParaRPr lang="pt-B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1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715968" cy="4547960"/>
          </a:xfrm>
        </p:spPr>
        <p:txBody>
          <a:bodyPr>
            <a:noAutofit/>
          </a:bodyPr>
          <a:lstStyle/>
          <a:p>
            <a:pPr algn="just"/>
            <a:r>
              <a:rPr lang="pt-BR" sz="2200" b="1" dirty="0" smtClean="0">
                <a:solidFill>
                  <a:schemeClr val="bg1"/>
                </a:solidFill>
              </a:rPr>
              <a:t>Maior resolutividade das demandas:</a:t>
            </a:r>
          </a:p>
          <a:p>
            <a:pPr lvl="1"/>
            <a:r>
              <a:rPr lang="pt-BR" sz="2200" b="1" dirty="0" smtClean="0">
                <a:solidFill>
                  <a:schemeClr val="bg1"/>
                </a:solidFill>
              </a:rPr>
              <a:t>Profissional como agente essencial no processo;</a:t>
            </a:r>
          </a:p>
          <a:p>
            <a:pPr lvl="1" algn="just"/>
            <a:endParaRPr lang="pt-BR" sz="2200" b="1" dirty="0">
              <a:solidFill>
                <a:schemeClr val="bg1"/>
              </a:solidFill>
            </a:endParaRPr>
          </a:p>
          <a:p>
            <a:pPr algn="just"/>
            <a:r>
              <a:rPr lang="pt-BR" sz="2200" b="1" dirty="0" smtClean="0">
                <a:solidFill>
                  <a:schemeClr val="bg1"/>
                </a:solidFill>
              </a:rPr>
              <a:t>Agentes comunitários de saúde:</a:t>
            </a:r>
          </a:p>
          <a:p>
            <a:pPr lvl="1"/>
            <a:r>
              <a:rPr lang="pt-BR" sz="2200" b="1" dirty="0" smtClean="0">
                <a:solidFill>
                  <a:schemeClr val="bg1"/>
                </a:solidFill>
              </a:rPr>
              <a:t>Melhora na qualidade das visitas, qualificação da coleta de dados epidemiológicos, resolução de demandas no território e na unidade de saúde.</a:t>
            </a:r>
          </a:p>
          <a:p>
            <a:pPr lvl="1" algn="just"/>
            <a:endParaRPr lang="pt-BR" sz="2200" b="1" dirty="0">
              <a:solidFill>
                <a:schemeClr val="bg1"/>
              </a:solidFill>
            </a:endParaRPr>
          </a:p>
          <a:p>
            <a:pPr marL="457200" lvl="1" indent="0" algn="just">
              <a:buNone/>
            </a:pPr>
            <a:endParaRPr lang="pt-BR" sz="2200" b="1" dirty="0" smtClean="0">
              <a:solidFill>
                <a:schemeClr val="bg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3933056"/>
            <a:ext cx="2416860" cy="2416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6341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330" y="1484784"/>
            <a:ext cx="7056784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>
          <a:xfrm>
            <a:off x="755576" y="764704"/>
            <a:ext cx="7524328" cy="59046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6000" b="1" dirty="0" smtClean="0">
                <a:solidFill>
                  <a:schemeClr val="bg1"/>
                </a:solidFill>
              </a:rPr>
              <a:t>Resultados? </a:t>
            </a:r>
          </a:p>
          <a:p>
            <a:pPr marL="0" indent="0">
              <a:buNone/>
            </a:pPr>
            <a:endParaRPr lang="pt-BR" sz="60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pt-BR" sz="60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pt-BR" sz="6000" b="1" dirty="0" smtClean="0">
              <a:solidFill>
                <a:schemeClr val="bg1"/>
              </a:solidFill>
            </a:endParaRPr>
          </a:p>
          <a:p>
            <a:pPr marL="0" indent="0" algn="r">
              <a:buNone/>
            </a:pPr>
            <a:r>
              <a:rPr lang="pt-BR" sz="6000" b="1" dirty="0" smtClean="0">
                <a:solidFill>
                  <a:schemeClr val="bg1"/>
                </a:solidFill>
                <a:effectLst>
                  <a:glow rad="1092200">
                    <a:srgbClr val="FF0000">
                      <a:alpha val="34000"/>
                    </a:srgbClr>
                  </a:glow>
                </a:effectLst>
              </a:rPr>
              <a:t>Movimento ?</a:t>
            </a:r>
          </a:p>
          <a:p>
            <a:endParaRPr lang="pt-BR" sz="6000" b="1" dirty="0">
              <a:solidFill>
                <a:schemeClr val="bg1"/>
              </a:solidFill>
            </a:endParaRPr>
          </a:p>
          <a:p>
            <a:endParaRPr lang="pt-BR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11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787976" cy="4763984"/>
          </a:xfrm>
        </p:spPr>
        <p:txBody>
          <a:bodyPr>
            <a:normAutofit/>
          </a:bodyPr>
          <a:lstStyle/>
          <a:p>
            <a:pPr algn="just"/>
            <a:r>
              <a:rPr lang="pt-BR" sz="2200" b="1" dirty="0" smtClean="0">
                <a:solidFill>
                  <a:schemeClr val="bg1"/>
                </a:solidFill>
              </a:rPr>
              <a:t>Início de um longo percurso;</a:t>
            </a:r>
          </a:p>
          <a:p>
            <a:pPr algn="just"/>
            <a:endParaRPr lang="pt-BR" sz="2200" b="1" dirty="0" smtClean="0">
              <a:solidFill>
                <a:schemeClr val="bg1"/>
              </a:solidFill>
            </a:endParaRPr>
          </a:p>
          <a:p>
            <a:pPr algn="just"/>
            <a:r>
              <a:rPr lang="pt-BR" sz="2200" b="1" dirty="0" smtClean="0">
                <a:solidFill>
                  <a:schemeClr val="bg1"/>
                </a:solidFill>
              </a:rPr>
              <a:t>Necessidade de ampliar cada vez mais o diálogo entre os atores sociais (trabalhadores, gestores e usuários);</a:t>
            </a:r>
          </a:p>
          <a:p>
            <a:pPr algn="just"/>
            <a:endParaRPr lang="pt-BR" sz="2200" b="1" dirty="0" smtClean="0">
              <a:solidFill>
                <a:schemeClr val="bg1"/>
              </a:solidFill>
            </a:endParaRPr>
          </a:p>
          <a:p>
            <a:pPr algn="just"/>
            <a:r>
              <a:rPr lang="pt-BR" sz="2200" b="1" dirty="0" smtClean="0">
                <a:solidFill>
                  <a:schemeClr val="bg1"/>
                </a:solidFill>
              </a:rPr>
              <a:t>Romper o modelo da clínica individual;</a:t>
            </a:r>
          </a:p>
          <a:p>
            <a:pPr algn="just"/>
            <a:endParaRPr lang="pt-BR" sz="2200" b="1" dirty="0" smtClean="0">
              <a:solidFill>
                <a:schemeClr val="bg1"/>
              </a:solidFill>
            </a:endParaRPr>
          </a:p>
          <a:p>
            <a:pPr algn="just"/>
            <a:r>
              <a:rPr lang="pt-BR" sz="2200" b="1" dirty="0" smtClean="0">
                <a:solidFill>
                  <a:schemeClr val="bg1"/>
                </a:solidFill>
              </a:rPr>
              <a:t>Rever os caminhos de todos os processos que envolvem o apoio matricial.</a:t>
            </a:r>
            <a:endParaRPr lang="pt-BR" sz="2200" b="1" dirty="0">
              <a:solidFill>
                <a:schemeClr val="bg1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554480"/>
            <a:ext cx="2675652" cy="1979466"/>
          </a:xfrm>
        </p:spPr>
        <p:txBody>
          <a:bodyPr/>
          <a:lstStyle/>
          <a:p>
            <a:pPr algn="ctr"/>
            <a:r>
              <a:rPr lang="pt-BR" dirty="0" smtClean="0">
                <a:solidFill>
                  <a:schemeClr val="bg1"/>
                </a:solidFill>
              </a:rPr>
              <a:t>Considerações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47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069848" y="404664"/>
            <a:ext cx="7102552" cy="1082433"/>
          </a:xfrm>
        </p:spPr>
        <p:txBody>
          <a:bodyPr>
            <a:noAutofit/>
          </a:bodyPr>
          <a:lstStyle/>
          <a:p>
            <a:pPr algn="ctr"/>
            <a:r>
              <a:rPr lang="pt-BR" sz="6600" dirty="0" smtClean="0">
                <a:solidFill>
                  <a:schemeClr val="bg1"/>
                </a:solidFill>
              </a:rPr>
              <a:t>OBRIGADO!</a:t>
            </a:r>
            <a:r>
              <a:rPr lang="pt-BR" sz="2400" dirty="0" smtClean="0">
                <a:solidFill>
                  <a:schemeClr val="bg1"/>
                </a:solidFill>
              </a:rPr>
              <a:t/>
            </a:r>
            <a:br>
              <a:rPr lang="pt-BR" sz="2400" dirty="0" smtClean="0">
                <a:solidFill>
                  <a:schemeClr val="bg1"/>
                </a:solidFill>
              </a:rPr>
            </a:br>
            <a:endParaRPr lang="pt-BR" sz="7200" b="1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179512" y="5928020"/>
            <a:ext cx="3057067" cy="902241"/>
            <a:chOff x="295343" y="5479087"/>
            <a:chExt cx="3941653" cy="1156410"/>
          </a:xfrm>
        </p:grpSpPr>
        <p:pic>
          <p:nvPicPr>
            <p:cNvPr id="5" name="Imagem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343" y="5479087"/>
              <a:ext cx="1496530" cy="1156410"/>
            </a:xfrm>
            <a:prstGeom prst="rect">
              <a:avLst/>
            </a:prstGeom>
          </p:spPr>
        </p:pic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4328" y="5479087"/>
              <a:ext cx="1458082" cy="1156410"/>
            </a:xfrm>
            <a:prstGeom prst="rect">
              <a:avLst/>
            </a:prstGeom>
          </p:spPr>
        </p:pic>
        <p:pic>
          <p:nvPicPr>
            <p:cNvPr id="7" name="Imagem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2410" y="5479087"/>
              <a:ext cx="884586" cy="1156410"/>
            </a:xfrm>
            <a:prstGeom prst="rect">
              <a:avLst/>
            </a:prstGeom>
          </p:spPr>
        </p:pic>
      </p:grpSp>
      <p:sp>
        <p:nvSpPr>
          <p:cNvPr id="8" name="CaixaDeTexto 7"/>
          <p:cNvSpPr txBox="1"/>
          <p:nvPr/>
        </p:nvSpPr>
        <p:spPr>
          <a:xfrm>
            <a:off x="647056" y="1556792"/>
            <a:ext cx="745333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b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CONTATO</a:t>
            </a:r>
            <a:endParaRPr lang="pt-BR" sz="2400" b="1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pt-BR" sz="2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pt-B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Coordenação Atenção Básica – Enfermeira – Simone Aparecida </a:t>
            </a:r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B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Souza</a:t>
            </a:r>
          </a:p>
          <a:p>
            <a:pPr algn="r"/>
            <a:r>
              <a:rPr lang="pt-B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coordenacao.ab@massaranduba.sc.gob.br</a:t>
            </a:r>
            <a:endParaRPr lang="pt-BR" sz="1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pt-BR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pt-B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Fisioterapeuta – Luiza </a:t>
            </a:r>
            <a:r>
              <a:rPr lang="pt-B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Giovanella</a:t>
            </a:r>
            <a:r>
              <a:rPr lang="pt-B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Berri</a:t>
            </a:r>
            <a:endParaRPr lang="pt-BR" sz="1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pt-B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fisionasf@massaranduba.sc.gov.br</a:t>
            </a:r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1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pt-B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Psicólogo – Jean Paulo </a:t>
            </a:r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</a:t>
            </a:r>
            <a:r>
              <a:rPr lang="pt-B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Silva</a:t>
            </a:r>
          </a:p>
          <a:p>
            <a:pPr algn="r"/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Psicólogo – </a:t>
            </a:r>
            <a:r>
              <a:rPr lang="pt-B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Johlnney</a:t>
            </a:r>
            <a:r>
              <a:rPr lang="pt-B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Backes</a:t>
            </a:r>
            <a:endParaRPr lang="pt-BR" sz="1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pt-B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psiconasf@massaranduba.sc.gov.br</a:t>
            </a:r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1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pt-B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Nutricionista – Priscila </a:t>
            </a:r>
            <a:r>
              <a:rPr lang="pt-B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Corbani</a:t>
            </a:r>
            <a:r>
              <a:rPr lang="pt-B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Ribeiro</a:t>
            </a:r>
            <a:r>
              <a:rPr 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nutri1nasf@massaranduba.sc.gov.br</a:t>
            </a:r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Educadora Física – Wanda </a:t>
            </a:r>
            <a:r>
              <a:rPr lang="pt-B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Pacher</a:t>
            </a:r>
            <a:r>
              <a:rPr lang="pt-B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 Santos</a:t>
            </a:r>
            <a:b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educadoranasf@massaranduba.sc.gov.br</a:t>
            </a:r>
            <a:endParaRPr lang="pt-BR" sz="1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1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pt-B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Fone</a:t>
            </a:r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(47) 3379-0819</a:t>
            </a:r>
            <a:endParaRPr lang="pt-B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124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>
          <a:xfrm>
            <a:off x="3131840" y="1812051"/>
            <a:ext cx="5760640" cy="4320480"/>
          </a:xfrm>
        </p:spPr>
        <p:txBody>
          <a:bodyPr>
            <a:normAutofit/>
          </a:bodyPr>
          <a:lstStyle/>
          <a:p>
            <a:endParaRPr lang="pt-BR" sz="2800" dirty="0" smtClean="0">
              <a:solidFill>
                <a:schemeClr val="bg1"/>
              </a:solidFill>
            </a:endParaRPr>
          </a:p>
          <a:p>
            <a:r>
              <a:rPr lang="pt-BR" sz="2800" dirty="0" smtClean="0">
                <a:solidFill>
                  <a:schemeClr val="bg1"/>
                </a:solidFill>
              </a:rPr>
              <a:t>Localização: Região nordeste de Santa Catarina</a:t>
            </a:r>
          </a:p>
          <a:p>
            <a:r>
              <a:rPr lang="pt-BR" sz="2800" dirty="0" smtClean="0">
                <a:solidFill>
                  <a:schemeClr val="bg1"/>
                </a:solidFill>
              </a:rPr>
              <a:t>População: Aproximadamente 15 mil habitantes (4.787 famílias)</a:t>
            </a:r>
          </a:p>
          <a:p>
            <a:r>
              <a:rPr lang="pt-BR" sz="2800" dirty="0" smtClean="0">
                <a:solidFill>
                  <a:schemeClr val="bg1"/>
                </a:solidFill>
              </a:rPr>
              <a:t>Cultura: Alemão, italiana e polonesa.</a:t>
            </a:r>
          </a:p>
          <a:p>
            <a:r>
              <a:rPr lang="pt-BR" sz="2800" dirty="0" smtClean="0">
                <a:solidFill>
                  <a:schemeClr val="bg1"/>
                </a:solidFill>
              </a:rPr>
              <a:t>Economia: Agricultura</a:t>
            </a:r>
          </a:p>
          <a:p>
            <a:endParaRPr lang="pt-BR" sz="2800" dirty="0">
              <a:solidFill>
                <a:schemeClr val="bg1"/>
              </a:solidFill>
            </a:endParaRP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131840" y="1152454"/>
            <a:ext cx="4222232" cy="985062"/>
          </a:xfrm>
        </p:spPr>
        <p:txBody>
          <a:bodyPr>
            <a:normAutofit/>
          </a:bodyPr>
          <a:lstStyle/>
          <a:p>
            <a:pPr algn="ctr"/>
            <a:r>
              <a:rPr lang="pt-BR" sz="3200" dirty="0" err="1" smtClean="0">
                <a:solidFill>
                  <a:schemeClr val="bg1"/>
                </a:solidFill>
              </a:rPr>
              <a:t>massaranduba</a:t>
            </a:r>
            <a:endParaRPr lang="pt-BR" sz="3200" dirty="0">
              <a:solidFill>
                <a:schemeClr val="bg1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57" y="3068960"/>
            <a:ext cx="2406476" cy="163640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08" y="1335670"/>
            <a:ext cx="2406476" cy="1603691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57" y="4869160"/>
            <a:ext cx="2406476" cy="1650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23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547664" y="402928"/>
            <a:ext cx="6264696" cy="793824"/>
          </a:xfrm>
        </p:spPr>
        <p:txBody>
          <a:bodyPr>
            <a:noAutofit/>
          </a:bodyPr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</a:rPr>
              <a:t>A rede de atenção à saúde</a:t>
            </a:r>
            <a:endParaRPr lang="pt-BR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699502403"/>
              </p:ext>
            </p:extLst>
          </p:nvPr>
        </p:nvGraphicFramePr>
        <p:xfrm>
          <a:off x="755576" y="1700808"/>
          <a:ext cx="741682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600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sz="quarter" idx="13"/>
          </p:nvPr>
        </p:nvSpPr>
        <p:spPr>
          <a:xfrm>
            <a:off x="3143196" y="1545336"/>
            <a:ext cx="5677276" cy="3886200"/>
          </a:xfrm>
        </p:spPr>
        <p:txBody>
          <a:bodyPr>
            <a:normAutofit lnSpcReduction="10000"/>
          </a:bodyPr>
          <a:lstStyle/>
          <a:p>
            <a:pPr lvl="0"/>
            <a:r>
              <a:rPr lang="pt-BR" sz="2200" b="1" smtClean="0">
                <a:solidFill>
                  <a:schemeClr val="bg1"/>
                </a:solidFill>
              </a:rPr>
              <a:t>NASF </a:t>
            </a:r>
            <a:r>
              <a:rPr lang="pt-BR" sz="2200" b="1" dirty="0" smtClean="0">
                <a:solidFill>
                  <a:schemeClr val="bg1"/>
                </a:solidFill>
              </a:rPr>
              <a:t>tipo 1 Estadual</a:t>
            </a:r>
          </a:p>
          <a:p>
            <a:pPr lvl="0"/>
            <a:r>
              <a:rPr lang="pt-BR" sz="2200" b="1" dirty="0" smtClean="0">
                <a:solidFill>
                  <a:schemeClr val="bg1"/>
                </a:solidFill>
              </a:rPr>
              <a:t>Apoio à 5 UBS</a:t>
            </a:r>
          </a:p>
          <a:p>
            <a:pPr lvl="0"/>
            <a:endParaRPr lang="pt-BR" sz="2200" b="1" dirty="0" smtClean="0">
              <a:solidFill>
                <a:schemeClr val="bg1"/>
              </a:solidFill>
            </a:endParaRPr>
          </a:p>
          <a:p>
            <a:pPr lvl="0"/>
            <a:r>
              <a:rPr lang="pt-BR" sz="2200" b="1" dirty="0" smtClean="0">
                <a:solidFill>
                  <a:schemeClr val="bg1"/>
                </a:solidFill>
              </a:rPr>
              <a:t>Implantado </a:t>
            </a:r>
            <a:r>
              <a:rPr lang="pt-BR" sz="2200" b="1" dirty="0">
                <a:solidFill>
                  <a:schemeClr val="bg1"/>
                </a:solidFill>
              </a:rPr>
              <a:t>em </a:t>
            </a:r>
            <a:r>
              <a:rPr lang="pt-BR" sz="2200" b="1" dirty="0" smtClean="0">
                <a:solidFill>
                  <a:schemeClr val="bg1"/>
                </a:solidFill>
              </a:rPr>
              <a:t>Julho/2011</a:t>
            </a:r>
          </a:p>
          <a:p>
            <a:pPr lvl="0"/>
            <a:endParaRPr lang="pt-BR" sz="2200" b="1" dirty="0">
              <a:solidFill>
                <a:schemeClr val="bg1"/>
              </a:solidFill>
            </a:endParaRPr>
          </a:p>
          <a:p>
            <a:pPr lvl="0"/>
            <a:r>
              <a:rPr lang="pt-BR" sz="2200" b="1" dirty="0">
                <a:solidFill>
                  <a:schemeClr val="bg1"/>
                </a:solidFill>
              </a:rPr>
              <a:t>Equipe inicial: fisioterapeuta, </a:t>
            </a:r>
            <a:r>
              <a:rPr lang="pt-BR" sz="2200" b="1" dirty="0" smtClean="0">
                <a:solidFill>
                  <a:schemeClr val="bg1"/>
                </a:solidFill>
              </a:rPr>
              <a:t>2 nutricionistas </a:t>
            </a:r>
            <a:r>
              <a:rPr lang="pt-BR" sz="2200" b="1" dirty="0">
                <a:solidFill>
                  <a:schemeClr val="bg1"/>
                </a:solidFill>
              </a:rPr>
              <a:t>e psicólogo</a:t>
            </a:r>
            <a:r>
              <a:rPr lang="pt-BR" sz="2200" b="1" dirty="0" smtClean="0">
                <a:solidFill>
                  <a:schemeClr val="bg1"/>
                </a:solidFill>
              </a:rPr>
              <a:t>;</a:t>
            </a:r>
          </a:p>
          <a:p>
            <a:pPr lvl="0"/>
            <a:endParaRPr lang="pt-BR" sz="2200" b="1" dirty="0">
              <a:solidFill>
                <a:schemeClr val="bg1"/>
              </a:solidFill>
            </a:endParaRPr>
          </a:p>
          <a:p>
            <a:pPr lvl="0"/>
            <a:r>
              <a:rPr lang="pt-BR" sz="2200" b="1" dirty="0">
                <a:solidFill>
                  <a:schemeClr val="bg1"/>
                </a:solidFill>
              </a:rPr>
              <a:t>Equipe atual: fisioterapeuta, </a:t>
            </a:r>
            <a:r>
              <a:rPr lang="pt-BR" sz="2200" b="1" dirty="0" smtClean="0">
                <a:solidFill>
                  <a:schemeClr val="bg1"/>
                </a:solidFill>
              </a:rPr>
              <a:t>nutricionista, </a:t>
            </a:r>
            <a:r>
              <a:rPr lang="pt-BR" sz="2200" b="1" dirty="0">
                <a:solidFill>
                  <a:schemeClr val="bg1"/>
                </a:solidFill>
              </a:rPr>
              <a:t>educadora física, </a:t>
            </a:r>
            <a:r>
              <a:rPr lang="pt-BR" sz="2200" b="1" dirty="0" smtClean="0">
                <a:solidFill>
                  <a:schemeClr val="bg1"/>
                </a:solidFill>
              </a:rPr>
              <a:t>2 psicólogos;</a:t>
            </a:r>
          </a:p>
          <a:p>
            <a:pPr lvl="0"/>
            <a:endParaRPr lang="pt-BR" sz="2200" b="1" dirty="0" smtClean="0">
              <a:solidFill>
                <a:schemeClr val="bg1"/>
              </a:solidFill>
            </a:endParaRPr>
          </a:p>
          <a:p>
            <a:pPr lvl="0"/>
            <a:endParaRPr lang="pt-BR" sz="2200" b="1" dirty="0">
              <a:solidFill>
                <a:schemeClr val="bg1"/>
              </a:solidFill>
            </a:endParaRPr>
          </a:p>
          <a:p>
            <a:endParaRPr lang="pt-BR" sz="2200" b="1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200" b="1" dirty="0" err="1" smtClean="0">
                <a:solidFill>
                  <a:schemeClr val="bg1"/>
                </a:solidFill>
              </a:rPr>
              <a:t>Nasf</a:t>
            </a:r>
            <a:endParaRPr lang="pt-BR" sz="3200" b="1" dirty="0">
              <a:solidFill>
                <a:schemeClr val="bg1"/>
              </a:solidFill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509120"/>
            <a:ext cx="2032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9649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8352928" cy="576064"/>
          </a:xfrm>
        </p:spPr>
        <p:txBody>
          <a:bodyPr>
            <a:noAutofit/>
          </a:bodyPr>
          <a:lstStyle/>
          <a:p>
            <a:pPr algn="ctr"/>
            <a:r>
              <a:rPr lang="pt-BR" sz="2800" dirty="0" smtClean="0">
                <a:solidFill>
                  <a:schemeClr val="bg1"/>
                </a:solidFill>
              </a:rPr>
              <a:t>Atividades realizadas em conjunto com </a:t>
            </a:r>
            <a:r>
              <a:rPr lang="pt-BR" sz="2800" dirty="0" err="1" smtClean="0">
                <a:solidFill>
                  <a:schemeClr val="bg1"/>
                </a:solidFill>
              </a:rPr>
              <a:t>ubs</a:t>
            </a:r>
            <a:endParaRPr lang="pt-BR" sz="2800" dirty="0">
              <a:solidFill>
                <a:schemeClr val="bg1"/>
              </a:solidFill>
            </a:endParaRPr>
          </a:p>
        </p:txBody>
      </p:sp>
      <p:sp>
        <p:nvSpPr>
          <p:cNvPr id="4" name="Elipse 3"/>
          <p:cNvSpPr/>
          <p:nvPr/>
        </p:nvSpPr>
        <p:spPr>
          <a:xfrm>
            <a:off x="1547664" y="2194426"/>
            <a:ext cx="1584176" cy="158417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Grupos Saúde do Homem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5" name="Elipse 4"/>
          <p:cNvSpPr/>
          <p:nvPr/>
        </p:nvSpPr>
        <p:spPr>
          <a:xfrm>
            <a:off x="177348" y="3174641"/>
            <a:ext cx="1856678" cy="1856678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Grupos temáticos nas escolas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6" name="Elipse 5"/>
          <p:cNvSpPr/>
          <p:nvPr/>
        </p:nvSpPr>
        <p:spPr>
          <a:xfrm>
            <a:off x="3572029" y="4630418"/>
            <a:ext cx="1872208" cy="1872208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Grupos com gestantes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7" name="Elipse 6"/>
          <p:cNvSpPr/>
          <p:nvPr/>
        </p:nvSpPr>
        <p:spPr>
          <a:xfrm>
            <a:off x="154652" y="717374"/>
            <a:ext cx="2067251" cy="2067251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Alimentação saudável na escola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8" name="Elipse 7"/>
          <p:cNvSpPr/>
          <p:nvPr/>
        </p:nvSpPr>
        <p:spPr>
          <a:xfrm>
            <a:off x="4054252" y="1243878"/>
            <a:ext cx="1680322" cy="1680322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Grupo Emagreça com Saúde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9" name="Elipse 8"/>
          <p:cNvSpPr/>
          <p:nvPr/>
        </p:nvSpPr>
        <p:spPr>
          <a:xfrm>
            <a:off x="352265" y="4644374"/>
            <a:ext cx="1897360" cy="189736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Grupos </a:t>
            </a:r>
            <a:r>
              <a:rPr lang="pt-BR" b="1" dirty="0" smtClean="0">
                <a:solidFill>
                  <a:schemeClr val="bg1"/>
                </a:solidFill>
              </a:rPr>
              <a:t>da coluna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0" name="Elipse 9"/>
          <p:cNvSpPr/>
          <p:nvPr/>
        </p:nvSpPr>
        <p:spPr>
          <a:xfrm>
            <a:off x="5584118" y="1509564"/>
            <a:ext cx="2016224" cy="2016224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Grupos de orientação nutricional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1" name="Elipse 10"/>
          <p:cNvSpPr/>
          <p:nvPr/>
        </p:nvSpPr>
        <p:spPr>
          <a:xfrm>
            <a:off x="5334713" y="5247613"/>
            <a:ext cx="1584176" cy="158417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 Combate às drogas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2" name="Elipse 11"/>
          <p:cNvSpPr/>
          <p:nvPr/>
        </p:nvSpPr>
        <p:spPr>
          <a:xfrm>
            <a:off x="5110118" y="3242489"/>
            <a:ext cx="2088232" cy="2088232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Grupos de educação em saúde (temas variados)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3" name="Elipse 12"/>
          <p:cNvSpPr/>
          <p:nvPr/>
        </p:nvSpPr>
        <p:spPr>
          <a:xfrm>
            <a:off x="2545273" y="1053606"/>
            <a:ext cx="1584176" cy="158417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Ginástica Laboral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4" name="Elipse 13"/>
          <p:cNvSpPr/>
          <p:nvPr/>
        </p:nvSpPr>
        <p:spPr>
          <a:xfrm>
            <a:off x="3131840" y="2603742"/>
            <a:ext cx="2160240" cy="216024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Grupos de Caminhada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5" name="Elipse 14"/>
          <p:cNvSpPr/>
          <p:nvPr/>
        </p:nvSpPr>
        <p:spPr>
          <a:xfrm>
            <a:off x="7134866" y="2828054"/>
            <a:ext cx="1901096" cy="190109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Academias da Saúde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6" name="Elipse 15"/>
          <p:cNvSpPr/>
          <p:nvPr/>
        </p:nvSpPr>
        <p:spPr>
          <a:xfrm>
            <a:off x="6808254" y="4728230"/>
            <a:ext cx="1584176" cy="158417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Grupo de  </a:t>
            </a:r>
            <a:r>
              <a:rPr lang="pt-BR" b="1" dirty="0" err="1" smtClean="0">
                <a:solidFill>
                  <a:schemeClr val="bg1"/>
                </a:solidFill>
              </a:rPr>
              <a:t>encontropara</a:t>
            </a:r>
            <a:r>
              <a:rPr lang="pt-BR" b="1" dirty="0" smtClean="0">
                <a:solidFill>
                  <a:schemeClr val="bg1"/>
                </a:solidFill>
              </a:rPr>
              <a:t> ACS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7" name="Elipse 16"/>
          <p:cNvSpPr/>
          <p:nvPr/>
        </p:nvSpPr>
        <p:spPr>
          <a:xfrm>
            <a:off x="7134866" y="764703"/>
            <a:ext cx="1832327" cy="1832327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Apoio Matricial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8" name="Elipse 17"/>
          <p:cNvSpPr/>
          <p:nvPr/>
        </p:nvSpPr>
        <p:spPr>
          <a:xfrm>
            <a:off x="2034026" y="3496497"/>
            <a:ext cx="1817894" cy="1817894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Grupo de Tabagismo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9" name="Elipse 18"/>
          <p:cNvSpPr/>
          <p:nvPr/>
        </p:nvSpPr>
        <p:spPr>
          <a:xfrm>
            <a:off x="1907218" y="5031319"/>
            <a:ext cx="1800686" cy="180047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 Grupos com a 3ª idade</a:t>
            </a:r>
            <a:endParaRPr lang="pt-B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54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>
          <a:xfrm>
            <a:off x="3923928" y="1268760"/>
            <a:ext cx="3707856" cy="3886200"/>
          </a:xfrm>
        </p:spPr>
        <p:txBody>
          <a:bodyPr>
            <a:normAutofit/>
          </a:bodyPr>
          <a:lstStyle/>
          <a:p>
            <a:r>
              <a:rPr lang="pt-BR" sz="2800" b="1" dirty="0" smtClean="0">
                <a:solidFill>
                  <a:schemeClr val="bg1"/>
                </a:solidFill>
              </a:rPr>
              <a:t>Por que realizar?</a:t>
            </a:r>
          </a:p>
          <a:p>
            <a:endParaRPr lang="pt-BR" sz="2800" b="1" dirty="0" smtClean="0">
              <a:solidFill>
                <a:schemeClr val="bg1"/>
              </a:solidFill>
            </a:endParaRPr>
          </a:p>
          <a:p>
            <a:r>
              <a:rPr lang="pt-BR" sz="2800" b="1" dirty="0" smtClean="0">
                <a:solidFill>
                  <a:schemeClr val="bg1"/>
                </a:solidFill>
              </a:rPr>
              <a:t>Como realizar?</a:t>
            </a:r>
          </a:p>
          <a:p>
            <a:endParaRPr lang="pt-BR" sz="2800" b="1" dirty="0" smtClean="0">
              <a:solidFill>
                <a:schemeClr val="bg1"/>
              </a:solidFill>
            </a:endParaRPr>
          </a:p>
          <a:p>
            <a:r>
              <a:rPr lang="pt-BR" sz="2800" b="1" dirty="0" smtClean="0">
                <a:solidFill>
                  <a:schemeClr val="bg1"/>
                </a:solidFill>
              </a:rPr>
              <a:t>Quem envolver?</a:t>
            </a:r>
          </a:p>
          <a:p>
            <a:endParaRPr lang="pt-BR" sz="2800" b="1" dirty="0" smtClean="0">
              <a:solidFill>
                <a:schemeClr val="bg1"/>
              </a:solidFill>
            </a:endParaRPr>
          </a:p>
          <a:p>
            <a:r>
              <a:rPr lang="pt-BR" sz="2800" b="1" dirty="0" smtClean="0">
                <a:solidFill>
                  <a:schemeClr val="bg1"/>
                </a:solidFill>
              </a:rPr>
              <a:t>O que buscar?</a:t>
            </a:r>
          </a:p>
          <a:p>
            <a:endParaRPr lang="pt-BR" sz="2800" b="1" dirty="0">
              <a:solidFill>
                <a:schemeClr val="bg1"/>
              </a:solidFill>
            </a:endParaRPr>
          </a:p>
          <a:p>
            <a:endParaRPr lang="pt-BR" sz="2800" b="1" dirty="0">
              <a:solidFill>
                <a:schemeClr val="bg1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3096344" cy="1979466"/>
          </a:xfrm>
        </p:spPr>
        <p:txBody>
          <a:bodyPr>
            <a:normAutofit/>
          </a:bodyPr>
          <a:lstStyle/>
          <a:p>
            <a:r>
              <a:rPr lang="pt-BR" sz="2800" dirty="0" smtClean="0">
                <a:solidFill>
                  <a:schemeClr val="bg1"/>
                </a:solidFill>
              </a:rPr>
              <a:t>Apoio Matricial como ferramenta:</a:t>
            </a:r>
            <a:endParaRPr lang="pt-BR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90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>
          <a:xfrm>
            <a:off x="3587832" y="980728"/>
            <a:ext cx="4656576" cy="3886200"/>
          </a:xfrm>
        </p:spPr>
        <p:txBody>
          <a:bodyPr>
            <a:noAutofit/>
          </a:bodyPr>
          <a:lstStyle/>
          <a:p>
            <a:pPr algn="just"/>
            <a:r>
              <a:rPr lang="pt-BR" sz="2200" b="1" dirty="0" smtClean="0">
                <a:solidFill>
                  <a:schemeClr val="bg1"/>
                </a:solidFill>
              </a:rPr>
              <a:t>Proporcionar a troca de experiências entre os diversos atores sociais envolvidos com o processo saúde-doença;</a:t>
            </a:r>
          </a:p>
          <a:p>
            <a:pPr algn="just"/>
            <a:endParaRPr lang="pt-BR" sz="2200" b="1" dirty="0" smtClean="0">
              <a:solidFill>
                <a:schemeClr val="bg1"/>
              </a:solidFill>
            </a:endParaRPr>
          </a:p>
          <a:p>
            <a:pPr algn="just"/>
            <a:r>
              <a:rPr lang="pt-BR" sz="2200" b="1" dirty="0" smtClean="0">
                <a:solidFill>
                  <a:schemeClr val="bg1"/>
                </a:solidFill>
              </a:rPr>
              <a:t>Ampliar a resolutividade de demandas de saúde com foco na potência do próprio território do usuário;</a:t>
            </a:r>
          </a:p>
          <a:p>
            <a:pPr algn="just"/>
            <a:endParaRPr lang="pt-BR" sz="2200" b="1" dirty="0" smtClean="0">
              <a:solidFill>
                <a:schemeClr val="bg1"/>
              </a:solidFill>
            </a:endParaRPr>
          </a:p>
          <a:p>
            <a:pPr algn="just"/>
            <a:r>
              <a:rPr lang="pt-BR" sz="2200" b="1" dirty="0" smtClean="0">
                <a:solidFill>
                  <a:schemeClr val="bg1"/>
                </a:solidFill>
              </a:rPr>
              <a:t>Desenvolver ações de educação permanente em saúde como ferramenta para qualificação do trabalho junto à Estratégia Saúde da Família.</a:t>
            </a:r>
            <a:endParaRPr lang="pt-BR" sz="2200" b="1" dirty="0">
              <a:solidFill>
                <a:schemeClr val="bg1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989872"/>
            <a:ext cx="2808312" cy="1979466"/>
          </a:xfrm>
        </p:spPr>
        <p:txBody>
          <a:bodyPr>
            <a:normAutofit/>
          </a:bodyPr>
          <a:lstStyle/>
          <a:p>
            <a:r>
              <a:rPr lang="pt-BR" sz="2800" dirty="0" smtClean="0">
                <a:solidFill>
                  <a:schemeClr val="bg1"/>
                </a:solidFill>
              </a:rPr>
              <a:t>Objetivos</a:t>
            </a:r>
            <a:endParaRPr lang="pt-BR" sz="2400" dirty="0">
              <a:solidFill>
                <a:schemeClr val="bg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03" y="3068960"/>
            <a:ext cx="2808312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06295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>
          <a:xfrm>
            <a:off x="3851920" y="1545336"/>
            <a:ext cx="4224528" cy="3886200"/>
          </a:xfrm>
        </p:spPr>
        <p:txBody>
          <a:bodyPr>
            <a:normAutofit/>
          </a:bodyPr>
          <a:lstStyle/>
          <a:p>
            <a:pPr lvl="1"/>
            <a:r>
              <a:rPr lang="pt-BR" sz="2200" b="1" dirty="0" smtClean="0">
                <a:solidFill>
                  <a:schemeClr val="bg1"/>
                </a:solidFill>
              </a:rPr>
              <a:t>Avaliação de aspectos favoráveis/desfavoráveis ao início das atividades;</a:t>
            </a:r>
          </a:p>
          <a:p>
            <a:pPr lvl="1" algn="just"/>
            <a:endParaRPr lang="pt-BR" sz="2200" b="1" dirty="0" smtClean="0">
              <a:solidFill>
                <a:schemeClr val="bg1"/>
              </a:solidFill>
            </a:endParaRPr>
          </a:p>
          <a:p>
            <a:pPr lvl="1"/>
            <a:r>
              <a:rPr lang="pt-BR" sz="2200" b="1" dirty="0" smtClean="0">
                <a:solidFill>
                  <a:schemeClr val="bg1"/>
                </a:solidFill>
              </a:rPr>
              <a:t>Problematização de demandas manifestadas pelos próprios profissionais das </a:t>
            </a:r>
            <a:r>
              <a:rPr lang="pt-BR" sz="2200" b="1" dirty="0" smtClean="0">
                <a:solidFill>
                  <a:schemeClr val="bg1"/>
                </a:solidFill>
              </a:rPr>
              <a:t>equipes </a:t>
            </a:r>
            <a:r>
              <a:rPr lang="pt-BR" sz="2200" b="1" dirty="0" smtClean="0">
                <a:solidFill>
                  <a:schemeClr val="bg1"/>
                </a:solidFill>
              </a:rPr>
              <a:t>de saúde;</a:t>
            </a:r>
          </a:p>
          <a:p>
            <a:pPr marL="457200" lvl="1" indent="0">
              <a:buNone/>
            </a:pPr>
            <a:endParaRPr lang="pt-BR" sz="2200" b="1" dirty="0">
              <a:solidFill>
                <a:schemeClr val="bg1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554480"/>
            <a:ext cx="3096344" cy="1979466"/>
          </a:xfrm>
        </p:spPr>
        <p:txBody>
          <a:bodyPr>
            <a:normAutofit/>
          </a:bodyPr>
          <a:lstStyle/>
          <a:p>
            <a:r>
              <a:rPr lang="pt-BR" sz="2800" smtClean="0">
                <a:solidFill>
                  <a:schemeClr val="bg1"/>
                </a:solidFill>
              </a:rPr>
              <a:t>como </a:t>
            </a:r>
            <a:r>
              <a:rPr lang="pt-BR" sz="2800" dirty="0" smtClean="0">
                <a:solidFill>
                  <a:schemeClr val="bg1"/>
                </a:solidFill>
              </a:rPr>
              <a:t>foi feito?</a:t>
            </a:r>
            <a:endParaRPr lang="pt-BR" sz="2800" dirty="0">
              <a:solidFill>
                <a:schemeClr val="bg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10" y="4077072"/>
            <a:ext cx="3330670" cy="2320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1301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3"/>
          </p:nvPr>
        </p:nvSpPr>
        <p:spPr>
          <a:xfrm>
            <a:off x="3600448" y="1844824"/>
            <a:ext cx="4859984" cy="4536504"/>
          </a:xfrm>
        </p:spPr>
        <p:txBody>
          <a:bodyPr>
            <a:noAutofit/>
          </a:bodyPr>
          <a:lstStyle/>
          <a:p>
            <a:pPr algn="just"/>
            <a:r>
              <a:rPr lang="pt-BR" sz="2200" b="1" dirty="0" smtClean="0">
                <a:solidFill>
                  <a:schemeClr val="bg1"/>
                </a:solidFill>
              </a:rPr>
              <a:t>Participação da equipe: médicos, dentistas, enfermeiras, técnicas de enfermagem e </a:t>
            </a:r>
            <a:r>
              <a:rPr lang="pt-BR" sz="2200" b="1" dirty="0" err="1" smtClean="0">
                <a:solidFill>
                  <a:schemeClr val="bg1"/>
                </a:solidFill>
              </a:rPr>
              <a:t>ACSs</a:t>
            </a:r>
            <a:r>
              <a:rPr lang="pt-BR" sz="2200" b="1" dirty="0" smtClean="0">
                <a:solidFill>
                  <a:schemeClr val="bg1"/>
                </a:solidFill>
              </a:rPr>
              <a:t>.</a:t>
            </a:r>
          </a:p>
          <a:p>
            <a:pPr algn="just"/>
            <a:endParaRPr lang="pt-BR" sz="2200" b="1" dirty="0" smtClean="0">
              <a:solidFill>
                <a:schemeClr val="bg1"/>
              </a:solidFill>
            </a:endParaRPr>
          </a:p>
          <a:p>
            <a:pPr algn="just"/>
            <a:r>
              <a:rPr lang="pt-BR" sz="2200" b="1" dirty="0" smtClean="0">
                <a:solidFill>
                  <a:schemeClr val="bg1"/>
                </a:solidFill>
                <a:effectLst>
                  <a:glow rad="609600">
                    <a:srgbClr val="92D050">
                      <a:alpha val="63000"/>
                    </a:srgbClr>
                  </a:glow>
                </a:effectLst>
              </a:rPr>
              <a:t>Primeiro encontro</a:t>
            </a:r>
            <a:r>
              <a:rPr lang="pt-BR" sz="2200" b="1" dirty="0" smtClean="0">
                <a:solidFill>
                  <a:schemeClr val="bg1"/>
                </a:solidFill>
              </a:rPr>
              <a:t>:</a:t>
            </a:r>
            <a:endParaRPr lang="pt-BR" sz="2200" b="1" dirty="0">
              <a:solidFill>
                <a:schemeClr val="bg1"/>
              </a:solidFill>
            </a:endParaRPr>
          </a:p>
          <a:p>
            <a:pPr lvl="1" algn="just"/>
            <a:r>
              <a:rPr lang="pt-BR" sz="2200" b="1" dirty="0" smtClean="0">
                <a:solidFill>
                  <a:schemeClr val="bg1"/>
                </a:solidFill>
              </a:rPr>
              <a:t>Aspectos abordados: </a:t>
            </a:r>
          </a:p>
          <a:p>
            <a:pPr lvl="2" algn="just"/>
            <a:r>
              <a:rPr lang="pt-BR" sz="2200" b="1" dirty="0" smtClean="0">
                <a:solidFill>
                  <a:schemeClr val="bg1"/>
                </a:solidFill>
              </a:rPr>
              <a:t>O que é apoio matricial?</a:t>
            </a:r>
          </a:p>
          <a:p>
            <a:pPr lvl="2" algn="just"/>
            <a:r>
              <a:rPr lang="pt-BR" sz="2200" b="1" dirty="0" smtClean="0">
                <a:solidFill>
                  <a:schemeClr val="bg1"/>
                </a:solidFill>
              </a:rPr>
              <a:t>Papel de cada profissional na lógica interdisciplinar do apoio matricial;</a:t>
            </a:r>
          </a:p>
          <a:p>
            <a:pPr lvl="2" algn="just"/>
            <a:endParaRPr lang="pt-BR" sz="2200" b="1" dirty="0">
              <a:solidFill>
                <a:schemeClr val="bg1"/>
              </a:solidFill>
            </a:endParaRPr>
          </a:p>
          <a:p>
            <a:pPr marL="914400" lvl="2" indent="0" algn="just">
              <a:buNone/>
            </a:pPr>
            <a:endParaRPr lang="pt-BR" sz="2200" b="1" dirty="0" smtClean="0">
              <a:solidFill>
                <a:schemeClr val="bg1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1560" y="801462"/>
            <a:ext cx="7344816" cy="1979466"/>
          </a:xfrm>
        </p:spPr>
        <p:txBody>
          <a:bodyPr>
            <a:noAutofit/>
          </a:bodyPr>
          <a:lstStyle/>
          <a:p>
            <a:r>
              <a:rPr lang="pt-BR" sz="2000" cap="none" dirty="0" smtClean="0">
                <a:solidFill>
                  <a:schemeClr val="bg1"/>
                </a:solidFill>
              </a:rPr>
              <a:t>Prática de ambientação e introdução à efetivação do apoio matricial</a:t>
            </a:r>
            <a:endParaRPr lang="pt-BR" sz="2000" cap="none" dirty="0">
              <a:solidFill>
                <a:schemeClr val="bg1"/>
              </a:solidFill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611560" y="362491"/>
            <a:ext cx="4824536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t-BR" sz="2400" dirty="0" smtClean="0">
                <a:solidFill>
                  <a:schemeClr val="bg1"/>
                </a:solidFill>
              </a:rPr>
              <a:t>Primeiro momento:</a:t>
            </a:r>
            <a:endParaRPr lang="pt-BR" sz="2400" dirty="0">
              <a:solidFill>
                <a:schemeClr val="bg1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62" y="3717032"/>
            <a:ext cx="3048000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2398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ira">
  <a:themeElements>
    <a:clrScheme name="feira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feira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eira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TC101859861[[fn=Feira de negócios]]</Template>
  <TotalTime>540</TotalTime>
  <Words>541</Words>
  <Application>Microsoft Office PowerPoint</Application>
  <PresentationFormat>Apresentação na tela (4:3)</PresentationFormat>
  <Paragraphs>127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17" baseType="lpstr">
      <vt:lpstr>feira</vt:lpstr>
      <vt:lpstr>A dimensão clínica e pedagógica do apoio matricial na Atenção Básica:</vt:lpstr>
      <vt:lpstr>massaranduba</vt:lpstr>
      <vt:lpstr>A rede de atenção à saúde</vt:lpstr>
      <vt:lpstr>Nasf</vt:lpstr>
      <vt:lpstr>Atividades realizadas em conjunto com ubs</vt:lpstr>
      <vt:lpstr>Apoio Matricial como ferramenta:</vt:lpstr>
      <vt:lpstr>Objetivos</vt:lpstr>
      <vt:lpstr>como foi feito?</vt:lpstr>
      <vt:lpstr>Prática de ambientação e introdução à efetivação do apoio matricial</vt:lpstr>
      <vt:lpstr>Apresentação do PowerPoint</vt:lpstr>
      <vt:lpstr>Apresentação do PowerPoint</vt:lpstr>
      <vt:lpstr>Resultados </vt:lpstr>
      <vt:lpstr>Apresentação do PowerPoint</vt:lpstr>
      <vt:lpstr>Apresentação do PowerPoint</vt:lpstr>
      <vt:lpstr>Considerações</vt:lpstr>
      <vt:lpstr>OBRIGADO!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Psicologia Nasf</dc:creator>
  <cp:lastModifiedBy>Simone</cp:lastModifiedBy>
  <cp:revision>48</cp:revision>
  <dcterms:created xsi:type="dcterms:W3CDTF">2014-11-21T09:41:42Z</dcterms:created>
  <dcterms:modified xsi:type="dcterms:W3CDTF">2014-11-26T01:49:54Z</dcterms:modified>
</cp:coreProperties>
</file>