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1" r:id="rId3"/>
    <p:sldId id="257" r:id="rId4"/>
    <p:sldId id="261" r:id="rId5"/>
    <p:sldId id="262" r:id="rId6"/>
    <p:sldId id="258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AE1B5F-CA66-48F7-8856-C4F372E74BF4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374F8B-A455-47EA-B1ED-1702185D5358}">
      <dgm:prSet phldrT="[Texto]" custT="1"/>
      <dgm:spPr/>
      <dgm:t>
        <a:bodyPr/>
        <a:lstStyle/>
        <a:p>
          <a:endParaRPr lang="pt-BR" sz="900" dirty="0"/>
        </a:p>
      </dgm:t>
    </dgm:pt>
    <dgm:pt modelId="{79BC2B49-D790-4EB7-AB8C-907053A31C49}" type="parTrans" cxnId="{D85F09C2-204B-44DB-B233-A42A45F2D8C4}">
      <dgm:prSet/>
      <dgm:spPr/>
      <dgm:t>
        <a:bodyPr/>
        <a:lstStyle/>
        <a:p>
          <a:endParaRPr lang="pt-BR"/>
        </a:p>
      </dgm:t>
    </dgm:pt>
    <dgm:pt modelId="{65000447-81B1-49CB-94A6-9F50DA54E4F4}" type="sibTrans" cxnId="{D85F09C2-204B-44DB-B233-A42A45F2D8C4}">
      <dgm:prSet/>
      <dgm:spPr/>
      <dgm:t>
        <a:bodyPr/>
        <a:lstStyle/>
        <a:p>
          <a:endParaRPr lang="pt-BR"/>
        </a:p>
      </dgm:t>
    </dgm:pt>
    <dgm:pt modelId="{16E31D85-F93A-40BC-8125-C157DD459FA1}">
      <dgm:prSet phldrT="[Texto]" phldr="1"/>
      <dgm:spPr/>
      <dgm:t>
        <a:bodyPr/>
        <a:lstStyle/>
        <a:p>
          <a:endParaRPr lang="pt-BR" dirty="0"/>
        </a:p>
      </dgm:t>
    </dgm:pt>
    <dgm:pt modelId="{52239529-5446-4301-B4ED-157A6587CEA2}" type="parTrans" cxnId="{F57A8705-F704-4251-9DF3-5108AF2B7D46}">
      <dgm:prSet/>
      <dgm:spPr/>
      <dgm:t>
        <a:bodyPr/>
        <a:lstStyle/>
        <a:p>
          <a:endParaRPr lang="pt-BR"/>
        </a:p>
      </dgm:t>
    </dgm:pt>
    <dgm:pt modelId="{7C3B68A2-4803-49A0-8E28-CC9980FE5F2E}" type="sibTrans" cxnId="{F57A8705-F704-4251-9DF3-5108AF2B7D46}">
      <dgm:prSet/>
      <dgm:spPr/>
      <dgm:t>
        <a:bodyPr/>
        <a:lstStyle/>
        <a:p>
          <a:endParaRPr lang="pt-BR"/>
        </a:p>
      </dgm:t>
    </dgm:pt>
    <dgm:pt modelId="{40322ACC-92D1-4B79-9C19-F0996080FBD9}">
      <dgm:prSet phldrT="[Texto]" phldr="1"/>
      <dgm:spPr/>
      <dgm:t>
        <a:bodyPr/>
        <a:lstStyle/>
        <a:p>
          <a:endParaRPr lang="pt-BR" dirty="0"/>
        </a:p>
      </dgm:t>
    </dgm:pt>
    <dgm:pt modelId="{E2B0049F-2B05-4D1E-AD3F-9ED60D3B3D76}" type="parTrans" cxnId="{4346C4BC-305A-4D48-8F31-C9E9A363EBFA}">
      <dgm:prSet/>
      <dgm:spPr/>
      <dgm:t>
        <a:bodyPr/>
        <a:lstStyle/>
        <a:p>
          <a:endParaRPr lang="pt-BR"/>
        </a:p>
      </dgm:t>
    </dgm:pt>
    <dgm:pt modelId="{4BBA98FB-62EF-4056-9AEF-7375E9F46B67}" type="sibTrans" cxnId="{4346C4BC-305A-4D48-8F31-C9E9A363EBFA}">
      <dgm:prSet/>
      <dgm:spPr/>
      <dgm:t>
        <a:bodyPr/>
        <a:lstStyle/>
        <a:p>
          <a:endParaRPr lang="pt-BR"/>
        </a:p>
      </dgm:t>
    </dgm:pt>
    <dgm:pt modelId="{E544E011-5E14-4F9B-996F-F016445167C3}">
      <dgm:prSet phldrT="[Texto]"/>
      <dgm:spPr/>
      <dgm:t>
        <a:bodyPr/>
        <a:lstStyle/>
        <a:p>
          <a:r>
            <a:rPr lang="pt-BR" b="1" dirty="0" smtClean="0"/>
            <a:t>Saúde Mental</a:t>
          </a:r>
          <a:endParaRPr lang="pt-BR" b="1" dirty="0"/>
        </a:p>
      </dgm:t>
    </dgm:pt>
    <dgm:pt modelId="{170A95A7-746C-43CB-94B7-C3BAE826DE5E}" type="parTrans" cxnId="{D475C834-B622-4261-9442-173583A03BA1}">
      <dgm:prSet/>
      <dgm:spPr/>
      <dgm:t>
        <a:bodyPr/>
        <a:lstStyle/>
        <a:p>
          <a:endParaRPr lang="pt-BR"/>
        </a:p>
      </dgm:t>
    </dgm:pt>
    <dgm:pt modelId="{439DDC6D-97AF-4506-8217-79F397839290}" type="sibTrans" cxnId="{D475C834-B622-4261-9442-173583A03BA1}">
      <dgm:prSet/>
      <dgm:spPr/>
      <dgm:t>
        <a:bodyPr/>
        <a:lstStyle/>
        <a:p>
          <a:endParaRPr lang="pt-BR"/>
        </a:p>
      </dgm:t>
    </dgm:pt>
    <dgm:pt modelId="{1EF600E1-7714-439F-98D5-8B9781A14A1C}" type="pres">
      <dgm:prSet presAssocID="{5AAE1B5F-CA66-48F7-8856-C4F372E74BF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9829AAD-E220-43C8-B299-DC2A905D1311}" type="pres">
      <dgm:prSet presAssocID="{5AAE1B5F-CA66-48F7-8856-C4F372E74BF4}" presName="ellipse" presStyleLbl="trBgShp" presStyleIdx="0" presStyleCnt="1"/>
      <dgm:spPr/>
    </dgm:pt>
    <dgm:pt modelId="{7134A5D6-125E-4D10-99D1-A75769902B26}" type="pres">
      <dgm:prSet presAssocID="{5AAE1B5F-CA66-48F7-8856-C4F372E74BF4}" presName="arrow1" presStyleLbl="fgShp" presStyleIdx="0" presStyleCnt="1"/>
      <dgm:spPr/>
    </dgm:pt>
    <dgm:pt modelId="{D7240D90-795A-49AC-A847-27DF440A708A}" type="pres">
      <dgm:prSet presAssocID="{5AAE1B5F-CA66-48F7-8856-C4F372E74BF4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11585B-0CF4-4B25-BE54-E2AA118816CB}" type="pres">
      <dgm:prSet presAssocID="{16E31D85-F93A-40BC-8125-C157DD459FA1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EB21E4-AC7B-4F95-91CD-937B52CEE8B7}" type="pres">
      <dgm:prSet presAssocID="{40322ACC-92D1-4B79-9C19-F0996080FBD9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367063-60D6-45F5-9AD7-02A89CC6C57E}" type="pres">
      <dgm:prSet presAssocID="{E544E011-5E14-4F9B-996F-F016445167C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0FAB958-7D0D-4CDD-BAD2-BA26764E82CA}" type="pres">
      <dgm:prSet presAssocID="{5AAE1B5F-CA66-48F7-8856-C4F372E74BF4}" presName="funnel" presStyleLbl="trAlignAcc1" presStyleIdx="0" presStyleCnt="1" custScaleY="110936"/>
      <dgm:spPr/>
    </dgm:pt>
  </dgm:ptLst>
  <dgm:cxnLst>
    <dgm:cxn modelId="{D475C834-B622-4261-9442-173583A03BA1}" srcId="{5AAE1B5F-CA66-48F7-8856-C4F372E74BF4}" destId="{E544E011-5E14-4F9B-996F-F016445167C3}" srcOrd="3" destOrd="0" parTransId="{170A95A7-746C-43CB-94B7-C3BAE826DE5E}" sibTransId="{439DDC6D-97AF-4506-8217-79F397839290}"/>
    <dgm:cxn modelId="{3F767DC7-8E8B-4E4F-8567-85700F5B7A9F}" type="presOf" srcId="{5AAE1B5F-CA66-48F7-8856-C4F372E74BF4}" destId="{1EF600E1-7714-439F-98D5-8B9781A14A1C}" srcOrd="0" destOrd="0" presId="urn:microsoft.com/office/officeart/2005/8/layout/funnel1"/>
    <dgm:cxn modelId="{F57A8705-F704-4251-9DF3-5108AF2B7D46}" srcId="{5AAE1B5F-CA66-48F7-8856-C4F372E74BF4}" destId="{16E31D85-F93A-40BC-8125-C157DD459FA1}" srcOrd="1" destOrd="0" parTransId="{52239529-5446-4301-B4ED-157A6587CEA2}" sibTransId="{7C3B68A2-4803-49A0-8E28-CC9980FE5F2E}"/>
    <dgm:cxn modelId="{F781CB4D-A548-4DA7-8B8C-17511F7EB342}" type="presOf" srcId="{5A374F8B-A455-47EA-B1ED-1702185D5358}" destId="{54367063-60D6-45F5-9AD7-02A89CC6C57E}" srcOrd="0" destOrd="0" presId="urn:microsoft.com/office/officeart/2005/8/layout/funnel1"/>
    <dgm:cxn modelId="{D85F09C2-204B-44DB-B233-A42A45F2D8C4}" srcId="{5AAE1B5F-CA66-48F7-8856-C4F372E74BF4}" destId="{5A374F8B-A455-47EA-B1ED-1702185D5358}" srcOrd="0" destOrd="0" parTransId="{79BC2B49-D790-4EB7-AB8C-907053A31C49}" sibTransId="{65000447-81B1-49CB-94A6-9F50DA54E4F4}"/>
    <dgm:cxn modelId="{32243A47-0266-454A-BDA6-304D6BFB8EEB}" type="presOf" srcId="{16E31D85-F93A-40BC-8125-C157DD459FA1}" destId="{D7EB21E4-AC7B-4F95-91CD-937B52CEE8B7}" srcOrd="0" destOrd="0" presId="urn:microsoft.com/office/officeart/2005/8/layout/funnel1"/>
    <dgm:cxn modelId="{037C6F60-DB37-4F66-85AA-779E65C98847}" type="presOf" srcId="{E544E011-5E14-4F9B-996F-F016445167C3}" destId="{D7240D90-795A-49AC-A847-27DF440A708A}" srcOrd="0" destOrd="0" presId="urn:microsoft.com/office/officeart/2005/8/layout/funnel1"/>
    <dgm:cxn modelId="{3ABAFC46-B190-42A1-9020-935C453D85A5}" type="presOf" srcId="{40322ACC-92D1-4B79-9C19-F0996080FBD9}" destId="{A811585B-0CF4-4B25-BE54-E2AA118816CB}" srcOrd="0" destOrd="0" presId="urn:microsoft.com/office/officeart/2005/8/layout/funnel1"/>
    <dgm:cxn modelId="{4346C4BC-305A-4D48-8F31-C9E9A363EBFA}" srcId="{5AAE1B5F-CA66-48F7-8856-C4F372E74BF4}" destId="{40322ACC-92D1-4B79-9C19-F0996080FBD9}" srcOrd="2" destOrd="0" parTransId="{E2B0049F-2B05-4D1E-AD3F-9ED60D3B3D76}" sibTransId="{4BBA98FB-62EF-4056-9AEF-7375E9F46B67}"/>
    <dgm:cxn modelId="{196D0396-5A35-4E17-9157-D848C6C96757}" type="presParOf" srcId="{1EF600E1-7714-439F-98D5-8B9781A14A1C}" destId="{A9829AAD-E220-43C8-B299-DC2A905D1311}" srcOrd="0" destOrd="0" presId="urn:microsoft.com/office/officeart/2005/8/layout/funnel1"/>
    <dgm:cxn modelId="{0FEBCC95-4A1D-4BAE-9F0B-44047786880E}" type="presParOf" srcId="{1EF600E1-7714-439F-98D5-8B9781A14A1C}" destId="{7134A5D6-125E-4D10-99D1-A75769902B26}" srcOrd="1" destOrd="0" presId="urn:microsoft.com/office/officeart/2005/8/layout/funnel1"/>
    <dgm:cxn modelId="{9324725E-B7DD-48D6-8982-9CEC3D573F06}" type="presParOf" srcId="{1EF600E1-7714-439F-98D5-8B9781A14A1C}" destId="{D7240D90-795A-49AC-A847-27DF440A708A}" srcOrd="2" destOrd="0" presId="urn:microsoft.com/office/officeart/2005/8/layout/funnel1"/>
    <dgm:cxn modelId="{5F24B16D-D229-41B3-9F53-4653FFD0E28A}" type="presParOf" srcId="{1EF600E1-7714-439F-98D5-8B9781A14A1C}" destId="{A811585B-0CF4-4B25-BE54-E2AA118816CB}" srcOrd="3" destOrd="0" presId="urn:microsoft.com/office/officeart/2005/8/layout/funnel1"/>
    <dgm:cxn modelId="{34B77607-C4AA-4807-96D7-EF5F1B8EF6FA}" type="presParOf" srcId="{1EF600E1-7714-439F-98D5-8B9781A14A1C}" destId="{D7EB21E4-AC7B-4F95-91CD-937B52CEE8B7}" srcOrd="4" destOrd="0" presId="urn:microsoft.com/office/officeart/2005/8/layout/funnel1"/>
    <dgm:cxn modelId="{921C783D-DB66-4B73-A6E5-89032DA3E0C5}" type="presParOf" srcId="{1EF600E1-7714-439F-98D5-8B9781A14A1C}" destId="{54367063-60D6-45F5-9AD7-02A89CC6C57E}" srcOrd="5" destOrd="0" presId="urn:microsoft.com/office/officeart/2005/8/layout/funnel1"/>
    <dgm:cxn modelId="{6D4A6631-68EE-4205-89F4-EA8C52480FB6}" type="presParOf" srcId="{1EF600E1-7714-439F-98D5-8B9781A14A1C}" destId="{D0FAB958-7D0D-4CDD-BAD2-BA26764E82CA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829AAD-E220-43C8-B299-DC2A905D1311}">
      <dsp:nvSpPr>
        <dsp:cNvPr id="0" name=""/>
        <dsp:cNvSpPr/>
      </dsp:nvSpPr>
      <dsp:spPr>
        <a:xfrm>
          <a:off x="713093" y="552731"/>
          <a:ext cx="2605921" cy="905002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34A5D6-125E-4D10-99D1-A75769902B26}">
      <dsp:nvSpPr>
        <dsp:cNvPr id="0" name=""/>
        <dsp:cNvSpPr/>
      </dsp:nvSpPr>
      <dsp:spPr>
        <a:xfrm>
          <a:off x="1767582" y="2768774"/>
          <a:ext cx="505023" cy="323215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240D90-795A-49AC-A847-27DF440A708A}">
      <dsp:nvSpPr>
        <dsp:cNvPr id="0" name=""/>
        <dsp:cNvSpPr/>
      </dsp:nvSpPr>
      <dsp:spPr>
        <a:xfrm>
          <a:off x="808037" y="3027346"/>
          <a:ext cx="2424112" cy="6060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b="1" kern="1200" dirty="0" smtClean="0"/>
            <a:t>Saúde Mental</a:t>
          </a:r>
          <a:endParaRPr lang="pt-BR" sz="2100" b="1" kern="1200" dirty="0"/>
        </a:p>
      </dsp:txBody>
      <dsp:txXfrm>
        <a:off x="808037" y="3027346"/>
        <a:ext cx="2424112" cy="606028"/>
      </dsp:txXfrm>
    </dsp:sp>
    <dsp:sp modelId="{A811585B-0CF4-4B25-BE54-E2AA118816CB}">
      <dsp:nvSpPr>
        <dsp:cNvPr id="0" name=""/>
        <dsp:cNvSpPr/>
      </dsp:nvSpPr>
      <dsp:spPr>
        <a:xfrm>
          <a:off x="1660517" y="1527629"/>
          <a:ext cx="909042" cy="909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 dirty="0"/>
        </a:p>
      </dsp:txBody>
      <dsp:txXfrm>
        <a:off x="1660517" y="1527629"/>
        <a:ext cx="909042" cy="909042"/>
      </dsp:txXfrm>
    </dsp:sp>
    <dsp:sp modelId="{D7EB21E4-AC7B-4F95-91CD-937B52CEE8B7}">
      <dsp:nvSpPr>
        <dsp:cNvPr id="0" name=""/>
        <dsp:cNvSpPr/>
      </dsp:nvSpPr>
      <dsp:spPr>
        <a:xfrm>
          <a:off x="1010046" y="845645"/>
          <a:ext cx="909042" cy="909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 dirty="0"/>
        </a:p>
      </dsp:txBody>
      <dsp:txXfrm>
        <a:off x="1010046" y="845645"/>
        <a:ext cx="909042" cy="909042"/>
      </dsp:txXfrm>
    </dsp:sp>
    <dsp:sp modelId="{54367063-60D6-45F5-9AD7-02A89CC6C57E}">
      <dsp:nvSpPr>
        <dsp:cNvPr id="0" name=""/>
        <dsp:cNvSpPr/>
      </dsp:nvSpPr>
      <dsp:spPr>
        <a:xfrm>
          <a:off x="1939290" y="625859"/>
          <a:ext cx="909042" cy="909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900" kern="1200" dirty="0"/>
        </a:p>
      </dsp:txBody>
      <dsp:txXfrm>
        <a:off x="1939290" y="625859"/>
        <a:ext cx="909042" cy="909042"/>
      </dsp:txXfrm>
    </dsp:sp>
    <dsp:sp modelId="{D0FAB958-7D0D-4CDD-BAD2-BA26764E82CA}">
      <dsp:nvSpPr>
        <dsp:cNvPr id="0" name=""/>
        <dsp:cNvSpPr/>
      </dsp:nvSpPr>
      <dsp:spPr>
        <a:xfrm>
          <a:off x="606028" y="317912"/>
          <a:ext cx="2828131" cy="250993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4BE7B-D5DC-47D1-B7C6-831244622D7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754B8-D222-4B4F-8216-970742A67B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754B8-D222-4B4F-8216-970742A67BE3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CC4EA-ABA4-4FCD-8C56-2971A9A0E71A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99D2B-E9F8-4B62-8785-618B43D8A8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04056" y="3039095"/>
            <a:ext cx="7772400" cy="1470025"/>
          </a:xfrm>
        </p:spPr>
        <p:txBody>
          <a:bodyPr/>
          <a:lstStyle/>
          <a:p>
            <a:r>
              <a:rPr lang="pt-BR" dirty="0" smtClean="0"/>
              <a:t>Apoio </a:t>
            </a:r>
            <a:r>
              <a:rPr lang="pt-BR" dirty="0"/>
              <a:t>Matricial em </a:t>
            </a:r>
            <a:r>
              <a:rPr lang="pt-BR" dirty="0" smtClean="0"/>
              <a:t>Saúde Mental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35696" y="5301208"/>
            <a:ext cx="6400800" cy="1440160"/>
          </a:xfrm>
        </p:spPr>
        <p:txBody>
          <a:bodyPr>
            <a:normAutofit/>
          </a:bodyPr>
          <a:lstStyle/>
          <a:p>
            <a:pPr algn="r"/>
            <a:r>
              <a:rPr lang="pt-BR" sz="2000" dirty="0" err="1" smtClean="0">
                <a:solidFill>
                  <a:schemeClr val="tx1"/>
                </a:solidFill>
              </a:rPr>
              <a:t>Msc</a:t>
            </a:r>
            <a:r>
              <a:rPr lang="pt-BR" sz="2000" dirty="0" smtClean="0">
                <a:solidFill>
                  <a:schemeClr val="tx1"/>
                </a:solidFill>
              </a:rPr>
              <a:t>. Enf.ª Elyana T. Sousa</a:t>
            </a:r>
          </a:p>
          <a:p>
            <a:pPr algn="r"/>
            <a:r>
              <a:rPr lang="pt-BR" sz="2000" dirty="0" smtClean="0">
                <a:solidFill>
                  <a:schemeClr val="tx1"/>
                </a:solidFill>
              </a:rPr>
              <a:t>Teleconsultora Núcleo Telessaúde SC</a:t>
            </a:r>
          </a:p>
          <a:p>
            <a:pPr algn="r"/>
            <a:r>
              <a:rPr lang="pt-BR" sz="2000" dirty="0" smtClean="0">
                <a:solidFill>
                  <a:schemeClr val="tx1"/>
                </a:solidFill>
              </a:rPr>
              <a:t>Enfermeira da Prefeitura Municipal de Barra do Garças/MT</a:t>
            </a:r>
            <a:endParaRPr lang="pt-BR" sz="2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www.eventize.com.br/eventize/sites/000020/000362/img_bann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7384"/>
            <a:ext cx="9144000" cy="1844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Caso 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t-BR" dirty="0" smtClean="0"/>
              <a:t>Maria é uma mulher de 50 anos, casada, com dois filhos, dona de casa. É dependente de álcool há 20 anos. Toda sua família usa álcool socialmente. Além de dependência alcoólica, ele tem cleptomania, o que dificulta o convívio com os familiares. Seu marido, na tentativa de protegê-la, a tranca em casa quando sai. A família, quando os visita, bebe em sua companhia, e tranca todos os pertences com medo de serem roubados. Sua família deseja interná-la, e ela se recusa, pois já foi internada uma vez, e tem as piores lembranças dos dias de internamento.</a:t>
            </a:r>
          </a:p>
          <a:p>
            <a:pPr algn="just"/>
            <a:r>
              <a:rPr lang="pt-BR" dirty="0" smtClean="0"/>
              <a:t>Maria quer se tratar, mas não sabe como. </a:t>
            </a:r>
          </a:p>
          <a:p>
            <a:pPr algn="just"/>
            <a:r>
              <a:rPr lang="pt-BR" dirty="0" smtClean="0"/>
              <a:t>A vizinha procura a unidade de saúde e conta à enfermeira toda essa situação. Após reunião de equipe na ESF, decidem convocar a psicóloga do NASF para </a:t>
            </a:r>
            <a:r>
              <a:rPr lang="pt-BR" dirty="0" err="1" smtClean="0"/>
              <a:t>matriciar</a:t>
            </a:r>
            <a:r>
              <a:rPr lang="pt-BR" dirty="0" smtClean="0"/>
              <a:t> esse caso, e pensarem em conjunto o que fazer.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pt-BR" dirty="0" smtClean="0"/>
              <a:t>Caso 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>
            <a:noAutofit/>
          </a:bodyPr>
          <a:lstStyle/>
          <a:p>
            <a:pPr algn="just"/>
            <a:r>
              <a:rPr lang="pt-BR" sz="1900" dirty="0" smtClean="0"/>
              <a:t>Antonio é um homem de 55 anos, divorciado, desempregado (vivia fazendo bicos), sofreu um acidente há um ano e meio de moto e ficou tetraplégico. Hoje, sua filha que é enfermeira, cuida do pai. A relação dos dois sempre foi conflituosa. Antonio, depois de um ano do acidente conseguiu a aposentadoria por invalidez, e tem um home </a:t>
            </a:r>
            <a:r>
              <a:rPr lang="pt-BR" sz="1900" dirty="0" err="1" smtClean="0"/>
              <a:t>care</a:t>
            </a:r>
            <a:r>
              <a:rPr lang="pt-BR" sz="1900" dirty="0" smtClean="0"/>
              <a:t> custeado pela prefeitura. Apesar de ter uma equipe multiprofissional cuidando dele, sua filha está descontente, e procura a unidade de saúde da família solicitando apoio, pois o pai tem se negado a receber alimentos e medicação, e ainda tem contado histórias mentirosas, que ela acredita ser falta de caráter, ou que ele está com espíritos maus. A filha procura a unidade porque lhe foi aconselhado por uma amiga que seu pai passasse por outro psicólogo, mas ela não acredita muito que um psicólogo possa ajudar.</a:t>
            </a:r>
          </a:p>
          <a:p>
            <a:pPr algn="just"/>
            <a:r>
              <a:rPr lang="pt-BR" sz="1900" dirty="0" smtClean="0"/>
              <a:t>Ela se estressa por acreditar que faz tudo pelo pai, e que ele tem todas as condições possíveis, e que ele não tem motivos para negar o tratamento. A filha já foi diagnosticada como depressiva, mas abandonou o tratamento. </a:t>
            </a:r>
          </a:p>
          <a:p>
            <a:pPr algn="just"/>
            <a:r>
              <a:rPr lang="pt-BR" sz="1900" dirty="0" smtClean="0"/>
              <a:t>O marido da filha diz que ela é hipocondríaca, e que precisa de tratamento psicoterapêutico ou outro, mas não medicamento, uma vez que ela sempre abandona o tratamento.</a:t>
            </a:r>
          </a:p>
          <a:p>
            <a:pPr algn="just"/>
            <a:r>
              <a:rPr lang="pt-BR" sz="1900" dirty="0" smtClean="0"/>
              <a:t>O psicólogo do home </a:t>
            </a:r>
            <a:r>
              <a:rPr lang="pt-BR" sz="1900" dirty="0" err="1" smtClean="0"/>
              <a:t>care</a:t>
            </a:r>
            <a:r>
              <a:rPr lang="pt-BR" sz="1900" dirty="0" smtClean="0"/>
              <a:t> diz que Antonio não tem nada; e a filha acredita que o pai engana o psicólogo, fazendo-o de bobo.</a:t>
            </a:r>
            <a:endParaRPr lang="pt-BR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Convite à reflexão...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Como discutir em grupo pode ajudar a construir um plano de intervenção para o paciente? Ajuda mesmo?</a:t>
            </a:r>
          </a:p>
          <a:p>
            <a:r>
              <a:rPr lang="pt-BR" dirty="0" smtClean="0"/>
              <a:t>O apoio matricial é bom para quem?</a:t>
            </a:r>
          </a:p>
          <a:p>
            <a:r>
              <a:rPr lang="pt-BR" dirty="0" smtClean="0"/>
              <a:t>Como construir espaços que possibilitem o apoio matricial?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O que vocês acharam desta discussão?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ortal.pmf.sc.gov.br/arquivos/imagens/19_09_2013_17_11_fa0192292aec4ea8da42a14751b4b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60648" y="1052736"/>
            <a:ext cx="7704856" cy="6375770"/>
          </a:xfrm>
          <a:prstGeom prst="rect">
            <a:avLst/>
          </a:prstGeom>
          <a:noFill/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5649491"/>
          </a:xfrm>
        </p:spPr>
        <p:txBody>
          <a:bodyPr/>
          <a:lstStyle/>
          <a:p>
            <a:pPr algn="ctr">
              <a:buNone/>
            </a:pPr>
            <a:r>
              <a:rPr lang="pt-BR" sz="3000" dirty="0" smtClean="0"/>
              <a:t>	Dúvidas sobre como organizar o processo de trabalho para facilitar a utilização das ferramentas e instrumentos discutidos hoje?</a:t>
            </a:r>
          </a:p>
          <a:p>
            <a:pPr lvl="0">
              <a:buNone/>
            </a:pPr>
            <a:r>
              <a:rPr lang="pt-BR" sz="3000" dirty="0" smtClean="0"/>
              <a:t>		Pergunte ao </a:t>
            </a:r>
            <a:r>
              <a:rPr lang="pt-BR" sz="3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Núcleo Telessaúde SC!</a:t>
            </a:r>
          </a:p>
          <a:p>
            <a:pPr algn="ctr">
              <a:buNone/>
            </a:pPr>
            <a:endParaRPr lang="pt-BR" dirty="0" smtClean="0"/>
          </a:p>
          <a:p>
            <a:pPr algn="r">
              <a:buNone/>
            </a:pPr>
            <a:r>
              <a:rPr lang="pt-BR" dirty="0" smtClean="0"/>
              <a:t>http://telessaude.sc.gov.br</a:t>
            </a:r>
          </a:p>
          <a:p>
            <a:pPr algn="r">
              <a:buNone/>
            </a:pPr>
            <a:r>
              <a:rPr lang="pt-BR" dirty="0" smtClean="0"/>
              <a:t>telessaude.sc@saude.sc.gov.br</a:t>
            </a:r>
          </a:p>
          <a:p>
            <a:pPr algn="r">
              <a:buNone/>
            </a:pPr>
            <a:r>
              <a:rPr lang="pt-BR" dirty="0" smtClean="0"/>
              <a:t>(48) 3212 3505</a:t>
            </a:r>
          </a:p>
          <a:p>
            <a:pPr algn="ctr">
              <a:buNone/>
            </a:pPr>
            <a:endParaRPr lang="pt-BR" dirty="0" smtClean="0"/>
          </a:p>
        </p:txBody>
      </p:sp>
      <p:sp>
        <p:nvSpPr>
          <p:cNvPr id="1026" name="AutoShape 2" descr="data:image/jpeg;base64,/9j/4AAQSkZJRgABAQAAAQABAAD/2wCEAAkGBw0MDQ0NDgwODQ0NDA8NDQ4NDA8PDQ0MFBEWFhQRFBQYHCggGBolHRYVITEiJSkrLi4uGCAzODMtNygtLi0BCgoKDg0OGxAQGywlICQsLDQsLCwvLC03LDUsLCwvLywsLC8sNCw0LSwsLCwsLCwsLCwsLCwsLCwsLCwsLCwsLP/AABEIAMwA9wMBEQACEQEDEQH/xAAcAAEAAgMBAQEAAAAAAAAAAAAAAQUDBAYCBwj/xABGEAACAgECBAMFBAYHBQkBAAABAgADBBESBQYhMRNBURQiMmFxgZGhsQcjQlJyshUkM2JzdME0k6LR4RclNVNUVWOC8Bb/xAAaAQEAAwEBAQAAAAAAAAAAAAAAAQIDBAUG/8QAMxEBAAICAQMCBAQEBgMAAAAAAAECAxEEEiExBUETUWFxkaGx8CKBwdEUFTIzNFIjJPH/2gAMAwEAAhEDEQA/APuMBAQEBAQEBAQEBAQEBAQEBAQEBAQEBAQEBAQEBAQEBAQEBAQEBAQEBAQEBAQEBAQEBAQEBAQEBAQEBAQEBAQEBAQEBAQEBAQEBAQEBAQEBAQEBAQEBAQEBAQEBAQEBAQEBAQEBAQEBAQEBAQEBAQEBAQEBAQEBAQEBAQEBAQEBAQEBAQEBAQEBAQEBAQEBAQEBAQEBAQEBAQEBAQEBAQEBAQEBAQEBAQEBA1s/OqxqzZdYEQeZ7k+gHmZnly0x16rTocjk8533v4eDilj5M6l3I9di9vtM8q/qV7z04a/v7K7eAOYbPe1KfL+rr+HeV/9+3fx+B3Qc/juL71lRtQd9a0sGn1r6x8XnYu9o3+/od1lwfnOi8hL19nsJ0BJ1qJ/i/Z+3750YPUqXnpv2n8k7dQDrPTSmAgICAgICAgICAgICAgICAgICAgICAgICBz3HeWhnX1Wtc6oo2vX3BH9z90nznByeFGa8Wme3y/siY2rczmPFwf6tgULYwO0ldfD3/UdbG//AGs5snMx4P8Ax4a7/f5o3pgGTzBd7y1msHsNlKfg/WU6+ffvEa/CP1O6Dx7i2FocrH3169WZAv8Axp0H2x/i+Vh75K9v37wbmG4+Pg8brZ6/1OUo1bUAOD/fA+Nfn+XaazTBza7r2t+/PzhPaXQ8HwPZMeunxGs2DqzHz9B6D0E9DBi+FSKb3pMN6bBAQEBAQEBAQEBAQEBAQEBAQEBAQEBAQEBAqb8GnE8fLpxfEvK7iE03MfPbr29Tp3+c5b4qYurLWu5Q5mvivG8weJRTsrPw7UrCkfWz4vsnmxyObl70jUfv5o3Lc4PxrPOQuJl4hYuDq2wKVTzY/ssv0/HtNuPyc83+Hlr5/f2Ny6Ph/C8fF3+DUtfiNubT8h6D5dp6GLBjxb6I1tbTdmwQEBAQEBAQEBAQEBAQEBAQEBAQEBAQEBA18rLSoasevkB1YwIxMxLh7p6jup6MIHvKuFSM5GoHl669IFd/TI/8r/j/AOkD1VxYM6qayNxA13a6a/ZAtYCAgICAgICAgICAgICAgICAgICBECYCAgRArc7igXVa9Gbzb9kfT1gUzuWJZiST3J7wIVipBBII7Ed4FiM7xqzVYQrHTR/2SQdevpA0r6GrOjDT0PkR6gwIxv7Sv+NfzEDqoCAgICAgICAgICAgICAgICAgICAgICBivvWsbmOg/P6QKXKz3vOxAQpOgA+JvrAqs/iuHhsa335Fw6OlRASs+hY+f0nBn9QxYp6fM/REy84XGsLJYV/rMaxjoviENUzeQ3eX2yMPqWLJbpnt9zbf9jt3FRWxKnQ6Dp989BLzdj2V/EhUepHT74GSjK2jY6+JWf2T3X5qfKBlTF95LKjvr8Rdf306j4h/rA6CAgICAgICAgICAgICAgICAgICAgIEQNLN4ilXuj3n9PIfWBR33NY25jqfL0A+UALTVTlXL8dWM7J8mI0B+yY8m80xWtHtBL57+PqT3JnybJDEAEnsBqfpJ1tMRudQ5fj/ADrxDO2p7VbXj1qESup2TeB0DWEdWY/Oe9W9+iKzPh9fxPT8eGkdUbt7yjlrnTP4darC+y+jUC3GusZ6rE8wAfhPzH49pemW1ZX5HBxZq61qfnD7W7Vutd1R1pyKUvqP/wAbjUTvidxt8nas1tNZ9im1q23KdD+fyMlVeYPEls0Vvdf08m+kDfgICAgICAgICAgICAgICAgICAgIFVxfMdCK193VdS3n9BAptYCBnwwGY1spZLkap1Hcow6yt6xas1n3HE8Y4VZh2MhKugYhbFYHUeW4D4T8jPls/Hthtqe8fNnMMvCeWsjiKOU211EMhsfXQnTQhQO+k14vEyZv4q9oj3Xx9rRb5OI5v5DzeDqtthS/HZgvjU66Ix7B1PVdfXqJ6+TFNe763i+oY+RPTHafk5rFx7L7EqqRrLbGCVoo1ZnPYCZRG5dt7xSJtbxD9C0YvsuNh4hYM2Lh00Ow7GxVAbT5az0qxqIh8Xmv15LW+cplmRAtuEZjs3ht7w0JDeY09YFxAQEBAQEBAQEBAQEBAQEBAQEBAgqD3AP1ECPDX90fcIHNZo/W2fxt+cDFZYa8bNsU7XXGbaw7qT5ic/KtNcNpj5Il8+0nyrN9R5NvrfAoCEa1gpYB3FmpJ1+uuv2z6XgWrOCuvby0jwr/ANJ+XRTwbNFxX9dX4NSnu97H3dB6jTd/9Z05ZiKTt2+n0tbkV6fZ8L5V5lv4TeL6UpfydbakLMnmq2abk+w6eoM4qXms7fTcni15Fem233QXV3V05NWvhZVKZFevcBxrofmJ6ETuNvkMlJpaaz7PWP8A2ifxr+YkqOn8Nf3R9wgSFA7AD6CB6gICAgICBECYCAgICAgICAgICAgICBzGb/bW/wCI35wMGV/sed/lj+c5ub/sX+0onw4GfLM303k/h1NWJTaqaWXVh7H1OrE+X0E+k4GGlcVbRHeY7tI8K39JvAsXK4bl5Ftet+NjvbRZqdyMo10HyOnUTpy1iazLv4Ga9M1a1ntM9352nnvrX2n9Gef7TwZaydXwch6Tqevgv76n6akj7J34Lbq+X9VxdGfq+bp8b+0r/wARfzE2eY6qAgICAgICAgICAgIEQJgICAgeS4Hcj75E2iPcR4i/vD7xI64+Y9KwPYg/STExPgTJGHJya6VL2utaDQFnYKo16DqZW960jdp1AYuVXeu+qxbE1I3IwZdR3GokUyVvG6zuBX5HCWd3bxANzE6bT01lxju4KzUZFXiLrdUawdp0U+pmWfHOTHNI94HOf/wV3/qq/wDdt/znkf5Tf/tH4K9LseE4hxsemgsGNVYQsBoDp56T18GP4eOKfKFoYuYeHHNwsrFVwjZFD1B2BIUsNNSJe0bjTXDk+Hki/wApfKf+xbJ/9xp/3D/85zf4afm9v/Oq/wDT83Uci8hZHCHyt+XXdVk0qhVa2Urarao/U/NvvmuLHNPdwc7m15MRquph09XCGVlbxF91gfhPkdZs85bk6QKrhPH6c2yxKUtIr+KxlUV99BoddevftOXBy6ZrTFYnt7o2tp1JYsi9KlL2OqIumrMQFGp06mVvetI3adQPOLl1XruqsSxQdpZGDDd6aiRTJW8brOxnlwgIEQJgIEQJgICAgIHLcc5QGbkPke0eHvCjb4O7TaoHfcPSeZyfT/jZJv1fkiYcbwHg4zcg0bxXojvu2bvhIGmmo9Z5HG40ZsnRvXlWO7t8CijgeNZ4t+9Xt3LpXtZm2gbVXU69p7OKtOFjnqt5lbwwVc9YrMA1VyKT8ZCEAepAOv3aylfVcUz3iYR1NnnWwPw2xlIZWallIOoILroRNPUZieNMx9P1TPh55COmAP8AGt/OPTP+P/OSvhjzOd8StyqJbcB3dAoT7CT1lcnqmKs6rEz9ja34NxmjOQtUSCpAdHGjoT21+XzE6uPyaZ43UiVfxXm/ExbGq0e10Oj+GF2q3oSSOv0mGf1HFit0+Z+hts8D5iozyy1rYrooZlcDtrpqCCZpxuZTPuK+YIlq8U5wxMaxq9HuZTo3hhdqt5jUkan6TLN6jix26e8/Y22+B8wUZ+8Vq6tWAWVwOxOgIIJHlNeNzKZ99PsRKuzed8Wmx6/Cuc1uyMQEA3KdDpq3ynPk9UxUtNdT2+xtYcF5ix84la9y2KNxrsADbfUaEgidHH5mPP2r5+RE7YOJ8bxmubhz+OtlpWkvWFAHiAdmJ6dG9JTNysc3+BO9z2/E37MVudhcDSvH2WkOGs1UKzMddCWJI69vulJy4eFEU1J4XObxCrHpN9rbUAB7ak69gB5mdmTNTHTrt4S4/jnNuPl4t9C12o7hdhcJodHU+ROnQTyeT6hjy47UiJ2rMrP9H3+xP/mX/lSdPpf+zP3lMeHrO51xKXKKtl206FqwoTp30JPWTl9TxUt0xEz9jay4LxyjPVjUWDJpvrcAOuvY9OhE6OPyqZ4/h/AiVpOlJAQEBAQEBAQECDIkfOeQ/wDxB/8AAt/nWeB6b/yJ+0/rClfLL+kKxmzKa+6rQrKD0BZnbX+US3qczOatfp/VNmTi9PFMypKW4aiLWwKGsoCoA00Hv9pOavJzUis49fb/AOnds8Sotq4EK7lKWIyKVJBIHje72+Wk0zUtTg9N/Ma/Unww8OtZOAZBXoS7rqP3WdVP4EyuK014Npj6/qR4afK9+dXTZ7Lg13o7kWO2mpOg9w+8OnX8Zjw7Zq0n4dImERtYcncKy8bLd7cdqanpcH3lK7t6lR0JPrN+Bgy48szauomExCotxszheW93s/iDc+jvWbKmRjru1Hwn8e85bY83Gyzbp35+vlHh0nKvGaMy6w+zJRk+F7zV/DbWGGv2gkd/vnocLk0zXn+HVte3umJc17PmcKyXs9n8QDcA71GypkJ13bh8J/6zz+nNxck26d/y2jw6blXjOPlWXN7OmPkCsNYU+CysHv8AUE/j3no8Pk0y2menVtd/qmJVtfHbMi2yvh/DqWBLOzOg1cE9XbqANSfMmc8cu2S01wY4/fub+TR5VV14sFdVrcNeHROiK21tVHy1mHCiY5Xfz3RHll4qf+/k/wAzi/y1zTN/zo+8Huy/pJ/tcf8AwbP5hJ9X/wBdftJZm/SFawqwU191hY5+bKqAfzGW9UtPTSP37Jt4bHEMCirgm5K03GiiwvtG8uzISde/mZrlw0rw+0e0dz2a3AbWr4Lmsp0YPaAR3GqICfxmXGtNeFeY+pHhX8q35tSWnFw68gM4V3YjcOnwfEOnn9s5+FfNWs/DptELjk3heTRlZFt2OaVsrO0aqVBLg7RoT0nZ6fgyUy2teut/3TEOynrrEBAQEBAQEBAQIMSOP5W5eysTLa60IENTqNr7jqWUjp9k8nh8PLizTe2td1YhY81cve3qjowS6sELu12Oh/ZPp9ZvzeH8eImvmEzG1PXi8fVRSLAFA2hy9BIX+LTd/rOWMfPiOnf6I7rTN4NkPwsYm5bMjVSzFztY+JuPvHrOjJxsluL8Lzbt+qZjsy8B4M1eA+JkqPfNgYI2vut5g+svxuNNcE4snvv8yI7KKngPFcB39ksV0Y+TIN3oWV+gP0nFXicrBafhT2RqYXHL+DxEZDZGbaGBpNaoHB2ksp12qNo7Tq4uLkdc3zT7JjauTE47ja11Ottep2EvW20fLfofsmHw+bTcVmJhHducqcuWYjvkXsptdCgVTqFBILEn16DtNeFwrYpm957ymIaVWHx7HXwq3S1B0Vi9baD5F+v3zGMfOpHTExMI7t3lblp8TxbL2BstrNW1DqEQnU6nzJ0H3TbhcK2Ldr+ZTEKrB5f4pg3OMZq9j+54rMhUpr0JU9QR8hObHw+ThvPw9a+aNS2+Ccu5lHEBk2sjputLWBvecspG7b5akzXj8PNTP127x37kR3OaeXMm7KGVjaMWCFhvCOlidAwJ+g+6Obwsl8nxMf70TDQ4jyvxPJCPbal1hUghrABWPIDpofs/GYZeDycmptO5/Q1Lo+ZuCNm41aqQLqdGTU+6emjKT5a/6T0OXxZzY4iPMJmOzn6+A8Xsxmx3tCUoAEpaxDv0YdNw7Ad+p8h0nBHE5dsfRM9vkjUr7lrgz0YduNkKv62x9wVtwKMoHf7DO7ica1MM48nvtMQpU5f4pgWOcO1XRv7yAso7blfpr8xOOOHycFp+FPZGphc8vYvERc92bYCDXsRAy+6dwOu1Rp5d+87OLj5EXm2afsmNuinekgICAgICAgICB4uYqrEKWIUkKO7EDtCY8vnvJ/OWVn5VVd2Xh02tZYL+HPiX1ZNSgNtFdjNo7dFJGnbX0mNMk2nv+D0uTxKYqbrEzH/bcTH4Ow5h4x/R9K3GlrgX2nbbRUEGhO5ntZVA6ad/OaWt0w4cOL4lunevx/onlvjlPE8VMukMqOXXa+m5WViCDoSD27gxW0WjcGfDbDfospcjnuivIek4mVsr4gvD7MgLWaEvbTb+1rodfSV+LG29eFaa9XVHjellznxe7h3D8nLprFllKgqGGqDVgNzDUHQfI6yb26a7hlxcUZcsUtOttzgubZk49d1lD47uoJrs2bv4htYjQ9x1lqzuNqZaRS01idqbF50pfiCcOfHtputa1ai1mO4Y1gk7lRyyagEjcBKRkjem9uJaMXxIncR9/wCzqZo5FFzpxxuF4FuUlYttBSupGOim12Cjd8hrr9nlKXt0xt0cXDGbJFJnsngdfFUf+vXYl1bVBh7PTZU9d+o1TqxDLpr16HpJr1e6Ms4Z/wBuJj7sHNPNlfCtDZjW2V7N5dLcZAOum1VsdWdumuigyL3ivlbj8ac3as9/5rU54fE9qpVrVbH8epQAHsBTcoGpA1PTuRLb7bY9Gr9Fu3fSn5A5gyOKYNeRkY/gu2730AFF36x1/VjezDTaAd2nXtKY7zaNy35mCuHJNazt443zpTw/KXHvx7QjWVVi4W42hLge8KvE8QqNdCdvkYtkiJ1KcXEtlp1Vn+Xf9daXXG+JpgYt+XYrMlFZsZU03kD01OkvadRthixzkvFI93jgXFfbqfGGPfQpbRBk1+G9iFQQ4GvwnX8IrOzLj+HbW4n7NDlLir5h4jvtaz2bid+Ku6hKtippoo2sd46/EdCfSVpbe2vJxRj6dR5iJaHGOfcfCvy6XxMp1wXx1ybq1rNVa3AFW6tr5gaaSs5YiZ+jTFwb5K1tEx/FvUfZ1GVkeHS9oRrNlbWBE03voNdo1IGp+ZE0mezkrXdtKTlrm2niV1+OtT1XY6q7q1lFqlWOnR6nYajzHzla3i06b5+LbFWLTO4n7/1dHLuYgICAgICAgICB4ur3oyaldyldVOjDUaag+RhMTqduZw+T9uVjZWTxDJzXww/swuWldhYaEsyKC509TM4x99zLqty/4JpWsRvz5bvMvLi8ROKxveizEu8apkSuwaldCCjgqftHSTanUzwZ5xb7b3H78M3LPA04ZjezJa9q+LZbvsChiztuPwgDzk1r0xpGfNOa/VMaVt/JdNgyAb7R7RxSvibaBPdtTTRB0+Hp9ZX4cNY5do128V0ueOcLTPxb8SxmVL6zWzJpuX0I1+cvaNxphiyTjvF49k8HwbMahKbMh8lkGgtsREYr+yNEAHQdIrGo0jJeL26ojTm+D/o/pw78W5cu91w7r7aanSnT9cpDBnC7nPXuSZnGKIne3Xk51r1ms1jvrfn2/J2U1cKu5g4NRxLFtxLw3hWgalDo6sCCrKfUECVtWLRqWuHLbFeL18w1eB8EuxHL28Sys3SrwkW/w1RE1B10VRuboPeMitZj3Wy5a3jtWI+zQ5i5Jq4jkvknKtpa3DOFaqV0uGpJJ6F1JU6nqR+Ei+PqnbXBzLYq9Oonvv3X+Bgrj41OMGLLTQlAZtNzKqBdTp59JeI1GnNe82vNvnO1dyry9/RVBxlyrb6FJ8BLVrBoUszMAygFtS3nK0r0xppyM/xrdUxET7/VU8U5ApycjJv9rurGVdTfbWtdDDxatNujsu4L07AiVnFEzvbbHzrUpFemO0THv7/k6LjvDFz8S/Ed2Rb6zWzLpuUHzGs0tG405sWScd4vHs2sSgVVV1A6iutawT3IUAan7ohS07mZV3AOBJw85ZSx39szbc194HuPZpqo08ukitenbXNnnL079o0rOK8kUZZ4oWyLV/pX2XxdoT9V7Ppt2ajz066ys44nf1bY+ZanRqP9O/zXfF+FpmYl2G7MqXUmlmQ6OARpqJeY3GnPjyTS8Xj2lU8t8pJw698j2my93xq8bRqqa0Wus+7oK1H46yladM7bZ+VOWvTrXffv7/d0s0cpAQECIEwEBAQEBAQEBAQEBAQEBAQEBAQEBAQEBAQEBAQEBAQEBAQEBAQEBAQEBAQEBAiAgTAiBMBAQEBAQEBAQECICAgTAQEBAQEBAQEBAQEBAQEBAQEBAQEBAQEBAQEBAQEBAQEBAQEBAQEBAQEBAQEBAQEBAQEBAQEBAQEBAQEBAQEBAQEBAQEBAQEBAQECIEwIgIEwECICBMCICAgIEwECIEwE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 Bibliográficas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2514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pt-BR" dirty="0" smtClean="0"/>
              <a:t>AMARANTE, P. </a:t>
            </a:r>
            <a:r>
              <a:rPr lang="pt-BR" b="1" dirty="0" smtClean="0"/>
              <a:t>Saúde Mental e Atenção Psicossocial</a:t>
            </a:r>
            <a:r>
              <a:rPr lang="pt-BR" dirty="0" smtClean="0"/>
              <a:t>. Rio de Janeiro: Fiocruz, 2007.</a:t>
            </a:r>
          </a:p>
          <a:p>
            <a:pPr algn="just"/>
            <a:r>
              <a:rPr lang="pt-BR" dirty="0" smtClean="0"/>
              <a:t>CAMPOS, </a:t>
            </a:r>
            <a:r>
              <a:rPr lang="pt-BR" dirty="0" err="1" smtClean="0"/>
              <a:t>G.W.S.</a:t>
            </a:r>
            <a:r>
              <a:rPr lang="pt-BR" dirty="0" smtClean="0"/>
              <a:t>; DOMITTI, A.C. Apoio matricial e equipe de referência: uma metodologia para a gestão do trabalho interdisciplinar em saúde. </a:t>
            </a:r>
            <a:r>
              <a:rPr lang="pt-BR" b="1" dirty="0" smtClean="0"/>
              <a:t>Cadernos de Saúde Pública</a:t>
            </a:r>
            <a:r>
              <a:rPr lang="pt-BR" dirty="0" smtClean="0"/>
              <a:t>, Rio de Janeiro, v. 23, n. 2, p. 399-407, fev/2007.</a:t>
            </a:r>
          </a:p>
          <a:p>
            <a:pPr algn="just"/>
            <a:r>
              <a:rPr lang="pt-BR" dirty="0" smtClean="0"/>
              <a:t>CUNHA, G. T.; CAMPOS, G. W. S.</a:t>
            </a:r>
            <a:r>
              <a:rPr lang="pt-BR" b="1" dirty="0" smtClean="0"/>
              <a:t> </a:t>
            </a:r>
            <a:r>
              <a:rPr lang="pt-BR" dirty="0" smtClean="0"/>
              <a:t>Apoio Matricial e Atenção Primária em Saúde. </a:t>
            </a:r>
            <a:r>
              <a:rPr lang="pt-BR" b="1" dirty="0" smtClean="0"/>
              <a:t>Saúde e Sociedade</a:t>
            </a:r>
            <a:r>
              <a:rPr lang="pt-BR" dirty="0" smtClean="0"/>
              <a:t>. São Paulo, v.20, n.4, p.961-970, 2011.</a:t>
            </a:r>
          </a:p>
          <a:p>
            <a:pPr algn="just"/>
            <a:r>
              <a:rPr lang="pt-BR" dirty="0" smtClean="0"/>
              <a:t>Brasil. Ministério da Saúde. Secretaria de Atenção à Saúde. Departamento de Atenção Básica. Núcleo de Apoio à Saúde da Família. – Brasília: Ministério da Saúde, 2014.</a:t>
            </a:r>
          </a:p>
          <a:p>
            <a:pPr algn="just"/>
            <a:r>
              <a:rPr lang="pt-BR" dirty="0" smtClean="0"/>
              <a:t>Guia prático de matriciamento em saúde mental / Dulce Helena </a:t>
            </a:r>
            <a:r>
              <a:rPr lang="pt-BR" dirty="0" err="1" smtClean="0"/>
              <a:t>Chiaverini</a:t>
            </a:r>
            <a:r>
              <a:rPr lang="pt-BR" dirty="0" smtClean="0"/>
              <a:t> (Organizadora) ... [</a:t>
            </a:r>
            <a:r>
              <a:rPr lang="pt-BR" dirty="0" err="1" smtClean="0"/>
              <a:t>et</a:t>
            </a:r>
            <a:r>
              <a:rPr lang="pt-BR" dirty="0" smtClean="0"/>
              <a:t> al.]. [Brasília, DF]: Ministério da Saúde: Centro de Estudo e Pesquisa em Saúde Coletiva,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/>
          <a:lstStyle/>
          <a:p>
            <a:r>
              <a:rPr lang="pt-BR" dirty="0" smtClean="0"/>
              <a:t>Obrigada!!!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algn="r">
              <a:buNone/>
            </a:pPr>
            <a:r>
              <a:rPr lang="pt-BR" i="1" dirty="0" smtClean="0"/>
              <a:t>	"Me trata com teu trato, que eu te devolvo o teu trato!“</a:t>
            </a:r>
          </a:p>
          <a:p>
            <a:pPr algn="r">
              <a:buNone/>
            </a:pPr>
            <a:r>
              <a:rPr lang="pt-BR" i="1" dirty="0" smtClean="0"/>
              <a:t>(</a:t>
            </a:r>
            <a:r>
              <a:rPr lang="pt-BR" i="1" dirty="0" err="1" smtClean="0"/>
              <a:t>Estamira</a:t>
            </a:r>
            <a:r>
              <a:rPr lang="pt-BR" i="1" dirty="0" smtClean="0"/>
              <a:t>)</a:t>
            </a:r>
            <a:endParaRPr lang="pt-B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Estamos falando também de CUIDADO...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Qual cuidado?</a:t>
            </a:r>
          </a:p>
          <a:p>
            <a:pPr algn="ctr">
              <a:buNone/>
            </a:pPr>
            <a:r>
              <a:rPr lang="pt-BR" dirty="0" smtClean="0"/>
              <a:t>	Leonardo Boff traz, em seu livro “O cuidado necessário”, 4 acepções de cuidado...</a:t>
            </a:r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r>
              <a:rPr lang="pt-BR" dirty="0" smtClean="0"/>
              <a:t>	O cuidado tona a vida ora leve, radiante e feliz, ora sombria, preocupada e dramática. E como os sentidos se realizam e coexistem permanentemente, mesclando-se de forma inseparável, tornam a existência humana paradoxal e contraditória, mas sempre aceptível e de valor inestimável.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que é Apoio Matricial?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t-BR" dirty="0" smtClean="0"/>
              <a:t>Apoio Matricial</a:t>
            </a:r>
            <a:endParaRPr lang="pt-BR" dirty="0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	</a:t>
            </a:r>
            <a:r>
              <a:rPr lang="pt-BR" sz="2000" dirty="0" smtClean="0"/>
              <a:t>		Núcleo Profissional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				Campo de			 atuação</a:t>
            </a:r>
          </a:p>
        </p:txBody>
      </p:sp>
      <p:sp>
        <p:nvSpPr>
          <p:cNvPr id="14" name="Elipse 13"/>
          <p:cNvSpPr/>
          <p:nvPr/>
        </p:nvSpPr>
        <p:spPr>
          <a:xfrm>
            <a:off x="539552" y="2996952"/>
            <a:ext cx="2376264" cy="22322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lipse 14"/>
          <p:cNvSpPr/>
          <p:nvPr/>
        </p:nvSpPr>
        <p:spPr>
          <a:xfrm>
            <a:off x="1115616" y="3509392"/>
            <a:ext cx="1143744" cy="114374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de seta reta 16"/>
          <p:cNvCxnSpPr/>
          <p:nvPr/>
        </p:nvCxnSpPr>
        <p:spPr>
          <a:xfrm flipV="1">
            <a:off x="1691680" y="3068960"/>
            <a:ext cx="1296144" cy="1008112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 flipV="1">
            <a:off x="1907704" y="4077072"/>
            <a:ext cx="1296144" cy="1008112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ço Reservado para Conteúdo 1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dirty="0" smtClean="0"/>
              <a:t>	O Apoio Matricial em saúde objetiva assegurar retaguarda especializada a equipes e profissionais encarregados da atenção a problemas de saúde, de maneira personalizada e interativa . Um especialista com determinado núcleo, apoia especialistas com outro núcleo de formação, objetivando a ampliação da eficácia de sua atuação. 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5148064" y="6381328"/>
            <a:ext cx="38164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dirty="0" smtClean="0">
                <a:latin typeface="Comic Sans MS" pitchFamily="66" charset="0"/>
              </a:rPr>
              <a:t>Campos e </a:t>
            </a:r>
            <a:r>
              <a:rPr lang="pt-BR" sz="1300" dirty="0" err="1" smtClean="0">
                <a:latin typeface="Comic Sans MS" pitchFamily="66" charset="0"/>
              </a:rPr>
              <a:t>Domitti</a:t>
            </a:r>
            <a:r>
              <a:rPr lang="pt-BR" sz="1300" dirty="0" smtClean="0">
                <a:latin typeface="Comic Sans MS" pitchFamily="66" charset="0"/>
              </a:rPr>
              <a:t>, 2007; Cunha e Campos, 2011</a:t>
            </a:r>
            <a:endParaRPr lang="pt-BR" sz="13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Apoio Matricial e Equipes de Referência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779912" y="3645024"/>
            <a:ext cx="5112567" cy="26642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	</a:t>
            </a:r>
            <a:r>
              <a:rPr lang="pt-BR" sz="1800" dirty="0" smtClean="0">
                <a:solidFill>
                  <a:srgbClr val="FF0000"/>
                </a:solidFill>
              </a:rPr>
              <a:t>O </a:t>
            </a:r>
            <a:r>
              <a:rPr lang="pt-BR" sz="1800" b="1" dirty="0" smtClean="0">
                <a:solidFill>
                  <a:srgbClr val="FF0000"/>
                </a:solidFill>
              </a:rPr>
              <a:t>apoiador matricial</a:t>
            </a:r>
            <a:r>
              <a:rPr lang="pt-BR" sz="1800" dirty="0" smtClean="0">
                <a:solidFill>
                  <a:srgbClr val="FF0000"/>
                </a:solidFill>
              </a:rPr>
              <a:t> é </a:t>
            </a:r>
            <a:r>
              <a:rPr lang="pt-BR" sz="1800" b="1" dirty="0" smtClean="0">
                <a:solidFill>
                  <a:srgbClr val="FF0000"/>
                </a:solidFill>
              </a:rPr>
              <a:t>um especialista</a:t>
            </a:r>
            <a:r>
              <a:rPr lang="pt-BR" sz="1800" dirty="0" smtClean="0">
                <a:solidFill>
                  <a:srgbClr val="FF0000"/>
                </a:solidFill>
              </a:rPr>
              <a:t> que </a:t>
            </a:r>
            <a:r>
              <a:rPr lang="pt-BR" sz="1800" b="1" dirty="0" smtClean="0">
                <a:solidFill>
                  <a:srgbClr val="FF0000"/>
                </a:solidFill>
              </a:rPr>
              <a:t>pode agregar recursos de saber e mesmo contribuir com intervenções </a:t>
            </a:r>
            <a:r>
              <a:rPr lang="pt-BR" sz="1800" dirty="0" smtClean="0">
                <a:solidFill>
                  <a:srgbClr val="FF0000"/>
                </a:solidFill>
              </a:rPr>
              <a:t>que aumentem a capacidade de resolver problemas de saúde da equipe responsável pelo caso. O apoio matricial procura c</a:t>
            </a:r>
            <a:r>
              <a:rPr lang="pt-BR" sz="1800" b="1" dirty="0" smtClean="0">
                <a:solidFill>
                  <a:srgbClr val="FF0000"/>
                </a:solidFill>
              </a:rPr>
              <a:t>onstruir e ativar espaço para comunicação ativa e para o compartilhamento </a:t>
            </a:r>
            <a:r>
              <a:rPr lang="pt-BR" sz="1800" dirty="0" smtClean="0">
                <a:solidFill>
                  <a:srgbClr val="FF0000"/>
                </a:solidFill>
              </a:rPr>
              <a:t>de conhecimento entre profissionais de referência e apoiadores.</a:t>
            </a:r>
            <a:endParaRPr lang="pt-BR" sz="1800" dirty="0">
              <a:solidFill>
                <a:srgbClr val="FF0000"/>
              </a:solidFill>
            </a:endParaRPr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2"/>
          </p:nvPr>
        </p:nvSpPr>
        <p:spPr>
          <a:xfrm>
            <a:off x="457200" y="1340768"/>
            <a:ext cx="8219256" cy="216024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pt-BR" dirty="0" smtClean="0">
                <a:solidFill>
                  <a:srgbClr val="FF0000"/>
                </a:solidFill>
              </a:rPr>
              <a:t>Apoio matricial</a:t>
            </a:r>
            <a:r>
              <a:rPr lang="pt-BR" dirty="0" smtClean="0"/>
              <a:t> e </a:t>
            </a:r>
            <a:r>
              <a:rPr lang="pt-BR" dirty="0" smtClean="0">
                <a:solidFill>
                  <a:schemeClr val="tx2"/>
                </a:solidFill>
              </a:rPr>
              <a:t>equipe de referência</a:t>
            </a:r>
            <a:r>
              <a:rPr lang="pt-BR" dirty="0" smtClean="0"/>
              <a:t> objetiva </a:t>
            </a:r>
            <a:r>
              <a:rPr lang="pt-BR" b="1" dirty="0" smtClean="0"/>
              <a:t>ampliar as possibilidades de realizar-se clínica ampliada e integração dialógica</a:t>
            </a:r>
            <a:r>
              <a:rPr lang="pt-BR" dirty="0" smtClean="0"/>
              <a:t> entre </a:t>
            </a:r>
            <a:r>
              <a:rPr lang="pt-BR" b="1" dirty="0" smtClean="0"/>
              <a:t>distintas especialidades e profissões</a:t>
            </a:r>
            <a:r>
              <a:rPr lang="pt-BR" dirty="0" smtClean="0"/>
              <a:t>. A composição da equipe de referência e a criação de especialidades em apoio matricial buscam criar possibilidades para operar-se com uma ampliação do trabalho clínico e do sanitário, já que se considera que </a:t>
            </a:r>
            <a:r>
              <a:rPr lang="pt-BR" b="1" dirty="0" smtClean="0"/>
              <a:t>nenhum especialista, de modo isolado, poderá assegurar uma abordagem integral</a:t>
            </a:r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7" name="Espaço Reservado para Conteúdo 5"/>
          <p:cNvSpPr txBox="1">
            <a:spLocks/>
          </p:cNvSpPr>
          <p:nvPr/>
        </p:nvSpPr>
        <p:spPr>
          <a:xfrm>
            <a:off x="611560" y="3789040"/>
            <a:ext cx="2880320" cy="2304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Equipe e os Profissionais de Referência 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são aqueles que têm a responsabilidade pela </a:t>
            </a: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coordenação e condução de um caso 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individual, familiar ou comunitário.</a:t>
            </a: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148064" y="6381328"/>
            <a:ext cx="38164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dirty="0" smtClean="0">
                <a:latin typeface="Comic Sans MS" pitchFamily="66" charset="0"/>
              </a:rPr>
              <a:t>Campos e </a:t>
            </a:r>
            <a:r>
              <a:rPr lang="pt-BR" sz="1300" dirty="0" err="1" smtClean="0">
                <a:latin typeface="Comic Sans MS" pitchFamily="66" charset="0"/>
              </a:rPr>
              <a:t>Domitti</a:t>
            </a:r>
            <a:r>
              <a:rPr lang="pt-BR" sz="1300" dirty="0" smtClean="0">
                <a:latin typeface="Comic Sans MS" pitchFamily="66" charset="0"/>
              </a:rPr>
              <a:t>, 2007; Cunha e Campos, 2011</a:t>
            </a:r>
            <a:endParaRPr lang="pt-BR" sz="13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Apoio Matricial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t-BR" dirty="0" smtClean="0"/>
              <a:t>Matricial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pt-BR" dirty="0" smtClean="0"/>
              <a:t>Apoio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t-BR" dirty="0" smtClean="0"/>
              <a:t>	Relação Horizontal </a:t>
            </a:r>
            <a:r>
              <a:rPr lang="pt-BR" b="1" dirty="0" smtClean="0"/>
              <a:t>DIALÓGICA</a:t>
            </a:r>
            <a:r>
              <a:rPr lang="pt-BR" dirty="0" smtClean="0"/>
              <a:t>!</a:t>
            </a:r>
          </a:p>
          <a:p>
            <a:pPr algn="ctr"/>
            <a:endParaRPr lang="pt-BR" dirty="0" smtClean="0"/>
          </a:p>
          <a:p>
            <a:pPr algn="ctr">
              <a:buNone/>
            </a:pPr>
            <a:r>
              <a:rPr lang="pt-BR" dirty="0" smtClean="0"/>
              <a:t>	Criação de espaços coletivos que permitam a interação;</a:t>
            </a:r>
          </a:p>
          <a:p>
            <a:pPr algn="ctr">
              <a:buNone/>
            </a:pPr>
            <a:r>
              <a:rPr lang="pt-BR" dirty="0" smtClean="0"/>
              <a:t>	Valorização dos </a:t>
            </a:r>
            <a:r>
              <a:rPr lang="pt-BR" b="1" dirty="0" smtClean="0"/>
              <a:t>saberes</a:t>
            </a:r>
            <a:r>
              <a:rPr lang="pt-BR" dirty="0" smtClean="0"/>
              <a:t> do núcleo profissional do apoiador e dos </a:t>
            </a:r>
            <a:r>
              <a:rPr lang="pt-BR" b="1" dirty="0" smtClean="0"/>
              <a:t>anseios</a:t>
            </a:r>
            <a:r>
              <a:rPr lang="pt-BR" dirty="0" smtClean="0"/>
              <a:t> do profissional de referência, concomitantemente.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39552" y="3068960"/>
            <a:ext cx="144016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Apoiadores Matriciais</a:t>
            </a:r>
            <a:endParaRPr lang="pt-BR" dirty="0"/>
          </a:p>
        </p:txBody>
      </p:sp>
      <p:cxnSp>
        <p:nvCxnSpPr>
          <p:cNvPr id="9" name="Conector de seta reta 8"/>
          <p:cNvCxnSpPr/>
          <p:nvPr/>
        </p:nvCxnSpPr>
        <p:spPr>
          <a:xfrm>
            <a:off x="2051720" y="3356992"/>
            <a:ext cx="8640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CaixaDeTexto 10"/>
          <p:cNvSpPr txBox="1"/>
          <p:nvPr/>
        </p:nvSpPr>
        <p:spPr>
          <a:xfrm>
            <a:off x="2987824" y="3068960"/>
            <a:ext cx="144016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Equipe de Referência</a:t>
            </a:r>
            <a:endParaRPr lang="pt-BR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1115616" y="4869160"/>
            <a:ext cx="288032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Relação Horizontal</a:t>
            </a:r>
            <a:endParaRPr lang="pt-BR" dirty="0"/>
          </a:p>
        </p:txBody>
      </p:sp>
      <p:cxnSp>
        <p:nvCxnSpPr>
          <p:cNvPr id="17" name="Conector de seta reta 16"/>
          <p:cNvCxnSpPr/>
          <p:nvPr/>
        </p:nvCxnSpPr>
        <p:spPr>
          <a:xfrm>
            <a:off x="2555776" y="4005064"/>
            <a:ext cx="0" cy="648072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5148064" y="6381328"/>
            <a:ext cx="38164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dirty="0" smtClean="0">
                <a:latin typeface="Comic Sans MS" pitchFamily="66" charset="0"/>
              </a:rPr>
              <a:t>Campos e </a:t>
            </a:r>
            <a:r>
              <a:rPr lang="pt-BR" sz="1300" dirty="0" err="1" smtClean="0">
                <a:latin typeface="Comic Sans MS" pitchFamily="66" charset="0"/>
              </a:rPr>
              <a:t>Domitti</a:t>
            </a:r>
            <a:r>
              <a:rPr lang="pt-BR" sz="1300" dirty="0" smtClean="0">
                <a:latin typeface="Comic Sans MS" pitchFamily="66" charset="0"/>
              </a:rPr>
              <a:t>, 2007; Cunha e Campos, 2011</a:t>
            </a:r>
            <a:endParaRPr lang="pt-BR" sz="13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fazer Saúde Mental?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pt-BR" b="0" dirty="0" smtClean="0"/>
              <a:t>Processo “social”</a:t>
            </a:r>
            <a:endParaRPr lang="pt-BR" b="0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996951"/>
            <a:ext cx="4041775" cy="3129211"/>
          </a:xfrm>
        </p:spPr>
        <p:txBody>
          <a:bodyPr/>
          <a:lstStyle/>
          <a:p>
            <a:r>
              <a:rPr lang="pt-BR" dirty="0" smtClean="0"/>
              <a:t>INVENTIVIDADE!</a:t>
            </a:r>
          </a:p>
          <a:p>
            <a:r>
              <a:rPr lang="pt-BR" dirty="0" smtClean="0"/>
              <a:t>Para além da psicoterapia e da medicação!</a:t>
            </a:r>
          </a:p>
        </p:txBody>
      </p:sp>
      <p:graphicFrame>
        <p:nvGraphicFramePr>
          <p:cNvPr id="7" name="Espaço Reservado para Conteúdo 9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7236296" y="6381328"/>
            <a:ext cx="17281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dirty="0" smtClean="0">
                <a:latin typeface="Comic Sans MS" pitchFamily="66" charset="0"/>
              </a:rPr>
              <a:t>Amarante, 2007</a:t>
            </a:r>
            <a:endParaRPr lang="pt-BR" sz="13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Ferramentas do Apoio Matricial</a:t>
            </a:r>
            <a:endParaRPr lang="pt-BR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dirty="0" smtClean="0"/>
              <a:t>Trabalho com grupos;</a:t>
            </a:r>
          </a:p>
          <a:p>
            <a:pPr algn="just"/>
            <a:r>
              <a:rPr lang="pt-BR" dirty="0" smtClean="0"/>
              <a:t>Projeto Terapêutico Singular (PTS);</a:t>
            </a:r>
          </a:p>
          <a:p>
            <a:pPr algn="just"/>
            <a:r>
              <a:rPr lang="pt-BR" dirty="0" err="1" smtClean="0"/>
              <a:t>Genograma</a:t>
            </a:r>
            <a:r>
              <a:rPr lang="pt-BR" dirty="0" smtClean="0"/>
              <a:t>;</a:t>
            </a:r>
          </a:p>
          <a:p>
            <a:pPr algn="just"/>
            <a:r>
              <a:rPr lang="pt-BR" dirty="0" err="1" smtClean="0"/>
              <a:t>Ecomapa</a:t>
            </a:r>
            <a:r>
              <a:rPr lang="pt-BR" dirty="0" smtClean="0"/>
              <a:t>;</a:t>
            </a:r>
          </a:p>
          <a:p>
            <a:pPr algn="just"/>
            <a:r>
              <a:rPr lang="pt-BR" dirty="0" smtClean="0"/>
              <a:t>Atendimento Domiciliar Compartilhado;</a:t>
            </a:r>
          </a:p>
          <a:p>
            <a:pPr algn="just"/>
            <a:r>
              <a:rPr lang="pt-BR" dirty="0" smtClean="0"/>
              <a:t>Atendimento Individual Compartilhado;</a:t>
            </a:r>
          </a:p>
          <a:p>
            <a:pPr algn="just"/>
            <a:r>
              <a:rPr lang="pt-BR" dirty="0" smtClean="0"/>
              <a:t>Atendimento Individual Específico;</a:t>
            </a:r>
          </a:p>
          <a:p>
            <a:pPr algn="just"/>
            <a:r>
              <a:rPr lang="pt-BR" dirty="0" smtClean="0"/>
              <a:t>Contato a distância com uso de telefone e outras tecnologias de comunicação.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3419872" y="6381328"/>
            <a:ext cx="554461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dirty="0" smtClean="0">
                <a:latin typeface="Comic Sans MS" pitchFamily="66" charset="0"/>
              </a:rPr>
              <a:t>Brasil, 2014; Guia Prático de Matriciamento em Saúde Mental, 2011</a:t>
            </a:r>
            <a:endParaRPr lang="pt-BR" sz="13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posso fazer AM?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Depende do seu contexto local!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Cada equipe precisa organizar seu processo de trabalho, considerando as características do território, os profissionais das equipes, e outros.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pt-BR" dirty="0" smtClean="0"/>
              <a:t>Estudos de Casos!!!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t-BR" dirty="0" smtClean="0"/>
              <a:t>Vamos pensar alguns casos que podem (???) ser </a:t>
            </a:r>
            <a:r>
              <a:rPr lang="pt-BR" dirty="0" err="1" smtClean="0"/>
              <a:t>matriciados</a:t>
            </a:r>
            <a:r>
              <a:rPr lang="pt-BR" dirty="0" smtClean="0"/>
              <a:t>...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Primeiro, dividiremos o grupo em pequenos grupos de 10 pessoas. Procure pessoas diferentes dos amigos e conhecidos, vamos nos entrosar!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Darei um caso para o pequeno grupo, e alguns papéis. Vocês discutirão o caso, com os elementos que possuem, e pensarão estratégias para aquele caso. Cada estratégia será descrita nesse papel dado ao grupo.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No final, discutiremos todos juntos...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</TotalTime>
  <Words>1027</Words>
  <Application>Microsoft Office PowerPoint</Application>
  <PresentationFormat>Apresentação na tela (4:3)</PresentationFormat>
  <Paragraphs>94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Tema do Office</vt:lpstr>
      <vt:lpstr>Apoio Matricial em Saúde Mental</vt:lpstr>
      <vt:lpstr>Estamos falando também de CUIDADO...</vt:lpstr>
      <vt:lpstr>O que é Apoio Matricial?</vt:lpstr>
      <vt:lpstr>Apoio Matricial e Equipes de Referência</vt:lpstr>
      <vt:lpstr>Apoio Matricial</vt:lpstr>
      <vt:lpstr>Como fazer Saúde Mental?</vt:lpstr>
      <vt:lpstr>Ferramentas do Apoio Matricial</vt:lpstr>
      <vt:lpstr>COMO posso fazer AM?</vt:lpstr>
      <vt:lpstr>Estudos de Casos!!!</vt:lpstr>
      <vt:lpstr>Caso 1</vt:lpstr>
      <vt:lpstr>Caso 2</vt:lpstr>
      <vt:lpstr>Convite à reflexão...</vt:lpstr>
      <vt:lpstr>Slide 13</vt:lpstr>
      <vt:lpstr>Referências Bibliográficas</vt:lpstr>
      <vt:lpstr>Obrigada!!!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Apoio Matricial em Saúde Mental</dc:title>
  <dc:creator>Elyana</dc:creator>
  <cp:lastModifiedBy>Elyana</cp:lastModifiedBy>
  <cp:revision>110</cp:revision>
  <dcterms:created xsi:type="dcterms:W3CDTF">2014-10-29T12:46:57Z</dcterms:created>
  <dcterms:modified xsi:type="dcterms:W3CDTF">2014-11-26T19:07:03Z</dcterms:modified>
</cp:coreProperties>
</file>