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0"/>
  </p:notesMasterIdLst>
  <p:sldIdLst>
    <p:sldId id="748" r:id="rId2"/>
    <p:sldId id="749" r:id="rId3"/>
    <p:sldId id="750" r:id="rId4"/>
    <p:sldId id="556" r:id="rId5"/>
    <p:sldId id="373" r:id="rId6"/>
    <p:sldId id="374" r:id="rId7"/>
    <p:sldId id="375" r:id="rId8"/>
    <p:sldId id="731" r:id="rId9"/>
    <p:sldId id="732" r:id="rId10"/>
    <p:sldId id="733" r:id="rId11"/>
    <p:sldId id="734" r:id="rId12"/>
    <p:sldId id="661" r:id="rId13"/>
    <p:sldId id="380" r:id="rId14"/>
    <p:sldId id="662" r:id="rId15"/>
    <p:sldId id="381" r:id="rId16"/>
    <p:sldId id="382" r:id="rId17"/>
    <p:sldId id="735" r:id="rId18"/>
    <p:sldId id="736" r:id="rId19"/>
    <p:sldId id="383" r:id="rId20"/>
    <p:sldId id="384" r:id="rId21"/>
    <p:sldId id="385" r:id="rId22"/>
    <p:sldId id="610" r:id="rId23"/>
    <p:sldId id="643" r:id="rId24"/>
    <p:sldId id="696" r:id="rId25"/>
    <p:sldId id="697" r:id="rId26"/>
    <p:sldId id="700" r:id="rId27"/>
    <p:sldId id="751" r:id="rId28"/>
    <p:sldId id="699" r:id="rId29"/>
    <p:sldId id="753" r:id="rId30"/>
    <p:sldId id="754" r:id="rId31"/>
    <p:sldId id="755" r:id="rId32"/>
    <p:sldId id="756" r:id="rId33"/>
    <p:sldId id="758" r:id="rId34"/>
    <p:sldId id="759" r:id="rId35"/>
    <p:sldId id="760" r:id="rId36"/>
    <p:sldId id="761" r:id="rId37"/>
    <p:sldId id="726" r:id="rId38"/>
    <p:sldId id="728" r:id="rId39"/>
    <p:sldId id="729" r:id="rId40"/>
    <p:sldId id="730" r:id="rId41"/>
    <p:sldId id="785" r:id="rId42"/>
    <p:sldId id="779" r:id="rId43"/>
    <p:sldId id="780" r:id="rId44"/>
    <p:sldId id="768" r:id="rId45"/>
    <p:sldId id="783" r:id="rId46"/>
    <p:sldId id="784" r:id="rId47"/>
    <p:sldId id="786" r:id="rId48"/>
    <p:sldId id="704" r:id="rId49"/>
    <p:sldId id="762" r:id="rId50"/>
    <p:sldId id="705" r:id="rId51"/>
    <p:sldId id="706" r:id="rId52"/>
    <p:sldId id="763" r:id="rId53"/>
    <p:sldId id="764" r:id="rId54"/>
    <p:sldId id="765" r:id="rId55"/>
    <p:sldId id="707" r:id="rId56"/>
    <p:sldId id="664" r:id="rId57"/>
    <p:sldId id="640" r:id="rId58"/>
    <p:sldId id="752" r:id="rId59"/>
    <p:sldId id="671" r:id="rId60"/>
    <p:sldId id="685" r:id="rId61"/>
    <p:sldId id="688" r:id="rId62"/>
    <p:sldId id="677" r:id="rId63"/>
    <p:sldId id="725" r:id="rId64"/>
    <p:sldId id="708" r:id="rId65"/>
    <p:sldId id="788" r:id="rId66"/>
    <p:sldId id="789" r:id="rId67"/>
    <p:sldId id="709" r:id="rId68"/>
    <p:sldId id="710" r:id="rId69"/>
    <p:sldId id="711" r:id="rId70"/>
    <p:sldId id="712" r:id="rId71"/>
    <p:sldId id="713" r:id="rId72"/>
    <p:sldId id="714" r:id="rId73"/>
    <p:sldId id="715" r:id="rId74"/>
    <p:sldId id="716" r:id="rId75"/>
    <p:sldId id="717" r:id="rId76"/>
    <p:sldId id="718" r:id="rId77"/>
    <p:sldId id="719" r:id="rId78"/>
    <p:sldId id="720" r:id="rId79"/>
    <p:sldId id="721" r:id="rId80"/>
    <p:sldId id="722" r:id="rId81"/>
    <p:sldId id="723" r:id="rId82"/>
    <p:sldId id="724" r:id="rId83"/>
    <p:sldId id="778" r:id="rId84"/>
    <p:sldId id="772" r:id="rId85"/>
    <p:sldId id="773" r:id="rId86"/>
    <p:sldId id="774" r:id="rId87"/>
    <p:sldId id="775" r:id="rId88"/>
    <p:sldId id="776" r:id="rId89"/>
    <p:sldId id="771" r:id="rId90"/>
    <p:sldId id="781" r:id="rId91"/>
    <p:sldId id="782" r:id="rId92"/>
    <p:sldId id="766" r:id="rId93"/>
    <p:sldId id="745" r:id="rId94"/>
    <p:sldId id="746" r:id="rId95"/>
    <p:sldId id="747" r:id="rId96"/>
    <p:sldId id="767" r:id="rId97"/>
    <p:sldId id="777" r:id="rId98"/>
    <p:sldId id="787" r:id="rId9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>
      <p:cViewPr>
        <p:scale>
          <a:sx n="70" d="100"/>
          <a:sy n="70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2855F1-0E4B-4A7F-8825-2EF5C1E739F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C792D3D-34B2-46ED-BCC4-C6B360EF3503}">
      <dgm:prSet phldrT="[Texto]" custT="1"/>
      <dgm:spPr>
        <a:solidFill>
          <a:schemeClr val="accent2">
            <a:lumMod val="75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pPr algn="ctr"/>
          <a:r>
            <a:rPr lang="pt-BR" sz="2400" b="1" dirty="0" smtClean="0">
              <a:solidFill>
                <a:schemeClr val="tx1"/>
              </a:solidFill>
              <a:latin typeface="Arial Narrow" pitchFamily="34" charset="0"/>
            </a:rPr>
            <a:t>Clínica Ampliada</a:t>
          </a:r>
          <a:endParaRPr lang="pt-BR" sz="24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198DAEB3-4F6C-418E-8509-8E296C26B655}" type="parTrans" cxnId="{3768B365-E090-46F9-B704-A8210FA7508C}">
      <dgm:prSet/>
      <dgm:spPr/>
      <dgm:t>
        <a:bodyPr/>
        <a:lstStyle/>
        <a:p>
          <a:endParaRPr lang="pt-BR" sz="2000"/>
        </a:p>
      </dgm:t>
    </dgm:pt>
    <dgm:pt modelId="{9B609EB4-1A2E-4121-9817-9956CAA5E9A2}" type="sibTrans" cxnId="{3768B365-E090-46F9-B704-A8210FA7508C}">
      <dgm:prSet/>
      <dgm:spPr/>
      <dgm:t>
        <a:bodyPr/>
        <a:lstStyle/>
        <a:p>
          <a:endParaRPr lang="pt-BR" sz="2000"/>
        </a:p>
      </dgm:t>
    </dgm:pt>
    <dgm:pt modelId="{F5CEB58F-40B0-4C97-8235-72A06A6750C7}">
      <dgm:prSet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pPr algn="ctr"/>
          <a:r>
            <a:rPr lang="pt-BR" sz="2400" b="1" dirty="0" smtClean="0">
              <a:solidFill>
                <a:schemeClr val="tx1"/>
              </a:solidFill>
              <a:latin typeface="Arial Narrow" pitchFamily="34" charset="0"/>
            </a:rPr>
            <a:t>Ampliação da dimensão </a:t>
          </a:r>
          <a:r>
            <a:rPr lang="pt-BR" sz="2400" b="1" dirty="0" err="1" smtClean="0">
              <a:solidFill>
                <a:schemeClr val="tx1"/>
              </a:solidFill>
              <a:latin typeface="Arial Narrow" pitchFamily="34" charset="0"/>
            </a:rPr>
            <a:t>cuidadora</a:t>
          </a:r>
          <a:endParaRPr lang="pt-BR" sz="24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E997C0D2-DA09-46E8-8E05-48FAE7692D26}" type="parTrans" cxnId="{DD25324A-4B05-41A4-8FE5-E219B6CADE6C}">
      <dgm:prSet/>
      <dgm:spPr/>
      <dgm:t>
        <a:bodyPr/>
        <a:lstStyle/>
        <a:p>
          <a:endParaRPr lang="pt-BR" sz="2000"/>
        </a:p>
      </dgm:t>
    </dgm:pt>
    <dgm:pt modelId="{03525284-2418-42D2-B122-771487DC6E26}" type="sibTrans" cxnId="{DD25324A-4B05-41A4-8FE5-E219B6CADE6C}">
      <dgm:prSet/>
      <dgm:spPr/>
      <dgm:t>
        <a:bodyPr/>
        <a:lstStyle/>
        <a:p>
          <a:endParaRPr lang="pt-BR" sz="2000"/>
        </a:p>
      </dgm:t>
    </dgm:pt>
    <dgm:pt modelId="{7D38E5F4-E79E-4BB3-87F7-3998A5E1BBCA}">
      <dgm:prSet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pt-BR" sz="2400" b="1" dirty="0" smtClean="0">
              <a:solidFill>
                <a:schemeClr val="tx1"/>
              </a:solidFill>
              <a:latin typeface="Arial Narrow" pitchFamily="34" charset="0"/>
            </a:rPr>
            <a:t>Rede de Atenção – APS como ordenadora e coordenadora</a:t>
          </a:r>
          <a:endParaRPr lang="pt-BR" sz="24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2ECA7486-4DC2-4E0C-A0B0-1D62D7D03498}" type="parTrans" cxnId="{003BCE4A-4E8F-4FB5-A129-329BA6EECE20}">
      <dgm:prSet/>
      <dgm:spPr/>
      <dgm:t>
        <a:bodyPr/>
        <a:lstStyle/>
        <a:p>
          <a:endParaRPr lang="pt-BR" sz="2000"/>
        </a:p>
      </dgm:t>
    </dgm:pt>
    <dgm:pt modelId="{7C878C90-FA4C-46C2-9E05-660C9C5566B6}" type="sibTrans" cxnId="{003BCE4A-4E8F-4FB5-A129-329BA6EECE20}">
      <dgm:prSet/>
      <dgm:spPr/>
      <dgm:t>
        <a:bodyPr/>
        <a:lstStyle/>
        <a:p>
          <a:endParaRPr lang="pt-BR" sz="2000"/>
        </a:p>
      </dgm:t>
    </dgm:pt>
    <dgm:pt modelId="{EA71708B-C035-46A2-AA55-9255F8B09E34}">
      <dgm:prSet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pPr algn="ctr"/>
          <a:r>
            <a:rPr lang="pt-BR" sz="2400" b="1" dirty="0" smtClean="0">
              <a:solidFill>
                <a:schemeClr val="tx1"/>
              </a:solidFill>
              <a:latin typeface="Arial Narrow" pitchFamily="34" charset="0"/>
            </a:rPr>
            <a:t>Ações integradas de saúde</a:t>
          </a:r>
          <a:endParaRPr lang="pt-BR" sz="24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B5445FCB-CCE8-4943-B89D-8F4099D11E47}" type="parTrans" cxnId="{01DFA9E9-A284-45BD-8C54-790D6484B867}">
      <dgm:prSet/>
      <dgm:spPr/>
      <dgm:t>
        <a:bodyPr/>
        <a:lstStyle/>
        <a:p>
          <a:endParaRPr lang="pt-BR" sz="2000"/>
        </a:p>
      </dgm:t>
    </dgm:pt>
    <dgm:pt modelId="{A0D0C97E-614B-450A-8150-5B62D9554849}" type="sibTrans" cxnId="{01DFA9E9-A284-45BD-8C54-790D6484B867}">
      <dgm:prSet/>
      <dgm:spPr/>
      <dgm:t>
        <a:bodyPr/>
        <a:lstStyle/>
        <a:p>
          <a:endParaRPr lang="pt-BR" sz="2000"/>
        </a:p>
      </dgm:t>
    </dgm:pt>
    <dgm:pt modelId="{B644E14B-5F85-4ECC-862E-641299D8C503}">
      <dgm:prSet custT="1"/>
      <dgm:spPr>
        <a:solidFill>
          <a:schemeClr val="accent6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pt-BR" sz="2400" b="1" dirty="0" smtClean="0">
              <a:solidFill>
                <a:schemeClr val="tx1"/>
              </a:solidFill>
              <a:latin typeface="Arial Narrow" panose="020B0606020202030204" pitchFamily="34" charset="0"/>
            </a:rPr>
            <a:t>Interdisciplinaridade e Intersetorialidade</a:t>
          </a:r>
          <a:endParaRPr lang="pt-BR" sz="2400" b="1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BD85132-BB7A-4420-A0BC-D5DE287872E9}" type="parTrans" cxnId="{825D70DE-BDBB-4361-BF62-796DA00FA160}">
      <dgm:prSet/>
      <dgm:spPr/>
      <dgm:t>
        <a:bodyPr/>
        <a:lstStyle/>
        <a:p>
          <a:endParaRPr lang="pt-BR"/>
        </a:p>
      </dgm:t>
    </dgm:pt>
    <dgm:pt modelId="{345DE554-0E6F-4039-98FE-9EE2088E3D71}" type="sibTrans" cxnId="{825D70DE-BDBB-4361-BF62-796DA00FA160}">
      <dgm:prSet/>
      <dgm:spPr/>
      <dgm:t>
        <a:bodyPr/>
        <a:lstStyle/>
        <a:p>
          <a:endParaRPr lang="pt-BR"/>
        </a:p>
      </dgm:t>
    </dgm:pt>
    <dgm:pt modelId="{9CBD0FBA-0810-4BBC-9A1A-70FBD60A0A88}" type="pres">
      <dgm:prSet presAssocID="{F22855F1-0E4B-4A7F-8825-2EF5C1E739F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69C2B8A-A6A1-45BD-92D2-3EA8893E3FF5}" type="pres">
      <dgm:prSet presAssocID="{4C792D3D-34B2-46ED-BCC4-C6B360EF3503}" presName="parentLin" presStyleCnt="0"/>
      <dgm:spPr/>
    </dgm:pt>
    <dgm:pt modelId="{69CBCAEB-CD20-41D8-A470-6F6E7DD3DE85}" type="pres">
      <dgm:prSet presAssocID="{4C792D3D-34B2-46ED-BCC4-C6B360EF3503}" presName="parentLeftMargin" presStyleLbl="node1" presStyleIdx="0" presStyleCnt="5"/>
      <dgm:spPr/>
      <dgm:t>
        <a:bodyPr/>
        <a:lstStyle/>
        <a:p>
          <a:endParaRPr lang="pt-BR"/>
        </a:p>
      </dgm:t>
    </dgm:pt>
    <dgm:pt modelId="{AEBFC6DD-4811-4F86-AD9C-98E26AE3306F}" type="pres">
      <dgm:prSet presAssocID="{4C792D3D-34B2-46ED-BCC4-C6B360EF3503}" presName="parentText" presStyleLbl="node1" presStyleIdx="0" presStyleCnt="5" custScaleX="128435" custScaleY="8447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5EF1B17-9C2F-4DAE-AC71-FE580322FE69}" type="pres">
      <dgm:prSet presAssocID="{4C792D3D-34B2-46ED-BCC4-C6B360EF3503}" presName="negativeSpace" presStyleCnt="0"/>
      <dgm:spPr/>
    </dgm:pt>
    <dgm:pt modelId="{4A42298C-9A46-4B9C-AFF5-452CA338DB15}" type="pres">
      <dgm:prSet presAssocID="{4C792D3D-34B2-46ED-BCC4-C6B360EF3503}" presName="childText" presStyleLbl="conFgAcc1" presStyleIdx="0" presStyleCnt="5">
        <dgm:presLayoutVars>
          <dgm:bulletEnabled val="1"/>
        </dgm:presLayoutVars>
      </dgm:prSet>
      <dgm:spPr/>
    </dgm:pt>
    <dgm:pt modelId="{5B529143-839E-40A3-A1B2-82411C894CE5}" type="pres">
      <dgm:prSet presAssocID="{9B609EB4-1A2E-4121-9817-9956CAA5E9A2}" presName="spaceBetweenRectangles" presStyleCnt="0"/>
      <dgm:spPr/>
    </dgm:pt>
    <dgm:pt modelId="{A120F864-05C4-4732-BAA2-3EC09B322435}" type="pres">
      <dgm:prSet presAssocID="{EA71708B-C035-46A2-AA55-9255F8B09E34}" presName="parentLin" presStyleCnt="0"/>
      <dgm:spPr/>
    </dgm:pt>
    <dgm:pt modelId="{F91A9D3F-029D-44EE-A08B-AFCB1A9D2736}" type="pres">
      <dgm:prSet presAssocID="{EA71708B-C035-46A2-AA55-9255F8B09E34}" presName="parentLeftMargin" presStyleLbl="node1" presStyleIdx="0" presStyleCnt="5"/>
      <dgm:spPr/>
      <dgm:t>
        <a:bodyPr/>
        <a:lstStyle/>
        <a:p>
          <a:endParaRPr lang="pt-BR"/>
        </a:p>
      </dgm:t>
    </dgm:pt>
    <dgm:pt modelId="{4D3A47AB-BEB1-49C0-B6B3-E943CC38642C}" type="pres">
      <dgm:prSet presAssocID="{EA71708B-C035-46A2-AA55-9255F8B09E34}" presName="parentText" presStyleLbl="node1" presStyleIdx="1" presStyleCnt="5" custScaleX="128435" custScaleY="7512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BB7A51-1811-45D8-B136-9569DD2892BA}" type="pres">
      <dgm:prSet presAssocID="{EA71708B-C035-46A2-AA55-9255F8B09E34}" presName="negativeSpace" presStyleCnt="0"/>
      <dgm:spPr/>
    </dgm:pt>
    <dgm:pt modelId="{39378E85-D120-437A-B56B-78D64A75E262}" type="pres">
      <dgm:prSet presAssocID="{EA71708B-C035-46A2-AA55-9255F8B09E34}" presName="childText" presStyleLbl="conFgAcc1" presStyleIdx="1" presStyleCnt="5">
        <dgm:presLayoutVars>
          <dgm:bulletEnabled val="1"/>
        </dgm:presLayoutVars>
      </dgm:prSet>
      <dgm:spPr/>
    </dgm:pt>
    <dgm:pt modelId="{7FBE7409-42DA-47D5-BC18-1C0993FC153D}" type="pres">
      <dgm:prSet presAssocID="{A0D0C97E-614B-450A-8150-5B62D9554849}" presName="spaceBetweenRectangles" presStyleCnt="0"/>
      <dgm:spPr/>
    </dgm:pt>
    <dgm:pt modelId="{0E3B88EA-B729-4217-B967-17D5A9F9F372}" type="pres">
      <dgm:prSet presAssocID="{B644E14B-5F85-4ECC-862E-641299D8C503}" presName="parentLin" presStyleCnt="0"/>
      <dgm:spPr/>
    </dgm:pt>
    <dgm:pt modelId="{CAC234BC-5253-45A7-8959-317C8F9579FC}" type="pres">
      <dgm:prSet presAssocID="{B644E14B-5F85-4ECC-862E-641299D8C503}" presName="parentLeftMargin" presStyleLbl="node1" presStyleIdx="1" presStyleCnt="5"/>
      <dgm:spPr/>
      <dgm:t>
        <a:bodyPr/>
        <a:lstStyle/>
        <a:p>
          <a:endParaRPr lang="pt-BR"/>
        </a:p>
      </dgm:t>
    </dgm:pt>
    <dgm:pt modelId="{DEC1CE12-8B02-4724-BC76-40751F9777B3}" type="pres">
      <dgm:prSet presAssocID="{B644E14B-5F85-4ECC-862E-641299D8C503}" presName="parentText" presStyleLbl="node1" presStyleIdx="2" presStyleCnt="5" custScaleX="12798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E0B17ED-3A18-4B61-A94A-C1CC94F3090C}" type="pres">
      <dgm:prSet presAssocID="{B644E14B-5F85-4ECC-862E-641299D8C503}" presName="negativeSpace" presStyleCnt="0"/>
      <dgm:spPr/>
    </dgm:pt>
    <dgm:pt modelId="{8DC249E8-84A9-493D-84FD-41A4E8B81E72}" type="pres">
      <dgm:prSet presAssocID="{B644E14B-5F85-4ECC-862E-641299D8C503}" presName="childText" presStyleLbl="conFgAcc1" presStyleIdx="2" presStyleCnt="5">
        <dgm:presLayoutVars>
          <dgm:bulletEnabled val="1"/>
        </dgm:presLayoutVars>
      </dgm:prSet>
      <dgm:spPr/>
    </dgm:pt>
    <dgm:pt modelId="{2BC76BC8-2AA1-42CB-B4CF-EB1277A4A2F2}" type="pres">
      <dgm:prSet presAssocID="{345DE554-0E6F-4039-98FE-9EE2088E3D71}" presName="spaceBetweenRectangles" presStyleCnt="0"/>
      <dgm:spPr/>
    </dgm:pt>
    <dgm:pt modelId="{6D62C149-C595-4DC5-B1DF-E7B0AE04C899}" type="pres">
      <dgm:prSet presAssocID="{F5CEB58F-40B0-4C97-8235-72A06A6750C7}" presName="parentLin" presStyleCnt="0"/>
      <dgm:spPr/>
    </dgm:pt>
    <dgm:pt modelId="{A04D1712-841D-4EC7-A65F-65AD19904EC4}" type="pres">
      <dgm:prSet presAssocID="{F5CEB58F-40B0-4C97-8235-72A06A6750C7}" presName="parentLeftMargin" presStyleLbl="node1" presStyleIdx="2" presStyleCnt="5"/>
      <dgm:spPr/>
      <dgm:t>
        <a:bodyPr/>
        <a:lstStyle/>
        <a:p>
          <a:endParaRPr lang="pt-BR"/>
        </a:p>
      </dgm:t>
    </dgm:pt>
    <dgm:pt modelId="{9B60A663-D80E-4844-84A4-DD2E3DB4F446}" type="pres">
      <dgm:prSet presAssocID="{F5CEB58F-40B0-4C97-8235-72A06A6750C7}" presName="parentText" presStyleLbl="node1" presStyleIdx="3" presStyleCnt="5" custScaleX="128435" custScaleY="8276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F2AAE7-FB73-4DC8-9802-7D7491E4E989}" type="pres">
      <dgm:prSet presAssocID="{F5CEB58F-40B0-4C97-8235-72A06A6750C7}" presName="negativeSpace" presStyleCnt="0"/>
      <dgm:spPr/>
    </dgm:pt>
    <dgm:pt modelId="{F0364486-0E00-4318-BFAB-8A16C6C96FEF}" type="pres">
      <dgm:prSet presAssocID="{F5CEB58F-40B0-4C97-8235-72A06A6750C7}" presName="childText" presStyleLbl="conFgAcc1" presStyleIdx="3" presStyleCnt="5">
        <dgm:presLayoutVars>
          <dgm:bulletEnabled val="1"/>
        </dgm:presLayoutVars>
      </dgm:prSet>
      <dgm:spPr/>
    </dgm:pt>
    <dgm:pt modelId="{B847CEB3-E566-4406-9CCB-EECC04C1BD96}" type="pres">
      <dgm:prSet presAssocID="{03525284-2418-42D2-B122-771487DC6E26}" presName="spaceBetweenRectangles" presStyleCnt="0"/>
      <dgm:spPr/>
    </dgm:pt>
    <dgm:pt modelId="{B1E2A9A9-7A7F-45C0-8C13-2FD089A70401}" type="pres">
      <dgm:prSet presAssocID="{7D38E5F4-E79E-4BB3-87F7-3998A5E1BBCA}" presName="parentLin" presStyleCnt="0"/>
      <dgm:spPr/>
    </dgm:pt>
    <dgm:pt modelId="{91DD2219-3370-4871-82AC-95335D1D204D}" type="pres">
      <dgm:prSet presAssocID="{7D38E5F4-E79E-4BB3-87F7-3998A5E1BBCA}" presName="parentLeftMargin" presStyleLbl="node1" presStyleIdx="3" presStyleCnt="5"/>
      <dgm:spPr/>
      <dgm:t>
        <a:bodyPr/>
        <a:lstStyle/>
        <a:p>
          <a:endParaRPr lang="pt-BR"/>
        </a:p>
      </dgm:t>
    </dgm:pt>
    <dgm:pt modelId="{AD22975C-1FCB-4508-AB72-2EC2F41AC8D4}" type="pres">
      <dgm:prSet presAssocID="{7D38E5F4-E79E-4BB3-87F7-3998A5E1BBCA}" presName="parentText" presStyleLbl="node1" presStyleIdx="4" presStyleCnt="5" custScaleX="128436" custScaleY="8281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40D67F-0693-4539-A82F-B722EEC60C5E}" type="pres">
      <dgm:prSet presAssocID="{7D38E5F4-E79E-4BB3-87F7-3998A5E1BBCA}" presName="negativeSpace" presStyleCnt="0"/>
      <dgm:spPr/>
    </dgm:pt>
    <dgm:pt modelId="{8339FAE5-6E9F-4C12-A55E-D20123565930}" type="pres">
      <dgm:prSet presAssocID="{7D38E5F4-E79E-4BB3-87F7-3998A5E1BBCA}" presName="childText" presStyleLbl="conFgAcc1" presStyleIdx="4" presStyleCnt="5" custLinFactNeighborY="41847">
        <dgm:presLayoutVars>
          <dgm:bulletEnabled val="1"/>
        </dgm:presLayoutVars>
      </dgm:prSet>
      <dgm:spPr/>
    </dgm:pt>
  </dgm:ptLst>
  <dgm:cxnLst>
    <dgm:cxn modelId="{01DFA9E9-A284-45BD-8C54-790D6484B867}" srcId="{F22855F1-0E4B-4A7F-8825-2EF5C1E739F0}" destId="{EA71708B-C035-46A2-AA55-9255F8B09E34}" srcOrd="1" destOrd="0" parTransId="{B5445FCB-CCE8-4943-B89D-8F4099D11E47}" sibTransId="{A0D0C97E-614B-450A-8150-5B62D9554849}"/>
    <dgm:cxn modelId="{9180739F-9B87-4910-936A-B941DEC6ABF8}" type="presOf" srcId="{EA71708B-C035-46A2-AA55-9255F8B09E34}" destId="{F91A9D3F-029D-44EE-A08B-AFCB1A9D2736}" srcOrd="0" destOrd="0" presId="urn:microsoft.com/office/officeart/2005/8/layout/list1"/>
    <dgm:cxn modelId="{72749AFE-9BED-4CCF-91A7-C53279D88754}" type="presOf" srcId="{7D38E5F4-E79E-4BB3-87F7-3998A5E1BBCA}" destId="{91DD2219-3370-4871-82AC-95335D1D204D}" srcOrd="0" destOrd="0" presId="urn:microsoft.com/office/officeart/2005/8/layout/list1"/>
    <dgm:cxn modelId="{C8524202-2A4D-4486-B70A-8F849B4D9366}" type="presOf" srcId="{4C792D3D-34B2-46ED-BCC4-C6B360EF3503}" destId="{AEBFC6DD-4811-4F86-AD9C-98E26AE3306F}" srcOrd="1" destOrd="0" presId="urn:microsoft.com/office/officeart/2005/8/layout/list1"/>
    <dgm:cxn modelId="{9F383EF3-8884-4438-8034-86067EE3D6ED}" type="presOf" srcId="{B644E14B-5F85-4ECC-862E-641299D8C503}" destId="{CAC234BC-5253-45A7-8959-317C8F9579FC}" srcOrd="0" destOrd="0" presId="urn:microsoft.com/office/officeart/2005/8/layout/list1"/>
    <dgm:cxn modelId="{825D70DE-BDBB-4361-BF62-796DA00FA160}" srcId="{F22855F1-0E4B-4A7F-8825-2EF5C1E739F0}" destId="{B644E14B-5F85-4ECC-862E-641299D8C503}" srcOrd="2" destOrd="0" parTransId="{EBD85132-BB7A-4420-A0BC-D5DE287872E9}" sibTransId="{345DE554-0E6F-4039-98FE-9EE2088E3D71}"/>
    <dgm:cxn modelId="{3768B365-E090-46F9-B704-A8210FA7508C}" srcId="{F22855F1-0E4B-4A7F-8825-2EF5C1E739F0}" destId="{4C792D3D-34B2-46ED-BCC4-C6B360EF3503}" srcOrd="0" destOrd="0" parTransId="{198DAEB3-4F6C-418E-8509-8E296C26B655}" sibTransId="{9B609EB4-1A2E-4121-9817-9956CAA5E9A2}"/>
    <dgm:cxn modelId="{003BCE4A-4E8F-4FB5-A129-329BA6EECE20}" srcId="{F22855F1-0E4B-4A7F-8825-2EF5C1E739F0}" destId="{7D38E5F4-E79E-4BB3-87F7-3998A5E1BBCA}" srcOrd="4" destOrd="0" parTransId="{2ECA7486-4DC2-4E0C-A0B0-1D62D7D03498}" sibTransId="{7C878C90-FA4C-46C2-9E05-660C9C5566B6}"/>
    <dgm:cxn modelId="{0065D9E7-A3C0-417B-9723-0652083F839C}" type="presOf" srcId="{F22855F1-0E4B-4A7F-8825-2EF5C1E739F0}" destId="{9CBD0FBA-0810-4BBC-9A1A-70FBD60A0A88}" srcOrd="0" destOrd="0" presId="urn:microsoft.com/office/officeart/2005/8/layout/list1"/>
    <dgm:cxn modelId="{CAA2E8AB-C244-422B-B05A-5067BB2F8CD0}" type="presOf" srcId="{7D38E5F4-E79E-4BB3-87F7-3998A5E1BBCA}" destId="{AD22975C-1FCB-4508-AB72-2EC2F41AC8D4}" srcOrd="1" destOrd="0" presId="urn:microsoft.com/office/officeart/2005/8/layout/list1"/>
    <dgm:cxn modelId="{451FF04E-CAC6-4DB2-99AA-0B4FF0739CBC}" type="presOf" srcId="{F5CEB58F-40B0-4C97-8235-72A06A6750C7}" destId="{9B60A663-D80E-4844-84A4-DD2E3DB4F446}" srcOrd="1" destOrd="0" presId="urn:microsoft.com/office/officeart/2005/8/layout/list1"/>
    <dgm:cxn modelId="{DD25324A-4B05-41A4-8FE5-E219B6CADE6C}" srcId="{F22855F1-0E4B-4A7F-8825-2EF5C1E739F0}" destId="{F5CEB58F-40B0-4C97-8235-72A06A6750C7}" srcOrd="3" destOrd="0" parTransId="{E997C0D2-DA09-46E8-8E05-48FAE7692D26}" sibTransId="{03525284-2418-42D2-B122-771487DC6E26}"/>
    <dgm:cxn modelId="{8D2B661F-3CA9-456F-892D-7A1088896BEA}" type="presOf" srcId="{F5CEB58F-40B0-4C97-8235-72A06A6750C7}" destId="{A04D1712-841D-4EC7-A65F-65AD19904EC4}" srcOrd="0" destOrd="0" presId="urn:microsoft.com/office/officeart/2005/8/layout/list1"/>
    <dgm:cxn modelId="{825CAEEE-A109-4223-8290-5BA62DBF6E5F}" type="presOf" srcId="{EA71708B-C035-46A2-AA55-9255F8B09E34}" destId="{4D3A47AB-BEB1-49C0-B6B3-E943CC38642C}" srcOrd="1" destOrd="0" presId="urn:microsoft.com/office/officeart/2005/8/layout/list1"/>
    <dgm:cxn modelId="{D7CCC62D-544D-439C-A0D3-682F061E40AB}" type="presOf" srcId="{4C792D3D-34B2-46ED-BCC4-C6B360EF3503}" destId="{69CBCAEB-CD20-41D8-A470-6F6E7DD3DE85}" srcOrd="0" destOrd="0" presId="urn:microsoft.com/office/officeart/2005/8/layout/list1"/>
    <dgm:cxn modelId="{D34CACDB-01C8-43EE-BA5E-5B8CF5152574}" type="presOf" srcId="{B644E14B-5F85-4ECC-862E-641299D8C503}" destId="{DEC1CE12-8B02-4724-BC76-40751F9777B3}" srcOrd="1" destOrd="0" presId="urn:microsoft.com/office/officeart/2005/8/layout/list1"/>
    <dgm:cxn modelId="{EF2BB78F-513F-47F3-8CBD-074BA9552A12}" type="presParOf" srcId="{9CBD0FBA-0810-4BBC-9A1A-70FBD60A0A88}" destId="{F69C2B8A-A6A1-45BD-92D2-3EA8893E3FF5}" srcOrd="0" destOrd="0" presId="urn:microsoft.com/office/officeart/2005/8/layout/list1"/>
    <dgm:cxn modelId="{8113B718-D642-428F-8E8F-AB127CE94AAE}" type="presParOf" srcId="{F69C2B8A-A6A1-45BD-92D2-3EA8893E3FF5}" destId="{69CBCAEB-CD20-41D8-A470-6F6E7DD3DE85}" srcOrd="0" destOrd="0" presId="urn:microsoft.com/office/officeart/2005/8/layout/list1"/>
    <dgm:cxn modelId="{B40FF6F0-C115-49C3-9AC9-6E2CB0551297}" type="presParOf" srcId="{F69C2B8A-A6A1-45BD-92D2-3EA8893E3FF5}" destId="{AEBFC6DD-4811-4F86-AD9C-98E26AE3306F}" srcOrd="1" destOrd="0" presId="urn:microsoft.com/office/officeart/2005/8/layout/list1"/>
    <dgm:cxn modelId="{7777893D-0BBA-4345-89D6-CC45B87D929B}" type="presParOf" srcId="{9CBD0FBA-0810-4BBC-9A1A-70FBD60A0A88}" destId="{75EF1B17-9C2F-4DAE-AC71-FE580322FE69}" srcOrd="1" destOrd="0" presId="urn:microsoft.com/office/officeart/2005/8/layout/list1"/>
    <dgm:cxn modelId="{77674DC8-0529-4B69-B2FC-D401B34956CC}" type="presParOf" srcId="{9CBD0FBA-0810-4BBC-9A1A-70FBD60A0A88}" destId="{4A42298C-9A46-4B9C-AFF5-452CA338DB15}" srcOrd="2" destOrd="0" presId="urn:microsoft.com/office/officeart/2005/8/layout/list1"/>
    <dgm:cxn modelId="{9735FBE3-D507-416E-AFE5-5384BA2FEFF6}" type="presParOf" srcId="{9CBD0FBA-0810-4BBC-9A1A-70FBD60A0A88}" destId="{5B529143-839E-40A3-A1B2-82411C894CE5}" srcOrd="3" destOrd="0" presId="urn:microsoft.com/office/officeart/2005/8/layout/list1"/>
    <dgm:cxn modelId="{ADFBC54B-0244-4087-8C1E-4533DBB0BEB5}" type="presParOf" srcId="{9CBD0FBA-0810-4BBC-9A1A-70FBD60A0A88}" destId="{A120F864-05C4-4732-BAA2-3EC09B322435}" srcOrd="4" destOrd="0" presId="urn:microsoft.com/office/officeart/2005/8/layout/list1"/>
    <dgm:cxn modelId="{A76AC9C3-43A5-4AA4-BF27-E0F47B790050}" type="presParOf" srcId="{A120F864-05C4-4732-BAA2-3EC09B322435}" destId="{F91A9D3F-029D-44EE-A08B-AFCB1A9D2736}" srcOrd="0" destOrd="0" presId="urn:microsoft.com/office/officeart/2005/8/layout/list1"/>
    <dgm:cxn modelId="{FFC0F337-CA32-46D7-B54B-15AF2B913132}" type="presParOf" srcId="{A120F864-05C4-4732-BAA2-3EC09B322435}" destId="{4D3A47AB-BEB1-49C0-B6B3-E943CC38642C}" srcOrd="1" destOrd="0" presId="urn:microsoft.com/office/officeart/2005/8/layout/list1"/>
    <dgm:cxn modelId="{893AE31B-0720-44D1-A4DB-0818323C301F}" type="presParOf" srcId="{9CBD0FBA-0810-4BBC-9A1A-70FBD60A0A88}" destId="{E2BB7A51-1811-45D8-B136-9569DD2892BA}" srcOrd="5" destOrd="0" presId="urn:microsoft.com/office/officeart/2005/8/layout/list1"/>
    <dgm:cxn modelId="{77C53606-D7AF-48AD-A276-2972E4B6EFAE}" type="presParOf" srcId="{9CBD0FBA-0810-4BBC-9A1A-70FBD60A0A88}" destId="{39378E85-D120-437A-B56B-78D64A75E262}" srcOrd="6" destOrd="0" presId="urn:microsoft.com/office/officeart/2005/8/layout/list1"/>
    <dgm:cxn modelId="{F2E6F197-2641-4690-88A7-89C871059360}" type="presParOf" srcId="{9CBD0FBA-0810-4BBC-9A1A-70FBD60A0A88}" destId="{7FBE7409-42DA-47D5-BC18-1C0993FC153D}" srcOrd="7" destOrd="0" presId="urn:microsoft.com/office/officeart/2005/8/layout/list1"/>
    <dgm:cxn modelId="{166100BF-102F-4397-AA7C-0738BB13AEA7}" type="presParOf" srcId="{9CBD0FBA-0810-4BBC-9A1A-70FBD60A0A88}" destId="{0E3B88EA-B729-4217-B967-17D5A9F9F372}" srcOrd="8" destOrd="0" presId="urn:microsoft.com/office/officeart/2005/8/layout/list1"/>
    <dgm:cxn modelId="{2AF8E0BA-CE0C-4149-AE6C-170F1341580B}" type="presParOf" srcId="{0E3B88EA-B729-4217-B967-17D5A9F9F372}" destId="{CAC234BC-5253-45A7-8959-317C8F9579FC}" srcOrd="0" destOrd="0" presId="urn:microsoft.com/office/officeart/2005/8/layout/list1"/>
    <dgm:cxn modelId="{C41B8756-0C1D-450F-A6FA-21AEBAC6645E}" type="presParOf" srcId="{0E3B88EA-B729-4217-B967-17D5A9F9F372}" destId="{DEC1CE12-8B02-4724-BC76-40751F9777B3}" srcOrd="1" destOrd="0" presId="urn:microsoft.com/office/officeart/2005/8/layout/list1"/>
    <dgm:cxn modelId="{D704EFEE-9EC5-4FA2-9DCA-127AC55122EC}" type="presParOf" srcId="{9CBD0FBA-0810-4BBC-9A1A-70FBD60A0A88}" destId="{CE0B17ED-3A18-4B61-A94A-C1CC94F3090C}" srcOrd="9" destOrd="0" presId="urn:microsoft.com/office/officeart/2005/8/layout/list1"/>
    <dgm:cxn modelId="{D8987BCD-6398-48C7-9603-C79E1DE0A99B}" type="presParOf" srcId="{9CBD0FBA-0810-4BBC-9A1A-70FBD60A0A88}" destId="{8DC249E8-84A9-493D-84FD-41A4E8B81E72}" srcOrd="10" destOrd="0" presId="urn:microsoft.com/office/officeart/2005/8/layout/list1"/>
    <dgm:cxn modelId="{E3FDA1C5-E806-4BDE-A226-FFB1BD4495A3}" type="presParOf" srcId="{9CBD0FBA-0810-4BBC-9A1A-70FBD60A0A88}" destId="{2BC76BC8-2AA1-42CB-B4CF-EB1277A4A2F2}" srcOrd="11" destOrd="0" presId="urn:microsoft.com/office/officeart/2005/8/layout/list1"/>
    <dgm:cxn modelId="{39569CB0-F0C0-417A-A36B-ED15D2E21A93}" type="presParOf" srcId="{9CBD0FBA-0810-4BBC-9A1A-70FBD60A0A88}" destId="{6D62C149-C595-4DC5-B1DF-E7B0AE04C899}" srcOrd="12" destOrd="0" presId="urn:microsoft.com/office/officeart/2005/8/layout/list1"/>
    <dgm:cxn modelId="{D82C0F55-5EEF-405D-854C-087069439803}" type="presParOf" srcId="{6D62C149-C595-4DC5-B1DF-E7B0AE04C899}" destId="{A04D1712-841D-4EC7-A65F-65AD19904EC4}" srcOrd="0" destOrd="0" presId="urn:microsoft.com/office/officeart/2005/8/layout/list1"/>
    <dgm:cxn modelId="{0394FD85-B068-41BF-8F8F-7408A0370300}" type="presParOf" srcId="{6D62C149-C595-4DC5-B1DF-E7B0AE04C899}" destId="{9B60A663-D80E-4844-84A4-DD2E3DB4F446}" srcOrd="1" destOrd="0" presId="urn:microsoft.com/office/officeart/2005/8/layout/list1"/>
    <dgm:cxn modelId="{8AAED716-D0FA-4535-8BDD-FC570D21FB4B}" type="presParOf" srcId="{9CBD0FBA-0810-4BBC-9A1A-70FBD60A0A88}" destId="{51F2AAE7-FB73-4DC8-9802-7D7491E4E989}" srcOrd="13" destOrd="0" presId="urn:microsoft.com/office/officeart/2005/8/layout/list1"/>
    <dgm:cxn modelId="{1C04C9C9-4C6F-4DAD-929D-27E94D108DAB}" type="presParOf" srcId="{9CBD0FBA-0810-4BBC-9A1A-70FBD60A0A88}" destId="{F0364486-0E00-4318-BFAB-8A16C6C96FEF}" srcOrd="14" destOrd="0" presId="urn:microsoft.com/office/officeart/2005/8/layout/list1"/>
    <dgm:cxn modelId="{968B3B8C-6841-45C7-9ABB-3130919953B8}" type="presParOf" srcId="{9CBD0FBA-0810-4BBC-9A1A-70FBD60A0A88}" destId="{B847CEB3-E566-4406-9CCB-EECC04C1BD96}" srcOrd="15" destOrd="0" presId="urn:microsoft.com/office/officeart/2005/8/layout/list1"/>
    <dgm:cxn modelId="{380F7262-1242-4DEC-9ADE-F175603EA68D}" type="presParOf" srcId="{9CBD0FBA-0810-4BBC-9A1A-70FBD60A0A88}" destId="{B1E2A9A9-7A7F-45C0-8C13-2FD089A70401}" srcOrd="16" destOrd="0" presId="urn:microsoft.com/office/officeart/2005/8/layout/list1"/>
    <dgm:cxn modelId="{554EEE81-7FB5-4548-8D37-1638E3F6CB52}" type="presParOf" srcId="{B1E2A9A9-7A7F-45C0-8C13-2FD089A70401}" destId="{91DD2219-3370-4871-82AC-95335D1D204D}" srcOrd="0" destOrd="0" presId="urn:microsoft.com/office/officeart/2005/8/layout/list1"/>
    <dgm:cxn modelId="{6312395E-CB41-463C-9242-B84BF8F29C85}" type="presParOf" srcId="{B1E2A9A9-7A7F-45C0-8C13-2FD089A70401}" destId="{AD22975C-1FCB-4508-AB72-2EC2F41AC8D4}" srcOrd="1" destOrd="0" presId="urn:microsoft.com/office/officeart/2005/8/layout/list1"/>
    <dgm:cxn modelId="{32D0C783-50EB-44A0-9CB2-D440D9D0415C}" type="presParOf" srcId="{9CBD0FBA-0810-4BBC-9A1A-70FBD60A0A88}" destId="{8840D67F-0693-4539-A82F-B722EEC60C5E}" srcOrd="17" destOrd="0" presId="urn:microsoft.com/office/officeart/2005/8/layout/list1"/>
    <dgm:cxn modelId="{2076246D-D842-4390-9C97-BB0049D432DC}" type="presParOf" srcId="{9CBD0FBA-0810-4BBC-9A1A-70FBD60A0A88}" destId="{8339FAE5-6E9F-4C12-A55E-D2012356593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413834-1319-497D-9B39-DC6B0D40F01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BA11393-671C-4AAB-A4A4-740BC4185DC6}">
      <dgm:prSet phldrT="[Text]" custT="1"/>
      <dgm:spPr/>
      <dgm:t>
        <a:bodyPr/>
        <a:lstStyle/>
        <a:p>
          <a:r>
            <a:rPr lang="pt-BR" sz="1800" b="1" dirty="0" smtClean="0"/>
            <a:t>Representação ampliada dos profissionais de saúde</a:t>
          </a:r>
          <a:endParaRPr lang="pt-BR" sz="1800" b="1" dirty="0"/>
        </a:p>
      </dgm:t>
    </dgm:pt>
    <dgm:pt modelId="{DEF32CAD-7608-4556-8C68-9D2863E1BA5E}" type="parTrans" cxnId="{42C22508-56FF-4A06-BA5F-CB86022C19FC}">
      <dgm:prSet/>
      <dgm:spPr/>
      <dgm:t>
        <a:bodyPr/>
        <a:lstStyle/>
        <a:p>
          <a:endParaRPr lang="pt-BR"/>
        </a:p>
      </dgm:t>
    </dgm:pt>
    <dgm:pt modelId="{F90A8560-75D9-4B13-9DA5-B288713DB30F}" type="sibTrans" cxnId="{42C22508-56FF-4A06-BA5F-CB86022C19FC}">
      <dgm:prSet/>
      <dgm:spPr/>
      <dgm:t>
        <a:bodyPr/>
        <a:lstStyle/>
        <a:p>
          <a:endParaRPr lang="pt-BR"/>
        </a:p>
      </dgm:t>
    </dgm:pt>
    <dgm:pt modelId="{DEF5105E-24DA-4700-842A-43BEC787775F}">
      <dgm:prSet phldrT="[Text]" custT="1"/>
      <dgm:spPr/>
      <dgm:t>
        <a:bodyPr/>
        <a:lstStyle/>
        <a:p>
          <a:r>
            <a:rPr lang="pt-BR" sz="1800" b="1" dirty="0" smtClean="0"/>
            <a:t>Representação do paciente</a:t>
          </a:r>
          <a:endParaRPr lang="pt-BR" sz="1800" b="1" dirty="0"/>
        </a:p>
      </dgm:t>
    </dgm:pt>
    <dgm:pt modelId="{671275D6-1A6F-4164-9483-8A584217F9BB}" type="parTrans" cxnId="{C4D8A035-1995-455C-ADE8-D7CD7D66D8C3}">
      <dgm:prSet/>
      <dgm:spPr/>
      <dgm:t>
        <a:bodyPr/>
        <a:lstStyle/>
        <a:p>
          <a:endParaRPr lang="pt-BR"/>
        </a:p>
      </dgm:t>
    </dgm:pt>
    <dgm:pt modelId="{4354A187-ACE5-4441-A2D2-B056AB1FD749}" type="sibTrans" cxnId="{C4D8A035-1995-455C-ADE8-D7CD7D66D8C3}">
      <dgm:prSet/>
      <dgm:spPr/>
      <dgm:t>
        <a:bodyPr/>
        <a:lstStyle/>
        <a:p>
          <a:endParaRPr lang="pt-BR"/>
        </a:p>
      </dgm:t>
    </dgm:pt>
    <dgm:pt modelId="{3ABD5FB8-127C-4DDE-BDB4-3F631518D514}" type="pres">
      <dgm:prSet presAssocID="{38413834-1319-497D-9B39-DC6B0D40F010}" presName="compositeShape" presStyleCnt="0">
        <dgm:presLayoutVars>
          <dgm:chMax val="7"/>
          <dgm:dir/>
          <dgm:resizeHandles val="exact"/>
        </dgm:presLayoutVars>
      </dgm:prSet>
      <dgm:spPr/>
    </dgm:pt>
    <dgm:pt modelId="{27282FC9-4B17-472C-991F-9285CF734339}" type="pres">
      <dgm:prSet presAssocID="{7BA11393-671C-4AAB-A4A4-740BC4185DC6}" presName="circ1" presStyleLbl="vennNode1" presStyleIdx="0" presStyleCnt="2" custScaleX="155742" custLinFactNeighborX="-21636" custLinFactNeighborY="-273"/>
      <dgm:spPr/>
      <dgm:t>
        <a:bodyPr/>
        <a:lstStyle/>
        <a:p>
          <a:endParaRPr lang="pt-BR"/>
        </a:p>
      </dgm:t>
    </dgm:pt>
    <dgm:pt modelId="{932BE42F-311B-464D-8705-2A1C50710542}" type="pres">
      <dgm:prSet presAssocID="{7BA11393-671C-4AAB-A4A4-740BC4185DC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0662DD-ABBD-4154-9C18-45303D3351E0}" type="pres">
      <dgm:prSet presAssocID="{DEF5105E-24DA-4700-842A-43BEC787775F}" presName="circ2" presStyleLbl="vennNode1" presStyleIdx="1" presStyleCnt="2" custScaleX="153091" custLinFactNeighborX="20250" custLinFactNeighborY="3173"/>
      <dgm:spPr/>
      <dgm:t>
        <a:bodyPr/>
        <a:lstStyle/>
        <a:p>
          <a:endParaRPr lang="pt-BR"/>
        </a:p>
      </dgm:t>
    </dgm:pt>
    <dgm:pt modelId="{1E3D0E29-6ECE-41F7-A7D0-BF677A0713AF}" type="pres">
      <dgm:prSet presAssocID="{DEF5105E-24DA-4700-842A-43BEC787775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25D443E-1B57-450E-8660-F7F1D861C2EC}" type="presOf" srcId="{DEF5105E-24DA-4700-842A-43BEC787775F}" destId="{1E3D0E29-6ECE-41F7-A7D0-BF677A0713AF}" srcOrd="1" destOrd="0" presId="urn:microsoft.com/office/officeart/2005/8/layout/venn1"/>
    <dgm:cxn modelId="{AADA92CF-57D3-4BE0-97C2-58CEE86323A5}" type="presOf" srcId="{7BA11393-671C-4AAB-A4A4-740BC4185DC6}" destId="{932BE42F-311B-464D-8705-2A1C50710542}" srcOrd="1" destOrd="0" presId="urn:microsoft.com/office/officeart/2005/8/layout/venn1"/>
    <dgm:cxn modelId="{AE1BDAA8-3E29-45A2-AA16-C14F9F3F2848}" type="presOf" srcId="{38413834-1319-497D-9B39-DC6B0D40F010}" destId="{3ABD5FB8-127C-4DDE-BDB4-3F631518D514}" srcOrd="0" destOrd="0" presId="urn:microsoft.com/office/officeart/2005/8/layout/venn1"/>
    <dgm:cxn modelId="{C4D8A035-1995-455C-ADE8-D7CD7D66D8C3}" srcId="{38413834-1319-497D-9B39-DC6B0D40F010}" destId="{DEF5105E-24DA-4700-842A-43BEC787775F}" srcOrd="1" destOrd="0" parTransId="{671275D6-1A6F-4164-9483-8A584217F9BB}" sibTransId="{4354A187-ACE5-4441-A2D2-B056AB1FD749}"/>
    <dgm:cxn modelId="{42C22508-56FF-4A06-BA5F-CB86022C19FC}" srcId="{38413834-1319-497D-9B39-DC6B0D40F010}" destId="{7BA11393-671C-4AAB-A4A4-740BC4185DC6}" srcOrd="0" destOrd="0" parTransId="{DEF32CAD-7608-4556-8C68-9D2863E1BA5E}" sibTransId="{F90A8560-75D9-4B13-9DA5-B288713DB30F}"/>
    <dgm:cxn modelId="{A4B408C4-C837-422D-86E7-AE8FE786E97F}" type="presOf" srcId="{7BA11393-671C-4AAB-A4A4-740BC4185DC6}" destId="{27282FC9-4B17-472C-991F-9285CF734339}" srcOrd="0" destOrd="0" presId="urn:microsoft.com/office/officeart/2005/8/layout/venn1"/>
    <dgm:cxn modelId="{6F3B010E-003C-44F9-A96D-0B77E761737F}" type="presOf" srcId="{DEF5105E-24DA-4700-842A-43BEC787775F}" destId="{E20662DD-ABBD-4154-9C18-45303D3351E0}" srcOrd="0" destOrd="0" presId="urn:microsoft.com/office/officeart/2005/8/layout/venn1"/>
    <dgm:cxn modelId="{2B2A1365-CEF7-4A96-AC14-EE7BF8BB375E}" type="presParOf" srcId="{3ABD5FB8-127C-4DDE-BDB4-3F631518D514}" destId="{27282FC9-4B17-472C-991F-9285CF734339}" srcOrd="0" destOrd="0" presId="urn:microsoft.com/office/officeart/2005/8/layout/venn1"/>
    <dgm:cxn modelId="{2A0B3453-00CA-4104-9D43-8C5CBED629C6}" type="presParOf" srcId="{3ABD5FB8-127C-4DDE-BDB4-3F631518D514}" destId="{932BE42F-311B-464D-8705-2A1C50710542}" srcOrd="1" destOrd="0" presId="urn:microsoft.com/office/officeart/2005/8/layout/venn1"/>
    <dgm:cxn modelId="{C0C58D34-A87C-46CF-9251-DFE819B4B785}" type="presParOf" srcId="{3ABD5FB8-127C-4DDE-BDB4-3F631518D514}" destId="{E20662DD-ABBD-4154-9C18-45303D3351E0}" srcOrd="2" destOrd="0" presId="urn:microsoft.com/office/officeart/2005/8/layout/venn1"/>
    <dgm:cxn modelId="{911FD633-0844-4475-A408-4F51C35EEEC2}" type="presParOf" srcId="{3ABD5FB8-127C-4DDE-BDB4-3F631518D514}" destId="{1E3D0E29-6ECE-41F7-A7D0-BF677A0713A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94211D-78F2-481D-AD58-2557E5583FCC}" type="doc">
      <dgm:prSet loTypeId="urn:microsoft.com/office/officeart/2005/8/layout/radial1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2F22BD5E-9404-499A-AEC3-2AC455C02395}">
      <dgm:prSet phldrT="[Texto]"/>
      <dgm:spPr/>
      <dgm:t>
        <a:bodyPr/>
        <a:lstStyle/>
        <a:p>
          <a:r>
            <a:rPr lang="pt-BR" dirty="0" smtClean="0">
              <a:solidFill>
                <a:schemeClr val="bg1"/>
              </a:solidFill>
            </a:rPr>
            <a:t>Médico</a:t>
          </a:r>
          <a:endParaRPr lang="pt-BR" dirty="0">
            <a:solidFill>
              <a:schemeClr val="bg1"/>
            </a:solidFill>
          </a:endParaRPr>
        </a:p>
      </dgm:t>
    </dgm:pt>
    <dgm:pt modelId="{C7D7EBDF-9B02-4209-9269-65A275AD9E16}" type="parTrans" cxnId="{C6EC57E8-4100-4D92-92D2-77F709F98A37}">
      <dgm:prSet/>
      <dgm:spPr/>
      <dgm:t>
        <a:bodyPr/>
        <a:lstStyle/>
        <a:p>
          <a:endParaRPr lang="pt-BR"/>
        </a:p>
      </dgm:t>
    </dgm:pt>
    <dgm:pt modelId="{38D73CD9-6B5E-4C02-BE6C-EBB0E2F96384}" type="sibTrans" cxnId="{C6EC57E8-4100-4D92-92D2-77F709F98A37}">
      <dgm:prSet/>
      <dgm:spPr/>
      <dgm:t>
        <a:bodyPr/>
        <a:lstStyle/>
        <a:p>
          <a:endParaRPr lang="pt-BR"/>
        </a:p>
      </dgm:t>
    </dgm:pt>
    <dgm:pt modelId="{BF241254-3283-4A74-9E68-8E29BE09450D}">
      <dgm:prSet phldrT="[Texto]"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Enfermagem</a:t>
          </a:r>
          <a:endParaRPr lang="pt-BR" sz="1200" b="1" dirty="0">
            <a:solidFill>
              <a:schemeClr val="bg1"/>
            </a:solidFill>
          </a:endParaRPr>
        </a:p>
      </dgm:t>
    </dgm:pt>
    <dgm:pt modelId="{0CEC7287-ED82-4B29-8ACA-40BB8A969956}" type="parTrans" cxnId="{48825AAA-255B-45D1-879D-D5CF9DA60142}">
      <dgm:prSet/>
      <dgm:spPr/>
      <dgm:t>
        <a:bodyPr/>
        <a:lstStyle/>
        <a:p>
          <a:endParaRPr lang="pt-BR"/>
        </a:p>
      </dgm:t>
    </dgm:pt>
    <dgm:pt modelId="{DAA45737-820B-4BCD-8A8E-B500C43D6F5F}" type="sibTrans" cxnId="{48825AAA-255B-45D1-879D-D5CF9DA60142}">
      <dgm:prSet/>
      <dgm:spPr/>
      <dgm:t>
        <a:bodyPr/>
        <a:lstStyle/>
        <a:p>
          <a:endParaRPr lang="pt-BR"/>
        </a:p>
      </dgm:t>
    </dgm:pt>
    <dgm:pt modelId="{03348FEF-0EA6-4D71-8801-DAEC145117B1}">
      <dgm:prSet phldrT="[Texto]" custT="1"/>
      <dgm:spPr/>
      <dgm:t>
        <a:bodyPr/>
        <a:lstStyle/>
        <a:p>
          <a:endParaRPr lang="pt-BR" sz="1800" dirty="0" smtClean="0">
            <a:solidFill>
              <a:schemeClr val="bg1"/>
            </a:solidFill>
          </a:endParaRPr>
        </a:p>
        <a:p>
          <a:r>
            <a:rPr lang="pt-BR" sz="1400" b="1" dirty="0" smtClean="0">
              <a:solidFill>
                <a:schemeClr val="bg1"/>
              </a:solidFill>
            </a:rPr>
            <a:t>Farmácia</a:t>
          </a:r>
          <a:endParaRPr lang="pt-BR" sz="1400" b="1" dirty="0">
            <a:solidFill>
              <a:schemeClr val="bg1"/>
            </a:solidFill>
          </a:endParaRPr>
        </a:p>
      </dgm:t>
    </dgm:pt>
    <dgm:pt modelId="{F9138F34-ED5C-459E-9174-7CE7E8EAE06C}" type="parTrans" cxnId="{F3A1B101-4C7F-4A8A-A15B-386413290D7A}">
      <dgm:prSet/>
      <dgm:spPr/>
      <dgm:t>
        <a:bodyPr/>
        <a:lstStyle/>
        <a:p>
          <a:endParaRPr lang="pt-BR"/>
        </a:p>
      </dgm:t>
    </dgm:pt>
    <dgm:pt modelId="{E8EC2F19-0AC3-4CEE-824D-7816DCE9CC8A}" type="sibTrans" cxnId="{F3A1B101-4C7F-4A8A-A15B-386413290D7A}">
      <dgm:prSet/>
      <dgm:spPr/>
      <dgm:t>
        <a:bodyPr/>
        <a:lstStyle/>
        <a:p>
          <a:endParaRPr lang="pt-BR"/>
        </a:p>
      </dgm:t>
    </dgm:pt>
    <dgm:pt modelId="{E2A2DAB8-3B83-4418-A45F-7589BD6013CA}">
      <dgm:prSet phldrT="[Texto]"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Laboratório</a:t>
          </a:r>
          <a:endParaRPr lang="pt-BR" sz="1200" b="1" dirty="0">
            <a:solidFill>
              <a:schemeClr val="bg1"/>
            </a:solidFill>
          </a:endParaRPr>
        </a:p>
      </dgm:t>
    </dgm:pt>
    <dgm:pt modelId="{80DF0D0A-7FD7-4FA8-AD72-6C1AF8949766}" type="parTrans" cxnId="{0C2A759B-720B-4D07-87F7-5804C2B847F2}">
      <dgm:prSet/>
      <dgm:spPr/>
      <dgm:t>
        <a:bodyPr/>
        <a:lstStyle/>
        <a:p>
          <a:endParaRPr lang="pt-BR"/>
        </a:p>
      </dgm:t>
    </dgm:pt>
    <dgm:pt modelId="{8BC234C6-83BE-4BF5-885B-67025CDCCFA2}" type="sibTrans" cxnId="{0C2A759B-720B-4D07-87F7-5804C2B847F2}">
      <dgm:prSet/>
      <dgm:spPr/>
      <dgm:t>
        <a:bodyPr/>
        <a:lstStyle/>
        <a:p>
          <a:endParaRPr lang="pt-BR"/>
        </a:p>
      </dgm:t>
    </dgm:pt>
    <dgm:pt modelId="{7B51203B-D699-42B6-BAC6-2695F8692915}">
      <dgm:prSet phldrT="[Texto]"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Fisioterapia</a:t>
          </a:r>
          <a:endParaRPr lang="pt-BR" sz="1200" b="1" dirty="0">
            <a:solidFill>
              <a:schemeClr val="bg1"/>
            </a:solidFill>
          </a:endParaRPr>
        </a:p>
      </dgm:t>
    </dgm:pt>
    <dgm:pt modelId="{F25B2C8B-D530-46F9-935D-3E8B7EE61126}" type="parTrans" cxnId="{F5B36199-0E51-42F8-9FF7-729DFD8E2676}">
      <dgm:prSet/>
      <dgm:spPr/>
      <dgm:t>
        <a:bodyPr/>
        <a:lstStyle/>
        <a:p>
          <a:endParaRPr lang="pt-BR"/>
        </a:p>
      </dgm:t>
    </dgm:pt>
    <dgm:pt modelId="{DD68AB10-6C4A-4933-8838-F45B02BC192B}" type="sibTrans" cxnId="{F5B36199-0E51-42F8-9FF7-729DFD8E2676}">
      <dgm:prSet/>
      <dgm:spPr/>
      <dgm:t>
        <a:bodyPr/>
        <a:lstStyle/>
        <a:p>
          <a:endParaRPr lang="pt-BR"/>
        </a:p>
      </dgm:t>
    </dgm:pt>
    <dgm:pt modelId="{7C5E3784-ADFF-4076-BD79-3E44FD7AA8A8}">
      <dgm:prSet/>
      <dgm:spPr/>
      <dgm:t>
        <a:bodyPr/>
        <a:lstStyle/>
        <a:p>
          <a:endParaRPr lang="pt-BR" sz="900" dirty="0"/>
        </a:p>
      </dgm:t>
    </dgm:pt>
    <dgm:pt modelId="{D6C5EF38-481B-42F4-ADB7-F36DAC7E31F6}" type="parTrans" cxnId="{F0A4E4A8-FB35-4117-8D71-28A28D00522C}">
      <dgm:prSet/>
      <dgm:spPr/>
      <dgm:t>
        <a:bodyPr/>
        <a:lstStyle/>
        <a:p>
          <a:endParaRPr lang="pt-BR"/>
        </a:p>
      </dgm:t>
    </dgm:pt>
    <dgm:pt modelId="{D5D8DB21-3AFA-419A-BC8B-B09E977A9E07}" type="sibTrans" cxnId="{F0A4E4A8-FB35-4117-8D71-28A28D00522C}">
      <dgm:prSet/>
      <dgm:spPr/>
      <dgm:t>
        <a:bodyPr/>
        <a:lstStyle/>
        <a:p>
          <a:endParaRPr lang="pt-BR"/>
        </a:p>
      </dgm:t>
    </dgm:pt>
    <dgm:pt modelId="{84DEE8A2-8FF8-46E9-9190-82891FC2951D}" type="pres">
      <dgm:prSet presAssocID="{E994211D-78F2-481D-AD58-2557E5583FC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5426F58-CF65-4946-B1E3-3C6637CF1888}" type="pres">
      <dgm:prSet presAssocID="{2F22BD5E-9404-499A-AEC3-2AC455C02395}" presName="centerShape" presStyleLbl="node0" presStyleIdx="0" presStyleCnt="1"/>
      <dgm:spPr/>
      <dgm:t>
        <a:bodyPr/>
        <a:lstStyle/>
        <a:p>
          <a:endParaRPr lang="pt-BR"/>
        </a:p>
      </dgm:t>
    </dgm:pt>
    <dgm:pt modelId="{BEBB5654-4EAD-4898-8C7B-AAD18C0C2741}" type="pres">
      <dgm:prSet presAssocID="{0CEC7287-ED82-4B29-8ACA-40BB8A969956}" presName="Name9" presStyleLbl="parChTrans1D2" presStyleIdx="0" presStyleCnt="4"/>
      <dgm:spPr/>
      <dgm:t>
        <a:bodyPr/>
        <a:lstStyle/>
        <a:p>
          <a:endParaRPr lang="pt-BR"/>
        </a:p>
      </dgm:t>
    </dgm:pt>
    <dgm:pt modelId="{799079E2-4316-44BD-9309-181943BACE88}" type="pres">
      <dgm:prSet presAssocID="{0CEC7287-ED82-4B29-8ACA-40BB8A969956}" presName="connTx" presStyleLbl="parChTrans1D2" presStyleIdx="0" presStyleCnt="4"/>
      <dgm:spPr/>
      <dgm:t>
        <a:bodyPr/>
        <a:lstStyle/>
        <a:p>
          <a:endParaRPr lang="pt-BR"/>
        </a:p>
      </dgm:t>
    </dgm:pt>
    <dgm:pt modelId="{6FE9DB3D-FB5D-4D4D-A4DD-A9EC6A487D03}" type="pres">
      <dgm:prSet presAssocID="{BF241254-3283-4A74-9E68-8E29BE09450D}" presName="node" presStyleLbl="node1" presStyleIdx="0" presStyleCnt="4" custScaleX="128208" custScaleY="106469" custRadScaleRad="100503" custRadScaleInc="-116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D4F0C3-D59A-4889-8905-82680054F5E9}" type="pres">
      <dgm:prSet presAssocID="{F9138F34-ED5C-459E-9174-7CE7E8EAE06C}" presName="Name9" presStyleLbl="parChTrans1D2" presStyleIdx="1" presStyleCnt="4"/>
      <dgm:spPr/>
      <dgm:t>
        <a:bodyPr/>
        <a:lstStyle/>
        <a:p>
          <a:endParaRPr lang="pt-BR"/>
        </a:p>
      </dgm:t>
    </dgm:pt>
    <dgm:pt modelId="{76CB8DA5-20CA-4C89-AEE5-744CFD19294B}" type="pres">
      <dgm:prSet presAssocID="{F9138F34-ED5C-459E-9174-7CE7E8EAE06C}" presName="connTx" presStyleLbl="parChTrans1D2" presStyleIdx="1" presStyleCnt="4"/>
      <dgm:spPr/>
      <dgm:t>
        <a:bodyPr/>
        <a:lstStyle/>
        <a:p>
          <a:endParaRPr lang="pt-BR"/>
        </a:p>
      </dgm:t>
    </dgm:pt>
    <dgm:pt modelId="{C2C9A896-B5C0-4702-89DB-D19C50A330D3}" type="pres">
      <dgm:prSet presAssocID="{03348FEF-0EA6-4D71-8801-DAEC145117B1}" presName="node" presStyleLbl="node1" presStyleIdx="1" presStyleCnt="4" custScaleX="11119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2AA8A7-3DC3-46A1-9574-3B0D8FA8EEE1}" type="pres">
      <dgm:prSet presAssocID="{80DF0D0A-7FD7-4FA8-AD72-6C1AF8949766}" presName="Name9" presStyleLbl="parChTrans1D2" presStyleIdx="2" presStyleCnt="4"/>
      <dgm:spPr/>
      <dgm:t>
        <a:bodyPr/>
        <a:lstStyle/>
        <a:p>
          <a:endParaRPr lang="pt-BR"/>
        </a:p>
      </dgm:t>
    </dgm:pt>
    <dgm:pt modelId="{A25B99AE-9384-4531-B460-06FB776B55B7}" type="pres">
      <dgm:prSet presAssocID="{80DF0D0A-7FD7-4FA8-AD72-6C1AF8949766}" presName="connTx" presStyleLbl="parChTrans1D2" presStyleIdx="2" presStyleCnt="4"/>
      <dgm:spPr/>
      <dgm:t>
        <a:bodyPr/>
        <a:lstStyle/>
        <a:p>
          <a:endParaRPr lang="pt-BR"/>
        </a:p>
      </dgm:t>
    </dgm:pt>
    <dgm:pt modelId="{EB778916-61FD-4DAE-82FC-8079F500B688}" type="pres">
      <dgm:prSet presAssocID="{E2A2DAB8-3B83-4418-A45F-7589BD6013CA}" presName="node" presStyleLbl="node1" presStyleIdx="2" presStyleCnt="4" custScaleX="12628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A4B80D-CA80-4CD2-A7A3-0480EC1492BD}" type="pres">
      <dgm:prSet presAssocID="{F25B2C8B-D530-46F9-935D-3E8B7EE61126}" presName="Name9" presStyleLbl="parChTrans1D2" presStyleIdx="3" presStyleCnt="4"/>
      <dgm:spPr/>
      <dgm:t>
        <a:bodyPr/>
        <a:lstStyle/>
        <a:p>
          <a:endParaRPr lang="pt-BR"/>
        </a:p>
      </dgm:t>
    </dgm:pt>
    <dgm:pt modelId="{5AA25324-A27F-47CA-BB02-62CBE010EB61}" type="pres">
      <dgm:prSet presAssocID="{F25B2C8B-D530-46F9-935D-3E8B7EE61126}" presName="connTx" presStyleLbl="parChTrans1D2" presStyleIdx="3" presStyleCnt="4"/>
      <dgm:spPr/>
      <dgm:t>
        <a:bodyPr/>
        <a:lstStyle/>
        <a:p>
          <a:endParaRPr lang="pt-BR"/>
        </a:p>
      </dgm:t>
    </dgm:pt>
    <dgm:pt modelId="{00634FE0-2401-4DCE-A9B6-F831EE8E5183}" type="pres">
      <dgm:prSet presAssocID="{7B51203B-D699-42B6-BAC6-2695F8692915}" presName="node" presStyleLbl="node1" presStyleIdx="3" presStyleCnt="4" custScaleX="12216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58AA00C-2D63-42C5-967D-88E84590D662}" type="presOf" srcId="{F25B2C8B-D530-46F9-935D-3E8B7EE61126}" destId="{A4A4B80D-CA80-4CD2-A7A3-0480EC1492BD}" srcOrd="0" destOrd="0" presId="urn:microsoft.com/office/officeart/2005/8/layout/radial1"/>
    <dgm:cxn modelId="{B80D692C-57A6-430B-BFFC-2BA83FE133E9}" type="presOf" srcId="{E994211D-78F2-481D-AD58-2557E5583FCC}" destId="{84DEE8A2-8FF8-46E9-9190-82891FC2951D}" srcOrd="0" destOrd="0" presId="urn:microsoft.com/office/officeart/2005/8/layout/radial1"/>
    <dgm:cxn modelId="{F5B36199-0E51-42F8-9FF7-729DFD8E2676}" srcId="{2F22BD5E-9404-499A-AEC3-2AC455C02395}" destId="{7B51203B-D699-42B6-BAC6-2695F8692915}" srcOrd="3" destOrd="0" parTransId="{F25B2C8B-D530-46F9-935D-3E8B7EE61126}" sibTransId="{DD68AB10-6C4A-4933-8838-F45B02BC192B}"/>
    <dgm:cxn modelId="{B4B1A9D8-3AB5-4431-B19B-4EA55106E85E}" type="presOf" srcId="{7C5E3784-ADFF-4076-BD79-3E44FD7AA8A8}" destId="{C2C9A896-B5C0-4702-89DB-D19C50A330D3}" srcOrd="0" destOrd="1" presId="urn:microsoft.com/office/officeart/2005/8/layout/radial1"/>
    <dgm:cxn modelId="{655CCA77-C6A7-4460-BE4A-C2E3B289F781}" type="presOf" srcId="{BF241254-3283-4A74-9E68-8E29BE09450D}" destId="{6FE9DB3D-FB5D-4D4D-A4DD-A9EC6A487D03}" srcOrd="0" destOrd="0" presId="urn:microsoft.com/office/officeart/2005/8/layout/radial1"/>
    <dgm:cxn modelId="{D89B6821-292C-4D3F-B1C6-9F423B269C66}" type="presOf" srcId="{0CEC7287-ED82-4B29-8ACA-40BB8A969956}" destId="{BEBB5654-4EAD-4898-8C7B-AAD18C0C2741}" srcOrd="0" destOrd="0" presId="urn:microsoft.com/office/officeart/2005/8/layout/radial1"/>
    <dgm:cxn modelId="{E284A87B-1C4A-4823-8080-A8CD236B5D24}" type="presOf" srcId="{E2A2DAB8-3B83-4418-A45F-7589BD6013CA}" destId="{EB778916-61FD-4DAE-82FC-8079F500B688}" srcOrd="0" destOrd="0" presId="urn:microsoft.com/office/officeart/2005/8/layout/radial1"/>
    <dgm:cxn modelId="{F2A2476E-F943-43AD-A281-6683F249D931}" type="presOf" srcId="{F25B2C8B-D530-46F9-935D-3E8B7EE61126}" destId="{5AA25324-A27F-47CA-BB02-62CBE010EB61}" srcOrd="1" destOrd="0" presId="urn:microsoft.com/office/officeart/2005/8/layout/radial1"/>
    <dgm:cxn modelId="{05CD2EE6-DFF5-4F81-B572-0523C5A0AAEB}" type="presOf" srcId="{80DF0D0A-7FD7-4FA8-AD72-6C1AF8949766}" destId="{F72AA8A7-3DC3-46A1-9574-3B0D8FA8EEE1}" srcOrd="0" destOrd="0" presId="urn:microsoft.com/office/officeart/2005/8/layout/radial1"/>
    <dgm:cxn modelId="{C6EC57E8-4100-4D92-92D2-77F709F98A37}" srcId="{E994211D-78F2-481D-AD58-2557E5583FCC}" destId="{2F22BD5E-9404-499A-AEC3-2AC455C02395}" srcOrd="0" destOrd="0" parTransId="{C7D7EBDF-9B02-4209-9269-65A275AD9E16}" sibTransId="{38D73CD9-6B5E-4C02-BE6C-EBB0E2F96384}"/>
    <dgm:cxn modelId="{48825AAA-255B-45D1-879D-D5CF9DA60142}" srcId="{2F22BD5E-9404-499A-AEC3-2AC455C02395}" destId="{BF241254-3283-4A74-9E68-8E29BE09450D}" srcOrd="0" destOrd="0" parTransId="{0CEC7287-ED82-4B29-8ACA-40BB8A969956}" sibTransId="{DAA45737-820B-4BCD-8A8E-B500C43D6F5F}"/>
    <dgm:cxn modelId="{F3A1B101-4C7F-4A8A-A15B-386413290D7A}" srcId="{2F22BD5E-9404-499A-AEC3-2AC455C02395}" destId="{03348FEF-0EA6-4D71-8801-DAEC145117B1}" srcOrd="1" destOrd="0" parTransId="{F9138F34-ED5C-459E-9174-7CE7E8EAE06C}" sibTransId="{E8EC2F19-0AC3-4CEE-824D-7816DCE9CC8A}"/>
    <dgm:cxn modelId="{6C9FB3E1-7781-4425-A864-256F174EE839}" type="presOf" srcId="{2F22BD5E-9404-499A-AEC3-2AC455C02395}" destId="{95426F58-CF65-4946-B1E3-3C6637CF1888}" srcOrd="0" destOrd="0" presId="urn:microsoft.com/office/officeart/2005/8/layout/radial1"/>
    <dgm:cxn modelId="{CB992A5B-DE56-4D99-9FAE-EF25F1C5B62B}" type="presOf" srcId="{F9138F34-ED5C-459E-9174-7CE7E8EAE06C}" destId="{76CB8DA5-20CA-4C89-AEE5-744CFD19294B}" srcOrd="1" destOrd="0" presId="urn:microsoft.com/office/officeart/2005/8/layout/radial1"/>
    <dgm:cxn modelId="{809C7EFA-8228-424D-B9C7-84A0924F88EE}" type="presOf" srcId="{7B51203B-D699-42B6-BAC6-2695F8692915}" destId="{00634FE0-2401-4DCE-A9B6-F831EE8E5183}" srcOrd="0" destOrd="0" presId="urn:microsoft.com/office/officeart/2005/8/layout/radial1"/>
    <dgm:cxn modelId="{B705DDC6-4A84-49EE-BE77-F2837DF1716A}" type="presOf" srcId="{03348FEF-0EA6-4D71-8801-DAEC145117B1}" destId="{C2C9A896-B5C0-4702-89DB-D19C50A330D3}" srcOrd="0" destOrd="0" presId="urn:microsoft.com/office/officeart/2005/8/layout/radial1"/>
    <dgm:cxn modelId="{72531E49-FBC0-437A-940D-1E675C542A9E}" type="presOf" srcId="{0CEC7287-ED82-4B29-8ACA-40BB8A969956}" destId="{799079E2-4316-44BD-9309-181943BACE88}" srcOrd="1" destOrd="0" presId="urn:microsoft.com/office/officeart/2005/8/layout/radial1"/>
    <dgm:cxn modelId="{0C2A759B-720B-4D07-87F7-5804C2B847F2}" srcId="{2F22BD5E-9404-499A-AEC3-2AC455C02395}" destId="{E2A2DAB8-3B83-4418-A45F-7589BD6013CA}" srcOrd="2" destOrd="0" parTransId="{80DF0D0A-7FD7-4FA8-AD72-6C1AF8949766}" sibTransId="{8BC234C6-83BE-4BF5-885B-67025CDCCFA2}"/>
    <dgm:cxn modelId="{F0A4E4A8-FB35-4117-8D71-28A28D00522C}" srcId="{03348FEF-0EA6-4D71-8801-DAEC145117B1}" destId="{7C5E3784-ADFF-4076-BD79-3E44FD7AA8A8}" srcOrd="0" destOrd="0" parTransId="{D6C5EF38-481B-42F4-ADB7-F36DAC7E31F6}" sibTransId="{D5D8DB21-3AFA-419A-BC8B-B09E977A9E07}"/>
    <dgm:cxn modelId="{B033743A-2229-4FB1-8EA1-0CC971E30A93}" type="presOf" srcId="{F9138F34-ED5C-459E-9174-7CE7E8EAE06C}" destId="{19D4F0C3-D59A-4889-8905-82680054F5E9}" srcOrd="0" destOrd="0" presId="urn:microsoft.com/office/officeart/2005/8/layout/radial1"/>
    <dgm:cxn modelId="{2902996C-64FB-4A71-934B-B83B19B45510}" type="presOf" srcId="{80DF0D0A-7FD7-4FA8-AD72-6C1AF8949766}" destId="{A25B99AE-9384-4531-B460-06FB776B55B7}" srcOrd="1" destOrd="0" presId="urn:microsoft.com/office/officeart/2005/8/layout/radial1"/>
    <dgm:cxn modelId="{887AD960-3D88-49DD-9614-6D490D3FAAA2}" type="presParOf" srcId="{84DEE8A2-8FF8-46E9-9190-82891FC2951D}" destId="{95426F58-CF65-4946-B1E3-3C6637CF1888}" srcOrd="0" destOrd="0" presId="urn:microsoft.com/office/officeart/2005/8/layout/radial1"/>
    <dgm:cxn modelId="{2AD4B548-A84D-4E36-96C6-2437384069F0}" type="presParOf" srcId="{84DEE8A2-8FF8-46E9-9190-82891FC2951D}" destId="{BEBB5654-4EAD-4898-8C7B-AAD18C0C2741}" srcOrd="1" destOrd="0" presId="urn:microsoft.com/office/officeart/2005/8/layout/radial1"/>
    <dgm:cxn modelId="{10807B3D-1421-4C0C-9168-2FA07B1A9739}" type="presParOf" srcId="{BEBB5654-4EAD-4898-8C7B-AAD18C0C2741}" destId="{799079E2-4316-44BD-9309-181943BACE88}" srcOrd="0" destOrd="0" presId="urn:microsoft.com/office/officeart/2005/8/layout/radial1"/>
    <dgm:cxn modelId="{CB44C6AA-192D-4399-B2D6-B50F17CBC776}" type="presParOf" srcId="{84DEE8A2-8FF8-46E9-9190-82891FC2951D}" destId="{6FE9DB3D-FB5D-4D4D-A4DD-A9EC6A487D03}" srcOrd="2" destOrd="0" presId="urn:microsoft.com/office/officeart/2005/8/layout/radial1"/>
    <dgm:cxn modelId="{6743F39C-4260-4E86-A9F8-0FCD426BC3C4}" type="presParOf" srcId="{84DEE8A2-8FF8-46E9-9190-82891FC2951D}" destId="{19D4F0C3-D59A-4889-8905-82680054F5E9}" srcOrd="3" destOrd="0" presId="urn:microsoft.com/office/officeart/2005/8/layout/radial1"/>
    <dgm:cxn modelId="{F64CDEBB-D70A-4D34-8B90-4557581C8E24}" type="presParOf" srcId="{19D4F0C3-D59A-4889-8905-82680054F5E9}" destId="{76CB8DA5-20CA-4C89-AEE5-744CFD19294B}" srcOrd="0" destOrd="0" presId="urn:microsoft.com/office/officeart/2005/8/layout/radial1"/>
    <dgm:cxn modelId="{015246C6-3522-4FFE-ABF0-6D0F33CD6F2F}" type="presParOf" srcId="{84DEE8A2-8FF8-46E9-9190-82891FC2951D}" destId="{C2C9A896-B5C0-4702-89DB-D19C50A330D3}" srcOrd="4" destOrd="0" presId="urn:microsoft.com/office/officeart/2005/8/layout/radial1"/>
    <dgm:cxn modelId="{81CA0421-52E9-45EA-A8A5-42B607C22095}" type="presParOf" srcId="{84DEE8A2-8FF8-46E9-9190-82891FC2951D}" destId="{F72AA8A7-3DC3-46A1-9574-3B0D8FA8EEE1}" srcOrd="5" destOrd="0" presId="urn:microsoft.com/office/officeart/2005/8/layout/radial1"/>
    <dgm:cxn modelId="{5195933D-45FD-4989-AD6C-21702312DDD0}" type="presParOf" srcId="{F72AA8A7-3DC3-46A1-9574-3B0D8FA8EEE1}" destId="{A25B99AE-9384-4531-B460-06FB776B55B7}" srcOrd="0" destOrd="0" presId="urn:microsoft.com/office/officeart/2005/8/layout/radial1"/>
    <dgm:cxn modelId="{C182DF3F-6710-4689-8D0C-73BA983E9D1E}" type="presParOf" srcId="{84DEE8A2-8FF8-46E9-9190-82891FC2951D}" destId="{EB778916-61FD-4DAE-82FC-8079F500B688}" srcOrd="6" destOrd="0" presId="urn:microsoft.com/office/officeart/2005/8/layout/radial1"/>
    <dgm:cxn modelId="{2109DE3B-B726-43EA-9EF0-A9E34F005FD5}" type="presParOf" srcId="{84DEE8A2-8FF8-46E9-9190-82891FC2951D}" destId="{A4A4B80D-CA80-4CD2-A7A3-0480EC1492BD}" srcOrd="7" destOrd="0" presId="urn:microsoft.com/office/officeart/2005/8/layout/radial1"/>
    <dgm:cxn modelId="{EB84F745-7D93-45D5-B6F8-C502D8B05AE2}" type="presParOf" srcId="{A4A4B80D-CA80-4CD2-A7A3-0480EC1492BD}" destId="{5AA25324-A27F-47CA-BB02-62CBE010EB61}" srcOrd="0" destOrd="0" presId="urn:microsoft.com/office/officeart/2005/8/layout/radial1"/>
    <dgm:cxn modelId="{8B7BA895-FA8F-42A7-AC5A-5894E56F1278}" type="presParOf" srcId="{84DEE8A2-8FF8-46E9-9190-82891FC2951D}" destId="{00634FE0-2401-4DCE-A9B6-F831EE8E518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21624D-6246-4542-B6B8-FABEAD87837E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C862F17A-52FE-4780-8600-627BA1936583}">
      <dgm:prSet phldrT="[Texto]"/>
      <dgm:spPr/>
      <dgm:t>
        <a:bodyPr/>
        <a:lstStyle/>
        <a:p>
          <a:r>
            <a:rPr lang="pt-BR" dirty="0" smtClean="0">
              <a:solidFill>
                <a:schemeClr val="bg1"/>
              </a:solidFill>
            </a:rPr>
            <a:t>Usuário</a:t>
          </a:r>
          <a:endParaRPr lang="pt-BR" dirty="0">
            <a:solidFill>
              <a:schemeClr val="bg1"/>
            </a:solidFill>
          </a:endParaRPr>
        </a:p>
      </dgm:t>
    </dgm:pt>
    <dgm:pt modelId="{75AE956D-5165-491E-A008-7664D8C526FC}" type="parTrans" cxnId="{BD1679BE-25DE-40FF-A34B-E11B567DE24D}">
      <dgm:prSet/>
      <dgm:spPr/>
      <dgm:t>
        <a:bodyPr/>
        <a:lstStyle/>
        <a:p>
          <a:endParaRPr lang="pt-BR"/>
        </a:p>
      </dgm:t>
    </dgm:pt>
    <dgm:pt modelId="{9972DA4A-C9D6-4B25-9C7B-1FA9C7ECD42D}" type="sibTrans" cxnId="{BD1679BE-25DE-40FF-A34B-E11B567DE24D}">
      <dgm:prSet/>
      <dgm:spPr/>
      <dgm:t>
        <a:bodyPr/>
        <a:lstStyle/>
        <a:p>
          <a:endParaRPr lang="pt-BR"/>
        </a:p>
      </dgm:t>
    </dgm:pt>
    <dgm:pt modelId="{0715A7A4-A448-45C1-BA76-782FEE59546D}">
      <dgm:prSet phldrT="[Texto]"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enfermeiro</a:t>
          </a:r>
          <a:endParaRPr lang="pt-BR" sz="1200" b="1" dirty="0">
            <a:solidFill>
              <a:schemeClr val="bg1"/>
            </a:solidFill>
          </a:endParaRPr>
        </a:p>
      </dgm:t>
    </dgm:pt>
    <dgm:pt modelId="{B226351E-F39E-4DC6-8468-577956A29D51}" type="parTrans" cxnId="{B23570FA-0DA1-4B93-A7B5-9FE2DCABE208}">
      <dgm:prSet/>
      <dgm:spPr/>
      <dgm:t>
        <a:bodyPr/>
        <a:lstStyle/>
        <a:p>
          <a:endParaRPr lang="pt-BR"/>
        </a:p>
      </dgm:t>
    </dgm:pt>
    <dgm:pt modelId="{3A3BEC6E-771D-4CD4-84AC-FE99EB880B7A}" type="sibTrans" cxnId="{B23570FA-0DA1-4B93-A7B5-9FE2DCABE208}">
      <dgm:prSet/>
      <dgm:spPr/>
      <dgm:t>
        <a:bodyPr/>
        <a:lstStyle/>
        <a:p>
          <a:endParaRPr lang="pt-BR"/>
        </a:p>
      </dgm:t>
    </dgm:pt>
    <dgm:pt modelId="{0373D96E-18B0-403B-A906-DDBD58F06F64}">
      <dgm:prSet phldrT="[Texto]"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médico</a:t>
          </a:r>
          <a:endParaRPr lang="pt-BR" sz="1200" b="1" dirty="0">
            <a:solidFill>
              <a:schemeClr val="bg1"/>
            </a:solidFill>
          </a:endParaRPr>
        </a:p>
      </dgm:t>
    </dgm:pt>
    <dgm:pt modelId="{D0C162B3-0935-4297-AE4B-4EF0A476DA31}" type="parTrans" cxnId="{09567E8C-445B-4FB0-9527-046B457DC9C3}">
      <dgm:prSet/>
      <dgm:spPr/>
      <dgm:t>
        <a:bodyPr/>
        <a:lstStyle/>
        <a:p>
          <a:endParaRPr lang="pt-BR"/>
        </a:p>
      </dgm:t>
    </dgm:pt>
    <dgm:pt modelId="{A3F899AA-6FD3-4C49-9819-540BC51362F5}" type="sibTrans" cxnId="{09567E8C-445B-4FB0-9527-046B457DC9C3}">
      <dgm:prSet/>
      <dgm:spPr/>
      <dgm:t>
        <a:bodyPr/>
        <a:lstStyle/>
        <a:p>
          <a:endParaRPr lang="pt-BR"/>
        </a:p>
      </dgm:t>
    </dgm:pt>
    <dgm:pt modelId="{0F0910CD-8353-4396-A949-45AEC37BA81A}">
      <dgm:prSet phldrT="[Texto]"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fonoaudiólogo</a:t>
          </a:r>
          <a:endParaRPr lang="pt-BR" sz="1200" b="1" dirty="0">
            <a:solidFill>
              <a:schemeClr val="bg1"/>
            </a:solidFill>
          </a:endParaRPr>
        </a:p>
      </dgm:t>
    </dgm:pt>
    <dgm:pt modelId="{98252FF6-48A2-4F99-9909-1D8B21C499AE}" type="parTrans" cxnId="{0E11244C-40A5-46D9-8802-6C80AFC32628}">
      <dgm:prSet/>
      <dgm:spPr/>
      <dgm:t>
        <a:bodyPr/>
        <a:lstStyle/>
        <a:p>
          <a:endParaRPr lang="pt-BR"/>
        </a:p>
      </dgm:t>
    </dgm:pt>
    <dgm:pt modelId="{4398066A-FD10-4BDC-BCFD-FA8FD91F63BD}" type="sibTrans" cxnId="{0E11244C-40A5-46D9-8802-6C80AFC32628}">
      <dgm:prSet/>
      <dgm:spPr/>
      <dgm:t>
        <a:bodyPr/>
        <a:lstStyle/>
        <a:p>
          <a:endParaRPr lang="pt-BR"/>
        </a:p>
      </dgm:t>
    </dgm:pt>
    <dgm:pt modelId="{15AA150E-7562-4E95-8087-D42C340D27A2}">
      <dgm:prSet phldrT="[Texto]"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fisioterapeuta</a:t>
          </a:r>
          <a:endParaRPr lang="pt-BR" sz="1200" b="1" dirty="0">
            <a:solidFill>
              <a:schemeClr val="bg1"/>
            </a:solidFill>
          </a:endParaRPr>
        </a:p>
      </dgm:t>
    </dgm:pt>
    <dgm:pt modelId="{150BAD4F-992D-4281-8803-6AC120DA6439}" type="parTrans" cxnId="{DC6349E5-D73C-45AC-85E2-628FA7EFEE7B}">
      <dgm:prSet/>
      <dgm:spPr/>
      <dgm:t>
        <a:bodyPr/>
        <a:lstStyle/>
        <a:p>
          <a:endParaRPr lang="pt-BR"/>
        </a:p>
      </dgm:t>
    </dgm:pt>
    <dgm:pt modelId="{3EC22498-8862-422F-AD18-2C253AB46950}" type="sibTrans" cxnId="{DC6349E5-D73C-45AC-85E2-628FA7EFEE7B}">
      <dgm:prSet/>
      <dgm:spPr/>
      <dgm:t>
        <a:bodyPr/>
        <a:lstStyle/>
        <a:p>
          <a:endParaRPr lang="pt-BR"/>
        </a:p>
      </dgm:t>
    </dgm:pt>
    <dgm:pt modelId="{F2E71DC0-1D43-47D6-8900-2E04117EEA24}">
      <dgm:prSet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psicólogo</a:t>
          </a:r>
          <a:endParaRPr lang="pt-BR" sz="1200" b="1" dirty="0">
            <a:solidFill>
              <a:schemeClr val="bg1"/>
            </a:solidFill>
          </a:endParaRPr>
        </a:p>
      </dgm:t>
    </dgm:pt>
    <dgm:pt modelId="{1741D4BB-2DD6-4DC8-B221-466E8A558E18}" type="parTrans" cxnId="{2F67F775-B2A9-4BBB-A818-241AD5D7BC43}">
      <dgm:prSet/>
      <dgm:spPr/>
      <dgm:t>
        <a:bodyPr/>
        <a:lstStyle/>
        <a:p>
          <a:endParaRPr lang="pt-BR"/>
        </a:p>
      </dgm:t>
    </dgm:pt>
    <dgm:pt modelId="{CCB71FD3-D3F3-4C94-9D24-4E09A873A779}" type="sibTrans" cxnId="{2F67F775-B2A9-4BBB-A818-241AD5D7BC43}">
      <dgm:prSet/>
      <dgm:spPr/>
      <dgm:t>
        <a:bodyPr/>
        <a:lstStyle/>
        <a:p>
          <a:endParaRPr lang="pt-BR"/>
        </a:p>
      </dgm:t>
    </dgm:pt>
    <dgm:pt modelId="{D5FB7B06-313E-4458-9606-454AB0912C7C}">
      <dgm:prSet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assistente social</a:t>
          </a:r>
          <a:endParaRPr lang="pt-BR" sz="1200" b="1" dirty="0">
            <a:solidFill>
              <a:schemeClr val="bg1"/>
            </a:solidFill>
          </a:endParaRPr>
        </a:p>
      </dgm:t>
    </dgm:pt>
    <dgm:pt modelId="{5116AC29-3FB8-4191-B03C-6B39B2BD28AF}" type="parTrans" cxnId="{235761CD-7C49-4997-B8DB-6432C94D5678}">
      <dgm:prSet/>
      <dgm:spPr/>
      <dgm:t>
        <a:bodyPr/>
        <a:lstStyle/>
        <a:p>
          <a:endParaRPr lang="pt-BR"/>
        </a:p>
      </dgm:t>
    </dgm:pt>
    <dgm:pt modelId="{04839AA3-4E06-4FD8-ACD7-9293509253A7}" type="sibTrans" cxnId="{235761CD-7C49-4997-B8DB-6432C94D5678}">
      <dgm:prSet/>
      <dgm:spPr/>
      <dgm:t>
        <a:bodyPr/>
        <a:lstStyle/>
        <a:p>
          <a:endParaRPr lang="pt-BR"/>
        </a:p>
      </dgm:t>
    </dgm:pt>
    <dgm:pt modelId="{68262DF6-AED3-47D9-BD62-CB71FB45D946}">
      <dgm:prSet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laboratório</a:t>
          </a:r>
          <a:endParaRPr lang="pt-BR" sz="1200" b="1" dirty="0">
            <a:solidFill>
              <a:schemeClr val="bg1"/>
            </a:solidFill>
          </a:endParaRPr>
        </a:p>
      </dgm:t>
    </dgm:pt>
    <dgm:pt modelId="{3AAFAB8A-174E-436E-9844-8BB38727F0BB}" type="parTrans" cxnId="{4EBF3C51-2842-4859-8035-0F95896EBF98}">
      <dgm:prSet/>
      <dgm:spPr/>
      <dgm:t>
        <a:bodyPr/>
        <a:lstStyle/>
        <a:p>
          <a:endParaRPr lang="pt-BR"/>
        </a:p>
      </dgm:t>
    </dgm:pt>
    <dgm:pt modelId="{9B438917-4C36-4595-8794-8FC21D1DE88C}" type="sibTrans" cxnId="{4EBF3C51-2842-4859-8035-0F95896EBF98}">
      <dgm:prSet/>
      <dgm:spPr/>
      <dgm:t>
        <a:bodyPr/>
        <a:lstStyle/>
        <a:p>
          <a:endParaRPr lang="pt-BR"/>
        </a:p>
      </dgm:t>
    </dgm:pt>
    <dgm:pt modelId="{CD92DD23-EE31-4221-8450-1220BFA616CB}">
      <dgm:prSet custT="1"/>
      <dgm:spPr/>
      <dgm:t>
        <a:bodyPr/>
        <a:lstStyle/>
        <a:p>
          <a:r>
            <a:rPr lang="pt-BR" sz="1200" b="1" dirty="0" smtClean="0">
              <a:solidFill>
                <a:schemeClr val="bg1"/>
              </a:solidFill>
            </a:rPr>
            <a:t>farmácia</a:t>
          </a:r>
          <a:endParaRPr lang="pt-BR" sz="1200" b="1" dirty="0">
            <a:solidFill>
              <a:schemeClr val="bg1"/>
            </a:solidFill>
          </a:endParaRPr>
        </a:p>
      </dgm:t>
    </dgm:pt>
    <dgm:pt modelId="{1433A48B-7C8D-4289-BC59-555A9A5065CD}" type="parTrans" cxnId="{52FC34D6-E4D9-4F9F-840B-5D5139FB5F88}">
      <dgm:prSet/>
      <dgm:spPr/>
      <dgm:t>
        <a:bodyPr/>
        <a:lstStyle/>
        <a:p>
          <a:endParaRPr lang="pt-BR"/>
        </a:p>
      </dgm:t>
    </dgm:pt>
    <dgm:pt modelId="{FF11D511-71FD-49F5-9387-AC950E2B884C}" type="sibTrans" cxnId="{52FC34D6-E4D9-4F9F-840B-5D5139FB5F88}">
      <dgm:prSet/>
      <dgm:spPr/>
      <dgm:t>
        <a:bodyPr/>
        <a:lstStyle/>
        <a:p>
          <a:endParaRPr lang="pt-BR"/>
        </a:p>
      </dgm:t>
    </dgm:pt>
    <dgm:pt modelId="{BAE8B889-409B-4E32-A705-5FEAFB6D4C9D}">
      <dgm:prSet/>
      <dgm:spPr/>
      <dgm:t>
        <a:bodyPr/>
        <a:lstStyle/>
        <a:p>
          <a:r>
            <a:rPr lang="pt-BR" b="1" dirty="0" smtClean="0"/>
            <a:t>nutricionista</a:t>
          </a:r>
          <a:endParaRPr lang="pt-BR" b="1" dirty="0"/>
        </a:p>
      </dgm:t>
    </dgm:pt>
    <dgm:pt modelId="{2529E89D-4BDB-426A-91DA-C6F4A19450EE}" type="parTrans" cxnId="{13CCD5BC-95D8-477F-A008-BAD875CF65EF}">
      <dgm:prSet/>
      <dgm:spPr/>
      <dgm:t>
        <a:bodyPr/>
        <a:lstStyle/>
        <a:p>
          <a:endParaRPr lang="pt-BR"/>
        </a:p>
      </dgm:t>
    </dgm:pt>
    <dgm:pt modelId="{37045122-5296-4316-B3B3-CE999F949F6D}" type="sibTrans" cxnId="{13CCD5BC-95D8-477F-A008-BAD875CF65EF}">
      <dgm:prSet/>
      <dgm:spPr/>
      <dgm:t>
        <a:bodyPr/>
        <a:lstStyle/>
        <a:p>
          <a:endParaRPr lang="pt-BR"/>
        </a:p>
      </dgm:t>
    </dgm:pt>
    <dgm:pt modelId="{982559D4-C6C4-4AB4-AF69-6F3DF8C6DDB6}" type="pres">
      <dgm:prSet presAssocID="{C321624D-6246-4542-B6B8-FABEAD87837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D79F169-00D1-4B04-8616-EA935C7E90CB}" type="pres">
      <dgm:prSet presAssocID="{C862F17A-52FE-4780-8600-627BA1936583}" presName="centerShape" presStyleLbl="node0" presStyleIdx="0" presStyleCnt="1"/>
      <dgm:spPr/>
      <dgm:t>
        <a:bodyPr/>
        <a:lstStyle/>
        <a:p>
          <a:endParaRPr lang="pt-BR"/>
        </a:p>
      </dgm:t>
    </dgm:pt>
    <dgm:pt modelId="{4D349F1C-25E7-457A-AD21-324358D4D0D8}" type="pres">
      <dgm:prSet presAssocID="{0715A7A4-A448-45C1-BA76-782FEE59546D}" presName="node" presStyleLbl="node1" presStyleIdx="0" presStyleCnt="9" custScaleX="158698" custScaleY="10115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399707-723C-40AE-9DE2-BB23418591BC}" type="pres">
      <dgm:prSet presAssocID="{0715A7A4-A448-45C1-BA76-782FEE59546D}" presName="dummy" presStyleCnt="0"/>
      <dgm:spPr/>
    </dgm:pt>
    <dgm:pt modelId="{94A144A1-AE4E-4393-B98D-FF19F5EBA22F}" type="pres">
      <dgm:prSet presAssocID="{3A3BEC6E-771D-4CD4-84AC-FE99EB880B7A}" presName="sibTrans" presStyleLbl="sibTrans2D1" presStyleIdx="0" presStyleCnt="9"/>
      <dgm:spPr/>
      <dgm:t>
        <a:bodyPr/>
        <a:lstStyle/>
        <a:p>
          <a:endParaRPr lang="pt-BR"/>
        </a:p>
      </dgm:t>
    </dgm:pt>
    <dgm:pt modelId="{3F247A18-C690-48E0-939D-895E73F9E83F}" type="pres">
      <dgm:prSet presAssocID="{0373D96E-18B0-403B-A906-DDBD58F06F6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01860C-7326-4299-9733-EDE81242FC19}" type="pres">
      <dgm:prSet presAssocID="{0373D96E-18B0-403B-A906-DDBD58F06F64}" presName="dummy" presStyleCnt="0"/>
      <dgm:spPr/>
    </dgm:pt>
    <dgm:pt modelId="{2A1436A6-AB73-4F18-B05D-5BCE1E845877}" type="pres">
      <dgm:prSet presAssocID="{A3F899AA-6FD3-4C49-9819-540BC51362F5}" presName="sibTrans" presStyleLbl="sibTrans2D1" presStyleIdx="1" presStyleCnt="9"/>
      <dgm:spPr/>
      <dgm:t>
        <a:bodyPr/>
        <a:lstStyle/>
        <a:p>
          <a:endParaRPr lang="pt-BR"/>
        </a:p>
      </dgm:t>
    </dgm:pt>
    <dgm:pt modelId="{1ED00356-65F9-49B7-8C96-6DC5D6EA2508}" type="pres">
      <dgm:prSet presAssocID="{F2E71DC0-1D43-47D6-8900-2E04117EEA24}" presName="node" presStyleLbl="node1" presStyleIdx="2" presStyleCnt="9" custScaleX="142537" custScaleY="121303" custRadScaleRad="99840" custRadScaleInc="-3287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1FD7D6-58F1-4F84-A228-EA78E1FB5677}" type="pres">
      <dgm:prSet presAssocID="{F2E71DC0-1D43-47D6-8900-2E04117EEA24}" presName="dummy" presStyleCnt="0"/>
      <dgm:spPr/>
    </dgm:pt>
    <dgm:pt modelId="{71694862-6FC6-4C41-8D2F-274104C38ACD}" type="pres">
      <dgm:prSet presAssocID="{CCB71FD3-D3F3-4C94-9D24-4E09A873A779}" presName="sibTrans" presStyleLbl="sibTrans2D1" presStyleIdx="2" presStyleCnt="9"/>
      <dgm:spPr/>
      <dgm:t>
        <a:bodyPr/>
        <a:lstStyle/>
        <a:p>
          <a:endParaRPr lang="pt-BR"/>
        </a:p>
      </dgm:t>
    </dgm:pt>
    <dgm:pt modelId="{EA7E7B1E-2E10-4EDC-8BD1-7BBD34569C55}" type="pres">
      <dgm:prSet presAssocID="{D5FB7B06-313E-4458-9606-454AB0912C7C}" presName="node" presStyleLbl="node1" presStyleIdx="3" presStyleCnt="9" custScaleX="145518" custScaleY="126238" custRadScaleRad="97996" custRadScaleInc="-3770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0A9DD07-CED5-4768-B362-8205FBB3E110}" type="pres">
      <dgm:prSet presAssocID="{D5FB7B06-313E-4458-9606-454AB0912C7C}" presName="dummy" presStyleCnt="0"/>
      <dgm:spPr/>
    </dgm:pt>
    <dgm:pt modelId="{ADC4790A-0F28-409D-BFB8-6B2170F873FD}" type="pres">
      <dgm:prSet presAssocID="{04839AA3-4E06-4FD8-ACD7-9293509253A7}" presName="sibTrans" presStyleLbl="sibTrans2D1" presStyleIdx="3" presStyleCnt="9"/>
      <dgm:spPr/>
      <dgm:t>
        <a:bodyPr/>
        <a:lstStyle/>
        <a:p>
          <a:endParaRPr lang="pt-BR"/>
        </a:p>
      </dgm:t>
    </dgm:pt>
    <dgm:pt modelId="{1327DAC3-53A7-4036-B5A4-D95C783408D3}" type="pres">
      <dgm:prSet presAssocID="{0F0910CD-8353-4396-A949-45AEC37BA81A}" presName="node" presStyleLbl="node1" presStyleIdx="4" presStyleCnt="9" custScaleX="196926" custScaleY="149923" custRadScaleRad="105002" custRadScaleInc="-1385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BF3AAB-1B3F-4D2C-934E-6F0C0D757B55}" type="pres">
      <dgm:prSet presAssocID="{0F0910CD-8353-4396-A949-45AEC37BA81A}" presName="dummy" presStyleCnt="0"/>
      <dgm:spPr/>
    </dgm:pt>
    <dgm:pt modelId="{B5D591B4-025E-4121-BB80-8A45724E57D7}" type="pres">
      <dgm:prSet presAssocID="{4398066A-FD10-4BDC-BCFD-FA8FD91F63BD}" presName="sibTrans" presStyleLbl="sibTrans2D1" presStyleIdx="4" presStyleCnt="9"/>
      <dgm:spPr/>
      <dgm:t>
        <a:bodyPr/>
        <a:lstStyle/>
        <a:p>
          <a:endParaRPr lang="pt-BR"/>
        </a:p>
      </dgm:t>
    </dgm:pt>
    <dgm:pt modelId="{F315063E-90FC-4E35-8924-5DD87ECA3B94}" type="pres">
      <dgm:prSet presAssocID="{15AA150E-7562-4E95-8087-D42C340D27A2}" presName="node" presStyleLbl="node1" presStyleIdx="5" presStyleCnt="9" custScaleX="187306" custScaleY="140174" custRadScaleRad="99567" custRadScaleInc="4398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01CF304-A3CF-4C47-BBDE-87B23D4997E2}" type="pres">
      <dgm:prSet presAssocID="{15AA150E-7562-4E95-8087-D42C340D27A2}" presName="dummy" presStyleCnt="0"/>
      <dgm:spPr/>
    </dgm:pt>
    <dgm:pt modelId="{5F5B0B5E-2621-4251-8AD7-ADE89161A2FB}" type="pres">
      <dgm:prSet presAssocID="{3EC22498-8862-422F-AD18-2C253AB46950}" presName="sibTrans" presStyleLbl="sibTrans2D1" presStyleIdx="5" presStyleCnt="9"/>
      <dgm:spPr/>
      <dgm:t>
        <a:bodyPr/>
        <a:lstStyle/>
        <a:p>
          <a:endParaRPr lang="pt-BR"/>
        </a:p>
      </dgm:t>
    </dgm:pt>
    <dgm:pt modelId="{CE1B637A-072A-4FD5-AB75-8971376BC12A}" type="pres">
      <dgm:prSet presAssocID="{68262DF6-AED3-47D9-BD62-CB71FB45D946}" presName="node" presStyleLbl="node1" presStyleIdx="6" presStyleCnt="9" custScaleX="154922" custScaleY="114929" custRadScaleRad="101159" custRadScaleInc="2444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2C8B37-135C-45E2-B380-D7928D1B40F0}" type="pres">
      <dgm:prSet presAssocID="{68262DF6-AED3-47D9-BD62-CB71FB45D946}" presName="dummy" presStyleCnt="0"/>
      <dgm:spPr/>
    </dgm:pt>
    <dgm:pt modelId="{2BE2793E-BE45-4A09-9B22-0BA056E49BFB}" type="pres">
      <dgm:prSet presAssocID="{9B438917-4C36-4595-8794-8FC21D1DE88C}" presName="sibTrans" presStyleLbl="sibTrans2D1" presStyleIdx="6" presStyleCnt="9"/>
      <dgm:spPr/>
      <dgm:t>
        <a:bodyPr/>
        <a:lstStyle/>
        <a:p>
          <a:endParaRPr lang="pt-BR"/>
        </a:p>
      </dgm:t>
    </dgm:pt>
    <dgm:pt modelId="{914A1C96-C923-47FF-BAE9-2535D826BDD1}" type="pres">
      <dgm:prSet presAssocID="{BAE8B889-409B-4E32-A705-5FEAFB6D4C9D}" presName="node" presStyleLbl="node1" presStyleIdx="7" presStyleCnt="9" custScaleX="19369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01B046F-10DA-4860-A319-89208F0C9A6C}" type="pres">
      <dgm:prSet presAssocID="{BAE8B889-409B-4E32-A705-5FEAFB6D4C9D}" presName="dummy" presStyleCnt="0"/>
      <dgm:spPr/>
    </dgm:pt>
    <dgm:pt modelId="{F04A224F-805A-4D14-A220-1BCA787CBA68}" type="pres">
      <dgm:prSet presAssocID="{37045122-5296-4316-B3B3-CE999F949F6D}" presName="sibTrans" presStyleLbl="sibTrans2D1" presStyleIdx="7" presStyleCnt="9"/>
      <dgm:spPr/>
      <dgm:t>
        <a:bodyPr/>
        <a:lstStyle/>
        <a:p>
          <a:endParaRPr lang="pt-BR"/>
        </a:p>
      </dgm:t>
    </dgm:pt>
    <dgm:pt modelId="{EB7A1AC2-E103-452E-BA89-5A8B74CF7081}" type="pres">
      <dgm:prSet presAssocID="{CD92DD23-EE31-4221-8450-1220BFA616CB}" presName="node" presStyleLbl="node1" presStyleIdx="8" presStyleCnt="9" custScaleX="126954" custScaleY="1215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C9AD6D-95FB-4712-A9C8-D509B2588059}" type="pres">
      <dgm:prSet presAssocID="{CD92DD23-EE31-4221-8450-1220BFA616CB}" presName="dummy" presStyleCnt="0"/>
      <dgm:spPr/>
    </dgm:pt>
    <dgm:pt modelId="{249C0C7B-1533-422D-A586-41067291AE2A}" type="pres">
      <dgm:prSet presAssocID="{FF11D511-71FD-49F5-9387-AC950E2B884C}" presName="sibTrans" presStyleLbl="sibTrans2D1" presStyleIdx="8" presStyleCnt="9"/>
      <dgm:spPr/>
      <dgm:t>
        <a:bodyPr/>
        <a:lstStyle/>
        <a:p>
          <a:endParaRPr lang="pt-BR"/>
        </a:p>
      </dgm:t>
    </dgm:pt>
  </dgm:ptLst>
  <dgm:cxnLst>
    <dgm:cxn modelId="{B23570FA-0DA1-4B93-A7B5-9FE2DCABE208}" srcId="{C862F17A-52FE-4780-8600-627BA1936583}" destId="{0715A7A4-A448-45C1-BA76-782FEE59546D}" srcOrd="0" destOrd="0" parTransId="{B226351E-F39E-4DC6-8468-577956A29D51}" sibTransId="{3A3BEC6E-771D-4CD4-84AC-FE99EB880B7A}"/>
    <dgm:cxn modelId="{8B6436B4-4D0A-41C6-B07C-824D97F68E3A}" type="presOf" srcId="{9B438917-4C36-4595-8794-8FC21D1DE88C}" destId="{2BE2793E-BE45-4A09-9B22-0BA056E49BFB}" srcOrd="0" destOrd="0" presId="urn:microsoft.com/office/officeart/2005/8/layout/radial6"/>
    <dgm:cxn modelId="{0E11244C-40A5-46D9-8802-6C80AFC32628}" srcId="{C862F17A-52FE-4780-8600-627BA1936583}" destId="{0F0910CD-8353-4396-A949-45AEC37BA81A}" srcOrd="4" destOrd="0" parTransId="{98252FF6-48A2-4F99-9909-1D8B21C499AE}" sibTransId="{4398066A-FD10-4BDC-BCFD-FA8FD91F63BD}"/>
    <dgm:cxn modelId="{DF00B0A2-B0C7-43B1-89EB-6DED145ECF43}" type="presOf" srcId="{15AA150E-7562-4E95-8087-D42C340D27A2}" destId="{F315063E-90FC-4E35-8924-5DD87ECA3B94}" srcOrd="0" destOrd="0" presId="urn:microsoft.com/office/officeart/2005/8/layout/radial6"/>
    <dgm:cxn modelId="{5395EF12-E917-4A5D-AFAE-9F63B14D144B}" type="presOf" srcId="{C862F17A-52FE-4780-8600-627BA1936583}" destId="{ED79F169-00D1-4B04-8616-EA935C7E90CB}" srcOrd="0" destOrd="0" presId="urn:microsoft.com/office/officeart/2005/8/layout/radial6"/>
    <dgm:cxn modelId="{B3C76251-96C5-4CC0-95F4-CAE8424A2257}" type="presOf" srcId="{CCB71FD3-D3F3-4C94-9D24-4E09A873A779}" destId="{71694862-6FC6-4C41-8D2F-274104C38ACD}" srcOrd="0" destOrd="0" presId="urn:microsoft.com/office/officeart/2005/8/layout/radial6"/>
    <dgm:cxn modelId="{52FC34D6-E4D9-4F9F-840B-5D5139FB5F88}" srcId="{C862F17A-52FE-4780-8600-627BA1936583}" destId="{CD92DD23-EE31-4221-8450-1220BFA616CB}" srcOrd="8" destOrd="0" parTransId="{1433A48B-7C8D-4289-BC59-555A9A5065CD}" sibTransId="{FF11D511-71FD-49F5-9387-AC950E2B884C}"/>
    <dgm:cxn modelId="{817BD338-56C2-4B93-B1B8-60F225244DBF}" type="presOf" srcId="{C321624D-6246-4542-B6B8-FABEAD87837E}" destId="{982559D4-C6C4-4AB4-AF69-6F3DF8C6DDB6}" srcOrd="0" destOrd="0" presId="urn:microsoft.com/office/officeart/2005/8/layout/radial6"/>
    <dgm:cxn modelId="{9F4FD6EF-305F-4BDF-A853-C8EB991D0EC2}" type="presOf" srcId="{A3F899AA-6FD3-4C49-9819-540BC51362F5}" destId="{2A1436A6-AB73-4F18-B05D-5BCE1E845877}" srcOrd="0" destOrd="0" presId="urn:microsoft.com/office/officeart/2005/8/layout/radial6"/>
    <dgm:cxn modelId="{4EBF3C51-2842-4859-8035-0F95896EBF98}" srcId="{C862F17A-52FE-4780-8600-627BA1936583}" destId="{68262DF6-AED3-47D9-BD62-CB71FB45D946}" srcOrd="6" destOrd="0" parTransId="{3AAFAB8A-174E-436E-9844-8BB38727F0BB}" sibTransId="{9B438917-4C36-4595-8794-8FC21D1DE88C}"/>
    <dgm:cxn modelId="{09567E8C-445B-4FB0-9527-046B457DC9C3}" srcId="{C862F17A-52FE-4780-8600-627BA1936583}" destId="{0373D96E-18B0-403B-A906-DDBD58F06F64}" srcOrd="1" destOrd="0" parTransId="{D0C162B3-0935-4297-AE4B-4EF0A476DA31}" sibTransId="{A3F899AA-6FD3-4C49-9819-540BC51362F5}"/>
    <dgm:cxn modelId="{BD1679BE-25DE-40FF-A34B-E11B567DE24D}" srcId="{C321624D-6246-4542-B6B8-FABEAD87837E}" destId="{C862F17A-52FE-4780-8600-627BA1936583}" srcOrd="0" destOrd="0" parTransId="{75AE956D-5165-491E-A008-7664D8C526FC}" sibTransId="{9972DA4A-C9D6-4B25-9C7B-1FA9C7ECD42D}"/>
    <dgm:cxn modelId="{DC6349E5-D73C-45AC-85E2-628FA7EFEE7B}" srcId="{C862F17A-52FE-4780-8600-627BA1936583}" destId="{15AA150E-7562-4E95-8087-D42C340D27A2}" srcOrd="5" destOrd="0" parTransId="{150BAD4F-992D-4281-8803-6AC120DA6439}" sibTransId="{3EC22498-8862-422F-AD18-2C253AB46950}"/>
    <dgm:cxn modelId="{7AC8E528-964B-4A0E-8226-34B890E2C135}" type="presOf" srcId="{3A3BEC6E-771D-4CD4-84AC-FE99EB880B7A}" destId="{94A144A1-AE4E-4393-B98D-FF19F5EBA22F}" srcOrd="0" destOrd="0" presId="urn:microsoft.com/office/officeart/2005/8/layout/radial6"/>
    <dgm:cxn modelId="{943ED4AE-87FF-4B7B-BC66-C1E6D3DDD876}" type="presOf" srcId="{37045122-5296-4316-B3B3-CE999F949F6D}" destId="{F04A224F-805A-4D14-A220-1BCA787CBA68}" srcOrd="0" destOrd="0" presId="urn:microsoft.com/office/officeart/2005/8/layout/radial6"/>
    <dgm:cxn modelId="{09487F53-01FB-4CF3-B4A1-CFF0A4409B19}" type="presOf" srcId="{3EC22498-8862-422F-AD18-2C253AB46950}" destId="{5F5B0B5E-2621-4251-8AD7-ADE89161A2FB}" srcOrd="0" destOrd="0" presId="urn:microsoft.com/office/officeart/2005/8/layout/radial6"/>
    <dgm:cxn modelId="{7EE8F25B-6007-45DA-9119-FCD52D12EB4D}" type="presOf" srcId="{4398066A-FD10-4BDC-BCFD-FA8FD91F63BD}" destId="{B5D591B4-025E-4121-BB80-8A45724E57D7}" srcOrd="0" destOrd="0" presId="urn:microsoft.com/office/officeart/2005/8/layout/radial6"/>
    <dgm:cxn modelId="{FE6E17F9-E8BF-481D-8569-6CD2D81D43AF}" type="presOf" srcId="{F2E71DC0-1D43-47D6-8900-2E04117EEA24}" destId="{1ED00356-65F9-49B7-8C96-6DC5D6EA2508}" srcOrd="0" destOrd="0" presId="urn:microsoft.com/office/officeart/2005/8/layout/radial6"/>
    <dgm:cxn modelId="{5B6F5F8F-1181-482D-8538-473CC4AA4F63}" type="presOf" srcId="{0715A7A4-A448-45C1-BA76-782FEE59546D}" destId="{4D349F1C-25E7-457A-AD21-324358D4D0D8}" srcOrd="0" destOrd="0" presId="urn:microsoft.com/office/officeart/2005/8/layout/radial6"/>
    <dgm:cxn modelId="{42DE0442-B353-4895-AF6E-53EC983E7067}" type="presOf" srcId="{68262DF6-AED3-47D9-BD62-CB71FB45D946}" destId="{CE1B637A-072A-4FD5-AB75-8971376BC12A}" srcOrd="0" destOrd="0" presId="urn:microsoft.com/office/officeart/2005/8/layout/radial6"/>
    <dgm:cxn modelId="{0B7769D9-7EFE-4AEA-AAF3-1E7401568D8B}" type="presOf" srcId="{0F0910CD-8353-4396-A949-45AEC37BA81A}" destId="{1327DAC3-53A7-4036-B5A4-D95C783408D3}" srcOrd="0" destOrd="0" presId="urn:microsoft.com/office/officeart/2005/8/layout/radial6"/>
    <dgm:cxn modelId="{BC7B9414-2116-493D-942B-9673BB2A8497}" type="presOf" srcId="{CD92DD23-EE31-4221-8450-1220BFA616CB}" destId="{EB7A1AC2-E103-452E-BA89-5A8B74CF7081}" srcOrd="0" destOrd="0" presId="urn:microsoft.com/office/officeart/2005/8/layout/radial6"/>
    <dgm:cxn modelId="{53411F62-C0F7-4CB6-B28D-58F52F9317A3}" type="presOf" srcId="{FF11D511-71FD-49F5-9387-AC950E2B884C}" destId="{249C0C7B-1533-422D-A586-41067291AE2A}" srcOrd="0" destOrd="0" presId="urn:microsoft.com/office/officeart/2005/8/layout/radial6"/>
    <dgm:cxn modelId="{9C62CEA9-41AF-4735-9A44-6B4497547DE2}" type="presOf" srcId="{0373D96E-18B0-403B-A906-DDBD58F06F64}" destId="{3F247A18-C690-48E0-939D-895E73F9E83F}" srcOrd="0" destOrd="0" presId="urn:microsoft.com/office/officeart/2005/8/layout/radial6"/>
    <dgm:cxn modelId="{13CCD5BC-95D8-477F-A008-BAD875CF65EF}" srcId="{C862F17A-52FE-4780-8600-627BA1936583}" destId="{BAE8B889-409B-4E32-A705-5FEAFB6D4C9D}" srcOrd="7" destOrd="0" parTransId="{2529E89D-4BDB-426A-91DA-C6F4A19450EE}" sibTransId="{37045122-5296-4316-B3B3-CE999F949F6D}"/>
    <dgm:cxn modelId="{50637F67-A86D-4ADE-B51E-D7AB70D2063D}" type="presOf" srcId="{04839AA3-4E06-4FD8-ACD7-9293509253A7}" destId="{ADC4790A-0F28-409D-BFB8-6B2170F873FD}" srcOrd="0" destOrd="0" presId="urn:microsoft.com/office/officeart/2005/8/layout/radial6"/>
    <dgm:cxn modelId="{235761CD-7C49-4997-B8DB-6432C94D5678}" srcId="{C862F17A-52FE-4780-8600-627BA1936583}" destId="{D5FB7B06-313E-4458-9606-454AB0912C7C}" srcOrd="3" destOrd="0" parTransId="{5116AC29-3FB8-4191-B03C-6B39B2BD28AF}" sibTransId="{04839AA3-4E06-4FD8-ACD7-9293509253A7}"/>
    <dgm:cxn modelId="{C167BAA3-1900-4867-9185-196B21161425}" type="presOf" srcId="{D5FB7B06-313E-4458-9606-454AB0912C7C}" destId="{EA7E7B1E-2E10-4EDC-8BD1-7BBD34569C55}" srcOrd="0" destOrd="0" presId="urn:microsoft.com/office/officeart/2005/8/layout/radial6"/>
    <dgm:cxn modelId="{4C8C5F65-8828-4372-9101-411A47EA0B12}" type="presOf" srcId="{BAE8B889-409B-4E32-A705-5FEAFB6D4C9D}" destId="{914A1C96-C923-47FF-BAE9-2535D826BDD1}" srcOrd="0" destOrd="0" presId="urn:microsoft.com/office/officeart/2005/8/layout/radial6"/>
    <dgm:cxn modelId="{2F67F775-B2A9-4BBB-A818-241AD5D7BC43}" srcId="{C862F17A-52FE-4780-8600-627BA1936583}" destId="{F2E71DC0-1D43-47D6-8900-2E04117EEA24}" srcOrd="2" destOrd="0" parTransId="{1741D4BB-2DD6-4DC8-B221-466E8A558E18}" sibTransId="{CCB71FD3-D3F3-4C94-9D24-4E09A873A779}"/>
    <dgm:cxn modelId="{36EA40AE-4D0A-435F-A2E0-76E38CDC7C61}" type="presParOf" srcId="{982559D4-C6C4-4AB4-AF69-6F3DF8C6DDB6}" destId="{ED79F169-00D1-4B04-8616-EA935C7E90CB}" srcOrd="0" destOrd="0" presId="urn:microsoft.com/office/officeart/2005/8/layout/radial6"/>
    <dgm:cxn modelId="{F3791CCA-78E9-45A5-9646-00F59906E84D}" type="presParOf" srcId="{982559D4-C6C4-4AB4-AF69-6F3DF8C6DDB6}" destId="{4D349F1C-25E7-457A-AD21-324358D4D0D8}" srcOrd="1" destOrd="0" presId="urn:microsoft.com/office/officeart/2005/8/layout/radial6"/>
    <dgm:cxn modelId="{9AAA2EBD-F80F-44E6-8956-5AF82547BEAD}" type="presParOf" srcId="{982559D4-C6C4-4AB4-AF69-6F3DF8C6DDB6}" destId="{1B399707-723C-40AE-9DE2-BB23418591BC}" srcOrd="2" destOrd="0" presId="urn:microsoft.com/office/officeart/2005/8/layout/radial6"/>
    <dgm:cxn modelId="{3265B711-9F27-46DA-9FC2-D751274E408C}" type="presParOf" srcId="{982559D4-C6C4-4AB4-AF69-6F3DF8C6DDB6}" destId="{94A144A1-AE4E-4393-B98D-FF19F5EBA22F}" srcOrd="3" destOrd="0" presId="urn:microsoft.com/office/officeart/2005/8/layout/radial6"/>
    <dgm:cxn modelId="{ECCD08B7-3874-451C-9A54-B3BF761FA0B0}" type="presParOf" srcId="{982559D4-C6C4-4AB4-AF69-6F3DF8C6DDB6}" destId="{3F247A18-C690-48E0-939D-895E73F9E83F}" srcOrd="4" destOrd="0" presId="urn:microsoft.com/office/officeart/2005/8/layout/radial6"/>
    <dgm:cxn modelId="{21EFA472-FD94-4EEF-BC6C-5BDBA1E2B0A0}" type="presParOf" srcId="{982559D4-C6C4-4AB4-AF69-6F3DF8C6DDB6}" destId="{D901860C-7326-4299-9733-EDE81242FC19}" srcOrd="5" destOrd="0" presId="urn:microsoft.com/office/officeart/2005/8/layout/radial6"/>
    <dgm:cxn modelId="{ED2303A1-3103-4A4A-9054-36B64995221F}" type="presParOf" srcId="{982559D4-C6C4-4AB4-AF69-6F3DF8C6DDB6}" destId="{2A1436A6-AB73-4F18-B05D-5BCE1E845877}" srcOrd="6" destOrd="0" presId="urn:microsoft.com/office/officeart/2005/8/layout/radial6"/>
    <dgm:cxn modelId="{DD12CC11-128A-4F79-AA95-63DEC22F9565}" type="presParOf" srcId="{982559D4-C6C4-4AB4-AF69-6F3DF8C6DDB6}" destId="{1ED00356-65F9-49B7-8C96-6DC5D6EA2508}" srcOrd="7" destOrd="0" presId="urn:microsoft.com/office/officeart/2005/8/layout/radial6"/>
    <dgm:cxn modelId="{37C1A47F-6199-4ED7-851B-67E577086B6F}" type="presParOf" srcId="{982559D4-C6C4-4AB4-AF69-6F3DF8C6DDB6}" destId="{921FD7D6-58F1-4F84-A228-EA78E1FB5677}" srcOrd="8" destOrd="0" presId="urn:microsoft.com/office/officeart/2005/8/layout/radial6"/>
    <dgm:cxn modelId="{D92BAD91-A574-4286-983E-E3472FB99C94}" type="presParOf" srcId="{982559D4-C6C4-4AB4-AF69-6F3DF8C6DDB6}" destId="{71694862-6FC6-4C41-8D2F-274104C38ACD}" srcOrd="9" destOrd="0" presId="urn:microsoft.com/office/officeart/2005/8/layout/radial6"/>
    <dgm:cxn modelId="{FEE8E067-1EF7-4477-989E-597B505D2AD1}" type="presParOf" srcId="{982559D4-C6C4-4AB4-AF69-6F3DF8C6DDB6}" destId="{EA7E7B1E-2E10-4EDC-8BD1-7BBD34569C55}" srcOrd="10" destOrd="0" presId="urn:microsoft.com/office/officeart/2005/8/layout/radial6"/>
    <dgm:cxn modelId="{FAAEE08A-8EE2-4E5D-BCEA-2777A8F80BF1}" type="presParOf" srcId="{982559D4-C6C4-4AB4-AF69-6F3DF8C6DDB6}" destId="{F0A9DD07-CED5-4768-B362-8205FBB3E110}" srcOrd="11" destOrd="0" presId="urn:microsoft.com/office/officeart/2005/8/layout/radial6"/>
    <dgm:cxn modelId="{D977410E-8339-4668-8B55-8915C237EFB8}" type="presParOf" srcId="{982559D4-C6C4-4AB4-AF69-6F3DF8C6DDB6}" destId="{ADC4790A-0F28-409D-BFB8-6B2170F873FD}" srcOrd="12" destOrd="0" presId="urn:microsoft.com/office/officeart/2005/8/layout/radial6"/>
    <dgm:cxn modelId="{C66612A0-819D-48F2-8C1B-CD9961E90F49}" type="presParOf" srcId="{982559D4-C6C4-4AB4-AF69-6F3DF8C6DDB6}" destId="{1327DAC3-53A7-4036-B5A4-D95C783408D3}" srcOrd="13" destOrd="0" presId="urn:microsoft.com/office/officeart/2005/8/layout/radial6"/>
    <dgm:cxn modelId="{5EFCF3D4-0ECC-4084-B54F-C565267D60F5}" type="presParOf" srcId="{982559D4-C6C4-4AB4-AF69-6F3DF8C6DDB6}" destId="{56BF3AAB-1B3F-4D2C-934E-6F0C0D757B55}" srcOrd="14" destOrd="0" presId="urn:microsoft.com/office/officeart/2005/8/layout/radial6"/>
    <dgm:cxn modelId="{CFB02ACA-1ED3-4A77-98DC-84192D27F5AE}" type="presParOf" srcId="{982559D4-C6C4-4AB4-AF69-6F3DF8C6DDB6}" destId="{B5D591B4-025E-4121-BB80-8A45724E57D7}" srcOrd="15" destOrd="0" presId="urn:microsoft.com/office/officeart/2005/8/layout/radial6"/>
    <dgm:cxn modelId="{54DFA932-69C7-46A1-8813-16A3F1D71269}" type="presParOf" srcId="{982559D4-C6C4-4AB4-AF69-6F3DF8C6DDB6}" destId="{F315063E-90FC-4E35-8924-5DD87ECA3B94}" srcOrd="16" destOrd="0" presId="urn:microsoft.com/office/officeart/2005/8/layout/radial6"/>
    <dgm:cxn modelId="{52B2C45C-E4AF-4C7C-BBCF-688345FDA381}" type="presParOf" srcId="{982559D4-C6C4-4AB4-AF69-6F3DF8C6DDB6}" destId="{401CF304-A3CF-4C47-BBDE-87B23D4997E2}" srcOrd="17" destOrd="0" presId="urn:microsoft.com/office/officeart/2005/8/layout/radial6"/>
    <dgm:cxn modelId="{66A1281E-56A9-416E-97C3-7C62C49671B9}" type="presParOf" srcId="{982559D4-C6C4-4AB4-AF69-6F3DF8C6DDB6}" destId="{5F5B0B5E-2621-4251-8AD7-ADE89161A2FB}" srcOrd="18" destOrd="0" presId="urn:microsoft.com/office/officeart/2005/8/layout/radial6"/>
    <dgm:cxn modelId="{915C5271-35F4-4F95-9EA9-0C80C153DA7D}" type="presParOf" srcId="{982559D4-C6C4-4AB4-AF69-6F3DF8C6DDB6}" destId="{CE1B637A-072A-4FD5-AB75-8971376BC12A}" srcOrd="19" destOrd="0" presId="urn:microsoft.com/office/officeart/2005/8/layout/radial6"/>
    <dgm:cxn modelId="{D01DC937-9199-4012-AD61-83E8D036DB28}" type="presParOf" srcId="{982559D4-C6C4-4AB4-AF69-6F3DF8C6DDB6}" destId="{182C8B37-135C-45E2-B380-D7928D1B40F0}" srcOrd="20" destOrd="0" presId="urn:microsoft.com/office/officeart/2005/8/layout/radial6"/>
    <dgm:cxn modelId="{25046479-A288-4C57-931F-43D3BCD2F236}" type="presParOf" srcId="{982559D4-C6C4-4AB4-AF69-6F3DF8C6DDB6}" destId="{2BE2793E-BE45-4A09-9B22-0BA056E49BFB}" srcOrd="21" destOrd="0" presId="urn:microsoft.com/office/officeart/2005/8/layout/radial6"/>
    <dgm:cxn modelId="{4143E2ED-E089-47C5-A53A-BDA0079F1033}" type="presParOf" srcId="{982559D4-C6C4-4AB4-AF69-6F3DF8C6DDB6}" destId="{914A1C96-C923-47FF-BAE9-2535D826BDD1}" srcOrd="22" destOrd="0" presId="urn:microsoft.com/office/officeart/2005/8/layout/radial6"/>
    <dgm:cxn modelId="{B0C3BA4C-C934-407A-9CB2-4160C750A998}" type="presParOf" srcId="{982559D4-C6C4-4AB4-AF69-6F3DF8C6DDB6}" destId="{301B046F-10DA-4860-A319-89208F0C9A6C}" srcOrd="23" destOrd="0" presId="urn:microsoft.com/office/officeart/2005/8/layout/radial6"/>
    <dgm:cxn modelId="{3D7CEF91-2022-4108-B337-A610FD38961E}" type="presParOf" srcId="{982559D4-C6C4-4AB4-AF69-6F3DF8C6DDB6}" destId="{F04A224F-805A-4D14-A220-1BCA787CBA68}" srcOrd="24" destOrd="0" presId="urn:microsoft.com/office/officeart/2005/8/layout/radial6"/>
    <dgm:cxn modelId="{39FE1F5F-EF59-4CB1-B0EB-549127312FD0}" type="presParOf" srcId="{982559D4-C6C4-4AB4-AF69-6F3DF8C6DDB6}" destId="{EB7A1AC2-E103-452E-BA89-5A8B74CF7081}" srcOrd="25" destOrd="0" presId="urn:microsoft.com/office/officeart/2005/8/layout/radial6"/>
    <dgm:cxn modelId="{E5EEE046-A094-4A23-B9D1-CAD5CE6E306B}" type="presParOf" srcId="{982559D4-C6C4-4AB4-AF69-6F3DF8C6DDB6}" destId="{89C9AD6D-95FB-4712-A9C8-D509B2588059}" srcOrd="26" destOrd="0" presId="urn:microsoft.com/office/officeart/2005/8/layout/radial6"/>
    <dgm:cxn modelId="{1473FF6D-A4AB-430B-B8D0-8DD76AD25F5C}" type="presParOf" srcId="{982559D4-C6C4-4AB4-AF69-6F3DF8C6DDB6}" destId="{249C0C7B-1533-422D-A586-41067291AE2A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2298C-9A46-4B9C-AFF5-452CA338DB15}">
      <dsp:nvSpPr>
        <dsp:cNvPr id="0" name=""/>
        <dsp:cNvSpPr/>
      </dsp:nvSpPr>
      <dsp:spPr>
        <a:xfrm>
          <a:off x="0" y="147615"/>
          <a:ext cx="882047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FC6DD-4811-4F86-AD9C-98E26AE3306F}">
      <dsp:nvSpPr>
        <dsp:cNvPr id="0" name=""/>
        <dsp:cNvSpPr/>
      </dsp:nvSpPr>
      <dsp:spPr>
        <a:xfrm>
          <a:off x="441023" y="5158"/>
          <a:ext cx="7930001" cy="349097"/>
        </a:xfrm>
        <a:prstGeom prst="round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375" tIns="0" rIns="23337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  <a:latin typeface="Arial Narrow" pitchFamily="34" charset="0"/>
            </a:rPr>
            <a:t>Clínica Ampliada</a:t>
          </a:r>
          <a:endParaRPr lang="pt-BR" sz="24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58065" y="22200"/>
        <a:ext cx="7895917" cy="315013"/>
      </dsp:txXfrm>
    </dsp:sp>
    <dsp:sp modelId="{39378E85-D120-437A-B56B-78D64A75E262}">
      <dsp:nvSpPr>
        <dsp:cNvPr id="0" name=""/>
        <dsp:cNvSpPr/>
      </dsp:nvSpPr>
      <dsp:spPr>
        <a:xfrm>
          <a:off x="0" y="679864"/>
          <a:ext cx="882047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3A47AB-BEB1-49C0-B6B3-E943CC38642C}">
      <dsp:nvSpPr>
        <dsp:cNvPr id="0" name=""/>
        <dsp:cNvSpPr/>
      </dsp:nvSpPr>
      <dsp:spPr>
        <a:xfrm>
          <a:off x="441023" y="576015"/>
          <a:ext cx="7930001" cy="310488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375" tIns="0" rIns="23337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  <a:latin typeface="Arial Narrow" pitchFamily="34" charset="0"/>
            </a:rPr>
            <a:t>Ações integradas de saúde</a:t>
          </a:r>
          <a:endParaRPr lang="pt-BR" sz="24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56180" y="591172"/>
        <a:ext cx="7899687" cy="280174"/>
      </dsp:txXfrm>
    </dsp:sp>
    <dsp:sp modelId="{8DC249E8-84A9-493D-84FD-41A4E8B81E72}">
      <dsp:nvSpPr>
        <dsp:cNvPr id="0" name=""/>
        <dsp:cNvSpPr/>
      </dsp:nvSpPr>
      <dsp:spPr>
        <a:xfrm>
          <a:off x="0" y="1314904"/>
          <a:ext cx="882047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C1CE12-8B02-4724-BC76-40751F9777B3}">
      <dsp:nvSpPr>
        <dsp:cNvPr id="0" name=""/>
        <dsp:cNvSpPr/>
      </dsp:nvSpPr>
      <dsp:spPr>
        <a:xfrm>
          <a:off x="441023" y="1108264"/>
          <a:ext cx="7902340" cy="41328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375" tIns="0" rIns="23337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Interdisciplinaridade e Intersetorialidade</a:t>
          </a:r>
          <a:endParaRPr lang="pt-BR" sz="2400" b="1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61198" y="1128439"/>
        <a:ext cx="7861990" cy="372930"/>
      </dsp:txXfrm>
    </dsp:sp>
    <dsp:sp modelId="{F0364486-0E00-4318-BFAB-8A16C6C96FEF}">
      <dsp:nvSpPr>
        <dsp:cNvPr id="0" name=""/>
        <dsp:cNvSpPr/>
      </dsp:nvSpPr>
      <dsp:spPr>
        <a:xfrm>
          <a:off x="0" y="1878707"/>
          <a:ext cx="882047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60A663-D80E-4844-84A4-DD2E3DB4F446}">
      <dsp:nvSpPr>
        <dsp:cNvPr id="0" name=""/>
        <dsp:cNvSpPr/>
      </dsp:nvSpPr>
      <dsp:spPr>
        <a:xfrm>
          <a:off x="441023" y="1743304"/>
          <a:ext cx="7930001" cy="342042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375" tIns="0" rIns="23337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  <a:latin typeface="Arial Narrow" pitchFamily="34" charset="0"/>
            </a:rPr>
            <a:t>Ampliação da dimensão </a:t>
          </a:r>
          <a:r>
            <a:rPr lang="pt-BR" sz="2400" b="1" kern="1200" dirty="0" err="1" smtClean="0">
              <a:solidFill>
                <a:schemeClr val="tx1"/>
              </a:solidFill>
              <a:latin typeface="Arial Narrow" pitchFamily="34" charset="0"/>
            </a:rPr>
            <a:t>cuidadora</a:t>
          </a:r>
          <a:endParaRPr lang="pt-BR" sz="24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57720" y="1760001"/>
        <a:ext cx="7896607" cy="308648"/>
      </dsp:txXfrm>
    </dsp:sp>
    <dsp:sp modelId="{8339FAE5-6E9F-4C12-A55E-D20123565930}">
      <dsp:nvSpPr>
        <dsp:cNvPr id="0" name=""/>
        <dsp:cNvSpPr/>
      </dsp:nvSpPr>
      <dsp:spPr>
        <a:xfrm>
          <a:off x="0" y="2447896"/>
          <a:ext cx="882047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22975C-1FCB-4508-AB72-2EC2F41AC8D4}">
      <dsp:nvSpPr>
        <dsp:cNvPr id="0" name=""/>
        <dsp:cNvSpPr/>
      </dsp:nvSpPr>
      <dsp:spPr>
        <a:xfrm>
          <a:off x="441023" y="2307107"/>
          <a:ext cx="7930062" cy="34227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375" tIns="0" rIns="23337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solidFill>
                <a:schemeClr val="tx1"/>
              </a:solidFill>
              <a:latin typeface="Arial Narrow" pitchFamily="34" charset="0"/>
            </a:rPr>
            <a:t>Rede de Atenção – APS como ordenadora e coordenadora</a:t>
          </a:r>
          <a:endParaRPr lang="pt-BR" sz="24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57731" y="2323815"/>
        <a:ext cx="7896646" cy="3088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82FC9-4B17-472C-991F-9285CF734339}">
      <dsp:nvSpPr>
        <dsp:cNvPr id="0" name=""/>
        <dsp:cNvSpPr/>
      </dsp:nvSpPr>
      <dsp:spPr>
        <a:xfrm>
          <a:off x="10446" y="9"/>
          <a:ext cx="3147461" cy="202094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Representação ampliada dos profissionais de saúde</a:t>
          </a:r>
          <a:endParaRPr lang="pt-BR" sz="1800" b="1" kern="1200" dirty="0"/>
        </a:p>
      </dsp:txBody>
      <dsp:txXfrm>
        <a:off x="449956" y="238322"/>
        <a:ext cx="1814752" cy="1544320"/>
      </dsp:txXfrm>
    </dsp:sp>
    <dsp:sp modelId="{E20662DD-ABBD-4154-9C18-45303D3351E0}">
      <dsp:nvSpPr>
        <dsp:cNvPr id="0" name=""/>
        <dsp:cNvSpPr/>
      </dsp:nvSpPr>
      <dsp:spPr>
        <a:xfrm>
          <a:off x="2340265" y="11054"/>
          <a:ext cx="3093886" cy="202094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Representação do paciente</a:t>
          </a:r>
          <a:endParaRPr lang="pt-BR" sz="1800" b="1" kern="1200" dirty="0"/>
        </a:p>
      </dsp:txBody>
      <dsp:txXfrm>
        <a:off x="3218259" y="249367"/>
        <a:ext cx="1783862" cy="15443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426F58-CF65-4946-B1E3-3C6637CF1888}">
      <dsp:nvSpPr>
        <dsp:cNvPr id="0" name=""/>
        <dsp:cNvSpPr/>
      </dsp:nvSpPr>
      <dsp:spPr>
        <a:xfrm>
          <a:off x="1968416" y="1659919"/>
          <a:ext cx="1246440" cy="124644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>
              <a:solidFill>
                <a:schemeClr val="bg1"/>
              </a:solidFill>
            </a:rPr>
            <a:t>Médico</a:t>
          </a:r>
          <a:endParaRPr lang="pt-BR" sz="2000" kern="1200" dirty="0">
            <a:solidFill>
              <a:schemeClr val="bg1"/>
            </a:solidFill>
          </a:endParaRPr>
        </a:p>
      </dsp:txBody>
      <dsp:txXfrm>
        <a:off x="2150953" y="1842456"/>
        <a:ext cx="881366" cy="881366"/>
      </dsp:txXfrm>
    </dsp:sp>
    <dsp:sp modelId="{BEBB5654-4EAD-4898-8C7B-AAD18C0C2741}">
      <dsp:nvSpPr>
        <dsp:cNvPr id="0" name=""/>
        <dsp:cNvSpPr/>
      </dsp:nvSpPr>
      <dsp:spPr>
        <a:xfrm rot="16168388">
          <a:off x="2416253" y="1469913"/>
          <a:ext cx="336214" cy="43863"/>
        </a:xfrm>
        <a:custGeom>
          <a:avLst/>
          <a:gdLst/>
          <a:ahLst/>
          <a:cxnLst/>
          <a:rect l="0" t="0" r="0" b="0"/>
          <a:pathLst>
            <a:path>
              <a:moveTo>
                <a:pt x="0" y="21931"/>
              </a:moveTo>
              <a:lnTo>
                <a:pt x="336214" y="21931"/>
              </a:lnTo>
            </a:path>
          </a:pathLst>
        </a:custGeom>
        <a:noFill/>
        <a:ln w="1905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2575955" y="1483440"/>
        <a:ext cx="16810" cy="16810"/>
      </dsp:txXfrm>
    </dsp:sp>
    <dsp:sp modelId="{6FE9DB3D-FB5D-4D4D-A4DD-A9EC6A487D03}">
      <dsp:nvSpPr>
        <dsp:cNvPr id="0" name=""/>
        <dsp:cNvSpPr/>
      </dsp:nvSpPr>
      <dsp:spPr>
        <a:xfrm>
          <a:off x="1777694" y="-3308"/>
          <a:ext cx="1598036" cy="132707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Enfermagem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2011721" y="191037"/>
        <a:ext cx="1129982" cy="938383"/>
      </dsp:txXfrm>
    </dsp:sp>
    <dsp:sp modelId="{19D4F0C3-D59A-4889-8905-82680054F5E9}">
      <dsp:nvSpPr>
        <dsp:cNvPr id="0" name=""/>
        <dsp:cNvSpPr/>
      </dsp:nvSpPr>
      <dsp:spPr>
        <a:xfrm>
          <a:off x="3214857" y="2261207"/>
          <a:ext cx="306688" cy="43863"/>
        </a:xfrm>
        <a:custGeom>
          <a:avLst/>
          <a:gdLst/>
          <a:ahLst/>
          <a:cxnLst/>
          <a:rect l="0" t="0" r="0" b="0"/>
          <a:pathLst>
            <a:path>
              <a:moveTo>
                <a:pt x="0" y="21931"/>
              </a:moveTo>
              <a:lnTo>
                <a:pt x="306688" y="21931"/>
              </a:lnTo>
            </a:path>
          </a:pathLst>
        </a:custGeom>
        <a:noFill/>
        <a:ln w="1905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3360534" y="2275472"/>
        <a:ext cx="15334" cy="15334"/>
      </dsp:txXfrm>
    </dsp:sp>
    <dsp:sp modelId="{C2C9A896-B5C0-4702-89DB-D19C50A330D3}">
      <dsp:nvSpPr>
        <dsp:cNvPr id="0" name=""/>
        <dsp:cNvSpPr/>
      </dsp:nvSpPr>
      <dsp:spPr>
        <a:xfrm>
          <a:off x="3521546" y="1659919"/>
          <a:ext cx="1386004" cy="124644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 smtClean="0">
            <a:solidFill>
              <a:schemeClr val="bg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bg1"/>
              </a:solidFill>
            </a:rPr>
            <a:t>Farmácia</a:t>
          </a:r>
          <a:endParaRPr lang="pt-BR" sz="1400" b="1" kern="1200" dirty="0">
            <a:solidFill>
              <a:schemeClr val="bg1"/>
            </a:solidFill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900" kern="1200" dirty="0"/>
        </a:p>
      </dsp:txBody>
      <dsp:txXfrm>
        <a:off x="3724522" y="1842456"/>
        <a:ext cx="980052" cy="881366"/>
      </dsp:txXfrm>
    </dsp:sp>
    <dsp:sp modelId="{F72AA8A7-3DC3-46A1-9574-3B0D8FA8EEE1}">
      <dsp:nvSpPr>
        <dsp:cNvPr id="0" name=""/>
        <dsp:cNvSpPr/>
      </dsp:nvSpPr>
      <dsp:spPr>
        <a:xfrm rot="5400000">
          <a:off x="2403401" y="3072663"/>
          <a:ext cx="376470" cy="43863"/>
        </a:xfrm>
        <a:custGeom>
          <a:avLst/>
          <a:gdLst/>
          <a:ahLst/>
          <a:cxnLst/>
          <a:rect l="0" t="0" r="0" b="0"/>
          <a:pathLst>
            <a:path>
              <a:moveTo>
                <a:pt x="0" y="21931"/>
              </a:moveTo>
              <a:lnTo>
                <a:pt x="376470" y="21931"/>
              </a:lnTo>
            </a:path>
          </a:pathLst>
        </a:custGeom>
        <a:noFill/>
        <a:ln w="1905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2582225" y="3085183"/>
        <a:ext cx="18823" cy="18823"/>
      </dsp:txXfrm>
    </dsp:sp>
    <dsp:sp modelId="{EB778916-61FD-4DAE-82FC-8079F500B688}">
      <dsp:nvSpPr>
        <dsp:cNvPr id="0" name=""/>
        <dsp:cNvSpPr/>
      </dsp:nvSpPr>
      <dsp:spPr>
        <a:xfrm>
          <a:off x="1804597" y="3282830"/>
          <a:ext cx="1574080" cy="124644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Laboratório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2035116" y="3465367"/>
        <a:ext cx="1113042" cy="881366"/>
      </dsp:txXfrm>
    </dsp:sp>
    <dsp:sp modelId="{A4A4B80D-CA80-4CD2-A7A3-0480EC1492BD}">
      <dsp:nvSpPr>
        <dsp:cNvPr id="0" name=""/>
        <dsp:cNvSpPr/>
      </dsp:nvSpPr>
      <dsp:spPr>
        <a:xfrm rot="10800000">
          <a:off x="1730070" y="2261207"/>
          <a:ext cx="238346" cy="43863"/>
        </a:xfrm>
        <a:custGeom>
          <a:avLst/>
          <a:gdLst/>
          <a:ahLst/>
          <a:cxnLst/>
          <a:rect l="0" t="0" r="0" b="0"/>
          <a:pathLst>
            <a:path>
              <a:moveTo>
                <a:pt x="0" y="21931"/>
              </a:moveTo>
              <a:lnTo>
                <a:pt x="238346" y="21931"/>
              </a:lnTo>
            </a:path>
          </a:pathLst>
        </a:custGeom>
        <a:noFill/>
        <a:ln w="1905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1843284" y="2277180"/>
        <a:ext cx="11917" cy="11917"/>
      </dsp:txXfrm>
    </dsp:sp>
    <dsp:sp modelId="{00634FE0-2401-4DCE-A9B6-F831EE8E5183}">
      <dsp:nvSpPr>
        <dsp:cNvPr id="0" name=""/>
        <dsp:cNvSpPr/>
      </dsp:nvSpPr>
      <dsp:spPr>
        <a:xfrm>
          <a:off x="207380" y="1659919"/>
          <a:ext cx="1522689" cy="124644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Fisioterapia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430373" y="1842456"/>
        <a:ext cx="1076703" cy="8813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C0C7B-1533-422D-A586-41067291AE2A}">
      <dsp:nvSpPr>
        <dsp:cNvPr id="0" name=""/>
        <dsp:cNvSpPr/>
      </dsp:nvSpPr>
      <dsp:spPr>
        <a:xfrm>
          <a:off x="1292463" y="303730"/>
          <a:ext cx="4158688" cy="4158688"/>
        </a:xfrm>
        <a:prstGeom prst="blockArc">
          <a:avLst>
            <a:gd name="adj1" fmla="val 13800000"/>
            <a:gd name="adj2" fmla="val 16200000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A224F-805A-4D14-A220-1BCA787CBA68}">
      <dsp:nvSpPr>
        <dsp:cNvPr id="0" name=""/>
        <dsp:cNvSpPr/>
      </dsp:nvSpPr>
      <dsp:spPr>
        <a:xfrm>
          <a:off x="1292463" y="303730"/>
          <a:ext cx="4158688" cy="4158688"/>
        </a:xfrm>
        <a:prstGeom prst="blockArc">
          <a:avLst>
            <a:gd name="adj1" fmla="val 11400000"/>
            <a:gd name="adj2" fmla="val 13800000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2793E-BE45-4A09-9B22-0BA056E49BFB}">
      <dsp:nvSpPr>
        <dsp:cNvPr id="0" name=""/>
        <dsp:cNvSpPr/>
      </dsp:nvSpPr>
      <dsp:spPr>
        <a:xfrm>
          <a:off x="1285216" y="342627"/>
          <a:ext cx="4158688" cy="4158688"/>
        </a:xfrm>
        <a:prstGeom prst="blockArc">
          <a:avLst>
            <a:gd name="adj1" fmla="val 9248417"/>
            <a:gd name="adj2" fmla="val 11466430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5B0B5E-2621-4251-8AD7-ADE89161A2FB}">
      <dsp:nvSpPr>
        <dsp:cNvPr id="0" name=""/>
        <dsp:cNvSpPr/>
      </dsp:nvSpPr>
      <dsp:spPr>
        <a:xfrm>
          <a:off x="1250455" y="274207"/>
          <a:ext cx="4158688" cy="4158688"/>
        </a:xfrm>
        <a:prstGeom prst="blockArc">
          <a:avLst>
            <a:gd name="adj1" fmla="val 6866816"/>
            <a:gd name="adj2" fmla="val 9119562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D591B4-025E-4121-BB80-8A45724E57D7}">
      <dsp:nvSpPr>
        <dsp:cNvPr id="0" name=""/>
        <dsp:cNvSpPr/>
      </dsp:nvSpPr>
      <dsp:spPr>
        <a:xfrm>
          <a:off x="1346577" y="320970"/>
          <a:ext cx="4158688" cy="4158688"/>
        </a:xfrm>
        <a:prstGeom prst="blockArc">
          <a:avLst>
            <a:gd name="adj1" fmla="val 4118045"/>
            <a:gd name="adj2" fmla="val 7046304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4790A-0F28-409D-BFB8-6B2170F873FD}">
      <dsp:nvSpPr>
        <dsp:cNvPr id="0" name=""/>
        <dsp:cNvSpPr/>
      </dsp:nvSpPr>
      <dsp:spPr>
        <a:xfrm>
          <a:off x="1215453" y="377617"/>
          <a:ext cx="4158688" cy="4158688"/>
        </a:xfrm>
        <a:prstGeom prst="blockArc">
          <a:avLst>
            <a:gd name="adj1" fmla="val 1331279"/>
            <a:gd name="adj2" fmla="val 3878184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694862-6FC6-4C41-8D2F-274104C38ACD}">
      <dsp:nvSpPr>
        <dsp:cNvPr id="0" name=""/>
        <dsp:cNvSpPr/>
      </dsp:nvSpPr>
      <dsp:spPr>
        <a:xfrm>
          <a:off x="1275013" y="245213"/>
          <a:ext cx="4158688" cy="4158688"/>
        </a:xfrm>
        <a:prstGeom prst="blockArc">
          <a:avLst>
            <a:gd name="adj1" fmla="val 20839443"/>
            <a:gd name="adj2" fmla="val 1575082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1436A6-AB73-4F18-B05D-5BCE1E845877}">
      <dsp:nvSpPr>
        <dsp:cNvPr id="0" name=""/>
        <dsp:cNvSpPr/>
      </dsp:nvSpPr>
      <dsp:spPr>
        <a:xfrm>
          <a:off x="1288157" y="300106"/>
          <a:ext cx="4158688" cy="4158688"/>
        </a:xfrm>
        <a:prstGeom prst="blockArc">
          <a:avLst>
            <a:gd name="adj1" fmla="val 18609448"/>
            <a:gd name="adj2" fmla="val 20744673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A144A1-AE4E-4393-B98D-FF19F5EBA22F}">
      <dsp:nvSpPr>
        <dsp:cNvPr id="0" name=""/>
        <dsp:cNvSpPr/>
      </dsp:nvSpPr>
      <dsp:spPr>
        <a:xfrm>
          <a:off x="1292463" y="303730"/>
          <a:ext cx="4158688" cy="4158688"/>
        </a:xfrm>
        <a:prstGeom prst="blockArc">
          <a:avLst>
            <a:gd name="adj1" fmla="val 16200000"/>
            <a:gd name="adj2" fmla="val 18600000"/>
            <a:gd name="adj3" fmla="val 305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79F169-00D1-4B04-8616-EA935C7E90CB}">
      <dsp:nvSpPr>
        <dsp:cNvPr id="0" name=""/>
        <dsp:cNvSpPr/>
      </dsp:nvSpPr>
      <dsp:spPr>
        <a:xfrm>
          <a:off x="2741653" y="1752920"/>
          <a:ext cx="1260308" cy="12603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chemeClr val="bg1"/>
              </a:solidFill>
            </a:rPr>
            <a:t>Usuário</a:t>
          </a:r>
          <a:endParaRPr lang="pt-BR" sz="1800" kern="1200" dirty="0">
            <a:solidFill>
              <a:schemeClr val="bg1"/>
            </a:solidFill>
          </a:endParaRPr>
        </a:p>
      </dsp:txBody>
      <dsp:txXfrm>
        <a:off x="2926221" y="1937488"/>
        <a:ext cx="891172" cy="891172"/>
      </dsp:txXfrm>
    </dsp:sp>
    <dsp:sp modelId="{4D349F1C-25E7-457A-AD21-324358D4D0D8}">
      <dsp:nvSpPr>
        <dsp:cNvPr id="0" name=""/>
        <dsp:cNvSpPr/>
      </dsp:nvSpPr>
      <dsp:spPr>
        <a:xfrm>
          <a:off x="2671778" y="-110712"/>
          <a:ext cx="1400058" cy="8924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enfermeiro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2876812" y="19978"/>
        <a:ext cx="989990" cy="631025"/>
      </dsp:txXfrm>
    </dsp:sp>
    <dsp:sp modelId="{3F247A18-C690-48E0-939D-895E73F9E83F}">
      <dsp:nvSpPr>
        <dsp:cNvPr id="0" name=""/>
        <dsp:cNvSpPr/>
      </dsp:nvSpPr>
      <dsp:spPr>
        <a:xfrm>
          <a:off x="4246861" y="373425"/>
          <a:ext cx="882215" cy="8822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médico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4376058" y="502622"/>
        <a:ext cx="623821" cy="623821"/>
      </dsp:txXfrm>
    </dsp:sp>
    <dsp:sp modelId="{1ED00356-65F9-49B7-8C96-6DC5D6EA2508}">
      <dsp:nvSpPr>
        <dsp:cNvPr id="0" name=""/>
        <dsp:cNvSpPr/>
      </dsp:nvSpPr>
      <dsp:spPr>
        <a:xfrm>
          <a:off x="4723294" y="1340165"/>
          <a:ext cx="1257483" cy="10701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psicólogo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4907448" y="1496885"/>
        <a:ext cx="889175" cy="756714"/>
      </dsp:txXfrm>
    </dsp:sp>
    <dsp:sp modelId="{EA7E7B1E-2E10-4EDC-8BD1-7BBD34569C55}">
      <dsp:nvSpPr>
        <dsp:cNvPr id="0" name=""/>
        <dsp:cNvSpPr/>
      </dsp:nvSpPr>
      <dsp:spPr>
        <a:xfrm>
          <a:off x="4548867" y="2673378"/>
          <a:ext cx="1283782" cy="11136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assistente social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4736873" y="2836474"/>
        <a:ext cx="907770" cy="787499"/>
      </dsp:txXfrm>
    </dsp:sp>
    <dsp:sp modelId="{1327DAC3-53A7-4036-B5A4-D95C783408D3}">
      <dsp:nvSpPr>
        <dsp:cNvPr id="0" name=""/>
        <dsp:cNvSpPr/>
      </dsp:nvSpPr>
      <dsp:spPr>
        <a:xfrm>
          <a:off x="3303247" y="3645852"/>
          <a:ext cx="1737312" cy="13226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fonoaudiólogo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3557670" y="3839549"/>
        <a:ext cx="1228466" cy="935250"/>
      </dsp:txXfrm>
    </dsp:sp>
    <dsp:sp modelId="{F315063E-90FC-4E35-8924-5DD87ECA3B94}">
      <dsp:nvSpPr>
        <dsp:cNvPr id="0" name=""/>
        <dsp:cNvSpPr/>
      </dsp:nvSpPr>
      <dsp:spPr>
        <a:xfrm>
          <a:off x="1656184" y="3599241"/>
          <a:ext cx="1652443" cy="12366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fisioterapeuta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1898179" y="3780342"/>
        <a:ext cx="1168453" cy="874435"/>
      </dsp:txXfrm>
    </dsp:sp>
    <dsp:sp modelId="{CE1B637A-072A-4FD5-AB75-8971376BC12A}">
      <dsp:nvSpPr>
        <dsp:cNvPr id="0" name=""/>
        <dsp:cNvSpPr/>
      </dsp:nvSpPr>
      <dsp:spPr>
        <a:xfrm>
          <a:off x="838638" y="2808104"/>
          <a:ext cx="1366746" cy="101392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laboratório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1038793" y="2956589"/>
        <a:ext cx="966436" cy="716951"/>
      </dsp:txXfrm>
    </dsp:sp>
    <dsp:sp modelId="{914A1C96-C923-47FF-BAE9-2535D826BDD1}">
      <dsp:nvSpPr>
        <dsp:cNvPr id="0" name=""/>
        <dsp:cNvSpPr/>
      </dsp:nvSpPr>
      <dsp:spPr>
        <a:xfrm>
          <a:off x="500931" y="1586407"/>
          <a:ext cx="1708799" cy="8822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dirty="0" smtClean="0"/>
            <a:t>nutricionista</a:t>
          </a:r>
          <a:endParaRPr lang="pt-BR" sz="1300" b="1" kern="1200" dirty="0"/>
        </a:p>
      </dsp:txBody>
      <dsp:txXfrm>
        <a:off x="751179" y="1715604"/>
        <a:ext cx="1208303" cy="623821"/>
      </dsp:txXfrm>
    </dsp:sp>
    <dsp:sp modelId="{EB7A1AC2-E103-452E-BA89-5A8B74CF7081}">
      <dsp:nvSpPr>
        <dsp:cNvPr id="0" name=""/>
        <dsp:cNvSpPr/>
      </dsp:nvSpPr>
      <dsp:spPr>
        <a:xfrm>
          <a:off x="1495641" y="278199"/>
          <a:ext cx="1120008" cy="107266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chemeClr val="bg1"/>
              </a:solidFill>
            </a:rPr>
            <a:t>farmácia</a:t>
          </a:r>
          <a:endParaRPr lang="pt-BR" sz="1200" b="1" kern="1200" dirty="0">
            <a:solidFill>
              <a:schemeClr val="bg1"/>
            </a:solidFill>
          </a:endParaRPr>
        </a:p>
      </dsp:txBody>
      <dsp:txXfrm>
        <a:off x="1659662" y="435288"/>
        <a:ext cx="791966" cy="758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C0866-9C4C-43FA-A526-D9D79E92DAA9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27819-7B46-4D43-9641-8D4F17BC8B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5316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27819-7B46-4D43-9641-8D4F17BC8B94}" type="slidenum">
              <a:rPr lang="pt-BR" smtClean="0"/>
              <a:t>55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887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27819-7B46-4D43-9641-8D4F17BC8B94}" type="slidenum">
              <a:rPr lang="pt-BR" smtClean="0"/>
              <a:t>92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887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37F1235-F3E3-46CA-A9A8-88A886A5BBFB}" type="datetimeFigureOut">
              <a:rPr lang="pt-BR" smtClean="0"/>
              <a:t>26/11/2014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3AE3E74-F53C-4A26-A708-D83DFA45347F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458200" cy="2067161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700" b="1" dirty="0" smtClean="0">
                <a:latin typeface="Arial Narrow" pitchFamily="34" charset="0"/>
              </a:rPr>
              <a:t>II Encontro Estadual NASF Santa Catarina</a:t>
            </a:r>
            <a:br>
              <a:rPr lang="pt-BR" sz="3700" b="1" dirty="0" smtClean="0">
                <a:latin typeface="Arial Narrow" pitchFamily="34" charset="0"/>
              </a:rPr>
            </a:br>
            <a:r>
              <a:rPr lang="pt-BR" sz="3700" b="1" dirty="0" smtClean="0">
                <a:latin typeface="Arial Narrow" pitchFamily="34" charset="0"/>
              </a:rPr>
              <a:t>GEABS – SES/SC</a:t>
            </a:r>
            <a:br>
              <a:rPr lang="pt-BR" sz="3700" b="1" dirty="0" smtClean="0">
                <a:latin typeface="Arial Narrow" pitchFamily="34" charset="0"/>
              </a:rPr>
            </a:br>
            <a:r>
              <a:rPr lang="pt-BR" sz="3700" b="1" dirty="0" smtClean="0">
                <a:latin typeface="Arial Narrow" pitchFamily="34" charset="0"/>
              </a:rPr>
              <a:t/>
            </a:r>
            <a:br>
              <a:rPr lang="pt-BR" sz="3700" b="1" dirty="0" smtClean="0">
                <a:latin typeface="Arial Narrow" pitchFamily="34" charset="0"/>
              </a:rPr>
            </a:br>
            <a:r>
              <a:rPr lang="pt-BR" sz="3700" b="1" dirty="0">
                <a:latin typeface="Arial Narrow" pitchFamily="34" charset="0"/>
              </a:rPr>
              <a:t/>
            </a:r>
            <a:br>
              <a:rPr lang="pt-BR" sz="3700" b="1" dirty="0">
                <a:latin typeface="Arial Narrow" pitchFamily="34" charset="0"/>
              </a:rPr>
            </a:br>
            <a:r>
              <a:rPr lang="pt-BR" sz="3700" b="1" dirty="0" smtClean="0">
                <a:latin typeface="Arial Narrow" pitchFamily="34" charset="0"/>
              </a:rPr>
              <a:t>PROJETO TERAPÊUTICO SINGULAR</a:t>
            </a:r>
            <a:endParaRPr lang="pt-BR" sz="3700" b="1" dirty="0">
              <a:latin typeface="Arial Narrow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95536" y="404664"/>
            <a:ext cx="8280920" cy="11521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067944" y="4749349"/>
            <a:ext cx="4032448" cy="11556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Marcos Aurélio Maeyama</a:t>
            </a:r>
            <a:endParaRPr lang="pt-BR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8163" y="2106613"/>
            <a:ext cx="8148637" cy="3665537"/>
          </a:xfr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Diabetes</a:t>
            </a:r>
          </a:p>
          <a:p>
            <a:pPr eaLnBrk="1" hangingPunct="1">
              <a:buFont typeface="Wingdings 2" pitchFamily="18" charset="2"/>
              <a:buNone/>
            </a:pPr>
            <a:endParaRPr lang="pt-BR" sz="2800" dirty="0" smtClean="0">
              <a:latin typeface="Arial Narrow" pitchFamily="34" charset="0"/>
            </a:endParaRP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Casado			1.00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Solteiro			2.69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Viúvo			2.46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Divorciado			4.32</a:t>
            </a:r>
          </a:p>
        </p:txBody>
      </p:sp>
    </p:spTree>
    <p:extLst>
      <p:ext uri="{BB962C8B-B14F-4D97-AF65-F5344CB8AC3E}">
        <p14:creationId xmlns:p14="http://schemas.microsoft.com/office/powerpoint/2010/main" val="77777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2211388"/>
            <a:ext cx="7848600" cy="3425825"/>
          </a:xfr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Cirrose</a:t>
            </a:r>
          </a:p>
          <a:p>
            <a:pPr eaLnBrk="1" hangingPunct="1">
              <a:buFont typeface="Wingdings 2" pitchFamily="18" charset="2"/>
              <a:buNone/>
            </a:pPr>
            <a:endParaRPr lang="pt-BR" sz="4400" dirty="0" smtClean="0"/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Casado			1.00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Solteiro			3.29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Viúvo			4.61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Divorciado			8.84</a:t>
            </a:r>
          </a:p>
        </p:txBody>
      </p:sp>
    </p:spTree>
    <p:extLst>
      <p:ext uri="{BB962C8B-B14F-4D97-AF65-F5344CB8AC3E}">
        <p14:creationId xmlns:p14="http://schemas.microsoft.com/office/powerpoint/2010/main" val="77165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467544" y="1052736"/>
            <a:ext cx="8358187" cy="485775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1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r>
              <a:rPr lang="pt-BR" altLang="pt-BR" sz="2800" dirty="0">
                <a:latin typeface="Arial Narrow" pitchFamily="34" charset="0"/>
              </a:rPr>
              <a:t>Pessoas com </a:t>
            </a:r>
            <a:r>
              <a:rPr lang="pt-BR" altLang="pt-BR" sz="2800" b="1" dirty="0">
                <a:latin typeface="Arial Narrow" pitchFamily="34" charset="0"/>
              </a:rPr>
              <a:t>baixo apoio social </a:t>
            </a:r>
            <a:r>
              <a:rPr lang="pt-BR" altLang="pt-BR" sz="2800" dirty="0">
                <a:latin typeface="Arial Narrow" pitchFamily="34" charset="0"/>
              </a:rPr>
              <a:t>apresentaram maior</a:t>
            </a:r>
          </a:p>
          <a:p>
            <a:r>
              <a:rPr lang="pt-BR" altLang="pt-BR" sz="2800" dirty="0" smtClean="0">
                <a:latin typeface="Arial Narrow" pitchFamily="34" charset="0"/>
              </a:rPr>
              <a:t>prevalência </a:t>
            </a:r>
            <a:r>
              <a:rPr lang="pt-BR" altLang="pt-BR" sz="2800" dirty="0">
                <a:latin typeface="Arial Narrow" pitchFamily="34" charset="0"/>
              </a:rPr>
              <a:t>de </a:t>
            </a:r>
            <a:r>
              <a:rPr lang="pt-BR" altLang="pt-BR" sz="2800" b="1" dirty="0">
                <a:latin typeface="Arial Narrow" pitchFamily="34" charset="0"/>
              </a:rPr>
              <a:t>transtornos mentais </a:t>
            </a:r>
            <a:r>
              <a:rPr lang="pt-BR" altLang="pt-BR" sz="2800" dirty="0">
                <a:latin typeface="Arial Narrow" pitchFamily="34" charset="0"/>
              </a:rPr>
              <a:t>comuns do que as com alto apoio social. O apoio social manteve-se associado aos transtornos mentais comuns mesmo após o ajuste por idade, escolaridade e participação no mercado de trabalho (SHERMAN, 2003).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815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251520" y="836712"/>
            <a:ext cx="8568952" cy="542925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	</a:t>
            </a:r>
            <a:r>
              <a:rPr kumimoji="0" lang="pt-BR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“</a:t>
            </a: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Em um impressionante estudo de 15 anos de duração sobre o envelhecimento, o indicador mais forte de longevidade encontrado foi a satisfação no trabalho. O segundo melhor indicador foi a “felicidade geral”...Outros fatores são indubitavelmente importantes – tipo alimentação, exercício, cuidados médicos, e heranças genéticas. Mas os resultados da pesquisa sugerem que estes últimos fatores podem responder somente por 25% dos fatores de risco das doenças cardíacas, que é a maior causa de morte individual...”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(STFSHEW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apud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WAITZKIN, 1980, p. 13)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16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467544" y="1052736"/>
            <a:ext cx="8358187" cy="511256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1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>
              <a:spcAft>
                <a:spcPts val="1800"/>
              </a:spcAft>
              <a:defRPr/>
            </a:pPr>
            <a:r>
              <a:rPr lang="en-US" sz="2800" dirty="0" err="1">
                <a:latin typeface="Arial Narrow" pitchFamily="34" charset="0"/>
              </a:rPr>
              <a:t>Incidência</a:t>
            </a:r>
            <a:r>
              <a:rPr lang="en-US" sz="2800" dirty="0">
                <a:latin typeface="Arial Narrow" pitchFamily="34" charset="0"/>
              </a:rPr>
              <a:t> de </a:t>
            </a:r>
            <a:r>
              <a:rPr lang="en-US" sz="2800" b="1" dirty="0" err="1">
                <a:latin typeface="Arial Narrow" pitchFamily="34" charset="0"/>
              </a:rPr>
              <a:t>baixo</a:t>
            </a:r>
            <a:r>
              <a:rPr lang="en-US" sz="2800" b="1" dirty="0">
                <a:latin typeface="Arial Narrow" pitchFamily="34" charset="0"/>
              </a:rPr>
              <a:t> peso </a:t>
            </a:r>
            <a:r>
              <a:rPr lang="en-US" sz="2800" b="1" dirty="0" err="1">
                <a:latin typeface="Arial Narrow" pitchFamily="34" charset="0"/>
              </a:rPr>
              <a:t>ao</a:t>
            </a:r>
            <a:r>
              <a:rPr lang="en-US" sz="2800" b="1" dirty="0">
                <a:latin typeface="Arial Narrow" pitchFamily="34" charset="0"/>
              </a:rPr>
              <a:t> </a:t>
            </a:r>
            <a:r>
              <a:rPr lang="en-US" sz="2800" b="1" dirty="0" err="1">
                <a:latin typeface="Arial Narrow" pitchFamily="34" charset="0"/>
              </a:rPr>
              <a:t>nascer</a:t>
            </a:r>
            <a:r>
              <a:rPr lang="en-US" sz="2800" dirty="0">
                <a:latin typeface="Arial Narrow" pitchFamily="34" charset="0"/>
              </a:rPr>
              <a:t> </a:t>
            </a:r>
            <a:r>
              <a:rPr lang="en-US" sz="2800" dirty="0" err="1">
                <a:latin typeface="Arial Narrow" pitchFamily="34" charset="0"/>
              </a:rPr>
              <a:t>segundo</a:t>
            </a:r>
            <a:r>
              <a:rPr lang="en-US" sz="2800" dirty="0">
                <a:latin typeface="Arial Narrow" pitchFamily="34" charset="0"/>
              </a:rPr>
              <a:t> </a:t>
            </a:r>
            <a:r>
              <a:rPr lang="en-US" sz="2800" b="1" dirty="0" err="1">
                <a:latin typeface="Arial Narrow" pitchFamily="34" charset="0"/>
              </a:rPr>
              <a:t>classe</a:t>
            </a:r>
            <a:r>
              <a:rPr lang="en-US" sz="2800" b="1" dirty="0">
                <a:latin typeface="Arial Narrow" pitchFamily="34" charset="0"/>
              </a:rPr>
              <a:t> social</a:t>
            </a:r>
            <a:r>
              <a:rPr lang="en-US" sz="2800" dirty="0">
                <a:latin typeface="Arial Narrow" pitchFamily="34" charset="0"/>
              </a:rPr>
              <a:t> e </a:t>
            </a:r>
            <a:r>
              <a:rPr lang="en-US" sz="2800" b="1" dirty="0" err="1">
                <a:latin typeface="Arial Narrow" pitchFamily="34" charset="0"/>
              </a:rPr>
              <a:t>hábito</a:t>
            </a:r>
            <a:r>
              <a:rPr lang="en-US" sz="2800" b="1" dirty="0">
                <a:latin typeface="Arial Narrow" pitchFamily="34" charset="0"/>
              </a:rPr>
              <a:t> de </a:t>
            </a:r>
            <a:r>
              <a:rPr lang="en-US" sz="2800" b="1" dirty="0" err="1">
                <a:latin typeface="Arial Narrow" pitchFamily="34" charset="0"/>
              </a:rPr>
              <a:t>fumar</a:t>
            </a:r>
            <a:r>
              <a:rPr lang="en-US" sz="2800" b="1" dirty="0">
                <a:latin typeface="Arial Narrow" pitchFamily="34" charset="0"/>
              </a:rPr>
              <a:t> da </a:t>
            </a:r>
            <a:r>
              <a:rPr lang="en-US" sz="2800" b="1" dirty="0" err="1">
                <a:latin typeface="Arial Narrow" pitchFamily="34" charset="0"/>
              </a:rPr>
              <a:t>mãe</a:t>
            </a:r>
            <a:r>
              <a:rPr lang="en-US" sz="2800" dirty="0">
                <a:latin typeface="Arial Narrow" pitchFamily="34" charset="0"/>
              </a:rPr>
              <a:t>. </a:t>
            </a:r>
            <a:r>
              <a:rPr lang="en-US" sz="2800" dirty="0" err="1">
                <a:latin typeface="Arial Narrow" pitchFamily="34" charset="0"/>
              </a:rPr>
              <a:t>Ribeirão</a:t>
            </a:r>
            <a:r>
              <a:rPr lang="en-US" sz="2800" dirty="0">
                <a:latin typeface="Arial Narrow" pitchFamily="34" charset="0"/>
              </a:rPr>
              <a:t> </a:t>
            </a:r>
            <a:r>
              <a:rPr lang="en-US" sz="2800" dirty="0" err="1">
                <a:latin typeface="Arial Narrow" pitchFamily="34" charset="0"/>
              </a:rPr>
              <a:t>Preto</a:t>
            </a:r>
            <a:r>
              <a:rPr lang="en-US" sz="2800" dirty="0">
                <a:latin typeface="Arial Narrow" pitchFamily="34" charset="0"/>
              </a:rPr>
              <a:t> 1978-1979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210972"/>
              </p:ext>
            </p:extLst>
          </p:nvPr>
        </p:nvGraphicFramePr>
        <p:xfrm>
          <a:off x="973956" y="3789040"/>
          <a:ext cx="734536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454"/>
                <a:gridCol w="2448454"/>
                <a:gridCol w="2448454"/>
              </a:tblGrid>
              <a:tr h="31318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Classe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social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ñ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fumante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Fumante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Burguesia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1,91%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4,36%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Proletariado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5,93%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9,52%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Subproletariado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6,27%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12,77%</a:t>
                      </a:r>
                      <a:endParaRPr lang="pt-BR" sz="240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47" marR="9144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27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539552" y="1268760"/>
            <a:ext cx="8186737" cy="4896543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1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	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Hospitalização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por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pneumonia: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influência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de fatores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socioeconomicos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gestacionais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em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uma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coorte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crianças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no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sul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do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Brasil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– VICTORA et al, 1997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Baixa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classe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social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Baixa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escolaridade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materna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Mães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adolescentes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–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duas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vezes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Três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ou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mais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filhos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– 2,8 vezes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43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39552" y="1196752"/>
            <a:ext cx="8186737" cy="511256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Teenage pregnancy and social disadvantage: systematic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review integrating controlled trials and qualitative studies – HARDEN et al, 2009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Falta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motivação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na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escola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Baixo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poder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aquisitivo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Infância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infeliz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Baixa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expectativa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do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futuro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</a:t>
            </a: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1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212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467544" y="1052736"/>
            <a:ext cx="8358187" cy="485775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1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r>
              <a:rPr lang="pt-BR" sz="2800" dirty="0" smtClean="0">
                <a:latin typeface="Arial Narrow" pitchFamily="34" charset="0"/>
              </a:rPr>
              <a:t>BARROS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(</a:t>
            </a:r>
            <a:r>
              <a:rPr lang="pt-BR" sz="2800" noProof="0" dirty="0" smtClean="0">
                <a:latin typeface="Arial Narrow" pitchFamily="34" charset="0"/>
              </a:rPr>
              <a:t>2006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)</a:t>
            </a:r>
          </a:p>
          <a:p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r>
              <a:rPr lang="pt-BR" altLang="pt-BR" sz="2800" dirty="0" smtClean="0">
                <a:latin typeface="Arial Narrow" panose="020B0606020202030204" pitchFamily="34" charset="0"/>
              </a:rPr>
              <a:t>A </a:t>
            </a:r>
            <a:r>
              <a:rPr lang="pt-BR" altLang="pt-BR" sz="2800" b="1" dirty="0">
                <a:latin typeface="Arial Narrow" panose="020B0606020202030204" pitchFamily="34" charset="0"/>
              </a:rPr>
              <a:t>escolaridade</a:t>
            </a:r>
            <a:r>
              <a:rPr lang="pt-BR" altLang="pt-BR" sz="2800" dirty="0">
                <a:latin typeface="Arial Narrow" panose="020B0606020202030204" pitchFamily="34" charset="0"/>
              </a:rPr>
              <a:t>, ajustada para sexo, idade, cor da pele e macrorregião, mostrou que as pessoas com 0-3 anos de estudo tiveram quase duas vezes mais </a:t>
            </a:r>
            <a:r>
              <a:rPr lang="pt-BR" altLang="pt-BR" sz="2800" b="1" dirty="0">
                <a:latin typeface="Arial Narrow" panose="020B0606020202030204" pitchFamily="34" charset="0"/>
              </a:rPr>
              <a:t>doenças </a:t>
            </a:r>
            <a:r>
              <a:rPr lang="pt-BR" altLang="pt-BR" sz="2800" b="1" dirty="0" smtClean="0">
                <a:latin typeface="Arial Narrow" panose="020B0606020202030204" pitchFamily="34" charset="0"/>
              </a:rPr>
              <a:t>crônicas</a:t>
            </a:r>
            <a:r>
              <a:rPr lang="pt-BR" altLang="pt-BR" sz="2800" dirty="0" smtClean="0">
                <a:latin typeface="Arial Narrow" panose="020B0606020202030204" pitchFamily="34" charset="0"/>
              </a:rPr>
              <a:t> que </a:t>
            </a:r>
            <a:r>
              <a:rPr lang="pt-BR" altLang="pt-BR" sz="2800" dirty="0">
                <a:latin typeface="Arial Narrow" panose="020B0606020202030204" pitchFamily="34" charset="0"/>
              </a:rPr>
              <a:t>aquelas com mais de oito anos de estudo.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658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928813"/>
            <a:ext cx="8229600" cy="4929187"/>
          </a:xfrm>
        </p:spPr>
        <p:txBody>
          <a:bodyPr/>
          <a:lstStyle/>
          <a:p>
            <a:pPr>
              <a:spcAft>
                <a:spcPts val="1200"/>
              </a:spcAft>
              <a:buFont typeface="Wingdings 2" pitchFamily="18" charset="2"/>
              <a:buNone/>
            </a:pPr>
            <a:r>
              <a:rPr lang="pt-BR" altLang="pt-BR" sz="2800" dirty="0" smtClean="0">
                <a:latin typeface="Arial Narrow" pitchFamily="34" charset="0"/>
              </a:rPr>
              <a:t>   Renda e escolaridade estão fortemente associados a resultados de saúde.</a:t>
            </a:r>
          </a:p>
          <a:p>
            <a:pPr>
              <a:spcAft>
                <a:spcPts val="1200"/>
              </a:spcAft>
              <a:buFont typeface="Wingdings 2" pitchFamily="18" charset="2"/>
              <a:buNone/>
            </a:pPr>
            <a:r>
              <a:rPr lang="pt-BR" altLang="pt-BR" sz="2800" dirty="0" smtClean="0">
                <a:latin typeface="Arial Narrow" pitchFamily="34" charset="0"/>
              </a:rPr>
              <a:t>	Os efeitos do </a:t>
            </a:r>
            <a:r>
              <a:rPr lang="pt-BR" altLang="pt-BR" sz="2800" b="1" dirty="0" smtClean="0">
                <a:latin typeface="Arial Narrow" pitchFamily="34" charset="0"/>
              </a:rPr>
              <a:t>nível de instrução</a:t>
            </a:r>
            <a:r>
              <a:rPr lang="pt-BR" altLang="pt-BR" sz="2800" dirty="0" smtClean="0">
                <a:latin typeface="Arial Narrow" pitchFamily="34" charset="0"/>
              </a:rPr>
              <a:t> se manifesta de diferentes formas: na percepção dos problemas de saúde, na capacidade de entendimento das informações sobre saúde, na adoção de estilos de vida saudáveis, na adesão a procedimentos terapêuticos.</a:t>
            </a:r>
          </a:p>
          <a:p>
            <a:pPr>
              <a:spcAft>
                <a:spcPts val="1200"/>
              </a:spcAft>
              <a:buFont typeface="Wingdings 2" pitchFamily="18" charset="2"/>
              <a:buNone/>
            </a:pPr>
            <a:r>
              <a:rPr lang="pt-BR" altLang="pt-BR" sz="2800" dirty="0" smtClean="0">
                <a:latin typeface="Arial Narrow" pitchFamily="34" charset="0"/>
              </a:rPr>
              <a:t>	A </a:t>
            </a:r>
            <a:r>
              <a:rPr lang="pt-BR" altLang="pt-BR" sz="2800" b="1" dirty="0" smtClean="0">
                <a:latin typeface="Arial Narrow" pitchFamily="34" charset="0"/>
              </a:rPr>
              <a:t>renda</a:t>
            </a:r>
            <a:r>
              <a:rPr lang="pt-BR" altLang="pt-BR" sz="2800" dirty="0" smtClean="0">
                <a:latin typeface="Arial Narrow" pitchFamily="34" charset="0"/>
              </a:rPr>
              <a:t> influencia no acesso aos bens e serviços essenciais, na adoção de estilos de vida saudáveis. </a:t>
            </a:r>
          </a:p>
          <a:p>
            <a:pPr algn="just">
              <a:buFontTx/>
              <a:buNone/>
            </a:pPr>
            <a:endParaRPr lang="pt-BR" altLang="pt-BR" b="1" i="1" dirty="0" smtClean="0"/>
          </a:p>
          <a:p>
            <a:endParaRPr lang="pt-BR" altLang="pt-B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pt-BR" dirty="0" smtClean="0"/>
              <a:t>Messias (2003)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4928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500063" y="1556792"/>
            <a:ext cx="8186737" cy="360039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Little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colaboradores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, 2001</a:t>
            </a:r>
            <a:endParaRPr kumimoji="0" lang="pt-BR" sz="2800" b="1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Avaliaram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quase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800 pacientes com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dor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garganta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Aqueles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que se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sentiram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acolhidos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ouvidos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obtiveram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melhora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da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sintomatologia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dolorosa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mais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rapidamente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</a:t>
            </a: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1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09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412776"/>
            <a:ext cx="8229600" cy="5256584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pt-BR" sz="800" b="1" dirty="0" smtClean="0"/>
          </a:p>
          <a:p>
            <a:r>
              <a:rPr lang="pt-BR" b="1" dirty="0" smtClean="0">
                <a:latin typeface="Arial Narrow" pitchFamily="34" charset="0"/>
              </a:rPr>
              <a:t>Projeto Terapêutico Singular (PTS)</a:t>
            </a:r>
          </a:p>
          <a:p>
            <a:pPr marL="109728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De onde vem o PTS?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O que torna algo singular?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O que são necessidades de saúde?</a:t>
            </a:r>
          </a:p>
        </p:txBody>
      </p:sp>
    </p:spTree>
    <p:extLst>
      <p:ext uri="{BB962C8B-B14F-4D97-AF65-F5344CB8AC3E}">
        <p14:creationId xmlns:p14="http://schemas.microsoft.com/office/powerpoint/2010/main" val="427204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1556792"/>
            <a:ext cx="8229600" cy="4525962"/>
          </a:xfrm>
          <a:ln w="28575">
            <a:solidFill>
              <a:schemeClr val="tx1"/>
            </a:solidFill>
          </a:ln>
        </p:spPr>
        <p:txBody>
          <a:bodyPr/>
          <a:lstStyle/>
          <a:p>
            <a:pPr lvl="0">
              <a:buNone/>
            </a:pPr>
            <a:r>
              <a:rPr lang="pt-BR" i="1" dirty="0" smtClean="0"/>
              <a:t>  </a:t>
            </a:r>
            <a:r>
              <a:rPr lang="pt-BR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Algumas complicações do Modelo Biomédico </a:t>
            </a:r>
          </a:p>
          <a:p>
            <a:pPr eaLnBrk="1" hangingPunct="1">
              <a:buFont typeface="Wingdings 2" pitchFamily="18" charset="2"/>
              <a:buNone/>
            </a:pPr>
            <a:endParaRPr lang="pt-BR" sz="2800" b="1" i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pt-BR" sz="2800" b="1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	</a:t>
            </a:r>
            <a:r>
              <a:rPr lang="pt-BR" sz="2800" b="1" dirty="0" smtClean="0">
                <a:latin typeface="Arial Narrow" pitchFamily="34" charset="0"/>
              </a:rPr>
              <a:t>Padrão de consumo alimentar</a:t>
            </a:r>
          </a:p>
          <a:p>
            <a:pPr eaLnBrk="1" hangingPunct="1">
              <a:buFont typeface="Wingdings 2" pitchFamily="18" charset="2"/>
              <a:buNone/>
            </a:pPr>
            <a:r>
              <a:rPr lang="pt-BR" sz="2800" dirty="0" smtClean="0">
                <a:latin typeface="Arial Narrow" pitchFamily="34" charset="0"/>
              </a:rPr>
              <a:t>	A cada 1% no aumento da renda, observa-se um aumento de 0,04% das frutas, legumes e verduras na composição da dieta; por outro lado, o decréscimo de 1% no preço destes produtos aumenta sua participação na dieta em 0,2% (CLARO, 2007)</a:t>
            </a:r>
            <a:endParaRPr lang="pt-BR" sz="2800" b="1" dirty="0" smtClean="0">
              <a:latin typeface="Arial Narrow" pitchFamily="34" charset="0"/>
            </a:endParaRPr>
          </a:p>
          <a:p>
            <a:pPr eaLnBrk="1" hangingPunct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7653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980728"/>
            <a:ext cx="8229600" cy="5400600"/>
          </a:xfrm>
          <a:ln w="28575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pt-BR" sz="3000" i="1" dirty="0" smtClean="0"/>
              <a:t>  </a:t>
            </a:r>
            <a:r>
              <a:rPr lang="pt-BR" sz="3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Portanto.....</a:t>
            </a:r>
          </a:p>
          <a:p>
            <a:pPr marL="109728" indent="0" eaLnBrk="1" hangingPunct="1">
              <a:buNone/>
            </a:pPr>
            <a:endParaRPr lang="en-US" dirty="0" smtClean="0">
              <a:latin typeface="Arial Narrow" pitchFamily="34" charset="0"/>
            </a:endParaRPr>
          </a:p>
          <a:p>
            <a:pPr eaLnBrk="1" hangingPunct="1"/>
            <a:r>
              <a:rPr lang="en-US" dirty="0" smtClean="0">
                <a:latin typeface="Arial Narrow" pitchFamily="34" charset="0"/>
              </a:rPr>
              <a:t>O </a:t>
            </a:r>
            <a:r>
              <a:rPr lang="en-US" dirty="0" err="1" smtClean="0">
                <a:latin typeface="Arial Narrow" pitchFamily="34" charset="0"/>
              </a:rPr>
              <a:t>modo</a:t>
            </a:r>
            <a:r>
              <a:rPr lang="en-US" dirty="0" smtClean="0">
                <a:latin typeface="Arial Narrow" pitchFamily="34" charset="0"/>
              </a:rPr>
              <a:t> de </a:t>
            </a:r>
            <a:r>
              <a:rPr lang="en-US" dirty="0" err="1" smtClean="0">
                <a:latin typeface="Arial Narrow" pitchFamily="34" charset="0"/>
              </a:rPr>
              <a:t>vida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e </a:t>
            </a:r>
            <a:r>
              <a:rPr lang="en-US" dirty="0" err="1" smtClean="0">
                <a:latin typeface="Arial Narrow" pitchFamily="34" charset="0"/>
              </a:rPr>
              <a:t>os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estilos</a:t>
            </a:r>
            <a:r>
              <a:rPr lang="en-US" dirty="0" smtClean="0">
                <a:latin typeface="Arial Narrow" pitchFamily="34" charset="0"/>
              </a:rPr>
              <a:t> de </a:t>
            </a:r>
            <a:r>
              <a:rPr lang="en-US" dirty="0" err="1" smtClean="0">
                <a:latin typeface="Arial Narrow" pitchFamily="34" charset="0"/>
              </a:rPr>
              <a:t>vida</a:t>
            </a:r>
            <a:r>
              <a:rPr lang="en-US" dirty="0" smtClean="0">
                <a:latin typeface="Arial Narrow" pitchFamily="34" charset="0"/>
              </a:rPr>
              <a:t>;</a:t>
            </a:r>
          </a:p>
          <a:p>
            <a:pPr eaLnBrk="1" hangingPunct="1"/>
            <a:r>
              <a:rPr lang="en-US" dirty="0" smtClean="0">
                <a:latin typeface="Arial Narrow" pitchFamily="34" charset="0"/>
              </a:rPr>
              <a:t>O </a:t>
            </a:r>
            <a:r>
              <a:rPr lang="en-US" dirty="0" err="1" smtClean="0">
                <a:latin typeface="Arial Narrow" pitchFamily="34" charset="0"/>
              </a:rPr>
              <a:t>emocional</a:t>
            </a:r>
            <a:r>
              <a:rPr lang="en-US" dirty="0" smtClean="0">
                <a:latin typeface="Arial Narrow" pitchFamily="34" charset="0"/>
              </a:rPr>
              <a:t>;</a:t>
            </a:r>
          </a:p>
          <a:p>
            <a:pPr eaLnBrk="1" hangingPunct="1"/>
            <a:r>
              <a:rPr lang="en-US" dirty="0" smtClean="0">
                <a:latin typeface="Arial Narrow" pitchFamily="34" charset="0"/>
              </a:rPr>
              <a:t>O </a:t>
            </a:r>
            <a:r>
              <a:rPr lang="en-US" dirty="0" err="1" smtClean="0">
                <a:latin typeface="Arial Narrow" pitchFamily="34" charset="0"/>
              </a:rPr>
              <a:t>acolhimento</a:t>
            </a:r>
            <a:r>
              <a:rPr lang="en-US" dirty="0" smtClean="0">
                <a:latin typeface="Arial Narrow" pitchFamily="34" charset="0"/>
              </a:rPr>
              <a:t>;</a:t>
            </a:r>
          </a:p>
          <a:p>
            <a:pPr eaLnBrk="1" hangingPunct="1"/>
            <a:r>
              <a:rPr lang="en-US" dirty="0" smtClean="0">
                <a:latin typeface="Arial Narrow" pitchFamily="34" charset="0"/>
              </a:rPr>
              <a:t>O </a:t>
            </a:r>
            <a:r>
              <a:rPr lang="en-US" dirty="0" err="1" smtClean="0">
                <a:latin typeface="Arial Narrow" pitchFamily="34" charset="0"/>
              </a:rPr>
              <a:t>acesso</a:t>
            </a:r>
            <a:r>
              <a:rPr lang="en-US" dirty="0" smtClean="0">
                <a:latin typeface="Arial Narrow" pitchFamily="34" charset="0"/>
              </a:rPr>
              <a:t> a bens e </a:t>
            </a:r>
            <a:r>
              <a:rPr lang="en-US" dirty="0" err="1" smtClean="0">
                <a:latin typeface="Arial Narrow" pitchFamily="34" charset="0"/>
              </a:rPr>
              <a:t>serviços</a:t>
            </a:r>
            <a:r>
              <a:rPr lang="en-US" dirty="0" smtClean="0">
                <a:latin typeface="Arial Narrow" pitchFamily="34" charset="0"/>
              </a:rPr>
              <a:t>;</a:t>
            </a:r>
          </a:p>
          <a:p>
            <a:pPr eaLnBrk="1" hangingPunct="1"/>
            <a:r>
              <a:rPr lang="en-US" dirty="0" smtClean="0">
                <a:latin typeface="Arial Narrow" pitchFamily="34" charset="0"/>
              </a:rPr>
              <a:t>A </a:t>
            </a:r>
            <a:r>
              <a:rPr lang="en-US" dirty="0" err="1" smtClean="0">
                <a:latin typeface="Arial Narrow" pitchFamily="34" charset="0"/>
              </a:rPr>
              <a:t>representação</a:t>
            </a:r>
            <a:r>
              <a:rPr lang="en-US" dirty="0" smtClean="0">
                <a:latin typeface="Arial Narrow" pitchFamily="34" charset="0"/>
              </a:rPr>
              <a:t> e o </a:t>
            </a:r>
            <a:r>
              <a:rPr lang="en-US" dirty="0" err="1" smtClean="0">
                <a:latin typeface="Arial Narrow" pitchFamily="34" charset="0"/>
              </a:rPr>
              <a:t>entendimento</a:t>
            </a:r>
            <a:r>
              <a:rPr lang="en-US" dirty="0" smtClean="0">
                <a:latin typeface="Arial Narrow" pitchFamily="34" charset="0"/>
              </a:rPr>
              <a:t> da </a:t>
            </a:r>
            <a:r>
              <a:rPr lang="en-US" dirty="0" err="1" smtClean="0">
                <a:latin typeface="Arial Narrow" pitchFamily="34" charset="0"/>
              </a:rPr>
              <a:t>doença</a:t>
            </a:r>
            <a:r>
              <a:rPr lang="en-US" dirty="0" smtClean="0">
                <a:latin typeface="Arial Narrow" pitchFamily="34" charset="0"/>
              </a:rPr>
              <a:t>;</a:t>
            </a:r>
          </a:p>
          <a:p>
            <a:pPr eaLnBrk="1" hangingPunct="1"/>
            <a:r>
              <a:rPr lang="en-US" dirty="0" err="1" smtClean="0">
                <a:latin typeface="Arial Narrow" pitchFamily="34" charset="0"/>
              </a:rPr>
              <a:t>Ou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melhor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err="1" smtClean="0">
                <a:latin typeface="Arial Narrow" pitchFamily="34" charset="0"/>
              </a:rPr>
              <a:t>dizendo</a:t>
            </a:r>
            <a:r>
              <a:rPr lang="en-US" dirty="0" smtClean="0">
                <a:latin typeface="Arial Narrow" pitchFamily="34" charset="0"/>
              </a:rPr>
              <a:t>….</a:t>
            </a:r>
          </a:p>
          <a:p>
            <a:pPr eaLnBrk="1" hangingPunct="1"/>
            <a:endParaRPr lang="en-US" dirty="0">
              <a:latin typeface="Arial Narrow" pitchFamily="34" charset="0"/>
            </a:endParaRPr>
          </a:p>
          <a:p>
            <a:r>
              <a:rPr lang="en-US" b="1" dirty="0" smtClean="0">
                <a:latin typeface="Arial Narrow" pitchFamily="34" charset="0"/>
              </a:rPr>
              <a:t>As </a:t>
            </a:r>
            <a:r>
              <a:rPr lang="en-US" b="1" dirty="0" err="1" smtClean="0">
                <a:latin typeface="Arial Narrow" pitchFamily="34" charset="0"/>
              </a:rPr>
              <a:t>condições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 err="1" smtClean="0">
                <a:latin typeface="Arial Narrow" pitchFamily="34" charset="0"/>
              </a:rPr>
              <a:t>sociais</a:t>
            </a:r>
            <a:r>
              <a:rPr lang="en-US" b="1" dirty="0" smtClean="0">
                <a:latin typeface="Arial Narrow" pitchFamily="34" charset="0"/>
              </a:rPr>
              <a:t>…</a:t>
            </a:r>
          </a:p>
          <a:p>
            <a:pPr eaLnBrk="1" hangingPunct="1"/>
            <a:endParaRPr lang="en-US" sz="3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09728" indent="0" eaLnBrk="1" hangingPunct="1">
              <a:buNone/>
            </a:pPr>
            <a:r>
              <a:rPr lang="pt-BR" sz="3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Influenciam positivamente ou negativamente na saúde das pessoas e comunidades!!!</a:t>
            </a:r>
            <a:endParaRPr lang="en-US" sz="3000" dirty="0" smtClean="0"/>
          </a:p>
          <a:p>
            <a:pPr eaLnBrk="1" hangingPunct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929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8229600" cy="1371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t-BR" sz="48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SUS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algn="ctr">
              <a:lnSpc>
                <a:spcPct val="150000"/>
              </a:lnSpc>
              <a:buNone/>
              <a:defRPr/>
            </a:pPr>
            <a:r>
              <a:rPr lang="pt-BR" sz="3200" dirty="0">
                <a:solidFill>
                  <a:schemeClr val="tx1"/>
                </a:solidFill>
                <a:latin typeface="Arial Narrow" pitchFamily="34" charset="0"/>
                <a:sym typeface="Wingdings" pitchFamily="2" charset="2"/>
              </a:rPr>
              <a:t>Reorganização do Modelo de </a:t>
            </a:r>
            <a:r>
              <a:rPr lang="pt-BR" sz="3200" dirty="0" smtClean="0">
                <a:solidFill>
                  <a:schemeClr val="tx1"/>
                </a:solidFill>
                <a:latin typeface="Arial Narrow" pitchFamily="34" charset="0"/>
                <a:sym typeface="Wingdings" pitchFamily="2" charset="2"/>
              </a:rPr>
              <a:t>Atenção para </a:t>
            </a:r>
            <a:r>
              <a:rPr lang="en-US" sz="3200" dirty="0" err="1" smtClean="0">
                <a:solidFill>
                  <a:schemeClr val="tx1"/>
                </a:solidFill>
                <a:latin typeface="Arial Narrow" pitchFamily="34" charset="0"/>
                <a:sym typeface="Wingdings" pitchFamily="2" charset="2"/>
              </a:rPr>
              <a:t>abordagem</a:t>
            </a:r>
            <a:r>
              <a:rPr lang="en-US" sz="3200" dirty="0" smtClean="0">
                <a:solidFill>
                  <a:schemeClr val="tx1"/>
                </a:solidFill>
                <a:latin typeface="Arial Narrow" pitchFamily="34" charset="0"/>
                <a:sym typeface="Wingdings" pitchFamily="2" charset="2"/>
              </a:rPr>
              <a:t> integral do </a:t>
            </a:r>
            <a:r>
              <a:rPr lang="en-US" sz="3200" dirty="0" err="1" smtClean="0">
                <a:solidFill>
                  <a:schemeClr val="tx1"/>
                </a:solidFill>
                <a:latin typeface="Arial Narrow" pitchFamily="34" charset="0"/>
                <a:sym typeface="Wingdings" pitchFamily="2" charset="2"/>
              </a:rPr>
              <a:t>processo</a:t>
            </a:r>
            <a:r>
              <a:rPr lang="en-US" sz="3200" dirty="0" smtClean="0">
                <a:solidFill>
                  <a:schemeClr val="tx1"/>
                </a:solidFill>
                <a:latin typeface="Arial Narrow" pitchFamily="34" charset="0"/>
                <a:sym typeface="Wingdings" pitchFamily="2" charset="2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Arial Narrow" pitchFamily="34" charset="0"/>
                <a:sym typeface="Wingdings" pitchFamily="2" charset="2"/>
              </a:rPr>
              <a:t>saúde-doença</a:t>
            </a:r>
            <a:endParaRPr lang="en-US" sz="3200" dirty="0">
              <a:solidFill>
                <a:schemeClr val="tx1"/>
              </a:solidFill>
              <a:latin typeface="Arial Narrow" pitchFamily="34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Wingdings" pitchFamily="2" charset="2"/>
              <a:buNone/>
              <a:defRPr/>
            </a:pP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50815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6384150" y="2348880"/>
            <a:ext cx="2016125" cy="5767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 Narrow" pitchFamily="34" charset="0"/>
              </a:rPr>
              <a:t>PROCESSO DE TRABALHO</a:t>
            </a:r>
          </a:p>
        </p:txBody>
      </p:sp>
      <p:sp>
        <p:nvSpPr>
          <p:cNvPr id="6" name="Retângulo 5"/>
          <p:cNvSpPr/>
          <p:nvPr/>
        </p:nvSpPr>
        <p:spPr>
          <a:xfrm>
            <a:off x="899592" y="2348880"/>
            <a:ext cx="1727200" cy="5594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 Narrow" pitchFamily="34" charset="0"/>
              </a:rPr>
              <a:t>PROCESSO </a:t>
            </a:r>
          </a:p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 Narrow" pitchFamily="34" charset="0"/>
              </a:rPr>
              <a:t>DE GESTÃO</a:t>
            </a:r>
          </a:p>
        </p:txBody>
      </p:sp>
      <p:sp>
        <p:nvSpPr>
          <p:cNvPr id="7" name="Retângulo 6"/>
          <p:cNvSpPr/>
          <p:nvPr/>
        </p:nvSpPr>
        <p:spPr>
          <a:xfrm>
            <a:off x="3419574" y="2835200"/>
            <a:ext cx="2089150" cy="5928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 Narrow" pitchFamily="34" charset="0"/>
              </a:rPr>
              <a:t>PRÁTICA PROFISSIONAL</a:t>
            </a:r>
          </a:p>
        </p:txBody>
      </p:sp>
      <p:cxnSp>
        <p:nvCxnSpPr>
          <p:cNvPr id="10" name="Conector reto 9"/>
          <p:cNvCxnSpPr>
            <a:stCxn id="6" idx="3"/>
            <a:endCxn id="7" idx="1"/>
          </p:cNvCxnSpPr>
          <p:nvPr/>
        </p:nvCxnSpPr>
        <p:spPr>
          <a:xfrm>
            <a:off x="2626792" y="2628593"/>
            <a:ext cx="792782" cy="503036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/>
          <p:cNvCxnSpPr>
            <a:stCxn id="7" idx="3"/>
            <a:endCxn id="5" idx="1"/>
          </p:cNvCxnSpPr>
          <p:nvPr/>
        </p:nvCxnSpPr>
        <p:spPr>
          <a:xfrm flipV="1">
            <a:off x="5508724" y="2637235"/>
            <a:ext cx="875426" cy="49439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>
            <a:stCxn id="6" idx="3"/>
            <a:endCxn id="5" idx="1"/>
          </p:cNvCxnSpPr>
          <p:nvPr/>
        </p:nvCxnSpPr>
        <p:spPr>
          <a:xfrm>
            <a:off x="2626792" y="2628593"/>
            <a:ext cx="3757358" cy="8642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eta para baixo 12"/>
          <p:cNvSpPr/>
          <p:nvPr/>
        </p:nvSpPr>
        <p:spPr>
          <a:xfrm>
            <a:off x="4325290" y="3502025"/>
            <a:ext cx="360362" cy="288925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graphicFrame>
        <p:nvGraphicFramePr>
          <p:cNvPr id="16" name="Diagrama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758982"/>
              </p:ext>
            </p:extLst>
          </p:nvPr>
        </p:nvGraphicFramePr>
        <p:xfrm>
          <a:off x="251520" y="3933056"/>
          <a:ext cx="8820472" cy="280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" name="Seta para baixo 2"/>
          <p:cNvSpPr/>
          <p:nvPr/>
        </p:nvSpPr>
        <p:spPr>
          <a:xfrm>
            <a:off x="473221" y="445125"/>
            <a:ext cx="8064500" cy="187220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pt-BR" sz="2800" b="1" dirty="0" smtClean="0">
                <a:solidFill>
                  <a:schemeClr val="tx1"/>
                </a:solidFill>
                <a:latin typeface="Arial Narrow" pitchFamily="34" charset="0"/>
              </a:rPr>
              <a:t>INTEGRALIDADE</a:t>
            </a:r>
          </a:p>
          <a:p>
            <a:pPr algn="ctr">
              <a:defRPr/>
            </a:pPr>
            <a:r>
              <a:rPr lang="pt-BR" sz="2400" b="1" dirty="0" smtClean="0">
                <a:solidFill>
                  <a:schemeClr val="tx1"/>
                </a:solidFill>
                <a:latin typeface="Arial Narrow" pitchFamily="34" charset="0"/>
              </a:rPr>
              <a:t>Atender a necessidade do outro</a:t>
            </a:r>
          </a:p>
          <a:p>
            <a:pPr algn="ctr">
              <a:defRPr/>
            </a:pPr>
            <a:r>
              <a:rPr lang="pt-BR" sz="2400" b="1" dirty="0" smtClean="0">
                <a:solidFill>
                  <a:schemeClr val="tx1"/>
                </a:solidFill>
                <a:latin typeface="Arial Narrow" pitchFamily="34" charset="0"/>
              </a:rPr>
              <a:t>Conceito ampliado de saúde</a:t>
            </a:r>
          </a:p>
          <a:p>
            <a:pPr algn="ctr">
              <a:defRPr/>
            </a:pPr>
            <a:endParaRPr lang="pt-BR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863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200" dirty="0" smtClean="0">
                <a:latin typeface="Arial Narrow" pitchFamily="34" charset="0"/>
              </a:rPr>
              <a:t>Como é a clínica tradicional?</a:t>
            </a:r>
            <a:endParaRPr lang="pt-BR" sz="3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37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  <a:endParaRPr lang="pt-BR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Explicação biológica do processo </a:t>
            </a:r>
            <a:r>
              <a:rPr lang="pt-BR" b="1" dirty="0">
                <a:latin typeface="Arial Narrow" pitchFamily="34" charset="0"/>
              </a:rPr>
              <a:t>saúde-doença</a:t>
            </a:r>
            <a:r>
              <a:rPr lang="pt-BR" dirty="0">
                <a:latin typeface="Arial Narrow" pitchFamily="34" charset="0"/>
              </a:rPr>
              <a:t> </a:t>
            </a:r>
            <a:endParaRPr lang="pt-BR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pt-BR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Busca por sinais e sintomas para o diagnóstico;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Pressupõe uma regularidade dos fenômenos;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Tratamento baseado em protocolos clínicos;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Objetivação da relação médico-paciente;</a:t>
            </a:r>
          </a:p>
          <a:p>
            <a:pPr marL="109728" lvl="0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Valorização </a:t>
            </a:r>
            <a:r>
              <a:rPr lang="pt-BR" dirty="0">
                <a:latin typeface="Arial Narrow" pitchFamily="34" charset="0"/>
              </a:rPr>
              <a:t>da tecnologia </a:t>
            </a:r>
            <a:r>
              <a:rPr lang="pt-BR" dirty="0" smtClean="0">
                <a:latin typeface="Arial Narrow" pitchFamily="34" charset="0"/>
              </a:rPr>
              <a:t>dura.</a:t>
            </a:r>
          </a:p>
          <a:p>
            <a:pPr marL="109728" lvl="0" indent="0">
              <a:spcAft>
                <a:spcPts val="12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Conhecimento científico soberano</a:t>
            </a:r>
            <a:endParaRPr lang="pt-BR" dirty="0">
              <a:latin typeface="Arial Narrow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5345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  <p:sp>
        <p:nvSpPr>
          <p:cNvPr id="6349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O modelo freqüentemente ensinado na escola médica acentua o valor da anamnese dirigida através do preenchimento de formulários impressos. </a:t>
            </a:r>
          </a:p>
          <a:p>
            <a:pPr marL="109728" indent="0">
              <a:spcAft>
                <a:spcPts val="18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>
                <a:latin typeface="Arial Narrow" pitchFamily="34" charset="0"/>
              </a:rPr>
              <a:t>O discurso do paciente, suas emoções, o que mais o preocupa e os seus conflitos não encontram espaço nos pequenos campos a serem preenchidos</a:t>
            </a:r>
            <a:endParaRPr lang="pt-BR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04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Modelo Biomédico</a:t>
            </a:r>
            <a:endParaRPr lang="pt-BR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t-BR" b="1" dirty="0" smtClean="0">
                <a:latin typeface="Arial Narrow" pitchFamily="34" charset="0"/>
              </a:rPr>
              <a:t>Protocolos</a:t>
            </a:r>
          </a:p>
          <a:p>
            <a:pPr marL="109728" indent="0">
              <a:buNone/>
            </a:pPr>
            <a:endParaRPr lang="pt-BR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Tratar uma gastrite</a:t>
            </a:r>
          </a:p>
          <a:p>
            <a:pPr marL="109728" indent="0">
              <a:buNone/>
            </a:pPr>
            <a:endParaRPr lang="pt-BR" dirty="0" smtClean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Tratar uma depressão</a:t>
            </a:r>
          </a:p>
          <a:p>
            <a:endParaRPr lang="pt-BR" dirty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Tratar uma lombalgia</a:t>
            </a:r>
          </a:p>
          <a:p>
            <a:pPr marL="109728" indent="0">
              <a:buNone/>
            </a:pPr>
            <a:endParaRPr lang="pt-BR" dirty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Tratar uma obesidade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695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ítulo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  <p:sp>
        <p:nvSpPr>
          <p:cNvPr id="6553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Interrupção nos 18 segundos....</a:t>
            </a:r>
          </a:p>
        </p:txBody>
      </p:sp>
    </p:spTree>
    <p:extLst>
      <p:ext uri="{BB962C8B-B14F-4D97-AF65-F5344CB8AC3E}">
        <p14:creationId xmlns:p14="http://schemas.microsoft.com/office/powerpoint/2010/main" val="386947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937624"/>
          </a:xfrm>
        </p:spPr>
        <p:txBody>
          <a:bodyPr/>
          <a:lstStyle/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Quais são os sinais e sintomas da Hirpertensão Arterial Sistêmica?</a:t>
            </a:r>
          </a:p>
          <a:p>
            <a:endParaRPr lang="pt-BR" dirty="0" smtClean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Qual o protocolo de tratamento da HAS?</a:t>
            </a:r>
            <a:endParaRPr lang="pt-BR" dirty="0">
              <a:latin typeface="Arial Narrow" pitchFamily="34" charset="0"/>
            </a:endParaRPr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</p:spTree>
    <p:extLst>
      <p:ext uri="{BB962C8B-B14F-4D97-AF65-F5344CB8AC3E}">
        <p14:creationId xmlns:p14="http://schemas.microsoft.com/office/powerpoint/2010/main" val="14989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412776"/>
            <a:ext cx="8229600" cy="5256584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pt-BR" sz="800" b="1" dirty="0" smtClean="0"/>
          </a:p>
          <a:p>
            <a:r>
              <a:rPr lang="pt-BR" b="1" dirty="0" smtClean="0">
                <a:latin typeface="Arial Narrow" pitchFamily="34" charset="0"/>
              </a:rPr>
              <a:t>Para entender......</a:t>
            </a:r>
          </a:p>
          <a:p>
            <a:pPr marL="109728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Processo saúde-doença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Clínica Ampliada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b="1" dirty="0" smtClean="0">
                <a:solidFill>
                  <a:schemeClr val="tx1"/>
                </a:solidFill>
                <a:latin typeface="Arial Narrow" pitchFamily="34" charset="0"/>
              </a:rPr>
              <a:t>Projeto Terapêutico Singular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Gestão do Cuidado</a:t>
            </a:r>
          </a:p>
        </p:txBody>
      </p:sp>
    </p:spTree>
    <p:extLst>
      <p:ext uri="{BB962C8B-B14F-4D97-AF65-F5344CB8AC3E}">
        <p14:creationId xmlns:p14="http://schemas.microsoft.com/office/powerpoint/2010/main" val="38761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Paciente retorna com pressão arterial descontrolada.....</a:t>
            </a:r>
          </a:p>
          <a:p>
            <a:endParaRPr lang="pt-BR" dirty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Qual é a postura do profissional?</a:t>
            </a:r>
          </a:p>
          <a:p>
            <a:pPr marL="109728" indent="0">
              <a:spcAft>
                <a:spcPts val="1200"/>
              </a:spcAft>
              <a:buNone/>
            </a:pPr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</p:spTree>
    <p:extLst>
      <p:ext uri="{BB962C8B-B14F-4D97-AF65-F5344CB8AC3E}">
        <p14:creationId xmlns:p14="http://schemas.microsoft.com/office/powerpoint/2010/main" val="39541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1" dirty="0">
                <a:latin typeface="Arial Narrow" pitchFamily="34" charset="0"/>
              </a:rPr>
              <a:t>Desculpas para o insucesso </a:t>
            </a:r>
            <a:r>
              <a:rPr lang="pt-BR" b="1" dirty="0" smtClean="0">
                <a:latin typeface="Arial Narrow" pitchFamily="34" charset="0"/>
              </a:rPr>
              <a:t>....</a:t>
            </a:r>
          </a:p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Paciente </a:t>
            </a:r>
            <a:r>
              <a:rPr lang="pt-BR" dirty="0">
                <a:latin typeface="Arial Narrow" pitchFamily="34" charset="0"/>
              </a:rPr>
              <a:t>não </a:t>
            </a:r>
            <a:r>
              <a:rPr lang="pt-BR" dirty="0" smtClean="0">
                <a:latin typeface="Arial Narrow" pitchFamily="34" charset="0"/>
              </a:rPr>
              <a:t>entende (burro?);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Paciente </a:t>
            </a:r>
            <a:r>
              <a:rPr lang="pt-BR" dirty="0">
                <a:latin typeface="Arial Narrow" pitchFamily="34" charset="0"/>
              </a:rPr>
              <a:t>não </a:t>
            </a:r>
            <a:r>
              <a:rPr lang="pt-BR" dirty="0" smtClean="0">
                <a:latin typeface="Arial Narrow" pitchFamily="34" charset="0"/>
              </a:rPr>
              <a:t>coopera;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Paciente teimoso;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Eu </a:t>
            </a:r>
            <a:r>
              <a:rPr lang="pt-BR" dirty="0">
                <a:latin typeface="Arial Narrow" pitchFamily="34" charset="0"/>
              </a:rPr>
              <a:t>fiz a minha </a:t>
            </a:r>
            <a:r>
              <a:rPr lang="pt-BR" dirty="0" smtClean="0">
                <a:latin typeface="Arial Narrow" pitchFamily="34" charset="0"/>
              </a:rPr>
              <a:t>parte....</a:t>
            </a:r>
            <a:endParaRPr lang="pt-BR" dirty="0">
              <a:latin typeface="Arial Narrow" pitchFamily="34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</p:spTree>
    <p:extLst>
      <p:ext uri="{BB962C8B-B14F-4D97-AF65-F5344CB8AC3E}">
        <p14:creationId xmlns:p14="http://schemas.microsoft.com/office/powerpoint/2010/main" val="281917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pt-BR" dirty="0" smtClean="0"/>
              <a:t>Existe protocolo pra isso??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 </a:t>
            </a:r>
            <a:r>
              <a:rPr lang="pt-BR" dirty="0">
                <a:latin typeface="Arial Narrow" pitchFamily="34" charset="0"/>
              </a:rPr>
              <a:t>se o paciente não toma o remédio pq ele acha que está bom </a:t>
            </a:r>
            <a:r>
              <a:rPr lang="pt-BR" dirty="0" smtClean="0">
                <a:latin typeface="Arial Narrow" pitchFamily="34" charset="0"/>
              </a:rPr>
              <a:t>pois </a:t>
            </a:r>
            <a:r>
              <a:rPr lang="pt-BR" dirty="0">
                <a:latin typeface="Arial Narrow" pitchFamily="34" charset="0"/>
              </a:rPr>
              <a:t>não sente nada? </a:t>
            </a:r>
            <a:endParaRPr lang="pt-BR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 </a:t>
            </a:r>
            <a:r>
              <a:rPr lang="pt-BR" dirty="0">
                <a:latin typeface="Arial Narrow" pitchFamily="34" charset="0"/>
              </a:rPr>
              <a:t>se o paciente sente algum desconforto e não toma direito o remédio? </a:t>
            </a:r>
            <a:endParaRPr lang="pt-BR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 se </a:t>
            </a:r>
            <a:r>
              <a:rPr lang="pt-BR" dirty="0">
                <a:latin typeface="Arial Narrow" pitchFamily="34" charset="0"/>
              </a:rPr>
              <a:t>ele </a:t>
            </a:r>
            <a:r>
              <a:rPr lang="pt-BR" dirty="0" smtClean="0">
                <a:latin typeface="Arial Narrow" pitchFamily="34" charset="0"/>
              </a:rPr>
              <a:t>não consegue comer uma comida ¨sem gosto¨ e não faz a dieta hipossódica?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 se ele não gosta de fazer caminhada?</a:t>
            </a: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9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ítulo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  <p:sp>
        <p:nvSpPr>
          <p:cNvPr id="6656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81339"/>
          </a:xfrm>
        </p:spPr>
        <p:txBody>
          <a:bodyPr/>
          <a:lstStyle/>
          <a:p>
            <a:pPr lvl="1">
              <a:spcAft>
                <a:spcPts val="18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O que está acontecendo? (med)</a:t>
            </a:r>
          </a:p>
          <a:p>
            <a:pPr lvl="1">
              <a:spcAft>
                <a:spcPts val="1800"/>
              </a:spcAft>
            </a:pPr>
            <a:r>
              <a:rPr lang="pt-BR" sz="2800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Medi a pressão outro dia e estava 20 por 11. (pac)</a:t>
            </a:r>
          </a:p>
          <a:p>
            <a:pPr lvl="1">
              <a:spcAft>
                <a:spcPts val="18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Já teve pressão alta antes (med)</a:t>
            </a:r>
          </a:p>
          <a:p>
            <a:pPr lvl="1">
              <a:spcAft>
                <a:spcPts val="1800"/>
              </a:spcAft>
            </a:pPr>
            <a:r>
              <a:rPr lang="pt-BR" sz="2800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Uns tempos atrás eu medi e uma vez me disseram que estava alta, mas depois não tive mais nada. (pac)</a:t>
            </a:r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44835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758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Pressão alta não tem cura, tem controle com dieta, caminhada, evitar nervoso. (med)</a:t>
            </a:r>
          </a:p>
          <a:p>
            <a:pPr lvl="1">
              <a:spcAft>
                <a:spcPts val="1200"/>
              </a:spcAft>
            </a:pPr>
            <a:r>
              <a:rPr lang="pt-BR" sz="2800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Mas o difícil é evitar o nervoso. (pac)</a:t>
            </a:r>
          </a:p>
          <a:p>
            <a:pPr lvl="1"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Tem inchaço na perna? (med)</a:t>
            </a:r>
          </a:p>
          <a:p>
            <a:pPr lvl="1">
              <a:spcAft>
                <a:spcPts val="1200"/>
              </a:spcAft>
            </a:pPr>
            <a:r>
              <a:rPr lang="pt-BR" sz="2800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Só quando viajo. (pac)</a:t>
            </a:r>
          </a:p>
          <a:p>
            <a:pPr lvl="1"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Aumentou de peso ultimamente? (med</a:t>
            </a:r>
            <a:r>
              <a:rPr lang="pt-BR" sz="2800" dirty="0" smtClean="0">
                <a:latin typeface="Arial Narrow" pitchFamily="34" charset="0"/>
                <a:cs typeface="Times New Roman" pitchFamily="18" charset="0"/>
              </a:rPr>
              <a:t>)</a:t>
            </a:r>
          </a:p>
          <a:p>
            <a:pPr lvl="1">
              <a:spcAft>
                <a:spcPts val="1200"/>
              </a:spcAft>
            </a:pPr>
            <a:r>
              <a:rPr lang="pt-BR" sz="2800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Não. (pac)</a:t>
            </a:r>
            <a:endParaRPr lang="pt-BR" sz="28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24276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ítulo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68611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spcAft>
                <a:spcPts val="1800"/>
              </a:spcAft>
            </a:pPr>
            <a:r>
              <a:rPr lang="pt-BR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Alguém mais na família com problema? (med)</a:t>
            </a:r>
          </a:p>
          <a:p>
            <a:pPr lvl="1">
              <a:spcAft>
                <a:spcPts val="1800"/>
              </a:spcAft>
            </a:pPr>
            <a:r>
              <a:rPr lang="pt-BR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Minhas irmãs tem triglicerídeos alto e diabetes. (pac)</a:t>
            </a:r>
          </a:p>
          <a:p>
            <a:pPr lvl="1">
              <a:spcAft>
                <a:spcPts val="1800"/>
              </a:spcAft>
            </a:pPr>
            <a:r>
              <a:rPr lang="pt-BR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Quando fez papanicolau? (med)</a:t>
            </a:r>
          </a:p>
          <a:p>
            <a:pPr lvl="1">
              <a:spcAft>
                <a:spcPts val="1800"/>
              </a:spcAft>
            </a:pPr>
            <a:r>
              <a:rPr lang="pt-BR" dirty="0" smtClean="0">
                <a:solidFill>
                  <a:srgbClr val="0070C0"/>
                </a:solidFill>
                <a:latin typeface="Arial Narrow" pitchFamily="34" charset="0"/>
                <a:cs typeface="Times New Roman" pitchFamily="18" charset="0"/>
              </a:rPr>
              <a:t>Faz muitos anos que não faço. (pac)</a:t>
            </a:r>
          </a:p>
          <a:p>
            <a:pPr lvl="1">
              <a:spcAft>
                <a:spcPts val="1800"/>
              </a:spcAft>
            </a:pPr>
            <a:r>
              <a:rPr lang="pt-BR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Vamos marcar um para colher porque previne o câncer de colo de útero e também para fazer o exame de mama (med)</a:t>
            </a:r>
          </a:p>
          <a:p>
            <a:pPr lvl="1">
              <a:spcAft>
                <a:spcPts val="1800"/>
              </a:spcAft>
            </a:pPr>
            <a:endParaRPr lang="pt-BR" dirty="0" smtClean="0">
              <a:solidFill>
                <a:srgbClr val="0070C0"/>
              </a:solidFill>
              <a:latin typeface="Arial Narrow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12597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ítulo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963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pt-BR" dirty="0">
              <a:latin typeface="Arial Narrow" pitchFamily="34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pt-BR" dirty="0" smtClean="0">
              <a:latin typeface="Arial Narrow" pitchFamily="34" charset="0"/>
              <a:cs typeface="Times New Roman" pitchFamily="18" charset="0"/>
            </a:endParaRPr>
          </a:p>
          <a:p>
            <a:pPr lvl="1">
              <a:buFont typeface="Wingdings" pitchFamily="2" charset="2"/>
              <a:buNone/>
            </a:pPr>
            <a:r>
              <a:rPr lang="pt-BR" sz="32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Ao final da consulta o médico propõe exames, recomendações e medicação para HAS.</a:t>
            </a:r>
          </a:p>
          <a:p>
            <a:pPr>
              <a:buFont typeface="Wingdings" pitchFamily="2" charset="2"/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469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Mulher de 36 anos</a:t>
            </a: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Coleta de citopatológico </a:t>
            </a:r>
            <a:endParaRPr lang="pt-BR" dirty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5 anos sem realizar o exame.</a:t>
            </a: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Alega não ter vindo porque estava tudo bem.</a:t>
            </a: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Marcou o exame por presença de corrimento.</a:t>
            </a:r>
          </a:p>
          <a:p>
            <a:pPr marL="109728" indent="0">
              <a:buNone/>
            </a:pPr>
            <a:endParaRPr lang="pt-BR" dirty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b="1" dirty="0" smtClean="0">
                <a:latin typeface="Arial Narrow" pitchFamily="34" charset="0"/>
              </a:rPr>
              <a:t>O que implica esse caso?</a:t>
            </a:r>
          </a:p>
          <a:p>
            <a:pPr marL="109728" indent="0">
              <a:buNone/>
            </a:pP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13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Mulher 35 </a:t>
            </a:r>
            <a:r>
              <a:rPr lang="pt-BR" dirty="0">
                <a:latin typeface="Arial Narrow" pitchFamily="34" charset="0"/>
              </a:rPr>
              <a:t>anos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Diabética há 5 anos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Não consegue controlar sua glicemia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Recebeu informações básicas sobre alimentação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Relata que tirou o açúçar da alimentação, mas durante a conversa relata ainda que come macarrão, batata “salgada”, entre outros carboidratos.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51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Mulher 23 anos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Filho de 2 meses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Amamentou de forma exclusiva até 1 mês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Recebeu informações básicas sobre alimentação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Relata que tirou parou de amamentar porque o leite era “fraco”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00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4824536" cy="116124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CONTEXTO</a:t>
            </a:r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412776"/>
            <a:ext cx="8229600" cy="5256584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</a:pPr>
            <a:endParaRPr lang="pt-BR" sz="800" b="1" dirty="0" smtClean="0"/>
          </a:p>
          <a:p>
            <a:r>
              <a:rPr lang="pt-BR" b="1" dirty="0" smtClean="0">
                <a:latin typeface="Arial Narrow" pitchFamily="34" charset="0"/>
              </a:rPr>
              <a:t>MODELO BIOMÉDICO</a:t>
            </a:r>
          </a:p>
          <a:p>
            <a:pPr marL="109728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Biologicista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Curativista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Individualista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Mecanicista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Fragmentador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Especialização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Tecnificação do ato médico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Hospitalocêntrico</a:t>
            </a:r>
          </a:p>
        </p:txBody>
      </p:sp>
    </p:spTree>
    <p:extLst>
      <p:ext uri="{BB962C8B-B14F-4D97-AF65-F5344CB8AC3E}">
        <p14:creationId xmlns:p14="http://schemas.microsoft.com/office/powerpoint/2010/main" val="336625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Pesquisa em Salvador sobre gravidez 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latin typeface="Arial Narrow" pitchFamily="34" charset="0"/>
              </a:rPr>
              <a:t>	</a:t>
            </a:r>
            <a:r>
              <a:rPr lang="pt-BR" dirty="0" smtClean="0">
                <a:latin typeface="Arial Narrow" pitchFamily="34" charset="0"/>
              </a:rPr>
              <a:t>- Média de idade 24 anos;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latin typeface="Arial Narrow" pitchFamily="34" charset="0"/>
              </a:rPr>
              <a:t>	</a:t>
            </a:r>
            <a:r>
              <a:rPr lang="pt-BR" dirty="0" smtClean="0">
                <a:latin typeface="Arial Narrow" pitchFamily="34" charset="0"/>
              </a:rPr>
              <a:t>- 66% não planejada.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>
                <a:latin typeface="Arial Narrow" pitchFamily="34" charset="0"/>
              </a:rPr>
              <a:t>Pesquisa </a:t>
            </a:r>
            <a:r>
              <a:rPr lang="pt-BR" dirty="0" smtClean="0">
                <a:latin typeface="Arial Narrow" pitchFamily="34" charset="0"/>
              </a:rPr>
              <a:t>na periferia de Sorocaba </a:t>
            </a:r>
            <a:r>
              <a:rPr lang="pt-BR" dirty="0">
                <a:latin typeface="Arial Narrow" pitchFamily="34" charset="0"/>
              </a:rPr>
              <a:t>sobre gravidez 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 smtClean="0">
                <a:latin typeface="Arial Narrow" pitchFamily="34" charset="0"/>
              </a:rPr>
              <a:t>	- 60% não planejada;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latin typeface="Arial Narrow" pitchFamily="34" charset="0"/>
              </a:rPr>
              <a:t>	</a:t>
            </a:r>
            <a:r>
              <a:rPr lang="pt-BR" dirty="0" smtClean="0">
                <a:latin typeface="Arial Narrow" pitchFamily="34" charset="0"/>
              </a:rPr>
              <a:t>- 64% utilizava ACO e 21% preservativo;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latin typeface="Arial Narrow" pitchFamily="34" charset="0"/>
              </a:rPr>
              <a:t>	</a:t>
            </a:r>
            <a:r>
              <a:rPr lang="pt-BR" dirty="0" smtClean="0">
                <a:latin typeface="Arial Narrow" pitchFamily="34" charset="0"/>
              </a:rPr>
              <a:t>- 14% não utilizava nenhum método.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31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Clínica Tradicional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Mulher </a:t>
            </a:r>
            <a:r>
              <a:rPr lang="pt-BR" sz="3000" dirty="0">
                <a:latin typeface="Arial Narrow" pitchFamily="34" charset="0"/>
              </a:rPr>
              <a:t>38 anos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Sintomatologia</a:t>
            </a:r>
            <a:r>
              <a:rPr lang="pt-BR" sz="3000" dirty="0">
                <a:latin typeface="Arial Narrow" pitchFamily="34" charset="0"/>
              </a:rPr>
              <a:t>: dor no corpo, espontânea, </a:t>
            </a:r>
            <a:r>
              <a:rPr lang="pt-BR" sz="3000" dirty="0" smtClean="0">
                <a:latin typeface="Arial Narrow" pitchFamily="34" charset="0"/>
              </a:rPr>
              <a:t>perene. Afastada </a:t>
            </a:r>
            <a:r>
              <a:rPr lang="pt-BR" sz="3000" dirty="0">
                <a:latin typeface="Arial Narrow" pitchFamily="34" charset="0"/>
              </a:rPr>
              <a:t>do serviço por uma dor localizada, nos tendões das mãos, supostamente pelo trabalho. Diminuição do desejo sexual. Dificuldade para dormir e dificuldade para manter o sono. 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Ortopedista</a:t>
            </a:r>
            <a:r>
              <a:rPr lang="pt-BR" sz="3000" dirty="0">
                <a:latin typeface="Arial Narrow" pitchFamily="34" charset="0"/>
              </a:rPr>
              <a:t>: DORT (analgésico e antinflamatório)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Psquiatra</a:t>
            </a:r>
            <a:r>
              <a:rPr lang="pt-BR" sz="3000" dirty="0">
                <a:latin typeface="Arial Narrow" pitchFamily="34" charset="0"/>
              </a:rPr>
              <a:t>: Depressão (Fluoxetina e Clonazepam)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Reumatologista</a:t>
            </a:r>
            <a:r>
              <a:rPr lang="pt-BR" sz="3000" dirty="0">
                <a:latin typeface="Arial Narrow" pitchFamily="34" charset="0"/>
              </a:rPr>
              <a:t>: Fibromialgia (fluoxetina e analgésico se necessário)</a:t>
            </a:r>
          </a:p>
        </p:txBody>
      </p:sp>
    </p:spTree>
    <p:extLst>
      <p:ext uri="{BB962C8B-B14F-4D97-AF65-F5344CB8AC3E}">
        <p14:creationId xmlns:p14="http://schemas.microsoft.com/office/powerpoint/2010/main" val="191866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793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Padronização de ações</a:t>
            </a:r>
          </a:p>
          <a:p>
            <a:pPr marL="0" indent="0">
              <a:buNone/>
            </a:pPr>
            <a:endParaRPr lang="pt-BR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O que fazemos quando vamos estamos diante de um problema comunitário de gravidez na adolescência?</a:t>
            </a:r>
          </a:p>
          <a:p>
            <a:pPr marL="0" indent="0">
              <a:buNone/>
            </a:pPr>
            <a:endParaRPr lang="pt-BR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Como trabalhamos com pessoas com sobrepeso? </a:t>
            </a:r>
            <a:r>
              <a:rPr lang="pt-BR" sz="2400" dirty="0" smtClean="0">
                <a:solidFill>
                  <a:srgbClr val="FF0000"/>
                </a:solidFill>
                <a:latin typeface="Arial Narrow" pitchFamily="34" charset="0"/>
              </a:rPr>
              <a:t>3</a:t>
            </a:r>
          </a:p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</p:spTree>
    <p:extLst>
      <p:ext uri="{BB962C8B-B14F-4D97-AF65-F5344CB8AC3E}">
        <p14:creationId xmlns:p14="http://schemas.microsoft.com/office/powerpoint/2010/main" val="367224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793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anose="020B0606020202030204" pitchFamily="34" charset="0"/>
              </a:rPr>
              <a:t>Padronização de Informações</a:t>
            </a:r>
            <a:endParaRPr lang="pt-BR" b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pt-BR" dirty="0" smtClean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pt-BR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Por que a cobertura de aleitamento materno é tão baixa se ele tem tantos benefícios?</a:t>
            </a:r>
          </a:p>
          <a:p>
            <a:pPr marL="0" indent="0">
              <a:buNone/>
            </a:pPr>
            <a:endParaRPr lang="pt-BR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Por que a cobertura de papanicolau é tão baixa se o exame é simples e acessível para todas as mulheres?</a:t>
            </a:r>
          </a:p>
          <a:p>
            <a:pPr marL="0" indent="0">
              <a:buNone/>
            </a:pPr>
            <a:r>
              <a:rPr lang="pt-BR" dirty="0" smtClean="0">
                <a:latin typeface="Arial Narrow" pitchFamily="34" charset="0"/>
              </a:rPr>
              <a:t> </a:t>
            </a:r>
            <a:endParaRPr lang="pt-BR" b="1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endParaRPr lang="pt-BR" dirty="0">
              <a:latin typeface="Arial Narrow" pitchFamily="34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</a:p>
        </p:txBody>
      </p:sp>
    </p:spTree>
    <p:extLst>
      <p:ext uri="{BB962C8B-B14F-4D97-AF65-F5344CB8AC3E}">
        <p14:creationId xmlns:p14="http://schemas.microsoft.com/office/powerpoint/2010/main" val="27641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73832"/>
          </a:xfrm>
        </p:spPr>
        <p:txBody>
          <a:bodyPr/>
          <a:lstStyle/>
          <a:p>
            <a:r>
              <a:rPr lang="pt-BR" b="1" dirty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Bef>
                <a:spcPts val="0"/>
              </a:spcBef>
              <a:buNone/>
            </a:pPr>
            <a:r>
              <a:rPr lang="pt-BR" b="1" dirty="0" smtClean="0">
                <a:latin typeface="Arial Narrow" panose="020B0606020202030204" pitchFamily="34" charset="0"/>
              </a:rPr>
              <a:t>Padronização de terapêuticas</a:t>
            </a:r>
          </a:p>
          <a:p>
            <a:pPr marL="109728" indent="0">
              <a:spcBef>
                <a:spcPts val="0"/>
              </a:spcBef>
              <a:buNone/>
            </a:pPr>
            <a:endParaRPr lang="pt-BR" dirty="0" smtClean="0"/>
          </a:p>
          <a:p>
            <a:pPr>
              <a:spcAft>
                <a:spcPts val="18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Por que pacientes tomam antidepressivos e benzodiazepínicos de forma contínua? </a:t>
            </a:r>
          </a:p>
          <a:p>
            <a:pPr>
              <a:spcAft>
                <a:spcPts val="18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Por que existem tantos diabéticos </a:t>
            </a:r>
            <a:r>
              <a:rPr lang="pt-BR" dirty="0">
                <a:latin typeface="Arial Narrow" panose="020B0606020202030204" pitchFamily="34" charset="0"/>
              </a:rPr>
              <a:t>ou hipertensos com perdas ou complicações da doença</a:t>
            </a:r>
            <a:r>
              <a:rPr lang="pt-BR" dirty="0" smtClean="0">
                <a:latin typeface="Arial Narrow" panose="020B0606020202030204" pitchFamily="34" charset="0"/>
              </a:rPr>
              <a:t>?</a:t>
            </a:r>
          </a:p>
          <a:p>
            <a:pPr>
              <a:spcAft>
                <a:spcPts val="1800"/>
              </a:spcAft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72747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73832"/>
          </a:xfrm>
        </p:spPr>
        <p:txBody>
          <a:bodyPr/>
          <a:lstStyle/>
          <a:p>
            <a:r>
              <a:rPr lang="pt-BR" b="1" dirty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Bef>
                <a:spcPts val="0"/>
              </a:spcBef>
              <a:buNone/>
            </a:pPr>
            <a:r>
              <a:rPr lang="pt-BR" b="1" dirty="0" smtClean="0">
                <a:latin typeface="Arial Narrow" panose="020B0606020202030204" pitchFamily="34" charset="0"/>
              </a:rPr>
              <a:t>Padronização de rotinas</a:t>
            </a:r>
          </a:p>
          <a:p>
            <a:pPr marL="109728" indent="0">
              <a:spcBef>
                <a:spcPts val="0"/>
              </a:spcBef>
              <a:buNone/>
            </a:pPr>
            <a:endParaRPr lang="pt-BR" dirty="0" smtClean="0"/>
          </a:p>
          <a:p>
            <a:pPr>
              <a:spcAft>
                <a:spcPts val="18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Por que existe </a:t>
            </a:r>
            <a:r>
              <a:rPr lang="pt-BR" dirty="0">
                <a:latin typeface="Arial Narrow" panose="020B0606020202030204" pitchFamily="34" charset="0"/>
              </a:rPr>
              <a:t>acompanhamento da criança no seu desenvolvimento? </a:t>
            </a:r>
            <a:endParaRPr lang="pt-BR" dirty="0" smtClean="0">
              <a:latin typeface="Arial Narrow" panose="020B0606020202030204" pitchFamily="34" charset="0"/>
            </a:endParaRPr>
          </a:p>
          <a:p>
            <a:pPr marL="109728" indent="0">
              <a:spcAft>
                <a:spcPts val="1800"/>
              </a:spcAft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2508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73832"/>
          </a:xfrm>
        </p:spPr>
        <p:txBody>
          <a:bodyPr/>
          <a:lstStyle/>
          <a:p>
            <a:r>
              <a:rPr lang="pt-BR" b="1" dirty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spcBef>
                <a:spcPts val="0"/>
              </a:spcBef>
              <a:buNone/>
            </a:pPr>
            <a:r>
              <a:rPr lang="pt-BR" b="1" dirty="0" smtClean="0">
                <a:latin typeface="Arial Narrow" panose="020B0606020202030204" pitchFamily="34" charset="0"/>
              </a:rPr>
              <a:t>O que não tem protocolos....</a:t>
            </a:r>
          </a:p>
          <a:p>
            <a:pPr marL="109728" indent="0">
              <a:spcAft>
                <a:spcPts val="1800"/>
              </a:spcAft>
              <a:buNone/>
            </a:pPr>
            <a:endParaRPr lang="pt-BR" dirty="0" smtClean="0">
              <a:latin typeface="Arial Narrow" panose="020B0606020202030204" pitchFamily="34" charset="0"/>
            </a:endParaRPr>
          </a:p>
          <a:p>
            <a:pPr>
              <a:spcAft>
                <a:spcPts val="18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Por que NÃO existe </a:t>
            </a:r>
            <a:r>
              <a:rPr lang="pt-BR" dirty="0">
                <a:latin typeface="Arial Narrow" panose="020B0606020202030204" pitchFamily="34" charset="0"/>
              </a:rPr>
              <a:t>acompanhamento do idoso no envelhecimento</a:t>
            </a:r>
            <a:r>
              <a:rPr lang="pt-BR" dirty="0" smtClean="0">
                <a:latin typeface="Arial Narrow" panose="020B0606020202030204" pitchFamily="34" charset="0"/>
              </a:rPr>
              <a:t>?</a:t>
            </a:r>
          </a:p>
          <a:p>
            <a:pPr>
              <a:spcAft>
                <a:spcPts val="18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Capacitação de cuidadores</a:t>
            </a:r>
          </a:p>
          <a:p>
            <a:pPr>
              <a:spcAft>
                <a:spcPts val="18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Itinerário terapêutico </a:t>
            </a:r>
            <a:endParaRPr lang="pt-BR" dirty="0">
              <a:latin typeface="Arial Narrow" panose="020B0606020202030204" pitchFamily="34" charset="0"/>
            </a:endParaRPr>
          </a:p>
          <a:p>
            <a:pPr>
              <a:spcAft>
                <a:spcPts val="1800"/>
              </a:spcAft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86192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73832"/>
          </a:xfrm>
        </p:spPr>
        <p:txBody>
          <a:bodyPr/>
          <a:lstStyle/>
          <a:p>
            <a:r>
              <a:rPr lang="pt-BR" b="1" dirty="0">
                <a:solidFill>
                  <a:srgbClr val="002060"/>
                </a:solidFill>
                <a:latin typeface="Arial Narrow" pitchFamily="34" charset="0"/>
              </a:rPr>
              <a:t>Clínica Tradicional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819536"/>
          </a:xfrm>
        </p:spPr>
        <p:txBody>
          <a:bodyPr/>
          <a:lstStyle/>
          <a:p>
            <a:pPr marL="109728" indent="0">
              <a:spcBef>
                <a:spcPts val="0"/>
              </a:spcBef>
              <a:buNone/>
            </a:pPr>
            <a:r>
              <a:rPr lang="pt-BR" b="1" dirty="0" smtClean="0">
                <a:latin typeface="Arial Narrow" panose="020B0606020202030204" pitchFamily="34" charset="0"/>
              </a:rPr>
              <a:t>Protocolo de um bom pré-natal?</a:t>
            </a:r>
          </a:p>
          <a:p>
            <a:pPr marL="109728" indent="0">
              <a:spcAft>
                <a:spcPts val="1800"/>
              </a:spcAft>
              <a:buNone/>
            </a:pPr>
            <a:endParaRPr lang="pt-BR" dirty="0" smtClean="0"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3140968"/>
            <a:ext cx="612068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Arial Narrow" panose="020B0606020202030204" pitchFamily="34" charset="0"/>
              </a:rPr>
              <a:t>Gravidez planejada;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Arial Narrow" panose="020B0606020202030204" pitchFamily="34" charset="0"/>
              </a:rPr>
              <a:t>Gravidez não planejada;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Arial Narrow" panose="020B0606020202030204" pitchFamily="34" charset="0"/>
              </a:rPr>
              <a:t>Gravidez não planejada e indesejada;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Arial Narrow" panose="020B0606020202030204" pitchFamily="34" charset="0"/>
              </a:rPr>
              <a:t>Gestante analfabeta;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Arial Narrow" panose="020B0606020202030204" pitchFamily="34" charset="0"/>
              </a:rPr>
              <a:t>Gestante adolescente;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t-BR" sz="2800" dirty="0" smtClean="0">
                <a:latin typeface="Arial Narrow" panose="020B0606020202030204" pitchFamily="34" charset="0"/>
              </a:rPr>
              <a:t>Gestante com baixo poder aquisitivo.</a:t>
            </a:r>
          </a:p>
        </p:txBody>
      </p:sp>
    </p:spTree>
    <p:extLst>
      <p:ext uri="{BB962C8B-B14F-4D97-AF65-F5344CB8AC3E}">
        <p14:creationId xmlns:p14="http://schemas.microsoft.com/office/powerpoint/2010/main" val="381407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0939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Entender o contexto envolve.....</a:t>
            </a:r>
          </a:p>
          <a:p>
            <a:pPr marL="0" indent="0">
              <a:buNone/>
            </a:pPr>
            <a:endParaRPr lang="pt-BR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Representação da doença;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Psicológico do paciente;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Estrutura e relações familiares;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Ambiente;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Social 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b="1" dirty="0" smtClean="0">
                <a:latin typeface="Arial Narrow" pitchFamily="34" charset="0"/>
              </a:rPr>
              <a:t>Do macro para o micro ou do micro para o macro?</a:t>
            </a:r>
            <a:endParaRPr lang="pt-BR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15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ítulo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065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14563"/>
            <a:ext cx="7467600" cy="3911600"/>
          </a:xfrm>
        </p:spPr>
        <p:txBody>
          <a:bodyPr>
            <a:normAutofit/>
          </a:bodyPr>
          <a:lstStyle/>
          <a:p>
            <a:pPr marL="109728" indent="0">
              <a:spcAft>
                <a:spcPts val="24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Significa, num primeiro momento, acolher toda queixa ou relato do usuário mesmo quando aparentemente não interessar diretamente para o diagnóstico e tratamento</a:t>
            </a:r>
          </a:p>
          <a:p>
            <a:pPr marL="109728" indent="0">
              <a:spcAft>
                <a:spcPts val="24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Mais do que isto, é preciso ajudá-lo a reconstruir e respeitar os motivos que ocasionaram o seu adoecimento e as correlações que o usuário estabelece entre o que sente e a vida</a:t>
            </a:r>
          </a:p>
        </p:txBody>
      </p:sp>
    </p:spTree>
    <p:extLst>
      <p:ext uri="{BB962C8B-B14F-4D97-AF65-F5344CB8AC3E}">
        <p14:creationId xmlns:p14="http://schemas.microsoft.com/office/powerpoint/2010/main" val="345769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467544" y="1196752"/>
            <a:ext cx="8358187" cy="4440237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Crianças negras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têm 2,5 vezes mais chances de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morrer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do que as brancas nos EUA (MATTESON et al., 1998)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118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ítulo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065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14563"/>
            <a:ext cx="7467600" cy="3911600"/>
          </a:xfrm>
        </p:spPr>
        <p:txBody>
          <a:bodyPr>
            <a:normAutofit/>
          </a:bodyPr>
          <a:lstStyle/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A comunicação não-verbal, a ênfase dada a alguns aspectos do adoecimento, a forma de comunicação verbal.</a:t>
            </a:r>
          </a:p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Apesar </a:t>
            </a:r>
            <a:r>
              <a:rPr lang="pt-BR" dirty="0">
                <a:latin typeface="Arial Narrow" pitchFamily="34" charset="0"/>
              </a:rPr>
              <a:t>do paciente ter as informações que podem ajudar a entender o problema, nem sempre ele tem isso sistematizado na sua </a:t>
            </a:r>
            <a:r>
              <a:rPr lang="pt-BR" dirty="0" smtClean="0">
                <a:latin typeface="Arial Narrow" pitchFamily="34" charset="0"/>
              </a:rPr>
              <a:t>cabeça.</a:t>
            </a:r>
          </a:p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Interrogatório ou conversa?</a:t>
            </a:r>
          </a:p>
        </p:txBody>
      </p:sp>
    </p:spTree>
    <p:extLst>
      <p:ext uri="{BB962C8B-B14F-4D97-AF65-F5344CB8AC3E}">
        <p14:creationId xmlns:p14="http://schemas.microsoft.com/office/powerpoint/2010/main" val="219108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Além disso....</a:t>
            </a:r>
          </a:p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lvl="1">
              <a:spcAft>
                <a:spcPts val="1800"/>
              </a:spcAft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A Clínica Ampliada propõe que o profissional de saúde desenvolva a capacidade de ajudar cada pessoa a transformar-se, de forma que a doença, mesmo sendo um limite, não a impeça de viver outras coisas na sua vida.</a:t>
            </a:r>
          </a:p>
          <a:p>
            <a:pPr lvl="1">
              <a:spcAft>
                <a:spcPts val="1800"/>
              </a:spcAft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Ampliação do processo saúde doença, deslocando o foco da cura para o cuidado.</a:t>
            </a:r>
          </a:p>
        </p:txBody>
      </p:sp>
    </p:spTree>
    <p:extLst>
      <p:ext uri="{BB962C8B-B14F-4D97-AF65-F5344CB8AC3E}">
        <p14:creationId xmlns:p14="http://schemas.microsoft.com/office/powerpoint/2010/main" val="57457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ítulo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168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25112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endParaRPr lang="pt-BR" dirty="0"/>
          </a:p>
          <a:p>
            <a:pPr marL="109728" indent="0">
              <a:buNone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O diagnóstico pode ser o mesmo, mas a causa pode não ser a mesma e a idealização da doença também não, e portanto, o tratamento pode ter dimensões diferentes.</a:t>
            </a:r>
          </a:p>
          <a:p>
            <a:endParaRPr lang="pt-BR" sz="3000" dirty="0" smtClean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Exemplos:</a:t>
            </a:r>
          </a:p>
          <a:p>
            <a:pPr>
              <a:buFont typeface="Wingdings" pitchFamily="2" charset="2"/>
              <a:buChar char="ü"/>
            </a:pPr>
            <a:r>
              <a:rPr lang="pt-BR" sz="3000" dirty="0" smtClean="0">
                <a:latin typeface="Arial Narrow" pitchFamily="34" charset="0"/>
              </a:rPr>
              <a:t>Depressão (causa)</a:t>
            </a:r>
          </a:p>
          <a:p>
            <a:pPr>
              <a:buFont typeface="Wingdings" pitchFamily="2" charset="2"/>
              <a:buChar char="ü"/>
            </a:pPr>
            <a:r>
              <a:rPr lang="pt-BR" sz="3000" dirty="0" smtClean="0">
                <a:latin typeface="Arial Narrow" pitchFamily="34" charset="0"/>
              </a:rPr>
              <a:t>Hipertensão (idealização)</a:t>
            </a:r>
            <a:endParaRPr lang="pt-BR" sz="3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9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Disease</a:t>
            </a:r>
            <a:endParaRPr lang="pt-BR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pt-BR" dirty="0">
                <a:latin typeface="Arial Narrow" pitchFamily="34" charset="0"/>
              </a:rPr>
              <a:t>E</a:t>
            </a:r>
            <a:r>
              <a:rPr lang="pt-BR" dirty="0" smtClean="0">
                <a:latin typeface="Arial Narrow" pitchFamily="34" charset="0"/>
              </a:rPr>
              <a:t>xplicável a partir da fisiopatologia, anomalias estruturais, que definem alterações funcionais, e que se expressam (com maior probabilidade) de uma maneira particular, independente do indivíduo.</a:t>
            </a:r>
          </a:p>
          <a:p>
            <a:pPr marL="0" indent="0">
              <a:buNone/>
            </a:pPr>
            <a:endParaRPr lang="pt-BR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Illness (moléstia)</a:t>
            </a:r>
          </a:p>
          <a:p>
            <a:pPr marL="0" indent="0">
              <a:buNone/>
            </a:pPr>
            <a:r>
              <a:rPr lang="pt-BR" dirty="0">
                <a:latin typeface="Arial Narrow" pitchFamily="34" charset="0"/>
              </a:rPr>
              <a:t>E</a:t>
            </a:r>
            <a:r>
              <a:rPr lang="pt-BR" dirty="0" smtClean="0">
                <a:latin typeface="Arial Narrow" pitchFamily="34" charset="0"/>
              </a:rPr>
              <a:t>xperiência particular que vive cada indivíduo ao adoecer ou sentir-se mal.</a:t>
            </a:r>
          </a:p>
          <a:p>
            <a:pPr marL="0" indent="0"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83167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ítulo 1"/>
          <p:cNvSpPr>
            <a:spLocks noGrp="1"/>
          </p:cNvSpPr>
          <p:nvPr>
            <p:ph type="title"/>
          </p:nvPr>
        </p:nvSpPr>
        <p:spPr>
          <a:xfrm>
            <a:off x="213274" y="548680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27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2" name="Rectangle 1"/>
          <p:cNvSpPr/>
          <p:nvPr/>
        </p:nvSpPr>
        <p:spPr>
          <a:xfrm>
            <a:off x="3635896" y="1772816"/>
            <a:ext cx="1584176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Doença</a:t>
            </a:r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12164" y="5661248"/>
            <a:ext cx="1584176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Soluções</a:t>
            </a:r>
            <a:endParaRPr lang="pt-BR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11598286"/>
              </p:ext>
            </p:extLst>
          </p:nvPr>
        </p:nvGraphicFramePr>
        <p:xfrm>
          <a:off x="1763688" y="3212976"/>
          <a:ext cx="5472608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3635896" y="2636912"/>
            <a:ext cx="315934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887934" y="2632348"/>
            <a:ext cx="332138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0" y="4293096"/>
            <a:ext cx="0" cy="10801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79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572500" cy="47513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t-BR" b="1" dirty="0" smtClean="0">
                <a:latin typeface="Arial Narrow" pitchFamily="34" charset="0"/>
              </a:rPr>
              <a:t>E ainda....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b="1" dirty="0" smtClean="0">
              <a:latin typeface="Arial Narrow" pitchFamily="34" charset="0"/>
            </a:endParaRPr>
          </a:p>
          <a:p>
            <a:pPr marL="493776" indent="-457200">
              <a:buFont typeface="Wingdings" pitchFamily="2" charset="2"/>
              <a:buChar char="§"/>
              <a:defRPr/>
            </a:pPr>
            <a:r>
              <a:rPr lang="pt-BR" dirty="0">
                <a:latin typeface="Arial Narrow" pitchFamily="34" charset="0"/>
              </a:rPr>
              <a:t>Conhecer as atividades de lazer (do presente e do </a:t>
            </a:r>
            <a:r>
              <a:rPr lang="pt-BR" dirty="0" smtClean="0">
                <a:latin typeface="Arial Narrow" pitchFamily="34" charset="0"/>
              </a:rPr>
              <a:t>passado</a:t>
            </a:r>
            <a:r>
              <a:rPr lang="pt-BR" dirty="0">
                <a:latin typeface="Arial Narrow" pitchFamily="34" charset="0"/>
              </a:rPr>
              <a:t>) é muito importante. A simples presença ou ausência de atividades prazerosas é bastante indicativa da situação do </a:t>
            </a:r>
            <a:r>
              <a:rPr lang="pt-BR" dirty="0" smtClean="0">
                <a:latin typeface="Arial Narrow" pitchFamily="34" charset="0"/>
              </a:rPr>
              <a:t>usuário.</a:t>
            </a: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31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Integralidade</a:t>
            </a:r>
            <a:endParaRPr lang="pt-BR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Resolver problemas de saúde implica em conhecimento sobre a doença e conhecimento do contexto em que ela se desenvolve</a:t>
            </a:r>
            <a:r>
              <a:rPr lang="pt-BR" dirty="0" smtClean="0"/>
              <a:t>.</a:t>
            </a:r>
          </a:p>
          <a:p>
            <a:pPr marL="109728" indent="0">
              <a:buNone/>
            </a:pPr>
            <a:endParaRPr lang="pt-BR" dirty="0"/>
          </a:p>
          <a:p>
            <a:pPr marL="109728" indent="0">
              <a:buNone/>
            </a:pPr>
            <a:r>
              <a:rPr lang="pt-BR" dirty="0" smtClean="0">
                <a:latin typeface="Arial Narrow" panose="020B0606020202030204" pitchFamily="34" charset="0"/>
              </a:rPr>
              <a:t>* Ex. Criança Brusque.</a:t>
            </a:r>
            <a:endParaRPr lang="pt-BR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72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ítulo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Integralidade</a:t>
            </a:r>
          </a:p>
        </p:txBody>
      </p:sp>
      <p:sp>
        <p:nvSpPr>
          <p:cNvPr id="5222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</a:t>
            </a:r>
            <a:r>
              <a:rPr lang="pt-BR" dirty="0" smtClean="0">
                <a:latin typeface="Arial Narrow" pitchFamily="34" charset="0"/>
              </a:rPr>
              <a:t>“</a:t>
            </a:r>
            <a:r>
              <a:rPr lang="pt-BR" dirty="0">
                <a:latin typeface="Arial Narrow" pitchFamily="34" charset="0"/>
              </a:rPr>
              <a:t>O</a:t>
            </a:r>
            <a:r>
              <a:rPr lang="pt-BR" dirty="0" smtClean="0">
                <a:latin typeface="Arial Narrow" pitchFamily="34" charset="0"/>
              </a:rPr>
              <a:t> tratamento de uma </a:t>
            </a:r>
            <a:r>
              <a:rPr lang="pt-BR" b="1" dirty="0" smtClean="0">
                <a:latin typeface="Arial Narrow" pitchFamily="34" charset="0"/>
              </a:rPr>
              <a:t>doença</a:t>
            </a:r>
            <a:r>
              <a:rPr lang="pt-BR" dirty="0" smtClean="0">
                <a:latin typeface="Arial Narrow" pitchFamily="34" charset="0"/>
              </a:rPr>
              <a:t> é inteiramente impessoal, o tratamento de um </a:t>
            </a:r>
            <a:r>
              <a:rPr lang="pt-BR" b="1" dirty="0" smtClean="0">
                <a:latin typeface="Arial Narrow" pitchFamily="34" charset="0"/>
              </a:rPr>
              <a:t>paciente</a:t>
            </a:r>
            <a:r>
              <a:rPr lang="pt-BR" dirty="0" smtClean="0">
                <a:latin typeface="Arial Narrow" pitchFamily="34" charset="0"/>
              </a:rPr>
              <a:t> precisa ser completamente pessoal”.</a:t>
            </a:r>
          </a:p>
          <a:p>
            <a:pPr marL="109728" indent="0">
              <a:buNone/>
            </a:pPr>
            <a:endParaRPr lang="pt-BR" dirty="0">
              <a:latin typeface="Arial Narrow" pitchFamily="34" charset="0"/>
            </a:endParaRPr>
          </a:p>
          <a:p>
            <a:pPr>
              <a:buFontTx/>
              <a:buChar char="-"/>
            </a:pPr>
            <a:r>
              <a:rPr lang="pt-BR" dirty="0" smtClean="0">
                <a:latin typeface="Arial Narrow" pitchFamily="34" charset="0"/>
              </a:rPr>
              <a:t>Ex. Acidente de ônibus Grand Cayon;</a:t>
            </a:r>
          </a:p>
          <a:p>
            <a:pPr>
              <a:buFontTx/>
              <a:buChar char="-"/>
            </a:pPr>
            <a:endParaRPr lang="pt-BR" dirty="0" smtClean="0">
              <a:latin typeface="Arial Narrow" pitchFamily="34" charset="0"/>
            </a:endParaRPr>
          </a:p>
          <a:p>
            <a:pPr>
              <a:buFontTx/>
              <a:buChar char="-"/>
            </a:pPr>
            <a:r>
              <a:rPr lang="pt-BR" dirty="0" smtClean="0">
                <a:latin typeface="Arial Narrow" pitchFamily="34" charset="0"/>
              </a:rPr>
              <a:t>Ex. Pacientes com diabetes do NHS.</a:t>
            </a:r>
          </a:p>
          <a:p>
            <a:pPr>
              <a:buFontTx/>
              <a:buChar char="-"/>
            </a:pPr>
            <a:endParaRPr lang="pt-BR" dirty="0">
              <a:latin typeface="Arial Narrow" pitchFamily="34" charset="0"/>
            </a:endParaRPr>
          </a:p>
          <a:p>
            <a:pPr>
              <a:buFontTx/>
              <a:buChar char="-"/>
            </a:pPr>
            <a:r>
              <a:rPr lang="pt-BR" dirty="0" smtClean="0">
                <a:latin typeface="Arial Narrow" pitchFamily="34" charset="0"/>
              </a:rPr>
              <a:t>Estudos sobre alcolismo.</a:t>
            </a:r>
          </a:p>
          <a:p>
            <a:pPr marL="109728" indent="0">
              <a:buNone/>
            </a:pPr>
            <a:endParaRPr lang="pt-BR" dirty="0">
              <a:latin typeface="Arial Narrow" pitchFamily="34" charset="0"/>
            </a:endParaRPr>
          </a:p>
          <a:p>
            <a:pPr marL="109728" indent="0">
              <a:buNone/>
            </a:pPr>
            <a:endParaRPr lang="pt-BR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6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Integralidade</a:t>
            </a:r>
            <a:endParaRPr lang="pt-BR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t-BR" b="1" dirty="0" smtClean="0">
                <a:latin typeface="Arial Narrow" pitchFamily="34" charset="0"/>
              </a:rPr>
              <a:t>Singularidade</a:t>
            </a:r>
          </a:p>
          <a:p>
            <a:pPr marL="109728" indent="0">
              <a:buNone/>
            </a:pPr>
            <a:endParaRPr lang="pt-BR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Tratar uma </a:t>
            </a:r>
            <a:r>
              <a:rPr lang="pt-BR" b="1" dirty="0" smtClean="0">
                <a:latin typeface="Arial Narrow" pitchFamily="34" charset="0"/>
              </a:rPr>
              <a:t>pessoa</a:t>
            </a:r>
            <a:r>
              <a:rPr lang="pt-BR" dirty="0" smtClean="0">
                <a:latin typeface="Arial Narrow" pitchFamily="34" charset="0"/>
              </a:rPr>
              <a:t> com gastrite</a:t>
            </a:r>
          </a:p>
          <a:p>
            <a:pPr marL="109728" indent="0">
              <a:buNone/>
            </a:pPr>
            <a:endParaRPr lang="pt-BR" dirty="0" smtClean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Tratar uma </a:t>
            </a:r>
            <a:r>
              <a:rPr lang="pt-BR" b="1" dirty="0">
                <a:latin typeface="Arial Narrow" pitchFamily="34" charset="0"/>
              </a:rPr>
              <a:t>pessoa</a:t>
            </a:r>
            <a:r>
              <a:rPr lang="pt-BR" dirty="0">
                <a:latin typeface="Arial Narrow" pitchFamily="34" charset="0"/>
              </a:rPr>
              <a:t> com depressão</a:t>
            </a:r>
            <a:endParaRPr lang="pt-BR" dirty="0" smtClean="0">
              <a:latin typeface="Arial Narrow" pitchFamily="34" charset="0"/>
            </a:endParaRPr>
          </a:p>
          <a:p>
            <a:endParaRPr lang="pt-BR" dirty="0"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Tratar uma </a:t>
            </a:r>
            <a:r>
              <a:rPr lang="pt-BR" b="1" dirty="0">
                <a:latin typeface="Arial Narrow" pitchFamily="34" charset="0"/>
              </a:rPr>
              <a:t>pessoa</a:t>
            </a:r>
            <a:r>
              <a:rPr lang="pt-BR" dirty="0">
                <a:latin typeface="Arial Narrow" pitchFamily="34" charset="0"/>
              </a:rPr>
              <a:t> com </a:t>
            </a:r>
            <a:r>
              <a:rPr lang="pt-BR" dirty="0" smtClean="0">
                <a:latin typeface="Arial Narrow" pitchFamily="34" charset="0"/>
              </a:rPr>
              <a:t>lombalgia</a:t>
            </a:r>
          </a:p>
          <a:p>
            <a:pPr marL="109728" indent="0">
              <a:buNone/>
            </a:pPr>
            <a:endParaRPr lang="pt-BR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>
                <a:latin typeface="Arial Narrow" pitchFamily="34" charset="0"/>
              </a:rPr>
              <a:t>Tratar uma </a:t>
            </a:r>
            <a:r>
              <a:rPr lang="pt-BR" b="1" dirty="0">
                <a:latin typeface="Arial Narrow" pitchFamily="34" charset="0"/>
              </a:rPr>
              <a:t>pessoa</a:t>
            </a:r>
            <a:r>
              <a:rPr lang="pt-BR" dirty="0">
                <a:latin typeface="Arial Narrow" pitchFamily="34" charset="0"/>
              </a:rPr>
              <a:t> com </a:t>
            </a:r>
            <a:r>
              <a:rPr lang="pt-BR" dirty="0" smtClean="0">
                <a:latin typeface="Arial Narrow" pitchFamily="34" charset="0"/>
              </a:rPr>
              <a:t>obesidade</a:t>
            </a:r>
            <a:endParaRPr lang="pt-BR" dirty="0">
              <a:latin typeface="Arial Narrow" pitchFamily="34" charset="0"/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966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INTEGRALIDADE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/>
          </a:bodyPr>
          <a:lstStyle/>
          <a:p>
            <a:pPr marL="109728" indent="0">
              <a:spcAft>
                <a:spcPts val="18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Serviço de hematologia percebe o difícil controle dos pacientes com anemia falciforme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Pacientes da raça negra, trabalhadores rurais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Mobilização social, poder público, sociedade civil</a:t>
            </a:r>
          </a:p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Criação de cursos profissionalizantes na área de computação.</a:t>
            </a: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82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467544" y="1196752"/>
            <a:ext cx="8358187" cy="485775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</a:t>
            </a:r>
            <a:endParaRPr kumimoji="0" lang="pt-BR" sz="3200" b="1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HAYWARD et al. (1997), estudando a expectativa de vida de homens americanos, sugere que as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condições comunitárias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influenciam sobre a mortalidade. Homens rurais, apesar de terem um menor acesso a serviços de saúde, têm uma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expectativa de vida maior 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que os homens urbanos.</a:t>
            </a:r>
          </a:p>
        </p:txBody>
      </p:sp>
    </p:spTree>
    <p:extLst>
      <p:ext uri="{BB962C8B-B14F-4D97-AF65-F5344CB8AC3E}">
        <p14:creationId xmlns:p14="http://schemas.microsoft.com/office/powerpoint/2010/main" val="320350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INTEGRALIDADE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Alimentação 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Baixo consumo de verduras, legumes e frutas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Obesidade, hipertensão, diabetes.....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Discussão com a população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População carente, dificuldade de acesso ao alimento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Horta comunitária</a:t>
            </a: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65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INTEGRALIDADE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Mulher de 43 anos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</a:t>
            </a:r>
            <a:r>
              <a:rPr lang="pt-BR" dirty="0" smtClean="0">
                <a:latin typeface="Arial Narrow" pitchFamily="34" charset="0"/>
              </a:rPr>
              <a:t> Tabagista 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Obesa 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Dispilidêmica 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Hipertensa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Diabética.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Trabalha em casa colando sacolas</a:t>
            </a: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71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INTEGRALIDADE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Mulher de 32 anos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Coleta de citopatológico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3 filhos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Deseja trocar anticoncepcional injetável pelo oral, pelo fato de ter engordado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Ultima gestação não planejada, usava anticoncepcional oral</a:t>
            </a:r>
          </a:p>
          <a:p>
            <a:pPr marL="10972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Proposta: DIU</a:t>
            </a:r>
          </a:p>
          <a:p>
            <a:pPr marL="109728" indent="0">
              <a:buNone/>
            </a:pP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83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INTEGRALIDADE</a:t>
            </a:r>
            <a:endParaRPr lang="pt-BR" b="1" dirty="0" smtClean="0">
              <a:solidFill>
                <a:schemeClr val="accent2"/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marL="109728" indent="0">
              <a:spcAft>
                <a:spcPts val="18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Mulher com sobrepeso</a:t>
            </a:r>
            <a:endParaRPr lang="pt-BR" dirty="0">
              <a:latin typeface="Arial Narrow" pitchFamily="34" charset="0"/>
            </a:endParaRPr>
          </a:p>
          <a:p>
            <a:pPr marL="109728" indent="0">
              <a:spcAft>
                <a:spcPts val="1800"/>
              </a:spcAft>
              <a:buNone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Estudante de direito</a:t>
            </a:r>
          </a:p>
          <a:p>
            <a:pPr marL="109728" indent="0">
              <a:spcAft>
                <a:spcPts val="1800"/>
              </a:spcAft>
              <a:buNone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Homem com disfunção erétil</a:t>
            </a:r>
          </a:p>
          <a:p>
            <a:pPr marL="109728" indent="0">
              <a:buNone/>
            </a:pPr>
            <a:endParaRPr lang="pt-BR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88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Nova Imag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0"/>
            <a:ext cx="5972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357188" y="2214563"/>
            <a:ext cx="25717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O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que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é a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verdade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?</a:t>
            </a:r>
            <a:endParaRPr lang="pt-BR" sz="40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45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Nova Imag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0"/>
            <a:ext cx="5972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357188" y="2214563"/>
            <a:ext cx="25717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O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que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é a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verdade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?</a:t>
            </a:r>
            <a:endParaRPr lang="pt-BR" sz="40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5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Nova Imag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0"/>
            <a:ext cx="5972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357188" y="2214563"/>
            <a:ext cx="25717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O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que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é a </a:t>
            </a:r>
            <a:r>
              <a:rPr lang="en-US" sz="4000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verdade</a:t>
            </a: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?</a:t>
            </a:r>
            <a:endParaRPr lang="pt-BR" sz="40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5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Nova Imagem 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6019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19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Nova Imagem (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8" y="0"/>
            <a:ext cx="56816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19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Nova Imagem (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0"/>
            <a:ext cx="5699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44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467544" y="1052736"/>
            <a:ext cx="8358187" cy="485775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Algumas complicações do Modelo Biomédico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pt-BR" sz="1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TOTMAN (1982), descreve alguns trabalhos onde destaca que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índices mais altos de pressão arterial 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puderam ser aferidos em pessoas que estavam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perdendo seus empregos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Num outro trabalho, assinala que um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evento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depressivo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recente poderia ser notado em pacientes que necessitaram 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apendicectomia</a:t>
            </a:r>
            <a:r>
              <a:rPr kumimoji="0" lang="pt-B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856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Nova Imagem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0"/>
            <a:ext cx="60531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725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Nova Imagem (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0"/>
            <a:ext cx="5956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24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Nova Imagem (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0"/>
            <a:ext cx="589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76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Nova Imagem (7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0"/>
            <a:ext cx="5956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36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Nova Imagem (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88" y="0"/>
            <a:ext cx="5586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58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Nova Imagem (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59404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42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Nova Imagem (1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63" y="0"/>
            <a:ext cx="58753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35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Nova Imagem (1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0"/>
            <a:ext cx="5956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29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Nova Imagem (1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8" y="0"/>
            <a:ext cx="56816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6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Nova Imagem (1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25" y="0"/>
            <a:ext cx="5730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99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552" y="1340768"/>
            <a:ext cx="7988424" cy="4896544"/>
          </a:xfr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Algumas 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complicações do modelo biomédico....</a:t>
            </a:r>
          </a:p>
          <a:p>
            <a:pPr>
              <a:lnSpc>
                <a:spcPct val="90000"/>
              </a:lnSpc>
              <a:buNone/>
            </a:pPr>
            <a:endParaRPr lang="pt-BR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pt-BR" sz="3200" b="1" dirty="0" smtClean="0">
                <a:latin typeface="Arial Narrow" pitchFamily="34" charset="0"/>
              </a:rPr>
              <a:t>“Estado Civil” &amp; mortalidade</a:t>
            </a:r>
          </a:p>
          <a:p>
            <a:pPr>
              <a:lnSpc>
                <a:spcPct val="90000"/>
              </a:lnSpc>
              <a:buNone/>
            </a:pPr>
            <a:endParaRPr lang="pt-BR" sz="2800" dirty="0" smtClean="0">
              <a:latin typeface="Arial Narrow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Mortalidade Geral</a:t>
            </a:r>
          </a:p>
          <a:p>
            <a:pPr eaLnBrk="1" hangingPunct="1">
              <a:lnSpc>
                <a:spcPct val="90000"/>
              </a:lnSpc>
            </a:pPr>
            <a:r>
              <a:rPr lang="pt-BR" sz="2800" dirty="0" smtClean="0">
                <a:latin typeface="Arial Narrow" pitchFamily="34" charset="0"/>
              </a:rPr>
              <a:t>Casado				1.00</a:t>
            </a:r>
          </a:p>
          <a:p>
            <a:pPr eaLnBrk="1" hangingPunct="1">
              <a:lnSpc>
                <a:spcPct val="90000"/>
              </a:lnSpc>
            </a:pPr>
            <a:r>
              <a:rPr lang="pt-BR" sz="2800" dirty="0" smtClean="0">
                <a:latin typeface="Arial Narrow" pitchFamily="34" charset="0"/>
              </a:rPr>
              <a:t>Solteiro				1.95</a:t>
            </a:r>
          </a:p>
          <a:p>
            <a:pPr eaLnBrk="1" hangingPunct="1">
              <a:lnSpc>
                <a:spcPct val="90000"/>
              </a:lnSpc>
            </a:pPr>
            <a:r>
              <a:rPr lang="pt-BR" sz="2800" dirty="0" smtClean="0">
                <a:latin typeface="Arial Narrow" pitchFamily="34" charset="0"/>
              </a:rPr>
              <a:t>Viúvo				2.64</a:t>
            </a:r>
          </a:p>
          <a:p>
            <a:pPr eaLnBrk="1" hangingPunct="1">
              <a:lnSpc>
                <a:spcPct val="90000"/>
              </a:lnSpc>
            </a:pPr>
            <a:r>
              <a:rPr lang="pt-BR" sz="2800" dirty="0" smtClean="0">
                <a:latin typeface="Arial Narrow" pitchFamily="34" charset="0"/>
              </a:rPr>
              <a:t>Divorciado				3.39	</a:t>
            </a:r>
            <a:r>
              <a:rPr lang="pt-BR" sz="2800" dirty="0" smtClean="0"/>
              <a:t>	</a:t>
            </a:r>
            <a:r>
              <a:rPr lang="pt-BR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9048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Nova Imagem (1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4"/>
          <a:stretch>
            <a:fillRect/>
          </a:stretch>
        </p:blipFill>
        <p:spPr bwMode="auto">
          <a:xfrm>
            <a:off x="3116263" y="0"/>
            <a:ext cx="60277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Nova Imagem (1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0"/>
            <a:ext cx="589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19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700808"/>
            <a:ext cx="8572500" cy="4751387"/>
          </a:xfrm>
        </p:spPr>
        <p:txBody>
          <a:bodyPr>
            <a:normAutofit fontScale="92500"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latin typeface="Arial Narrow" pitchFamily="34" charset="0"/>
              </a:rPr>
              <a:t>PROJETO TERAPÊUTICO SINGULAR</a:t>
            </a:r>
            <a:endParaRPr lang="pt-BR" sz="3000" b="1" dirty="0" smtClean="0">
              <a:latin typeface="Arial Narrow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sz="3000" b="1" dirty="0" smtClean="0">
              <a:solidFill>
                <a:schemeClr val="accent5">
                  <a:lumMod val="90000"/>
                </a:schemeClr>
              </a:solidFill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Escuta (clínica ampliada)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Dispensação de medicamentos?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Acompanhamento (médico, enfermeiro, ACS, família)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Psicoterapia?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Retorno as atividades antigas prazerosas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smtClean="0">
                <a:latin typeface="Arial Narrow" pitchFamily="34" charset="0"/>
              </a:rPr>
              <a:t>Participação </a:t>
            </a:r>
            <a:r>
              <a:rPr lang="pt-BR" sz="3000" dirty="0" smtClean="0">
                <a:latin typeface="Arial Narrow" pitchFamily="34" charset="0"/>
              </a:rPr>
              <a:t>em grupos operativos organizados pela equipe</a:t>
            </a:r>
          </a:p>
          <a:p>
            <a:pPr marL="493776" indent="-457200">
              <a:spcAft>
                <a:spcPts val="1200"/>
              </a:spcAft>
              <a:defRPr/>
            </a:pPr>
            <a:endParaRPr lang="pt-BR" sz="3000" dirty="0" smtClean="0">
              <a:latin typeface="Arial Narrow" pitchFamily="34" charset="0"/>
            </a:endParaRP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553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700808"/>
            <a:ext cx="8572500" cy="4751387"/>
          </a:xfrm>
        </p:spPr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latin typeface="Arial Narrow" pitchFamily="34" charset="0"/>
              </a:rPr>
              <a:t>PROJETO TERAPÊUTICO SINGULAR</a:t>
            </a:r>
            <a:endParaRPr lang="pt-BR" sz="3000" b="1" dirty="0" smtClean="0">
              <a:latin typeface="Arial Narrow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sz="3000" b="1" dirty="0" smtClean="0">
              <a:solidFill>
                <a:schemeClr val="accent5">
                  <a:lumMod val="90000"/>
                </a:schemeClr>
              </a:solidFill>
              <a:latin typeface="Arial Narrow" pitchFamily="34" charset="0"/>
            </a:endParaRPr>
          </a:p>
          <a:p>
            <a:pPr marL="109728" indent="0">
              <a:buNone/>
            </a:pPr>
            <a:r>
              <a:rPr lang="pt-BR" b="1" dirty="0" smtClean="0">
                <a:latin typeface="Arial Narrow" panose="020B0606020202030204" pitchFamily="34" charset="0"/>
              </a:rPr>
              <a:t>Projeto </a:t>
            </a:r>
            <a:r>
              <a:rPr lang="pt-BR" b="1" dirty="0">
                <a:latin typeface="Arial Narrow" panose="020B0606020202030204" pitchFamily="34" charset="0"/>
              </a:rPr>
              <a:t>Terapêutico Singular é </a:t>
            </a:r>
            <a:r>
              <a:rPr lang="pt-BR" b="1" dirty="0" smtClean="0">
                <a:latin typeface="Arial Narrow" panose="020B0606020202030204" pitchFamily="34" charset="0"/>
              </a:rPr>
              <a:t>composto por </a:t>
            </a:r>
            <a:r>
              <a:rPr lang="pt-BR" b="1" dirty="0">
                <a:latin typeface="Arial Narrow" panose="020B0606020202030204" pitchFamily="34" charset="0"/>
              </a:rPr>
              <a:t>quatro momentos</a:t>
            </a:r>
            <a:r>
              <a:rPr lang="pt-BR" b="1" dirty="0" smtClean="0">
                <a:latin typeface="Arial Narrow" panose="020B0606020202030204" pitchFamily="34" charset="0"/>
              </a:rPr>
              <a:t>:</a:t>
            </a:r>
          </a:p>
          <a:p>
            <a:pPr marL="109728" indent="0">
              <a:buNone/>
            </a:pPr>
            <a:r>
              <a:rPr lang="pt-BR" dirty="0" smtClean="0">
                <a:latin typeface="Arial Narrow" panose="020B0606020202030204" pitchFamily="34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Diagnóstico</a:t>
            </a:r>
            <a:r>
              <a:rPr lang="pt-BR" dirty="0">
                <a:latin typeface="Arial Narrow" panose="020B0606020202030204" pitchFamily="34" charset="0"/>
              </a:rPr>
              <a:t>; </a:t>
            </a:r>
            <a:endParaRPr lang="pt-BR" dirty="0" smtClean="0">
              <a:latin typeface="Arial Narrow" panose="020B0606020202030204" pitchFamily="34" charset="0"/>
            </a:endParaRPr>
          </a:p>
          <a:p>
            <a:pPr>
              <a:spcAft>
                <a:spcPts val="12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Definição de metas</a:t>
            </a:r>
            <a:r>
              <a:rPr lang="pt-BR" dirty="0">
                <a:latin typeface="Arial Narrow" panose="020B0606020202030204" pitchFamily="34" charset="0"/>
              </a:rPr>
              <a:t>; </a:t>
            </a:r>
            <a:endParaRPr lang="pt-BR" dirty="0" smtClean="0">
              <a:latin typeface="Arial Narrow" panose="020B0606020202030204" pitchFamily="34" charset="0"/>
            </a:endParaRPr>
          </a:p>
          <a:p>
            <a:pPr>
              <a:spcAft>
                <a:spcPts val="12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Divisão </a:t>
            </a:r>
            <a:r>
              <a:rPr lang="pt-BR" dirty="0">
                <a:latin typeface="Arial Narrow" panose="020B0606020202030204" pitchFamily="34" charset="0"/>
              </a:rPr>
              <a:t>de responsabilidades; </a:t>
            </a:r>
            <a:endParaRPr lang="pt-BR" dirty="0" smtClean="0">
              <a:latin typeface="Arial Narrow" panose="020B0606020202030204" pitchFamily="34" charset="0"/>
            </a:endParaRPr>
          </a:p>
          <a:p>
            <a:pPr>
              <a:spcAft>
                <a:spcPts val="1200"/>
              </a:spcAft>
            </a:pPr>
            <a:r>
              <a:rPr lang="pt-BR" dirty="0" smtClean="0">
                <a:latin typeface="Arial Narrow" panose="020B0606020202030204" pitchFamily="34" charset="0"/>
              </a:rPr>
              <a:t>Reavaliação.</a:t>
            </a: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8812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71500" y="333375"/>
            <a:ext cx="80010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572500" cy="47513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b="1" dirty="0" smtClean="0">
                <a:latin typeface="Arial Narrow" pitchFamily="34" charset="0"/>
              </a:rPr>
              <a:t>PROJETO TERAPÊUTICO SINGULAR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b="1" dirty="0" smtClean="0">
              <a:latin typeface="Arial Narrow" pitchFamily="34" charset="0"/>
            </a:endParaRP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Planejamento dos atos assistenciais com todos os tipos de tecnologias</a:t>
            </a: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Projeto terapêutico tradicional X projeto terapêutico singular (Ex. paciente com seqüela de AVC, hipertenso e hemiplegia direita)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pt-BR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0213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71500" y="333375"/>
            <a:ext cx="80010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41082"/>
              </p:ext>
            </p:extLst>
          </p:nvPr>
        </p:nvGraphicFramePr>
        <p:xfrm>
          <a:off x="3857620" y="2000240"/>
          <a:ext cx="511493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916" name="CaixaDeTexto 6"/>
          <p:cNvSpPr txBox="1">
            <a:spLocks noChangeArrowheads="1"/>
          </p:cNvSpPr>
          <p:nvPr/>
        </p:nvSpPr>
        <p:spPr bwMode="auto">
          <a:xfrm>
            <a:off x="214313" y="2500313"/>
            <a:ext cx="35004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800" dirty="0" smtClean="0">
                <a:latin typeface="Arial Narrow" pitchFamily="34" charset="0"/>
              </a:rPr>
              <a:t>PROJETO </a:t>
            </a:r>
            <a:r>
              <a:rPr lang="en-US" sz="2800" dirty="0">
                <a:latin typeface="Arial Narrow" pitchFamily="34" charset="0"/>
              </a:rPr>
              <a:t>TERAPÊUTICO TRADICIONAL</a:t>
            </a:r>
            <a:endParaRPr lang="pt-BR" sz="2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43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46820" y="476672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88" y="2428875"/>
            <a:ext cx="8572500" cy="4214813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b="1" dirty="0" smtClean="0">
              <a:solidFill>
                <a:schemeClr val="accent5">
                  <a:lumMod val="90000"/>
                </a:schemeClr>
              </a:solidFill>
            </a:endParaRPr>
          </a:p>
          <a:p>
            <a:pPr marL="493776" indent="-457200">
              <a:spcAft>
                <a:spcPts val="1200"/>
              </a:spcAft>
              <a:defRPr/>
            </a:pPr>
            <a:r>
              <a:rPr lang="pt-BR" dirty="0" smtClean="0">
                <a:latin typeface="Arial Narrow" pitchFamily="34" charset="0"/>
              </a:rPr>
              <a:t>Consulta médica</a:t>
            </a:r>
          </a:p>
          <a:p>
            <a:pPr marL="493776" indent="-457200">
              <a:spcAft>
                <a:spcPts val="1200"/>
              </a:spcAft>
              <a:defRPr/>
            </a:pPr>
            <a:r>
              <a:rPr lang="pt-BR" dirty="0" err="1" smtClean="0">
                <a:latin typeface="Arial Narrow" pitchFamily="34" charset="0"/>
              </a:rPr>
              <a:t>Dispensação</a:t>
            </a:r>
            <a:r>
              <a:rPr lang="pt-BR" dirty="0" smtClean="0">
                <a:latin typeface="Arial Narrow" pitchFamily="34" charset="0"/>
              </a:rPr>
              <a:t> de medicamentos</a:t>
            </a:r>
          </a:p>
          <a:p>
            <a:pPr marL="493776" indent="-457200">
              <a:spcAft>
                <a:spcPts val="1200"/>
              </a:spcAft>
              <a:defRPr/>
            </a:pPr>
            <a:r>
              <a:rPr lang="pt-BR" dirty="0" smtClean="0">
                <a:latin typeface="Arial Narrow" pitchFamily="34" charset="0"/>
              </a:rPr>
              <a:t>Realização de exames</a:t>
            </a:r>
          </a:p>
          <a:p>
            <a:pPr marL="493776" indent="-457200">
              <a:spcAft>
                <a:spcPts val="1200"/>
              </a:spcAft>
              <a:defRPr/>
            </a:pPr>
            <a:r>
              <a:rPr lang="pt-BR" dirty="0" smtClean="0">
                <a:latin typeface="Arial Narrow" pitchFamily="34" charset="0"/>
              </a:rPr>
              <a:t>Controle da pressão arterial (aferição semanal + orientações </a:t>
            </a:r>
            <a:r>
              <a:rPr lang="pt-BR" dirty="0" err="1" smtClean="0">
                <a:latin typeface="Arial Narrow" pitchFamily="34" charset="0"/>
              </a:rPr>
              <a:t>qto</a:t>
            </a:r>
            <a:r>
              <a:rPr lang="pt-BR" dirty="0" smtClean="0">
                <a:latin typeface="Arial Narrow" pitchFamily="34" charset="0"/>
              </a:rPr>
              <a:t> alimentação)</a:t>
            </a:r>
          </a:p>
          <a:p>
            <a:pPr marL="493776" indent="-457200">
              <a:spcAft>
                <a:spcPts val="1200"/>
              </a:spcAft>
              <a:defRPr/>
            </a:pPr>
            <a:r>
              <a:rPr lang="pt-BR" dirty="0" smtClean="0">
                <a:latin typeface="Arial Narrow" pitchFamily="34" charset="0"/>
              </a:rPr>
              <a:t>Encaminhamento para fisioterapia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pt-BR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428625" y="2023407"/>
            <a:ext cx="79295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smtClean="0">
                <a:latin typeface="Arial" charset="0"/>
              </a:rPr>
              <a:t>PROJETO </a:t>
            </a:r>
            <a:r>
              <a:rPr lang="en-US" sz="2800" b="1" dirty="0">
                <a:latin typeface="Arial" charset="0"/>
              </a:rPr>
              <a:t>TERAPÊUTICO TRADICIONAL</a:t>
            </a:r>
            <a:endParaRPr lang="pt-BR" sz="28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18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572500" cy="47513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latin typeface="Arial Narrow" pitchFamily="34" charset="0"/>
              </a:rPr>
              <a:t>PROJETO TERAPÊUTICO SINGULAR</a:t>
            </a:r>
            <a:endParaRPr lang="pt-BR" sz="3000" b="1" dirty="0" smtClean="0">
              <a:latin typeface="Arial Narrow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sz="3000" b="1" dirty="0" smtClean="0">
              <a:solidFill>
                <a:schemeClr val="accent5">
                  <a:lumMod val="90000"/>
                </a:schemeClr>
              </a:solidFill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Escuta (clínica ampliada)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Planejamento em equipe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Centrado nas necessidades da pessoa</a:t>
            </a: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182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71500" y="333375"/>
            <a:ext cx="80010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572500" cy="47513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b="1" dirty="0" smtClean="0">
              <a:solidFill>
                <a:schemeClr val="accent5">
                  <a:lumMod val="90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95930919"/>
              </p:ext>
            </p:extLst>
          </p:nvPr>
        </p:nvGraphicFramePr>
        <p:xfrm>
          <a:off x="2411760" y="1714488"/>
          <a:ext cx="651795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989" name="CaixaDeTexto 6"/>
          <p:cNvSpPr txBox="1">
            <a:spLocks noChangeArrowheads="1"/>
          </p:cNvSpPr>
          <p:nvPr/>
        </p:nvSpPr>
        <p:spPr bwMode="auto">
          <a:xfrm>
            <a:off x="214312" y="1412776"/>
            <a:ext cx="277351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800" dirty="0" smtClean="0">
                <a:latin typeface="Arial Narrow" pitchFamily="34" charset="0"/>
              </a:rPr>
              <a:t>PROJETO </a:t>
            </a:r>
            <a:r>
              <a:rPr lang="en-US" sz="2800" dirty="0">
                <a:latin typeface="Arial Narrow" pitchFamily="34" charset="0"/>
              </a:rPr>
              <a:t>TERAPÊUTICO </a:t>
            </a:r>
            <a:r>
              <a:rPr lang="en-US" sz="2800" dirty="0" smtClean="0">
                <a:latin typeface="Arial Narrow" pitchFamily="34" charset="0"/>
              </a:rPr>
              <a:t>SINGULAR</a:t>
            </a:r>
            <a:endParaRPr lang="pt-BR" sz="2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16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066800"/>
          </a:xfrm>
        </p:spPr>
        <p:txBody>
          <a:bodyPr/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782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 smtClean="0">
                <a:latin typeface="Arial Narrow" pitchFamily="34" charset="0"/>
              </a:rPr>
              <a:t>Como organizar tudo isso?</a:t>
            </a:r>
          </a:p>
          <a:p>
            <a:pPr marL="0" indent="0">
              <a:buNone/>
            </a:pPr>
            <a:endParaRPr lang="pt-BR" b="1" dirty="0" smtClean="0">
              <a:latin typeface="Arial Narrow" pitchFamily="34" charset="0"/>
            </a:endParaRPr>
          </a:p>
          <a:p>
            <a:pPr lvl="1">
              <a:spcAft>
                <a:spcPts val="1800"/>
              </a:spcAft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Valorização na escrita dos prontuários;</a:t>
            </a:r>
          </a:p>
          <a:p>
            <a:pPr lvl="1">
              <a:spcAft>
                <a:spcPts val="1800"/>
              </a:spcAft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Exige trabalho em equipe;</a:t>
            </a:r>
          </a:p>
          <a:p>
            <a:pPr lvl="1">
              <a:spcAft>
                <a:spcPts val="1800"/>
              </a:spcAft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Exige tempo para discutir com a equipe;</a:t>
            </a:r>
          </a:p>
          <a:p>
            <a:pPr lvl="1">
              <a:spcAft>
                <a:spcPts val="1800"/>
              </a:spcAft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Exige responsabilidades compartilhadas;</a:t>
            </a:r>
          </a:p>
          <a:p>
            <a:pPr lvl="1">
              <a:spcAft>
                <a:spcPts val="1800"/>
              </a:spcAft>
              <a:buFont typeface="Wingdings" pitchFamily="2" charset="2"/>
              <a:buChar char="§"/>
            </a:pPr>
            <a:r>
              <a:rPr lang="pt-BR" sz="2800" dirty="0" smtClean="0">
                <a:solidFill>
                  <a:schemeClr val="tx1"/>
                </a:solidFill>
                <a:latin typeface="Arial Narrow" pitchFamily="34" charset="0"/>
              </a:rPr>
              <a:t>Exige postura pró-ativa da equipe;</a:t>
            </a:r>
          </a:p>
        </p:txBody>
      </p:sp>
    </p:spTree>
    <p:extLst>
      <p:ext uri="{BB962C8B-B14F-4D97-AF65-F5344CB8AC3E}">
        <p14:creationId xmlns:p14="http://schemas.microsoft.com/office/powerpoint/2010/main" val="340072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772400" cy="3886200"/>
          </a:xfr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Câncer de Pulmão</a:t>
            </a:r>
          </a:p>
          <a:p>
            <a:pPr eaLnBrk="1" hangingPunct="1">
              <a:buFont typeface="Wingdings 2" pitchFamily="18" charset="2"/>
              <a:buNone/>
            </a:pPr>
            <a:endParaRPr lang="pt-BR" sz="2800" dirty="0" smtClean="0">
              <a:latin typeface="Arial Narrow" pitchFamily="34" charset="0"/>
            </a:endParaRP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Casado				1.00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Solteiro				1.45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Viúvo				2.24</a:t>
            </a:r>
          </a:p>
          <a:p>
            <a:pPr eaLnBrk="1" hangingPunct="1"/>
            <a:r>
              <a:rPr lang="pt-BR" sz="2800" dirty="0" smtClean="0">
                <a:latin typeface="Arial Narrow" pitchFamily="34" charset="0"/>
              </a:rPr>
              <a:t>Divorciado				3.07</a:t>
            </a:r>
          </a:p>
        </p:txBody>
      </p:sp>
    </p:spTree>
    <p:extLst>
      <p:ext uri="{BB962C8B-B14F-4D97-AF65-F5344CB8AC3E}">
        <p14:creationId xmlns:p14="http://schemas.microsoft.com/office/powerpoint/2010/main" val="1943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572500" cy="47513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latin typeface="Arial Narrow" pitchFamily="34" charset="0"/>
              </a:rPr>
              <a:t>PROJETO TERAPÊUTICO SINGULAR</a:t>
            </a:r>
            <a:endParaRPr lang="pt-BR" sz="3000" b="1" dirty="0" smtClean="0">
              <a:latin typeface="Arial Narrow" pitchFamily="34" charset="0"/>
            </a:endParaRPr>
          </a:p>
          <a:p>
            <a:pPr marL="420624" indent="-384048">
              <a:buNone/>
              <a:defRPr/>
            </a:pPr>
            <a:endParaRPr lang="pt-BR" sz="3200" dirty="0" smtClean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marL="420624" indent="-384048">
              <a:spcAft>
                <a:spcPts val="1800"/>
              </a:spcAft>
              <a:buNone/>
              <a:defRPr/>
            </a:pPr>
            <a:r>
              <a:rPr lang="pt-BR" sz="32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Criação de agenda para discussão em equipe</a:t>
            </a:r>
          </a:p>
          <a:p>
            <a:pPr marL="420624" indent="-384048">
              <a:spcAft>
                <a:spcPts val="18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Construção compartilhada da equipe</a:t>
            </a:r>
            <a:endParaRPr lang="pt-BR" sz="3000" b="1" dirty="0" smtClean="0">
              <a:solidFill>
                <a:schemeClr val="accent5">
                  <a:lumMod val="90000"/>
                </a:schemeClr>
              </a:solidFill>
              <a:latin typeface="Arial Narrow" pitchFamily="34" charset="0"/>
            </a:endParaRP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sz="32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Participação do usuário nas decisões.</a:t>
            </a: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Considerar necessidades explícitas e implícitas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endParaRPr lang="pt-BR" sz="3000" dirty="0" smtClean="0"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endParaRPr lang="pt-BR" sz="3000" dirty="0" smtClean="0">
              <a:latin typeface="Arial Narrow" pitchFamily="34" charset="0"/>
            </a:endParaRP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758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572500" cy="47513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latin typeface="Arial Narrow" pitchFamily="34" charset="0"/>
              </a:rPr>
              <a:t>PROJETO TERAPÊUTICO SINGULAR</a:t>
            </a:r>
            <a:endParaRPr lang="pt-BR" sz="3000" b="1" dirty="0" smtClean="0">
              <a:latin typeface="Arial Narrow" pitchFamily="34" charset="0"/>
            </a:endParaRPr>
          </a:p>
          <a:p>
            <a:pPr marL="420624" indent="-384048">
              <a:buNone/>
              <a:defRPr/>
            </a:pPr>
            <a:r>
              <a:rPr lang="pt-BR" sz="3000" dirty="0" smtClean="0">
                <a:latin typeface="Arial Narrow" pitchFamily="34" charset="0"/>
              </a:rPr>
              <a:t>.</a:t>
            </a: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Para cada informação colhida, devemos ter ações que contribuam para o cuidado do paciente</a:t>
            </a: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Articulação dos recursos do território e criação de novos recursos</a:t>
            </a:r>
            <a:endParaRPr lang="pt-BR" sz="3000" dirty="0">
              <a:latin typeface="Arial Narrow" pitchFamily="34" charset="0"/>
            </a:endParaRP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Definição de metas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endParaRPr lang="pt-BR" sz="3000" dirty="0" smtClean="0"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endParaRPr lang="pt-BR" sz="3000" dirty="0" smtClean="0">
              <a:latin typeface="Arial Narrow" pitchFamily="34" charset="0"/>
            </a:endParaRP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6127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 smtClean="0">
                <a:solidFill>
                  <a:schemeClr val="accent2"/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572500" cy="4751387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atin typeface="Arial Narrow" pitchFamily="34" charset="0"/>
              </a:rPr>
              <a:t>PROJETO TERAPÊUTICO SINGULAR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b="1" dirty="0" smtClean="0">
              <a:latin typeface="Arial Narrow" pitchFamily="34" charset="0"/>
            </a:endParaRP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Divisão </a:t>
            </a:r>
            <a:r>
              <a:rPr lang="pt-BR" dirty="0">
                <a:latin typeface="Arial Narrow" pitchFamily="34" charset="0"/>
              </a:rPr>
              <a:t>de responsabilidades: é importante definir as </a:t>
            </a:r>
            <a:r>
              <a:rPr lang="pt-BR" dirty="0" smtClean="0">
                <a:latin typeface="Arial Narrow" pitchFamily="34" charset="0"/>
              </a:rPr>
              <a:t>tarefas </a:t>
            </a:r>
            <a:r>
              <a:rPr lang="pt-BR" dirty="0">
                <a:latin typeface="Arial Narrow" pitchFamily="34" charset="0"/>
              </a:rPr>
              <a:t>de cada um com </a:t>
            </a:r>
            <a:r>
              <a:rPr lang="pt-BR" dirty="0" smtClean="0">
                <a:latin typeface="Arial Narrow" pitchFamily="34" charset="0"/>
              </a:rPr>
              <a:t>clareza.</a:t>
            </a: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Escolha de um profissional de referência. Não é o mesmo que responsável pelo caso, mas aquele que articula e “vigia” o processo.</a:t>
            </a:r>
          </a:p>
          <a:p>
            <a:pPr marL="36576" indent="0">
              <a:spcAft>
                <a:spcPts val="1800"/>
              </a:spcAft>
              <a:buNone/>
              <a:defRPr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>
                <a:latin typeface="Arial Narrow" pitchFamily="34" charset="0"/>
              </a:rPr>
              <a:t>Flexível a mudanças a qualquer momento.</a:t>
            </a:r>
          </a:p>
          <a:p>
            <a:pPr marL="36576" indent="0">
              <a:spcAft>
                <a:spcPts val="1800"/>
              </a:spcAft>
              <a:buNone/>
              <a:defRPr/>
            </a:pPr>
            <a:endParaRPr lang="pt-BR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44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606730" cy="4751387"/>
          </a:xfrm>
        </p:spPr>
        <p:txBody>
          <a:bodyPr>
            <a:normAutofit fontScale="925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t-BR" sz="3000" b="1" dirty="0" smtClean="0">
                <a:latin typeface="Arial Narrow" pitchFamily="34" charset="0"/>
              </a:rPr>
              <a:t>AS ROTINAS DA UNIDADE NOS GRUPOS POPULACIONAIS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sz="3000" b="1" dirty="0" smtClean="0">
              <a:solidFill>
                <a:schemeClr val="accent5">
                  <a:lumMod val="90000"/>
                </a:schemeClr>
              </a:solidFill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Puericultura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Gestantes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Problemas crônicos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Citopatológico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Planejamento Familiar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Envelhecimento</a:t>
            </a: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666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606730" cy="4751387"/>
          </a:xfrm>
        </p:spPr>
        <p:txBody>
          <a:bodyPr>
            <a:normAutofit/>
          </a:bodyPr>
          <a:lstStyle/>
          <a:p>
            <a:pPr marL="420624" indent="-384048">
              <a:buNone/>
              <a:defRPr/>
            </a:pPr>
            <a:r>
              <a:rPr lang="pt-BR" b="1" dirty="0">
                <a:latin typeface="Arial Narrow" pitchFamily="34" charset="0"/>
              </a:rPr>
              <a:t>AS ROTINAS DA UNIDADE NOS GRUPOS POPULACIONAIS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sz="3000" b="1" dirty="0" smtClean="0">
              <a:solidFill>
                <a:schemeClr val="accent5">
                  <a:lumMod val="90000"/>
                </a:schemeClr>
              </a:solidFill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Realizar acompanhamento pró-ativo (monitoramento e busca);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Ofertar ações de caratér coletivo e/ou educativo;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Participação dos membros da equipe de acordo com responsabilidades e competências que o caso exija.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Busca da autonomia dos sujeitos.</a:t>
            </a: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4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Gestão do Cuidado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606730" cy="4751387"/>
          </a:xfrm>
        </p:spPr>
        <p:txBody>
          <a:bodyPr>
            <a:normAutofit fontScale="92500" lnSpcReduction="20000"/>
          </a:bodyPr>
          <a:lstStyle/>
          <a:p>
            <a:pPr marL="420624" indent="-384048">
              <a:buNone/>
              <a:defRPr/>
            </a:pPr>
            <a:r>
              <a:rPr lang="pt-BR" sz="3000" b="1" dirty="0">
                <a:latin typeface="Arial Narrow" pitchFamily="34" charset="0"/>
              </a:rPr>
              <a:t>AS ROTINAS DA UNIDADE </a:t>
            </a:r>
            <a:r>
              <a:rPr lang="pt-BR" sz="3000" b="1" dirty="0" smtClean="0">
                <a:latin typeface="Arial Narrow" pitchFamily="34" charset="0"/>
              </a:rPr>
              <a:t>FORA DA UNIDADE </a:t>
            </a:r>
            <a:endParaRPr lang="pt-BR" sz="3000" b="1" dirty="0">
              <a:latin typeface="Arial Narrow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pt-BR" sz="3000" b="1" dirty="0" smtClean="0">
              <a:solidFill>
                <a:schemeClr val="accent5">
                  <a:lumMod val="90000"/>
                </a:schemeClr>
              </a:solidFill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Garantir o encaminhamento a outro serviço quando necessário e dar todo suporte até que isto seja possível;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Acompanhar o tratamento do paciente mesmo quando conduzido por outro serviço, apoiando, esclarecendo, incentivando;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Realizar acompanhamento conjunto com o serviço de referência, auxiliando no cuidado do paciente de forma integrada.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0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sz="3000" dirty="0" smtClean="0">
                <a:latin typeface="Arial Narrow" pitchFamily="34" charset="0"/>
              </a:rPr>
              <a:t>Garantir que o paciente esteja seguro sobre seu auto-cuidado.</a:t>
            </a: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3997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8972" y="548680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Clínica Ampliada e Gestão </a:t>
            </a:r>
            <a:r>
              <a:rPr lang="pt-BR" sz="3200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do Cuidado</a:t>
            </a:r>
            <a:endParaRPr lang="pt-BR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3549024"/>
            <a:ext cx="115212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Queixa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4869160"/>
            <a:ext cx="1766540" cy="6166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Necessidades Ampliadas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58020" y="3523860"/>
            <a:ext cx="1401812" cy="6166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Clínica Ampliada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02558" y="2204864"/>
            <a:ext cx="1685652" cy="6166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Necessidade principal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7984" y="3318356"/>
            <a:ext cx="1728192" cy="9653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Projeto Terapêutico Singular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60232" y="3288008"/>
            <a:ext cx="2376264" cy="9653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Definição de responsabilidades compartilhadas</a:t>
            </a:r>
            <a:endParaRPr lang="pt-BR" b="1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387116" y="3801052"/>
            <a:ext cx="18002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28184" y="3801052"/>
            <a:ext cx="324036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00387" y="4283748"/>
            <a:ext cx="502171" cy="43764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351125" y="2977036"/>
            <a:ext cx="420675" cy="34132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923928" y="4380072"/>
            <a:ext cx="420675" cy="34132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842432" y="2928874"/>
            <a:ext cx="502171" cy="43764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019784" y="1485060"/>
            <a:ext cx="155860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 doença</a:t>
            </a:r>
            <a:endParaRPr lang="pt-BR" dirty="0"/>
          </a:p>
        </p:txBody>
      </p:sp>
      <p:sp>
        <p:nvSpPr>
          <p:cNvPr id="26" name="TextBox 25"/>
          <p:cNvSpPr txBox="1"/>
          <p:nvPr/>
        </p:nvSpPr>
        <p:spPr>
          <a:xfrm>
            <a:off x="2292824" y="5805264"/>
            <a:ext cx="30992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o contexto da doença (representações, família, ambiente, vida e sociedade)</a:t>
            </a:r>
            <a:endParaRPr lang="pt-BR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745384" y="5589240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799085" y="1854392"/>
            <a:ext cx="0" cy="2112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18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DESAFIOS</a:t>
            </a: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1928813"/>
            <a:ext cx="8606730" cy="4751387"/>
          </a:xfrm>
        </p:spPr>
        <p:txBody>
          <a:bodyPr>
            <a:normAutofit/>
          </a:bodyPr>
          <a:lstStyle/>
          <a:p>
            <a:pPr marL="36576" indent="0">
              <a:spcAft>
                <a:spcPts val="1200"/>
              </a:spcAft>
              <a:buNone/>
              <a:defRPr/>
            </a:pPr>
            <a:r>
              <a:rPr lang="pt-BR" sz="32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Identificação do processo de trabalho na ESF e no NASF por todos os profissionais;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Concepção saúde-doença;</a:t>
            </a:r>
            <a:endParaRPr lang="pt-BR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Fragmentação na construção de projetos terapêuticos;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>
                <a:latin typeface="Arial Narrow" pitchFamily="34" charset="0"/>
              </a:rPr>
              <a:t>Trabalho em equipe multiprofissional em perpectiva interdisplinar;</a:t>
            </a:r>
            <a:endParaRPr lang="pt-BR" dirty="0" smtClean="0"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Organização do processo de trabalho;</a:t>
            </a:r>
          </a:p>
          <a:p>
            <a:pPr marL="36576" indent="0">
              <a:spcAft>
                <a:spcPts val="1200"/>
              </a:spcAft>
              <a:buNone/>
              <a:defRPr/>
            </a:pPr>
            <a:r>
              <a:rPr lang="pt-BR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• </a:t>
            </a:r>
            <a:r>
              <a:rPr lang="pt-BR" dirty="0" smtClean="0">
                <a:latin typeface="Arial Narrow" pitchFamily="34" charset="0"/>
              </a:rPr>
              <a:t>Gestão e Atenção.</a:t>
            </a:r>
            <a:endParaRPr lang="pt-BR" dirty="0">
              <a:latin typeface="Arial Narrow" pitchFamily="34" charset="0"/>
            </a:endParaRPr>
          </a:p>
          <a:p>
            <a:pPr marL="36576" indent="0">
              <a:spcAft>
                <a:spcPts val="1200"/>
              </a:spcAft>
              <a:buNone/>
              <a:defRPr/>
            </a:pPr>
            <a:endParaRPr lang="pt-BR" dirty="0" smtClean="0">
              <a:latin typeface="Arial Narrow" pitchFamily="34" charset="0"/>
            </a:endParaRPr>
          </a:p>
          <a:p>
            <a:pPr marL="36576" indent="0" eaLnBrk="1" fontAlgn="auto" hangingPunct="1">
              <a:spcAft>
                <a:spcPts val="0"/>
              </a:spcAft>
              <a:buNone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604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001000" cy="738188"/>
          </a:xfrm>
        </p:spPr>
        <p:txBody>
          <a:bodyPr>
            <a:noAutofit/>
          </a:bodyPr>
          <a:lstStyle/>
          <a:p>
            <a:pPr>
              <a:defRPr/>
            </a:pPr>
            <a:endParaRPr lang="pt-B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2564904"/>
            <a:ext cx="8606730" cy="4115296"/>
          </a:xfrm>
        </p:spPr>
        <p:txBody>
          <a:bodyPr>
            <a:normAutofit/>
          </a:bodyPr>
          <a:lstStyle/>
          <a:p>
            <a:pPr marL="36576" indent="0" algn="ctr">
              <a:spcAft>
                <a:spcPts val="1200"/>
              </a:spcAft>
              <a:buNone/>
              <a:defRPr/>
            </a:pPr>
            <a:r>
              <a:rPr lang="pt-BR" sz="3600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m</a:t>
            </a:r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arcos.aurelio@univali.br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171335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11421</TotalTime>
  <Words>2375</Words>
  <Application>Microsoft Office PowerPoint</Application>
  <PresentationFormat>Apresentação na tela (4:3)</PresentationFormat>
  <Paragraphs>526</Paragraphs>
  <Slides>98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98</vt:i4>
      </vt:variant>
    </vt:vector>
  </HeadingPairs>
  <TitlesOfParts>
    <vt:vector size="99" baseType="lpstr">
      <vt:lpstr>Urban</vt:lpstr>
      <vt:lpstr>II Encontro Estadual NASF Santa Catarina GEABS – SES/SC   PROJETO TERAPÊUTICO SINGULAR</vt:lpstr>
      <vt:lpstr>Apresentação do PowerPoint</vt:lpstr>
      <vt:lpstr>Apresentação do PowerPoint</vt:lpstr>
      <vt:lpstr>CONTEXTO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Messias (2003)</vt:lpstr>
      <vt:lpstr>Apresentação do PowerPoint</vt:lpstr>
      <vt:lpstr>Apresentação do PowerPoint</vt:lpstr>
      <vt:lpstr>Apresentação do PowerPoint</vt:lpstr>
      <vt:lpstr>SUS</vt:lpstr>
      <vt:lpstr>Apresentação do PowerPoint</vt:lpstr>
      <vt:lpstr>Apresentação do PowerPoint</vt:lpstr>
      <vt:lpstr>Clínica Tradicional</vt:lpstr>
      <vt:lpstr>Clínica Tradicional</vt:lpstr>
      <vt:lpstr>Modelo Biomédico</vt:lpstr>
      <vt:lpstr>Clínica Tradicional</vt:lpstr>
      <vt:lpstr>Clínica Tradicional</vt:lpstr>
      <vt:lpstr>Clínica Tradicional</vt:lpstr>
      <vt:lpstr>Clínica Tradicional</vt:lpstr>
      <vt:lpstr>Existe protocolo pra isso??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Tradicional</vt:lpstr>
      <vt:lpstr>Clínica Ampliada</vt:lpstr>
      <vt:lpstr>Clínica Ampliada</vt:lpstr>
      <vt:lpstr>Clínica Ampliada</vt:lpstr>
      <vt:lpstr>Clínica Ampliada</vt:lpstr>
      <vt:lpstr>Clínica Ampliada</vt:lpstr>
      <vt:lpstr>Clínica Ampliada</vt:lpstr>
      <vt:lpstr>Clínica Ampliada</vt:lpstr>
      <vt:lpstr>Clínica Ampliada</vt:lpstr>
      <vt:lpstr>Integralidade</vt:lpstr>
      <vt:lpstr>Integralidade</vt:lpstr>
      <vt:lpstr>Integralidade</vt:lpstr>
      <vt:lpstr>INTEGRALIDADE</vt:lpstr>
      <vt:lpstr>INTEGRALIDADE</vt:lpstr>
      <vt:lpstr>INTEGRALIDADE</vt:lpstr>
      <vt:lpstr>INTEGRALIDADE</vt:lpstr>
      <vt:lpstr>INTEGRALIDADE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Gestão do Cuidado</vt:lpstr>
      <vt:lpstr>Clínica Ampliada e Gestão do Cuidado</vt:lpstr>
      <vt:lpstr>DESAFIOS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Marcos Aurélio</dc:creator>
  <cp:lastModifiedBy>Eventos</cp:lastModifiedBy>
  <cp:revision>213</cp:revision>
  <dcterms:created xsi:type="dcterms:W3CDTF">2012-10-07T19:23:59Z</dcterms:created>
  <dcterms:modified xsi:type="dcterms:W3CDTF">2014-11-26T19:11:20Z</dcterms:modified>
</cp:coreProperties>
</file>