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86" r:id="rId4"/>
    <p:sldId id="272" r:id="rId5"/>
    <p:sldId id="285" r:id="rId6"/>
    <p:sldId id="259" r:id="rId7"/>
    <p:sldId id="267" r:id="rId8"/>
    <p:sldId id="260" r:id="rId9"/>
    <p:sldId id="276" r:id="rId10"/>
    <p:sldId id="280" r:id="rId11"/>
    <p:sldId id="289" r:id="rId12"/>
    <p:sldId id="288" r:id="rId13"/>
    <p:sldId id="287" r:id="rId14"/>
    <p:sldId id="263" r:id="rId15"/>
    <p:sldId id="264" r:id="rId16"/>
    <p:sldId id="265" r:id="rId17"/>
    <p:sldId id="262" r:id="rId18"/>
    <p:sldId id="268" r:id="rId19"/>
    <p:sldId id="269" r:id="rId20"/>
    <p:sldId id="282" r:id="rId21"/>
    <p:sldId id="283" r:id="rId22"/>
    <p:sldId id="290" r:id="rId2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26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40FAB63-40C8-4E24-BBE1-3CA958697A0B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tângu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ctor reto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ctor reto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tângu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971684C-D8DA-49FA-84A8-8E2CF28B171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FAB63-40C8-4E24-BBE1-3CA958697A0B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684C-D8DA-49FA-84A8-8E2CF28B171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FAB63-40C8-4E24-BBE1-3CA958697A0B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684C-D8DA-49FA-84A8-8E2CF28B171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40FAB63-40C8-4E24-BBE1-3CA958697A0B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971684C-D8DA-49FA-84A8-8E2CF28B171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40FAB63-40C8-4E24-BBE1-3CA958697A0B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9" name="Retângu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ctor reto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ctor reto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tângu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ctor reto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971684C-D8DA-49FA-84A8-8E2CF28B171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FAB63-40C8-4E24-BBE1-3CA958697A0B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684C-D8DA-49FA-84A8-8E2CF28B171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FAB63-40C8-4E24-BBE1-3CA958697A0B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684C-D8DA-49FA-84A8-8E2CF28B171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40FAB63-40C8-4E24-BBE1-3CA958697A0B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971684C-D8DA-49FA-84A8-8E2CF28B171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FAB63-40C8-4E24-BBE1-3CA958697A0B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684C-D8DA-49FA-84A8-8E2CF28B171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ço Reservado para Conteúd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1" name="Espaço Reservado para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40FAB63-40C8-4E24-BBE1-3CA958697A0B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971684C-D8DA-49FA-84A8-8E2CF28B171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3" name="Espaço Reservado para Rodapé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ctor reto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ço Reservado para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40FAB63-40C8-4E24-BBE1-3CA958697A0B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971684C-D8DA-49FA-84A8-8E2CF28B171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40FAB63-40C8-4E24-BBE1-3CA958697A0B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971684C-D8DA-49FA-84A8-8E2CF28B171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nevestassi@gmail.com" TargetMode="External"/><Relationship Id="rId2" Type="http://schemas.openxmlformats.org/officeDocument/2006/relationships/hyperlink" Target="mailto:nutrigiovani@hotmail.com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85720" y="1357298"/>
            <a:ext cx="8858280" cy="1857388"/>
          </a:xfrm>
        </p:spPr>
        <p:txBody>
          <a:bodyPr>
            <a:noAutofit/>
          </a:bodyPr>
          <a:lstStyle/>
          <a:p>
            <a:pPr algn="ctr"/>
            <a:r>
              <a:rPr lang="pt-BR" sz="4000" b="1" i="1" dirty="0" smtClean="0">
                <a:solidFill>
                  <a:srgbClr val="FF0000"/>
                </a:solidFill>
                <a:latin typeface="Arial Black" pitchFamily="34" charset="0"/>
              </a:rPr>
              <a:t>PROJETO </a:t>
            </a:r>
            <a:br>
              <a:rPr lang="pt-BR" sz="40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pt-BR" sz="4000" b="1" i="1" dirty="0" smtClean="0">
                <a:solidFill>
                  <a:srgbClr val="FF0000"/>
                </a:solidFill>
                <a:latin typeface="Arial Black" pitchFamily="34" charset="0"/>
              </a:rPr>
              <a:t>O PESO DA SAÚDE </a:t>
            </a:r>
            <a:r>
              <a:rPr lang="pt-BR" sz="4000" b="1" i="1" dirty="0" smtClean="0">
                <a:latin typeface="Arial Black" pitchFamily="34" charset="0"/>
              </a:rPr>
              <a:t/>
            </a:r>
            <a:br>
              <a:rPr lang="pt-BR" sz="4000" b="1" i="1" dirty="0" smtClean="0">
                <a:latin typeface="Arial Black" pitchFamily="34" charset="0"/>
              </a:rPr>
            </a:br>
            <a:endParaRPr lang="pt-BR" sz="4000" b="1" i="1" dirty="0">
              <a:latin typeface="Arial Black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0" y="285728"/>
            <a:ext cx="8858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latin typeface="Arial Black" pitchFamily="34" charset="0"/>
                <a:cs typeface="Arial" pitchFamily="34" charset="0"/>
              </a:rPr>
              <a:t>NASF de  Bela Vista do Toldo  </a:t>
            </a:r>
            <a:endParaRPr lang="pt-BR" sz="40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214546" y="3000372"/>
            <a:ext cx="55356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latin typeface="Arial" pitchFamily="34" charset="0"/>
                <a:cs typeface="Arial" pitchFamily="34" charset="0"/>
              </a:rPr>
              <a:t>Nutricionista: </a:t>
            </a:r>
            <a:r>
              <a:rPr lang="pt-BR" sz="2000" dirty="0" err="1" smtClean="0">
                <a:latin typeface="Arial" pitchFamily="34" charset="0"/>
                <a:cs typeface="Arial" pitchFamily="34" charset="0"/>
              </a:rPr>
              <a:t>Giovani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 Maria </a:t>
            </a:r>
            <a:r>
              <a:rPr lang="pt-BR" sz="2000" dirty="0" err="1" smtClean="0">
                <a:latin typeface="Arial" pitchFamily="34" charset="0"/>
                <a:cs typeface="Arial" pitchFamily="34" charset="0"/>
              </a:rPr>
              <a:t>Schiessl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2000" dirty="0" err="1" smtClean="0">
                <a:latin typeface="Arial" pitchFamily="34" charset="0"/>
                <a:cs typeface="Arial" pitchFamily="34" charset="0"/>
              </a:rPr>
              <a:t>Wachholz</a:t>
            </a: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2000" dirty="0" smtClean="0">
                <a:latin typeface="Arial" pitchFamily="34" charset="0"/>
                <a:cs typeface="Arial" pitchFamily="34" charset="0"/>
              </a:rPr>
              <a:t>Psicóloga: </a:t>
            </a:r>
            <a:r>
              <a:rPr lang="pt-BR" sz="2000" dirty="0" err="1" smtClean="0">
                <a:latin typeface="Arial" pitchFamily="34" charset="0"/>
                <a:cs typeface="Arial" pitchFamily="34" charset="0"/>
              </a:rPr>
              <a:t>Tassiana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  Elvira Neves </a:t>
            </a:r>
          </a:p>
          <a:p>
            <a:r>
              <a:rPr lang="pt-BR" sz="2000" dirty="0" smtClean="0">
                <a:latin typeface="Arial" pitchFamily="34" charset="0"/>
                <a:cs typeface="Arial" pitchFamily="34" charset="0"/>
              </a:rPr>
              <a:t>Taís Damaso</a:t>
            </a: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User\Pictures\bandei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4572008"/>
            <a:ext cx="2811563" cy="2285992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  <p:pic>
        <p:nvPicPr>
          <p:cNvPr id="1026" name="Picture 2" descr="C:\Users\Jefferson\Desktop\nasf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4511701"/>
            <a:ext cx="2857488" cy="23462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>
            <a:noAutofit/>
          </a:bodyPr>
          <a:lstStyle/>
          <a:p>
            <a:pPr algn="ctr"/>
            <a:r>
              <a:rPr lang="pt-BR" sz="4000" b="1" dirty="0" smtClean="0">
                <a:latin typeface="Arial Black" pitchFamily="34" charset="0"/>
              </a:rPr>
              <a:t>DESENVOLVIMENTO</a:t>
            </a:r>
            <a:endParaRPr lang="pt-BR" sz="4000" b="1" dirty="0">
              <a:latin typeface="Arial Black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142844" y="1052736"/>
            <a:ext cx="8786874" cy="5805264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Assuntos abordados pela Psicóloga: </a:t>
            </a:r>
          </a:p>
          <a:p>
            <a:pPr algn="just">
              <a:buFontTx/>
              <a:buChar char="-"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Comportamento alimentar</a:t>
            </a:r>
          </a:p>
          <a:p>
            <a:pPr algn="just">
              <a:buFontTx/>
              <a:buChar char="-"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Ansiedade</a:t>
            </a:r>
          </a:p>
          <a:p>
            <a:pPr algn="just">
              <a:buFontTx/>
              <a:buChar char="-"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Auto avaliação</a:t>
            </a:r>
          </a:p>
          <a:p>
            <a:pPr algn="just">
              <a:buFontTx/>
              <a:buChar char="-"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Auto estima e motivação;</a:t>
            </a:r>
          </a:p>
          <a:p>
            <a:pPr algn="just">
              <a:buNone/>
            </a:pPr>
            <a:endParaRPr lang="pt-BR" sz="13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 Assuntos abordados pela Educadora física:</a:t>
            </a:r>
          </a:p>
          <a:p>
            <a:pPr algn="just">
              <a:buFontTx/>
              <a:buChar char="-"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Uso da Academia da Saúde para orientações sobre atividade física na perda peso;</a:t>
            </a:r>
          </a:p>
          <a:p>
            <a:pPr algn="just">
              <a:buFontTx/>
              <a:buChar char="-"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Atividade localizada;</a:t>
            </a:r>
          </a:p>
          <a:p>
            <a:pPr algn="just">
              <a:buFontTx/>
              <a:buChar char="-"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Alongamento.</a:t>
            </a:r>
          </a:p>
          <a:p>
            <a:pPr algn="just">
              <a:buFontTx/>
              <a:buChar char="-"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Criação de 3 Grupos de Atividade física (c/ horário diferenciado) os quais utilizam a Academia de Saúde.   </a:t>
            </a:r>
            <a:endParaRPr lang="pt-BR" dirty="0" smtClean="0"/>
          </a:p>
          <a:p>
            <a:pPr algn="just">
              <a:buFontTx/>
              <a:buChar char="-"/>
            </a:pPr>
            <a:endParaRPr lang="pt-BR" dirty="0" smtClean="0"/>
          </a:p>
          <a:p>
            <a:pPr algn="just">
              <a:buFontTx/>
              <a:buChar char="-"/>
            </a:pPr>
            <a:endParaRPr lang="pt-BR" dirty="0" smtClean="0"/>
          </a:p>
          <a:p>
            <a:pPr algn="just">
              <a:buFontTx/>
              <a:buChar char="-"/>
            </a:pPr>
            <a:endParaRPr lang="pt-BR" dirty="0" smtClean="0"/>
          </a:p>
          <a:p>
            <a:pPr algn="ctr"/>
            <a:endParaRPr lang="pt-BR" dirty="0" smtClean="0"/>
          </a:p>
          <a:p>
            <a:pPr algn="ctr"/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Picture 2" descr="E:\Foto027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115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7" name="Picture 3" descr="C:\Users\Jefferson\Pictures\10818649_756120811110224_1258775387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429000"/>
            <a:ext cx="4500562" cy="3429000"/>
          </a:xfrm>
          <a:prstGeom prst="rect">
            <a:avLst/>
          </a:prstGeom>
          <a:noFill/>
        </p:spPr>
      </p:pic>
      <p:pic>
        <p:nvPicPr>
          <p:cNvPr id="1028" name="Picture 4" descr="C:\Users\Jefferson\Pictures\10822628_756118541110451_1179872558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</p:spPr>
      </p:pic>
      <p:pic>
        <p:nvPicPr>
          <p:cNvPr id="1029" name="Picture 5" descr="C:\Users\Jefferson\Pictures\10632641_1563094550580841_8737364215369863290_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714876" cy="3643314"/>
          </a:xfrm>
          <a:prstGeom prst="rect">
            <a:avLst/>
          </a:prstGeom>
          <a:noFill/>
        </p:spPr>
      </p:pic>
      <p:pic>
        <p:nvPicPr>
          <p:cNvPr id="1030" name="Picture 6" descr="C:\Users\Jefferson\Pictures\10808012_756121281110177_1356598743_n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" y="3357562"/>
            <a:ext cx="4667251" cy="350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4" name="Picture 2" descr="E:\Foto25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0"/>
            <a:ext cx="4929190" cy="3714752"/>
          </a:xfrm>
          <a:prstGeom prst="rect">
            <a:avLst/>
          </a:prstGeom>
          <a:noFill/>
        </p:spPr>
      </p:pic>
      <p:pic>
        <p:nvPicPr>
          <p:cNvPr id="5" name="Picture 2" descr="E:\Foto259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3200400"/>
            <a:ext cx="4876800" cy="3657600"/>
          </a:xfrm>
          <a:prstGeom prst="rect">
            <a:avLst/>
          </a:prstGeom>
          <a:noFill/>
        </p:spPr>
      </p:pic>
      <p:pic>
        <p:nvPicPr>
          <p:cNvPr id="3074" name="Picture 2" descr="E:\Foto249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214810" cy="3657600"/>
          </a:xfrm>
          <a:prstGeom prst="rect">
            <a:avLst/>
          </a:prstGeom>
          <a:noFill/>
        </p:spPr>
      </p:pic>
      <p:pic>
        <p:nvPicPr>
          <p:cNvPr id="1026" name="Picture 2" descr="E:\Foto295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7200" y="3200400"/>
            <a:ext cx="48768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pt-BR" b="1" dirty="0" smtClean="0">
                <a:latin typeface="Arial Black" pitchFamily="34" charset="0"/>
              </a:rPr>
              <a:t>DAS PARTICIPANTES</a:t>
            </a:r>
            <a:endParaRPr lang="pt-BR" b="1" dirty="0">
              <a:latin typeface="Arial Black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57126" y="1500174"/>
            <a:ext cx="8429716" cy="5143536"/>
          </a:xfrm>
        </p:spPr>
        <p:txBody>
          <a:bodyPr/>
          <a:lstStyle/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1° encontro participaram 36 pessoas, destas 13 deram continuidade;</a:t>
            </a: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Todas do sexo Feminino, faixa etária dos participantes 31 a 65 anos;</a:t>
            </a: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Objetivo das mesmas era reeducação alimentar, controle de dislipidemias, perda e ganho de peso.</a:t>
            </a:r>
          </a:p>
          <a:p>
            <a:pPr algn="ctr"/>
            <a:endParaRPr lang="pt-BR" dirty="0" smtClean="0"/>
          </a:p>
          <a:p>
            <a:pPr algn="ctr"/>
            <a:endParaRPr lang="pt-BR" dirty="0" smtClean="0"/>
          </a:p>
          <a:p>
            <a:pPr algn="ctr">
              <a:buNone/>
            </a:pPr>
            <a:r>
              <a:rPr lang="pt-BR" dirty="0" smtClean="0"/>
              <a:t>                                                                                             </a:t>
            </a:r>
          </a:p>
          <a:p>
            <a:pPr algn="ctr"/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7256"/>
          </a:xfrm>
        </p:spPr>
        <p:txBody>
          <a:bodyPr>
            <a:normAutofit/>
          </a:bodyPr>
          <a:lstStyle/>
          <a:p>
            <a:r>
              <a:rPr lang="pt-BR" b="1" dirty="0" smtClean="0">
                <a:latin typeface="Arial Black" pitchFamily="34" charset="0"/>
              </a:rPr>
              <a:t>RESULTADOS</a:t>
            </a:r>
            <a:endParaRPr lang="pt-BR" b="1" dirty="0">
              <a:latin typeface="Arial Black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214282" y="1214422"/>
            <a:ext cx="8929718" cy="5643578"/>
          </a:xfrm>
        </p:spPr>
        <p:txBody>
          <a:bodyPr>
            <a:noAutofit/>
          </a:bodyPr>
          <a:lstStyle/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Total de redução no peso, 13 participantes: 50,800kg</a:t>
            </a: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Total de redução no IMC: 21 pontos</a:t>
            </a: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Total de redução na cintura: 56 cm</a:t>
            </a: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Total de redução no abdômen: 48cm</a:t>
            </a: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Total de redução no quadril: 37cm                      </a:t>
            </a:r>
          </a:p>
          <a:p>
            <a:pPr algn="just">
              <a:buNone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</a:t>
            </a:r>
            <a:endParaRPr lang="pt-BR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634082"/>
          </a:xfrm>
        </p:spPr>
        <p:txBody>
          <a:bodyPr>
            <a:noAutofit/>
          </a:bodyPr>
          <a:lstStyle/>
          <a:p>
            <a:r>
              <a:rPr lang="pt-BR" sz="3600" b="1" dirty="0" smtClean="0">
                <a:latin typeface="Arial Black" pitchFamily="34" charset="0"/>
              </a:rPr>
              <a:t>QUESTIONÁRIO </a:t>
            </a:r>
            <a:endParaRPr lang="pt-BR" sz="3600" b="1" dirty="0">
              <a:latin typeface="Arial Black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0" y="550414"/>
            <a:ext cx="8966956" cy="6093296"/>
          </a:xfrm>
        </p:spPr>
        <p:txBody>
          <a:bodyPr>
            <a:noAutofit/>
          </a:bodyPr>
          <a:lstStyle/>
          <a:p>
            <a:pPr lvl="1">
              <a:buNone/>
            </a:pPr>
            <a:endParaRPr lang="pt-BR" sz="1800" b="1" i="1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pt-BR" sz="1800" b="1" dirty="0" smtClean="0">
                <a:latin typeface="Arial" pitchFamily="34" charset="0"/>
                <a:cs typeface="Arial" pitchFamily="34" charset="0"/>
              </a:rPr>
              <a:t>1 - Como você avalia o Grupo ?   (Ótimo/Bom/Ruim)</a:t>
            </a:r>
          </a:p>
          <a:p>
            <a:pPr lvl="1">
              <a:buNone/>
            </a:pPr>
            <a:endParaRPr lang="pt-BR" sz="18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pt-BR" sz="1800" i="1" dirty="0" smtClean="0">
                <a:latin typeface="Arial" pitchFamily="34" charset="0"/>
                <a:cs typeface="Arial" pitchFamily="34" charset="0"/>
              </a:rPr>
              <a:t>77 % acharam Ótimo </a:t>
            </a:r>
          </a:p>
          <a:p>
            <a:pPr lvl="1">
              <a:buNone/>
            </a:pPr>
            <a:endParaRPr lang="pt-BR" sz="1800" i="1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pt-BR" sz="1800" i="1" dirty="0" smtClean="0">
                <a:latin typeface="Arial" pitchFamily="34" charset="0"/>
                <a:cs typeface="Arial" pitchFamily="34" charset="0"/>
              </a:rPr>
              <a:t> 23% acharam Bom</a:t>
            </a:r>
          </a:p>
          <a:p>
            <a:pPr lvl="1">
              <a:buNone/>
            </a:pPr>
            <a:endParaRPr lang="pt-BR" sz="1800" b="1" i="1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pt-BR" sz="1800" b="1" i="1" dirty="0" smtClean="0">
                <a:latin typeface="Arial" pitchFamily="34" charset="0"/>
                <a:cs typeface="Arial" pitchFamily="34" charset="0"/>
              </a:rPr>
              <a:t>2 - </a:t>
            </a:r>
            <a:r>
              <a:rPr lang="pt-BR" sz="1800" b="1" dirty="0" smtClean="0">
                <a:latin typeface="Arial" pitchFamily="34" charset="0"/>
                <a:cs typeface="Arial" pitchFamily="34" charset="0"/>
              </a:rPr>
              <a:t>Algo que você aprendeu, você repassou a seu amigos ou familiares ?  (Sim ou Não)</a:t>
            </a:r>
          </a:p>
          <a:p>
            <a:pPr lvl="1">
              <a:buNone/>
            </a:pPr>
            <a:r>
              <a:rPr lang="pt-BR" sz="1800" i="1" dirty="0" smtClean="0">
                <a:latin typeface="Arial" pitchFamily="34" charset="0"/>
                <a:cs typeface="Arial" pitchFamily="34" charset="0"/>
              </a:rPr>
              <a:t>100% Sim</a:t>
            </a:r>
          </a:p>
          <a:p>
            <a:pPr lvl="1">
              <a:buNone/>
            </a:pPr>
            <a:endParaRPr lang="pt-BR" sz="1800" b="1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pt-BR" sz="1800" b="1" dirty="0" smtClean="0">
                <a:latin typeface="Arial" pitchFamily="34" charset="0"/>
                <a:cs typeface="Arial" pitchFamily="34" charset="0"/>
              </a:rPr>
              <a:t>3 - A sua participação no grupo trouxe resultados positivos ? (Sim ou Não)</a:t>
            </a:r>
            <a:endParaRPr lang="pt-BR" sz="18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pt-BR" sz="1800" i="1" dirty="0" smtClean="0">
                <a:latin typeface="Arial" pitchFamily="34" charset="0"/>
                <a:cs typeface="Arial" pitchFamily="34" charset="0"/>
              </a:rPr>
              <a:t>100% Sim</a:t>
            </a:r>
          </a:p>
          <a:p>
            <a:pPr lvl="1">
              <a:buNone/>
            </a:pPr>
            <a:endParaRPr lang="pt-BR" sz="1800" b="1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pt-BR" sz="1800" b="1" dirty="0" smtClean="0">
                <a:latin typeface="Arial" pitchFamily="34" charset="0"/>
                <a:cs typeface="Arial" pitchFamily="34" charset="0"/>
              </a:rPr>
              <a:t>4 - Havia ainda uma pergunta descritiva, onde foi avaliado os pontos positivos do grupo.</a:t>
            </a:r>
          </a:p>
          <a:p>
            <a:pPr lvl="2">
              <a:buNone/>
            </a:pPr>
            <a:r>
              <a:rPr lang="pt-BR" i="1" dirty="0" smtClean="0">
                <a:latin typeface="Arial" pitchFamily="34" charset="0"/>
                <a:cs typeface="Arial" pitchFamily="34" charset="0"/>
              </a:rPr>
              <a:t>Melhora na saúde, aprendizagem, laços de amizade, perseverança, </a:t>
            </a:r>
          </a:p>
          <a:p>
            <a:pPr lvl="2">
              <a:buNone/>
            </a:pPr>
            <a:r>
              <a:rPr lang="pt-BR" i="1" dirty="0" smtClean="0">
                <a:latin typeface="Arial" pitchFamily="34" charset="0"/>
                <a:cs typeface="Arial" pitchFamily="34" charset="0"/>
              </a:rPr>
              <a:t>aumento da auto estima e conhecimento.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46"/>
          </a:xfrm>
        </p:spPr>
        <p:txBody>
          <a:bodyPr>
            <a:normAutofit/>
          </a:bodyPr>
          <a:lstStyle/>
          <a:p>
            <a:r>
              <a:rPr lang="pt-BR" sz="3600" b="1" dirty="0" smtClean="0">
                <a:latin typeface="Arial Black" pitchFamily="34" charset="0"/>
              </a:rPr>
              <a:t>RESULTADOS NÃO MENSURÁVEIS</a:t>
            </a:r>
            <a:endParaRPr lang="pt-BR" sz="3600" b="1" dirty="0">
              <a:latin typeface="Arial Black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0" y="1124744"/>
            <a:ext cx="9144000" cy="550072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 Troca de experiências e interação ente os profissionais  NASF;</a:t>
            </a: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 Repasse de conhecimento de maneira mais abrangente para os integrantes;</a:t>
            </a: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Interação, e amizade entre os participantes do grupo. Formação de grupo de Atividade física usando Academia de Saúde;</a:t>
            </a: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 Informações positivas pelos participantes em relação á reeducação alimentar para a comunidade em geral;                                                        </a:t>
            </a:r>
          </a:p>
          <a:p>
            <a:pPr algn="ctr">
              <a:buNone/>
            </a:pPr>
            <a:r>
              <a:rPr lang="pt-BR" dirty="0" smtClean="0"/>
              <a:t>                                                                                                  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071670" y="142852"/>
            <a:ext cx="41503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400" b="1" dirty="0" smtClean="0">
                <a:solidFill>
                  <a:schemeClr val="tx2"/>
                </a:solidFill>
                <a:latin typeface="Arial Black" pitchFamily="34" charset="0"/>
              </a:rPr>
              <a:t>CONCLUSÃO</a:t>
            </a:r>
            <a:endParaRPr lang="pt-BR" sz="44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42844" y="1285860"/>
            <a:ext cx="882320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>
                <a:latin typeface="Arial" pitchFamily="34" charset="0"/>
                <a:cs typeface="Arial" pitchFamily="34" charset="0"/>
              </a:rPr>
              <a:t>Um dos desafios da nutrição atual é promover saúde e mudanças no comportamento alimentar. </a:t>
            </a:r>
          </a:p>
          <a:p>
            <a:r>
              <a:rPr lang="pt-BR" sz="2800" dirty="0" smtClean="0">
                <a:latin typeface="Arial" pitchFamily="34" charset="0"/>
                <a:cs typeface="Arial" pitchFamily="34" charset="0"/>
              </a:rPr>
              <a:t>Concluímos que as participantes do Grupo, perceberam que é possível mudanças nos hábitos e no estilo de vida, e que com isto ganharam mais saúde, disposição, auto estima elevada. Houveram relatos das participantes que achavam impossível, conseguirem perder peso, sem redução de estômago.</a:t>
            </a:r>
          </a:p>
          <a:p>
            <a:pPr algn="just">
              <a:buFont typeface="Arial" pitchFamily="34" charset="0"/>
              <a:buChar char="•"/>
            </a:pPr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</a:t>
            </a:r>
            <a:endParaRPr lang="pt-BR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Pictures\Estagio\20141028_1637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0"/>
            <a:ext cx="4572000" cy="3571876"/>
          </a:xfrm>
          <a:prstGeom prst="rect">
            <a:avLst/>
          </a:prstGeom>
          <a:noFill/>
        </p:spPr>
      </p:pic>
      <p:pic>
        <p:nvPicPr>
          <p:cNvPr id="4" name="Picture 7" descr="C:\Users\User\Pictures\Estagio\20141028_1629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38539"/>
            <a:ext cx="4572000" cy="3319461"/>
          </a:xfrm>
          <a:prstGeom prst="rect">
            <a:avLst/>
          </a:prstGeom>
          <a:noFill/>
        </p:spPr>
      </p:pic>
      <p:pic>
        <p:nvPicPr>
          <p:cNvPr id="2050" name="Picture 2" descr="C:\Users\Jefferson\Pictures\10547574_1539231249633838_8390619203954564411_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0"/>
            <a:ext cx="4571999" cy="3643314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643314"/>
            <a:ext cx="4572000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844" y="188640"/>
            <a:ext cx="9001156" cy="634082"/>
          </a:xfrm>
        </p:spPr>
        <p:txBody>
          <a:bodyPr>
            <a:noAutofit/>
          </a:bodyPr>
          <a:lstStyle/>
          <a:p>
            <a:pPr algn="ctr"/>
            <a:r>
              <a:rPr lang="pt-BR" sz="4000" b="1" dirty="0" smtClean="0">
                <a:latin typeface="Arial Black" pitchFamily="34" charset="0"/>
                <a:cs typeface="Arial" pitchFamily="34" charset="0"/>
              </a:rPr>
              <a:t>Município - Bela Vista do Toldo</a:t>
            </a:r>
            <a:endParaRPr lang="pt-BR" sz="40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142844" y="857232"/>
            <a:ext cx="8712968" cy="5357850"/>
          </a:xfrm>
        </p:spPr>
        <p:txBody>
          <a:bodyPr>
            <a:noAutofit/>
          </a:bodyPr>
          <a:lstStyle/>
          <a:p>
            <a:r>
              <a:rPr lang="pt-BR" sz="2800" dirty="0" smtClean="0">
                <a:latin typeface="Arial" pitchFamily="34" charset="0"/>
                <a:cs typeface="Arial" pitchFamily="34" charset="0"/>
              </a:rPr>
              <a:t>Localizada no Planalto Norte de Santa Catarina, à 382 Km da Capital do estado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2800" dirty="0" smtClean="0">
                <a:latin typeface="Arial" pitchFamily="34" charset="0"/>
                <a:cs typeface="Arial" pitchFamily="34" charset="0"/>
              </a:rPr>
              <a:t>Área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de 538 km</a:t>
            </a:r>
            <a:r>
              <a:rPr lang="pt-BR" sz="28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pt-BR" sz="2800" baseline="30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2800" dirty="0" smtClean="0">
                <a:latin typeface="Arial" pitchFamily="34" charset="0"/>
                <a:cs typeface="Arial" pitchFamily="34" charset="0"/>
              </a:rPr>
              <a:t>População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de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6.191habitantes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(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IBGE2010).</a:t>
            </a:r>
          </a:p>
          <a:p>
            <a:pPr>
              <a:buNone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2800" dirty="0" smtClean="0">
                <a:latin typeface="Arial" pitchFamily="34" charset="0"/>
                <a:cs typeface="Arial" pitchFamily="34" charset="0"/>
              </a:rPr>
              <a:t>Apenas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14%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da</a:t>
            </a:r>
          </a:p>
          <a:p>
            <a:pPr>
              <a:buNone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população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vive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no</a:t>
            </a:r>
          </a:p>
          <a:p>
            <a:pPr>
              <a:buNone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perímetro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urbano.                                                                </a:t>
            </a:r>
          </a:p>
          <a:p>
            <a:endParaRPr lang="pt-BR" sz="2800" dirty="0"/>
          </a:p>
        </p:txBody>
      </p:sp>
      <p:pic>
        <p:nvPicPr>
          <p:cNvPr id="1026" name="Picture 2" descr="C:\Users\Jefferson\Desktop\280px-SantaCatarina_Municip_BelaVistadoTold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857628"/>
            <a:ext cx="5129118" cy="300037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Peso da Saúde\IMG_49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714752"/>
            <a:ext cx="4500562" cy="3143248"/>
          </a:xfrm>
          <a:prstGeom prst="rect">
            <a:avLst/>
          </a:prstGeom>
          <a:noFill/>
        </p:spPr>
      </p:pic>
      <p:pic>
        <p:nvPicPr>
          <p:cNvPr id="6146" name="Picture 2" descr="C:\Users\User\Pictures\Peso da Saúde\IMG_49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3643314"/>
          </a:xfrm>
          <a:prstGeom prst="rect">
            <a:avLst/>
          </a:prstGeom>
          <a:noFill/>
        </p:spPr>
      </p:pic>
      <p:pic>
        <p:nvPicPr>
          <p:cNvPr id="6147" name="Picture 3" descr="C:\Users\User\Pictures\Peso da Saúde\IMG_49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510458" cy="3714752"/>
          </a:xfrm>
          <a:prstGeom prst="rect">
            <a:avLst/>
          </a:prstGeom>
          <a:noFill/>
        </p:spPr>
      </p:pic>
      <p:pic>
        <p:nvPicPr>
          <p:cNvPr id="6148" name="Picture 4" descr="C:\Users\User\Pictures\Peso da Saúde\IMG_49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86190"/>
            <a:ext cx="4500562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Pictures\Peso da Saúde\IMG_49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714480" y="285728"/>
            <a:ext cx="52363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6000" dirty="0" smtClean="0">
                <a:latin typeface="Arial Black" pitchFamily="34" charset="0"/>
              </a:rPr>
              <a:t>OBRIGADA!!</a:t>
            </a:r>
            <a:endParaRPr lang="pt-BR" sz="6000" dirty="0">
              <a:latin typeface="Arial Black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42844" y="2143116"/>
            <a:ext cx="8786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Secretaria Municipal de Saúde Bela Vista Toldo </a:t>
            </a:r>
            <a:endParaRPr lang="pt-BR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85720" y="3929066"/>
            <a:ext cx="871543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latin typeface="Arial" pitchFamily="34" charset="0"/>
                <a:cs typeface="Arial" pitchFamily="34" charset="0"/>
              </a:rPr>
              <a:t>Email: nutricionista =&gt; </a:t>
            </a:r>
            <a:r>
              <a:rPr lang="pt-BR" sz="2800" b="1" dirty="0" smtClean="0">
                <a:latin typeface="Arial" pitchFamily="34" charset="0"/>
                <a:cs typeface="Arial" pitchFamily="34" charset="0"/>
                <a:hlinkClick r:id="rId2"/>
              </a:rPr>
              <a:t>nutrigiovani@hotmail.com</a:t>
            </a:r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2800" b="1" dirty="0" smtClean="0">
                <a:latin typeface="Arial" pitchFamily="34" charset="0"/>
                <a:cs typeface="Arial" pitchFamily="34" charset="0"/>
              </a:rPr>
              <a:t>Fone =&gt; (47) 9921-1154</a:t>
            </a:r>
          </a:p>
          <a:p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2800" b="1" dirty="0" smtClean="0">
                <a:latin typeface="Arial" pitchFamily="34" charset="0"/>
                <a:cs typeface="Arial" pitchFamily="34" charset="0"/>
              </a:rPr>
              <a:t>Email psicóloga =&gt;  </a:t>
            </a:r>
            <a:r>
              <a:rPr lang="pt-BR" sz="2800" b="1" dirty="0" smtClean="0">
                <a:latin typeface="Arial" pitchFamily="34" charset="0"/>
                <a:cs typeface="Arial" pitchFamily="34" charset="0"/>
                <a:hlinkClick r:id="rId3"/>
              </a:rPr>
              <a:t>nevestassi@gmail.com</a:t>
            </a: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pt-BR" sz="2800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Fone: (47) 96544171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2573586" cy="192770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6" name="Espaço Reservado para Conteúdo 5" descr="images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7072330" y="142852"/>
            <a:ext cx="1847850" cy="232412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027" name="Picture 3" descr="C:\Users\User\Pictures\BVT - vista aére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65409" y="2176448"/>
            <a:ext cx="6378591" cy="468155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028" name="Picture 4" descr="C:\Users\User\Pictures\images (45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214290"/>
            <a:ext cx="3714776" cy="185736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029" name="Picture 5" descr="C:\Users\User\Pictures\images (46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2500306"/>
            <a:ext cx="2571768" cy="207170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030" name="Picture 6" descr="C:\Users\User\Pictures\images (47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4786322"/>
            <a:ext cx="2500330" cy="207167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78098"/>
          </a:xfrm>
        </p:spPr>
        <p:txBody>
          <a:bodyPr>
            <a:normAutofit/>
          </a:bodyPr>
          <a:lstStyle/>
          <a:p>
            <a:pPr algn="ctr"/>
            <a:r>
              <a:rPr lang="pt-BR" sz="3600" b="1" dirty="0" smtClean="0">
                <a:latin typeface="Arial Black" pitchFamily="34" charset="0"/>
                <a:cs typeface="Arial" pitchFamily="34" charset="0"/>
              </a:rPr>
              <a:t>SERVIÇO DE SAÚDE DO MUNICÍPIO </a:t>
            </a:r>
            <a:endParaRPr lang="pt-BR" sz="36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214282" y="857232"/>
            <a:ext cx="8715436" cy="614366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endParaRPr lang="pt-BR" sz="13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01 Unidade Central com atendimento de especialidades.</a:t>
            </a:r>
          </a:p>
          <a:p>
            <a:pPr>
              <a:lnSpc>
                <a:spcPct val="120000"/>
              </a:lnSpc>
            </a:pPr>
            <a:endParaRPr lang="pt-BR" sz="30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06 Unidades Básica de Saúde (interior), onde 03 Unidades se encontram em reforma/ampliação.</a:t>
            </a:r>
          </a:p>
          <a:p>
            <a:pPr>
              <a:lnSpc>
                <a:spcPct val="120000"/>
              </a:lnSpc>
            </a:pPr>
            <a:endParaRPr lang="pt-BR" sz="30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01 Equipe Estratégia Saúde da Família, com 100% cobertura.</a:t>
            </a:r>
          </a:p>
          <a:p>
            <a:pPr>
              <a:lnSpc>
                <a:spcPct val="120000"/>
              </a:lnSpc>
            </a:pPr>
            <a:endParaRPr lang="pt-BR" sz="30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1 Equipe Saúde Bucal.</a:t>
            </a:r>
          </a:p>
          <a:p>
            <a:pPr>
              <a:lnSpc>
                <a:spcPct val="120000"/>
              </a:lnSpc>
            </a:pPr>
            <a:endParaRPr lang="pt-BR" sz="3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01</a:t>
            </a:r>
            <a:r>
              <a:rPr lang="pt-BR" sz="3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Equipe</a:t>
            </a:r>
            <a:r>
              <a:rPr lang="pt-BR" sz="3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NASF 3 Federal. Formada por Psicóloga, Nutricionista, Educador Físico.</a:t>
            </a:r>
          </a:p>
          <a:p>
            <a:pPr>
              <a:lnSpc>
                <a:spcPct val="120000"/>
              </a:lnSpc>
            </a:pPr>
            <a:endParaRPr lang="pt-BR" sz="30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01 Academia de Saúde.                                </a:t>
            </a:r>
          </a:p>
          <a:p>
            <a:pPr>
              <a:lnSpc>
                <a:spcPct val="120000"/>
              </a:lnSpc>
            </a:pPr>
            <a:endParaRPr lang="pt-BR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pt-B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857256"/>
          </a:xfrm>
        </p:spPr>
        <p:txBody>
          <a:bodyPr>
            <a:noAutofit/>
          </a:bodyPr>
          <a:lstStyle/>
          <a:p>
            <a:pPr algn="ctr"/>
            <a:r>
              <a:rPr lang="pt-BR" sz="4400" b="1" dirty="0" smtClean="0">
                <a:latin typeface="Arial Black" pitchFamily="34" charset="0"/>
                <a:cs typeface="Arial" pitchFamily="34" charset="0"/>
              </a:rPr>
              <a:t> Escolha do Projeto</a:t>
            </a:r>
            <a:endParaRPr lang="pt-BR" sz="44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142844" y="857232"/>
            <a:ext cx="8786874" cy="600076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pt-BR" dirty="0" smtClean="0">
              <a:latin typeface="Arial Black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Grande procura por atendimento individualizado, com a Nutricionista NASF. Mostrar que é possível mudança no estilo de vida e promoção da saúde através de grupos formados na comunidade. </a:t>
            </a: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Esclarecer a população que a saúde não se obtém apenas com medicamentos, médicos e consultas individualizadas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algn="just"/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                                                               </a:t>
            </a:r>
          </a:p>
          <a:p>
            <a:pPr algn="just">
              <a:buNone/>
            </a:pPr>
            <a:r>
              <a:rPr lang="pt-BR" dirty="0" smtClean="0"/>
              <a:t>                                                                                        </a:t>
            </a:r>
          </a:p>
          <a:p>
            <a:pPr algn="just"/>
            <a:endParaRPr lang="pt-BR" dirty="0" smtClean="0"/>
          </a:p>
          <a:p>
            <a:pPr algn="just"/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25470"/>
          </a:xfrm>
        </p:spPr>
        <p:txBody>
          <a:bodyPr>
            <a:noAutofit/>
          </a:bodyPr>
          <a:lstStyle/>
          <a:p>
            <a:pPr algn="ctr"/>
            <a:r>
              <a:rPr lang="pt-BR" sz="4800" b="1" dirty="0" smtClean="0">
                <a:latin typeface="Arial Black" pitchFamily="34" charset="0"/>
                <a:cs typeface="Arial" pitchFamily="34" charset="0"/>
              </a:rPr>
              <a:t>OBJETIVO DO PROJETO</a:t>
            </a:r>
            <a:endParaRPr lang="pt-BR" sz="4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142844" y="857232"/>
            <a:ext cx="8786874" cy="6000768"/>
          </a:xfrm>
        </p:spPr>
        <p:txBody>
          <a:bodyPr>
            <a:normAutofit/>
          </a:bodyPr>
          <a:lstStyle/>
          <a:p>
            <a:pPr algn="just"/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Visar a Reeducação Alimentar.  </a:t>
            </a: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Promover a mudança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de hábito de forma que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contribua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para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o estado nutricional adequado, prevenção e o controle de doenças crônicas não transmissíveis (DNT).</a:t>
            </a: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Estimular a prática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da atividade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física usando Academia de Saúde, de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forma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que contribua na perda de peso.                                                  </a:t>
            </a:r>
          </a:p>
          <a:p>
            <a:pPr algn="ctr">
              <a:buNone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</a:t>
            </a:r>
          </a:p>
          <a:p>
            <a:pPr algn="just"/>
            <a:endParaRPr lang="pt-BR" sz="30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dirty="0" smtClean="0"/>
          </a:p>
          <a:p>
            <a:pPr algn="just"/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4282" y="332656"/>
            <a:ext cx="8715436" cy="648072"/>
          </a:xfrm>
        </p:spPr>
        <p:txBody>
          <a:bodyPr>
            <a:noAutofit/>
          </a:bodyPr>
          <a:lstStyle/>
          <a:p>
            <a:pPr algn="ctr"/>
            <a:r>
              <a:rPr lang="pt-BR" sz="4400" b="1" dirty="0" smtClean="0">
                <a:latin typeface="Arial Black" pitchFamily="34" charset="0"/>
                <a:cs typeface="Arial" pitchFamily="34" charset="0"/>
              </a:rPr>
              <a:t>GRUPO O PESO DA SAÚDE</a:t>
            </a:r>
            <a:endParaRPr lang="pt-BR" sz="44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142844" y="1196752"/>
            <a:ext cx="8515352" cy="5375520"/>
          </a:xfrm>
        </p:spPr>
        <p:txBody>
          <a:bodyPr>
            <a:normAutofit/>
          </a:bodyPr>
          <a:lstStyle/>
          <a:p>
            <a:pPr algn="just"/>
            <a:endParaRPr lang="pt-BR" sz="1500" dirty="0" smtClean="0"/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Os profissionais que atuaram diretamente com o Grupo: Equipe NASF (Nutricionista, Psicóloga, Educadora Física), ESF 01 (Enfermeiro e Técnicas de enfermagem).</a:t>
            </a: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Iniciou em Maio de 2014, está em andamento (até Novembro 2014). Abertura novo grupo em 2015.</a:t>
            </a:r>
          </a:p>
          <a:p>
            <a:pPr algn="just"/>
            <a:endParaRPr lang="pt-BR" dirty="0" smtClean="0"/>
          </a:p>
          <a:p>
            <a:pPr algn="just">
              <a:buNone/>
            </a:pPr>
            <a:endParaRPr lang="pt-BR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endParaRPr lang="pt-BR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pt-BR" dirty="0" smtClean="0">
                <a:solidFill>
                  <a:srgbClr val="FF0000"/>
                </a:solidFill>
              </a:rPr>
              <a:t>                                                                                             </a:t>
            </a:r>
            <a:r>
              <a:rPr lang="pt-BR" dirty="0" smtClean="0"/>
              <a:t> </a:t>
            </a:r>
            <a:r>
              <a:rPr lang="pt-BR" dirty="0" smtClean="0">
                <a:solidFill>
                  <a:srgbClr val="FF0000"/>
                </a:solidFill>
              </a:rPr>
              <a:t>            </a:t>
            </a:r>
          </a:p>
          <a:p>
            <a:pPr algn="just"/>
            <a:endParaRPr lang="pt-BR" dirty="0" smtClean="0">
              <a:solidFill>
                <a:srgbClr val="FF0000"/>
              </a:solidFill>
            </a:endParaRPr>
          </a:p>
          <a:p>
            <a:pPr algn="just"/>
            <a:endParaRPr lang="pt-B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>
            <a:noAutofit/>
          </a:bodyPr>
          <a:lstStyle/>
          <a:p>
            <a:pPr algn="ctr"/>
            <a:r>
              <a:rPr lang="pt-BR" sz="4000" b="1" dirty="0" smtClean="0">
                <a:latin typeface="Arial Black" pitchFamily="34" charset="0"/>
              </a:rPr>
              <a:t>DESENVOLVIMENTO</a:t>
            </a:r>
            <a:endParaRPr lang="pt-BR" sz="4000" b="1" dirty="0">
              <a:latin typeface="Arial Black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0" y="1142984"/>
            <a:ext cx="8858280" cy="5929330"/>
          </a:xfrm>
        </p:spPr>
        <p:txBody>
          <a:bodyPr>
            <a:noAutofit/>
          </a:bodyPr>
          <a:lstStyle/>
          <a:p>
            <a:pPr algn="just"/>
            <a:r>
              <a:rPr lang="pt-BR" dirty="0" smtClean="0">
                <a:latin typeface="Arial" pitchFamily="34" charset="0"/>
                <a:cs typeface="Arial" pitchFamily="34" charset="0"/>
              </a:rPr>
              <a:t>Os encontros  são realizados quinzenalmente, com dinâmicas, atividade física (na Academia de Saúde), palestras e troca idéias, duração de 3 horas;</a:t>
            </a:r>
          </a:p>
          <a:p>
            <a:pPr algn="just"/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dirty="0" smtClean="0">
                <a:latin typeface="Arial" pitchFamily="34" charset="0"/>
                <a:cs typeface="Arial" pitchFamily="34" charset="0"/>
              </a:rPr>
              <a:t>Avaliação antropométrica Inicial e final: (peso /estatura/cintura/abdômen/quadril);</a:t>
            </a:r>
          </a:p>
          <a:p>
            <a:pPr algn="just"/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dirty="0" smtClean="0">
                <a:latin typeface="Arial" pitchFamily="34" charset="0"/>
                <a:cs typeface="Arial" pitchFamily="34" charset="0"/>
              </a:rPr>
              <a:t>Verificado o peso e PA;</a:t>
            </a:r>
          </a:p>
          <a:p>
            <a:pPr algn="just"/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dirty="0" smtClean="0">
                <a:latin typeface="Arial" pitchFamily="34" charset="0"/>
                <a:cs typeface="Arial" pitchFamily="34" charset="0"/>
              </a:rPr>
              <a:t>As participantes ganharam um caderno (p/ anotações) e uma planilha para o acompanharem a avaliação antropométrica.                                                        </a:t>
            </a:r>
            <a:endParaRPr lang="pt-BR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>
            <a:noAutofit/>
          </a:bodyPr>
          <a:lstStyle/>
          <a:p>
            <a:pPr algn="ctr"/>
            <a:r>
              <a:rPr lang="pt-BR" sz="4000" b="1" dirty="0" smtClean="0">
                <a:latin typeface="Arial Black" pitchFamily="34" charset="0"/>
              </a:rPr>
              <a:t>DESENVOLVIMENTO</a:t>
            </a:r>
            <a:endParaRPr lang="pt-BR" sz="4000" b="1" dirty="0">
              <a:latin typeface="Arial Black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142844" y="1052736"/>
            <a:ext cx="8786874" cy="580526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pt-BR" sz="2600" dirty="0" smtClean="0">
                <a:latin typeface="Arial" pitchFamily="34" charset="0"/>
                <a:cs typeface="Arial" pitchFamily="34" charset="0"/>
              </a:rPr>
              <a:t>1º encontro realizado Anamnese individual;</a:t>
            </a:r>
          </a:p>
          <a:p>
            <a:pPr algn="just"/>
            <a:endParaRPr lang="pt-BR" sz="2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600" dirty="0" smtClean="0">
                <a:latin typeface="Arial" pitchFamily="34" charset="0"/>
                <a:cs typeface="Arial" pitchFamily="34" charset="0"/>
              </a:rPr>
              <a:t>Posteriormente avaliado pela Nutricionista e realizado Orientação Nutricional  individual. </a:t>
            </a:r>
          </a:p>
          <a:p>
            <a:pPr algn="just"/>
            <a:endParaRPr lang="pt-BR" sz="2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600" dirty="0" smtClean="0">
                <a:latin typeface="Arial" pitchFamily="34" charset="0"/>
                <a:cs typeface="Arial" pitchFamily="34" charset="0"/>
              </a:rPr>
              <a:t>Assuntos abordados pela Nutricionista nos encontros:</a:t>
            </a:r>
          </a:p>
          <a:p>
            <a:pPr algn="just">
              <a:buNone/>
            </a:pPr>
            <a:r>
              <a:rPr lang="pt-BR" sz="2600" dirty="0" smtClean="0">
                <a:latin typeface="Arial" pitchFamily="34" charset="0"/>
                <a:cs typeface="Arial" pitchFamily="34" charset="0"/>
              </a:rPr>
              <a:t>-  Mastigação, fracionamento, medidas caseiras, tamanho porções;</a:t>
            </a:r>
          </a:p>
          <a:p>
            <a:pPr algn="just">
              <a:buFontTx/>
              <a:buChar char="-"/>
            </a:pPr>
            <a:r>
              <a:rPr lang="pt-BR" sz="2600" dirty="0" smtClean="0">
                <a:latin typeface="Arial" pitchFamily="34" charset="0"/>
                <a:cs typeface="Arial" pitchFamily="34" charset="0"/>
              </a:rPr>
              <a:t>pirâmide alimentar;</a:t>
            </a:r>
          </a:p>
          <a:p>
            <a:pPr algn="just">
              <a:buFontTx/>
              <a:buChar char="-"/>
            </a:pPr>
            <a:r>
              <a:rPr lang="pt-BR" sz="2600" dirty="0" smtClean="0">
                <a:latin typeface="Arial" pitchFamily="34" charset="0"/>
                <a:cs typeface="Arial" pitchFamily="34" charset="0"/>
              </a:rPr>
              <a:t>prato saudável;</a:t>
            </a:r>
          </a:p>
          <a:p>
            <a:pPr algn="just">
              <a:buFontTx/>
              <a:buChar char="-"/>
            </a:pPr>
            <a:r>
              <a:rPr lang="pt-BR" sz="2600" dirty="0" smtClean="0">
                <a:latin typeface="Arial" pitchFamily="34" charset="0"/>
                <a:cs typeface="Arial" pitchFamily="34" charset="0"/>
              </a:rPr>
              <a:t>funções dos grupos alimentares (CH, PT);</a:t>
            </a:r>
          </a:p>
          <a:p>
            <a:pPr algn="just">
              <a:buFontTx/>
              <a:buChar char="-"/>
            </a:pPr>
            <a:r>
              <a:rPr lang="pt-BR" sz="2600" dirty="0" smtClean="0">
                <a:latin typeface="Arial" pitchFamily="34" charset="0"/>
                <a:cs typeface="Arial" pitchFamily="34" charset="0"/>
              </a:rPr>
              <a:t>Dietas da moda;</a:t>
            </a:r>
          </a:p>
          <a:p>
            <a:pPr algn="just">
              <a:buFontTx/>
              <a:buChar char="-"/>
            </a:pPr>
            <a:r>
              <a:rPr lang="pt-BR" sz="2600" dirty="0" smtClean="0">
                <a:latin typeface="Arial" pitchFamily="34" charset="0"/>
                <a:cs typeface="Arial" pitchFamily="34" charset="0"/>
              </a:rPr>
              <a:t>Uso de chás na perda de peso;  </a:t>
            </a:r>
          </a:p>
          <a:p>
            <a:pPr algn="just">
              <a:buFontTx/>
              <a:buChar char="-"/>
            </a:pPr>
            <a:r>
              <a:rPr lang="pt-BR" sz="2600" dirty="0" smtClean="0">
                <a:latin typeface="Arial" pitchFamily="34" charset="0"/>
                <a:cs typeface="Arial" pitchFamily="34" charset="0"/>
              </a:rPr>
              <a:t> Comportamento alimentar                                          </a:t>
            </a:r>
          </a:p>
          <a:p>
            <a:pPr algn="ctr"/>
            <a:endParaRPr lang="pt-BR" dirty="0" smtClean="0"/>
          </a:p>
          <a:p>
            <a:pPr algn="ctr"/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lcão Envidraçad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Balcão Envidraçado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alcão Envidraçad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1900</TotalTime>
  <Words>838</Words>
  <Application>Microsoft Office PowerPoint</Application>
  <PresentationFormat>Apresentação na tela (4:3)</PresentationFormat>
  <Paragraphs>149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23" baseType="lpstr">
      <vt:lpstr>Balcão Envidraçado</vt:lpstr>
      <vt:lpstr>PROJETO  O PESO DA SAÚDE  </vt:lpstr>
      <vt:lpstr>Município - Bela Vista do Toldo</vt:lpstr>
      <vt:lpstr>Slide 3</vt:lpstr>
      <vt:lpstr>SERVIÇO DE SAÚDE DO MUNICÍPIO </vt:lpstr>
      <vt:lpstr> Escolha do Projeto</vt:lpstr>
      <vt:lpstr>OBJETIVO DO PROJETO</vt:lpstr>
      <vt:lpstr>GRUPO O PESO DA SAÚDE</vt:lpstr>
      <vt:lpstr>DESENVOLVIMENTO</vt:lpstr>
      <vt:lpstr>DESENVOLVIMENTO</vt:lpstr>
      <vt:lpstr>DESENVOLVIMENTO</vt:lpstr>
      <vt:lpstr>Slide 11</vt:lpstr>
      <vt:lpstr>Slide 12</vt:lpstr>
      <vt:lpstr>Slide 13</vt:lpstr>
      <vt:lpstr>DAS PARTICIPANTES</vt:lpstr>
      <vt:lpstr>RESULTADOS</vt:lpstr>
      <vt:lpstr>QUESTIONÁRIO </vt:lpstr>
      <vt:lpstr>RESULTADOS NÃO MENSURÁVEIS</vt:lpstr>
      <vt:lpstr>Slide 18</vt:lpstr>
      <vt:lpstr>Slide 19</vt:lpstr>
      <vt:lpstr>Slide 20</vt:lpstr>
      <vt:lpstr>Slide 21</vt:lpstr>
      <vt:lpstr>Slide 22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PROJETO O PESO DA SAÚDE</dc:title>
  <dc:creator>Jefferson</dc:creator>
  <cp:lastModifiedBy>Jefferson</cp:lastModifiedBy>
  <cp:revision>174</cp:revision>
  <dcterms:created xsi:type="dcterms:W3CDTF">2014-10-28T21:20:08Z</dcterms:created>
  <dcterms:modified xsi:type="dcterms:W3CDTF">2014-11-27T01:28:51Z</dcterms:modified>
</cp:coreProperties>
</file>