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7"/>
  </p:notesMasterIdLst>
  <p:sldIdLst>
    <p:sldId id="262" r:id="rId2"/>
    <p:sldId id="351" r:id="rId3"/>
    <p:sldId id="256" r:id="rId4"/>
    <p:sldId id="257" r:id="rId5"/>
    <p:sldId id="258" r:id="rId6"/>
    <p:sldId id="259" r:id="rId7"/>
    <p:sldId id="260" r:id="rId8"/>
    <p:sldId id="352" r:id="rId9"/>
    <p:sldId id="353" r:id="rId10"/>
    <p:sldId id="279" r:id="rId11"/>
    <p:sldId id="354" r:id="rId12"/>
    <p:sldId id="355" r:id="rId13"/>
    <p:sldId id="356" r:id="rId14"/>
    <p:sldId id="357" r:id="rId15"/>
    <p:sldId id="263" r:id="rId16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624" autoAdjust="0"/>
  </p:normalViewPr>
  <p:slideViewPr>
    <p:cSldViewPr>
      <p:cViewPr varScale="1">
        <p:scale>
          <a:sx n="48" d="100"/>
          <a:sy n="48" d="100"/>
        </p:scale>
        <p:origin x="-11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90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EB5118-1975-4F67-BEFB-B966F2F7663A}" type="datetimeFigureOut">
              <a:rPr lang="pt-BR" smtClean="0"/>
              <a:pPr/>
              <a:t>26/11/2014</a:t>
            </a:fld>
            <a:endParaRPr lang="pt-BR" dirty="0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 dirty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60ECF5-27F2-415C-8CC4-8E309C1579E3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xmlns="" val="38533512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60ECF5-27F2-415C-8CC4-8E309C1579E3}" type="slidenum">
              <a:rPr lang="pt-BR" smtClean="0"/>
              <a:pPr/>
              <a:t>15</a:t>
            </a:fld>
            <a:endParaRPr 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7" name="Subtítulo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30" name="Espaço Reservado para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D6C92-96F4-4B29-9864-7343E31AE9FB}" type="datetimeFigureOut">
              <a:rPr lang="pt-BR" smtClean="0"/>
              <a:pPr/>
              <a:t>26/11/2014</a:t>
            </a:fld>
            <a:endParaRPr lang="pt-BR" dirty="0"/>
          </a:p>
        </p:txBody>
      </p:sp>
      <p:sp>
        <p:nvSpPr>
          <p:cNvPr id="19" name="Espaço Reservado para Rodap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27" name="Espaço Reservado para Número de Slid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C6C68-A730-47AD-80F1-7A0F6C57F117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D6C92-96F4-4B29-9864-7343E31AE9FB}" type="datetimeFigureOut">
              <a:rPr lang="pt-BR" smtClean="0"/>
              <a:pPr/>
              <a:t>26/11/2014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C6C68-A730-47AD-80F1-7A0F6C57F117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D6C92-96F4-4B29-9864-7343E31AE9FB}" type="datetimeFigureOut">
              <a:rPr lang="pt-BR" smtClean="0"/>
              <a:pPr/>
              <a:t>26/11/2014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C6C68-A730-47AD-80F1-7A0F6C57F117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D6C92-96F4-4B29-9864-7343E31AE9FB}" type="datetimeFigureOut">
              <a:rPr lang="pt-BR" smtClean="0"/>
              <a:pPr/>
              <a:t>26/11/2014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C6C68-A730-47AD-80F1-7A0F6C57F117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D6C92-96F4-4B29-9864-7343E31AE9FB}" type="datetimeFigureOut">
              <a:rPr lang="pt-BR" smtClean="0"/>
              <a:pPr/>
              <a:t>26/11/2014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C6C68-A730-47AD-80F1-7A0F6C57F117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D6C92-96F4-4B29-9864-7343E31AE9FB}" type="datetimeFigureOut">
              <a:rPr lang="pt-BR" smtClean="0"/>
              <a:pPr/>
              <a:t>26/11/2014</a:t>
            </a:fld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C6C68-A730-47AD-80F1-7A0F6C57F117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D6C92-96F4-4B29-9864-7343E31AE9FB}" type="datetimeFigureOut">
              <a:rPr lang="pt-BR" smtClean="0"/>
              <a:pPr/>
              <a:t>26/11/2014</a:t>
            </a:fld>
            <a:endParaRPr lang="pt-BR" dirty="0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C6C68-A730-47AD-80F1-7A0F6C57F117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D6C92-96F4-4B29-9864-7343E31AE9FB}" type="datetimeFigureOut">
              <a:rPr lang="pt-BR" smtClean="0"/>
              <a:pPr/>
              <a:t>26/11/2014</a:t>
            </a:fld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C6C68-A730-47AD-80F1-7A0F6C57F117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D6C92-96F4-4B29-9864-7343E31AE9FB}" type="datetimeFigureOut">
              <a:rPr lang="pt-BR" smtClean="0"/>
              <a:pPr/>
              <a:t>26/11/2014</a:t>
            </a:fld>
            <a:endParaRPr lang="pt-BR" dirty="0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C6C68-A730-47AD-80F1-7A0F6C57F117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D6C92-96F4-4B29-9864-7343E31AE9FB}" type="datetimeFigureOut">
              <a:rPr lang="pt-BR" smtClean="0"/>
              <a:pPr/>
              <a:t>26/11/2014</a:t>
            </a:fld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C6C68-A730-47AD-80F1-7A0F6C57F117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Único Canto Aparado e Arredondado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Triângulo retângulo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D6C92-96F4-4B29-9864-7343E31AE9FB}" type="datetimeFigureOut">
              <a:rPr lang="pt-BR" smtClean="0"/>
              <a:pPr/>
              <a:t>26/11/2014</a:t>
            </a:fld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DDC6C68-A730-47AD-80F1-7A0F6C57F117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t-BR" dirty="0" smtClean="0"/>
              <a:t>Clique no ícone para adicionar uma imagem</a:t>
            </a:r>
            <a:endParaRPr kumimoji="0" lang="en-US" dirty="0"/>
          </a:p>
        </p:txBody>
      </p:sp>
      <p:sp>
        <p:nvSpPr>
          <p:cNvPr id="10" name="Forma livre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orma livre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a livre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orma livre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Espaço Reservado para Título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0" name="Espaço Reservado para Texto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1FD6C92-96F4-4B29-9864-7343E31AE9FB}" type="datetimeFigureOut">
              <a:rPr lang="pt-BR" smtClean="0"/>
              <a:pPr/>
              <a:t>26/11/2014</a:t>
            </a:fld>
            <a:endParaRPr lang="pt-BR" dirty="0"/>
          </a:p>
        </p:txBody>
      </p:sp>
      <p:sp>
        <p:nvSpPr>
          <p:cNvPr id="22" name="Espaço Reservado para Rodapé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pt-BR" dirty="0"/>
          </a:p>
        </p:txBody>
      </p:sp>
      <p:sp>
        <p:nvSpPr>
          <p:cNvPr id="18" name="Espaço Reservado para Número de Slide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DDC6C68-A730-47AD-80F1-7A0F6C57F117}" type="slidenum">
              <a:rPr lang="pt-BR" smtClean="0"/>
              <a:pPr/>
              <a:t>‹nº›</a:t>
            </a:fld>
            <a:endParaRPr lang="pt-BR" dirty="0"/>
          </a:p>
        </p:txBody>
      </p:sp>
      <p:grpSp>
        <p:nvGrpSpPr>
          <p:cNvPr id="2" name="Grupo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orma livre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orma livre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doresnascostas.com.br/exercicios.html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500034" y="1071546"/>
            <a:ext cx="8229600" cy="2643206"/>
          </a:xfrm>
        </p:spPr>
        <p:txBody>
          <a:bodyPr>
            <a:noAutofit/>
          </a:bodyPr>
          <a:lstStyle/>
          <a:p>
            <a:pPr algn="ctr"/>
            <a:r>
              <a:rPr lang="pt-BR" sz="2400" b="1" dirty="0" smtClean="0"/>
              <a:t/>
            </a:r>
            <a:br>
              <a:rPr lang="pt-BR" sz="2400" b="1" dirty="0" smtClean="0"/>
            </a:br>
            <a:r>
              <a:rPr lang="pt-BR" sz="2400" b="1" dirty="0" smtClean="0"/>
              <a:t>RESGATANDO A QUALIDADE DE VIDA DE PACIENTES COM PATOLOGIAS CRÔNICAS DA COLUNA VERTEBRAL ATRAVÉS          DA AUTO-ESTIMA E DE EXERCÍCIOS EM GRUPO </a:t>
            </a:r>
            <a:br>
              <a:rPr lang="pt-BR" sz="2400" b="1" dirty="0" smtClean="0"/>
            </a:br>
            <a:r>
              <a:rPr lang="pt-BR" sz="2400" b="1" dirty="0" smtClean="0"/>
              <a:t>DESENVOLVIDO PELO NASF NA ACADEMIA DA SAÚDE</a:t>
            </a:r>
            <a:br>
              <a:rPr lang="pt-BR" sz="2400" b="1" dirty="0" smtClean="0"/>
            </a:br>
            <a:r>
              <a:rPr lang="pt-BR" sz="2400" b="1" dirty="0" smtClean="0"/>
              <a:t/>
            </a:r>
            <a:br>
              <a:rPr lang="pt-BR" sz="2400" b="1" dirty="0" smtClean="0"/>
            </a:br>
            <a:endParaRPr lang="pt-BR" sz="2400" dirty="0"/>
          </a:p>
        </p:txBody>
      </p:sp>
      <p:sp>
        <p:nvSpPr>
          <p:cNvPr id="5" name="Subtítulo 4"/>
          <p:cNvSpPr>
            <a:spLocks noGrp="1"/>
          </p:cNvSpPr>
          <p:nvPr>
            <p:ph idx="1"/>
          </p:nvPr>
        </p:nvSpPr>
        <p:spPr>
          <a:xfrm>
            <a:off x="5572132" y="5143512"/>
            <a:ext cx="3114668" cy="982651"/>
          </a:xfrm>
        </p:spPr>
        <p:txBody>
          <a:bodyPr>
            <a:normAutofit fontScale="77500" lnSpcReduction="20000"/>
          </a:bodyPr>
          <a:lstStyle/>
          <a:p>
            <a:pPr algn="r">
              <a:buNone/>
            </a:pPr>
            <a:r>
              <a:rPr lang="pt-BR" b="1" dirty="0" smtClean="0">
                <a:latin typeface="+mj-lt"/>
              </a:rPr>
              <a:t>Aline Carla </a:t>
            </a:r>
            <a:r>
              <a:rPr lang="pt-BR" b="1" dirty="0" err="1" smtClean="0">
                <a:latin typeface="+mj-lt"/>
              </a:rPr>
              <a:t>Sant´Anna</a:t>
            </a:r>
            <a:endParaRPr lang="pt-BR" b="1" dirty="0" smtClean="0">
              <a:latin typeface="+mj-lt"/>
            </a:endParaRPr>
          </a:p>
          <a:p>
            <a:pPr algn="r">
              <a:buNone/>
            </a:pPr>
            <a:r>
              <a:rPr lang="pt-BR" b="1" dirty="0" smtClean="0">
                <a:latin typeface="+mj-lt"/>
              </a:rPr>
              <a:t>Vilmar de Oliveira</a:t>
            </a:r>
          </a:p>
          <a:p>
            <a:pPr algn="r">
              <a:buNone/>
            </a:pPr>
            <a:r>
              <a:rPr lang="pt-BR" b="1" dirty="0" smtClean="0">
                <a:latin typeface="+mj-lt"/>
              </a:rPr>
              <a:t>Fisioterapeutas</a:t>
            </a:r>
          </a:p>
          <a:p>
            <a:pPr algn="r">
              <a:buNone/>
            </a:pPr>
            <a:endParaRPr lang="pt-BR" sz="1800" dirty="0">
              <a:latin typeface="+mj-lt"/>
            </a:endParaRPr>
          </a:p>
        </p:txBody>
      </p:sp>
      <p:pic>
        <p:nvPicPr>
          <p:cNvPr id="1026" name="Picture 2" descr="C:\Users\Usuario\Pictures\nasf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3372" y="4714884"/>
            <a:ext cx="1195387" cy="1438060"/>
          </a:xfrm>
          <a:prstGeom prst="rect">
            <a:avLst/>
          </a:prstGeom>
          <a:noFill/>
        </p:spPr>
      </p:pic>
      <p:pic>
        <p:nvPicPr>
          <p:cNvPr id="6" name="Imagem 5" descr="logo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5143512"/>
            <a:ext cx="2286016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/>
              <a:t>EXERCÍCIOS TERAPÊUTICOS</a:t>
            </a:r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3074" name="Picture 2" descr="F:\BALNEARIO PIÇARRAS\NASF\RELATORIOS 2014 GRUPO\FOTOS 07 JUL 08 AGO 14\190820141630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922786"/>
            <a:ext cx="4040188" cy="3030141"/>
          </a:xfrm>
          <a:prstGeom prst="rect">
            <a:avLst/>
          </a:prstGeom>
          <a:noFill/>
        </p:spPr>
      </p:pic>
      <p:pic>
        <p:nvPicPr>
          <p:cNvPr id="3075" name="Picture 3" descr="F:\BALNEARIO PIÇARRAS\NASF\RELATORIOS 2014 GRUPO\FOTOS 05 MAI 14\200520141495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5025" y="2922191"/>
            <a:ext cx="4041775" cy="30313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275608"/>
          </a:xfrm>
        </p:spPr>
        <p:txBody>
          <a:bodyPr>
            <a:normAutofit fontScale="90000"/>
          </a:bodyPr>
          <a:lstStyle/>
          <a:p>
            <a:pPr algn="ctr"/>
            <a:r>
              <a:rPr lang="pt-BR" dirty="0" smtClean="0"/>
              <a:t>EXERCÍCIOS POSTURAIS INDIVIDUAIS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4098" name="Picture 2" descr="F:\BALNEARIO PIÇARRAS\NASF\RELATORIOS 2014 GRUPO\FOTOS 06 JUN 14\030620141510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922786"/>
            <a:ext cx="4040188" cy="3030141"/>
          </a:xfrm>
          <a:prstGeom prst="rect">
            <a:avLst/>
          </a:prstGeom>
          <a:noFill/>
        </p:spPr>
      </p:pic>
      <p:pic>
        <p:nvPicPr>
          <p:cNvPr id="4099" name="Picture 3" descr="F:\BALNEARIO PIÇARRAS\NASF\RELATORIOS 2014 GRUPO\FOTOS 06 JUN 14\030620141517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5025" y="2922191"/>
            <a:ext cx="4041775" cy="30313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/>
              <a:t>CONFRATERNIZAÇÃO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7" name="Picture 3" descr="F:\CONGRESSO MACEIO\POSTER Texto e Fotos\Fotos Vilmar\GRUPO 16 12 10 QUI ENCERRAMENTO (2)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2922786"/>
            <a:ext cx="4040188" cy="3030141"/>
          </a:xfrm>
          <a:prstGeom prst="rect">
            <a:avLst/>
          </a:prstGeom>
          <a:noFill/>
        </p:spPr>
      </p:pic>
      <p:pic>
        <p:nvPicPr>
          <p:cNvPr id="5122" name="Picture 2" descr="F:\BALNEARIO PIÇARRAS\NASF\RELATORIOS 2013 GRUPO\FOTOS 12 DEZ\191220131343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5025" y="2922191"/>
            <a:ext cx="4041775" cy="30313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t-BR" sz="4500" dirty="0" smtClean="0"/>
              <a:t>PARTICIPAÇÃO EM EVENTOS</a:t>
            </a:r>
            <a:endParaRPr lang="pt-BR" sz="4500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28596" y="2071678"/>
            <a:ext cx="4040188" cy="659352"/>
          </a:xfrm>
        </p:spPr>
        <p:txBody>
          <a:bodyPr/>
          <a:lstStyle/>
          <a:p>
            <a:pPr algn="ctr"/>
            <a:r>
              <a:rPr lang="pt-BR" sz="3200" b="0" dirty="0" smtClean="0">
                <a:latin typeface="Calibri" pitchFamily="34" charset="0"/>
              </a:rPr>
              <a:t>SAÚDE NA ESTRADA</a:t>
            </a:r>
            <a:endParaRPr lang="pt-BR" sz="3200" b="0" dirty="0">
              <a:latin typeface="Calibri" pitchFamily="34" charset="0"/>
            </a:endParaRP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43438" y="2071678"/>
            <a:ext cx="4041775" cy="654843"/>
          </a:xfrm>
        </p:spPr>
        <p:txBody>
          <a:bodyPr>
            <a:normAutofit/>
          </a:bodyPr>
          <a:lstStyle/>
          <a:p>
            <a:pPr algn="ctr"/>
            <a:r>
              <a:rPr lang="pt-BR" sz="3200" b="0" dirty="0" smtClean="0">
                <a:latin typeface="Calibri" pitchFamily="34" charset="0"/>
              </a:rPr>
              <a:t>07 DE SETEMBRO </a:t>
            </a:r>
          </a:p>
        </p:txBody>
      </p:sp>
      <p:pic>
        <p:nvPicPr>
          <p:cNvPr id="6146" name="Picture 2" descr="F:\BALNEARIO PIÇARRAS\NASF\RELATORIOS 2013 GRUPO\SAUDE NA ESTRADA\SAUDE ESTRADA 17062013972 (7)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922786"/>
            <a:ext cx="4040188" cy="3030141"/>
          </a:xfrm>
          <a:prstGeom prst="rect">
            <a:avLst/>
          </a:prstGeom>
          <a:noFill/>
        </p:spPr>
      </p:pic>
      <p:pic>
        <p:nvPicPr>
          <p:cNvPr id="8" name="Picture 2" descr="F:\CONGRESSO MACEIO\POSTER Texto e Fotos\Fotos Vilmar\DESFILE 07 09 10 1 (2)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645025" y="2922191"/>
            <a:ext cx="4041775" cy="30313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4800" dirty="0" smtClean="0"/>
              <a:t>APRESENTAÇÃO DE TRABALHOS</a:t>
            </a:r>
            <a:endParaRPr lang="pt-BR" sz="4800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500034" y="2071678"/>
            <a:ext cx="4040188" cy="659352"/>
          </a:xfrm>
        </p:spPr>
        <p:txBody>
          <a:bodyPr/>
          <a:lstStyle/>
          <a:p>
            <a:pPr algn="ctr"/>
            <a:r>
              <a:rPr lang="pt-BR" sz="3200" b="0" dirty="0" smtClean="0">
                <a:latin typeface="Calibri" pitchFamily="34" charset="0"/>
              </a:rPr>
              <a:t>MACEIO/AL</a:t>
            </a:r>
            <a:endParaRPr lang="pt-BR" sz="3200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43438" y="2143116"/>
            <a:ext cx="4041775" cy="654843"/>
          </a:xfrm>
        </p:spPr>
        <p:txBody>
          <a:bodyPr>
            <a:normAutofit/>
          </a:bodyPr>
          <a:lstStyle/>
          <a:p>
            <a:pPr algn="ctr"/>
            <a:r>
              <a:rPr lang="pt-BR" sz="3200" b="0" dirty="0" smtClean="0">
                <a:latin typeface="Calibri" pitchFamily="34" charset="0"/>
              </a:rPr>
              <a:t>MARINGÁ/PR</a:t>
            </a:r>
            <a:endParaRPr lang="pt-BR" sz="3200" dirty="0"/>
          </a:p>
        </p:txBody>
      </p:sp>
      <p:pic>
        <p:nvPicPr>
          <p:cNvPr id="7170" name="Picture 2" descr="C:\Users\Usuario\Pictures\MACEIO\DSC01064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922786"/>
            <a:ext cx="4040188" cy="3030141"/>
          </a:xfrm>
          <a:prstGeom prst="rect">
            <a:avLst/>
          </a:prstGeom>
          <a:noFill/>
        </p:spPr>
      </p:pic>
      <p:pic>
        <p:nvPicPr>
          <p:cNvPr id="8" name="Picture 2" descr="F:\CONGRESSO MACEIO\POSTER Texto e Fotos\Fotos Vilmar\SEMINARIO MARINGA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5025" y="2928935"/>
            <a:ext cx="4041775" cy="30003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857232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pt-BR" sz="2000" b="1" dirty="0" smtClean="0"/>
              <a:t/>
            </a:r>
            <a:br>
              <a:rPr lang="pt-BR" sz="2000" b="1" dirty="0" smtClean="0"/>
            </a:br>
            <a:r>
              <a:rPr lang="pt-BR" sz="2000" b="1" dirty="0" smtClean="0"/>
              <a:t/>
            </a:r>
            <a:br>
              <a:rPr lang="pt-BR" sz="2000" b="1" dirty="0" smtClean="0"/>
            </a:br>
            <a:r>
              <a:rPr lang="pt-BR" sz="2000" b="1" dirty="0" smtClean="0"/>
              <a:t/>
            </a:r>
            <a:br>
              <a:rPr lang="pt-BR" sz="2000" b="1" dirty="0" smtClean="0"/>
            </a:br>
            <a:r>
              <a:rPr lang="pt-BR" sz="2000" b="1" dirty="0" smtClean="0"/>
              <a:t/>
            </a:r>
            <a:br>
              <a:rPr lang="pt-BR" sz="2000" b="1" dirty="0" smtClean="0"/>
            </a:br>
            <a:r>
              <a:rPr lang="pt-BR" sz="2000" b="1" dirty="0" smtClean="0"/>
              <a:t/>
            </a:r>
            <a:br>
              <a:rPr lang="pt-BR" sz="2000" b="1" dirty="0" smtClean="0"/>
            </a:br>
            <a:r>
              <a:rPr lang="pt-BR" sz="2000" b="1" dirty="0" smtClean="0"/>
              <a:t/>
            </a:r>
            <a:br>
              <a:rPr lang="pt-BR" sz="2000" b="1" dirty="0" smtClean="0"/>
            </a:br>
            <a:r>
              <a:rPr lang="pt-BR" sz="2000" b="1" dirty="0" smtClean="0"/>
              <a:t/>
            </a:r>
            <a:br>
              <a:rPr lang="pt-BR" sz="2000" b="1" dirty="0" smtClean="0"/>
            </a:br>
            <a:r>
              <a:rPr lang="pt-BR" sz="2000" b="1" dirty="0" smtClean="0"/>
              <a:t>RESGATANDO A QUALIDADE DE VIDA DE PACIENTES COM PATOLOGIAS </a:t>
            </a:r>
            <a:br>
              <a:rPr lang="pt-BR" sz="2000" b="1" dirty="0" smtClean="0"/>
            </a:br>
            <a:r>
              <a:rPr lang="pt-BR" sz="2000" b="1" dirty="0" smtClean="0"/>
              <a:t>CRÔNICAS DA COLUNA VERTEBRAL ATRAVÉS DA AUTO-ESTIMA E DE EXERCÍCIOS EM GRUPO.</a:t>
            </a:r>
            <a:br>
              <a:rPr lang="pt-BR" sz="2000" b="1" dirty="0" smtClean="0"/>
            </a:br>
            <a:endParaRPr lang="pt-BR" sz="2000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3857620" y="1920085"/>
            <a:ext cx="4829180" cy="4434840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  <a:buNone/>
            </a:pPr>
            <a:r>
              <a:rPr lang="pt-BR" sz="2400" b="1" dirty="0" smtClean="0">
                <a:solidFill>
                  <a:srgbClr val="003399"/>
                </a:solidFill>
                <a:latin typeface="+mj-lt"/>
              </a:rPr>
              <a:t>“</a:t>
            </a:r>
            <a:r>
              <a:rPr lang="pt-BR" sz="2400" b="1" dirty="0" smtClean="0">
                <a:solidFill>
                  <a:srgbClr val="003399"/>
                </a:solidFill>
                <a:latin typeface="+mj-lt"/>
              </a:rPr>
              <a:t>De todos os julgamentos</a:t>
            </a:r>
          </a:p>
          <a:p>
            <a:pPr algn="ctr">
              <a:lnSpc>
                <a:spcPct val="150000"/>
              </a:lnSpc>
              <a:buNone/>
            </a:pPr>
            <a:r>
              <a:rPr lang="pt-BR" sz="2400" b="1" dirty="0" smtClean="0">
                <a:solidFill>
                  <a:srgbClr val="003399"/>
                </a:solidFill>
                <a:latin typeface="+mj-lt"/>
              </a:rPr>
              <a:t> que fazemos, </a:t>
            </a:r>
          </a:p>
          <a:p>
            <a:pPr algn="ctr">
              <a:lnSpc>
                <a:spcPct val="150000"/>
              </a:lnSpc>
              <a:buNone/>
            </a:pPr>
            <a:r>
              <a:rPr lang="pt-BR" sz="2400" b="1" dirty="0" smtClean="0">
                <a:solidFill>
                  <a:srgbClr val="003399"/>
                </a:solidFill>
                <a:latin typeface="+mj-lt"/>
              </a:rPr>
              <a:t>Nenhum é tão importante </a:t>
            </a:r>
          </a:p>
          <a:p>
            <a:pPr algn="ctr">
              <a:lnSpc>
                <a:spcPct val="150000"/>
              </a:lnSpc>
              <a:buNone/>
            </a:pPr>
            <a:r>
              <a:rPr lang="pt-BR" sz="2400" b="1" dirty="0" smtClean="0">
                <a:solidFill>
                  <a:srgbClr val="003399"/>
                </a:solidFill>
                <a:latin typeface="+mj-lt"/>
              </a:rPr>
              <a:t>quanto o que fazemos </a:t>
            </a:r>
          </a:p>
          <a:p>
            <a:pPr algn="ctr">
              <a:lnSpc>
                <a:spcPct val="150000"/>
              </a:lnSpc>
              <a:buNone/>
            </a:pPr>
            <a:r>
              <a:rPr lang="pt-BR" sz="2400" b="1" dirty="0" smtClean="0">
                <a:solidFill>
                  <a:srgbClr val="003399"/>
                </a:solidFill>
                <a:latin typeface="+mj-lt"/>
              </a:rPr>
              <a:t>sobre nós mesmos.”</a:t>
            </a:r>
          </a:p>
          <a:p>
            <a:endParaRPr lang="pt-BR" sz="2400" dirty="0" smtClean="0">
              <a:latin typeface="+mj-lt"/>
            </a:endParaRPr>
          </a:p>
          <a:p>
            <a:r>
              <a:rPr lang="pt-BR" sz="2400" smtClean="0">
                <a:latin typeface="+mj-lt"/>
              </a:rPr>
              <a:t>Contato. vilmar2012@hotmail.com</a:t>
            </a:r>
            <a:endParaRPr lang="pt-BR" sz="2400" dirty="0" smtClean="0">
              <a:latin typeface="+mj-lt"/>
            </a:endParaRPr>
          </a:p>
          <a:p>
            <a:endParaRPr lang="pt-BR" sz="2400" dirty="0">
              <a:latin typeface="+mj-lt"/>
            </a:endParaRPr>
          </a:p>
        </p:txBody>
      </p:sp>
      <p:pic>
        <p:nvPicPr>
          <p:cNvPr id="5" name="Picture 13426" descr="Foto_Isabel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2143116"/>
            <a:ext cx="3189000" cy="39628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pt-BR" sz="2000" b="1" dirty="0" smtClean="0"/>
              <a:t>RESGATANDO A QUALIDADE DE VIDA DE PACIENTES COM PATOLOGIAS </a:t>
            </a:r>
            <a:br>
              <a:rPr lang="pt-BR" sz="2000" b="1" dirty="0" smtClean="0"/>
            </a:br>
            <a:r>
              <a:rPr lang="pt-BR" sz="2000" b="1" dirty="0" smtClean="0"/>
              <a:t>CRÔNICAS DA COLUNA VERTEBRAL ATRAVÉS DA AUTO-ESTIMA E DE EXERCÍCIOS EM GRUPO.</a:t>
            </a:r>
            <a:endParaRPr lang="pt-BR" sz="2000" b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pt-BR" sz="3200" b="1" smtClean="0">
                <a:latin typeface="+mj-lt"/>
              </a:rPr>
              <a:t>Balneário Piçarras/SC</a:t>
            </a:r>
          </a:p>
          <a:p>
            <a:pPr algn="ctr">
              <a:buNone/>
            </a:pPr>
            <a:endParaRPr lang="pt-BR" sz="1200" dirty="0" smtClean="0">
              <a:latin typeface="+mj-lt"/>
            </a:endParaRPr>
          </a:p>
          <a:p>
            <a:pPr algn="just"/>
            <a:r>
              <a:rPr lang="pt-BR" sz="2400" dirty="0" smtClean="0">
                <a:latin typeface="+mj-lt"/>
              </a:rPr>
              <a:t>Localizada ao norte do litoral catarinense, Balneário Piçarras é privilegiada por possuir uma das mais belas orlas marítimas do estado, tendo como principais atrativos turísticos seus recursos naturais. </a:t>
            </a:r>
          </a:p>
          <a:p>
            <a:pPr algn="just"/>
            <a:r>
              <a:rPr lang="pt-BR" sz="2400" dirty="0" smtClean="0">
                <a:latin typeface="+mj-lt"/>
              </a:rPr>
              <a:t>Sua população é de 19.329 habitantes, </a:t>
            </a:r>
          </a:p>
          <a:p>
            <a:pPr algn="just"/>
            <a:r>
              <a:rPr lang="pt-BR" sz="2400" dirty="0" smtClean="0">
                <a:latin typeface="+mj-lt"/>
              </a:rPr>
              <a:t>Cobertura de 100 % na Atenção Básica,</a:t>
            </a:r>
          </a:p>
          <a:p>
            <a:pPr algn="just"/>
            <a:r>
              <a:rPr lang="pt-BR" sz="2400" dirty="0" smtClean="0">
                <a:latin typeface="+mj-lt"/>
              </a:rPr>
              <a:t>07 </a:t>
            </a:r>
            <a:r>
              <a:rPr lang="pt-BR" sz="2400" dirty="0" err="1" smtClean="0">
                <a:latin typeface="+mj-lt"/>
              </a:rPr>
              <a:t>ESF´</a:t>
            </a:r>
            <a:r>
              <a:rPr lang="pt-BR" sz="2400" dirty="0" smtClean="0">
                <a:latin typeface="+mj-lt"/>
              </a:rPr>
              <a:t>s</a:t>
            </a:r>
          </a:p>
          <a:p>
            <a:pPr algn="just"/>
            <a:r>
              <a:rPr lang="pt-BR" sz="2400" dirty="0" smtClean="0">
                <a:latin typeface="+mj-lt"/>
              </a:rPr>
              <a:t>01 NASF  I</a:t>
            </a:r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ítulo 16"/>
          <p:cNvSpPr>
            <a:spLocks noGrp="1"/>
          </p:cNvSpPr>
          <p:nvPr>
            <p:ph type="title"/>
          </p:nvPr>
        </p:nvSpPr>
        <p:spPr>
          <a:xfrm>
            <a:off x="928662" y="857232"/>
            <a:ext cx="7729534" cy="1143000"/>
          </a:xfrm>
        </p:spPr>
        <p:txBody>
          <a:bodyPr>
            <a:noAutofit/>
          </a:bodyPr>
          <a:lstStyle/>
          <a:p>
            <a:pPr algn="ctr"/>
            <a:r>
              <a:rPr lang="pt-BR" sz="2000" b="1" dirty="0" smtClean="0"/>
              <a:t/>
            </a:r>
            <a:br>
              <a:rPr lang="pt-BR" sz="2000" b="1" dirty="0" smtClean="0"/>
            </a:br>
            <a:r>
              <a:rPr lang="pt-BR" sz="2000" b="1" dirty="0" smtClean="0"/>
              <a:t>RESGATANDO </a:t>
            </a:r>
            <a:r>
              <a:rPr lang="pt-BR" sz="2000" b="1" dirty="0"/>
              <a:t>A QUALIDADE DE VIDA DE PACIENTES COM PATOLOGIAS </a:t>
            </a:r>
            <a:r>
              <a:rPr lang="pt-BR" sz="2000" b="1" dirty="0" smtClean="0"/>
              <a:t/>
            </a:r>
            <a:br>
              <a:rPr lang="pt-BR" sz="2000" b="1" dirty="0" smtClean="0"/>
            </a:br>
            <a:r>
              <a:rPr lang="pt-BR" sz="2000" b="1" dirty="0" smtClean="0"/>
              <a:t>CRÔNICAS </a:t>
            </a:r>
            <a:r>
              <a:rPr lang="pt-BR" sz="2000" b="1" dirty="0"/>
              <a:t>DA COLUNA VERTEBRAL ATRAVÉS DA AUTO-ESTIMA E DE EXERCÍCIOS EM </a:t>
            </a:r>
            <a:r>
              <a:rPr lang="pt-BR" sz="2000" b="1" dirty="0" smtClean="0"/>
              <a:t>GRUPO.</a:t>
            </a:r>
            <a:r>
              <a:rPr lang="pt-BR" sz="2000" b="1" dirty="0"/>
              <a:t/>
            </a:r>
            <a:br>
              <a:rPr lang="pt-BR" sz="2000" b="1" dirty="0"/>
            </a:br>
            <a:endParaRPr lang="pt-BR" sz="2000" dirty="0"/>
          </a:p>
        </p:txBody>
      </p:sp>
      <p:sp>
        <p:nvSpPr>
          <p:cNvPr id="18" name="Espaço Reservado para Conteúdo 17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>
              <a:buNone/>
            </a:pPr>
            <a:r>
              <a:rPr lang="pt-BR" b="1" dirty="0" smtClean="0">
                <a:latin typeface="+mj-lt"/>
              </a:rPr>
              <a:t> Introdução</a:t>
            </a:r>
            <a:r>
              <a:rPr lang="pt-BR" b="1" dirty="0">
                <a:latin typeface="+mj-lt"/>
              </a:rPr>
              <a:t>:</a:t>
            </a:r>
            <a:r>
              <a:rPr lang="pt-BR" dirty="0">
                <a:latin typeface="+mj-lt"/>
              </a:rPr>
              <a:t> </a:t>
            </a:r>
            <a:endParaRPr lang="pt-BR" dirty="0" smtClean="0">
              <a:latin typeface="+mj-lt"/>
            </a:endParaRPr>
          </a:p>
          <a:p>
            <a:pPr algn="just"/>
            <a:r>
              <a:rPr lang="pt-BR" dirty="0" smtClean="0">
                <a:latin typeface="+mj-lt"/>
              </a:rPr>
              <a:t>Dores </a:t>
            </a:r>
            <a:r>
              <a:rPr lang="pt-BR" dirty="0">
                <a:latin typeface="+mj-lt"/>
              </a:rPr>
              <a:t>na coluna </a:t>
            </a:r>
            <a:r>
              <a:rPr lang="pt-BR" dirty="0" smtClean="0">
                <a:latin typeface="+mj-lt"/>
              </a:rPr>
              <a:t>vertebral: Principais </a:t>
            </a:r>
            <a:r>
              <a:rPr lang="pt-BR" dirty="0">
                <a:latin typeface="+mj-lt"/>
              </a:rPr>
              <a:t>queixas </a:t>
            </a:r>
            <a:r>
              <a:rPr lang="pt-BR" dirty="0" smtClean="0">
                <a:latin typeface="+mj-lt"/>
              </a:rPr>
              <a:t>nos consultórios;</a:t>
            </a:r>
          </a:p>
          <a:p>
            <a:pPr algn="just"/>
            <a:r>
              <a:rPr lang="pt-BR" dirty="0" smtClean="0">
                <a:latin typeface="+mj-lt"/>
              </a:rPr>
              <a:t>Doenças crônico-degenerativas: Difícil solução; </a:t>
            </a:r>
          </a:p>
          <a:p>
            <a:pPr algn="just"/>
            <a:r>
              <a:rPr lang="pt-BR" dirty="0" smtClean="0">
                <a:latin typeface="+mj-lt"/>
              </a:rPr>
              <a:t>Equipe multidisciplinar: Inúmeras especialidades;</a:t>
            </a:r>
          </a:p>
          <a:p>
            <a:pPr algn="just"/>
            <a:r>
              <a:rPr lang="pt-BR" dirty="0" smtClean="0">
                <a:latin typeface="+mj-lt"/>
              </a:rPr>
              <a:t>Grupos de exercícios: Grande eficácia; </a:t>
            </a:r>
          </a:p>
          <a:p>
            <a:pPr algn="just"/>
            <a:r>
              <a:rPr lang="pt-BR" dirty="0" smtClean="0">
                <a:latin typeface="+mj-lt"/>
              </a:rPr>
              <a:t>Preparação atividades cotidianas: Pessoal e Profissional;</a:t>
            </a:r>
          </a:p>
          <a:p>
            <a:pPr algn="just"/>
            <a:r>
              <a:rPr lang="pt-BR" dirty="0" smtClean="0">
                <a:latin typeface="+mj-lt"/>
              </a:rPr>
              <a:t>Início: Grande </a:t>
            </a:r>
            <a:r>
              <a:rPr lang="pt-BR" dirty="0">
                <a:latin typeface="+mj-lt"/>
              </a:rPr>
              <a:t>demanda </a:t>
            </a:r>
            <a:r>
              <a:rPr lang="pt-BR" dirty="0" smtClean="0">
                <a:latin typeface="+mj-lt"/>
              </a:rPr>
              <a:t>para </a:t>
            </a:r>
            <a:r>
              <a:rPr lang="pt-BR" dirty="0">
                <a:latin typeface="+mj-lt"/>
              </a:rPr>
              <a:t>o ortopedista</a:t>
            </a:r>
            <a:r>
              <a:rPr lang="pt-BR" dirty="0" smtClean="0">
                <a:latin typeface="+mj-lt"/>
              </a:rPr>
              <a:t>, Parceria </a:t>
            </a:r>
            <a:r>
              <a:rPr lang="pt-BR" dirty="0">
                <a:latin typeface="+mj-lt"/>
              </a:rPr>
              <a:t>junto à Estratégia Saúde da Família – ESF e o Setor de </a:t>
            </a:r>
            <a:r>
              <a:rPr lang="pt-BR" dirty="0" smtClean="0">
                <a:latin typeface="+mj-lt"/>
              </a:rPr>
              <a:t>Fisioterapia;</a:t>
            </a:r>
          </a:p>
          <a:p>
            <a:pPr algn="just"/>
            <a:r>
              <a:rPr lang="pt-BR" dirty="0" err="1" smtClean="0">
                <a:latin typeface="+mj-lt"/>
              </a:rPr>
              <a:t>G.R.U.P.</a:t>
            </a:r>
            <a:r>
              <a:rPr lang="pt-BR" dirty="0" smtClean="0">
                <a:latin typeface="+mj-lt"/>
              </a:rPr>
              <a:t>O </a:t>
            </a:r>
            <a:r>
              <a:rPr lang="pt-BR" dirty="0">
                <a:latin typeface="+mj-lt"/>
              </a:rPr>
              <a:t>– Grupo de Reabilitação Unificado de Patologias Ortopédicas: Coluna </a:t>
            </a:r>
            <a:r>
              <a:rPr lang="pt-BR" dirty="0" smtClean="0">
                <a:latin typeface="+mj-lt"/>
              </a:rPr>
              <a:t>Vertebral: Fevereiro de 2010</a:t>
            </a:r>
            <a:endParaRPr lang="pt-BR" dirty="0">
              <a:latin typeface="+mj-lt"/>
            </a:endParaRPr>
          </a:p>
          <a:p>
            <a:pPr algn="just"/>
            <a:endParaRPr lang="pt-BR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14348" y="857232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pt-BR" sz="2000" b="1" dirty="0" smtClean="0"/>
              <a:t/>
            </a:r>
            <a:br>
              <a:rPr lang="pt-BR" sz="2000" b="1" dirty="0" smtClean="0"/>
            </a:br>
            <a:r>
              <a:rPr lang="pt-BR" sz="2000" b="1" dirty="0" smtClean="0"/>
              <a:t>RESGATANDO A QUALIDADE DE VIDA DE PACIENTES COM PATOLOGIAS </a:t>
            </a:r>
            <a:br>
              <a:rPr lang="pt-BR" sz="2000" b="1" dirty="0" smtClean="0"/>
            </a:br>
            <a:r>
              <a:rPr lang="pt-BR" sz="2000" b="1" dirty="0" smtClean="0"/>
              <a:t>CRÔNICAS DA COLUNA VERTEBRAL ATRAVÉS DA AUTO-ESTIMA E DE EXERCÍCIOS EM GRUPO.</a:t>
            </a:r>
            <a:br>
              <a:rPr lang="pt-BR" sz="2000" b="1" dirty="0" smtClean="0"/>
            </a:br>
            <a:endParaRPr lang="pt-BR" sz="2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pt-BR" sz="2400" dirty="0" smtClean="0">
                <a:latin typeface="+mj-lt"/>
              </a:rPr>
              <a:t>O</a:t>
            </a:r>
            <a:r>
              <a:rPr lang="pt-BR" sz="2400" b="1" dirty="0" smtClean="0">
                <a:latin typeface="+mj-lt"/>
              </a:rPr>
              <a:t>bjetivos</a:t>
            </a:r>
            <a:r>
              <a:rPr lang="pt-BR" sz="2400" dirty="0" smtClean="0">
                <a:latin typeface="+mj-lt"/>
              </a:rPr>
              <a:t>: </a:t>
            </a:r>
          </a:p>
          <a:p>
            <a:pPr algn="just"/>
            <a:r>
              <a:rPr lang="pt-BR" sz="2400" dirty="0" smtClean="0">
                <a:latin typeface="+mj-lt"/>
              </a:rPr>
              <a:t>Estimular</a:t>
            </a:r>
            <a:r>
              <a:rPr lang="pt-BR" sz="2400" dirty="0">
                <a:latin typeface="+mj-lt"/>
              </a:rPr>
              <a:t>, avaliar, orientar e acompanhar os </a:t>
            </a:r>
            <a:r>
              <a:rPr lang="pt-BR" sz="2400" dirty="0" smtClean="0">
                <a:latin typeface="+mj-lt"/>
              </a:rPr>
              <a:t>pacientes;</a:t>
            </a:r>
          </a:p>
          <a:p>
            <a:pPr algn="just"/>
            <a:r>
              <a:rPr lang="pt-BR" sz="2400" dirty="0" smtClean="0">
                <a:latin typeface="+mj-lt"/>
              </a:rPr>
              <a:t>Alternativas </a:t>
            </a:r>
            <a:r>
              <a:rPr lang="pt-BR" sz="2400" dirty="0">
                <a:latin typeface="+mj-lt"/>
              </a:rPr>
              <a:t>para contribuir na </a:t>
            </a:r>
            <a:r>
              <a:rPr lang="pt-BR" sz="2400" dirty="0" err="1">
                <a:latin typeface="+mj-lt"/>
              </a:rPr>
              <a:t>resolutividade</a:t>
            </a:r>
            <a:r>
              <a:rPr lang="pt-BR" sz="2400" dirty="0">
                <a:latin typeface="+mj-lt"/>
              </a:rPr>
              <a:t> das </a:t>
            </a:r>
            <a:r>
              <a:rPr lang="pt-BR" sz="2400" dirty="0" smtClean="0">
                <a:latin typeface="+mj-lt"/>
              </a:rPr>
              <a:t>patologias;</a:t>
            </a:r>
          </a:p>
          <a:p>
            <a:pPr algn="just"/>
            <a:r>
              <a:rPr lang="pt-BR" sz="2400" dirty="0" smtClean="0">
                <a:latin typeface="+mj-lt"/>
              </a:rPr>
              <a:t>Dinâmicas </a:t>
            </a:r>
            <a:r>
              <a:rPr lang="pt-BR" sz="2400" dirty="0">
                <a:latin typeface="+mj-lt"/>
              </a:rPr>
              <a:t>motivadoras e exercícios </a:t>
            </a:r>
            <a:r>
              <a:rPr lang="pt-BR" sz="2400" dirty="0" smtClean="0">
                <a:latin typeface="+mj-lt"/>
              </a:rPr>
              <a:t>terapêuticos;</a:t>
            </a:r>
          </a:p>
          <a:p>
            <a:pPr algn="just"/>
            <a:r>
              <a:rPr lang="pt-BR" sz="2400" dirty="0" smtClean="0">
                <a:latin typeface="+mj-lt"/>
              </a:rPr>
              <a:t>Manutenção de Postura </a:t>
            </a:r>
            <a:r>
              <a:rPr lang="pt-BR" sz="2400" dirty="0">
                <a:latin typeface="+mj-lt"/>
              </a:rPr>
              <a:t>correta </a:t>
            </a:r>
            <a:r>
              <a:rPr lang="pt-BR" sz="2400" dirty="0" smtClean="0">
                <a:latin typeface="+mj-lt"/>
              </a:rPr>
              <a:t>e Consciência </a:t>
            </a:r>
            <a:r>
              <a:rPr lang="pt-BR" sz="2400" dirty="0">
                <a:latin typeface="+mj-lt"/>
              </a:rPr>
              <a:t>corporal. </a:t>
            </a:r>
          </a:p>
          <a:p>
            <a:pPr algn="just"/>
            <a:endParaRPr lang="pt-BR" sz="24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642910" y="857232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pt-BR" sz="2000" b="1" dirty="0" smtClean="0"/>
              <a:t/>
            </a:r>
            <a:br>
              <a:rPr lang="pt-BR" sz="2000" b="1" dirty="0" smtClean="0"/>
            </a:br>
            <a:r>
              <a:rPr lang="pt-BR" sz="2000" b="1" dirty="0" smtClean="0"/>
              <a:t>RESGATANDO A QUALIDADE DE VIDA DE PACIENTES COM PATOLOGIAS </a:t>
            </a:r>
            <a:br>
              <a:rPr lang="pt-BR" sz="2000" b="1" dirty="0" smtClean="0"/>
            </a:br>
            <a:r>
              <a:rPr lang="pt-BR" sz="2000" b="1" dirty="0" smtClean="0"/>
              <a:t>CRÔNICAS DA COLUNA VERTEBRAL ATRAVÉS DA AUTO-ESTIMA E DE EXERCÍCIOS EM GRUPO.</a:t>
            </a:r>
            <a:br>
              <a:rPr lang="pt-BR" sz="2000" b="1" dirty="0" smtClean="0"/>
            </a:br>
            <a:endParaRPr lang="pt-BR" sz="2000" dirty="0"/>
          </a:p>
        </p:txBody>
      </p:sp>
      <p:sp>
        <p:nvSpPr>
          <p:cNvPr id="6" name="Espaço Reservado para Conteúdo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pt-BR" sz="2400" b="1" dirty="0" smtClean="0">
                <a:latin typeface="+mj-lt"/>
              </a:rPr>
              <a:t>Metodologia</a:t>
            </a:r>
            <a:r>
              <a:rPr lang="pt-BR" sz="2400" dirty="0">
                <a:latin typeface="+mj-lt"/>
              </a:rPr>
              <a:t>: </a:t>
            </a:r>
            <a:endParaRPr lang="pt-BR" sz="2400" dirty="0" smtClean="0">
              <a:latin typeface="+mj-lt"/>
            </a:endParaRPr>
          </a:p>
          <a:p>
            <a:pPr algn="just"/>
            <a:r>
              <a:rPr lang="pt-BR" sz="2400" dirty="0" smtClean="0">
                <a:latin typeface="+mj-lt"/>
              </a:rPr>
              <a:t>Triagem dos pacientes: Ortopedista, ESF e Fisioterapia: Palestras.</a:t>
            </a:r>
          </a:p>
          <a:p>
            <a:pPr algn="just"/>
            <a:r>
              <a:rPr lang="pt-BR" sz="2400" dirty="0" smtClean="0">
                <a:latin typeface="+mj-lt"/>
              </a:rPr>
              <a:t>Avaliação diagnóstica: Encaminhamento para </a:t>
            </a:r>
            <a:r>
              <a:rPr lang="pt-BR" sz="2400" dirty="0" err="1" smtClean="0">
                <a:latin typeface="+mj-lt"/>
              </a:rPr>
              <a:t>G.R.U.P.O.</a:t>
            </a:r>
            <a:r>
              <a:rPr lang="pt-BR" sz="2400" dirty="0" smtClean="0">
                <a:latin typeface="+mj-lt"/>
              </a:rPr>
              <a:t> </a:t>
            </a:r>
          </a:p>
          <a:p>
            <a:pPr algn="just"/>
            <a:r>
              <a:rPr lang="pt-BR" sz="2400" dirty="0" smtClean="0">
                <a:latin typeface="+mj-lt"/>
              </a:rPr>
              <a:t>Atividades: Pressão </a:t>
            </a:r>
            <a:r>
              <a:rPr lang="pt-BR" sz="2400" dirty="0">
                <a:latin typeface="+mj-lt"/>
              </a:rPr>
              <a:t>arterial, </a:t>
            </a:r>
            <a:r>
              <a:rPr lang="pt-BR" sz="2400" dirty="0" smtClean="0">
                <a:latin typeface="+mj-lt"/>
              </a:rPr>
              <a:t>Dinâmicas motivadoras: Respiração</a:t>
            </a:r>
            <a:r>
              <a:rPr lang="pt-BR" sz="2400" dirty="0">
                <a:latin typeface="+mj-lt"/>
              </a:rPr>
              <a:t>, </a:t>
            </a:r>
            <a:r>
              <a:rPr lang="pt-BR" sz="2400" dirty="0" smtClean="0">
                <a:latin typeface="+mj-lt"/>
              </a:rPr>
              <a:t>Postura </a:t>
            </a:r>
            <a:r>
              <a:rPr lang="pt-BR" sz="2400" dirty="0">
                <a:latin typeface="+mj-lt"/>
              </a:rPr>
              <a:t>e </a:t>
            </a:r>
            <a:r>
              <a:rPr lang="pt-BR" sz="2400" dirty="0" smtClean="0">
                <a:latin typeface="+mj-lt"/>
              </a:rPr>
              <a:t>consciência; </a:t>
            </a:r>
          </a:p>
          <a:p>
            <a:pPr algn="just"/>
            <a:r>
              <a:rPr lang="pt-BR" sz="2400" dirty="0" smtClean="0">
                <a:latin typeface="+mj-lt"/>
              </a:rPr>
              <a:t>Exercícios globais, Vivências </a:t>
            </a:r>
            <a:r>
              <a:rPr lang="pt-BR" sz="2400" dirty="0">
                <a:latin typeface="+mj-lt"/>
              </a:rPr>
              <a:t>das atividades do </a:t>
            </a:r>
            <a:r>
              <a:rPr lang="pt-BR" sz="2400" dirty="0" smtClean="0">
                <a:latin typeface="+mj-lt"/>
              </a:rPr>
              <a:t>dia-dia: Coluna </a:t>
            </a:r>
            <a:r>
              <a:rPr lang="pt-BR" sz="2400" dirty="0">
                <a:latin typeface="+mj-lt"/>
              </a:rPr>
              <a:t>vertebral</a:t>
            </a:r>
            <a:r>
              <a:rPr lang="pt-BR" sz="2400" dirty="0" smtClean="0">
                <a:latin typeface="+mj-lt"/>
              </a:rPr>
              <a:t>.</a:t>
            </a:r>
          </a:p>
          <a:p>
            <a:pPr algn="just"/>
            <a:r>
              <a:rPr lang="pt-BR" sz="2400" dirty="0" smtClean="0">
                <a:latin typeface="+mj-lt"/>
              </a:rPr>
              <a:t>Auto-avaliação: Evolução</a:t>
            </a:r>
            <a:r>
              <a:rPr lang="pt-BR" sz="2400" dirty="0">
                <a:latin typeface="+mj-lt"/>
              </a:rPr>
              <a:t>.</a:t>
            </a:r>
          </a:p>
          <a:p>
            <a:pPr algn="just"/>
            <a:endParaRPr lang="pt-BR" sz="2400" dirty="0">
              <a:latin typeface="+mj-lt"/>
            </a:endParaRPr>
          </a:p>
          <a:p>
            <a:pPr algn="just"/>
            <a:endParaRPr lang="pt-BR" sz="24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14348" y="857232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pt-BR" sz="2000" b="1" dirty="0" smtClean="0"/>
              <a:t/>
            </a:r>
            <a:br>
              <a:rPr lang="pt-BR" sz="2000" b="1" dirty="0" smtClean="0"/>
            </a:br>
            <a:r>
              <a:rPr lang="pt-BR" sz="2200" b="1" dirty="0" smtClean="0"/>
              <a:t>RESGATANDO A QUALIDADE DE VIDA DE PACIENTES COM PATOLOGIAS </a:t>
            </a:r>
            <a:br>
              <a:rPr lang="pt-BR" sz="2200" b="1" dirty="0" smtClean="0"/>
            </a:br>
            <a:r>
              <a:rPr lang="pt-BR" sz="2200" b="1" dirty="0" smtClean="0"/>
              <a:t>CRÔNICAS DA COLUNA VERTEBRAL ATRAVÉS DA AUTO-ESTIMA E DE EXERCÍCIOS EM GRUPO.</a:t>
            </a:r>
            <a:br>
              <a:rPr lang="pt-BR" sz="2200" b="1" dirty="0" smtClean="0"/>
            </a:br>
            <a:endParaRPr lang="pt-BR" sz="2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pt-BR" sz="2400" b="1" dirty="0">
                <a:latin typeface="+mj-lt"/>
              </a:rPr>
              <a:t>Resultados</a:t>
            </a:r>
            <a:r>
              <a:rPr lang="pt-BR" sz="2400" dirty="0">
                <a:latin typeface="+mj-lt"/>
              </a:rPr>
              <a:t>: </a:t>
            </a:r>
            <a:endParaRPr lang="pt-BR" sz="2400" dirty="0" smtClean="0">
              <a:latin typeface="+mj-lt"/>
            </a:endParaRPr>
          </a:p>
          <a:p>
            <a:pPr algn="just"/>
            <a:r>
              <a:rPr lang="pt-BR" sz="2400" dirty="0" smtClean="0">
                <a:latin typeface="+mj-lt"/>
              </a:rPr>
              <a:t>Ortopedista: Triagem de 184 pacientes: 61 avaliação </a:t>
            </a:r>
            <a:r>
              <a:rPr lang="pt-BR" sz="2400" dirty="0">
                <a:latin typeface="+mj-lt"/>
              </a:rPr>
              <a:t>ortopédica, 43 não </a:t>
            </a:r>
            <a:r>
              <a:rPr lang="pt-BR" sz="2400" dirty="0" smtClean="0">
                <a:latin typeface="+mj-lt"/>
              </a:rPr>
              <a:t>precisavam e  80 </a:t>
            </a:r>
            <a:r>
              <a:rPr lang="pt-BR" sz="2400" dirty="0" err="1" smtClean="0">
                <a:latin typeface="+mj-lt"/>
              </a:rPr>
              <a:t>G.R.U.P.O.</a:t>
            </a:r>
            <a:r>
              <a:rPr lang="pt-BR" sz="2400" dirty="0" smtClean="0">
                <a:latin typeface="+mj-lt"/>
              </a:rPr>
              <a:t>;</a:t>
            </a:r>
          </a:p>
          <a:p>
            <a:pPr algn="just"/>
            <a:r>
              <a:rPr lang="pt-BR" sz="2400" dirty="0" smtClean="0">
                <a:latin typeface="+mj-lt"/>
              </a:rPr>
              <a:t>ESF </a:t>
            </a:r>
            <a:r>
              <a:rPr lang="pt-BR" sz="2400" dirty="0">
                <a:latin typeface="+mj-lt"/>
              </a:rPr>
              <a:t>e </a:t>
            </a:r>
            <a:r>
              <a:rPr lang="pt-BR" sz="2400" dirty="0" smtClean="0">
                <a:latin typeface="+mj-lt"/>
              </a:rPr>
              <a:t>Fisioterapia: Triagem 146 pacientes: </a:t>
            </a:r>
            <a:r>
              <a:rPr lang="pt-BR" sz="2400" dirty="0" err="1" smtClean="0">
                <a:latin typeface="+mj-lt"/>
              </a:rPr>
              <a:t>G.R.U.P.O.</a:t>
            </a:r>
            <a:r>
              <a:rPr lang="pt-BR" sz="2400" dirty="0" smtClean="0">
                <a:latin typeface="+mj-lt"/>
              </a:rPr>
              <a:t>;</a:t>
            </a:r>
          </a:p>
          <a:p>
            <a:pPr algn="just"/>
            <a:r>
              <a:rPr lang="pt-BR" sz="2400" dirty="0" smtClean="0">
                <a:latin typeface="+mj-lt"/>
              </a:rPr>
              <a:t>Realizados </a:t>
            </a:r>
            <a:r>
              <a:rPr lang="pt-BR" sz="2400" dirty="0">
                <a:latin typeface="+mj-lt"/>
              </a:rPr>
              <a:t>74 </a:t>
            </a:r>
            <a:r>
              <a:rPr lang="pt-BR" sz="2400" dirty="0" smtClean="0">
                <a:latin typeface="+mj-lt"/>
              </a:rPr>
              <a:t>encontros, totalizando </a:t>
            </a:r>
            <a:r>
              <a:rPr lang="pt-BR" sz="2400" dirty="0">
                <a:latin typeface="+mj-lt"/>
              </a:rPr>
              <a:t>939 </a:t>
            </a:r>
            <a:r>
              <a:rPr lang="pt-BR" sz="2400" dirty="0" smtClean="0">
                <a:latin typeface="+mj-lt"/>
              </a:rPr>
              <a:t>participantes;</a:t>
            </a:r>
          </a:p>
          <a:p>
            <a:pPr algn="just"/>
            <a:r>
              <a:rPr lang="pt-BR" sz="2400" dirty="0" smtClean="0">
                <a:latin typeface="+mj-lt"/>
              </a:rPr>
              <a:t>Atividades: Aumento </a:t>
            </a:r>
            <a:r>
              <a:rPr lang="pt-BR" sz="2400" dirty="0">
                <a:latin typeface="+mj-lt"/>
              </a:rPr>
              <a:t>da força </a:t>
            </a:r>
            <a:r>
              <a:rPr lang="pt-BR" sz="2400" dirty="0" smtClean="0">
                <a:latin typeface="+mj-lt"/>
              </a:rPr>
              <a:t>muscular, Amplitude </a:t>
            </a:r>
            <a:r>
              <a:rPr lang="pt-BR" sz="2400" dirty="0">
                <a:latin typeface="+mj-lt"/>
              </a:rPr>
              <a:t>de </a:t>
            </a:r>
            <a:r>
              <a:rPr lang="pt-BR" sz="2400" dirty="0" smtClean="0">
                <a:latin typeface="+mj-lt"/>
              </a:rPr>
              <a:t>movimento, Melhora </a:t>
            </a:r>
            <a:r>
              <a:rPr lang="pt-BR" sz="2400" dirty="0">
                <a:latin typeface="+mj-lt"/>
              </a:rPr>
              <a:t>da </a:t>
            </a:r>
            <a:r>
              <a:rPr lang="pt-BR" sz="2400" dirty="0" smtClean="0">
                <a:latin typeface="+mj-lt"/>
              </a:rPr>
              <a:t>flexibilidade e Postura corporal = Alívio quadro álgico, execução </a:t>
            </a:r>
            <a:r>
              <a:rPr lang="pt-BR" sz="2400" dirty="0">
                <a:latin typeface="+mj-lt"/>
              </a:rPr>
              <a:t>das atividades </a:t>
            </a:r>
            <a:r>
              <a:rPr lang="pt-BR" sz="2400" dirty="0" smtClean="0">
                <a:latin typeface="+mj-lt"/>
              </a:rPr>
              <a:t>diárias sem danos </a:t>
            </a:r>
            <a:r>
              <a:rPr lang="pt-BR" sz="2400" dirty="0">
                <a:latin typeface="+mj-lt"/>
              </a:rPr>
              <a:t>à coluna </a:t>
            </a:r>
            <a:r>
              <a:rPr lang="pt-BR" sz="2400" dirty="0" smtClean="0">
                <a:latin typeface="+mj-lt"/>
              </a:rPr>
              <a:t>vertebral/recidivas = Melhorando Auto-Estima.</a:t>
            </a:r>
            <a:endParaRPr lang="pt-BR" sz="2400" dirty="0">
              <a:latin typeface="+mj-lt"/>
            </a:endParaRPr>
          </a:p>
          <a:p>
            <a:pPr algn="just"/>
            <a:endParaRPr lang="pt-BR" sz="24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14348" y="92867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pt-BR" sz="2000" b="1" dirty="0" smtClean="0"/>
              <a:t/>
            </a:r>
            <a:br>
              <a:rPr lang="pt-BR" sz="2000" b="1" dirty="0" smtClean="0"/>
            </a:br>
            <a:r>
              <a:rPr lang="pt-BR" sz="2000" b="1" dirty="0" smtClean="0"/>
              <a:t>RESGATANDO A QUALIDADE DE VIDA DE PACIENTES COM PATOLOGIAS </a:t>
            </a:r>
            <a:br>
              <a:rPr lang="pt-BR" sz="2000" b="1" dirty="0" smtClean="0"/>
            </a:br>
            <a:r>
              <a:rPr lang="pt-BR" sz="2000" b="1" dirty="0" smtClean="0"/>
              <a:t>CRÔNICAS DA COLUNA VERTEBRAL ATRAVÉS DA AUTO-ESTIMA E DE EXERCÍCIOS EM GRUPO.</a:t>
            </a:r>
            <a:br>
              <a:rPr lang="pt-BR" sz="2000" b="1" dirty="0" smtClean="0"/>
            </a:br>
            <a:endParaRPr lang="pt-BR" sz="2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636792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pt-BR" b="1" dirty="0">
                <a:latin typeface="+mj-lt"/>
              </a:rPr>
              <a:t>Conclusão</a:t>
            </a:r>
            <a:r>
              <a:rPr lang="pt-BR" dirty="0" smtClean="0">
                <a:latin typeface="+mj-lt"/>
              </a:rPr>
              <a:t>:</a:t>
            </a:r>
          </a:p>
          <a:p>
            <a:pPr algn="just"/>
            <a:r>
              <a:rPr lang="pt-BR" dirty="0" smtClean="0">
                <a:latin typeface="+mj-lt"/>
              </a:rPr>
              <a:t>Paciente </a:t>
            </a:r>
            <a:r>
              <a:rPr lang="pt-BR" dirty="0">
                <a:latin typeface="+mj-lt"/>
              </a:rPr>
              <a:t>conhece as patologias e os mecanismos causadores de </a:t>
            </a:r>
            <a:r>
              <a:rPr lang="pt-BR" dirty="0" smtClean="0">
                <a:latin typeface="+mj-lt"/>
              </a:rPr>
              <a:t>lesões;</a:t>
            </a:r>
          </a:p>
          <a:p>
            <a:pPr algn="just"/>
            <a:r>
              <a:rPr lang="pt-BR" dirty="0" smtClean="0">
                <a:latin typeface="+mj-lt"/>
              </a:rPr>
              <a:t>Tratamento mais eficiente: Participação </a:t>
            </a:r>
            <a:r>
              <a:rPr lang="pt-BR" dirty="0">
                <a:latin typeface="+mj-lt"/>
              </a:rPr>
              <a:t>e </a:t>
            </a:r>
            <a:r>
              <a:rPr lang="pt-BR" dirty="0" smtClean="0">
                <a:latin typeface="+mj-lt"/>
              </a:rPr>
              <a:t>colaboração;</a:t>
            </a:r>
          </a:p>
          <a:p>
            <a:pPr algn="just"/>
            <a:r>
              <a:rPr lang="pt-BR" dirty="0" smtClean="0">
                <a:latin typeface="+mj-lt"/>
              </a:rPr>
              <a:t>Melhores resultados: Gerenciador </a:t>
            </a:r>
            <a:r>
              <a:rPr lang="pt-BR" dirty="0">
                <a:latin typeface="+mj-lt"/>
              </a:rPr>
              <a:t>da sua </a:t>
            </a:r>
            <a:r>
              <a:rPr lang="pt-BR" dirty="0" smtClean="0">
                <a:latin typeface="+mj-lt"/>
              </a:rPr>
              <a:t>saúde;</a:t>
            </a:r>
          </a:p>
          <a:p>
            <a:pPr algn="just"/>
            <a:r>
              <a:rPr lang="pt-BR" dirty="0" smtClean="0">
                <a:latin typeface="+mj-lt"/>
              </a:rPr>
              <a:t>Atuação Educativa: Vantagem adicional;</a:t>
            </a:r>
          </a:p>
          <a:p>
            <a:pPr algn="just"/>
            <a:r>
              <a:rPr lang="pt-BR" dirty="0" smtClean="0">
                <a:latin typeface="+mj-lt"/>
              </a:rPr>
              <a:t>Adesão </a:t>
            </a:r>
            <a:r>
              <a:rPr lang="pt-BR" dirty="0">
                <a:latin typeface="+mj-lt"/>
              </a:rPr>
              <a:t>ao </a:t>
            </a:r>
            <a:r>
              <a:rPr lang="pt-BR" dirty="0" err="1" smtClean="0">
                <a:latin typeface="+mj-lt"/>
              </a:rPr>
              <a:t>G.R.U.P.O.</a:t>
            </a:r>
            <a:r>
              <a:rPr lang="pt-BR" dirty="0" smtClean="0">
                <a:latin typeface="+mj-lt"/>
              </a:rPr>
              <a:t> : contribuiu processo </a:t>
            </a:r>
            <a:r>
              <a:rPr lang="pt-BR" dirty="0">
                <a:latin typeface="+mj-lt"/>
              </a:rPr>
              <a:t>de reabilitação e melhora na qualidade de </a:t>
            </a:r>
            <a:r>
              <a:rPr lang="pt-BR" dirty="0" smtClean="0">
                <a:latin typeface="+mj-lt"/>
              </a:rPr>
              <a:t>vida.</a:t>
            </a:r>
          </a:p>
          <a:p>
            <a:endParaRPr lang="pt-BR" sz="1400" b="1" dirty="0" smtClean="0"/>
          </a:p>
          <a:p>
            <a:pPr>
              <a:buNone/>
            </a:pPr>
            <a:endParaRPr lang="pt-BR" sz="1400" b="1" dirty="0" smtClean="0"/>
          </a:p>
          <a:p>
            <a:pPr>
              <a:buNone/>
            </a:pPr>
            <a:r>
              <a:rPr lang="pt-BR" sz="1400" b="1" dirty="0" smtClean="0"/>
              <a:t>Referências Bibliográficas:</a:t>
            </a:r>
            <a:endParaRPr lang="pt-BR" sz="1400" dirty="0" smtClean="0"/>
          </a:p>
          <a:p>
            <a:pPr>
              <a:buNone/>
            </a:pPr>
            <a:r>
              <a:rPr lang="pt-BR" sz="1400" dirty="0" smtClean="0"/>
              <a:t>1 - MAKOFSKY, </a:t>
            </a:r>
            <a:r>
              <a:rPr lang="pt-BR" sz="1400" dirty="0" err="1" smtClean="0"/>
              <a:t>H.W.</a:t>
            </a:r>
            <a:r>
              <a:rPr lang="pt-BR" sz="1400" dirty="0" smtClean="0"/>
              <a:t> Coluna Vertebral: terapia manual. Rio de Janeiro: Guanabara </a:t>
            </a:r>
            <a:r>
              <a:rPr lang="pt-BR" sz="1400" dirty="0" err="1" smtClean="0"/>
              <a:t>Koogan</a:t>
            </a:r>
            <a:r>
              <a:rPr lang="pt-BR" sz="1400" dirty="0" smtClean="0"/>
              <a:t>, 2010.    </a:t>
            </a:r>
          </a:p>
          <a:p>
            <a:pPr>
              <a:buNone/>
            </a:pPr>
            <a:r>
              <a:rPr lang="pt-BR" sz="1400" dirty="0" smtClean="0"/>
              <a:t>2 - KONIN, </a:t>
            </a:r>
            <a:r>
              <a:rPr lang="pt-BR" sz="1400" dirty="0" err="1" smtClean="0"/>
              <a:t>J.G.</a:t>
            </a:r>
            <a:r>
              <a:rPr lang="pt-BR" sz="1400" dirty="0" smtClean="0"/>
              <a:t> </a:t>
            </a:r>
            <a:r>
              <a:rPr lang="pt-BR" sz="1400" dirty="0" err="1" smtClean="0"/>
              <a:t>Cinesiologia</a:t>
            </a:r>
            <a:r>
              <a:rPr lang="pt-BR" sz="1400" dirty="0" smtClean="0"/>
              <a:t> prática para fisioterapeutas. Rio de Janeiro: Guanabara </a:t>
            </a:r>
            <a:r>
              <a:rPr lang="pt-BR" sz="1400" dirty="0" err="1" smtClean="0"/>
              <a:t>Koogan</a:t>
            </a:r>
            <a:r>
              <a:rPr lang="pt-BR" sz="1400" dirty="0" smtClean="0"/>
              <a:t>, 2010.    </a:t>
            </a:r>
          </a:p>
          <a:p>
            <a:pPr>
              <a:buNone/>
            </a:pPr>
            <a:r>
              <a:rPr lang="pt-BR" sz="1400" dirty="0" smtClean="0"/>
              <a:t>3 - FERRARETTO, I. – Patologias da Coluna Vertebral e Exercícios Especializados para tratamento. Disponível em: </a:t>
            </a:r>
            <a:r>
              <a:rPr lang="pt-BR" sz="1400" dirty="0" smtClean="0">
                <a:hlinkClick r:id="rId2"/>
              </a:rPr>
              <a:t>http://www.doresnascostas.com.br/exercicios.html</a:t>
            </a:r>
            <a:r>
              <a:rPr lang="pt-BR" sz="1400" dirty="0" smtClean="0"/>
              <a:t>. Acesso em 2011.</a:t>
            </a:r>
          </a:p>
          <a:p>
            <a:pPr>
              <a:buNone/>
            </a:pPr>
            <a:r>
              <a:rPr lang="pt-BR" sz="1400" dirty="0" smtClean="0"/>
              <a:t>4- _____________________________________________________Distúrbios da Coluna Vertebral. Disponível em: http://www.wgate.com.br/conteudo/medicinaesaude/fisioterapia/traumato/coluna.htm. Acesso 2011.</a:t>
            </a:r>
          </a:p>
          <a:p>
            <a:endParaRPr lang="pt-BR" sz="2400" dirty="0" smtClean="0"/>
          </a:p>
          <a:p>
            <a:pPr algn="just"/>
            <a:endParaRPr lang="pt-BR" sz="24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/>
              <a:t>PALESTRAS EDUCATIVAS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7" name="Picture 2" descr="C:\Documents and Settings\Usuario\Desktop\fotos palestra casan\DSC07005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922786"/>
            <a:ext cx="4040188" cy="3030141"/>
          </a:xfrm>
          <a:prstGeom prst="rect">
            <a:avLst/>
          </a:prstGeom>
          <a:noFill/>
        </p:spPr>
      </p:pic>
      <p:pic>
        <p:nvPicPr>
          <p:cNvPr id="1026" name="Picture 2" descr="F:\BALNEARIO PIÇARRAS\NASF\RELATORIOS 2013 GRUPO\FOTOS 11 NOV\NOVEMBRO AZUL 221120131289 (4)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5025" y="2922191"/>
            <a:ext cx="4041775" cy="30313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/>
              <a:t>DINÂMICAS MOTIVADORAS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2050" name="Picture 2" descr="F:\BALNEARIO PIÇARRAS\NASF\RELATORIOS 2014 GRUPO\FOTOS 02 FEV 14\040220141395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5025" y="2922191"/>
            <a:ext cx="4041775" cy="3031331"/>
          </a:xfrm>
          <a:prstGeom prst="rect">
            <a:avLst/>
          </a:prstGeom>
          <a:noFill/>
        </p:spPr>
      </p:pic>
      <p:pic>
        <p:nvPicPr>
          <p:cNvPr id="2051" name="Picture 3" descr="F:\BALNEARIO PIÇARRAS\NASF\RELATORIOS 2014 GRUPO\FOTOS 04 ABR 14\010420141449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922786"/>
            <a:ext cx="4040188" cy="303014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xo">
  <a:themeElements>
    <a:clrScheme name="Flux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x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x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343</TotalTime>
  <Words>495</Words>
  <Application>Microsoft Office PowerPoint</Application>
  <PresentationFormat>Apresentação na tela (4:3)</PresentationFormat>
  <Paragraphs>74</Paragraphs>
  <Slides>15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15</vt:i4>
      </vt:variant>
    </vt:vector>
  </HeadingPairs>
  <TitlesOfParts>
    <vt:vector size="16" baseType="lpstr">
      <vt:lpstr>Fluxo</vt:lpstr>
      <vt:lpstr> RESGATANDO A QUALIDADE DE VIDA DE PACIENTES COM PATOLOGIAS CRÔNICAS DA COLUNA VERTEBRAL ATRAVÉS          DA AUTO-ESTIMA E DE EXERCÍCIOS EM GRUPO  DESENVOLVIDO PELO NASF NA ACADEMIA DA SAÚDE  </vt:lpstr>
      <vt:lpstr>RESGATANDO A QUALIDADE DE VIDA DE PACIENTES COM PATOLOGIAS  CRÔNICAS DA COLUNA VERTEBRAL ATRAVÉS DA AUTO-ESTIMA E DE EXERCÍCIOS EM GRUPO.</vt:lpstr>
      <vt:lpstr> RESGATANDO A QUALIDADE DE VIDA DE PACIENTES COM PATOLOGIAS  CRÔNICAS DA COLUNA VERTEBRAL ATRAVÉS DA AUTO-ESTIMA E DE EXERCÍCIOS EM GRUPO. </vt:lpstr>
      <vt:lpstr> RESGATANDO A QUALIDADE DE VIDA DE PACIENTES COM PATOLOGIAS  CRÔNICAS DA COLUNA VERTEBRAL ATRAVÉS DA AUTO-ESTIMA E DE EXERCÍCIOS EM GRUPO. </vt:lpstr>
      <vt:lpstr> RESGATANDO A QUALIDADE DE VIDA DE PACIENTES COM PATOLOGIAS  CRÔNICAS DA COLUNA VERTEBRAL ATRAVÉS DA AUTO-ESTIMA E DE EXERCÍCIOS EM GRUPO. </vt:lpstr>
      <vt:lpstr> RESGATANDO A QUALIDADE DE VIDA DE PACIENTES COM PATOLOGIAS  CRÔNICAS DA COLUNA VERTEBRAL ATRAVÉS DA AUTO-ESTIMA E DE EXERCÍCIOS EM GRUPO. </vt:lpstr>
      <vt:lpstr> RESGATANDO A QUALIDADE DE VIDA DE PACIENTES COM PATOLOGIAS  CRÔNICAS DA COLUNA VERTEBRAL ATRAVÉS DA AUTO-ESTIMA E DE EXERCÍCIOS EM GRUPO. </vt:lpstr>
      <vt:lpstr>PALESTRAS EDUCATIVAS</vt:lpstr>
      <vt:lpstr>DINÂMICAS MOTIVADORAS</vt:lpstr>
      <vt:lpstr>EXERCÍCIOS TERAPÊUTICOS</vt:lpstr>
      <vt:lpstr>EXERCÍCIOS POSTURAIS INDIVIDUAIS</vt:lpstr>
      <vt:lpstr>CONFRATERNIZAÇÃO</vt:lpstr>
      <vt:lpstr>PARTICIPAÇÃO EM EVENTOS</vt:lpstr>
      <vt:lpstr>APRESENTAÇÃO DE TRABALHOS</vt:lpstr>
      <vt:lpstr>       RESGATANDO A QUALIDADE DE VIDA DE PACIENTES COM PATOLOGIAS  CRÔNICAS DA COLUNA VERTEBRAL ATRAVÉS DA AUTO-ESTIMA E DE EXERCÍCIOS EM GRUPO.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RESGATANDO A QUALIDADE DE VIDA DE PACIENTES COM PATOLOGIAS  CRÔNICAS DA COLUNA VERTEBRAL ATRAVÉS DA AUTO-ESTIMA E DE EXERCÍCIOS EM GRUPO.</dc:title>
  <dc:creator>Cliente</dc:creator>
  <cp:lastModifiedBy>Usuario</cp:lastModifiedBy>
  <cp:revision>74</cp:revision>
  <dcterms:created xsi:type="dcterms:W3CDTF">2012-05-28T23:58:00Z</dcterms:created>
  <dcterms:modified xsi:type="dcterms:W3CDTF">2014-11-26T15:18:32Z</dcterms:modified>
</cp:coreProperties>
</file>