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3" r:id="rId1"/>
  </p:sldMasterIdLst>
  <p:notesMasterIdLst>
    <p:notesMasterId r:id="rId14"/>
  </p:notesMasterIdLst>
  <p:sldIdLst>
    <p:sldId id="258" r:id="rId2"/>
    <p:sldId id="259" r:id="rId3"/>
    <p:sldId id="274" r:id="rId4"/>
    <p:sldId id="261" r:id="rId5"/>
    <p:sldId id="270" r:id="rId6"/>
    <p:sldId id="276" r:id="rId7"/>
    <p:sldId id="268" r:id="rId8"/>
    <p:sldId id="271" r:id="rId9"/>
    <p:sldId id="263" r:id="rId10"/>
    <p:sldId id="272" r:id="rId11"/>
    <p:sldId id="273" r:id="rId12"/>
    <p:sldId id="275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90AF2-9BC3-4F0A-9DEB-3D0A051F0100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D2C75-C404-41DF-BA7E-85F29FC250E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0663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D2C75-C404-41DF-BA7E-85F29FC250EB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0740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D2C75-C404-41DF-BA7E-85F29FC250EB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6461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D2C75-C404-41DF-BA7E-85F29FC250EB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9986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6424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944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9305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8072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8183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5804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97769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8086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2542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3439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8092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231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809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390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0844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9618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983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FC4E4BB-1D45-43B6-B36A-51D6882F03F8}" type="datetimeFigureOut">
              <a:rPr lang="pt-BR" smtClean="0"/>
              <a:pPr/>
              <a:t>26/11/2014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451CF87-75EE-43B5-B494-F3B10568005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86180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64" r:id="rId1"/>
    <p:sldLayoutId id="2147484265" r:id="rId2"/>
    <p:sldLayoutId id="2147484266" r:id="rId3"/>
    <p:sldLayoutId id="2147484267" r:id="rId4"/>
    <p:sldLayoutId id="2147484268" r:id="rId5"/>
    <p:sldLayoutId id="2147484269" r:id="rId6"/>
    <p:sldLayoutId id="2147484270" r:id="rId7"/>
    <p:sldLayoutId id="2147484271" r:id="rId8"/>
    <p:sldLayoutId id="2147484272" r:id="rId9"/>
    <p:sldLayoutId id="2147484273" r:id="rId10"/>
    <p:sldLayoutId id="2147484274" r:id="rId11"/>
    <p:sldLayoutId id="2147484275" r:id="rId12"/>
    <p:sldLayoutId id="2147484276" r:id="rId13"/>
    <p:sldLayoutId id="2147484277" r:id="rId14"/>
    <p:sldLayoutId id="2147484278" r:id="rId15"/>
    <p:sldLayoutId id="2147484279" r:id="rId16"/>
    <p:sldLayoutId id="214748428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jpeg"/><Relationship Id="rId4" Type="http://schemas.openxmlformats.org/officeDocument/2006/relationships/hyperlink" Target="http://www.google.com.br/url?sa=i&amp;rct=j&amp;q=nasf&amp;source=images&amp;cd=&amp;cad=rja&amp;docid=lLkKyVy0d320uM&amp;tbnid=zsW_nqKOohdwwM:&amp;ved=0CAUQjRw&amp;url=http://fisioterapiapersonalizada.wordpress.com/2010/12/19/nasf-nucleo-de-apoio-a-saude-da-familia/&amp;ei=AdYLUrz7F4Hg8wSS_ICwBw&amp;bvm=bv.50723672,d.eWU&amp;psig=AFQjCNEv6iPfD4xauCjP7qOr_gKLNMsIAA&amp;ust=137659374285715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pensador.uol.com.br/autor/paulo_freir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br/url?sa=i&amp;source=images&amp;cd=&amp;docid=qjtY-mFh-_lpWM&amp;tbnid=ixHf97Ls9EYTTM:&amp;ved=0CAgQjRwwAA&amp;url=http://www.atencaobasica.org.br/comunidades/iv-mostra-eixo-tematico-20/6583&amp;ei=nJFxUoTtEo6OkAe4iYGgCQ&amp;psig=AFQjCNGsXLkPqtieYYTbKFeOxBywZqOM1g&amp;ust=138326095640438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4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1" descr="http://www.jaguaruna.com/imagens/sim-brasa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10" y="5658275"/>
            <a:ext cx="573388" cy="64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/>
          <p:cNvSpPr/>
          <p:nvPr/>
        </p:nvSpPr>
        <p:spPr>
          <a:xfrm>
            <a:off x="838510" y="791460"/>
            <a:ext cx="723629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RELATO DE EXPERIÊNCIA</a:t>
            </a:r>
          </a:p>
          <a:p>
            <a:pPr algn="ctr"/>
            <a:endParaRPr lang="pt-BR" sz="3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</a:endParaRPr>
          </a:p>
          <a:p>
            <a:pPr algn="ctr"/>
            <a:r>
              <a:rPr lang="pt-BR" sz="4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PTS</a:t>
            </a:r>
          </a:p>
          <a:p>
            <a:pPr algn="ctr"/>
            <a:r>
              <a:rPr lang="pt-BR" sz="2400" dirty="0" smtClean="0">
                <a:ln w="0"/>
                <a:solidFill>
                  <a:schemeClr val="accent1"/>
                </a:solidFill>
                <a:latin typeface="+mj-lt"/>
              </a:rPr>
              <a:t>Projeto </a:t>
            </a:r>
            <a:r>
              <a:rPr lang="pt-BR" sz="2400" dirty="0">
                <a:ln w="0"/>
                <a:solidFill>
                  <a:schemeClr val="accent1"/>
                </a:solidFill>
                <a:latin typeface="+mj-lt"/>
              </a:rPr>
              <a:t>Terapêutico Singular</a:t>
            </a:r>
            <a:br>
              <a:rPr lang="pt-BR" sz="2400" dirty="0">
                <a:ln w="0"/>
                <a:solidFill>
                  <a:schemeClr val="accent1"/>
                </a:solidFill>
                <a:latin typeface="+mj-lt"/>
              </a:rPr>
            </a:br>
            <a:r>
              <a:rPr lang="pt-BR" sz="2400" dirty="0" smtClean="0">
                <a:ln w="0"/>
                <a:solidFill>
                  <a:schemeClr val="accent1"/>
                </a:solidFill>
                <a:latin typeface="+mj-lt"/>
              </a:rPr>
              <a:t>Compartilhado</a:t>
            </a:r>
          </a:p>
          <a:p>
            <a:pPr algn="ctr"/>
            <a:r>
              <a:rPr lang="pt-B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Caso </a:t>
            </a:r>
            <a:r>
              <a:rPr lang="pt-BR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Elisson</a:t>
            </a:r>
            <a:endParaRPr lang="pt-BR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r"/>
            <a:endParaRPr lang="pt-BR" sz="22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r"/>
            <a:endParaRPr lang="pt-BR" sz="2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r"/>
            <a:r>
              <a:rPr lang="pt-BR" sz="2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APRESENTADORES</a:t>
            </a:r>
            <a:r>
              <a:rPr lang="pt-BR" sz="2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  <a:r>
              <a:rPr lang="pt-BR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</a:p>
          <a:p>
            <a:pPr algn="r"/>
            <a:r>
              <a:rPr lang="pt-BR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Elisete Pereira Nunes                                                        </a:t>
            </a:r>
            <a:r>
              <a:rPr lang="pt-BR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Assistente Social do NASF</a:t>
            </a:r>
          </a:p>
          <a:p>
            <a:pPr algn="r"/>
            <a:endParaRPr lang="pt-BR" sz="8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r"/>
            <a:r>
              <a:rPr lang="pt-BR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Henrique Nascimento Ricardo </a:t>
            </a:r>
            <a:r>
              <a:rPr lang="pt-BR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                       </a:t>
            </a:r>
          </a:p>
          <a:p>
            <a:pPr algn="r"/>
            <a:r>
              <a:rPr lang="pt-BR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                         Psicólogo Programa Saúde Mental</a:t>
            </a:r>
          </a:p>
          <a:p>
            <a:pPr algn="ctr"/>
            <a:endParaRPr lang="pt-BR" sz="20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pt-BR" sz="20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-10028" y="6270171"/>
            <a:ext cx="2233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solidFill>
                  <a:srgbClr val="002060"/>
                </a:solidFill>
              </a:rPr>
              <a:t>SECRETARIA MUNICIPAL DE SÁUDE</a:t>
            </a:r>
            <a:endParaRPr lang="pt-BR" sz="1400" b="1" dirty="0">
              <a:solidFill>
                <a:srgbClr val="002060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429508" y="165032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II Encontro Estadual de </a:t>
            </a:r>
            <a:r>
              <a:rPr lang="pt-BR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NASF 2014</a:t>
            </a:r>
            <a:endParaRPr lang="pt-BR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" name="irc_mi" descr="http://fisioterapiapersonalizada.files.wordpress.com/2010/12/nasf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59248" y="5658275"/>
            <a:ext cx="864096" cy="95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30859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728814"/>
            <a:ext cx="2530059" cy="755970"/>
          </a:xfrm>
          <a:prstGeom prst="rect">
            <a:avLst/>
          </a:prstGeom>
        </p:spPr>
      </p:pic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418088" y="2492896"/>
            <a:ext cx="7488832" cy="4991806"/>
          </a:xfrm>
        </p:spPr>
        <p:txBody>
          <a:bodyPr>
            <a:normAutofit/>
          </a:bodyPr>
          <a:lstStyle/>
          <a:p>
            <a:r>
              <a:rPr lang="pt-BR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Processo / aprendizagem profissionais;</a:t>
            </a:r>
          </a:p>
          <a:p>
            <a:r>
              <a:rPr lang="pt-BR" dirty="0" smtClean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Consciência </a:t>
            </a:r>
            <a:r>
              <a:rPr lang="pt-BR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do paciente sobre condição física # doença</a:t>
            </a:r>
            <a:r>
              <a:rPr lang="pt-BR" dirty="0" smtClean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pt-BR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Educação formal;</a:t>
            </a:r>
            <a:endParaRPr lang="pt-BR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r>
              <a:rPr lang="pt-BR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Acessibilidade;</a:t>
            </a:r>
          </a:p>
          <a:p>
            <a:r>
              <a:rPr lang="pt-BR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Autonomia /autocuidado.</a:t>
            </a:r>
          </a:p>
          <a:p>
            <a:r>
              <a:rPr lang="pt-BR" dirty="0" smtClean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Desafio </a:t>
            </a:r>
            <a:r>
              <a:rPr lang="pt-BR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/ mercado de </a:t>
            </a:r>
            <a:r>
              <a:rPr lang="pt-BR" dirty="0" smtClean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trabalho/ Reabilitação</a:t>
            </a:r>
          </a:p>
          <a:p>
            <a:endParaRPr lang="pt-BR" dirty="0">
              <a:solidFill>
                <a:schemeClr val="accent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pt-BR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pt-BR" dirty="0"/>
          </a:p>
          <a:p>
            <a:endParaRPr lang="pt-BR" dirty="0"/>
          </a:p>
          <a:p>
            <a:pPr lvl="0"/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8384" y="5733256"/>
            <a:ext cx="865707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4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611560" y="1866194"/>
            <a:ext cx="7488832" cy="4991806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pt-BR" sz="4000" b="1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Apresentação </a:t>
            </a:r>
          </a:p>
          <a:p>
            <a:pPr marL="0" indent="0" algn="ctr">
              <a:buNone/>
            </a:pPr>
            <a:r>
              <a:rPr lang="pt-BR" sz="4000" b="1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Vídeo de depoimentos dos atores envolvidos.</a:t>
            </a:r>
            <a:endParaRPr lang="pt-BR" sz="4000" b="1" dirty="0">
              <a:solidFill>
                <a:schemeClr val="accent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pt-BR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pt-BR" dirty="0"/>
          </a:p>
          <a:p>
            <a:endParaRPr lang="pt-BR" dirty="0"/>
          </a:p>
          <a:p>
            <a:pPr lvl="0"/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8384" y="5733256"/>
            <a:ext cx="865707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50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548680"/>
            <a:ext cx="7920880" cy="376767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t-BR" sz="4400" dirty="0" smtClean="0">
                <a:latin typeface="Arial" pitchFamily="34" charset="0"/>
                <a:cs typeface="Arial" pitchFamily="34" charset="0"/>
              </a:rPr>
              <a:t>OBRIGADA!</a:t>
            </a:r>
          </a:p>
          <a:p>
            <a:pPr marL="0" indent="0" algn="ctr">
              <a:buNone/>
            </a:pPr>
            <a:endParaRPr lang="pt-BR" sz="44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pt-BR" sz="4400" dirty="0" smtClean="0">
                <a:latin typeface="Arial" pitchFamily="34" charset="0"/>
                <a:cs typeface="Arial" pitchFamily="34" charset="0"/>
              </a:rPr>
              <a:t>elisetepnunes@hotmail.com</a:t>
            </a:r>
          </a:p>
          <a:p>
            <a:pPr marL="0" indent="0" algn="ctr">
              <a:buNone/>
            </a:pPr>
            <a:r>
              <a:rPr lang="pt-BR" sz="4400" dirty="0" smtClean="0">
                <a:latin typeface="Arial" pitchFamily="34" charset="0"/>
                <a:cs typeface="Arial" pitchFamily="34" charset="0"/>
              </a:rPr>
              <a:t>henriquericardo@outlook.com</a:t>
            </a:r>
          </a:p>
          <a:p>
            <a:pPr marL="0" indent="0" algn="ctr">
              <a:buNone/>
            </a:pPr>
            <a:r>
              <a:rPr lang="pt-BR" sz="4400" dirty="0" smtClean="0">
                <a:latin typeface="Arial" pitchFamily="34" charset="0"/>
                <a:cs typeface="Arial" pitchFamily="34" charset="0"/>
              </a:rPr>
              <a:t>(48) 3624-1896.</a:t>
            </a:r>
            <a:endParaRPr lang="pt-BR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61822" y="5035153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Arial"/>
              </a:rPr>
              <a:t>“Ninguém 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  <a:latin typeface="Arial"/>
              </a:rPr>
              <a:t>ignora tudo. Ninguém sabe tudo. Todos nós sabemos alguma coisa. Todos nós ignoramos alguma coisa. Por isso aprendemos sempre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Arial"/>
              </a:rPr>
              <a:t>.”</a:t>
            </a:r>
            <a:endParaRPr lang="pt-BR" dirty="0">
              <a:solidFill>
                <a:schemeClr val="bg2">
                  <a:lumMod val="25000"/>
                </a:schemeClr>
              </a:solidFill>
              <a:latin typeface="Arial"/>
            </a:endParaRPr>
          </a:p>
          <a:p>
            <a:pPr algn="ctr"/>
            <a:r>
              <a:rPr lang="pt-BR" i="1" dirty="0" smtClean="0">
                <a:solidFill>
                  <a:schemeClr val="bg2">
                    <a:lumMod val="25000"/>
                  </a:schemeClr>
                </a:solidFill>
                <a:latin typeface="Arial"/>
                <a:hlinkClick r:id="rId2"/>
              </a:rPr>
              <a:t>                                                                                               Paulo </a:t>
            </a:r>
            <a:r>
              <a:rPr lang="pt-BR" i="1" dirty="0">
                <a:solidFill>
                  <a:schemeClr val="bg2">
                    <a:lumMod val="25000"/>
                  </a:schemeClr>
                </a:solidFill>
                <a:latin typeface="Arial"/>
                <a:hlinkClick r:id="rId2"/>
              </a:rPr>
              <a:t>Freire</a:t>
            </a:r>
            <a:endParaRPr lang="pt-BR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75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67544" y="178767"/>
            <a:ext cx="820891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spc="-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800" b="1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INTRODUÇÃO</a:t>
            </a:r>
          </a:p>
          <a:p>
            <a:endParaRPr lang="pt-BR" sz="2400" spc="-50" dirty="0" smtClean="0">
              <a:solidFill>
                <a:schemeClr val="accent1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MUNICÍPIO:</a:t>
            </a:r>
          </a:p>
          <a:p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  Jaguaruna </a:t>
            </a:r>
            <a:r>
              <a:rPr lang="pt-BR" sz="2000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Sul 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</a:p>
          <a:p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Estado de Santa 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Catarina</a:t>
            </a:r>
          </a:p>
          <a:p>
            <a:endParaRPr lang="pt-BR" sz="2000" spc="-50" dirty="0" smtClean="0">
              <a:solidFill>
                <a:schemeClr val="accent1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POPULAÇÃO: </a:t>
            </a:r>
          </a:p>
          <a:p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 17.290 habitantes</a:t>
            </a:r>
          </a:p>
          <a:p>
            <a:endParaRPr lang="pt-BR" sz="2000" spc="-50" dirty="0" smtClean="0">
              <a:solidFill>
                <a:schemeClr val="accent1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GEOGRAFICAMENTE DIVIDIDO:</a:t>
            </a:r>
          </a:p>
          <a:p>
            <a:r>
              <a:rPr lang="pt-BR" sz="2000" b="1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b="1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pt-BR" sz="2000" b="1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comunidades </a:t>
            </a:r>
            <a:r>
              <a:rPr lang="pt-BR" sz="2000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do meio rural e 06 bairros periféricos e 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urbanos</a:t>
            </a:r>
          </a:p>
          <a:p>
            <a:endParaRPr lang="pt-BR" sz="2000" spc="-50" dirty="0" smtClean="0">
              <a:solidFill>
                <a:schemeClr val="accent1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ÁREA DA SAÚDE PÚBLICA: </a:t>
            </a:r>
          </a:p>
          <a:p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  Secretaria </a:t>
            </a:r>
            <a:r>
              <a:rPr lang="pt-BR" sz="2000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unicipal </a:t>
            </a:r>
            <a:r>
              <a:rPr lang="pt-BR" sz="2000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Saúde</a:t>
            </a:r>
          </a:p>
          <a:p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  01 Unidade </a:t>
            </a:r>
            <a:r>
              <a:rPr lang="pt-BR" sz="2000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Sanitária 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Central;</a:t>
            </a:r>
          </a:p>
          <a:p>
            <a:r>
              <a:rPr lang="pt-BR" sz="2000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 06 </a:t>
            </a:r>
            <a:r>
              <a:rPr lang="pt-BR" sz="2000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Equipes de Estratégia Saúde da 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Família;</a:t>
            </a:r>
          </a:p>
          <a:p>
            <a:r>
              <a:rPr lang="pt-BR" sz="2000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 04 Equipes </a:t>
            </a:r>
            <a:r>
              <a:rPr lang="pt-BR" sz="2000" spc="-50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Saúde </a:t>
            </a:r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Bucal;</a:t>
            </a:r>
          </a:p>
          <a:p>
            <a:r>
              <a:rPr lang="pt-BR" sz="2000" spc="-50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  01NASF 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1" dirty="0" smtClean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Implantação da equipe </a:t>
            </a:r>
            <a:r>
              <a:rPr lang="pt-BR" sz="2000" b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NASF no município</a:t>
            </a:r>
          </a:p>
          <a:p>
            <a:r>
              <a:rPr lang="pt-BR" sz="2000" dirty="0" smtClean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      Ano de 2013</a:t>
            </a:r>
            <a:endParaRPr lang="pt-BR" sz="2000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765" y="5661248"/>
            <a:ext cx="865707" cy="951058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507" y="302899"/>
            <a:ext cx="3751965" cy="281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52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810998" y="863134"/>
            <a:ext cx="2682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t-BR" sz="2800" b="1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EQUIPE NASF 1</a:t>
            </a:r>
            <a:endParaRPr lang="pt-BR" sz="2800" b="1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971600" y="1700808"/>
            <a:ext cx="639045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000" b="1" dirty="0">
                <a:solidFill>
                  <a:prstClr val="white"/>
                </a:solidFill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rgbClr val="052F61"/>
                </a:solidFill>
              </a:rPr>
              <a:t>Karen Xavier – Psicóloga / Coordenadora</a:t>
            </a:r>
            <a:endParaRPr lang="pt-BR" sz="2000" b="1" dirty="0">
              <a:solidFill>
                <a:srgbClr val="052F61"/>
              </a:solidFill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rgbClr val="052F61"/>
                </a:solidFill>
              </a:rPr>
              <a:t>Elisete Pereira Nunes – Assistente Social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rgbClr val="052F61"/>
                </a:solidFill>
              </a:rPr>
              <a:t>Glaucia Carvalho – Fisioterapeuta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rgbClr val="052F61"/>
                </a:solidFill>
              </a:rPr>
              <a:t>Aniele </a:t>
            </a:r>
            <a:r>
              <a:rPr lang="pt-BR" sz="2000" b="1" dirty="0" err="1" smtClean="0">
                <a:solidFill>
                  <a:srgbClr val="052F61"/>
                </a:solidFill>
              </a:rPr>
              <a:t>Galdina</a:t>
            </a:r>
            <a:r>
              <a:rPr lang="pt-BR" sz="2000" b="1" dirty="0" smtClean="0">
                <a:solidFill>
                  <a:srgbClr val="052F61"/>
                </a:solidFill>
              </a:rPr>
              <a:t> – Nutricionista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rgbClr val="052F61"/>
                </a:solidFill>
              </a:rPr>
              <a:t>Aline Napoli – Educadora Física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rgbClr val="052F61"/>
                </a:solidFill>
              </a:rPr>
              <a:t>Patrícia Cruz – Farmacêutica </a:t>
            </a:r>
            <a:endParaRPr lang="pt-BR" sz="2000" b="1" dirty="0">
              <a:solidFill>
                <a:srgbClr val="052F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7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539552" y="1700808"/>
            <a:ext cx="81369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     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chemeClr val="accent1"/>
                </a:solidFill>
              </a:rPr>
              <a:t>Técnicos do Núcleo de Apoio à Saúde da Família – NASF 1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chemeClr val="accent1"/>
                </a:solidFill>
              </a:rPr>
              <a:t>Equipe da Estratégia Saúde da Família - ESF 004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chemeClr val="accent1"/>
                </a:solidFill>
              </a:rPr>
              <a:t>Técnico </a:t>
            </a:r>
            <a:r>
              <a:rPr lang="pt-BR" sz="2000" b="1" dirty="0">
                <a:solidFill>
                  <a:schemeClr val="accent1"/>
                </a:solidFill>
              </a:rPr>
              <a:t>do </a:t>
            </a:r>
            <a:r>
              <a:rPr lang="pt-BR" sz="2000" b="1" dirty="0" smtClean="0">
                <a:solidFill>
                  <a:schemeClr val="accent1"/>
                </a:solidFill>
              </a:rPr>
              <a:t>Programa Municipal </a:t>
            </a:r>
            <a:r>
              <a:rPr lang="pt-BR" sz="2000" b="1" dirty="0">
                <a:solidFill>
                  <a:schemeClr val="accent1"/>
                </a:solidFill>
              </a:rPr>
              <a:t>Saúde </a:t>
            </a:r>
            <a:r>
              <a:rPr lang="pt-BR" sz="2000" b="1" dirty="0" smtClean="0">
                <a:solidFill>
                  <a:schemeClr val="accent1"/>
                </a:solidFill>
              </a:rPr>
              <a:t>Mental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chemeClr val="accent1"/>
                </a:solidFill>
              </a:rPr>
              <a:t>Técnicos do Serviço de Proteção e Atendimento Especializado à Família e Indivíduos – PAEFI/SMAS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chemeClr val="accent1"/>
                </a:solidFill>
              </a:rPr>
              <a:t>Professora do Programa Brasil Alfabetizado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chemeClr val="accent1"/>
                </a:solidFill>
              </a:rPr>
              <a:t>Terceiro setor</a:t>
            </a:r>
            <a:endParaRPr lang="pt-BR" sz="2000" b="1" dirty="0">
              <a:solidFill>
                <a:schemeClr val="accent1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115616" y="836712"/>
            <a:ext cx="47436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ATORES </a:t>
            </a:r>
            <a:r>
              <a:rPr lang="pt-BR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ENVOLVIDOS / PTS</a:t>
            </a:r>
            <a:endParaRPr lang="pt-BR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392" y="5733256"/>
            <a:ext cx="865707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1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8208912" cy="453650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dirty="0">
                <a:solidFill>
                  <a:srgbClr val="002060"/>
                </a:solidFill>
              </a:rPr>
              <a:t>O Projeto Terapêutico Singular (PTS), “é </a:t>
            </a:r>
            <a:r>
              <a:rPr lang="pt-BR" b="1" dirty="0">
                <a:solidFill>
                  <a:srgbClr val="002060"/>
                </a:solidFill>
              </a:rPr>
              <a:t>instrumento</a:t>
            </a:r>
            <a:r>
              <a:rPr lang="pt-BR" dirty="0">
                <a:solidFill>
                  <a:srgbClr val="002060"/>
                </a:solidFill>
              </a:rPr>
              <a:t> de organização do </a:t>
            </a:r>
            <a:r>
              <a:rPr lang="pt-BR" b="1" dirty="0">
                <a:solidFill>
                  <a:srgbClr val="002060"/>
                </a:solidFill>
              </a:rPr>
              <a:t>cuidado em saúde </a:t>
            </a:r>
            <a:r>
              <a:rPr lang="pt-BR" dirty="0">
                <a:solidFill>
                  <a:srgbClr val="002060"/>
                </a:solidFill>
              </a:rPr>
              <a:t>construído entre </a:t>
            </a:r>
            <a:r>
              <a:rPr lang="pt-BR" b="1" dirty="0">
                <a:solidFill>
                  <a:srgbClr val="002060"/>
                </a:solidFill>
              </a:rPr>
              <a:t>equipe e usuário</a:t>
            </a:r>
            <a:r>
              <a:rPr lang="pt-BR" dirty="0">
                <a:solidFill>
                  <a:srgbClr val="002060"/>
                </a:solidFill>
              </a:rPr>
              <a:t>, considerando as singularidades do sujeito e a </a:t>
            </a:r>
            <a:r>
              <a:rPr lang="pt-BR" b="1" dirty="0">
                <a:solidFill>
                  <a:srgbClr val="002060"/>
                </a:solidFill>
              </a:rPr>
              <a:t>complexidade de cada caso</a:t>
            </a:r>
            <a:r>
              <a:rPr lang="pt-BR" dirty="0">
                <a:solidFill>
                  <a:srgbClr val="002060"/>
                </a:solidFill>
              </a:rPr>
              <a:t>. No PTS, a identificação das necessidades de saúde, a </a:t>
            </a:r>
            <a:r>
              <a:rPr lang="pt-BR" b="1" dirty="0">
                <a:solidFill>
                  <a:srgbClr val="002060"/>
                </a:solidFill>
              </a:rPr>
              <a:t>discussão do diagnóstico e a definição do cuidado são compartilhadas</a:t>
            </a:r>
            <a:r>
              <a:rPr lang="pt-BR" dirty="0">
                <a:solidFill>
                  <a:srgbClr val="002060"/>
                </a:solidFill>
              </a:rPr>
              <a:t>, o que leva a aumento da eficácia dos tratamentos, pois a ampliação da comunicação traz o </a:t>
            </a:r>
            <a:r>
              <a:rPr lang="pt-BR" b="1" dirty="0">
                <a:solidFill>
                  <a:srgbClr val="002060"/>
                </a:solidFill>
              </a:rPr>
              <a:t>fortalecimento dos vínculos e o aumento do grau de </a:t>
            </a:r>
            <a:r>
              <a:rPr lang="pt-BR" b="1" dirty="0" err="1">
                <a:solidFill>
                  <a:srgbClr val="002060"/>
                </a:solidFill>
              </a:rPr>
              <a:t>corresponsabilização</a:t>
            </a:r>
            <a:r>
              <a:rPr lang="pt-BR" dirty="0">
                <a:solidFill>
                  <a:srgbClr val="002060"/>
                </a:solidFill>
              </a:rPr>
              <a:t>”. (</a:t>
            </a:r>
            <a:r>
              <a:rPr lang="pt-BR" sz="1600" dirty="0">
                <a:solidFill>
                  <a:srgbClr val="002060"/>
                </a:solidFill>
              </a:rPr>
              <a:t>MINISTÉRIO DA SAÚDE,2014</a:t>
            </a:r>
            <a:r>
              <a:rPr lang="pt-BR" dirty="0">
                <a:solidFill>
                  <a:srgbClr val="002060"/>
                </a:solidFill>
              </a:rPr>
              <a:t>).</a:t>
            </a:r>
          </a:p>
          <a:p>
            <a:pPr algn="ctr">
              <a:lnSpc>
                <a:spcPct val="150000"/>
              </a:lnSpc>
            </a:pP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827584" y="620688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BR" sz="2800" b="1" dirty="0" smtClean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PROJETO TERAPÊUTICO SINGULAR - PTS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765" y="5661248"/>
            <a:ext cx="865707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1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ipse 5"/>
          <p:cNvSpPr/>
          <p:nvPr/>
        </p:nvSpPr>
        <p:spPr>
          <a:xfrm>
            <a:off x="755011" y="1583277"/>
            <a:ext cx="2088232" cy="914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ESF004</a:t>
            </a:r>
            <a:endParaRPr lang="pt-BR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Elipse 7"/>
          <p:cNvSpPr/>
          <p:nvPr/>
        </p:nvSpPr>
        <p:spPr>
          <a:xfrm>
            <a:off x="3258039" y="766171"/>
            <a:ext cx="1839474" cy="128108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tx1"/>
                </a:solidFill>
              </a:rPr>
              <a:t>Usuário</a:t>
            </a:r>
            <a:endParaRPr lang="pt-BR" sz="1200" b="1" dirty="0">
              <a:solidFill>
                <a:schemeClr val="tx1"/>
              </a:solidFill>
            </a:endParaRPr>
          </a:p>
        </p:txBody>
      </p:sp>
      <p:cxnSp>
        <p:nvCxnSpPr>
          <p:cNvPr id="11" name="Conector reto 10"/>
          <p:cNvCxnSpPr/>
          <p:nvPr/>
        </p:nvCxnSpPr>
        <p:spPr>
          <a:xfrm flipH="1">
            <a:off x="2666082" y="2568455"/>
            <a:ext cx="33710" cy="9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6" idx="6"/>
            <a:endCxn id="47" idx="2"/>
          </p:cNvCxnSpPr>
          <p:nvPr/>
        </p:nvCxnSpPr>
        <p:spPr>
          <a:xfrm>
            <a:off x="2843243" y="2040477"/>
            <a:ext cx="2669066" cy="34700"/>
          </a:xfrm>
          <a:prstGeom prst="straightConnector1">
            <a:avLst/>
          </a:prstGeom>
          <a:ln>
            <a:solidFill>
              <a:schemeClr val="bg2">
                <a:lumMod val="1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/>
          <p:cNvCxnSpPr/>
          <p:nvPr/>
        </p:nvCxnSpPr>
        <p:spPr>
          <a:xfrm flipH="1">
            <a:off x="5126162" y="2568455"/>
            <a:ext cx="671735" cy="773904"/>
          </a:xfrm>
          <a:prstGeom prst="straightConnector1">
            <a:avLst/>
          </a:prstGeom>
          <a:ln>
            <a:solidFill>
              <a:schemeClr val="bg2">
                <a:lumMod val="1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de seta reta 34"/>
          <p:cNvCxnSpPr/>
          <p:nvPr/>
        </p:nvCxnSpPr>
        <p:spPr>
          <a:xfrm>
            <a:off x="2699792" y="2420888"/>
            <a:ext cx="803305" cy="747191"/>
          </a:xfrm>
          <a:prstGeom prst="straightConnector1">
            <a:avLst/>
          </a:prstGeom>
          <a:ln>
            <a:solidFill>
              <a:schemeClr val="bg2">
                <a:lumMod val="1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/>
          <p:cNvCxnSpPr/>
          <p:nvPr/>
        </p:nvCxnSpPr>
        <p:spPr>
          <a:xfrm flipH="1">
            <a:off x="2360736" y="4004500"/>
            <a:ext cx="1347172" cy="766485"/>
          </a:xfrm>
          <a:prstGeom prst="straightConnector1">
            <a:avLst/>
          </a:prstGeom>
          <a:ln>
            <a:solidFill>
              <a:schemeClr val="bg2">
                <a:lumMod val="1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de seta reta 38"/>
          <p:cNvCxnSpPr/>
          <p:nvPr/>
        </p:nvCxnSpPr>
        <p:spPr>
          <a:xfrm>
            <a:off x="4995725" y="3946324"/>
            <a:ext cx="948838" cy="946017"/>
          </a:xfrm>
          <a:prstGeom prst="straightConnector1">
            <a:avLst/>
          </a:prstGeom>
          <a:ln>
            <a:solidFill>
              <a:schemeClr val="bg2">
                <a:lumMod val="1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/>
          <p:nvPr/>
        </p:nvCxnSpPr>
        <p:spPr>
          <a:xfrm flipH="1" flipV="1">
            <a:off x="5124403" y="3869099"/>
            <a:ext cx="1087441" cy="924940"/>
          </a:xfrm>
          <a:prstGeom prst="straightConnector1">
            <a:avLst/>
          </a:prstGeom>
          <a:ln>
            <a:solidFill>
              <a:schemeClr val="bg2">
                <a:lumMod val="1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flipH="1" flipV="1">
            <a:off x="2392428" y="2615643"/>
            <a:ext cx="975670" cy="849280"/>
          </a:xfrm>
          <a:prstGeom prst="straightConnector1">
            <a:avLst/>
          </a:prstGeom>
          <a:ln>
            <a:solidFill>
              <a:schemeClr val="bg2">
                <a:lumMod val="1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/>
          <p:nvPr/>
        </p:nvCxnSpPr>
        <p:spPr>
          <a:xfrm flipV="1">
            <a:off x="5294721" y="2645818"/>
            <a:ext cx="793197" cy="824310"/>
          </a:xfrm>
          <a:prstGeom prst="straightConnector1">
            <a:avLst/>
          </a:prstGeom>
          <a:ln>
            <a:solidFill>
              <a:schemeClr val="bg2">
                <a:lumMod val="1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 flipV="1">
            <a:off x="2099973" y="3861048"/>
            <a:ext cx="1403124" cy="781903"/>
          </a:xfrm>
          <a:prstGeom prst="straightConnector1">
            <a:avLst/>
          </a:prstGeom>
          <a:ln>
            <a:solidFill>
              <a:schemeClr val="bg2">
                <a:lumMod val="1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adm.esobre.com/imgs/trabalho-em-equi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804" y="2682968"/>
            <a:ext cx="1503892" cy="150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8384" y="5733256"/>
            <a:ext cx="865707" cy="951058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753280" y="407386"/>
            <a:ext cx="26148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>
                <a:solidFill>
                  <a:schemeClr val="accent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JUSTIFICATIVA</a:t>
            </a:r>
            <a:endParaRPr lang="pt-BR" sz="2800" dirty="0">
              <a:solidFill>
                <a:schemeClr val="accent1"/>
              </a:solidFill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2027750" y="3126369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1600" b="1" dirty="0" smtClean="0">
                <a:solidFill>
                  <a:srgbClr val="002060"/>
                </a:solidFill>
              </a:rPr>
              <a:t>PTS</a:t>
            </a:r>
            <a:endParaRPr lang="pt-BR" sz="1600" b="1" dirty="0">
              <a:solidFill>
                <a:srgbClr val="002060"/>
              </a:solidFill>
            </a:endParaRPr>
          </a:p>
        </p:txBody>
      </p:sp>
      <p:sp>
        <p:nvSpPr>
          <p:cNvPr id="47" name="Elipse 46"/>
          <p:cNvSpPr/>
          <p:nvPr/>
        </p:nvSpPr>
        <p:spPr>
          <a:xfrm>
            <a:off x="5512309" y="1617977"/>
            <a:ext cx="2088232" cy="914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NASF</a:t>
            </a:r>
            <a:endParaRPr lang="pt-BR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8" name="Elipse 47"/>
          <p:cNvSpPr/>
          <p:nvPr/>
        </p:nvSpPr>
        <p:spPr>
          <a:xfrm>
            <a:off x="594705" y="4715106"/>
            <a:ext cx="2088232" cy="914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SMAS/PAEFI</a:t>
            </a:r>
            <a:endParaRPr lang="pt-BR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0" name="Elipse 49"/>
          <p:cNvSpPr/>
          <p:nvPr/>
        </p:nvSpPr>
        <p:spPr>
          <a:xfrm>
            <a:off x="5555634" y="4818856"/>
            <a:ext cx="2088232" cy="914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400" dirty="0" smtClean="0">
              <a:solidFill>
                <a:schemeClr val="tx1"/>
              </a:solidFill>
            </a:endParaRPr>
          </a:p>
          <a:p>
            <a:pPr algn="ctr"/>
            <a:r>
              <a:rPr lang="pt-BR" sz="1400" b="1" dirty="0" smtClean="0">
                <a:solidFill>
                  <a:schemeClr val="tx1"/>
                </a:solidFill>
              </a:rPr>
              <a:t>Programa </a:t>
            </a:r>
            <a:r>
              <a:rPr lang="pt-BR" sz="1400" b="1" dirty="0">
                <a:solidFill>
                  <a:schemeClr val="tx1"/>
                </a:solidFill>
              </a:rPr>
              <a:t>Saúde Mental</a:t>
            </a:r>
          </a:p>
          <a:p>
            <a:pPr algn="ctr"/>
            <a:endParaRPr lang="pt-BR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5809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ipse 7"/>
          <p:cNvSpPr/>
          <p:nvPr/>
        </p:nvSpPr>
        <p:spPr>
          <a:xfrm>
            <a:off x="3258039" y="766171"/>
            <a:ext cx="1839474" cy="128108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 smtClean="0">
                <a:solidFill>
                  <a:schemeClr val="tx1"/>
                </a:solidFill>
              </a:rPr>
              <a:t>Caso </a:t>
            </a:r>
            <a:r>
              <a:rPr lang="pt-BR" sz="1200" b="1" dirty="0" err="1" smtClean="0">
                <a:solidFill>
                  <a:schemeClr val="tx1"/>
                </a:solidFill>
              </a:rPr>
              <a:t>Elisson</a:t>
            </a:r>
            <a:endParaRPr lang="pt-BR" sz="1200" b="1" dirty="0" smtClean="0">
              <a:solidFill>
                <a:schemeClr val="tx1"/>
              </a:solidFill>
            </a:endParaRPr>
          </a:p>
          <a:p>
            <a:pPr algn="ctr"/>
            <a:r>
              <a:rPr lang="pt-BR" sz="1200" b="1" dirty="0" smtClean="0">
                <a:solidFill>
                  <a:schemeClr val="tx1"/>
                </a:solidFill>
              </a:rPr>
              <a:t>Jovem 22 anos Paraplegia hipotônica  </a:t>
            </a:r>
            <a:endParaRPr lang="pt-BR" sz="1200" b="1" dirty="0">
              <a:solidFill>
                <a:schemeClr val="tx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8384" y="5733256"/>
            <a:ext cx="865707" cy="951058"/>
          </a:xfrm>
          <a:prstGeom prst="rect">
            <a:avLst/>
          </a:prstGeom>
        </p:spPr>
      </p:pic>
      <p:pic>
        <p:nvPicPr>
          <p:cNvPr id="23" name="Picture 2" descr="C:\Users\TAC\AppData\Local\Temp\Rar$DI02.750\DSC043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2282428"/>
            <a:ext cx="5848765" cy="43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77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0" y="476672"/>
            <a:ext cx="856895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pt-BR" sz="2800" b="1" dirty="0" smtClean="0">
                <a:solidFill>
                  <a:schemeClr val="accent1"/>
                </a:solidFill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OBJETIVOS</a:t>
            </a:r>
            <a:endParaRPr lang="pt-BR" sz="2800" dirty="0">
              <a:solidFill>
                <a:schemeClr val="accent1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pt-BR" b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pt-BR" sz="1600" dirty="0">
              <a:solidFill>
                <a:srgbClr val="002060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pt-BR" b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pt-BR" sz="1600" dirty="0">
              <a:solidFill>
                <a:srgbClr val="002060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BR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Acolher, orientar, e viabilizar para que o paciente tenha autonomia sobre sua </a:t>
            </a:r>
            <a:r>
              <a:rPr lang="pt-BR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situação, </a:t>
            </a:r>
            <a:r>
              <a:rPr lang="pt-BR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busque sua independência e se refaça de uma forma saudável encarando a vida como oportunidade de superação.</a:t>
            </a:r>
          </a:p>
          <a:p>
            <a:pPr algn="just">
              <a:spcAft>
                <a:spcPts val="0"/>
              </a:spcAft>
            </a:pPr>
            <a:r>
              <a:rPr lang="pt-BR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BR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Buscar parceiros de outras políticas públicas</a:t>
            </a:r>
            <a:r>
              <a:rPr lang="pt-BR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pt-BR" dirty="0">
              <a:solidFill>
                <a:schemeClr val="accent1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spcAft>
                <a:spcPts val="0"/>
              </a:spcAft>
            </a:pPr>
            <a:r>
              <a:rPr lang="pt-BR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BR" dirty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Construir através de uma discussão coletiva de forma interdisciplinar, um conjunto de condutas terapêuticas articuladas, com o intuito e objetivo de entender o sujeito e sua doença, buscando definições de propostas de ações, referenciadas pela singularidade do caso </a:t>
            </a:r>
            <a:r>
              <a:rPr lang="pt-BR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apresentado.</a:t>
            </a:r>
            <a:endParaRPr lang="pt-BR" dirty="0">
              <a:solidFill>
                <a:schemeClr val="accent1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8384" y="5733256"/>
            <a:ext cx="865707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2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1"/>
          <p:cNvSpPr/>
          <p:nvPr/>
        </p:nvSpPr>
        <p:spPr>
          <a:xfrm>
            <a:off x="4256920" y="4020079"/>
            <a:ext cx="3771464" cy="1984483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Seta circular 2"/>
          <p:cNvSpPr/>
          <p:nvPr/>
        </p:nvSpPr>
        <p:spPr>
          <a:xfrm>
            <a:off x="5471528" y="2582863"/>
            <a:ext cx="2894241" cy="2003782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2138536"/>
              <a:gd name="adj5" fmla="val 12500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</p:sp>
      <p:sp>
        <p:nvSpPr>
          <p:cNvPr id="4" name="Seta circular 3"/>
          <p:cNvSpPr/>
          <p:nvPr/>
        </p:nvSpPr>
        <p:spPr>
          <a:xfrm>
            <a:off x="5071837" y="154235"/>
            <a:ext cx="3234505" cy="1773672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rgbClr val="0070C0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</p:sp>
      <p:sp>
        <p:nvSpPr>
          <p:cNvPr id="5" name="Seta circular 4"/>
          <p:cNvSpPr/>
          <p:nvPr/>
        </p:nvSpPr>
        <p:spPr>
          <a:xfrm>
            <a:off x="1505864" y="5485510"/>
            <a:ext cx="6206641" cy="1234241"/>
          </a:xfrm>
          <a:prstGeom prst="circularArrow">
            <a:avLst>
              <a:gd name="adj1" fmla="val 10980"/>
              <a:gd name="adj2" fmla="val 2265959"/>
              <a:gd name="adj3" fmla="val 4500000"/>
              <a:gd name="adj4" fmla="val 21020354"/>
              <a:gd name="adj5" fmla="val 12500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</p:sp>
      <p:sp>
        <p:nvSpPr>
          <p:cNvPr id="6" name="Forma 5"/>
          <p:cNvSpPr/>
          <p:nvPr/>
        </p:nvSpPr>
        <p:spPr>
          <a:xfrm>
            <a:off x="4404012" y="1294009"/>
            <a:ext cx="2920352" cy="2354265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7" name="Picture 2" descr="http://www.atencaobasica.org.br/sites/default/files/uploads/experiencia/6583/imagem-de-destaqu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86" y="2013196"/>
            <a:ext cx="2565776" cy="192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466317" y="547265"/>
            <a:ext cx="3740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DESENVOLVIMENTO</a:t>
            </a:r>
            <a:endParaRPr lang="pt-BR" sz="28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5592219" y="647679"/>
            <a:ext cx="20994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200" b="1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REUNIÃO</a:t>
            </a:r>
          </a:p>
          <a:p>
            <a:pPr algn="ctr"/>
            <a:r>
              <a:rPr lang="pt-BR" sz="1200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Estratégia </a:t>
            </a:r>
            <a:r>
              <a:rPr lang="pt-BR" sz="1200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Saúde da Família 004, </a:t>
            </a:r>
            <a:r>
              <a:rPr lang="pt-BR" sz="1200" dirty="0" smtClean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200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 NASF</a:t>
            </a:r>
            <a:endParaRPr lang="pt-BR" sz="1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4825780" y="1839683"/>
            <a:ext cx="3202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pt-BR" sz="1200" b="1" dirty="0" smtClean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VISITA DOMICILIAR</a:t>
            </a:r>
          </a:p>
          <a:p>
            <a:pPr indent="228600" algn="just">
              <a:spcAft>
                <a:spcPts val="0"/>
              </a:spcAft>
            </a:pPr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Profissionais </a:t>
            </a:r>
            <a:r>
              <a:rPr lang="pt-BR" sz="1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do </a:t>
            </a:r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NASF(Assistente </a:t>
            </a:r>
            <a:r>
              <a:rPr lang="pt-BR" sz="1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Social, psicóloga e </a:t>
            </a:r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fisioterapeuta ) E ESF 004 ( Enfermeira e A</a:t>
            </a:r>
            <a:r>
              <a:rPr lang="pt-BR" sz="1200" dirty="0" smtClean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Times New Roman" panose="02020603050405020304" pitchFamily="18" charset="0"/>
              </a:rPr>
              <a:t>CS).</a:t>
            </a:r>
            <a:endParaRPr lang="pt-BR" sz="1200" dirty="0">
              <a:solidFill>
                <a:srgbClr val="002060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5669835" y="3197130"/>
            <a:ext cx="2497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Processo  de Construção PTS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Diagnóstico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Definição </a:t>
            </a:r>
            <a:r>
              <a:rPr lang="pt-BR" sz="1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de </a:t>
            </a:r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metas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Divisão </a:t>
            </a:r>
            <a:r>
              <a:rPr lang="pt-BR" sz="1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de </a:t>
            </a:r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responsabilidades</a:t>
            </a:r>
            <a:r>
              <a:rPr lang="pt-BR" sz="12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 </a:t>
            </a:r>
            <a:endParaRPr lang="pt-BR" sz="1200" b="1" dirty="0" smtClean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71837" y="4508513"/>
            <a:ext cx="2956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PTS Compartilhado</a:t>
            </a:r>
          </a:p>
          <a:p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NASF</a:t>
            </a:r>
          </a:p>
          <a:p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ESF 004 </a:t>
            </a:r>
          </a:p>
          <a:p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Programa Saúde Mental</a:t>
            </a:r>
          </a:p>
          <a:p>
            <a:r>
              <a:rPr lang="pt-BR" sz="1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PAEFI / Educação / Terceiro setor</a:t>
            </a:r>
          </a:p>
          <a:p>
            <a:endParaRPr lang="pt-BR" sz="1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3033198" y="5575791"/>
            <a:ext cx="31740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pt-BR" sz="12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Construção PTS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Diagnóstico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Definição de metas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Divisão de responsabilidades</a:t>
            </a:r>
            <a:r>
              <a:rPr lang="pt-BR" sz="12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Reavaliação</a:t>
            </a: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5560" y="5627102"/>
            <a:ext cx="865707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37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tia">
  <a:themeElements>
    <a:clrScheme name="Personalizada 1">
      <a:dk1>
        <a:sysClr val="windowText" lastClr="000000"/>
      </a:dk1>
      <a:lt1>
        <a:sysClr val="window" lastClr="FFFFFF"/>
      </a:lt1>
      <a:dk2>
        <a:srgbClr val="B1D3FA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Fatia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at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1326</TotalTime>
  <Words>436</Words>
  <Application>Microsoft Office PowerPoint</Application>
  <PresentationFormat>Apresentação na tela (4:3)</PresentationFormat>
  <Paragraphs>119</Paragraphs>
  <Slides>12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Fatia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COMUNICADO</dc:title>
  <dc:creator>Elisete</dc:creator>
  <cp:lastModifiedBy>TAC</cp:lastModifiedBy>
  <cp:revision>92</cp:revision>
  <dcterms:created xsi:type="dcterms:W3CDTF">2012-10-15T16:43:02Z</dcterms:created>
  <dcterms:modified xsi:type="dcterms:W3CDTF">2014-11-27T01:00:11Z</dcterms:modified>
</cp:coreProperties>
</file>