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361" r:id="rId3"/>
    <p:sldId id="257" r:id="rId4"/>
    <p:sldId id="260" r:id="rId5"/>
    <p:sldId id="363" r:id="rId6"/>
    <p:sldId id="364" r:id="rId7"/>
    <p:sldId id="317" r:id="rId8"/>
    <p:sldId id="318" r:id="rId9"/>
    <p:sldId id="319" r:id="rId10"/>
    <p:sldId id="305" r:id="rId11"/>
    <p:sldId id="310" r:id="rId12"/>
    <p:sldId id="309" r:id="rId13"/>
    <p:sldId id="316" r:id="rId14"/>
    <p:sldId id="339" r:id="rId15"/>
    <p:sldId id="258" r:id="rId16"/>
    <p:sldId id="259" r:id="rId17"/>
    <p:sldId id="261" r:id="rId18"/>
    <p:sldId id="342" r:id="rId19"/>
    <p:sldId id="341" r:id="rId20"/>
    <p:sldId id="320" r:id="rId21"/>
    <p:sldId id="293" r:id="rId22"/>
    <p:sldId id="290" r:id="rId23"/>
    <p:sldId id="289" r:id="rId24"/>
    <p:sldId id="291" r:id="rId25"/>
    <p:sldId id="288" r:id="rId26"/>
    <p:sldId id="294" r:id="rId27"/>
    <p:sldId id="321" r:id="rId28"/>
    <p:sldId id="322" r:id="rId29"/>
    <p:sldId id="323" r:id="rId30"/>
    <p:sldId id="325" r:id="rId31"/>
    <p:sldId id="327" r:id="rId32"/>
    <p:sldId id="333" r:id="rId33"/>
    <p:sldId id="334" r:id="rId34"/>
    <p:sldId id="335" r:id="rId35"/>
    <p:sldId id="336" r:id="rId36"/>
    <p:sldId id="278" r:id="rId3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660"/>
  </p:normalViewPr>
  <p:slideViewPr>
    <p:cSldViewPr>
      <p:cViewPr varScale="1">
        <p:scale>
          <a:sx n="69" d="100"/>
          <a:sy n="69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217DE-1AF8-4069-9663-D1E3CCC648FB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854FD-4890-44BB-BBA1-DA9DB6764C9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0907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31"/>
          <p:cNvSpPr txBox="1">
            <a:spLocks noGrp="1" noChangeArrowheads="1"/>
          </p:cNvSpPr>
          <p:nvPr/>
        </p:nvSpPr>
        <p:spPr bwMode="auto">
          <a:xfrm>
            <a:off x="3883852" y="8686362"/>
            <a:ext cx="2974148" cy="45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3" tIns="45762" rIns="91523" bIns="45762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3B51FDA7-C8BE-493F-A460-079E57C518A0}" type="slidenum">
              <a:rPr lang="pt-BR" sz="1200"/>
              <a:pPr algn="r" eaLnBrk="1" hangingPunct="1"/>
              <a:t>7</a:t>
            </a:fld>
            <a:endParaRPr lang="pt-BR" sz="120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031"/>
          <p:cNvSpPr txBox="1">
            <a:spLocks noGrp="1" noChangeArrowheads="1"/>
          </p:cNvSpPr>
          <p:nvPr/>
        </p:nvSpPr>
        <p:spPr bwMode="auto">
          <a:xfrm>
            <a:off x="3883852" y="8686362"/>
            <a:ext cx="2974148" cy="45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3" tIns="45762" rIns="91523" bIns="45762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0EF4C2C0-F7BC-4244-BFCC-3CCB8077705C}" type="slidenum">
              <a:rPr lang="pt-BR" sz="1200"/>
              <a:pPr algn="r" eaLnBrk="1" hangingPunct="1"/>
              <a:t>8</a:t>
            </a:fld>
            <a:endParaRPr lang="pt-BR" sz="120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6D3F63-B433-42B6-94A1-F783B479529E}" type="slidenum">
              <a:rPr lang="pt-BR" smtClean="0">
                <a:latin typeface="Arial" pitchFamily="34" charset="0"/>
              </a:rPr>
              <a:pPr/>
              <a:t>9</a:t>
            </a:fld>
            <a:endParaRPr lang="pt-BR" smtClean="0">
              <a:latin typeface="Arial" pitchFamily="3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64704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600"/>
            </a:lvl1pPr>
          </a:lstStyle>
          <a:p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1pPr>
            <a:lvl2pPr marL="742950" indent="-28575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2pPr>
            <a:lvl3pPr marL="11430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3pPr>
            <a:lvl4pPr marL="16002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4pPr>
            <a:lvl5pPr marL="20574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64704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600"/>
            </a:lvl1pPr>
          </a:lstStyle>
          <a:p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1pPr>
            <a:lvl2pPr marL="742950" indent="-28575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2pPr>
            <a:lvl3pPr marL="11430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3pPr>
            <a:lvl4pPr marL="16002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4pPr>
            <a:lvl5pPr marL="20574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64704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600"/>
            </a:lvl1pPr>
          </a:lstStyle>
          <a:p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1pPr>
            <a:lvl2pPr marL="742950" indent="-28575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2pPr>
            <a:lvl3pPr marL="11430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3pPr>
            <a:lvl4pPr marL="16002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4pPr>
            <a:lvl5pPr marL="2057400" indent="-228600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22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607F4-9E4C-45FA-BEE7-8E814C818F69}" type="datetimeFigureOut">
              <a:rPr lang="pt-BR" smtClean="0"/>
              <a:pPr/>
              <a:t>12/05/2014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EDB09-699A-4463-B3CD-BA63A712F7D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11.png"/><Relationship Id="rId12" Type="http://schemas.openxmlformats.org/officeDocument/2006/relationships/image" Target="../media/image2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jpeg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defTabSz="914145">
              <a:spcBef>
                <a:spcPts val="492"/>
              </a:spcBef>
              <a:buClr>
                <a:srgbClr val="0070C0"/>
              </a:buClr>
              <a:defRPr/>
            </a:pPr>
            <a:r>
              <a:rPr lang="pt-B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 DE ATENÇÃO À </a:t>
            </a:r>
            <a:r>
              <a:rPr lang="pt-B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SAÚDE</a:t>
            </a:r>
            <a:br>
              <a:rPr lang="pt-B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Comunicação Coordenada pela Atenção Primária</a:t>
            </a:r>
            <a:endParaRPr lang="pt-BR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3648" y="5013176"/>
            <a:ext cx="7016824" cy="151216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just" defTabSz="914145">
              <a:spcBef>
                <a:spcPts val="492"/>
              </a:spcBef>
              <a:buClr>
                <a:srgbClr val="0070C0"/>
              </a:buClr>
              <a:defRPr/>
            </a:pPr>
            <a:endParaRPr lang="pt-BR" sz="4400" dirty="0"/>
          </a:p>
          <a:p>
            <a:pPr defTabSz="914145">
              <a:spcBef>
                <a:spcPts val="492"/>
              </a:spcBef>
              <a:buClr>
                <a:srgbClr val="0070C0"/>
              </a:buClr>
              <a:defRPr/>
            </a:pPr>
            <a:r>
              <a:rPr lang="pt-BR" sz="3800" dirty="0" err="1" smtClean="0">
                <a:solidFill>
                  <a:schemeClr val="tx1"/>
                </a:solidFill>
              </a:rPr>
              <a:t>Fpolis</a:t>
            </a:r>
            <a:r>
              <a:rPr lang="pt-BR" sz="3800" dirty="0" smtClean="0">
                <a:solidFill>
                  <a:schemeClr val="tx1"/>
                </a:solidFill>
              </a:rPr>
              <a:t> 12.04.2014</a:t>
            </a:r>
          </a:p>
          <a:p>
            <a:pPr algn="r" defTabSz="914145">
              <a:spcBef>
                <a:spcPts val="492"/>
              </a:spcBef>
              <a:buClr>
                <a:srgbClr val="0070C0"/>
              </a:buClr>
              <a:defRPr/>
            </a:pPr>
            <a:endParaRPr lang="pt-BR" sz="11100" dirty="0">
              <a:solidFill>
                <a:schemeClr val="tx1"/>
              </a:solidFill>
            </a:endParaRPr>
          </a:p>
          <a:p>
            <a:endParaRPr lang="pt-BR" dirty="0"/>
          </a:p>
        </p:txBody>
      </p:sp>
      <p:pic>
        <p:nvPicPr>
          <p:cNvPr id="4" name="Picture 8" descr="C:\Documents and Settings\padrao\Meus documentos\GESTÃO DA CLINICA NAS RAS - SIRÍO LIBANÊS\LOGOMARCAS DIVERSAS DE SC_RAS_MAPAS\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132856"/>
            <a:ext cx="3708400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0"/>
          <p:cNvSpPr txBox="1">
            <a:spLocks noChangeArrowheads="1"/>
          </p:cNvSpPr>
          <p:nvPr/>
        </p:nvSpPr>
        <p:spPr bwMode="auto">
          <a:xfrm>
            <a:off x="0" y="6553200"/>
            <a:ext cx="3600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400" b="0">
                <a:solidFill>
                  <a:schemeClr val="bg1"/>
                </a:solidFill>
              </a:rPr>
              <a:t>FONTE: MENDES (2009)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83568" y="260648"/>
            <a:ext cx="8063234" cy="11521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10000"/>
              </a:lnSpc>
              <a:defRPr/>
            </a:pP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CARACTERÍSTICAS DOS SISTEMAS FRAGMENTADOS DE ATENÇÃO À SAÚDE</a:t>
            </a:r>
          </a:p>
        </p:txBody>
      </p:sp>
      <p:graphicFrame>
        <p:nvGraphicFramePr>
          <p:cNvPr id="469008" name="Group 16"/>
          <p:cNvGraphicFramePr>
            <a:graphicFrameLocks noGrp="1"/>
          </p:cNvGraphicFramePr>
          <p:nvPr/>
        </p:nvGraphicFramePr>
        <p:xfrm>
          <a:off x="428625" y="1627188"/>
          <a:ext cx="6102350" cy="7703136"/>
        </p:xfrm>
        <a:graphic>
          <a:graphicData uri="http://schemas.openxmlformats.org/drawingml/2006/table">
            <a:tbl>
              <a:tblPr/>
              <a:tblGrid>
                <a:gridCol w="6102350"/>
              </a:tblGrid>
              <a:tr h="447675">
                <a:tc>
                  <a:txBody>
                    <a:bodyPr/>
                    <a:lstStyle/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ORGANIZADOS POR COMPONENTES ISOLADOS</a:t>
                      </a:r>
                    </a:p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ORIENTADOS PARA A ATENÇÃO ÀS CONDIÇÕES AGUDAS E PARA AS AGUDIZAÇÕES DAS CONDIÇÕES CRÔNICAS</a:t>
                      </a:r>
                    </a:p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VOLTADOS PARA INDIVÍDUOS</a:t>
                      </a:r>
                    </a:p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 SUJEITOS SÃO OS PACIENTES</a:t>
                      </a:r>
                    </a:p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REATIVIDADE</a:t>
                      </a:r>
                    </a:p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ÊNFASE NAS AÇÕES CURATIVAS E REABILITADORAS</a:t>
                      </a:r>
                    </a:p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SISTEMAS DE ENTRADA ABERTA E SEM COORDENAÇÃO DA ATENÇÃO PELA APS</a:t>
                      </a:r>
                    </a:p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ÊNFASE NO CUIDADO PROFISSIONAL</a:t>
                      </a:r>
                    </a:p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GESTÃO DA OFERTA</a:t>
                      </a:r>
                    </a:p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pt-B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PAGAMENTO POR PROCEDIMENTOS</a:t>
                      </a:r>
                    </a:p>
                  </a:txBody>
                  <a:tcPr marL="90000" marR="0" marT="90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0" marT="90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0" marT="90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0" marT="90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0" marT="90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0" marT="90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0" marT="90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0" marT="90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0" marT="90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354013" marR="0" lvl="0" indent="-3540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DA0000"/>
                        </a:buClr>
                        <a:buSzPct val="90000"/>
                        <a:buFont typeface="Wingdings" pitchFamily="2" charset="2"/>
                        <a:buChar char="§"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0" marT="90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827088" y="6437313"/>
            <a:ext cx="42497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400" b="0">
                <a:solidFill>
                  <a:schemeClr val="tx1"/>
                </a:solidFill>
              </a:rPr>
              <a:t>FONTE: MENDES (2009)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395288" y="333375"/>
            <a:ext cx="8569325" cy="1143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DOS SISTEMAS FRAGMENTADOS PARA AS REDES DE ATENÇÃO À SAÚDE</a:t>
            </a:r>
          </a:p>
        </p:txBody>
      </p:sp>
      <p:sp>
        <p:nvSpPr>
          <p:cNvPr id="16387" name="Text Box 11"/>
          <p:cNvSpPr txBox="1">
            <a:spLocks noChangeArrowheads="1"/>
          </p:cNvSpPr>
          <p:nvPr/>
        </p:nvSpPr>
        <p:spPr bwMode="auto">
          <a:xfrm>
            <a:off x="1125538" y="6381750"/>
            <a:ext cx="24384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pt-BR" sz="1400" b="0">
                <a:solidFill>
                  <a:schemeClr val="tx1"/>
                </a:solidFill>
              </a:rPr>
              <a:t>FONTE: MENDES (2009)</a:t>
            </a:r>
            <a:r>
              <a:rPr lang="pt-BR" sz="1400" b="0">
                <a:solidFill>
                  <a:schemeClr val="bg1"/>
                </a:solidFill>
              </a:rPr>
              <a:t>                 </a:t>
            </a:r>
          </a:p>
        </p:txBody>
      </p:sp>
      <p:grpSp>
        <p:nvGrpSpPr>
          <p:cNvPr id="2" name="Grupo 73"/>
          <p:cNvGrpSpPr>
            <a:grpSpLocks/>
          </p:cNvGrpSpPr>
          <p:nvPr/>
        </p:nvGrpSpPr>
        <p:grpSpPr bwMode="auto">
          <a:xfrm>
            <a:off x="1071563" y="1774825"/>
            <a:ext cx="7532687" cy="4146550"/>
            <a:chOff x="1071563" y="1874838"/>
            <a:chExt cx="7532687" cy="4146553"/>
          </a:xfrm>
        </p:grpSpPr>
        <p:sp>
          <p:nvSpPr>
            <p:cNvPr id="75" name="Oval 11"/>
            <p:cNvSpPr>
              <a:spLocks noChangeArrowheads="1"/>
            </p:cNvSpPr>
            <p:nvPr/>
          </p:nvSpPr>
          <p:spPr bwMode="auto">
            <a:xfrm>
              <a:off x="2230438" y="5014915"/>
              <a:ext cx="990600" cy="914401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pt-BR" sz="1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76" name="Oval 33"/>
            <p:cNvSpPr>
              <a:spLocks noChangeArrowheads="1"/>
            </p:cNvSpPr>
            <p:nvPr/>
          </p:nvSpPr>
          <p:spPr bwMode="auto">
            <a:xfrm>
              <a:off x="2284413" y="2930527"/>
              <a:ext cx="990600" cy="838201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pt-BR" sz="1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6391" name="Text Box 4"/>
            <p:cNvSpPr txBox="1">
              <a:spLocks noChangeArrowheads="1"/>
            </p:cNvSpPr>
            <p:nvPr/>
          </p:nvSpPr>
          <p:spPr bwMode="auto">
            <a:xfrm>
              <a:off x="1150938" y="1924051"/>
              <a:ext cx="3063875" cy="6318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78903" tIns="41030" rIns="78903" bIns="41030">
              <a:spAutoFit/>
            </a:bodyPr>
            <a:lstStyle/>
            <a:p>
              <a:pPr algn="ctr" defTabSz="393700" eaLnBrk="0" hangingPunct="0">
                <a:spcBef>
                  <a:spcPts val="1100"/>
                </a:spcBef>
                <a:buClr>
                  <a:srgbClr val="DA0000"/>
                </a:buClr>
                <a:buSzPct val="100000"/>
                <a:buFont typeface="Arial" charset="0"/>
                <a:buNone/>
                <a:tabLst>
                  <a:tab pos="0" algn="l"/>
                  <a:tab pos="392113" algn="l"/>
                  <a:tab pos="785813" algn="l"/>
                  <a:tab pos="1179513" algn="l"/>
                  <a:tab pos="1574800" algn="l"/>
                  <a:tab pos="1968500" algn="l"/>
                  <a:tab pos="2362200" algn="l"/>
                  <a:tab pos="2755900" algn="l"/>
                  <a:tab pos="3149600" algn="l"/>
                  <a:tab pos="3543300" algn="l"/>
                  <a:tab pos="3937000" algn="l"/>
                  <a:tab pos="4330700" algn="l"/>
                  <a:tab pos="4724400" algn="l"/>
                  <a:tab pos="5119688" algn="l"/>
                  <a:tab pos="5513388" algn="l"/>
                  <a:tab pos="5907088" algn="l"/>
                  <a:tab pos="6300788" algn="l"/>
                  <a:tab pos="6694488" algn="l"/>
                  <a:tab pos="7088188" algn="l"/>
                  <a:tab pos="7481888" algn="l"/>
                  <a:tab pos="7875588" algn="l"/>
                </a:tabLst>
              </a:pPr>
              <a:r>
                <a:rPr lang="en-GB" sz="1800">
                  <a:solidFill>
                    <a:schemeClr val="tx1"/>
                  </a:solidFill>
                </a:rPr>
                <a:t>SISTEMA FRAGMENTADO E  HIERARQUIZADO</a:t>
              </a:r>
            </a:p>
          </p:txBody>
        </p:sp>
        <p:sp>
          <p:nvSpPr>
            <p:cNvPr id="16392" name="Text Box 5"/>
            <p:cNvSpPr txBox="1">
              <a:spLocks noChangeArrowheads="1"/>
            </p:cNvSpPr>
            <p:nvPr/>
          </p:nvSpPr>
          <p:spPr bwMode="auto">
            <a:xfrm>
              <a:off x="5435600" y="1874838"/>
              <a:ext cx="2952750" cy="6318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78903" tIns="41030" rIns="78903" bIns="41030">
              <a:spAutoFit/>
            </a:bodyPr>
            <a:lstStyle/>
            <a:p>
              <a:pPr algn="ctr" defTabSz="393700" eaLnBrk="0" hangingPunct="0">
                <a:spcBef>
                  <a:spcPts val="1100"/>
                </a:spcBef>
                <a:buClr>
                  <a:srgbClr val="DA0000"/>
                </a:buClr>
                <a:buSzPct val="100000"/>
                <a:buFont typeface="Arial" charset="0"/>
                <a:buNone/>
                <a:tabLst>
                  <a:tab pos="0" algn="l"/>
                  <a:tab pos="392113" algn="l"/>
                  <a:tab pos="785813" algn="l"/>
                  <a:tab pos="1179513" algn="l"/>
                  <a:tab pos="1574800" algn="l"/>
                  <a:tab pos="1968500" algn="l"/>
                  <a:tab pos="2362200" algn="l"/>
                  <a:tab pos="2755900" algn="l"/>
                  <a:tab pos="3149600" algn="l"/>
                  <a:tab pos="3543300" algn="l"/>
                  <a:tab pos="3937000" algn="l"/>
                  <a:tab pos="4330700" algn="l"/>
                  <a:tab pos="4724400" algn="l"/>
                  <a:tab pos="5119688" algn="l"/>
                  <a:tab pos="5513388" algn="l"/>
                  <a:tab pos="5907088" algn="l"/>
                  <a:tab pos="6300788" algn="l"/>
                  <a:tab pos="6694488" algn="l"/>
                  <a:tab pos="7088188" algn="l"/>
                  <a:tab pos="7481888" algn="l"/>
                  <a:tab pos="7875588" algn="l"/>
                </a:tabLst>
              </a:pPr>
              <a:r>
                <a:rPr lang="en-GB" sz="1800">
                  <a:solidFill>
                    <a:schemeClr val="tx1"/>
                  </a:solidFill>
                </a:rPr>
                <a:t>REDES POLIÁRQUICAS DE ATENÇÃO À SAÚDE</a:t>
              </a:r>
            </a:p>
          </p:txBody>
        </p:sp>
        <p:sp>
          <p:nvSpPr>
            <p:cNvPr id="16393" name="AutoShape 6"/>
            <p:cNvSpPr>
              <a:spLocks noChangeArrowheads="1"/>
            </p:cNvSpPr>
            <p:nvPr/>
          </p:nvSpPr>
          <p:spPr bwMode="auto">
            <a:xfrm>
              <a:off x="4386263" y="4162425"/>
              <a:ext cx="685800" cy="304800"/>
            </a:xfrm>
            <a:prstGeom prst="rightArrow">
              <a:avLst>
                <a:gd name="adj1" fmla="val 50000"/>
                <a:gd name="adj2" fmla="val 56250"/>
              </a:avLst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</a:endParaRP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5219700" y="2781302"/>
              <a:ext cx="3384550" cy="3240089"/>
              <a:chOff x="4003" y="1610"/>
              <a:chExt cx="2388" cy="2496"/>
            </a:xfrm>
          </p:grpSpPr>
          <p:sp>
            <p:nvSpPr>
              <p:cNvPr id="91" name="Oval 9"/>
              <p:cNvSpPr>
                <a:spLocks noChangeArrowheads="1"/>
              </p:cNvSpPr>
              <p:nvPr/>
            </p:nvSpPr>
            <p:spPr bwMode="auto">
              <a:xfrm>
                <a:off x="5850" y="2354"/>
                <a:ext cx="541" cy="60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9360">
                <a:solidFill>
                  <a:schemeClr val="accent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t-BR" sz="1800" b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92" name="Oval 10"/>
              <p:cNvSpPr>
                <a:spLocks noChangeArrowheads="1"/>
              </p:cNvSpPr>
              <p:nvPr/>
            </p:nvSpPr>
            <p:spPr bwMode="auto">
              <a:xfrm>
                <a:off x="4947" y="2652"/>
                <a:ext cx="540" cy="631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9360">
                <a:solidFill>
                  <a:schemeClr val="accent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t-BR" sz="1800" b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93" name="Oval 11"/>
              <p:cNvSpPr>
                <a:spLocks noChangeArrowheads="1"/>
              </p:cNvSpPr>
              <p:nvPr/>
            </p:nvSpPr>
            <p:spPr bwMode="auto">
              <a:xfrm>
                <a:off x="4932" y="1610"/>
                <a:ext cx="541" cy="56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9360">
                <a:solidFill>
                  <a:schemeClr val="accent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t-BR" sz="1800" b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94" name="Oval 12"/>
              <p:cNvSpPr>
                <a:spLocks noChangeArrowheads="1"/>
              </p:cNvSpPr>
              <p:nvPr/>
            </p:nvSpPr>
            <p:spPr bwMode="auto">
              <a:xfrm>
                <a:off x="4374" y="3470"/>
                <a:ext cx="540" cy="605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9360">
                <a:solidFill>
                  <a:schemeClr val="accent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t-BR" sz="1800" b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95" name="Oval 13"/>
              <p:cNvSpPr>
                <a:spLocks noChangeArrowheads="1"/>
              </p:cNvSpPr>
              <p:nvPr/>
            </p:nvSpPr>
            <p:spPr bwMode="auto">
              <a:xfrm>
                <a:off x="4003" y="2354"/>
                <a:ext cx="539" cy="59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9360">
                <a:solidFill>
                  <a:schemeClr val="accent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t-BR" sz="1800" b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6410" name="Text Box 14"/>
              <p:cNvSpPr txBox="1">
                <a:spLocks noChangeArrowheads="1"/>
              </p:cNvSpPr>
              <p:nvPr/>
            </p:nvSpPr>
            <p:spPr bwMode="auto">
              <a:xfrm>
                <a:off x="5002" y="2872"/>
                <a:ext cx="459" cy="22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78903" tIns="41030" rIns="78903" bIns="41030">
                <a:spAutoFit/>
              </a:bodyPr>
              <a:lstStyle/>
              <a:p>
                <a:pPr algn="ctr" defTabSz="393700" eaLnBrk="0" hangingPunct="0">
                  <a:spcBef>
                    <a:spcPts val="988"/>
                  </a:spcBef>
                  <a:buClr>
                    <a:srgbClr val="000000"/>
                  </a:buClr>
                  <a:buSzPct val="100000"/>
                  <a:buFont typeface="Arial" charset="0"/>
                  <a:buNone/>
                  <a:tabLst>
                    <a:tab pos="0" algn="l"/>
                    <a:tab pos="392113" algn="l"/>
                    <a:tab pos="785813" algn="l"/>
                    <a:tab pos="1179513" algn="l"/>
                    <a:tab pos="1574800" algn="l"/>
                    <a:tab pos="1968500" algn="l"/>
                    <a:tab pos="2362200" algn="l"/>
                    <a:tab pos="2755900" algn="l"/>
                    <a:tab pos="3149600" algn="l"/>
                    <a:tab pos="3543300" algn="l"/>
                    <a:tab pos="3937000" algn="l"/>
                    <a:tab pos="4330700" algn="l"/>
                    <a:tab pos="4724400" algn="l"/>
                    <a:tab pos="5119688" algn="l"/>
                    <a:tab pos="5513388" algn="l"/>
                    <a:tab pos="5907088" algn="l"/>
                    <a:tab pos="6300788" algn="l"/>
                    <a:tab pos="6694488" algn="l"/>
                    <a:tab pos="7088188" algn="l"/>
                    <a:tab pos="7481888" algn="l"/>
                    <a:tab pos="7875588" algn="l"/>
                  </a:tabLst>
                </a:pPr>
                <a:r>
                  <a:rPr lang="en-GB" sz="1400">
                    <a:solidFill>
                      <a:srgbClr val="000000"/>
                    </a:solidFill>
                  </a:rPr>
                  <a:t>APS</a:t>
                </a:r>
              </a:p>
            </p:txBody>
          </p:sp>
          <p:sp>
            <p:nvSpPr>
              <p:cNvPr id="16411" name="Line 15"/>
              <p:cNvSpPr>
                <a:spLocks noChangeShapeType="1"/>
              </p:cNvSpPr>
              <p:nvPr/>
            </p:nvSpPr>
            <p:spPr bwMode="auto">
              <a:xfrm>
                <a:off x="4328" y="2957"/>
                <a:ext cx="185" cy="511"/>
              </a:xfrm>
              <a:prstGeom prst="line">
                <a:avLst/>
              </a:prstGeom>
              <a:noFill/>
              <a:ln w="38160">
                <a:solidFill>
                  <a:srgbClr val="808080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12" name="Line 16"/>
              <p:cNvSpPr>
                <a:spLocks noChangeShapeType="1"/>
              </p:cNvSpPr>
              <p:nvPr/>
            </p:nvSpPr>
            <p:spPr bwMode="auto">
              <a:xfrm>
                <a:off x="5498" y="2043"/>
                <a:ext cx="371" cy="357"/>
              </a:xfrm>
              <a:prstGeom prst="line">
                <a:avLst/>
              </a:prstGeom>
              <a:noFill/>
              <a:ln w="38160">
                <a:solidFill>
                  <a:srgbClr val="808080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13" name="Line 17"/>
              <p:cNvSpPr>
                <a:spLocks noChangeShapeType="1"/>
              </p:cNvSpPr>
              <p:nvPr/>
            </p:nvSpPr>
            <p:spPr bwMode="auto">
              <a:xfrm flipH="1">
                <a:off x="5831" y="3002"/>
                <a:ext cx="169" cy="486"/>
              </a:xfrm>
              <a:prstGeom prst="line">
                <a:avLst/>
              </a:prstGeom>
              <a:noFill/>
              <a:ln w="38160">
                <a:solidFill>
                  <a:srgbClr val="808080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14" name="Line 18"/>
              <p:cNvSpPr>
                <a:spLocks noChangeShapeType="1"/>
              </p:cNvSpPr>
              <p:nvPr/>
            </p:nvSpPr>
            <p:spPr bwMode="auto">
              <a:xfrm flipH="1" flipV="1">
                <a:off x="4962" y="3783"/>
                <a:ext cx="486" cy="17"/>
              </a:xfrm>
              <a:prstGeom prst="line">
                <a:avLst/>
              </a:prstGeom>
              <a:noFill/>
              <a:ln w="38160">
                <a:solidFill>
                  <a:srgbClr val="808080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15" name="Line 19"/>
              <p:cNvSpPr>
                <a:spLocks noChangeShapeType="1"/>
              </p:cNvSpPr>
              <p:nvPr/>
            </p:nvSpPr>
            <p:spPr bwMode="auto">
              <a:xfrm flipV="1">
                <a:off x="4513" y="2069"/>
                <a:ext cx="464" cy="334"/>
              </a:xfrm>
              <a:prstGeom prst="line">
                <a:avLst/>
              </a:prstGeom>
              <a:noFill/>
              <a:ln w="38160">
                <a:solidFill>
                  <a:srgbClr val="808080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16" name="Line 20"/>
              <p:cNvSpPr>
                <a:spLocks noChangeShapeType="1"/>
              </p:cNvSpPr>
              <p:nvPr/>
            </p:nvSpPr>
            <p:spPr bwMode="auto">
              <a:xfrm flipH="1">
                <a:off x="4809" y="3217"/>
                <a:ext cx="218" cy="298"/>
              </a:xfrm>
              <a:prstGeom prst="line">
                <a:avLst/>
              </a:prstGeom>
              <a:noFill/>
              <a:ln w="38160">
                <a:solidFill>
                  <a:srgbClr val="808080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17" name="Line 21"/>
              <p:cNvSpPr>
                <a:spLocks noChangeShapeType="1"/>
              </p:cNvSpPr>
              <p:nvPr/>
            </p:nvSpPr>
            <p:spPr bwMode="auto">
              <a:xfrm>
                <a:off x="4537" y="2749"/>
                <a:ext cx="394" cy="116"/>
              </a:xfrm>
              <a:prstGeom prst="line">
                <a:avLst/>
              </a:prstGeom>
              <a:noFill/>
              <a:ln w="38160">
                <a:solidFill>
                  <a:srgbClr val="808080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18" name="Line 22"/>
              <p:cNvSpPr>
                <a:spLocks noChangeShapeType="1"/>
              </p:cNvSpPr>
              <p:nvPr/>
            </p:nvSpPr>
            <p:spPr bwMode="auto">
              <a:xfrm>
                <a:off x="5210" y="2213"/>
                <a:ext cx="0" cy="419"/>
              </a:xfrm>
              <a:prstGeom prst="line">
                <a:avLst/>
              </a:prstGeom>
              <a:noFill/>
              <a:ln w="38160">
                <a:solidFill>
                  <a:srgbClr val="808080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419" name="Line 23"/>
              <p:cNvSpPr>
                <a:spLocks noChangeShapeType="1"/>
              </p:cNvSpPr>
              <p:nvPr/>
            </p:nvSpPr>
            <p:spPr bwMode="auto">
              <a:xfrm flipV="1">
                <a:off x="5487" y="2766"/>
                <a:ext cx="324" cy="149"/>
              </a:xfrm>
              <a:prstGeom prst="line">
                <a:avLst/>
              </a:prstGeom>
              <a:noFill/>
              <a:ln w="38160">
                <a:solidFill>
                  <a:srgbClr val="808080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6" name="Oval 24"/>
              <p:cNvSpPr>
                <a:spLocks noChangeArrowheads="1"/>
              </p:cNvSpPr>
              <p:nvPr/>
            </p:nvSpPr>
            <p:spPr bwMode="auto">
              <a:xfrm>
                <a:off x="5487" y="3515"/>
                <a:ext cx="540" cy="591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9360">
                <a:solidFill>
                  <a:schemeClr val="accent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t-BR" sz="1800" b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6421" name="Line 25"/>
              <p:cNvSpPr>
                <a:spLocks noChangeShapeType="1"/>
              </p:cNvSpPr>
              <p:nvPr/>
            </p:nvSpPr>
            <p:spPr bwMode="auto">
              <a:xfrm>
                <a:off x="5348" y="3282"/>
                <a:ext cx="232" cy="280"/>
              </a:xfrm>
              <a:prstGeom prst="line">
                <a:avLst/>
              </a:prstGeom>
              <a:noFill/>
              <a:ln w="38160">
                <a:solidFill>
                  <a:srgbClr val="808080"/>
                </a:solidFill>
                <a:miter lim="800000"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sp>
          <p:nvSpPr>
            <p:cNvPr id="16395" name="Line 31"/>
            <p:cNvSpPr>
              <a:spLocks noChangeShapeType="1"/>
            </p:cNvSpPr>
            <p:nvPr/>
          </p:nvSpPr>
          <p:spPr bwMode="auto">
            <a:xfrm flipV="1">
              <a:off x="2301875" y="3752850"/>
              <a:ext cx="8286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96" name="Line 32"/>
            <p:cNvSpPr>
              <a:spLocks noChangeShapeType="1"/>
            </p:cNvSpPr>
            <p:nvPr/>
          </p:nvSpPr>
          <p:spPr bwMode="auto">
            <a:xfrm rot="-60000">
              <a:off x="1801813" y="4859338"/>
              <a:ext cx="1874837" cy="4603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tIns="36000"/>
            <a:lstStyle/>
            <a:p>
              <a:endParaRPr lang="pt-BR"/>
            </a:p>
          </p:txBody>
        </p:sp>
        <p:sp>
          <p:nvSpPr>
            <p:cNvPr id="16397" name="CaixaDeTexto 32"/>
            <p:cNvSpPr txBox="1">
              <a:spLocks noChangeArrowheads="1"/>
            </p:cNvSpPr>
            <p:nvPr/>
          </p:nvSpPr>
          <p:spPr bwMode="auto">
            <a:xfrm>
              <a:off x="2444750" y="3286125"/>
              <a:ext cx="64293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600">
                  <a:solidFill>
                    <a:schemeClr val="tx1"/>
                  </a:solidFill>
                </a:rPr>
                <a:t>AC</a:t>
              </a:r>
            </a:p>
          </p:txBody>
        </p:sp>
        <p:sp>
          <p:nvSpPr>
            <p:cNvPr id="16398" name="CaixaDeTexto 33"/>
            <p:cNvSpPr txBox="1">
              <a:spLocks noChangeArrowheads="1"/>
            </p:cNvSpPr>
            <p:nvPr/>
          </p:nvSpPr>
          <p:spPr bwMode="auto">
            <a:xfrm>
              <a:off x="2444750" y="5214940"/>
              <a:ext cx="642938" cy="336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600">
                  <a:solidFill>
                    <a:schemeClr val="tx1"/>
                  </a:solidFill>
                </a:rPr>
                <a:t>ABS</a:t>
              </a:r>
            </a:p>
          </p:txBody>
        </p:sp>
        <p:sp>
          <p:nvSpPr>
            <p:cNvPr id="16399" name="CaixaDeTexto 34"/>
            <p:cNvSpPr txBox="1">
              <a:spLocks noChangeArrowheads="1"/>
            </p:cNvSpPr>
            <p:nvPr/>
          </p:nvSpPr>
          <p:spPr bwMode="auto">
            <a:xfrm>
              <a:off x="2444750" y="4143375"/>
              <a:ext cx="64293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600">
                  <a:solidFill>
                    <a:schemeClr val="tx1"/>
                  </a:solidFill>
                </a:rPr>
                <a:t>MC</a:t>
              </a:r>
            </a:p>
          </p:txBody>
        </p:sp>
        <p:sp>
          <p:nvSpPr>
            <p:cNvPr id="86" name="Oval 8"/>
            <p:cNvSpPr>
              <a:spLocks noChangeArrowheads="1"/>
            </p:cNvSpPr>
            <p:nvPr/>
          </p:nvSpPr>
          <p:spPr bwMode="auto">
            <a:xfrm>
              <a:off x="2933700" y="4010028"/>
              <a:ext cx="990600" cy="838201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pt-BR" sz="1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7" name="Oval 9"/>
            <p:cNvSpPr>
              <a:spLocks noChangeArrowheads="1"/>
            </p:cNvSpPr>
            <p:nvPr/>
          </p:nvSpPr>
          <p:spPr bwMode="auto">
            <a:xfrm>
              <a:off x="1604963" y="3938589"/>
              <a:ext cx="990600" cy="838201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pt-BR" sz="1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8" name="Oval 10"/>
            <p:cNvSpPr>
              <a:spLocks noChangeArrowheads="1"/>
            </p:cNvSpPr>
            <p:nvPr/>
          </p:nvSpPr>
          <p:spPr bwMode="auto">
            <a:xfrm>
              <a:off x="1071563" y="5018090"/>
              <a:ext cx="990600" cy="838201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pt-BR" sz="1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9" name="Oval 12"/>
            <p:cNvSpPr>
              <a:spLocks noChangeArrowheads="1"/>
            </p:cNvSpPr>
            <p:nvPr/>
          </p:nvSpPr>
          <p:spPr bwMode="auto">
            <a:xfrm>
              <a:off x="3382963" y="4992690"/>
              <a:ext cx="990600" cy="914401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27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pt-BR" sz="1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6404" name="AutoShape 27"/>
            <p:cNvSpPr>
              <a:spLocks noChangeArrowheads="1"/>
            </p:cNvSpPr>
            <p:nvPr/>
          </p:nvSpPr>
          <p:spPr bwMode="auto">
            <a:xfrm>
              <a:off x="1231900" y="2863850"/>
              <a:ext cx="2998788" cy="3103563"/>
            </a:xfrm>
            <a:prstGeom prst="triangle">
              <a:avLst>
                <a:gd name="adj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2625" y="1772816"/>
            <a:ext cx="8353425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pt-BR" sz="3200" dirty="0"/>
          </a:p>
          <a:p>
            <a:r>
              <a:rPr lang="pt-BR" sz="2400" dirty="0">
                <a:solidFill>
                  <a:schemeClr val="tx1"/>
                </a:solidFill>
              </a:rPr>
              <a:t>O RESTABELECIMENTO DA COERÊNCIA ENTRE A SITUAÇÃO DE SAÚDE COM TRANSIÇÃO DEMOGRÁFICA ACELERADA E TRIPLA CARGA DE DOENÇA COM PREDOMÍNIO RELATIVO FORTE DE CONDIÇÕES CRÔNICAS E UM SISTEMA INTEGRADO DE SAÚDE QUE OPERA DE FORMA CONTÍNUA E PROATIVA E VOLTADO EQUILIBRADAMENTE PARA A ATENÇÃO ÀS CONDIÇÕES AGUDAS E CRÔNICAS:                AS REDES DE ATENÇÃO À SAÚDE</a:t>
            </a:r>
          </a:p>
          <a:p>
            <a:pPr>
              <a:spcBef>
                <a:spcPct val="50000"/>
              </a:spcBef>
            </a:pP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84213" y="6437313"/>
            <a:ext cx="8208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400" b="0">
                <a:solidFill>
                  <a:schemeClr val="tx1"/>
                </a:solidFill>
              </a:rPr>
              <a:t>FONTE: MENDES (2009)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51520" y="332656"/>
            <a:ext cx="8280920" cy="120032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chemeClr val="tx1"/>
                </a:solidFill>
              </a:rPr>
              <a:t>A SOLUÇÃO DO PROBLEMA CRÍTICO DOS SISTEMAS DE ATENÇÃO À SAÚDE NO SUS</a:t>
            </a:r>
            <a:endParaRPr lang="pt-BR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3970318"/>
          </a:xfr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pt-BR" sz="2400" dirty="0" smtClean="0">
                <a:latin typeface="Calibri" pitchFamily="34" charset="0"/>
                <a:cs typeface="Arial" charset="0"/>
              </a:rPr>
              <a:t>Fragmentação histórica do sistema de saúde pela própria forma de constituição do SUS;</a:t>
            </a:r>
          </a:p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pt-BR" sz="2400" dirty="0" smtClean="0">
                <a:latin typeface="Calibri" pitchFamily="34" charset="0"/>
                <a:cs typeface="Arial" charset="0"/>
              </a:rPr>
              <a:t>Concorrência entre os serviços;</a:t>
            </a:r>
          </a:p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pt-BR" sz="2400" dirty="0" smtClean="0">
                <a:latin typeface="Calibri" pitchFamily="34" charset="0"/>
                <a:cs typeface="Arial" charset="0"/>
              </a:rPr>
              <a:t>Desorientação dos usuários;</a:t>
            </a:r>
          </a:p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pt-BR" sz="2400" dirty="0" smtClean="0">
                <a:latin typeface="Calibri" pitchFamily="34" charset="0"/>
                <a:cs typeface="Arial" charset="0"/>
              </a:rPr>
              <a:t>Uso inadequado de recursos (elevação dos custos);</a:t>
            </a:r>
          </a:p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pt-BR" sz="2400" dirty="0" smtClean="0">
                <a:latin typeface="Calibri" pitchFamily="34" charset="0"/>
                <a:cs typeface="Arial" charset="0"/>
              </a:rPr>
              <a:t>As boas práticas no mundo;</a:t>
            </a:r>
          </a:p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pt-BR" sz="2400" dirty="0" smtClean="0">
                <a:latin typeface="Calibri" pitchFamily="34" charset="0"/>
                <a:cs typeface="Arial" charset="0"/>
              </a:rPr>
              <a:t>Forma organizativa que permite monitoramento e avaliação, etc.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 bwMode="auto">
          <a:xfrm>
            <a:off x="395536" y="476672"/>
            <a:ext cx="8229600" cy="652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3200" b="1" dirty="0"/>
              <a:t>POR QUE IMPLANTAR </a:t>
            </a:r>
            <a:r>
              <a:rPr lang="pt-BR" sz="3200" b="1" dirty="0" smtClean="0"/>
              <a:t>A </a:t>
            </a:r>
            <a:r>
              <a:rPr lang="pt-BR" sz="3200" b="1" dirty="0"/>
              <a:t>RAS?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1417638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t-BR" sz="3200" dirty="0" smtClean="0"/>
              <a:t>AS EVIDÊNCIAS SOBRE AS REDES DE ATENÇÃO À SAÚDE</a:t>
            </a:r>
            <a:br>
              <a:rPr lang="pt-BR" sz="3200" dirty="0" smtClean="0"/>
            </a:br>
            <a:r>
              <a:rPr lang="pt-BR" sz="3200" dirty="0" smtClean="0"/>
              <a:t>(Mendes,2009)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9685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pt-BR" sz="3400" dirty="0" smtClean="0"/>
              <a:t>•   </a:t>
            </a:r>
            <a:r>
              <a:rPr lang="pt-BR" sz="3800" dirty="0" smtClean="0"/>
              <a:t>MELHORAM OS RESULTADOS SANITÁRIOS NAS CONDIÇÕES CRÔNICAS</a:t>
            </a:r>
          </a:p>
          <a:p>
            <a:pPr>
              <a:buNone/>
            </a:pPr>
            <a:r>
              <a:rPr lang="pt-BR" sz="3800" dirty="0" smtClean="0"/>
              <a:t>•   DIMINUEM AS REFERÊNCIAS A ESPECIALISTAS E A HOSPITAIS</a:t>
            </a:r>
          </a:p>
          <a:p>
            <a:pPr>
              <a:buNone/>
            </a:pPr>
            <a:r>
              <a:rPr lang="pt-BR" sz="3800" dirty="0" smtClean="0"/>
              <a:t>•   AUMENTAM A EFICIÊNCIA DOS SISTEMAS DE ATENÇÃO À SAÚDE</a:t>
            </a:r>
          </a:p>
          <a:p>
            <a:pPr>
              <a:buNone/>
            </a:pPr>
            <a:r>
              <a:rPr lang="pt-BR" sz="3800" dirty="0" smtClean="0"/>
              <a:t>•   PRODUZEM SERVIÇOS MAIS CUSTO/EFETIVOS</a:t>
            </a:r>
          </a:p>
          <a:p>
            <a:pPr>
              <a:buNone/>
            </a:pPr>
            <a:r>
              <a:rPr lang="pt-BR" sz="3800" dirty="0" smtClean="0"/>
              <a:t>•   AUMENTAM A SATISFAÇÃO DAS PESSOAS USUÁRIAS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sz="2000" dirty="0" smtClean="0"/>
              <a:t>FONTES: WEINGARTEN ET AL. (1985); OSMAN ET AL. (1996); BERNABEI </a:t>
            </a:r>
            <a:r>
              <a:rPr lang="pt-BR" sz="2000" dirty="0" err="1" smtClean="0"/>
              <a:t>et</a:t>
            </a:r>
            <a:r>
              <a:rPr lang="pt-BR" sz="2000" dirty="0" smtClean="0"/>
              <a:t> al.</a:t>
            </a:r>
          </a:p>
          <a:p>
            <a:pPr>
              <a:buNone/>
            </a:pPr>
            <a:r>
              <a:rPr lang="pt-BR" sz="2000" dirty="0" smtClean="0"/>
              <a:t>(1998);MCCULLOCH </a:t>
            </a:r>
            <a:r>
              <a:rPr lang="pt-BR" sz="2000" dirty="0" err="1" smtClean="0"/>
              <a:t>et</a:t>
            </a:r>
            <a:r>
              <a:rPr lang="pt-BR" sz="2000" dirty="0" smtClean="0"/>
              <a:t> al. (1998); BYNG </a:t>
            </a:r>
            <a:r>
              <a:rPr lang="pt-BR" sz="2000" dirty="0" err="1" smtClean="0"/>
              <a:t>et</a:t>
            </a:r>
            <a:r>
              <a:rPr lang="pt-BR" sz="2000" dirty="0" smtClean="0"/>
              <a:t> al.(1998); WAGNER (1998); REUBEN </a:t>
            </a:r>
            <a:r>
              <a:rPr lang="pt-BR" sz="2000" dirty="0" err="1" smtClean="0"/>
              <a:t>et</a:t>
            </a:r>
            <a:r>
              <a:rPr lang="pt-BR" sz="2000" dirty="0" smtClean="0"/>
              <a:t> al.</a:t>
            </a:r>
          </a:p>
          <a:p>
            <a:pPr>
              <a:buNone/>
            </a:pPr>
            <a:r>
              <a:rPr lang="pt-BR" sz="2000" dirty="0" smtClean="0"/>
              <a:t>(1999);MALCOM </a:t>
            </a:r>
            <a:r>
              <a:rPr lang="pt-BR" sz="2000" dirty="0" err="1" smtClean="0"/>
              <a:t>et</a:t>
            </a:r>
            <a:r>
              <a:rPr lang="pt-BR" sz="2000" dirty="0" smtClean="0"/>
              <a:t> al. (2000);SIMON </a:t>
            </a:r>
            <a:r>
              <a:rPr lang="pt-BR" sz="2000" dirty="0" err="1" smtClean="0"/>
              <a:t>et</a:t>
            </a:r>
            <a:r>
              <a:rPr lang="pt-BR" sz="2000" dirty="0" smtClean="0"/>
              <a:t> al. (2001); WAGNER </a:t>
            </a:r>
            <a:r>
              <a:rPr lang="pt-BR" sz="2000" dirty="0" err="1" smtClean="0"/>
              <a:t>et</a:t>
            </a:r>
            <a:r>
              <a:rPr lang="pt-BR" sz="2000" dirty="0" smtClean="0"/>
              <a:t> al. (2001); DOUGHTY </a:t>
            </a:r>
            <a:r>
              <a:rPr lang="pt-BR" sz="2000" dirty="0" err="1" smtClean="0"/>
              <a:t>et</a:t>
            </a:r>
            <a:r>
              <a:rPr lang="pt-BR" sz="2000" dirty="0" smtClean="0"/>
              <a:t> al.</a:t>
            </a:r>
          </a:p>
          <a:p>
            <a:pPr>
              <a:buNone/>
            </a:pPr>
            <a:r>
              <a:rPr lang="pt-BR" sz="2000" dirty="0" smtClean="0"/>
              <a:t>(2002); UNUTZER </a:t>
            </a:r>
            <a:r>
              <a:rPr lang="pt-BR" sz="2000" dirty="0" err="1" smtClean="0"/>
              <a:t>et</a:t>
            </a:r>
            <a:r>
              <a:rPr lang="pt-BR" sz="2000" dirty="0" smtClean="0"/>
              <a:t> al. (2002); GILBODY </a:t>
            </a:r>
            <a:r>
              <a:rPr lang="pt-BR" sz="2000" dirty="0" err="1" smtClean="0"/>
              <a:t>et</a:t>
            </a:r>
            <a:r>
              <a:rPr lang="pt-BR" sz="2000" dirty="0" smtClean="0"/>
              <a:t> al. (2003); POLONSKY </a:t>
            </a:r>
            <a:r>
              <a:rPr lang="pt-BR" sz="2000" dirty="0" err="1" smtClean="0"/>
              <a:t>et</a:t>
            </a:r>
            <a:r>
              <a:rPr lang="pt-BR" sz="2000" dirty="0" smtClean="0"/>
              <a:t> al. (2003);GRIFFIN &amp;</a:t>
            </a:r>
          </a:p>
          <a:p>
            <a:pPr>
              <a:buNone/>
            </a:pPr>
            <a:r>
              <a:rPr lang="pt-BR" sz="2000" dirty="0" smtClean="0"/>
              <a:t>GIMONTH (2004); KATON </a:t>
            </a:r>
            <a:r>
              <a:rPr lang="pt-BR" sz="2000" dirty="0" err="1" smtClean="0"/>
              <a:t>et</a:t>
            </a:r>
            <a:r>
              <a:rPr lang="pt-BR" sz="2000" dirty="0" smtClean="0"/>
              <a:t> al. (2004); SMITH </a:t>
            </a:r>
            <a:r>
              <a:rPr lang="pt-BR" sz="2000" dirty="0" err="1" smtClean="0"/>
              <a:t>et</a:t>
            </a:r>
            <a:r>
              <a:rPr lang="pt-BR" sz="2000" dirty="0" smtClean="0"/>
              <a:t> al. (2004); VETER </a:t>
            </a:r>
            <a:r>
              <a:rPr lang="pt-BR" sz="2000" dirty="0" err="1" smtClean="0"/>
              <a:t>et</a:t>
            </a:r>
            <a:r>
              <a:rPr lang="pt-BR" sz="2000" dirty="0" smtClean="0"/>
              <a:t> al. (2004 GIMONTH(2004);</a:t>
            </a:r>
            <a:r>
              <a:rPr lang="pt-BR" sz="2000" dirty="0" err="1" smtClean="0"/>
              <a:t>KATONet</a:t>
            </a:r>
            <a:r>
              <a:rPr lang="pt-BR" sz="2000" dirty="0" smtClean="0"/>
              <a:t> al.(2004); </a:t>
            </a:r>
            <a:r>
              <a:rPr lang="pt-BR" sz="2000" dirty="0" err="1" smtClean="0"/>
              <a:t>SMITHet</a:t>
            </a:r>
            <a:r>
              <a:rPr lang="pt-BR" sz="2000" dirty="0" smtClean="0"/>
              <a:t> al.(2004);</a:t>
            </a:r>
            <a:r>
              <a:rPr lang="pt-BR" sz="2000" dirty="0" err="1" smtClean="0"/>
              <a:t>VETERet</a:t>
            </a:r>
            <a:r>
              <a:rPr lang="pt-BR" sz="2000" dirty="0" smtClean="0"/>
              <a:t> al.(2004); SINGH (2005); SINGH(2005);</a:t>
            </a:r>
          </a:p>
          <a:p>
            <a:pPr>
              <a:buNone/>
            </a:pPr>
            <a:r>
              <a:rPr lang="pt-BR" sz="2000" dirty="0" smtClean="0"/>
              <a:t>NUNO (2008); TOSEN &amp; HAM (2008); ORGANIZAÇÃO PAN‐AMERICANA DE SAÚDE (2010)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Características da RAS</a:t>
            </a:r>
            <a:endParaRPr lang="pt-BR" dirty="0"/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charset="0"/>
              <a:buNone/>
            </a:pPr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lvl="1" algn="just">
              <a:buFont typeface="Arial" charset="0"/>
              <a:buNone/>
            </a:pPr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  <a:p>
            <a:pPr algn="just"/>
            <a:endParaRPr lang="pt-BR" sz="2000" dirty="0" smtClean="0">
              <a:solidFill>
                <a:srgbClr val="002060"/>
              </a:solidFill>
              <a:ea typeface="ＭＳ Ｐゴシック" pitchFamily="34" charset="-128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250825" y="1341438"/>
            <a:ext cx="8569325" cy="4824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852536" y="1542166"/>
            <a:ext cx="7704956" cy="77897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Formação de relações horizontais entre os pontos de atenção, tendo ABS como centro de comunicação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1403560" y="2613660"/>
            <a:ext cx="6624920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Centralidade nas necessidades de saúde da população</a:t>
            </a:r>
          </a:p>
        </p:txBody>
      </p:sp>
      <p:sp>
        <p:nvSpPr>
          <p:cNvPr id="8" name="Retângulo de cantos arredondados 7"/>
          <p:cNvSpPr/>
          <p:nvPr/>
        </p:nvSpPr>
        <p:spPr>
          <a:xfrm>
            <a:off x="1428612" y="3486382"/>
            <a:ext cx="6552910" cy="5000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Responsabilização por atenção contínua e integral</a:t>
            </a:r>
          </a:p>
        </p:txBody>
      </p:sp>
      <p:sp>
        <p:nvSpPr>
          <p:cNvPr id="9" name="Retângulo de cantos arredondados 8"/>
          <p:cNvSpPr/>
          <p:nvPr/>
        </p:nvSpPr>
        <p:spPr>
          <a:xfrm>
            <a:off x="2518142" y="4261218"/>
            <a:ext cx="4392610" cy="57150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dirty="0">
                <a:solidFill>
                  <a:schemeClr val="tx1"/>
                </a:solidFill>
                <a:cs typeface="Arial" pitchFamily="34" charset="0"/>
              </a:rPr>
              <a:t>Cuidado</a:t>
            </a:r>
            <a:r>
              <a:rPr lang="pt-BR" sz="20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 multiprofissional</a:t>
            </a:r>
          </a:p>
        </p:txBody>
      </p:sp>
      <p:sp>
        <p:nvSpPr>
          <p:cNvPr id="10" name="Retângulo de cantos arredondados 9"/>
          <p:cNvSpPr/>
          <p:nvPr/>
        </p:nvSpPr>
        <p:spPr>
          <a:xfrm>
            <a:off x="1043510" y="5082184"/>
            <a:ext cx="7345016" cy="78581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Compartilhamento de objetivos e compromissos com resultados sanitários e econômicos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Título 3"/>
          <p:cNvSpPr txBox="1">
            <a:spLocks noGrp="1"/>
          </p:cNvSpPr>
          <p:nvPr>
            <p:ph type="title"/>
          </p:nvPr>
        </p:nvSpPr>
        <p:spPr>
          <a:xfrm>
            <a:off x="457200" y="184419"/>
            <a:ext cx="8229600" cy="132343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 TEMÁTICAS DE ATENÇÃO À SAÚDE PRIORITÁRIAS DO MS</a:t>
            </a:r>
          </a:p>
        </p:txBody>
      </p:sp>
      <p:sp>
        <p:nvSpPr>
          <p:cNvPr id="5" name="Seta para a direita 4"/>
          <p:cNvSpPr/>
          <p:nvPr/>
        </p:nvSpPr>
        <p:spPr bwMode="auto">
          <a:xfrm>
            <a:off x="684014" y="3648621"/>
            <a:ext cx="7612063" cy="155575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BR"/>
          </a:p>
        </p:txBody>
      </p:sp>
      <p:sp>
        <p:nvSpPr>
          <p:cNvPr id="6" name="Seta para a direita 5"/>
          <p:cNvSpPr/>
          <p:nvPr/>
        </p:nvSpPr>
        <p:spPr bwMode="auto">
          <a:xfrm>
            <a:off x="684014" y="2897733"/>
            <a:ext cx="7612063" cy="152400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BR"/>
          </a:p>
        </p:txBody>
      </p:sp>
      <p:sp>
        <p:nvSpPr>
          <p:cNvPr id="7" name="Seta para a direita 6"/>
          <p:cNvSpPr/>
          <p:nvPr/>
        </p:nvSpPr>
        <p:spPr bwMode="auto">
          <a:xfrm>
            <a:off x="684014" y="4329658"/>
            <a:ext cx="7612063" cy="153988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BR" dirty="0"/>
          </a:p>
        </p:txBody>
      </p:sp>
      <p:sp>
        <p:nvSpPr>
          <p:cNvPr id="8" name="Retângulo 7"/>
          <p:cNvSpPr/>
          <p:nvPr/>
        </p:nvSpPr>
        <p:spPr bwMode="auto">
          <a:xfrm>
            <a:off x="3635897" y="1700808"/>
            <a:ext cx="432048" cy="354813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Cegonha</a:t>
            </a:r>
          </a:p>
        </p:txBody>
      </p:sp>
      <p:sp>
        <p:nvSpPr>
          <p:cNvPr id="9" name="Retângulo 8"/>
          <p:cNvSpPr/>
          <p:nvPr/>
        </p:nvSpPr>
        <p:spPr bwMode="auto">
          <a:xfrm>
            <a:off x="4355976" y="1772816"/>
            <a:ext cx="576064" cy="35481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de Atenção Psicossocial</a:t>
            </a:r>
          </a:p>
        </p:txBody>
      </p:sp>
      <p:sp>
        <p:nvSpPr>
          <p:cNvPr id="10" name="Retângulo 9"/>
          <p:cNvSpPr/>
          <p:nvPr/>
        </p:nvSpPr>
        <p:spPr bwMode="auto">
          <a:xfrm>
            <a:off x="5292080" y="1700808"/>
            <a:ext cx="576064" cy="3548137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de Atenção ás Urgências e Emergências</a:t>
            </a:r>
          </a:p>
        </p:txBody>
      </p:sp>
      <p:sp>
        <p:nvSpPr>
          <p:cNvPr id="11" name="CaixaDeTexto 23"/>
          <p:cNvSpPr txBox="1">
            <a:spLocks noChangeArrowheads="1"/>
          </p:cNvSpPr>
          <p:nvPr/>
        </p:nvSpPr>
        <p:spPr bwMode="auto">
          <a:xfrm>
            <a:off x="728085" y="3191291"/>
            <a:ext cx="2895500" cy="40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2000" b="1">
                <a:latin typeface="Calibri" pitchFamily="34" charset="0"/>
              </a:rPr>
              <a:t>Informação</a:t>
            </a:r>
          </a:p>
        </p:txBody>
      </p:sp>
      <p:sp>
        <p:nvSpPr>
          <p:cNvPr id="12" name="CaixaDeTexto 24"/>
          <p:cNvSpPr txBox="1">
            <a:spLocks noChangeArrowheads="1"/>
          </p:cNvSpPr>
          <p:nvPr/>
        </p:nvSpPr>
        <p:spPr bwMode="auto">
          <a:xfrm>
            <a:off x="743960" y="2463771"/>
            <a:ext cx="2895500" cy="40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2000" b="1" dirty="0">
                <a:latin typeface="Calibri" pitchFamily="34" charset="0"/>
              </a:rPr>
              <a:t>Qualificação/Educação</a:t>
            </a:r>
          </a:p>
        </p:txBody>
      </p:sp>
      <p:sp>
        <p:nvSpPr>
          <p:cNvPr id="13" name="CaixaDeTexto 25"/>
          <p:cNvSpPr txBox="1">
            <a:spLocks noChangeArrowheads="1"/>
          </p:cNvSpPr>
          <p:nvPr/>
        </p:nvSpPr>
        <p:spPr bwMode="auto">
          <a:xfrm>
            <a:off x="750310" y="3891806"/>
            <a:ext cx="2893913" cy="40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2000" b="1">
                <a:latin typeface="Calibri" pitchFamily="34" charset="0"/>
              </a:rPr>
              <a:t>Regulação</a:t>
            </a:r>
          </a:p>
        </p:txBody>
      </p:sp>
      <p:sp>
        <p:nvSpPr>
          <p:cNvPr id="14" name="CaixaDeTexto 21"/>
          <p:cNvSpPr txBox="1">
            <a:spLocks noChangeArrowheads="1"/>
          </p:cNvSpPr>
          <p:nvPr/>
        </p:nvSpPr>
        <p:spPr bwMode="auto">
          <a:xfrm>
            <a:off x="611558" y="4581252"/>
            <a:ext cx="3240621" cy="36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b="1">
                <a:latin typeface="Calibri" pitchFamily="34" charset="0"/>
              </a:rPr>
              <a:t>Promoção e Vigilância à Saúde</a:t>
            </a:r>
          </a:p>
        </p:txBody>
      </p:sp>
      <p:sp>
        <p:nvSpPr>
          <p:cNvPr id="15" name="Retângulo 14"/>
          <p:cNvSpPr/>
          <p:nvPr/>
        </p:nvSpPr>
        <p:spPr bwMode="auto">
          <a:xfrm>
            <a:off x="6156176" y="1772816"/>
            <a:ext cx="864066" cy="354813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de  Atenção às doenças e condições crônicas</a:t>
            </a:r>
          </a:p>
        </p:txBody>
      </p:sp>
      <p:sp>
        <p:nvSpPr>
          <p:cNvPr id="16" name="Retângulo 15"/>
          <p:cNvSpPr/>
          <p:nvPr/>
        </p:nvSpPr>
        <p:spPr bwMode="auto">
          <a:xfrm>
            <a:off x="7236296" y="1772816"/>
            <a:ext cx="673478" cy="3548137"/>
          </a:xfrm>
          <a:prstGeom prst="rect">
            <a:avLst/>
          </a:prstGeom>
          <a:solidFill>
            <a:srgbClr val="5F5F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de Cuidados a Pessoa com Deficiência</a:t>
            </a:r>
          </a:p>
        </p:txBody>
      </p:sp>
      <p:sp>
        <p:nvSpPr>
          <p:cNvPr id="17" name="Retângulo de cantos arredondados 23"/>
          <p:cNvSpPr>
            <a:spLocks noChangeArrowheads="1"/>
          </p:cNvSpPr>
          <p:nvPr/>
        </p:nvSpPr>
        <p:spPr bwMode="auto">
          <a:xfrm>
            <a:off x="539552" y="5301208"/>
            <a:ext cx="8064896" cy="865188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ATENÇÃO BÁSICA</a:t>
            </a:r>
            <a:endParaRPr lang="pt-BR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Retângulo 18"/>
          <p:cNvSpPr/>
          <p:nvPr/>
        </p:nvSpPr>
        <p:spPr bwMode="auto">
          <a:xfrm>
            <a:off x="8100392" y="1772816"/>
            <a:ext cx="432048" cy="35481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</a:t>
            </a:r>
            <a:r>
              <a:rPr lang="pt-BR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pt-BR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Oncológica</a:t>
            </a:r>
            <a:endParaRPr lang="pt-BR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solidFill>
            <a:srgbClr val="00B05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pt-BR" sz="3600" b="1" dirty="0">
                <a:ea typeface="ＭＳ Ｐゴシック" pitchFamily="34" charset="-128"/>
              </a:rPr>
              <a:t>COMPONENTES E INTERFACES DA REDE DE ATENÇÃO </a:t>
            </a:r>
            <a:r>
              <a:rPr lang="pt-BR" sz="3600" b="1" dirty="0" smtClean="0">
                <a:ea typeface="ＭＳ Ｐゴシック" pitchFamily="34" charset="-128"/>
              </a:rPr>
              <a:t>À SAÚDE –Pontos de Atenção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Retângulo 4">
            <a:hlinkClick r:id="" action="ppaction://noaction"/>
          </p:cNvPr>
          <p:cNvSpPr/>
          <p:nvPr/>
        </p:nvSpPr>
        <p:spPr>
          <a:xfrm>
            <a:off x="5415389" y="1406475"/>
            <a:ext cx="504056" cy="3312368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dirty="0"/>
              <a:t>SAMU 192</a:t>
            </a:r>
          </a:p>
        </p:txBody>
      </p:sp>
      <p:sp>
        <p:nvSpPr>
          <p:cNvPr id="6" name="Retângulo 5">
            <a:hlinkClick r:id="rId2" action="ppaction://hlinksldjump"/>
          </p:cNvPr>
          <p:cNvSpPr/>
          <p:nvPr/>
        </p:nvSpPr>
        <p:spPr>
          <a:xfrm>
            <a:off x="5983616" y="1411226"/>
            <a:ext cx="504056" cy="331236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dirty="0"/>
              <a:t>UPA 24H </a:t>
            </a:r>
          </a:p>
        </p:txBody>
      </p:sp>
      <p:sp>
        <p:nvSpPr>
          <p:cNvPr id="7" name="Retângulo 6">
            <a:hlinkClick r:id="" action="ppaction://noaction"/>
          </p:cNvPr>
          <p:cNvSpPr/>
          <p:nvPr/>
        </p:nvSpPr>
        <p:spPr>
          <a:xfrm>
            <a:off x="6568800" y="1406475"/>
            <a:ext cx="504056" cy="3312368"/>
          </a:xfrm>
          <a:prstGeom prst="rect">
            <a:avLst/>
          </a:prstGeom>
          <a:solidFill>
            <a:srgbClr val="B9444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dirty="0"/>
              <a:t>HOSPITAL</a:t>
            </a:r>
          </a:p>
        </p:txBody>
      </p:sp>
      <p:sp>
        <p:nvSpPr>
          <p:cNvPr id="8" name="Retângulo 7"/>
          <p:cNvSpPr/>
          <p:nvPr/>
        </p:nvSpPr>
        <p:spPr>
          <a:xfrm>
            <a:off x="7164338" y="1406475"/>
            <a:ext cx="504056" cy="331236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dirty="0"/>
              <a:t>ATENÇÃO DOMICILIAR</a:t>
            </a:r>
          </a:p>
        </p:txBody>
      </p:sp>
      <p:sp>
        <p:nvSpPr>
          <p:cNvPr id="9" name="CaixaDeTexto 21"/>
          <p:cNvSpPr txBox="1">
            <a:spLocks noChangeArrowheads="1"/>
          </p:cNvSpPr>
          <p:nvPr/>
        </p:nvSpPr>
        <p:spPr bwMode="auto">
          <a:xfrm>
            <a:off x="971600" y="1981944"/>
            <a:ext cx="278606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800" dirty="0">
                <a:latin typeface="Calibri" pitchFamily="34" charset="0"/>
              </a:rPr>
              <a:t>Acolhimento</a:t>
            </a:r>
          </a:p>
        </p:txBody>
      </p:sp>
      <p:sp>
        <p:nvSpPr>
          <p:cNvPr id="10" name="CaixaDeTexto 23"/>
          <p:cNvSpPr txBox="1">
            <a:spLocks noChangeArrowheads="1"/>
          </p:cNvSpPr>
          <p:nvPr/>
        </p:nvSpPr>
        <p:spPr bwMode="auto">
          <a:xfrm>
            <a:off x="971600" y="3137644"/>
            <a:ext cx="321786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800">
                <a:latin typeface="Calibri" pitchFamily="34" charset="0"/>
              </a:rPr>
              <a:t>Informação</a:t>
            </a:r>
            <a:endParaRPr lang="pt-BR" sz="1800" u="sng">
              <a:latin typeface="Calibri" pitchFamily="34" charset="0"/>
            </a:endParaRPr>
          </a:p>
        </p:txBody>
      </p:sp>
      <p:sp>
        <p:nvSpPr>
          <p:cNvPr id="11" name="CaixaDeTexto 24"/>
          <p:cNvSpPr txBox="1">
            <a:spLocks noChangeArrowheads="1"/>
          </p:cNvSpPr>
          <p:nvPr/>
        </p:nvSpPr>
        <p:spPr bwMode="auto">
          <a:xfrm>
            <a:off x="971600" y="2553444"/>
            <a:ext cx="278606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800">
                <a:latin typeface="Calibri" pitchFamily="34" charset="0"/>
              </a:rPr>
              <a:t>Qualificação profissional</a:t>
            </a:r>
          </a:p>
        </p:txBody>
      </p:sp>
      <p:sp>
        <p:nvSpPr>
          <p:cNvPr id="12" name="CaixaDeTexto 25"/>
          <p:cNvSpPr txBox="1">
            <a:spLocks noChangeArrowheads="1"/>
          </p:cNvSpPr>
          <p:nvPr/>
        </p:nvSpPr>
        <p:spPr bwMode="auto">
          <a:xfrm>
            <a:off x="971600" y="3696444"/>
            <a:ext cx="278606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800">
                <a:latin typeface="Calibri" pitchFamily="34" charset="0"/>
              </a:rPr>
              <a:t>Regulação</a:t>
            </a:r>
            <a:endParaRPr lang="pt-BR" sz="18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3" name="Retângulo 26"/>
          <p:cNvSpPr>
            <a:spLocks noChangeArrowheads="1"/>
          </p:cNvSpPr>
          <p:nvPr/>
        </p:nvSpPr>
        <p:spPr bwMode="auto">
          <a:xfrm>
            <a:off x="1476425" y="5582394"/>
            <a:ext cx="6173788" cy="592137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pt-BR" sz="2000" b="1" dirty="0">
                <a:latin typeface="+mn-lt"/>
              </a:rPr>
              <a:t>ACOLHIMENTO COM CLASSIFICAÇÃO</a:t>
            </a:r>
            <a:br>
              <a:rPr lang="pt-BR" sz="2000" b="1" dirty="0">
                <a:latin typeface="+mn-lt"/>
              </a:rPr>
            </a:br>
            <a:r>
              <a:rPr lang="pt-BR" sz="2000" b="1" dirty="0">
                <a:latin typeface="+mn-lt"/>
              </a:rPr>
              <a:t>DE RISCO E MAIOR RESOLUTIVIDADE</a:t>
            </a:r>
          </a:p>
        </p:txBody>
      </p:sp>
      <p:sp>
        <p:nvSpPr>
          <p:cNvPr id="14" name="Retângulo 13">
            <a:hlinkClick r:id="" action="ppaction://noaction"/>
          </p:cNvPr>
          <p:cNvSpPr/>
          <p:nvPr/>
        </p:nvSpPr>
        <p:spPr>
          <a:xfrm>
            <a:off x="3707954" y="1406475"/>
            <a:ext cx="504056" cy="331236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dirty="0">
                <a:solidFill>
                  <a:schemeClr val="bg1"/>
                </a:solidFill>
              </a:rPr>
              <a:t>PROMOÇÃO  E PREVENÇÃO</a:t>
            </a:r>
          </a:p>
        </p:txBody>
      </p:sp>
      <p:sp>
        <p:nvSpPr>
          <p:cNvPr id="15" name="Retângulo 14">
            <a:hlinkClick r:id="rId3" action="ppaction://hlinksldjump"/>
          </p:cNvPr>
          <p:cNvSpPr/>
          <p:nvPr/>
        </p:nvSpPr>
        <p:spPr>
          <a:xfrm>
            <a:off x="4860082" y="1412360"/>
            <a:ext cx="504056" cy="331236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dirty="0"/>
              <a:t>FN - SUS</a:t>
            </a:r>
          </a:p>
        </p:txBody>
      </p:sp>
      <p:sp>
        <p:nvSpPr>
          <p:cNvPr id="16" name="Retângulo 15">
            <a:hlinkClick r:id="rId2" action="ppaction://hlinksldjump"/>
          </p:cNvPr>
          <p:cNvSpPr/>
          <p:nvPr/>
        </p:nvSpPr>
        <p:spPr>
          <a:xfrm>
            <a:off x="4284018" y="1411226"/>
            <a:ext cx="504056" cy="331236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1" dirty="0"/>
              <a:t>SALA DE ESTABILIZAÇÃO</a:t>
            </a:r>
          </a:p>
        </p:txBody>
      </p:sp>
      <p:sp>
        <p:nvSpPr>
          <p:cNvPr id="17" name="CaixaDeTexto 30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971600" y="4725144"/>
            <a:ext cx="7200900" cy="584200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ts val="1200"/>
              </a:spcBef>
              <a:spcAft>
                <a:spcPts val="1200"/>
              </a:spcAft>
              <a:defRPr/>
            </a:pPr>
            <a:r>
              <a:rPr lang="pt-BR" sz="3200" b="1" dirty="0" smtClean="0">
                <a:solidFill>
                  <a:schemeClr val="bg1"/>
                </a:solidFill>
                <a:latin typeface="+mn-lt"/>
              </a:rPr>
              <a:t>ATENÇÃO BÁSICA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Diretrizes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ATENÇÃO BÁSICACOMO ORDENADORA  E</a:t>
            </a:r>
          </a:p>
          <a:p>
            <a:pPr algn="ctr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COORDENADORA DO CUIDADO</a:t>
            </a:r>
          </a:p>
          <a:p>
            <a:pPr>
              <a:buNone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SAÚDE MAIS PERTO DE VOCÊ</a:t>
            </a:r>
          </a:p>
          <a:p>
            <a:pPr algn="ctr">
              <a:buNone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Acolhimento, </a:t>
            </a:r>
          </a:p>
          <a:p>
            <a:pPr algn="ctr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Ampliação do acesso,</a:t>
            </a:r>
          </a:p>
          <a:p>
            <a:pPr algn="ctr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Integralidade da atenção,</a:t>
            </a:r>
          </a:p>
          <a:p>
            <a:pPr algn="ctr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Implantação de diretrizes clínicas, </a:t>
            </a:r>
          </a:p>
          <a:p>
            <a:pPr algn="ctr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vinculação e identificação de risco</a:t>
            </a:r>
          </a:p>
        </p:txBody>
      </p:sp>
      <p:sp>
        <p:nvSpPr>
          <p:cNvPr id="6" name="Seta para baixo 5"/>
          <p:cNvSpPr/>
          <p:nvPr/>
        </p:nvSpPr>
        <p:spPr>
          <a:xfrm>
            <a:off x="4427984" y="3356992"/>
            <a:ext cx="4846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Seta para baixo 6"/>
          <p:cNvSpPr/>
          <p:nvPr/>
        </p:nvSpPr>
        <p:spPr>
          <a:xfrm>
            <a:off x="4355976" y="2492896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INICIATIVAS DO MS: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­Programa Nacional de Melhoria do Acesso e da Qualidade na Atenção Básica – PMAQ  (AMAQ)</a:t>
            </a:r>
          </a:p>
          <a:p>
            <a:pPr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­Programa de Requalificação das UBS</a:t>
            </a:r>
          </a:p>
          <a:p>
            <a:pPr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­Programa Academia da Saúde</a:t>
            </a:r>
          </a:p>
          <a:p>
            <a:pPr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­ Melhor em Casa (Atenção Domiciliar)</a:t>
            </a:r>
          </a:p>
          <a:p>
            <a:pPr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­ Salas de Observação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8424936" cy="1470025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POR QUE PLANEJAR?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39552" y="2348880"/>
            <a:ext cx="8424936" cy="42165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latin typeface="Arial" pitchFamily="34" charset="0"/>
                <a:cs typeface="Arial" pitchFamily="34" charset="0"/>
              </a:rPr>
              <a:t>Alice no País das Maravilhas: </a:t>
            </a:r>
          </a:p>
          <a:p>
            <a:r>
              <a:rPr lang="pt-BR" sz="2800" b="1" dirty="0" smtClean="0">
                <a:latin typeface="Arial" pitchFamily="34" charset="0"/>
                <a:cs typeface="Arial" pitchFamily="34" charset="0"/>
              </a:rPr>
              <a:t>Alice:"Você pode me ajudar?"    </a:t>
            </a:r>
            <a:br>
              <a:rPr lang="pt-BR" sz="2800" b="1" dirty="0" smtClean="0">
                <a:latin typeface="Arial" pitchFamily="34" charset="0"/>
                <a:cs typeface="Arial" pitchFamily="34" charset="0"/>
              </a:rPr>
            </a:b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Gato: "Sim, pois não." </a:t>
            </a:r>
            <a:br>
              <a:rPr lang="pt-BR" sz="2800" b="1" dirty="0" smtClean="0">
                <a:latin typeface="Arial" pitchFamily="34" charset="0"/>
                <a:cs typeface="Arial" pitchFamily="34" charset="0"/>
              </a:rPr>
            </a:b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Alice:"Para onde vai essa estrada?"</a:t>
            </a:r>
            <a:br>
              <a:rPr lang="pt-BR" sz="2800" b="1" dirty="0" smtClean="0">
                <a:latin typeface="Arial" pitchFamily="34" charset="0"/>
                <a:cs typeface="Arial" pitchFamily="34" charset="0"/>
              </a:rPr>
            </a:b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Gato:"Para onde você quer ir?"</a:t>
            </a:r>
            <a:br>
              <a:rPr lang="pt-BR" sz="2800" b="1" dirty="0" smtClean="0">
                <a:latin typeface="Arial" pitchFamily="34" charset="0"/>
                <a:cs typeface="Arial" pitchFamily="34" charset="0"/>
              </a:rPr>
            </a:b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Alice:"Eu não sei, estou perdida.“</a:t>
            </a:r>
          </a:p>
          <a:p>
            <a:r>
              <a:rPr lang="pt-BR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2800" b="1" dirty="0" smtClean="0">
                <a:latin typeface="Arial" pitchFamily="34" charset="0"/>
                <a:cs typeface="Arial" pitchFamily="34" charset="0"/>
              </a:rPr>
            </a:br>
            <a:r>
              <a:rPr lang="pt-BR" sz="3600" b="1" dirty="0" smtClean="0">
                <a:latin typeface="Arial" pitchFamily="34" charset="0"/>
                <a:cs typeface="Arial" pitchFamily="34" charset="0"/>
              </a:rPr>
              <a:t>Gato: "Para quem não sabe para onde vai, qualquer caminho serve.”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0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ângulo de cantos arredondados 2"/>
          <p:cNvSpPr/>
          <p:nvPr/>
        </p:nvSpPr>
        <p:spPr>
          <a:xfrm>
            <a:off x="1187450" y="4652963"/>
            <a:ext cx="2520950" cy="1008062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860652" y="548680"/>
            <a:ext cx="2447652" cy="864096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6" name="Retângulo de cantos arredondados 5"/>
          <p:cNvSpPr/>
          <p:nvPr/>
        </p:nvSpPr>
        <p:spPr>
          <a:xfrm>
            <a:off x="6084478" y="2276872"/>
            <a:ext cx="2231938" cy="648072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8" name="Retângulo de cantos arredondados 7"/>
          <p:cNvSpPr/>
          <p:nvPr/>
        </p:nvSpPr>
        <p:spPr>
          <a:xfrm>
            <a:off x="6382754" y="2941587"/>
            <a:ext cx="2437718" cy="1063304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9" name="Retângulo de cantos arredondados 8"/>
          <p:cNvSpPr/>
          <p:nvPr/>
        </p:nvSpPr>
        <p:spPr>
          <a:xfrm>
            <a:off x="6064882" y="4004891"/>
            <a:ext cx="2403934" cy="648072"/>
          </a:xfrm>
          <a:prstGeom prst="round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140668" y="6405563"/>
            <a:ext cx="7494109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100" dirty="0" smtClean="0"/>
              <a:t>16. Implementar </a:t>
            </a:r>
            <a:r>
              <a:rPr lang="pt-BR" sz="1100" dirty="0"/>
              <a:t>ações de saneamento </a:t>
            </a:r>
            <a:r>
              <a:rPr lang="pt-BR" sz="1100" dirty="0" smtClean="0"/>
              <a:t>básico </a:t>
            </a:r>
            <a:r>
              <a:rPr lang="pt-BR" sz="1100" dirty="0"/>
              <a:t>e </a:t>
            </a:r>
            <a:r>
              <a:rPr lang="pt-BR" sz="1100" dirty="0" smtClean="0"/>
              <a:t>saúde ambiental, </a:t>
            </a:r>
            <a:r>
              <a:rPr lang="pt-BR" sz="1100" dirty="0"/>
              <a:t>de </a:t>
            </a:r>
            <a:r>
              <a:rPr lang="pt-BR" sz="1100" dirty="0" smtClean="0"/>
              <a:t>forma sustentável, para </a:t>
            </a:r>
            <a:r>
              <a:rPr lang="pt-BR" sz="1100" dirty="0"/>
              <a:t>a </a:t>
            </a:r>
            <a:r>
              <a:rPr lang="pt-BR" sz="1100" dirty="0" smtClean="0"/>
              <a:t>promoção da saúde </a:t>
            </a:r>
            <a:r>
              <a:rPr lang="pt-BR" sz="1100" dirty="0"/>
              <a:t>e </a:t>
            </a:r>
            <a:r>
              <a:rPr lang="pt-BR" sz="1100" dirty="0" smtClean="0"/>
              <a:t>redução das desigualdades sociais, com ênfase </a:t>
            </a:r>
            <a:r>
              <a:rPr lang="pt-BR" sz="1100" dirty="0"/>
              <a:t>no </a:t>
            </a:r>
            <a:r>
              <a:rPr lang="pt-BR" sz="1100" dirty="0" smtClean="0"/>
              <a:t>Programa </a:t>
            </a:r>
            <a:r>
              <a:rPr lang="pt-BR" sz="1100" dirty="0"/>
              <a:t>de </a:t>
            </a:r>
            <a:r>
              <a:rPr lang="pt-BR" sz="1100" dirty="0" smtClean="0"/>
              <a:t>Aceleração </a:t>
            </a:r>
            <a:r>
              <a:rPr lang="pt-BR" sz="1100" dirty="0"/>
              <a:t>do </a:t>
            </a:r>
            <a:r>
              <a:rPr lang="pt-BR" sz="1100" dirty="0" smtClean="0"/>
              <a:t>Crescimento (PAC).</a:t>
            </a:r>
            <a:endParaRPr lang="pt-BR" sz="1100" dirty="0"/>
          </a:p>
        </p:txBody>
      </p:sp>
      <p:cxnSp>
        <p:nvCxnSpPr>
          <p:cNvPr id="11" name="Conector reto 10"/>
          <p:cNvCxnSpPr/>
          <p:nvPr/>
        </p:nvCxnSpPr>
        <p:spPr>
          <a:xfrm flipH="1">
            <a:off x="4427984" y="3473239"/>
            <a:ext cx="144016" cy="293232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ângulo de cantos arredondados 12"/>
          <p:cNvSpPr/>
          <p:nvPr/>
        </p:nvSpPr>
        <p:spPr>
          <a:xfrm>
            <a:off x="3312015" y="116632"/>
            <a:ext cx="2231938" cy="432048"/>
          </a:xfrm>
          <a:prstGeom prst="roundRect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209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80120"/>
          </a:xfrm>
        </p:spPr>
        <p:txBody>
          <a:bodyPr/>
          <a:lstStyle/>
          <a:p>
            <a:r>
              <a:rPr lang="pt-BR" b="1" dirty="0" smtClean="0"/>
              <a:t>FASES DE IMPLEMENTAÇÃO DAS REDES DE ATENÇÃO À  SAÚDE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5058" name="Picture 2" descr="http://portal.saude.gov.br/portal/arquivos/jpg/fluxo_fases_RA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820472" cy="492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ítulo 1"/>
          <p:cNvSpPr>
            <a:spLocks noGrp="1"/>
          </p:cNvSpPr>
          <p:nvPr>
            <p:ph type="ctrTitle"/>
          </p:nvPr>
        </p:nvSpPr>
        <p:spPr>
          <a:xfrm>
            <a:off x="179388" y="44450"/>
            <a:ext cx="8856662" cy="765175"/>
          </a:xfrm>
        </p:spPr>
        <p:txBody>
          <a:bodyPr anchor="t"/>
          <a:lstStyle/>
          <a:p>
            <a:endParaRPr lang="pt-BR" smtClean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388" y="1341438"/>
            <a:ext cx="8856662" cy="489585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0483" name="Imagem 6" descr="cidade_REDE_DE_ATENCAO_URGENCIA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3995936" y="260648"/>
            <a:ext cx="352839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REDE DE ATENÇÃO À SAÚDE - RAS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ítulo 1"/>
          <p:cNvSpPr>
            <a:spLocks noGrp="1"/>
          </p:cNvSpPr>
          <p:nvPr>
            <p:ph type="title"/>
          </p:nvPr>
        </p:nvSpPr>
        <p:spPr>
          <a:xfrm>
            <a:off x="179388" y="44450"/>
            <a:ext cx="8856662" cy="765175"/>
          </a:xfrm>
        </p:spPr>
        <p:txBody>
          <a:bodyPr anchor="t"/>
          <a:lstStyle/>
          <a:p>
            <a:endParaRPr lang="pt-BR" smtClean="0"/>
          </a:p>
        </p:txBody>
      </p:sp>
      <p:pic>
        <p:nvPicPr>
          <p:cNvPr id="4" name="Espaço Reservado para Conteúdo 3" descr="fundocegonh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Imagem 6" descr="centro de parto norma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4362450"/>
            <a:ext cx="29114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 descr="domicili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3488" y="357188"/>
            <a:ext cx="3068637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m 9" descr="maternidade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9825" y="3143250"/>
            <a:ext cx="29956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ambulancia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25" y="0"/>
            <a:ext cx="8001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m 13" descr="logo_rede_cegonha_transp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468313" y="4402138"/>
            <a:ext cx="3500438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m 11" descr="unidade basica de saud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50" y="500063"/>
            <a:ext cx="3090863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m 10" descr="maternidade de risco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95750" y="1979613"/>
            <a:ext cx="3741738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 descr="casa da gestante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47825" y="3003550"/>
            <a:ext cx="2133600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83904E-6 C -0.00261 0.00347 -0.00573 0.00555 -0.00834 0.00902 C -0.01476 0.01758 -0.0066 0.01272 -0.01511 0.01642 C -0.01858 0.02313 -0.02049 0.0229 -0.02604 0.02544 C -0.03021 0.03377 -0.03802 0.03723 -0.04531 0.04001 C -0.05087 0.0451 -0.05538 0.04995 -0.06164 0.05296 C -0.06806 0.06522 -0.06041 0.05296 -0.06858 0.06013 C -0.08229 0.07239 -0.06407 0.0599 -0.07674 0.06938 C -0.08125 0.07262 -0.08611 0.07516 -0.09045 0.0784 C -0.0967 0.08303 -0.10018 0.08811 -0.10695 0.09112 C -0.11285 0.09644 -0.11789 0.10361 -0.12466 0.10569 C -0.12848 0.10893 -0.13316 0.10985 -0.13698 0.11309 C -0.14462 0.1198 -0.14931 0.12211 -0.15764 0.12581 C -0.17136 0.13853 -0.15035 0.12003 -0.16719 0.13136 C -0.1842 0.14269 -0.16893 0.13622 -0.17952 0.14038 C -0.18907 0.14894 -0.19879 0.15749 -0.20834 0.16605 C -0.2099 0.16744 -0.21077 0.17021 -0.21233 0.1716 C -0.21476 0.17368 -0.21789 0.17391 -0.22066 0.17507 C -0.22205 0.17623 -0.22309 0.17784 -0.22466 0.17877 C -0.22726 0.18039 -0.23299 0.18247 -0.23299 0.18247 C -0.2375 0.18663 -0.23872 0.19103 -0.24393 0.19334 C -0.24705 0.19611 -0.25764 0.20305 -0.26042 0.20606 C -0.26198 0.20768 -0.26285 0.20999 -0.26441 0.21161 C -0.26702 0.21439 -0.26997 0.21647 -0.27275 0.21901 C -0.27657 0.22225 -0.28507 0.22618 -0.28507 0.22618 C -0.29219 0.23289 -0.30139 0.23566 -0.30973 0.2389 C -0.3165 0.24838 -0.32622 0.25648 -0.33559 0.26087 C -0.34688 0.2759 -0.36164 0.28145 -0.37674 0.28654 C -0.3849 0.29325 -0.39479 0.29672 -0.40417 0.29926 C -0.40556 0.30042 -0.40677 0.30204 -0.40834 0.30296 C -0.40955 0.30389 -0.41129 0.30342 -0.41233 0.30481 C -0.41337 0.3062 -0.41285 0.30874 -0.41372 0.31013 C -0.41476 0.31175 -0.4165 0.31267 -0.41789 0.31383 C -0.42379 0.32562 -0.43646 0.33834 -0.4467 0.34297 C -0.44966 0.34574 -0.45191 0.34968 -0.45486 0.35222 C -0.45608 0.35338 -0.45764 0.35315 -0.45903 0.35407 C -0.4632 0.35685 -0.46719 0.36055 -0.47136 0.36309 C -0.47604 0.36587 -0.48316 0.36679 -0.48768 0.37049 C -0.49219 0.37419 -0.49636 0.3772 -0.50139 0.37951 C -0.50226 0.38136 -0.50278 0.3839 -0.50417 0.38506 C -0.50573 0.38645 -0.50799 0.38599 -0.50973 0.38691 C -0.51111 0.38784 -0.51233 0.38945 -0.51372 0.39038 C -0.51511 0.3913 -0.5165 0.39154 -0.51789 0.39223 C -0.51927 0.39408 -0.52049 0.39639 -0.52205 0.39778 C -0.52327 0.39894 -0.525 0.39847 -0.52604 0.39963 C -0.52726 0.40102 -0.52743 0.40379 -0.52882 0.40518 C -0.53229 0.40865 -0.53698 0.40865 -0.54115 0.4105 C -0.54271 0.41119 -0.54375 0.41327 -0.54532 0.4142 C -0.55434 0.42044 -0.56389 0.42784 -0.57396 0.43062 C -0.57848 0.43455 -0.58264 0.43756 -0.58768 0.43964 C -0.59584 0.44681 -0.60313 0.45375 -0.61233 0.45791 C -0.6191 0.46693 -0.62848 0.4704 -0.63698 0.47618 C -0.64375 0.4808 -0.64809 0.48982 -0.65486 0.49445 C -0.65782 0.49653 -0.66129 0.49676 -0.66441 0.49815 C -0.66789 0.50486 -0.66979 0.50463 -0.67535 0.50717 C -0.67674 0.51272 -0.6783 0.52451 -0.68229 0.52914 C -0.68473 0.53215 -0.69045 0.53654 -0.69045 0.53654 C -0.69323 0.54209 -0.69462 0.54741 -0.6974 0.55296 C -0.69775 0.55481 -0.69792 0.55666 -0.69861 0.55828 C -0.69931 0.56036 -0.70174 0.56175 -0.70139 0.56383 C -0.70122 0.56522 -0.69045 0.57169 -0.68907 0.57285 C -0.68577 0.57932 -0.68368 0.58141 -0.67813 0.58395 C -0.67622 0.59112 -0.67396 0.59251 -0.66858 0.59482 C -0.66146 0.6043 -0.65834 0.60222 -0.64792 0.60037 C -0.64653 0.59968 -0.64514 0.59945 -0.64393 0.59852 C -0.64236 0.5976 -0.64132 0.59574 -0.63976 0.59482 C -0.63716 0.5932 -0.6316 0.59112 -0.6316 0.59112 C -0.629 0.58788 -0.62552 0.5858 -0.62327 0.5821 C -0.6224 0.58048 -0.62275 0.57817 -0.62205 0.57655 C -0.62136 0.5747 -0.61927 0.57123 -0.61927 0.57123 L -0.64115 0.59482 " pathEditMode="relative" ptsTypes="fffffffffffffffffffffffffffffffffffffffffffffffffffffffffffffffffffffAA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Imagem 3" descr="CIDADE_RSM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m 7" descr="fundo rede atençã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m 11" descr="UP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3357563"/>
            <a:ext cx="36417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Imagem 12" descr="caminhã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608364">
            <a:off x="60325" y="2279650"/>
            <a:ext cx="990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Imagem 13" descr="carrinho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6450" y="6224588"/>
            <a:ext cx="67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 descr="central de regulação SAMU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6138" y="595313"/>
            <a:ext cx="22352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m 15" descr="ambulancia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43900" y="1516063"/>
            <a:ext cx="8001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m 8" descr="hospital geral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20638" y="0"/>
            <a:ext cx="3368676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m 9" descr="unidade basica de saude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46825" y="2439988"/>
            <a:ext cx="27051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m 10" descr="unidade de saude c sala de estabilização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73475" y="4392613"/>
            <a:ext cx="372745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m 19" descr="atenção domiciliar certo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438" y="4911725"/>
            <a:ext cx="1627187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Imagem 20" descr="assinatura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43688" y="6284913"/>
            <a:ext cx="2560637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aixaDeTexto 21"/>
          <p:cNvSpPr txBox="1">
            <a:spLocks noChangeArrowheads="1"/>
          </p:cNvSpPr>
          <p:nvPr/>
        </p:nvSpPr>
        <p:spPr bwMode="auto">
          <a:xfrm>
            <a:off x="2955925" y="84138"/>
            <a:ext cx="5162550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pt-BR" b="1" dirty="0" smtClean="0">
                <a:solidFill>
                  <a:srgbClr val="17375E"/>
                </a:solidFill>
                <a:latin typeface="+mn-lt"/>
              </a:rPr>
              <a:t>REDE DE ATENÇÃO ÀS URGÊNCIAS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4809 0.0451 C -0.05087 0.04626 -0.05347 0.04741 -0.05625 0.04857 C -0.05764 0.04926 -0.06042 0.05042 -0.06042 0.05042 C -0.075 0.06383 -0.05451 0.04556 -0.06858 0.05597 C -0.07465 0.06036 -0.07865 0.06591 -0.08507 0.06869 C -0.10052 0.08303 -0.11615 0.10616 -0.13437 0.11425 C -0.1441 0.12304 -0.13941 0.12049 -0.14809 0.1235 C -0.15226 0.12743 -0.15573 0.12859 -0.16042 0.13067 C -0.16493 0.13691 -0.17066 0.14085 -0.17674 0.14362 C -0.18056 0.15102 -0.18611 0.15218 -0.19184 0.15634 C -0.19236 0.1568 -0.20191 0.16513 -0.20417 0.16721 C -0.20538 0.16837 -0.20712 0.16813 -0.20833 0.16906 C -0.21267 0.1723 -0.21615 0.17739 -0.22066 0.17993 C -0.22326 0.18155 -0.22882 0.18363 -0.22882 0.18363 C -0.23264 0.19126 -0.23819 0.19496 -0.24392 0.20005 C -0.26198 0.21601 -0.24514 0.20838 -0.25625 0.21277 C -0.26302 0.22572 -0.25382 0.21023 -0.26719 0.22202 C -0.27361 0.22757 -0.28212 0.23335 -0.28767 0.24029 C -0.2941 0.24862 -0.29045 0.24445 -0.3 0.25301 C -0.30278 0.25555 -0.30851 0.26041 -0.30851 0.26041 C -0.31215 0.26758 -0.31771 0.26989 -0.32344 0.27498 C -0.325 0.27637 -0.32587 0.27891 -0.32743 0.2803 C -0.3309 0.28331 -0.33594 0.28585 -0.33976 0.2877 C -0.34514 0.29857 -0.33941 0.28955 -0.3467 0.29487 C -0.36181 0.30597 -0.34913 0.29973 -0.35903 0.30412 C -0.3625 0.31106 -0.36806 0.31406 -0.37413 0.31684 C -0.37708 0.31961 -0.37917 0.32378 -0.38229 0.32609 C -0.38472 0.32794 -0.39045 0.32956 -0.39045 0.32956 C -0.39635 0.34159 -0.40799 0.34529 -0.41788 0.34968 C -0.42257 0.35176 -0.42604 0.35731 -0.43021 0.36078 C -0.4316 0.36194 -0.43437 0.36425 -0.43437 0.36425 C -0.43941 0.37419 -0.43437 0.36679 -0.44115 0.37165 C -0.4441 0.37373 -0.44948 0.37882 -0.44948 0.37882 C -0.45347 0.38715 -0.45851 0.38923 -0.46441 0.39362 C -0.47153 0.39871 -0.47743 0.40472 -0.48507 0.40819 C -0.48889 0.41582 -0.49444 0.41952 -0.5 0.42461 C -0.51198 0.43571 -0.52344 0.44566 -0.53715 0.4519 C -0.54323 0.45468 -0.54757 0.46208 -0.55347 0.46462 C -0.55625 0.46578 -0.56181 0.46832 -0.56181 0.46832 C -0.58056 0.48566 -0.59809 0.48728 -0.61927 0.49561 C -0.62986 0.49492 -0.6533 0.49445 -0.66441 0.48474 C -0.67049 0.47942 -0.675 0.47364 -0.6809 0.46832 C -0.68177 0.46647 -0.68229 0.46393 -0.68368 0.46277 C -0.68507 0.46161 -0.69948 0.45444 -0.70139 0.45375 C -0.70556 0.4482 -0.70937 0.44774 -0.71372 0.44288 C -0.71823 0.43802 -0.71997 0.43247 -0.72483 0.42808 C -0.72569 0.42623 -0.72743 0.42276 -0.72743 0.42276 " pathEditMode="relative" ptsTypes="ffffffffffffffffffffffffffffffffffffffffffffffA">
                                      <p:cBhvr>
                                        <p:cTn id="3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2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150"/>
            <a:ext cx="91440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Oval 1270"/>
          <p:cNvSpPr>
            <a:spLocks noChangeArrowheads="1"/>
          </p:cNvSpPr>
          <p:nvPr/>
        </p:nvSpPr>
        <p:spPr bwMode="auto">
          <a:xfrm>
            <a:off x="467544" y="3861048"/>
            <a:ext cx="144462" cy="1444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29" name="Oval 1272"/>
          <p:cNvSpPr>
            <a:spLocks noChangeArrowheads="1"/>
          </p:cNvSpPr>
          <p:nvPr/>
        </p:nvSpPr>
        <p:spPr bwMode="auto">
          <a:xfrm>
            <a:off x="539552" y="6165304"/>
            <a:ext cx="142875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30" name="Oval 1273"/>
          <p:cNvSpPr>
            <a:spLocks noChangeArrowheads="1"/>
          </p:cNvSpPr>
          <p:nvPr/>
        </p:nvSpPr>
        <p:spPr bwMode="auto">
          <a:xfrm>
            <a:off x="467544" y="4077072"/>
            <a:ext cx="142875" cy="144462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31" name="Oval 1274"/>
          <p:cNvSpPr>
            <a:spLocks noChangeArrowheads="1"/>
          </p:cNvSpPr>
          <p:nvPr/>
        </p:nvSpPr>
        <p:spPr bwMode="auto">
          <a:xfrm>
            <a:off x="468313" y="3573463"/>
            <a:ext cx="142875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 b="1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1032" name="Oval 1280"/>
          <p:cNvSpPr>
            <a:spLocks noChangeArrowheads="1"/>
          </p:cNvSpPr>
          <p:nvPr/>
        </p:nvSpPr>
        <p:spPr bwMode="auto">
          <a:xfrm>
            <a:off x="4284663" y="1484313"/>
            <a:ext cx="141287" cy="1301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33" name="Oval 1281"/>
          <p:cNvSpPr>
            <a:spLocks noChangeArrowheads="1"/>
          </p:cNvSpPr>
          <p:nvPr/>
        </p:nvSpPr>
        <p:spPr bwMode="auto">
          <a:xfrm>
            <a:off x="7596188" y="2060575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34" name="Oval 1287"/>
          <p:cNvSpPr>
            <a:spLocks noChangeArrowheads="1"/>
          </p:cNvSpPr>
          <p:nvPr/>
        </p:nvSpPr>
        <p:spPr bwMode="auto">
          <a:xfrm>
            <a:off x="467544" y="5373216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35" name="Text Box 1299"/>
          <p:cNvSpPr txBox="1">
            <a:spLocks noChangeArrowheads="1"/>
          </p:cNvSpPr>
          <p:nvPr/>
        </p:nvSpPr>
        <p:spPr bwMode="auto">
          <a:xfrm>
            <a:off x="971550" y="0"/>
            <a:ext cx="6696075" cy="946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pt-BR" sz="2800" b="1" dirty="0">
                <a:latin typeface="Times New Roman" pitchFamily="16" charset="0"/>
                <a:cs typeface="Arial" charset="0"/>
              </a:rPr>
              <a:t>Consolidação Rede aprovada  na CIB em </a:t>
            </a:r>
            <a:r>
              <a:rPr lang="pt-BR" sz="2800" b="1" dirty="0" smtClean="0">
                <a:latin typeface="Times New Roman" pitchFamily="16" charset="0"/>
                <a:cs typeface="Arial" charset="0"/>
              </a:rPr>
              <a:t>04.08.2010 e Portaria 2541, de 08.11.12</a:t>
            </a:r>
            <a:endParaRPr lang="pt-BR" sz="2800" b="1" dirty="0">
              <a:latin typeface="Times New Roman" pitchFamily="16" charset="0"/>
              <a:cs typeface="Arial" charset="0"/>
            </a:endParaRPr>
          </a:p>
        </p:txBody>
      </p:sp>
      <p:sp>
        <p:nvSpPr>
          <p:cNvPr id="1036" name="Text Box 1300"/>
          <p:cNvSpPr txBox="1">
            <a:spLocks noChangeArrowheads="1"/>
          </p:cNvSpPr>
          <p:nvPr/>
        </p:nvSpPr>
        <p:spPr bwMode="auto">
          <a:xfrm>
            <a:off x="827088" y="3284538"/>
            <a:ext cx="7705352" cy="313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pt-BR" sz="1400" dirty="0">
                <a:cs typeface="Arial" charset="0"/>
              </a:rPr>
              <a:t>Hospital de Referencia de Atenção ao Trauma adulto </a:t>
            </a:r>
            <a:r>
              <a:rPr lang="pt-BR" sz="1400" dirty="0" smtClean="0">
                <a:cs typeface="Arial" charset="0"/>
              </a:rPr>
              <a:t>II- Especializado Tipo II, AVC integral - HMSJ</a:t>
            </a:r>
            <a:endParaRPr lang="pt-BR" sz="1400" dirty="0"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pt-BR" sz="1400" dirty="0">
                <a:cs typeface="Arial" charset="0"/>
              </a:rPr>
              <a:t>Hospital de Referencia de Atenção ao Trauma Infantil  </a:t>
            </a:r>
            <a:r>
              <a:rPr lang="pt-BR" sz="1400" dirty="0" smtClean="0">
                <a:cs typeface="Arial" charset="0"/>
              </a:rPr>
              <a:t>II – Especializado Trauma e AVC Infantil- HJAF</a:t>
            </a:r>
            <a:endParaRPr lang="pt-BR" sz="1400" dirty="0"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pt-BR" sz="1400" dirty="0">
                <a:cs typeface="Arial" charset="0"/>
              </a:rPr>
              <a:t>Hospital de Referencia de Atenção ao Trauma </a:t>
            </a:r>
            <a:r>
              <a:rPr lang="pt-BR" sz="1400" dirty="0" smtClean="0">
                <a:cs typeface="Arial" charset="0"/>
              </a:rPr>
              <a:t>II - SES</a:t>
            </a:r>
            <a:endParaRPr lang="pt-BR" sz="1400" dirty="0"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pt-BR" sz="1400" dirty="0">
                <a:cs typeface="Arial" charset="0"/>
              </a:rPr>
              <a:t>Hospital de Referencia de Atenção ao Trauma  </a:t>
            </a:r>
            <a:r>
              <a:rPr lang="pt-BR" sz="1400" dirty="0" smtClean="0">
                <a:cs typeface="Arial" charset="0"/>
              </a:rPr>
              <a:t>I - SES</a:t>
            </a:r>
            <a:endParaRPr lang="pt-BR" sz="1400" dirty="0"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pt-BR" sz="1400" dirty="0">
                <a:cs typeface="Arial" charset="0"/>
              </a:rPr>
              <a:t>Hospital Referência  em Atenção Cardiovascular  </a:t>
            </a:r>
            <a:r>
              <a:rPr lang="pt-BR" sz="1400" dirty="0" smtClean="0">
                <a:cs typeface="Arial" charset="0"/>
              </a:rPr>
              <a:t>II – Especializado tipo II IAM - HRHDS</a:t>
            </a:r>
            <a:endParaRPr lang="pt-BR" sz="1400" dirty="0"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pt-BR" sz="1400" dirty="0">
                <a:cs typeface="Arial" charset="0"/>
              </a:rPr>
              <a:t>Hospital Referencia em Atenção Cardiovascular  </a:t>
            </a:r>
            <a:r>
              <a:rPr lang="pt-BR" sz="1400" dirty="0" smtClean="0">
                <a:cs typeface="Arial" charset="0"/>
              </a:rPr>
              <a:t>II - SES</a:t>
            </a:r>
            <a:endParaRPr lang="pt-BR" sz="1400" dirty="0"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pt-BR" sz="1400" dirty="0">
                <a:cs typeface="Arial" charset="0"/>
              </a:rPr>
              <a:t>Hospital Referencia em Atenção Cardiovascular  </a:t>
            </a:r>
            <a:r>
              <a:rPr lang="pt-BR" sz="1400" dirty="0" smtClean="0">
                <a:cs typeface="Arial" charset="0"/>
              </a:rPr>
              <a:t>I – SES (mesmo da </a:t>
            </a:r>
            <a:r>
              <a:rPr lang="pt-BR" sz="1400" dirty="0" err="1" smtClean="0">
                <a:cs typeface="Arial" charset="0"/>
              </a:rPr>
              <a:t>cárdio</a:t>
            </a:r>
            <a:r>
              <a:rPr lang="pt-BR" sz="1400" dirty="0" smtClean="0">
                <a:cs typeface="Arial" charset="0"/>
              </a:rPr>
              <a:t>)</a:t>
            </a:r>
            <a:endParaRPr lang="pt-BR" sz="1400" dirty="0">
              <a:cs typeface="Arial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pt-BR" sz="1400" dirty="0">
                <a:cs typeface="Arial" charset="0"/>
              </a:rPr>
              <a:t>Unidade de tratamento primário  Cardiovascular </a:t>
            </a:r>
            <a:r>
              <a:rPr lang="pt-BR" sz="1400" dirty="0" smtClean="0">
                <a:cs typeface="Arial" charset="0"/>
              </a:rPr>
              <a:t>e AVC (Salas de Estabilização e Pontos Primários SES:.....)</a:t>
            </a:r>
            <a:endParaRPr lang="pt-BR" sz="1400" dirty="0">
              <a:cs typeface="Arial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pt-BR" sz="1400" dirty="0">
                <a:cs typeface="Arial" charset="0"/>
              </a:rPr>
              <a:t>Hospital Retaguarda  (</a:t>
            </a:r>
            <a:r>
              <a:rPr lang="pt-BR" sz="1400" dirty="0" err="1">
                <a:cs typeface="Arial" charset="0"/>
              </a:rPr>
              <a:t>Bethesda</a:t>
            </a:r>
            <a:r>
              <a:rPr lang="pt-BR" sz="1400" dirty="0">
                <a:cs typeface="Arial" charset="0"/>
              </a:rPr>
              <a:t>,,  Três </a:t>
            </a:r>
            <a:r>
              <a:rPr lang="pt-BR" sz="1400" dirty="0" smtClean="0">
                <a:cs typeface="Arial" charset="0"/>
              </a:rPr>
              <a:t>Barras, São Francisco, </a:t>
            </a:r>
            <a:r>
              <a:rPr lang="pt-BR" sz="1400" dirty="0" err="1" smtClean="0">
                <a:cs typeface="Arial" charset="0"/>
              </a:rPr>
              <a:t>Guaramirim</a:t>
            </a:r>
            <a:r>
              <a:rPr lang="pt-BR" sz="1400" dirty="0" smtClean="0">
                <a:cs typeface="Arial" charset="0"/>
              </a:rPr>
              <a:t>)</a:t>
            </a:r>
            <a:endParaRPr lang="pt-BR" sz="1400" dirty="0">
              <a:cs typeface="Arial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pt-BR" sz="1400" dirty="0">
                <a:cs typeface="Arial" charset="0"/>
              </a:rPr>
              <a:t>Hospital </a:t>
            </a:r>
            <a:r>
              <a:rPr lang="pt-BR" sz="1400" dirty="0" smtClean="0">
                <a:cs typeface="Arial" charset="0"/>
              </a:rPr>
              <a:t> Especializado Nível II  (Portas de Entrada: HRHDS,  HMSJ, HJAF, HMSJ Jaraguá)</a:t>
            </a:r>
            <a:endParaRPr lang="pt-BR" sz="1400" dirty="0">
              <a:cs typeface="Arial" charset="0"/>
            </a:endParaRPr>
          </a:p>
        </p:txBody>
      </p:sp>
      <p:sp>
        <p:nvSpPr>
          <p:cNvPr id="1038" name="Oval 1303"/>
          <p:cNvSpPr>
            <a:spLocks noChangeArrowheads="1"/>
          </p:cNvSpPr>
          <p:nvPr/>
        </p:nvSpPr>
        <p:spPr bwMode="auto">
          <a:xfrm>
            <a:off x="467544" y="4365104"/>
            <a:ext cx="142875" cy="144462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39" name="Oval 1306"/>
          <p:cNvSpPr>
            <a:spLocks noChangeArrowheads="1"/>
          </p:cNvSpPr>
          <p:nvPr/>
        </p:nvSpPr>
        <p:spPr bwMode="auto">
          <a:xfrm>
            <a:off x="7885113" y="1484313"/>
            <a:ext cx="142875" cy="142875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40" name="Oval 1287"/>
          <p:cNvSpPr>
            <a:spLocks noChangeArrowheads="1"/>
          </p:cNvSpPr>
          <p:nvPr/>
        </p:nvSpPr>
        <p:spPr bwMode="auto">
          <a:xfrm>
            <a:off x="7885113" y="1916113"/>
            <a:ext cx="144462" cy="144462"/>
          </a:xfrm>
          <a:prstGeom prst="ellipse">
            <a:avLst/>
          </a:prstGeom>
          <a:solidFill>
            <a:srgbClr val="EAEAE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41" name="Oval 1270"/>
          <p:cNvSpPr>
            <a:spLocks noChangeArrowheads="1"/>
          </p:cNvSpPr>
          <p:nvPr/>
        </p:nvSpPr>
        <p:spPr bwMode="auto">
          <a:xfrm>
            <a:off x="467544" y="4653136"/>
            <a:ext cx="142875" cy="144463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42" name="Oval 1281"/>
          <p:cNvSpPr>
            <a:spLocks noChangeArrowheads="1"/>
          </p:cNvSpPr>
          <p:nvPr/>
        </p:nvSpPr>
        <p:spPr bwMode="auto">
          <a:xfrm>
            <a:off x="7956550" y="220503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200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1043" name="Oval 1281"/>
          <p:cNvSpPr>
            <a:spLocks noChangeArrowheads="1"/>
          </p:cNvSpPr>
          <p:nvPr/>
        </p:nvSpPr>
        <p:spPr bwMode="auto">
          <a:xfrm>
            <a:off x="468313" y="33575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1600">
              <a:latin typeface="Times New Roman" pitchFamily="16" charset="0"/>
              <a:cs typeface="Arial" charset="0"/>
            </a:endParaRPr>
          </a:p>
        </p:txBody>
      </p:sp>
      <p:sp>
        <p:nvSpPr>
          <p:cNvPr id="1045" name="Oval 1287"/>
          <p:cNvSpPr>
            <a:spLocks noChangeArrowheads="1"/>
          </p:cNvSpPr>
          <p:nvPr/>
        </p:nvSpPr>
        <p:spPr bwMode="auto">
          <a:xfrm>
            <a:off x="467544" y="5877272"/>
            <a:ext cx="216024" cy="72008"/>
          </a:xfrm>
          <a:prstGeom prst="ellipse">
            <a:avLst/>
          </a:prstGeom>
          <a:solidFill>
            <a:srgbClr val="EAEAE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48" name="Oval 1273"/>
          <p:cNvSpPr>
            <a:spLocks noChangeArrowheads="1"/>
          </p:cNvSpPr>
          <p:nvPr/>
        </p:nvSpPr>
        <p:spPr bwMode="auto">
          <a:xfrm>
            <a:off x="6659563" y="2133600"/>
            <a:ext cx="142875" cy="144463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49" name="Oval 1301"/>
          <p:cNvSpPr>
            <a:spLocks noChangeArrowheads="1"/>
          </p:cNvSpPr>
          <p:nvPr/>
        </p:nvSpPr>
        <p:spPr bwMode="auto">
          <a:xfrm>
            <a:off x="6372225" y="2060575"/>
            <a:ext cx="142875" cy="142875"/>
          </a:xfrm>
          <a:prstGeom prst="ellipse">
            <a:avLst/>
          </a:prstGeom>
          <a:solidFill>
            <a:srgbClr val="B7A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50" name="Oval 1287"/>
          <p:cNvSpPr>
            <a:spLocks noChangeArrowheads="1"/>
          </p:cNvSpPr>
          <p:nvPr/>
        </p:nvSpPr>
        <p:spPr bwMode="auto">
          <a:xfrm>
            <a:off x="6732588" y="1268413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1051" name="Oval 1287"/>
          <p:cNvSpPr>
            <a:spLocks noChangeArrowheads="1"/>
          </p:cNvSpPr>
          <p:nvPr/>
        </p:nvSpPr>
        <p:spPr bwMode="auto">
          <a:xfrm>
            <a:off x="5580063" y="2060575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3</a:t>
            </a:r>
          </a:p>
        </p:txBody>
      </p:sp>
      <p:sp>
        <p:nvSpPr>
          <p:cNvPr id="1052" name="Oval 1287"/>
          <p:cNvSpPr>
            <a:spLocks noChangeArrowheads="1"/>
          </p:cNvSpPr>
          <p:nvPr/>
        </p:nvSpPr>
        <p:spPr bwMode="auto">
          <a:xfrm>
            <a:off x="4427538" y="2276475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1053" name="Oval 1301"/>
          <p:cNvSpPr>
            <a:spLocks noChangeArrowheads="1"/>
          </p:cNvSpPr>
          <p:nvPr/>
        </p:nvSpPr>
        <p:spPr bwMode="auto">
          <a:xfrm>
            <a:off x="4787900" y="1628775"/>
            <a:ext cx="142875" cy="1428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54" name="Oval 1301"/>
          <p:cNvSpPr>
            <a:spLocks noChangeArrowheads="1"/>
          </p:cNvSpPr>
          <p:nvPr/>
        </p:nvSpPr>
        <p:spPr bwMode="auto">
          <a:xfrm>
            <a:off x="3635375" y="2924175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1055" name="Oval 1287"/>
          <p:cNvSpPr>
            <a:spLocks noChangeArrowheads="1"/>
          </p:cNvSpPr>
          <p:nvPr/>
        </p:nvSpPr>
        <p:spPr bwMode="auto">
          <a:xfrm>
            <a:off x="3492500" y="1989138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1056" name="Oval 1301"/>
          <p:cNvSpPr>
            <a:spLocks noChangeArrowheads="1"/>
          </p:cNvSpPr>
          <p:nvPr/>
        </p:nvSpPr>
        <p:spPr bwMode="auto">
          <a:xfrm>
            <a:off x="2987675" y="2565400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1057" name="Oval 1301"/>
          <p:cNvSpPr>
            <a:spLocks noChangeArrowheads="1"/>
          </p:cNvSpPr>
          <p:nvPr/>
        </p:nvSpPr>
        <p:spPr bwMode="auto">
          <a:xfrm>
            <a:off x="3276600" y="1484313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38" name="Oval 1287"/>
          <p:cNvSpPr>
            <a:spLocks noChangeArrowheads="1"/>
          </p:cNvSpPr>
          <p:nvPr/>
        </p:nvSpPr>
        <p:spPr bwMode="auto">
          <a:xfrm>
            <a:off x="467544" y="5013176"/>
            <a:ext cx="142875" cy="144463"/>
          </a:xfrm>
          <a:prstGeom prst="ellipse">
            <a:avLst/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pt-BR" sz="2000">
              <a:ln>
                <a:solidFill>
                  <a:srgbClr val="FF3300"/>
                </a:solidFill>
              </a:ln>
              <a:latin typeface="Times New Roman" pitchFamily="18" charset="0"/>
            </a:endParaRPr>
          </a:p>
        </p:txBody>
      </p:sp>
      <p:sp>
        <p:nvSpPr>
          <p:cNvPr id="2" name="Oval 1287"/>
          <p:cNvSpPr>
            <a:spLocks noChangeArrowheads="1"/>
          </p:cNvSpPr>
          <p:nvPr/>
        </p:nvSpPr>
        <p:spPr bwMode="auto">
          <a:xfrm>
            <a:off x="6011863" y="1628775"/>
            <a:ext cx="142875" cy="144463"/>
          </a:xfrm>
          <a:prstGeom prst="ellipse">
            <a:avLst/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pt-BR" sz="2000">
              <a:ln>
                <a:solidFill>
                  <a:srgbClr val="FF3300"/>
                </a:solidFill>
              </a:ln>
              <a:latin typeface="Times New Roman" pitchFamily="18" charset="0"/>
            </a:endParaRPr>
          </a:p>
        </p:txBody>
      </p:sp>
      <p:sp>
        <p:nvSpPr>
          <p:cNvPr id="1060" name="Oval 1301"/>
          <p:cNvSpPr>
            <a:spLocks noChangeArrowheads="1"/>
          </p:cNvSpPr>
          <p:nvPr/>
        </p:nvSpPr>
        <p:spPr bwMode="auto">
          <a:xfrm>
            <a:off x="7164388" y="2565400"/>
            <a:ext cx="142875" cy="1428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61" name="Oval 1287"/>
          <p:cNvSpPr>
            <a:spLocks noChangeArrowheads="1"/>
          </p:cNvSpPr>
          <p:nvPr/>
        </p:nvSpPr>
        <p:spPr bwMode="auto">
          <a:xfrm>
            <a:off x="6372225" y="2492375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1062" name="Oval 1287"/>
          <p:cNvSpPr>
            <a:spLocks noChangeArrowheads="1"/>
          </p:cNvSpPr>
          <p:nvPr/>
        </p:nvSpPr>
        <p:spPr bwMode="auto">
          <a:xfrm>
            <a:off x="7524750" y="3141663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1063" name="Oval 1287"/>
          <p:cNvSpPr>
            <a:spLocks noChangeArrowheads="1"/>
          </p:cNvSpPr>
          <p:nvPr/>
        </p:nvSpPr>
        <p:spPr bwMode="auto">
          <a:xfrm>
            <a:off x="7812088" y="2420938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2</a:t>
            </a:r>
          </a:p>
        </p:txBody>
      </p:sp>
      <p:sp>
        <p:nvSpPr>
          <p:cNvPr id="1064" name="Oval 1287"/>
          <p:cNvSpPr>
            <a:spLocks noChangeArrowheads="1"/>
          </p:cNvSpPr>
          <p:nvPr/>
        </p:nvSpPr>
        <p:spPr bwMode="auto">
          <a:xfrm>
            <a:off x="8388350" y="3284538"/>
            <a:ext cx="144463" cy="144462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2</a:t>
            </a:r>
          </a:p>
        </p:txBody>
      </p:sp>
      <p:sp>
        <p:nvSpPr>
          <p:cNvPr id="1065" name="Oval 1287"/>
          <p:cNvSpPr>
            <a:spLocks noChangeArrowheads="1"/>
          </p:cNvSpPr>
          <p:nvPr/>
        </p:nvSpPr>
        <p:spPr bwMode="auto">
          <a:xfrm>
            <a:off x="8532813" y="1557338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3" name="Oval 1287"/>
          <p:cNvSpPr>
            <a:spLocks noChangeArrowheads="1"/>
          </p:cNvSpPr>
          <p:nvPr/>
        </p:nvSpPr>
        <p:spPr bwMode="auto">
          <a:xfrm>
            <a:off x="2339975" y="1557338"/>
            <a:ext cx="142875" cy="144462"/>
          </a:xfrm>
          <a:prstGeom prst="ellipse">
            <a:avLst/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pt-BR" sz="2000">
              <a:ln>
                <a:solidFill>
                  <a:srgbClr val="FF3300"/>
                </a:solidFill>
              </a:ln>
              <a:latin typeface="Times New Roman" pitchFamily="18" charset="0"/>
            </a:endParaRPr>
          </a:p>
        </p:txBody>
      </p:sp>
      <p:sp>
        <p:nvSpPr>
          <p:cNvPr id="1067" name="Oval 1273"/>
          <p:cNvSpPr>
            <a:spLocks noChangeArrowheads="1"/>
          </p:cNvSpPr>
          <p:nvPr/>
        </p:nvSpPr>
        <p:spPr bwMode="auto">
          <a:xfrm>
            <a:off x="2124075" y="1557338"/>
            <a:ext cx="142875" cy="144462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68" name="Oval 1273"/>
          <p:cNvSpPr>
            <a:spLocks noChangeArrowheads="1"/>
          </p:cNvSpPr>
          <p:nvPr/>
        </p:nvSpPr>
        <p:spPr bwMode="auto">
          <a:xfrm>
            <a:off x="1403350" y="1916113"/>
            <a:ext cx="142875" cy="144462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1</a:t>
            </a:r>
          </a:p>
        </p:txBody>
      </p:sp>
      <p:sp>
        <p:nvSpPr>
          <p:cNvPr id="4" name="Oval 1287"/>
          <p:cNvSpPr>
            <a:spLocks noChangeArrowheads="1"/>
          </p:cNvSpPr>
          <p:nvPr/>
        </p:nvSpPr>
        <p:spPr bwMode="auto">
          <a:xfrm>
            <a:off x="900113" y="1989138"/>
            <a:ext cx="142875" cy="144462"/>
          </a:xfrm>
          <a:prstGeom prst="ellipse">
            <a:avLst/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pt-BR" sz="2000">
              <a:ln>
                <a:solidFill>
                  <a:srgbClr val="FF3300"/>
                </a:solidFill>
              </a:ln>
              <a:latin typeface="Times New Roman" pitchFamily="18" charset="0"/>
            </a:endParaRPr>
          </a:p>
        </p:txBody>
      </p:sp>
      <p:sp>
        <p:nvSpPr>
          <p:cNvPr id="1070" name="Oval 1287"/>
          <p:cNvSpPr>
            <a:spLocks noChangeArrowheads="1"/>
          </p:cNvSpPr>
          <p:nvPr/>
        </p:nvSpPr>
        <p:spPr bwMode="auto">
          <a:xfrm>
            <a:off x="8748713" y="2060575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3</a:t>
            </a:r>
          </a:p>
        </p:txBody>
      </p:sp>
      <p:sp>
        <p:nvSpPr>
          <p:cNvPr id="5" name="Oval 1287"/>
          <p:cNvSpPr>
            <a:spLocks noChangeArrowheads="1"/>
          </p:cNvSpPr>
          <p:nvPr/>
        </p:nvSpPr>
        <p:spPr bwMode="auto">
          <a:xfrm>
            <a:off x="4356100" y="1196975"/>
            <a:ext cx="142875" cy="144463"/>
          </a:xfrm>
          <a:prstGeom prst="ellipse">
            <a:avLst/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pt-BR" sz="2000">
              <a:ln>
                <a:solidFill>
                  <a:srgbClr val="FF3300"/>
                </a:solidFill>
              </a:ln>
              <a:latin typeface="Times New Roman" pitchFamily="18" charset="0"/>
            </a:endParaRPr>
          </a:p>
        </p:txBody>
      </p:sp>
      <p:sp>
        <p:nvSpPr>
          <p:cNvPr id="1072" name="Oval 1301"/>
          <p:cNvSpPr>
            <a:spLocks noChangeArrowheads="1"/>
          </p:cNvSpPr>
          <p:nvPr/>
        </p:nvSpPr>
        <p:spPr bwMode="auto">
          <a:xfrm>
            <a:off x="1042988" y="2276475"/>
            <a:ext cx="142875" cy="142875"/>
          </a:xfrm>
          <a:prstGeom prst="ellipse">
            <a:avLst/>
          </a:prstGeom>
          <a:solidFill>
            <a:srgbClr val="B7A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73" name="Oval 1301"/>
          <p:cNvSpPr>
            <a:spLocks noChangeArrowheads="1"/>
          </p:cNvSpPr>
          <p:nvPr/>
        </p:nvSpPr>
        <p:spPr bwMode="auto">
          <a:xfrm>
            <a:off x="2700338" y="1484313"/>
            <a:ext cx="142875" cy="142875"/>
          </a:xfrm>
          <a:prstGeom prst="ellipse">
            <a:avLst/>
          </a:prstGeom>
          <a:solidFill>
            <a:srgbClr val="B7A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6" name="Oval 1287"/>
          <p:cNvSpPr>
            <a:spLocks noChangeArrowheads="1"/>
          </p:cNvSpPr>
          <p:nvPr/>
        </p:nvSpPr>
        <p:spPr bwMode="auto">
          <a:xfrm>
            <a:off x="6804025" y="2924175"/>
            <a:ext cx="142875" cy="144463"/>
          </a:xfrm>
          <a:prstGeom prst="ellipse">
            <a:avLst/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pt-BR" sz="2000">
              <a:ln>
                <a:solidFill>
                  <a:srgbClr val="FF3300"/>
                </a:solidFill>
              </a:ln>
              <a:latin typeface="Times New Roman" pitchFamily="18" charset="0"/>
            </a:endParaRPr>
          </a:p>
        </p:txBody>
      </p:sp>
      <p:sp>
        <p:nvSpPr>
          <p:cNvPr id="3173" name="Oval 1273"/>
          <p:cNvSpPr>
            <a:spLocks noChangeArrowheads="1"/>
          </p:cNvSpPr>
          <p:nvPr/>
        </p:nvSpPr>
        <p:spPr bwMode="auto">
          <a:xfrm>
            <a:off x="7019925" y="2349500"/>
            <a:ext cx="142875" cy="144463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pt-BR" sz="1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?</a:t>
            </a:r>
          </a:p>
        </p:txBody>
      </p:sp>
      <p:sp>
        <p:nvSpPr>
          <p:cNvPr id="1076" name="Oval 1272"/>
          <p:cNvSpPr>
            <a:spLocks noChangeArrowheads="1"/>
          </p:cNvSpPr>
          <p:nvPr/>
        </p:nvSpPr>
        <p:spPr bwMode="auto">
          <a:xfrm>
            <a:off x="8316913" y="2492375"/>
            <a:ext cx="142875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pt-BR" sz="2000">
              <a:latin typeface="Times New Roman" pitchFamily="16" charset="0"/>
              <a:cs typeface="Arial" charset="0"/>
            </a:endParaRPr>
          </a:p>
        </p:txBody>
      </p:sp>
      <p:sp>
        <p:nvSpPr>
          <p:cNvPr id="1077" name="Oval 1287"/>
          <p:cNvSpPr>
            <a:spLocks noChangeArrowheads="1"/>
          </p:cNvSpPr>
          <p:nvPr/>
        </p:nvSpPr>
        <p:spPr bwMode="auto">
          <a:xfrm>
            <a:off x="7812088" y="1125538"/>
            <a:ext cx="142875" cy="1428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pt-BR" sz="1000">
                <a:latin typeface="Times New Roman" pitchFamily="16" charset="0"/>
                <a:cs typeface="Arial" charset="0"/>
              </a:rPr>
              <a:t>1</a:t>
            </a:r>
          </a:p>
        </p:txBody>
      </p:sp>
      <p:graphicFrame>
        <p:nvGraphicFramePr>
          <p:cNvPr id="1026" name="Object 53"/>
          <p:cNvGraphicFramePr>
            <a:graphicFrameLocks noChangeAspect="1"/>
          </p:cNvGraphicFramePr>
          <p:nvPr/>
        </p:nvGraphicFramePr>
        <p:xfrm>
          <a:off x="0" y="0"/>
          <a:ext cx="808038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Figura" r:id="rId4" imgW="807720" imgH="701040" progId="Word.Picture.8">
                  <p:embed/>
                </p:oleObj>
              </mc:Choice>
              <mc:Fallback>
                <p:oleObj name="Figura" r:id="rId4" imgW="807720" imgH="701040" progId="Word.Picture.8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808038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8" name="Picture 8" descr="C:\Documents and Settings\padrao\Meus documentos\GESTÃO DA CLINICA NAS RAS - SIRÍO LIBANÊS\LOGOMARCAS DIVERSAS DE SC_RAS_MAPAS\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02550" y="0"/>
            <a:ext cx="144145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CaixaDeTexto 50"/>
          <p:cNvSpPr txBox="1"/>
          <p:nvPr/>
        </p:nvSpPr>
        <p:spPr>
          <a:xfrm>
            <a:off x="7415808" y="4005064"/>
            <a:ext cx="172819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b="1" dirty="0" smtClean="0"/>
              <a:t>População: 642 +222= +225+128 = 1.317.000</a:t>
            </a:r>
            <a:endParaRPr lang="pt-B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496944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19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251520" y="980728"/>
            <a:ext cx="8642350" cy="47418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indent="0">
              <a:buFont typeface="Arial" charset="0"/>
              <a:buNone/>
            </a:pPr>
            <a:r>
              <a:rPr lang="pt-BR" sz="2400" dirty="0" smtClean="0"/>
              <a:t>Capítulo I – das Disposições Preliminares (conceitos)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/>
              <a:t>Capítulo II – da Organização do SUS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/>
              <a:t>	Seção I – das Regiões de Saúde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/>
              <a:t>	Seção II – da Hierarquização 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/>
              <a:t>Capítulo III  - do Planejamento da Saúde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/>
              <a:t>Capítulo IV – da Assistência à Saúde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/>
              <a:t>	Seção I – da RENASES</a:t>
            </a:r>
            <a:r>
              <a:rPr lang="pt-BR" sz="2400" dirty="0" smtClean="0">
                <a:solidFill>
                  <a:srgbClr val="7030A0"/>
                </a:solidFill>
              </a:rPr>
              <a:t>  (PORTARIA Nº 841, DE 2 DE MAIO DE 2012 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>
                <a:solidFill>
                  <a:srgbClr val="7030A0"/>
                </a:solidFill>
              </a:rPr>
              <a:t> 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>
                <a:solidFill>
                  <a:srgbClr val="7030A0"/>
                </a:solidFill>
              </a:rPr>
              <a:t>Publica a Relação Nacional de Ações e Serviços de 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>
                <a:solidFill>
                  <a:srgbClr val="7030A0"/>
                </a:solidFill>
              </a:rPr>
              <a:t>Saúde (RENASES) no âmbito do Sistema Único de 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>
                <a:solidFill>
                  <a:srgbClr val="7030A0"/>
                </a:solidFill>
              </a:rPr>
              <a:t>Saúde (SUS) e dá outras providências.) </a:t>
            </a:r>
          </a:p>
          <a:p>
            <a:pPr marL="0" indent="0">
              <a:buFont typeface="Arial" charset="0"/>
              <a:buNone/>
            </a:pPr>
            <a:endParaRPr lang="pt-BR" sz="2400" dirty="0" smtClean="0"/>
          </a:p>
          <a:p>
            <a:pPr marL="0" indent="0">
              <a:buFont typeface="Arial" charset="0"/>
              <a:buNone/>
            </a:pPr>
            <a:r>
              <a:rPr lang="pt-BR" sz="2400" dirty="0" smtClean="0"/>
              <a:t>	Seção II – da RENAME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/>
              <a:t>Capítulo V – da Articulação </a:t>
            </a:r>
            <a:r>
              <a:rPr lang="pt-BR" sz="2400" dirty="0" err="1" smtClean="0"/>
              <a:t>Interfederativa</a:t>
            </a:r>
            <a:endParaRPr lang="pt-BR" sz="2400" dirty="0" smtClean="0"/>
          </a:p>
          <a:p>
            <a:pPr marL="0" indent="0">
              <a:buFont typeface="Arial" charset="0"/>
              <a:buNone/>
            </a:pPr>
            <a:r>
              <a:rPr lang="pt-BR" sz="2400" dirty="0" smtClean="0"/>
              <a:t>	Seção I – das Comissões </a:t>
            </a:r>
            <a:r>
              <a:rPr lang="pt-BR" sz="2400" dirty="0" err="1" smtClean="0"/>
              <a:t>Intergestores</a:t>
            </a:r>
            <a:endParaRPr lang="pt-BR" sz="2400" dirty="0" smtClean="0"/>
          </a:p>
          <a:p>
            <a:pPr marL="0" indent="0">
              <a:buFont typeface="Arial" charset="0"/>
              <a:buNone/>
            </a:pPr>
            <a:r>
              <a:rPr lang="pt-BR" sz="2400" dirty="0" smtClean="0"/>
              <a:t>	Seção II – do Contrato Organizativo da Ação Pública da Saúde</a:t>
            </a:r>
          </a:p>
          <a:p>
            <a:pPr marL="0" indent="0">
              <a:buFont typeface="Arial" charset="0"/>
              <a:buNone/>
            </a:pPr>
            <a:r>
              <a:rPr lang="pt-BR" sz="2400" dirty="0" smtClean="0"/>
              <a:t>Capítulo VI – das Disposições </a:t>
            </a:r>
            <a:r>
              <a:rPr lang="pt-BR" sz="2300" dirty="0" smtClean="0"/>
              <a:t>Finais</a:t>
            </a:r>
          </a:p>
          <a:p>
            <a:pPr marL="0" indent="0">
              <a:buFont typeface="Arial" charset="0"/>
              <a:buNone/>
            </a:pPr>
            <a:endParaRPr lang="pt-BR" sz="2400" dirty="0" smtClean="0"/>
          </a:p>
          <a:p>
            <a:pPr marL="0" indent="0">
              <a:buFont typeface="Arial" charset="0"/>
              <a:buNone/>
            </a:pPr>
            <a:endParaRPr lang="pt-BR" sz="2400" dirty="0" smtClean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339751" y="260648"/>
            <a:ext cx="4106863" cy="6969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200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Decreto</a:t>
            </a:r>
            <a:r>
              <a:rPr lang="pt-BR" sz="200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t-BR" sz="2200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7.508/11</a:t>
            </a:r>
          </a:p>
        </p:txBody>
      </p:sp>
    </p:spTree>
    <p:extLst>
      <p:ext uri="{BB962C8B-B14F-4D97-AF65-F5344CB8AC3E}">
        <p14:creationId xmlns:p14="http://schemas.microsoft.com/office/powerpoint/2010/main" val="265893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395536" y="1052736"/>
            <a:ext cx="8229600" cy="4852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pt-BR" sz="2400" dirty="0" smtClean="0"/>
              <a:t>CONCEITOS</a:t>
            </a:r>
          </a:p>
          <a:p>
            <a:r>
              <a:rPr lang="pt-BR" sz="2800" dirty="0" smtClean="0"/>
              <a:t>I - Região de Saúde;</a:t>
            </a:r>
          </a:p>
          <a:p>
            <a:r>
              <a:rPr lang="pt-BR" sz="2800" dirty="0" smtClean="0"/>
              <a:t>II - Contrato Organizativo da Ação Pública da Saúde (COAP);</a:t>
            </a:r>
          </a:p>
          <a:p>
            <a:r>
              <a:rPr lang="pt-BR" sz="2800" dirty="0" smtClean="0"/>
              <a:t>III - Portas de Entrada;</a:t>
            </a:r>
          </a:p>
          <a:p>
            <a:r>
              <a:rPr lang="pt-BR" sz="2800" dirty="0" smtClean="0"/>
              <a:t>IV - Comissões </a:t>
            </a:r>
            <a:r>
              <a:rPr lang="pt-BR" sz="2800" dirty="0" err="1" smtClean="0"/>
              <a:t>Intergestores</a:t>
            </a:r>
            <a:r>
              <a:rPr lang="pt-BR" sz="2800" dirty="0" smtClean="0"/>
              <a:t>;</a:t>
            </a:r>
          </a:p>
          <a:p>
            <a:r>
              <a:rPr lang="pt-BR" sz="2800" dirty="0" smtClean="0"/>
              <a:t>V - Mapa da Saúde;</a:t>
            </a:r>
          </a:p>
          <a:p>
            <a:r>
              <a:rPr lang="pt-BR" sz="2800" dirty="0" smtClean="0"/>
              <a:t>VI - Rede de Atenção à Saúde;</a:t>
            </a:r>
          </a:p>
          <a:p>
            <a:r>
              <a:rPr lang="pt-BR" sz="2800" dirty="0" smtClean="0"/>
              <a:t>VII - Serviços Especiais de Acesso Aberto; e</a:t>
            </a:r>
          </a:p>
          <a:p>
            <a:r>
              <a:rPr lang="pt-BR" sz="2800" dirty="0" smtClean="0"/>
              <a:t>VIII - Protocolo Clínico e Diretriz Terapêutica.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2555776" y="278051"/>
            <a:ext cx="4106863" cy="69691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200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Decreto</a:t>
            </a:r>
            <a:r>
              <a:rPr lang="pt-BR" sz="200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pt-BR" sz="2200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7.508/11</a:t>
            </a:r>
          </a:p>
        </p:txBody>
      </p:sp>
    </p:spTree>
    <p:extLst>
      <p:ext uri="{BB962C8B-B14F-4D97-AF65-F5344CB8AC3E}">
        <p14:creationId xmlns:p14="http://schemas.microsoft.com/office/powerpoint/2010/main" val="165489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Redes de Atenção à Saúde</a:t>
            </a:r>
            <a:endParaRPr lang="pt-BR" dirty="0"/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  <a:ln>
            <a:solidFill>
              <a:schemeClr val="tx1"/>
            </a:solidFill>
          </a:ln>
        </p:spPr>
        <p:txBody>
          <a:bodyPr rtlCol="0">
            <a:normAutofit fontScale="77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 smtClean="0">
              <a:solidFill>
                <a:srgbClr val="002060"/>
              </a:solidFill>
              <a:ea typeface="ＭＳ Ｐゴシック" pitchFamily="34" charset="-128"/>
              <a:cs typeface="Arial" charset="0"/>
            </a:endParaRPr>
          </a:p>
          <a:p>
            <a:pPr marL="0" indent="452438"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pt-BR" sz="2800" b="1" dirty="0" smtClean="0">
                <a:ea typeface="ＭＳ Ｐゴシック" pitchFamily="34" charset="-128"/>
                <a:cs typeface="Arial" charset="0"/>
              </a:rPr>
              <a:t>Conceito:</a:t>
            </a:r>
          </a:p>
          <a:p>
            <a:pPr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pt-BR" sz="3100" b="1" dirty="0" smtClean="0">
                <a:ea typeface="ＭＳ Ｐゴシック" pitchFamily="34" charset="-128"/>
                <a:cs typeface="Arial" charset="0"/>
              </a:rPr>
              <a:t>A organização da Rede de Atenção à Saúde </a:t>
            </a:r>
            <a:r>
              <a:rPr lang="pt-BR" sz="3100" b="1" dirty="0" smtClean="0">
                <a:solidFill>
                  <a:srgbClr val="008000"/>
                </a:solidFill>
                <a:ea typeface="ＭＳ Ｐゴシック" pitchFamily="34" charset="-128"/>
                <a:cs typeface="Arial" charset="0"/>
              </a:rPr>
              <a:t>(RAS) </a:t>
            </a:r>
            <a:r>
              <a:rPr lang="pt-BR" sz="3100" b="1" dirty="0" smtClean="0">
                <a:ea typeface="ＭＳ Ｐゴシック" pitchFamily="34" charset="-128"/>
                <a:cs typeface="Arial" charset="0"/>
              </a:rPr>
              <a:t>é uma estratégia que busca promover o cuidado integral direcionado às necessidades de saúde da população. </a:t>
            </a:r>
            <a:r>
              <a:rPr lang="pt-BR" sz="3100" b="1" i="1" dirty="0" smtClean="0">
                <a:ea typeface="ＭＳ Ｐゴシック" pitchFamily="34" charset="-128"/>
                <a:cs typeface="Arial" charset="0"/>
              </a:rPr>
              <a:t>A RAS constitui-se em arranjos organizativos formados por ações e serviços de saúde com diferentes configurações tecnológicas e missões assistenciais, articulados de forma complementar e com base territorial, e tem diversos atributos, entre eles: a atenção básica estruturada como </a:t>
            </a:r>
            <a:r>
              <a:rPr lang="pt-BR" sz="3100" b="1" i="1" dirty="0" smtClean="0">
                <a:solidFill>
                  <a:srgbClr val="008000"/>
                </a:solidFill>
                <a:ea typeface="ＭＳ Ｐゴシック" pitchFamily="34" charset="-128"/>
                <a:cs typeface="Arial" charset="0"/>
              </a:rPr>
              <a:t>porta de entrada </a:t>
            </a:r>
            <a:r>
              <a:rPr lang="pt-BR" sz="3100" b="1" i="1" dirty="0" smtClean="0">
                <a:ea typeface="ＭＳ Ｐゴシック" pitchFamily="34" charset="-128"/>
                <a:cs typeface="Arial" charset="0"/>
              </a:rPr>
              <a:t>“preferencial” do sistema, constituída de </a:t>
            </a:r>
            <a:r>
              <a:rPr lang="pt-BR" sz="3100" b="1" i="1" dirty="0" smtClean="0">
                <a:solidFill>
                  <a:srgbClr val="008000"/>
                </a:solidFill>
                <a:ea typeface="ＭＳ Ｐゴシック" pitchFamily="34" charset="-128"/>
                <a:cs typeface="Arial" charset="0"/>
              </a:rPr>
              <a:t>equipes</a:t>
            </a:r>
            <a:r>
              <a:rPr lang="pt-BR" sz="3100" b="1" i="1" dirty="0" smtClean="0">
                <a:ea typeface="ＭＳ Ｐゴシック" pitchFamily="34" charset="-128"/>
                <a:cs typeface="Arial" charset="0"/>
              </a:rPr>
              <a:t> </a:t>
            </a:r>
            <a:r>
              <a:rPr lang="pt-BR" sz="3100" b="1" i="1" dirty="0" smtClean="0">
                <a:solidFill>
                  <a:srgbClr val="008000"/>
                </a:solidFill>
                <a:ea typeface="ＭＳ Ｐゴシック" pitchFamily="34" charset="-128"/>
                <a:cs typeface="Arial" charset="0"/>
              </a:rPr>
              <a:t>multiprofissionais</a:t>
            </a:r>
            <a:r>
              <a:rPr lang="pt-BR" sz="3100" b="1" i="1" dirty="0" smtClean="0">
                <a:ea typeface="ＭＳ Ｐゴシック" pitchFamily="34" charset="-128"/>
                <a:cs typeface="Arial" charset="0"/>
              </a:rPr>
              <a:t> que atuam próximo aos territórios de vida das pessoas, </a:t>
            </a:r>
            <a:r>
              <a:rPr lang="pt-BR" sz="3100" b="1" i="1" dirty="0" smtClean="0">
                <a:solidFill>
                  <a:srgbClr val="008000"/>
                </a:solidFill>
                <a:ea typeface="ＭＳ Ｐゴシック" pitchFamily="34" charset="-128"/>
                <a:cs typeface="Arial" charset="0"/>
              </a:rPr>
              <a:t>coordenando o cuidado e articulando- se com outros pontos de atenção.</a:t>
            </a:r>
          </a:p>
          <a:p>
            <a:pPr algn="just" fontAlgn="auto">
              <a:spcAft>
                <a:spcPts val="0"/>
              </a:spcAft>
              <a:buFont typeface="Arial" charset="0"/>
              <a:buNone/>
              <a:defRPr/>
            </a:pPr>
            <a:endParaRPr lang="pt-BR" sz="2800" b="1" i="1" dirty="0" smtClean="0">
              <a:ea typeface="ＭＳ Ｐゴシック" pitchFamily="34" charset="-128"/>
              <a:cs typeface="Arial" charset="0"/>
            </a:endParaRPr>
          </a:p>
          <a:p>
            <a:pPr marL="457200" lvl="1" indent="0"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pt-BR" dirty="0" smtClean="0">
                <a:ea typeface="ＭＳ Ｐゴシック" pitchFamily="34" charset="-128"/>
                <a:cs typeface="Arial" charset="0"/>
              </a:rPr>
              <a:t>(Ministério da Saúde, 2010 – Portaria 4.279, de 30/12/2010).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400" b="1" dirty="0" smtClean="0">
              <a:solidFill>
                <a:srgbClr val="002060"/>
              </a:solidFill>
              <a:ea typeface="ＭＳ Ｐゴシック" pitchFamily="34" charset="-128"/>
              <a:cs typeface="Arial" charset="0"/>
            </a:endParaRPr>
          </a:p>
          <a:p>
            <a:pPr algn="just" fontAlgn="auto">
              <a:spcAft>
                <a:spcPts val="0"/>
              </a:spcAft>
              <a:buFont typeface="Arial" charset="0"/>
              <a:buNone/>
              <a:defRPr/>
            </a:pPr>
            <a:endParaRPr lang="pt-BR" sz="2400" b="1" dirty="0" smtClean="0">
              <a:solidFill>
                <a:srgbClr val="002060"/>
              </a:solidFill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tângulo 18"/>
          <p:cNvSpPr>
            <a:spLocks noChangeArrowheads="1"/>
          </p:cNvSpPr>
          <p:nvPr/>
        </p:nvSpPr>
        <p:spPr bwMode="auto">
          <a:xfrm>
            <a:off x="410322" y="5157192"/>
            <a:ext cx="82851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/>
              <a:t>CONTER NO MÍNIMO: AÇÕES e SERVIÇOS de ATENÇÃO </a:t>
            </a:r>
            <a:r>
              <a:rPr lang="pt-BR" sz="2000" b="1" dirty="0"/>
              <a:t>PRIMÁRIA, URGÊNCIA </a:t>
            </a:r>
            <a:r>
              <a:rPr lang="pt-BR" sz="2000" b="1" dirty="0" smtClean="0"/>
              <a:t>e </a:t>
            </a:r>
            <a:r>
              <a:rPr lang="pt-BR" sz="2000" b="1" dirty="0"/>
              <a:t>EMERGÊNCIA, ATENÇÃO PSICOSSOCIAL, ATENÇÃO AMBULATORIAL ESPECIALIZADA </a:t>
            </a:r>
            <a:r>
              <a:rPr lang="pt-BR" sz="2000" b="1" dirty="0" smtClean="0"/>
              <a:t>e HOSPITALAR e </a:t>
            </a:r>
            <a:r>
              <a:rPr lang="pt-BR" sz="2000" b="1" dirty="0"/>
              <a:t>VIGILÂNCIA </a:t>
            </a:r>
            <a:r>
              <a:rPr lang="pt-BR" sz="2000" b="1" dirty="0" smtClean="0"/>
              <a:t>em SAÚDE.</a:t>
            </a:r>
            <a:endParaRPr lang="pt-BR" sz="2000" b="1" dirty="0"/>
          </a:p>
        </p:txBody>
      </p:sp>
      <p:grpSp>
        <p:nvGrpSpPr>
          <p:cNvPr id="3" name="Grupo 18"/>
          <p:cNvGrpSpPr>
            <a:grpSpLocks/>
          </p:cNvGrpSpPr>
          <p:nvPr/>
        </p:nvGrpSpPr>
        <p:grpSpPr bwMode="auto">
          <a:xfrm>
            <a:off x="-19084" y="0"/>
            <a:ext cx="9143999" cy="4805241"/>
            <a:chOff x="19890" y="-1019051"/>
            <a:chExt cx="9143999" cy="4805241"/>
          </a:xfrm>
        </p:grpSpPr>
        <p:sp>
          <p:nvSpPr>
            <p:cNvPr id="7" name="Retângulo 6"/>
            <p:cNvSpPr/>
            <p:nvPr/>
          </p:nvSpPr>
          <p:spPr>
            <a:xfrm>
              <a:off x="1714480" y="1357298"/>
              <a:ext cx="1143008" cy="242889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>
                <a:defRPr/>
              </a:pPr>
              <a:r>
                <a:rPr lang="pt-BR" sz="2000" b="1" dirty="0">
                  <a:solidFill>
                    <a:srgbClr val="002060"/>
                  </a:solidFill>
                </a:rPr>
                <a:t>A POPULAÇÃO USUÁRIA DAS AÇÕES E SERVIÇOS</a:t>
              </a:r>
              <a:endParaRPr lang="pt-BR" sz="2000" b="1" dirty="0"/>
            </a:p>
          </p:txBody>
        </p:sp>
        <p:sp>
          <p:nvSpPr>
            <p:cNvPr id="8" name="Retângulo 7"/>
            <p:cNvSpPr/>
            <p:nvPr/>
          </p:nvSpPr>
          <p:spPr>
            <a:xfrm>
              <a:off x="3286116" y="1357298"/>
              <a:ext cx="1143008" cy="242889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>
                <a:defRPr/>
              </a:pPr>
              <a:r>
                <a:rPr lang="pt-BR" sz="2000" b="1" dirty="0">
                  <a:solidFill>
                    <a:srgbClr val="002060"/>
                  </a:solidFill>
                </a:rPr>
                <a:t>ROL DE AÇÕES E SERVIÇOS QUE SERÃO OFERTADOS</a:t>
              </a:r>
              <a:endParaRPr lang="pt-BR" sz="2000" b="1" dirty="0"/>
            </a:p>
          </p:txBody>
        </p:sp>
        <p:sp>
          <p:nvSpPr>
            <p:cNvPr id="9" name="Retângulo 8"/>
            <p:cNvSpPr/>
            <p:nvPr/>
          </p:nvSpPr>
          <p:spPr>
            <a:xfrm>
              <a:off x="4857752" y="1357298"/>
              <a:ext cx="1000132" cy="242889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>
                <a:defRPr/>
              </a:pPr>
              <a:r>
                <a:rPr lang="pt-BR" sz="2000" b="1" dirty="0">
                  <a:solidFill>
                    <a:srgbClr val="002060"/>
                  </a:solidFill>
                </a:rPr>
                <a:t>RESPECTIVAS RESPONSABILIDADES </a:t>
              </a:r>
              <a:endParaRPr lang="pt-BR" sz="2000" b="1" dirty="0"/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7715272" y="1357298"/>
              <a:ext cx="1000132" cy="242889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>
                <a:defRPr/>
              </a:pPr>
              <a:r>
                <a:rPr lang="pt-BR" sz="2000" b="1" dirty="0">
                  <a:solidFill>
                    <a:srgbClr val="002060"/>
                  </a:solidFill>
                </a:rPr>
                <a:t>ESCALA PARA CONFORMAÇÃO DOS SERVIÇOS</a:t>
              </a:r>
              <a:endParaRPr lang="pt-BR" sz="2000" b="1" dirty="0"/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6286512" y="1357298"/>
              <a:ext cx="928694" cy="242889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>
                <a:defRPr/>
              </a:pPr>
              <a:r>
                <a:rPr lang="pt-BR" sz="2000" b="1" dirty="0">
                  <a:solidFill>
                    <a:srgbClr val="002060"/>
                  </a:solidFill>
                </a:rPr>
                <a:t>CRITÉRIOS DE ACESSIBILIDADE</a:t>
              </a:r>
              <a:endParaRPr lang="pt-BR" sz="2000" b="1" dirty="0"/>
            </a:p>
          </p:txBody>
        </p:sp>
        <p:sp>
          <p:nvSpPr>
            <p:cNvPr id="14" name="Seta para a direita 13"/>
            <p:cNvSpPr/>
            <p:nvPr/>
          </p:nvSpPr>
          <p:spPr>
            <a:xfrm>
              <a:off x="1357313" y="2349500"/>
              <a:ext cx="285750" cy="4286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5" name="Seta para a direita 14"/>
            <p:cNvSpPr/>
            <p:nvPr/>
          </p:nvSpPr>
          <p:spPr>
            <a:xfrm>
              <a:off x="2928938" y="2352675"/>
              <a:ext cx="285750" cy="4286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6" name="Seta para a direita 15"/>
            <p:cNvSpPr/>
            <p:nvPr/>
          </p:nvSpPr>
          <p:spPr>
            <a:xfrm>
              <a:off x="4500563" y="2349500"/>
              <a:ext cx="285750" cy="4286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7" name="Seta para a direita 16"/>
            <p:cNvSpPr/>
            <p:nvPr/>
          </p:nvSpPr>
          <p:spPr>
            <a:xfrm>
              <a:off x="5929313" y="2349500"/>
              <a:ext cx="285750" cy="4286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8" name="Seta para a direita 17"/>
            <p:cNvSpPr/>
            <p:nvPr/>
          </p:nvSpPr>
          <p:spPr>
            <a:xfrm>
              <a:off x="7310438" y="2349500"/>
              <a:ext cx="285750" cy="4286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0" name="Retângulo 19"/>
            <p:cNvSpPr/>
            <p:nvPr/>
          </p:nvSpPr>
          <p:spPr>
            <a:xfrm>
              <a:off x="500034" y="1357298"/>
              <a:ext cx="857256" cy="242889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>
                <a:defRPr/>
              </a:pPr>
              <a:r>
                <a:rPr lang="pt-BR" sz="2000" b="1" dirty="0">
                  <a:solidFill>
                    <a:srgbClr val="002060"/>
                  </a:solidFill>
                </a:rPr>
                <a:t>LIMITES GEOGRÁFICOS</a:t>
              </a:r>
              <a:endParaRPr lang="pt-BR" sz="2000" b="1" dirty="0"/>
            </a:p>
          </p:txBody>
        </p:sp>
        <p:sp>
          <p:nvSpPr>
            <p:cNvPr id="5" name="Retângulo 4"/>
            <p:cNvSpPr/>
            <p:nvPr/>
          </p:nvSpPr>
          <p:spPr>
            <a:xfrm>
              <a:off x="19890" y="-1019051"/>
              <a:ext cx="9143999" cy="469778"/>
            </a:xfrm>
            <a:prstGeom prst="rect">
              <a:avLst/>
            </a:prstGeom>
            <a:solidFill>
              <a:srgbClr val="1E84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/>
              <a:r>
                <a:rPr lang="pt-BR" sz="2400" b="1" dirty="0" smtClean="0">
                  <a:solidFill>
                    <a:schemeClr val="bg1"/>
                  </a:solidFill>
                  <a:latin typeface="+mj-lt"/>
                  <a:ea typeface="Calibri" pitchFamily="34" charset="0"/>
                </a:rPr>
                <a:t>REGIÕES </a:t>
              </a:r>
              <a:r>
                <a:rPr lang="pt-BR" sz="2400" b="1" dirty="0">
                  <a:solidFill>
                    <a:schemeClr val="bg1"/>
                  </a:solidFill>
                  <a:latin typeface="+mj-lt"/>
                  <a:ea typeface="Calibri" pitchFamily="34" charset="0"/>
                </a:rPr>
                <a:t>DE SAÚDE (Art. 4º  a 7º)</a:t>
              </a:r>
            </a:p>
          </p:txBody>
        </p:sp>
      </p:grpSp>
      <p:sp>
        <p:nvSpPr>
          <p:cNvPr id="2" name="Retângulo 1"/>
          <p:cNvSpPr/>
          <p:nvPr/>
        </p:nvSpPr>
        <p:spPr>
          <a:xfrm>
            <a:off x="251520" y="548680"/>
            <a:ext cx="864096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200" dirty="0" smtClean="0"/>
              <a:t>Espaço </a:t>
            </a:r>
            <a:r>
              <a:rPr lang="pt-BR" sz="2200" dirty="0"/>
              <a:t>geográfico contínuo constituído por agrupamento de municípios limítrofes, delimitados a partir de </a:t>
            </a:r>
            <a:r>
              <a:rPr lang="pt-BR" sz="2200" b="1" dirty="0"/>
              <a:t>identidades culturais, econômicas e sociais e redes de comunicação e infraestrutura de transportes</a:t>
            </a:r>
            <a:r>
              <a:rPr lang="pt-BR" sz="2200" dirty="0"/>
              <a:t> compartilhados, com a </a:t>
            </a:r>
            <a:r>
              <a:rPr lang="pt-BR" sz="2200" b="1" dirty="0"/>
              <a:t>finalidade de integrar a organização, o planejamento e a execução de ações e serviços de saúde</a:t>
            </a: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285194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0" y="404664"/>
            <a:ext cx="9144000" cy="360040"/>
          </a:xfrm>
          <a:solidFill>
            <a:srgbClr val="1E84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pPr defTabSz="457200"/>
            <a:r>
              <a:rPr lang="en-US" sz="2300" b="1" dirty="0" smtClean="0">
                <a:solidFill>
                  <a:schemeClr val="bg1"/>
                </a:solidFill>
                <a:ea typeface="Calibri" pitchFamily="34" charset="0"/>
                <a:cs typeface="+mn-cs"/>
              </a:rPr>
              <a:t>PLANEJAMENTO INTEGRADO REGIONAL</a:t>
            </a:r>
            <a:endParaRPr lang="pt-BR" sz="2300" b="1" dirty="0">
              <a:solidFill>
                <a:schemeClr val="bg1"/>
              </a:solidFill>
              <a:ea typeface="Calibri" pitchFamily="34" charset="0"/>
              <a:cs typeface="+mn-cs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67544" y="836712"/>
            <a:ext cx="8208912" cy="5473176"/>
            <a:chOff x="840" y="5188"/>
            <a:chExt cx="10515" cy="7316"/>
          </a:xfrm>
        </p:grpSpPr>
        <p:sp>
          <p:nvSpPr>
            <p:cNvPr id="78851" name="AutoShape 3"/>
            <p:cNvSpPr>
              <a:spLocks/>
            </p:cNvSpPr>
            <p:nvPr/>
          </p:nvSpPr>
          <p:spPr bwMode="auto">
            <a:xfrm>
              <a:off x="8738" y="7567"/>
              <a:ext cx="564" cy="3811"/>
            </a:xfrm>
            <a:prstGeom prst="rightBracket">
              <a:avLst>
                <a:gd name="adj" fmla="val 56309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52" name="Rectangle 4"/>
            <p:cNvSpPr>
              <a:spLocks noChangeArrowheads="1"/>
            </p:cNvSpPr>
            <p:nvPr/>
          </p:nvSpPr>
          <p:spPr bwMode="auto">
            <a:xfrm>
              <a:off x="9885" y="9024"/>
              <a:ext cx="1470" cy="7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RELATÓRIO DE GESTÃO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8853" name="AutoShape 5"/>
            <p:cNvCxnSpPr>
              <a:cxnSpLocks noChangeShapeType="1"/>
            </p:cNvCxnSpPr>
            <p:nvPr/>
          </p:nvCxnSpPr>
          <p:spPr bwMode="auto">
            <a:xfrm>
              <a:off x="10547" y="7582"/>
              <a:ext cx="0" cy="14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78854" name="AutoShape 6"/>
            <p:cNvCxnSpPr>
              <a:cxnSpLocks noChangeShapeType="1"/>
            </p:cNvCxnSpPr>
            <p:nvPr/>
          </p:nvCxnSpPr>
          <p:spPr bwMode="auto">
            <a:xfrm flipH="1" flipV="1">
              <a:off x="10547" y="9891"/>
              <a:ext cx="9" cy="14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78855" name="Text Box 7"/>
            <p:cNvSpPr txBox="1">
              <a:spLocks noChangeArrowheads="1"/>
            </p:cNvSpPr>
            <p:nvPr/>
          </p:nvSpPr>
          <p:spPr bwMode="auto">
            <a:xfrm>
              <a:off x="4652" y="5188"/>
              <a:ext cx="3999" cy="9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vert="horz" wrap="square" lIns="18000" tIns="10800" rIns="1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DIRETRIZES NACIONAIS PARA OS PLANOS DE SAÚDE 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estabelecidas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pelo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CNS)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56" name="Text Box 8"/>
            <p:cNvSpPr txBox="1">
              <a:spLocks noChangeArrowheads="1"/>
            </p:cNvSpPr>
            <p:nvPr/>
          </p:nvSpPr>
          <p:spPr bwMode="auto">
            <a:xfrm>
              <a:off x="4650" y="6564"/>
              <a:ext cx="4000" cy="19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PLANOS DE SAÚDE NACIONAL, ESTADUAL, MUNICIPAL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</a:t>
              </a:r>
              <a:r>
                <a:rPr kumimoji="0" lang="en-US" sz="11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Diretrizes</a:t>
              </a:r>
              <a:r>
                <a:rPr kumimoji="0" lang="en-US" sz="11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, </a:t>
              </a:r>
              <a:r>
                <a:rPr kumimoji="0" lang="en-US" sz="11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Objetivos</a:t>
              </a:r>
              <a:r>
                <a:rPr kumimoji="0" lang="en-US" sz="11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e </a:t>
              </a:r>
              <a:r>
                <a:rPr kumimoji="0" lang="en-US" sz="11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Metas</a:t>
              </a:r>
              <a:r>
                <a:rPr kumimoji="0" lang="en-US" sz="11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en-US" sz="11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da</a:t>
              </a:r>
              <a:r>
                <a:rPr kumimoji="0" lang="en-US" sz="11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en-US" sz="11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Saúde</a:t>
              </a:r>
              <a:r>
                <a:rPr kumimoji="0" lang="en-US" sz="11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PROGRAMAÇÃO ANUAL DE SAÚDE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ações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que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operacionalizam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o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plano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– “o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que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,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como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,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quanto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,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quem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,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onde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”)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57" name="AutoShape 9"/>
            <p:cNvSpPr>
              <a:spLocks noChangeArrowheads="1"/>
            </p:cNvSpPr>
            <p:nvPr/>
          </p:nvSpPr>
          <p:spPr bwMode="auto">
            <a:xfrm rot="5400000">
              <a:off x="6474" y="6069"/>
              <a:ext cx="382" cy="40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58" name="Text Box 10"/>
            <p:cNvSpPr txBox="1">
              <a:spLocks noChangeArrowheads="1"/>
            </p:cNvSpPr>
            <p:nvPr/>
          </p:nvSpPr>
          <p:spPr bwMode="auto">
            <a:xfrm>
              <a:off x="840" y="7692"/>
              <a:ext cx="2838" cy="43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MAPA DA SAÚDE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Auxilia na identificação das necessidades de saúde da população, elemento essencial para a construção dos planos e programações.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Orienta o planejamento integrado no âmbito das regiões de saúde e facilita a definição das metas da saúde para a região que integrarão o COAP.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59" name="Text Box 11"/>
            <p:cNvSpPr txBox="1">
              <a:spLocks noChangeArrowheads="1"/>
            </p:cNvSpPr>
            <p:nvPr/>
          </p:nvSpPr>
          <p:spPr bwMode="auto">
            <a:xfrm>
              <a:off x="4707" y="10680"/>
              <a:ext cx="4040" cy="18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CONTRATO ORGANIZATIVO DA AÇÃO PÚBLICA DA SAÚDE – COAP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PROGRAMAÇÃO GERAL DAS AÇÕES E SERVIÇOS DE SAÚDE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ações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e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serviços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de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atenção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,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vigilância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e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assistência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farmacêutica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60" name="Text Box 12"/>
            <p:cNvSpPr txBox="1">
              <a:spLocks noChangeArrowheads="1"/>
            </p:cNvSpPr>
            <p:nvPr/>
          </p:nvSpPr>
          <p:spPr bwMode="auto">
            <a:xfrm>
              <a:off x="4683" y="9187"/>
              <a:ext cx="3973" cy="10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PLANEJAMENTO INTEGRADO DA SAÚDE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 REGIÃO DE SAÚDE 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8861" name="AutoShape 13"/>
            <p:cNvCxnSpPr>
              <a:cxnSpLocks noChangeShapeType="1"/>
            </p:cNvCxnSpPr>
            <p:nvPr/>
          </p:nvCxnSpPr>
          <p:spPr bwMode="auto">
            <a:xfrm>
              <a:off x="4063" y="7521"/>
              <a:ext cx="589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78862" name="AutoShape 14"/>
            <p:cNvCxnSpPr>
              <a:cxnSpLocks noChangeShapeType="1"/>
            </p:cNvCxnSpPr>
            <p:nvPr/>
          </p:nvCxnSpPr>
          <p:spPr bwMode="auto">
            <a:xfrm>
              <a:off x="4063" y="7521"/>
              <a:ext cx="0" cy="21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8863" name="AutoShape 15"/>
            <p:cNvCxnSpPr>
              <a:cxnSpLocks noChangeShapeType="1"/>
            </p:cNvCxnSpPr>
            <p:nvPr/>
          </p:nvCxnSpPr>
          <p:spPr bwMode="auto">
            <a:xfrm>
              <a:off x="4049" y="9665"/>
              <a:ext cx="63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78864" name="AutoShape 16"/>
            <p:cNvCxnSpPr>
              <a:cxnSpLocks noChangeShapeType="1"/>
            </p:cNvCxnSpPr>
            <p:nvPr/>
          </p:nvCxnSpPr>
          <p:spPr bwMode="auto">
            <a:xfrm>
              <a:off x="3701" y="8478"/>
              <a:ext cx="34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78865" name="AutoShape 17"/>
            <p:cNvSpPr>
              <a:spLocks noChangeArrowheads="1"/>
            </p:cNvSpPr>
            <p:nvPr/>
          </p:nvSpPr>
          <p:spPr bwMode="auto">
            <a:xfrm rot="5400000">
              <a:off x="6462" y="8600"/>
              <a:ext cx="405" cy="40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66" name="AutoShape 18"/>
            <p:cNvSpPr>
              <a:spLocks noChangeArrowheads="1"/>
            </p:cNvSpPr>
            <p:nvPr/>
          </p:nvSpPr>
          <p:spPr bwMode="auto">
            <a:xfrm rot="5400000">
              <a:off x="6495" y="10122"/>
              <a:ext cx="370" cy="40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78867" name="AutoShape 19"/>
            <p:cNvCxnSpPr>
              <a:cxnSpLocks noChangeShapeType="1"/>
            </p:cNvCxnSpPr>
            <p:nvPr/>
          </p:nvCxnSpPr>
          <p:spPr bwMode="auto">
            <a:xfrm>
              <a:off x="3701" y="11377"/>
              <a:ext cx="98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78868" name="AutoShape 20"/>
            <p:cNvCxnSpPr>
              <a:cxnSpLocks noChangeShapeType="1"/>
            </p:cNvCxnSpPr>
            <p:nvPr/>
          </p:nvCxnSpPr>
          <p:spPr bwMode="auto">
            <a:xfrm flipH="1">
              <a:off x="8699" y="7567"/>
              <a:ext cx="184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78869" name="AutoShape 21"/>
            <p:cNvCxnSpPr>
              <a:cxnSpLocks noChangeShapeType="1"/>
            </p:cNvCxnSpPr>
            <p:nvPr/>
          </p:nvCxnSpPr>
          <p:spPr bwMode="auto">
            <a:xfrm flipH="1">
              <a:off x="8747" y="11377"/>
              <a:ext cx="1809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4985825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2"/>
          <p:cNvSpPr>
            <a:spLocks noGrp="1"/>
          </p:cNvSpPr>
          <p:nvPr>
            <p:ph type="ctrTitle"/>
          </p:nvPr>
        </p:nvSpPr>
        <p:spPr>
          <a:xfrm>
            <a:off x="179512" y="692696"/>
            <a:ext cx="8714804" cy="5903912"/>
          </a:xfrm>
        </p:spPr>
        <p:txBody>
          <a:bodyPr/>
          <a:lstStyle/>
          <a:p>
            <a:pPr algn="l"/>
            <a:r>
              <a:rPr lang="pt-BR" sz="2400" b="1" dirty="0" smtClean="0">
                <a:cs typeface="Arial" charset="0"/>
              </a:rPr>
              <a:t>Organizar o SUS regionalmente para conformação de uma Rede de Atenção à Saúde visando a integralidade da assistência e a equidade;</a:t>
            </a:r>
            <a:br>
              <a:rPr lang="pt-BR" sz="2400" b="1" dirty="0" smtClean="0">
                <a:cs typeface="Arial" charset="0"/>
              </a:rPr>
            </a:br>
            <a:r>
              <a:rPr lang="pt-BR" sz="2400" b="1" dirty="0" smtClean="0">
                <a:cs typeface="Arial" charset="0"/>
              </a:rPr>
              <a:t/>
            </a:r>
            <a:br>
              <a:rPr lang="pt-BR" sz="2400" b="1" dirty="0" smtClean="0">
                <a:cs typeface="Arial" charset="0"/>
              </a:rPr>
            </a:br>
            <a:r>
              <a:rPr lang="pt-BR" sz="2400" b="1" dirty="0" smtClean="0">
                <a:cs typeface="Arial" charset="0"/>
              </a:rPr>
              <a:t>Garantir à população o direito à saúde, com acesso resolutivo e de qualidade e em tempo oportuno;</a:t>
            </a:r>
            <a:br>
              <a:rPr lang="pt-BR" sz="2400" b="1" dirty="0" smtClean="0">
                <a:cs typeface="Arial" charset="0"/>
              </a:rPr>
            </a:br>
            <a:r>
              <a:rPr lang="pt-BR" sz="2400" b="1" dirty="0" smtClean="0">
                <a:cs typeface="Arial" charset="0"/>
              </a:rPr>
              <a:t/>
            </a:r>
            <a:br>
              <a:rPr lang="pt-BR" sz="2400" b="1" dirty="0" smtClean="0">
                <a:cs typeface="Arial" charset="0"/>
              </a:rPr>
            </a:br>
            <a:r>
              <a:rPr lang="pt-BR" sz="2400" b="1" dirty="0" smtClean="0">
                <a:cs typeface="Arial" charset="0"/>
              </a:rPr>
              <a:t>Definir claramente as responsabilidades sanitárias entre os entes federativos;</a:t>
            </a:r>
            <a:br>
              <a:rPr lang="pt-BR" sz="2400" b="1" dirty="0" smtClean="0">
                <a:cs typeface="Arial" charset="0"/>
              </a:rPr>
            </a:br>
            <a:r>
              <a:rPr lang="pt-BR" sz="2400" b="1" dirty="0" smtClean="0">
                <a:cs typeface="Arial" charset="0"/>
              </a:rPr>
              <a:t/>
            </a:r>
            <a:br>
              <a:rPr lang="pt-BR" sz="2400" b="1" dirty="0" smtClean="0">
                <a:cs typeface="Arial" charset="0"/>
              </a:rPr>
            </a:br>
            <a:r>
              <a:rPr lang="pt-BR" sz="2400" b="1" dirty="0" smtClean="0">
                <a:cs typeface="Arial" charset="0"/>
              </a:rPr>
              <a:t>Garantir maior segurança jurídica, transparência e resultados efetivos (gestão por resultados);</a:t>
            </a:r>
            <a:br>
              <a:rPr lang="pt-BR" sz="2400" b="1" dirty="0" smtClean="0">
                <a:cs typeface="Arial" charset="0"/>
              </a:rPr>
            </a:br>
            <a:r>
              <a:rPr lang="pt-BR" sz="2400" b="1" dirty="0" smtClean="0">
                <a:cs typeface="Arial" charset="0"/>
              </a:rPr>
              <a:t/>
            </a:r>
            <a:br>
              <a:rPr lang="pt-BR" sz="2400" b="1" dirty="0" smtClean="0">
                <a:cs typeface="Arial" charset="0"/>
              </a:rPr>
            </a:br>
            <a:r>
              <a:rPr lang="pt-BR" sz="2400" b="1" dirty="0" smtClean="0"/>
              <a:t>Maior comprometimento dos chefes do Poder Executivo. </a:t>
            </a:r>
            <a:endParaRPr lang="pt-BR" sz="2400" dirty="0" smtClean="0"/>
          </a:p>
        </p:txBody>
      </p:sp>
      <p:sp>
        <p:nvSpPr>
          <p:cNvPr id="3" name="Retângulo 2"/>
          <p:cNvSpPr/>
          <p:nvPr/>
        </p:nvSpPr>
        <p:spPr>
          <a:xfrm>
            <a:off x="0" y="404664"/>
            <a:ext cx="9144000" cy="50006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r>
              <a:rPr lang="pt-BR" sz="26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O QUE SE QUER COM O DECRETO 7.508/2011?</a:t>
            </a:r>
            <a:endParaRPr lang="pt-BR" sz="2600" b="1" dirty="0">
              <a:solidFill>
                <a:schemeClr val="bg1"/>
              </a:solidFill>
              <a:latin typeface="+mj-lt"/>
              <a:ea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357188"/>
            <a:ext cx="9144000" cy="5000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É </a:t>
            </a:r>
            <a:r>
              <a:rPr lang="pt-BR" sz="26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IMPORTANTE</a:t>
            </a: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...</a:t>
            </a:r>
            <a:endParaRPr lang="pt-BR" sz="2400" b="1" dirty="0">
              <a:solidFill>
                <a:schemeClr val="bg1"/>
              </a:solidFill>
              <a:latin typeface="+mj-lt"/>
              <a:ea typeface="Calibri" pitchFamily="34" charset="0"/>
            </a:endParaRPr>
          </a:p>
        </p:txBody>
      </p:sp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79512" y="1628800"/>
            <a:ext cx="8784976" cy="4896544"/>
          </a:xfrm>
        </p:spPr>
        <p:txBody>
          <a:bodyPr>
            <a:normAutofit fontScale="90000"/>
          </a:bodyPr>
          <a:lstStyle/>
          <a:p>
            <a:pPr algn="l"/>
            <a:r>
              <a:rPr lang="pt-BR" sz="2800" b="1" dirty="0" smtClean="0"/>
              <a:t>Que </a:t>
            </a:r>
            <a:r>
              <a:rPr lang="pt-BR" sz="2800" b="1" dirty="0"/>
              <a:t>a</a:t>
            </a:r>
            <a:r>
              <a:rPr lang="pt-BR" sz="2800" b="1" dirty="0" smtClean="0"/>
              <a:t>s CIB e as CIR, foros decisórios no âmbito estadual e regional, fortaleçam seus aspectos políticos e técnicos (câmaras técnicas, etc.);</a:t>
            </a:r>
            <a:br>
              <a:rPr lang="pt-BR" sz="2800" b="1" dirty="0" smtClean="0"/>
            </a:br>
            <a:r>
              <a:rPr lang="pt-BR" sz="2800" b="1" dirty="0" smtClean="0"/>
              <a:t/>
            </a:r>
            <a:br>
              <a:rPr lang="pt-BR" sz="2800" b="1" dirty="0" smtClean="0"/>
            </a:br>
            <a:r>
              <a:rPr lang="pt-BR" sz="2800" b="1" dirty="0" smtClean="0"/>
              <a:t>O </a:t>
            </a:r>
            <a:r>
              <a:rPr lang="pt-BR" sz="2800" b="1" dirty="0" err="1" smtClean="0"/>
              <a:t>protagonismo</a:t>
            </a:r>
            <a:r>
              <a:rPr lang="pt-BR" sz="2800" b="1" dirty="0" smtClean="0"/>
              <a:t> dos municípios / atuação do COSEMS;</a:t>
            </a:r>
            <a:br>
              <a:rPr lang="pt-BR" sz="2800" b="1" dirty="0" smtClean="0"/>
            </a:br>
            <a:r>
              <a:rPr lang="pt-BR" sz="2800" b="1" dirty="0" smtClean="0"/>
              <a:t/>
            </a:r>
            <a:br>
              <a:rPr lang="pt-BR" sz="2800" b="1" dirty="0" smtClean="0"/>
            </a:br>
            <a:r>
              <a:rPr lang="pt-BR" sz="2800" b="1" dirty="0" smtClean="0"/>
              <a:t>O papel da SES como “impulsionadora” e coordenadora deste processo;</a:t>
            </a:r>
            <a:br>
              <a:rPr lang="pt-BR" sz="2800" b="1" dirty="0" smtClean="0"/>
            </a:br>
            <a:r>
              <a:rPr lang="pt-BR" sz="2800" b="1" dirty="0" smtClean="0"/>
              <a:t/>
            </a:r>
            <a:br>
              <a:rPr lang="pt-BR" sz="2800" b="1" dirty="0" smtClean="0"/>
            </a:br>
            <a:r>
              <a:rPr lang="pt-BR" sz="2800" b="1" dirty="0" smtClean="0"/>
              <a:t>Buscar o envolvimento da sociedade civil, de políticos, e demais atores estratégicos, além dos conselhos de saúde – </a:t>
            </a:r>
            <a:r>
              <a:rPr lang="pt-BR" sz="2800" b="1" dirty="0" err="1" smtClean="0"/>
              <a:t>repolitização</a:t>
            </a:r>
            <a:r>
              <a:rPr lang="pt-BR" sz="2800" b="1" dirty="0" smtClean="0"/>
              <a:t> da saúde.</a:t>
            </a:r>
            <a:br>
              <a:rPr lang="pt-BR" sz="2800" b="1" dirty="0" smtClean="0"/>
            </a:br>
            <a:r>
              <a:rPr lang="pt-BR" sz="2800" b="1" dirty="0"/>
              <a:t/>
            </a:r>
            <a:br>
              <a:rPr lang="pt-BR" sz="2800" b="1" dirty="0"/>
            </a:br>
            <a:endParaRPr lang="pt-BR" sz="3200" dirty="0" smtClean="0"/>
          </a:p>
        </p:txBody>
      </p:sp>
    </p:spTree>
    <p:extLst>
      <p:ext uri="{BB962C8B-B14F-4D97-AF65-F5344CB8AC3E}">
        <p14:creationId xmlns:p14="http://schemas.microsoft.com/office/powerpoint/2010/main" val="2722136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250825" y="1643063"/>
            <a:ext cx="8281988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defRPr/>
            </a:pPr>
            <a:endParaRPr lang="pt-BR" dirty="0">
              <a:solidFill>
                <a:schemeClr val="accent1"/>
              </a:solidFill>
            </a:endParaRPr>
          </a:p>
          <a:p>
            <a:pPr>
              <a:defRPr/>
            </a:pPr>
            <a:endParaRPr lang="pt-BR" dirty="0">
              <a:latin typeface="+mn-lt"/>
            </a:endParaRPr>
          </a:p>
        </p:txBody>
      </p:sp>
      <p:sp>
        <p:nvSpPr>
          <p:cNvPr id="70659" name="CaixaDeTexto 8"/>
          <p:cNvSpPr txBox="1">
            <a:spLocks noChangeArrowheads="1"/>
          </p:cNvSpPr>
          <p:nvPr/>
        </p:nvSpPr>
        <p:spPr bwMode="auto">
          <a:xfrm>
            <a:off x="107950" y="260350"/>
            <a:ext cx="8856538" cy="64611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sz="3600" b="1" dirty="0">
                <a:solidFill>
                  <a:srgbClr val="0070C0"/>
                </a:solidFill>
                <a:latin typeface="Calibri" pitchFamily="34" charset="0"/>
              </a:rPr>
              <a:t>Eixo central da 14ª </a:t>
            </a:r>
            <a:r>
              <a:rPr lang="pt-BR" sz="3600" b="1" dirty="0" smtClean="0">
                <a:solidFill>
                  <a:srgbClr val="0070C0"/>
                </a:solidFill>
                <a:latin typeface="Calibri" pitchFamily="34" charset="0"/>
              </a:rPr>
              <a:t>CNS - 2012</a:t>
            </a:r>
            <a:endParaRPr lang="pt-BR" sz="36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901700" y="2303463"/>
            <a:ext cx="7358063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pt-BR" sz="4800" b="1" dirty="0">
                <a:latin typeface="+mn-lt"/>
              </a:rPr>
              <a:t>Acesso e acolhimento com qualidade: </a:t>
            </a:r>
            <a:endParaRPr lang="pt-BR" sz="4800" b="1" i="1" dirty="0">
              <a:latin typeface="+mn-lt"/>
            </a:endParaRPr>
          </a:p>
          <a:p>
            <a:pPr algn="ctr">
              <a:buFont typeface="Arial" charset="0"/>
              <a:buNone/>
              <a:defRPr/>
            </a:pPr>
            <a:r>
              <a:rPr lang="pt-BR" sz="4800" b="1" dirty="0">
                <a:latin typeface="+mn-lt"/>
              </a:rPr>
              <a:t>um desafio para o SUS</a:t>
            </a:r>
          </a:p>
        </p:txBody>
      </p:sp>
      <p:sp>
        <p:nvSpPr>
          <p:cNvPr id="2" name="Texto explicativo em elipse 1"/>
          <p:cNvSpPr/>
          <p:nvPr/>
        </p:nvSpPr>
        <p:spPr>
          <a:xfrm>
            <a:off x="755650" y="884238"/>
            <a:ext cx="2800350" cy="1060450"/>
          </a:xfrm>
          <a:prstGeom prst="wedgeEllipseCallout">
            <a:avLst>
              <a:gd name="adj1" fmla="val 16105"/>
              <a:gd name="adj2" fmla="val 92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/>
              <a:t>O SUS  NA SEGURIDADE SOCIAL</a:t>
            </a:r>
          </a:p>
        </p:txBody>
      </p:sp>
      <p:sp>
        <p:nvSpPr>
          <p:cNvPr id="3" name="Texto explicativo em elipse 2"/>
          <p:cNvSpPr/>
          <p:nvPr/>
        </p:nvSpPr>
        <p:spPr>
          <a:xfrm>
            <a:off x="6300788" y="1117600"/>
            <a:ext cx="2627312" cy="1050925"/>
          </a:xfrm>
          <a:prstGeom prst="wedgeEllipseCallout">
            <a:avLst>
              <a:gd name="adj1" fmla="val -14423"/>
              <a:gd name="adj2" fmla="val 804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/>
              <a:t>O SUS POLÍTICA PÚBLICA</a:t>
            </a:r>
          </a:p>
        </p:txBody>
      </p:sp>
      <p:sp>
        <p:nvSpPr>
          <p:cNvPr id="5" name="Texto explicativo em elipse 4"/>
          <p:cNvSpPr/>
          <p:nvPr/>
        </p:nvSpPr>
        <p:spPr>
          <a:xfrm>
            <a:off x="3998913" y="4868863"/>
            <a:ext cx="3127375" cy="1484312"/>
          </a:xfrm>
          <a:prstGeom prst="wedgeEllipseCallout">
            <a:avLst>
              <a:gd name="adj1" fmla="val -34757"/>
              <a:gd name="adj2" fmla="val -655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/>
              <a:t>O SUS PATRIMÔNIO DO POVO BRASILEIRO</a:t>
            </a:r>
          </a:p>
        </p:txBody>
      </p:sp>
    </p:spTree>
    <p:extLst>
      <p:ext uri="{BB962C8B-B14F-4D97-AF65-F5344CB8AC3E}">
        <p14:creationId xmlns:p14="http://schemas.microsoft.com/office/powerpoint/2010/main" val="207298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Título 3"/>
          <p:cNvSpPr txBox="1">
            <a:spLocks noGrp="1"/>
          </p:cNvSpPr>
          <p:nvPr>
            <p:ph type="title"/>
          </p:nvPr>
        </p:nvSpPr>
        <p:spPr>
          <a:xfrm>
            <a:off x="457200" y="184419"/>
            <a:ext cx="8229600" cy="132343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 TEMÁTICAS DE ATENÇÃO À SAÚDE PRIORITÁRIAS DO MS</a:t>
            </a:r>
          </a:p>
        </p:txBody>
      </p:sp>
      <p:sp>
        <p:nvSpPr>
          <p:cNvPr id="5" name="Seta para a direita 4"/>
          <p:cNvSpPr/>
          <p:nvPr/>
        </p:nvSpPr>
        <p:spPr bwMode="auto">
          <a:xfrm>
            <a:off x="684014" y="3648621"/>
            <a:ext cx="7612063" cy="155575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BR"/>
          </a:p>
        </p:txBody>
      </p:sp>
      <p:sp>
        <p:nvSpPr>
          <p:cNvPr id="6" name="Seta para a direita 5"/>
          <p:cNvSpPr/>
          <p:nvPr/>
        </p:nvSpPr>
        <p:spPr bwMode="auto">
          <a:xfrm>
            <a:off x="684014" y="2897733"/>
            <a:ext cx="7612063" cy="152400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BR"/>
          </a:p>
        </p:txBody>
      </p:sp>
      <p:sp>
        <p:nvSpPr>
          <p:cNvPr id="7" name="Seta para a direita 6"/>
          <p:cNvSpPr/>
          <p:nvPr/>
        </p:nvSpPr>
        <p:spPr bwMode="auto">
          <a:xfrm>
            <a:off x="684014" y="4329658"/>
            <a:ext cx="7612063" cy="153988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BR" dirty="0"/>
          </a:p>
        </p:txBody>
      </p:sp>
      <p:sp>
        <p:nvSpPr>
          <p:cNvPr id="8" name="Retângulo 7"/>
          <p:cNvSpPr/>
          <p:nvPr/>
        </p:nvSpPr>
        <p:spPr bwMode="auto">
          <a:xfrm>
            <a:off x="3635897" y="1700808"/>
            <a:ext cx="432048" cy="354813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Cegonha</a:t>
            </a:r>
          </a:p>
        </p:txBody>
      </p:sp>
      <p:sp>
        <p:nvSpPr>
          <p:cNvPr id="9" name="Retângulo 8"/>
          <p:cNvSpPr/>
          <p:nvPr/>
        </p:nvSpPr>
        <p:spPr bwMode="auto">
          <a:xfrm>
            <a:off x="4355976" y="1772816"/>
            <a:ext cx="576064" cy="35481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de Atenção Psicossocial</a:t>
            </a:r>
          </a:p>
        </p:txBody>
      </p:sp>
      <p:sp>
        <p:nvSpPr>
          <p:cNvPr id="10" name="Retângulo 9"/>
          <p:cNvSpPr/>
          <p:nvPr/>
        </p:nvSpPr>
        <p:spPr bwMode="auto">
          <a:xfrm>
            <a:off x="5292080" y="1700808"/>
            <a:ext cx="576064" cy="3548137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de Atenção ás Urgências e Emergências</a:t>
            </a:r>
          </a:p>
        </p:txBody>
      </p:sp>
      <p:sp>
        <p:nvSpPr>
          <p:cNvPr id="11" name="CaixaDeTexto 23"/>
          <p:cNvSpPr txBox="1">
            <a:spLocks noChangeArrowheads="1"/>
          </p:cNvSpPr>
          <p:nvPr/>
        </p:nvSpPr>
        <p:spPr bwMode="auto">
          <a:xfrm>
            <a:off x="728085" y="3191291"/>
            <a:ext cx="2895500" cy="40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2000" b="1">
                <a:latin typeface="Calibri" pitchFamily="34" charset="0"/>
              </a:rPr>
              <a:t>Informação</a:t>
            </a:r>
          </a:p>
        </p:txBody>
      </p:sp>
      <p:sp>
        <p:nvSpPr>
          <p:cNvPr id="12" name="CaixaDeTexto 24"/>
          <p:cNvSpPr txBox="1">
            <a:spLocks noChangeArrowheads="1"/>
          </p:cNvSpPr>
          <p:nvPr/>
        </p:nvSpPr>
        <p:spPr bwMode="auto">
          <a:xfrm>
            <a:off x="743960" y="2463771"/>
            <a:ext cx="2895500" cy="40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2000" b="1" dirty="0">
                <a:latin typeface="Calibri" pitchFamily="34" charset="0"/>
              </a:rPr>
              <a:t>Qualificação/Educação</a:t>
            </a:r>
          </a:p>
        </p:txBody>
      </p:sp>
      <p:sp>
        <p:nvSpPr>
          <p:cNvPr id="13" name="CaixaDeTexto 25"/>
          <p:cNvSpPr txBox="1">
            <a:spLocks noChangeArrowheads="1"/>
          </p:cNvSpPr>
          <p:nvPr/>
        </p:nvSpPr>
        <p:spPr bwMode="auto">
          <a:xfrm>
            <a:off x="750310" y="3891806"/>
            <a:ext cx="2893913" cy="40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2000" b="1">
                <a:latin typeface="Calibri" pitchFamily="34" charset="0"/>
              </a:rPr>
              <a:t>Regulação</a:t>
            </a:r>
          </a:p>
        </p:txBody>
      </p:sp>
      <p:sp>
        <p:nvSpPr>
          <p:cNvPr id="14" name="CaixaDeTexto 21"/>
          <p:cNvSpPr txBox="1">
            <a:spLocks noChangeArrowheads="1"/>
          </p:cNvSpPr>
          <p:nvPr/>
        </p:nvSpPr>
        <p:spPr bwMode="auto">
          <a:xfrm>
            <a:off x="611558" y="4581252"/>
            <a:ext cx="3240621" cy="36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b="1">
                <a:latin typeface="Calibri" pitchFamily="34" charset="0"/>
              </a:rPr>
              <a:t>Promoção e Vigilância à Saúde</a:t>
            </a:r>
          </a:p>
        </p:txBody>
      </p:sp>
      <p:sp>
        <p:nvSpPr>
          <p:cNvPr id="15" name="Retângulo 14"/>
          <p:cNvSpPr/>
          <p:nvPr/>
        </p:nvSpPr>
        <p:spPr bwMode="auto">
          <a:xfrm>
            <a:off x="6156176" y="1772816"/>
            <a:ext cx="864066" cy="354813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de  Atenção às doenças e condições crônicas</a:t>
            </a:r>
          </a:p>
        </p:txBody>
      </p:sp>
      <p:sp>
        <p:nvSpPr>
          <p:cNvPr id="16" name="Retângulo 15"/>
          <p:cNvSpPr/>
          <p:nvPr/>
        </p:nvSpPr>
        <p:spPr bwMode="auto">
          <a:xfrm>
            <a:off x="7236296" y="1772816"/>
            <a:ext cx="673478" cy="3548137"/>
          </a:xfrm>
          <a:prstGeom prst="rect">
            <a:avLst/>
          </a:prstGeom>
          <a:solidFill>
            <a:srgbClr val="5F5F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de Cuidados a Pessoa com Deficiência</a:t>
            </a:r>
          </a:p>
        </p:txBody>
      </p:sp>
      <p:sp>
        <p:nvSpPr>
          <p:cNvPr id="17" name="Retângulo de cantos arredondados 23"/>
          <p:cNvSpPr>
            <a:spLocks noChangeArrowheads="1"/>
          </p:cNvSpPr>
          <p:nvPr/>
        </p:nvSpPr>
        <p:spPr bwMode="auto">
          <a:xfrm>
            <a:off x="539552" y="5301208"/>
            <a:ext cx="8064896" cy="865188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ATENÇÃO BÁSICA – primária ou primeira</a:t>
            </a:r>
            <a:endParaRPr lang="pt-BR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Retângulo 18"/>
          <p:cNvSpPr/>
          <p:nvPr/>
        </p:nvSpPr>
        <p:spPr bwMode="auto">
          <a:xfrm>
            <a:off x="8100392" y="1772816"/>
            <a:ext cx="432048" cy="35481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pt-BR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Rede </a:t>
            </a:r>
            <a:r>
              <a:rPr lang="pt-BR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pt-BR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Oncológica</a:t>
            </a:r>
            <a:endParaRPr lang="pt-BR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OBRIGADA!</a:t>
            </a:r>
            <a:endParaRPr lang="pt-BR" dirty="0"/>
          </a:p>
        </p:txBody>
      </p:sp>
      <p:sp>
        <p:nvSpPr>
          <p:cNvPr id="4" name="Elipse 3"/>
          <p:cNvSpPr/>
          <p:nvPr/>
        </p:nvSpPr>
        <p:spPr>
          <a:xfrm>
            <a:off x="395536" y="332656"/>
            <a:ext cx="8424936" cy="1152128"/>
          </a:xfrm>
          <a:prstGeom prst="ellipse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dirty="0" smtClean="0"/>
              <a:t>Obrigada!!!!</a:t>
            </a:r>
            <a:endParaRPr lang="pt-BR" sz="4400" dirty="0"/>
          </a:p>
        </p:txBody>
      </p:sp>
      <p:pic>
        <p:nvPicPr>
          <p:cNvPr id="1026" name="Picture 2" descr="G:\Fotos e gravações máquina Vera  em nov 2011\Gravações  e Fotos Rafael na Tê 06.11.11\Rafael - só fotos\PB0601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2411760" y="6211669"/>
            <a:ext cx="453650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Vera Lúcia Freitas</a:t>
            </a:r>
          </a:p>
          <a:p>
            <a:r>
              <a:rPr lang="pt-BR" dirty="0" smtClean="0"/>
              <a:t>vl_freitas@yahoo.com.br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200" b="1" dirty="0" smtClean="0">
                <a:latin typeface="+mn-lt"/>
                <a:ea typeface="ＭＳ Ｐゴシック" pitchFamily="34" charset="-128"/>
              </a:rPr>
              <a:t>FINALIDADE DA </a:t>
            </a:r>
            <a:r>
              <a:rPr lang="pt-BR" sz="3200" b="1" dirty="0">
                <a:latin typeface="+mn-lt"/>
                <a:ea typeface="ＭＳ Ｐゴシック" pitchFamily="34" charset="-128"/>
              </a:rPr>
              <a:t>R</a:t>
            </a:r>
            <a:r>
              <a:rPr lang="pt-BR" sz="3200" b="1" dirty="0" smtClean="0">
                <a:latin typeface="+mn-lt"/>
                <a:ea typeface="ＭＳ Ｐゴシック" pitchFamily="34" charset="-128"/>
              </a:rPr>
              <a:t>AS</a:t>
            </a:r>
          </a:p>
        </p:txBody>
      </p:sp>
      <p:sp>
        <p:nvSpPr>
          <p:cNvPr id="5" name="Subtítulo 3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noFill/>
          <a:ln>
            <a:solidFill>
              <a:schemeClr val="tx1"/>
            </a:solidFill>
          </a:ln>
          <a:extLst>
            <a:ext uri="{FAA26D3D-D897-4be2-8F04-BA451C77F1D7}"/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buClr>
                <a:srgbClr val="984807"/>
              </a:buClr>
              <a:buFont typeface="Wingdings" pitchFamily="2" charset="2"/>
              <a:buNone/>
              <a:defRPr/>
            </a:pPr>
            <a:r>
              <a:rPr lang="pt-BR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A organização da rede tem a finalidade de articular e integrar todos os equipamentos de saúde objetivando </a:t>
            </a:r>
            <a:r>
              <a:rPr lang="pt-BR" dirty="0" smtClean="0">
                <a:solidFill>
                  <a:schemeClr val="tx1"/>
                </a:solidFill>
                <a:ea typeface="ＭＳ Ｐゴシック" charset="-128"/>
              </a:rPr>
              <a:t>ampliar e qualificar o </a:t>
            </a:r>
            <a:r>
              <a:rPr lang="pt-BR" b="1" dirty="0" smtClean="0">
                <a:solidFill>
                  <a:schemeClr val="tx1"/>
                </a:solidFill>
                <a:ea typeface="ＭＳ Ｐゴシック" charset="-128"/>
              </a:rPr>
              <a:t>acesso</a:t>
            </a:r>
            <a:r>
              <a:rPr lang="pt-BR" dirty="0" smtClean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pt-BR" b="1" dirty="0" smtClean="0">
                <a:solidFill>
                  <a:schemeClr val="tx1"/>
                </a:solidFill>
                <a:ea typeface="ＭＳ Ｐゴシック" charset="-128"/>
              </a:rPr>
              <a:t>humanizado e integral </a:t>
            </a:r>
            <a:r>
              <a:rPr lang="pt-BR" dirty="0" smtClean="0">
                <a:solidFill>
                  <a:schemeClr val="tx1"/>
                </a:solidFill>
                <a:ea typeface="ＭＳ Ｐゴシック" charset="-128"/>
              </a:rPr>
              <a:t>aos usuários nos serviços de saúde de forma </a:t>
            </a:r>
            <a:r>
              <a:rPr lang="pt-BR" b="1" dirty="0" smtClean="0">
                <a:solidFill>
                  <a:schemeClr val="tx1"/>
                </a:solidFill>
                <a:ea typeface="ＭＳ Ｐゴシック" charset="-128"/>
              </a:rPr>
              <a:t>ágil e oportuna</a:t>
            </a:r>
            <a:r>
              <a:rPr lang="pt-BR" dirty="0" smtClean="0">
                <a:solidFill>
                  <a:schemeClr val="tx1"/>
                </a:solidFill>
                <a:ea typeface="ＭＳ Ｐゴシック" charset="-12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5940152" cy="610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luxograma: Processo alternativo 5"/>
          <p:cNvSpPr/>
          <p:nvPr/>
        </p:nvSpPr>
        <p:spPr>
          <a:xfrm>
            <a:off x="6804248" y="2708920"/>
            <a:ext cx="2071702" cy="1844006"/>
          </a:xfrm>
          <a:prstGeom prst="flowChartAlternateProcess">
            <a:avLst/>
          </a:prstGeom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>
                <a:solidFill>
                  <a:srgbClr val="FF0000"/>
                </a:solidFill>
                <a:latin typeface="Calibri" pitchFamily="34" charset="0"/>
              </a:rPr>
              <a:t>GOVERNANÇA</a:t>
            </a:r>
          </a:p>
          <a:p>
            <a:pPr algn="ctr">
              <a:defRPr/>
            </a:pPr>
            <a:r>
              <a:rPr lang="pt-BR" sz="1800" dirty="0" smtClean="0">
                <a:solidFill>
                  <a:srgbClr val="000000"/>
                </a:solidFill>
                <a:latin typeface="Calibri" pitchFamily="34" charset="0"/>
              </a:rPr>
              <a:t>Comissões intergestoras -  </a:t>
            </a:r>
            <a:r>
              <a:rPr lang="pt-BR" sz="1800" dirty="0">
                <a:solidFill>
                  <a:srgbClr val="000000"/>
                </a:solidFill>
                <a:latin typeface="Calibri" pitchFamily="34" charset="0"/>
              </a:rPr>
              <a:t>Gestão Regional</a:t>
            </a:r>
          </a:p>
        </p:txBody>
      </p:sp>
      <p:sp>
        <p:nvSpPr>
          <p:cNvPr id="11" name="Divisa 10"/>
          <p:cNvSpPr/>
          <p:nvPr/>
        </p:nvSpPr>
        <p:spPr>
          <a:xfrm>
            <a:off x="6012160" y="2708920"/>
            <a:ext cx="300266" cy="1842874"/>
          </a:xfrm>
          <a:prstGeom prst="chevron">
            <a:avLst/>
          </a:prstGeom>
          <a:ln>
            <a:solidFill>
              <a:srgbClr val="92D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t-BR" sz="1800" b="0">
              <a:solidFill>
                <a:schemeClr val="tx1"/>
              </a:solidFill>
            </a:endParaRPr>
          </a:p>
        </p:txBody>
      </p:sp>
      <p:sp>
        <p:nvSpPr>
          <p:cNvPr id="12" name="Divisa 11"/>
          <p:cNvSpPr/>
          <p:nvPr/>
        </p:nvSpPr>
        <p:spPr>
          <a:xfrm>
            <a:off x="6372200" y="2636912"/>
            <a:ext cx="300266" cy="1842874"/>
          </a:xfrm>
          <a:prstGeom prst="chevron">
            <a:avLst/>
          </a:prstGeom>
          <a:ln>
            <a:solidFill>
              <a:srgbClr val="92D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t-BR" sz="1800" b="0">
              <a:solidFill>
                <a:schemeClr val="tx1"/>
              </a:solidFill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180975" y="6510338"/>
            <a:ext cx="4175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0">
                <a:solidFill>
                  <a:schemeClr val="tx1"/>
                </a:solidFill>
              </a:rPr>
              <a:t>FONTE: MENDES (2009)</a:t>
            </a:r>
          </a:p>
        </p:txBody>
      </p:sp>
      <p:sp>
        <p:nvSpPr>
          <p:cNvPr id="185" name="Rectangle 46"/>
          <p:cNvSpPr>
            <a:spLocks noChangeArrowheads="1"/>
          </p:cNvSpPr>
          <p:nvPr/>
        </p:nvSpPr>
        <p:spPr bwMode="auto">
          <a:xfrm>
            <a:off x="107950" y="23813"/>
            <a:ext cx="8594725" cy="795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GOVERNANÇA REGIONAL DAS </a:t>
            </a:r>
            <a:b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REDES DE ATENÇÃO À SAÚDE</a:t>
            </a:r>
          </a:p>
        </p:txBody>
      </p:sp>
      <p:sp>
        <p:nvSpPr>
          <p:cNvPr id="3" name="Divisa 2"/>
          <p:cNvSpPr/>
          <p:nvPr/>
        </p:nvSpPr>
        <p:spPr>
          <a:xfrm>
            <a:off x="5724128" y="2636912"/>
            <a:ext cx="300266" cy="1842874"/>
          </a:xfrm>
          <a:prstGeom prst="chevron">
            <a:avLst/>
          </a:prstGeom>
          <a:ln>
            <a:solidFill>
              <a:srgbClr val="92D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t-BR" sz="18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56"/>
          <p:cNvGrpSpPr>
            <a:grpSpLocks/>
          </p:cNvGrpSpPr>
          <p:nvPr/>
        </p:nvGrpSpPr>
        <p:grpSpPr bwMode="auto">
          <a:xfrm>
            <a:off x="914400" y="1235075"/>
            <a:ext cx="7207250" cy="430213"/>
            <a:chOff x="1343025" y="1349039"/>
            <a:chExt cx="7207250" cy="430213"/>
          </a:xfrm>
        </p:grpSpPr>
        <p:sp>
          <p:nvSpPr>
            <p:cNvPr id="20590" name="Rectangle 6"/>
            <p:cNvSpPr>
              <a:spLocks noChangeArrowheads="1"/>
            </p:cNvSpPr>
            <p:nvPr/>
          </p:nvSpPr>
          <p:spPr bwMode="auto">
            <a:xfrm>
              <a:off x="1343025" y="1431589"/>
              <a:ext cx="5400675" cy="288925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65E00">
                    <a:alpha val="4200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0591" name="Text Box 2"/>
            <p:cNvSpPr txBox="1">
              <a:spLocks noChangeArrowheads="1"/>
            </p:cNvSpPr>
            <p:nvPr/>
          </p:nvSpPr>
          <p:spPr bwMode="auto">
            <a:xfrm rot="10800000">
              <a:off x="6783388" y="1349039"/>
              <a:ext cx="1766887" cy="428625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65E00">
                    <a:alpha val="4200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vert="eaVert" anchorCtr="1"/>
            <a:lstStyle/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</p:txBody>
        </p:sp>
        <p:sp>
          <p:nvSpPr>
            <p:cNvPr id="20592" name="Text Box 7"/>
            <p:cNvSpPr txBox="1">
              <a:spLocks noChangeArrowheads="1"/>
            </p:cNvSpPr>
            <p:nvPr/>
          </p:nvSpPr>
          <p:spPr bwMode="auto">
            <a:xfrm>
              <a:off x="6826250" y="1356977"/>
              <a:ext cx="1714500" cy="42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pt-BR" sz="1200">
                  <a:solidFill>
                    <a:schemeClr val="tx1"/>
                  </a:solidFill>
                </a:rPr>
                <a:t>Sistema de Acesso Regulado</a:t>
              </a:r>
            </a:p>
          </p:txBody>
        </p:sp>
      </p:grpSp>
      <p:grpSp>
        <p:nvGrpSpPr>
          <p:cNvPr id="3" name="Grupo 55"/>
          <p:cNvGrpSpPr>
            <a:grpSpLocks/>
          </p:cNvGrpSpPr>
          <p:nvPr/>
        </p:nvGrpSpPr>
        <p:grpSpPr bwMode="auto">
          <a:xfrm>
            <a:off x="912813" y="1717675"/>
            <a:ext cx="7207250" cy="449263"/>
            <a:chOff x="1341438" y="1831639"/>
            <a:chExt cx="7207250" cy="449263"/>
          </a:xfrm>
        </p:grpSpPr>
        <p:sp>
          <p:nvSpPr>
            <p:cNvPr id="20587" name="Rectangle 6"/>
            <p:cNvSpPr>
              <a:spLocks noChangeArrowheads="1"/>
            </p:cNvSpPr>
            <p:nvPr/>
          </p:nvSpPr>
          <p:spPr bwMode="auto">
            <a:xfrm>
              <a:off x="1341438" y="1901489"/>
              <a:ext cx="5400675" cy="288925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65E00">
                    <a:alpha val="4200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0588" name="Text Box 2"/>
            <p:cNvSpPr txBox="1">
              <a:spLocks noChangeArrowheads="1"/>
            </p:cNvSpPr>
            <p:nvPr/>
          </p:nvSpPr>
          <p:spPr bwMode="auto">
            <a:xfrm rot="10800000">
              <a:off x="6781800" y="1831639"/>
              <a:ext cx="1766888" cy="428625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65E00">
                    <a:alpha val="4200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vert="eaVert" anchorCtr="1"/>
            <a:lstStyle/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</p:txBody>
        </p:sp>
        <p:sp>
          <p:nvSpPr>
            <p:cNvPr id="20589" name="Text Box 7"/>
            <p:cNvSpPr txBox="1">
              <a:spLocks noChangeArrowheads="1"/>
            </p:cNvSpPr>
            <p:nvPr/>
          </p:nvSpPr>
          <p:spPr bwMode="auto">
            <a:xfrm>
              <a:off x="6816725" y="1857039"/>
              <a:ext cx="1714500" cy="423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pt-BR" sz="1200">
                  <a:solidFill>
                    <a:schemeClr val="tx1"/>
                  </a:solidFill>
                </a:rPr>
                <a:t>Registro Eletrônico em Saúde</a:t>
              </a:r>
            </a:p>
          </p:txBody>
        </p:sp>
      </p:grpSp>
      <p:grpSp>
        <p:nvGrpSpPr>
          <p:cNvPr id="4" name="Grupo 125"/>
          <p:cNvGrpSpPr>
            <a:grpSpLocks/>
          </p:cNvGrpSpPr>
          <p:nvPr/>
        </p:nvGrpSpPr>
        <p:grpSpPr bwMode="auto">
          <a:xfrm>
            <a:off x="906463" y="2189163"/>
            <a:ext cx="7205662" cy="428625"/>
            <a:chOff x="906491" y="2189144"/>
            <a:chExt cx="7205662" cy="428625"/>
          </a:xfrm>
        </p:grpSpPr>
        <p:sp>
          <p:nvSpPr>
            <p:cNvPr id="20584" name="Rectangle 6"/>
            <p:cNvSpPr>
              <a:spLocks noChangeArrowheads="1"/>
            </p:cNvSpPr>
            <p:nvPr/>
          </p:nvSpPr>
          <p:spPr bwMode="auto">
            <a:xfrm>
              <a:off x="906491" y="2278044"/>
              <a:ext cx="5399087" cy="288925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65E00">
                    <a:alpha val="4200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0585" name="Text Box 2"/>
            <p:cNvSpPr txBox="1">
              <a:spLocks noChangeArrowheads="1"/>
            </p:cNvSpPr>
            <p:nvPr/>
          </p:nvSpPr>
          <p:spPr bwMode="auto">
            <a:xfrm rot="10800000">
              <a:off x="6345266" y="2189144"/>
              <a:ext cx="1766887" cy="428625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65E00">
                    <a:alpha val="4200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vert="eaVert" anchorCtr="1"/>
            <a:lstStyle/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</p:txBody>
        </p:sp>
        <p:sp>
          <p:nvSpPr>
            <p:cNvPr id="20586" name="Text Box 7"/>
            <p:cNvSpPr txBox="1">
              <a:spLocks noChangeArrowheads="1"/>
            </p:cNvSpPr>
            <p:nvPr/>
          </p:nvSpPr>
          <p:spPr bwMode="auto">
            <a:xfrm>
              <a:off x="6378603" y="2217719"/>
              <a:ext cx="1714500" cy="397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pt-BR" sz="1100">
                  <a:solidFill>
                    <a:schemeClr val="tx1"/>
                  </a:solidFill>
                </a:rPr>
                <a:t>Sistema de Transporte em Saúde</a:t>
              </a:r>
            </a:p>
          </p:txBody>
        </p:sp>
      </p:grpSp>
      <p:grpSp>
        <p:nvGrpSpPr>
          <p:cNvPr id="5" name="Grupo 124"/>
          <p:cNvGrpSpPr>
            <a:grpSpLocks/>
          </p:cNvGrpSpPr>
          <p:nvPr/>
        </p:nvGrpSpPr>
        <p:grpSpPr bwMode="auto">
          <a:xfrm>
            <a:off x="917575" y="2708275"/>
            <a:ext cx="7204075" cy="428625"/>
            <a:chOff x="917603" y="2708256"/>
            <a:chExt cx="7204075" cy="428625"/>
          </a:xfrm>
        </p:grpSpPr>
        <p:sp>
          <p:nvSpPr>
            <p:cNvPr id="20581" name="Rectangle 15"/>
            <p:cNvSpPr>
              <a:spLocks noChangeArrowheads="1"/>
            </p:cNvSpPr>
            <p:nvPr/>
          </p:nvSpPr>
          <p:spPr bwMode="auto">
            <a:xfrm>
              <a:off x="917603" y="2787631"/>
              <a:ext cx="5400675" cy="288925"/>
            </a:xfrm>
            <a:prstGeom prst="rect">
              <a:avLst/>
            </a:prstGeom>
            <a:gradFill rotWithShape="1">
              <a:gsLst>
                <a:gs pos="0">
                  <a:srgbClr val="A50021"/>
                </a:gs>
                <a:gs pos="100000">
                  <a:srgbClr val="4C000F">
                    <a:alpha val="5000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0582" name="Text Box 4"/>
            <p:cNvSpPr txBox="1">
              <a:spLocks noChangeArrowheads="1"/>
            </p:cNvSpPr>
            <p:nvPr/>
          </p:nvSpPr>
          <p:spPr bwMode="auto">
            <a:xfrm rot="10800000">
              <a:off x="6354791" y="2708256"/>
              <a:ext cx="1766887" cy="428625"/>
            </a:xfrm>
            <a:prstGeom prst="rect">
              <a:avLst/>
            </a:prstGeom>
            <a:gradFill rotWithShape="1">
              <a:gsLst>
                <a:gs pos="0">
                  <a:srgbClr val="A50021"/>
                </a:gs>
                <a:gs pos="100000">
                  <a:srgbClr val="4C000F">
                    <a:alpha val="5000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vert="eaVert" anchorCtr="1"/>
            <a:lstStyle/>
            <a:p>
              <a:pPr algn="ctr">
                <a:spcBef>
                  <a:spcPct val="5000"/>
                </a:spcBef>
              </a:pPr>
              <a:r>
                <a:rPr lang="pt-BR" sz="1600">
                  <a:solidFill>
                    <a:schemeClr val="tx1"/>
                  </a:solidFill>
                </a:rPr>
                <a:t>   </a:t>
              </a: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</p:txBody>
        </p:sp>
        <p:sp>
          <p:nvSpPr>
            <p:cNvPr id="20583" name="Text Box 7"/>
            <p:cNvSpPr txBox="1">
              <a:spLocks noChangeArrowheads="1"/>
            </p:cNvSpPr>
            <p:nvPr/>
          </p:nvSpPr>
          <p:spPr bwMode="auto">
            <a:xfrm>
              <a:off x="6378603" y="2760644"/>
              <a:ext cx="1714500" cy="31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pt-BR" sz="900">
                  <a:solidFill>
                    <a:schemeClr val="tx1"/>
                  </a:solidFill>
                </a:rPr>
                <a:t>Sistema de Apoio Diagnóstico e Terapêutico</a:t>
              </a:r>
            </a:p>
          </p:txBody>
        </p:sp>
      </p:grpSp>
      <p:grpSp>
        <p:nvGrpSpPr>
          <p:cNvPr id="6" name="Grupo 123"/>
          <p:cNvGrpSpPr>
            <a:grpSpLocks/>
          </p:cNvGrpSpPr>
          <p:nvPr/>
        </p:nvGrpSpPr>
        <p:grpSpPr bwMode="auto">
          <a:xfrm>
            <a:off x="917575" y="3225800"/>
            <a:ext cx="7194550" cy="428625"/>
            <a:chOff x="917603" y="3225781"/>
            <a:chExt cx="7194550" cy="428625"/>
          </a:xfrm>
        </p:grpSpPr>
        <p:sp>
          <p:nvSpPr>
            <p:cNvPr id="20578" name="Text Box 4"/>
            <p:cNvSpPr txBox="1">
              <a:spLocks noChangeArrowheads="1"/>
            </p:cNvSpPr>
            <p:nvPr/>
          </p:nvSpPr>
          <p:spPr bwMode="auto">
            <a:xfrm rot="10800000">
              <a:off x="6345266" y="3225781"/>
              <a:ext cx="1766887" cy="428625"/>
            </a:xfrm>
            <a:prstGeom prst="rect">
              <a:avLst/>
            </a:prstGeom>
            <a:gradFill rotWithShape="1">
              <a:gsLst>
                <a:gs pos="0">
                  <a:srgbClr val="A50021"/>
                </a:gs>
                <a:gs pos="100000">
                  <a:srgbClr val="4C000F">
                    <a:alpha val="5000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vert="eaVert" anchorCtr="1"/>
            <a:lstStyle/>
            <a:p>
              <a:pPr algn="ctr">
                <a:spcBef>
                  <a:spcPct val="5000"/>
                </a:spcBef>
              </a:pPr>
              <a:r>
                <a:rPr lang="pt-BR" sz="1600">
                  <a:solidFill>
                    <a:schemeClr val="tx1"/>
                  </a:solidFill>
                </a:rPr>
                <a:t>   </a:t>
              </a: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</p:txBody>
        </p:sp>
        <p:sp>
          <p:nvSpPr>
            <p:cNvPr id="20579" name="Rectangle 15"/>
            <p:cNvSpPr>
              <a:spLocks noChangeArrowheads="1"/>
            </p:cNvSpPr>
            <p:nvPr/>
          </p:nvSpPr>
          <p:spPr bwMode="auto">
            <a:xfrm>
              <a:off x="917603" y="3311506"/>
              <a:ext cx="5399088" cy="288925"/>
            </a:xfrm>
            <a:prstGeom prst="rect">
              <a:avLst/>
            </a:prstGeom>
            <a:gradFill rotWithShape="1">
              <a:gsLst>
                <a:gs pos="0">
                  <a:srgbClr val="A50021"/>
                </a:gs>
                <a:gs pos="100000">
                  <a:srgbClr val="4C000F">
                    <a:alpha val="5000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209" name="Text Box 7"/>
            <p:cNvSpPr txBox="1">
              <a:spLocks noChangeArrowheads="1"/>
            </p:cNvSpPr>
            <p:nvPr/>
          </p:nvSpPr>
          <p:spPr bwMode="auto">
            <a:xfrm>
              <a:off x="6370666" y="3292456"/>
              <a:ext cx="1714500" cy="35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pt-BR" sz="1050" dirty="0">
                  <a:solidFill>
                    <a:schemeClr val="tx1"/>
                  </a:solidFill>
                  <a:latin typeface="Arial" pitchFamily="34" charset="0"/>
                </a:rPr>
                <a:t>Sistema de Assistência Farmacêutica</a:t>
              </a:r>
            </a:p>
          </p:txBody>
        </p:sp>
      </p:grpSp>
      <p:grpSp>
        <p:nvGrpSpPr>
          <p:cNvPr id="7" name="Grupo 51"/>
          <p:cNvGrpSpPr>
            <a:grpSpLocks/>
          </p:cNvGrpSpPr>
          <p:nvPr/>
        </p:nvGrpSpPr>
        <p:grpSpPr bwMode="auto">
          <a:xfrm>
            <a:off x="915988" y="3768725"/>
            <a:ext cx="7204075" cy="428625"/>
            <a:chOff x="1344613" y="3882689"/>
            <a:chExt cx="7204075" cy="428625"/>
          </a:xfrm>
        </p:grpSpPr>
        <p:sp>
          <p:nvSpPr>
            <p:cNvPr id="20575" name="Text Box 4"/>
            <p:cNvSpPr txBox="1">
              <a:spLocks noChangeArrowheads="1"/>
            </p:cNvSpPr>
            <p:nvPr/>
          </p:nvSpPr>
          <p:spPr bwMode="auto">
            <a:xfrm rot="10800000">
              <a:off x="6781800" y="3882689"/>
              <a:ext cx="1766888" cy="428625"/>
            </a:xfrm>
            <a:prstGeom prst="rect">
              <a:avLst/>
            </a:prstGeom>
            <a:gradFill rotWithShape="1">
              <a:gsLst>
                <a:gs pos="0">
                  <a:srgbClr val="A50021"/>
                </a:gs>
                <a:gs pos="100000">
                  <a:srgbClr val="4C000F">
                    <a:alpha val="5000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vert="eaVert" anchorCtr="1"/>
            <a:lstStyle/>
            <a:p>
              <a:pPr algn="ctr">
                <a:spcBef>
                  <a:spcPct val="5000"/>
                </a:spcBef>
              </a:pPr>
              <a:r>
                <a:rPr lang="pt-BR" sz="1600">
                  <a:solidFill>
                    <a:schemeClr val="tx1"/>
                  </a:solidFill>
                </a:rPr>
                <a:t>   </a:t>
              </a: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  <a:p>
              <a:pPr algn="ctr">
                <a:spcBef>
                  <a:spcPct val="5000"/>
                </a:spcBef>
              </a:pPr>
              <a:endParaRPr lang="pt-BR" sz="1600">
                <a:solidFill>
                  <a:schemeClr val="tx1"/>
                </a:solidFill>
              </a:endParaRPr>
            </a:p>
          </p:txBody>
        </p:sp>
        <p:sp>
          <p:nvSpPr>
            <p:cNvPr id="20576" name="Rectangle 15"/>
            <p:cNvSpPr>
              <a:spLocks noChangeArrowheads="1"/>
            </p:cNvSpPr>
            <p:nvPr/>
          </p:nvSpPr>
          <p:spPr bwMode="auto">
            <a:xfrm>
              <a:off x="1344613" y="3973177"/>
              <a:ext cx="5400675" cy="288925"/>
            </a:xfrm>
            <a:prstGeom prst="rect">
              <a:avLst/>
            </a:prstGeom>
            <a:gradFill rotWithShape="1">
              <a:gsLst>
                <a:gs pos="0">
                  <a:srgbClr val="A50021"/>
                </a:gs>
                <a:gs pos="100000">
                  <a:srgbClr val="4C000F">
                    <a:alpha val="5000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0577" name="Text Box 7"/>
            <p:cNvSpPr txBox="1">
              <a:spLocks noChangeArrowheads="1"/>
            </p:cNvSpPr>
            <p:nvPr/>
          </p:nvSpPr>
          <p:spPr bwMode="auto">
            <a:xfrm>
              <a:off x="6807201" y="3973177"/>
              <a:ext cx="171450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pt-BR" sz="1200">
                  <a:solidFill>
                    <a:schemeClr val="tx1"/>
                  </a:solidFill>
                </a:rPr>
                <a:t>Teleassistência</a:t>
              </a:r>
            </a:p>
          </p:txBody>
        </p:sp>
      </p:grpSp>
      <p:grpSp>
        <p:nvGrpSpPr>
          <p:cNvPr id="8" name="Grupo 122"/>
          <p:cNvGrpSpPr>
            <a:grpSpLocks/>
          </p:cNvGrpSpPr>
          <p:nvPr/>
        </p:nvGrpSpPr>
        <p:grpSpPr bwMode="auto">
          <a:xfrm>
            <a:off x="914400" y="4297363"/>
            <a:ext cx="7213600" cy="428625"/>
            <a:chOff x="914428" y="4297344"/>
            <a:chExt cx="7213600" cy="428625"/>
          </a:xfrm>
        </p:grpSpPr>
        <p:grpSp>
          <p:nvGrpSpPr>
            <p:cNvPr id="9" name="Grupo 48"/>
            <p:cNvGrpSpPr>
              <a:grpSpLocks/>
            </p:cNvGrpSpPr>
            <p:nvPr/>
          </p:nvGrpSpPr>
          <p:grpSpPr bwMode="auto">
            <a:xfrm>
              <a:off x="914428" y="4297344"/>
              <a:ext cx="7213600" cy="428625"/>
              <a:chOff x="1343025" y="4411327"/>
              <a:chExt cx="7213600" cy="428625"/>
            </a:xfrm>
          </p:grpSpPr>
          <p:sp>
            <p:nvSpPr>
              <p:cNvPr id="20573" name="Rectangle 15"/>
              <p:cNvSpPr>
                <a:spLocks noChangeArrowheads="1"/>
              </p:cNvSpPr>
              <p:nvPr/>
            </p:nvSpPr>
            <p:spPr bwMode="auto">
              <a:xfrm>
                <a:off x="1343025" y="4490702"/>
                <a:ext cx="5400675" cy="288925"/>
              </a:xfrm>
              <a:prstGeom prst="rect">
                <a:avLst/>
              </a:prstGeom>
              <a:gradFill rotWithShape="1">
                <a:gsLst>
                  <a:gs pos="0">
                    <a:srgbClr val="A50021"/>
                  </a:gs>
                  <a:gs pos="100000">
                    <a:srgbClr val="4C000F">
                      <a:alpha val="5000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 sz="1800" b="0">
                  <a:solidFill>
                    <a:schemeClr val="tx1"/>
                  </a:solidFill>
                  <a:latin typeface="Calibri" pitchFamily="34" charset="0"/>
                </a:endParaRPr>
              </a:p>
            </p:txBody>
          </p:sp>
          <p:sp>
            <p:nvSpPr>
              <p:cNvPr id="20574" name="Text Box 4"/>
              <p:cNvSpPr txBox="1">
                <a:spLocks noChangeArrowheads="1"/>
              </p:cNvSpPr>
              <p:nvPr/>
            </p:nvSpPr>
            <p:spPr bwMode="auto">
              <a:xfrm rot="10800000">
                <a:off x="6789738" y="4411327"/>
                <a:ext cx="1766887" cy="428625"/>
              </a:xfrm>
              <a:prstGeom prst="rect">
                <a:avLst/>
              </a:prstGeom>
              <a:gradFill rotWithShape="1">
                <a:gsLst>
                  <a:gs pos="0">
                    <a:srgbClr val="A50021"/>
                  </a:gs>
                  <a:gs pos="100000">
                    <a:srgbClr val="4C000F">
                      <a:alpha val="50000"/>
                    </a:srgb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</p:spPr>
            <p:txBody>
              <a:bodyPr vert="eaVert" anchorCtr="1"/>
              <a:lstStyle/>
              <a:p>
                <a:pPr algn="ctr">
                  <a:spcBef>
                    <a:spcPct val="5000"/>
                  </a:spcBef>
                </a:pPr>
                <a:r>
                  <a:rPr lang="pt-BR" sz="1600">
                    <a:solidFill>
                      <a:schemeClr val="tx1"/>
                    </a:solidFill>
                  </a:rPr>
                  <a:t>   </a:t>
                </a:r>
              </a:p>
              <a:p>
                <a:pPr algn="ctr">
                  <a:spcBef>
                    <a:spcPct val="5000"/>
                  </a:spcBef>
                </a:pPr>
                <a:endParaRPr lang="pt-BR" sz="1600">
                  <a:solidFill>
                    <a:schemeClr val="tx1"/>
                  </a:solidFill>
                </a:endParaRPr>
              </a:p>
              <a:p>
                <a:pPr algn="ctr">
                  <a:spcBef>
                    <a:spcPct val="5000"/>
                  </a:spcBef>
                </a:pPr>
                <a:endParaRPr lang="pt-BR" sz="1600">
                  <a:solidFill>
                    <a:schemeClr val="tx1"/>
                  </a:solidFill>
                </a:endParaRPr>
              </a:p>
              <a:p>
                <a:pPr algn="ctr">
                  <a:spcBef>
                    <a:spcPct val="5000"/>
                  </a:spcBef>
                </a:pPr>
                <a:endParaRPr lang="pt-BR" sz="1600">
                  <a:solidFill>
                    <a:schemeClr val="tx1"/>
                  </a:solidFill>
                </a:endParaRPr>
              </a:p>
              <a:p>
                <a:pPr algn="ctr">
                  <a:spcBef>
                    <a:spcPct val="5000"/>
                  </a:spcBef>
                </a:pPr>
                <a:endParaRPr lang="pt-BR" sz="1600">
                  <a:solidFill>
                    <a:schemeClr val="tx1"/>
                  </a:solidFill>
                </a:endParaRPr>
              </a:p>
              <a:p>
                <a:pPr algn="ctr">
                  <a:spcBef>
                    <a:spcPct val="5000"/>
                  </a:spcBef>
                </a:pPr>
                <a:endParaRPr lang="pt-BR" sz="16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572" name="Text Box 7"/>
            <p:cNvSpPr txBox="1">
              <a:spLocks noChangeArrowheads="1"/>
            </p:cNvSpPr>
            <p:nvPr/>
          </p:nvSpPr>
          <p:spPr bwMode="auto">
            <a:xfrm>
              <a:off x="6394478" y="4333856"/>
              <a:ext cx="1714500" cy="363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pt-BR" sz="1100">
                  <a:solidFill>
                    <a:schemeClr val="tx1"/>
                  </a:solidFill>
                </a:rPr>
                <a:t>Sistema de Informação em Saúde</a:t>
              </a:r>
            </a:p>
          </p:txBody>
        </p:sp>
      </p:grpSp>
      <p:grpSp>
        <p:nvGrpSpPr>
          <p:cNvPr id="10" name="Grupo 44"/>
          <p:cNvGrpSpPr>
            <a:grpSpLocks/>
          </p:cNvGrpSpPr>
          <p:nvPr/>
        </p:nvGrpSpPr>
        <p:grpSpPr bwMode="auto">
          <a:xfrm>
            <a:off x="1155700" y="717550"/>
            <a:ext cx="871538" cy="4246563"/>
            <a:chOff x="1584325" y="831514"/>
            <a:chExt cx="871538" cy="4246563"/>
          </a:xfrm>
        </p:grpSpPr>
        <p:sp>
          <p:nvSpPr>
            <p:cNvPr id="20568" name="Rectangle 33"/>
            <p:cNvSpPr>
              <a:spLocks noChangeArrowheads="1"/>
            </p:cNvSpPr>
            <p:nvPr/>
          </p:nvSpPr>
          <p:spPr bwMode="auto">
            <a:xfrm>
              <a:off x="1584325" y="1158539"/>
              <a:ext cx="871538" cy="3919538"/>
            </a:xfrm>
            <a:prstGeom prst="rect">
              <a:avLst/>
            </a:prstGeom>
            <a:gradFill rotWithShape="1">
              <a:gsLst>
                <a:gs pos="0">
                  <a:srgbClr val="00ACA8"/>
                </a:gs>
                <a:gs pos="100000">
                  <a:srgbClr val="43C2B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0569" name="Text Box 28"/>
            <p:cNvSpPr txBox="1">
              <a:spLocks noChangeArrowheads="1"/>
            </p:cNvSpPr>
            <p:nvPr/>
          </p:nvSpPr>
          <p:spPr bwMode="auto">
            <a:xfrm>
              <a:off x="1584325" y="831514"/>
              <a:ext cx="857250" cy="312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pt-BR" sz="1600">
                  <a:solidFill>
                    <a:schemeClr val="tx1"/>
                  </a:solidFill>
                </a:rPr>
                <a:t>RT 1</a:t>
              </a:r>
              <a:endParaRPr lang="pt-BR" sz="1600" baseline="-25000">
                <a:solidFill>
                  <a:schemeClr val="tx1"/>
                </a:solidFill>
              </a:endParaRPr>
            </a:p>
          </p:txBody>
        </p:sp>
        <p:sp>
          <p:nvSpPr>
            <p:cNvPr id="20570" name="Text Box 40"/>
            <p:cNvSpPr txBox="1">
              <a:spLocks noChangeArrowheads="1"/>
            </p:cNvSpPr>
            <p:nvPr/>
          </p:nvSpPr>
          <p:spPr bwMode="auto">
            <a:xfrm rot="-5400000">
              <a:off x="215901" y="2752389"/>
              <a:ext cx="3598862" cy="719137"/>
            </a:xfrm>
            <a:prstGeom prst="rect">
              <a:avLst/>
            </a:prstGeom>
            <a:solidFill>
              <a:srgbClr val="00ACA8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pt-BR" sz="1300">
                  <a:solidFill>
                    <a:schemeClr val="tx1"/>
                  </a:solidFill>
                </a:rPr>
                <a:t>PONTOS DE ATENÇÃO SECUNDÁRIOS E TERCIÁRIOS</a:t>
              </a:r>
            </a:p>
          </p:txBody>
        </p:sp>
      </p:grpSp>
      <p:sp>
        <p:nvSpPr>
          <p:cNvPr id="2070" name="Text Box 44"/>
          <p:cNvSpPr txBox="1">
            <a:spLocks noChangeArrowheads="1"/>
          </p:cNvSpPr>
          <p:nvPr/>
        </p:nvSpPr>
        <p:spPr bwMode="auto">
          <a:xfrm rot="10800000">
            <a:off x="192088" y="2724150"/>
            <a:ext cx="685800" cy="2000250"/>
          </a:xfrm>
          <a:prstGeom prst="rect">
            <a:avLst/>
          </a:prstGeom>
          <a:gradFill rotWithShape="1">
            <a:gsLst>
              <a:gs pos="0">
                <a:srgbClr val="A50021"/>
              </a:gs>
              <a:gs pos="100000">
                <a:srgbClr val="4C000F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vert="eaVert" anchorCtr="1"/>
          <a:lstStyle/>
          <a:p>
            <a:pPr algn="ctr">
              <a:spcBef>
                <a:spcPct val="5000"/>
              </a:spcBef>
            </a:pPr>
            <a:endParaRPr lang="pt-BR" sz="200">
              <a:solidFill>
                <a:schemeClr val="tx1"/>
              </a:solidFill>
            </a:endParaRPr>
          </a:p>
          <a:p>
            <a:pPr algn="ctr">
              <a:spcBef>
                <a:spcPct val="5000"/>
              </a:spcBef>
            </a:pPr>
            <a:r>
              <a:rPr lang="pt-BR" sz="1400">
                <a:solidFill>
                  <a:schemeClr val="tx1"/>
                </a:solidFill>
              </a:rPr>
              <a:t>SISTEMAS</a:t>
            </a:r>
          </a:p>
          <a:p>
            <a:pPr algn="ctr">
              <a:spcBef>
                <a:spcPct val="5000"/>
              </a:spcBef>
            </a:pPr>
            <a:r>
              <a:rPr lang="pt-BR" sz="1400">
                <a:solidFill>
                  <a:schemeClr val="tx1"/>
                </a:solidFill>
              </a:rPr>
              <a:t> DE APOIO</a:t>
            </a:r>
          </a:p>
        </p:txBody>
      </p:sp>
      <p:sp>
        <p:nvSpPr>
          <p:cNvPr id="2071" name="Text Box 45"/>
          <p:cNvSpPr txBox="1">
            <a:spLocks noChangeArrowheads="1"/>
          </p:cNvSpPr>
          <p:nvPr/>
        </p:nvSpPr>
        <p:spPr bwMode="auto">
          <a:xfrm rot="10800000">
            <a:off x="192088" y="1208088"/>
            <a:ext cx="685800" cy="1455737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765E00">
                  <a:alpha val="42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vert="eaVert" anchorCtr="1"/>
          <a:lstStyle/>
          <a:p>
            <a:pPr algn="ctr">
              <a:spcBef>
                <a:spcPct val="5000"/>
              </a:spcBef>
            </a:pPr>
            <a:endParaRPr lang="pt-BR" sz="200">
              <a:solidFill>
                <a:schemeClr val="tx1"/>
              </a:solidFill>
            </a:endParaRPr>
          </a:p>
          <a:p>
            <a:pPr algn="ctr">
              <a:spcBef>
                <a:spcPct val="5000"/>
              </a:spcBef>
            </a:pPr>
            <a:r>
              <a:rPr lang="pt-BR" sz="1400">
                <a:solidFill>
                  <a:schemeClr val="tx1"/>
                </a:solidFill>
              </a:rPr>
              <a:t>SISTEMAS</a:t>
            </a:r>
          </a:p>
          <a:p>
            <a:pPr algn="ctr">
              <a:spcBef>
                <a:spcPct val="5000"/>
              </a:spcBef>
            </a:pPr>
            <a:r>
              <a:rPr lang="pt-BR" sz="1400">
                <a:solidFill>
                  <a:schemeClr val="tx1"/>
                </a:solidFill>
              </a:rPr>
              <a:t> LOGÍSTICOS</a:t>
            </a:r>
          </a:p>
        </p:txBody>
      </p:sp>
      <p:sp>
        <p:nvSpPr>
          <p:cNvPr id="278574" name="Rectangle 46"/>
          <p:cNvSpPr>
            <a:spLocks noChangeArrowheads="1"/>
          </p:cNvSpPr>
          <p:nvPr/>
        </p:nvSpPr>
        <p:spPr bwMode="auto">
          <a:xfrm>
            <a:off x="323850" y="115888"/>
            <a:ext cx="8628063" cy="312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 ESTRUTURA OPERACIONAL DAS REDES DE ATENÇÃO À SAÚDE</a:t>
            </a:r>
          </a:p>
        </p:txBody>
      </p:sp>
      <p:grpSp>
        <p:nvGrpSpPr>
          <p:cNvPr id="11" name="Grupo 45"/>
          <p:cNvGrpSpPr>
            <a:grpSpLocks/>
          </p:cNvGrpSpPr>
          <p:nvPr/>
        </p:nvGrpSpPr>
        <p:grpSpPr bwMode="auto">
          <a:xfrm>
            <a:off x="2468563" y="725488"/>
            <a:ext cx="873125" cy="4252912"/>
            <a:chOff x="2897188" y="839452"/>
            <a:chExt cx="873125" cy="4252912"/>
          </a:xfrm>
        </p:grpSpPr>
        <p:sp>
          <p:nvSpPr>
            <p:cNvPr id="20565" name="Rectangle 33"/>
            <p:cNvSpPr>
              <a:spLocks noChangeArrowheads="1"/>
            </p:cNvSpPr>
            <p:nvPr/>
          </p:nvSpPr>
          <p:spPr bwMode="auto">
            <a:xfrm>
              <a:off x="2897188" y="1171239"/>
              <a:ext cx="873125" cy="3921125"/>
            </a:xfrm>
            <a:prstGeom prst="rect">
              <a:avLst/>
            </a:prstGeom>
            <a:gradFill rotWithShape="1">
              <a:gsLst>
                <a:gs pos="0">
                  <a:srgbClr val="00ACA8"/>
                </a:gs>
                <a:gs pos="100000">
                  <a:srgbClr val="43C2B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0566" name="Text Box 41"/>
            <p:cNvSpPr txBox="1">
              <a:spLocks noChangeArrowheads="1"/>
            </p:cNvSpPr>
            <p:nvPr/>
          </p:nvSpPr>
          <p:spPr bwMode="auto">
            <a:xfrm rot="-5400000">
              <a:off x="1529557" y="2753183"/>
              <a:ext cx="3600450" cy="719137"/>
            </a:xfrm>
            <a:prstGeom prst="rect">
              <a:avLst/>
            </a:prstGeom>
            <a:solidFill>
              <a:srgbClr val="00ACA8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pt-BR" sz="1300">
                  <a:solidFill>
                    <a:schemeClr val="tx1"/>
                  </a:solidFill>
                </a:rPr>
                <a:t>PONTOS DE ATENÇÃO SECUNDÁRIOS E TERCIÁRIOS</a:t>
              </a:r>
            </a:p>
          </p:txBody>
        </p:sp>
        <p:sp>
          <p:nvSpPr>
            <p:cNvPr id="20567" name="Text Box 28"/>
            <p:cNvSpPr txBox="1">
              <a:spLocks noChangeArrowheads="1"/>
            </p:cNvSpPr>
            <p:nvPr/>
          </p:nvSpPr>
          <p:spPr bwMode="auto">
            <a:xfrm>
              <a:off x="2906713" y="839452"/>
              <a:ext cx="857250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pt-BR" sz="1600">
                  <a:solidFill>
                    <a:schemeClr val="tx1"/>
                  </a:solidFill>
                </a:rPr>
                <a:t>RT 2</a:t>
              </a:r>
              <a:endParaRPr lang="pt-BR" sz="1600" baseline="-250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upo 46"/>
          <p:cNvGrpSpPr>
            <a:grpSpLocks/>
          </p:cNvGrpSpPr>
          <p:nvPr/>
        </p:nvGrpSpPr>
        <p:grpSpPr bwMode="auto">
          <a:xfrm>
            <a:off x="3771900" y="717550"/>
            <a:ext cx="873125" cy="4249738"/>
            <a:chOff x="4200525" y="831514"/>
            <a:chExt cx="873125" cy="4249738"/>
          </a:xfrm>
        </p:grpSpPr>
        <p:sp>
          <p:nvSpPr>
            <p:cNvPr id="20562" name="Rectangle 33"/>
            <p:cNvSpPr>
              <a:spLocks noChangeArrowheads="1"/>
            </p:cNvSpPr>
            <p:nvPr/>
          </p:nvSpPr>
          <p:spPr bwMode="auto">
            <a:xfrm>
              <a:off x="4200525" y="1160127"/>
              <a:ext cx="873125" cy="3921125"/>
            </a:xfrm>
            <a:prstGeom prst="rect">
              <a:avLst/>
            </a:prstGeom>
            <a:gradFill rotWithShape="1">
              <a:gsLst>
                <a:gs pos="0">
                  <a:srgbClr val="00ACA8"/>
                </a:gs>
                <a:gs pos="100000">
                  <a:srgbClr val="43C2B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0563" name="Text Box 42"/>
            <p:cNvSpPr txBox="1">
              <a:spLocks noChangeArrowheads="1"/>
            </p:cNvSpPr>
            <p:nvPr/>
          </p:nvSpPr>
          <p:spPr bwMode="auto">
            <a:xfrm rot="-5400000">
              <a:off x="2836069" y="2756358"/>
              <a:ext cx="3600450" cy="719138"/>
            </a:xfrm>
            <a:prstGeom prst="rect">
              <a:avLst/>
            </a:prstGeom>
            <a:solidFill>
              <a:srgbClr val="00ACA8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pt-BR" sz="1300">
                  <a:solidFill>
                    <a:schemeClr val="tx1"/>
                  </a:solidFill>
                </a:rPr>
                <a:t>PONTOS DE ATENÇÃO SECUNDÁRIOS E TERCIÁRIOS</a:t>
              </a:r>
            </a:p>
          </p:txBody>
        </p:sp>
        <p:sp>
          <p:nvSpPr>
            <p:cNvPr id="20564" name="Text Box 28"/>
            <p:cNvSpPr txBox="1">
              <a:spLocks noChangeArrowheads="1"/>
            </p:cNvSpPr>
            <p:nvPr/>
          </p:nvSpPr>
          <p:spPr bwMode="auto">
            <a:xfrm>
              <a:off x="4208463" y="831514"/>
              <a:ext cx="857250" cy="312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pt-BR" sz="1600">
                  <a:solidFill>
                    <a:schemeClr val="tx1"/>
                  </a:solidFill>
                </a:rPr>
                <a:t>RT 3</a:t>
              </a:r>
              <a:endParaRPr lang="pt-BR" sz="1600" baseline="-2500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upo 47"/>
          <p:cNvGrpSpPr>
            <a:grpSpLocks/>
          </p:cNvGrpSpPr>
          <p:nvPr/>
        </p:nvGrpSpPr>
        <p:grpSpPr bwMode="auto">
          <a:xfrm>
            <a:off x="5075238" y="714375"/>
            <a:ext cx="873125" cy="4262438"/>
            <a:chOff x="5503863" y="839452"/>
            <a:chExt cx="873125" cy="4262437"/>
          </a:xfrm>
        </p:grpSpPr>
        <p:sp>
          <p:nvSpPr>
            <p:cNvPr id="20559" name="Rectangle 33"/>
            <p:cNvSpPr>
              <a:spLocks noChangeArrowheads="1"/>
            </p:cNvSpPr>
            <p:nvPr/>
          </p:nvSpPr>
          <p:spPr bwMode="auto">
            <a:xfrm>
              <a:off x="5503863" y="1180764"/>
              <a:ext cx="873125" cy="3921125"/>
            </a:xfrm>
            <a:prstGeom prst="rect">
              <a:avLst/>
            </a:prstGeom>
            <a:gradFill rotWithShape="1">
              <a:gsLst>
                <a:gs pos="0">
                  <a:srgbClr val="00ACA8"/>
                </a:gs>
                <a:gs pos="100000">
                  <a:srgbClr val="43C2B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 sz="18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0560" name="Text Box 43"/>
            <p:cNvSpPr txBox="1">
              <a:spLocks noChangeArrowheads="1"/>
            </p:cNvSpPr>
            <p:nvPr/>
          </p:nvSpPr>
          <p:spPr bwMode="auto">
            <a:xfrm rot="-5400000">
              <a:off x="4125119" y="2769058"/>
              <a:ext cx="3600450" cy="719138"/>
            </a:xfrm>
            <a:prstGeom prst="rect">
              <a:avLst/>
            </a:prstGeom>
            <a:solidFill>
              <a:srgbClr val="00ACA8"/>
            </a:solidFill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pt-BR" sz="1300">
                  <a:solidFill>
                    <a:schemeClr val="tx1"/>
                  </a:solidFill>
                </a:rPr>
                <a:t>PONTOS DE ATENÇÃO SECUNDÁRIOS E TERCIÁRIOS</a:t>
              </a:r>
            </a:p>
          </p:txBody>
        </p:sp>
        <p:sp>
          <p:nvSpPr>
            <p:cNvPr id="20561" name="Text Box 28"/>
            <p:cNvSpPr txBox="1">
              <a:spLocks noChangeArrowheads="1"/>
            </p:cNvSpPr>
            <p:nvPr/>
          </p:nvSpPr>
          <p:spPr bwMode="auto">
            <a:xfrm>
              <a:off x="5505450" y="839452"/>
              <a:ext cx="857250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pt-BR" sz="1600">
                  <a:solidFill>
                    <a:schemeClr val="tx1"/>
                  </a:solidFill>
                </a:rPr>
                <a:t>RT 4</a:t>
              </a:r>
              <a:endParaRPr lang="pt-BR" sz="1600" baseline="-25000">
                <a:solidFill>
                  <a:schemeClr val="tx1"/>
                </a:solidFill>
              </a:endParaRPr>
            </a:p>
          </p:txBody>
        </p:sp>
      </p:grpSp>
      <p:sp>
        <p:nvSpPr>
          <p:cNvPr id="2065" name="Text Box 38"/>
          <p:cNvSpPr txBox="1">
            <a:spLocks noChangeArrowheads="1"/>
          </p:cNvSpPr>
          <p:nvPr/>
        </p:nvSpPr>
        <p:spPr bwMode="auto">
          <a:xfrm>
            <a:off x="908050" y="5016500"/>
            <a:ext cx="5399088" cy="468313"/>
          </a:xfrm>
          <a:prstGeom prst="rect">
            <a:avLst/>
          </a:prstGeom>
          <a:gradFill rotWithShape="1">
            <a:gsLst>
              <a:gs pos="0">
                <a:srgbClr val="00ACA8"/>
              </a:gs>
              <a:gs pos="100000">
                <a:srgbClr val="00504E">
                  <a:alpha val="98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pt-BR" sz="1600">
                <a:solidFill>
                  <a:schemeClr val="tx1"/>
                </a:solidFill>
              </a:rPr>
              <a:t>ATENÇÃO PRIMÁRIA À SAÚDE</a:t>
            </a:r>
          </a:p>
        </p:txBody>
      </p:sp>
      <p:sp>
        <p:nvSpPr>
          <p:cNvPr id="43" name="Fluxograma: Terminação 42"/>
          <p:cNvSpPr/>
          <p:nvPr/>
        </p:nvSpPr>
        <p:spPr>
          <a:xfrm>
            <a:off x="974725" y="5778500"/>
            <a:ext cx="5311775" cy="928688"/>
          </a:xfrm>
          <a:prstGeom prst="flowChartTerminator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600" dirty="0">
                <a:solidFill>
                  <a:schemeClr val="tx1"/>
                </a:solidFill>
                <a:cs typeface="Arial" pitchFamily="34" charset="0"/>
              </a:rPr>
              <a:t>POPULAÇÃO</a:t>
            </a:r>
          </a:p>
        </p:txBody>
      </p:sp>
      <p:sp>
        <p:nvSpPr>
          <p:cNvPr id="84" name="Seta para a esquerda 83"/>
          <p:cNvSpPr/>
          <p:nvPr/>
        </p:nvSpPr>
        <p:spPr>
          <a:xfrm rot="16200000">
            <a:off x="5631657" y="5526881"/>
            <a:ext cx="385762" cy="282575"/>
          </a:xfrm>
          <a:prstGeom prst="leftArrow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bg2">
                  <a:lumMod val="1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800" b="0"/>
          </a:p>
        </p:txBody>
      </p:sp>
      <p:sp>
        <p:nvSpPr>
          <p:cNvPr id="83" name="Seta para a esquerda 82"/>
          <p:cNvSpPr/>
          <p:nvPr/>
        </p:nvSpPr>
        <p:spPr>
          <a:xfrm rot="5400000">
            <a:off x="1316832" y="5490369"/>
            <a:ext cx="385762" cy="285750"/>
          </a:xfrm>
          <a:prstGeom prst="leftArrow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bg2">
                  <a:lumMod val="1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800" b="0"/>
          </a:p>
        </p:txBody>
      </p:sp>
      <p:grpSp>
        <p:nvGrpSpPr>
          <p:cNvPr id="14" name="Grupo 80"/>
          <p:cNvGrpSpPr>
            <a:grpSpLocks/>
          </p:cNvGrpSpPr>
          <p:nvPr/>
        </p:nvGrpSpPr>
        <p:grpSpPr bwMode="auto">
          <a:xfrm>
            <a:off x="1808163" y="1133475"/>
            <a:ext cx="3357562" cy="3857625"/>
            <a:chOff x="2236318" y="1247080"/>
            <a:chExt cx="3357586" cy="3857652"/>
          </a:xfrm>
        </p:grpSpPr>
        <p:sp>
          <p:nvSpPr>
            <p:cNvPr id="59" name="Elipse 58"/>
            <p:cNvSpPr/>
            <p:nvPr/>
          </p:nvSpPr>
          <p:spPr>
            <a:xfrm>
              <a:off x="2236318" y="1247080"/>
              <a:ext cx="3357586" cy="3857652"/>
            </a:xfrm>
            <a:prstGeom prst="ellipse">
              <a:avLst/>
            </a:pr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20163188"/>
                <a:satOff val="8769"/>
                <a:lumOff val="2550"/>
                <a:alphaOff val="0"/>
              </a:schemeClr>
            </a:fillRef>
            <a:effectRef idx="1">
              <a:schemeClr val="accent2">
                <a:hueOff val="-20163188"/>
                <a:satOff val="8769"/>
                <a:lumOff val="255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pt-BR" sz="1800" b="0" dirty="0"/>
            </a:p>
          </p:txBody>
        </p:sp>
        <p:sp>
          <p:nvSpPr>
            <p:cNvPr id="63" name="CaixaDeTexto 62"/>
            <p:cNvSpPr txBox="1"/>
            <p:nvPr/>
          </p:nvSpPr>
          <p:spPr>
            <a:xfrm rot="445195">
              <a:off x="3218162" y="1456849"/>
              <a:ext cx="1785950" cy="646331"/>
            </a:xfrm>
            <a:prstGeom prst="rect">
              <a:avLst/>
            </a:prstGeom>
            <a:noFill/>
          </p:spPr>
          <p:txBody>
            <a:bodyPr spcFirstLastPara="1">
              <a:prstTxWarp prst="textArchUp">
                <a:avLst/>
              </a:prstTxWarp>
              <a:spAutoFit/>
            </a:bodyPr>
            <a:lstStyle/>
            <a:p>
              <a:pPr>
                <a:defRPr/>
              </a:pPr>
              <a:r>
                <a:rPr lang="pt-BR" sz="1500" b="0" dirty="0">
                  <a:solidFill>
                    <a:schemeClr val="tx1"/>
                  </a:solidFill>
                  <a:latin typeface="Arial" pitchFamily="34" charset="0"/>
                </a:rPr>
                <a:t>Atenção Terciária</a:t>
              </a:r>
            </a:p>
          </p:txBody>
        </p:sp>
        <p:sp>
          <p:nvSpPr>
            <p:cNvPr id="66" name="CaixaDeTexto 65"/>
            <p:cNvSpPr txBox="1"/>
            <p:nvPr/>
          </p:nvSpPr>
          <p:spPr>
            <a:xfrm rot="20473473">
              <a:off x="3417535" y="4248515"/>
              <a:ext cx="1785950" cy="646331"/>
            </a:xfrm>
            <a:prstGeom prst="rect">
              <a:avLst/>
            </a:prstGeom>
            <a:noFill/>
          </p:spPr>
          <p:txBody>
            <a:bodyPr spcFirstLastPara="1">
              <a:prstTxWarp prst="textArchDow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pt-BR" sz="1500" b="0" dirty="0">
                  <a:solidFill>
                    <a:schemeClr val="tx1"/>
                  </a:solidFill>
                  <a:latin typeface="Arial" pitchFamily="34" charset="0"/>
                </a:rPr>
                <a:t>Macrorregião</a:t>
              </a:r>
            </a:p>
          </p:txBody>
        </p:sp>
      </p:grpSp>
      <p:grpSp>
        <p:nvGrpSpPr>
          <p:cNvPr id="15" name="Grupo 79"/>
          <p:cNvGrpSpPr>
            <a:grpSpLocks/>
          </p:cNvGrpSpPr>
          <p:nvPr/>
        </p:nvGrpSpPr>
        <p:grpSpPr bwMode="auto">
          <a:xfrm>
            <a:off x="2122488" y="1495425"/>
            <a:ext cx="2782887" cy="3117850"/>
            <a:chOff x="2550811" y="1609051"/>
            <a:chExt cx="2783059" cy="3118489"/>
          </a:xfrm>
        </p:grpSpPr>
        <p:sp>
          <p:nvSpPr>
            <p:cNvPr id="60" name="Elipse 59"/>
            <p:cNvSpPr/>
            <p:nvPr/>
          </p:nvSpPr>
          <p:spPr>
            <a:xfrm>
              <a:off x="2550811" y="1609051"/>
              <a:ext cx="2783059" cy="31184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72000">
                  <a:schemeClr val="bg2"/>
                </a:gs>
                <a:gs pos="100000">
                  <a:schemeClr val="bg1"/>
                </a:gs>
              </a:gsLst>
            </a:gra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1">
              <a:schemeClr val="accent2">
                <a:hueOff val="-13442126"/>
                <a:satOff val="5846"/>
                <a:lumOff val="170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4" name="CaixaDeTexto 63"/>
            <p:cNvSpPr txBox="1"/>
            <p:nvPr/>
          </p:nvSpPr>
          <p:spPr>
            <a:xfrm rot="387043">
              <a:off x="3202362" y="1816279"/>
              <a:ext cx="1785950" cy="646331"/>
            </a:xfrm>
            <a:prstGeom prst="rect">
              <a:avLst/>
            </a:prstGeom>
            <a:noFill/>
          </p:spPr>
          <p:txBody>
            <a:bodyPr spcFirstLastPara="1">
              <a:prstTxWarp prst="textArchUp">
                <a:avLst/>
              </a:prstTxWarp>
              <a:spAutoFit/>
            </a:bodyPr>
            <a:lstStyle/>
            <a:p>
              <a:pPr>
                <a:defRPr/>
              </a:pPr>
              <a:r>
                <a:rPr lang="pt-BR" sz="1400" b="0" dirty="0">
                  <a:solidFill>
                    <a:schemeClr val="tx1"/>
                  </a:solidFill>
                  <a:latin typeface="Arial" pitchFamily="34" charset="0"/>
                </a:rPr>
                <a:t>Atenção Secundária</a:t>
              </a:r>
            </a:p>
          </p:txBody>
        </p:sp>
        <p:sp>
          <p:nvSpPr>
            <p:cNvPr id="67" name="CaixaDeTexto 66"/>
            <p:cNvSpPr txBox="1"/>
            <p:nvPr/>
          </p:nvSpPr>
          <p:spPr>
            <a:xfrm rot="20473473">
              <a:off x="3454847" y="3821850"/>
              <a:ext cx="1785950" cy="646331"/>
            </a:xfrm>
            <a:prstGeom prst="rect">
              <a:avLst/>
            </a:prstGeom>
            <a:noFill/>
          </p:spPr>
          <p:txBody>
            <a:bodyPr spcFirstLastPara="1">
              <a:prstTxWarp prst="textArchDow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pt-BR" sz="1500" b="0" dirty="0">
                  <a:solidFill>
                    <a:schemeClr val="tx1"/>
                  </a:solidFill>
                  <a:latin typeface="Arial" pitchFamily="34" charset="0"/>
                </a:rPr>
                <a:t>Microrregião</a:t>
              </a:r>
            </a:p>
          </p:txBody>
        </p:sp>
      </p:grpSp>
      <p:grpSp>
        <p:nvGrpSpPr>
          <p:cNvPr id="16" name="Grupo 78"/>
          <p:cNvGrpSpPr>
            <a:grpSpLocks/>
          </p:cNvGrpSpPr>
          <p:nvPr/>
        </p:nvGrpSpPr>
        <p:grpSpPr bwMode="auto">
          <a:xfrm>
            <a:off x="2449513" y="1863725"/>
            <a:ext cx="2443162" cy="2366963"/>
            <a:chOff x="2877546" y="1977847"/>
            <a:chExt cx="2443833" cy="2366785"/>
          </a:xfrm>
        </p:grpSpPr>
        <p:sp>
          <p:nvSpPr>
            <p:cNvPr id="61" name="Elipse 60"/>
            <p:cNvSpPr/>
            <p:nvPr/>
          </p:nvSpPr>
          <p:spPr>
            <a:xfrm>
              <a:off x="2877546" y="1977847"/>
              <a:ext cx="2143140" cy="2366785"/>
            </a:xfrm>
            <a:prstGeom prst="ellipse">
              <a:avLst/>
            </a:prstGeom>
            <a:gradFill rotWithShape="0">
              <a:gsLst>
                <a:gs pos="0">
                  <a:schemeClr val="accent3"/>
                </a:gs>
                <a:gs pos="72000">
                  <a:schemeClr val="bg1"/>
                </a:gs>
                <a:gs pos="100000">
                  <a:schemeClr val="accent3"/>
                </a:gs>
              </a:gsLst>
            </a:gra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1">
              <a:schemeClr val="accent2">
                <a:hueOff val="-6721063"/>
                <a:satOff val="2923"/>
                <a:lumOff val="85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CaixaDeTexto 64"/>
            <p:cNvSpPr txBox="1"/>
            <p:nvPr/>
          </p:nvSpPr>
          <p:spPr>
            <a:xfrm rot="561058">
              <a:off x="3316916" y="2279996"/>
              <a:ext cx="1785950" cy="646331"/>
            </a:xfrm>
            <a:prstGeom prst="rect">
              <a:avLst/>
            </a:prstGeom>
            <a:noFill/>
          </p:spPr>
          <p:txBody>
            <a:bodyPr spcFirstLastPara="1">
              <a:prstTxWarp prst="textCircl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pt-BR" sz="1400" b="0" dirty="0">
                  <a:solidFill>
                    <a:schemeClr val="tx1"/>
                  </a:solidFill>
                  <a:latin typeface="Arial" pitchFamily="34" charset="0"/>
                </a:rPr>
                <a:t>Atenção Primária</a:t>
              </a:r>
            </a:p>
          </p:txBody>
        </p:sp>
        <p:sp>
          <p:nvSpPr>
            <p:cNvPr id="68" name="CaixaDeTexto 67"/>
            <p:cNvSpPr txBox="1"/>
            <p:nvPr/>
          </p:nvSpPr>
          <p:spPr>
            <a:xfrm rot="20473473">
              <a:off x="3535429" y="3338109"/>
              <a:ext cx="1785950" cy="646331"/>
            </a:xfrm>
            <a:prstGeom prst="rect">
              <a:avLst/>
            </a:prstGeom>
            <a:noFill/>
          </p:spPr>
          <p:txBody>
            <a:bodyPr spcFirstLastPara="1">
              <a:prstTxWarp prst="textArchDow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pt-BR" sz="1500" b="0" dirty="0">
                  <a:solidFill>
                    <a:schemeClr val="tx1"/>
                  </a:solidFill>
                  <a:latin typeface="Arial" pitchFamily="34" charset="0"/>
                </a:rPr>
                <a:t>Município</a:t>
              </a:r>
            </a:p>
          </p:txBody>
        </p:sp>
      </p:grpSp>
      <p:grpSp>
        <p:nvGrpSpPr>
          <p:cNvPr id="17" name="Grupo 74"/>
          <p:cNvGrpSpPr>
            <a:grpSpLocks/>
          </p:cNvGrpSpPr>
          <p:nvPr/>
        </p:nvGrpSpPr>
        <p:grpSpPr bwMode="auto">
          <a:xfrm>
            <a:off x="2886075" y="2339975"/>
            <a:ext cx="1233488" cy="1335088"/>
            <a:chOff x="3315318" y="2453953"/>
            <a:chExt cx="1232920" cy="1335749"/>
          </a:xfrm>
        </p:grpSpPr>
        <p:sp>
          <p:nvSpPr>
            <p:cNvPr id="62" name="Elipse 61"/>
            <p:cNvSpPr/>
            <p:nvPr/>
          </p:nvSpPr>
          <p:spPr>
            <a:xfrm>
              <a:off x="3315318" y="2453953"/>
              <a:ext cx="1232920" cy="133574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72000">
                  <a:schemeClr val="bg1"/>
                </a:gs>
                <a:gs pos="100000">
                  <a:schemeClr val="bg1"/>
                </a:gs>
              </a:gsLst>
            </a:gradFill>
            <a:ln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5000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5400000" scaled="0"/>
              </a:gradFill>
            </a:ln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pic>
          <p:nvPicPr>
            <p:cNvPr id="2054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03635" y="2710835"/>
              <a:ext cx="873125" cy="776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" name="Grupo 121"/>
          <p:cNvGrpSpPr>
            <a:grpSpLocks/>
          </p:cNvGrpSpPr>
          <p:nvPr/>
        </p:nvGrpSpPr>
        <p:grpSpPr bwMode="auto">
          <a:xfrm>
            <a:off x="6478588" y="4943475"/>
            <a:ext cx="2593975" cy="1714500"/>
            <a:chOff x="6479051" y="4943486"/>
            <a:chExt cx="2593543" cy="1714512"/>
          </a:xfrm>
        </p:grpSpPr>
        <p:sp>
          <p:nvSpPr>
            <p:cNvPr id="98" name="Fluxograma: Processo 97"/>
            <p:cNvSpPr/>
            <p:nvPr/>
          </p:nvSpPr>
          <p:spPr>
            <a:xfrm>
              <a:off x="6510796" y="4943486"/>
              <a:ext cx="2404661" cy="1714512"/>
            </a:xfrm>
            <a:prstGeom prst="flowChartProcess">
              <a:avLst/>
            </a:prstGeom>
            <a:gradFill>
              <a:gsLst>
                <a:gs pos="0">
                  <a:srgbClr val="C2FEF1"/>
                </a:gs>
                <a:gs pos="25000">
                  <a:srgbClr val="C0F3F6"/>
                </a:gs>
                <a:gs pos="75000">
                  <a:srgbClr val="C5E8FF"/>
                </a:gs>
                <a:gs pos="100000">
                  <a:srgbClr val="C9E3FF"/>
                </a:gs>
              </a:gsLst>
              <a:lin ang="16200000" scaled="0"/>
            </a:gradFill>
            <a:ln w="19050" cmpd="sng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20529" name="CaixaDeTexto 170"/>
            <p:cNvSpPr txBox="1">
              <a:spLocks noChangeArrowheads="1"/>
            </p:cNvSpPr>
            <p:nvPr/>
          </p:nvSpPr>
          <p:spPr bwMode="auto">
            <a:xfrm>
              <a:off x="6479051" y="4978411"/>
              <a:ext cx="2471325" cy="365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900">
                  <a:solidFill>
                    <a:schemeClr val="tx1"/>
                  </a:solidFill>
                </a:rPr>
                <a:t>APS E PONTOS DE ATENÇÃO </a:t>
              </a:r>
              <a:br>
                <a:rPr lang="pt-BR" sz="900">
                  <a:solidFill>
                    <a:schemeClr val="tx1"/>
                  </a:solidFill>
                </a:rPr>
              </a:br>
              <a:r>
                <a:rPr lang="pt-BR" sz="900">
                  <a:solidFill>
                    <a:schemeClr val="tx1"/>
                  </a:solidFill>
                </a:rPr>
                <a:t>SECUNDÁRIA E TERCIÁRIA</a:t>
              </a:r>
            </a:p>
          </p:txBody>
        </p:sp>
        <p:sp>
          <p:nvSpPr>
            <p:cNvPr id="20530" name="CaixaDeTexto 149"/>
            <p:cNvSpPr txBox="1">
              <a:spLocks noChangeArrowheads="1"/>
            </p:cNvSpPr>
            <p:nvPr/>
          </p:nvSpPr>
          <p:spPr bwMode="auto">
            <a:xfrm>
              <a:off x="6700168" y="5367351"/>
              <a:ext cx="2364940" cy="215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BR" sz="800" b="0">
                  <a:solidFill>
                    <a:schemeClr val="tx1"/>
                  </a:solidFill>
                </a:rPr>
                <a:t>Unid. de Atenção Primária  à Saúde -  UAPs</a:t>
              </a:r>
            </a:p>
          </p:txBody>
        </p:sp>
        <p:sp>
          <p:nvSpPr>
            <p:cNvPr id="87" name="CaixaDeTexto 86"/>
            <p:cNvSpPr txBox="1"/>
            <p:nvPr/>
          </p:nvSpPr>
          <p:spPr>
            <a:xfrm>
              <a:off x="6607617" y="6081732"/>
              <a:ext cx="142851" cy="2301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pt-BR" sz="1500" b="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90" name="Fluxograma: Extrair 89"/>
            <p:cNvSpPr/>
            <p:nvPr/>
          </p:nvSpPr>
          <p:spPr>
            <a:xfrm>
              <a:off x="6602855" y="5386402"/>
              <a:ext cx="142851" cy="142876"/>
            </a:xfrm>
            <a:prstGeom prst="flowChartExtract">
              <a:avLst/>
            </a:prstGeom>
            <a:solidFill>
              <a:srgbClr val="FFFF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91" name="Pentágono regular 90"/>
            <p:cNvSpPr/>
            <p:nvPr/>
          </p:nvSpPr>
          <p:spPr>
            <a:xfrm>
              <a:off x="6607617" y="5643579"/>
              <a:ext cx="142851" cy="142876"/>
            </a:xfrm>
            <a:prstGeom prst="pentagon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92" name="Pentágono regular 91"/>
            <p:cNvSpPr/>
            <p:nvPr/>
          </p:nvSpPr>
          <p:spPr>
            <a:xfrm>
              <a:off x="6607617" y="5867417"/>
              <a:ext cx="142851" cy="142876"/>
            </a:xfrm>
            <a:prstGeom prst="pentagon">
              <a:avLst/>
            </a:prstGeom>
            <a:solidFill>
              <a:srgbClr val="C000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93" name="CaixaDeTexto 92"/>
            <p:cNvSpPr txBox="1"/>
            <p:nvPr/>
          </p:nvSpPr>
          <p:spPr>
            <a:xfrm>
              <a:off x="6607617" y="6342084"/>
              <a:ext cx="142851" cy="2301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pt-BR" sz="1500" b="0" dirty="0">
                  <a:solidFill>
                    <a:schemeClr val="accent2">
                      <a:lumMod val="75000"/>
                    </a:schemeClr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20536" name="CaixaDeTexto 149"/>
            <p:cNvSpPr txBox="1">
              <a:spLocks noChangeArrowheads="1"/>
            </p:cNvSpPr>
            <p:nvPr/>
          </p:nvSpPr>
          <p:spPr bwMode="auto">
            <a:xfrm>
              <a:off x="6707654" y="5613927"/>
              <a:ext cx="2364940" cy="215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BR" sz="800" b="0">
                  <a:solidFill>
                    <a:schemeClr val="tx1"/>
                  </a:solidFill>
                </a:rPr>
                <a:t>Ambulatório Especializado Microrregional</a:t>
              </a:r>
            </a:p>
          </p:txBody>
        </p:sp>
        <p:sp>
          <p:nvSpPr>
            <p:cNvPr id="20537" name="CaixaDeTexto 149"/>
            <p:cNvSpPr txBox="1">
              <a:spLocks noChangeArrowheads="1"/>
            </p:cNvSpPr>
            <p:nvPr/>
          </p:nvSpPr>
          <p:spPr bwMode="auto">
            <a:xfrm>
              <a:off x="6707654" y="5866341"/>
              <a:ext cx="2364940" cy="215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BR" sz="800" b="0">
                  <a:solidFill>
                    <a:schemeClr val="tx1"/>
                  </a:solidFill>
                </a:rPr>
                <a:t>Ambulatório Especializado Macrorregional</a:t>
              </a:r>
            </a:p>
          </p:txBody>
        </p:sp>
        <p:sp>
          <p:nvSpPr>
            <p:cNvPr id="20538" name="CaixaDeTexto 149"/>
            <p:cNvSpPr txBox="1">
              <a:spLocks noChangeArrowheads="1"/>
            </p:cNvSpPr>
            <p:nvPr/>
          </p:nvSpPr>
          <p:spPr bwMode="auto">
            <a:xfrm>
              <a:off x="6707654" y="6104468"/>
              <a:ext cx="2364940" cy="215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BR" sz="800" b="0">
                  <a:solidFill>
                    <a:schemeClr val="tx1"/>
                  </a:solidFill>
                </a:rPr>
                <a:t>Hospital Microrregional</a:t>
              </a:r>
            </a:p>
          </p:txBody>
        </p:sp>
        <p:sp>
          <p:nvSpPr>
            <p:cNvPr id="20539" name="CaixaDeTexto 149"/>
            <p:cNvSpPr txBox="1">
              <a:spLocks noChangeArrowheads="1"/>
            </p:cNvSpPr>
            <p:nvPr/>
          </p:nvSpPr>
          <p:spPr bwMode="auto">
            <a:xfrm>
              <a:off x="6707654" y="6356882"/>
              <a:ext cx="2364940" cy="215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BR" sz="800" b="0">
                  <a:solidFill>
                    <a:schemeClr val="tx1"/>
                  </a:solidFill>
                </a:rPr>
                <a:t>Hospital Macrorregional</a:t>
              </a:r>
            </a:p>
          </p:txBody>
        </p:sp>
      </p:grpSp>
      <p:grpSp>
        <p:nvGrpSpPr>
          <p:cNvPr id="19" name="Grupo 120"/>
          <p:cNvGrpSpPr>
            <a:grpSpLocks/>
          </p:cNvGrpSpPr>
          <p:nvPr/>
        </p:nvGrpSpPr>
        <p:grpSpPr bwMode="auto">
          <a:xfrm>
            <a:off x="1881188" y="2124075"/>
            <a:ext cx="3181350" cy="1957388"/>
            <a:chOff x="1881169" y="2124066"/>
            <a:chExt cx="3181372" cy="1957401"/>
          </a:xfrm>
        </p:grpSpPr>
        <p:sp>
          <p:nvSpPr>
            <p:cNvPr id="99" name="Fluxograma: Extrair 98"/>
            <p:cNvSpPr/>
            <p:nvPr/>
          </p:nvSpPr>
          <p:spPr>
            <a:xfrm>
              <a:off x="2643174" y="2643182"/>
              <a:ext cx="142876" cy="142876"/>
            </a:xfrm>
            <a:prstGeom prst="flowChartExtract">
              <a:avLst/>
            </a:prstGeom>
            <a:solidFill>
              <a:srgbClr val="FFFF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00" name="Fluxograma: Extrair 99"/>
            <p:cNvSpPr/>
            <p:nvPr/>
          </p:nvSpPr>
          <p:spPr>
            <a:xfrm>
              <a:off x="2571736" y="3009897"/>
              <a:ext cx="142876" cy="142876"/>
            </a:xfrm>
            <a:prstGeom prst="flowChartExtract">
              <a:avLst/>
            </a:prstGeom>
            <a:solidFill>
              <a:srgbClr val="FFFF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01" name="Fluxograma: Extrair 100"/>
            <p:cNvSpPr/>
            <p:nvPr/>
          </p:nvSpPr>
          <p:spPr>
            <a:xfrm>
              <a:off x="2714612" y="3324224"/>
              <a:ext cx="142876" cy="142876"/>
            </a:xfrm>
            <a:prstGeom prst="flowChartExtract">
              <a:avLst/>
            </a:prstGeom>
            <a:solidFill>
              <a:srgbClr val="FFFF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02" name="Fluxograma: Extrair 101"/>
            <p:cNvSpPr/>
            <p:nvPr/>
          </p:nvSpPr>
          <p:spPr>
            <a:xfrm>
              <a:off x="4214810" y="2590794"/>
              <a:ext cx="142876" cy="142876"/>
            </a:xfrm>
            <a:prstGeom prst="flowChartExtract">
              <a:avLst/>
            </a:prstGeom>
            <a:solidFill>
              <a:srgbClr val="FFFF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03" name="Fluxograma: Extrair 102"/>
            <p:cNvSpPr/>
            <p:nvPr/>
          </p:nvSpPr>
          <p:spPr>
            <a:xfrm>
              <a:off x="4195760" y="3328987"/>
              <a:ext cx="142876" cy="142876"/>
            </a:xfrm>
            <a:prstGeom prst="flowChartExtract">
              <a:avLst/>
            </a:prstGeom>
            <a:solidFill>
              <a:srgbClr val="FFFF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04" name="Fluxograma: Extrair 103"/>
            <p:cNvSpPr/>
            <p:nvPr/>
          </p:nvSpPr>
          <p:spPr>
            <a:xfrm>
              <a:off x="4343398" y="2981322"/>
              <a:ext cx="142876" cy="142876"/>
            </a:xfrm>
            <a:prstGeom prst="flowChartExtract">
              <a:avLst/>
            </a:prstGeom>
            <a:solidFill>
              <a:srgbClr val="FFFF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05" name="CaixaDeTexto 104"/>
            <p:cNvSpPr txBox="1"/>
            <p:nvPr/>
          </p:nvSpPr>
          <p:spPr>
            <a:xfrm>
              <a:off x="2285984" y="3470275"/>
              <a:ext cx="142876" cy="23019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pt-BR" sz="1500" b="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106" name="Pentágono regular 105"/>
            <p:cNvSpPr/>
            <p:nvPr/>
          </p:nvSpPr>
          <p:spPr>
            <a:xfrm>
              <a:off x="2205021" y="3143248"/>
              <a:ext cx="142876" cy="142876"/>
            </a:xfrm>
            <a:prstGeom prst="pentagon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07" name="Pentágono regular 106"/>
            <p:cNvSpPr/>
            <p:nvPr/>
          </p:nvSpPr>
          <p:spPr>
            <a:xfrm>
              <a:off x="1881169" y="2738433"/>
              <a:ext cx="142876" cy="142876"/>
            </a:xfrm>
            <a:prstGeom prst="pentagon">
              <a:avLst/>
            </a:prstGeom>
            <a:solidFill>
              <a:srgbClr val="C000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08" name="CaixaDeTexto 107"/>
            <p:cNvSpPr txBox="1"/>
            <p:nvPr/>
          </p:nvSpPr>
          <p:spPr>
            <a:xfrm>
              <a:off x="2071670" y="2124066"/>
              <a:ext cx="142876" cy="23019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pt-BR" sz="1500" b="0" dirty="0">
                  <a:solidFill>
                    <a:schemeClr val="accent2">
                      <a:lumMod val="75000"/>
                    </a:schemeClr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109" name="CaixaDeTexto 108"/>
            <p:cNvSpPr txBox="1"/>
            <p:nvPr/>
          </p:nvSpPr>
          <p:spPr>
            <a:xfrm>
              <a:off x="2214546" y="2765420"/>
              <a:ext cx="142876" cy="23019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pt-BR" sz="1500" b="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110" name="Pentágono regular 109"/>
            <p:cNvSpPr/>
            <p:nvPr/>
          </p:nvSpPr>
          <p:spPr>
            <a:xfrm>
              <a:off x="2290747" y="2447918"/>
              <a:ext cx="142876" cy="142876"/>
            </a:xfrm>
            <a:prstGeom prst="pentagon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11" name="CaixaDeTexto 110"/>
            <p:cNvSpPr txBox="1"/>
            <p:nvPr/>
          </p:nvSpPr>
          <p:spPr>
            <a:xfrm>
              <a:off x="4567238" y="3451225"/>
              <a:ext cx="142876" cy="23019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pt-BR" sz="1500" b="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112" name="Pentágono regular 111"/>
            <p:cNvSpPr/>
            <p:nvPr/>
          </p:nvSpPr>
          <p:spPr>
            <a:xfrm>
              <a:off x="4662488" y="3124198"/>
              <a:ext cx="142876" cy="142876"/>
            </a:xfrm>
            <a:prstGeom prst="pentagon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13" name="CaixaDeTexto 112"/>
            <p:cNvSpPr txBox="1"/>
            <p:nvPr/>
          </p:nvSpPr>
          <p:spPr>
            <a:xfrm>
              <a:off x="4672013" y="2746370"/>
              <a:ext cx="142876" cy="23019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pt-BR" sz="1500" b="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114" name="Pentágono regular 113"/>
            <p:cNvSpPr/>
            <p:nvPr/>
          </p:nvSpPr>
          <p:spPr>
            <a:xfrm>
              <a:off x="4572000" y="2428868"/>
              <a:ext cx="142876" cy="142876"/>
            </a:xfrm>
            <a:prstGeom prst="pentagon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15" name="CaixaDeTexto 114"/>
            <p:cNvSpPr txBox="1"/>
            <p:nvPr/>
          </p:nvSpPr>
          <p:spPr>
            <a:xfrm>
              <a:off x="1938319" y="3338512"/>
              <a:ext cx="142876" cy="2301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pt-BR" sz="1500" b="0" dirty="0">
                  <a:solidFill>
                    <a:schemeClr val="accent2">
                      <a:lumMod val="75000"/>
                    </a:schemeClr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116" name="Pentágono regular 115"/>
            <p:cNvSpPr/>
            <p:nvPr/>
          </p:nvSpPr>
          <p:spPr>
            <a:xfrm>
              <a:off x="2138346" y="3881441"/>
              <a:ext cx="142876" cy="142876"/>
            </a:xfrm>
            <a:prstGeom prst="pentagon">
              <a:avLst/>
            </a:prstGeom>
            <a:solidFill>
              <a:srgbClr val="C000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17" name="Pentágono regular 116"/>
            <p:cNvSpPr/>
            <p:nvPr/>
          </p:nvSpPr>
          <p:spPr>
            <a:xfrm>
              <a:off x="4919665" y="2757483"/>
              <a:ext cx="142876" cy="142876"/>
            </a:xfrm>
            <a:prstGeom prst="pentagon">
              <a:avLst/>
            </a:prstGeom>
            <a:solidFill>
              <a:srgbClr val="C000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  <p:sp>
          <p:nvSpPr>
            <p:cNvPr id="118" name="CaixaDeTexto 117"/>
            <p:cNvSpPr txBox="1"/>
            <p:nvPr/>
          </p:nvSpPr>
          <p:spPr>
            <a:xfrm>
              <a:off x="4791076" y="2143116"/>
              <a:ext cx="142876" cy="23019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pt-BR" sz="1500" b="0" dirty="0">
                  <a:solidFill>
                    <a:schemeClr val="accent2">
                      <a:lumMod val="75000"/>
                    </a:schemeClr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119" name="CaixaDeTexto 118"/>
            <p:cNvSpPr txBox="1"/>
            <p:nvPr/>
          </p:nvSpPr>
          <p:spPr>
            <a:xfrm>
              <a:off x="4891090" y="3386137"/>
              <a:ext cx="142876" cy="2301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pt-BR" sz="1500" b="0" dirty="0">
                  <a:solidFill>
                    <a:schemeClr val="accent2">
                      <a:lumMod val="75000"/>
                    </a:schemeClr>
                  </a:solidFill>
                  <a:latin typeface="Arial Black" pitchFamily="34" charset="0"/>
                </a:rPr>
                <a:t>H</a:t>
              </a:r>
            </a:p>
          </p:txBody>
        </p:sp>
        <p:sp>
          <p:nvSpPr>
            <p:cNvPr id="120" name="Pentágono regular 119"/>
            <p:cNvSpPr/>
            <p:nvPr/>
          </p:nvSpPr>
          <p:spPr>
            <a:xfrm>
              <a:off x="4705351" y="3938591"/>
              <a:ext cx="142876" cy="142876"/>
            </a:xfrm>
            <a:prstGeom prst="pentagon">
              <a:avLst/>
            </a:prstGeom>
            <a:solidFill>
              <a:srgbClr val="C0000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sz="1800" b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00"/>
                            </p:stCondLst>
                            <p:childTnLst>
                              <p:par>
                                <p:cTn id="16" presetID="19" presetClass="emph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19" presetClass="emph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3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3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6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2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1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300"/>
                            </p:stCondLst>
                            <p:childTnLst>
                              <p:par>
                                <p:cTn id="47" presetID="18" presetClass="entr" presetSubtype="12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500"/>
                            </p:stCondLst>
                            <p:childTnLst>
                              <p:par>
                                <p:cTn id="51" presetID="18" presetClass="entr" presetSubtype="1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900"/>
                            </p:stCondLst>
                            <p:childTnLst>
                              <p:par>
                                <p:cTn id="55" presetID="18" presetClass="entr" presetSubtype="12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5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63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6700"/>
                            </p:stCondLst>
                            <p:childTnLst>
                              <p:par>
                                <p:cTn id="66" presetID="18" presetClass="entr" presetSubtype="12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7900"/>
                            </p:stCondLst>
                            <p:childTnLst>
                              <p:par>
                                <p:cTn id="70" presetID="18" presetClass="entr" presetSubtype="1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9300"/>
                            </p:stCondLst>
                            <p:childTnLst>
                              <p:par>
                                <p:cTn id="74" presetID="18" presetClass="entr" presetSubtype="12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9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2300"/>
                            </p:stCondLst>
                            <p:childTnLst>
                              <p:par>
                                <p:cTn id="82" presetID="2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0"/>
                            </p:stCondLst>
                            <p:childTnLst>
                              <p:par>
                                <p:cTn id="8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7000"/>
                            </p:stCondLst>
                            <p:childTnLst>
                              <p:par>
                                <p:cTn id="9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94" presetID="20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0" grpId="0" animBg="1"/>
      <p:bldP spid="2071" grpId="0" animBg="1"/>
      <p:bldP spid="2065" grpId="0" animBg="1"/>
      <p:bldP spid="43" grpId="0" animBg="1"/>
      <p:bldP spid="84" grpId="0" animBg="1"/>
      <p:bldP spid="84" grpId="1" animBg="1"/>
      <p:bldP spid="83" grpId="0" animBg="1"/>
      <p:bldP spid="8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539552" y="549275"/>
            <a:ext cx="8136904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b="1" dirty="0">
                <a:solidFill>
                  <a:schemeClr val="tx1"/>
                </a:solidFill>
              </a:rPr>
              <a:t>ALGUNS PRESSUPOSTOS... CF/88 </a:t>
            </a:r>
          </a:p>
          <a:p>
            <a:pPr algn="ctr">
              <a:defRPr/>
            </a:pPr>
            <a:endParaRPr lang="pt-BR" sz="2400" b="1" dirty="0">
              <a:solidFill>
                <a:schemeClr val="tx1"/>
              </a:solidFill>
            </a:endParaRPr>
          </a:p>
        </p:txBody>
      </p:sp>
      <p:sp>
        <p:nvSpPr>
          <p:cNvPr id="18436" name="CaixaDeTexto 21"/>
          <p:cNvSpPr txBox="1">
            <a:spLocks noChangeArrowheads="1"/>
          </p:cNvSpPr>
          <p:nvPr/>
        </p:nvSpPr>
        <p:spPr bwMode="auto">
          <a:xfrm>
            <a:off x="468313" y="1412875"/>
            <a:ext cx="820737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sz="2000" b="1" dirty="0"/>
              <a:t>DIRETRIZES:</a:t>
            </a:r>
          </a:p>
          <a:p>
            <a:pPr eaLnBrk="1" hangingPunct="1"/>
            <a:endParaRPr lang="pt-BR" sz="1200" b="1" dirty="0"/>
          </a:p>
          <a:p>
            <a:pPr eaLnBrk="1" hangingPunct="1">
              <a:lnSpc>
                <a:spcPct val="150000"/>
              </a:lnSpc>
            </a:pPr>
            <a:r>
              <a:rPr lang="pt-BR" sz="2000" dirty="0"/>
              <a:t>Art. 198. As </a:t>
            </a:r>
            <a:r>
              <a:rPr lang="pt-BR" sz="2000" b="1" dirty="0"/>
              <a:t>ações e serviços públicos de saúde </a:t>
            </a:r>
            <a:r>
              <a:rPr lang="pt-BR" sz="2000" dirty="0"/>
              <a:t>integram uma </a:t>
            </a:r>
            <a:r>
              <a:rPr lang="pt-BR" sz="2000" b="1" u="sng" dirty="0"/>
              <a:t>rede regionalizada e hierarquizada</a:t>
            </a:r>
            <a:r>
              <a:rPr lang="pt-BR" sz="2000" dirty="0"/>
              <a:t> e </a:t>
            </a:r>
            <a:r>
              <a:rPr lang="pt-BR" sz="2000" b="1" dirty="0"/>
              <a:t>constituem um SISTEMA ÚNICO</a:t>
            </a:r>
            <a:r>
              <a:rPr lang="pt-BR" sz="2000" dirty="0"/>
              <a:t>, </a:t>
            </a:r>
            <a:r>
              <a:rPr lang="pt-BR" sz="2000" b="1" dirty="0"/>
              <a:t>organizado</a:t>
            </a:r>
            <a:r>
              <a:rPr lang="pt-BR" sz="2000" dirty="0"/>
              <a:t> de acordo com as </a:t>
            </a:r>
            <a:r>
              <a:rPr lang="pt-BR" sz="2000" b="1" dirty="0"/>
              <a:t>seguintes diretrizes</a:t>
            </a:r>
            <a:r>
              <a:rPr lang="pt-BR" sz="2000" dirty="0"/>
              <a:t>: </a:t>
            </a:r>
          </a:p>
          <a:p>
            <a:pPr eaLnBrk="1" hangingPunct="1">
              <a:lnSpc>
                <a:spcPct val="150000"/>
              </a:lnSpc>
            </a:pPr>
            <a:endParaRPr lang="pt-BR" sz="600" dirty="0"/>
          </a:p>
          <a:p>
            <a:pPr eaLnBrk="1" hangingPunct="1">
              <a:lnSpc>
                <a:spcPct val="150000"/>
              </a:lnSpc>
            </a:pPr>
            <a:r>
              <a:rPr lang="pt-BR" sz="2000" dirty="0"/>
              <a:t>I - </a:t>
            </a:r>
            <a:r>
              <a:rPr lang="pt-BR" sz="2000" b="1" dirty="0"/>
              <a:t>descentralização</a:t>
            </a:r>
            <a:r>
              <a:rPr lang="pt-BR" sz="2000" dirty="0"/>
              <a:t>, com </a:t>
            </a:r>
            <a:r>
              <a:rPr lang="pt-BR" sz="2000" b="1" dirty="0"/>
              <a:t>direção única </a:t>
            </a:r>
            <a:r>
              <a:rPr lang="pt-BR" sz="2000" dirty="0"/>
              <a:t>em cada esfera de governo;</a:t>
            </a:r>
          </a:p>
          <a:p>
            <a:pPr eaLnBrk="1" hangingPunct="1">
              <a:lnSpc>
                <a:spcPct val="150000"/>
              </a:lnSpc>
            </a:pPr>
            <a:endParaRPr lang="en-US" sz="600" dirty="0"/>
          </a:p>
          <a:p>
            <a:pPr eaLnBrk="1" hangingPunct="1">
              <a:lnSpc>
                <a:spcPct val="150000"/>
              </a:lnSpc>
            </a:pPr>
            <a:r>
              <a:rPr lang="pt-BR" sz="2000" dirty="0"/>
              <a:t>II - </a:t>
            </a:r>
            <a:r>
              <a:rPr lang="pt-BR" sz="2000" b="1" dirty="0"/>
              <a:t>atendimento integral</a:t>
            </a:r>
            <a:r>
              <a:rPr lang="pt-BR" sz="2000" dirty="0"/>
              <a:t>, com prioridade para as atividades preventivas, sem prejuízo dos serviços assistenciais;</a:t>
            </a:r>
          </a:p>
          <a:p>
            <a:pPr eaLnBrk="1" hangingPunct="1">
              <a:lnSpc>
                <a:spcPct val="150000"/>
              </a:lnSpc>
            </a:pPr>
            <a:endParaRPr lang="en-US" sz="600" dirty="0"/>
          </a:p>
          <a:p>
            <a:pPr eaLnBrk="1" hangingPunct="1">
              <a:lnSpc>
                <a:spcPct val="150000"/>
              </a:lnSpc>
            </a:pPr>
            <a:r>
              <a:rPr lang="pt-BR" sz="2000" dirty="0"/>
              <a:t>III - </a:t>
            </a:r>
            <a:r>
              <a:rPr lang="pt-BR" sz="2000" b="1" dirty="0"/>
              <a:t>participação da comunidade</a:t>
            </a:r>
            <a:r>
              <a:rPr lang="pt-BR" sz="2000" dirty="0"/>
              <a:t>.</a:t>
            </a:r>
            <a:endParaRPr lang="en-US" sz="2000" dirty="0"/>
          </a:p>
          <a:p>
            <a:pPr eaLnBrk="1" hangingPunct="1">
              <a:lnSpc>
                <a:spcPct val="120000"/>
              </a:lnSpc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11497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aixaDeTexto 21"/>
          <p:cNvSpPr txBox="1">
            <a:spLocks noChangeArrowheads="1"/>
          </p:cNvSpPr>
          <p:nvPr/>
        </p:nvSpPr>
        <p:spPr bwMode="auto">
          <a:xfrm>
            <a:off x="323850" y="1052513"/>
            <a:ext cx="8567738" cy="543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sz="2000" b="1" dirty="0"/>
              <a:t>PRINCÍPIOS:</a:t>
            </a:r>
          </a:p>
          <a:p>
            <a:pPr eaLnBrk="1" hangingPunct="1"/>
            <a:endParaRPr lang="pt-BR" sz="1200" b="1" dirty="0"/>
          </a:p>
          <a:p>
            <a:pPr eaLnBrk="1" hangingPunct="1"/>
            <a:r>
              <a:rPr lang="pt-BR" sz="2000" dirty="0"/>
              <a:t>        Art. 7º </a:t>
            </a:r>
            <a:r>
              <a:rPr lang="pt-BR" sz="2000" b="1" dirty="0"/>
              <a:t>As ações e serviços públicos de saúde e os serviços privados</a:t>
            </a:r>
            <a:r>
              <a:rPr lang="pt-BR" sz="2000" dirty="0"/>
              <a:t> contratados ou conveniados </a:t>
            </a:r>
            <a:r>
              <a:rPr lang="pt-BR" sz="2000" b="1" dirty="0"/>
              <a:t>que integram o SUS</a:t>
            </a:r>
            <a:r>
              <a:rPr lang="pt-BR" sz="2000" dirty="0"/>
              <a:t>, </a:t>
            </a:r>
            <a:r>
              <a:rPr lang="pt-BR" sz="2000" b="1" dirty="0"/>
              <a:t>obedecem ainda aos </a:t>
            </a:r>
            <a:r>
              <a:rPr lang="pt-BR" sz="2000" dirty="0"/>
              <a:t>seguintes</a:t>
            </a:r>
            <a:r>
              <a:rPr lang="pt-BR" sz="2000" b="1" dirty="0"/>
              <a:t> princípios </a:t>
            </a:r>
            <a:r>
              <a:rPr lang="pt-BR" sz="2000" dirty="0"/>
              <a:t>(total de 13):</a:t>
            </a:r>
          </a:p>
          <a:p>
            <a:pPr eaLnBrk="1" hangingPunct="1"/>
            <a:r>
              <a:rPr lang="pt-BR" sz="2000" dirty="0"/>
              <a:t>        </a:t>
            </a:r>
            <a:endParaRPr lang="pt-BR" sz="2000" dirty="0" smtClean="0"/>
          </a:p>
          <a:p>
            <a:pPr eaLnBrk="1" hangingPunct="1"/>
            <a:r>
              <a:rPr lang="pt-BR" sz="2000" dirty="0" smtClean="0"/>
              <a:t>        I </a:t>
            </a:r>
            <a:r>
              <a:rPr lang="pt-BR" sz="2000" dirty="0"/>
              <a:t>– </a:t>
            </a:r>
            <a:r>
              <a:rPr lang="pt-BR" sz="2000" b="1" u="sng" dirty="0"/>
              <a:t>universalidade</a:t>
            </a:r>
            <a:r>
              <a:rPr lang="pt-BR" sz="2000" b="1" dirty="0"/>
              <a:t> </a:t>
            </a:r>
            <a:r>
              <a:rPr lang="pt-BR" sz="2000" dirty="0"/>
              <a:t>de </a:t>
            </a:r>
            <a:r>
              <a:rPr lang="pt-BR" sz="2000" b="1" u="sng" dirty="0"/>
              <a:t>acesso</a:t>
            </a:r>
            <a:r>
              <a:rPr lang="pt-BR" sz="2000" dirty="0"/>
              <a:t> aos serviços de saúde em todos os níveis de assistência (</a:t>
            </a:r>
            <a:r>
              <a:rPr lang="pt-BR" sz="2000" u="sng" dirty="0"/>
              <a:t>à todo e qualquer cidadão</a:t>
            </a:r>
            <a:r>
              <a:rPr lang="pt-BR" sz="2000" dirty="0" smtClean="0"/>
              <a:t>);</a:t>
            </a:r>
          </a:p>
          <a:p>
            <a:pPr eaLnBrk="1" hangingPunct="1"/>
            <a:r>
              <a:rPr lang="pt-BR" sz="2000" dirty="0"/>
              <a:t> </a:t>
            </a:r>
            <a:r>
              <a:rPr lang="pt-BR" sz="2000" dirty="0" smtClean="0"/>
              <a:t>       </a:t>
            </a:r>
            <a:endParaRPr lang="pt-BR" sz="2000" dirty="0"/>
          </a:p>
          <a:p>
            <a:pPr eaLnBrk="1" hangingPunct="1"/>
            <a:r>
              <a:rPr lang="pt-BR" sz="2000" dirty="0"/>
              <a:t>        II - </a:t>
            </a:r>
            <a:r>
              <a:rPr lang="pt-BR" sz="2000" b="1" u="sng" dirty="0"/>
              <a:t>integralidade de assistência</a:t>
            </a:r>
            <a:r>
              <a:rPr lang="pt-BR" sz="2000" dirty="0"/>
              <a:t>, entendida como </a:t>
            </a:r>
            <a:r>
              <a:rPr lang="pt-BR" sz="2000" b="1" u="sng" dirty="0"/>
              <a:t>conjunto articulado e contínuo das ações e serviços preventivos e curativos, individuais e coletivos, exigidos para cada caso em todos os níveis de complexidade do sistema</a:t>
            </a:r>
            <a:r>
              <a:rPr lang="pt-BR" sz="2000" dirty="0"/>
              <a:t>;</a:t>
            </a:r>
          </a:p>
          <a:p>
            <a:pPr eaLnBrk="1" hangingPunct="1"/>
            <a:r>
              <a:rPr lang="pt-BR" sz="2000" dirty="0"/>
              <a:t>        </a:t>
            </a:r>
          </a:p>
          <a:p>
            <a:pPr eaLnBrk="1" hangingPunct="1"/>
            <a:r>
              <a:rPr lang="pt-BR" sz="2000" dirty="0"/>
              <a:t>        IV – </a:t>
            </a:r>
            <a:r>
              <a:rPr lang="pt-BR" sz="2000" b="1" u="sng" dirty="0"/>
              <a:t>igualdade</a:t>
            </a:r>
            <a:r>
              <a:rPr lang="pt-BR" sz="2000" b="1" dirty="0"/>
              <a:t> </a:t>
            </a:r>
            <a:r>
              <a:rPr lang="pt-BR" sz="2000" dirty="0"/>
              <a:t>da assistência à saúde, sem preconceitos ou privilégios de qualquer </a:t>
            </a:r>
            <a:r>
              <a:rPr lang="pt-BR" sz="2000" dirty="0" smtClean="0"/>
              <a:t>espécie (todos são iguais, </a:t>
            </a:r>
            <a:r>
              <a:rPr lang="pt-BR" sz="2000" u="sng" dirty="0" smtClean="0"/>
              <a:t>diferente de equidade</a:t>
            </a:r>
            <a:r>
              <a:rPr lang="pt-BR" sz="2000" dirty="0" smtClean="0"/>
              <a:t>).</a:t>
            </a:r>
            <a:endParaRPr lang="pt-BR" sz="2000" dirty="0"/>
          </a:p>
          <a:p>
            <a:pPr eaLnBrk="1" hangingPunct="1"/>
            <a:endParaRPr lang="pt-BR" sz="2000" dirty="0"/>
          </a:p>
          <a:p>
            <a:pPr eaLnBrk="1" hangingPunct="1"/>
            <a:r>
              <a:rPr lang="pt-BR" sz="1500" b="1" dirty="0"/>
              <a:t>       </a:t>
            </a:r>
            <a:endParaRPr lang="en-US" sz="1500" b="1" dirty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310334" y="549275"/>
            <a:ext cx="6451894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pt-BR" sz="2400" b="1" dirty="0">
                <a:solidFill>
                  <a:schemeClr val="tx1"/>
                </a:solidFill>
              </a:rPr>
              <a:t>ALGUNS PRESSUPOSTOS... Lei Orgânica 8.080/90 </a:t>
            </a:r>
          </a:p>
          <a:p>
            <a:pPr algn="ctr">
              <a:defRPr/>
            </a:pPr>
            <a:endParaRPr lang="pt-B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75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149" name="Retângulo 6"/>
          <p:cNvSpPr>
            <a:spLocks noChangeArrowheads="1"/>
          </p:cNvSpPr>
          <p:nvPr/>
        </p:nvSpPr>
        <p:spPr bwMode="auto">
          <a:xfrm>
            <a:off x="357188" y="1714500"/>
            <a:ext cx="8429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/>
            </a:r>
            <a:br>
              <a:rPr lang="pt-BR"/>
            </a:br>
            <a:endParaRPr lang="en-US"/>
          </a:p>
        </p:txBody>
      </p:sp>
      <p:sp>
        <p:nvSpPr>
          <p:cNvPr id="6150" name="CaixaDeTexto 21"/>
          <p:cNvSpPr txBox="1">
            <a:spLocks noChangeArrowheads="1"/>
          </p:cNvSpPr>
          <p:nvPr/>
        </p:nvSpPr>
        <p:spPr bwMode="auto">
          <a:xfrm>
            <a:off x="395536" y="980728"/>
            <a:ext cx="8424739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200" dirty="0" smtClean="0"/>
              <a:t>Capítulo IV – Da Competência e das Atribuições</a:t>
            </a:r>
          </a:p>
          <a:p>
            <a:r>
              <a:rPr lang="pt-BR" sz="2200" dirty="0" smtClean="0"/>
              <a:t>Seção I – Das </a:t>
            </a:r>
            <a:r>
              <a:rPr lang="pt-BR" sz="2200" b="1" dirty="0" smtClean="0"/>
              <a:t>Atribuições Comuns </a:t>
            </a:r>
            <a:r>
              <a:rPr lang="pt-BR" sz="2200" dirty="0" smtClean="0"/>
              <a:t>=&gt; Art. 15 =&gt; I a XXI </a:t>
            </a:r>
          </a:p>
          <a:p>
            <a:r>
              <a:rPr lang="pt-BR" sz="2200" dirty="0" smtClean="0"/>
              <a:t>(...)</a:t>
            </a:r>
          </a:p>
          <a:p>
            <a:r>
              <a:rPr lang="pt-BR" sz="2200" dirty="0" smtClean="0"/>
              <a:t>VIII – Elaboração e atualização periódica do Plano de Saúde; </a:t>
            </a:r>
          </a:p>
          <a:p>
            <a:r>
              <a:rPr lang="pt-BR" sz="2200" dirty="0" smtClean="0"/>
              <a:t>(...)</a:t>
            </a:r>
          </a:p>
          <a:p>
            <a:r>
              <a:rPr lang="pt-BR" sz="2200" dirty="0" smtClean="0"/>
              <a:t>Seção II – Da Competência</a:t>
            </a:r>
          </a:p>
          <a:p>
            <a:r>
              <a:rPr lang="pt-BR" sz="2200" dirty="0" smtClean="0"/>
              <a:t>Art</a:t>
            </a:r>
            <a:r>
              <a:rPr lang="pt-BR" sz="2200" dirty="0"/>
              <a:t>. 16. À </a:t>
            </a:r>
            <a:r>
              <a:rPr lang="pt-BR" sz="2200" b="1" dirty="0"/>
              <a:t>direção nacional </a:t>
            </a:r>
            <a:r>
              <a:rPr lang="pt-BR" sz="2200" dirty="0"/>
              <a:t>do SUS </a:t>
            </a:r>
            <a:r>
              <a:rPr lang="pt-BR" sz="2200" b="1" dirty="0" smtClean="0"/>
              <a:t>compete </a:t>
            </a:r>
            <a:r>
              <a:rPr lang="pt-BR" sz="2200" dirty="0" smtClean="0"/>
              <a:t>=&gt; I a XIX </a:t>
            </a:r>
          </a:p>
          <a:p>
            <a:r>
              <a:rPr lang="pt-BR" sz="2200" dirty="0" smtClean="0"/>
              <a:t>(...)</a:t>
            </a:r>
            <a:endParaRPr lang="pt-BR" sz="2200" dirty="0"/>
          </a:p>
          <a:p>
            <a:r>
              <a:rPr lang="pt-BR" sz="2200" dirty="0" smtClean="0"/>
              <a:t>XIII – prestar cooperação técnica e financeira aos Estados, ao DF e aos Municípios para o aperfeiçoamento da sua atuação institucional;</a:t>
            </a:r>
          </a:p>
          <a:p>
            <a:r>
              <a:rPr lang="pt-BR" sz="2200" dirty="0" smtClean="0"/>
              <a:t>(...)</a:t>
            </a:r>
            <a:endParaRPr lang="pt-BR" sz="2200" dirty="0"/>
          </a:p>
          <a:p>
            <a:r>
              <a:rPr lang="pt-BR" sz="2200" dirty="0"/>
              <a:t>Art. 17. À </a:t>
            </a:r>
            <a:r>
              <a:rPr lang="pt-BR" sz="2200" b="1" dirty="0"/>
              <a:t>direção estadual </a:t>
            </a:r>
            <a:r>
              <a:rPr lang="pt-BR" sz="2200" dirty="0"/>
              <a:t>do SUS </a:t>
            </a:r>
            <a:r>
              <a:rPr lang="pt-BR" sz="2200" b="1" dirty="0" smtClean="0"/>
              <a:t>compete </a:t>
            </a:r>
            <a:r>
              <a:rPr lang="pt-BR" sz="2200" dirty="0" smtClean="0"/>
              <a:t>=&gt;</a:t>
            </a:r>
            <a:r>
              <a:rPr lang="pt-BR" sz="2200" b="1" dirty="0" smtClean="0"/>
              <a:t> </a:t>
            </a:r>
            <a:r>
              <a:rPr lang="pt-BR" sz="2200" dirty="0" smtClean="0"/>
              <a:t>I a XV</a:t>
            </a:r>
          </a:p>
          <a:p>
            <a:r>
              <a:rPr lang="pt-BR" sz="2200" dirty="0" smtClean="0"/>
              <a:t>(...)</a:t>
            </a:r>
            <a:endParaRPr lang="en-US" sz="2200" dirty="0"/>
          </a:p>
          <a:p>
            <a:r>
              <a:rPr lang="pt-BR" sz="2200" dirty="0" smtClean="0"/>
              <a:t>III </a:t>
            </a:r>
            <a:r>
              <a:rPr lang="pt-BR" sz="2200" dirty="0"/>
              <a:t>- </a:t>
            </a:r>
            <a:r>
              <a:rPr lang="pt-BR" sz="2200" dirty="0" smtClean="0"/>
              <a:t>prestar apoio técnico e financeiro aos Municípios e executar supletivamente ações e serviços de saúde;</a:t>
            </a:r>
          </a:p>
          <a:p>
            <a:r>
              <a:rPr lang="pt-BR" sz="2200" dirty="0" smtClean="0"/>
              <a:t>(...)</a:t>
            </a:r>
            <a:endParaRPr lang="en-US" sz="2200" dirty="0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403648" y="188640"/>
            <a:ext cx="6451894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pt-BR" sz="2400" b="1" dirty="0">
                <a:solidFill>
                  <a:schemeClr val="tx1"/>
                </a:solidFill>
              </a:rPr>
              <a:t>ALGUNS PRESSUPOSTOS... Lei Orgânica 8.080/90 </a:t>
            </a:r>
          </a:p>
          <a:p>
            <a:pPr algn="ctr">
              <a:defRPr/>
            </a:pPr>
            <a:endParaRPr lang="pt-BR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1721</Words>
  <Application>Microsoft Office PowerPoint</Application>
  <PresentationFormat>Apresentação na tela (4:3)</PresentationFormat>
  <Paragraphs>365</Paragraphs>
  <Slides>36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36</vt:i4>
      </vt:variant>
    </vt:vector>
  </HeadingPairs>
  <TitlesOfParts>
    <vt:vector size="38" baseType="lpstr">
      <vt:lpstr>Tema do Office</vt:lpstr>
      <vt:lpstr>Figura</vt:lpstr>
      <vt:lpstr>REDE DE ATENÇÃO À SAÚDE Comunicação Coordenada pela Atenção Primária</vt:lpstr>
      <vt:lpstr>POR QUE PLANEJAR?</vt:lpstr>
      <vt:lpstr>Redes de Atenção à Saúde</vt:lpstr>
      <vt:lpstr>FINALIDADE DA RAS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AS EVIDÊNCIAS SOBRE AS REDES DE ATENÇÃO À SAÚDE (Mendes,2009)</vt:lpstr>
      <vt:lpstr>Características da RAS</vt:lpstr>
      <vt:lpstr>REDES TEMÁTICAS DE ATENÇÃO À SAÚDE PRIORITÁRIAS DO MS</vt:lpstr>
      <vt:lpstr>COMPONENTES E INTERFACES DA REDE DE ATENÇÃO À SAÚDE –Pontos de Atenção</vt:lpstr>
      <vt:lpstr>Diretrizes </vt:lpstr>
      <vt:lpstr>INICIATIVAS DO MS:</vt:lpstr>
      <vt:lpstr>Apresentação do PowerPoint</vt:lpstr>
      <vt:lpstr>FASES DE IMPLEMENTAÇÃO DAS REDES DE ATENÇÃO À  SAÚDE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PLANEJAMENTO INTEGRADO REGIONAL</vt:lpstr>
      <vt:lpstr>Organizar o SUS regionalmente para conformação de uma Rede de Atenção à Saúde visando a integralidade da assistência e a equidade;  Garantir à população o direito à saúde, com acesso resolutivo e de qualidade e em tempo oportuno;  Definir claramente as responsabilidades sanitárias entre os entes federativos;  Garantir maior segurança jurídica, transparência e resultados efetivos (gestão por resultados);  Maior comprometimento dos chefes do Poder Executivo. </vt:lpstr>
      <vt:lpstr>Que as CIB e as CIR, foros decisórios no âmbito estadual e regional, fortaleçam seus aspectos políticos e técnicos (câmaras técnicas, etc.);  O protagonismo dos municípios / atuação do COSEMS;  O papel da SES como “impulsionadora” e coordenadora deste processo;  Buscar o envolvimento da sociedade civil, de políticos, e demais atores estratégicos, além dos conselhos de saúde – repolitização da saúde.  </vt:lpstr>
      <vt:lpstr>Apresentação do PowerPoint</vt:lpstr>
      <vt:lpstr>REDES TEMÁTICAS DE ATENÇÃO À SAÚDE PRIORITÁRIAS DO MS</vt:lpstr>
      <vt:lpstr>OBRIGADA!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REDE DE ATENÇÃO À SAÚDE CUIDADOS PROLONGADOS</dc:title>
  <dc:creator>Vera-Filipe</dc:creator>
  <cp:lastModifiedBy>Eventos</cp:lastModifiedBy>
  <cp:revision>294</cp:revision>
  <dcterms:created xsi:type="dcterms:W3CDTF">2013-02-16T10:52:56Z</dcterms:created>
  <dcterms:modified xsi:type="dcterms:W3CDTF">2014-05-12T12:16:43Z</dcterms:modified>
</cp:coreProperties>
</file>