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9" r:id="rId2"/>
    <p:sldId id="347" r:id="rId3"/>
    <p:sldId id="348" r:id="rId4"/>
    <p:sldId id="349" r:id="rId5"/>
    <p:sldId id="350" r:id="rId6"/>
    <p:sldId id="351" r:id="rId7"/>
    <p:sldId id="352" r:id="rId8"/>
    <p:sldId id="359" r:id="rId9"/>
    <p:sldId id="353" r:id="rId10"/>
    <p:sldId id="360" r:id="rId11"/>
    <p:sldId id="355" r:id="rId12"/>
    <p:sldId id="356" r:id="rId13"/>
    <p:sldId id="357" r:id="rId14"/>
  </p:sldIdLst>
  <p:sldSz cx="9144000" cy="6858000" type="screen4x3"/>
  <p:notesSz cx="6797675" cy="9926638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ekton Pro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ekton Pro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ekton Pro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ekton Pro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ekton Pro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ekton Pro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ekton Pro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ekton Pro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ekton Pro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AFFF"/>
    <a:srgbClr val="FF3300"/>
    <a:srgbClr val="98FCBC"/>
    <a:srgbClr val="FCF8AA"/>
    <a:srgbClr val="00CC00"/>
    <a:srgbClr val="00FFCC"/>
    <a:srgbClr val="FCB494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04" autoAdjust="0"/>
  </p:normalViewPr>
  <p:slideViewPr>
    <p:cSldViewPr>
      <p:cViewPr>
        <p:scale>
          <a:sx n="75" d="100"/>
          <a:sy n="75" d="100"/>
        </p:scale>
        <p:origin x="-1236" y="-78"/>
      </p:cViewPr>
      <p:guideLst>
        <p:guide orient="horz" pos="220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3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3" y="942975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246FE8FF-08F9-4ACF-BF7D-060AE453673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2975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6508075B-1155-44E6-BBD3-1A8FCE2DEF4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  <p:sp>
        <p:nvSpPr>
          <p:cNvPr id="8196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065E07-5112-45FC-8B9A-7FD08D37F2B6}" type="slidenum">
              <a:rPr lang="pt-BR" smtClean="0">
                <a:latin typeface="Times New Roman" pitchFamily="18" charset="0"/>
              </a:rPr>
              <a:pPr/>
              <a:t>1</a:t>
            </a:fld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  <p:sp>
        <p:nvSpPr>
          <p:cNvPr id="1126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60D150-727F-46D0-A375-74BC273548A1}" type="slidenum">
              <a:rPr lang="pt-BR" smtClean="0">
                <a:latin typeface="Times New Roman" pitchFamily="18" charset="0"/>
              </a:rPr>
              <a:pPr/>
              <a:t>10</a:t>
            </a:fld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  <p:sp>
        <p:nvSpPr>
          <p:cNvPr id="1126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60D150-727F-46D0-A375-74BC273548A1}" type="slidenum">
              <a:rPr lang="pt-BR" smtClean="0">
                <a:latin typeface="Times New Roman" pitchFamily="18" charset="0"/>
              </a:rPr>
              <a:pPr/>
              <a:t>11</a:t>
            </a:fld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  <p:sp>
        <p:nvSpPr>
          <p:cNvPr id="1126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60D150-727F-46D0-A375-74BC273548A1}" type="slidenum">
              <a:rPr lang="pt-BR" smtClean="0">
                <a:latin typeface="Times New Roman" pitchFamily="18" charset="0"/>
              </a:rPr>
              <a:pPr/>
              <a:t>12</a:t>
            </a:fld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  <p:sp>
        <p:nvSpPr>
          <p:cNvPr id="1126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60D150-727F-46D0-A375-74BC273548A1}" type="slidenum">
              <a:rPr lang="pt-BR" smtClean="0">
                <a:latin typeface="Times New Roman" pitchFamily="18" charset="0"/>
              </a:rPr>
              <a:pPr/>
              <a:t>13</a:t>
            </a:fld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  <p:sp>
        <p:nvSpPr>
          <p:cNvPr id="9220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224E08-82E3-4923-B8D3-CBEDCBE50508}" type="slidenum">
              <a:rPr lang="pt-BR" smtClean="0">
                <a:latin typeface="Times New Roman" pitchFamily="18" charset="0"/>
              </a:rPr>
              <a:pPr/>
              <a:t>2</a:t>
            </a:fld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  <p:sp>
        <p:nvSpPr>
          <p:cNvPr id="10244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9A754B-85FB-43B4-95AF-36C7AE796026}" type="slidenum">
              <a:rPr lang="pt-BR" smtClean="0">
                <a:latin typeface="Times New Roman" pitchFamily="18" charset="0"/>
              </a:rPr>
              <a:pPr/>
              <a:t>3</a:t>
            </a:fld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dirty="0" smtClean="0">
              <a:latin typeface="Times New Roman" pitchFamily="18" charset="0"/>
            </a:endParaRPr>
          </a:p>
        </p:txBody>
      </p:sp>
      <p:sp>
        <p:nvSpPr>
          <p:cNvPr id="1126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60D150-727F-46D0-A375-74BC273548A1}" type="slidenum">
              <a:rPr lang="pt-BR" smtClean="0">
                <a:latin typeface="Times New Roman" pitchFamily="18" charset="0"/>
              </a:rPr>
              <a:pPr/>
              <a:t>4</a:t>
            </a:fld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  <p:sp>
        <p:nvSpPr>
          <p:cNvPr id="1126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60D150-727F-46D0-A375-74BC273548A1}" type="slidenum">
              <a:rPr lang="pt-BR" smtClean="0">
                <a:latin typeface="Times New Roman" pitchFamily="18" charset="0"/>
              </a:rPr>
              <a:pPr/>
              <a:t>5</a:t>
            </a:fld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  <p:sp>
        <p:nvSpPr>
          <p:cNvPr id="1126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60D150-727F-46D0-A375-74BC273548A1}" type="slidenum">
              <a:rPr lang="pt-BR" smtClean="0">
                <a:latin typeface="Times New Roman" pitchFamily="18" charset="0"/>
              </a:rPr>
              <a:pPr/>
              <a:t>6</a:t>
            </a:fld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  <p:sp>
        <p:nvSpPr>
          <p:cNvPr id="1126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60D150-727F-46D0-A375-74BC273548A1}" type="slidenum">
              <a:rPr lang="pt-BR" smtClean="0">
                <a:latin typeface="Times New Roman" pitchFamily="18" charset="0"/>
              </a:rPr>
              <a:pPr/>
              <a:t>7</a:t>
            </a:fld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  <p:sp>
        <p:nvSpPr>
          <p:cNvPr id="1126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60D150-727F-46D0-A375-74BC273548A1}" type="slidenum">
              <a:rPr lang="pt-BR" smtClean="0">
                <a:latin typeface="Times New Roman" pitchFamily="18" charset="0"/>
              </a:rPr>
              <a:pPr/>
              <a:t>8</a:t>
            </a:fld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>
              <a:latin typeface="Times New Roman" pitchFamily="18" charset="0"/>
            </a:endParaRPr>
          </a:p>
        </p:txBody>
      </p:sp>
      <p:sp>
        <p:nvSpPr>
          <p:cNvPr id="1126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60D150-727F-46D0-A375-74BC273548A1}" type="slidenum">
              <a:rPr lang="pt-BR" smtClean="0">
                <a:latin typeface="Times New Roman" pitchFamily="18" charset="0"/>
              </a:rPr>
              <a:pPr/>
              <a:t>9</a:t>
            </a:fld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abe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pt-BR" noProof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p:oleObj spid="_x0000_s1026" name="CorelPhotoPaint.Image.10" r:id="rId16" imgW="1638095" imgH="314286" progId="">
              <p:embed/>
            </p:oleObj>
          </a:graphicData>
        </a:graphic>
      </p:graphicFrame>
      <p:pic>
        <p:nvPicPr>
          <p:cNvPr id="1028" name="Imagem 0" descr="LOGOSES.jpg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250238" y="0"/>
            <a:ext cx="893762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6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79388" y="188913"/>
            <a:ext cx="792162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ChangeArrowheads="1"/>
          </p:cNvSpPr>
          <p:nvPr/>
        </p:nvSpPr>
        <p:spPr bwMode="auto">
          <a:xfrm>
            <a:off x="0" y="397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</p:txBody>
      </p:sp>
      <p:pic>
        <p:nvPicPr>
          <p:cNvPr id="3075" name="Imagem 0" descr="LOGOSES.jp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484438" y="115888"/>
            <a:ext cx="4311650" cy="5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tângulo 3"/>
          <p:cNvSpPr>
            <a:spLocks noChangeArrowheads="1"/>
          </p:cNvSpPr>
          <p:nvPr/>
        </p:nvSpPr>
        <p:spPr bwMode="auto">
          <a:xfrm>
            <a:off x="49213" y="115888"/>
            <a:ext cx="993775" cy="4333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sp>
        <p:nvSpPr>
          <p:cNvPr id="3077" name="Retângulo 7"/>
          <p:cNvSpPr>
            <a:spLocks noChangeArrowheads="1"/>
          </p:cNvSpPr>
          <p:nvPr/>
        </p:nvSpPr>
        <p:spPr bwMode="auto">
          <a:xfrm>
            <a:off x="8243888" y="0"/>
            <a:ext cx="900112" cy="11271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pic>
        <p:nvPicPr>
          <p:cNvPr id="3078" name="Imagem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95388" y="5732463"/>
            <a:ext cx="67532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395536" y="1340768"/>
            <a:ext cx="8424936" cy="390876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BR" sz="6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Rede de Urgência e Emergência</a:t>
            </a:r>
            <a:r>
              <a:rPr lang="pt-B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pt-BR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pt-BR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pt-BR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pt-BR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pt-BR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pt-BR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pt-BR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 </a:t>
            </a:r>
            <a:r>
              <a:rPr lang="pt-BR" sz="20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Dr</a:t>
            </a:r>
            <a:r>
              <a:rPr lang="pt-BR" sz="2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Ramon </a:t>
            </a:r>
            <a:r>
              <a:rPr lang="pt-BR" sz="20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Tartari</a:t>
            </a:r>
            <a:endParaRPr lang="pt-BR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9"/>
          <p:cNvSpPr>
            <a:spLocks noChangeArrowheads="1"/>
          </p:cNvSpPr>
          <p:nvPr/>
        </p:nvSpPr>
        <p:spPr bwMode="auto">
          <a:xfrm>
            <a:off x="0" y="397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</p:txBody>
      </p:sp>
      <p:sp>
        <p:nvSpPr>
          <p:cNvPr id="6147" name="Retângulo 3"/>
          <p:cNvSpPr>
            <a:spLocks noChangeArrowheads="1"/>
          </p:cNvSpPr>
          <p:nvPr/>
        </p:nvSpPr>
        <p:spPr bwMode="auto">
          <a:xfrm>
            <a:off x="49213" y="115888"/>
            <a:ext cx="993775" cy="4333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sp>
        <p:nvSpPr>
          <p:cNvPr id="6148" name="Retângulo 7"/>
          <p:cNvSpPr>
            <a:spLocks noChangeArrowheads="1"/>
          </p:cNvSpPr>
          <p:nvPr/>
        </p:nvSpPr>
        <p:spPr bwMode="auto">
          <a:xfrm>
            <a:off x="8243888" y="0"/>
            <a:ext cx="900112" cy="11271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pic>
        <p:nvPicPr>
          <p:cNvPr id="6149" name="Imagem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5388" y="5732463"/>
            <a:ext cx="67532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1187624" y="476672"/>
            <a:ext cx="6871505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BR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Estratégias Prioritárias</a:t>
            </a:r>
            <a:endParaRPr lang="pt-BR" sz="4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0" y="1556792"/>
            <a:ext cx="9144000" cy="497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 </a:t>
            </a:r>
            <a:r>
              <a:rPr lang="pt-BR" sz="2400" dirty="0" smtClean="0"/>
              <a:t>Qualificação das portas hospitalares de urgência e </a:t>
            </a:r>
            <a:r>
              <a:rPr lang="pt-BR" sz="2400" dirty="0" smtClean="0"/>
              <a:t>emergência;</a:t>
            </a:r>
            <a:endParaRPr lang="pt-BR" sz="2400" dirty="0" smtClean="0"/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 </a:t>
            </a:r>
            <a:r>
              <a:rPr lang="pt-BR" sz="2400" dirty="0" smtClean="0"/>
              <a:t>Qualificação </a:t>
            </a:r>
            <a:r>
              <a:rPr lang="pt-BR" sz="2400" dirty="0" smtClean="0"/>
              <a:t>da </a:t>
            </a:r>
            <a:r>
              <a:rPr lang="pt-BR" sz="2400" i="1" dirty="0" smtClean="0"/>
              <a:t>atenção ao paciente crítico</a:t>
            </a:r>
            <a:r>
              <a:rPr lang="pt-BR" sz="2400" dirty="0" smtClean="0"/>
              <a:t> ou grave por meio da qualificação das unidades de terapia intensiva;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 </a:t>
            </a:r>
            <a:r>
              <a:rPr lang="pt-BR" sz="2400" dirty="0" smtClean="0"/>
              <a:t>Organização e ampliação dos </a:t>
            </a:r>
            <a:r>
              <a:rPr lang="pt-BR" sz="2400" i="1" dirty="0" smtClean="0"/>
              <a:t>leitos de retaguarda</a:t>
            </a:r>
            <a:r>
              <a:rPr lang="pt-BR" sz="2400" dirty="0" smtClean="0"/>
              <a:t> clínicos;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 </a:t>
            </a:r>
            <a:r>
              <a:rPr lang="pt-BR" sz="2400" dirty="0" smtClean="0"/>
              <a:t>Criação das unidades de </a:t>
            </a:r>
            <a:r>
              <a:rPr lang="pt-BR" sz="2400" i="1" dirty="0" smtClean="0"/>
              <a:t>internação em</a:t>
            </a:r>
            <a:r>
              <a:rPr lang="pt-BR" sz="2400" dirty="0" smtClean="0"/>
              <a:t> </a:t>
            </a:r>
            <a:r>
              <a:rPr lang="pt-BR" sz="2400" i="1" dirty="0" smtClean="0"/>
              <a:t>cuidados prolongados</a:t>
            </a:r>
            <a:r>
              <a:rPr lang="pt-BR" sz="2400" dirty="0" smtClean="0"/>
              <a:t> (UCP) e de hospitais especializados em cuidados prolongados (HCP);</a:t>
            </a:r>
          </a:p>
          <a:p>
            <a:pPr lvl="0" algn="just">
              <a:lnSpc>
                <a:spcPct val="150000"/>
              </a:lnSpc>
              <a:buNone/>
            </a:pPr>
            <a:endParaRPr lang="pt-BR" sz="2600" dirty="0" smtClean="0"/>
          </a:p>
          <a:p>
            <a:pPr algn="just"/>
            <a:endParaRPr lang="pt-BR" sz="2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9"/>
          <p:cNvSpPr>
            <a:spLocks noChangeArrowheads="1"/>
          </p:cNvSpPr>
          <p:nvPr/>
        </p:nvSpPr>
        <p:spPr bwMode="auto">
          <a:xfrm>
            <a:off x="0" y="397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</p:txBody>
      </p:sp>
      <p:sp>
        <p:nvSpPr>
          <p:cNvPr id="6147" name="Retângulo 3"/>
          <p:cNvSpPr>
            <a:spLocks noChangeArrowheads="1"/>
          </p:cNvSpPr>
          <p:nvPr/>
        </p:nvSpPr>
        <p:spPr bwMode="auto">
          <a:xfrm>
            <a:off x="49213" y="115888"/>
            <a:ext cx="993775" cy="4333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sp>
        <p:nvSpPr>
          <p:cNvPr id="6148" name="Retângulo 7"/>
          <p:cNvSpPr>
            <a:spLocks noChangeArrowheads="1"/>
          </p:cNvSpPr>
          <p:nvPr/>
        </p:nvSpPr>
        <p:spPr bwMode="auto">
          <a:xfrm>
            <a:off x="8243888" y="0"/>
            <a:ext cx="900112" cy="11271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pic>
        <p:nvPicPr>
          <p:cNvPr id="6149" name="Imagem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5388" y="5732463"/>
            <a:ext cx="67532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 cstate="print"/>
          <a:srcRect l="17429" t="10454" r="16159" b="6250"/>
          <a:stretch>
            <a:fillRect/>
          </a:stretch>
        </p:blipFill>
        <p:spPr bwMode="auto">
          <a:xfrm>
            <a:off x="0" y="0"/>
            <a:ext cx="91355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9"/>
          <p:cNvSpPr>
            <a:spLocks noChangeArrowheads="1"/>
          </p:cNvSpPr>
          <p:nvPr/>
        </p:nvSpPr>
        <p:spPr bwMode="auto">
          <a:xfrm>
            <a:off x="0" y="397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</p:txBody>
      </p:sp>
      <p:sp>
        <p:nvSpPr>
          <p:cNvPr id="6147" name="Retângulo 3"/>
          <p:cNvSpPr>
            <a:spLocks noChangeArrowheads="1"/>
          </p:cNvSpPr>
          <p:nvPr/>
        </p:nvSpPr>
        <p:spPr bwMode="auto">
          <a:xfrm>
            <a:off x="49213" y="115888"/>
            <a:ext cx="993775" cy="4333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sp>
        <p:nvSpPr>
          <p:cNvPr id="6148" name="Retângulo 7"/>
          <p:cNvSpPr>
            <a:spLocks noChangeArrowheads="1"/>
          </p:cNvSpPr>
          <p:nvPr/>
        </p:nvSpPr>
        <p:spPr bwMode="auto">
          <a:xfrm>
            <a:off x="8243888" y="0"/>
            <a:ext cx="900112" cy="11271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pic>
        <p:nvPicPr>
          <p:cNvPr id="6149" name="Imagem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5388" y="5732463"/>
            <a:ext cx="67532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3203848" y="476672"/>
            <a:ext cx="2223686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pt-BR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Desafio</a:t>
            </a:r>
            <a:endParaRPr lang="pt-BR" sz="4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79512" y="1988840"/>
            <a:ext cx="87849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dirty="0" smtClean="0"/>
              <a:t>“ Transformar o desenho cartorial da Rede em ações efetivas, ampliando o acesso à Atenção integral, resolutiva, de qualidade, humanizada e em tempo resposta adequado.”</a:t>
            </a:r>
            <a:endParaRPr lang="pt-BR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9"/>
          <p:cNvSpPr>
            <a:spLocks noChangeArrowheads="1"/>
          </p:cNvSpPr>
          <p:nvPr/>
        </p:nvSpPr>
        <p:spPr bwMode="auto">
          <a:xfrm>
            <a:off x="0" y="397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</p:txBody>
      </p:sp>
      <p:sp>
        <p:nvSpPr>
          <p:cNvPr id="6147" name="Retângulo 3"/>
          <p:cNvSpPr>
            <a:spLocks noChangeArrowheads="1"/>
          </p:cNvSpPr>
          <p:nvPr/>
        </p:nvSpPr>
        <p:spPr bwMode="auto">
          <a:xfrm>
            <a:off x="49213" y="115888"/>
            <a:ext cx="993775" cy="4333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sp>
        <p:nvSpPr>
          <p:cNvPr id="6148" name="Retângulo 7"/>
          <p:cNvSpPr>
            <a:spLocks noChangeArrowheads="1"/>
          </p:cNvSpPr>
          <p:nvPr/>
        </p:nvSpPr>
        <p:spPr bwMode="auto">
          <a:xfrm>
            <a:off x="8243888" y="0"/>
            <a:ext cx="900112" cy="11271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pic>
        <p:nvPicPr>
          <p:cNvPr id="6149" name="Imagem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5388" y="5732463"/>
            <a:ext cx="67532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2627784" y="2132856"/>
            <a:ext cx="3993401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pt-BR" sz="5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OBRIGADO</a:t>
            </a:r>
            <a:endParaRPr lang="pt-BR" sz="5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9"/>
          <p:cNvSpPr>
            <a:spLocks noChangeArrowheads="1"/>
          </p:cNvSpPr>
          <p:nvPr/>
        </p:nvSpPr>
        <p:spPr bwMode="auto">
          <a:xfrm>
            <a:off x="0" y="397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</p:txBody>
      </p:sp>
      <p:sp>
        <p:nvSpPr>
          <p:cNvPr id="4099" name="Retângulo 3"/>
          <p:cNvSpPr>
            <a:spLocks noChangeArrowheads="1"/>
          </p:cNvSpPr>
          <p:nvPr/>
        </p:nvSpPr>
        <p:spPr bwMode="auto">
          <a:xfrm>
            <a:off x="49213" y="115888"/>
            <a:ext cx="993775" cy="4333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sp>
        <p:nvSpPr>
          <p:cNvPr id="4100" name="Retângulo 7"/>
          <p:cNvSpPr>
            <a:spLocks noChangeArrowheads="1"/>
          </p:cNvSpPr>
          <p:nvPr/>
        </p:nvSpPr>
        <p:spPr bwMode="auto">
          <a:xfrm>
            <a:off x="8243888" y="0"/>
            <a:ext cx="900112" cy="11271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pic>
        <p:nvPicPr>
          <p:cNvPr id="4101" name="Imagem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5388" y="5732463"/>
            <a:ext cx="67532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CaixaDeTexto 8"/>
          <p:cNvSpPr txBox="1">
            <a:spLocks noChangeArrowheads="1"/>
          </p:cNvSpPr>
          <p:nvPr/>
        </p:nvSpPr>
        <p:spPr bwMode="auto">
          <a:xfrm>
            <a:off x="971600" y="332656"/>
            <a:ext cx="77152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BR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Panorama Atual</a:t>
            </a:r>
            <a:endParaRPr lang="pt-BR" sz="4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79512" y="1196752"/>
            <a:ext cx="8712967" cy="4945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Baixo investimento em estratégias de promoção da qualidade de vida e saúde.</a:t>
            </a:r>
          </a:p>
          <a:p>
            <a:pPr marL="228600" lvl="0" indent="-2286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Modelo assistencial ainda fortemente centrado na oferta de serviços e não nas necessidades dos cidadãos.</a:t>
            </a:r>
          </a:p>
          <a:p>
            <a:pPr marL="228600" lvl="0" indent="-2286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Falta de acolhimento dos casos agudos de baixa complexidade na atenção primária.</a:t>
            </a:r>
          </a:p>
          <a:p>
            <a:pPr marL="228600" lvl="0" indent="-2286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Insuficiência de portas de entrada para os casos agudos de média complexidade.</a:t>
            </a:r>
          </a:p>
          <a:p>
            <a:pPr>
              <a:buFont typeface="Arial" pitchFamily="34" charset="0"/>
              <a:buChar char="•"/>
            </a:pPr>
            <a:endParaRPr lang="pt-BR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9"/>
          <p:cNvSpPr>
            <a:spLocks noChangeArrowheads="1"/>
          </p:cNvSpPr>
          <p:nvPr/>
        </p:nvSpPr>
        <p:spPr bwMode="auto">
          <a:xfrm>
            <a:off x="0" y="397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</p:txBody>
      </p:sp>
      <p:sp>
        <p:nvSpPr>
          <p:cNvPr id="5123" name="Retângulo 3"/>
          <p:cNvSpPr>
            <a:spLocks noChangeArrowheads="1"/>
          </p:cNvSpPr>
          <p:nvPr/>
        </p:nvSpPr>
        <p:spPr bwMode="auto">
          <a:xfrm>
            <a:off x="49213" y="115888"/>
            <a:ext cx="993775" cy="4333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sp>
        <p:nvSpPr>
          <p:cNvPr id="5124" name="Retângulo 7"/>
          <p:cNvSpPr>
            <a:spLocks noChangeArrowheads="1"/>
          </p:cNvSpPr>
          <p:nvPr/>
        </p:nvSpPr>
        <p:spPr bwMode="auto">
          <a:xfrm>
            <a:off x="8243888" y="0"/>
            <a:ext cx="900112" cy="11271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pic>
        <p:nvPicPr>
          <p:cNvPr id="5125" name="Imagem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5388" y="5732463"/>
            <a:ext cx="67532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323528" y="1294169"/>
            <a:ext cx="856895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300" dirty="0" smtClean="0"/>
              <a:t>Má utilização das portas de entrada da alta complexidade.</a:t>
            </a:r>
          </a:p>
          <a:p>
            <a:pPr marL="228600" lvl="0" indent="-2286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300" dirty="0" smtClean="0"/>
              <a:t>Insuficiência de leitos hospitalares qualificados, especialmente de UTI e retaguarda para as urgências.</a:t>
            </a:r>
          </a:p>
          <a:p>
            <a:pPr marL="228600" lvl="0" indent="-2286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300" dirty="0" smtClean="0"/>
              <a:t>Deficiências estruturais da rede assistencial – áreas físicas, equipamentos e pessoal.</a:t>
            </a:r>
          </a:p>
          <a:p>
            <a:pPr marL="228600" lvl="0" indent="-2286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300" dirty="0" smtClean="0"/>
              <a:t>Inadequação na estrutura curricular dos aparelhos formadores.</a:t>
            </a:r>
          </a:p>
          <a:p>
            <a:pPr marL="228600" lvl="0" indent="-2286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300" dirty="0" smtClean="0"/>
              <a:t>Baixo investimento na qualificação e educação permanente dos profissionais da saúde.</a:t>
            </a:r>
            <a:endParaRPr lang="pt-BR" sz="23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1115616" y="332656"/>
            <a:ext cx="705678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BR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Panorama Atual</a:t>
            </a:r>
            <a:endParaRPr lang="pt-BR" sz="4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9"/>
          <p:cNvSpPr>
            <a:spLocks noChangeArrowheads="1"/>
          </p:cNvSpPr>
          <p:nvPr/>
        </p:nvSpPr>
        <p:spPr bwMode="auto">
          <a:xfrm>
            <a:off x="0" y="397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</p:txBody>
      </p:sp>
      <p:sp>
        <p:nvSpPr>
          <p:cNvPr id="6147" name="Retângulo 3"/>
          <p:cNvSpPr>
            <a:spLocks noChangeArrowheads="1"/>
          </p:cNvSpPr>
          <p:nvPr/>
        </p:nvSpPr>
        <p:spPr bwMode="auto">
          <a:xfrm>
            <a:off x="49213" y="115888"/>
            <a:ext cx="993775" cy="4333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sp>
        <p:nvSpPr>
          <p:cNvPr id="6148" name="Retângulo 7"/>
          <p:cNvSpPr>
            <a:spLocks noChangeArrowheads="1"/>
          </p:cNvSpPr>
          <p:nvPr/>
        </p:nvSpPr>
        <p:spPr bwMode="auto">
          <a:xfrm>
            <a:off x="8243888" y="0"/>
            <a:ext cx="900112" cy="11271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pic>
        <p:nvPicPr>
          <p:cNvPr id="6149" name="Imagem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5388" y="5732463"/>
            <a:ext cx="67532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179512" y="1340768"/>
            <a:ext cx="87849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Dificuldades na formação de figuras regionais e fragilidade política nas </a:t>
            </a:r>
            <a:r>
              <a:rPr lang="pt-BR" sz="2400" dirty="0" err="1" smtClean="0"/>
              <a:t>pactuações</a:t>
            </a:r>
            <a:r>
              <a:rPr lang="pt-BR" sz="2400" dirty="0"/>
              <a:t>.</a:t>
            </a:r>
            <a:endParaRPr lang="pt-BR" sz="2400" dirty="0" smtClean="0"/>
          </a:p>
          <a:p>
            <a:pPr marL="228600" lvl="0" indent="-228600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Incipiência nos mecanismos de referência e </a:t>
            </a:r>
            <a:r>
              <a:rPr lang="pt-BR" sz="2400" dirty="0" err="1" smtClean="0"/>
              <a:t>contra-referência</a:t>
            </a:r>
            <a:r>
              <a:rPr lang="pt-BR" sz="2400" dirty="0" smtClean="0"/>
              <a:t>.</a:t>
            </a:r>
          </a:p>
          <a:p>
            <a:pPr marL="228600" lvl="0" indent="-228600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Escassas ações de controle e avaliação das </a:t>
            </a:r>
            <a:r>
              <a:rPr lang="pt-BR" sz="2400" dirty="0" err="1" smtClean="0"/>
              <a:t>contratualizações</a:t>
            </a:r>
            <a:r>
              <a:rPr lang="pt-BR" sz="2400" dirty="0" smtClean="0"/>
              <a:t> externas e internas</a:t>
            </a:r>
          </a:p>
          <a:p>
            <a:pPr marL="228600" lvl="0" indent="-228600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400" dirty="0" smtClean="0"/>
              <a:t>Falta de regulação do sistema</a:t>
            </a:r>
            <a:endParaRPr lang="pt-BR" sz="24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1331640" y="404664"/>
            <a:ext cx="6696744" cy="10464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BR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Panorama Atual</a:t>
            </a:r>
          </a:p>
          <a:p>
            <a:endParaRPr lang="pt-BR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9"/>
          <p:cNvSpPr>
            <a:spLocks noChangeArrowheads="1"/>
          </p:cNvSpPr>
          <p:nvPr/>
        </p:nvSpPr>
        <p:spPr bwMode="auto">
          <a:xfrm>
            <a:off x="0" y="397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</p:txBody>
      </p:sp>
      <p:sp>
        <p:nvSpPr>
          <p:cNvPr id="6147" name="Retângulo 3"/>
          <p:cNvSpPr>
            <a:spLocks noChangeArrowheads="1"/>
          </p:cNvSpPr>
          <p:nvPr/>
        </p:nvSpPr>
        <p:spPr bwMode="auto">
          <a:xfrm>
            <a:off x="49213" y="115888"/>
            <a:ext cx="993775" cy="4333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sp>
        <p:nvSpPr>
          <p:cNvPr id="6148" name="Retângulo 7"/>
          <p:cNvSpPr>
            <a:spLocks noChangeArrowheads="1"/>
          </p:cNvSpPr>
          <p:nvPr/>
        </p:nvSpPr>
        <p:spPr bwMode="auto">
          <a:xfrm>
            <a:off x="8243888" y="0"/>
            <a:ext cx="900112" cy="11271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pic>
        <p:nvPicPr>
          <p:cNvPr id="6149" name="Imagem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5388" y="5732463"/>
            <a:ext cx="67532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539552" y="1988840"/>
            <a:ext cx="8136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dirty="0" smtClean="0"/>
              <a:t>“São arranjos organizativos de ações e serviços de saúde, de diferentes densidades tecnológicas, que integradas por meio de sistemas de apoio técnico, logístico e de gestão, buscam garantir a integralidade do cuidado.” (BRASIL, 2010)</a:t>
            </a:r>
          </a:p>
          <a:p>
            <a:pPr algn="just"/>
            <a:endParaRPr lang="pt-BR" sz="28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3131840" y="548680"/>
            <a:ext cx="2598789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BR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Conceito</a:t>
            </a:r>
            <a:endParaRPr lang="pt-BR" sz="4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9"/>
          <p:cNvSpPr>
            <a:spLocks noChangeArrowheads="1"/>
          </p:cNvSpPr>
          <p:nvPr/>
        </p:nvSpPr>
        <p:spPr bwMode="auto">
          <a:xfrm>
            <a:off x="0" y="397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</p:txBody>
      </p:sp>
      <p:sp>
        <p:nvSpPr>
          <p:cNvPr id="6147" name="Retângulo 3"/>
          <p:cNvSpPr>
            <a:spLocks noChangeArrowheads="1"/>
          </p:cNvSpPr>
          <p:nvPr/>
        </p:nvSpPr>
        <p:spPr bwMode="auto">
          <a:xfrm>
            <a:off x="49213" y="115888"/>
            <a:ext cx="993775" cy="4333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sp>
        <p:nvSpPr>
          <p:cNvPr id="6148" name="Retângulo 7"/>
          <p:cNvSpPr>
            <a:spLocks noChangeArrowheads="1"/>
          </p:cNvSpPr>
          <p:nvPr/>
        </p:nvSpPr>
        <p:spPr bwMode="auto">
          <a:xfrm>
            <a:off x="8243888" y="0"/>
            <a:ext cx="900112" cy="11271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pic>
        <p:nvPicPr>
          <p:cNvPr id="6149" name="Imagem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5388" y="5732463"/>
            <a:ext cx="67532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467544" y="2132856"/>
            <a:ext cx="828092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pt-BR" sz="2800" dirty="0" smtClean="0"/>
              <a:t>Portaria ministerial 1.600 de 07 de julho de 2011 que reformula a Política Nacional de Atenção às Urgências e institui a Rede de Atenção às Urgências no Sistema Único de Saúde.</a:t>
            </a:r>
          </a:p>
          <a:p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2195736" y="548680"/>
            <a:ext cx="4512774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BR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Fundamentação</a:t>
            </a:r>
            <a:endParaRPr lang="pt-BR" sz="4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9"/>
          <p:cNvSpPr>
            <a:spLocks noChangeArrowheads="1"/>
          </p:cNvSpPr>
          <p:nvPr/>
        </p:nvSpPr>
        <p:spPr bwMode="auto">
          <a:xfrm>
            <a:off x="0" y="397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</p:txBody>
      </p:sp>
      <p:sp>
        <p:nvSpPr>
          <p:cNvPr id="6147" name="Retângulo 3"/>
          <p:cNvSpPr>
            <a:spLocks noChangeArrowheads="1"/>
          </p:cNvSpPr>
          <p:nvPr/>
        </p:nvSpPr>
        <p:spPr bwMode="auto">
          <a:xfrm>
            <a:off x="49213" y="115888"/>
            <a:ext cx="993775" cy="4333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sp>
        <p:nvSpPr>
          <p:cNvPr id="6148" name="Retângulo 7"/>
          <p:cNvSpPr>
            <a:spLocks noChangeArrowheads="1"/>
          </p:cNvSpPr>
          <p:nvPr/>
        </p:nvSpPr>
        <p:spPr bwMode="auto">
          <a:xfrm>
            <a:off x="8243888" y="0"/>
            <a:ext cx="900112" cy="11271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pic>
        <p:nvPicPr>
          <p:cNvPr id="6149" name="Imagem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5388" y="5732463"/>
            <a:ext cx="67532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251520" y="1916832"/>
            <a:ext cx="87129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pt-BR" sz="2800" dirty="0" smtClean="0"/>
              <a:t>Articular e integrar todos os equipamentos de saúde, ampliando, qualificando e humanizando o acesso dos usuários em situação de urgência, oferecendo rápido acolhimento e atendimento observando critérios epidemiológicos e demográficos em seu território.</a:t>
            </a:r>
          </a:p>
          <a:p>
            <a:pPr algn="just"/>
            <a:endParaRPr lang="pt-BR" sz="28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3275856" y="692696"/>
            <a:ext cx="2443298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BR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Objetivo</a:t>
            </a:r>
            <a:endParaRPr lang="pt-BR" sz="4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9"/>
          <p:cNvSpPr>
            <a:spLocks noChangeArrowheads="1"/>
          </p:cNvSpPr>
          <p:nvPr/>
        </p:nvSpPr>
        <p:spPr bwMode="auto">
          <a:xfrm>
            <a:off x="0" y="397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</p:txBody>
      </p:sp>
      <p:sp>
        <p:nvSpPr>
          <p:cNvPr id="6147" name="Retângulo 3"/>
          <p:cNvSpPr>
            <a:spLocks noChangeArrowheads="1"/>
          </p:cNvSpPr>
          <p:nvPr/>
        </p:nvSpPr>
        <p:spPr bwMode="auto">
          <a:xfrm>
            <a:off x="49213" y="115888"/>
            <a:ext cx="993775" cy="4333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sp>
        <p:nvSpPr>
          <p:cNvPr id="6148" name="Retângulo 7"/>
          <p:cNvSpPr>
            <a:spLocks noChangeArrowheads="1"/>
          </p:cNvSpPr>
          <p:nvPr/>
        </p:nvSpPr>
        <p:spPr bwMode="auto">
          <a:xfrm>
            <a:off x="8243888" y="0"/>
            <a:ext cx="900112" cy="11271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pic>
        <p:nvPicPr>
          <p:cNvPr id="6149" name="Imagem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5388" y="5732463"/>
            <a:ext cx="67532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/>
          <p:cNvSpPr txBox="1"/>
          <p:nvPr/>
        </p:nvSpPr>
        <p:spPr>
          <a:xfrm>
            <a:off x="1403648" y="116632"/>
            <a:ext cx="6300123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BR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Componentes da Rede</a:t>
            </a:r>
            <a:endParaRPr lang="pt-BR" sz="4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0" y="836712"/>
            <a:ext cx="9144000" cy="5107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200" dirty="0" smtClean="0"/>
              <a:t>Promoção, prevenção e vigilância em saúde.</a:t>
            </a:r>
          </a:p>
          <a:p>
            <a:pPr marL="228600" lvl="0" indent="-2286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200" dirty="0" smtClean="0"/>
              <a:t>Atenção básica em saúde.</a:t>
            </a:r>
          </a:p>
          <a:p>
            <a:pPr marL="228600" lvl="0" indent="-2286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200" dirty="0" smtClean="0"/>
              <a:t>Centrais de Regulação das Urgências e Serviço de Atendimento Móvel às Urgências (SAMU).</a:t>
            </a:r>
          </a:p>
          <a:p>
            <a:pPr marL="228600" lvl="0" indent="-2286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200" dirty="0" smtClean="0"/>
              <a:t>Sala de Estabilização.</a:t>
            </a:r>
          </a:p>
          <a:p>
            <a:pPr marL="228600" lvl="0" indent="-2286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200" dirty="0" smtClean="0"/>
              <a:t>Unidade de Pronto Atendimento (UPA 24h) e demais serviços de pronto atendimento.</a:t>
            </a:r>
          </a:p>
          <a:p>
            <a:pPr marL="228600" lvl="0" indent="-2286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200" dirty="0" smtClean="0"/>
              <a:t>Rede hospitalar</a:t>
            </a:r>
          </a:p>
          <a:p>
            <a:pPr marL="228600" lvl="0" indent="-2286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200" dirty="0" smtClean="0"/>
              <a:t>Atenção pós-hospitalar ou domiciliar.</a:t>
            </a:r>
          </a:p>
          <a:p>
            <a:pPr marL="228600" lvl="0" indent="-2286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200" dirty="0" smtClean="0"/>
              <a:t>Força Nacional do SUS.</a:t>
            </a:r>
            <a:endParaRPr lang="pt-BR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9"/>
          <p:cNvSpPr>
            <a:spLocks noChangeArrowheads="1"/>
          </p:cNvSpPr>
          <p:nvPr/>
        </p:nvSpPr>
        <p:spPr bwMode="auto">
          <a:xfrm>
            <a:off x="0" y="397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</p:txBody>
      </p:sp>
      <p:sp>
        <p:nvSpPr>
          <p:cNvPr id="6147" name="Retângulo 3"/>
          <p:cNvSpPr>
            <a:spLocks noChangeArrowheads="1"/>
          </p:cNvSpPr>
          <p:nvPr/>
        </p:nvSpPr>
        <p:spPr bwMode="auto">
          <a:xfrm>
            <a:off x="49213" y="115888"/>
            <a:ext cx="993775" cy="4333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sp>
        <p:nvSpPr>
          <p:cNvPr id="6148" name="Retângulo 7"/>
          <p:cNvSpPr>
            <a:spLocks noChangeArrowheads="1"/>
          </p:cNvSpPr>
          <p:nvPr/>
        </p:nvSpPr>
        <p:spPr bwMode="auto">
          <a:xfrm>
            <a:off x="8243888" y="0"/>
            <a:ext cx="900112" cy="11271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pt-BR" sz="2000">
              <a:latin typeface="Times New Roman" pitchFamily="18" charset="0"/>
            </a:endParaRPr>
          </a:p>
        </p:txBody>
      </p:sp>
      <p:pic>
        <p:nvPicPr>
          <p:cNvPr id="6149" name="Imagem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5388" y="5732463"/>
            <a:ext cx="67532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1187624" y="476672"/>
            <a:ext cx="6871505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BR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Estratégias Prioritárias</a:t>
            </a:r>
            <a:endParaRPr lang="pt-BR" sz="4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79512" y="1340768"/>
            <a:ext cx="878497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None/>
            </a:pPr>
            <a:r>
              <a:rPr lang="pt-BR" sz="2400" dirty="0" smtClean="0"/>
              <a:t>• </a:t>
            </a:r>
            <a:r>
              <a:rPr lang="pt-BR" sz="2600" dirty="0" smtClean="0"/>
              <a:t>Qualificação da atenção por meio da organização das </a:t>
            </a:r>
            <a:r>
              <a:rPr lang="pt-BR" sz="2600" i="1" dirty="0" smtClean="0"/>
              <a:t>linhas de cuidados</a:t>
            </a:r>
            <a:r>
              <a:rPr lang="pt-BR" sz="2600" dirty="0" smtClean="0"/>
              <a:t> cardiovascular, cerebrovascular e traumatológica;</a:t>
            </a:r>
          </a:p>
          <a:p>
            <a:pPr lvl="0" algn="just">
              <a:buNone/>
            </a:pPr>
            <a:endParaRPr lang="pt-BR" sz="2400" dirty="0" smtClean="0"/>
          </a:p>
          <a:p>
            <a:pPr lvl="0" algn="just">
              <a:buNone/>
            </a:pPr>
            <a:r>
              <a:rPr lang="pt-BR" sz="2600" dirty="0" smtClean="0"/>
              <a:t>• Definição da </a:t>
            </a:r>
            <a:r>
              <a:rPr lang="pt-BR" sz="2600" i="1" dirty="0" smtClean="0"/>
              <a:t>atenção domiciliar</a:t>
            </a:r>
            <a:r>
              <a:rPr lang="pt-BR" sz="2600" dirty="0" smtClean="0"/>
              <a:t> organizada por intermédio das equipes multidisciplinares de atenção domiciliar (</a:t>
            </a:r>
            <a:r>
              <a:rPr lang="pt-BR" sz="2600" dirty="0" err="1" smtClean="0"/>
              <a:t>Emad</a:t>
            </a:r>
            <a:r>
              <a:rPr lang="pt-BR" sz="2600" dirty="0" smtClean="0"/>
              <a:t>) e das equipes multidisciplinares de apoio (</a:t>
            </a:r>
            <a:r>
              <a:rPr lang="pt-BR" sz="2600" dirty="0" err="1" smtClean="0"/>
              <a:t>Emap</a:t>
            </a:r>
            <a:r>
              <a:rPr lang="pt-BR" sz="2600" dirty="0" smtClean="0"/>
              <a:t>); e </a:t>
            </a:r>
          </a:p>
          <a:p>
            <a:pPr lvl="0" algn="just">
              <a:buNone/>
            </a:pPr>
            <a:endParaRPr lang="pt-BR" sz="2400" dirty="0" smtClean="0"/>
          </a:p>
          <a:p>
            <a:pPr lvl="0" algn="just">
              <a:buNone/>
            </a:pPr>
            <a:r>
              <a:rPr lang="pt-BR" sz="2600" dirty="0" smtClean="0"/>
              <a:t>• Articulação entre os seus componentes.</a:t>
            </a:r>
          </a:p>
          <a:p>
            <a:pPr algn="just"/>
            <a:endParaRPr lang="pt-BR" sz="2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rutura padrão">
  <a:themeElements>
    <a:clrScheme name="Estrutura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trutura padrã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Estrutura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utura padrã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5585</TotalTime>
  <Words>499</Words>
  <Application>Microsoft Office PowerPoint</Application>
  <PresentationFormat>Apresentação na tela (4:3)</PresentationFormat>
  <Paragraphs>62</Paragraphs>
  <Slides>13</Slides>
  <Notes>13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5" baseType="lpstr">
      <vt:lpstr>Estrutura padrão</vt:lpstr>
      <vt:lpstr>CorelPhotoPaint.Image.10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SPG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sem título</dc:title>
  <dc:creator>SPG</dc:creator>
  <cp:lastModifiedBy>jorgeca</cp:lastModifiedBy>
  <cp:revision>523</cp:revision>
  <dcterms:created xsi:type="dcterms:W3CDTF">2007-11-07T20:16:34Z</dcterms:created>
  <dcterms:modified xsi:type="dcterms:W3CDTF">2014-05-12T15:45:13Z</dcterms:modified>
</cp:coreProperties>
</file>